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328" r:id="rId3"/>
    <p:sldId id="396" r:id="rId4"/>
    <p:sldId id="398" r:id="rId5"/>
    <p:sldId id="329" r:id="rId6"/>
    <p:sldId id="330" r:id="rId7"/>
    <p:sldId id="331" r:id="rId8"/>
    <p:sldId id="341" r:id="rId9"/>
    <p:sldId id="337" r:id="rId10"/>
    <p:sldId id="336" r:id="rId11"/>
    <p:sldId id="332" r:id="rId12"/>
    <p:sldId id="343" r:id="rId13"/>
    <p:sldId id="344" r:id="rId14"/>
    <p:sldId id="394" r:id="rId15"/>
    <p:sldId id="395" r:id="rId16"/>
    <p:sldId id="437" r:id="rId17"/>
    <p:sldId id="399" r:id="rId18"/>
    <p:sldId id="350" r:id="rId19"/>
    <p:sldId id="352" r:id="rId20"/>
    <p:sldId id="351" r:id="rId21"/>
    <p:sldId id="353" r:id="rId22"/>
    <p:sldId id="355" r:id="rId23"/>
    <p:sldId id="346" r:id="rId24"/>
    <p:sldId id="347" r:id="rId25"/>
    <p:sldId id="400" r:id="rId26"/>
    <p:sldId id="348" r:id="rId27"/>
    <p:sldId id="357" r:id="rId28"/>
    <p:sldId id="438" r:id="rId29"/>
    <p:sldId id="358" r:id="rId30"/>
    <p:sldId id="359" r:id="rId31"/>
    <p:sldId id="360" r:id="rId32"/>
    <p:sldId id="443" r:id="rId33"/>
    <p:sldId id="361" r:id="rId34"/>
    <p:sldId id="428" r:id="rId35"/>
    <p:sldId id="429" r:id="rId36"/>
    <p:sldId id="430" r:id="rId37"/>
    <p:sldId id="442" r:id="rId38"/>
    <p:sldId id="401" r:id="rId39"/>
    <p:sldId id="408" r:id="rId40"/>
    <p:sldId id="409" r:id="rId41"/>
    <p:sldId id="439" r:id="rId42"/>
    <p:sldId id="364" r:id="rId43"/>
    <p:sldId id="426" r:id="rId44"/>
    <p:sldId id="365" r:id="rId45"/>
    <p:sldId id="440" r:id="rId46"/>
    <p:sldId id="412" r:id="rId47"/>
    <p:sldId id="415" r:id="rId48"/>
    <p:sldId id="416" r:id="rId49"/>
    <p:sldId id="417" r:id="rId50"/>
    <p:sldId id="418" r:id="rId51"/>
    <p:sldId id="326" r:id="rId52"/>
    <p:sldId id="432" r:id="rId53"/>
    <p:sldId id="433" r:id="rId54"/>
    <p:sldId id="431" r:id="rId55"/>
    <p:sldId id="434" r:id="rId56"/>
    <p:sldId id="435" r:id="rId57"/>
    <p:sldId id="413" r:id="rId58"/>
    <p:sldId id="445" r:id="rId59"/>
    <p:sldId id="444" r:id="rId60"/>
    <p:sldId id="446" r:id="rId61"/>
    <p:sldId id="447" r:id="rId62"/>
    <p:sldId id="448" r:id="rId63"/>
    <p:sldId id="449" r:id="rId64"/>
    <p:sldId id="450" r:id="rId65"/>
    <p:sldId id="451" r:id="rId66"/>
  </p:sldIdLst>
  <p:sldSz cx="9144000" cy="6858000" type="screen4x3"/>
  <p:notesSz cx="7010400" cy="92964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8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8/15/2013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19</a:t>
            </a:fld>
            <a:endParaRPr lang="en-US" dirty="0"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9"/>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cs.cmu.edu/afs/cs/academic/class/15745-s05/www/c6xref/assembly.pdf"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ARM - DSP Boot Loader (RBL)</a:t>
            </a:r>
          </a:p>
        </p:txBody>
      </p:sp>
      <p:sp>
        <p:nvSpPr>
          <p:cNvPr id="7171" name="Text Placeholder 2"/>
          <p:cNvSpPr>
            <a:spLocks noGrp="1"/>
          </p:cNvSpPr>
          <p:nvPr>
            <p:ph type="body" sz="half" idx="1"/>
          </p:nvPr>
        </p:nvSpPr>
        <p:spPr>
          <a:xfrm>
            <a:off x="333375" y="838200"/>
            <a:ext cx="8505825" cy="5562599"/>
          </a:xfrm>
        </p:spPr>
        <p:txBody>
          <a:bodyPr/>
          <a:lstStyle/>
          <a:p>
            <a:pPr eaLnBrk="1" hangingPunct="1"/>
            <a:r>
              <a:rPr lang="en-US" sz="2400" dirty="0" smtClean="0"/>
              <a:t>RBL responsible for device start up and  transfers application code from memory or host to high speed internal memory or DDR3</a:t>
            </a:r>
          </a:p>
          <a:p>
            <a:pPr eaLnBrk="1" hangingPunct="1"/>
            <a:r>
              <a:rPr lang="en-US" sz="2400" dirty="0" smtClean="0"/>
              <a:t>RBL code is burned in the DSP ROM Base address 0x20B00000 and ARM base address 0x00000000</a:t>
            </a:r>
          </a:p>
          <a:p>
            <a:pPr eaLnBrk="1" hangingPunct="1"/>
            <a:r>
              <a:rPr lang="en-US" sz="2400" dirty="0" smtClean="0"/>
              <a:t>Various </a:t>
            </a:r>
            <a:r>
              <a:rPr lang="en-US" sz="2400" dirty="0"/>
              <a:t>boot modes </a:t>
            </a:r>
            <a:r>
              <a:rPr lang="en-US" sz="2400" dirty="0" smtClean="0"/>
              <a:t>are supported </a:t>
            </a:r>
            <a:endParaRPr lang="en-US" sz="2400" dirty="0"/>
          </a:p>
          <a:p>
            <a:pPr eaLnBrk="1" hangingPunct="1"/>
            <a:r>
              <a:rPr lang="en-US" sz="2400" dirty="0" smtClean="0"/>
              <a:t>These boot modes are broadly divided into tree groups</a:t>
            </a:r>
          </a:p>
          <a:p>
            <a:pPr marL="742950" lvl="1" indent="-285750" eaLnBrk="1" hangingPunct="1"/>
            <a:r>
              <a:rPr lang="en-US" sz="2400" dirty="0" smtClean="0"/>
              <a:t>Memory boot  where the application code is stored in a slow external memory and DSP acts as a master and drives the boot process.</a:t>
            </a:r>
          </a:p>
          <a:p>
            <a:pPr lvl="1" eaLnBrk="1" hangingPunct="1"/>
            <a:r>
              <a:rPr lang="en-US" sz="2400" dirty="0" smtClean="0"/>
              <a:t>Host boot with the host </a:t>
            </a:r>
            <a:r>
              <a:rPr lang="en-US" sz="2400" dirty="0" smtClean="0"/>
              <a:t>can write directly to memory and has </a:t>
            </a:r>
            <a:r>
              <a:rPr lang="en-US" sz="2400" dirty="0" smtClean="0"/>
              <a:t>the knowledge of the memory map of the boot device</a:t>
            </a:r>
          </a:p>
          <a:p>
            <a:pPr lvl="1" eaLnBrk="1" hangingPunct="1"/>
            <a:r>
              <a:rPr lang="en-US" sz="2400" dirty="0" smtClean="0"/>
              <a:t>Host boot with host unaware of the memory structure of the boot </a:t>
            </a:r>
            <a:r>
              <a:rPr lang="en-US" sz="2400" dirty="0" smtClean="0"/>
              <a:t>device and a CPU moves the data into the memory</a:t>
            </a:r>
            <a:endParaRPr lang="en-US" sz="24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More about BOOT 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Master Mode –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 – I2C master </a:t>
            </a:r>
            <a:r>
              <a:rPr lang="en-US" sz="2000" dirty="0" smtClean="0"/>
              <a:t>mode, SPI boot, EMIF 16 boot</a:t>
            </a:r>
            <a:endParaRPr lang="en-US" sz="2000" dirty="0" smtClean="0"/>
          </a:p>
          <a:p>
            <a:pPr eaLnBrk="1" hangingPunct="1"/>
            <a:r>
              <a:rPr lang="en-US" sz="2400" dirty="0" smtClean="0"/>
              <a:t>Slave Mode Direct IO –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 – Hyperlink boot, PCIe boot, SRIO direct IO</a:t>
            </a:r>
          </a:p>
          <a:p>
            <a:pPr eaLnBrk="1" hangingPunct="1"/>
            <a:r>
              <a:rPr lang="en-US" sz="2400" dirty="0" smtClean="0"/>
              <a:t>Slave Mode message based – CPU configures a peripheral and manages the protocol</a:t>
            </a:r>
          </a:p>
          <a:p>
            <a:pPr lvl="1" eaLnBrk="1" hangingPunct="1"/>
            <a:r>
              <a:rPr lang="en-US" sz="2000" dirty="0" smtClean="0"/>
              <a:t>Ethernet where CPU manages the packets</a:t>
            </a:r>
          </a:p>
          <a:p>
            <a:pPr lvl="1" eaLnBrk="1" hangingPunct="1"/>
            <a:r>
              <a:rPr lang="en-US" sz="2000" dirty="0" smtClean="0"/>
              <a:t>SRIO messages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address (1)</a:t>
            </a:r>
          </a:p>
        </p:txBody>
      </p:sp>
      <p:sp>
        <p:nvSpPr>
          <p:cNvPr id="7171" name="Text Placeholder 2"/>
          <p:cNvSpPr>
            <a:spLocks noGrp="1"/>
          </p:cNvSpPr>
          <p:nvPr>
            <p:ph type="body" sz="half" idx="1"/>
          </p:nvPr>
        </p:nvSpPr>
        <p:spPr>
          <a:xfrm>
            <a:off x="381000" y="990600"/>
            <a:ext cx="8505825" cy="838199"/>
          </a:xfrm>
        </p:spPr>
        <p:txBody>
          <a:bodyPr/>
          <a:lstStyle/>
          <a:p>
            <a:pPr eaLnBrk="1" hangingPunct="1"/>
            <a:r>
              <a:rPr lang="en-US" sz="2800" dirty="0" smtClean="0"/>
              <a:t>DSP boot uses part of L2 for the boot process</a:t>
            </a:r>
          </a:p>
          <a:p>
            <a:pPr lvl="1" eaLnBrk="1" hangingPunct="1"/>
            <a:r>
              <a:rPr lang="en-US" sz="2000" dirty="0" smtClean="0"/>
              <a:t>Address depends on the device, for 6678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891386"/>
            <a:ext cx="4763487" cy="4337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address (2)</a:t>
            </a:r>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(Notice that this address is usually where L2 cache is)</a:t>
            </a:r>
          </a:p>
          <a:p>
            <a:pPr eaLnBrk="1" hangingPunct="1"/>
            <a:r>
              <a:rPr lang="en-US" sz="2400" dirty="0" smtClean="0"/>
              <a:t>Magic Address – the address to where a core goes after the boot process (idle, after it gets an interrupt)</a:t>
            </a:r>
          </a:p>
          <a:p>
            <a:pPr lvl="1" eaLnBrk="1" hangingPunct="1"/>
            <a:r>
              <a:rPr lang="en-US" sz="2000" dirty="0" smtClean="0"/>
              <a:t>The last 4 bytes of L2, for 6678 it is 0x0087 fffc (local)</a:t>
            </a:r>
          </a:p>
          <a:p>
            <a:pPr eaLnBrk="1" hangingPunct="1"/>
            <a:r>
              <a:rPr lang="en-US" sz="2400" dirty="0" smtClean="0"/>
              <a:t>The boot process must enter </a:t>
            </a:r>
            <a:r>
              <a:rPr lang="en-US" sz="2400" dirty="0" smtClean="0"/>
              <a:t>the start address to Magic address location before </a:t>
            </a:r>
            <a:r>
              <a:rPr lang="en-US" sz="2400" dirty="0" smtClean="0"/>
              <a:t>generating interrupt for all the cores</a:t>
            </a:r>
          </a:p>
          <a:p>
            <a:pPr lvl="1" eaLnBrk="1" hangingPunct="1"/>
            <a:r>
              <a:rPr lang="en-US" sz="2000" dirty="0" smtClean="0"/>
              <a:t>Obviously, the boot </a:t>
            </a:r>
            <a:r>
              <a:rPr lang="en-US" sz="2000" dirty="0" smtClean="0"/>
              <a:t>process uses </a:t>
            </a:r>
            <a:r>
              <a:rPr lang="en-US" sz="2000" dirty="0" smtClean="0"/>
              <a:t>the global </a:t>
            </a:r>
            <a:r>
              <a:rPr lang="en-US" sz="2000" dirty="0" smtClean="0"/>
              <a:t>magic address location</a:t>
            </a:r>
            <a:r>
              <a:rPr lang="en-US" sz="2000" dirty="0" smtClean="0"/>
              <a:t> (of all other cores)</a:t>
            </a:r>
            <a:endParaRPr lang="en-US" sz="2000" dirty="0" smtClean="0"/>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boot, will see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The user can set the different PLL settings for the proper operation of the device</a:t>
            </a:r>
          </a:p>
          <a:p>
            <a:r>
              <a:rPr lang="en-US" sz="2800" dirty="0" smtClean="0"/>
              <a:t>Each device data manual has one or more PLL tables</a:t>
            </a:r>
          </a:p>
          <a:p>
            <a:pPr lvl="1"/>
            <a:r>
              <a:rPr lang="en-US" dirty="0" smtClean="0"/>
              <a:t>The System PLL settings is used for setting the system clock configuration.</a:t>
            </a:r>
          </a:p>
          <a:p>
            <a:pPr lvl="1"/>
            <a:r>
              <a:rPr lang="en-US" dirty="0" smtClean="0"/>
              <a:t>ARM PLL settings is used for the ARM clock speed configuration.</a:t>
            </a:r>
          </a:p>
          <a:p>
            <a:pPr lvl="1"/>
            <a:r>
              <a:rPr lang="en-US" dirty="0" smtClean="0"/>
              <a:t>PA PLL settings is used for the PA clock configuration.</a:t>
            </a:r>
            <a:endParaRPr lang="en-US" dirty="0"/>
          </a:p>
        </p:txBody>
      </p:sp>
    </p:spTree>
    <p:extLst>
      <p:ext uri="{BB962C8B-B14F-4D97-AF65-F5344CB8AC3E}">
        <p14:creationId xmlns="" xmlns:p14="http://schemas.microsoft.com/office/powerpoint/2010/main" val="263322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xmlns="" val="1441650375"/>
              </p:ext>
            </p:extLst>
          </p:nvPr>
        </p:nvGraphicFramePr>
        <p:xfrm>
          <a:off x="685800" y="2667000"/>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KeyStone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Freq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2</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80.00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100.00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156.25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383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6</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312.50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127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tx1"/>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latin typeface="+mj-lt"/>
                <a:ea typeface="+mj-ea"/>
                <a:cs typeface="+mj-cs"/>
              </a:rPr>
              <a:t>Diagram</a:t>
            </a:r>
            <a:endParaRPr kumimoji="0" lang="en-US" sz="3200" b="1" i="0" u="none" strike="noStrike" kern="0" cap="none" spc="0" normalizeH="0" baseline="0" noProof="0" dirty="0">
              <a:ln>
                <a:noFill/>
              </a:ln>
              <a:solidFill>
                <a:schemeClr val="tx1"/>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4"/>
            <a:ext cx="1066800" cy="610205"/>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a:t>
            </a:r>
            <a:r>
              <a:rPr lang="en-US" sz="900" dirty="0" smtClean="0">
                <a:latin typeface="Arial" pitchFamily="34" charset="0"/>
              </a:rPr>
              <a:t>Pins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(DEVSTAT)</a:t>
            </a:r>
            <a:endParaRPr kumimoji="0" lang="en-US" sz="900" b="0" i="0" u="none" strike="noStrike" cap="none" normalizeH="0" baseline="0" dirty="0" smtClean="0">
              <a:ln>
                <a:noFill/>
              </a:ln>
              <a:solidFill>
                <a:schemeClr val="tx1"/>
              </a:solidFill>
              <a:effectLst/>
              <a:latin typeface="Arial" pitchFamily="34" charset="0"/>
            </a:endParaRPr>
          </a:p>
        </p:txBody>
      </p:sp>
      <p:sp>
        <p:nvSpPr>
          <p:cNvPr id="3" name="Diamond 2"/>
          <p:cNvSpPr/>
          <p:nvPr/>
        </p:nvSpPr>
        <p:spPr bwMode="auto">
          <a:xfrm>
            <a:off x="4076700" y="1123191"/>
            <a:ext cx="1066800" cy="685800"/>
          </a:xfrm>
          <a:prstGeom prst="diamond">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626209"/>
            <a:ext cx="1066800" cy="43666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a:t>
            </a:r>
            <a:endParaRPr kumimoji="0" lang="en-US" sz="9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4076700" y="4446388"/>
            <a:ext cx="1066800" cy="228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666999"/>
            <a:ext cx="0" cy="19299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062876"/>
            <a:ext cx="0" cy="8273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solidFill>
            <a:srgbClr val="FFFF00"/>
          </a:solid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729496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1981199"/>
            <a:ext cx="8505825" cy="4267201"/>
          </a:xfrm>
        </p:spPr>
        <p:txBody>
          <a:bodyPr/>
          <a:lstStyle/>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KeyStone I 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70413" y="381000"/>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1600" kern="0" dirty="0" smtClean="0"/>
              <a:t>Some members have NAND boot as well</a:t>
            </a: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 and ARM master boot</a:t>
            </a:r>
          </a:p>
        </p:txBody>
      </p:sp>
      <p:sp>
        <p:nvSpPr>
          <p:cNvPr id="3" name="Text Placeholder 2"/>
          <p:cNvSpPr>
            <a:spLocks noGrp="1"/>
          </p:cNvSpPr>
          <p:nvPr>
            <p:ph type="body" sz="half" idx="1"/>
          </p:nvPr>
        </p:nvSpPr>
        <p:spPr>
          <a:xfrm>
            <a:off x="333375" y="1185863"/>
            <a:ext cx="7591425" cy="2319337"/>
          </a:xfrm>
        </p:spPr>
        <p:txBody>
          <a:bodyPr/>
          <a:lstStyle/>
          <a:p>
            <a:r>
              <a:rPr lang="en-US" sz="2000" dirty="0" smtClean="0"/>
              <a:t>The different boot methods are:</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r>
              <a:rPr lang="en-US" sz="2000" dirty="0" smtClean="0"/>
              <a:t>The various boot mode available depend on the device used.</a:t>
            </a:r>
          </a:p>
          <a:p>
            <a:r>
              <a:rPr lang="en-US" sz="2000" dirty="0" smtClean="0"/>
              <a:t>To select the boot mode refer to the data manual for the different options available</a:t>
            </a:r>
          </a:p>
          <a:p>
            <a:endParaRPr lang="en-US" dirty="0"/>
          </a:p>
        </p:txBody>
      </p:sp>
    </p:spTree>
    <p:extLst>
      <p:ext uri="{BB962C8B-B14F-4D97-AF65-F5344CB8AC3E}">
        <p14:creationId xmlns="" xmlns:p14="http://schemas.microsoft.com/office/powerpoint/2010/main" val="1894024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KeyStone II boot strap selection</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216633071"/>
              </p:ext>
            </p:extLst>
          </p:nvPr>
        </p:nvGraphicFramePr>
        <p:xfrm>
          <a:off x="533399" y="1219196"/>
          <a:ext cx="8251188" cy="4808228"/>
        </p:xfrm>
        <a:graphic>
          <a:graphicData uri="http://schemas.openxmlformats.org/drawingml/2006/table">
            <a:tbl>
              <a:tblPr firstRow="1" firstCol="1" bandRow="1">
                <a:tableStyleId>{5C22544A-7EE6-4342-B048-85BDC9FD1C3A}</a:tableStyleId>
              </a:tblPr>
              <a:tblGrid>
                <a:gridCol w="335025"/>
                <a:gridCol w="335025"/>
                <a:gridCol w="335025"/>
                <a:gridCol w="335025"/>
                <a:gridCol w="335025"/>
                <a:gridCol w="1186946"/>
                <a:gridCol w="1186946"/>
                <a:gridCol w="335025"/>
                <a:gridCol w="335025"/>
                <a:gridCol w="335025"/>
                <a:gridCol w="335025"/>
                <a:gridCol w="335025"/>
                <a:gridCol w="335025"/>
                <a:gridCol w="335025"/>
                <a:gridCol w="335025"/>
                <a:gridCol w="335025"/>
                <a:gridCol w="1186946"/>
              </a:tblGrid>
              <a:tr h="218556">
                <a:tc gridSpan="17">
                  <a:txBody>
                    <a:bodyPr/>
                    <a:lstStyle/>
                    <a:p>
                      <a:pPr marL="0" marR="0" algn="ctr">
                        <a:spcBef>
                          <a:spcPts val="0"/>
                        </a:spcBef>
                        <a:spcAft>
                          <a:spcPts val="0"/>
                        </a:spcAft>
                      </a:pPr>
                      <a:r>
                        <a:rPr lang="en-US" sz="700" dirty="0">
                          <a:effectLst/>
                        </a:rPr>
                        <a:t>DEVSTAT Boot Mode Pins ROM Mapping</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700" dirty="0">
                          <a:effectLst/>
                        </a:rPr>
                        <a:t>16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10</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9</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8</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7</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Arm en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Sys en</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700" dirty="0">
                          <a:effectLst/>
                        </a:rPr>
                        <a:t>Boot Master</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Sleep</a:t>
                      </a:r>
                      <a:endParaRPr lang="en-US" sz="1200" dirty="0">
                        <a:effectLst/>
                        <a:latin typeface="Times New Roman"/>
                        <a:ea typeface="Times New Roman"/>
                      </a:endParaRPr>
                    </a:p>
                  </a:txBody>
                  <a:tcPr marL="68580" marR="68580" marT="0" marB="0" anchor="ctr"/>
                </a:tc>
              </a:tr>
              <a:tr h="218556">
                <a:tc gridSpan="2">
                  <a:txBody>
                    <a:bodyPr/>
                    <a:lstStyle/>
                    <a:p>
                      <a:pPr marL="0" marR="0" algn="ctr">
                        <a:spcBef>
                          <a:spcPts val="0"/>
                        </a:spcBef>
                        <a:spcAft>
                          <a:spcPts val="0"/>
                        </a:spcAft>
                      </a:pPr>
                      <a:r>
                        <a:rPr lang="en-US" sz="700" dirty="0">
                          <a:effectLst/>
                        </a:rPr>
                        <a:t>Slave Addr</a:t>
                      </a:r>
                      <a:endParaRPr lang="en-US" sz="1200" dirty="0">
                        <a:effectLst/>
                        <a:latin typeface="Times New Roman"/>
                        <a:ea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Slave</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Bus Address</a:t>
                      </a:r>
                      <a:endParaRPr lang="en-US" sz="1200" dirty="0">
                        <a:effectLst/>
                        <a:latin typeface="Times New Roman"/>
                        <a:ea typeface="Times New Roman"/>
                      </a:endParaRPr>
                    </a:p>
                  </a:txBody>
                  <a:tcPr marL="68580" marR="68580" marT="0" marB="0" anchor="ctr"/>
                </a:tc>
                <a:tc hMerge="1">
                  <a:txBody>
                    <a:bodyPr/>
                    <a:lstStyle/>
                    <a:p>
                      <a:endParaRPr lang="en-US"/>
                    </a:p>
                  </a:txBody>
                  <a:tcPr/>
                </a:tc>
                <a:tc rowSpan="2" gridSpan="3">
                  <a:txBody>
                    <a:bodyPr/>
                    <a:lstStyle/>
                    <a:p>
                      <a:pPr marL="0" marR="0" algn="ctr">
                        <a:spcBef>
                          <a:spcPts val="0"/>
                        </a:spcBef>
                        <a:spcAft>
                          <a:spcPts val="0"/>
                        </a:spcAft>
                      </a:pPr>
                      <a:r>
                        <a:rPr lang="en-US" sz="700" dirty="0">
                          <a:effectLst/>
                        </a:rPr>
                        <a:t>Param Idx / Offset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Master</a:t>
                      </a:r>
                      <a:endParaRPr lang="en-US" sz="12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csel</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Npin</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SPI</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base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a:txBody>
                    <a:bodyPr/>
                    <a:lstStyle/>
                    <a:p>
                      <a:pPr marL="0" marR="0" algn="ctr">
                        <a:spcBef>
                          <a:spcPts val="0"/>
                        </a:spcBef>
                        <a:spcAft>
                          <a:spcPts val="0"/>
                        </a:spcAft>
                      </a:pPr>
                      <a:r>
                        <a:rPr lang="en-US" sz="700" dirty="0">
                          <a:effectLst/>
                        </a:rPr>
                        <a:t>wait</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XIP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XIP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First Block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Clear</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lane</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SRIO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SRIO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Pa clk</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Ext Con</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Ethernet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700" dirty="0">
                          <a:effectLst/>
                        </a:rPr>
                        <a:t>rsvd</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Ethernet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700" dirty="0">
                          <a:effectLst/>
                        </a:rPr>
                        <a:t>Bar Config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PCIe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PCIe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Hyperlink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Hyperlink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UART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UART (GEM Master)</a:t>
                      </a:r>
                      <a:endParaRPr lang="en-US" sz="1200" dirty="0">
                        <a:effectLst/>
                        <a:latin typeface="Times New Roman"/>
                        <a:ea typeface="Times New Roman"/>
                      </a:endParaRPr>
                    </a:p>
                  </a:txBody>
                  <a:tcPr marL="68580" marR="68580" marT="0" marB="0" anchor="ctr"/>
                </a:tc>
              </a:tr>
            </a:tbl>
          </a:graphicData>
        </a:graphic>
      </p:graphicFrame>
    </p:spTree>
    <p:extLst>
      <p:ext uri="{BB962C8B-B14F-4D97-AF65-F5344CB8AC3E}">
        <p14:creationId xmlns="" xmlns:p14="http://schemas.microsoft.com/office/powerpoint/2010/main" val="4171260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the BOOT process</a:t>
            </a:r>
            <a:endParaRPr lang="en-US"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initiates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Tree>
    <p:extLst>
      <p:ext uri="{BB962C8B-B14F-4D97-AF65-F5344CB8AC3E}">
        <p14:creationId xmlns="" xmlns:p14="http://schemas.microsoft.com/office/powerpoint/2010/main" val="4022532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Tree>
    <p:extLst>
      <p:ext uri="{BB962C8B-B14F-4D97-AF65-F5344CB8AC3E}">
        <p14:creationId xmlns="" xmlns:p14="http://schemas.microsoft.com/office/powerpoint/2010/main" val="3444391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438399"/>
            <a:ext cx="8505825" cy="3810001"/>
          </a:xfrm>
        </p:spPr>
        <p:txBody>
          <a:bodyPr/>
          <a:lstStyle/>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a configuration table,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Masters boot modes 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Tree>
    <p:extLst>
      <p:ext uri="{BB962C8B-B14F-4D97-AF65-F5344CB8AC3E}">
        <p14:creationId xmlns="" xmlns:p14="http://schemas.microsoft.com/office/powerpoint/2010/main" val="4158068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a reserved L2 of Core 0.</a:t>
            </a:r>
          </a:p>
          <a:p>
            <a:r>
              <a:rPr lang="en-US" sz="2400" dirty="0" smtClean="0"/>
              <a:t>The first 10-byte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Tree>
    <p:extLst>
      <p:ext uri="{BB962C8B-B14F-4D97-AF65-F5344CB8AC3E}">
        <p14:creationId xmlns="" xmlns:p14="http://schemas.microsoft.com/office/powerpoint/2010/main" val="1511859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sp>
        <p:nvSpPr>
          <p:cNvPr id="48" name="TextBox 47"/>
          <p:cNvSpPr txBox="1"/>
          <p:nvPr/>
        </p:nvSpPr>
        <p:spPr>
          <a:xfrm>
            <a:off x="238716" y="1424752"/>
            <a:ext cx="4485684" cy="5201424"/>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p>
          <a:p>
            <a:pPr marL="342900" indent="-342900">
              <a:buAutoNum type="arabicPeriod"/>
            </a:pPr>
            <a:r>
              <a:rPr lang="en-US" sz="1600" dirty="0" smtClean="0"/>
              <a:t>After POR or RESETFULL the RBL checks the DEVSTAT register for the boot mode selected (SPI for example)</a:t>
            </a:r>
          </a:p>
          <a:p>
            <a:pPr marL="342900" indent="-342900">
              <a:buAutoNum type="arabicPeriod"/>
            </a:pPr>
            <a:r>
              <a:rPr lang="en-US" sz="1600" dirty="0" smtClean="0"/>
              <a:t>The RBL then copies the default SPI boot parameter table to the boot parameter table section of either L2 (DSP master boot) or MSMC (ARM master boot) </a:t>
            </a:r>
          </a:p>
          <a:p>
            <a:pPr marL="342900" indent="-342900">
              <a:buAutoNum type="arabicPeriod"/>
            </a:pPr>
            <a:r>
              <a:rPr lang="en-US" sz="1600" dirty="0" smtClean="0"/>
              <a:t>Finally the RBL updates the copied table with any custom configurations that were passed in when the boot strap pins were latched into the DEVSTAT register</a:t>
            </a:r>
          </a:p>
          <a:p>
            <a:pPr marL="342900" indent="-342900">
              <a:buAutoNum type="arabicPeriod"/>
            </a:pPr>
            <a:r>
              <a:rPr lang="en-US" sz="1600" dirty="0" smtClean="0"/>
              <a:t>Once the custom parameter table is stored in L2 or MSMC the RBL uses it as a blueprint for the rest of the boot</a:t>
            </a:r>
          </a:p>
          <a:p>
            <a:pPr marL="342900" indent="-342900">
              <a:buAutoNum type="arabicPeriod"/>
            </a:pPr>
            <a:endParaRPr lang="en-US" sz="1600" dirty="0"/>
          </a:p>
          <a:p>
            <a:pPr marL="342900" indent="-342900">
              <a:buAutoNum type="arabicPeriod"/>
            </a:pPr>
            <a:endParaRPr lang="en-US" sz="1600" dirty="0" smtClean="0"/>
          </a:p>
          <a:p>
            <a:r>
              <a:rPr lang="en-US" sz="1200" dirty="0" smtClean="0"/>
              <a:t>(Colors are meant to show that these are completely separate sections in the device memory map)</a:t>
            </a:r>
            <a:endParaRPr lang="en-US" sz="1200" dirty="0"/>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692127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a:t>
            </a:r>
            <a:r>
              <a:rPr lang="en-US" sz="2400" dirty="0" smtClean="0"/>
              <a:t>contains </a:t>
            </a:r>
            <a:r>
              <a:rPr lang="en-US" sz="2400" dirty="0" smtClean="0"/>
              <a:t>code and data </a:t>
            </a:r>
            <a:r>
              <a:rPr lang="en-US" sz="2400" dirty="0" smtClean="0"/>
              <a:t>sections</a:t>
            </a:r>
            <a:endParaRPr lang="en-US" sz="2400" dirty="0" smtClean="0"/>
          </a:p>
          <a:p>
            <a:r>
              <a:rPr lang="en-US" sz="2400" dirty="0" smtClean="0"/>
              <a:t>The block is loaded from the host or external memory to the internal memory or DDR by the RBL.</a:t>
            </a:r>
          </a:p>
          <a:p>
            <a:r>
              <a:rPr lang="en-US" sz="2400" dirty="0" smtClean="0"/>
              <a:t>The first 8 bytes of each section in the Boot </a:t>
            </a:r>
            <a:r>
              <a:rPr lang="en-US" sz="2400" dirty="0" smtClean="0"/>
              <a:t>Table form the </a:t>
            </a:r>
            <a:r>
              <a:rPr lang="en-US" sz="2400" dirty="0" smtClean="0"/>
              <a:t>section’s header</a:t>
            </a:r>
            <a:r>
              <a:rPr lang="en-US" sz="2400" dirty="0" smtClean="0"/>
              <a:t>:</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Tree>
    <p:extLst>
      <p:ext uri="{BB962C8B-B14F-4D97-AF65-F5344CB8AC3E}">
        <p14:creationId xmlns="" xmlns:p14="http://schemas.microsoft.com/office/powerpoint/2010/main" val="2946756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Tree>
    <p:extLst>
      <p:ext uri="{BB962C8B-B14F-4D97-AF65-F5344CB8AC3E}">
        <p14:creationId xmlns="" xmlns:p14="http://schemas.microsoft.com/office/powerpoint/2010/main" val="3173272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Slave 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800" dirty="0" smtClean="0"/>
              <a:t>The master should take care of loading the code and do the MMR configurations</a:t>
            </a:r>
          </a:p>
          <a:p>
            <a:r>
              <a:rPr lang="en-US" sz="2800" dirty="0" smtClean="0"/>
              <a:t>TI provides set of tools to </a:t>
            </a:r>
            <a:r>
              <a:rPr lang="en-US" sz="2800" dirty="0" smtClean="0"/>
              <a:t>help, for example, for DSP code</a:t>
            </a:r>
          </a:p>
          <a:p>
            <a:pPr lvl="1"/>
            <a:r>
              <a:rPr lang="en-US" dirty="0" smtClean="0"/>
              <a:t>Hex6x </a:t>
            </a:r>
          </a:p>
          <a:p>
            <a:pPr lvl="2"/>
            <a:r>
              <a:rPr lang="en-US" sz="2000" dirty="0" smtClean="0"/>
              <a:t>Converts DSP </a:t>
            </a:r>
            <a:r>
              <a:rPr lang="en-US" sz="2000" dirty="0" smtClean="0"/>
              <a:t>out format into hex ASCII format</a:t>
            </a:r>
          </a:p>
          <a:p>
            <a:pPr lvl="2"/>
            <a:r>
              <a:rPr lang="en-US" sz="2000" dirty="0" smtClean="0"/>
              <a:t>Hex6x is described in TI assembly tools User Guide  </a:t>
            </a:r>
            <a:r>
              <a:rPr lang="en-US" sz="2000" dirty="0" smtClean="0">
                <a:hlinkClick r:id="rId2"/>
              </a:rPr>
              <a:t>http://www.cs.cmu.edu/afs/cs/academic/class/15745-s05/www/c6xref/assembly.pdf</a:t>
            </a:r>
            <a:endParaRPr lang="en-US" sz="2000" dirty="0" smtClean="0"/>
          </a:p>
          <a:p>
            <a:endParaRPr lang="en-US" sz="2400" dirty="0"/>
          </a:p>
        </p:txBody>
      </p:sp>
    </p:spTree>
    <p:extLst>
      <p:ext uri="{BB962C8B-B14F-4D97-AF65-F5344CB8AC3E}">
        <p14:creationId xmlns="" xmlns:p14="http://schemas.microsoft.com/office/powerpoint/2010/main" val="3173272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Additional Utilities</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Tree>
    <p:extLst>
      <p:ext uri="{BB962C8B-B14F-4D97-AF65-F5344CB8AC3E}">
        <p14:creationId xmlns="" xmlns:p14="http://schemas.microsoft.com/office/powerpoint/2010/main" val="4172176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a:t>
            </a:r>
            <a:r>
              <a:rPr lang="en-US" sz="3600" dirty="0" smtClean="0"/>
              <a:t>Blob Image formats</a:t>
            </a:r>
            <a:endParaRPr lang="en-US" sz="3600" dirty="0"/>
          </a:p>
        </p:txBody>
      </p:sp>
      <p:sp>
        <p:nvSpPr>
          <p:cNvPr id="3" name="Text Placeholder 2"/>
          <p:cNvSpPr>
            <a:spLocks noGrp="1"/>
          </p:cNvSpPr>
          <p:nvPr>
            <p:ph type="body" sz="half" idx="1"/>
          </p:nvPr>
        </p:nvSpPr>
        <p:spPr>
          <a:xfrm>
            <a:off x="333375" y="1185862"/>
            <a:ext cx="8353425" cy="5062537"/>
          </a:xfrm>
        </p:spPr>
        <p:txBody>
          <a:bodyPr/>
          <a:lstStyle/>
          <a:p>
            <a:r>
              <a:rPr lang="en-US" sz="2200" dirty="0" smtClean="0"/>
              <a:t>Binary </a:t>
            </a:r>
            <a:r>
              <a:rPr lang="en-US" sz="2200" dirty="0" smtClean="0"/>
              <a:t>Large Object</a:t>
            </a:r>
          </a:p>
          <a:p>
            <a:r>
              <a:rPr lang="en-US" sz="2200" dirty="0" smtClean="0"/>
              <a:t>Treats the executable as  a data byte stream</a:t>
            </a:r>
          </a:p>
          <a:p>
            <a:r>
              <a:rPr lang="en-US" sz="2200" dirty="0" smtClean="0"/>
              <a:t>The BLOB will cover the entire memory location used by the application</a:t>
            </a:r>
          </a:p>
          <a:p>
            <a:r>
              <a:rPr lang="en-US" sz="2200" dirty="0" smtClean="0"/>
              <a:t>When the BLOB is received, the RBL will load it in the base of MSMC.</a:t>
            </a:r>
          </a:p>
          <a:p>
            <a:pPr lvl="1"/>
            <a:r>
              <a:rPr lang="en-US" sz="2000" dirty="0" smtClean="0"/>
              <a:t>Future devices may use other addresses</a:t>
            </a:r>
          </a:p>
          <a:p>
            <a:pPr lvl="1"/>
            <a:r>
              <a:rPr lang="en-US" sz="2000" dirty="0" smtClean="0"/>
              <a:t>“self relocating code” must be used if the code must be places in other memories (DDR)</a:t>
            </a:r>
          </a:p>
          <a:p>
            <a:r>
              <a:rPr lang="en-US" sz="2200" dirty="0" smtClean="0"/>
              <a:t>Blob format is used for PCIe boot, UART boot, Ethernet boot</a:t>
            </a:r>
          </a:p>
          <a:p>
            <a:r>
              <a:rPr lang="en-US" sz="2200" dirty="0" smtClean="0"/>
              <a:t>Once </a:t>
            </a:r>
            <a:r>
              <a:rPr lang="en-US" sz="2200" dirty="0" smtClean="0"/>
              <a:t>the blob loading is complete, the RBL jumps the core0 PC to base of MSMC and starts </a:t>
            </a:r>
            <a:r>
              <a:rPr lang="en-US" sz="2200" dirty="0" smtClean="0"/>
              <a:t>executing</a:t>
            </a:r>
            <a:endParaRPr lang="en-US" sz="2200" dirty="0" smtClean="0"/>
          </a:p>
          <a:p>
            <a:r>
              <a:rPr lang="en-US" sz="2200" dirty="0" smtClean="0"/>
              <a:t>Magic address of the ARM:</a:t>
            </a:r>
          </a:p>
          <a:p>
            <a:pPr lvl="1"/>
            <a:r>
              <a:rPr lang="en-US" sz="2000" dirty="0" smtClean="0"/>
              <a:t>Core 0 – 0x0C5A D000, Core 1- 0x0C5A D004, core 2 – 0x0C5A 0008, core 3 – 0x0C5A D00C</a:t>
            </a:r>
          </a:p>
          <a:p>
            <a:pPr lvl="1">
              <a:buNone/>
            </a:pPr>
            <a:r>
              <a:rPr lang="en-US" sz="2000" dirty="0" smtClean="0"/>
              <a:t> </a:t>
            </a:r>
          </a:p>
          <a:p>
            <a:pPr marL="354013" lvl="1" indent="0">
              <a:buNone/>
            </a:pPr>
            <a:endParaRPr lang="en-US" sz="2000" dirty="0" smtClean="0"/>
          </a:p>
        </p:txBody>
      </p:sp>
    </p:spTree>
    <p:extLst>
      <p:ext uri="{BB962C8B-B14F-4D97-AF65-F5344CB8AC3E}">
        <p14:creationId xmlns="" xmlns:p14="http://schemas.microsoft.com/office/powerpoint/2010/main"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t>
            </a:r>
            <a:r>
              <a:rPr lang="en-US" sz="3600" dirty="0" smtClean="0"/>
              <a:t>Blob Generation Tools</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smtClean="0"/>
              <a:t>armhex </a:t>
            </a:r>
            <a:endParaRPr lang="en-US" sz="2400" dirty="0" smtClean="0"/>
          </a:p>
          <a:p>
            <a:pPr lvl="1"/>
            <a:r>
              <a:rPr lang="en-US" sz="2000" dirty="0" smtClean="0"/>
              <a:t> convert the .out file into an ASCII hex file</a:t>
            </a:r>
          </a:p>
          <a:p>
            <a:pPr lvl="1"/>
            <a:r>
              <a:rPr lang="en-US" sz="2000" dirty="0" smtClean="0"/>
              <a:t>Location in ccs_v5_4_x\ccsv5\tools\compiler\arm_X.X.X\bin</a:t>
            </a:r>
          </a:p>
          <a:p>
            <a:pPr lvl="1"/>
            <a:r>
              <a:rPr lang="en-US" sz="2000" dirty="0" smtClean="0"/>
              <a:t>Usage of armhex is described in SPNU118L – Arm Assembly language tools </a:t>
            </a:r>
          </a:p>
          <a:p>
            <a:r>
              <a:rPr lang="en-US" sz="2400" dirty="0" smtClean="0"/>
              <a:t>b2ccs.exe </a:t>
            </a:r>
          </a:p>
          <a:p>
            <a:pPr lvl="1"/>
            <a:r>
              <a:rPr lang="en-US" sz="2000" dirty="0" smtClean="0"/>
              <a:t>converts the ASCII hex file into a CCS .dat format</a:t>
            </a:r>
          </a:p>
          <a:p>
            <a:pPr lvl="1"/>
            <a:r>
              <a:rPr lang="en-US" sz="2000" dirty="0" smtClean="0"/>
              <a:t>A format that CCS uses to load data via the CCS memory browser</a:t>
            </a:r>
          </a:p>
          <a:p>
            <a:pPr lvl="1"/>
            <a:r>
              <a:rPr lang="en-US" sz="2000" dirty="0" smtClean="0"/>
              <a:t>Acting as intermediate format for boot</a:t>
            </a:r>
          </a:p>
          <a:p>
            <a:r>
              <a:rPr lang="en-US" sz="2400" dirty="0" smtClean="0"/>
              <a:t>ccs2bin.exe – </a:t>
            </a:r>
          </a:p>
          <a:p>
            <a:pPr lvl="1"/>
            <a:r>
              <a:rPr lang="en-US" sz="2000" dirty="0" smtClean="0"/>
              <a:t>converts the CCS .dat format to a </a:t>
            </a:r>
            <a:r>
              <a:rPr lang="en-US" sz="2000" dirty="0" smtClean="0"/>
              <a:t>blob</a:t>
            </a:r>
            <a:endParaRPr lang="en-US" sz="2000" dirty="0" smtClean="0"/>
          </a:p>
          <a:p>
            <a:pPr>
              <a:buNone/>
            </a:pPr>
            <a:endParaRPr lang="en-US" sz="2400" dirty="0" smtClean="0"/>
          </a:p>
          <a:p>
            <a:pPr marL="354013" lvl="1" indent="0">
              <a:buNone/>
            </a:pPr>
            <a:endParaRPr lang="en-US" sz="2000" dirty="0" smtClean="0"/>
          </a:p>
        </p:txBody>
      </p:sp>
    </p:spTree>
    <p:extLst>
      <p:ext uri="{BB962C8B-B14F-4D97-AF65-F5344CB8AC3E}">
        <p14:creationId xmlns="" xmlns:p14="http://schemas.microsoft.com/office/powerpoint/2010/main" val="2301660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76325"/>
          </a:xfrm>
        </p:spPr>
        <p:txBody>
          <a:bodyPr/>
          <a:lstStyle/>
          <a:p>
            <a:r>
              <a:rPr lang="en-US" sz="3600" dirty="0" smtClean="0"/>
              <a:t>KeyStone II ARM </a:t>
            </a:r>
            <a:r>
              <a:rPr lang="en-US" sz="3600" dirty="0" smtClean="0"/>
              <a:t>General Purpose Header (GPH) formats</a:t>
            </a:r>
            <a:endParaRPr lang="en-US" sz="3600" dirty="0"/>
          </a:p>
        </p:txBody>
      </p:sp>
      <p:sp>
        <p:nvSpPr>
          <p:cNvPr id="3" name="Text Placeholder 2"/>
          <p:cNvSpPr>
            <a:spLocks noGrp="1"/>
          </p:cNvSpPr>
          <p:nvPr>
            <p:ph type="body" sz="half" idx="1"/>
          </p:nvPr>
        </p:nvSpPr>
        <p:spPr>
          <a:xfrm>
            <a:off x="304800" y="1371600"/>
            <a:ext cx="8353425" cy="5334000"/>
          </a:xfrm>
        </p:spPr>
        <p:txBody>
          <a:bodyPr/>
          <a:lstStyle/>
          <a:p>
            <a:r>
              <a:rPr lang="en-US" sz="2400" dirty="0" smtClean="0"/>
              <a:t>Similar </a:t>
            </a:r>
            <a:r>
              <a:rPr lang="en-US" sz="2400" dirty="0" smtClean="0"/>
              <a:t>to boot table for DSP </a:t>
            </a:r>
            <a:r>
              <a:rPr lang="en-US" sz="2400" dirty="0" smtClean="0"/>
              <a:t>boot but without start address, used by EMIF NOR and NAND boot, SPI boot, I2C boot</a:t>
            </a:r>
            <a:endParaRPr lang="en-US" sz="2400" dirty="0" smtClean="0"/>
          </a:p>
          <a:p>
            <a:r>
              <a:rPr lang="en-US" sz="2400" dirty="0" smtClean="0"/>
              <a:t>GPH format </a:t>
            </a:r>
            <a:r>
              <a:rPr lang="en-US" sz="2400" dirty="0" smtClean="0"/>
              <a:t>is</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r>
              <a:rPr lang="en-US" sz="2000" dirty="0" smtClean="0"/>
              <a:t>)</a:t>
            </a:r>
          </a:p>
          <a:p>
            <a:pPr marL="114300" indent="0">
              <a:buNone/>
            </a:pPr>
            <a:r>
              <a:rPr lang="en-US" sz="2400" dirty="0" smtClean="0"/>
              <a:t>During boot, once the end of table is reached, RBL jumps to the base address of the last block</a:t>
            </a:r>
            <a:endParaRPr lang="en-US" sz="2400" dirty="0" smtClean="0"/>
          </a:p>
        </p:txBody>
      </p:sp>
    </p:spTree>
    <p:extLst>
      <p:ext uri="{BB962C8B-B14F-4D97-AF65-F5344CB8AC3E}">
        <p14:creationId xmlns="" xmlns:p14="http://schemas.microsoft.com/office/powerpoint/2010/main" val="259640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a:t>
            </a:r>
            <a:r>
              <a:rPr lang="en-US" sz="3600" dirty="0" smtClean="0"/>
              <a:t>II - </a:t>
            </a:r>
            <a:r>
              <a:rPr lang="en-US" sz="3600" dirty="0" smtClean="0"/>
              <a:t>Tools to build the GP </a:t>
            </a:r>
            <a:r>
              <a:rPr lang="en-US" sz="3600" dirty="0" smtClean="0"/>
              <a:t>format </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400" dirty="0" smtClean="0"/>
              <a:t>a</a:t>
            </a:r>
            <a:r>
              <a:rPr lang="en-US" sz="2400" dirty="0" smtClean="0"/>
              <a:t>rmhex – out file to ASCII Hex file</a:t>
            </a:r>
          </a:p>
          <a:p>
            <a:r>
              <a:rPr lang="en-US" sz="2400" dirty="0" smtClean="0"/>
              <a:t>B2css – hex file to CCS format</a:t>
            </a:r>
          </a:p>
          <a:p>
            <a:r>
              <a:rPr lang="en-US" sz="2400" dirty="0" smtClean="0"/>
              <a:t>ccsAddGphdr </a:t>
            </a:r>
            <a:r>
              <a:rPr lang="en-US" sz="2400" dirty="0" smtClean="0"/>
              <a:t>– adds a general purpose header to your CCS .dat file and also updates the CCS .dat header to account for the added 8 bytes of length</a:t>
            </a:r>
          </a:p>
          <a:p>
            <a:r>
              <a:rPr lang="en-US" sz="2400" dirty="0" smtClean="0"/>
              <a:t>ccsAddGptlr </a:t>
            </a:r>
            <a:r>
              <a:rPr lang="en-US" sz="2400" dirty="0" smtClean="0"/>
              <a:t>– adds a general purpose tail to your CCS .dat file and also updates the CCS .dat header to account for the added 8 bytes of length</a:t>
            </a:r>
          </a:p>
          <a:p>
            <a:r>
              <a:rPr lang="en-US" sz="2400" dirty="0" smtClean="0"/>
              <a:t>Catccs - use to combined two CCS format files into a single file, for two stage boot for example</a:t>
            </a:r>
          </a:p>
          <a:p>
            <a:pPr>
              <a:buNone/>
            </a:pPr>
            <a:endParaRPr lang="en-US" sz="2400" dirty="0" smtClean="0"/>
          </a:p>
          <a:p>
            <a:endParaRPr lang="en-US" sz="2400" dirty="0" smtClean="0"/>
          </a:p>
        </p:txBody>
      </p:sp>
    </p:spTree>
    <p:extLst>
      <p:ext uri="{BB962C8B-B14F-4D97-AF65-F5344CB8AC3E}">
        <p14:creationId xmlns="" xmlns:p14="http://schemas.microsoft.com/office/powerpoint/2010/main" val="2596406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219200" y="1143000"/>
            <a:ext cx="6076950" cy="5321575"/>
          </a:xfrm>
          <a:prstGeom prst="rect">
            <a:avLst/>
          </a:prstGeom>
          <a:noFill/>
          <a:ln w="9525">
            <a:noFill/>
            <a:miter lim="800000"/>
            <a:headEnd/>
            <a:tailEnd/>
          </a:ln>
        </p:spPr>
      </p:pic>
      <p:sp>
        <p:nvSpPr>
          <p:cNvPr id="3" name="Title 2"/>
          <p:cNvSpPr>
            <a:spLocks noGrp="1"/>
          </p:cNvSpPr>
          <p:nvPr>
            <p:ph type="title"/>
          </p:nvPr>
        </p:nvSpPr>
        <p:spPr/>
        <p:txBody>
          <a:bodyPr/>
          <a:lstStyle/>
          <a:p>
            <a:r>
              <a:rPr lang="en-US" sz="3600" dirty="0" smtClean="0"/>
              <a:t>Hex Converter out for 8-bit SPI boot</a:t>
            </a:r>
            <a:br>
              <a:rPr lang="en-US" sz="3600" dirty="0" smtClean="0"/>
            </a:br>
            <a:r>
              <a:rPr lang="en-US" sz="2800" dirty="0" smtClean="0"/>
              <a:t>Taken from SPNU118L Chapter 12</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285999"/>
            <a:ext cx="8505825" cy="3962401"/>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Tree>
    <p:extLst>
      <p:ext uri="{BB962C8B-B14F-4D97-AF65-F5344CB8AC3E}">
        <p14:creationId xmlns="" xmlns:p14="http://schemas.microsoft.com/office/powerpoint/2010/main" val="212835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133599"/>
            <a:ext cx="8505825" cy="4114801"/>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slave </a:t>
            </a:r>
          </a:p>
          <a:p>
            <a:pPr lvl="1" eaLnBrk="1" hangingPunct="1"/>
            <a:r>
              <a:rPr lang="en-US" sz="2000" dirty="0" smtClean="0"/>
              <a:t>device configuration </a:t>
            </a:r>
            <a:r>
              <a:rPr lang="en-US" sz="2000" dirty="0"/>
              <a:t>uses 5 bits of device </a:t>
            </a:r>
            <a:r>
              <a:rPr lang="en-US" sz="2000" dirty="0" smtClean="0"/>
              <a:t>configuration</a:t>
            </a:r>
            <a:r>
              <a:rPr lang="en-US" sz="2000" dirty="0"/>
              <a:t> </a:t>
            </a:r>
            <a:r>
              <a:rPr lang="en-US" sz="2000" dirty="0" smtClean="0"/>
              <a:t>and the </a:t>
            </a:r>
            <a:r>
              <a:rPr lang="en-US" sz="2000" dirty="0"/>
              <a:t>I2C address is calculated by adding 0x19 to the I2C address specified in the device </a:t>
            </a:r>
            <a:r>
              <a:rPr lang="en-US" sz="2000" dirty="0" smtClean="0"/>
              <a:t>configuration</a:t>
            </a:r>
          </a:p>
          <a:p>
            <a:pPr eaLnBrk="1" hangingPunct="1"/>
            <a:r>
              <a:rPr lang="en-US" sz="2400" dirty="0" smtClean="0"/>
              <a:t>SPI Boot </a:t>
            </a:r>
          </a:p>
          <a:p>
            <a:pPr lvl="1" eaLnBrk="1" hangingPunct="1"/>
            <a:r>
              <a:rPr lang="en-US" sz="2000" dirty="0" smtClean="0"/>
              <a:t>Same as I2C mode, instead of pages, the NOR flash is selected based on the chip select</a:t>
            </a:r>
          </a:p>
          <a:p>
            <a:pPr eaLnBrk="1" hangingPunct="1"/>
            <a:r>
              <a:rPr lang="en-US" sz="2400" dirty="0" smtClean="0"/>
              <a:t>Ethernet Boot</a:t>
            </a:r>
          </a:p>
          <a:p>
            <a:pPr lvl="1" eaLnBrk="1" hangingPunct="1"/>
            <a:r>
              <a:rPr lang="en-US" sz="2000" dirty="0" smtClean="0"/>
              <a:t>Configure the SERDES and NetCp if available, but not the PHY</a:t>
            </a:r>
          </a:p>
          <a:p>
            <a:pPr eaLnBrk="1" hangingPunct="1"/>
            <a:r>
              <a:rPr lang="en-US" sz="2400" dirty="0" smtClean="0"/>
              <a:t>SRIO BOOT</a:t>
            </a:r>
          </a:p>
          <a:p>
            <a:pPr lvl="1" eaLnBrk="1" hangingPunct="1"/>
            <a:r>
              <a:rPr lang="en-US" sz="2000" dirty="0" smtClean="0"/>
              <a:t>Support direct IO (slave mode) and type 11 messages (similar to Ethernet)</a:t>
            </a:r>
          </a:p>
          <a:p>
            <a:pPr eaLnBrk="1" hangingPunct="1"/>
            <a:endParaRPr lang="en-US" sz="2400" dirty="0" smtClean="0"/>
          </a:p>
          <a:p>
            <a:pPr marL="0" indent="0">
              <a:buNone/>
            </a:pPr>
            <a:endParaRPr lang="en-US" dirty="0"/>
          </a:p>
        </p:txBody>
      </p:sp>
    </p:spTree>
    <p:extLst>
      <p:ext uri="{BB962C8B-B14F-4D97-AF65-F5344CB8AC3E}">
        <p14:creationId xmlns="" xmlns:p14="http://schemas.microsoft.com/office/powerpoint/2010/main" val="2902113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 (cont)</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PCI Boot</a:t>
            </a:r>
          </a:p>
          <a:p>
            <a:pPr lvl="1" eaLnBrk="1" hangingPunct="1"/>
            <a:r>
              <a:rPr lang="en-US" sz="2000" dirty="0" smtClean="0"/>
              <a:t>Only End Point (DSP), similar to SRIO direct IO, supports legacy interrupt as well as EP interrupt</a:t>
            </a:r>
            <a:endParaRPr lang="en-US" sz="2400" dirty="0" smtClean="0"/>
          </a:p>
          <a:p>
            <a:pPr eaLnBrk="1" hangingPunct="1"/>
            <a:r>
              <a:rPr lang="en-US" sz="2400" dirty="0" smtClean="0"/>
              <a:t>Hyperlink Boot</a:t>
            </a:r>
          </a:p>
          <a:p>
            <a:pPr lvl="1" eaLnBrk="1" hangingPunct="1"/>
            <a:r>
              <a:rPr lang="en-US" sz="2000" dirty="0" smtClean="0"/>
              <a:t>Similar to SRIO direct IO, Hyperlink interrupt is connected to core 0</a:t>
            </a:r>
          </a:p>
          <a:p>
            <a:pPr marL="0" indent="0">
              <a:buNone/>
            </a:pPr>
            <a:endParaRPr lang="en-US" dirty="0"/>
          </a:p>
        </p:txBody>
      </p:sp>
    </p:spTree>
    <p:extLst>
      <p:ext uri="{BB962C8B-B14F-4D97-AF65-F5344CB8AC3E}">
        <p14:creationId xmlns="" xmlns:p14="http://schemas.microsoft.com/office/powerpoint/2010/main" val="2902113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Process - I2C </a:t>
            </a:r>
            <a:r>
              <a:rPr lang="en-US" sz="3600" dirty="0" smtClean="0"/>
              <a:t>Boot</a:t>
            </a:r>
            <a:endParaRPr lang="en-US" sz="3600" dirty="0"/>
          </a:p>
        </p:txBody>
      </p:sp>
      <p:sp>
        <p:nvSpPr>
          <p:cNvPr id="3" name="Text Placeholder 2"/>
          <p:cNvSpPr>
            <a:spLocks noGrp="1"/>
          </p:cNvSpPr>
          <p:nvPr>
            <p:ph type="body" sz="half" idx="1"/>
          </p:nvPr>
        </p:nvSpPr>
        <p:spPr/>
        <p:txBody>
          <a:bodyPr/>
          <a:lstStyle/>
          <a:p>
            <a:r>
              <a:rPr lang="en-US" sz="2800" dirty="0" smtClean="0"/>
              <a:t>PLL are bypassed in this mode.</a:t>
            </a:r>
          </a:p>
          <a:p>
            <a:r>
              <a:rPr lang="en-US" sz="2800" dirty="0" smtClean="0"/>
              <a:t>The application to be loaded is converted into a GP header format table and loaded in the EEPROM.</a:t>
            </a:r>
          </a:p>
          <a:p>
            <a:r>
              <a:rPr lang="en-US" sz="2800" dirty="0" smtClean="0"/>
              <a:t>Generally a two stage bootloader process is carried out.</a:t>
            </a:r>
          </a:p>
          <a:p>
            <a:r>
              <a:rPr lang="en-US" sz="2800" dirty="0" smtClean="0"/>
              <a:t>First stage will load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Tree>
    <p:extLst>
      <p:ext uri="{BB962C8B-B14F-4D97-AF65-F5344CB8AC3E}">
        <p14:creationId xmlns="" xmlns:p14="http://schemas.microsoft.com/office/powerpoint/2010/main" val="21283526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Tree>
    <p:extLst>
      <p:ext uri="{BB962C8B-B14F-4D97-AF65-F5344CB8AC3E}">
        <p14:creationId xmlns="" xmlns:p14="http://schemas.microsoft.com/office/powerpoint/2010/main" val="4141167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sz="2400" dirty="0" smtClean="0"/>
              <a:t>SPI Boot</a:t>
            </a:r>
          </a:p>
          <a:p>
            <a:pPr lvl="1"/>
            <a:r>
              <a:rPr lang="en-US" sz="2000" dirty="0" smtClean="0"/>
              <a:t>PLL </a:t>
            </a:r>
            <a:r>
              <a:rPr lang="en-US" sz="2000" dirty="0"/>
              <a:t>are bypassed in this mode</a:t>
            </a:r>
            <a:r>
              <a:rPr lang="en-US" sz="2000" dirty="0" smtClean="0"/>
              <a:t>. GP format</a:t>
            </a:r>
          </a:p>
          <a:p>
            <a:r>
              <a:rPr lang="en-US" sz="2400" dirty="0" smtClean="0"/>
              <a:t>Ethernet Boot</a:t>
            </a:r>
          </a:p>
          <a:p>
            <a:pPr lvl="1"/>
            <a:r>
              <a:rPr lang="en-US" sz="2000" dirty="0" smtClean="0"/>
              <a:t>Does not initialize the Phy, need ip address, blob format to MCMS memory</a:t>
            </a:r>
          </a:p>
          <a:p>
            <a:r>
              <a:rPr lang="en-US" sz="2400" dirty="0" smtClean="0"/>
              <a:t>SRIO Boot</a:t>
            </a:r>
          </a:p>
          <a:p>
            <a:pPr lvl="1"/>
            <a:r>
              <a:rPr lang="en-US" sz="2000" dirty="0" smtClean="0"/>
              <a:t>Direct IO and messages, GP format in messages, blob in direct IO</a:t>
            </a:r>
          </a:p>
          <a:p>
            <a:r>
              <a:rPr lang="en-US" sz="2400" dirty="0" smtClean="0"/>
              <a:t>PCI boot</a:t>
            </a:r>
          </a:p>
          <a:p>
            <a:pPr lvl="1"/>
            <a:r>
              <a:rPr lang="en-US" sz="2000" dirty="0" smtClean="0"/>
              <a:t>Blob format, BAR and SERDES are configures, EP mode</a:t>
            </a:r>
          </a:p>
          <a:p>
            <a:r>
              <a:rPr lang="en-US" sz="2400" dirty="0" smtClean="0"/>
              <a:t>Hyperlink boot</a:t>
            </a:r>
          </a:p>
          <a:p>
            <a:pPr lvl="1"/>
            <a:r>
              <a:rPr lang="en-US" sz="2000" dirty="0" smtClean="0"/>
              <a:t>Blob format,  configure interrupt to the ARM</a:t>
            </a:r>
          </a:p>
          <a:p>
            <a:endParaRPr lang="en-US" sz="2400" dirty="0"/>
          </a:p>
        </p:txBody>
      </p:sp>
    </p:spTree>
    <p:extLst>
      <p:ext uri="{BB962C8B-B14F-4D97-AF65-F5344CB8AC3E}">
        <p14:creationId xmlns="" xmlns:p14="http://schemas.microsoft.com/office/powerpoint/2010/main" val="684164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 (Cont)</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sz="2400" dirty="0" smtClean="0"/>
              <a:t>NAND BOOT</a:t>
            </a:r>
          </a:p>
          <a:p>
            <a:pPr lvl="1"/>
            <a:r>
              <a:rPr lang="en-US" sz="2000" dirty="0" smtClean="0"/>
              <a:t>GP format, similar to I2C or SPI</a:t>
            </a:r>
          </a:p>
          <a:p>
            <a:r>
              <a:rPr lang="en-US" sz="2400" dirty="0" smtClean="0"/>
              <a:t>UART Boot</a:t>
            </a:r>
          </a:p>
          <a:p>
            <a:pPr lvl="1"/>
            <a:r>
              <a:rPr lang="en-US" sz="2000" dirty="0" smtClean="0"/>
              <a:t>Blob format, using XMODEM protocol</a:t>
            </a:r>
            <a:endParaRPr lang="en-US" sz="2000" dirty="0"/>
          </a:p>
        </p:txBody>
      </p:sp>
    </p:spTree>
    <p:extLst>
      <p:ext uri="{BB962C8B-B14F-4D97-AF65-F5344CB8AC3E}">
        <p14:creationId xmlns="" xmlns:p14="http://schemas.microsoft.com/office/powerpoint/2010/main" val="6841645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endParaRPr lang="en-US" sz="2400" dirty="0" smtClean="0"/>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Tree>
    <p:extLst>
      <p:ext uri="{BB962C8B-B14F-4D97-AF65-F5344CB8AC3E}">
        <p14:creationId xmlns="" xmlns:p14="http://schemas.microsoft.com/office/powerpoint/2010/main" val="299971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at connect</a:t>
            </a:r>
            <a:endParaRPr 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core0 is the master core.</a:t>
            </a:r>
          </a:p>
          <a:p>
            <a:r>
              <a:rPr lang="en-US" sz="2400" dirty="0" smtClean="0"/>
              <a:t>During the boot process the other ARM cores if available are shut down.</a:t>
            </a:r>
          </a:p>
          <a:p>
            <a:r>
              <a:rPr lang="en-US" sz="2400" dirty="0" smtClean="0"/>
              <a:t>The application that is running in ARM core0 needs to update the ARM magic address and then </a:t>
            </a:r>
            <a:r>
              <a:rPr lang="en-US" sz="2400" dirty="0"/>
              <a:t>power up the other ARM cores in the </a:t>
            </a:r>
            <a:r>
              <a:rPr lang="en-US" sz="2400" dirty="0" smtClean="0"/>
              <a:t>tetras. </a:t>
            </a:r>
          </a:p>
          <a:p>
            <a:r>
              <a:rPr lang="en-US" sz="2400" dirty="0" smtClean="0"/>
              <a:t>Once powered up the other ARM cores will start executing from the address specified in the ARM magic address</a:t>
            </a:r>
          </a:p>
          <a:p>
            <a:r>
              <a:rPr lang="en-US" sz="2400" dirty="0" smtClean="0"/>
              <a:t>To boot the DSP cores, MPM utility is used</a:t>
            </a:r>
          </a:p>
          <a:p>
            <a:pPr lvl="1"/>
            <a:r>
              <a:rPr lang="en-US" sz="2000" dirty="0" smtClean="0"/>
              <a:t>The </a:t>
            </a:r>
            <a:r>
              <a:rPr lang="en-US" sz="2000" b="1" i="1" dirty="0" smtClean="0"/>
              <a:t>multi-proc manager</a:t>
            </a:r>
            <a:r>
              <a:rPr lang="en-US" sz="2000" dirty="0" smtClean="0"/>
              <a:t> (</a:t>
            </a:r>
            <a:r>
              <a:rPr lang="en-US" sz="2000" b="1" i="1" dirty="0" smtClean="0"/>
              <a:t>MPM</a:t>
            </a:r>
            <a:r>
              <a:rPr lang="en-US" sz="2000" dirty="0" smtClean="0"/>
              <a:t>) provides services to load, run, and manage slave processors</a:t>
            </a:r>
          </a:p>
          <a:p>
            <a:pPr lvl="1"/>
            <a:r>
              <a:rPr lang="en-US" sz="2000" dirty="0" smtClean="0"/>
              <a:t>MPM must be used to load the DSP code if IPCv3 is used</a:t>
            </a:r>
            <a:endParaRPr lang="en-US" sz="2000" dirty="0"/>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 loading images and more</a:t>
            </a:r>
          </a:p>
          <a:p>
            <a:r>
              <a:rPr lang="en-US" sz="2800" dirty="0" smtClean="0"/>
              <a:t>In addition to configure the hardware, the U-BOOT enables the user to </a:t>
            </a:r>
          </a:p>
          <a:p>
            <a:pPr lvl="1"/>
            <a:r>
              <a:rPr lang="en-US" sz="2400" dirty="0" smtClean="0"/>
              <a:t>read and write arbitrary memory location </a:t>
            </a:r>
          </a:p>
          <a:p>
            <a:pPr lvl="1"/>
            <a:r>
              <a:rPr lang="en-US" sz="2400" dirty="0" smtClean="0"/>
              <a:t>loading image into RAM</a:t>
            </a:r>
          </a:p>
          <a:p>
            <a:pPr lvl="1"/>
            <a:r>
              <a:rPr lang="en-US" sz="2400" dirty="0" smtClean="0"/>
              <a:t>Copying data into the flash</a:t>
            </a:r>
          </a:p>
          <a:p>
            <a:pPr lvl="1"/>
            <a:r>
              <a:rPr lang="en-US" sz="2400" dirty="0" smtClean="0"/>
              <a:t>Provide starting address for the code</a:t>
            </a:r>
          </a:p>
          <a:p>
            <a:endParaRPr lang="en-US" sz="2800" dirty="0"/>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U_BOOT (2/2)</a:t>
            </a:r>
            <a:endParaRPr lang="en-US" sz="3600" dirty="0"/>
          </a:p>
        </p:txBody>
      </p:sp>
      <p:sp>
        <p:nvSpPr>
          <p:cNvPr id="3" name="Text Placeholder 2"/>
          <p:cNvSpPr>
            <a:spLocks noGrp="1"/>
          </p:cNvSpPr>
          <p:nvPr>
            <p:ph type="body" sz="half" idx="1"/>
          </p:nvPr>
        </p:nvSpPr>
        <p:spPr>
          <a:xfrm>
            <a:off x="333375" y="1185862"/>
            <a:ext cx="7972425" cy="5214937"/>
          </a:xfrm>
        </p:spPr>
        <p:txBody>
          <a:bodyPr/>
          <a:lstStyle/>
          <a:p>
            <a:r>
              <a:rPr lang="en-US" sz="2800" dirty="0" smtClean="0"/>
              <a:t>U-BOOT monitor application enables controlling U-BOOT from external terminal</a:t>
            </a:r>
          </a:p>
          <a:p>
            <a:r>
              <a:rPr lang="en-US" sz="2800" dirty="0" smtClean="0"/>
              <a:t>The user can define a set of parameters (Environment variables)  that controls the BOOT process. These parameters are stored in flash. </a:t>
            </a:r>
          </a:p>
          <a:p>
            <a:r>
              <a:rPr lang="en-US" sz="2800" dirty="0" smtClean="0"/>
              <a:t>U-BOOT has a set of commands </a:t>
            </a:r>
          </a:p>
          <a:p>
            <a:pPr lvl="1"/>
            <a:r>
              <a:rPr lang="en-US" sz="2400" dirty="0" smtClean="0"/>
              <a:t>Setenv – define an environment variable</a:t>
            </a:r>
          </a:p>
          <a:p>
            <a:pPr lvl="1"/>
            <a:r>
              <a:rPr lang="en-US" sz="2400" dirty="0" smtClean="0"/>
              <a:t>Printenv – shows the current parameters (environment variables)</a:t>
            </a:r>
          </a:p>
          <a:p>
            <a:pPr lvl="1"/>
            <a:r>
              <a:rPr lang="en-US" sz="2400" dirty="0" smtClean="0"/>
              <a:t>Saveenv – save new setting into the flash</a:t>
            </a:r>
          </a:p>
          <a:p>
            <a:r>
              <a:rPr lang="en-US" sz="2800" dirty="0" smtClean="0"/>
              <a:t>The next slide shows part of the printenv results for my EVM </a:t>
            </a:r>
            <a:endParaRPr lang="en-US" sz="2800" dirty="0"/>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1921"/>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3200400"/>
          </a:xfrm>
        </p:spPr>
        <p:txBody>
          <a:bodyPr/>
          <a:lstStyle/>
          <a:p>
            <a:r>
              <a:rPr lang="en-US" dirty="0" smtClean="0"/>
              <a:t>Questions?</a:t>
            </a:r>
            <a:br>
              <a:rPr lang="en-US" dirty="0" smtClean="0"/>
            </a:br>
            <a:r>
              <a:rPr lang="en-US" dirty="0" smtClean="0"/>
              <a:t/>
            </a:r>
            <a:br>
              <a:rPr lang="en-US" dirty="0" smtClean="0"/>
            </a:br>
            <a:r>
              <a:rPr lang="en-US" dirty="0" smtClean="0"/>
              <a:t/>
            </a:r>
            <a:br>
              <a:rPr lang="en-US" dirty="0" smtClean="0"/>
            </a:br>
            <a:r>
              <a:rPr lang="en-US" dirty="0" smtClean="0"/>
              <a:t>Thanks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t>
            </a:r>
            <a:r>
              <a:rPr lang="en-US" sz="1800" dirty="0" err="1" smtClean="0"/>
              <a:t>acks</a:t>
            </a:r>
            <a:r>
              <a:rPr lang="en-US" sz="1800" dirty="0" smtClean="0"/>
              <a:t>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 xmlns:p14="http://schemas.microsoft.com/office/powerpoint/2010/main"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 xmlns:p14="http://schemas.microsoft.com/office/powerpoint/2010/main"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792405"/>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during load</a:t>
            </a:r>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 xmlns:p14="http://schemas.microsoft.com/office/powerpoint/2010/main"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 xmlns:p14="http://schemas.microsoft.com/office/powerpoint/2010/main"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305" imgH="5947805"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800" dirty="0" smtClean="0"/>
              <a:t>Software </a:t>
            </a:r>
            <a:r>
              <a:rPr lang="en-US" sz="2800" dirty="0"/>
              <a:t>code used for </a:t>
            </a:r>
            <a:r>
              <a:rPr lang="en-US" sz="2800" dirty="0" smtClean="0"/>
              <a:t>device </a:t>
            </a:r>
            <a:r>
              <a:rPr lang="en-US" sz="2800" dirty="0"/>
              <a:t>startup.</a:t>
            </a:r>
          </a:p>
          <a:p>
            <a:pPr eaLnBrk="1" hangingPunct="1"/>
            <a:r>
              <a:rPr lang="en-US" sz="2800" dirty="0" smtClean="0"/>
              <a:t>Burned in ROM (non-modifiable) during manufacture</a:t>
            </a:r>
          </a:p>
          <a:p>
            <a:pPr eaLnBrk="1" hangingPunct="1"/>
            <a:r>
              <a:rPr lang="en-US" sz="2800" dirty="0" smtClean="0"/>
              <a:t>Has a base address of 0x20B00000 (DSP), 0x00000000 (ARM)</a:t>
            </a:r>
          </a:p>
        </p:txBody>
      </p:sp>
      <p:grpSp>
        <p:nvGrpSpPr>
          <p:cNvPr id="2" name="Group 16"/>
          <p:cNvGrpSpPr/>
          <p:nvPr/>
        </p:nvGrpSpPr>
        <p:grpSpPr>
          <a:xfrm>
            <a:off x="304800" y="3352800"/>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RBL can be executed by C66x core or the ARM core. The boot behavior varies depending on</a:t>
            </a:r>
            <a:br>
              <a:rPr kumimoji="0" lang="en-US" sz="2800" b="0" i="0" u="none" strike="noStrike" kern="0" cap="none" spc="0" normalizeH="0" baseline="0" noProof="0" dirty="0" smtClean="0">
                <a:ln>
                  <a:noFill/>
                </a:ln>
                <a:solidFill>
                  <a:schemeClr val="tx1"/>
                </a:solidFill>
                <a:effectLst/>
                <a:uLnTx/>
                <a:uFillTx/>
                <a:latin typeface="+mn-lt"/>
                <a:ea typeface="+mn-ea"/>
                <a:cs typeface="+mn-cs"/>
              </a:rPr>
            </a:br>
            <a:r>
              <a:rPr kumimoji="0" lang="en-US" sz="2800" b="0" i="0" u="none" strike="noStrike" kern="0" cap="none" spc="0" normalizeH="0" baseline="0" noProof="0" dirty="0" smtClean="0">
                <a:ln>
                  <a:noFill/>
                </a:ln>
                <a:solidFill>
                  <a:schemeClr val="tx1"/>
                </a:solidFill>
                <a:effectLst/>
                <a:uLnTx/>
                <a:uFillTx/>
                <a:latin typeface="+mn-lt"/>
                <a:ea typeface="+mn-ea"/>
                <a:cs typeface="+mn-cs"/>
              </a:rPr>
              <a:t>the core type that initiates the boot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Selecting the method of booting </a:t>
            </a:r>
          </a:p>
          <a:p>
            <a:pPr lvl="1"/>
            <a:r>
              <a:rPr lang="en-US" dirty="0" smtClean="0"/>
              <a:t>what CPU (ARM 0 or DSP core 0) </a:t>
            </a:r>
            <a:r>
              <a:rPr lang="en-US" dirty="0" smtClean="0"/>
              <a:t>manages </a:t>
            </a:r>
            <a:r>
              <a:rPr lang="en-US" dirty="0" smtClean="0"/>
              <a:t>the boot</a:t>
            </a:r>
          </a:p>
          <a:p>
            <a:pPr lvl="2"/>
            <a:r>
              <a:rPr lang="en-US" dirty="0" smtClean="0"/>
              <a:t>All other cores are in idle, waiting for interrupt</a:t>
            </a:r>
          </a:p>
          <a:p>
            <a:pPr lvl="1"/>
            <a:r>
              <a:rPr lang="en-US" dirty="0" smtClean="0"/>
              <a:t>What boot mode to use	 </a:t>
            </a:r>
          </a:p>
          <a:p>
            <a:r>
              <a:rPr lang="en-US" sz="3000" dirty="0" smtClean="0"/>
              <a:t>Updating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Tree>
    <p:extLst>
      <p:ext uri="{BB962C8B-B14F-4D97-AF65-F5344CB8AC3E}">
        <p14:creationId xmlns="" xmlns:p14="http://schemas.microsoft.com/office/powerpoint/2010/main" val="33553672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9661</TotalTime>
  <Words>5303</Words>
  <Application>Microsoft Office PowerPoint</Application>
  <PresentationFormat>On-screen Show (4:3)</PresentationFormat>
  <Paragraphs>1177</Paragraphs>
  <Slides>65</Slides>
  <Notes>30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77_KeyStoneOLT</vt:lpstr>
      <vt:lpstr>Microsoft Visio Drawing</vt:lpstr>
      <vt:lpstr>Slide 1</vt:lpstr>
      <vt:lpstr>Agenda</vt:lpstr>
      <vt:lpstr>Agenda</vt:lpstr>
      <vt:lpstr>Agenda</vt:lpstr>
      <vt:lpstr>Some Lines from the Gel routine at connect</vt:lpstr>
      <vt:lpstr>Some Lines from the Gel routine during load</vt:lpstr>
      <vt:lpstr>Generic Boot Procedure</vt:lpstr>
      <vt:lpstr>Rom Boot Loader (RBL): Definition</vt:lpstr>
      <vt:lpstr>Boot Process Requirements</vt:lpstr>
      <vt:lpstr>ARM - DSP Boot Loader (RBL)</vt:lpstr>
      <vt:lpstr>More about BOOT Modes </vt:lpstr>
      <vt:lpstr>Boot Process Memory Usage and Magic address (1)</vt:lpstr>
      <vt:lpstr>Boot Process Memory Usage and Magic address (2)</vt:lpstr>
      <vt:lpstr>KeyStone PLL Settings</vt:lpstr>
      <vt:lpstr>Example of PLL Configuration</vt:lpstr>
      <vt:lpstr>Slide 16</vt:lpstr>
      <vt:lpstr>Agenda</vt:lpstr>
      <vt:lpstr>keyStone I Boot Configuration Pins</vt:lpstr>
      <vt:lpstr>KeyStone I ROM Boot Modes</vt:lpstr>
      <vt:lpstr>KeyStone I Boot Device</vt:lpstr>
      <vt:lpstr>KeyStone II  Boot Modes and ARM master boot</vt:lpstr>
      <vt:lpstr>KeyStone II boot strap selection</vt:lpstr>
      <vt:lpstr>Triggering the BOOT process</vt:lpstr>
      <vt:lpstr>Reset Types</vt:lpstr>
      <vt:lpstr>Agenda</vt:lpstr>
      <vt:lpstr>KeyStone I Boot Formats</vt:lpstr>
      <vt:lpstr>Boot Parameter Format</vt:lpstr>
      <vt:lpstr>Boot Parameter Table Setup</vt:lpstr>
      <vt:lpstr>Boot Image Format</vt:lpstr>
      <vt:lpstr>Register Configuration Format</vt:lpstr>
      <vt:lpstr>What about Slave Direct IO Modes</vt:lpstr>
      <vt:lpstr>KeyStone I Additional Utilities</vt:lpstr>
      <vt:lpstr>KeyStone II ARM Boot Blob Image formats</vt:lpstr>
      <vt:lpstr>KeyStone II Blob Generation Tools</vt:lpstr>
      <vt:lpstr>KeyStone II ARM General Purpose Header (GPH) formats</vt:lpstr>
      <vt:lpstr>KeyStone II - Tools to build the GP format </vt:lpstr>
      <vt:lpstr>Hex Converter out for 8-bit SPI boot Taken from SPNU118L Chapter 12</vt:lpstr>
      <vt:lpstr>Agenda</vt:lpstr>
      <vt:lpstr>KeyStone I I2C Master Boot</vt:lpstr>
      <vt:lpstr>KeyStone I Boot Modes Summary</vt:lpstr>
      <vt:lpstr>KeyStone I Boot Modes Summary (cont)</vt:lpstr>
      <vt:lpstr>KeyStone II Boot Loading Process - I2C Boot</vt:lpstr>
      <vt:lpstr>KeyStone II Boot Loading Process -XIP boot</vt:lpstr>
      <vt:lpstr>KeyStone II Boot Summary</vt:lpstr>
      <vt:lpstr>KeyStone II Boot Summary (Cont)</vt:lpstr>
      <vt:lpstr>Agenda</vt:lpstr>
      <vt:lpstr>Second Stage Boot Load Process</vt:lpstr>
      <vt:lpstr>Second Stage Boot Load Specifics</vt:lpstr>
      <vt:lpstr>Intermediate Boot Loader (IBL)</vt:lpstr>
      <vt:lpstr>KeyStone I Booting Multiple Cores</vt:lpstr>
      <vt:lpstr>KeyStone II Booting Multiple cores</vt:lpstr>
      <vt:lpstr>U-BOOT (1/2)</vt:lpstr>
      <vt:lpstr>U_BOOT (2/2)</vt:lpstr>
      <vt:lpstr>Slide 54</vt:lpstr>
      <vt:lpstr>Questions?   Thanks !</vt:lpstr>
      <vt:lpstr>Back Up</vt:lpstr>
      <vt:lpstr>Hibernation</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64</vt:lpstr>
      <vt:lpstr>Boot Configuration HyperLink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464</cp:revision>
  <cp:lastPrinted>2012-04-30T19:42:21Z</cp:lastPrinted>
  <dcterms:created xsi:type="dcterms:W3CDTF">2012-02-07T21:35:06Z</dcterms:created>
  <dcterms:modified xsi:type="dcterms:W3CDTF">2013-08-15T15:37:41Z</dcterms:modified>
</cp:coreProperties>
</file>