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324" r:id="rId2"/>
    <p:sldId id="258" r:id="rId3"/>
    <p:sldId id="334" r:id="rId4"/>
    <p:sldId id="259" r:id="rId5"/>
    <p:sldId id="260" r:id="rId6"/>
    <p:sldId id="261" r:id="rId7"/>
    <p:sldId id="262" r:id="rId8"/>
    <p:sldId id="263" r:id="rId9"/>
    <p:sldId id="264" r:id="rId10"/>
    <p:sldId id="265" r:id="rId11"/>
    <p:sldId id="266" r:id="rId12"/>
    <p:sldId id="326" r:id="rId13"/>
    <p:sldId id="269" r:id="rId14"/>
    <p:sldId id="322" r:id="rId15"/>
    <p:sldId id="323" r:id="rId16"/>
    <p:sldId id="308" r:id="rId17"/>
    <p:sldId id="329" r:id="rId18"/>
    <p:sldId id="271" r:id="rId19"/>
    <p:sldId id="317" r:id="rId20"/>
    <p:sldId id="319" r:id="rId21"/>
    <p:sldId id="318" r:id="rId22"/>
    <p:sldId id="272" r:id="rId23"/>
    <p:sldId id="310" r:id="rId24"/>
    <p:sldId id="311" r:id="rId25"/>
    <p:sldId id="312" r:id="rId26"/>
    <p:sldId id="313" r:id="rId27"/>
    <p:sldId id="327" r:id="rId28"/>
    <p:sldId id="314" r:id="rId29"/>
    <p:sldId id="309" r:id="rId30"/>
    <p:sldId id="315" r:id="rId31"/>
    <p:sldId id="276" r:id="rId32"/>
    <p:sldId id="328" r:id="rId33"/>
    <p:sldId id="278" r:id="rId34"/>
    <p:sldId id="280" r:id="rId35"/>
    <p:sldId id="279" r:id="rId36"/>
    <p:sldId id="281" r:id="rId37"/>
    <p:sldId id="330" r:id="rId38"/>
    <p:sldId id="283" r:id="rId39"/>
    <p:sldId id="284" r:id="rId40"/>
    <p:sldId id="335" r:id="rId41"/>
    <p:sldId id="331" r:id="rId42"/>
    <p:sldId id="286" r:id="rId43"/>
    <p:sldId id="287" r:id="rId44"/>
    <p:sldId id="288" r:id="rId45"/>
    <p:sldId id="332" r:id="rId46"/>
    <p:sldId id="290" r:id="rId47"/>
    <p:sldId id="291" r:id="rId48"/>
    <p:sldId id="333" r:id="rId49"/>
    <p:sldId id="293" r:id="rId50"/>
    <p:sldId id="294" r:id="rId51"/>
    <p:sldId id="295" r:id="rId52"/>
    <p:sldId id="296" r:id="rId53"/>
    <p:sldId id="321" r:id="rId54"/>
    <p:sldId id="303" r:id="rId55"/>
    <p:sldId id="297" r:id="rId56"/>
    <p:sldId id="307" r:id="rId57"/>
    <p:sldId id="305" r:id="rId58"/>
    <p:sldId id="306" r:id="rId59"/>
    <p:sldId id="304" r:id="rId60"/>
    <p:sldId id="298" r:id="rId61"/>
    <p:sldId id="299" r:id="rId62"/>
    <p:sldId id="336" r:id="rId63"/>
  </p:sldIdLst>
  <p:sldSz cx="9144000" cy="6858000" type="screen4x3"/>
  <p:notesSz cx="7010400" cy="92964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104" d="100"/>
          <a:sy n="104" d="100"/>
        </p:scale>
        <p:origin x="-182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1/30/2014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 xmlns:p14="http://schemas.microsoft.com/office/powerpoint/2010/main" val="35363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33</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 xmlns:p14="http://schemas.microsoft.com/office/powerpoint/2010/main" val="245578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42</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47</a:t>
            </a:fld>
            <a:endParaRPr lang="en-US" dirty="0">
              <a:solidFill>
                <a:prstClr val="black"/>
              </a:solidFill>
            </a:endParaRPr>
          </a:p>
        </p:txBody>
      </p:sp>
    </p:spTree>
    <p:extLst>
      <p:ext uri="{BB962C8B-B14F-4D97-AF65-F5344CB8AC3E}">
        <p14:creationId xmlns="" xmlns:p14="http://schemas.microsoft.com/office/powerpoint/2010/main" val="3385157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53</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54</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55</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60</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9475550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wn.net/Articles/496193/"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lwn.net/Articles/49619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51.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3.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0.xml"/><Relationship Id="rId7" Type="http://schemas.openxmlformats.org/officeDocument/2006/relationships/hyperlink" Target="http://focus.ti.com/docs/prod/folders/print/tms320c6670.html"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9.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21.xml"/><Relationship Id="rId9" Type="http://schemas.openxmlformats.org/officeDocument/2006/relationships/hyperlink" Target="http://processors.wiki.ti.com/index.php/Category:Code_Composer_Studio_v5"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0.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launchpad.net/linaro-toolchain-binaries/trunk/2012.03"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hyperlink" Target="http://e2e.ti.com/" TargetMode="Externa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Software Ecosystem Overview </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SPRP817</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10</a:t>
            </a:fld>
            <a:endParaRPr lang="en-US"/>
          </a:p>
        </p:txBody>
      </p:sp>
    </p:spTree>
    <p:custDataLst>
      <p:tags r:id="rId1"/>
    </p:custDataLst>
    <p:extLst>
      <p:ext uri="{BB962C8B-B14F-4D97-AF65-F5344CB8AC3E}">
        <p14:creationId xmlns="" xmlns:p14="http://schemas.microsoft.com/office/powerpoint/2010/main"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II</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11</a:t>
            </a:fld>
            <a:endParaRPr lang="en-US"/>
          </a:p>
        </p:txBody>
      </p:sp>
      <p:pic>
        <p:nvPicPr>
          <p:cNvPr id="6" name="Picture 2"/>
          <p:cNvPicPr>
            <a:picLocks noGrp="1" noChangeAspect="1" noChangeArrowheads="1"/>
          </p:cNvPicPr>
          <p:nvPr>
            <p:ph idx="1"/>
          </p:nvPr>
        </p:nvPicPr>
        <p:blipFill>
          <a:blip r:embed="rId2"/>
          <a:srcRect/>
          <a:stretch>
            <a:fillRect/>
          </a:stretch>
        </p:blipFill>
        <p:spPr bwMode="auto">
          <a:xfrm>
            <a:off x="396445" y="1012875"/>
            <a:ext cx="7952673" cy="5037088"/>
          </a:xfrm>
          <a:prstGeom prst="rect">
            <a:avLst/>
          </a:prstGeom>
          <a:noFill/>
          <a:ln w="9525">
            <a:noFill/>
            <a:miter lim="800000"/>
            <a:headEnd/>
            <a:tailEnd/>
          </a:ln>
        </p:spPr>
      </p:pic>
    </p:spTree>
    <p:extLst>
      <p:ext uri="{BB962C8B-B14F-4D97-AF65-F5344CB8AC3E}">
        <p14:creationId xmlns="" xmlns:p14="http://schemas.microsoft.com/office/powerpoint/2010/main"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C66x MCSDK Perspective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4000" dirty="0" smtClean="0">
                <a:cs typeface="Arial"/>
              </a:rPr>
              <a:t>C66x MCSDK  for Keystone II</a:t>
            </a:r>
            <a:endParaRPr lang="en-US" sz="4000" b="0" dirty="0"/>
          </a:p>
        </p:txBody>
      </p:sp>
      <p:sp>
        <p:nvSpPr>
          <p:cNvPr id="45" name="Slide Number Placeholder 44"/>
          <p:cNvSpPr>
            <a:spLocks noGrp="1"/>
          </p:cNvSpPr>
          <p:nvPr>
            <p:ph type="sldNum" sz="quarter" idx="4"/>
          </p:nvPr>
        </p:nvSpPr>
        <p:spPr/>
        <p:txBody>
          <a:bodyPr/>
          <a:lstStyle/>
          <a:p>
            <a:fld id="{3144B24B-BAB1-431A-82C6-36E096187F50}" type="slidenum">
              <a:rPr lang="en-US" smtClean="0"/>
              <a:pPr/>
              <a:t>13</a:t>
            </a:fld>
            <a:endParaRPr lang="en-US"/>
          </a:p>
        </p:txBody>
      </p:sp>
    </p:spTree>
    <p:custDataLst>
      <p:tags r:id="rId1"/>
    </p:custDataLst>
    <p:extLst>
      <p:ext uri="{BB962C8B-B14F-4D97-AF65-F5344CB8AC3E}">
        <p14:creationId xmlns="" xmlns:p14="http://schemas.microsoft.com/office/powerpoint/2010/main"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 y="6172200"/>
            <a:ext cx="9052560" cy="667512"/>
          </a:xfrm>
          <a:prstGeom prst="rect">
            <a:avLst/>
          </a:prstGeom>
          <a:solidFill>
            <a:schemeClr val="bg1"/>
          </a:solidFill>
        </p:spPr>
        <p:txBody>
          <a:bodyPr wrap="square" rtlCol="0">
            <a:noAutofit/>
          </a:bodyPr>
          <a:lstStyle/>
          <a:p>
            <a:endParaRPr lang="en-US" dirty="0"/>
          </a:p>
        </p:txBody>
      </p:sp>
      <p:sp>
        <p:nvSpPr>
          <p:cNvPr id="9218" name="Title 1"/>
          <p:cNvSpPr>
            <a:spLocks noGrp="1"/>
          </p:cNvSpPr>
          <p:nvPr>
            <p:ph type="title"/>
          </p:nvPr>
        </p:nvSpPr>
        <p:spPr>
          <a:xfrm>
            <a:off x="457200" y="0"/>
            <a:ext cx="8229600" cy="609600"/>
          </a:xfrm>
        </p:spPr>
        <p:txBody>
          <a:bodyPr/>
          <a:lstStyle/>
          <a:p>
            <a:pPr eaLnBrk="1" hangingPunct="1"/>
            <a:r>
              <a:rPr lang="en-US" sz="40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grpSp>
        <p:nvGrpSpPr>
          <p:cNvPr id="37" name="Group 36"/>
          <p:cNvGrpSpPr/>
          <p:nvPr/>
        </p:nvGrpSpPr>
        <p:grpSpPr>
          <a:xfrm>
            <a:off x="316638" y="895886"/>
            <a:ext cx="8469807" cy="5439598"/>
            <a:chOff x="316638" y="895886"/>
            <a:chExt cx="8469807" cy="5439598"/>
          </a:xfrm>
        </p:grpSpPr>
        <p:sp>
          <p:nvSpPr>
            <p:cNvPr id="66" name="Rounded Rectangle 65"/>
            <p:cNvSpPr/>
            <p:nvPr/>
          </p:nvSpPr>
          <p:spPr bwMode="auto">
            <a:xfrm>
              <a:off x="4241877" y="89851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59692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298596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3024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3024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88264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59692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298704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89588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298596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298596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25159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33593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5296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56723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395974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57798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3128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2009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05848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57540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3954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335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716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89868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04444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25178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58107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27176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81756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34536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38" name="Slide Number Placeholder 37"/>
          <p:cNvSpPr>
            <a:spLocks noGrp="1"/>
          </p:cNvSpPr>
          <p:nvPr>
            <p:ph type="sldNum" sz="quarter" idx="4"/>
          </p:nvPr>
        </p:nvSpPr>
        <p:spPr/>
        <p:txBody>
          <a:bodyPr/>
          <a:lstStyle/>
          <a:p>
            <a:fld id="{3144B24B-BAB1-431A-82C6-36E096187F50}" type="slidenum">
              <a:rPr lang="en-US" smtClean="0"/>
              <a:pPr/>
              <a:t>15</a:t>
            </a:fld>
            <a:endParaRPr lang="en-US"/>
          </a:p>
        </p:txBody>
      </p:sp>
    </p:spTree>
    <p:extLst>
      <p:ext uri="{BB962C8B-B14F-4D97-AF65-F5344CB8AC3E}">
        <p14:creationId xmlns="" xmlns:p14="http://schemas.microsoft.com/office/powerpoint/2010/main"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16</a:t>
            </a:fld>
            <a:endParaRPr lang="en-US"/>
          </a:p>
        </p:txBody>
      </p:sp>
    </p:spTree>
    <p:custDataLst>
      <p:tags r:id="rId1"/>
    </p:custDataLst>
    <p:extLst>
      <p:ext uri="{BB962C8B-B14F-4D97-AF65-F5344CB8AC3E}">
        <p14:creationId xmlns="" xmlns:p14="http://schemas.microsoft.com/office/powerpoint/2010/main"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Linux Perspective</a:t>
            </a:r>
            <a:br>
              <a:rPr lang="en-US" dirty="0" smtClean="0"/>
            </a:b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94440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39108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3" name="Slide Number Placeholder 42"/>
          <p:cNvSpPr>
            <a:spLocks noGrp="1"/>
          </p:cNvSpPr>
          <p:nvPr>
            <p:ph type="sldNum" sz="quarter" idx="4"/>
          </p:nvPr>
        </p:nvSpPr>
        <p:spPr/>
        <p:txBody>
          <a:bodyPr/>
          <a:lstStyle/>
          <a:p>
            <a:fld id="{3144B24B-BAB1-431A-82C6-36E096187F50}" type="slidenum">
              <a:rPr lang="en-US" smtClean="0"/>
              <a:pPr/>
              <a:t>18</a:t>
            </a:fld>
            <a:endParaRPr lang="en-US"/>
          </a:p>
        </p:txBody>
      </p:sp>
    </p:spTree>
    <p:extLst>
      <p:ext uri="{BB962C8B-B14F-4D97-AF65-F5344CB8AC3E}">
        <p14:creationId xmlns="" xmlns:p14="http://schemas.microsoft.com/office/powerpoint/2010/main"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4" cstate="print"/>
          <a:srcRect r="3000"/>
          <a:stretch>
            <a:fillRect/>
          </a:stretch>
        </p:blipFill>
        <p:spPr bwMode="auto">
          <a:xfrm>
            <a:off x="3276600" y="5739384"/>
            <a:ext cx="1478275" cy="581025"/>
          </a:xfrm>
          <a:prstGeom prst="rect">
            <a:avLst/>
          </a:prstGeom>
          <a:noFill/>
          <a:ln w="9525">
            <a:noFill/>
            <a:round/>
            <a:headEnd/>
            <a:tailEnd/>
          </a:ln>
          <a:effectLst/>
        </p:spPr>
      </p:pic>
      <p:pic>
        <p:nvPicPr>
          <p:cNvPr id="12295" name="Picture 7"/>
          <p:cNvPicPr>
            <a:picLocks noChangeAspect="1" noChangeArrowheads="1"/>
          </p:cNvPicPr>
          <p:nvPr/>
        </p:nvPicPr>
        <p:blipFill>
          <a:blip r:embed="rId5" cstate="print"/>
          <a:srcRect/>
          <a:stretch>
            <a:fillRect/>
          </a:stretch>
        </p:blipFill>
        <p:spPr bwMode="auto">
          <a:xfrm>
            <a:off x="5001768" y="5739384"/>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6" cstate="print"/>
          <a:srcRect/>
          <a:stretch>
            <a:fillRect/>
          </a:stretch>
        </p:blipFill>
        <p:spPr bwMode="auto">
          <a:xfrm>
            <a:off x="6318504" y="5748528"/>
            <a:ext cx="2298700" cy="485775"/>
          </a:xfrm>
          <a:prstGeom prst="rect">
            <a:avLst/>
          </a:prstGeom>
          <a:noFill/>
          <a:ln w="9525">
            <a:noFill/>
            <a:round/>
            <a:headEnd/>
            <a:tailEnd/>
          </a:ln>
          <a:effectLst/>
        </p:spPr>
      </p:pic>
      <p:grpSp>
        <p:nvGrpSpPr>
          <p:cNvPr id="2" name="Group 17"/>
          <p:cNvGrpSpPr/>
          <p:nvPr/>
        </p:nvGrpSpPr>
        <p:grpSpPr>
          <a:xfrm>
            <a:off x="3276600" y="1042416"/>
            <a:ext cx="5431766" cy="4648200"/>
            <a:chOff x="5313872" y="2682814"/>
            <a:chExt cx="3623094" cy="3140324"/>
          </a:xfrm>
        </p:grpSpPr>
        <p:pic>
          <p:nvPicPr>
            <p:cNvPr id="17" name="Picture 16" descr="Linux-Contrib-3.4.png"/>
            <p:cNvPicPr>
              <a:picLocks noChangeAspect="1"/>
            </p:cNvPicPr>
            <p:nvPr/>
          </p:nvPicPr>
          <p:blipFill>
            <a:blip r:embed="rId7"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a:t>
            </a:r>
            <a:r>
              <a:rPr lang="en-US" sz="4000" b="1" dirty="0" smtClean="0">
                <a:solidFill>
                  <a:srgbClr val="C00000"/>
                </a:solidFill>
                <a:latin typeface="Calibri"/>
                <a:cs typeface="Arial"/>
              </a:rPr>
              <a:t>Linux Perspective:</a:t>
            </a:r>
            <a:br>
              <a:rPr lang="en-US" sz="4000" b="1" dirty="0" smtClean="0">
                <a:solidFill>
                  <a:srgbClr val="C00000"/>
                </a:solidFill>
                <a:latin typeface="Calibri"/>
                <a:cs typeface="Arial"/>
              </a:rPr>
            </a:br>
            <a:r>
              <a:rPr lang="en-US" sz="4000" b="1" dirty="0" smtClean="0">
                <a:solidFill>
                  <a:srgbClr val="C00000"/>
                </a:solidFill>
                <a:latin typeface="Calibri"/>
                <a:cs typeface="Arial"/>
              </a:rPr>
              <a:t>TI Open </a:t>
            </a:r>
            <a:r>
              <a:rPr lang="en-US" sz="4000" b="1" dirty="0">
                <a:solidFill>
                  <a:srgbClr val="C00000"/>
                </a:solidFill>
                <a:latin typeface="Calibri"/>
                <a:cs typeface="Arial"/>
              </a:rPr>
              <a:t>Source </a:t>
            </a:r>
            <a:r>
              <a:rPr lang="en-US" sz="4000" b="1" dirty="0" smtClean="0">
                <a:solidFill>
                  <a:srgbClr val="C00000"/>
                </a:solidFill>
                <a:latin typeface="Calibri"/>
                <a:cs typeface="Arial"/>
              </a:rPr>
              <a:t>Presence</a:t>
            </a:r>
            <a:endParaRPr lang="en-US" sz="4000" b="1" dirty="0">
              <a:solidFill>
                <a:srgbClr val="C00000"/>
              </a:solidFill>
              <a:latin typeface="Calibri"/>
              <a:cs typeface="Arial"/>
            </a:endParaRPr>
          </a:p>
        </p:txBody>
      </p:sp>
      <p:sp>
        <p:nvSpPr>
          <p:cNvPr id="11" name="Slide Number Placeholder 10"/>
          <p:cNvSpPr>
            <a:spLocks noGrp="1"/>
          </p:cNvSpPr>
          <p:nvPr>
            <p:ph type="sldNum" sz="quarter" idx="4"/>
          </p:nvPr>
        </p:nvSpPr>
        <p:spPr/>
        <p:txBody>
          <a:bodyPr/>
          <a:lstStyle/>
          <a:p>
            <a:fld id="{3144B24B-BAB1-431A-82C6-36E096187F50}" type="slidenum">
              <a:rPr lang="en-US" smtClean="0"/>
              <a:pPr/>
              <a:t>19</a:t>
            </a:fld>
            <a:endParaRPr lang="en-US"/>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ustDataLst>
      <p:tags r:id="rId1"/>
    </p:custDataLst>
    <p:extLst>
      <p:ext uri="{BB962C8B-B14F-4D97-AF65-F5344CB8AC3E}">
        <p14:creationId xmlns="" xmlns:p14="http://schemas.microsoft.com/office/powerpoint/2010/main"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74069" y="5772526"/>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TI </a:t>
            </a:r>
            <a:r>
              <a:rPr lang="en-US" sz="4000" b="1" dirty="0">
                <a:solidFill>
                  <a:srgbClr val="C00000"/>
                </a:solidFill>
                <a:latin typeface="Calibri"/>
                <a:cs typeface="Arial"/>
              </a:rPr>
              <a:t>Open Source </a:t>
            </a:r>
            <a:r>
              <a:rPr lang="en-US" sz="4000" b="1" dirty="0" smtClean="0">
                <a:solidFill>
                  <a:srgbClr val="C00000"/>
                </a:solidFill>
                <a:latin typeface="Calibri"/>
                <a:cs typeface="Arial"/>
              </a:rPr>
              <a:t>Presence For ARM</a:t>
            </a:r>
            <a:endParaRPr lang="en-US" sz="4000" b="1" dirty="0">
              <a:solidFill>
                <a:srgbClr val="C00000"/>
              </a:solidFill>
              <a:latin typeface="Calibri"/>
              <a:cs typeface="Arial"/>
            </a:endParaRPr>
          </a:p>
        </p:txBody>
      </p:sp>
      <p:pic>
        <p:nvPicPr>
          <p:cNvPr id="1026" name="Picture 2"/>
          <p:cNvPicPr>
            <a:picLocks noChangeAspect="1" noChangeArrowheads="1"/>
          </p:cNvPicPr>
          <p:nvPr/>
        </p:nvPicPr>
        <p:blipFill>
          <a:blip r:embed="rId4"/>
          <a:srcRect/>
          <a:stretch>
            <a:fillRect/>
          </a:stretch>
        </p:blipFill>
        <p:spPr bwMode="auto">
          <a:xfrm>
            <a:off x="1270840" y="760688"/>
            <a:ext cx="6268677" cy="484979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000" b="1" kern="0" dirty="0" smtClean="0">
                <a:solidFill>
                  <a:srgbClr val="C00000"/>
                </a:solidFill>
                <a:latin typeface="Calibri"/>
              </a:rPr>
              <a:t>ARM Linux </a:t>
            </a:r>
            <a:r>
              <a:rPr lang="en-US" sz="4000" b="1" kern="0" dirty="0">
                <a:solidFill>
                  <a:srgbClr val="C00000"/>
                </a:solidFill>
                <a:latin typeface="Calibri"/>
              </a:rPr>
              <a:t>Perspective: Overview</a:t>
            </a:r>
          </a:p>
        </p:txBody>
      </p:sp>
      <p:sp>
        <p:nvSpPr>
          <p:cNvPr id="5" name="Slide Number Placeholder 4"/>
          <p:cNvSpPr>
            <a:spLocks noGrp="1"/>
          </p:cNvSpPr>
          <p:nvPr>
            <p:ph type="sldNum" sz="quarter" idx="4"/>
          </p:nvPr>
        </p:nvSpPr>
        <p:spPr/>
        <p:txBody>
          <a:bodyPr/>
          <a:lstStyle/>
          <a:p>
            <a:fld id="{3144B24B-BAB1-431A-82C6-36E096187F50}" type="slidenum">
              <a:rPr lang="en-US" smtClean="0"/>
              <a:pPr/>
              <a:t>21</a:t>
            </a:fld>
            <a:endParaRPr lang="en-US"/>
          </a:p>
        </p:txBody>
      </p:sp>
    </p:spTree>
    <p:custDataLst>
      <p:tags r:id="rId1"/>
    </p:custDataLst>
    <p:extLst>
      <p:ext uri="{BB962C8B-B14F-4D97-AF65-F5344CB8AC3E}">
        <p14:creationId xmlns="" xmlns:p14="http://schemas.microsoft.com/office/powerpoint/2010/main"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 xmlns:p14="http://schemas.microsoft.com/office/powerpoint/2010/main"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ToolChain</a:t>
            </a:r>
            <a:endParaRPr lang="en-US" sz="4000" dirty="0"/>
          </a:p>
        </p:txBody>
      </p:sp>
      <p:sp>
        <p:nvSpPr>
          <p:cNvPr id="3" name="Content Placeholder 2"/>
          <p:cNvSpPr>
            <a:spLocks noGrp="1"/>
          </p:cNvSpPr>
          <p:nvPr>
            <p:ph idx="1"/>
          </p:nvPr>
        </p:nvSpPr>
        <p:spPr/>
        <p:txBody>
          <a:bodyPr/>
          <a:lstStyle/>
          <a:p>
            <a:r>
              <a:rPr lang="en-US" sz="2400" b="1" dirty="0" smtClean="0"/>
              <a:t>Linaro (ARM) </a:t>
            </a:r>
          </a:p>
          <a:p>
            <a:pPr lvl="1"/>
            <a:r>
              <a:rPr lang="en-US" sz="2400" dirty="0" smtClean="0"/>
              <a:t>Linaro releases optimized toolchains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400" dirty="0" smtClean="0"/>
              <a:t>Native toolchains are available through the standard gcc toolchain in Ubuntu. Cross toolchains are available to Ubuntu users through special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a:t>
            </a:r>
            <a:endParaRPr lang="en-US" sz="4000" dirty="0"/>
          </a:p>
        </p:txBody>
      </p:sp>
      <p:sp>
        <p:nvSpPr>
          <p:cNvPr id="3" name="Content Placeholder 2"/>
          <p:cNvSpPr>
            <a:spLocks noGrp="1"/>
          </p:cNvSpPr>
          <p:nvPr>
            <p:ph idx="1"/>
          </p:nvPr>
        </p:nvSpPr>
        <p:spPr>
          <a:xfrm>
            <a:off x="438912" y="780288"/>
            <a:ext cx="8229600" cy="5334000"/>
          </a:xfrm>
        </p:spPr>
        <p:txBody>
          <a:bodyPr/>
          <a:lstStyle/>
          <a:p>
            <a:r>
              <a:rPr lang="en-US" sz="1800" dirty="0" smtClean="0"/>
              <a:t>GDB can do four main kinds of things (plus other things in support of these) to help you catch bugs in the act:</a:t>
            </a:r>
          </a:p>
          <a:p>
            <a:pPr lvl="1"/>
            <a:r>
              <a:rPr lang="en-US" sz="1800" dirty="0" smtClean="0"/>
              <a:t>Start your program, specifying anything that might affect its behavior.</a:t>
            </a:r>
          </a:p>
          <a:p>
            <a:pPr lvl="1"/>
            <a:r>
              <a:rPr lang="en-US" sz="1800" dirty="0" smtClean="0"/>
              <a:t>Make your program stop on specified conditions.</a:t>
            </a:r>
          </a:p>
          <a:p>
            <a:pPr lvl="1"/>
            <a:r>
              <a:rPr lang="en-US" sz="1800" dirty="0" smtClean="0"/>
              <a:t>Examine what has happened, when your program has stopped.</a:t>
            </a:r>
          </a:p>
          <a:p>
            <a:pPr lvl="1"/>
            <a:r>
              <a:rPr lang="en-US" sz="1800" dirty="0" smtClean="0"/>
              <a:t>Change things in your program so that you can experiment with correcting the effects of one bug and go on to learn about another.</a:t>
            </a:r>
          </a:p>
          <a:p>
            <a:r>
              <a:rPr lang="en-US" sz="1800" dirty="0" err="1" smtClean="0"/>
              <a:t>Valgrind</a:t>
            </a:r>
            <a:r>
              <a:rPr lang="en-US" sz="1800" dirty="0" smtClean="0"/>
              <a:t> is, in essence, a virtual machine using just-in-time (JIT) compilation techniques including dynamic recompilation. Nothing from the original program ever gets run directly on the host processor. Instead, Valgrind first translates the program into a temporary, simpler form called Intermediate Representation (IR), which is a processor-neutral, SSA-based form. After the conversion, a </a:t>
            </a:r>
            <a:r>
              <a:rPr lang="en-US" sz="1800" i="1" dirty="0" smtClean="0"/>
              <a:t>tool</a:t>
            </a:r>
            <a:r>
              <a:rPr lang="en-US" sz="1800" dirty="0" smtClean="0"/>
              <a:t> (see below) is free to do whatever transformations it would like on the IR, before Valgrind translates the IR back into machine code and lets the host processor run it. Even though it could use dynamic translation (that is, the host and target processors are from different architectures), it doesn't. Valgrind recompiles binary code to run on host and target (or simulated) CPUs of the same architecture.</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a:t>
            </a:r>
            <a:endParaRPr lang="en-US" sz="4000" dirty="0"/>
          </a:p>
        </p:txBody>
      </p:sp>
      <p:sp>
        <p:nvSpPr>
          <p:cNvPr id="3" name="Content Placeholder 2"/>
          <p:cNvSpPr>
            <a:spLocks noGrp="1"/>
          </p:cNvSpPr>
          <p:nvPr>
            <p:ph idx="1"/>
          </p:nvPr>
        </p:nvSpPr>
        <p:spPr/>
        <p:txBody>
          <a:bodyPr/>
          <a:lstStyle/>
          <a:p>
            <a:r>
              <a:rPr lang="en-US" sz="1800" b="1" dirty="0" err="1" smtClean="0"/>
              <a:t>OProfile</a:t>
            </a:r>
            <a:r>
              <a:rPr lang="en-US" sz="1800" dirty="0" smtClean="0"/>
              <a:t> is a system-wide statistical profiling tool for Linux that consists of kernel module, user-space daemon and several user-space tools. This tool is capable of profiling entire system or its parts, from interrupt routines or drivers, to user-space processes. It has low overhead.</a:t>
            </a:r>
          </a:p>
          <a:p>
            <a:r>
              <a:rPr lang="en-US" sz="1800" b="1" dirty="0" smtClean="0"/>
              <a:t>Gcov</a:t>
            </a:r>
            <a:r>
              <a:rPr lang="en-US" sz="1800" dirty="0" smtClean="0"/>
              <a:t> is a source code coverage analysis and statement-by-statement profiling tool. Gcov generates exact counts of the number of times each statement in a program is executed and annotates source code to add instrumentation. Gcov comes as a standard utility with GNU CC (GCC) suite.</a:t>
            </a:r>
          </a:p>
          <a:p>
            <a:pPr lvl="1"/>
            <a:r>
              <a:rPr lang="en-US" sz="1800" dirty="0" smtClean="0"/>
              <a:t>The gcov utility gives information on how often a program executes segments of code.</a:t>
            </a:r>
            <a:r>
              <a:rPr lang="en-US" sz="1800" baseline="30000" dirty="0" smtClean="0"/>
              <a:t> </a:t>
            </a:r>
            <a:r>
              <a:rPr lang="en-US" sz="1800" dirty="0" smtClean="0"/>
              <a:t>It produces a copy of the source file, annotated with execution frequencies. </a:t>
            </a:r>
          </a:p>
          <a:p>
            <a:pPr lvl="1"/>
            <a:r>
              <a:rPr lang="en-US" sz="1800" dirty="0" smtClean="0"/>
              <a:t>The gcov utility does not produce any time-based data and works only on code compiled with GNU CC. It is not compatible with any other profiling or test coverage mechanism.</a:t>
            </a:r>
          </a:p>
          <a:p>
            <a:r>
              <a:rPr lang="en-US" sz="1800" b="1" dirty="0" smtClean="0"/>
              <a:t>gprof</a:t>
            </a:r>
            <a:r>
              <a:rPr lang="en-US" sz="1800" dirty="0" smtClean="0"/>
              <a:t> is a performance analyzing tool in Unix. It uses a hybrid of instrumentation and sampling  and is an extension of older "prof" Unix tool. Unlike prof, gprof is capable of limited call graph printing.</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U-Boot </a:t>
            </a:r>
            <a:endParaRPr lang="en-US" sz="4000" dirty="0"/>
          </a:p>
        </p:txBody>
      </p:sp>
      <p:sp>
        <p:nvSpPr>
          <p:cNvPr id="3" name="Content Placeholder 2"/>
          <p:cNvSpPr>
            <a:spLocks noGrp="1"/>
          </p:cNvSpPr>
          <p:nvPr>
            <p:ph idx="1"/>
          </p:nvPr>
        </p:nvSpPr>
        <p:spPr>
          <a:xfrm>
            <a:off x="457200" y="774192"/>
            <a:ext cx="8229600" cy="5486400"/>
          </a:xfrm>
        </p:spPr>
        <p:txBody>
          <a:bodyPr/>
          <a:lstStyle/>
          <a:p>
            <a:r>
              <a:rPr lang="en-US" sz="2000" b="1" dirty="0" smtClean="0"/>
              <a:t>U-Boot</a:t>
            </a:r>
            <a:r>
              <a:rPr lang="en-US" sz="20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2000" dirty="0" smtClean="0"/>
              <a:t>serial console support</a:t>
            </a:r>
          </a:p>
          <a:p>
            <a:pPr lvl="1"/>
            <a:r>
              <a:rPr lang="en-US" sz="2000" dirty="0" smtClean="0"/>
              <a:t>integrated shell alike setup interface</a:t>
            </a:r>
          </a:p>
          <a:p>
            <a:pPr lvl="1"/>
            <a:r>
              <a:rPr lang="en-US" sz="2000" dirty="0" smtClean="0"/>
              <a:t>optional password protectection and timeout for acces to setup interface on boot</a:t>
            </a:r>
          </a:p>
          <a:p>
            <a:pPr lvl="1"/>
            <a:r>
              <a:rPr lang="en-US" sz="2000" dirty="0" smtClean="0"/>
              <a:t>editable configuration space</a:t>
            </a:r>
          </a:p>
          <a:p>
            <a:pPr lvl="1"/>
            <a:r>
              <a:rPr lang="en-US" sz="2000" dirty="0" smtClean="0"/>
              <a:t>downloads software trough tftp servers</a:t>
            </a:r>
          </a:p>
          <a:p>
            <a:pPr lvl="1"/>
            <a:r>
              <a:rPr lang="en-US" sz="2000" dirty="0" smtClean="0"/>
              <a:t>flash routines for EEPROMS of misc technology including NANDs</a:t>
            </a:r>
          </a:p>
          <a:p>
            <a:pPr lvl="1"/>
            <a:r>
              <a:rPr lang="en-US" sz="2000" dirty="0" smtClean="0"/>
              <a:t>runs test applications directly</a:t>
            </a:r>
          </a:p>
          <a:p>
            <a:pPr lvl="1"/>
            <a:r>
              <a:rPr lang="en-US" sz="2000" dirty="0" smtClean="0"/>
              <a:t>boots Linux</a:t>
            </a:r>
          </a:p>
          <a:p>
            <a:pPr>
              <a:buNone/>
            </a:pPr>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SPL (X-Loader </a:t>
            </a:r>
            <a:r>
              <a:rPr lang="en-US" sz="4000" dirty="0" err="1" smtClean="0"/>
              <a:t>Upstreaming</a:t>
            </a:r>
            <a:r>
              <a:rPr lang="en-US" sz="4000" dirty="0" smtClean="0"/>
              <a:t>)</a:t>
            </a:r>
            <a:endParaRPr lang="en-US" sz="4000" dirty="0"/>
          </a:p>
        </p:txBody>
      </p:sp>
      <p:sp>
        <p:nvSpPr>
          <p:cNvPr id="3" name="Content Placeholder 2"/>
          <p:cNvSpPr>
            <a:spLocks noGrp="1"/>
          </p:cNvSpPr>
          <p:nvPr>
            <p:ph idx="1"/>
          </p:nvPr>
        </p:nvSpPr>
        <p:spPr>
          <a:xfrm>
            <a:off x="457200" y="774192"/>
            <a:ext cx="8229600" cy="5486400"/>
          </a:xfrm>
        </p:spPr>
        <p:txBody>
          <a:bodyPr/>
          <a:lstStyle/>
          <a:p>
            <a:pPr>
              <a:buNone/>
            </a:pPr>
            <a:r>
              <a:rPr lang="en-US" sz="2000" b="1" dirty="0" smtClean="0"/>
              <a:t>X-loader up-streaming(SPL):</a:t>
            </a:r>
          </a:p>
          <a:p>
            <a:pPr lvl="1"/>
            <a:r>
              <a:rPr lang="en-US" sz="2000" dirty="0" smtClean="0"/>
              <a:t>The idea is to build a mini u-boot out of the u-boot tree that fits into SRAM and bootloads the real u-boot into the SDRAM. </a:t>
            </a:r>
          </a:p>
          <a:p>
            <a:pPr lvl="1"/>
            <a:r>
              <a:rPr lang="en-US" sz="2000" dirty="0" smtClean="0"/>
              <a:t>The SPL support the following when up-streamed</a:t>
            </a:r>
          </a:p>
          <a:p>
            <a:pPr lvl="2"/>
            <a:r>
              <a:rPr lang="en-US" sz="2000" dirty="0" smtClean="0"/>
              <a:t>Basic ARM initialization</a:t>
            </a:r>
          </a:p>
          <a:p>
            <a:pPr lvl="2"/>
            <a:r>
              <a:rPr lang="en-US" sz="2000" dirty="0" smtClean="0"/>
              <a:t>UART console initialization</a:t>
            </a:r>
          </a:p>
          <a:p>
            <a:pPr lvl="2"/>
            <a:r>
              <a:rPr lang="en-US" sz="2000" dirty="0" smtClean="0"/>
              <a:t>Clocks and DPLL locking (minimal)</a:t>
            </a:r>
          </a:p>
          <a:p>
            <a:pPr lvl="2"/>
            <a:r>
              <a:rPr lang="en-US" sz="2000" dirty="0" smtClean="0"/>
              <a:t>SDRAM initialization</a:t>
            </a:r>
          </a:p>
          <a:p>
            <a:pPr lvl="2"/>
            <a:r>
              <a:rPr lang="en-US" sz="2000" dirty="0" smtClean="0"/>
              <a:t>Mux (minimal)</a:t>
            </a:r>
          </a:p>
          <a:p>
            <a:pPr lvl="2"/>
            <a:r>
              <a:rPr lang="en-US" sz="2000" dirty="0" smtClean="0"/>
              <a:t>MMC initialization(MMC1/MMC2 based on where we are booting from)</a:t>
            </a:r>
          </a:p>
          <a:p>
            <a:pPr lvl="2"/>
            <a:r>
              <a:rPr lang="en-US" sz="2000" dirty="0" smtClean="0"/>
              <a:t>Bootloading real u-boot from MMC and passing control to it.</a:t>
            </a:r>
          </a:p>
          <a:p>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76200"/>
            <a:ext cx="8869680" cy="762000"/>
          </a:xfrm>
        </p:spPr>
        <p:txBody>
          <a:bodyPr/>
          <a:lstStyle/>
          <a:p>
            <a:r>
              <a:rPr lang="en-US" sz="4000" dirty="0" smtClean="0"/>
              <a:t>Linux SMP  (Symmetric Multiprocessors)</a:t>
            </a:r>
            <a:endParaRPr lang="en-US" sz="4000" dirty="0"/>
          </a:p>
        </p:txBody>
      </p:sp>
      <p:sp>
        <p:nvSpPr>
          <p:cNvPr id="3" name="Content Placeholder 2"/>
          <p:cNvSpPr>
            <a:spLocks noGrp="1"/>
          </p:cNvSpPr>
          <p:nvPr>
            <p:ph idx="1"/>
          </p:nvPr>
        </p:nvSpPr>
        <p:spPr>
          <a:xfrm>
            <a:off x="466344" y="966216"/>
            <a:ext cx="8229600" cy="5132832"/>
          </a:xfrm>
        </p:spPr>
        <p:txBody>
          <a:bodyPr/>
          <a:lstStyle/>
          <a:p>
            <a:r>
              <a:rPr lang="en-US" sz="2400" b="1" dirty="0" smtClean="0"/>
              <a:t>Symmetric multiprocessing</a:t>
            </a:r>
            <a:r>
              <a:rPr lang="en-US" sz="2400" dirty="0" smtClean="0"/>
              <a:t> (</a:t>
            </a:r>
            <a:r>
              <a:rPr lang="en-US" sz="2400" b="1" dirty="0" smtClean="0"/>
              <a:t>SMP</a:t>
            </a:r>
            <a:r>
              <a:rPr lang="en-US" sz="2400" dirty="0" smtClean="0"/>
              <a:t>) involves a multiprocessor computer hardware architecture where two or more identical processors are connected to a single shared main memory and are controlled by a single OS instance. Most common multiprocessor systems today use an SMP architecture. In the case of multi-core processors, the SMP architecture applies to the cores, treating them as separate processors.</a:t>
            </a:r>
          </a:p>
          <a:p>
            <a:r>
              <a:rPr lang="en-US" sz="2400" dirty="0" smtClean="0"/>
              <a:t>SMP systems are </a:t>
            </a:r>
            <a:r>
              <a:rPr lang="en-US" sz="2400" i="1" dirty="0" smtClean="0"/>
              <a:t>tightly coupled multiprocessor systems</a:t>
            </a:r>
            <a:r>
              <a:rPr lang="en-US" sz="2400" dirty="0" smtClean="0"/>
              <a:t> with a pool of homogeneous processors running independently, each processor executing different programs and working on different data and with capability of sharing common resources (memory, I/O device, interrupt system and so on) and connected using a system bus or a crossbar.</a:t>
            </a:r>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Distribution</a:t>
            </a:r>
            <a:endParaRPr lang="en-US" sz="4000" dirty="0"/>
          </a:p>
        </p:txBody>
      </p:sp>
      <p:sp>
        <p:nvSpPr>
          <p:cNvPr id="3" name="Content Placeholder 2"/>
          <p:cNvSpPr>
            <a:spLocks noGrp="1"/>
          </p:cNvSpPr>
          <p:nvPr>
            <p:ph idx="1"/>
          </p:nvPr>
        </p:nvSpPr>
        <p:spPr>
          <a:xfrm>
            <a:off x="457200" y="762000"/>
            <a:ext cx="8414795" cy="5483352"/>
          </a:xfrm>
        </p:spPr>
        <p:txBody>
          <a:bodyPr/>
          <a:lstStyle/>
          <a:p>
            <a:pPr>
              <a:buNone/>
            </a:pPr>
            <a:r>
              <a:rPr lang="en-US" sz="2000" b="1" dirty="0" smtClean="0"/>
              <a:t>Yocto</a:t>
            </a:r>
            <a:endParaRPr lang="en-US" sz="2000" dirty="0" smtClean="0"/>
          </a:p>
          <a:p>
            <a:r>
              <a:rPr lang="en-US" sz="20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2000" b="1" dirty="0" smtClean="0"/>
              <a:t>Arago</a:t>
            </a:r>
            <a:endParaRPr lang="en-US" sz="2000" dirty="0" smtClean="0"/>
          </a:p>
          <a:p>
            <a:r>
              <a:rPr lang="en-US" sz="2000" dirty="0" smtClean="0"/>
              <a:t>Arago Project is an open integration, build, and test infrastructure that provides a portal into how Texas Instruments creates customer ready Linux SDKs for their media processors.</a:t>
            </a:r>
          </a:p>
          <a:p>
            <a:r>
              <a:rPr lang="en-US" sz="2000" dirty="0" smtClean="0"/>
              <a:t>Arago Project is an overlay for OpenEmbedded, which targets TI platforms OMAP (EVM and BeagleBoard) DaVinci and KeyStone and provides a verified, tested and supported subset of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Ecosystem</a:t>
            </a:r>
            <a:endParaRPr lang="en-US" dirty="0"/>
          </a:p>
        </p:txBody>
      </p:sp>
      <p:sp>
        <p:nvSpPr>
          <p:cNvPr id="3" name="Subtitle 2"/>
          <p:cNvSpPr>
            <a:spLocks noGrp="1"/>
          </p:cNvSpPr>
          <p:nvPr>
            <p:ph type="subTitle" idx="1"/>
          </p:nvPr>
        </p:nvSpPr>
        <p:spPr/>
        <p:txBody>
          <a:bodyPr/>
          <a:lstStyle/>
          <a:p>
            <a:r>
              <a:rPr lang="en-US" dirty="0" smtClean="0"/>
              <a:t>KeyStone Software</a:t>
            </a:r>
          </a:p>
          <a:p>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a:t>
            </a:r>
            <a:endParaRPr lang="en-US" sz="4000" dirty="0"/>
          </a:p>
        </p:txBody>
      </p:sp>
      <p:sp>
        <p:nvSpPr>
          <p:cNvPr id="3" name="Content Placeholder 2"/>
          <p:cNvSpPr>
            <a:spLocks noGrp="1"/>
          </p:cNvSpPr>
          <p:nvPr>
            <p:ph idx="1"/>
          </p:nvPr>
        </p:nvSpPr>
        <p:spPr>
          <a:xfrm>
            <a:off x="457200" y="816864"/>
            <a:ext cx="8414795" cy="5455920"/>
          </a:xfrm>
        </p:spPr>
        <p:txBody>
          <a:bodyPr/>
          <a:lstStyle/>
          <a:p>
            <a:r>
              <a:rPr lang="en-US" sz="2000" dirty="0" smtClean="0"/>
              <a:t>6WINDGate™ is the only commercial software solution that </a:t>
            </a:r>
            <a:r>
              <a:rPr lang="en-US" sz="2000" b="1" dirty="0" smtClean="0"/>
              <a:t>solves critical network performance challenges</a:t>
            </a:r>
            <a:r>
              <a:rPr lang="en-US" sz="2000" dirty="0" smtClean="0"/>
              <a:t> for OEMs delivering advanced networking functions in SDN markets such as mobile infrastructure, network appliances and data center networking.</a:t>
            </a:r>
          </a:p>
          <a:p>
            <a:r>
              <a:rPr lang="en-US" sz="2000" dirty="0" smtClean="0"/>
              <a:t>Virtual desktop infrastructure (VDI) is the practice of hosting a desktop operating system within a virtual machine (VM) running on a centralized server. VDI is a variation on the client/server computing model, sometimes referred to as server-based computing. The term was coined by VMware Inc.</a:t>
            </a:r>
          </a:p>
          <a:p>
            <a:r>
              <a:rPr lang="en-US" sz="2000" dirty="0" smtClean="0"/>
              <a:t>Data Center</a:t>
            </a:r>
          </a:p>
          <a:p>
            <a:pPr lvl="1"/>
            <a:r>
              <a:rPr lang="en-US" sz="2000" dirty="0" smtClean="0"/>
              <a:t>High-density, multicore server hardware</a:t>
            </a:r>
          </a:p>
          <a:p>
            <a:pPr lvl="1"/>
            <a:r>
              <a:rPr lang="en-US" sz="2000" dirty="0" smtClean="0"/>
              <a:t>Virtualization of servers and storage</a:t>
            </a:r>
          </a:p>
          <a:p>
            <a:pPr lvl="1"/>
            <a:r>
              <a:rPr lang="en-US" sz="2000" dirty="0" smtClean="0"/>
              <a:t>High-bandwidth networks</a:t>
            </a:r>
          </a:p>
          <a:p>
            <a:pPr lvl="1"/>
            <a:r>
              <a:rPr lang="en-US" sz="2000" dirty="0" smtClean="0"/>
              <a:t>Scalable cloud computing architectures</a:t>
            </a:r>
          </a:p>
          <a:p>
            <a:pPr lvl="1"/>
            <a:r>
              <a:rPr lang="en-US" sz="2000" dirty="0" smtClean="0"/>
              <a:t>Network convergence</a:t>
            </a:r>
          </a:p>
          <a:p>
            <a:pPr lvl="1"/>
            <a:r>
              <a:rPr lang="en-US" sz="2000" dirty="0" smtClean="0"/>
              <a:t>Ethernet fabrics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31774" y="142875"/>
            <a:ext cx="8701913"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ARM Linux </a:t>
            </a:r>
            <a:r>
              <a:rPr lang="en-US" sz="4000" b="1" dirty="0">
                <a:solidFill>
                  <a:srgbClr val="C00000"/>
                </a:solidFill>
                <a:latin typeface="Calibri"/>
                <a:cs typeface="Arial"/>
              </a:rPr>
              <a:t>Perspective: Folder </a:t>
            </a:r>
            <a:r>
              <a:rPr lang="en-US" sz="4000" b="1" dirty="0" smtClean="0">
                <a:solidFill>
                  <a:srgbClr val="C00000"/>
                </a:solidFill>
                <a:latin typeface="Calibri"/>
                <a:cs typeface="Arial"/>
              </a:rPr>
              <a:t>Contents</a:t>
            </a:r>
          </a:p>
        </p:txBody>
      </p:sp>
      <p:sp>
        <p:nvSpPr>
          <p:cNvPr id="6" name="Slide Number Placeholder 5"/>
          <p:cNvSpPr>
            <a:spLocks noGrp="1"/>
          </p:cNvSpPr>
          <p:nvPr>
            <p:ph type="sldNum" sz="quarter" idx="4"/>
          </p:nvPr>
        </p:nvSpPr>
        <p:spPr/>
        <p:txBody>
          <a:bodyPr/>
          <a:lstStyle/>
          <a:p>
            <a:fld id="{3144B24B-BAB1-431A-82C6-36E096187F50}" type="slidenum">
              <a:rPr lang="en-US" smtClean="0"/>
              <a:pPr/>
              <a:t>31</a:t>
            </a:fld>
            <a:endParaRPr lang="en-US"/>
          </a:p>
        </p:txBody>
      </p:sp>
      <p:pic>
        <p:nvPicPr>
          <p:cNvPr id="63491" name="Picture 3"/>
          <p:cNvPicPr>
            <a:picLocks noChangeAspect="1" noChangeArrowheads="1"/>
          </p:cNvPicPr>
          <p:nvPr/>
        </p:nvPicPr>
        <p:blipFill>
          <a:blip r:embed="rId4"/>
          <a:srcRect/>
          <a:stretch>
            <a:fillRect/>
          </a:stretch>
        </p:blipFill>
        <p:spPr bwMode="auto">
          <a:xfrm>
            <a:off x="154777" y="1970332"/>
            <a:ext cx="8172213" cy="4079631"/>
          </a:xfrm>
          <a:prstGeom prst="rect">
            <a:avLst/>
          </a:prstGeom>
          <a:noFill/>
          <a:ln w="9525">
            <a:noFill/>
            <a:miter lim="800000"/>
            <a:headEnd/>
            <a:tailEnd/>
          </a:ln>
        </p:spPr>
      </p:pic>
    </p:spTree>
    <p:custDataLst>
      <p:tags r:id="rId1"/>
    </p:custDataLst>
    <p:extLst>
      <p:ext uri="{BB962C8B-B14F-4D97-AF65-F5344CB8AC3E}">
        <p14:creationId xmlns="" xmlns:p14="http://schemas.microsoft.com/office/powerpoint/2010/main" val="2509861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&amp; Platform Software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grpSp>
        <p:nvGrpSpPr>
          <p:cNvPr id="42" name="Group 41"/>
          <p:cNvGrpSpPr/>
          <p:nvPr/>
        </p:nvGrpSpPr>
        <p:grpSpPr>
          <a:xfrm>
            <a:off x="316638" y="895886"/>
            <a:ext cx="8469807" cy="5439598"/>
            <a:chOff x="316638" y="1033046"/>
            <a:chExt cx="8469807" cy="5439598"/>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 xmlns:p14="http://schemas.microsoft.com/office/powerpoint/2010/main" val="33146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t>
            </a:r>
            <a:r>
              <a:rPr lang="en-US" sz="4000" b="1" dirty="0" smtClean="0">
                <a:solidFill>
                  <a:srgbClr val="C00000"/>
                </a:solidFill>
                <a:latin typeface="Calibri"/>
                <a:cs typeface="Arial"/>
              </a:rPr>
              <a:t>C66x</a:t>
            </a:r>
            <a:endParaRPr lang="en-US" sz="4000" b="1" dirty="0">
              <a:solidFill>
                <a:srgbClr val="C00000"/>
              </a:solidFill>
              <a:latin typeface="Calibri"/>
              <a:cs typeface="Arial"/>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 xmlns:p14="http://schemas.microsoft.com/office/powerpoint/2010/main" val="2080760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ARM</a:t>
            </a:r>
          </a:p>
        </p:txBody>
      </p:sp>
      <p:sp>
        <p:nvSpPr>
          <p:cNvPr id="5" name="Slide Number Placeholder 4"/>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 xmlns:p14="http://schemas.microsoft.com/office/powerpoint/2010/main" val="285335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54496"/>
            <a:ext cx="8991600" cy="560739"/>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Summary</a:t>
            </a:r>
          </a:p>
        </p:txBody>
      </p:sp>
      <p:sp>
        <p:nvSpPr>
          <p:cNvPr id="5" name="Slide Number Placeholder 4"/>
          <p:cNvSpPr>
            <a:spLocks noGrp="1"/>
          </p:cNvSpPr>
          <p:nvPr>
            <p:ph type="sldNum" sz="quarter" idx="4"/>
          </p:nvPr>
        </p:nvSpPr>
        <p:spPr/>
        <p:txBody>
          <a:bodyPr/>
          <a:lstStyle/>
          <a:p>
            <a:fld id="{3144B24B-BAB1-431A-82C6-36E096187F50}" type="slidenum">
              <a:rPr lang="en-US" smtClean="0"/>
              <a:pPr/>
              <a:t>36</a:t>
            </a:fld>
            <a:endParaRPr lang="en-US"/>
          </a:p>
        </p:txBody>
      </p:sp>
    </p:spTree>
    <p:extLst>
      <p:ext uri="{BB962C8B-B14F-4D97-AF65-F5344CB8AC3E}">
        <p14:creationId xmlns="" xmlns:p14="http://schemas.microsoft.com/office/powerpoint/2010/main" val="142692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Models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grpSp>
        <p:nvGrpSpPr>
          <p:cNvPr id="55" name="Group 54"/>
          <p:cNvGrpSpPr/>
          <p:nvPr/>
        </p:nvGrpSpPr>
        <p:grpSpPr>
          <a:xfrm>
            <a:off x="316638" y="941606"/>
            <a:ext cx="8469807" cy="5164554"/>
            <a:chOff x="316638" y="1033046"/>
            <a:chExt cx="8469807" cy="5164554"/>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2" name="Slide Number Placeholder 41"/>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 xmlns:p14="http://schemas.microsoft.com/office/powerpoint/2010/main" val="579791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 xmlns:p14="http://schemas.microsoft.com/office/powerpoint/2010/main" val="263333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grpSp>
        <p:nvGrpSpPr>
          <p:cNvPr id="18" name="Group 17"/>
          <p:cNvGrpSpPr/>
          <p:nvPr/>
        </p:nvGrpSpPr>
        <p:grpSpPr>
          <a:xfrm>
            <a:off x="316638" y="898518"/>
            <a:ext cx="8469807" cy="5436966"/>
            <a:chOff x="316638" y="1035678"/>
            <a:chExt cx="8469807" cy="5436966"/>
          </a:xfrm>
        </p:grpSpPr>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9" name="Slide Number Placeholder 18"/>
          <p:cNvSpPr>
            <a:spLocks noGrp="1"/>
          </p:cNvSpPr>
          <p:nvPr>
            <p:ph type="sldNum" sz="quarter" idx="4"/>
          </p:nvPr>
        </p:nvSpPr>
        <p:spPr/>
        <p:txBody>
          <a:bodyPr/>
          <a:lstStyle/>
          <a:p>
            <a:fld id="{3144B24B-BAB1-431A-82C6-36E096187F50}" type="slidenum">
              <a:rPr lang="en-US" smtClean="0"/>
              <a:pPr/>
              <a:t>4</a:t>
            </a:fld>
            <a:endParaRPr lang="en-US"/>
          </a:p>
        </p:txBody>
      </p:sp>
    </p:spTree>
    <p:extLst>
      <p:ext uri="{BB962C8B-B14F-4D97-AF65-F5344CB8AC3E}">
        <p14:creationId xmlns="" xmlns:p14="http://schemas.microsoft.com/office/powerpoint/2010/main"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 (2)</a:t>
            </a:r>
            <a:endParaRPr lang="en-US" sz="4000" dirty="0"/>
          </a:p>
        </p:txBody>
      </p:sp>
      <p:sp>
        <p:nvSpPr>
          <p:cNvPr id="4" name="Text Placeholder 3"/>
          <p:cNvSpPr>
            <a:spLocks noGrp="1"/>
          </p:cNvSpPr>
          <p:nvPr>
            <p:ph idx="1"/>
          </p:nvPr>
        </p:nvSpPr>
        <p:spPr>
          <a:xfrm>
            <a:off x="333375" y="1336431"/>
            <a:ext cx="8467725" cy="4017498"/>
          </a:xfrm>
        </p:spPr>
        <p:txBody>
          <a:bodyPr/>
          <a:lstStyle/>
          <a:p>
            <a:r>
              <a:rPr lang="en-US" sz="2800" dirty="0" smtClean="0"/>
              <a:t>OpenCL – “</a:t>
            </a:r>
            <a:r>
              <a:rPr lang="en-US" sz="2800" b="1" dirty="0" smtClean="0"/>
              <a:t>The open standard for parallel programming of heterogeneous systems”</a:t>
            </a:r>
          </a:p>
          <a:p>
            <a:r>
              <a:rPr lang="en-US" sz="2800" dirty="0" smtClean="0"/>
              <a:t>KeyStone II architecture is very appropriate for openCL</a:t>
            </a:r>
          </a:p>
          <a:p>
            <a:r>
              <a:rPr lang="en-US" sz="2800" dirty="0" smtClean="0"/>
              <a:t>Currently internal release (12/2013) expected GA in Q1 2014</a:t>
            </a:r>
          </a:p>
          <a:p>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40</a:t>
            </a:fld>
            <a:endParaRPr lang="en-US"/>
          </a:p>
        </p:txBody>
      </p:sp>
    </p:spTree>
    <p:extLst>
      <p:ext uri="{BB962C8B-B14F-4D97-AF65-F5344CB8AC3E}">
        <p14:creationId xmlns="" xmlns:p14="http://schemas.microsoft.com/office/powerpoint/2010/main" val="2633335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&amp; Communication Services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94440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0420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39108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sz="4000" dirty="0" smtClean="0"/>
              <a:t>Network &amp; Communication Services</a:t>
            </a:r>
            <a:endParaRPr lang="en-US" sz="4000" dirty="0"/>
          </a:p>
        </p:txBody>
      </p:sp>
      <p:sp>
        <p:nvSpPr>
          <p:cNvPr id="45" name="Rounded Rectangle 44"/>
          <p:cNvSpPr/>
          <p:nvPr/>
        </p:nvSpPr>
        <p:spPr>
          <a:xfrm>
            <a:off x="11605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01871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01675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2" name="Slide Number Placeholder 41"/>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 xmlns:p14="http://schemas.microsoft.com/office/powerpoint/2010/main" val="3883120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Examples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43</a:t>
            </a:fld>
            <a:endParaRPr lang="en-US"/>
          </a:p>
        </p:txBody>
      </p:sp>
    </p:spTree>
    <p:extLst>
      <p:ext uri="{BB962C8B-B14F-4D97-AF65-F5344CB8AC3E}">
        <p14:creationId xmlns="" xmlns:p14="http://schemas.microsoft.com/office/powerpoint/2010/main"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44</a:t>
            </a:fld>
            <a:endParaRPr lang="en-US"/>
          </a:p>
        </p:txBody>
      </p:sp>
    </p:spTree>
    <p:extLst>
      <p:ext uri="{BB962C8B-B14F-4D97-AF65-F5344CB8AC3E}">
        <p14:creationId xmlns="" xmlns:p14="http://schemas.microsoft.com/office/powerpoint/2010/main" val="2745552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Instrumentation, Trace, &amp; Fault Management</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54" name="Slide Number Placeholder 53"/>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 xmlns:p14="http://schemas.microsoft.com/office/powerpoint/2010/main" val="2032332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217920"/>
            <a:ext cx="8991600" cy="580205"/>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smtClean="0">
                <a:solidFill>
                  <a:srgbClr val="000000"/>
                </a:solidFill>
                <a:latin typeface="Arial" charset="0"/>
              </a:rPr>
              <a:t>Library </a:t>
            </a:r>
            <a:r>
              <a:rPr lang="en-US" dirty="0">
                <a:solidFill>
                  <a:srgbClr val="000000"/>
                </a:solidFill>
                <a:latin typeface="Arial" charset="0"/>
              </a:rPr>
              <a:t>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47</a:t>
            </a:fld>
            <a:endParaRPr lang="en-US"/>
          </a:p>
        </p:txBody>
      </p:sp>
    </p:spTree>
    <p:extLst>
      <p:ext uri="{BB962C8B-B14F-4D97-AF65-F5344CB8AC3E}">
        <p14:creationId xmlns="" xmlns:p14="http://schemas.microsoft.com/office/powerpoint/2010/main"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br>
              <a:rPr lang="en-US" dirty="0" smtClean="0"/>
            </a:br>
            <a:r>
              <a:rPr lang="en-US" dirty="0" smtClean="0"/>
              <a:t>Demonstrations, Libraries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49</a:t>
            </a:fld>
            <a:endParaRPr lang="en-US"/>
          </a:p>
        </p:txBody>
      </p:sp>
    </p:spTree>
    <p:extLst>
      <p:ext uri="{BB962C8B-B14F-4D97-AF65-F5344CB8AC3E}">
        <p14:creationId xmlns="" xmlns:p14="http://schemas.microsoft.com/office/powerpoint/2010/main" val="113975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grpSp>
        <p:nvGrpSpPr>
          <p:cNvPr id="17" name="Group 16"/>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8" name="Slide Number Placeholder 17"/>
          <p:cNvSpPr>
            <a:spLocks noGrp="1"/>
          </p:cNvSpPr>
          <p:nvPr>
            <p:ph type="sldNum" sz="quarter" idx="4"/>
          </p:nvPr>
        </p:nvSpPr>
        <p:spPr/>
        <p:txBody>
          <a:bodyPr/>
          <a:lstStyle/>
          <a:p>
            <a:fld id="{3144B24B-BAB1-431A-82C6-36E096187F50}" type="slidenum">
              <a:rPr lang="en-US" smtClean="0"/>
              <a:pPr/>
              <a:t>5</a:t>
            </a:fld>
            <a:endParaRPr lang="en-US"/>
          </a:p>
        </p:txBody>
      </p:sp>
    </p:spTree>
    <p:extLst>
      <p:ext uri="{BB962C8B-B14F-4D97-AF65-F5344CB8AC3E}">
        <p14:creationId xmlns="" xmlns:p14="http://schemas.microsoft.com/office/powerpoint/2010/main"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
        <p:nvSpPr>
          <p:cNvPr id="94" name="Slide Number Placeholder 93"/>
          <p:cNvSpPr>
            <a:spLocks noGrp="1"/>
          </p:cNvSpPr>
          <p:nvPr>
            <p:ph type="sldNum" sz="quarter" idx="4"/>
          </p:nvPr>
        </p:nvSpPr>
        <p:spPr/>
        <p:txBody>
          <a:bodyPr/>
          <a:lstStyle/>
          <a:p>
            <a:fld id="{3144B24B-BAB1-431A-82C6-36E096187F50}" type="slidenum">
              <a:rPr lang="en-US" smtClean="0"/>
              <a:pPr/>
              <a:t>50</a:t>
            </a:fld>
            <a:endParaRPr lang="en-US"/>
          </a:p>
        </p:txBody>
      </p:sp>
    </p:spTree>
    <p:custDataLst>
      <p:tags r:id="rId1"/>
    </p:custDataLst>
    <p:extLst>
      <p:ext uri="{BB962C8B-B14F-4D97-AF65-F5344CB8AC3E}">
        <p14:creationId xmlns="" xmlns:p14="http://schemas.microsoft.com/office/powerpoint/2010/main"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1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51</a:t>
            </a:fld>
            <a:endParaRPr lang="en-US"/>
          </a:p>
        </p:txBody>
      </p:sp>
    </p:spTree>
    <p:extLst>
      <p:ext uri="{BB962C8B-B14F-4D97-AF65-F5344CB8AC3E}">
        <p14:creationId xmlns="" xmlns:p14="http://schemas.microsoft.com/office/powerpoint/2010/main" val="9424113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Getting Started: Out-of-Box Demos</a:t>
            </a:r>
          </a:p>
        </p:txBody>
      </p:sp>
      <p:sp>
        <p:nvSpPr>
          <p:cNvPr id="6" name="Slide Number Placeholder 5"/>
          <p:cNvSpPr>
            <a:spLocks noGrp="1"/>
          </p:cNvSpPr>
          <p:nvPr>
            <p:ph type="sldNum" sz="quarter" idx="4"/>
          </p:nvPr>
        </p:nvSpPr>
        <p:spPr/>
        <p:txBody>
          <a:bodyPr/>
          <a:lstStyle/>
          <a:p>
            <a:fld id="{3144B24B-BAB1-431A-82C6-36E096187F50}" type="slidenum">
              <a:rPr lang="en-US" smtClean="0"/>
              <a:pPr/>
              <a:t>52</a:t>
            </a:fld>
            <a:endParaRPr lang="en-US"/>
          </a:p>
        </p:txBody>
      </p:sp>
    </p:spTree>
    <p:custDataLst>
      <p:tags r:id="rId1"/>
    </p:custDataLst>
    <p:extLst>
      <p:ext uri="{BB962C8B-B14F-4D97-AF65-F5344CB8AC3E}">
        <p14:creationId xmlns="" xmlns:p14="http://schemas.microsoft.com/office/powerpoint/2010/main" val="11763202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041648" y="104743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905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4000" b="1" dirty="0" smtClean="0">
                <a:solidFill>
                  <a:srgbClr val="C00000"/>
                </a:solidFill>
                <a:cs typeface="Arial" charset="0"/>
              </a:rPr>
              <a:t>KeyStone I EVM (TMDXEVM6678):</a:t>
            </a:r>
            <a:br>
              <a:rPr lang="en-US" sz="4000" b="1" dirty="0" smtClean="0">
                <a:solidFill>
                  <a:srgbClr val="C00000"/>
                </a:solidFill>
                <a:cs typeface="Arial" charset="0"/>
              </a:rPr>
            </a:br>
            <a:r>
              <a:rPr lang="en-US" sz="4000" b="1" dirty="0" smtClean="0">
                <a:solidFill>
                  <a:srgbClr val="C00000"/>
                </a:solidFill>
                <a:cs typeface="Arial" charset="0"/>
              </a:rPr>
              <a:t>Linux/BIOS </a:t>
            </a:r>
            <a:r>
              <a:rPr lang="en-US" sz="4000" b="1" dirty="0">
                <a:solidFill>
                  <a:srgbClr val="C00000"/>
                </a:solidFill>
                <a:cs typeface="Arial" charset="0"/>
              </a:rPr>
              <a:t>MCSDK </a:t>
            </a:r>
            <a:r>
              <a:rPr lang="en-US" sz="4000" b="1" dirty="0" smtClean="0">
                <a:solidFill>
                  <a:srgbClr val="C00000"/>
                </a:solidFill>
                <a:cs typeface="Arial" charset="0"/>
              </a:rPr>
              <a:t>Details</a:t>
            </a:r>
            <a:endParaRPr lang="en-US" sz="4000" b="1" dirty="0">
              <a:solidFill>
                <a:srgbClr val="C00000"/>
              </a:solidFill>
              <a:cs typeface="Arial" charset="0"/>
            </a:endParaRPr>
          </a:p>
        </p:txBody>
      </p:sp>
      <p:grpSp>
        <p:nvGrpSpPr>
          <p:cNvPr id="3" name="PPTShape_0"/>
          <p:cNvGrpSpPr/>
          <p:nvPr>
            <p:custDataLst>
              <p:tags r:id="rId3"/>
            </p:custDataLst>
          </p:nvPr>
        </p:nvGrpSpPr>
        <p:grpSpPr>
          <a:xfrm>
            <a:off x="140208" y="999744"/>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3012440" y="3805874"/>
            <a:ext cx="4953000" cy="2545065"/>
            <a:chOff x="3886200" y="3911765"/>
            <a:chExt cx="4953000" cy="2372113"/>
          </a:xfrm>
        </p:grpSpPr>
        <p:sp>
          <p:nvSpPr>
            <p:cNvPr id="23" name="Rectangle 22"/>
            <p:cNvSpPr/>
            <p:nvPr/>
          </p:nvSpPr>
          <p:spPr bwMode="auto">
            <a:xfrm>
              <a:off x="3886200" y="3911765"/>
              <a:ext cx="4953000" cy="2285998"/>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0998"/>
              <a:ext cx="4648200" cy="2092880"/>
            </a:xfrm>
            <a:prstGeom prst="rect">
              <a:avLst/>
            </a:prstGeom>
            <a:noFill/>
            <a:ln w="9525">
              <a:noFill/>
              <a:miter lim="800000"/>
              <a:headEnd/>
              <a:tailEnd/>
            </a:ln>
          </p:spPr>
          <p:txBody>
            <a:bodyPr>
              <a:spAutoFit/>
            </a:bodyPr>
            <a:lstStyle/>
            <a:p>
              <a:pPr fontAlgn="base">
                <a:spcBef>
                  <a:spcPct val="0"/>
                </a:spcBef>
                <a:spcAft>
                  <a:spcPct val="0"/>
                </a:spcAft>
              </a:pPr>
              <a:r>
                <a:rPr lang="en-US" sz="1000" b="1" dirty="0">
                  <a:solidFill>
                    <a:prstClr val="black"/>
                  </a:solidFill>
                  <a:latin typeface="Arial" charset="0"/>
                  <a:cs typeface="Arial" charset="0"/>
                </a:rPr>
                <a:t>TMS320C667x processor website</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http://focus.ti.com/docs/prod/folders/print/tms320c6678.html </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http://focus.ti.com/docs/prod/folders/print/tms320c6670.html</a:t>
              </a:r>
              <a:endParaRPr lang="en-US" sz="1000" dirty="0">
                <a:solidFill>
                  <a:prstClr val="black"/>
                </a:solidFill>
                <a:latin typeface="Arial" charset="0"/>
                <a:cs typeface="Arial" charset="0"/>
              </a:endParaRPr>
            </a:p>
            <a:p>
              <a:pPr fontAlgn="base">
                <a:spcBef>
                  <a:spcPct val="0"/>
                </a:spcBef>
                <a:spcAft>
                  <a:spcPct val="0"/>
                </a:spcAft>
              </a:pPr>
              <a:endParaRPr lang="en-US" sz="1000" b="1"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MCSDK website for updates</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8"/>
                </a:rPr>
                <a:t>http://focus.ti.com/docs/toolsw/folders/print/bioslinuxmcsdk.html</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CCS 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9"/>
                </a:rPr>
                <a:t>http://processors.wiki.ti.com/index.php/Category:Code_Composer_Studio_v5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Developer’s website</a:t>
              </a:r>
              <a:br>
                <a:rPr lang="en-US" sz="1000" b="1" dirty="0">
                  <a:solidFill>
                    <a:prstClr val="black"/>
                  </a:solidFill>
                  <a:latin typeface="Arial" charset="0"/>
                  <a:cs typeface="Arial" charset="0"/>
                </a:rPr>
              </a:br>
              <a:r>
                <a:rPr lang="en-US" sz="1000" dirty="0">
                  <a:solidFill>
                    <a:prstClr val="black"/>
                  </a:solidFill>
                  <a:latin typeface="Arial" charset="0"/>
                  <a:cs typeface="Arial" charset="0"/>
                </a:rPr>
                <a:t>Linux:</a:t>
              </a:r>
              <a:r>
                <a:rPr lang="en-US" sz="1000" b="1" dirty="0">
                  <a:solidFill>
                    <a:prstClr val="black"/>
                  </a:solidFill>
                  <a:latin typeface="Arial" charset="0"/>
                  <a:cs typeface="Arial" charset="0"/>
                </a:rPr>
                <a:t> </a:t>
              </a:r>
              <a:r>
                <a:rPr lang="en-US" sz="1000" dirty="0">
                  <a:solidFill>
                    <a:prstClr val="black"/>
                  </a:solidFill>
                  <a:latin typeface="Arial" charset="0"/>
                  <a:cs typeface="Arial" charset="0"/>
                  <a:hlinkClick r:id="rId10"/>
                </a:rPr>
                <a:t>http://linux-c6x.org/</a:t>
              </a:r>
              <a:endParaRPr lang="en-US" sz="1000" dirty="0">
                <a:solidFill>
                  <a:prstClr val="black"/>
                </a:solidFill>
                <a:latin typeface="Arial" charset="0"/>
                <a:cs typeface="Arial" charset="0"/>
              </a:endParaRPr>
            </a:p>
            <a:p>
              <a:pPr fontAlgn="base">
                <a:spcBef>
                  <a:spcPct val="0"/>
                </a:spcBef>
                <a:spcAft>
                  <a:spcPct val="0"/>
                </a:spcAft>
              </a:pPr>
              <a:r>
                <a:rPr lang="en-US" sz="1000" dirty="0">
                  <a:solidFill>
                    <a:prstClr val="black"/>
                  </a:solidFill>
                  <a:latin typeface="Arial" charset="0"/>
                  <a:cs typeface="Arial" charset="0"/>
                </a:rPr>
                <a:t>BIOS: </a:t>
              </a:r>
              <a:r>
                <a:rPr lang="en-US" sz="1000" dirty="0">
                  <a:solidFill>
                    <a:prstClr val="black"/>
                  </a:solidFill>
                  <a:latin typeface="Arial" charset="0"/>
                  <a:cs typeface="Arial" charset="0"/>
                  <a:hlinkClick r:id="rId11"/>
                </a:rPr>
                <a:t>http://processors.wiki.ti.com/index.php/BIOS_MCSDK_2.0_User_Guide</a:t>
              </a:r>
              <a:endParaRPr lang="en-US" sz="1000" dirty="0">
                <a:solidFill>
                  <a:prstClr val="black"/>
                </a:solidFill>
                <a:latin typeface="Arial" charset="0"/>
                <a:cs typeface="Arial" charset="0"/>
              </a:endParaRPr>
            </a:p>
          </p:txBody>
        </p:sp>
      </p:grpSp>
      <p:sp>
        <p:nvSpPr>
          <p:cNvPr id="21" name="Slide Number Placeholder 20"/>
          <p:cNvSpPr>
            <a:spLocks noGrp="1"/>
          </p:cNvSpPr>
          <p:nvPr>
            <p:ph type="sldNum" sz="quarter" idx="4"/>
          </p:nvPr>
        </p:nvSpPr>
        <p:spPr/>
        <p:txBody>
          <a:bodyPr/>
          <a:lstStyle/>
          <a:p>
            <a:fld id="{3144B24B-BAB1-431A-82C6-36E096187F50}" type="slidenum">
              <a:rPr lang="en-US" smtClean="0"/>
              <a:pPr/>
              <a:t>53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2.x: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82296" y="76200"/>
            <a:ext cx="89916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54</a:t>
            </a:fld>
            <a:endParaRPr lang="en-US"/>
          </a:p>
        </p:txBody>
      </p:sp>
    </p:spTree>
    <p:custDataLst>
      <p:tags r:id="rId1"/>
    </p:custDataLst>
    <p:extLst>
      <p:ext uri="{BB962C8B-B14F-4D97-AF65-F5344CB8AC3E}">
        <p14:creationId xmlns="" xmlns:p14="http://schemas.microsoft.com/office/powerpoint/2010/main" val="363282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Q3-2013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0" y="76200"/>
            <a:ext cx="91440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55</a:t>
            </a:fld>
            <a:endParaRPr lang="en-US"/>
          </a:p>
        </p:txBody>
      </p:sp>
    </p:spTree>
    <p:custDataLst>
      <p:tags r:id="rId1"/>
    </p:custDataLst>
    <p:extLst>
      <p:ext uri="{BB962C8B-B14F-4D97-AF65-F5344CB8AC3E}">
        <p14:creationId xmlns="" xmlns:p14="http://schemas.microsoft.com/office/powerpoint/2010/main" val="40752962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753177"/>
            <a:ext cx="8229600" cy="5165385"/>
          </a:xfrm>
          <a:prstGeom prst="rect">
            <a:avLst/>
          </a:prstGeom>
        </p:spPr>
      </p:pic>
      <p:sp>
        <p:nvSpPr>
          <p:cNvPr id="6" name="Rectangle 5"/>
          <p:cNvSpPr/>
          <p:nvPr/>
        </p:nvSpPr>
        <p:spPr>
          <a:xfrm>
            <a:off x="1763256" y="5934456"/>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
        <p:nvSpPr>
          <p:cNvPr id="5" name="Slide Number Placeholder 4"/>
          <p:cNvSpPr>
            <a:spLocks noGrp="1"/>
          </p:cNvSpPr>
          <p:nvPr>
            <p:ph type="sldNum" sz="quarter" idx="4"/>
          </p:nvPr>
        </p:nvSpPr>
        <p:spPr/>
        <p:txBody>
          <a:bodyPr/>
          <a:lstStyle/>
          <a:p>
            <a:fld id="{3144B24B-BAB1-431A-82C6-36E096187F50}" type="slidenum">
              <a:rPr lang="en-US" smtClean="0"/>
              <a:pPr/>
              <a:t>56</a:t>
            </a:fld>
            <a:endParaRPr lang="en-US"/>
          </a:p>
        </p:txBody>
      </p:sp>
    </p:spTree>
    <p:extLst>
      <p:ext uri="{BB962C8B-B14F-4D97-AF65-F5344CB8AC3E}">
        <p14:creationId xmlns="" xmlns:p14="http://schemas.microsoft.com/office/powerpoint/2010/main" val="23613386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6485" y="843655"/>
            <a:ext cx="7042026" cy="5180077"/>
          </a:xfrm>
          <a:prstGeom prst="rect">
            <a:avLst/>
          </a:prstGeom>
        </p:spPr>
      </p:pic>
      <p:sp>
        <p:nvSpPr>
          <p:cNvPr id="7" name="Title 1"/>
          <p:cNvSpPr txBox="1">
            <a:spLocks/>
          </p:cNvSpPr>
          <p:nvPr/>
        </p:nvSpPr>
        <p:spPr bwMode="auto">
          <a:xfrm>
            <a:off x="0" y="5752460"/>
            <a:ext cx="330293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000" dirty="0" smtClean="0">
                <a:latin typeface="+mn-lt"/>
                <a:hlinkClick r:id="rId3"/>
              </a:rPr>
              <a:t>http://www.ti.com/multicore</a:t>
            </a:r>
            <a:r>
              <a:rPr lang="en-US" sz="2000" dirty="0" smtClean="0">
                <a:latin typeface="+mn-lt"/>
              </a:rPr>
              <a:t>  </a:t>
            </a:r>
            <a:endParaRPr lang="en-US" sz="2000" dirty="0">
              <a:latin typeface="+mn-lt"/>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dirty="0"/>
          </a:p>
        </p:txBody>
      </p:sp>
    </p:spTree>
    <p:extLst>
      <p:ext uri="{BB962C8B-B14F-4D97-AF65-F5344CB8AC3E}">
        <p14:creationId xmlns="" xmlns:p14="http://schemas.microsoft.com/office/powerpoint/2010/main" val="564935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62327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79374" y="1373619"/>
            <a:ext cx="8608250" cy="4509771"/>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extLst>
      <p:ext uri="{BB962C8B-B14F-4D97-AF65-F5344CB8AC3E}">
        <p14:creationId xmlns="" xmlns:p14="http://schemas.microsoft.com/office/powerpoint/2010/main" val="3586506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
            <a:ext cx="8229600" cy="762000"/>
          </a:xfrm>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 xmlns:a14="http://schemas.microsoft.com/office/drawing/2010/main" val="0"/>
              </a:ext>
            </a:extLst>
          </a:blip>
          <a:srcRect b="1157"/>
          <a:stretch>
            <a:fillRect/>
          </a:stretch>
        </p:blipFill>
        <p:spPr>
          <a:xfrm>
            <a:off x="1199203" y="1068167"/>
            <a:ext cx="6690901" cy="5215659"/>
          </a:xfrm>
          <a:prstGeom prst="rect">
            <a:avLst/>
          </a:prstGeom>
        </p:spPr>
      </p:pic>
      <p:sp>
        <p:nvSpPr>
          <p:cNvPr id="6" name="Title 1"/>
          <p:cNvSpPr txBox="1">
            <a:spLocks/>
          </p:cNvSpPr>
          <p:nvPr/>
        </p:nvSpPr>
        <p:spPr bwMode="auto">
          <a:xfrm>
            <a:off x="3212592" y="496485"/>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59</a:t>
            </a:fld>
            <a:endParaRPr lang="en-US"/>
          </a:p>
        </p:txBody>
      </p:sp>
    </p:spTree>
    <p:extLst>
      <p:ext uri="{BB962C8B-B14F-4D97-AF65-F5344CB8AC3E}">
        <p14:creationId xmlns="" xmlns:p14="http://schemas.microsoft.com/office/powerpoint/2010/main" val="18875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
        <p:nvSpPr>
          <p:cNvPr id="6" name="Slide Number Placeholder 5"/>
          <p:cNvSpPr>
            <a:spLocks noGrp="1"/>
          </p:cNvSpPr>
          <p:nvPr>
            <p:ph type="sldNum" sz="quarter" idx="4"/>
          </p:nvPr>
        </p:nvSpPr>
        <p:spPr/>
        <p:txBody>
          <a:bodyPr/>
          <a:lstStyle/>
          <a:p>
            <a:fld id="{3144B24B-BAB1-431A-82C6-36E096187F50}" type="slidenum">
              <a:rPr lang="en-US" smtClean="0"/>
              <a:pPr/>
              <a:t>6</a:t>
            </a:fld>
            <a:endParaRPr lang="en-US"/>
          </a:p>
        </p:txBody>
      </p:sp>
    </p:spTree>
    <p:extLst>
      <p:ext uri="{BB962C8B-B14F-4D97-AF65-F5344CB8AC3E}">
        <p14:creationId xmlns="" xmlns:p14="http://schemas.microsoft.com/office/powerpoint/2010/main"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Software Development Ecosystem</a:t>
            </a:r>
            <a:endParaRPr lang="en-US" sz="4000" dirty="0"/>
          </a:p>
        </p:txBody>
      </p:sp>
      <p:grpSp>
        <p:nvGrpSpPr>
          <p:cNvPr id="43" name="Group 42"/>
          <p:cNvGrpSpPr/>
          <p:nvPr/>
        </p:nvGrpSpPr>
        <p:grpSpPr>
          <a:xfrm>
            <a:off x="316638" y="859310"/>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57" name="Slide Number Placeholder 56"/>
          <p:cNvSpPr>
            <a:spLocks noGrp="1"/>
          </p:cNvSpPr>
          <p:nvPr>
            <p:ph type="sldNum" sz="quarter" idx="4"/>
          </p:nvPr>
        </p:nvSpPr>
        <p:spPr/>
        <p:txBody>
          <a:bodyPr/>
          <a:lstStyle/>
          <a:p>
            <a:fld id="{3144B24B-BAB1-431A-82C6-36E096187F50}" type="slidenum">
              <a:rPr lang="en-US" smtClean="0"/>
              <a:pPr/>
              <a:t>60</a:t>
            </a:fld>
            <a:endParaRPr lang="en-US"/>
          </a:p>
        </p:txBody>
      </p:sp>
    </p:spTree>
    <p:extLst>
      <p:ext uri="{BB962C8B-B14F-4D97-AF65-F5344CB8AC3E}">
        <p14:creationId xmlns="" xmlns:p14="http://schemas.microsoft.com/office/powerpoint/2010/main" val="27028013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Summary</a:t>
            </a:r>
          </a:p>
        </p:txBody>
      </p:sp>
      <p:sp>
        <p:nvSpPr>
          <p:cNvPr id="6" name="Slide Number Placeholder 5"/>
          <p:cNvSpPr>
            <a:spLocks noGrp="1"/>
          </p:cNvSpPr>
          <p:nvPr>
            <p:ph type="sldNum" sz="quarter" idx="4"/>
          </p:nvPr>
        </p:nvSpPr>
        <p:spPr/>
        <p:txBody>
          <a:bodyPr/>
          <a:lstStyle/>
          <a:p>
            <a:fld id="{3144B24B-BAB1-431A-82C6-36E096187F50}" type="slidenum">
              <a:rPr lang="en-US" smtClean="0"/>
              <a:pPr/>
              <a:t>61</a:t>
            </a:fld>
            <a:endParaRPr lang="en-US"/>
          </a:p>
        </p:txBody>
      </p:sp>
    </p:spTree>
    <p:custDataLst>
      <p:tags r:id="rId1"/>
    </p:custDataLst>
    <p:extLst>
      <p:ext uri="{BB962C8B-B14F-4D97-AF65-F5344CB8AC3E}">
        <p14:creationId xmlns="" xmlns:p14="http://schemas.microsoft.com/office/powerpoint/2010/main" val="19100360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a:t>
            </a:r>
            <a:r>
              <a:rPr lang="en-US" sz="2800" dirty="0" err="1" smtClean="0"/>
              <a:t>SoCs</a:t>
            </a:r>
            <a:r>
              <a:rPr lang="en-US" sz="2800" dirty="0" smtClean="0"/>
              <a:t>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dirty="0"/>
          </a:p>
        </p:txBody>
      </p:sp>
    </p:spTree>
    <p:custDataLst>
      <p:tags r:id="rId1"/>
    </p:custDataLst>
    <p:extLst>
      <p:ext uri="{BB962C8B-B14F-4D97-AF65-F5344CB8AC3E}">
        <p14:creationId xmlns="" xmlns:p14="http://schemas.microsoft.com/office/powerpoint/2010/main" val="273112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grpSp>
        <p:nvGrpSpPr>
          <p:cNvPr id="24" name="Group 23"/>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25" name="Slide Number Placeholder 24"/>
          <p:cNvSpPr>
            <a:spLocks noGrp="1"/>
          </p:cNvSpPr>
          <p:nvPr>
            <p:ph type="sldNum" sz="quarter" idx="4"/>
          </p:nvPr>
        </p:nvSpPr>
        <p:spPr/>
        <p:txBody>
          <a:bodyPr/>
          <a:lstStyle/>
          <a:p>
            <a:fld id="{3144B24B-BAB1-431A-82C6-36E096187F50}" type="slidenum">
              <a:rPr lang="en-US" smtClean="0"/>
              <a:pPr/>
              <a:t>7</a:t>
            </a:fld>
            <a:endParaRPr lang="en-US"/>
          </a:p>
        </p:txBody>
      </p:sp>
    </p:spTree>
    <p:extLst>
      <p:ext uri="{BB962C8B-B14F-4D97-AF65-F5344CB8AC3E}">
        <p14:creationId xmlns="" xmlns:p14="http://schemas.microsoft.com/office/powerpoint/2010/main"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 xmlns:p14="http://schemas.microsoft.com/office/powerpoint/2010/main"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152400" y="76200"/>
            <a:ext cx="8863584" cy="762000"/>
          </a:xfrm>
        </p:spPr>
        <p:txBody>
          <a:bodyPr/>
          <a:lstStyle/>
          <a:p>
            <a:r>
              <a:rPr lang="en-US" sz="4000" dirty="0" smtClean="0">
                <a:cs typeface="Arial"/>
              </a:rPr>
              <a:t>Multicore SW Development Kit (MCSDK)</a:t>
            </a:r>
            <a:endParaRPr lang="en-US" sz="4000" b="0" dirty="0"/>
          </a:p>
        </p:txBody>
      </p:sp>
      <p:grpSp>
        <p:nvGrpSpPr>
          <p:cNvPr id="32" name="Group 31"/>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grpSp>
      <p:sp>
        <p:nvSpPr>
          <p:cNvPr id="33" name="Slide Number Placeholder 32"/>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 xmlns:p14="http://schemas.microsoft.com/office/powerpoint/2010/main"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5306</TotalTime>
  <Words>5017</Words>
  <Application>Microsoft Office PowerPoint</Application>
  <PresentationFormat>On-screen Show (4:3)</PresentationFormat>
  <Paragraphs>1703</Paragraphs>
  <Slides>62</Slides>
  <Notes>35</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77_KeyStoneOLT</vt:lpstr>
      <vt:lpstr>Visio</vt:lpstr>
      <vt:lpstr>KeyStone  Software Ecosystem Overview </vt:lpstr>
      <vt:lpstr>Agenda</vt:lpstr>
      <vt:lpstr>Development Ecosystem</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C66x MCSDK Perspective</vt:lpstr>
      <vt:lpstr>C66x MCSDK  for Keystone II</vt:lpstr>
      <vt:lpstr>Interface via LLD and CSL Layers</vt:lpstr>
      <vt:lpstr>SYS/BIOS in KeyStone</vt:lpstr>
      <vt:lpstr>SYS/BIOS</vt:lpstr>
      <vt:lpstr>ARM Linux Perspective </vt:lpstr>
      <vt:lpstr>ARM Linux Perspective</vt:lpstr>
      <vt:lpstr>Slide 19</vt:lpstr>
      <vt:lpstr>Slide 20</vt:lpstr>
      <vt:lpstr>Slide 21</vt:lpstr>
      <vt:lpstr>ARM Linux Perspective: Overview</vt:lpstr>
      <vt:lpstr>ToolChain</vt:lpstr>
      <vt:lpstr>Debug</vt:lpstr>
      <vt:lpstr>Optimization</vt:lpstr>
      <vt:lpstr>U-Boot </vt:lpstr>
      <vt:lpstr>SPL (X-Loader Upstreaming)</vt:lpstr>
      <vt:lpstr>Linux SMP  (Symmetric Multiprocessors)</vt:lpstr>
      <vt:lpstr>Distribution</vt:lpstr>
      <vt:lpstr>Applications</vt:lpstr>
      <vt:lpstr>Slide 31</vt:lpstr>
      <vt:lpstr>Drivers &amp; Platform Software</vt:lpstr>
      <vt:lpstr>Drivers &amp; Platform Software</vt:lpstr>
      <vt:lpstr>Slide 34</vt:lpstr>
      <vt:lpstr>Slide 35</vt:lpstr>
      <vt:lpstr>Slide 36</vt:lpstr>
      <vt:lpstr>Multicore Programming Models</vt:lpstr>
      <vt:lpstr>Multicore Programming Models</vt:lpstr>
      <vt:lpstr>Multicore Programming Models</vt:lpstr>
      <vt:lpstr>Multicore Programming Models (2)</vt:lpstr>
      <vt:lpstr>Network &amp; Communication Services</vt:lpstr>
      <vt:lpstr>Network &amp; Communication Services</vt:lpstr>
      <vt:lpstr>Communication Services</vt:lpstr>
      <vt:lpstr>Network Services</vt:lpstr>
      <vt:lpstr>Instrumentation, Trace, &amp; Fault Management</vt:lpstr>
      <vt:lpstr>Instrumentation, Trace, &amp; Fault Mgmt</vt:lpstr>
      <vt:lpstr>Instrumentation, Trace, &amp; Fault Mgmt</vt:lpstr>
      <vt:lpstr>Getting Started:  Demonstrations, Libraries</vt:lpstr>
      <vt:lpstr>Getting Started</vt:lpstr>
      <vt:lpstr>Getting Started: Development Flow</vt:lpstr>
      <vt:lpstr>Getting Started: Algorithm Libraries</vt:lpstr>
      <vt:lpstr>Slide 52</vt:lpstr>
      <vt:lpstr>Slide 53</vt:lpstr>
      <vt:lpstr>Slide 54</vt:lpstr>
      <vt:lpstr>Slide 55</vt:lpstr>
      <vt:lpstr>Online Collateral: Product Folders</vt:lpstr>
      <vt:lpstr>Online Collateral: Multicore Web</vt:lpstr>
      <vt:lpstr>Online Collateral: EP Wiki</vt:lpstr>
      <vt:lpstr>Online Support: E2E Forum</vt:lpstr>
      <vt:lpstr>Software Development Ecosystem</vt:lpstr>
      <vt:lpstr>Slide 61</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525</cp:revision>
  <dcterms:created xsi:type="dcterms:W3CDTF">2013-01-31T07:41:08Z</dcterms:created>
  <dcterms:modified xsi:type="dcterms:W3CDTF">2014-01-31T03:36:44Z</dcterms:modified>
</cp:coreProperties>
</file>