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2" r:id="rId2"/>
    <p:sldId id="257" r:id="rId3"/>
    <p:sldId id="293" r:id="rId4"/>
    <p:sldId id="258" r:id="rId5"/>
    <p:sldId id="259" r:id="rId6"/>
    <p:sldId id="260" r:id="rId7"/>
    <p:sldId id="261" r:id="rId8"/>
    <p:sldId id="294" r:id="rId9"/>
    <p:sldId id="279" r:id="rId10"/>
    <p:sldId id="276" r:id="rId11"/>
    <p:sldId id="277" r:id="rId12"/>
    <p:sldId id="295" r:id="rId13"/>
    <p:sldId id="262" r:id="rId14"/>
    <p:sldId id="296" r:id="rId15"/>
    <p:sldId id="263" r:id="rId16"/>
    <p:sldId id="267" r:id="rId17"/>
    <p:sldId id="268" r:id="rId18"/>
    <p:sldId id="266" r:id="rId19"/>
    <p:sldId id="269" r:id="rId20"/>
    <p:sldId id="283" r:id="rId21"/>
    <p:sldId id="264" r:id="rId22"/>
    <p:sldId id="297" r:id="rId23"/>
    <p:sldId id="273" r:id="rId24"/>
    <p:sldId id="275" r:id="rId25"/>
    <p:sldId id="280" r:id="rId26"/>
    <p:sldId id="281" r:id="rId27"/>
    <p:sldId id="298" r:id="rId28"/>
    <p:sldId id="282" r:id="rId29"/>
    <p:sldId id="284" r:id="rId30"/>
    <p:sldId id="285" r:id="rId31"/>
    <p:sldId id="299"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4" autoAdjust="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24"/>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p>
          <a:p>
            <a:pPr lvl="1">
              <a:buFont typeface="Arial" charset="0"/>
              <a:buChar char="•"/>
            </a:pPr>
            <a:endParaRPr lang="en-US" baseline="0" dirty="0" smtClean="0"/>
          </a:p>
          <a:p>
            <a:pPr lvl="1">
              <a:buFont typeface="Arial" charset="0"/>
              <a:buChar char="•"/>
            </a:pPr>
            <a:r>
              <a:rPr lang="en-US" baseline="0" dirty="0" smtClean="0"/>
              <a:t>Cycle aligned  - get information from different part of the device and align the timing</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define window in which the statistics are stored to the trace buffer and the counters are reset</a:t>
            </a:r>
          </a:p>
          <a:p>
            <a:r>
              <a:rPr lang="en-US" dirty="0" smtClean="0"/>
              <a:t>Can log throughput,  wait counter and number of transactions</a:t>
            </a:r>
          </a:p>
          <a:p>
            <a:r>
              <a:rPr lang="en-US" dirty="0" smtClean="0"/>
              <a:t>Or other events</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CCSv5.  </a:t>
            </a:r>
          </a:p>
          <a:p>
            <a:pPr lvl="1">
              <a:buFont typeface="Arial" charset="0"/>
              <a:buChar char="•"/>
            </a:pPr>
            <a:r>
              <a:rPr lang="en-US" baseline="0" dirty="0" smtClean="0"/>
              <a:t>X axis – time,  Y axis % or raw numbers</a:t>
            </a:r>
          </a:p>
          <a:p>
            <a:pPr lvl="1">
              <a:buFont typeface="Arial" charset="0"/>
              <a:buChar char="•"/>
            </a:pPr>
            <a:r>
              <a:rPr lang="en-US" baseline="0" dirty="0" smtClean="0"/>
              <a:t>Red - &gt; bus BW  (bytes divide by the window size) Green – average access bytes/cycles blue transaction per second, </a:t>
            </a:r>
          </a:p>
          <a:p>
            <a:pPr lvl="1">
              <a:buFont typeface="Arial" charset="0"/>
              <a:buChar char="•"/>
            </a:pPr>
            <a:r>
              <a:rPr lang="en-US" baseline="0" dirty="0" smtClean="0"/>
              <a:t>Yellow –  accumulate wait time (0) purple – average latency (0)  light blue % bus throughput access happen / requests</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6" r:id="rId4"/>
    <p:sldLayoutId id="2147483664" r:id="rId5"/>
  </p:sldLayoutIdLst>
  <p:hf hdr="0" ftr="0" dt="0"/>
  <p:txStyles>
    <p:titleStyle>
      <a:lvl1pPr algn="ctr" rtl="0" eaLnBrk="1" fontAlgn="base" hangingPunct="1">
        <a:spcBef>
          <a:spcPct val="0"/>
        </a:spcBef>
        <a:spcAft>
          <a:spcPct val="0"/>
        </a:spcAft>
        <a:defRPr sz="4400" b="1">
          <a:solidFill>
            <a:srgbClr val="DE0000"/>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i.com/lit/SPRUGZ2" TargetMode="Externa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e2e.ti.com/" TargetMode="External"/><Relationship Id="rId4" Type="http://schemas.openxmlformats.org/officeDocument/2006/relationships/hyperlink" Target="http://www.ti.com/lit/SPRUHM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 Debug</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830943"/>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  (events)</a:t>
            </a:r>
          </a:p>
          <a:p>
            <a:pPr lvl="1"/>
            <a:r>
              <a:rPr lang="en-US" dirty="0" smtClean="0"/>
              <a:t>Timer Start/Stop (cycles)</a:t>
            </a:r>
          </a:p>
          <a:p>
            <a:pPr lvl="1"/>
            <a:r>
              <a:rPr lang="en-US" dirty="0" smtClean="0"/>
              <a:t>Store Trace Sample (7 Streams: PC, time, read a-d write a-d and pc tag)</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012543"/>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DSP Core Trace</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914400"/>
            <a:ext cx="8229600" cy="4953000"/>
          </a:xfrm>
        </p:spPr>
        <p:txBody>
          <a:bodyPr/>
          <a:lstStyle/>
          <a:p>
            <a:r>
              <a:rPr lang="en-US" dirty="0" smtClean="0"/>
              <a:t>Core Trace (aka XDS560 Trace, CPU Trace)</a:t>
            </a:r>
          </a:p>
          <a:p>
            <a:pPr lvl="1"/>
            <a:r>
              <a:rPr lang="en-US" sz="2400" dirty="0" smtClean="0"/>
              <a:t>Allows real-time, non intrusive, cycle accurate logging of PC (PC Trace) and  Data (Data Trace) activity on the DSP Memory Buses.</a:t>
            </a:r>
          </a:p>
          <a:p>
            <a:pPr lvl="1"/>
            <a:r>
              <a:rPr lang="en-US" sz="2400"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sz="2400" dirty="0" smtClean="0"/>
              <a:t>Event Trace is similar to PC trace, but allows selection of a subset of events that are tagged within the Trace Output.</a:t>
            </a:r>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Trace</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
        <p:nvSpPr>
          <p:cNvPr id="6" name="Slide Number Placeholder 5"/>
          <p:cNvSpPr>
            <a:spLocks noGrp="1"/>
          </p:cNvSpPr>
          <p:nvPr>
            <p:ph type="sldNum" sz="quarter" idx="4"/>
          </p:nvPr>
        </p:nvSpPr>
        <p:spPr/>
        <p:txBody>
          <a:bodyPr/>
          <a:lstStyle/>
          <a:p>
            <a:fld id="{3144B24B-BAB1-431A-82C6-36E096187F5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grpSp>
        <p:nvGrpSpPr>
          <p:cNvPr id="10" name="Group 9"/>
          <p:cNvGrpSpPr/>
          <p:nvPr/>
        </p:nvGrpSpPr>
        <p:grpSpPr>
          <a:xfrm>
            <a:off x="304800" y="5638800"/>
            <a:ext cx="7924800" cy="609600"/>
            <a:chOff x="304800" y="5715000"/>
            <a:chExt cx="7924800" cy="609600"/>
          </a:xfrm>
        </p:grpSpPr>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grpSp>
      <p:sp>
        <p:nvSpPr>
          <p:cNvPr id="11" name="Slide Number Placeholder 10"/>
          <p:cNvSpPr>
            <a:spLocks noGrp="1"/>
          </p:cNvSpPr>
          <p:nvPr>
            <p:ph type="sldNum" sz="quarter" idx="4"/>
          </p:nvPr>
        </p:nvSpPr>
        <p:spPr/>
        <p:txBody>
          <a:bodyPr/>
          <a:lstStyle/>
          <a:p>
            <a:fld id="{3144B24B-BAB1-431A-82C6-36E096187F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787401"/>
            <a:ext cx="8732678" cy="5257800"/>
          </a:xfrm>
        </p:spPr>
      </p:pic>
      <p:sp>
        <p:nvSpPr>
          <p:cNvPr id="8" name="TextBox 7"/>
          <p:cNvSpPr txBox="1"/>
          <p:nvPr/>
        </p:nvSpPr>
        <p:spPr>
          <a:xfrm>
            <a:off x="533400" y="6045201"/>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
        <p:nvSpPr>
          <p:cNvPr id="6" name="Slide Number Placeholder 5"/>
          <p:cNvSpPr>
            <a:spLocks noGrp="1"/>
          </p:cNvSpPr>
          <p:nvPr>
            <p:ph type="sldNum" sz="quarter" idx="4"/>
          </p:nvPr>
        </p:nvSpPr>
        <p:spPr/>
        <p:txBody>
          <a:bodyPr/>
          <a:lstStyle/>
          <a:p>
            <a:fld id="{3144B24B-BAB1-431A-82C6-36E096187F5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a:xfrm>
            <a:off x="457200" y="838200"/>
            <a:ext cx="8229600" cy="5334000"/>
          </a:xfrm>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Embedded Debug Support</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438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5486400"/>
            <a:ext cx="453571" cy="457200"/>
          </a:xfrm>
          <a:prstGeom prst="rect">
            <a:avLst/>
          </a:prstGeom>
        </p:spPr>
      </p:pic>
      <p:sp>
        <p:nvSpPr>
          <p:cNvPr id="6" name="Slide Number Placeholder 5"/>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System Analyzer (MCSA)</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76200"/>
            <a:ext cx="8610600" cy="762000"/>
          </a:xfrm>
        </p:spPr>
        <p:txBody>
          <a:bodyPr/>
          <a:lstStyle/>
          <a:p>
            <a:r>
              <a:rPr lang="en-US" dirty="0" smtClean="0"/>
              <a:t>Multicore System Analyzer (MCSA)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
        <p:nvSpPr>
          <p:cNvPr id="8" name="Slide Number Placeholder 7"/>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Architecture Overview</a:t>
            </a:r>
            <a:endParaRPr lang="en-US" dirty="0"/>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
        <p:nvSpPr>
          <p:cNvPr id="15" name="Slide Number Placeholder 14"/>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to:</a:t>
            </a:r>
          </a:p>
          <a:p>
            <a:pPr lvl="1"/>
            <a:r>
              <a:rPr lang="en-US" u="sng" dirty="0" smtClean="0">
                <a:solidFill>
                  <a:schemeClr val="accent5">
                    <a:lumMod val="50000"/>
                  </a:schemeClr>
                </a:solidFill>
                <a:hlinkClick r:id="rId3"/>
              </a:rPr>
              <a:t>Debug and Trace for KeyStone I Devices User’s 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Debug and Trace for KeyStone II Devices User’s Guide</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31</a:t>
            </a:fld>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a:xfrm>
            <a:off x="457200" y="914400"/>
            <a:ext cx="8229600" cy="5334000"/>
          </a:xfrm>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  (CP Tracer)</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148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191000"/>
            <a:ext cx="755952" cy="762000"/>
          </a:xfrm>
          <a:prstGeom prst="rect">
            <a:avLst/>
          </a:prstGeom>
        </p:spPr>
      </p:pic>
      <p:sp>
        <p:nvSpPr>
          <p:cNvPr id="6" name="Slide Number Placeholder 5"/>
          <p:cNvSpPr>
            <a:spLocks noGrp="1"/>
          </p:cNvSpPr>
          <p:nvPr>
            <p:ph type="sldNum" sz="quarter" idx="4"/>
          </p:nvPr>
        </p:nvSpPr>
        <p:spPr/>
        <p:txBody>
          <a:bodyPr/>
          <a:lstStyle/>
          <a:p>
            <a:fld id="{3144B24B-BAB1-431A-82C6-36E096187F5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610600" cy="4267200"/>
          </a:xfrm>
        </p:spPr>
        <p:txBody>
          <a:bodyPr/>
          <a:lstStyle/>
          <a:p>
            <a:r>
              <a:rPr lang="en-US" sz="2800" dirty="0" smtClean="0"/>
              <a:t>DSP Core Trace</a:t>
            </a:r>
          </a:p>
          <a:p>
            <a:pPr lvl="1"/>
            <a:r>
              <a:rPr lang="en-US" sz="2400" dirty="0" smtClean="0"/>
              <a:t>Debug Port EMU pins (11) for export to an external receiver*</a:t>
            </a:r>
          </a:p>
          <a:p>
            <a:pPr lvl="1"/>
            <a:r>
              <a:rPr lang="en-US" sz="2400" dirty="0" smtClean="0"/>
              <a:t>Dedicated TI Embedded Trace Buffer (TETB)</a:t>
            </a:r>
          </a:p>
          <a:p>
            <a:pPr lvl="2"/>
            <a:r>
              <a:rPr lang="en-US" sz="2000" dirty="0" smtClean="0"/>
              <a:t> 4KB on each core</a:t>
            </a:r>
          </a:p>
          <a:p>
            <a:pPr lvl="2"/>
            <a:endParaRPr lang="en-US" sz="2000" dirty="0" smtClean="0"/>
          </a:p>
          <a:p>
            <a:r>
              <a:rPr lang="en-US" sz="2800" dirty="0" smtClean="0"/>
              <a:t>System Trace</a:t>
            </a:r>
          </a:p>
          <a:p>
            <a:pPr lvl="1"/>
            <a:r>
              <a:rPr lang="en-US" sz="2400" dirty="0" smtClean="0"/>
              <a:t>Debug Port EMU pins  (4)for export to an external receiver*</a:t>
            </a:r>
          </a:p>
          <a:p>
            <a:pPr lvl="1"/>
            <a:r>
              <a:rPr lang="en-US" sz="2400" dirty="0" smtClean="0"/>
              <a:t>System Level TI Embedded Trace Buffer (TETB)</a:t>
            </a:r>
          </a:p>
          <a:p>
            <a:pPr lvl="2"/>
            <a:r>
              <a:rPr lang="en-US" sz="2000" dirty="0" smtClean="0"/>
              <a:t>32KB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 2GB </a:t>
            </a:r>
            <a:endParaRPr lang="en-US" dirty="0"/>
          </a:p>
        </p:txBody>
      </p:sp>
      <p:sp>
        <p:nvSpPr>
          <p:cNvPr id="10" name="Slide Number Placeholder 9"/>
          <p:cNvSpPr>
            <a:spLocks noGrp="1"/>
          </p:cNvSpPr>
          <p:nvPr>
            <p:ph type="sldNum" sz="quarter" idx="4"/>
          </p:nvPr>
        </p:nvSpPr>
        <p:spPr/>
        <p:txBody>
          <a:bodyPr/>
          <a:lstStyle/>
          <a:p>
            <a:fld id="{3144B24B-BAB1-431A-82C6-36E096187F5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
        <p:nvSpPr>
          <p:cNvPr id="7" name="Slide Number Placeholder 6"/>
          <p:cNvSpPr>
            <a:spLocks noGrp="1"/>
          </p:cNvSpPr>
          <p:nvPr>
            <p:ph type="sldNum" sz="quarter" idx="4"/>
          </p:nvPr>
        </p:nvSpPr>
        <p:spPr/>
        <p:txBody>
          <a:bodyPr/>
          <a:lstStyle/>
          <a:p>
            <a:fld id="{3144B24B-BAB1-431A-82C6-36E096187F5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grpSp>
        <p:nvGrpSpPr>
          <p:cNvPr id="36" name="Group 35"/>
          <p:cNvGrpSpPr/>
          <p:nvPr/>
        </p:nvGrpSpPr>
        <p:grpSpPr>
          <a:xfrm>
            <a:off x="457200" y="914400"/>
            <a:ext cx="7391400" cy="5181600"/>
            <a:chOff x="457200" y="914400"/>
            <a:chExt cx="7391400" cy="5181600"/>
          </a:xfrm>
        </p:grpSpPr>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triangle"/>
              </a:ln>
              <a:effectLst/>
            </p:spPr>
          </p:cxnSp>
        </p:grpSp>
      </p:grpSp>
      <p:sp>
        <p:nvSpPr>
          <p:cNvPr id="37" name="Slide Number Placeholder 36"/>
          <p:cNvSpPr>
            <a:spLocks noGrp="1"/>
          </p:cNvSpPr>
          <p:nvPr>
            <p:ph type="sldNum" sz="quarter" idx="4"/>
          </p:nvPr>
        </p:nvSpPr>
        <p:spPr/>
        <p:txBody>
          <a:bodyPr/>
          <a:lstStyle/>
          <a:p>
            <a:fld id="{3144B24B-BAB1-431A-82C6-36E096187F5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Event Triggering</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1143000"/>
            <a:ext cx="4100545" cy="3005138"/>
          </a:xfrm>
          <a:prstGeom prst="rect">
            <a:avLst/>
          </a:prstGeom>
          <a:noFill/>
          <a:ln w="9525">
            <a:noFill/>
            <a:miter lim="800000"/>
            <a:headEnd/>
            <a:tailEnd/>
          </a:ln>
          <a:effectLst/>
        </p:spPr>
      </p:pic>
      <p:sp>
        <p:nvSpPr>
          <p:cNvPr id="5" name="Slide Number Placeholder 4"/>
          <p:cNvSpPr>
            <a:spLocks noGrp="1"/>
          </p:cNvSpPr>
          <p:nvPr>
            <p:ph type="sldNum" sz="quarter" idx="4"/>
          </p:nvPr>
        </p:nvSpPr>
        <p:spPr/>
        <p:txBody>
          <a:bodyPr/>
          <a:lstStyle/>
          <a:p>
            <a:fld id="{3144B24B-BAB1-431A-82C6-36E096187F50}"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ags/tag3.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2236</TotalTime>
  <Words>2817</Words>
  <Application>Microsoft Office PowerPoint</Application>
  <PresentationFormat>On-screen Show (4:3)</PresentationFormat>
  <Paragraphs>603</Paragraphs>
  <Slides>31</Slides>
  <Notes>23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77_KeyStoneOLT</vt:lpstr>
      <vt:lpstr>KeyStone Advance Debug</vt:lpstr>
      <vt:lpstr>Agenda</vt:lpstr>
      <vt:lpstr>Debug Architecture Overview</vt:lpstr>
      <vt:lpstr>Debug Architecture Features</vt:lpstr>
      <vt:lpstr>Trace Data Capture Mechanisms</vt:lpstr>
      <vt:lpstr>Embedded Trace Buffer (TETB)</vt:lpstr>
      <vt:lpstr>Debug Subsystem</vt:lpstr>
      <vt:lpstr>Advanced Event Triggering</vt:lpstr>
      <vt:lpstr>Advanced Event Triggering (AET)</vt:lpstr>
      <vt:lpstr>Advanced Event Triggering Inputs</vt:lpstr>
      <vt:lpstr>Advanced Event Triggering Outputs (Triggers)</vt:lpstr>
      <vt:lpstr>DSP Core Trace</vt:lpstr>
      <vt:lpstr>DSP Core Trace</vt:lpstr>
      <vt:lpstr>System Trace</vt:lpstr>
      <vt:lpstr>System Trace</vt:lpstr>
      <vt:lpstr>Software Messaging</vt:lpstr>
      <vt:lpstr>Common Platform Tracer (CPTracer)</vt:lpstr>
      <vt:lpstr>KeyStone CP Tracer Modules</vt:lpstr>
      <vt:lpstr>Configuration </vt:lpstr>
      <vt:lpstr>CPTracer Sample Output</vt:lpstr>
      <vt:lpstr>Cross Triggering</vt:lpstr>
      <vt:lpstr>Application Embedded Debug Support</vt:lpstr>
      <vt:lpstr>Application Embedded Debug Support</vt:lpstr>
      <vt:lpstr>AETLib</vt:lpstr>
      <vt:lpstr>ETBLib</vt:lpstr>
      <vt:lpstr>System Trace Libraries</vt:lpstr>
      <vt:lpstr>Multicore System Analyzer (MCSA)</vt:lpstr>
      <vt:lpstr>Multicore System Analyzer (MCSA)</vt:lpstr>
      <vt:lpstr>Analysis Features</vt:lpstr>
      <vt:lpstr>Current/Future Features</vt:lpstr>
      <vt:lpstr>For More Information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96</cp:revision>
  <dcterms:created xsi:type="dcterms:W3CDTF">2012-02-09T20:31:56Z</dcterms:created>
  <dcterms:modified xsi:type="dcterms:W3CDTF">2014-01-29T14:18:58Z</dcterms:modified>
</cp:coreProperties>
</file>