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3"/>
  </p:notesMasterIdLst>
  <p:handoutMasterIdLst>
    <p:handoutMasterId r:id="rId54"/>
  </p:handoutMasterIdLst>
  <p:sldIdLst>
    <p:sldId id="963" r:id="rId6"/>
    <p:sldId id="961" r:id="rId7"/>
    <p:sldId id="964" r:id="rId8"/>
    <p:sldId id="946" r:id="rId9"/>
    <p:sldId id="959" r:id="rId10"/>
    <p:sldId id="945" r:id="rId11"/>
    <p:sldId id="947" r:id="rId12"/>
    <p:sldId id="960" r:id="rId13"/>
    <p:sldId id="966" r:id="rId14"/>
    <p:sldId id="836" r:id="rId15"/>
    <p:sldId id="838" r:id="rId16"/>
    <p:sldId id="948" r:id="rId17"/>
    <p:sldId id="949" r:id="rId18"/>
    <p:sldId id="950" r:id="rId19"/>
    <p:sldId id="951" r:id="rId20"/>
    <p:sldId id="952" r:id="rId21"/>
    <p:sldId id="953" r:id="rId22"/>
    <p:sldId id="965" r:id="rId23"/>
    <p:sldId id="881" r:id="rId24"/>
    <p:sldId id="886" r:id="rId25"/>
    <p:sldId id="882" r:id="rId26"/>
    <p:sldId id="883" r:id="rId27"/>
    <p:sldId id="884" r:id="rId28"/>
    <p:sldId id="917" r:id="rId29"/>
    <p:sldId id="955" r:id="rId30"/>
    <p:sldId id="956" r:id="rId31"/>
    <p:sldId id="887" r:id="rId32"/>
    <p:sldId id="967" r:id="rId33"/>
    <p:sldId id="901" r:id="rId34"/>
    <p:sldId id="907" r:id="rId35"/>
    <p:sldId id="915" r:id="rId36"/>
    <p:sldId id="902" r:id="rId37"/>
    <p:sldId id="968" r:id="rId38"/>
    <p:sldId id="921" r:id="rId39"/>
    <p:sldId id="922" r:id="rId40"/>
    <p:sldId id="923" r:id="rId41"/>
    <p:sldId id="924" r:id="rId42"/>
    <p:sldId id="925" r:id="rId43"/>
    <p:sldId id="926" r:id="rId44"/>
    <p:sldId id="927" r:id="rId45"/>
    <p:sldId id="928" r:id="rId46"/>
    <p:sldId id="929" r:id="rId47"/>
    <p:sldId id="930" r:id="rId48"/>
    <p:sldId id="969" r:id="rId49"/>
    <p:sldId id="943" r:id="rId50"/>
    <p:sldId id="970" r:id="rId51"/>
    <p:sldId id="866" r:id="rId52"/>
  </p:sldIdLst>
  <p:sldSz cx="9144000" cy="6858000" type="screen4x3"/>
  <p:notesSz cx="7315200" cy="9601200"/>
  <p:custDataLst>
    <p:tags r:id="rId55"/>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CC"/>
    <a:srgbClr val="4F81BD"/>
    <a:srgbClr val="FFFF99"/>
    <a:srgbClr val="1F497D"/>
    <a:srgbClr val="FFCCFF"/>
    <a:srgbClr val="FFFF66"/>
    <a:srgbClr val="CCCC00"/>
    <a:srgbClr val="66FF66"/>
    <a:srgbClr val="00CC00"/>
    <a:srgbClr val="00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3932" autoAdjust="0"/>
  </p:normalViewPr>
  <p:slideViewPr>
    <p:cSldViewPr snapToGrid="0">
      <p:cViewPr varScale="1">
        <p:scale>
          <a:sx n="99" d="100"/>
          <a:sy n="99" d="100"/>
        </p:scale>
        <p:origin x="-288"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algn="l" defTabSz="944060">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4142962"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defTabSz="944060">
              <a:defRPr sz="1200">
                <a:latin typeface="Arial" charset="0"/>
              </a:defRPr>
            </a:lvl1pPr>
          </a:lstStyle>
          <a:p>
            <a:pPr>
              <a:defRPr/>
            </a:pPr>
            <a:fld id="{289FDC66-27A5-4579-BABF-D16C8BCC835C}" type="datetimeFigureOut">
              <a:rPr lang="en-US"/>
              <a:pPr>
                <a:defRPr/>
              </a:pPr>
              <a:t>1/29/2014</a:t>
            </a:fld>
            <a:endParaRPr lang="en-US" dirty="0"/>
          </a:p>
        </p:txBody>
      </p:sp>
      <p:sp>
        <p:nvSpPr>
          <p:cNvPr id="4" name="Footer Placeholder 3"/>
          <p:cNvSpPr>
            <a:spLocks noGrp="1"/>
          </p:cNvSpPr>
          <p:nvPr>
            <p:ph type="ftr" sz="quarter" idx="2"/>
          </p:nvPr>
        </p:nvSpPr>
        <p:spPr bwMode="auto">
          <a:xfrm>
            <a:off x="0"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algn="l" defTabSz="944060">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4142962"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defTabSz="944060">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algn="l" defTabSz="944060">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4144617"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defTabSz="944060">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algn="l" defTabSz="944060">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4144617"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defTabSz="944060">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a:t>
            </a:fld>
            <a:endParaRPr lang="en-US" dirty="0" smtClean="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pPr/>
              <a:t>16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27</a:t>
            </a:fld>
            <a:endParaRPr lang="en-US" dirty="0" smtClean="0">
              <a:solidFill>
                <a:srgbClr val="000000"/>
              </a:solidFill>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pPr/>
              <a:t>47</a:t>
            </a:fld>
            <a:endParaRPr lang="en-US" dirty="0" smtClean="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283535" y="2130425"/>
            <a:ext cx="8562753" cy="1470025"/>
          </a:xfrm>
        </p:spPr>
        <p:txBody>
          <a:bodyPr/>
          <a:lstStyle>
            <a:lvl1pPr algn="l">
              <a:defRPr/>
            </a:lvl1pPr>
          </a:lstStyle>
          <a:p>
            <a:r>
              <a:rPr lang="en-US" dirty="0" smtClean="0"/>
              <a:t>Click to edit Section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1/29/2014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1/29/2014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971" r:id="rId1"/>
    <p:sldLayoutId id="2147485972" r:id="rId2"/>
    <p:sldLayoutId id="2147485975" r:id="rId3"/>
    <p:sldLayoutId id="2147485973" r:id="rId4"/>
    <p:sldLayoutId id="2147485974" r:id="rId5"/>
  </p:sldLayoutIdLst>
  <p:txStyles>
    <p:titleStyle>
      <a:lvl1pPr algn="ctr" rtl="0" eaLnBrk="0" fontAlgn="base" hangingPunct="0">
        <a:spcBef>
          <a:spcPct val="0"/>
        </a:spcBef>
        <a:spcAft>
          <a:spcPct val="0"/>
        </a:spcAft>
        <a:defRPr sz="4400" b="1" baseline="0">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5.xml"/><Relationship Id="rId4" Type="http://schemas.openxmlformats.org/officeDocument/2006/relationships/hyperlink" Target="http://e2e.ti.com/"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IPC   </a:t>
            </a:r>
            <a:br>
              <a:rPr lang="en-US" dirty="0" smtClean="0"/>
            </a:br>
            <a:r>
              <a:rPr lang="en-US" dirty="0" smtClean="0"/>
              <a:t>Inter-Processor Communications</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a:t>
            </a:r>
            <a:r>
              <a:rPr lang="en-US" smtClean="0"/>
              <a:t>: </a:t>
            </a:r>
            <a:r>
              <a:rPr lang="en-US" smtClean="0"/>
              <a:t>SPRP809</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Transports</a:t>
            </a:r>
          </a:p>
        </p:txBody>
      </p:sp>
      <p:sp>
        <p:nvSpPr>
          <p:cNvPr id="22" name="TextBox 21"/>
          <p:cNvSpPr txBox="1"/>
          <p:nvPr/>
        </p:nvSpPr>
        <p:spPr>
          <a:xfrm>
            <a:off x="236220" y="792279"/>
            <a:ext cx="8046720" cy="39517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1"/>
              </a:buClr>
              <a:buSzPct val="100000"/>
              <a:buFont typeface="Arial" pitchFamily="34" charset="0"/>
              <a:buChar char="•"/>
            </a:pPr>
            <a:r>
              <a:rPr lang="en-US" dirty="0" smtClean="0">
                <a:latin typeface="Calibri" pitchFamily="34" charset="0"/>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dk1"/>
                    </a:solidFill>
                    <a:effectLst/>
                    <a:latin typeface="Calibri" pitchFamily="34" charset="0"/>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675167" y="1130253"/>
            <a:ext cx="6392776" cy="978729"/>
          </a:xfrm>
          <a:prstGeom prst="rect">
            <a:avLst/>
          </a:prstGeom>
          <a:noFill/>
        </p:spPr>
        <p:txBody>
          <a:bodyPr wrap="none" rtlCol="0" anchor="ctr" anchorCtr="0">
            <a:spAutoFit/>
          </a:bodyPr>
          <a:lstStyle/>
          <a:p>
            <a:pPr marL="233363" indent="-233363" algn="l">
              <a:lnSpc>
                <a:spcPct val="120000"/>
              </a:lnSpc>
              <a:buClr>
                <a:schemeClr val="tx1"/>
              </a:buClr>
              <a:buFont typeface="Calibri" pitchFamily="34" charset="0"/>
              <a:buChar char="–"/>
            </a:pPr>
            <a:r>
              <a:rPr lang="en-US" b="0" dirty="0" smtClean="0">
                <a:solidFill>
                  <a:schemeClr val="tx2"/>
                </a:solidFill>
                <a:effectLst/>
                <a:latin typeface="Calibri" pitchFamily="34" charset="0"/>
              </a:rPr>
              <a:t>CorePac </a:t>
            </a:r>
            <a:r>
              <a:rPr lang="en-US" b="0" dirty="0" smtClean="0">
                <a:solidFill>
                  <a:schemeClr val="tx2"/>
                </a:solidFill>
                <a:effectLst/>
                <a:latin typeface="Calibri" pitchFamily="34" charset="0"/>
                <a:sym typeface="Wingdings"/>
              </a:rPr>
              <a:t> </a:t>
            </a:r>
            <a:r>
              <a:rPr lang="en-US" b="0" dirty="0" smtClean="0">
                <a:solidFill>
                  <a:schemeClr val="tx2"/>
                </a:solidFill>
                <a:effectLst/>
                <a:latin typeface="Calibri" pitchFamily="34" charset="0"/>
              </a:rPr>
              <a:t>CorePac   </a:t>
            </a:r>
            <a:r>
              <a:rPr lang="en-US" b="0" dirty="0" smtClean="0">
                <a:solidFill>
                  <a:schemeClr val="dk1"/>
                </a:solidFill>
                <a:effectLst/>
                <a:latin typeface="Calibri" pitchFamily="34" charset="0"/>
              </a:rPr>
              <a:t>(Shared Memory Model)</a:t>
            </a:r>
          </a:p>
          <a:p>
            <a:pPr marL="233363" indent="-233363" algn="l">
              <a:lnSpc>
                <a:spcPct val="120000"/>
              </a:lnSpc>
              <a:buClr>
                <a:schemeClr val="tx1"/>
              </a:buClr>
              <a:buFont typeface="Calibri" pitchFamily="34" charset="0"/>
              <a:buChar char="–"/>
            </a:pPr>
            <a:r>
              <a:rPr lang="en-US" b="0" dirty="0" smtClean="0">
                <a:solidFill>
                  <a:schemeClr val="tx2"/>
                </a:solidFill>
                <a:latin typeface="Calibri" pitchFamily="34" charset="0"/>
              </a:rPr>
              <a:t>Device </a:t>
            </a:r>
            <a:r>
              <a:rPr lang="en-US" b="0" dirty="0" smtClean="0">
                <a:solidFill>
                  <a:schemeClr val="tx2"/>
                </a:solidFill>
                <a:latin typeface="Calibri" pitchFamily="34" charset="0"/>
                <a:sym typeface="Wingdings"/>
              </a:rPr>
              <a:t> </a:t>
            </a:r>
            <a:r>
              <a:rPr lang="en-US" b="0" dirty="0" smtClean="0">
                <a:solidFill>
                  <a:schemeClr val="tx2"/>
                </a:solidFill>
                <a:latin typeface="Calibri" pitchFamily="34" charset="0"/>
              </a:rPr>
              <a:t>Device  </a:t>
            </a:r>
            <a:r>
              <a:rPr lang="en-US" b="0" dirty="0" smtClean="0">
                <a:solidFill>
                  <a:schemeClr val="dk1"/>
                </a:solidFill>
                <a:latin typeface="Calibri" pitchFamily="34" charset="0"/>
              </a:rPr>
              <a:t>(Serial Rapid I/O) – KeyStone I</a:t>
            </a:r>
            <a:endParaRPr lang="en-US" b="0" dirty="0" smtClean="0">
              <a:solidFill>
                <a:schemeClr val="dk1"/>
              </a:solidFill>
              <a:effectLst/>
              <a:latin typeface="Calibri" pitchFamily="34" charset="0"/>
            </a:endParaRPr>
          </a:p>
        </p:txBody>
      </p:sp>
      <p:sp>
        <p:nvSpPr>
          <p:cNvPr id="104" name="TextBox 103"/>
          <p:cNvSpPr txBox="1"/>
          <p:nvPr/>
        </p:nvSpPr>
        <p:spPr>
          <a:xfrm>
            <a:off x="226195" y="2121684"/>
            <a:ext cx="8731108" cy="445635"/>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1"/>
              </a:buClr>
              <a:buSzPct val="100000"/>
              <a:buFont typeface="Arial" pitchFamily="34" charset="0"/>
              <a:buChar char="•"/>
            </a:pPr>
            <a:r>
              <a:rPr lang="en-US" b="0" dirty="0" smtClean="0">
                <a:latin typeface="Calibri" pitchFamily="34" charset="0"/>
              </a:rPr>
              <a:t>Chosen at configuration; </a:t>
            </a:r>
            <a:r>
              <a:rPr lang="en-US" b="0" i="1" u="sng" dirty="0" smtClean="0">
                <a:latin typeface="Calibri" pitchFamily="34" charset="0"/>
              </a:rPr>
              <a:t>Same code</a:t>
            </a:r>
            <a:r>
              <a:rPr lang="en-US" b="0" dirty="0" smtClean="0">
                <a:latin typeface="Calibri" pitchFamily="34" charset="0"/>
              </a:rPr>
              <a:t> regardless of thread location</a:t>
            </a:r>
            <a:r>
              <a:rPr lang="en-US" sz="2800" b="0" dirty="0" smtClean="0">
                <a:latin typeface="Calibri" pitchFamily="34" charset="0"/>
              </a:rPr>
              <a:t>.</a:t>
            </a:r>
            <a:endParaRPr lang="en-US" b="0" i="1"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17016"/>
            <a:ext cx="8374380" cy="1421928"/>
          </a:xfrm>
          <a:prstGeom prst="rect">
            <a:avLst/>
          </a:prstGeom>
          <a:noFill/>
        </p:spPr>
        <p:txBody>
          <a:bodyPr wrap="square" rtlCol="0" anchor="ctr" anchorCtr="0">
            <a:spAutoFit/>
          </a:bodyPr>
          <a:lstStyle/>
          <a:p>
            <a:pPr marL="342900" indent="-342900" algn="l">
              <a:lnSpc>
                <a:spcPct val="120000"/>
              </a:lnSpc>
              <a:buClr>
                <a:schemeClr val="tx1"/>
              </a:buClr>
              <a:buSzPct val="100000"/>
              <a:buFont typeface="Arial" pitchFamily="34" charset="0"/>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1"/>
              </a:buClr>
              <a:buSzPct val="100000"/>
              <a:buFont typeface="Arial" pitchFamily="34" charset="0"/>
              <a:buChar char="•"/>
            </a:pPr>
            <a:r>
              <a:rPr lang="en-US" dirty="0" smtClean="0">
                <a:solidFill>
                  <a:schemeClr val="dk1"/>
                </a:solidFill>
                <a:latin typeface="Calibri" pitchFamily="34" charset="0"/>
              </a:rPr>
              <a:t>MessageQ uses the modules below.</a:t>
            </a:r>
          </a:p>
          <a:p>
            <a:pPr marL="342900" indent="-342900" algn="l">
              <a:lnSpc>
                <a:spcPct val="120000"/>
              </a:lnSpc>
              <a:buClr>
                <a:schemeClr val="tx1"/>
              </a:buClr>
              <a:buSzPct val="100000"/>
              <a:buFont typeface="Arial" pitchFamily="34" charset="0"/>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19100" y="1996440"/>
            <a:ext cx="8328660" cy="4953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5374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5450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5527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2853373"/>
          <a:ext cx="8283575" cy="3482975"/>
        </p:xfrm>
        <a:graphic>
          <a:graphicData uri="http://schemas.openxmlformats.org/presentationml/2006/ole">
            <p:oleObj spid="_x0000_s1026" name="Visio" r:id="rId4" imgW="8282738" imgH="3482116" progId="Visio.Drawing.11">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3810"/>
            <a:ext cx="8229600" cy="762000"/>
          </a:xfrm>
        </p:spPr>
        <p:txBody>
          <a:bodyPr wrap="none" anchorCtr="1"/>
          <a:lstStyle/>
          <a:p>
            <a:r>
              <a:rPr lang="en-US" dirty="0" smtClean="0"/>
              <a:t>Using Notify – Concepts</a:t>
            </a:r>
          </a:p>
        </p:txBody>
      </p:sp>
      <p:sp>
        <p:nvSpPr>
          <p:cNvPr id="6" name="TextBox 5"/>
          <p:cNvSpPr txBox="1"/>
          <p:nvPr/>
        </p:nvSpPr>
        <p:spPr>
          <a:xfrm>
            <a:off x="200025" y="1157995"/>
            <a:ext cx="8267700" cy="1397306"/>
          </a:xfrm>
          <a:prstGeom prst="rect">
            <a:avLst/>
          </a:prstGeom>
          <a:noFill/>
        </p:spPr>
        <p:txBody>
          <a:bodyPr wrap="square" rtlCol="0" anchor="ctr" anchorCtr="0">
            <a:spAutoFit/>
          </a:bodyPr>
          <a:lstStyle/>
          <a:p>
            <a:pPr marL="34290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In addition to moving MessageQ messages, Notify:</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Can be used independently of MessageQ</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Is a simpler form of IPC communication</a:t>
            </a:r>
          </a:p>
        </p:txBody>
      </p:sp>
      <p:grpSp>
        <p:nvGrpSpPr>
          <p:cNvPr id="2" name="Group 76"/>
          <p:cNvGrpSpPr/>
          <p:nvPr/>
        </p:nvGrpSpPr>
        <p:grpSpPr>
          <a:xfrm>
            <a:off x="2333625" y="291274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dirty="0" smtClean="0">
                  <a:solidFill>
                    <a:srgbClr val="000000"/>
                  </a:solidFill>
                  <a:latin typeface="Calibri" pitchFamily="34" charset="0"/>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Comprised of </a:t>
            </a:r>
            <a:r>
              <a:rPr lang="en-US" dirty="0" smtClean="0">
                <a:solidFill>
                  <a:srgbClr val="1F497D"/>
                </a:solidFill>
                <a:latin typeface="Calibri" pitchFamily="34" charset="0"/>
              </a:rPr>
              <a:t>SENDER</a:t>
            </a:r>
            <a:r>
              <a:rPr lang="en-US" dirty="0" smtClean="0">
                <a:solidFill>
                  <a:schemeClr val="dk1"/>
                </a:solidFill>
                <a:latin typeface="Calibri" pitchFamily="34" charset="0"/>
              </a:rPr>
              <a:t> and </a:t>
            </a:r>
            <a:r>
              <a:rPr lang="en-US" dirty="0" smtClean="0">
                <a:solidFill>
                  <a:srgbClr val="1F497D"/>
                </a:solidFill>
                <a:latin typeface="Calibri" pitchFamily="34" charset="0"/>
              </a:rPr>
              <a:t>RECEIVER</a:t>
            </a:r>
            <a:r>
              <a:rPr lang="en-US" dirty="0" smtClean="0">
                <a:latin typeface="Calibri" pitchFamily="34" charset="0"/>
              </a:rPr>
              <a:t>.</a:t>
            </a:r>
          </a:p>
          <a:p>
            <a:pPr marL="34290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t>
            </a:r>
            <a:r>
              <a:rPr lang="en-US" b="0" dirty="0" smtClean="0">
                <a:solidFill>
                  <a:schemeClr val="dk1"/>
                </a:solidFill>
                <a:effectLst/>
                <a:latin typeface="Calibri" pitchFamily="34" charset="0"/>
              </a:rPr>
              <a:t>API requires the following information:</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Destination (</a:t>
            </a:r>
            <a:r>
              <a:rPr lang="en-US" dirty="0" smtClean="0">
                <a:solidFill>
                  <a:srgbClr val="1F497D"/>
                </a:solidFill>
                <a:latin typeface="Calibri" pitchFamily="34" charset="0"/>
              </a:rPr>
              <a:t>SENDER</a:t>
            </a:r>
            <a:r>
              <a:rPr lang="en-US" dirty="0" smtClean="0">
                <a:solidFill>
                  <a:schemeClr val="dk1"/>
                </a:solidFill>
                <a:latin typeface="Calibri" pitchFamily="34" charset="0"/>
              </a:rPr>
              <a:t> ID is implicit)</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16-bit Line ID </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32-bit Event ID</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32-bit payload (For example, a pointer to message handle)</a:t>
            </a:r>
          </a:p>
          <a:p>
            <a:pPr marL="34290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API generates an interrupt (an event) in the destination.</a:t>
            </a:r>
          </a:p>
          <a:p>
            <a:pPr marL="342900" indent="-342900" algn="l">
              <a:lnSpc>
                <a:spcPct val="90000"/>
              </a:lnSpc>
              <a:spcBef>
                <a:spcPts val="1200"/>
              </a:spcBef>
              <a:buClr>
                <a:schemeClr val="tx1"/>
              </a:buClr>
              <a:buSzPct val="100000"/>
              <a:buFont typeface="Arial" pitchFamily="34" charset="0"/>
              <a:buChar char="•"/>
            </a:pPr>
            <a:r>
              <a:rPr lang="en-US" b="0" dirty="0" smtClean="0">
                <a:solidFill>
                  <a:schemeClr val="dk1"/>
                </a:solidFill>
                <a:effectLst/>
                <a:latin typeface="Calibri" pitchFamily="34" charset="0"/>
              </a:rPr>
              <a:t>Based on Line ID and Event ID, the </a:t>
            </a:r>
            <a:r>
              <a:rPr lang="en-US" dirty="0" smtClean="0">
                <a:solidFill>
                  <a:srgbClr val="1F497D"/>
                </a:solidFill>
                <a:latin typeface="Calibri" pitchFamily="34" charset="0"/>
              </a:rPr>
              <a:t>RECEIVER</a:t>
            </a:r>
            <a:r>
              <a:rPr lang="en-US" b="0" dirty="0" smtClean="0">
                <a:solidFill>
                  <a:schemeClr val="dk1"/>
                </a:solidFill>
                <a:effectLst/>
                <a:latin typeface="Calibri" pitchFamily="34" charset="0"/>
              </a:rPr>
              <a:t> schedules a pre-defined call-back function.</a:t>
            </a:r>
          </a:p>
          <a:p>
            <a:pPr marL="342900" indent="-342900" algn="l">
              <a:lnSpc>
                <a:spcPct val="90000"/>
              </a:lnSpc>
              <a:spcBef>
                <a:spcPts val="1200"/>
              </a:spcBef>
              <a:buClr>
                <a:schemeClr val="tx2"/>
              </a:buClr>
              <a:buSzPct val="75000"/>
              <a:buFont typeface="Wingdings"/>
              <a:buChar char=""/>
            </a:pPr>
            <a:endParaRPr lang="en-US" b="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902653"/>
          <a:ext cx="8855075" cy="5311775"/>
        </p:xfrm>
        <a:graphic>
          <a:graphicData uri="http://schemas.openxmlformats.org/presentationml/2006/ole">
            <p:oleObj spid="_x0000_s50178" name="Visio" r:id="rId4" imgW="8854417" imgH="5311032" progId="Visio.Drawing.11">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interrupts generated for shared memory transport?</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The IPC hardware registers are a set of 32-bit registers that generate interrupts.  There is one register for each core.</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the notify parameters stored?</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does the notify know to send the message to the correct destination?</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MultiProc and name server keep track of the core ID.</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No. Most of the configuration is done by the system. They are all “under the hood”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000" b="0" dirty="0">
                <a:solidFill>
                  <a:schemeClr val="tx2"/>
                </a:solidFill>
                <a:latin typeface="Arial Narrow" pitchFamily="34" charset="0"/>
                <a:cs typeface="Courier New" pitchFamily="49" charset="0"/>
              </a:rPr>
              <a:t>/*</a:t>
            </a:r>
          </a:p>
          <a:p>
            <a:pPr algn="l"/>
            <a:r>
              <a:rPr lang="en-US" sz="2000" b="0" dirty="0">
                <a:solidFill>
                  <a:schemeClr val="tx2"/>
                </a:solidFill>
                <a:latin typeface="Arial Narrow" pitchFamily="34" charset="0"/>
                <a:cs typeface="Courier New" pitchFamily="49" charset="0"/>
              </a:rPr>
              <a:t> *  ======== cbFxn ========</a:t>
            </a:r>
          </a:p>
          <a:p>
            <a:pPr algn="l"/>
            <a:r>
              <a:rPr lang="en-US" sz="2000" b="0" dirty="0">
                <a:solidFill>
                  <a:schemeClr val="tx2"/>
                </a:solidFill>
                <a:latin typeface="Arial Narrow" pitchFamily="34" charset="0"/>
                <a:cs typeface="Courier New" pitchFamily="49" charset="0"/>
              </a:rPr>
              <a:t> *  This </a:t>
            </a:r>
            <a:r>
              <a:rPr lang="en-US" sz="2000" b="0" dirty="0" smtClean="0">
                <a:solidFill>
                  <a:schemeClr val="tx2"/>
                </a:solidFill>
                <a:latin typeface="Arial Narrow" pitchFamily="34" charset="0"/>
                <a:cs typeface="Courier New" pitchFamily="49" charset="0"/>
              </a:rPr>
              <a:t>fxn </a:t>
            </a:r>
            <a:r>
              <a:rPr lang="en-US" sz="2000" b="0" dirty="0">
                <a:solidFill>
                  <a:schemeClr val="tx2"/>
                </a:solidFill>
                <a:latin typeface="Arial Narrow" pitchFamily="34" charset="0"/>
                <a:cs typeface="Courier New" pitchFamily="49" charset="0"/>
              </a:rPr>
              <a:t>was registered with Notify. It is called when any event </a:t>
            </a:r>
            <a:r>
              <a:rPr lang="en-US" sz="2000" b="0" dirty="0" smtClean="0">
                <a:solidFill>
                  <a:schemeClr val="tx2"/>
                </a:solidFill>
                <a:latin typeface="Arial Narrow" pitchFamily="34" charset="0"/>
                <a:cs typeface="Courier New" pitchFamily="49" charset="0"/>
              </a:rPr>
              <a:t>is sent </a:t>
            </a:r>
            <a:r>
              <a:rPr lang="en-US" sz="2000" b="0" dirty="0">
                <a:solidFill>
                  <a:schemeClr val="tx2"/>
                </a:solidFill>
                <a:latin typeface="Arial Narrow" pitchFamily="34" charset="0"/>
                <a:cs typeface="Courier New" pitchFamily="49" charset="0"/>
              </a:rPr>
              <a:t>to </a:t>
            </a:r>
            <a:r>
              <a:rPr lang="en-US" sz="2000" b="0" dirty="0" smtClean="0">
                <a:solidFill>
                  <a:schemeClr val="tx2"/>
                </a:solidFill>
                <a:latin typeface="Arial Narrow" pitchFamily="34" charset="0"/>
                <a:cs typeface="Courier New" pitchFamily="49" charset="0"/>
              </a:rPr>
              <a:t>this CPU.</a:t>
            </a:r>
            <a:endParaRPr lang="en-US" sz="2000" b="0" dirty="0">
              <a:solidFill>
                <a:schemeClr val="tx2"/>
              </a:solidFill>
              <a:latin typeface="Arial Narrow" pitchFamily="34" charset="0"/>
              <a:cs typeface="Courier New" pitchFamily="49" charset="0"/>
            </a:endParaRPr>
          </a:p>
          <a:p>
            <a:pPr algn="l"/>
            <a:r>
              <a:rPr lang="en-US" sz="2000" b="0" dirty="0">
                <a:solidFill>
                  <a:schemeClr val="tx2"/>
                </a:solidFill>
                <a:latin typeface="Arial Narrow" pitchFamily="34" charset="0"/>
                <a:cs typeface="Courier New" pitchFamily="49" charset="0"/>
              </a:rPr>
              <a:t> */</a:t>
            </a:r>
          </a:p>
          <a:p>
            <a:pPr algn="l"/>
            <a:r>
              <a:rPr lang="en-US" sz="2000" dirty="0" smtClean="0">
                <a:latin typeface="Arial Narrow" pitchFamily="34" charset="0"/>
                <a:cs typeface="Courier New" pitchFamily="49" charset="0"/>
              </a:rPr>
              <a:t>Uint32 recvProcId ;</a:t>
            </a:r>
          </a:p>
          <a:p>
            <a:pPr algn="l"/>
            <a:r>
              <a:rPr lang="en-US" sz="2000" dirty="0" smtClean="0">
                <a:latin typeface="Arial Narrow" pitchFamily="34" charset="0"/>
                <a:cs typeface="Courier New" pitchFamily="49" charset="0"/>
              </a:rPr>
              <a:t>Uint32 seq    ;</a:t>
            </a:r>
            <a:endParaRPr lang="en-US" sz="2000" b="0" dirty="0" smtClean="0">
              <a:latin typeface="Arial Narrow" pitchFamily="34" charset="0"/>
              <a:cs typeface="Courier New" pitchFamily="49" charset="0"/>
            </a:endParaRPr>
          </a:p>
          <a:p>
            <a:pPr algn="l"/>
            <a:r>
              <a:rPr lang="en-US" sz="2000" b="0" dirty="0" smtClean="0">
                <a:latin typeface="Arial Narrow" pitchFamily="34" charset="0"/>
                <a:cs typeface="Courier New" pitchFamily="49" charset="0"/>
              </a:rPr>
              <a:t>void cbFxn(UInt16 </a:t>
            </a:r>
            <a:r>
              <a:rPr lang="en-US" sz="2000" b="0" dirty="0">
                <a:latin typeface="Arial Narrow" pitchFamily="34" charset="0"/>
                <a:cs typeface="Courier New" pitchFamily="49" charset="0"/>
              </a:rPr>
              <a:t>procId, UInt16 </a:t>
            </a:r>
            <a:r>
              <a:rPr lang="en-US" sz="2000" b="0" dirty="0" smtClean="0">
                <a:latin typeface="Arial Narrow" pitchFamily="34" charset="0"/>
                <a:cs typeface="Courier New" pitchFamily="49" charset="0"/>
              </a:rPr>
              <a:t>lineId, UInt32 </a:t>
            </a:r>
            <a:r>
              <a:rPr lang="en-US" sz="2000" b="0" dirty="0">
                <a:latin typeface="Arial Narrow" pitchFamily="34" charset="0"/>
                <a:cs typeface="Courier New" pitchFamily="49" charset="0"/>
              </a:rPr>
              <a:t>eventId, UArg arg, UInt32 payload)</a:t>
            </a:r>
          </a:p>
          <a:p>
            <a:pPr algn="l"/>
            <a:r>
              <a:rPr lang="en-US" sz="2000" b="0" dirty="0">
                <a:latin typeface="Arial Narrow" pitchFamily="34" charset="0"/>
                <a:cs typeface="Courier New" pitchFamily="49" charset="0"/>
              </a:rPr>
              <a:t>{</a:t>
            </a:r>
          </a:p>
          <a:p>
            <a:pPr algn="l"/>
            <a:r>
              <a:rPr lang="en-US" sz="2000" b="0" dirty="0">
                <a:latin typeface="Arial Narrow" pitchFamily="34" charset="0"/>
                <a:cs typeface="Courier New" pitchFamily="49" charset="0"/>
              </a:rPr>
              <a:t>    </a:t>
            </a:r>
            <a:r>
              <a:rPr lang="en-US" sz="2000" b="0" dirty="0">
                <a:solidFill>
                  <a:schemeClr val="tx2"/>
                </a:solidFill>
                <a:latin typeface="Arial Narrow" pitchFamily="34" charset="0"/>
                <a:cs typeface="Courier New" pitchFamily="49" charset="0"/>
              </a:rPr>
              <a:t>/* The payload is a sequence number. */</a:t>
            </a:r>
          </a:p>
          <a:p>
            <a:pPr algn="l"/>
            <a:r>
              <a:rPr lang="en-US" sz="2000" b="0" dirty="0">
                <a:latin typeface="Arial Narrow" pitchFamily="34" charset="0"/>
                <a:cs typeface="Courier New" pitchFamily="49" charset="0"/>
              </a:rPr>
              <a:t>    recvProcId = procId;</a:t>
            </a:r>
          </a:p>
          <a:p>
            <a:pPr algn="l"/>
            <a:r>
              <a:rPr lang="en-US" sz="2000" b="0" dirty="0">
                <a:latin typeface="Arial Narrow" pitchFamily="34" charset="0"/>
                <a:cs typeface="Courier New" pitchFamily="49" charset="0"/>
              </a:rPr>
              <a:t>    seq = payload;</a:t>
            </a:r>
          </a:p>
          <a:p>
            <a:pPr algn="l"/>
            <a:r>
              <a:rPr lang="en-US" sz="2000" b="0" dirty="0">
                <a:latin typeface="Arial Narrow" pitchFamily="34" charset="0"/>
                <a:cs typeface="Courier New" pitchFamily="49" charset="0"/>
              </a:rPr>
              <a:t>    Semaphore_post(semHandle);</a:t>
            </a:r>
          </a:p>
          <a:p>
            <a:pPr algn="l"/>
            <a:r>
              <a:rPr lang="en-US" sz="2000" b="0" dirty="0">
                <a:latin typeface="Arial Narrow" pitchFamily="34" charset="0"/>
                <a:cs typeface="Courier New" pitchFamily="49" charset="0"/>
              </a:rPr>
              <a:t>}</a:t>
            </a:r>
            <a:endParaRPr kumimoji="0" lang="en-US" sz="2000" b="0" i="0" u="none" strike="noStrike" cap="none" normalizeH="0" baseline="0" dirty="0" smtClean="0">
              <a:ln>
                <a:noFill/>
              </a:ln>
              <a:solidFill>
                <a:schemeClr val="tx1"/>
              </a:solidFill>
              <a:effectLst/>
              <a:latin typeface="Arial Narrow"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762000"/>
            <a:ext cx="8807796" cy="3131619"/>
          </a:xfrm>
          <a:prstGeom prst="rect">
            <a:avLst/>
          </a:prstGeom>
          <a:noFill/>
        </p:spPr>
        <p:txBody>
          <a:bodyPr wrap="square" rtlCol="0" anchor="t" anchorCtr="0">
            <a:noAutofit/>
          </a:bodyPr>
          <a:lstStyle/>
          <a:p>
            <a:pPr marL="342900" indent="-342900" algn="l">
              <a:lnSpc>
                <a:spcPct val="90000"/>
              </a:lnSpc>
              <a:spcBef>
                <a:spcPts val="1200"/>
              </a:spcBef>
              <a:buSzPct val="100000"/>
              <a:buFont typeface="Arial" pitchFamily="34" charset="0"/>
              <a:buChar char="•"/>
            </a:pPr>
            <a:r>
              <a:rPr lang="en-US" b="0" dirty="0" smtClean="0">
                <a:solidFill>
                  <a:srgbClr val="000000"/>
                </a:solidFill>
                <a:latin typeface="Calibri" pitchFamily="34" charset="0"/>
              </a:rPr>
              <a:t>When there is a need to allocate memory that is accessible by multiple cores, s</a:t>
            </a:r>
            <a:r>
              <a:rPr lang="en-US" dirty="0" smtClean="0">
                <a:solidFill>
                  <a:srgbClr val="000000"/>
                </a:solidFill>
                <a:latin typeface="Calibri" pitchFamily="34" charset="0"/>
              </a:rPr>
              <a:t>hared memory is used.</a:t>
            </a:r>
          </a:p>
          <a:p>
            <a:pPr marL="342900" indent="-342900" algn="l">
              <a:lnSpc>
                <a:spcPct val="90000"/>
              </a:lnSpc>
              <a:spcBef>
                <a:spcPts val="1200"/>
              </a:spcBef>
              <a:buSzPct val="100000"/>
              <a:buFont typeface="Arial" pitchFamily="34" charset="0"/>
              <a:buChar char="•"/>
            </a:pPr>
            <a:r>
              <a:rPr lang="en-US" b="0" dirty="0" smtClean="0">
                <a:solidFill>
                  <a:srgbClr val="000000"/>
                </a:solidFill>
                <a:latin typeface="Calibri" pitchFamily="34" charset="0"/>
              </a:rPr>
              <a:t>However</a:t>
            </a:r>
            <a:r>
              <a:rPr lang="en-US" dirty="0" smtClean="0">
                <a:solidFill>
                  <a:srgbClr val="000000"/>
                </a:solidFill>
                <a:latin typeface="Calibri" pitchFamily="34" charset="0"/>
              </a:rPr>
              <a:t>, the MPAX register for each DSP core m</a:t>
            </a:r>
            <a:r>
              <a:rPr lang="en-US" b="0" dirty="0" smtClean="0">
                <a:solidFill>
                  <a:srgbClr val="000000"/>
                </a:solidFill>
                <a:latin typeface="Calibri" pitchFamily="34" charset="0"/>
              </a:rPr>
              <a:t>ight assign a different logical address to </a:t>
            </a:r>
            <a:r>
              <a:rPr lang="en-US" dirty="0" smtClean="0">
                <a:solidFill>
                  <a:srgbClr val="000000"/>
                </a:solidFill>
                <a:latin typeface="Calibri" pitchFamily="34" charset="0"/>
              </a:rPr>
              <a:t>the same physical shared memory address.</a:t>
            </a:r>
          </a:p>
          <a:p>
            <a:pPr marL="342900" indent="-342900" algn="l">
              <a:lnSpc>
                <a:spcPct val="90000"/>
              </a:lnSpc>
              <a:spcBef>
                <a:spcPts val="1200"/>
              </a:spcBef>
              <a:buSzPct val="100000"/>
              <a:buFont typeface="Arial" pitchFamily="34" charset="0"/>
              <a:buChar char="•"/>
            </a:pPr>
            <a:r>
              <a:rPr lang="en-US" dirty="0" smtClean="0">
                <a:solidFill>
                  <a:srgbClr val="000000"/>
                </a:solidFill>
                <a:latin typeface="Calibri" pitchFamily="34" charset="0"/>
              </a:rPr>
              <a:t>Solution: Maintain a shared memory area in the default mapping (Until future release, when the shared memory module will do the translation automatically)</a:t>
            </a:r>
            <a:endParaRPr lang="en-US" dirty="0" smtClean="0">
              <a:latin typeface="Calibri" pitchFamily="34" charset="0"/>
            </a:endParaRPr>
          </a:p>
        </p:txBody>
      </p:sp>
      <p:grpSp>
        <p:nvGrpSpPr>
          <p:cNvPr id="27" name="Group 26"/>
          <p:cNvGrpSpPr/>
          <p:nvPr/>
        </p:nvGrpSpPr>
        <p:grpSpPr>
          <a:xfrm>
            <a:off x="2148840" y="3947160"/>
            <a:ext cx="4069080" cy="227838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Proc 0</a:t>
              </a:r>
            </a:p>
          </p:txBody>
        </p:sp>
        <p:sp>
          <p:nvSpPr>
            <p:cNvPr id="8" name="Rectangle 7"/>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Proc 1</a:t>
              </a:r>
            </a:p>
          </p:txBody>
        </p:sp>
        <p:sp>
          <p:nvSpPr>
            <p:cNvPr id="9" name="Oval 8"/>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Shared Memory Region</a:t>
              </a:r>
              <a:br>
                <a:rPr kumimoji="0" lang="en-US" sz="1200" b="0" i="0" u="none" strike="noStrike" cap="none" normalizeH="0" baseline="0" dirty="0" smtClean="0">
                  <a:ln>
                    <a:noFill/>
                  </a:ln>
                  <a:solidFill>
                    <a:schemeClr val="tx1"/>
                  </a:solidFill>
                  <a:effectLst/>
                  <a:latin typeface="+mn-lt"/>
                </a:rPr>
              </a:br>
              <a:r>
                <a:rPr kumimoji="0" lang="en-US" sz="1200" b="0" i="0" u="none" strike="noStrike" cap="none" normalizeH="0" baseline="0" dirty="0" smtClean="0">
                  <a:ln>
                    <a:noFill/>
                  </a:ln>
                  <a:solidFill>
                    <a:schemeClr val="tx1"/>
                  </a:solidFill>
                  <a:effectLst/>
                  <a:latin typeface="+mn-lt"/>
                </a:rPr>
                <a:t>(DDR2)</a:t>
              </a:r>
            </a:p>
          </p:txBody>
        </p:sp>
        <p:cxnSp>
          <p:nvCxnSpPr>
            <p:cNvPr id="11" name="Straight Arrow Connector 10"/>
            <p:cNvCxnSpPr>
              <a:stCxn id="5" idx="3"/>
              <a:endCxn id="9"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6" name="Oval 15"/>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Proc 0</a:t>
              </a:r>
              <a:r>
                <a:rPr kumimoji="0" lang="en-US" sz="1200" b="0" i="0" u="none" strike="noStrike" cap="none" normalizeH="0" dirty="0" smtClean="0">
                  <a:ln>
                    <a:noFill/>
                  </a:ln>
                  <a:solidFill>
                    <a:schemeClr val="tx1"/>
                  </a:solidFill>
                  <a:effectLst/>
                  <a:latin typeface="+mn-lt"/>
                </a:rPr>
                <a:t> Local Memory Region</a:t>
              </a:r>
              <a:endParaRPr kumimoji="0" lang="en-US" sz="1200" b="0" i="0" u="none" strike="noStrike" cap="none" normalizeH="0" baseline="0" dirty="0" smtClean="0">
                <a:ln>
                  <a:noFill/>
                </a:ln>
                <a:solidFill>
                  <a:schemeClr val="tx1"/>
                </a:solidFill>
                <a:effectLst/>
                <a:latin typeface="+mn-lt"/>
              </a:endParaRPr>
            </a:p>
          </p:txBody>
        </p:sp>
        <p:sp>
          <p:nvSpPr>
            <p:cNvPr id="18" name="Oval 17"/>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Proc 1</a:t>
              </a:r>
              <a:r>
                <a:rPr kumimoji="0" lang="en-US" sz="1200" b="0" i="0" u="none" strike="noStrike" cap="none" normalizeH="0" dirty="0" smtClean="0">
                  <a:ln>
                    <a:noFill/>
                  </a:ln>
                  <a:solidFill>
                    <a:schemeClr val="tx1"/>
                  </a:solidFill>
                  <a:effectLst/>
                  <a:latin typeface="+mn-lt"/>
                </a:rPr>
                <a:t> Local Memory Region</a:t>
              </a:r>
              <a:endParaRPr kumimoji="0" lang="en-US" sz="1200" b="0" i="0" u="none" strike="noStrike" cap="none" normalizeH="0" baseline="0" dirty="0" smtClean="0">
                <a:ln>
                  <a:noFill/>
                </a:ln>
                <a:solidFill>
                  <a:schemeClr val="tx1"/>
                </a:solidFill>
                <a:effectLst/>
                <a:latin typeface="+mn-lt"/>
              </a:endParaRPr>
            </a:p>
          </p:txBody>
        </p:sp>
        <p:cxnSp>
          <p:nvCxnSpPr>
            <p:cNvPr id="20" name="Straight Arrow Connector 19"/>
            <p:cNvCxnSpPr>
              <a:stCxn id="5" idx="2"/>
              <a:endCxn id="16"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Arrow Connector 23"/>
            <p:cNvCxnSpPr>
              <a:stCxn id="8" idx="2"/>
              <a:endCxn id="18"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3021576" y="4343400"/>
              <a:ext cx="691215" cy="215444"/>
            </a:xfrm>
            <a:prstGeom prst="rect">
              <a:avLst/>
            </a:prstGeom>
            <a:noFill/>
          </p:spPr>
          <p:txBody>
            <a:bodyPr wrap="none" rtlCol="0">
              <a:spAutoFit/>
            </a:bodyPr>
            <a:lstStyle/>
            <a:p>
              <a:r>
                <a:rPr lang="en-US" sz="800" dirty="0" smtClean="0">
                  <a:latin typeface="+mn-lt"/>
                </a:rPr>
                <a:t>0x80000000</a:t>
              </a:r>
              <a:endParaRPr lang="en-US" sz="800" dirty="0">
                <a:latin typeface="+mn-lt"/>
              </a:endParaRPr>
            </a:p>
          </p:txBody>
        </p:sp>
        <p:sp>
          <p:nvSpPr>
            <p:cNvPr id="26" name="TextBox 25"/>
            <p:cNvSpPr txBox="1"/>
            <p:nvPr/>
          </p:nvSpPr>
          <p:spPr>
            <a:xfrm>
              <a:off x="4659876" y="4343400"/>
              <a:ext cx="691215" cy="215444"/>
            </a:xfrm>
            <a:prstGeom prst="rect">
              <a:avLst/>
            </a:prstGeom>
            <a:noFill/>
          </p:spPr>
          <p:txBody>
            <a:bodyPr wrap="none" rtlCol="0">
              <a:spAutoFit/>
            </a:bodyPr>
            <a:lstStyle/>
            <a:p>
              <a:r>
                <a:rPr lang="en-US" sz="800" dirty="0" smtClean="0">
                  <a:latin typeface="+mn-lt"/>
                </a:rPr>
                <a:t>0x90000000</a:t>
              </a:r>
              <a:endParaRPr lang="en-US" sz="800" dirty="0">
                <a:latin typeface="+mn-lt"/>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76200"/>
            <a:ext cx="8877300" cy="762000"/>
          </a:xfrm>
        </p:spPr>
        <p:txBody>
          <a:bodyPr/>
          <a:lstStyle/>
          <a:p>
            <a:r>
              <a:rPr lang="en-US" sz="4000" dirty="0" smtClean="0"/>
              <a:t>Data Passing Using Shared Memory (2/2)</a:t>
            </a:r>
            <a:endParaRPr lang="en-US" sz="4000" dirty="0"/>
          </a:p>
        </p:txBody>
      </p:sp>
      <p:sp>
        <p:nvSpPr>
          <p:cNvPr id="4" name="TextBox 3"/>
          <p:cNvSpPr txBox="1"/>
          <p:nvPr/>
        </p:nvSpPr>
        <p:spPr>
          <a:xfrm>
            <a:off x="168564" y="775276"/>
            <a:ext cx="8807796" cy="4998779"/>
          </a:xfrm>
          <a:prstGeom prst="rect">
            <a:avLst/>
          </a:prstGeom>
          <a:noFill/>
        </p:spPr>
        <p:txBody>
          <a:bodyPr wrap="square" rtlCol="0" anchor="t" anchorCtr="0">
            <a:noAutofit/>
          </a:bodyPr>
          <a:lstStyle/>
          <a:p>
            <a:pPr marL="342900" indent="-342900" algn="l">
              <a:lnSpc>
                <a:spcPct val="90000"/>
              </a:lnSpc>
              <a:spcBef>
                <a:spcPts val="1200"/>
              </a:spcBef>
              <a:buSzPct val="100000"/>
              <a:buFont typeface="Arial" pitchFamily="34" charset="0"/>
              <a:buChar char="•"/>
            </a:pPr>
            <a:r>
              <a:rPr lang="en-US" dirty="0" smtClean="0">
                <a:solidFill>
                  <a:srgbClr val="000000"/>
                </a:solidFill>
                <a:latin typeface="Calibri" pitchFamily="34" charset="0"/>
              </a:rPr>
              <a:t>Communication between DSP core and ARM core requires knowledge of the DSP memory map by the MMU. To provide this knowledge, the MPM (Multiprocessor management unit on the ARM) must load the DSP code. Other DSP code load method will not support IPC between ARM and DSP </a:t>
            </a:r>
          </a:p>
          <a:p>
            <a:pPr marL="342900" indent="-342900" algn="l">
              <a:lnSpc>
                <a:spcPct val="90000"/>
              </a:lnSpc>
              <a:spcBef>
                <a:spcPts val="1200"/>
              </a:spcBef>
              <a:buSzPct val="100000"/>
              <a:buFont typeface="Arial" pitchFamily="34" charset="0"/>
              <a:buChar char="•"/>
            </a:pPr>
            <a:r>
              <a:rPr lang="en-US" dirty="0" smtClean="0">
                <a:solidFill>
                  <a:srgbClr val="000000"/>
                </a:solidFill>
                <a:latin typeface="Calibri" pitchFamily="34" charset="0"/>
              </a:rPr>
              <a:t>Messages are created and freed, but not necessarily in consecutive order:</a:t>
            </a:r>
          </a:p>
          <a:p>
            <a:pPr marL="800100" lvl="1" indent="-342900" algn="l">
              <a:lnSpc>
                <a:spcPct val="90000"/>
              </a:lnSpc>
              <a:spcBef>
                <a:spcPts val="1200"/>
              </a:spcBef>
              <a:buSzPct val="100000"/>
              <a:buFont typeface="Calibri" pitchFamily="34" charset="0"/>
              <a:buChar char="–"/>
            </a:pPr>
            <a:r>
              <a:rPr lang="en-US" dirty="0" smtClean="0">
                <a:solidFill>
                  <a:srgbClr val="000000"/>
                </a:solidFill>
                <a:latin typeface="Calibri" pitchFamily="34" charset="0"/>
              </a:rPr>
              <a:t>HeapMP provides a dynamic heap utility that supports create and free based on double link list architecture.</a:t>
            </a:r>
          </a:p>
          <a:p>
            <a:pPr marL="800100" lvl="1" indent="-342900" algn="l">
              <a:lnSpc>
                <a:spcPct val="90000"/>
              </a:lnSpc>
              <a:spcBef>
                <a:spcPts val="1200"/>
              </a:spcBef>
              <a:buSzPct val="100000"/>
              <a:buFont typeface="Calibri" pitchFamily="34" charset="0"/>
              <a:buChar char="–"/>
            </a:pPr>
            <a:r>
              <a:rPr lang="en-US" b="0" dirty="0" smtClean="0">
                <a:solidFill>
                  <a:srgbClr val="000000"/>
                </a:solidFill>
                <a:latin typeface="Calibri" pitchFamily="34" charset="0"/>
              </a:rPr>
              <a:t>ListMP provides a double link list utility that makes it easy to create and free messages for static memory. It is used by the HeapMP for dynamic cases.</a:t>
            </a:r>
          </a:p>
          <a:p>
            <a:pPr marL="342900" indent="-342900" algn="l">
              <a:lnSpc>
                <a:spcPct val="90000"/>
              </a:lnSpc>
              <a:spcBef>
                <a:spcPts val="1200"/>
              </a:spcBef>
              <a:buClr>
                <a:srgbClr val="1F497D"/>
              </a:buClr>
              <a:buSzPct val="75000"/>
              <a:buFont typeface="Wingdings"/>
              <a:buChar char=""/>
            </a:pPr>
            <a:endParaRPr lang="en-US" b="0" dirty="0" smtClean="0">
              <a:solidFill>
                <a:srgbClr val="000000"/>
              </a:solidFill>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828675"/>
            <a:ext cx="8174000" cy="5412105"/>
          </a:xfrm>
          <a:prstGeom prst="rect">
            <a:avLst/>
          </a:prstGeom>
          <a:noFill/>
        </p:spPr>
        <p:txBody>
          <a:bodyPr wrap="square" rtlCol="0" anchor="t" anchorCtr="0">
            <a:noAutofit/>
          </a:bodyPr>
          <a:lstStyle/>
          <a:p>
            <a:pPr marL="342900" indent="-342900" algn="l">
              <a:lnSpc>
                <a:spcPct val="90000"/>
              </a:lnSpc>
              <a:spcBef>
                <a:spcPts val="1200"/>
              </a:spcBef>
              <a:buSzPct val="100000"/>
              <a:buFont typeface="Arial" pitchFamily="34" charset="0"/>
              <a:buChar char="•"/>
            </a:pPr>
            <a:r>
              <a:rPr lang="en-US" sz="2000" dirty="0" smtClean="0">
                <a:solidFill>
                  <a:schemeClr val="dk1"/>
                </a:solidFill>
                <a:latin typeface="Calibri" pitchFamily="34" charset="0"/>
              </a:rPr>
              <a:t>SINGLE reader, multiple WRITERS model (READER owns queue/mailbox)</a:t>
            </a:r>
            <a:endParaRPr lang="en-US" sz="2000" dirty="0" smtClean="0">
              <a:solidFill>
                <a:schemeClr val="dk1"/>
              </a:solidFill>
              <a:effectLst/>
              <a:latin typeface="Calibri" pitchFamily="34" charset="0"/>
            </a:endParaRPr>
          </a:p>
          <a:p>
            <a:pPr marL="342900" indent="-342900" algn="l">
              <a:lnSpc>
                <a:spcPct val="90000"/>
              </a:lnSpc>
              <a:spcBef>
                <a:spcPts val="1200"/>
              </a:spcBef>
              <a:buSzPct val="100000"/>
              <a:buFont typeface="Arial" pitchFamily="34" charset="0"/>
              <a:buChar char="•"/>
            </a:pPr>
            <a:r>
              <a:rPr lang="en-US" sz="2000" b="0" dirty="0" smtClean="0">
                <a:solidFill>
                  <a:schemeClr val="dk1"/>
                </a:solidFill>
                <a:effectLst/>
                <a:latin typeface="Calibri" pitchFamily="34" charset="0"/>
              </a:rPr>
              <a:t>Supports structured sending/receiving of variable-length messages, which can include (pointers to) data</a:t>
            </a:r>
          </a:p>
          <a:p>
            <a:pPr marL="342900" indent="-342900" algn="l">
              <a:lnSpc>
                <a:spcPct val="90000"/>
              </a:lnSpc>
              <a:spcBef>
                <a:spcPts val="1200"/>
              </a:spcBef>
              <a:buSzPct val="100000"/>
              <a:buFont typeface="Arial" pitchFamily="34" charset="0"/>
              <a:buChar char="•"/>
            </a:pPr>
            <a:r>
              <a:rPr lang="en-US" sz="2000" dirty="0" smtClean="0">
                <a:solidFill>
                  <a:schemeClr val="dk1"/>
                </a:solidFill>
                <a:latin typeface="Calibri" pitchFamily="34" charset="0"/>
              </a:rPr>
              <a:t>Uses all of the IPC services layers along with IPC Configuration &amp; Initialization</a:t>
            </a:r>
          </a:p>
          <a:p>
            <a:pPr marL="342900" indent="-342900" algn="l">
              <a:lnSpc>
                <a:spcPct val="90000"/>
              </a:lnSpc>
              <a:spcBef>
                <a:spcPts val="1200"/>
              </a:spcBef>
              <a:buSzPct val="100000"/>
              <a:buFont typeface="Arial" pitchFamily="34" charset="0"/>
              <a:buChar char="•"/>
            </a:pPr>
            <a:r>
              <a:rPr lang="en-US" sz="2000" b="0" dirty="0" smtClean="0">
                <a:solidFill>
                  <a:schemeClr val="dk1"/>
                </a:solidFill>
                <a:latin typeface="Calibri" pitchFamily="34" charset="0"/>
              </a:rPr>
              <a:t>APIs do not change if the message is </a:t>
            </a:r>
            <a:r>
              <a:rPr lang="en-US" sz="2000" dirty="0" smtClean="0">
                <a:solidFill>
                  <a:schemeClr val="dk1"/>
                </a:solidFill>
                <a:latin typeface="Calibri" pitchFamily="34" charset="0"/>
              </a:rPr>
              <a:t>between two threads:</a:t>
            </a:r>
            <a:endParaRPr lang="en-US" sz="2000" b="0" dirty="0" smtClean="0">
              <a:solidFill>
                <a:schemeClr val="dk1"/>
              </a:solidFill>
              <a:latin typeface="Calibri" pitchFamily="34" charset="0"/>
            </a:endParaRPr>
          </a:p>
          <a:p>
            <a:pPr marL="800100" lvl="1" indent="-342900" algn="l">
              <a:lnSpc>
                <a:spcPct val="90000"/>
              </a:lnSpc>
              <a:spcBef>
                <a:spcPts val="1200"/>
              </a:spcBef>
              <a:buSzPct val="100000"/>
              <a:buFont typeface="Calibri" pitchFamily="34" charset="0"/>
              <a:buChar char="–"/>
            </a:pPr>
            <a:r>
              <a:rPr lang="en-US" sz="2000" b="0" dirty="0" smtClean="0">
                <a:solidFill>
                  <a:schemeClr val="dk1"/>
                </a:solidFill>
                <a:latin typeface="Calibri" pitchFamily="34" charset="0"/>
              </a:rPr>
              <a:t>On the same core </a:t>
            </a:r>
          </a:p>
          <a:p>
            <a:pPr marL="800100" lvl="1" indent="-342900" algn="l">
              <a:lnSpc>
                <a:spcPct val="90000"/>
              </a:lnSpc>
              <a:spcBef>
                <a:spcPts val="1200"/>
              </a:spcBef>
              <a:buSzPct val="100000"/>
              <a:buFont typeface="Calibri" pitchFamily="34" charset="0"/>
              <a:buChar char="–"/>
            </a:pPr>
            <a:r>
              <a:rPr lang="en-US" sz="2000" dirty="0" smtClean="0">
                <a:solidFill>
                  <a:schemeClr val="dk1"/>
                </a:solidFill>
                <a:latin typeface="Calibri" pitchFamily="34" charset="0"/>
              </a:rPr>
              <a:t>On two d</a:t>
            </a:r>
            <a:r>
              <a:rPr lang="en-US" sz="2000" b="0" dirty="0" smtClean="0">
                <a:solidFill>
                  <a:schemeClr val="dk1"/>
                </a:solidFill>
                <a:latin typeface="Calibri" pitchFamily="34" charset="0"/>
              </a:rPr>
              <a:t>ifferent cores</a:t>
            </a:r>
          </a:p>
          <a:p>
            <a:pPr marL="800100" lvl="1" indent="-342900" algn="l">
              <a:lnSpc>
                <a:spcPct val="90000"/>
              </a:lnSpc>
              <a:spcBef>
                <a:spcPts val="1200"/>
              </a:spcBef>
              <a:buSzPct val="100000"/>
              <a:buFont typeface="Calibri" pitchFamily="34" charset="0"/>
              <a:buChar char="–"/>
            </a:pPr>
            <a:r>
              <a:rPr lang="en-US" sz="2000" dirty="0" smtClean="0">
                <a:solidFill>
                  <a:schemeClr val="dk1"/>
                </a:solidFill>
                <a:latin typeface="Calibri" pitchFamily="34" charset="0"/>
              </a:rPr>
              <a:t>On two different devices</a:t>
            </a:r>
            <a:r>
              <a:rPr lang="en-US" sz="2000" b="0" dirty="0" smtClean="0">
                <a:solidFill>
                  <a:schemeClr val="dk1"/>
                </a:solidFill>
                <a:latin typeface="Calibri" pitchFamily="34" charset="0"/>
              </a:rPr>
              <a:t> </a:t>
            </a:r>
          </a:p>
          <a:p>
            <a:pPr marL="342900" indent="-342900" algn="l">
              <a:lnSpc>
                <a:spcPct val="90000"/>
              </a:lnSpc>
              <a:spcBef>
                <a:spcPts val="1200"/>
              </a:spcBef>
              <a:buSzPct val="100000"/>
              <a:buFont typeface="Arial" pitchFamily="34" charset="0"/>
              <a:buChar char="•"/>
            </a:pPr>
            <a:r>
              <a:rPr lang="en-US" sz="2000" b="0" dirty="0" smtClean="0">
                <a:solidFill>
                  <a:schemeClr val="dk1"/>
                </a:solidFill>
                <a:effectLst/>
                <a:latin typeface="Calibri" pitchFamily="34" charset="0"/>
              </a:rPr>
              <a:t>APIs do NOT change based on transport; only the CFG (init) code</a:t>
            </a:r>
          </a:p>
          <a:p>
            <a:pPr marL="800100" lvl="1" indent="-342900" algn="l">
              <a:lnSpc>
                <a:spcPct val="90000"/>
              </a:lnSpc>
              <a:spcBef>
                <a:spcPts val="1200"/>
              </a:spcBef>
              <a:buSzPct val="100000"/>
              <a:buFont typeface="Calibri" pitchFamily="34" charset="0"/>
              <a:buChar char="–"/>
            </a:pPr>
            <a:r>
              <a:rPr lang="en-US" sz="2000" dirty="0" smtClean="0">
                <a:solidFill>
                  <a:schemeClr val="dk1"/>
                </a:solidFill>
                <a:latin typeface="Calibri" pitchFamily="34" charset="0"/>
              </a:rPr>
              <a:t>Shared memory</a:t>
            </a:r>
          </a:p>
          <a:p>
            <a:pPr marL="800100" lvl="1" indent="-342900" algn="l">
              <a:lnSpc>
                <a:spcPct val="90000"/>
              </a:lnSpc>
              <a:spcBef>
                <a:spcPts val="1200"/>
              </a:spcBef>
              <a:buSzPct val="100000"/>
              <a:buFont typeface="Calibri" pitchFamily="34" charset="0"/>
              <a:buChar char="–"/>
            </a:pPr>
            <a:r>
              <a:rPr lang="en-US" sz="2000" dirty="0" smtClean="0">
                <a:solidFill>
                  <a:schemeClr val="dk1"/>
                </a:solidFill>
                <a:latin typeface="Calibri" pitchFamily="34" charset="0"/>
              </a:rPr>
              <a:t>SRIO</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SzPct val="75000"/>
            </a:pPr>
            <a:r>
              <a:rPr lang="en-US" sz="2800" kern="1200" dirty="0" smtClean="0"/>
              <a:t>Basic Concepts </a:t>
            </a:r>
          </a:p>
          <a:p>
            <a:pPr eaLnBrk="1" hangingPunct="1">
              <a:lnSpc>
                <a:spcPct val="80000"/>
              </a:lnSpc>
              <a:spcBef>
                <a:spcPts val="1200"/>
              </a:spcBef>
              <a:spcAft>
                <a:spcPts val="0"/>
              </a:spcAft>
              <a:buSzPct val="75000"/>
            </a:pPr>
            <a:r>
              <a:rPr lang="en-US" sz="2800" kern="1200" dirty="0" smtClean="0"/>
              <a:t>IPC Library </a:t>
            </a:r>
          </a:p>
          <a:p>
            <a:pPr eaLnBrk="1" hangingPunct="1">
              <a:lnSpc>
                <a:spcPct val="80000"/>
              </a:lnSpc>
              <a:spcBef>
                <a:spcPts val="1200"/>
              </a:spcBef>
              <a:spcAft>
                <a:spcPts val="0"/>
              </a:spcAft>
              <a:buSzPct val="75000"/>
            </a:pPr>
            <a:r>
              <a:rPr lang="en-US" sz="2800" kern="1200" dirty="0" err="1" smtClean="0"/>
              <a:t>MsgCom</a:t>
            </a:r>
            <a:r>
              <a:rPr lang="en-US" sz="2800" kern="1200" dirty="0" smtClean="0"/>
              <a:t> Library</a:t>
            </a:r>
          </a:p>
          <a:p>
            <a:pPr eaLnBrk="1" hangingPunct="1">
              <a:lnSpc>
                <a:spcPct val="80000"/>
              </a:lnSpc>
              <a:spcBef>
                <a:spcPts val="1200"/>
              </a:spcBef>
              <a:spcAft>
                <a:spcPts val="0"/>
              </a:spcAft>
              <a:buSzPct val="75000"/>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96450" y="840105"/>
            <a:ext cx="8497030" cy="546163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does the writer connect with the reader queue?</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MultiProc and name server keep track of queue names and core IDs.</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What do we mean when we refer to structured messages with variable size?</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Each message has a standard header and data. The header specifies the size of payload.</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and where are messages allocated?</a:t>
            </a:r>
          </a:p>
          <a:p>
            <a:pPr marL="800100" lvl="1" indent="-342900" algn="l">
              <a:lnSpc>
                <a:spcPct val="90000"/>
              </a:lnSpc>
              <a:spcBef>
                <a:spcPts val="1200"/>
              </a:spcBef>
              <a:buClr>
                <a:schemeClr val="tx2"/>
              </a:buClr>
              <a:buSzPct val="75000"/>
              <a:buFont typeface="Calibri" pitchFamily="34" charset="0"/>
              <a:buChar char="A"/>
            </a:pPr>
            <a:r>
              <a:rPr lang="en-US" sz="18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If there are multiple writers, how does the system prevent race conditions (e.g., two writers attempting to allocate the same memory)?</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GateMP provides hardware semaphore API to prevent race conditions.</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What facilitates the moving of a message to the receiver queue?</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This is done by Notify API using the transport layer.</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No. Most of the configuration is done by the system.  More details later.</a:t>
            </a:r>
          </a:p>
          <a:p>
            <a:pPr marL="342900" indent="-342900" algn="l">
              <a:lnSpc>
                <a:spcPct val="90000"/>
              </a:lnSpc>
              <a:spcBef>
                <a:spcPts val="1200"/>
              </a:spcBef>
              <a:buClr>
                <a:schemeClr val="tx2"/>
              </a:buClr>
              <a:buSzPct val="75000"/>
              <a:buFont typeface="Wingdings"/>
              <a:buChar char=""/>
            </a:pPr>
            <a:endParaRPr lang="en-US" sz="1600" b="0" dirty="0" smtClean="0">
              <a:solidFill>
                <a:schemeClr val="dk1"/>
              </a:solidFill>
              <a:effectLst/>
              <a:latin typeface="Calibri"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5020121" y="1033402"/>
            <a:ext cx="4009579"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0" tIns="45720" rIns="4572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5655662" y="64878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SzPct val="100000"/>
              <a:buFont typeface="Arial" pitchFamily="34" charset="0"/>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1"/>
              </a:buClr>
              <a:buSzPct val="100000"/>
              <a:buFont typeface="Arial" pitchFamily="34" charset="0"/>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3881648" y="133548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595217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783035"/>
            <a:ext cx="7888570" cy="1219436"/>
          </a:xfrm>
          <a:prstGeom prst="rect">
            <a:avLst/>
          </a:prstGeom>
          <a:noFill/>
        </p:spPr>
        <p:txBody>
          <a:bodyPr wrap="none" rtlCol="0" anchor="ctr" anchorCtr="0">
            <a:spAutoFit/>
          </a:bodyPr>
          <a:lstStyle/>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effectLst/>
                <a:latin typeface="Calibri" pitchFamily="34" charset="0"/>
              </a:rPr>
              <a:t>WRITER</a:t>
            </a:r>
            <a:r>
              <a:rPr lang="en-US" sz="2200" b="0" dirty="0" smtClean="0">
                <a:solidFill>
                  <a:schemeClr val="dk1"/>
                </a:solidFill>
                <a:effectLst/>
                <a:latin typeface="Calibri" pitchFamily="34" charset="0"/>
              </a:rPr>
              <a:t> begins by opening MessageQ created by </a:t>
            </a:r>
            <a:r>
              <a:rPr lang="en-US" sz="2200" dirty="0" smtClean="0">
                <a:solidFill>
                  <a:schemeClr val="tx2"/>
                </a:solidFill>
                <a:effectLst/>
                <a:latin typeface="Calibri" pitchFamily="34" charset="0"/>
              </a:rPr>
              <a:t>READER</a:t>
            </a:r>
            <a:r>
              <a:rPr lang="en-US" sz="2200" b="0" dirty="0" smtClean="0">
                <a:effectLst/>
                <a:latin typeface="Calibri" pitchFamily="34" charset="0"/>
              </a:rPr>
              <a:t>.</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latin typeface="Calibri" pitchFamily="34" charset="0"/>
              </a:rPr>
              <a:t>WRITER</a:t>
            </a:r>
            <a:r>
              <a:rPr lang="en-US" sz="2200"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effectLst/>
                <a:latin typeface="Calibri" pitchFamily="34" charset="0"/>
              </a:rPr>
              <a:t>WRITER</a:t>
            </a:r>
            <a:r>
              <a:rPr lang="en-US" sz="2200"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03075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62108"/>
            <a:ext cx="7825284" cy="1644168"/>
          </a:xfrm>
          <a:prstGeom prst="rect">
            <a:avLst/>
          </a:prstGeom>
          <a:noFill/>
        </p:spPr>
        <p:txBody>
          <a:bodyPr wrap="none" rtlCol="0" anchor="ctr" anchorCtr="0">
            <a:spAutoFit/>
          </a:bodyPr>
          <a:lstStyle/>
          <a:p>
            <a:pPr marL="342900" indent="-342900" algn="l">
              <a:lnSpc>
                <a:spcPct val="80000"/>
              </a:lnSpc>
              <a:spcBef>
                <a:spcPts val="1200"/>
              </a:spcBef>
              <a:buClr>
                <a:schemeClr val="tx1"/>
              </a:buClr>
              <a:buSzPct val="100000"/>
              <a:buFont typeface="Arial" pitchFamily="34" charset="0"/>
              <a:buChar char="•"/>
            </a:pPr>
            <a:r>
              <a:rPr lang="en-US" sz="2200" b="0" dirty="0" smtClean="0">
                <a:solidFill>
                  <a:schemeClr val="dk1"/>
                </a:solidFill>
                <a:effectLst/>
                <a:latin typeface="Calibri" pitchFamily="34" charset="0"/>
              </a:rPr>
              <a:t>Once </a:t>
            </a:r>
            <a:r>
              <a:rPr lang="en-US" sz="2200" dirty="0" smtClean="0">
                <a:solidFill>
                  <a:schemeClr val="tx2"/>
                </a:solidFill>
                <a:effectLst/>
                <a:latin typeface="Calibri" pitchFamily="34" charset="0"/>
              </a:rPr>
              <a:t>WRITER</a:t>
            </a:r>
            <a:r>
              <a:rPr lang="en-US" sz="2200" b="0" dirty="0" smtClean="0">
                <a:solidFill>
                  <a:schemeClr val="dk1"/>
                </a:solidFill>
                <a:effectLst/>
                <a:latin typeface="Calibri" pitchFamily="34" charset="0"/>
              </a:rPr>
              <a:t> puts msg in MessageQ, </a:t>
            </a:r>
            <a:r>
              <a:rPr lang="en-US" sz="2200" dirty="0" smtClean="0">
                <a:solidFill>
                  <a:schemeClr val="tx2"/>
                </a:solidFill>
                <a:effectLst/>
                <a:latin typeface="Calibri" pitchFamily="34" charset="0"/>
              </a:rPr>
              <a:t>READER</a:t>
            </a:r>
            <a:r>
              <a:rPr lang="en-US" sz="2200" b="0" dirty="0" smtClean="0">
                <a:solidFill>
                  <a:schemeClr val="dk1"/>
                </a:solidFill>
                <a:effectLst/>
                <a:latin typeface="Calibri" pitchFamily="34" charset="0"/>
              </a:rPr>
              <a:t> is unblocked.</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latin typeface="Calibri" pitchFamily="34" charset="0"/>
              </a:rPr>
              <a:t>READER</a:t>
            </a:r>
            <a:r>
              <a:rPr lang="en-US" sz="2200"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effectLst/>
                <a:latin typeface="Calibri" pitchFamily="34" charset="0"/>
              </a:rPr>
              <a:t>READER</a:t>
            </a:r>
            <a:r>
              <a:rPr lang="en-US" sz="2200"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latin typeface="Calibri" pitchFamily="34" charset="0"/>
              </a:rPr>
              <a:t>READER</a:t>
            </a:r>
            <a:r>
              <a:rPr lang="en-US" sz="2200" b="0" dirty="0" smtClean="0">
                <a:solidFill>
                  <a:schemeClr val="dk1"/>
                </a:solidFill>
                <a:latin typeface="Calibri" pitchFamily="34" charset="0"/>
              </a:rPr>
              <a:t> can optionally delete the created MessageQ, if desired.</a:t>
            </a:r>
            <a:endParaRPr lang="en-US" sz="2200"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All API calls use the MessageQ module in IPC.</a:t>
            </a:r>
          </a:p>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User must also configure MultiProc and SharedRegion modules.</a:t>
            </a:r>
          </a:p>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All other configuration/setup is performed automatically</a:t>
            </a:r>
            <a:br>
              <a:rPr lang="en-US" b="0" dirty="0" smtClean="0">
                <a:solidFill>
                  <a:srgbClr val="000000"/>
                </a:solidFill>
                <a:latin typeface="Calibri" pitchFamily="34" charset="0"/>
              </a:rPr>
            </a:br>
            <a:r>
              <a:rPr lang="en-US" b="0" dirty="0" smtClean="0">
                <a:solidFill>
                  <a:srgbClr val="000000"/>
                </a:solidFill>
                <a:latin typeface="Calibri" pitchFamily="34" charset="0"/>
              </a:rPr>
              <a:t>by MessageQ.</a:t>
            </a:r>
          </a:p>
        </p:txBody>
      </p:sp>
      <p:grpSp>
        <p:nvGrpSpPr>
          <p:cNvPr id="2" name="Group 73"/>
          <p:cNvGrpSpPr/>
          <p:nvPr/>
        </p:nvGrpSpPr>
        <p:grpSpPr>
          <a:xfrm>
            <a:off x="338468" y="232126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48" name="Rounded Rectangle 47"/>
            <p:cNvSpPr/>
            <p:nvPr/>
          </p:nvSpPr>
          <p:spPr bwMode="auto">
            <a:xfrm>
              <a:off x="32004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4" name="Shape 53"/>
            <p:cNvCxnSpPr>
              <a:stCxn id="48" idx="2"/>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stCxn id="48" idx="2"/>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stCxn id="48" idx="2"/>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Static</a:t>
            </a:r>
          </a:p>
        </p:txBody>
      </p:sp>
      <p:sp>
        <p:nvSpPr>
          <p:cNvPr id="6" name="TextBox 5"/>
          <p:cNvSpPr txBox="1"/>
          <p:nvPr/>
        </p:nvSpPr>
        <p:spPr>
          <a:xfrm>
            <a:off x="342900" y="664144"/>
            <a:ext cx="8420100" cy="1807867"/>
          </a:xfrm>
          <a:prstGeom prst="rect">
            <a:avLst/>
          </a:prstGeom>
          <a:noFill/>
        </p:spPr>
        <p:txBody>
          <a:bodyPr wrap="square" rtlCol="0" anchor="ctr" anchorCtr="0">
            <a:spAutoFit/>
          </a:bodyPr>
          <a:lstStyle/>
          <a:p>
            <a:pPr marL="342900" indent="-342900" algn="l">
              <a:lnSpc>
                <a:spcPct val="8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CorePacs; Linked list is defined </a:t>
            </a:r>
            <a:r>
              <a:rPr lang="en-US" b="0" dirty="0" smtClean="0">
                <a:solidFill>
                  <a:schemeClr val="tx2"/>
                </a:solidFill>
                <a:latin typeface="Calibri" pitchFamily="34" charset="0"/>
              </a:rPr>
              <a:t>STATICALLY</a:t>
            </a:r>
            <a:r>
              <a:rPr lang="en-US" b="0" dirty="0" smtClean="0">
                <a:latin typeface="Calibri" pitchFamily="34" charset="0"/>
              </a:rPr>
              <a:t>.</a:t>
            </a:r>
          </a:p>
          <a:p>
            <a:pPr marL="342900" indent="-342900" algn="l">
              <a:lnSpc>
                <a:spcPct val="8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ListMP handles address translation and cache coherency.</a:t>
            </a:r>
          </a:p>
          <a:p>
            <a:pPr marL="342900" indent="-342900" algn="l">
              <a:lnSpc>
                <a:spcPct val="8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GateMP protects read/write accesses.</a:t>
            </a:r>
          </a:p>
          <a:p>
            <a:pPr marL="342900" indent="-342900" algn="l">
              <a:lnSpc>
                <a:spcPct val="8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ListMP is typically used by </a:t>
            </a:r>
            <a:r>
              <a:rPr lang="en-US" b="0" dirty="0" err="1" smtClean="0">
                <a:solidFill>
                  <a:srgbClr val="000000"/>
                </a:solidFill>
                <a:latin typeface="Calibri" pitchFamily="34" charset="0"/>
              </a:rPr>
              <a:t>MessageQ</a:t>
            </a:r>
            <a:r>
              <a:rPr lang="en-US" b="0" dirty="0" smtClean="0">
                <a:solidFill>
                  <a:srgbClr val="000000"/>
                </a:solidFill>
                <a:latin typeface="Calibri" pitchFamily="34" charset="0"/>
              </a:rPr>
              <a:t>, not by itself.</a:t>
            </a:r>
          </a:p>
        </p:txBody>
      </p:sp>
      <p:grpSp>
        <p:nvGrpSpPr>
          <p:cNvPr id="118" name="Group 117"/>
          <p:cNvGrpSpPr/>
          <p:nvPr/>
        </p:nvGrpSpPr>
        <p:grpSpPr>
          <a:xfrm>
            <a:off x="401022" y="2426348"/>
            <a:ext cx="8382000" cy="3886200"/>
            <a:chOff x="401022" y="2403488"/>
            <a:chExt cx="8382000" cy="3886200"/>
          </a:xfrm>
        </p:grpSpPr>
        <p:sp>
          <p:nvSpPr>
            <p:cNvPr id="93" name="Rectangle 92"/>
            <p:cNvSpPr/>
            <p:nvPr/>
          </p:nvSpPr>
          <p:spPr bwMode="auto">
            <a:xfrm>
              <a:off x="401022" y="2403488"/>
              <a:ext cx="8382000" cy="38862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95" name="Rounded Rectangle 94"/>
            <p:cNvSpPr/>
            <p:nvPr/>
          </p:nvSpPr>
          <p:spPr bwMode="auto">
            <a:xfrm>
              <a:off x="553422" y="348269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96" name="Rounded Rectangle 95"/>
            <p:cNvSpPr/>
            <p:nvPr/>
          </p:nvSpPr>
          <p:spPr bwMode="auto">
            <a:xfrm>
              <a:off x="553422" y="447329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97" name="Straight Arrow Connector 96"/>
            <p:cNvCxnSpPr>
              <a:stCxn id="95" idx="2"/>
              <a:endCxn id="96" idx="0"/>
            </p:cNvCxnSpPr>
            <p:nvPr/>
          </p:nvCxnSpPr>
          <p:spPr bwMode="auto">
            <a:xfrm>
              <a:off x="1429722" y="393989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98" name="Folded Corner 97"/>
            <p:cNvSpPr/>
            <p:nvPr/>
          </p:nvSpPr>
          <p:spPr bwMode="auto">
            <a:xfrm>
              <a:off x="3199156" y="256829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99" name="TextBox 98"/>
            <p:cNvSpPr txBox="1"/>
            <p:nvPr/>
          </p:nvSpPr>
          <p:spPr>
            <a:xfrm>
              <a:off x="1396257" y="401609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00" name="Rounded Rectangle 99"/>
            <p:cNvSpPr/>
            <p:nvPr/>
          </p:nvSpPr>
          <p:spPr bwMode="auto">
            <a:xfrm>
              <a:off x="3144222" y="348269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01" name="Rounded Rectangle 100"/>
            <p:cNvSpPr/>
            <p:nvPr/>
          </p:nvSpPr>
          <p:spPr bwMode="auto">
            <a:xfrm>
              <a:off x="4434986" y="447329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02" name="TextBox 101"/>
            <p:cNvSpPr txBox="1"/>
            <p:nvPr/>
          </p:nvSpPr>
          <p:spPr>
            <a:xfrm>
              <a:off x="3331387" y="438645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03" name="Rounded Rectangle 102"/>
            <p:cNvSpPr/>
            <p:nvPr/>
          </p:nvSpPr>
          <p:spPr bwMode="auto">
            <a:xfrm>
              <a:off x="4434986" y="508289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104" name="Rounded Rectangle 103"/>
            <p:cNvSpPr/>
            <p:nvPr/>
          </p:nvSpPr>
          <p:spPr bwMode="auto">
            <a:xfrm>
              <a:off x="4434986" y="569249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105" name="Shape 104"/>
            <p:cNvCxnSpPr>
              <a:stCxn id="100" idx="2"/>
              <a:endCxn id="104" idx="1"/>
            </p:cNvCxnSpPr>
            <p:nvPr/>
          </p:nvCxnSpPr>
          <p:spPr bwMode="auto">
            <a:xfrm rot="16200000" flipH="1">
              <a:off x="3237154" y="472325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6" name="Shape 105"/>
            <p:cNvCxnSpPr>
              <a:stCxn id="100" idx="2"/>
              <a:endCxn id="103" idx="1"/>
            </p:cNvCxnSpPr>
            <p:nvPr/>
          </p:nvCxnSpPr>
          <p:spPr bwMode="auto">
            <a:xfrm rot="16200000" flipH="1">
              <a:off x="3541954" y="441845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7" name="Shape 106"/>
            <p:cNvCxnSpPr>
              <a:stCxn id="100" idx="2"/>
              <a:endCxn id="101" idx="1"/>
            </p:cNvCxnSpPr>
            <p:nvPr/>
          </p:nvCxnSpPr>
          <p:spPr bwMode="auto">
            <a:xfrm rot="16200000" flipH="1">
              <a:off x="3846754" y="411365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8" name="Straight Arrow Connector 107"/>
            <p:cNvCxnSpPr>
              <a:stCxn id="96" idx="3"/>
              <a:endCxn id="101" idx="1"/>
            </p:cNvCxnSpPr>
            <p:nvPr/>
          </p:nvCxnSpPr>
          <p:spPr bwMode="auto">
            <a:xfrm>
              <a:off x="2306022" y="470189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9" name="Straight Arrow Connector 108"/>
            <p:cNvCxnSpPr/>
            <p:nvPr/>
          </p:nvCxnSpPr>
          <p:spPr bwMode="auto">
            <a:xfrm flipH="1">
              <a:off x="2153622" y="302549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110" name="Straight Arrow Connector 109"/>
            <p:cNvCxnSpPr/>
            <p:nvPr/>
          </p:nvCxnSpPr>
          <p:spPr bwMode="auto">
            <a:xfrm>
              <a:off x="4016090" y="302549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117" name="Rounded Rectangle 116"/>
            <p:cNvSpPr/>
            <p:nvPr/>
          </p:nvSpPr>
          <p:spPr bwMode="auto">
            <a:xfrm>
              <a:off x="2839422" y="508289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Dynamic</a:t>
            </a:r>
          </a:p>
        </p:txBody>
      </p:sp>
      <p:sp>
        <p:nvSpPr>
          <p:cNvPr id="6" name="TextBox 5"/>
          <p:cNvSpPr txBox="1"/>
          <p:nvPr/>
        </p:nvSpPr>
        <p:spPr>
          <a:xfrm>
            <a:off x="381000" y="762000"/>
            <a:ext cx="8400120" cy="1575816"/>
          </a:xfrm>
          <a:prstGeom prst="rect">
            <a:avLst/>
          </a:prstGeom>
          <a:noFill/>
        </p:spPr>
        <p:txBody>
          <a:bodyPr wrap="none" rtlCol="0" anchor="ctr" anchorCtr="0">
            <a:spAutoFit/>
          </a:bodyPr>
          <a:lstStyle/>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CPUs. Linked list is defined </a:t>
            </a:r>
            <a:r>
              <a:rPr lang="en-US" b="0" dirty="0" smtClean="0">
                <a:solidFill>
                  <a:schemeClr val="tx2"/>
                </a:solidFill>
                <a:latin typeface="Calibri" pitchFamily="34" charset="0"/>
              </a:rPr>
              <a:t>DYNAMICALLY</a:t>
            </a:r>
            <a:r>
              <a:rPr lang="en-US" b="0" dirty="0" smtClean="0">
                <a:solidFill>
                  <a:srgbClr val="000000"/>
                </a:solidFill>
                <a:latin typeface="Calibri" pitchFamily="34" charset="0"/>
              </a:rPr>
              <a:t> (via heap).</a:t>
            </a:r>
          </a:p>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Same as previous, except linked lists are allocated from Heap</a:t>
            </a:r>
          </a:p>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Typically not used alone – but as a building block for MessageQ</a:t>
            </a:r>
          </a:p>
        </p:txBody>
      </p:sp>
      <p:grpSp>
        <p:nvGrpSpPr>
          <p:cNvPr id="2" name="Group 37"/>
          <p:cNvGrpSpPr/>
          <p:nvPr/>
        </p:nvGrpSpPr>
        <p:grpSpPr>
          <a:xfrm>
            <a:off x="401022" y="2426348"/>
            <a:ext cx="8382000" cy="3886200"/>
            <a:chOff x="457200" y="2578398"/>
            <a:chExt cx="8382000" cy="3886200"/>
          </a:xfrm>
        </p:grpSpPr>
        <p:sp>
          <p:nvSpPr>
            <p:cNvPr id="34" name="Rectangle 33"/>
            <p:cNvSpPr/>
            <p:nvPr/>
          </p:nvSpPr>
          <p:spPr bwMode="auto">
            <a:xfrm>
              <a:off x="457200" y="2578398"/>
              <a:ext cx="8382000" cy="38862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nvGrpSpPr>
            <p:cNvPr id="3" name="Group 31"/>
            <p:cNvGrpSpPr/>
            <p:nvPr/>
          </p:nvGrpSpPr>
          <p:grpSpPr>
            <a:xfrm>
              <a:off x="609600" y="2743200"/>
              <a:ext cx="8077200" cy="3581400"/>
              <a:chOff x="609600" y="2743200"/>
              <a:chExt cx="8077200" cy="3581400"/>
            </a:xfrm>
          </p:grpSpPr>
          <p:sp>
            <p:nvSpPr>
              <p:cNvPr id="21" name="Rounded Rectangle 20"/>
              <p:cNvSpPr/>
              <p:nvPr/>
            </p:nvSpPr>
            <p:spPr bwMode="auto">
              <a:xfrm>
                <a:off x="6096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22" name="Rounded Rectangle 21"/>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24" name="Straight Arrow Connector 23"/>
              <p:cNvCxnSpPr>
                <a:stCxn id="21" idx="2"/>
                <a:endCxn id="22" idx="0"/>
              </p:cNvCxnSpPr>
              <p:nvPr/>
            </p:nvCxnSpPr>
            <p:spPr bwMode="auto">
              <a:xfrm>
                <a:off x="1485900" y="411480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6" name="Folded Corner 25"/>
              <p:cNvSpPr/>
              <p:nvPr/>
            </p:nvSpPr>
            <p:spPr bwMode="auto">
              <a:xfrm>
                <a:off x="3255334" y="274320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30" name="TextBox 29"/>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6" name="Rounded Rectangle 15"/>
              <p:cNvSpPr/>
              <p:nvPr/>
            </p:nvSpPr>
            <p:spPr bwMode="auto">
              <a:xfrm>
                <a:off x="32004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7" name="Rounded Rectangle 16"/>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9" name="TextBox 18"/>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23" name="Rounded Rectangle 22"/>
              <p:cNvSpPr/>
              <p:nvPr/>
            </p:nvSpPr>
            <p:spPr bwMode="auto">
              <a:xfrm>
                <a:off x="4491164" y="52578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27" name="Rounded Rectangle 26"/>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35" name="Shape 34"/>
              <p:cNvCxnSpPr>
                <a:stCxn id="16" idx="2"/>
                <a:endCxn id="27" idx="1"/>
              </p:cNvCxnSpPr>
              <p:nvPr/>
            </p:nvCxnSpPr>
            <p:spPr bwMode="auto">
              <a:xfrm rot="16200000" flipH="1">
                <a:off x="3293332" y="489816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16" idx="2"/>
                <a:endCxn id="23" idx="1"/>
              </p:cNvCxnSpPr>
              <p:nvPr/>
            </p:nvCxnSpPr>
            <p:spPr bwMode="auto">
              <a:xfrm rot="16200000" flipH="1">
                <a:off x="3598132" y="459336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9" name="Shape 38"/>
              <p:cNvCxnSpPr>
                <a:stCxn id="16" idx="2"/>
                <a:endCxn id="17" idx="1"/>
              </p:cNvCxnSpPr>
              <p:nvPr/>
            </p:nvCxnSpPr>
            <p:spPr bwMode="auto">
              <a:xfrm rot="16200000" flipH="1">
                <a:off x="3902932" y="428856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1" name="Straight Arrow Connector 40"/>
              <p:cNvCxnSpPr>
                <a:stCxn id="22" idx="3"/>
                <a:endCxn id="17" idx="1"/>
              </p:cNvCxnSpPr>
              <p:nvPr/>
            </p:nvCxnSpPr>
            <p:spPr bwMode="auto">
              <a:xfrm>
                <a:off x="2362200" y="487680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3" name="Straight Arrow Connector 42"/>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3" name="Rounded Rectangle 32"/>
              <p:cNvSpPr/>
              <p:nvPr/>
            </p:nvSpPr>
            <p:spPr bwMode="auto">
              <a:xfrm>
                <a:off x="6400800" y="3657600"/>
                <a:ext cx="22860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36" name="Shape 35"/>
              <p:cNvCxnSpPr>
                <a:stCxn id="33" idx="2"/>
                <a:endCxn id="17" idx="3"/>
              </p:cNvCxnSpPr>
              <p:nvPr/>
            </p:nvCxnSpPr>
            <p:spPr bwMode="auto">
              <a:xfrm rot="5400000">
                <a:off x="6705600" y="4038600"/>
                <a:ext cx="7620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0" name="Shape 39"/>
              <p:cNvCxnSpPr>
                <a:stCxn id="33" idx="2"/>
                <a:endCxn id="23" idx="3"/>
              </p:cNvCxnSpPr>
              <p:nvPr/>
            </p:nvCxnSpPr>
            <p:spPr bwMode="auto">
              <a:xfrm rot="5400000">
                <a:off x="6400800" y="4343400"/>
                <a:ext cx="13716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4" name="Shape 43"/>
              <p:cNvCxnSpPr>
                <a:stCxn id="33" idx="2"/>
                <a:endCxn id="27" idx="3"/>
              </p:cNvCxnSpPr>
              <p:nvPr/>
            </p:nvCxnSpPr>
            <p:spPr bwMode="auto">
              <a:xfrm rot="5400000">
                <a:off x="6096000" y="4648200"/>
                <a:ext cx="19812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45" name="TextBox 44"/>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50" name="Straight Arrow Connector 49"/>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1" name="Rounded Rectangle 30"/>
              <p:cNvSpPr/>
              <p:nvPr/>
            </p:nvSpPr>
            <p:spPr bwMode="auto">
              <a:xfrm>
                <a:off x="28956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For the DSP, all structures and function descriptions are exposed to the user and can be found within the release:</a:t>
            </a:r>
          </a:p>
          <a:p>
            <a:pPr lvl="1" eaLnBrk="1" hangingPunct="1">
              <a:buClr>
                <a:schemeClr val="tx1"/>
              </a:buClr>
              <a:buSzPct val="100000"/>
              <a:buNone/>
            </a:pPr>
            <a:r>
              <a:rPr lang="en-US" sz="1800" b="1" dirty="0" smtClean="0">
                <a:latin typeface="Courier New" pitchFamily="49" charset="0"/>
                <a:cs typeface="Courier New" pitchFamily="49" charset="0"/>
              </a:rPr>
              <a:t>\ipc_U_ZZ_YY_XX\docs\doxygen\html\_message_q_8h.html</a:t>
            </a:r>
          </a:p>
          <a:p>
            <a:pPr lvl="1" eaLnBrk="1" hangingPunct="1">
              <a:buClr>
                <a:schemeClr val="tx1"/>
              </a:buClr>
              <a:buSzPct val="100000"/>
              <a:buFont typeface="Arial" pitchFamily="34" charset="0"/>
              <a:buChar char="•"/>
            </a:pPr>
            <a:endParaRPr lang="en-US" sz="1800" b="1" dirty="0" smtClean="0">
              <a:latin typeface="Courier New" pitchFamily="49" charset="0"/>
              <a:cs typeface="Courier New" pitchFamily="49" charset="0"/>
            </a:endParaRPr>
          </a:p>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 IPC User Guide (for DSP and ARM)</a:t>
            </a: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chemeClr val="tx1"/>
              </a:buClr>
              <a:buSzPct val="100000"/>
              <a:buNone/>
            </a:pPr>
            <a:r>
              <a:rPr lang="en-US" sz="1800" b="1" dirty="0" smtClean="0">
                <a:latin typeface="Courier New" pitchFamily="49" charset="0"/>
                <a:cs typeface="Courier New" pitchFamily="49" charset="0"/>
              </a:rPr>
              <a:t>	\MCSDK_3_00_XX\ipc_3_XX_XX_XX\docs\IPC_Users_Guide.pdf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Device-to-Device Using SRIO</a:t>
            </a:r>
            <a:endParaRPr lang="en-US" dirty="0"/>
          </a:p>
        </p:txBody>
      </p:sp>
      <p:sp>
        <p:nvSpPr>
          <p:cNvPr id="3" name="Subtitle 2"/>
          <p:cNvSpPr>
            <a:spLocks noGrp="1"/>
          </p:cNvSpPr>
          <p:nvPr>
            <p:ph type="subTitle" idx="1"/>
          </p:nvPr>
        </p:nvSpPr>
        <p:spPr/>
        <p:txBody>
          <a:bodyPr/>
          <a:lstStyle/>
          <a:p>
            <a:r>
              <a:rPr lang="en-US" dirty="0" smtClean="0"/>
              <a:t>Currently available only on KeyStone I devices</a:t>
            </a:r>
            <a:endParaRPr lang="en-US" dirty="0"/>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(1/3) </a:t>
            </a:r>
            <a:r>
              <a:rPr lang="en-US" sz="3600" i="1" dirty="0" smtClean="0"/>
              <a:t>KeyStone I Only</a:t>
            </a:r>
          </a:p>
        </p:txBody>
      </p:sp>
      <p:sp>
        <p:nvSpPr>
          <p:cNvPr id="6" name="TextBox 5"/>
          <p:cNvSpPr txBox="1"/>
          <p:nvPr/>
        </p:nvSpPr>
        <p:spPr>
          <a:xfrm>
            <a:off x="358140" y="853441"/>
            <a:ext cx="8151142" cy="1575816"/>
          </a:xfrm>
          <a:prstGeom prst="rect">
            <a:avLst/>
          </a:prstGeom>
          <a:noFill/>
        </p:spPr>
        <p:txBody>
          <a:bodyPr wrap="none" rtlCol="0" anchor="ctr" anchorCtr="0">
            <a:spAutoFit/>
          </a:bodyPr>
          <a:lstStyle/>
          <a:p>
            <a:pPr marL="342900" indent="-342900" algn="l">
              <a:lnSpc>
                <a:spcPct val="90000"/>
              </a:lnSpc>
              <a:spcBef>
                <a:spcPts val="1200"/>
              </a:spcBef>
              <a:buClr>
                <a:schemeClr val="tx1"/>
              </a:buClr>
              <a:buSzPct val="100000"/>
              <a:buFont typeface="Arial" pitchFamily="34" charset="0"/>
              <a:buChar char="•"/>
            </a:pPr>
            <a:r>
              <a:rPr lang="en-US" b="0" dirty="0" smtClean="0">
                <a:solidFill>
                  <a:schemeClr val="dk1"/>
                </a:solidFill>
                <a:latin typeface="Calibri" pitchFamily="34" charset="0"/>
              </a:rPr>
              <a:t>The </a:t>
            </a:r>
            <a:r>
              <a:rPr lang="en-US" dirty="0" smtClean="0">
                <a:solidFill>
                  <a:schemeClr val="tx2"/>
                </a:solidFill>
                <a:latin typeface="Calibri" pitchFamily="34" charset="0"/>
              </a:rPr>
              <a:t>SRIO</a:t>
            </a:r>
            <a:r>
              <a:rPr lang="en-US" b="0" dirty="0" smtClean="0">
                <a:solidFill>
                  <a:schemeClr val="dk1"/>
                </a:solidFill>
                <a:latin typeface="Calibri" pitchFamily="34" charset="0"/>
              </a:rPr>
              <a:t> (Type 11) transport enables MessageQ to send data</a:t>
            </a:r>
            <a:br>
              <a:rPr lang="en-US" b="0" dirty="0" smtClean="0">
                <a:solidFill>
                  <a:schemeClr val="dk1"/>
                </a:solidFill>
                <a:latin typeface="Calibri" pitchFamily="34" charset="0"/>
              </a:rPr>
            </a:br>
            <a:r>
              <a:rPr lang="en-US" b="0" dirty="0" smtClean="0">
                <a:solidFill>
                  <a:schemeClr val="dk1"/>
                </a:solidFill>
                <a:latin typeface="Calibri" pitchFamily="34" charset="0"/>
              </a:rPr>
              <a:t>between tasks, cores and devices via the SRIO IP block.</a:t>
            </a:r>
          </a:p>
          <a:p>
            <a:pPr marL="342900" indent="-342900" algn="l">
              <a:lnSpc>
                <a:spcPct val="90000"/>
              </a:lnSpc>
              <a:spcBef>
                <a:spcPts val="1200"/>
              </a:spcBef>
              <a:buClr>
                <a:schemeClr val="tx1"/>
              </a:buClr>
              <a:buSzPct val="100000"/>
              <a:buFont typeface="Arial" pitchFamily="34" charset="0"/>
              <a:buChar char="•"/>
            </a:pPr>
            <a:r>
              <a:rPr lang="en-US" b="0" dirty="0" smtClean="0">
                <a:solidFill>
                  <a:schemeClr val="dk1"/>
                </a:solidFill>
                <a:latin typeface="Calibri" pitchFamily="34" charset="0"/>
              </a:rPr>
              <a:t>Refer to the MCSDK examples for setup code required to use</a:t>
            </a:r>
            <a:br>
              <a:rPr lang="en-US" b="0" dirty="0" smtClean="0">
                <a:solidFill>
                  <a:schemeClr val="dk1"/>
                </a:solidFill>
                <a:latin typeface="Calibri" pitchFamily="34" charset="0"/>
              </a:rPr>
            </a:br>
            <a:r>
              <a:rPr lang="en-US" b="0" dirty="0" smtClean="0">
                <a:solidFill>
                  <a:schemeClr val="dk1"/>
                </a:solidFill>
                <a:latin typeface="Calibri" pitchFamily="34" charset="0"/>
              </a:rPr>
              <a:t>MessageQ over this transport.</a:t>
            </a:r>
          </a:p>
        </p:txBody>
      </p:sp>
      <p:grpSp>
        <p:nvGrpSpPr>
          <p:cNvPr id="27" name="Group 26"/>
          <p:cNvGrpSpPr/>
          <p:nvPr/>
        </p:nvGrpSpPr>
        <p:grpSpPr>
          <a:xfrm>
            <a:off x="381000" y="2689860"/>
            <a:ext cx="8382000" cy="3581400"/>
            <a:chOff x="381000" y="2689860"/>
            <a:chExt cx="8382000" cy="3581400"/>
          </a:xfrm>
        </p:grpSpPr>
        <p:sp>
          <p:nvSpPr>
            <p:cNvPr id="53" name="Rectangle 52"/>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54" name="Straight Arrow Connector 53"/>
            <p:cNvCxnSpPr>
              <a:stCxn id="55" idx="2"/>
              <a:endCxn id="58"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56" name="TextBox 55"/>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57" name="TextBox 56"/>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58" name="TextBox 57"/>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63" name="Rectangle 62"/>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73" name="Straight Arrow Connector 72"/>
            <p:cNvCxnSpPr>
              <a:stCxn id="68" idx="0"/>
              <a:endCxn id="71"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66" name="TextBox 65"/>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68" name="TextBox 67"/>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71" name="TextBox 70"/>
            <p:cNvSpPr txBox="1"/>
            <p:nvPr/>
          </p:nvSpPr>
          <p:spPr>
            <a:xfrm>
              <a:off x="5612159" y="31470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75" name="Rounded Rectangle 74"/>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76" name="Rounded Rectangle 75"/>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78" name="Shape 77"/>
            <p:cNvCxnSpPr>
              <a:stCxn id="58" idx="2"/>
              <a:endCxn id="75"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Basic Concepts</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(2/3) </a:t>
            </a:r>
            <a:r>
              <a:rPr lang="en-US" sz="3600" i="1" dirty="0" smtClean="0"/>
              <a:t>KeyStone I Only</a:t>
            </a:r>
            <a:endParaRPr lang="en-US" sz="3600" dirty="0" smtClean="0"/>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lvl="0" indent="-342900" algn="l">
              <a:lnSpc>
                <a:spcPct val="90000"/>
              </a:lnSpc>
              <a:spcBef>
                <a:spcPts val="1200"/>
              </a:spcBef>
              <a:buClr>
                <a:schemeClr val="tx1"/>
              </a:buClr>
              <a:buSzPct val="100000"/>
              <a:buFont typeface="Arial" pitchFamily="34" charset="0"/>
              <a:buChar char="•"/>
            </a:pPr>
            <a:r>
              <a:rPr lang="en-US" sz="2000" dirty="0" smtClean="0">
                <a:solidFill>
                  <a:schemeClr val="dk1"/>
                </a:solidFill>
                <a:latin typeface="Calibri" pitchFamily="34" charset="0"/>
              </a:rPr>
              <a:t>From a messageQ standpoint, the SRIO transport works the same as the QMSS transport. At the transport level, it is also somewhat the same.</a:t>
            </a:r>
          </a:p>
          <a:p>
            <a:pPr marL="342900" lvl="0" indent="-342900" algn="l">
              <a:lnSpc>
                <a:spcPct val="90000"/>
              </a:lnSpc>
              <a:spcBef>
                <a:spcPts val="1200"/>
              </a:spcBef>
              <a:buClr>
                <a:schemeClr val="tx1"/>
              </a:buClr>
              <a:buSzPct val="100000"/>
              <a:buFont typeface="Arial" pitchFamily="34" charset="0"/>
              <a:buChar char="•"/>
            </a:pPr>
            <a:r>
              <a:rPr lang="en-US" sz="2000" dirty="0" smtClean="0">
                <a:solidFill>
                  <a:schemeClr val="dk1"/>
                </a:solidFill>
                <a:latin typeface="Calibri" pitchFamily="34" charset="0"/>
              </a:rPr>
              <a:t>The SRIO transport copies the messageQ message into the SRIO data buffer. </a:t>
            </a:r>
          </a:p>
          <a:p>
            <a:pPr marL="342900" indent="-342900" algn="l">
              <a:lnSpc>
                <a:spcPct val="90000"/>
              </a:lnSpc>
              <a:spcBef>
                <a:spcPts val="1200"/>
              </a:spcBef>
              <a:buClr>
                <a:schemeClr val="tx1"/>
              </a:buClr>
              <a:buSzPct val="100000"/>
              <a:buFont typeface="Arial" pitchFamily="34" charset="0"/>
              <a:buChar char="•"/>
            </a:pPr>
            <a:r>
              <a:rPr lang="en-US" sz="2000" dirty="0" smtClean="0">
                <a:solidFill>
                  <a:schemeClr val="dk1"/>
                </a:solidFill>
                <a:latin typeface="Calibri" pitchFamily="34" charset="0"/>
              </a:rPr>
              <a:t>It will then pop a SRIO descriptor and put a pointer to the SRIO data buffer into the descriptor.  </a:t>
            </a:r>
          </a:p>
        </p:txBody>
      </p:sp>
      <p:grpSp>
        <p:nvGrpSpPr>
          <p:cNvPr id="42" name="Group 41"/>
          <p:cNvGrpSpPr/>
          <p:nvPr/>
        </p:nvGrpSpPr>
        <p:grpSpPr>
          <a:xfrm>
            <a:off x="381000" y="2689860"/>
            <a:ext cx="8382000" cy="3581400"/>
            <a:chOff x="381000" y="2689860"/>
            <a:chExt cx="8382000" cy="3581400"/>
          </a:xfrm>
        </p:grpSpPr>
        <p:sp>
          <p:nvSpPr>
            <p:cNvPr id="22" name="Rectangle 21"/>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3" name="Straight Arrow Connector 22"/>
            <p:cNvCxnSpPr>
              <a:stCxn id="24" idx="2"/>
              <a:endCxn id="27"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5" name="TextBox 24"/>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6" name="TextBox 25"/>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7" name="TextBox 26"/>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8" name="Rectangle 27"/>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9" name="Straight Arrow Connector 28"/>
            <p:cNvCxnSpPr>
              <a:stCxn id="32" idx="0"/>
              <a:endCxn id="33"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1" name="TextBox 30"/>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2" name="TextBox 31"/>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3" name="TextBox 32"/>
            <p:cNvSpPr txBox="1"/>
            <p:nvPr/>
          </p:nvSpPr>
          <p:spPr>
            <a:xfrm>
              <a:off x="5612159" y="31470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4" name="Rounded Rectangle 33"/>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5" name="Rounded Rectangle 34"/>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6" name="Shape 35"/>
            <p:cNvCxnSpPr>
              <a:stCxn id="27" idx="2"/>
              <a:endCxn id="34"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1" name="Straight Arrow Connector 40"/>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(3/3) </a:t>
            </a:r>
            <a:r>
              <a:rPr lang="en-US" sz="3600" i="1" dirty="0" smtClean="0"/>
              <a:t>KeyStone I Only</a:t>
            </a:r>
            <a:endParaRPr lang="en-US" sz="3600" dirty="0" smtClean="0"/>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lvl="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The transport then passes the descriptor to the SRIO LLD via the Srio_sockSend API.  </a:t>
            </a:r>
          </a:p>
          <a:p>
            <a:pPr marL="342900" lvl="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SRIO then sends and receives the buffer via the SRIO PKTDMA.</a:t>
            </a:r>
          </a:p>
          <a:p>
            <a:pPr marL="342900" lvl="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The message is then queued on the Receiver side.</a:t>
            </a:r>
          </a:p>
        </p:txBody>
      </p:sp>
      <p:grpSp>
        <p:nvGrpSpPr>
          <p:cNvPr id="43" name="Group 42"/>
          <p:cNvGrpSpPr/>
          <p:nvPr/>
        </p:nvGrpSpPr>
        <p:grpSpPr>
          <a:xfrm>
            <a:off x="381000" y="2689860"/>
            <a:ext cx="8382000" cy="3581400"/>
            <a:chOff x="381000" y="2689860"/>
            <a:chExt cx="8382000" cy="3581400"/>
          </a:xfrm>
        </p:grpSpPr>
        <p:sp>
          <p:nvSpPr>
            <p:cNvPr id="21" name="Rectangle 20"/>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2" name="Straight Arrow Connector 21"/>
            <p:cNvCxnSpPr>
              <a:stCxn id="23" idx="2"/>
              <a:endCxn id="26"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4" name="TextBox 23"/>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5" name="TextBox 24"/>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6" name="TextBox 25"/>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7" name="Rectangle 26"/>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8" name="Straight Arrow Connector 27"/>
            <p:cNvCxnSpPr>
              <a:stCxn id="31" idx="0"/>
              <a:endCxn id="32"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0" name="TextBox 29"/>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1" name="TextBox 30"/>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2" name="TextBox 31"/>
            <p:cNvSpPr txBox="1"/>
            <p:nvPr/>
          </p:nvSpPr>
          <p:spPr>
            <a:xfrm>
              <a:off x="5612159" y="31470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3" name="Rounded Rectangle 32"/>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4" name="Rounded Rectangle 33"/>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5" name="Shape 34"/>
            <p:cNvCxnSpPr>
              <a:stCxn id="26" idx="2"/>
              <a:endCxn id="33"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2" name="Straight Arrow Connector 41"/>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72120" y="3680082"/>
            <a:ext cx="4798503" cy="1938992"/>
          </a:xfrm>
          <a:prstGeom prst="rect">
            <a:avLst/>
          </a:prstGeom>
          <a:solidFill>
            <a:schemeClr val="accent1">
              <a:lumMod val="20000"/>
              <a:lumOff val="80000"/>
            </a:schemeClr>
          </a:solidFill>
        </p:spPr>
        <p:txBody>
          <a:bodyPr wrap="square" rtlCol="0">
            <a:spAutoFit/>
          </a:bodyPr>
          <a:lstStyle/>
          <a:p>
            <a:pPr algn="ctr"/>
            <a:r>
              <a:rPr lang="en-US" sz="2000" b="1" dirty="0" smtClean="0">
                <a:latin typeface="+mn-lt"/>
              </a:rPr>
              <a:t>Benchmark Details</a:t>
            </a:r>
          </a:p>
          <a:p>
            <a:pPr indent="-182880" algn="l">
              <a:spcBef>
                <a:spcPts val="0"/>
              </a:spcBef>
              <a:buClr>
                <a:schemeClr val="tx1"/>
              </a:buClr>
              <a:buFont typeface="Arial" pitchFamily="34" charset="0"/>
              <a:buChar char="•"/>
            </a:pPr>
            <a:r>
              <a:rPr lang="en-US" sz="2000" dirty="0" smtClean="0">
                <a:latin typeface="+mn-lt"/>
              </a:rPr>
              <a:t>IPC benchmark examples from MCSDK</a:t>
            </a:r>
          </a:p>
          <a:p>
            <a:pPr indent="-182880" algn="l">
              <a:spcBef>
                <a:spcPts val="0"/>
              </a:spcBef>
              <a:buClr>
                <a:schemeClr val="tx1"/>
              </a:buClr>
              <a:buFont typeface="Arial" pitchFamily="34" charset="0"/>
              <a:buChar char="•"/>
            </a:pPr>
            <a:r>
              <a:rPr lang="en-US" sz="2000" dirty="0" smtClean="0">
                <a:latin typeface="+mn-lt"/>
              </a:rPr>
              <a:t>CPU Clock = 1 GHz</a:t>
            </a:r>
          </a:p>
          <a:p>
            <a:pPr indent="-182880" algn="l">
              <a:spcBef>
                <a:spcPts val="0"/>
              </a:spcBef>
              <a:buClr>
                <a:schemeClr val="tx1"/>
              </a:buClr>
              <a:buFont typeface="Arial" pitchFamily="34" charset="0"/>
              <a:buChar char="•"/>
            </a:pPr>
            <a:r>
              <a:rPr lang="en-US" sz="2000" dirty="0" smtClean="0">
                <a:latin typeface="+mn-lt"/>
              </a:rPr>
              <a:t>Header Size = 32 bytes</a:t>
            </a:r>
          </a:p>
          <a:p>
            <a:pPr indent="-182880" algn="l">
              <a:spcBef>
                <a:spcPts val="0"/>
              </a:spcBef>
              <a:buClr>
                <a:schemeClr val="tx1"/>
              </a:buClr>
              <a:buFont typeface="Arial" pitchFamily="34" charset="0"/>
              <a:buChar char="•"/>
            </a:pPr>
            <a:r>
              <a:rPr lang="en-US" sz="2000" dirty="0" smtClean="0">
                <a:latin typeface="+mn-lt"/>
              </a:rPr>
              <a:t>SRIO in loopback Mode</a:t>
            </a:r>
          </a:p>
          <a:p>
            <a:pPr indent="-182880" algn="l">
              <a:spcBef>
                <a:spcPts val="0"/>
              </a:spcBef>
              <a:buClr>
                <a:schemeClr val="tx1"/>
              </a:buClr>
              <a:buFont typeface="Arial" pitchFamily="34" charset="0"/>
              <a:buChar char="•"/>
            </a:pPr>
            <a:r>
              <a:rPr lang="en-US" sz="2000" dirty="0" smtClean="0">
                <a:latin typeface="+mn-lt"/>
              </a:rPr>
              <a:t>Messages allocated up front</a:t>
            </a:r>
            <a:endParaRPr lang="en-US" sz="2000" dirty="0">
              <a:latin typeface="+mn-lt"/>
            </a:endParaRPr>
          </a:p>
        </p:txBody>
      </p:sp>
      <p:graphicFrame>
        <p:nvGraphicFramePr>
          <p:cNvPr id="27" name="Table 26"/>
          <p:cNvGraphicFramePr>
            <a:graphicFrameLocks noGrp="1"/>
          </p:cNvGraphicFramePr>
          <p:nvPr/>
        </p:nvGraphicFramePr>
        <p:xfrm>
          <a:off x="1447800" y="11303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rowSpan="2">
                  <a:txBody>
                    <a:bodyPr/>
                    <a:lstStyle/>
                    <a:p>
                      <a:pPr algn="ctr"/>
                      <a:r>
                        <a:rPr lang="en-US" dirty="0" smtClean="0"/>
                        <a:t>Message Size</a:t>
                      </a:r>
                      <a:endParaRPr lang="en-US" dirty="0"/>
                    </a:p>
                  </a:txBody>
                  <a:tcPr/>
                </a:tc>
                <a:tc>
                  <a:txBody>
                    <a:bodyPr/>
                    <a:lstStyle/>
                    <a:p>
                      <a:pPr algn="ctr"/>
                      <a:r>
                        <a:rPr lang="en-US" dirty="0" smtClean="0"/>
                        <a:t>Shared Memory</a:t>
                      </a:r>
                      <a:endParaRPr lang="en-US" dirty="0"/>
                    </a:p>
                  </a:txBody>
                  <a:tcPr/>
                </a:tc>
                <a:tc>
                  <a:txBody>
                    <a:bodyPr/>
                    <a:lstStyle/>
                    <a:p>
                      <a:pPr algn="ctr"/>
                      <a:r>
                        <a:rPr lang="en-US" dirty="0" smtClean="0"/>
                        <a:t>SRIO</a:t>
                      </a:r>
                      <a:endParaRPr lang="en-US" dirty="0"/>
                    </a:p>
                  </a:txBody>
                  <a:tcPr>
                    <a:solidFill>
                      <a:srgbClr val="4F81BD"/>
                    </a:solidFill>
                  </a:tcPr>
                </a:tc>
              </a:tr>
              <a:tr h="370840">
                <a:tc vMerge="1">
                  <a:txBody>
                    <a:bodyPr/>
                    <a:lstStyle/>
                    <a:p>
                      <a:pPr algn="ctr"/>
                      <a:endParaRPr lang="en-US" dirty="0"/>
                    </a:p>
                  </a:txBody>
                  <a:tcPr/>
                </a:tc>
                <a:tc gridSpan="2">
                  <a:txBody>
                    <a:bodyPr/>
                    <a:lstStyle/>
                    <a:p>
                      <a:pPr marL="0" algn="ctr" defTabSz="914400" rtl="0" eaLnBrk="1" latinLnBrk="0" hangingPunct="1"/>
                      <a:r>
                        <a:rPr lang="en-US" sz="1800" b="1" kern="1200" dirty="0" smtClean="0">
                          <a:solidFill>
                            <a:schemeClr val="lt1"/>
                          </a:solidFill>
                          <a:latin typeface="+mn-lt"/>
                          <a:ea typeface="+mn-ea"/>
                          <a:cs typeface="+mn-cs"/>
                        </a:rPr>
                        <a:t>Throughput (Mb/second)</a:t>
                      </a:r>
                    </a:p>
                  </a:txBody>
                  <a:tcPr>
                    <a:solidFill>
                      <a:srgbClr val="4F81BD"/>
                    </a:solidFill>
                  </a:tcPr>
                </a:tc>
                <a:tc hMerge="1">
                  <a:txBody>
                    <a:bodyPr/>
                    <a:lstStyle/>
                    <a:p>
                      <a:pPr algn="ctr"/>
                      <a:endParaRPr lang="en-US" dirty="0"/>
                    </a:p>
                  </a:txBody>
                  <a:tcPr/>
                </a:tc>
              </a:tr>
              <a:tr h="370840">
                <a:tc>
                  <a:txBody>
                    <a:bodyPr/>
                    <a:lstStyle/>
                    <a:p>
                      <a:pPr algn="ctr"/>
                      <a:r>
                        <a:rPr lang="en-US" dirty="0" smtClean="0"/>
                        <a:t>48</a:t>
                      </a:r>
                      <a:endParaRPr lang="en-US" dirty="0"/>
                    </a:p>
                  </a:txBody>
                  <a:tcPr/>
                </a:tc>
                <a:tc>
                  <a:txBody>
                    <a:bodyPr/>
                    <a:lstStyle/>
                    <a:p>
                      <a:pPr algn="ctr"/>
                      <a:r>
                        <a:rPr lang="en-US" dirty="0" smtClean="0"/>
                        <a:t>23.8</a:t>
                      </a:r>
                      <a:endParaRPr lang="en-US" dirty="0"/>
                    </a:p>
                  </a:txBody>
                  <a:tcPr/>
                </a:tc>
                <a:tc>
                  <a:txBody>
                    <a:bodyPr/>
                    <a:lstStyle/>
                    <a:p>
                      <a:pPr algn="ctr"/>
                      <a:r>
                        <a:rPr lang="en-US" dirty="0" smtClean="0"/>
                        <a:t>4.1</a:t>
                      </a:r>
                      <a:endParaRPr lang="en-US" dirty="0"/>
                    </a:p>
                  </a:txBody>
                  <a:tcPr/>
                </a:tc>
              </a:tr>
              <a:tr h="370840">
                <a:tc>
                  <a:txBody>
                    <a:bodyPr/>
                    <a:lstStyle/>
                    <a:p>
                      <a:pPr algn="ctr"/>
                      <a:r>
                        <a:rPr lang="en-US" dirty="0" smtClean="0"/>
                        <a:t>256</a:t>
                      </a:r>
                      <a:endParaRPr lang="en-US" dirty="0"/>
                    </a:p>
                  </a:txBody>
                  <a:tcPr/>
                </a:tc>
                <a:tc>
                  <a:txBody>
                    <a:bodyPr/>
                    <a:lstStyle/>
                    <a:p>
                      <a:pPr algn="ctr"/>
                      <a:r>
                        <a:rPr lang="en-US" dirty="0" smtClean="0"/>
                        <a:t>125.8</a:t>
                      </a:r>
                      <a:endParaRPr lang="en-US" dirty="0"/>
                    </a:p>
                  </a:txBody>
                  <a:tcPr/>
                </a:tc>
                <a:tc>
                  <a:txBody>
                    <a:bodyPr/>
                    <a:lstStyle/>
                    <a:p>
                      <a:pPr algn="ctr"/>
                      <a:r>
                        <a:rPr lang="en-US" dirty="0" smtClean="0"/>
                        <a:t>21.2</a:t>
                      </a:r>
                      <a:endParaRPr lang="en-US" dirty="0"/>
                    </a:p>
                  </a:txBody>
                  <a:tcPr/>
                </a:tc>
              </a:tr>
              <a:tr h="370840">
                <a:tc>
                  <a:txBody>
                    <a:bodyPr/>
                    <a:lstStyle/>
                    <a:p>
                      <a:pPr algn="ctr"/>
                      <a:r>
                        <a:rPr lang="en-US" dirty="0" smtClean="0"/>
                        <a:t>1024</a:t>
                      </a:r>
                      <a:endParaRPr lang="en-US" dirty="0"/>
                    </a:p>
                  </a:txBody>
                  <a:tcPr/>
                </a:tc>
                <a:tc>
                  <a:txBody>
                    <a:bodyPr/>
                    <a:lstStyle/>
                    <a:p>
                      <a:pPr algn="ctr"/>
                      <a:r>
                        <a:rPr lang="en-US" dirty="0" smtClean="0"/>
                        <a:t>503.2</a:t>
                      </a:r>
                      <a:endParaRPr lang="en-US" dirty="0"/>
                    </a:p>
                  </a:txBody>
                  <a:tcPr/>
                </a:tc>
                <a:tc>
                  <a:txBody>
                    <a:bodyPr/>
                    <a:lstStyle/>
                    <a:p>
                      <a:pPr algn="ctr"/>
                      <a:r>
                        <a:rPr lang="en-US" dirty="0" smtClean="0"/>
                        <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MsgCom</a:t>
            </a:r>
            <a:r>
              <a:rPr lang="en-US" dirty="0" smtClean="0"/>
              <a:t> Library</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MsgCom Library</a:t>
            </a:r>
          </a:p>
        </p:txBody>
      </p:sp>
      <p:sp>
        <p:nvSpPr>
          <p:cNvPr id="11267" name="Rectangle 3"/>
          <p:cNvSpPr>
            <a:spLocks noGrp="1" noChangeArrowheads="1"/>
          </p:cNvSpPr>
          <p:nvPr>
            <p:ph idx="1"/>
          </p:nvPr>
        </p:nvSpPr>
        <p:spPr>
          <a:xfrm>
            <a:off x="333375" y="1047749"/>
            <a:ext cx="8467725" cy="5314549"/>
          </a:xfrm>
        </p:spPr>
        <p:txBody>
          <a:bodyPr/>
          <a:lstStyle/>
          <a:p>
            <a:pPr>
              <a:buClr>
                <a:schemeClr val="tx1"/>
              </a:buClr>
              <a:buSzPct val="100000"/>
            </a:pPr>
            <a:r>
              <a:rPr lang="en-US" dirty="0"/>
              <a:t>Purpose: </a:t>
            </a:r>
            <a:r>
              <a:rPr lang="en-US" dirty="0" smtClean="0"/>
              <a:t>Fast </a:t>
            </a:r>
            <a:r>
              <a:rPr lang="en-US" dirty="0"/>
              <a:t>exchange </a:t>
            </a:r>
            <a:r>
              <a:rPr lang="en-US" dirty="0" smtClean="0"/>
              <a:t>of messages and data </a:t>
            </a:r>
            <a:r>
              <a:rPr lang="en-US" dirty="0"/>
              <a:t>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p14="http://schemas.microsoft.com/office/powerpoint/2010/main" xmlns="" val="2949941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600" dirty="0"/>
              <a:t>Simple Queue Channels: Messages are placed directly into a destination hardware queue that is associated with a reader. </a:t>
            </a:r>
          </a:p>
          <a:p>
            <a:r>
              <a:rPr lang="en-US" sz="2600" dirty="0"/>
              <a:t>Virtual Channels: Multiple virtual channels are associated with the same hardware queue.</a:t>
            </a:r>
          </a:p>
          <a:p>
            <a:r>
              <a:rPr lang="en-US" sz="2600" dirty="0"/>
              <a:t>Queue DMA Channels: Messages are copied using infrastructure PKTDMA between the writer and the reader.</a:t>
            </a:r>
          </a:p>
          <a:p>
            <a:r>
              <a:rPr lang="en-US" sz="2600" dirty="0"/>
              <a:t>Proxy Queue </a:t>
            </a:r>
            <a:r>
              <a:rPr lang="en-US" sz="2600" dirty="0" smtClean="0"/>
              <a:t>Channels:</a:t>
            </a:r>
          </a:p>
          <a:p>
            <a:pPr lvl="1"/>
            <a:r>
              <a:rPr lang="en-US" sz="2200" dirty="0" smtClean="0"/>
              <a:t>Indirect </a:t>
            </a:r>
            <a:r>
              <a:rPr lang="en-US" sz="2200" dirty="0"/>
              <a:t>channels work over BSD </a:t>
            </a:r>
            <a:r>
              <a:rPr lang="en-US" sz="2200" dirty="0" smtClean="0"/>
              <a:t>sockets</a:t>
            </a:r>
          </a:p>
          <a:p>
            <a:pPr lvl="1"/>
            <a:r>
              <a:rPr lang="en-US" sz="2200" dirty="0" smtClean="0"/>
              <a:t>Enables </a:t>
            </a:r>
            <a:r>
              <a:rPr lang="en-US" sz="2200" dirty="0"/>
              <a:t>communications between </a:t>
            </a:r>
            <a:r>
              <a:rPr lang="en-US" sz="2200" dirty="0" smtClean="0"/>
              <a:t>writer </a:t>
            </a:r>
            <a:r>
              <a:rPr lang="en-US" sz="2200" dirty="0"/>
              <a:t>and </a:t>
            </a:r>
            <a:r>
              <a:rPr lang="en-US" sz="2200" dirty="0" smtClean="0"/>
              <a:t>reader </a:t>
            </a:r>
            <a:r>
              <a:rPr lang="en-US" sz="2200" dirty="0"/>
              <a:t>that are not connected to the same </a:t>
            </a:r>
            <a:r>
              <a:rPr lang="en-US" sz="2200" dirty="0" smtClean="0"/>
              <a:t>instance of Multicore Navigator</a:t>
            </a:r>
          </a:p>
          <a:p>
            <a:pPr lvl="1"/>
            <a:r>
              <a:rPr lang="en-US" sz="2200" dirty="0" smtClean="0"/>
              <a:t>Not yet implemented in current release</a:t>
            </a:r>
            <a:endParaRPr lang="en-US" sz="2200" dirty="0"/>
          </a:p>
        </p:txBody>
      </p:sp>
    </p:spTree>
    <p:extLst>
      <p:ext uri="{BB962C8B-B14F-4D97-AF65-F5344CB8AC3E}">
        <p14:creationId xmlns:p14="http://schemas.microsoft.com/office/powerpoint/2010/main" xmlns="" val="3570460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p14="http://schemas.microsoft.com/office/powerpoint/2010/main" xmlns="" val="1343013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8456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p14="http://schemas.microsoft.com/office/powerpoint/2010/main" xmlns="" val="2435015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p14="http://schemas.microsoft.com/office/powerpoint/2010/main" xmlns="" val="202818991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p14="http://schemas.microsoft.com/office/powerpoint/2010/main" xmlns="" val="31938239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2238" y="423511"/>
            <a:ext cx="8229600" cy="762000"/>
          </a:xfrm>
        </p:spPr>
        <p:txBody>
          <a:bodyPr wrap="none" anchorCtr="1"/>
          <a:lstStyle/>
          <a:p>
            <a:r>
              <a:rPr lang="en-US" dirty="0" smtClean="0"/>
              <a:t>IPC Challenges</a:t>
            </a:r>
          </a:p>
        </p:txBody>
      </p:sp>
      <p:sp>
        <p:nvSpPr>
          <p:cNvPr id="22" name="TextBox 21"/>
          <p:cNvSpPr txBox="1"/>
          <p:nvPr/>
        </p:nvSpPr>
        <p:spPr>
          <a:xfrm>
            <a:off x="152400" y="1675040"/>
            <a:ext cx="8790291" cy="3520964"/>
          </a:xfrm>
          <a:prstGeom prst="rect">
            <a:avLst/>
          </a:prstGeom>
          <a:noFill/>
        </p:spPr>
        <p:txBody>
          <a:bodyPr wrap="square" rtlCol="0" anchor="ctr" anchorCtr="0">
            <a:spAutoFit/>
          </a:bodyPr>
          <a:lstStyle/>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Cooperation between multiple cores requires a smart way to exchange data and messages.</a:t>
            </a:r>
          </a:p>
          <a:p>
            <a:pPr marL="342900" indent="-342900" algn="l">
              <a:lnSpc>
                <a:spcPct val="80000"/>
              </a:lnSpc>
              <a:spcBef>
                <a:spcPts val="1200"/>
              </a:spcBef>
              <a:spcAft>
                <a:spcPts val="0"/>
              </a:spcAft>
              <a:buSzPct val="100000"/>
              <a:buFont typeface="Arial" pitchFamily="34" charset="0"/>
              <a:buChar char="•"/>
            </a:pPr>
            <a:r>
              <a:rPr lang="en-US" b="0" dirty="0" smtClean="0">
                <a:latin typeface="Calibri" pitchFamily="34" charset="0"/>
              </a:rPr>
              <a:t>Must scale from 2 to 12 cores in a single device … with the ability to connect multiple devices.</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Efficient scheme required to avoid high cost in terms of CPU cycles</a:t>
            </a:r>
          </a:p>
          <a:p>
            <a:pPr marL="342900" indent="-342900" algn="l">
              <a:lnSpc>
                <a:spcPct val="80000"/>
              </a:lnSpc>
              <a:spcBef>
                <a:spcPts val="1200"/>
              </a:spcBef>
              <a:spcAft>
                <a:spcPts val="0"/>
              </a:spcAft>
              <a:buSzPct val="100000"/>
              <a:buFont typeface="Arial" pitchFamily="34" charset="0"/>
              <a:buChar char="•"/>
            </a:pPr>
            <a:r>
              <a:rPr lang="en-US" b="0" dirty="0" smtClean="0">
                <a:latin typeface="Calibri" pitchFamily="34" charset="0"/>
              </a:rPr>
              <a:t>Easy to use, clear and standardized APIs</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The usual trade-offs; Performance (speed, flexibility) versus cost (complexity, more resources)</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pPr>
            <a:endParaRPr lang="en-US"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347199050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401361862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724" y="6327755"/>
            <a:ext cx="8959395" cy="530245"/>
          </a:xfrm>
          <a:prstGeom prst="rect">
            <a:avLst/>
          </a:prstGeom>
          <a:solidFill>
            <a:schemeClr val="bg1"/>
          </a:solidFill>
        </p:spPr>
        <p:txBody>
          <a:bodyPr wrap="square" rtlCol="0">
            <a:no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7588426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1724" y="6327755"/>
            <a:ext cx="8959395" cy="530245"/>
          </a:xfrm>
          <a:prstGeom prst="rect">
            <a:avLst/>
          </a:prstGeom>
          <a:solidFill>
            <a:schemeClr val="bg1"/>
          </a:solidFill>
        </p:spPr>
        <p:txBody>
          <a:bodyPr wrap="square" rtlCol="0">
            <a:no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p14="http://schemas.microsoft.com/office/powerpoint/2010/main" xmlns="" val="10673034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Demonstrations &amp; Examples</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2.x release at </a:t>
            </a:r>
            <a:r>
              <a:rPr lang="en-US" sz="2000" dirty="0" smtClean="0"/>
              <a:t>mcsdk_2_X_X_X\pdk_C6678_1_1_2_5\packages\ti\transport\ipc\examples</a:t>
            </a:r>
          </a:p>
          <a:p>
            <a:r>
              <a:rPr lang="en-US" sz="3000" dirty="0" smtClean="0"/>
              <a:t>MsgCom project (on ARM and DSP) is part of KeyStone II Lab Book</a:t>
            </a:r>
          </a:p>
          <a:p>
            <a:r>
              <a:rPr lang="en-US" sz="3000" dirty="0" smtClean="0"/>
              <a:t>IPCv3 example for communication between DSP and ARM is part of the out-of-the-box demos. Instructions how to build, run and modify this example is part of KeyStone Lab book</a:t>
            </a:r>
            <a:endParaRPr lang="en-US" sz="3000" dirty="0"/>
          </a:p>
        </p:txBody>
      </p:sp>
    </p:spTree>
    <p:extLst>
      <p:ext uri="{BB962C8B-B14F-4D97-AF65-F5344CB8AC3E}">
        <p14:creationId xmlns:p14="http://schemas.microsoft.com/office/powerpoint/2010/main" xmlns="" val="13430130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Device-specific Data Manuals for the KeyStone </a:t>
            </a:r>
            <a:r>
              <a:rPr lang="en-US" dirty="0" err="1" smtClean="0"/>
              <a:t>SoCs</a:t>
            </a:r>
            <a:r>
              <a:rPr lang="en-US" dirty="0" smtClean="0"/>
              <a:t> can be found at </a:t>
            </a:r>
            <a:r>
              <a:rPr lang="en-US" dirty="0" smtClean="0">
                <a:hlinkClick r:id="rId2"/>
              </a:rPr>
              <a:t>TI.com/multicore</a:t>
            </a:r>
            <a:r>
              <a:rPr lang="en-US" dirty="0" smtClean="0"/>
              <a:t>.</a:t>
            </a:r>
          </a:p>
          <a:p>
            <a:r>
              <a:rPr lang="en-US" dirty="0" smtClean="0"/>
              <a:t>For articles related to IPC,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hangingPunct="0">
              <a:lnSpc>
                <a:spcPct val="80000"/>
              </a:lnSpc>
              <a:spcBef>
                <a:spcPct val="50000"/>
              </a:spcBef>
              <a:defRPr/>
            </a:pPr>
            <a:r>
              <a:rPr lang="en-US" sz="17200" b="0" dirty="0">
                <a:solidFill>
                  <a:srgbClr val="FF0000"/>
                </a:solidFill>
                <a:latin typeface="TILogo" pitchFamily="2" charset="0"/>
              </a:rPr>
              <a:t>ti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Architecture Support for IPC</a:t>
            </a:r>
          </a:p>
        </p:txBody>
      </p:sp>
      <p:sp>
        <p:nvSpPr>
          <p:cNvPr id="22" name="TextBox 21"/>
          <p:cNvSpPr txBox="1"/>
          <p:nvPr/>
        </p:nvSpPr>
        <p:spPr>
          <a:xfrm>
            <a:off x="381000" y="2009325"/>
            <a:ext cx="8409291" cy="1735860"/>
          </a:xfrm>
          <a:prstGeom prst="rect">
            <a:avLst/>
          </a:prstGeom>
          <a:noFill/>
        </p:spPr>
        <p:txBody>
          <a:bodyPr wrap="square" rtlCol="0" anchor="ctr" anchorCtr="0">
            <a:spAutoFit/>
          </a:bodyPr>
          <a:lstStyle/>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Shared memory: MSMC memory or DDR</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IPC registers set provides hardware interrupt to cores </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Multicore Navigator</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Various peripherals for communication between devices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IPC Offering </a:t>
            </a:r>
          </a:p>
        </p:txBody>
      </p:sp>
      <p:graphicFrame>
        <p:nvGraphicFramePr>
          <p:cNvPr id="11266" name="Object 2"/>
          <p:cNvGraphicFramePr>
            <a:graphicFrameLocks noChangeAspect="1"/>
          </p:cNvGraphicFramePr>
          <p:nvPr/>
        </p:nvGraphicFramePr>
        <p:xfrm>
          <a:off x="768150" y="1223294"/>
          <a:ext cx="7569200" cy="4833937"/>
        </p:xfrm>
        <a:graphic>
          <a:graphicData uri="http://schemas.openxmlformats.org/presentationml/2006/ole">
            <p:oleObj spid="_x0000_s11266" name="Visio" r:id="rId4" imgW="7568750" imgH="4833571" progId="Visio.Drawing.11">
              <p:embed/>
            </p:oleObj>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IPC Methodology: IPCv3</a:t>
            </a:r>
            <a:endParaRPr lang="en-US" sz="3600" dirty="0"/>
          </a:p>
        </p:txBody>
      </p:sp>
      <p:sp>
        <p:nvSpPr>
          <p:cNvPr id="4" name="Content Placeholder 3"/>
          <p:cNvSpPr>
            <a:spLocks noGrp="1"/>
          </p:cNvSpPr>
          <p:nvPr>
            <p:ph idx="1"/>
          </p:nvPr>
        </p:nvSpPr>
        <p:spPr>
          <a:xfrm>
            <a:off x="457200" y="1790299"/>
            <a:ext cx="8229600" cy="4332170"/>
          </a:xfrm>
        </p:spPr>
        <p:txBody>
          <a:bodyPr/>
          <a:lstStyle/>
          <a:p>
            <a:pPr>
              <a:buSzPct val="100000"/>
            </a:pPr>
            <a:r>
              <a:rPr lang="en-US" sz="2800" dirty="0" smtClean="0"/>
              <a:t>IPCv3 library based on shared memory</a:t>
            </a:r>
          </a:p>
          <a:p>
            <a:pPr lvl="1"/>
            <a:r>
              <a:rPr lang="en-US" sz="2000" dirty="0" smtClean="0"/>
              <a:t>DSP: Must build with BIOS</a:t>
            </a:r>
          </a:p>
          <a:p>
            <a:pPr lvl="1"/>
            <a:r>
              <a:rPr lang="en-US" sz="2000" dirty="0" smtClean="0"/>
              <a:t>ARM: Linux from user mode</a:t>
            </a:r>
          </a:p>
          <a:p>
            <a:pPr lvl="1"/>
            <a:r>
              <a:rPr lang="en-US" sz="2000" dirty="0" smtClean="0"/>
              <a:t>Designed for moving messages and short data</a:t>
            </a:r>
          </a:p>
          <a:p>
            <a:pPr lvl="1"/>
            <a:r>
              <a:rPr lang="en-US" sz="2000" dirty="0" smtClean="0"/>
              <a:t>Called “the control path” because messageQ is the “slow” path for data and Notify is limited to 32 bit messages </a:t>
            </a:r>
          </a:p>
          <a:p>
            <a:pPr lvl="1"/>
            <a:r>
              <a:rPr lang="en-US" sz="2000" dirty="0" smtClean="0"/>
              <a:t>Requires SYS/BIOS on the DSP side</a:t>
            </a:r>
          </a:p>
          <a:p>
            <a:pPr lvl="1"/>
            <a:r>
              <a:rPr lang="en-US" sz="2000" dirty="0" smtClean="0"/>
              <a:t>Compatible with legacy devices (same API)</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IPC Methodology: </a:t>
            </a:r>
            <a:r>
              <a:rPr lang="en-US" sz="3600" dirty="0" err="1" smtClean="0"/>
              <a:t>MsgCom</a:t>
            </a:r>
            <a:endParaRPr lang="en-US" sz="3600" dirty="0"/>
          </a:p>
        </p:txBody>
      </p:sp>
      <p:sp>
        <p:nvSpPr>
          <p:cNvPr id="4" name="Content Placeholder 3"/>
          <p:cNvSpPr>
            <a:spLocks noGrp="1"/>
          </p:cNvSpPr>
          <p:nvPr>
            <p:ph idx="1"/>
          </p:nvPr>
        </p:nvSpPr>
        <p:spPr>
          <a:xfrm>
            <a:off x="449580" y="1474269"/>
            <a:ext cx="8229600" cy="3764280"/>
          </a:xfrm>
        </p:spPr>
        <p:txBody>
          <a:bodyPr/>
          <a:lstStyle/>
          <a:p>
            <a:r>
              <a:rPr lang="en-US" sz="2800" dirty="0" err="1" smtClean="0"/>
              <a:t>MsgCom</a:t>
            </a:r>
            <a:r>
              <a:rPr lang="en-US" sz="2800" dirty="0" smtClean="0"/>
              <a:t> library based on the Multicore Navigator queues and logic </a:t>
            </a:r>
          </a:p>
          <a:p>
            <a:pPr lvl="1"/>
            <a:r>
              <a:rPr lang="en-US" sz="2000" dirty="0" smtClean="0"/>
              <a:t>DSP: Can work even without operating system</a:t>
            </a:r>
          </a:p>
          <a:p>
            <a:pPr lvl="1"/>
            <a:r>
              <a:rPr lang="en-US" sz="2000" dirty="0" smtClean="0"/>
              <a:t>ARM: Linux library from user mode</a:t>
            </a:r>
          </a:p>
          <a:p>
            <a:pPr lvl="1"/>
            <a:r>
              <a:rPr lang="en-US" sz="2000" dirty="0" smtClean="0"/>
              <a:t>Fast data movement between ARM-DSP and DSP-DSP with minimum intervention of the CPU</a:t>
            </a:r>
          </a:p>
          <a:p>
            <a:pPr lvl="1"/>
            <a:r>
              <a:rPr lang="en-US" sz="2000" dirty="0" smtClean="0"/>
              <a:t>Does not require SYS/BIOS</a:t>
            </a:r>
          </a:p>
          <a:p>
            <a:pPr lvl="1"/>
            <a:r>
              <a:rPr lang="en-US" sz="2000" dirty="0" smtClean="0"/>
              <a:t>Supports many features of data movement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Library</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3.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4.xml><?xml version="1.0" encoding="utf-8"?>
<p:tagLst xmlns:a="http://schemas.openxmlformats.org/drawingml/2006/main" xmlns:r="http://schemas.openxmlformats.org/officeDocument/2006/relationships" xmlns:p="http://schemas.openxmlformats.org/presentationml/2006/main">
  <p:tag name="NO LOGOS" val="true"/>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47505</TotalTime>
  <Words>3472</Words>
  <Application>Microsoft Office PowerPoint</Application>
  <PresentationFormat>On-screen Show (4:3)</PresentationFormat>
  <Paragraphs>575</Paragraphs>
  <Slides>47</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13_KeyStoneOLT</vt:lpstr>
      <vt:lpstr>Visio</vt:lpstr>
      <vt:lpstr>KeyStone IPC    Inter-Processor Communications</vt:lpstr>
      <vt:lpstr>Agenda</vt:lpstr>
      <vt:lpstr>IPC Basic Concepts</vt:lpstr>
      <vt:lpstr>IPC Challenges</vt:lpstr>
      <vt:lpstr>Architecture Support for IPC</vt:lpstr>
      <vt:lpstr>IPC Offering </vt:lpstr>
      <vt:lpstr>KeyStone IPC Methodology: IPCv3</vt:lpstr>
      <vt:lpstr>KeyStone IPC Methodology: MsgCom</vt:lpstr>
      <vt:lpstr>IPC Library</vt:lpstr>
      <vt:lpstr>IPC Library: Transports</vt:lpstr>
      <vt:lpstr>IPC Services</vt:lpstr>
      <vt:lpstr>Using Notify – Concepts</vt:lpstr>
      <vt:lpstr>Notify Model</vt:lpstr>
      <vt:lpstr>Notify Model</vt:lpstr>
      <vt:lpstr>Notify Implementation</vt:lpstr>
      <vt:lpstr>Example Callback Function</vt:lpstr>
      <vt:lpstr>Data Passing Using Shared Memory (1/2)</vt:lpstr>
      <vt:lpstr>Data Passing Using Shared Memory (2/2)</vt:lpstr>
      <vt:lpstr>MessageQ – Highest Layer API</vt:lpstr>
      <vt:lpstr>MessageQ and Messages</vt:lpstr>
      <vt:lpstr>Using MessageQ (1/3)</vt:lpstr>
      <vt:lpstr>Using MessageQ (2/3)</vt:lpstr>
      <vt:lpstr>Using MessageQ (3/3)</vt:lpstr>
      <vt:lpstr>MessageQ – Configuration</vt:lpstr>
      <vt:lpstr>Data Passing: Static</vt:lpstr>
      <vt:lpstr>Data Passing: Dynamic</vt:lpstr>
      <vt:lpstr>More Information About MessageQ</vt:lpstr>
      <vt:lpstr>IPC Device-to-Device Using SRIO</vt:lpstr>
      <vt:lpstr>IPC Transports: SRIO (1/3) KeyStone I Only</vt:lpstr>
      <vt:lpstr>IPC Transports: SRIO (2/3) KeyStone I Only</vt:lpstr>
      <vt:lpstr>IPC Transports: SRIO (3/3) KeyStone I Only</vt:lpstr>
      <vt:lpstr>IPC Transport Details</vt:lpstr>
      <vt:lpstr>MsgCom Library</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Demonstrations &amp; Examples</vt:lpstr>
      <vt:lpstr>Examples and Demos</vt:lpstr>
      <vt:lpstr>For More Information</vt:lpstr>
      <vt:lpstr>Slide 47</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2011</cp:revision>
  <dcterms:created xsi:type="dcterms:W3CDTF">2007-12-19T20:51:45Z</dcterms:created>
  <dcterms:modified xsi:type="dcterms:W3CDTF">2014-01-29T14:45:01Z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A6AB9268-2D42-4BBA-A8D5-B08A0DCCC222</vt:lpwstr>
  </property>
  <property fmtid="{D5CDD505-2E9C-101B-9397-08002B2CF9AE}" pid="6" name="ArticulateProjectFull">
    <vt:lpwstr>C:\TEMP\TEMPLATE CONVERSION\KeyStone IPC v2.ppta</vt:lpwstr>
  </property>
</Properties>
</file>