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50"/>
  </p:notesMasterIdLst>
  <p:handoutMasterIdLst>
    <p:handoutMasterId r:id="rId51"/>
  </p:handoutMasterIdLst>
  <p:sldIdLst>
    <p:sldId id="827" r:id="rId7"/>
    <p:sldId id="1018" r:id="rId8"/>
    <p:sldId id="829" r:id="rId9"/>
    <p:sldId id="976" r:id="rId10"/>
    <p:sldId id="836" r:id="rId11"/>
    <p:sldId id="837" r:id="rId12"/>
    <p:sldId id="838" r:id="rId13"/>
    <p:sldId id="992" r:id="rId14"/>
    <p:sldId id="993" r:id="rId15"/>
    <p:sldId id="991" r:id="rId16"/>
    <p:sldId id="985" r:id="rId17"/>
    <p:sldId id="977" r:id="rId18"/>
    <p:sldId id="989" r:id="rId19"/>
    <p:sldId id="988" r:id="rId20"/>
    <p:sldId id="1019" r:id="rId21"/>
    <p:sldId id="1016" r:id="rId22"/>
    <p:sldId id="998" r:id="rId23"/>
    <p:sldId id="999" r:id="rId24"/>
    <p:sldId id="1000" r:id="rId25"/>
    <p:sldId id="1001" r:id="rId26"/>
    <p:sldId id="995" r:id="rId27"/>
    <p:sldId id="996" r:id="rId28"/>
    <p:sldId id="997" r:id="rId29"/>
    <p:sldId id="1002" r:id="rId30"/>
    <p:sldId id="1003" r:id="rId31"/>
    <p:sldId id="1004" r:id="rId32"/>
    <p:sldId id="1005" r:id="rId33"/>
    <p:sldId id="1017" r:id="rId34"/>
    <p:sldId id="970" r:id="rId35"/>
    <p:sldId id="971" r:id="rId36"/>
    <p:sldId id="974" r:id="rId37"/>
    <p:sldId id="972" r:id="rId38"/>
    <p:sldId id="973" r:id="rId39"/>
    <p:sldId id="1006" r:id="rId40"/>
    <p:sldId id="1007" r:id="rId41"/>
    <p:sldId id="1008" r:id="rId42"/>
    <p:sldId id="1009" r:id="rId43"/>
    <p:sldId id="1010" r:id="rId44"/>
    <p:sldId id="1011" r:id="rId45"/>
    <p:sldId id="1012" r:id="rId46"/>
    <p:sldId id="1013" r:id="rId47"/>
    <p:sldId id="1014" r:id="rId48"/>
    <p:sldId id="1015" r:id="rId49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00" d="100"/>
          <a:sy n="100" d="100"/>
        </p:scale>
        <p:origin x="-78" y="-162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 Team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314325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rgbClr val="000000"/>
                </a:solidFill>
                <a:latin typeface="+mj-lt"/>
              </a:rPr>
              <a:t>KeyStone </a:t>
            </a:r>
            <a:r>
              <a:rPr lang="en-US" sz="4400" dirty="0" smtClean="0">
                <a:latin typeface="+mj-lt"/>
              </a:rPr>
              <a:t>Family </a:t>
            </a:r>
          </a:p>
          <a:p>
            <a:pPr algn="ctr">
              <a:defRPr/>
            </a:pPr>
            <a:r>
              <a:rPr lang="en-US" sz="4400" dirty="0" smtClean="0">
                <a:latin typeface="+mj-lt"/>
              </a:rPr>
              <a:t>SoC Overview</a:t>
            </a:r>
            <a:endParaRPr lang="en-US" sz="4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6250" y="104775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II Architecture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673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b="1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00672" y="1021559"/>
            <a:ext cx="3743328" cy="559355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Integrated Neon and Vector</a:t>
            </a:r>
            <a:br>
              <a:rPr lang="en-US" sz="1400" dirty="0" smtClean="0"/>
            </a:br>
            <a:r>
              <a:rPr lang="en-US" sz="14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4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AMBA 4.0 AXI Coherency Extension (ACE) master port connected directly to the MSMC2 for short-path access to shared MSMC SRAM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The ACE also provides an IO coherent access to the shared memory and external memory connected through the EMIF interface.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Cluster-level and core-level power management and low-power standby modes (also known as WFI/WFE modes)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endParaRPr lang="en-US" sz="1400" dirty="0" smtClean="0"/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76200"/>
            <a:ext cx="8963025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1036254"/>
            <a:ext cx="3757612" cy="52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2-6 MB shared among the C66x and ARM A15 CorePacs.</a:t>
            </a:r>
            <a:endParaRPr lang="en-US" alt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May contain program and data</a:t>
            </a:r>
            <a:br>
              <a:rPr lang="en-US" altLang="en-US" sz="1400" dirty="0" smtClean="0">
                <a:latin typeface="+mn-lt"/>
              </a:rPr>
            </a:br>
            <a:endParaRPr lang="en-US" altLang="en-US" sz="1400" dirty="0" smtClean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Arbitrates access of C66x and ARM A15 CorePac </a:t>
            </a:r>
            <a:r>
              <a:rPr lang="en-US" altLang="en-US" sz="1400" dirty="0">
                <a:latin typeface="+mn-lt"/>
              </a:rPr>
              <a:t>and SoC </a:t>
            </a:r>
            <a:r>
              <a:rPr lang="en-US" altLang="en-US" sz="1400" dirty="0" smtClean="0">
                <a:latin typeface="+mn-lt"/>
              </a:rPr>
              <a:t>masters to </a:t>
            </a:r>
            <a:r>
              <a:rPr lang="en-US" altLang="en-US" sz="1400" dirty="0">
                <a:latin typeface="+mn-lt"/>
              </a:rPr>
              <a:t>shared </a:t>
            </a:r>
            <a:r>
              <a:rPr lang="en-US" altLang="en-US" sz="1400" dirty="0" smtClean="0">
                <a:latin typeface="+mn-lt"/>
              </a:rPr>
              <a:t>and external memory through DDR3 EMIF</a:t>
            </a:r>
            <a:endParaRPr lang="en-US" altLang="en-US" sz="1400" dirty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Provides error detection and correction for all shared memory</a:t>
            </a:r>
            <a:endParaRPr 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Memory </a:t>
            </a:r>
            <a:r>
              <a:rPr lang="en-US" sz="14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>
                <a:latin typeface="+mn-lt"/>
              </a:rPr>
              <a:t>Provides </a:t>
            </a:r>
            <a:r>
              <a:rPr lang="en-US" sz="14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Support for ARM coherency with EDMA/peripheral masters in DDR3A and MSMC SRAM space.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Runs at the DSP frequency, thereby increasing memory access by fourfold compared to previous MSMC version 1.0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800" dirty="0" smtClean="0">
                <a:latin typeface="+mn-lt"/>
              </a:rPr>
              <a:t>Up to two DDR3 subsystem(s) 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The first DDR3 subsystem (DDR3A) supports up to 8 </a:t>
            </a:r>
            <a:r>
              <a:rPr lang="en-US" sz="1800" dirty="0">
                <a:latin typeface="+mn-lt"/>
              </a:rPr>
              <a:t>GB memory </a:t>
            </a:r>
            <a:r>
              <a:rPr lang="en-US" sz="18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power down of unused pins when using 16-bit or 32-bit width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48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Queue Manager.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5"/>
            <a:ext cx="8791575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490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Consists of 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Packet </a:t>
            </a:r>
            <a:r>
              <a:rPr lang="en-US" sz="1500" dirty="0">
                <a:latin typeface="+mn-lt"/>
              </a:rPr>
              <a:t>Accelerator (PA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Security </a:t>
            </a:r>
            <a:r>
              <a:rPr lang="en-US" sz="1500" dirty="0">
                <a:latin typeface="+mn-lt"/>
              </a:rPr>
              <a:t>Accelerator (SA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Supports IPsec ESP, IPsec AH, SRTP, and 3GPP protocols</a:t>
            </a:r>
            <a:endParaRPr lang="en-US" sz="15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2x 5-port Ethernet switches(depending on number of instances of NetCp) with 4-8 ports connecting to 4-8 SGMII ports and one port connecting to the Packet and Security Accelerators.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endParaRPr lang="en-US" sz="1500" dirty="0" smtClean="0">
              <a:latin typeface="+mn-lt"/>
            </a:endParaRP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 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42925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b="1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Architecture 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</a:t>
            </a:r>
            <a:r>
              <a:rPr lang="en-US" sz="1400" smtClean="0">
                <a:latin typeface="+mn-lt"/>
              </a:rPr>
              <a:t>Queue Manager </a:t>
            </a:r>
            <a:r>
              <a:rPr lang="en-US" sz="1400" dirty="0" smtClean="0">
                <a:latin typeface="+mn-lt"/>
              </a:rPr>
              <a:t>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47902</TotalTime>
  <Words>4167</Words>
  <Application>Microsoft Office PowerPoint</Application>
  <PresentationFormat>On-screen Show (4:3)</PresentationFormat>
  <Paragraphs>1717</Paragraphs>
  <Slides>43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13_KeyStoneOLT</vt:lpstr>
      <vt:lpstr>14_KeyStoneOLT</vt:lpstr>
      <vt:lpstr>Visio</vt:lpstr>
      <vt:lpstr>Multicore Applications Team</vt:lpstr>
      <vt:lpstr>Agenda</vt:lpstr>
      <vt:lpstr>KeyStone I Architecture 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Ran Katzur</cp:lastModifiedBy>
  <cp:revision>1610</cp:revision>
  <dcterms:created xsi:type="dcterms:W3CDTF">2007-12-19T20:51:45Z</dcterms:created>
  <dcterms:modified xsi:type="dcterms:W3CDTF">2013-04-10T11:38:56Z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A83BC893-E1CC-4AE4-96B1-809AA93DBE0E</vt:lpwstr>
  </property>
  <property fmtid="{D5CDD505-2E9C-101B-9397-08002B2CF9AE}" pid="6" name="ArticulateProjectFull">
    <vt:lpwstr>C:\Data\Keystone Training\BINDERS\slides\KeyStone SoC Overview.ppta</vt:lpwstr>
  </property>
</Properties>
</file>