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29" r:id="rId3"/>
    <p:sldId id="267" r:id="rId4"/>
    <p:sldId id="257" r:id="rId5"/>
    <p:sldId id="258" r:id="rId6"/>
    <p:sldId id="260" r:id="rId7"/>
    <p:sldId id="259" r:id="rId8"/>
    <p:sldId id="262" r:id="rId9"/>
    <p:sldId id="261" r:id="rId10"/>
    <p:sldId id="263" r:id="rId11"/>
    <p:sldId id="264" r:id="rId12"/>
    <p:sldId id="265" r:id="rId13"/>
    <p:sldId id="266" r:id="rId14"/>
    <p:sldId id="269" r:id="rId15"/>
    <p:sldId id="268" r:id="rId16"/>
    <p:sldId id="270" r:id="rId17"/>
    <p:sldId id="271" r:id="rId18"/>
    <p:sldId id="272" r:id="rId19"/>
    <p:sldId id="273" r:id="rId20"/>
    <p:sldId id="275" r:id="rId21"/>
    <p:sldId id="274" r:id="rId22"/>
    <p:sldId id="276" r:id="rId23"/>
    <p:sldId id="277" r:id="rId24"/>
    <p:sldId id="278" r:id="rId25"/>
    <p:sldId id="279" r:id="rId26"/>
    <p:sldId id="280" r:id="rId27"/>
    <p:sldId id="281" r:id="rId28"/>
    <p:sldId id="282" r:id="rId29"/>
    <p:sldId id="285" r:id="rId30"/>
    <p:sldId id="286" r:id="rId31"/>
    <p:sldId id="283" r:id="rId32"/>
    <p:sldId id="288" r:id="rId33"/>
    <p:sldId id="289" r:id="rId34"/>
    <p:sldId id="291" r:id="rId35"/>
    <p:sldId id="292" r:id="rId36"/>
    <p:sldId id="293" r:id="rId37"/>
    <p:sldId id="298" r:id="rId38"/>
    <p:sldId id="312" r:id="rId39"/>
    <p:sldId id="313" r:id="rId40"/>
    <p:sldId id="300" r:id="rId41"/>
    <p:sldId id="302" r:id="rId42"/>
    <p:sldId id="303" r:id="rId43"/>
    <p:sldId id="304" r:id="rId44"/>
    <p:sldId id="307" r:id="rId45"/>
    <p:sldId id="314" r:id="rId46"/>
    <p:sldId id="315" r:id="rId47"/>
    <p:sldId id="316" r:id="rId48"/>
    <p:sldId id="308" r:id="rId49"/>
    <p:sldId id="309" r:id="rId50"/>
    <p:sldId id="310" r:id="rId51"/>
    <p:sldId id="311" r:id="rId52"/>
    <p:sldId id="294" r:id="rId53"/>
    <p:sldId id="317" r:id="rId54"/>
    <p:sldId id="284" r:id="rId55"/>
    <p:sldId id="318" r:id="rId56"/>
    <p:sldId id="319" r:id="rId57"/>
    <p:sldId id="321" r:id="rId58"/>
    <p:sldId id="320" r:id="rId59"/>
    <p:sldId id="322" r:id="rId60"/>
    <p:sldId id="323" r:id="rId61"/>
    <p:sldId id="330" r:id="rId62"/>
    <p:sldId id="324" r:id="rId63"/>
    <p:sldId id="325" r:id="rId64"/>
    <p:sldId id="326" r:id="rId65"/>
    <p:sldId id="327" r:id="rId66"/>
    <p:sldId id="328" r:id="rId67"/>
    <p:sldId id="331" r:id="rId68"/>
    <p:sldId id="332" r:id="rId69"/>
    <p:sldId id="333" r:id="rId7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A8D95BE-E14C-467F-A67C-48C86BDD77B3}" type="datetimeFigureOut">
              <a:rPr lang="en-US" smtClean="0"/>
              <a:t>10/9/2014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A252619E-E502-4CBD-8E42-178433CFEC6E}" type="slidenum">
              <a:rPr lang="en-US" smtClean="0"/>
              <a:t>‹#›</a:t>
            </a:fld>
            <a:endParaRPr lang="en-US" dirty="0"/>
          </a:p>
        </p:txBody>
      </p:sp>
    </p:spTree>
    <p:extLst>
      <p:ext uri="{BB962C8B-B14F-4D97-AF65-F5344CB8AC3E}">
        <p14:creationId xmlns:p14="http://schemas.microsoft.com/office/powerpoint/2010/main" val="264394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209945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05740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57609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03620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6922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387696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72598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393983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234095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2673880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B42D1-2EAC-4B00-930C-88285C99702C}" type="datetimeFigureOut">
              <a:rPr lang="en-US" smtClean="0"/>
              <a:t>10/9/2014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93813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B42D1-2EAC-4B00-930C-88285C99702C}" type="datetimeFigureOut">
              <a:rPr lang="en-US" smtClean="0"/>
              <a:t>10/9/2014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E877C-DDF2-4CE1-8938-49E6133AE3F3}" type="slidenum">
              <a:rPr lang="en-US" smtClean="0"/>
              <a:t>‹#›</a:t>
            </a:fld>
            <a:endParaRPr lang="en-US" dirty="0"/>
          </a:p>
        </p:txBody>
      </p:sp>
    </p:spTree>
    <p:extLst>
      <p:ext uri="{BB962C8B-B14F-4D97-AF65-F5344CB8AC3E}">
        <p14:creationId xmlns:p14="http://schemas.microsoft.com/office/powerpoint/2010/main" val="246247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16.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1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19.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20.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image" Target="../media/image21.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22.vml"/><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18.emf"/></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993775"/>
          </a:xfrm>
        </p:spPr>
        <p:txBody>
          <a:bodyPr>
            <a:normAutofit fontScale="90000"/>
          </a:bodyPr>
          <a:lstStyle/>
          <a:p>
            <a:r>
              <a:rPr lang="en-US" dirty="0" smtClean="0"/>
              <a:t>Implementation of ProDrive Model </a:t>
            </a:r>
            <a:endParaRPr lang="en-US" dirty="0"/>
          </a:p>
        </p:txBody>
      </p:sp>
      <p:sp>
        <p:nvSpPr>
          <p:cNvPr id="3" name="Subtitle 2"/>
          <p:cNvSpPr>
            <a:spLocks noGrp="1"/>
          </p:cNvSpPr>
          <p:nvPr>
            <p:ph type="subTitle" idx="1"/>
          </p:nvPr>
        </p:nvSpPr>
        <p:spPr/>
        <p:txBody>
          <a:bodyPr/>
          <a:lstStyle/>
          <a:p>
            <a:r>
              <a:rPr lang="en-US" dirty="0" smtClean="0"/>
              <a:t>Ran Katzur  10-8-2014</a:t>
            </a:r>
            <a:endParaRPr lang="en-US" dirty="0"/>
          </a:p>
        </p:txBody>
      </p:sp>
    </p:spTree>
    <p:extLst>
      <p:ext uri="{BB962C8B-B14F-4D97-AF65-F5344CB8AC3E}">
        <p14:creationId xmlns:p14="http://schemas.microsoft.com/office/powerpoint/2010/main" val="1353043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Copy Data From Thread to DSP Core</a:t>
            </a:r>
            <a:endParaRPr lang="en-US" dirty="0"/>
          </a:p>
        </p:txBody>
      </p:sp>
      <p:sp>
        <p:nvSpPr>
          <p:cNvPr id="3" name="TextBox 2"/>
          <p:cNvSpPr txBox="1"/>
          <p:nvPr/>
        </p:nvSpPr>
        <p:spPr>
          <a:xfrm>
            <a:off x="5715000" y="1371600"/>
            <a:ext cx="3200400" cy="3970318"/>
          </a:xfrm>
          <a:prstGeom prst="rect">
            <a:avLst/>
          </a:prstGeom>
          <a:noFill/>
        </p:spPr>
        <p:txBody>
          <a:bodyPr wrap="square" rtlCol="0">
            <a:spAutoFit/>
          </a:bodyPr>
          <a:lstStyle/>
          <a:p>
            <a:pPr marL="342900" indent="-342900">
              <a:buAutoNum type="arabicPeriod"/>
            </a:pPr>
            <a:r>
              <a:rPr lang="en-US" dirty="0" smtClean="0"/>
              <a:t>DSP core gets a message from the thread with source logical address,  destination logical address, and size</a:t>
            </a:r>
          </a:p>
          <a:p>
            <a:pPr marL="342900" indent="-342900">
              <a:buAutoNum type="arabicPeriod"/>
            </a:pPr>
            <a:r>
              <a:rPr lang="en-US" dirty="0" smtClean="0"/>
              <a:t>DSP initiates EDMA transfer via the Hyperlink and waits for the EDMA completion</a:t>
            </a:r>
          </a:p>
          <a:p>
            <a:pPr marL="342900" indent="-342900">
              <a:buFontTx/>
              <a:buAutoNum type="arabicPeriod"/>
            </a:pPr>
            <a:r>
              <a:rPr lang="en-US" dirty="0" smtClean="0"/>
              <a:t>At the completion of the transfer the DSP send a message to the thread</a:t>
            </a:r>
          </a:p>
          <a:p>
            <a:pPr marL="342900" indent="-342900">
              <a:buFontTx/>
              <a:buAutoNum type="arabicPeriod"/>
            </a:pPr>
            <a:r>
              <a:rPr lang="en-US" dirty="0" smtClean="0"/>
              <a:t>MPAX and Hyperlink configuration will be discuss later</a:t>
            </a:r>
          </a:p>
          <a:p>
            <a:pPr marL="342900" indent="-342900">
              <a:buAutoNum type="arabicPeriod"/>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408869112"/>
              </p:ext>
            </p:extLst>
          </p:nvPr>
        </p:nvGraphicFramePr>
        <p:xfrm>
          <a:off x="533400" y="1371600"/>
          <a:ext cx="4871067" cy="4433888"/>
        </p:xfrm>
        <a:graphic>
          <a:graphicData uri="http://schemas.openxmlformats.org/presentationml/2006/ole">
            <mc:AlternateContent xmlns:mc="http://schemas.openxmlformats.org/markup-compatibility/2006">
              <mc:Choice xmlns:v="urn:schemas-microsoft-com:vml" Requires="v">
                <p:oleObj spid="_x0000_s6186" name="Visio" r:id="rId3" imgW="6225484" imgH="5667443" progId="Visio.Drawing.11">
                  <p:embed/>
                </p:oleObj>
              </mc:Choice>
              <mc:Fallback>
                <p:oleObj name="Visio" r:id="rId3" imgW="6225484" imgH="5667443" progId="Visio.Drawing.11">
                  <p:embed/>
                  <p:pic>
                    <p:nvPicPr>
                      <p:cNvPr id="0" name=""/>
                      <p:cNvPicPr/>
                      <p:nvPr/>
                    </p:nvPicPr>
                    <p:blipFill>
                      <a:blip r:embed="rId4"/>
                      <a:stretch>
                        <a:fillRect/>
                      </a:stretch>
                    </p:blipFill>
                    <p:spPr>
                      <a:xfrm>
                        <a:off x="533400" y="1371600"/>
                        <a:ext cx="4871067" cy="4433888"/>
                      </a:xfrm>
                      <a:prstGeom prst="rect">
                        <a:avLst/>
                      </a:prstGeom>
                    </p:spPr>
                  </p:pic>
                </p:oleObj>
              </mc:Fallback>
            </mc:AlternateContent>
          </a:graphicData>
        </a:graphic>
      </p:graphicFrame>
    </p:spTree>
    <p:extLst>
      <p:ext uri="{BB962C8B-B14F-4D97-AF65-F5344CB8AC3E}">
        <p14:creationId xmlns:p14="http://schemas.microsoft.com/office/powerpoint/2010/main" val="2261612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Copy Data From DSP Core to Thread</a:t>
            </a:r>
            <a:endParaRPr lang="en-US" dirty="0"/>
          </a:p>
        </p:txBody>
      </p:sp>
      <p:sp>
        <p:nvSpPr>
          <p:cNvPr id="3" name="TextBox 2"/>
          <p:cNvSpPr txBox="1"/>
          <p:nvPr/>
        </p:nvSpPr>
        <p:spPr>
          <a:xfrm>
            <a:off x="5715000" y="1371600"/>
            <a:ext cx="3200400" cy="3970318"/>
          </a:xfrm>
          <a:prstGeom prst="rect">
            <a:avLst/>
          </a:prstGeom>
          <a:noFill/>
        </p:spPr>
        <p:txBody>
          <a:bodyPr wrap="square" rtlCol="0">
            <a:spAutoFit/>
          </a:bodyPr>
          <a:lstStyle/>
          <a:p>
            <a:pPr marL="342900" indent="-342900">
              <a:buAutoNum type="arabicPeriod"/>
            </a:pPr>
            <a:r>
              <a:rPr lang="en-US" dirty="0"/>
              <a:t>DSP core gets a message from the thread with source logical address,  destination logical address, and size</a:t>
            </a:r>
          </a:p>
          <a:p>
            <a:pPr marL="342900" indent="-342900">
              <a:buAutoNum type="arabicPeriod"/>
            </a:pPr>
            <a:r>
              <a:rPr lang="en-US" dirty="0" smtClean="0"/>
              <a:t>DSP initiates EDMA transfer via the Hyperlink and waits for the EDMA completion</a:t>
            </a:r>
          </a:p>
          <a:p>
            <a:pPr marL="342900" indent="-342900">
              <a:buFontTx/>
              <a:buAutoNum type="arabicPeriod"/>
            </a:pPr>
            <a:r>
              <a:rPr lang="en-US" dirty="0" smtClean="0"/>
              <a:t>At the completion of the transfer the DSP send a message to the thread</a:t>
            </a:r>
          </a:p>
          <a:p>
            <a:pPr marL="342900" indent="-342900">
              <a:buFontTx/>
              <a:buAutoNum type="arabicPeriod"/>
            </a:pPr>
            <a:r>
              <a:rPr lang="en-US" dirty="0" smtClean="0"/>
              <a:t>MPAX and Hyperlink configuration will be discuss later</a:t>
            </a:r>
          </a:p>
          <a:p>
            <a:pPr marL="342900" indent="-342900">
              <a:buAutoNum type="arabicPeriod"/>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291280836"/>
              </p:ext>
            </p:extLst>
          </p:nvPr>
        </p:nvGraphicFramePr>
        <p:xfrm>
          <a:off x="533400" y="1371600"/>
          <a:ext cx="4871067" cy="4433888"/>
        </p:xfrm>
        <a:graphic>
          <a:graphicData uri="http://schemas.openxmlformats.org/presentationml/2006/ole">
            <mc:AlternateContent xmlns:mc="http://schemas.openxmlformats.org/markup-compatibility/2006">
              <mc:Choice xmlns:v="urn:schemas-microsoft-com:vml" Requires="v">
                <p:oleObj spid="_x0000_s7210" name="Visio" r:id="rId3" imgW="6225484" imgH="5667443" progId="Visio.Drawing.11">
                  <p:embed/>
                </p:oleObj>
              </mc:Choice>
              <mc:Fallback>
                <p:oleObj name="Visio" r:id="rId3" imgW="6225484" imgH="5667443" progId="Visio.Drawing.11">
                  <p:embed/>
                  <p:pic>
                    <p:nvPicPr>
                      <p:cNvPr id="0" name=""/>
                      <p:cNvPicPr/>
                      <p:nvPr/>
                    </p:nvPicPr>
                    <p:blipFill>
                      <a:blip r:embed="rId4"/>
                      <a:stretch>
                        <a:fillRect/>
                      </a:stretch>
                    </p:blipFill>
                    <p:spPr>
                      <a:xfrm>
                        <a:off x="533400" y="1371600"/>
                        <a:ext cx="4871067" cy="4433888"/>
                      </a:xfrm>
                      <a:prstGeom prst="rect">
                        <a:avLst/>
                      </a:prstGeom>
                    </p:spPr>
                  </p:pic>
                </p:oleObj>
              </mc:Fallback>
            </mc:AlternateContent>
          </a:graphicData>
        </a:graphic>
      </p:graphicFrame>
    </p:spTree>
    <p:extLst>
      <p:ext uri="{BB962C8B-B14F-4D97-AF65-F5344CB8AC3E}">
        <p14:creationId xmlns:p14="http://schemas.microsoft.com/office/powerpoint/2010/main" val="2459748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DSP Core Real-time State Machine</a:t>
            </a:r>
            <a:endParaRPr lang="en-US" dirty="0"/>
          </a:p>
        </p:txBody>
      </p:sp>
      <p:sp>
        <p:nvSpPr>
          <p:cNvPr id="3" name="TextBox 2"/>
          <p:cNvSpPr txBox="1"/>
          <p:nvPr/>
        </p:nvSpPr>
        <p:spPr>
          <a:xfrm>
            <a:off x="5715000" y="1371600"/>
            <a:ext cx="3200400" cy="5078313"/>
          </a:xfrm>
          <a:prstGeom prst="rect">
            <a:avLst/>
          </a:prstGeom>
          <a:noFill/>
        </p:spPr>
        <p:txBody>
          <a:bodyPr wrap="square" rtlCol="0">
            <a:spAutoFit/>
          </a:bodyPr>
          <a:lstStyle/>
          <a:p>
            <a:pPr marL="342900" indent="-342900">
              <a:buAutoNum type="arabicPeriod"/>
            </a:pPr>
            <a:r>
              <a:rPr lang="en-US" dirty="0" smtClean="0"/>
              <a:t>DSP waits for a new message to arrive </a:t>
            </a:r>
          </a:p>
          <a:p>
            <a:pPr marL="342900" indent="-342900">
              <a:buAutoNum type="arabicPeriod"/>
            </a:pPr>
            <a:r>
              <a:rPr lang="en-US" dirty="0" smtClean="0"/>
              <a:t>When message arrives the DSP executes the function that is associated with the message </a:t>
            </a:r>
          </a:p>
          <a:p>
            <a:pPr marL="342900" indent="-342900">
              <a:buAutoNum type="arabicPeriod"/>
            </a:pPr>
            <a:r>
              <a:rPr lang="en-US" dirty="0" smtClean="0"/>
              <a:t>Upon completion of execution the DSP sends message back to the thread, and updates the buffer number for the next message </a:t>
            </a:r>
          </a:p>
          <a:p>
            <a:pPr marL="342900" indent="-342900">
              <a:buAutoNum type="arabicPeriod"/>
            </a:pPr>
            <a:r>
              <a:rPr lang="en-US" dirty="0" smtClean="0"/>
              <a:t>DSP returns to the waiting state. If there is a message waiting it continue with step 2, otherwise continue waiting</a:t>
            </a:r>
          </a:p>
          <a:p>
            <a:pPr marL="342900" indent="-342900">
              <a:buAutoNum type="arabicPeriod"/>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16315387"/>
              </p:ext>
            </p:extLst>
          </p:nvPr>
        </p:nvGraphicFramePr>
        <p:xfrm>
          <a:off x="762000" y="990600"/>
          <a:ext cx="4268787" cy="5386388"/>
        </p:xfrm>
        <a:graphic>
          <a:graphicData uri="http://schemas.openxmlformats.org/presentationml/2006/ole">
            <mc:AlternateContent xmlns:mc="http://schemas.openxmlformats.org/markup-compatibility/2006">
              <mc:Choice xmlns:v="urn:schemas-microsoft-com:vml" Requires="v">
                <p:oleObj spid="_x0000_s5165" name="Visio" r:id="rId3" imgW="4269451" imgH="5385611" progId="Visio.Drawing.11">
                  <p:embed/>
                </p:oleObj>
              </mc:Choice>
              <mc:Fallback>
                <p:oleObj name="Visio" r:id="rId3" imgW="4269451" imgH="5385611" progId="Visio.Drawing.11">
                  <p:embed/>
                  <p:pic>
                    <p:nvPicPr>
                      <p:cNvPr id="0" name=""/>
                      <p:cNvPicPr/>
                      <p:nvPr/>
                    </p:nvPicPr>
                    <p:blipFill>
                      <a:blip r:embed="rId4"/>
                      <a:stretch>
                        <a:fillRect/>
                      </a:stretch>
                    </p:blipFill>
                    <p:spPr>
                      <a:xfrm>
                        <a:off x="762000" y="990600"/>
                        <a:ext cx="4268787" cy="5386388"/>
                      </a:xfrm>
                      <a:prstGeom prst="rect">
                        <a:avLst/>
                      </a:prstGeom>
                    </p:spPr>
                  </p:pic>
                </p:oleObj>
              </mc:Fallback>
            </mc:AlternateContent>
          </a:graphicData>
        </a:graphic>
      </p:graphicFrame>
    </p:spTree>
    <p:extLst>
      <p:ext uri="{BB962C8B-B14F-4D97-AF65-F5344CB8AC3E}">
        <p14:creationId xmlns:p14="http://schemas.microsoft.com/office/powerpoint/2010/main" val="2839349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The Thread Real-time Algorithm</a:t>
            </a:r>
            <a:r>
              <a:rPr lang="en-US" dirty="0" smtClean="0"/>
              <a:t/>
            </a:r>
            <a:br>
              <a:rPr lang="en-US" dirty="0" smtClean="0"/>
            </a:br>
            <a:r>
              <a:rPr lang="en-US" sz="3100" dirty="0" smtClean="0"/>
              <a:t>Assume ARM manages DSP Data Memory</a:t>
            </a:r>
            <a:endParaRPr lang="en-US" sz="3100" dirty="0"/>
          </a:p>
        </p:txBody>
      </p:sp>
      <p:sp>
        <p:nvSpPr>
          <p:cNvPr id="3" name="TextBox 2"/>
          <p:cNvSpPr txBox="1"/>
          <p:nvPr/>
        </p:nvSpPr>
        <p:spPr>
          <a:xfrm>
            <a:off x="609600" y="4572000"/>
            <a:ext cx="6705600" cy="1815882"/>
          </a:xfrm>
          <a:prstGeom prst="rect">
            <a:avLst/>
          </a:prstGeom>
          <a:noFill/>
        </p:spPr>
        <p:txBody>
          <a:bodyPr wrap="square" rtlCol="0">
            <a:spAutoFit/>
          </a:bodyPr>
          <a:lstStyle/>
          <a:p>
            <a:pPr marL="342900" indent="-342900">
              <a:buAutoNum type="arabicPeriod"/>
            </a:pPr>
            <a:r>
              <a:rPr lang="en-US" sz="1400" dirty="0" smtClean="0"/>
              <a:t>Thread checks if a new message from FPGA arrived</a:t>
            </a:r>
          </a:p>
          <a:p>
            <a:pPr marL="800100" lvl="1" indent="-342900">
              <a:buFont typeface="+mj-lt"/>
              <a:buAutoNum type="alphaLcPeriod"/>
            </a:pPr>
            <a:r>
              <a:rPr lang="en-US" sz="1400" dirty="0" smtClean="0"/>
              <a:t>If a message arrived, it processes the message and then checks for new message from the DSP core</a:t>
            </a:r>
          </a:p>
          <a:p>
            <a:pPr marL="800100" lvl="1" indent="-342900">
              <a:buFont typeface="+mj-lt"/>
              <a:buAutoNum type="alphaLcPeriod"/>
            </a:pPr>
            <a:r>
              <a:rPr lang="en-US" sz="1400" dirty="0" smtClean="0"/>
              <a:t>If no message arrive, checks to see if a new message arrived from the DSP</a:t>
            </a:r>
          </a:p>
          <a:p>
            <a:pPr marL="342900" indent="-342900">
              <a:buAutoNum type="arabicPeriod"/>
            </a:pPr>
            <a:r>
              <a:rPr lang="en-US" sz="1400" dirty="0" smtClean="0"/>
              <a:t>Thread checks if a new message from DSP arrived</a:t>
            </a:r>
          </a:p>
          <a:p>
            <a:pPr marL="800100" lvl="1" indent="-342900">
              <a:buFont typeface="+mj-lt"/>
              <a:buAutoNum type="alphaLcPeriod"/>
            </a:pPr>
            <a:r>
              <a:rPr lang="en-US" sz="1400" dirty="0" smtClean="0"/>
              <a:t>If a message arrived, it processes the message and then checks for new message from the FPGA core</a:t>
            </a:r>
          </a:p>
          <a:p>
            <a:pPr marL="800100" lvl="1" indent="-342900">
              <a:buFont typeface="+mj-lt"/>
              <a:buAutoNum type="alphaLcPeriod"/>
            </a:pPr>
            <a:r>
              <a:rPr lang="en-US" sz="1400" dirty="0" smtClean="0"/>
              <a:t>If no message arrive, checks to see if a new message arrived from the FPGA</a:t>
            </a:r>
          </a:p>
        </p:txBody>
      </p:sp>
      <p:graphicFrame>
        <p:nvGraphicFramePr>
          <p:cNvPr id="2" name="Object 1"/>
          <p:cNvGraphicFramePr>
            <a:graphicFrameLocks noChangeAspect="1"/>
          </p:cNvGraphicFramePr>
          <p:nvPr>
            <p:extLst>
              <p:ext uri="{D42A27DB-BD31-4B8C-83A1-F6EECF244321}">
                <p14:modId xmlns:p14="http://schemas.microsoft.com/office/powerpoint/2010/main" val="1515665592"/>
              </p:ext>
            </p:extLst>
          </p:nvPr>
        </p:nvGraphicFramePr>
        <p:xfrm>
          <a:off x="381000" y="1524000"/>
          <a:ext cx="6477000" cy="2982544"/>
        </p:xfrm>
        <a:graphic>
          <a:graphicData uri="http://schemas.openxmlformats.org/presentationml/2006/ole">
            <mc:AlternateContent xmlns:mc="http://schemas.openxmlformats.org/markup-compatibility/2006">
              <mc:Choice xmlns:v="urn:schemas-microsoft-com:vml" Requires="v">
                <p:oleObj spid="_x0000_s8236" name="Visio" r:id="rId3" imgW="8557001" imgH="3939432" progId="Visio.Drawing.11">
                  <p:embed/>
                </p:oleObj>
              </mc:Choice>
              <mc:Fallback>
                <p:oleObj name="Visio" r:id="rId3" imgW="8557001" imgH="3939432" progId="Visio.Drawing.11">
                  <p:embed/>
                  <p:pic>
                    <p:nvPicPr>
                      <p:cNvPr id="0" name=""/>
                      <p:cNvPicPr/>
                      <p:nvPr/>
                    </p:nvPicPr>
                    <p:blipFill>
                      <a:blip r:embed="rId4"/>
                      <a:stretch>
                        <a:fillRect/>
                      </a:stretch>
                    </p:blipFill>
                    <p:spPr>
                      <a:xfrm>
                        <a:off x="381000" y="1524000"/>
                        <a:ext cx="6477000" cy="2982544"/>
                      </a:xfrm>
                      <a:prstGeom prst="rect">
                        <a:avLst/>
                      </a:prstGeom>
                    </p:spPr>
                  </p:pic>
                </p:oleObj>
              </mc:Fallback>
            </mc:AlternateContent>
          </a:graphicData>
        </a:graphic>
      </p:graphicFrame>
    </p:spTree>
    <p:extLst>
      <p:ext uri="{BB962C8B-B14F-4D97-AF65-F5344CB8AC3E}">
        <p14:creationId xmlns:p14="http://schemas.microsoft.com/office/powerpoint/2010/main" val="2404175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Processing FPGA message</a:t>
            </a:r>
            <a:r>
              <a:rPr lang="en-US" dirty="0" smtClean="0"/>
              <a:t/>
            </a:r>
            <a:br>
              <a:rPr lang="en-US" dirty="0" smtClean="0"/>
            </a:br>
            <a:r>
              <a:rPr lang="en-US" sz="3100" dirty="0" smtClean="0"/>
              <a:t>Assume ARM manages DSP Data Memory</a:t>
            </a:r>
            <a:endParaRPr lang="en-US" sz="3100" dirty="0"/>
          </a:p>
        </p:txBody>
      </p:sp>
      <p:sp>
        <p:nvSpPr>
          <p:cNvPr id="3" name="TextBox 2"/>
          <p:cNvSpPr txBox="1"/>
          <p:nvPr/>
        </p:nvSpPr>
        <p:spPr>
          <a:xfrm>
            <a:off x="637939" y="5105400"/>
            <a:ext cx="6705600" cy="954107"/>
          </a:xfrm>
          <a:prstGeom prst="rect">
            <a:avLst/>
          </a:prstGeom>
          <a:noFill/>
        </p:spPr>
        <p:txBody>
          <a:bodyPr wrap="square" rtlCol="0">
            <a:spAutoFit/>
          </a:bodyPr>
          <a:lstStyle/>
          <a:p>
            <a:pPr marL="342900" indent="-342900">
              <a:buAutoNum type="arabicPeriod"/>
            </a:pPr>
            <a:r>
              <a:rPr lang="en-US" sz="1400" dirty="0" smtClean="0"/>
              <a:t>Messages to DSP includes source and destination logical address and scratch logical address if needed</a:t>
            </a:r>
          </a:p>
          <a:p>
            <a:pPr marL="342900" indent="-342900">
              <a:buAutoNum type="arabicPeriod"/>
            </a:pPr>
            <a:r>
              <a:rPr lang="en-US" sz="1400" dirty="0" smtClean="0"/>
              <a:t>Logical scratch address or destination address  are managed by the ARM thread and can be used for post processing (post mortem)  and to load new tables and constants</a:t>
            </a:r>
          </a:p>
        </p:txBody>
      </p:sp>
      <p:graphicFrame>
        <p:nvGraphicFramePr>
          <p:cNvPr id="5" name="Object 4"/>
          <p:cNvGraphicFramePr>
            <a:graphicFrameLocks noChangeAspect="1"/>
          </p:cNvGraphicFramePr>
          <p:nvPr>
            <p:extLst>
              <p:ext uri="{D42A27DB-BD31-4B8C-83A1-F6EECF244321}">
                <p14:modId xmlns:p14="http://schemas.microsoft.com/office/powerpoint/2010/main" val="3377444542"/>
              </p:ext>
            </p:extLst>
          </p:nvPr>
        </p:nvGraphicFramePr>
        <p:xfrm>
          <a:off x="1524000" y="1447800"/>
          <a:ext cx="4598109" cy="3284538"/>
        </p:xfrm>
        <a:graphic>
          <a:graphicData uri="http://schemas.openxmlformats.org/presentationml/2006/ole">
            <mc:AlternateContent xmlns:mc="http://schemas.openxmlformats.org/markup-compatibility/2006">
              <mc:Choice xmlns:v="urn:schemas-microsoft-com:vml" Requires="v">
                <p:oleObj spid="_x0000_s9258" name="Visio" r:id="rId3" imgW="5996681" imgH="4282332" progId="Visio.Drawing.11">
                  <p:embed/>
                </p:oleObj>
              </mc:Choice>
              <mc:Fallback>
                <p:oleObj name="Visio" r:id="rId3" imgW="5996681" imgH="4282332" progId="Visio.Drawing.11">
                  <p:embed/>
                  <p:pic>
                    <p:nvPicPr>
                      <p:cNvPr id="0" name=""/>
                      <p:cNvPicPr/>
                      <p:nvPr/>
                    </p:nvPicPr>
                    <p:blipFill>
                      <a:blip r:embed="rId4"/>
                      <a:stretch>
                        <a:fillRect/>
                      </a:stretch>
                    </p:blipFill>
                    <p:spPr>
                      <a:xfrm>
                        <a:off x="1524000" y="1447800"/>
                        <a:ext cx="4598109" cy="3284538"/>
                      </a:xfrm>
                      <a:prstGeom prst="rect">
                        <a:avLst/>
                      </a:prstGeom>
                    </p:spPr>
                  </p:pic>
                </p:oleObj>
              </mc:Fallback>
            </mc:AlternateContent>
          </a:graphicData>
        </a:graphic>
      </p:graphicFrame>
    </p:spTree>
    <p:extLst>
      <p:ext uri="{BB962C8B-B14F-4D97-AF65-F5344CB8AC3E}">
        <p14:creationId xmlns:p14="http://schemas.microsoft.com/office/powerpoint/2010/main" val="1468705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Processing DSP Message</a:t>
            </a:r>
            <a:r>
              <a:rPr lang="en-US" dirty="0" smtClean="0"/>
              <a:t/>
            </a:r>
            <a:br>
              <a:rPr lang="en-US" dirty="0" smtClean="0"/>
            </a:br>
            <a:r>
              <a:rPr lang="en-US" sz="3100" dirty="0" smtClean="0"/>
              <a:t>Assume ARM manages DSP Data Memory</a:t>
            </a:r>
            <a:endParaRPr lang="en-US" sz="3100" dirty="0"/>
          </a:p>
        </p:txBody>
      </p:sp>
      <p:graphicFrame>
        <p:nvGraphicFramePr>
          <p:cNvPr id="5" name="Object 4"/>
          <p:cNvGraphicFramePr>
            <a:graphicFrameLocks noChangeAspect="1"/>
          </p:cNvGraphicFramePr>
          <p:nvPr>
            <p:extLst>
              <p:ext uri="{D42A27DB-BD31-4B8C-83A1-F6EECF244321}">
                <p14:modId xmlns:p14="http://schemas.microsoft.com/office/powerpoint/2010/main" val="3340794062"/>
              </p:ext>
            </p:extLst>
          </p:nvPr>
        </p:nvGraphicFramePr>
        <p:xfrm>
          <a:off x="1524000" y="1599513"/>
          <a:ext cx="5334000" cy="4420287"/>
        </p:xfrm>
        <a:graphic>
          <a:graphicData uri="http://schemas.openxmlformats.org/presentationml/2006/ole">
            <mc:AlternateContent xmlns:mc="http://schemas.openxmlformats.org/markup-compatibility/2006">
              <mc:Choice xmlns:v="urn:schemas-microsoft-com:vml" Requires="v">
                <p:oleObj spid="_x0000_s10283" name="Visio" r:id="rId3" imgW="5996681" imgH="4968132" progId="Visio.Drawing.11">
                  <p:embed/>
                </p:oleObj>
              </mc:Choice>
              <mc:Fallback>
                <p:oleObj name="Visio" r:id="rId3" imgW="5996681" imgH="4968132" progId="Visio.Drawing.11">
                  <p:embed/>
                  <p:pic>
                    <p:nvPicPr>
                      <p:cNvPr id="0" name=""/>
                      <p:cNvPicPr/>
                      <p:nvPr/>
                    </p:nvPicPr>
                    <p:blipFill>
                      <a:blip r:embed="rId4"/>
                      <a:stretch>
                        <a:fillRect/>
                      </a:stretch>
                    </p:blipFill>
                    <p:spPr>
                      <a:xfrm>
                        <a:off x="1524000" y="1599513"/>
                        <a:ext cx="5334000" cy="4420287"/>
                      </a:xfrm>
                      <a:prstGeom prst="rect">
                        <a:avLst/>
                      </a:prstGeom>
                    </p:spPr>
                  </p:pic>
                </p:oleObj>
              </mc:Fallback>
            </mc:AlternateContent>
          </a:graphicData>
        </a:graphic>
      </p:graphicFrame>
    </p:spTree>
    <p:extLst>
      <p:ext uri="{BB962C8B-B14F-4D97-AF65-F5344CB8AC3E}">
        <p14:creationId xmlns:p14="http://schemas.microsoft.com/office/powerpoint/2010/main" val="4066329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Thread Post-Processing</a:t>
            </a:r>
            <a:r>
              <a:rPr lang="en-US" dirty="0" smtClean="0"/>
              <a:t/>
            </a:r>
            <a:br>
              <a:rPr lang="en-US" dirty="0" smtClean="0"/>
            </a:br>
            <a:r>
              <a:rPr lang="en-US" sz="3100" dirty="0" smtClean="0"/>
              <a:t>Assume ARM manages DSP Data Memory</a:t>
            </a:r>
            <a:endParaRPr lang="en-US" sz="3100" dirty="0"/>
          </a:p>
        </p:txBody>
      </p:sp>
      <p:graphicFrame>
        <p:nvGraphicFramePr>
          <p:cNvPr id="2" name="Object 1"/>
          <p:cNvGraphicFramePr>
            <a:graphicFrameLocks noChangeAspect="1"/>
          </p:cNvGraphicFramePr>
          <p:nvPr>
            <p:extLst>
              <p:ext uri="{D42A27DB-BD31-4B8C-83A1-F6EECF244321}">
                <p14:modId xmlns:p14="http://schemas.microsoft.com/office/powerpoint/2010/main" val="2273290774"/>
              </p:ext>
            </p:extLst>
          </p:nvPr>
        </p:nvGraphicFramePr>
        <p:xfrm>
          <a:off x="1905000" y="1600200"/>
          <a:ext cx="4863277" cy="4435475"/>
        </p:xfrm>
        <a:graphic>
          <a:graphicData uri="http://schemas.openxmlformats.org/presentationml/2006/ole">
            <mc:AlternateContent xmlns:mc="http://schemas.openxmlformats.org/markup-compatibility/2006">
              <mc:Choice xmlns:v="urn:schemas-microsoft-com:vml" Requires="v">
                <p:oleObj spid="_x0000_s11304" name="Visio" r:id="rId3" imgW="5196817" imgH="4739532" progId="Visio.Drawing.11">
                  <p:embed/>
                </p:oleObj>
              </mc:Choice>
              <mc:Fallback>
                <p:oleObj name="Visio" r:id="rId3" imgW="5196817" imgH="4739532" progId="Visio.Drawing.11">
                  <p:embed/>
                  <p:pic>
                    <p:nvPicPr>
                      <p:cNvPr id="0" name=""/>
                      <p:cNvPicPr/>
                      <p:nvPr/>
                    </p:nvPicPr>
                    <p:blipFill>
                      <a:blip r:embed="rId4"/>
                      <a:stretch>
                        <a:fillRect/>
                      </a:stretch>
                    </p:blipFill>
                    <p:spPr>
                      <a:xfrm>
                        <a:off x="1905000" y="1600200"/>
                        <a:ext cx="4863277" cy="4435475"/>
                      </a:xfrm>
                      <a:prstGeom prst="rect">
                        <a:avLst/>
                      </a:prstGeom>
                    </p:spPr>
                  </p:pic>
                </p:oleObj>
              </mc:Fallback>
            </mc:AlternateContent>
          </a:graphicData>
        </a:graphic>
      </p:graphicFrame>
    </p:spTree>
    <p:extLst>
      <p:ext uri="{BB962C8B-B14F-4D97-AF65-F5344CB8AC3E}">
        <p14:creationId xmlns:p14="http://schemas.microsoft.com/office/powerpoint/2010/main" val="1892950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sz="2800" dirty="0" smtClean="0"/>
              <a:t>Demo Model</a:t>
            </a:r>
          </a:p>
          <a:p>
            <a:r>
              <a:rPr lang="en-US" sz="2800" b="1" dirty="0" smtClean="0"/>
              <a:t>Shannon Copy Implementation details</a:t>
            </a:r>
          </a:p>
          <a:p>
            <a:r>
              <a:rPr lang="en-US" sz="2800" dirty="0" smtClean="0"/>
              <a:t>66AK2H12 Messages Implementation Details</a:t>
            </a:r>
          </a:p>
          <a:p>
            <a:r>
              <a:rPr lang="en-US" sz="2800" dirty="0" smtClean="0"/>
              <a:t>Building the Demo</a:t>
            </a:r>
          </a:p>
          <a:p>
            <a:endParaRPr lang="en-US" dirty="0" smtClean="0"/>
          </a:p>
        </p:txBody>
      </p:sp>
    </p:spTree>
    <p:extLst>
      <p:ext uri="{BB962C8B-B14F-4D97-AF65-F5344CB8AC3E}">
        <p14:creationId xmlns:p14="http://schemas.microsoft.com/office/powerpoint/2010/main" val="1160835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Memory Management</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654160497"/>
              </p:ext>
            </p:extLst>
          </p:nvPr>
        </p:nvGraphicFramePr>
        <p:xfrm>
          <a:off x="304800" y="1066800"/>
          <a:ext cx="6581775" cy="5343525"/>
        </p:xfrm>
        <a:graphic>
          <a:graphicData uri="http://schemas.openxmlformats.org/presentationml/2006/ole">
            <mc:AlternateContent xmlns:mc="http://schemas.openxmlformats.org/markup-compatibility/2006">
              <mc:Choice xmlns:v="urn:schemas-microsoft-com:vml" Requires="v">
                <p:oleObj spid="_x0000_s12330" name="Visio" r:id="rId3" imgW="8493250" imgH="6892857" progId="Visio.Drawing.11">
                  <p:embed/>
                </p:oleObj>
              </mc:Choice>
              <mc:Fallback>
                <p:oleObj name="Visio" r:id="rId3" imgW="8493250" imgH="6892857"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6581775" cy="534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2325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4000" dirty="0" smtClean="0"/>
              <a:t>C6678 Memory Segment</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53047527"/>
              </p:ext>
            </p:extLst>
          </p:nvPr>
        </p:nvGraphicFramePr>
        <p:xfrm>
          <a:off x="1981202" y="1066803"/>
          <a:ext cx="4800597" cy="5257796"/>
        </p:xfrm>
        <a:graphic>
          <a:graphicData uri="http://schemas.openxmlformats.org/drawingml/2006/table">
            <a:tbl>
              <a:tblPr firstRow="1" firstCol="1" bandRow="1">
                <a:tableStyleId>{5C22544A-7EE6-4342-B048-85BDC9FD1C3A}</a:tableStyleId>
              </a:tblPr>
              <a:tblGrid>
                <a:gridCol w="960019"/>
                <a:gridCol w="960019"/>
                <a:gridCol w="960019"/>
                <a:gridCol w="960019"/>
                <a:gridCol w="960521"/>
              </a:tblGrid>
              <a:tr h="300445">
                <a:tc>
                  <a:txBody>
                    <a:bodyPr/>
                    <a:lstStyle/>
                    <a:p>
                      <a:pPr marL="0" marR="0">
                        <a:lnSpc>
                          <a:spcPct val="115000"/>
                        </a:lnSpc>
                        <a:spcBef>
                          <a:spcPts val="0"/>
                        </a:spcBef>
                        <a:spcAft>
                          <a:spcPts val="0"/>
                        </a:spcAft>
                      </a:pPr>
                      <a:r>
                        <a:rPr lang="en-US" sz="700" dirty="0">
                          <a:effectLst/>
                        </a:rPr>
                        <a:t>Physical Address </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Size</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description</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Logical address for the core </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Comment</a:t>
                      </a:r>
                      <a:endParaRPr lang="en-US" sz="700" dirty="0">
                        <a:effectLst/>
                        <a:latin typeface="Calibri"/>
                        <a:ea typeface="Times New Roman"/>
                        <a:cs typeface="Times New Roman"/>
                      </a:endParaRPr>
                    </a:p>
                  </a:txBody>
                  <a:tcPr marL="46001" marR="46001" marT="0" marB="0"/>
                </a:tc>
              </a:tr>
              <a:tr h="450669">
                <a:tc>
                  <a:txBody>
                    <a:bodyPr/>
                    <a:lstStyle/>
                    <a:p>
                      <a:pPr marL="0" marR="0">
                        <a:lnSpc>
                          <a:spcPct val="115000"/>
                        </a:lnSpc>
                        <a:spcBef>
                          <a:spcPts val="0"/>
                        </a:spcBef>
                        <a:spcAft>
                          <a:spcPts val="0"/>
                        </a:spcAft>
                      </a:pPr>
                      <a:r>
                        <a:rPr lang="en-US" sz="700" dirty="0">
                          <a:effectLst/>
                        </a:rPr>
                        <a:t>0x0 0c00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MSMC shared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0x0c00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Use for IPC, all DSP cores can see this memory</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0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0</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9800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1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1</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b000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2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2</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c800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3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3</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e000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4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4</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f800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5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5</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0x9 1000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6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6</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0x9 2800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7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7</a:t>
                      </a:r>
                      <a:endParaRPr lang="en-US" sz="700" dirty="0">
                        <a:effectLst/>
                        <a:latin typeface="Calibri"/>
                        <a:ea typeface="Times New Roman"/>
                        <a:cs typeface="Times New Roman"/>
                      </a:endParaRPr>
                    </a:p>
                  </a:txBody>
                  <a:tcPr marL="46001" marR="46001" marT="0" marB="0"/>
                </a:tc>
              </a:tr>
              <a:tr h="600892">
                <a:tc>
                  <a:txBody>
                    <a:bodyPr/>
                    <a:lstStyle/>
                    <a:p>
                      <a:pPr marL="0" marR="0">
                        <a:lnSpc>
                          <a:spcPct val="115000"/>
                        </a:lnSpc>
                        <a:spcBef>
                          <a:spcPts val="0"/>
                        </a:spcBef>
                        <a:spcAft>
                          <a:spcPts val="0"/>
                        </a:spcAft>
                      </a:pPr>
                      <a:r>
                        <a:rPr lang="en-US" sz="700" dirty="0">
                          <a:effectLst/>
                        </a:rPr>
                        <a:t>0x9 4000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1GB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Shared Memory for all cores</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0xc000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Accessed by all cores, will have code, constants and so on</a:t>
                      </a:r>
                      <a:endParaRPr lang="en-US" sz="700" dirty="0">
                        <a:effectLst/>
                        <a:latin typeface="Calibri"/>
                        <a:ea typeface="Times New Roman"/>
                        <a:cs typeface="Times New Roman"/>
                      </a:endParaRPr>
                    </a:p>
                  </a:txBody>
                  <a:tcPr marL="46001" marR="46001" marT="0" marB="0"/>
                </a:tc>
              </a:tr>
              <a:tr h="1502230">
                <a:tc>
                  <a:txBody>
                    <a:bodyPr/>
                    <a:lstStyle/>
                    <a:p>
                      <a:pPr marL="0" marR="0">
                        <a:lnSpc>
                          <a:spcPct val="115000"/>
                        </a:lnSpc>
                        <a:spcBef>
                          <a:spcPts val="0"/>
                        </a:spcBef>
                        <a:spcAft>
                          <a:spcPts val="0"/>
                        </a:spcAft>
                      </a:pPr>
                      <a:r>
                        <a:rPr lang="en-US" sz="700" dirty="0">
                          <a:effectLst/>
                        </a:rPr>
                        <a:t>0x8 8000 0000**</a:t>
                      </a:r>
                    </a:p>
                    <a:p>
                      <a:pPr marL="0" marR="0">
                        <a:lnSpc>
                          <a:spcPct val="115000"/>
                        </a:lnSpc>
                        <a:spcBef>
                          <a:spcPts val="0"/>
                        </a:spcBef>
                        <a:spcAft>
                          <a:spcPts val="0"/>
                        </a:spcAft>
                      </a:pPr>
                      <a:r>
                        <a:rPr lang="en-US" sz="700" dirty="0">
                          <a:effectLst/>
                        </a:rPr>
                        <a:t>(For each core the start address will be different, the implementation will be describe in the MPAX implementation section)</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1</a:t>
                      </a:r>
                      <a:r>
                        <a:rPr lang="en-US" sz="700" dirty="0" smtClean="0">
                          <a:effectLst/>
                        </a:rPr>
                        <a:t>GB </a:t>
                      </a:r>
                      <a:r>
                        <a:rPr lang="en-US" sz="700" dirty="0">
                          <a:effectLst/>
                        </a:rPr>
                        <a:t>– 384M </a:t>
                      </a:r>
                      <a:r>
                        <a:rPr lang="en-US" sz="700" dirty="0" smtClean="0">
                          <a:effectLst/>
                        </a:rPr>
                        <a:t>= 0x3F40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No core has </a:t>
                      </a:r>
                      <a:r>
                        <a:rPr lang="en-US" sz="700" dirty="0" smtClean="0">
                          <a:effectLst/>
                        </a:rPr>
                        <a:t> access </a:t>
                      </a:r>
                      <a:r>
                        <a:rPr lang="en-US" sz="700" dirty="0">
                          <a:effectLst/>
                        </a:rPr>
                        <a:t>except to its own region</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0x9800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This segment will have no permission to read, write or execute for any core.  This is </a:t>
                      </a:r>
                      <a:r>
                        <a:rPr lang="en-US" sz="700" dirty="0" smtClean="0">
                          <a:effectLst/>
                        </a:rPr>
                        <a:t> done </a:t>
                      </a:r>
                      <a:r>
                        <a:rPr lang="en-US" sz="700" dirty="0">
                          <a:effectLst/>
                        </a:rPr>
                        <a:t>to prevent one core overwrite the data of another core</a:t>
                      </a:r>
                      <a:endParaRPr lang="en-US" sz="700" dirty="0">
                        <a:effectLst/>
                        <a:latin typeface="Calibri"/>
                        <a:ea typeface="Times New Roman"/>
                        <a:cs typeface="Times New Roman"/>
                      </a:endParaRPr>
                    </a:p>
                  </a:txBody>
                  <a:tcPr marL="46001" marR="46001" marT="0" marB="0"/>
                </a:tc>
              </a:tr>
            </a:tbl>
          </a:graphicData>
        </a:graphic>
      </p:graphicFrame>
      <p:sp>
        <p:nvSpPr>
          <p:cNvPr id="7" name="Rectangle 4"/>
          <p:cNvSpPr>
            <a:spLocks noChangeArrowheads="1"/>
          </p:cNvSpPr>
          <p:nvPr/>
        </p:nvSpPr>
        <p:spPr bwMode="auto">
          <a:xfrm>
            <a:off x="25320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14032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Demo Goals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Content Placeholder 3"/>
          <p:cNvSpPr txBox="1">
            <a:spLocks/>
          </p:cNvSpPr>
          <p:nvPr/>
        </p:nvSpPr>
        <p:spPr>
          <a:xfrm>
            <a:off x="457200" y="1066800"/>
            <a:ext cx="8229600" cy="50593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Demonstrate the ability of DSP core to copy data from 66AK2H12 DDR into its own DDR</a:t>
            </a:r>
          </a:p>
          <a:p>
            <a:pPr marL="514350" indent="-514350">
              <a:buFont typeface="+mj-lt"/>
              <a:buAutoNum type="arabicPeriod"/>
            </a:pPr>
            <a:r>
              <a:rPr lang="en-US" dirty="0"/>
              <a:t>Demonstrate the ability of DSP core to copy data from </a:t>
            </a:r>
            <a:r>
              <a:rPr lang="en-US" dirty="0" smtClean="0"/>
              <a:t>its own DDR into 66AK2H12 </a:t>
            </a:r>
            <a:r>
              <a:rPr lang="en-US" dirty="0"/>
              <a:t>DDR </a:t>
            </a:r>
          </a:p>
          <a:p>
            <a:pPr marL="514350" indent="-514350">
              <a:buFont typeface="+mj-lt"/>
              <a:buAutoNum type="arabicPeriod"/>
            </a:pPr>
            <a:r>
              <a:rPr lang="en-US" dirty="0" smtClean="0"/>
              <a:t>Demonstrate the ability of a DSP core to process data and return results to the ARM</a:t>
            </a:r>
          </a:p>
          <a:p>
            <a:pPr marL="514350" indent="-514350">
              <a:buFont typeface="+mj-lt"/>
              <a:buAutoNum type="arabicPeriod"/>
            </a:pPr>
            <a:r>
              <a:rPr lang="en-US" dirty="0" smtClean="0"/>
              <a:t>Demonstrate the IPC model that is described in this presentation</a:t>
            </a:r>
          </a:p>
        </p:txBody>
      </p:sp>
    </p:spTree>
    <p:extLst>
      <p:ext uri="{BB962C8B-B14F-4D97-AF65-F5344CB8AC3E}">
        <p14:creationId xmlns:p14="http://schemas.microsoft.com/office/powerpoint/2010/main" val="201418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MPAX registers – Shannon side</a:t>
            </a:r>
            <a:endParaRPr lang="en-US" sz="3600" dirty="0"/>
          </a:p>
        </p:txBody>
      </p:sp>
      <p:sp>
        <p:nvSpPr>
          <p:cNvPr id="4" name="Content Placeholder 3"/>
          <p:cNvSpPr>
            <a:spLocks noGrp="1"/>
          </p:cNvSpPr>
          <p:nvPr>
            <p:ph idx="1"/>
          </p:nvPr>
        </p:nvSpPr>
        <p:spPr>
          <a:xfrm>
            <a:off x="457200" y="1066800"/>
            <a:ext cx="8229600" cy="5059363"/>
          </a:xfrm>
        </p:spPr>
        <p:txBody>
          <a:bodyPr>
            <a:normAutofit fontScale="70000" lnSpcReduction="20000"/>
          </a:bodyPr>
          <a:lstStyle/>
          <a:p>
            <a:r>
              <a:rPr lang="en-US" dirty="0" smtClean="0"/>
              <a:t>Each DSP core has its own set of MPAX registers</a:t>
            </a:r>
          </a:p>
          <a:p>
            <a:r>
              <a:rPr lang="en-US" dirty="0" smtClean="0"/>
              <a:t>Teranet has multiple sets of SES and SMS MPAX registers</a:t>
            </a:r>
            <a:endParaRPr lang="en-US" dirty="0"/>
          </a:p>
          <a:p>
            <a:r>
              <a:rPr lang="en-US" dirty="0" smtClean="0"/>
              <a:t>Since </a:t>
            </a:r>
            <a:r>
              <a:rPr lang="en-US" dirty="0"/>
              <a:t>EDMA </a:t>
            </a:r>
            <a:r>
              <a:rPr lang="en-US" dirty="0" smtClean="0"/>
              <a:t>inherent </a:t>
            </a:r>
            <a:r>
              <a:rPr lang="en-US" dirty="0"/>
              <a:t>the </a:t>
            </a:r>
            <a:r>
              <a:rPr lang="en-US" dirty="0" smtClean="0"/>
              <a:t>PriviID </a:t>
            </a:r>
            <a:r>
              <a:rPr lang="en-US" dirty="0"/>
              <a:t>of the DSP core that initiates the transfer, each core will configure its own MPAX registers and the SES and SMS MPAX registers that are associated with its </a:t>
            </a:r>
            <a:r>
              <a:rPr lang="en-US" dirty="0" smtClean="0"/>
              <a:t>PriviID</a:t>
            </a:r>
            <a:r>
              <a:rPr lang="en-US" dirty="0"/>
              <a:t>.</a:t>
            </a:r>
          </a:p>
          <a:p>
            <a:r>
              <a:rPr lang="en-US" dirty="0"/>
              <a:t>Multiple MPAX registers may map the same Logical address, each one to a different physical address. It that case the actual translation is done based on the MPAX register with the higher ID number. This feature will be used to prevent DSP core from accessing private memory of another core.</a:t>
            </a:r>
          </a:p>
          <a:p>
            <a:r>
              <a:rPr lang="en-US" dirty="0"/>
              <a:t>The default setting of the MPAX registers uses MPAX register 0 to map all internal device addresses (logical memory MSB is 0x0) to internal memory ), just add 4 bits of zero as the MSB, and maps 2G of external memory (MSB is 0x1) to 2G physical addresses starting with address 0x8 8000 0000.  The SES and SMS default registers are similar.  These registers will not be modified.</a:t>
            </a:r>
          </a:p>
          <a:p>
            <a:endParaRPr lang="en-US" dirty="0" smtClean="0"/>
          </a:p>
        </p:txBody>
      </p:sp>
    </p:spTree>
    <p:extLst>
      <p:ext uri="{BB962C8B-B14F-4D97-AF65-F5344CB8AC3E}">
        <p14:creationId xmlns:p14="http://schemas.microsoft.com/office/powerpoint/2010/main" val="1215399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947285720"/>
              </p:ext>
            </p:extLst>
          </p:nvPr>
        </p:nvGraphicFramePr>
        <p:xfrm>
          <a:off x="1066800" y="2209800"/>
          <a:ext cx="6069330" cy="2944368"/>
        </p:xfrm>
        <a:graphic>
          <a:graphicData uri="http://schemas.openxmlformats.org/drawingml/2006/table">
            <a:tbl>
              <a:tblPr firstRow="1" firstCol="1" bandRow="1">
                <a:tableStyleId>{5C22544A-7EE6-4342-B048-85BDC9FD1C3A}</a:tableStyleId>
              </a:tblPr>
              <a:tblGrid>
                <a:gridCol w="816610"/>
                <a:gridCol w="1195070"/>
                <a:gridCol w="1143000"/>
                <a:gridCol w="1314450"/>
                <a:gridCol w="1600200"/>
              </a:tblGrid>
              <a:tr h="0">
                <a:tc>
                  <a:txBody>
                    <a:bodyPr/>
                    <a:lstStyle/>
                    <a:p>
                      <a:pPr marL="0" marR="0">
                        <a:lnSpc>
                          <a:spcPct val="115000"/>
                        </a:lnSpc>
                        <a:spcBef>
                          <a:spcPts val="0"/>
                        </a:spcBef>
                        <a:spcAft>
                          <a:spcPts val="0"/>
                        </a:spcAft>
                      </a:pPr>
                      <a:r>
                        <a:rPr lang="en-US" sz="1200" dirty="0">
                          <a:effectLst/>
                        </a:rPr>
                        <a:t>Value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MPAX2</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MPAX3</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MPAX4</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MPAX5</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Logical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0x80000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0x80000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0x90000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0xc0000</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Physical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0x880000 </a:t>
                      </a:r>
                      <a:r>
                        <a:rPr lang="en-US" sz="1200" dirty="0">
                          <a:effectLst/>
                        </a:rPr>
                        <a:t>+ I *  </a:t>
                      </a:r>
                      <a:r>
                        <a:rPr lang="en-US" sz="1200" dirty="0" smtClean="0">
                          <a:effectLst/>
                        </a:rPr>
                        <a:t>0x18000 </a:t>
                      </a:r>
                      <a:r>
                        <a:rPr lang="en-US" sz="1200" dirty="0">
                          <a:effectLst/>
                        </a:rPr>
                        <a:t>where I is the core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0x890000 </a:t>
                      </a:r>
                      <a:r>
                        <a:rPr lang="en-US" sz="1200" dirty="0">
                          <a:effectLst/>
                        </a:rPr>
                        <a:t>+ I *  </a:t>
                      </a:r>
                      <a:r>
                        <a:rPr lang="en-US" sz="1200" dirty="0" smtClean="0">
                          <a:effectLst/>
                        </a:rPr>
                        <a:t>0x18000 </a:t>
                      </a:r>
                      <a:r>
                        <a:rPr lang="en-US" sz="1200" dirty="0">
                          <a:effectLst/>
                        </a:rPr>
                        <a:t>where I is the core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0x940000</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Size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0x1c (256M)</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0xb (128MB)</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Permission</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Comment</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Permission are all zero, cannot read, write or execute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For the shared memory</a:t>
                      </a:r>
                      <a:endParaRPr lang="en-US" sz="1100" dirty="0">
                        <a:effectLst/>
                        <a:latin typeface="Calibri"/>
                        <a:ea typeface="Times New Roman"/>
                        <a:cs typeface="Times New Roman"/>
                      </a:endParaRPr>
                    </a:p>
                  </a:txBody>
                  <a:tcPr marL="68580" marR="68580" marT="0" marB="0"/>
                </a:tc>
              </a:tr>
            </a:tbl>
          </a:graphicData>
        </a:graphic>
      </p:graphicFrame>
      <p:sp>
        <p:nvSpPr>
          <p:cNvPr id="5" name="Rectangle 1"/>
          <p:cNvSpPr>
            <a:spLocks noChangeArrowheads="1"/>
          </p:cNvSpPr>
          <p:nvPr/>
        </p:nvSpPr>
        <p:spPr bwMode="auto">
          <a:xfrm>
            <a:off x="990600" y="1254696"/>
            <a:ext cx="50292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setting of MPAX registers for DSP core I, i=0. 7 (C6678 only)</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40027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32583055"/>
              </p:ext>
            </p:extLst>
          </p:nvPr>
        </p:nvGraphicFramePr>
        <p:xfrm>
          <a:off x="1371600" y="2514600"/>
          <a:ext cx="6069330" cy="3154680"/>
        </p:xfrm>
        <a:graphic>
          <a:graphicData uri="http://schemas.openxmlformats.org/drawingml/2006/table">
            <a:tbl>
              <a:tblPr firstRow="1" firstCol="1" bandRow="1">
                <a:tableStyleId>{5C22544A-7EE6-4342-B048-85BDC9FD1C3A}</a:tableStyleId>
              </a:tblPr>
              <a:tblGrid>
                <a:gridCol w="816610"/>
                <a:gridCol w="1252220"/>
                <a:gridCol w="1085850"/>
                <a:gridCol w="1314450"/>
                <a:gridCol w="1600200"/>
              </a:tblGrid>
              <a:tr h="0">
                <a:tc>
                  <a:txBody>
                    <a:bodyPr/>
                    <a:lstStyle/>
                    <a:p>
                      <a:pPr marL="0" marR="0">
                        <a:lnSpc>
                          <a:spcPct val="115000"/>
                        </a:lnSpc>
                        <a:spcBef>
                          <a:spcPts val="0"/>
                        </a:spcBef>
                        <a:spcAft>
                          <a:spcPts val="0"/>
                        </a:spcAft>
                      </a:pPr>
                      <a:r>
                        <a:rPr lang="en-US" sz="1200" dirty="0">
                          <a:effectLst/>
                        </a:rPr>
                        <a:t>Value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1 for PrivID </a:t>
                      </a:r>
                      <a:r>
                        <a:rPr lang="en-US" sz="1200" dirty="0" smtClean="0">
                          <a:effectLst/>
                        </a:rPr>
                        <a:t>i</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2 for PrivID </a:t>
                      </a:r>
                      <a:r>
                        <a:rPr lang="en-US" sz="1200" dirty="0" smtClean="0">
                          <a:effectLst/>
                        </a:rPr>
                        <a:t>i</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3 for PrivID </a:t>
                      </a:r>
                      <a:r>
                        <a:rPr lang="en-US" sz="1200" dirty="0" smtClean="0">
                          <a:effectLst/>
                        </a:rPr>
                        <a:t>i</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4 for PrivID </a:t>
                      </a:r>
                      <a:r>
                        <a:rPr lang="en-US" sz="1200" dirty="0" smtClean="0">
                          <a:effectLst/>
                        </a:rPr>
                        <a:t>i</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Logical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0x80000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0x80000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0x90000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0xc0000</a:t>
                      </a:r>
                      <a:endParaRPr lang="en-US" sz="1100" dirty="0">
                        <a:effectLst/>
                        <a:latin typeface="Calibri"/>
                        <a:ea typeface="Times New Roman"/>
                        <a:cs typeface="Times New Roman"/>
                      </a:endParaRPr>
                    </a:p>
                  </a:txBody>
                  <a:tcPr marL="68580" marR="68580" marT="0" marB="0"/>
                </a:tc>
              </a:tr>
              <a:tr h="662305">
                <a:tc>
                  <a:txBody>
                    <a:bodyPr/>
                    <a:lstStyle/>
                    <a:p>
                      <a:pPr marL="0" marR="0">
                        <a:lnSpc>
                          <a:spcPct val="115000"/>
                        </a:lnSpc>
                        <a:spcBef>
                          <a:spcPts val="0"/>
                        </a:spcBef>
                        <a:spcAft>
                          <a:spcPts val="0"/>
                        </a:spcAft>
                      </a:pPr>
                      <a:r>
                        <a:rPr lang="en-US" sz="1200" dirty="0">
                          <a:effectLst/>
                        </a:rPr>
                        <a:t>Physical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0x880000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0x880000 </a:t>
                      </a:r>
                      <a:r>
                        <a:rPr lang="en-US" sz="1200" dirty="0">
                          <a:effectLst/>
                        </a:rPr>
                        <a:t>+ I *  </a:t>
                      </a:r>
                      <a:r>
                        <a:rPr lang="en-US" sz="1200" dirty="0" smtClean="0">
                          <a:effectLst/>
                        </a:rPr>
                        <a:t>0x18000 </a:t>
                      </a:r>
                      <a:r>
                        <a:rPr lang="en-US" sz="1200" dirty="0">
                          <a:effectLst/>
                        </a:rPr>
                        <a:t>where I is the PrivID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0x890000 </a:t>
                      </a:r>
                      <a:r>
                        <a:rPr lang="en-US" sz="1200" dirty="0">
                          <a:effectLst/>
                        </a:rPr>
                        <a:t>+ I *  </a:t>
                      </a:r>
                      <a:r>
                        <a:rPr lang="en-US" sz="1200" dirty="0" smtClean="0">
                          <a:effectLst/>
                        </a:rPr>
                        <a:t>0x18000 </a:t>
                      </a:r>
                      <a:r>
                        <a:rPr lang="en-US" sz="1200" dirty="0">
                          <a:effectLst/>
                        </a:rPr>
                        <a:t>where I is the PrivID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0x940000</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Size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0x1c (256M)</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0xb (128MB)</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Permission</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Comment</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Permission are all zero, cannot read, write or execute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For the shared memory</a:t>
                      </a:r>
                      <a:endParaRPr lang="en-US" sz="1100" dirty="0">
                        <a:effectLst/>
                        <a:latin typeface="Calibri"/>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1295400" y="1600200"/>
            <a:ext cx="54737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setting of SES registers for PriviID I, i=0. 7 (C6678 only)</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65855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1"/>
          <p:cNvSpPr>
            <a:spLocks noChangeArrowheads="1"/>
          </p:cNvSpPr>
          <p:nvPr/>
        </p:nvSpPr>
        <p:spPr bwMode="auto">
          <a:xfrm>
            <a:off x="1281545" y="2667000"/>
            <a:ext cx="54737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setting of SMS registers for PriviID I, i=0.7</a:t>
            </a:r>
            <a:r>
              <a:rPr kumimoji="0" lang="en-US" altLang="en-US" sz="28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stays as the default</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46510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a:t>
            </a:r>
            <a:endParaRPr lang="en-US" sz="3600" dirty="0"/>
          </a:p>
        </p:txBody>
      </p:sp>
      <p:sp>
        <p:nvSpPr>
          <p:cNvPr id="4" name="Content Placeholder 3"/>
          <p:cNvSpPr>
            <a:spLocks noGrp="1"/>
          </p:cNvSpPr>
          <p:nvPr>
            <p:ph idx="1"/>
          </p:nvPr>
        </p:nvSpPr>
        <p:spPr>
          <a:xfrm>
            <a:off x="457200" y="1066800"/>
            <a:ext cx="8229600" cy="5059363"/>
          </a:xfrm>
        </p:spPr>
        <p:txBody>
          <a:bodyPr>
            <a:normAutofit fontScale="85000" lnSpcReduction="20000"/>
          </a:bodyPr>
          <a:lstStyle/>
          <a:p>
            <a:r>
              <a:rPr lang="en-US" dirty="0" smtClean="0"/>
              <a:t>Each CorePac can access up to 256MB of memory (128M Hyperlink 1 on 66AK2H12)</a:t>
            </a:r>
          </a:p>
          <a:p>
            <a:r>
              <a:rPr lang="en-US" dirty="0" smtClean="0"/>
              <a:t>Using ARM thread to move data to and from Shannon limits the data to 256MB (128MB) for all the 8 cores (No run-time re-configure of Hyperlink please)</a:t>
            </a:r>
          </a:p>
          <a:p>
            <a:r>
              <a:rPr lang="en-US" dirty="0" smtClean="0"/>
              <a:t>When the system uses Shannon cores to move data to and from the 66AK2H12, each core can address up to  256MB</a:t>
            </a:r>
          </a:p>
          <a:p>
            <a:r>
              <a:rPr lang="en-US" dirty="0" smtClean="0"/>
              <a:t>If two Shannons use Hyperlink to access remote memory, DDR accessible memory is limited to 2G (31 bits address, the MSB is always 1) in addition to internal-device MMR and memories  (MSMC, L2, L1, MMR) </a:t>
            </a:r>
          </a:p>
        </p:txBody>
      </p:sp>
    </p:spTree>
    <p:extLst>
      <p:ext uri="{BB962C8B-B14F-4D97-AF65-F5344CB8AC3E}">
        <p14:creationId xmlns:p14="http://schemas.microsoft.com/office/powerpoint/2010/main" val="4225208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 (2)</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dirty="0" smtClean="0"/>
              <a:t>To increase efficiency and reduce complexity it is very important to allow parallel data movements to and from 66AK2H12 DDR</a:t>
            </a:r>
          </a:p>
          <a:p>
            <a:r>
              <a:rPr lang="en-US" dirty="0" smtClean="0"/>
              <a:t>8 ARM threads may exchange data between the ARM and DSP cores within 66AK2H12. This work does not cover internal data move</a:t>
            </a:r>
          </a:p>
          <a:p>
            <a:r>
              <a:rPr lang="en-US" dirty="0" smtClean="0"/>
              <a:t>16 threads move data via the Hyperlink, thus the size limit of Hyperlink is very important</a:t>
            </a:r>
          </a:p>
        </p:txBody>
      </p:sp>
    </p:spTree>
    <p:extLst>
      <p:ext uri="{BB962C8B-B14F-4D97-AF65-F5344CB8AC3E}">
        <p14:creationId xmlns:p14="http://schemas.microsoft.com/office/powerpoint/2010/main" val="960885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 (3)</a:t>
            </a:r>
            <a:endParaRPr lang="en-US" sz="3600" dirty="0"/>
          </a:p>
        </p:txBody>
      </p:sp>
      <p:sp>
        <p:nvSpPr>
          <p:cNvPr id="4" name="Content Placeholder 3"/>
          <p:cNvSpPr>
            <a:spLocks noGrp="1"/>
          </p:cNvSpPr>
          <p:nvPr>
            <p:ph idx="1"/>
          </p:nvPr>
        </p:nvSpPr>
        <p:spPr>
          <a:xfrm>
            <a:off x="457200" y="1066800"/>
            <a:ext cx="8229600" cy="5059363"/>
          </a:xfrm>
        </p:spPr>
        <p:txBody>
          <a:bodyPr>
            <a:normAutofit fontScale="92500"/>
          </a:bodyPr>
          <a:lstStyle/>
          <a:p>
            <a:r>
              <a:rPr lang="en-US" dirty="0" smtClean="0"/>
              <a:t>Message buffers are located on the MSMC memory. All MSMC memory can be accessed by Hyperlink</a:t>
            </a:r>
          </a:p>
          <a:p>
            <a:r>
              <a:rPr lang="en-US" dirty="0" smtClean="0"/>
              <a:t>2G of DDR memory can be access by Hyperlink</a:t>
            </a:r>
          </a:p>
          <a:p>
            <a:r>
              <a:rPr lang="en-US" dirty="0" smtClean="0"/>
              <a:t>Each DSP core can access up to </a:t>
            </a:r>
            <a:r>
              <a:rPr lang="en-US" b="1" dirty="0" smtClean="0"/>
              <a:t>128M (2G/16)</a:t>
            </a:r>
          </a:p>
          <a:p>
            <a:r>
              <a:rPr lang="en-US" b="1" dirty="0" smtClean="0">
                <a:solidFill>
                  <a:srgbClr val="FF0000"/>
                </a:solidFill>
              </a:rPr>
              <a:t>In the following slides we analyze the Hyperlink configuration that is needed to support Shannon access to 66AK2H12 memories</a:t>
            </a:r>
          </a:p>
          <a:p>
            <a:r>
              <a:rPr lang="en-US" dirty="0" smtClean="0"/>
              <a:t>66AK2H12 access into Shannon (for messages) will be discussed later</a:t>
            </a:r>
          </a:p>
        </p:txBody>
      </p:sp>
    </p:spTree>
    <p:extLst>
      <p:ext uri="{BB962C8B-B14F-4D97-AF65-F5344CB8AC3E}">
        <p14:creationId xmlns:p14="http://schemas.microsoft.com/office/powerpoint/2010/main" val="870757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 (4)</a:t>
            </a:r>
            <a:endParaRPr lang="en-US" sz="3600" dirty="0"/>
          </a:p>
        </p:txBody>
      </p:sp>
      <p:sp>
        <p:nvSpPr>
          <p:cNvPr id="4" name="Content Placeholder 3"/>
          <p:cNvSpPr>
            <a:spLocks noGrp="1"/>
          </p:cNvSpPr>
          <p:nvPr>
            <p:ph idx="1"/>
          </p:nvPr>
        </p:nvSpPr>
        <p:spPr>
          <a:xfrm>
            <a:off x="457200" y="1066800"/>
            <a:ext cx="8229600" cy="5059363"/>
          </a:xfrm>
        </p:spPr>
        <p:txBody>
          <a:bodyPr>
            <a:normAutofit fontScale="92500" lnSpcReduction="20000"/>
          </a:bodyPr>
          <a:lstStyle/>
          <a:p>
            <a:r>
              <a:rPr lang="en-US" dirty="0" smtClean="0"/>
              <a:t>We assume that messages reside in MSMC memory</a:t>
            </a:r>
          </a:p>
          <a:p>
            <a:r>
              <a:rPr lang="en-US" dirty="0" smtClean="0"/>
              <a:t>In order to get 128MB DDR for each core, PriviID must be overlay on the look-up table index</a:t>
            </a:r>
          </a:p>
          <a:p>
            <a:r>
              <a:rPr lang="en-US" dirty="0" smtClean="0"/>
              <a:t>On the remote side, the look-up table has the base address of memory segment. The index to the look-up table is part of the address value that is sent from the local to the remote</a:t>
            </a:r>
          </a:p>
          <a:p>
            <a:r>
              <a:rPr lang="en-US" dirty="0" smtClean="0"/>
              <a:t>The following figure shows the structure of the address value for 1G total access from Shannon( Each core – 128MB. 4 buffers, 32MB each for each DSP core)</a:t>
            </a:r>
          </a:p>
        </p:txBody>
      </p:sp>
    </p:spTree>
    <p:extLst>
      <p:ext uri="{BB962C8B-B14F-4D97-AF65-F5344CB8AC3E}">
        <p14:creationId xmlns:p14="http://schemas.microsoft.com/office/powerpoint/2010/main" val="1068641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C6678 Hyperlink Address structure</a:t>
            </a:r>
            <a:br>
              <a:rPr lang="en-US" sz="4000" dirty="0" smtClean="0"/>
            </a:br>
            <a:r>
              <a:rPr lang="en-US" sz="1800" dirty="0" smtClean="0"/>
              <a:t>This is the address that the Shannon sends to 66AK2H12 Hyperlink</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621997019"/>
              </p:ext>
            </p:extLst>
          </p:nvPr>
        </p:nvGraphicFramePr>
        <p:xfrm>
          <a:off x="501650" y="1447800"/>
          <a:ext cx="8140700" cy="4333748"/>
        </p:xfrm>
        <a:graphic>
          <a:graphicData uri="http://schemas.openxmlformats.org/presentationml/2006/ole">
            <mc:AlternateContent xmlns:mc="http://schemas.openxmlformats.org/markup-compatibility/2006">
              <mc:Choice xmlns:v="urn:schemas-microsoft-com:vml" Requires="v">
                <p:oleObj spid="_x0000_s16424" name="Visio" r:id="rId3" imgW="8659652" imgH="4610370" progId="Visio.Drawing.11">
                  <p:embed/>
                </p:oleObj>
              </mc:Choice>
              <mc:Fallback>
                <p:oleObj name="Visio" r:id="rId3" imgW="8659652" imgH="4610370" progId="Visio.Drawing.11">
                  <p:embed/>
                  <p:pic>
                    <p:nvPicPr>
                      <p:cNvPr id="0" name=""/>
                      <p:cNvPicPr/>
                      <p:nvPr/>
                    </p:nvPicPr>
                    <p:blipFill>
                      <a:blip r:embed="rId4"/>
                      <a:stretch>
                        <a:fillRect/>
                      </a:stretch>
                    </p:blipFill>
                    <p:spPr>
                      <a:xfrm>
                        <a:off x="501650" y="1447800"/>
                        <a:ext cx="8140700" cy="4333748"/>
                      </a:xfrm>
                      <a:prstGeom prst="rect">
                        <a:avLst/>
                      </a:prstGeom>
                    </p:spPr>
                  </p:pic>
                </p:oleObj>
              </mc:Fallback>
            </mc:AlternateContent>
          </a:graphicData>
        </a:graphic>
      </p:graphicFrame>
    </p:spTree>
    <p:extLst>
      <p:ext uri="{BB962C8B-B14F-4D97-AF65-F5344CB8AC3E}">
        <p14:creationId xmlns:p14="http://schemas.microsoft.com/office/powerpoint/2010/main" val="131128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75491"/>
            <a:ext cx="8991600" cy="1554272"/>
          </a:xfrm>
          <a:prstGeom prst="rect">
            <a:avLst/>
          </a:prstGeom>
        </p:spPr>
        <p:txBody>
          <a:bodyPr wrap="square">
            <a:spAutoFit/>
          </a:bodyPr>
          <a:lstStyle/>
          <a:p>
            <a:pPr>
              <a:spcBef>
                <a:spcPts val="600"/>
              </a:spcBef>
              <a:buSzPct val="125000"/>
              <a:defRPr/>
            </a:pPr>
            <a:r>
              <a:rPr lang="en-US" sz="2000"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User configures PrivID / Security bit</a:t>
            </a:r>
            <a:r>
              <a:rPr lang="en-US" sz="2000" i="1" dirty="0" smtClean="0">
                <a:latin typeface="+mn-lt"/>
                <a:cs typeface="Arial" pitchFamily="34" charset="0"/>
              </a:rPr>
              <a:t> </a:t>
            </a:r>
            <a:r>
              <a:rPr lang="en-US" sz="2000" dirty="0" smtClean="0">
                <a:latin typeface="+mn-lt"/>
                <a:cs typeface="Arial" pitchFamily="34" charset="0"/>
              </a:rPr>
              <a:t>overload in this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0x1c</a:t>
            </a:r>
            <a:r>
              <a:rPr lang="en-US" sz="2000" dirty="0">
                <a:latin typeface="+mn-lt"/>
                <a:cs typeface="Arial" pitchFamily="34" charset="0"/>
              </a:rPr>
              <a:t>. For </a:t>
            </a:r>
            <a:r>
              <a:rPr lang="en-US" sz="2000"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sz="2000" dirty="0" smtClean="0">
                <a:latin typeface="+mn-lt"/>
                <a:cs typeface="Arial" pitchFamily="34" charset="0"/>
              </a:rPr>
              <a:t>If using HyperLink LLD, </a:t>
            </a:r>
            <a:r>
              <a:rPr lang="en-US" sz="2000" dirty="0" smtClean="0">
                <a:solidFill>
                  <a:srgbClr val="0070C0"/>
                </a:solidFill>
                <a:latin typeface="+mn-lt"/>
                <a:cs typeface="Arial" pitchFamily="34" charset="0"/>
              </a:rPr>
              <a:t>hyplnkTXAddrOvlyReg_s </a:t>
            </a:r>
            <a:r>
              <a:rPr lang="en-US" sz="2000"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p14="http://schemas.microsoft.com/office/powerpoint/2010/main" val="125174220"/>
              </p:ext>
            </p:extLst>
          </p:nvPr>
        </p:nvGraphicFramePr>
        <p:xfrm>
          <a:off x="304800" y="31546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Address Manipulation: Tx Side Registers </a:t>
            </a:r>
          </a:p>
        </p:txBody>
      </p:sp>
      <p:sp>
        <p:nvSpPr>
          <p:cNvPr id="5" name="Rectangle 4"/>
          <p:cNvSpPr/>
          <p:nvPr/>
        </p:nvSpPr>
        <p:spPr>
          <a:xfrm>
            <a:off x="229230" y="4495800"/>
            <a:ext cx="8991600" cy="1554272"/>
          </a:xfrm>
          <a:prstGeom prst="rect">
            <a:avLst/>
          </a:prstGeom>
        </p:spPr>
        <p:txBody>
          <a:bodyPr wrap="square">
            <a:spAutoFit/>
          </a:bodyPr>
          <a:lstStyle/>
          <a:p>
            <a:pPr>
              <a:spcBef>
                <a:spcPts val="600"/>
              </a:spcBef>
              <a:buSzPct val="125000"/>
              <a:defRPr/>
            </a:pPr>
            <a:r>
              <a:rPr lang="en-US" sz="2000" b="1" dirty="0" smtClean="0">
                <a:cs typeface="Arial" pitchFamily="34" charset="0"/>
              </a:rPr>
              <a:t>Register Configuration</a:t>
            </a:r>
            <a:endParaRPr lang="en-US" sz="2000" b="1" dirty="0">
              <a:latin typeface="+mn-lt"/>
              <a:cs typeface="Arial" pitchFamily="34" charset="0"/>
            </a:endParaRPr>
          </a:p>
          <a:p>
            <a:pPr marL="342900" indent="-342900">
              <a:spcBef>
                <a:spcPts val="600"/>
              </a:spcBef>
              <a:buSzPct val="125000"/>
              <a:buFont typeface="Arial" pitchFamily="34" charset="0"/>
              <a:buChar char="•"/>
              <a:defRPr/>
            </a:pPr>
            <a:r>
              <a:rPr lang="en-US" sz="2000" dirty="0">
                <a:cs typeface="Arial" pitchFamily="34" charset="0"/>
              </a:rPr>
              <a:t>t</a:t>
            </a:r>
            <a:r>
              <a:rPr lang="en-US" sz="2000" dirty="0" smtClean="0">
                <a:latin typeface="+mn-lt"/>
                <a:cs typeface="Arial" pitchFamily="34" charset="0"/>
              </a:rPr>
              <a:t>xsecovl  = o – security bit not overlay</a:t>
            </a:r>
          </a:p>
          <a:p>
            <a:pPr marL="342900" indent="-342900">
              <a:spcBef>
                <a:spcPts val="600"/>
              </a:spcBef>
              <a:buSzPct val="125000"/>
              <a:buFont typeface="Arial" pitchFamily="34" charset="0"/>
              <a:buChar char="•"/>
              <a:defRPr/>
            </a:pPr>
            <a:r>
              <a:rPr lang="en-US" sz="2000" dirty="0" smtClean="0">
                <a:cs typeface="Arial" pitchFamily="34" charset="0"/>
              </a:rPr>
              <a:t>txprividovl =  12   (bit 31 to 28)</a:t>
            </a:r>
            <a:endParaRPr lang="en-US" sz="2000" dirty="0" smtClean="0">
              <a:latin typeface="+mn-lt"/>
              <a:cs typeface="Arial" pitchFamily="34" charset="0"/>
            </a:endParaRPr>
          </a:p>
          <a:p>
            <a:pPr marL="342900" indent="-342900">
              <a:spcBef>
                <a:spcPts val="600"/>
              </a:spcBef>
              <a:buSzPct val="125000"/>
              <a:buFont typeface="Arial" pitchFamily="34" charset="0"/>
              <a:buChar char="•"/>
              <a:defRPr/>
            </a:pPr>
            <a:r>
              <a:rPr lang="en-US" sz="2000" dirty="0">
                <a:cs typeface="Arial" pitchFamily="34" charset="0"/>
              </a:rPr>
              <a:t>t</a:t>
            </a:r>
            <a:r>
              <a:rPr lang="en-US" sz="2000" dirty="0" smtClean="0">
                <a:cs typeface="Arial" pitchFamily="34" charset="0"/>
              </a:rPr>
              <a:t>xigmask =  11  (mask = 0x0fff ffff)</a:t>
            </a:r>
            <a:endParaRPr lang="en-US" sz="2000" dirty="0" smtClean="0">
              <a:latin typeface="+mn-lt"/>
              <a:cs typeface="Arial" pitchFamily="34" charset="0"/>
            </a:endParaRPr>
          </a:p>
        </p:txBody>
      </p:sp>
    </p:spTree>
    <p:extLst>
      <p:ext uri="{BB962C8B-B14F-4D97-AF65-F5344CB8AC3E}">
        <p14:creationId xmlns:p14="http://schemas.microsoft.com/office/powerpoint/2010/main" val="1636901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sz="2800" b="1" dirty="0" smtClean="0"/>
              <a:t>Demo Model</a:t>
            </a:r>
          </a:p>
          <a:p>
            <a:r>
              <a:rPr lang="en-US" sz="2800" dirty="0" smtClean="0"/>
              <a:t>Shannon Copy Implementation details</a:t>
            </a:r>
          </a:p>
          <a:p>
            <a:r>
              <a:rPr lang="en-US" sz="2800" dirty="0"/>
              <a:t>66AK2H12 Messages Implementation Details</a:t>
            </a:r>
          </a:p>
          <a:p>
            <a:r>
              <a:rPr lang="en-US" sz="2800" dirty="0"/>
              <a:t>Building the Demo</a:t>
            </a:r>
          </a:p>
          <a:p>
            <a:pPr marL="0" indent="0">
              <a:buNone/>
            </a:pPr>
            <a:endParaRPr lang="en-US" dirty="0" smtClean="0"/>
          </a:p>
        </p:txBody>
      </p:sp>
    </p:spTree>
    <p:extLst>
      <p:ext uri="{BB962C8B-B14F-4D97-AF65-F5344CB8AC3E}">
        <p14:creationId xmlns:p14="http://schemas.microsoft.com/office/powerpoint/2010/main" val="1599686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188693840"/>
              </p:ext>
            </p:extLst>
          </p:nvPr>
        </p:nvGraphicFramePr>
        <p:xfrm>
          <a:off x="304800" y="269195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29278"/>
            <a:ext cx="8991600" cy="1523494"/>
          </a:xfrm>
          <a:prstGeom prst="rect">
            <a:avLst/>
          </a:prstGeom>
        </p:spPr>
        <p:txBody>
          <a:bodyPr wrap="square">
            <a:spAutoFit/>
          </a:bodyPr>
          <a:lstStyle/>
          <a:p>
            <a:pPr>
              <a:spcBef>
                <a:spcPts val="600"/>
              </a:spcBef>
              <a:buSzPct val="125000"/>
              <a:defRPr/>
            </a:pPr>
            <a:r>
              <a:rPr lang="en-US" sz="2000" b="1" dirty="0">
                <a:latin typeface="+mn-lt"/>
                <a:cs typeface="Arial"/>
              </a:rPr>
              <a:t>Rx Address Selector Control </a:t>
            </a:r>
            <a:r>
              <a:rPr lang="en-US" sz="2000" b="1" dirty="0" smtClean="0">
                <a:latin typeface="+mn-lt"/>
                <a:cs typeface="Arial"/>
              </a:rPr>
              <a:t>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t>
            </a:r>
            <a:r>
              <a:rPr lang="en-US" sz="2000" dirty="0">
                <a:latin typeface="+mn-lt"/>
                <a:cs typeface="Arial" pitchFamily="34" charset="0"/>
              </a:rPr>
              <a:t>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sz="2000" dirty="0">
                <a:latin typeface="+mn-lt"/>
                <a:cs typeface="Arial" pitchFamily="34" charset="0"/>
              </a:rPr>
              <a:t>If using HyperLink LLD, </a:t>
            </a:r>
            <a:r>
              <a:rPr lang="en-US" sz="2000" dirty="0">
                <a:solidFill>
                  <a:srgbClr val="0070C0"/>
                </a:solidFill>
                <a:latin typeface="+mn-lt"/>
              </a:rPr>
              <a:t>hyplnkRXAddrSelReg_s</a:t>
            </a:r>
            <a:r>
              <a:rPr lang="en-US" sz="2000" dirty="0">
                <a:solidFill>
                  <a:srgbClr val="0070C0"/>
                </a:solidFill>
                <a:latin typeface="+mn-lt"/>
                <a:cs typeface="Arial" pitchFamily="34" charset="0"/>
              </a:rPr>
              <a:t> </a:t>
            </a:r>
            <a:r>
              <a:rPr lang="en-US" sz="2000"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6" name="Rectangle 5"/>
          <p:cNvSpPr/>
          <p:nvPr/>
        </p:nvSpPr>
        <p:spPr>
          <a:xfrm>
            <a:off x="335028" y="4114800"/>
            <a:ext cx="8275572" cy="1554272"/>
          </a:xfrm>
          <a:prstGeom prst="rect">
            <a:avLst/>
          </a:prstGeom>
        </p:spPr>
        <p:txBody>
          <a:bodyPr wrap="square">
            <a:spAutoFit/>
          </a:bodyPr>
          <a:lstStyle/>
          <a:p>
            <a:pPr>
              <a:spcBef>
                <a:spcPts val="600"/>
              </a:spcBef>
              <a:buSzPct val="125000"/>
              <a:defRPr/>
            </a:pPr>
            <a:r>
              <a:rPr lang="en-US" sz="2000" b="1" dirty="0" smtClean="0">
                <a:latin typeface="+mn-lt"/>
                <a:cs typeface="Arial"/>
              </a:rPr>
              <a:t>Register Configuration</a:t>
            </a:r>
          </a:p>
          <a:p>
            <a:pPr marL="342900" indent="-342900">
              <a:spcBef>
                <a:spcPts val="600"/>
              </a:spcBef>
              <a:buSzPct val="125000"/>
              <a:buFont typeface="Arial" pitchFamily="34" charset="0"/>
              <a:buChar char="•"/>
              <a:defRPr/>
            </a:pPr>
            <a:r>
              <a:rPr lang="en-US" sz="2000" dirty="0" smtClean="0">
                <a:cs typeface="Arial" pitchFamily="34" charset="0"/>
              </a:rPr>
              <a:t>r</a:t>
            </a:r>
            <a:r>
              <a:rPr lang="en-US" sz="2000" dirty="0">
                <a:cs typeface="Arial" pitchFamily="34" charset="0"/>
              </a:rPr>
              <a:t>x</a:t>
            </a:r>
            <a:r>
              <a:rPr lang="en-US" sz="2000" dirty="0" smtClean="0">
                <a:cs typeface="Arial" pitchFamily="34" charset="0"/>
              </a:rPr>
              <a:t>sechi, rxseclo, and rxsecsel are all zero </a:t>
            </a:r>
            <a:endParaRPr lang="en-US" sz="2000" dirty="0" smtClean="0">
              <a:latin typeface="+mn-lt"/>
              <a:cs typeface="Arial" pitchFamily="34" charset="0"/>
            </a:endParaRPr>
          </a:p>
          <a:p>
            <a:pPr marL="342900" indent="-342900">
              <a:spcBef>
                <a:spcPts val="600"/>
              </a:spcBef>
              <a:buSzPct val="125000"/>
              <a:buFont typeface="Arial" pitchFamily="34" charset="0"/>
              <a:buChar char="•"/>
              <a:defRPr/>
            </a:pPr>
            <a:r>
              <a:rPr lang="en-US" sz="2000" dirty="0" smtClean="0">
                <a:cs typeface="Arial" pitchFamily="34" charset="0"/>
              </a:rPr>
              <a:t>rxprividsel = 12  (Bits 31 to 28)</a:t>
            </a:r>
          </a:p>
          <a:p>
            <a:pPr marL="342900" indent="-342900">
              <a:spcBef>
                <a:spcPts val="600"/>
              </a:spcBef>
              <a:buSzPct val="125000"/>
              <a:buFont typeface="Arial" pitchFamily="34" charset="0"/>
              <a:buChar char="•"/>
              <a:defRPr/>
            </a:pPr>
            <a:r>
              <a:rPr lang="en-US" sz="2000" dirty="0">
                <a:cs typeface="Arial" pitchFamily="34" charset="0"/>
              </a:rPr>
              <a:t>r</a:t>
            </a:r>
            <a:r>
              <a:rPr lang="en-US" sz="2000" dirty="0" smtClean="0">
                <a:cs typeface="Arial" pitchFamily="34" charset="0"/>
              </a:rPr>
              <a:t>xsegsel = 9  (bits 30 to 25) </a:t>
            </a:r>
            <a:endParaRPr lang="en-US" dirty="0" smtClean="0">
              <a:latin typeface="+mn-lt"/>
              <a:cs typeface="Arial" pitchFamily="34" charset="0"/>
            </a:endParaRPr>
          </a:p>
        </p:txBody>
      </p:sp>
    </p:spTree>
    <p:extLst>
      <p:ext uri="{BB962C8B-B14F-4D97-AF65-F5344CB8AC3E}">
        <p14:creationId xmlns:p14="http://schemas.microsoft.com/office/powerpoint/2010/main" val="2116486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Content Placeholder 3"/>
          <p:cNvSpPr txBox="1">
            <a:spLocks/>
          </p:cNvSpPr>
          <p:nvPr/>
        </p:nvSpPr>
        <p:spPr>
          <a:xfrm>
            <a:off x="457200" y="1066800"/>
            <a:ext cx="8229600" cy="50593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Each Shannon core will have 8 lines in the look-up table (there are 64 lines in each Hyperlink, and 8 cores)</a:t>
            </a:r>
          </a:p>
          <a:p>
            <a:r>
              <a:rPr lang="en-US" dirty="0" smtClean="0"/>
              <a:t>4 lines point to 4 segment of remote memory, 32MB memory each, fifth segment is the MSMC memory</a:t>
            </a:r>
          </a:p>
          <a:p>
            <a:r>
              <a:rPr lang="en-US" dirty="0" smtClean="0"/>
              <a:t>The last 3 lines are empty (can configure to non-existing memory to prevent access to memory that is not accessible to Shannon)</a:t>
            </a:r>
          </a:p>
          <a:p>
            <a:r>
              <a:rPr lang="en-US" dirty="0" smtClean="0"/>
              <a:t>Translation from logical addresses to physical addresses will be done by the 66AK2H12 Hyperlink MPAX registers (set E)</a:t>
            </a:r>
            <a:endParaRPr lang="en-US" dirty="0"/>
          </a:p>
        </p:txBody>
      </p:sp>
    </p:spTree>
    <p:extLst>
      <p:ext uri="{BB962C8B-B14F-4D97-AF65-F5344CB8AC3E}">
        <p14:creationId xmlns:p14="http://schemas.microsoft.com/office/powerpoint/2010/main" val="298319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Hyperlink Look-up Table Shannon 0</a:t>
            </a:r>
            <a:br>
              <a:rPr lang="en-US" sz="4000" dirty="0" smtClean="0"/>
            </a:br>
            <a:r>
              <a:rPr lang="en-US" sz="2700" dirty="0" smtClean="0"/>
              <a:t>DSP internal addresses  - from 0x4000 000 to 0x47ff ffff</a:t>
            </a:r>
            <a:endParaRPr lang="en-US" sz="27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36432574"/>
              </p:ext>
            </p:extLst>
          </p:nvPr>
        </p:nvGraphicFramePr>
        <p:xfrm>
          <a:off x="2219573" y="1497172"/>
          <a:ext cx="5027166" cy="4732020"/>
        </p:xfrm>
        <a:graphic>
          <a:graphicData uri="http://schemas.openxmlformats.org/drawingml/2006/table">
            <a:tbl>
              <a:tblPr firstRow="1" firstCol="1" bandRow="1">
                <a:tableStyleId>{5C22544A-7EE6-4342-B048-85BDC9FD1C3A}</a:tableStyleId>
              </a:tblPr>
              <a:tblGrid>
                <a:gridCol w="793087"/>
                <a:gridCol w="793087"/>
                <a:gridCol w="1115399"/>
                <a:gridCol w="793087"/>
                <a:gridCol w="1532506"/>
              </a:tblGrid>
              <a:tr h="301731">
                <a:tc>
                  <a:txBody>
                    <a:bodyPr/>
                    <a:lstStyle/>
                    <a:p>
                      <a:pPr marL="0" marR="0">
                        <a:lnSpc>
                          <a:spcPct val="115000"/>
                        </a:lnSpc>
                        <a:spcBef>
                          <a:spcPts val="0"/>
                        </a:spcBef>
                        <a:spcAft>
                          <a:spcPts val="0"/>
                        </a:spcAft>
                      </a:pPr>
                      <a:r>
                        <a:rPr lang="en-US" sz="900" dirty="0">
                          <a:effectLst/>
                        </a:rPr>
                        <a:t>Line (index</a:t>
                      </a:r>
                      <a:r>
                        <a:rPr lang="en-US" sz="900" dirty="0" smtClean="0">
                          <a:effectLst/>
                        </a:rPr>
                        <a:t>)</a:t>
                      </a:r>
                    </a:p>
                    <a:p>
                      <a:pPr marL="0" marR="0">
                        <a:lnSpc>
                          <a:spcPct val="115000"/>
                        </a:lnSpc>
                        <a:spcBef>
                          <a:spcPts val="0"/>
                        </a:spcBef>
                        <a:spcAft>
                          <a:spcPts val="0"/>
                        </a:spcAft>
                      </a:pPr>
                      <a:r>
                        <a:rPr lang="en-US" sz="900" dirty="0" smtClean="0">
                          <a:effectLst/>
                          <a:latin typeface="Calibri"/>
                          <a:ea typeface="Times New Roman"/>
                          <a:cs typeface="Times New Roman"/>
                        </a:rPr>
                        <a:t>(Binary)</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CorePac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Logical base Address</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Size</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Purpose</a:t>
                      </a:r>
                      <a:endParaRPr lang="en-US" sz="900" dirty="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dirty="0" smtClean="0">
                          <a:effectLst/>
                        </a:rPr>
                        <a:t>000000 to line 000111</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0x8000 0000,</a:t>
                      </a:r>
                    </a:p>
                    <a:p>
                      <a:pPr marL="0" marR="0">
                        <a:lnSpc>
                          <a:spcPct val="115000"/>
                        </a:lnSpc>
                        <a:spcBef>
                          <a:spcPts val="0"/>
                        </a:spcBef>
                        <a:spcAft>
                          <a:spcPts val="0"/>
                        </a:spcAft>
                      </a:pPr>
                      <a:r>
                        <a:rPr lang="en-US" sz="900" dirty="0">
                          <a:effectLst/>
                        </a:rPr>
                        <a:t>0x8200 0000</a:t>
                      </a:r>
                    </a:p>
                    <a:p>
                      <a:pPr marL="0" marR="0">
                        <a:lnSpc>
                          <a:spcPct val="115000"/>
                        </a:lnSpc>
                        <a:spcBef>
                          <a:spcPts val="0"/>
                        </a:spcBef>
                        <a:spcAft>
                          <a:spcPts val="0"/>
                        </a:spcAft>
                      </a:pPr>
                      <a:r>
                        <a:rPr lang="en-US" sz="900" dirty="0">
                          <a:effectLst/>
                        </a:rPr>
                        <a:t>0x8400 0000</a:t>
                      </a:r>
                    </a:p>
                    <a:p>
                      <a:pPr marL="0" marR="0">
                        <a:lnSpc>
                          <a:spcPct val="115000"/>
                        </a:lnSpc>
                        <a:spcBef>
                          <a:spcPts val="0"/>
                        </a:spcBef>
                        <a:spcAft>
                          <a:spcPts val="0"/>
                        </a:spcAft>
                      </a:pPr>
                      <a:r>
                        <a:rPr lang="en-US" sz="900" dirty="0">
                          <a:effectLst/>
                        </a:rPr>
                        <a:t>0x8600 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dirty="0" smtClean="0">
                          <a:effectLst/>
                        </a:rPr>
                        <a:t>001000 to line 001111</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1</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smtClean="0">
                          <a:effectLst/>
                        </a:rPr>
                        <a:t>0x8800 </a:t>
                      </a:r>
                      <a:r>
                        <a:rPr lang="en-US" sz="900" dirty="0">
                          <a:effectLst/>
                        </a:rPr>
                        <a:t>0000,</a:t>
                      </a:r>
                    </a:p>
                    <a:p>
                      <a:pPr marL="0" marR="0">
                        <a:lnSpc>
                          <a:spcPct val="115000"/>
                        </a:lnSpc>
                        <a:spcBef>
                          <a:spcPts val="0"/>
                        </a:spcBef>
                        <a:spcAft>
                          <a:spcPts val="0"/>
                        </a:spcAft>
                      </a:pPr>
                      <a:r>
                        <a:rPr lang="en-US" sz="900" dirty="0" smtClean="0">
                          <a:effectLst/>
                        </a:rPr>
                        <a:t>0x8b00 </a:t>
                      </a:r>
                      <a:r>
                        <a:rPr lang="en-US" sz="900" dirty="0">
                          <a:effectLst/>
                        </a:rPr>
                        <a:t>0000</a:t>
                      </a:r>
                    </a:p>
                    <a:p>
                      <a:pPr marL="0" marR="0">
                        <a:lnSpc>
                          <a:spcPct val="115000"/>
                        </a:lnSpc>
                        <a:spcBef>
                          <a:spcPts val="0"/>
                        </a:spcBef>
                        <a:spcAft>
                          <a:spcPts val="0"/>
                        </a:spcAft>
                      </a:pPr>
                      <a:r>
                        <a:rPr lang="en-US" sz="900" dirty="0" smtClean="0">
                          <a:effectLst/>
                        </a:rPr>
                        <a:t>0x8d00 </a:t>
                      </a:r>
                      <a:r>
                        <a:rPr lang="en-US" sz="900" dirty="0">
                          <a:effectLst/>
                        </a:rPr>
                        <a:t>0000</a:t>
                      </a:r>
                    </a:p>
                    <a:p>
                      <a:pPr marL="0" marR="0">
                        <a:lnSpc>
                          <a:spcPct val="115000"/>
                        </a:lnSpc>
                        <a:spcBef>
                          <a:spcPts val="0"/>
                        </a:spcBef>
                        <a:spcAft>
                          <a:spcPts val="0"/>
                        </a:spcAft>
                      </a:pPr>
                      <a:r>
                        <a:rPr lang="en-US" sz="900" dirty="0" smtClean="0">
                          <a:effectLst/>
                        </a:rPr>
                        <a:t>0x8e00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dirty="0" smtClean="0">
                          <a:effectLst/>
                        </a:rPr>
                        <a:t>010000 to line 010111</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smtClean="0">
                          <a:effectLst/>
                        </a:rPr>
                        <a:t>0x9000 </a:t>
                      </a:r>
                      <a:r>
                        <a:rPr lang="en-US" sz="900" dirty="0">
                          <a:effectLst/>
                        </a:rPr>
                        <a:t>0000,</a:t>
                      </a:r>
                    </a:p>
                    <a:p>
                      <a:pPr marL="0" marR="0">
                        <a:lnSpc>
                          <a:spcPct val="115000"/>
                        </a:lnSpc>
                        <a:spcBef>
                          <a:spcPts val="0"/>
                        </a:spcBef>
                        <a:spcAft>
                          <a:spcPts val="0"/>
                        </a:spcAft>
                      </a:pPr>
                      <a:r>
                        <a:rPr lang="en-US" sz="900" dirty="0" smtClean="0">
                          <a:effectLst/>
                        </a:rPr>
                        <a:t>0x9200 </a:t>
                      </a:r>
                      <a:r>
                        <a:rPr lang="en-US" sz="900" dirty="0">
                          <a:effectLst/>
                        </a:rPr>
                        <a:t>0000</a:t>
                      </a:r>
                    </a:p>
                    <a:p>
                      <a:pPr marL="0" marR="0">
                        <a:lnSpc>
                          <a:spcPct val="115000"/>
                        </a:lnSpc>
                        <a:spcBef>
                          <a:spcPts val="0"/>
                        </a:spcBef>
                        <a:spcAft>
                          <a:spcPts val="0"/>
                        </a:spcAft>
                      </a:pPr>
                      <a:r>
                        <a:rPr lang="en-US" sz="900" dirty="0" smtClean="0">
                          <a:effectLst/>
                        </a:rPr>
                        <a:t>0x9400 </a:t>
                      </a:r>
                      <a:r>
                        <a:rPr lang="en-US" sz="900" dirty="0">
                          <a:effectLst/>
                        </a:rPr>
                        <a:t>0000</a:t>
                      </a:r>
                    </a:p>
                    <a:p>
                      <a:pPr marL="0" marR="0">
                        <a:lnSpc>
                          <a:spcPct val="115000"/>
                        </a:lnSpc>
                        <a:spcBef>
                          <a:spcPts val="0"/>
                        </a:spcBef>
                        <a:spcAft>
                          <a:spcPts val="0"/>
                        </a:spcAft>
                      </a:pPr>
                      <a:r>
                        <a:rPr lang="en-US" sz="900" dirty="0" smtClean="0">
                          <a:effectLst/>
                        </a:rPr>
                        <a:t>0x9600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dirty="0" smtClean="0">
                          <a:effectLst/>
                        </a:rPr>
                        <a:t>011000 to line 011111</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3</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smtClean="0">
                          <a:effectLst/>
                        </a:rPr>
                        <a:t>0x9800 </a:t>
                      </a:r>
                      <a:r>
                        <a:rPr lang="en-US" sz="900" dirty="0">
                          <a:effectLst/>
                        </a:rPr>
                        <a:t>0000,</a:t>
                      </a:r>
                    </a:p>
                    <a:p>
                      <a:pPr marL="0" marR="0">
                        <a:lnSpc>
                          <a:spcPct val="115000"/>
                        </a:lnSpc>
                        <a:spcBef>
                          <a:spcPts val="0"/>
                        </a:spcBef>
                        <a:spcAft>
                          <a:spcPts val="0"/>
                        </a:spcAft>
                      </a:pPr>
                      <a:r>
                        <a:rPr lang="en-US" sz="900" dirty="0" smtClean="0">
                          <a:effectLst/>
                        </a:rPr>
                        <a:t>0x9b00 </a:t>
                      </a:r>
                      <a:r>
                        <a:rPr lang="en-US" sz="900" dirty="0">
                          <a:effectLst/>
                        </a:rPr>
                        <a:t>0000</a:t>
                      </a:r>
                    </a:p>
                    <a:p>
                      <a:pPr marL="0" marR="0">
                        <a:lnSpc>
                          <a:spcPct val="115000"/>
                        </a:lnSpc>
                        <a:spcBef>
                          <a:spcPts val="0"/>
                        </a:spcBef>
                        <a:spcAft>
                          <a:spcPts val="0"/>
                        </a:spcAft>
                      </a:pPr>
                      <a:r>
                        <a:rPr lang="en-US" sz="900" dirty="0" smtClean="0">
                          <a:effectLst/>
                        </a:rPr>
                        <a:t>0x9d00 </a:t>
                      </a:r>
                      <a:r>
                        <a:rPr lang="en-US" sz="900" dirty="0">
                          <a:effectLst/>
                        </a:rPr>
                        <a:t>0000</a:t>
                      </a:r>
                    </a:p>
                    <a:p>
                      <a:pPr marL="0" marR="0">
                        <a:lnSpc>
                          <a:spcPct val="115000"/>
                        </a:lnSpc>
                        <a:spcBef>
                          <a:spcPts val="0"/>
                        </a:spcBef>
                        <a:spcAft>
                          <a:spcPts val="0"/>
                        </a:spcAft>
                      </a:pPr>
                      <a:r>
                        <a:rPr lang="en-US" sz="900" dirty="0" smtClean="0">
                          <a:effectLst/>
                        </a:rPr>
                        <a:t>0x9e00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bl>
          </a:graphicData>
        </a:graphic>
      </p:graphicFrame>
    </p:spTree>
    <p:extLst>
      <p:ext uri="{BB962C8B-B14F-4D97-AF65-F5344CB8AC3E}">
        <p14:creationId xmlns:p14="http://schemas.microsoft.com/office/powerpoint/2010/main" val="3969644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Hyperlink Look-up Table Shannon 0</a:t>
            </a:r>
            <a:br>
              <a:rPr lang="en-US" sz="4000" dirty="0" smtClean="0"/>
            </a:br>
            <a:r>
              <a:rPr lang="en-US" sz="2700" dirty="0"/>
              <a:t>DSP internal addresses  - from 0x4000 000 to 0x47ff ffff</a:t>
            </a: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01402983"/>
              </p:ext>
            </p:extLst>
          </p:nvPr>
        </p:nvGraphicFramePr>
        <p:xfrm>
          <a:off x="2051542" y="1600200"/>
          <a:ext cx="5040915" cy="4525964"/>
        </p:xfrm>
        <a:graphic>
          <a:graphicData uri="http://schemas.openxmlformats.org/drawingml/2006/table">
            <a:tbl>
              <a:tblPr firstRow="1" firstCol="1" bandRow="1">
                <a:tableStyleId>{5C22544A-7EE6-4342-B048-85BDC9FD1C3A}</a:tableStyleId>
              </a:tblPr>
              <a:tblGrid>
                <a:gridCol w="849736"/>
                <a:gridCol w="849736"/>
                <a:gridCol w="849736"/>
                <a:gridCol w="849736"/>
                <a:gridCol w="1641971"/>
              </a:tblGrid>
              <a:tr h="1131491">
                <a:tc>
                  <a:txBody>
                    <a:bodyPr/>
                    <a:lstStyle/>
                    <a:p>
                      <a:pPr marL="0" marR="0">
                        <a:lnSpc>
                          <a:spcPct val="115000"/>
                        </a:lnSpc>
                        <a:spcBef>
                          <a:spcPts val="0"/>
                        </a:spcBef>
                        <a:spcAft>
                          <a:spcPts val="0"/>
                        </a:spcAft>
                      </a:pPr>
                      <a:r>
                        <a:rPr lang="en-US" sz="900" dirty="0">
                          <a:effectLst/>
                        </a:rPr>
                        <a:t>1</a:t>
                      </a:r>
                      <a:r>
                        <a:rPr lang="en-US" sz="900" dirty="0" smtClean="0">
                          <a:effectLst/>
                        </a:rPr>
                        <a:t>00000 </a:t>
                      </a:r>
                      <a:r>
                        <a:rPr lang="en-US" sz="900" dirty="0">
                          <a:effectLst/>
                        </a:rPr>
                        <a:t>to line 100111</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4</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smtClean="0">
                          <a:effectLst/>
                        </a:rPr>
                        <a:t>0xa000 </a:t>
                      </a:r>
                      <a:r>
                        <a:rPr lang="en-US" sz="900" dirty="0">
                          <a:effectLst/>
                        </a:rPr>
                        <a:t>0000,</a:t>
                      </a:r>
                    </a:p>
                    <a:p>
                      <a:pPr marL="0" marR="0">
                        <a:lnSpc>
                          <a:spcPct val="115000"/>
                        </a:lnSpc>
                        <a:spcBef>
                          <a:spcPts val="0"/>
                        </a:spcBef>
                        <a:spcAft>
                          <a:spcPts val="0"/>
                        </a:spcAft>
                      </a:pPr>
                      <a:r>
                        <a:rPr lang="en-US" sz="900" dirty="0" smtClean="0">
                          <a:effectLst/>
                        </a:rPr>
                        <a:t>0xa200 </a:t>
                      </a:r>
                      <a:r>
                        <a:rPr lang="en-US" sz="900" dirty="0">
                          <a:effectLst/>
                        </a:rPr>
                        <a:t>0000</a:t>
                      </a:r>
                    </a:p>
                    <a:p>
                      <a:pPr marL="0" marR="0">
                        <a:lnSpc>
                          <a:spcPct val="115000"/>
                        </a:lnSpc>
                        <a:spcBef>
                          <a:spcPts val="0"/>
                        </a:spcBef>
                        <a:spcAft>
                          <a:spcPts val="0"/>
                        </a:spcAft>
                      </a:pPr>
                      <a:r>
                        <a:rPr lang="en-US" sz="900" dirty="0" smtClean="0">
                          <a:effectLst/>
                        </a:rPr>
                        <a:t>0xa400 </a:t>
                      </a:r>
                      <a:r>
                        <a:rPr lang="en-US" sz="900" dirty="0">
                          <a:effectLst/>
                        </a:rPr>
                        <a:t>0000</a:t>
                      </a:r>
                    </a:p>
                    <a:p>
                      <a:pPr marL="0" marR="0">
                        <a:lnSpc>
                          <a:spcPct val="115000"/>
                        </a:lnSpc>
                        <a:spcBef>
                          <a:spcPts val="0"/>
                        </a:spcBef>
                        <a:spcAft>
                          <a:spcPts val="0"/>
                        </a:spcAft>
                      </a:pPr>
                      <a:r>
                        <a:rPr lang="en-US" sz="900" dirty="0" smtClean="0">
                          <a:effectLst/>
                        </a:rPr>
                        <a:t>0xa600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dirty="0" smtClean="0">
                          <a:effectLst/>
                        </a:rPr>
                        <a:t>101000 </a:t>
                      </a:r>
                      <a:r>
                        <a:rPr lang="en-US" sz="900" dirty="0">
                          <a:effectLst/>
                        </a:rPr>
                        <a:t>to line 101111</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5</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smtClean="0">
                          <a:effectLst/>
                        </a:rPr>
                        <a:t>0xa800 </a:t>
                      </a:r>
                      <a:r>
                        <a:rPr lang="en-US" sz="900" dirty="0">
                          <a:effectLst/>
                        </a:rPr>
                        <a:t>0000,</a:t>
                      </a:r>
                    </a:p>
                    <a:p>
                      <a:pPr marL="0" marR="0">
                        <a:lnSpc>
                          <a:spcPct val="115000"/>
                        </a:lnSpc>
                        <a:spcBef>
                          <a:spcPts val="0"/>
                        </a:spcBef>
                        <a:spcAft>
                          <a:spcPts val="0"/>
                        </a:spcAft>
                      </a:pPr>
                      <a:r>
                        <a:rPr lang="en-US" sz="900" dirty="0" smtClean="0">
                          <a:effectLst/>
                        </a:rPr>
                        <a:t>0xab00 </a:t>
                      </a:r>
                      <a:r>
                        <a:rPr lang="en-US" sz="900" dirty="0">
                          <a:effectLst/>
                        </a:rPr>
                        <a:t>0000</a:t>
                      </a:r>
                    </a:p>
                    <a:p>
                      <a:pPr marL="0" marR="0">
                        <a:lnSpc>
                          <a:spcPct val="115000"/>
                        </a:lnSpc>
                        <a:spcBef>
                          <a:spcPts val="0"/>
                        </a:spcBef>
                        <a:spcAft>
                          <a:spcPts val="0"/>
                        </a:spcAft>
                      </a:pPr>
                      <a:r>
                        <a:rPr lang="en-US" sz="900" dirty="0" smtClean="0">
                          <a:effectLst/>
                        </a:rPr>
                        <a:t>0xad00 </a:t>
                      </a:r>
                      <a:r>
                        <a:rPr lang="en-US" sz="900" dirty="0">
                          <a:effectLst/>
                        </a:rPr>
                        <a:t>0000</a:t>
                      </a:r>
                    </a:p>
                    <a:p>
                      <a:pPr marL="0" marR="0">
                        <a:lnSpc>
                          <a:spcPct val="115000"/>
                        </a:lnSpc>
                        <a:spcBef>
                          <a:spcPts val="0"/>
                        </a:spcBef>
                        <a:spcAft>
                          <a:spcPts val="0"/>
                        </a:spcAft>
                      </a:pPr>
                      <a:r>
                        <a:rPr lang="en-US" sz="900" dirty="0" smtClean="0">
                          <a:effectLst/>
                        </a:rPr>
                        <a:t>0x8e00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dirty="0" smtClean="0">
                          <a:effectLst/>
                        </a:rPr>
                        <a:t>110000 </a:t>
                      </a:r>
                      <a:r>
                        <a:rPr lang="en-US" sz="900" dirty="0">
                          <a:effectLst/>
                        </a:rPr>
                        <a:t>to line 110111</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6</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smtClean="0">
                          <a:effectLst/>
                        </a:rPr>
                        <a:t>0xb000 </a:t>
                      </a:r>
                      <a:r>
                        <a:rPr lang="en-US" sz="900" dirty="0">
                          <a:effectLst/>
                        </a:rPr>
                        <a:t>0000,</a:t>
                      </a:r>
                    </a:p>
                    <a:p>
                      <a:pPr marL="0" marR="0">
                        <a:lnSpc>
                          <a:spcPct val="115000"/>
                        </a:lnSpc>
                        <a:spcBef>
                          <a:spcPts val="0"/>
                        </a:spcBef>
                        <a:spcAft>
                          <a:spcPts val="0"/>
                        </a:spcAft>
                      </a:pPr>
                      <a:r>
                        <a:rPr lang="en-US" sz="900" dirty="0" smtClean="0">
                          <a:effectLst/>
                        </a:rPr>
                        <a:t>0xb200 </a:t>
                      </a:r>
                      <a:r>
                        <a:rPr lang="en-US" sz="900" dirty="0">
                          <a:effectLst/>
                        </a:rPr>
                        <a:t>0000</a:t>
                      </a:r>
                    </a:p>
                    <a:p>
                      <a:pPr marL="0" marR="0">
                        <a:lnSpc>
                          <a:spcPct val="115000"/>
                        </a:lnSpc>
                        <a:spcBef>
                          <a:spcPts val="0"/>
                        </a:spcBef>
                        <a:spcAft>
                          <a:spcPts val="0"/>
                        </a:spcAft>
                      </a:pPr>
                      <a:r>
                        <a:rPr lang="en-US" sz="900" dirty="0" smtClean="0">
                          <a:effectLst/>
                        </a:rPr>
                        <a:t>0xb400 </a:t>
                      </a:r>
                      <a:r>
                        <a:rPr lang="en-US" sz="900" dirty="0">
                          <a:effectLst/>
                        </a:rPr>
                        <a:t>0000</a:t>
                      </a:r>
                    </a:p>
                    <a:p>
                      <a:pPr marL="0" marR="0">
                        <a:lnSpc>
                          <a:spcPct val="115000"/>
                        </a:lnSpc>
                        <a:spcBef>
                          <a:spcPts val="0"/>
                        </a:spcBef>
                        <a:spcAft>
                          <a:spcPts val="0"/>
                        </a:spcAft>
                      </a:pPr>
                      <a:r>
                        <a:rPr lang="en-US" sz="900" dirty="0" smtClean="0">
                          <a:effectLst/>
                        </a:rPr>
                        <a:t>0xb600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dirty="0" smtClean="0">
                          <a:effectLst/>
                        </a:rPr>
                        <a:t>111000 </a:t>
                      </a:r>
                      <a:r>
                        <a:rPr lang="en-US" sz="900" dirty="0">
                          <a:effectLst/>
                        </a:rPr>
                        <a:t>to line 111111</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7</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smtClean="0">
                          <a:effectLst/>
                        </a:rPr>
                        <a:t>0xb800 </a:t>
                      </a:r>
                      <a:r>
                        <a:rPr lang="en-US" sz="900" dirty="0">
                          <a:effectLst/>
                        </a:rPr>
                        <a:t>0000,</a:t>
                      </a:r>
                    </a:p>
                    <a:p>
                      <a:pPr marL="0" marR="0">
                        <a:lnSpc>
                          <a:spcPct val="115000"/>
                        </a:lnSpc>
                        <a:spcBef>
                          <a:spcPts val="0"/>
                        </a:spcBef>
                        <a:spcAft>
                          <a:spcPts val="0"/>
                        </a:spcAft>
                      </a:pPr>
                      <a:r>
                        <a:rPr lang="en-US" sz="900" dirty="0" smtClean="0">
                          <a:effectLst/>
                        </a:rPr>
                        <a:t>0xbb00 </a:t>
                      </a:r>
                      <a:r>
                        <a:rPr lang="en-US" sz="900" dirty="0">
                          <a:effectLst/>
                        </a:rPr>
                        <a:t>0000</a:t>
                      </a:r>
                    </a:p>
                    <a:p>
                      <a:pPr marL="0" marR="0">
                        <a:lnSpc>
                          <a:spcPct val="115000"/>
                        </a:lnSpc>
                        <a:spcBef>
                          <a:spcPts val="0"/>
                        </a:spcBef>
                        <a:spcAft>
                          <a:spcPts val="0"/>
                        </a:spcAft>
                      </a:pPr>
                      <a:r>
                        <a:rPr lang="en-US" sz="900" dirty="0" smtClean="0">
                          <a:effectLst/>
                        </a:rPr>
                        <a:t>0xbd00 </a:t>
                      </a:r>
                      <a:r>
                        <a:rPr lang="en-US" sz="900" dirty="0">
                          <a:effectLst/>
                        </a:rPr>
                        <a:t>0000</a:t>
                      </a:r>
                    </a:p>
                    <a:p>
                      <a:pPr marL="0" marR="0">
                        <a:lnSpc>
                          <a:spcPct val="115000"/>
                        </a:lnSpc>
                        <a:spcBef>
                          <a:spcPts val="0"/>
                        </a:spcBef>
                        <a:spcAft>
                          <a:spcPts val="0"/>
                        </a:spcAft>
                      </a:pPr>
                      <a:r>
                        <a:rPr lang="en-US" sz="900" dirty="0" smtClean="0">
                          <a:effectLst/>
                        </a:rPr>
                        <a:t>0xbe00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bl>
          </a:graphicData>
        </a:graphic>
      </p:graphicFrame>
    </p:spTree>
    <p:extLst>
      <p:ext uri="{BB962C8B-B14F-4D97-AF65-F5344CB8AC3E}">
        <p14:creationId xmlns:p14="http://schemas.microsoft.com/office/powerpoint/2010/main" val="617609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Hyperlink Look-up Table Shannon 1</a:t>
            </a:r>
            <a:br>
              <a:rPr lang="en-US" sz="4000" dirty="0" smtClean="0"/>
            </a:br>
            <a:r>
              <a:rPr lang="en-US" sz="2700" dirty="0"/>
              <a:t>DSP internal addresses  - from 0x4000 000 to 0x47ff ffff</a:t>
            </a: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465040174"/>
              </p:ext>
            </p:extLst>
          </p:nvPr>
        </p:nvGraphicFramePr>
        <p:xfrm>
          <a:off x="2219573" y="1497172"/>
          <a:ext cx="4704854" cy="4889754"/>
        </p:xfrm>
        <a:graphic>
          <a:graphicData uri="http://schemas.openxmlformats.org/drawingml/2006/table">
            <a:tbl>
              <a:tblPr firstRow="1" firstCol="1" bandRow="1">
                <a:tableStyleId>{5C22544A-7EE6-4342-B048-85BDC9FD1C3A}</a:tableStyleId>
              </a:tblPr>
              <a:tblGrid>
                <a:gridCol w="793087"/>
                <a:gridCol w="793087"/>
                <a:gridCol w="793087"/>
                <a:gridCol w="793087"/>
                <a:gridCol w="1532506"/>
              </a:tblGrid>
              <a:tr h="301731">
                <a:tc>
                  <a:txBody>
                    <a:bodyPr/>
                    <a:lstStyle/>
                    <a:p>
                      <a:pPr marL="0" marR="0">
                        <a:lnSpc>
                          <a:spcPct val="115000"/>
                        </a:lnSpc>
                        <a:spcBef>
                          <a:spcPts val="0"/>
                        </a:spcBef>
                        <a:spcAft>
                          <a:spcPts val="0"/>
                        </a:spcAft>
                      </a:pPr>
                      <a:r>
                        <a:rPr lang="en-US" sz="900" dirty="0" smtClean="0">
                          <a:effectLst/>
                        </a:rPr>
                        <a:t>Line (index)</a:t>
                      </a:r>
                    </a:p>
                    <a:p>
                      <a:pPr marL="0" marR="0">
                        <a:lnSpc>
                          <a:spcPct val="115000"/>
                        </a:lnSpc>
                        <a:spcBef>
                          <a:spcPts val="0"/>
                        </a:spcBef>
                        <a:spcAft>
                          <a:spcPts val="0"/>
                        </a:spcAft>
                      </a:pPr>
                      <a:r>
                        <a:rPr lang="en-US" sz="900" dirty="0" smtClean="0">
                          <a:effectLst/>
                          <a:latin typeface="+mn-lt"/>
                          <a:ea typeface="Times New Roman"/>
                          <a:cs typeface="Times New Roman"/>
                        </a:rPr>
                        <a:t>(Binary)</a:t>
                      </a:r>
                    </a:p>
                    <a:p>
                      <a:pPr marL="228600" marR="0">
                        <a:lnSpc>
                          <a:spcPct val="115000"/>
                        </a:lnSpc>
                        <a:spcBef>
                          <a:spcPts val="0"/>
                        </a:spcBef>
                        <a:spcAft>
                          <a:spcPts val="0"/>
                        </a:spcAft>
                      </a:pPr>
                      <a:r>
                        <a:rPr lang="en-US" sz="900" dirty="0" smtClean="0">
                          <a:effectLst/>
                        </a:rPr>
                        <a:t>)</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CorePac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Logical base Address</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Size</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Purpose</a:t>
                      </a:r>
                      <a:endParaRPr lang="en-US" sz="900" dirty="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dirty="0" smtClean="0">
                          <a:effectLst/>
                        </a:rPr>
                        <a:t>000000 to line 000111</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0xc000 0000,</a:t>
                      </a:r>
                    </a:p>
                    <a:p>
                      <a:pPr marL="0" marR="0">
                        <a:lnSpc>
                          <a:spcPct val="115000"/>
                        </a:lnSpc>
                        <a:spcBef>
                          <a:spcPts val="0"/>
                        </a:spcBef>
                        <a:spcAft>
                          <a:spcPts val="0"/>
                        </a:spcAft>
                      </a:pPr>
                      <a:r>
                        <a:rPr lang="en-US" sz="900" dirty="0">
                          <a:effectLst/>
                        </a:rPr>
                        <a:t>0xc200 0000</a:t>
                      </a:r>
                    </a:p>
                    <a:p>
                      <a:pPr marL="0" marR="0">
                        <a:lnSpc>
                          <a:spcPct val="115000"/>
                        </a:lnSpc>
                        <a:spcBef>
                          <a:spcPts val="0"/>
                        </a:spcBef>
                        <a:spcAft>
                          <a:spcPts val="0"/>
                        </a:spcAft>
                      </a:pPr>
                      <a:r>
                        <a:rPr lang="en-US" sz="900" dirty="0">
                          <a:effectLst/>
                        </a:rPr>
                        <a:t>0xc400 0000</a:t>
                      </a:r>
                    </a:p>
                    <a:p>
                      <a:pPr marL="0" marR="0">
                        <a:lnSpc>
                          <a:spcPct val="115000"/>
                        </a:lnSpc>
                        <a:spcBef>
                          <a:spcPts val="0"/>
                        </a:spcBef>
                        <a:spcAft>
                          <a:spcPts val="0"/>
                        </a:spcAft>
                      </a:pPr>
                      <a:r>
                        <a:rPr lang="en-US" sz="900" dirty="0">
                          <a:effectLst/>
                        </a:rPr>
                        <a:t>0xc600 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dirty="0" smtClean="0">
                          <a:effectLst/>
                        </a:rPr>
                        <a:t>001000 to line 001111</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1</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smtClean="0">
                          <a:effectLst/>
                        </a:rPr>
                        <a:t>0xc800 </a:t>
                      </a:r>
                      <a:r>
                        <a:rPr lang="en-US" sz="900" dirty="0">
                          <a:effectLst/>
                        </a:rPr>
                        <a:t>0000,</a:t>
                      </a:r>
                    </a:p>
                    <a:p>
                      <a:pPr marL="0" marR="0">
                        <a:lnSpc>
                          <a:spcPct val="115000"/>
                        </a:lnSpc>
                        <a:spcBef>
                          <a:spcPts val="0"/>
                        </a:spcBef>
                        <a:spcAft>
                          <a:spcPts val="0"/>
                        </a:spcAft>
                      </a:pPr>
                      <a:r>
                        <a:rPr lang="en-US" sz="900" dirty="0" smtClean="0">
                          <a:effectLst/>
                        </a:rPr>
                        <a:t>0xca00 </a:t>
                      </a:r>
                      <a:r>
                        <a:rPr lang="en-US" sz="900" dirty="0">
                          <a:effectLst/>
                        </a:rPr>
                        <a:t>0000</a:t>
                      </a:r>
                    </a:p>
                    <a:p>
                      <a:pPr marL="0" marR="0">
                        <a:lnSpc>
                          <a:spcPct val="115000"/>
                        </a:lnSpc>
                        <a:spcBef>
                          <a:spcPts val="0"/>
                        </a:spcBef>
                        <a:spcAft>
                          <a:spcPts val="0"/>
                        </a:spcAft>
                      </a:pPr>
                      <a:r>
                        <a:rPr lang="en-US" sz="900" dirty="0" smtClean="0">
                          <a:effectLst/>
                        </a:rPr>
                        <a:t>0xcc00 </a:t>
                      </a:r>
                      <a:r>
                        <a:rPr lang="en-US" sz="900" dirty="0">
                          <a:effectLst/>
                        </a:rPr>
                        <a:t>0000</a:t>
                      </a:r>
                    </a:p>
                    <a:p>
                      <a:pPr marL="0" marR="0">
                        <a:lnSpc>
                          <a:spcPct val="115000"/>
                        </a:lnSpc>
                        <a:spcBef>
                          <a:spcPts val="0"/>
                        </a:spcBef>
                        <a:spcAft>
                          <a:spcPts val="0"/>
                        </a:spcAft>
                      </a:pPr>
                      <a:r>
                        <a:rPr lang="en-US" sz="900" dirty="0" smtClean="0">
                          <a:effectLst/>
                        </a:rPr>
                        <a:t>0xcd00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dirty="0" smtClean="0">
                          <a:effectLst/>
                        </a:rPr>
                        <a:t>010000 to line 010111</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smtClean="0">
                          <a:effectLst/>
                        </a:rPr>
                        <a:t>0xd000 </a:t>
                      </a:r>
                      <a:r>
                        <a:rPr lang="en-US" sz="900" dirty="0">
                          <a:effectLst/>
                        </a:rPr>
                        <a:t>0000,</a:t>
                      </a:r>
                    </a:p>
                    <a:p>
                      <a:pPr marL="0" marR="0">
                        <a:lnSpc>
                          <a:spcPct val="115000"/>
                        </a:lnSpc>
                        <a:spcBef>
                          <a:spcPts val="0"/>
                        </a:spcBef>
                        <a:spcAft>
                          <a:spcPts val="0"/>
                        </a:spcAft>
                      </a:pPr>
                      <a:r>
                        <a:rPr lang="en-US" sz="900" dirty="0" smtClean="0">
                          <a:effectLst/>
                        </a:rPr>
                        <a:t>0xd200 </a:t>
                      </a:r>
                      <a:r>
                        <a:rPr lang="en-US" sz="900" dirty="0">
                          <a:effectLst/>
                        </a:rPr>
                        <a:t>0000</a:t>
                      </a:r>
                    </a:p>
                    <a:p>
                      <a:pPr marL="0" marR="0">
                        <a:lnSpc>
                          <a:spcPct val="115000"/>
                        </a:lnSpc>
                        <a:spcBef>
                          <a:spcPts val="0"/>
                        </a:spcBef>
                        <a:spcAft>
                          <a:spcPts val="0"/>
                        </a:spcAft>
                      </a:pPr>
                      <a:r>
                        <a:rPr lang="en-US" sz="900" dirty="0" smtClean="0">
                          <a:effectLst/>
                        </a:rPr>
                        <a:t>0xd400 </a:t>
                      </a:r>
                      <a:r>
                        <a:rPr lang="en-US" sz="900" dirty="0">
                          <a:effectLst/>
                        </a:rPr>
                        <a:t>0000</a:t>
                      </a:r>
                    </a:p>
                    <a:p>
                      <a:pPr marL="0" marR="0">
                        <a:lnSpc>
                          <a:spcPct val="115000"/>
                        </a:lnSpc>
                        <a:spcBef>
                          <a:spcPts val="0"/>
                        </a:spcBef>
                        <a:spcAft>
                          <a:spcPts val="0"/>
                        </a:spcAft>
                      </a:pPr>
                      <a:r>
                        <a:rPr lang="en-US" sz="900" dirty="0" smtClean="0">
                          <a:effectLst/>
                        </a:rPr>
                        <a:t>0xd600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dirty="0" smtClean="0">
                          <a:effectLst/>
                        </a:rPr>
                        <a:t>011000 to line 011111</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3</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smtClean="0">
                          <a:effectLst/>
                        </a:rPr>
                        <a:t>0xd800 </a:t>
                      </a:r>
                      <a:r>
                        <a:rPr lang="en-US" sz="900" dirty="0">
                          <a:effectLst/>
                        </a:rPr>
                        <a:t>0000,</a:t>
                      </a:r>
                    </a:p>
                    <a:p>
                      <a:pPr marL="0" marR="0">
                        <a:lnSpc>
                          <a:spcPct val="115000"/>
                        </a:lnSpc>
                        <a:spcBef>
                          <a:spcPts val="0"/>
                        </a:spcBef>
                        <a:spcAft>
                          <a:spcPts val="0"/>
                        </a:spcAft>
                      </a:pPr>
                      <a:r>
                        <a:rPr lang="en-US" sz="900" dirty="0" smtClean="0">
                          <a:effectLst/>
                        </a:rPr>
                        <a:t>0xda00 </a:t>
                      </a:r>
                      <a:r>
                        <a:rPr lang="en-US" sz="900" dirty="0">
                          <a:effectLst/>
                        </a:rPr>
                        <a:t>0000</a:t>
                      </a:r>
                    </a:p>
                    <a:p>
                      <a:pPr marL="0" marR="0">
                        <a:lnSpc>
                          <a:spcPct val="115000"/>
                        </a:lnSpc>
                        <a:spcBef>
                          <a:spcPts val="0"/>
                        </a:spcBef>
                        <a:spcAft>
                          <a:spcPts val="0"/>
                        </a:spcAft>
                      </a:pPr>
                      <a:r>
                        <a:rPr lang="en-US" sz="900" dirty="0" smtClean="0">
                          <a:effectLst/>
                        </a:rPr>
                        <a:t>0xdc00 </a:t>
                      </a:r>
                      <a:r>
                        <a:rPr lang="en-US" sz="900" dirty="0">
                          <a:effectLst/>
                        </a:rPr>
                        <a:t>0000</a:t>
                      </a:r>
                    </a:p>
                    <a:p>
                      <a:pPr marL="0" marR="0">
                        <a:lnSpc>
                          <a:spcPct val="115000"/>
                        </a:lnSpc>
                        <a:spcBef>
                          <a:spcPts val="0"/>
                        </a:spcBef>
                        <a:spcAft>
                          <a:spcPts val="0"/>
                        </a:spcAft>
                      </a:pPr>
                      <a:r>
                        <a:rPr lang="en-US" sz="900" dirty="0" smtClean="0">
                          <a:effectLst/>
                        </a:rPr>
                        <a:t>0xdd00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bl>
          </a:graphicData>
        </a:graphic>
      </p:graphicFrame>
      <p:sp>
        <p:nvSpPr>
          <p:cNvPr id="5" name="Rectangle 1"/>
          <p:cNvSpPr>
            <a:spLocks noChangeArrowheads="1"/>
          </p:cNvSpPr>
          <p:nvPr/>
        </p:nvSpPr>
        <p:spPr bwMode="auto">
          <a:xfrm>
            <a:off x="2219325" y="1497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32557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Hyperlink Look-up Table Shannon 1</a:t>
            </a:r>
            <a:br>
              <a:rPr lang="en-US" sz="4000" dirty="0" smtClean="0"/>
            </a:br>
            <a:r>
              <a:rPr lang="en-US" sz="2700" dirty="0"/>
              <a:t>DSP internal addresses  - from 0x4000 000 to 0x47ff ffff</a:t>
            </a: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08272634"/>
              </p:ext>
            </p:extLst>
          </p:nvPr>
        </p:nvGraphicFramePr>
        <p:xfrm>
          <a:off x="2051542" y="1600200"/>
          <a:ext cx="5040915" cy="4525964"/>
        </p:xfrm>
        <a:graphic>
          <a:graphicData uri="http://schemas.openxmlformats.org/drawingml/2006/table">
            <a:tbl>
              <a:tblPr firstRow="1" firstCol="1" bandRow="1">
                <a:tableStyleId>{5C22544A-7EE6-4342-B048-85BDC9FD1C3A}</a:tableStyleId>
              </a:tblPr>
              <a:tblGrid>
                <a:gridCol w="849736"/>
                <a:gridCol w="849736"/>
                <a:gridCol w="849736"/>
                <a:gridCol w="849736"/>
                <a:gridCol w="1641971"/>
              </a:tblGrid>
              <a:tr h="1131491">
                <a:tc>
                  <a:txBody>
                    <a:bodyPr/>
                    <a:lstStyle/>
                    <a:p>
                      <a:pPr marL="0" marR="0">
                        <a:lnSpc>
                          <a:spcPct val="115000"/>
                        </a:lnSpc>
                        <a:spcBef>
                          <a:spcPts val="0"/>
                        </a:spcBef>
                        <a:spcAft>
                          <a:spcPts val="0"/>
                        </a:spcAft>
                      </a:pPr>
                      <a:r>
                        <a:rPr lang="en-US" sz="900" dirty="0">
                          <a:effectLst/>
                        </a:rPr>
                        <a:t>1</a:t>
                      </a:r>
                      <a:r>
                        <a:rPr lang="en-US" sz="900" dirty="0" smtClean="0">
                          <a:effectLst/>
                        </a:rPr>
                        <a:t>00000 </a:t>
                      </a:r>
                      <a:r>
                        <a:rPr lang="en-US" sz="900" dirty="0">
                          <a:effectLst/>
                        </a:rPr>
                        <a:t>to line 100111</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4</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smtClean="0">
                          <a:effectLst/>
                        </a:rPr>
                        <a:t>0xec000 </a:t>
                      </a:r>
                      <a:r>
                        <a:rPr lang="en-US" sz="900" dirty="0">
                          <a:effectLst/>
                        </a:rPr>
                        <a:t>0000,</a:t>
                      </a:r>
                    </a:p>
                    <a:p>
                      <a:pPr marL="0" marR="0">
                        <a:lnSpc>
                          <a:spcPct val="115000"/>
                        </a:lnSpc>
                        <a:spcBef>
                          <a:spcPts val="0"/>
                        </a:spcBef>
                        <a:spcAft>
                          <a:spcPts val="0"/>
                        </a:spcAft>
                      </a:pPr>
                      <a:r>
                        <a:rPr lang="en-US" sz="900" dirty="0" smtClean="0">
                          <a:effectLst/>
                        </a:rPr>
                        <a:t>0xe200 </a:t>
                      </a:r>
                      <a:r>
                        <a:rPr lang="en-US" sz="900" dirty="0">
                          <a:effectLst/>
                        </a:rPr>
                        <a:t>0000</a:t>
                      </a:r>
                    </a:p>
                    <a:p>
                      <a:pPr marL="0" marR="0">
                        <a:lnSpc>
                          <a:spcPct val="115000"/>
                        </a:lnSpc>
                        <a:spcBef>
                          <a:spcPts val="0"/>
                        </a:spcBef>
                        <a:spcAft>
                          <a:spcPts val="0"/>
                        </a:spcAft>
                      </a:pPr>
                      <a:r>
                        <a:rPr lang="en-US" sz="900" dirty="0" smtClean="0">
                          <a:effectLst/>
                        </a:rPr>
                        <a:t>0xe400 </a:t>
                      </a:r>
                      <a:r>
                        <a:rPr lang="en-US" sz="900" dirty="0">
                          <a:effectLst/>
                        </a:rPr>
                        <a:t>0000</a:t>
                      </a:r>
                    </a:p>
                    <a:p>
                      <a:pPr marL="0" marR="0">
                        <a:lnSpc>
                          <a:spcPct val="115000"/>
                        </a:lnSpc>
                        <a:spcBef>
                          <a:spcPts val="0"/>
                        </a:spcBef>
                        <a:spcAft>
                          <a:spcPts val="0"/>
                        </a:spcAft>
                      </a:pPr>
                      <a:r>
                        <a:rPr lang="en-US" sz="900" dirty="0" smtClean="0">
                          <a:effectLst/>
                        </a:rPr>
                        <a:t>0xe600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dirty="0" smtClean="0">
                          <a:effectLst/>
                        </a:rPr>
                        <a:t>101000 </a:t>
                      </a:r>
                      <a:r>
                        <a:rPr lang="en-US" sz="900" dirty="0">
                          <a:effectLst/>
                        </a:rPr>
                        <a:t>to line 101111</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5</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smtClean="0">
                          <a:effectLst/>
                        </a:rPr>
                        <a:t>0xe800 </a:t>
                      </a:r>
                      <a:r>
                        <a:rPr lang="en-US" sz="900" dirty="0">
                          <a:effectLst/>
                        </a:rPr>
                        <a:t>0000,</a:t>
                      </a:r>
                    </a:p>
                    <a:p>
                      <a:pPr marL="0" marR="0">
                        <a:lnSpc>
                          <a:spcPct val="115000"/>
                        </a:lnSpc>
                        <a:spcBef>
                          <a:spcPts val="0"/>
                        </a:spcBef>
                        <a:spcAft>
                          <a:spcPts val="0"/>
                        </a:spcAft>
                      </a:pPr>
                      <a:r>
                        <a:rPr lang="en-US" sz="900" dirty="0" smtClean="0">
                          <a:effectLst/>
                        </a:rPr>
                        <a:t>0xea00 </a:t>
                      </a:r>
                      <a:r>
                        <a:rPr lang="en-US" sz="900" dirty="0">
                          <a:effectLst/>
                        </a:rPr>
                        <a:t>0000</a:t>
                      </a:r>
                    </a:p>
                    <a:p>
                      <a:pPr marL="0" marR="0">
                        <a:lnSpc>
                          <a:spcPct val="115000"/>
                        </a:lnSpc>
                        <a:spcBef>
                          <a:spcPts val="0"/>
                        </a:spcBef>
                        <a:spcAft>
                          <a:spcPts val="0"/>
                        </a:spcAft>
                      </a:pPr>
                      <a:r>
                        <a:rPr lang="en-US" sz="900" dirty="0" smtClean="0">
                          <a:effectLst/>
                        </a:rPr>
                        <a:t>0xec00 </a:t>
                      </a:r>
                      <a:r>
                        <a:rPr lang="en-US" sz="900" dirty="0">
                          <a:effectLst/>
                        </a:rPr>
                        <a:t>0000</a:t>
                      </a:r>
                    </a:p>
                    <a:p>
                      <a:pPr marL="0" marR="0">
                        <a:lnSpc>
                          <a:spcPct val="115000"/>
                        </a:lnSpc>
                        <a:spcBef>
                          <a:spcPts val="0"/>
                        </a:spcBef>
                        <a:spcAft>
                          <a:spcPts val="0"/>
                        </a:spcAft>
                      </a:pPr>
                      <a:r>
                        <a:rPr lang="en-US" sz="900" dirty="0" smtClean="0">
                          <a:effectLst/>
                        </a:rPr>
                        <a:t>0xed00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dirty="0" smtClean="0">
                          <a:effectLst/>
                        </a:rPr>
                        <a:t>110000 </a:t>
                      </a:r>
                      <a:r>
                        <a:rPr lang="en-US" sz="900" dirty="0">
                          <a:effectLst/>
                        </a:rPr>
                        <a:t>to line 110111</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6</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smtClean="0">
                          <a:effectLst/>
                        </a:rPr>
                        <a:t>0xf000 </a:t>
                      </a:r>
                      <a:r>
                        <a:rPr lang="en-US" sz="900" dirty="0">
                          <a:effectLst/>
                        </a:rPr>
                        <a:t>0000,</a:t>
                      </a:r>
                    </a:p>
                    <a:p>
                      <a:pPr marL="0" marR="0">
                        <a:lnSpc>
                          <a:spcPct val="115000"/>
                        </a:lnSpc>
                        <a:spcBef>
                          <a:spcPts val="0"/>
                        </a:spcBef>
                        <a:spcAft>
                          <a:spcPts val="0"/>
                        </a:spcAft>
                      </a:pPr>
                      <a:r>
                        <a:rPr lang="en-US" sz="900" dirty="0" smtClean="0">
                          <a:effectLst/>
                        </a:rPr>
                        <a:t>0xf200 </a:t>
                      </a:r>
                      <a:r>
                        <a:rPr lang="en-US" sz="900" dirty="0">
                          <a:effectLst/>
                        </a:rPr>
                        <a:t>0000</a:t>
                      </a:r>
                    </a:p>
                    <a:p>
                      <a:pPr marL="0" marR="0">
                        <a:lnSpc>
                          <a:spcPct val="115000"/>
                        </a:lnSpc>
                        <a:spcBef>
                          <a:spcPts val="0"/>
                        </a:spcBef>
                        <a:spcAft>
                          <a:spcPts val="0"/>
                        </a:spcAft>
                      </a:pPr>
                      <a:r>
                        <a:rPr lang="en-US" sz="900" dirty="0" smtClean="0">
                          <a:effectLst/>
                        </a:rPr>
                        <a:t>0xf400 </a:t>
                      </a:r>
                      <a:r>
                        <a:rPr lang="en-US" sz="900" dirty="0">
                          <a:effectLst/>
                        </a:rPr>
                        <a:t>0000</a:t>
                      </a:r>
                    </a:p>
                    <a:p>
                      <a:pPr marL="0" marR="0">
                        <a:lnSpc>
                          <a:spcPct val="115000"/>
                        </a:lnSpc>
                        <a:spcBef>
                          <a:spcPts val="0"/>
                        </a:spcBef>
                        <a:spcAft>
                          <a:spcPts val="0"/>
                        </a:spcAft>
                      </a:pPr>
                      <a:r>
                        <a:rPr lang="en-US" sz="900" dirty="0" smtClean="0">
                          <a:effectLst/>
                        </a:rPr>
                        <a:t>0xf600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dirty="0" smtClean="0">
                          <a:effectLst/>
                        </a:rPr>
                        <a:t>111000 </a:t>
                      </a:r>
                      <a:r>
                        <a:rPr lang="en-US" sz="900" dirty="0">
                          <a:effectLst/>
                        </a:rPr>
                        <a:t>to line 111111</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7</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smtClean="0">
                          <a:effectLst/>
                        </a:rPr>
                        <a:t>0xf800 </a:t>
                      </a:r>
                      <a:r>
                        <a:rPr lang="en-US" sz="900" dirty="0">
                          <a:effectLst/>
                        </a:rPr>
                        <a:t>0000,</a:t>
                      </a:r>
                    </a:p>
                    <a:p>
                      <a:pPr marL="0" marR="0">
                        <a:lnSpc>
                          <a:spcPct val="115000"/>
                        </a:lnSpc>
                        <a:spcBef>
                          <a:spcPts val="0"/>
                        </a:spcBef>
                        <a:spcAft>
                          <a:spcPts val="0"/>
                        </a:spcAft>
                      </a:pPr>
                      <a:r>
                        <a:rPr lang="en-US" sz="900" dirty="0" smtClean="0">
                          <a:effectLst/>
                        </a:rPr>
                        <a:t>0xfa00 </a:t>
                      </a:r>
                      <a:r>
                        <a:rPr lang="en-US" sz="900" dirty="0">
                          <a:effectLst/>
                        </a:rPr>
                        <a:t>0000</a:t>
                      </a:r>
                    </a:p>
                    <a:p>
                      <a:pPr marL="0" marR="0">
                        <a:lnSpc>
                          <a:spcPct val="115000"/>
                        </a:lnSpc>
                        <a:spcBef>
                          <a:spcPts val="0"/>
                        </a:spcBef>
                        <a:spcAft>
                          <a:spcPts val="0"/>
                        </a:spcAft>
                      </a:pPr>
                      <a:r>
                        <a:rPr lang="en-US" sz="900" dirty="0" smtClean="0">
                          <a:effectLst/>
                        </a:rPr>
                        <a:t>0xfc00 </a:t>
                      </a:r>
                      <a:r>
                        <a:rPr lang="en-US" sz="900" dirty="0">
                          <a:effectLst/>
                        </a:rPr>
                        <a:t>0000</a:t>
                      </a:r>
                    </a:p>
                    <a:p>
                      <a:pPr marL="0" marR="0">
                        <a:lnSpc>
                          <a:spcPct val="115000"/>
                        </a:lnSpc>
                        <a:spcBef>
                          <a:spcPts val="0"/>
                        </a:spcBef>
                        <a:spcAft>
                          <a:spcPts val="0"/>
                        </a:spcAft>
                      </a:pPr>
                      <a:r>
                        <a:rPr lang="en-US" sz="900" dirty="0" smtClean="0">
                          <a:effectLst/>
                        </a:rPr>
                        <a:t>0xfd00 </a:t>
                      </a:r>
                      <a:r>
                        <a:rPr lang="en-US" sz="900" dirty="0">
                          <a:effectLst/>
                        </a:rPr>
                        <a:t>0000</a:t>
                      </a:r>
                    </a:p>
                    <a:p>
                      <a:pPr marL="0" marR="0">
                        <a:lnSpc>
                          <a:spcPct val="115000"/>
                        </a:lnSpc>
                        <a:spcBef>
                          <a:spcPts val="0"/>
                        </a:spcBef>
                        <a:spcAft>
                          <a:spcPts val="0"/>
                        </a:spcAft>
                      </a:pPr>
                      <a:r>
                        <a:rPr lang="en-US" sz="900" dirty="0">
                          <a:effectLst/>
                        </a:rPr>
                        <a:t>0x0c00 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24 (32MB) for the first 4 segments, 21 (4MB) for the last segment dedicated to IPC</a:t>
                      </a:r>
                      <a:endParaRPr lang="en-US" sz="900" dirty="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bl>
          </a:graphicData>
        </a:graphic>
      </p:graphicFrame>
    </p:spTree>
    <p:extLst>
      <p:ext uri="{BB962C8B-B14F-4D97-AF65-F5344CB8AC3E}">
        <p14:creationId xmlns:p14="http://schemas.microsoft.com/office/powerpoint/2010/main" val="3454056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sz="2800" dirty="0" smtClean="0"/>
              <a:t>Demo Model</a:t>
            </a:r>
          </a:p>
          <a:p>
            <a:r>
              <a:rPr lang="en-US" sz="2800" dirty="0" smtClean="0"/>
              <a:t>Shannon Copy Implementation details</a:t>
            </a:r>
          </a:p>
          <a:p>
            <a:r>
              <a:rPr lang="en-US" sz="2800" b="1" dirty="0"/>
              <a:t>66AK2H12 </a:t>
            </a:r>
            <a:r>
              <a:rPr lang="en-US" sz="2800" b="1" dirty="0" smtClean="0"/>
              <a:t>Implementation </a:t>
            </a:r>
            <a:r>
              <a:rPr lang="en-US" sz="2800" b="1" dirty="0"/>
              <a:t>Details</a:t>
            </a:r>
          </a:p>
          <a:p>
            <a:r>
              <a:rPr lang="en-US" sz="2800" dirty="0" smtClean="0"/>
              <a:t>Building the Demo</a:t>
            </a:r>
          </a:p>
          <a:p>
            <a:pPr marL="0" indent="0">
              <a:buNone/>
            </a:pPr>
            <a:endParaRPr lang="en-US" dirty="0" smtClean="0"/>
          </a:p>
        </p:txBody>
      </p:sp>
    </p:spTree>
    <p:extLst>
      <p:ext uri="{BB962C8B-B14F-4D97-AF65-F5344CB8AC3E}">
        <p14:creationId xmlns:p14="http://schemas.microsoft.com/office/powerpoint/2010/main" val="38229113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fontScale="90000"/>
          </a:bodyPr>
          <a:lstStyle/>
          <a:p>
            <a:r>
              <a:rPr lang="en-US" sz="4000" dirty="0" smtClean="0"/>
              <a:t>66AK2H12 Physical Addresses</a:t>
            </a:r>
            <a:br>
              <a:rPr lang="en-US" sz="4000" dirty="0" smtClean="0"/>
            </a:br>
            <a:endParaRPr lang="en-US" sz="36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3"/>
          <p:cNvSpPr txBox="1">
            <a:spLocks/>
          </p:cNvSpPr>
          <p:nvPr/>
        </p:nvSpPr>
        <p:spPr>
          <a:xfrm>
            <a:off x="533400" y="1524000"/>
            <a:ext cx="8229600" cy="35353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66AK2H12 dedicates 1G of DDR memory to facilitate data move (read and write) between each Shannon and the ARM using Hyperlink</a:t>
            </a:r>
          </a:p>
          <a:p>
            <a:r>
              <a:rPr lang="en-US" sz="2800" dirty="0" smtClean="0"/>
              <a:t>Assume that Shannon 0 has a dedicated physical addresses 0x9 0000 0000 to 0x9 3fff ffff </a:t>
            </a:r>
          </a:p>
          <a:p>
            <a:r>
              <a:rPr lang="en-US" sz="2800" dirty="0"/>
              <a:t>Assume that Shannon </a:t>
            </a:r>
            <a:r>
              <a:rPr lang="en-US" sz="2800" dirty="0" smtClean="0"/>
              <a:t>1 </a:t>
            </a:r>
            <a:r>
              <a:rPr lang="en-US" sz="2800" dirty="0"/>
              <a:t>has a dedicated physical addresses 0x9 </a:t>
            </a:r>
            <a:r>
              <a:rPr lang="en-US" sz="2800" dirty="0" smtClean="0"/>
              <a:t>c000 </a:t>
            </a:r>
            <a:r>
              <a:rPr lang="en-US" sz="2800" dirty="0"/>
              <a:t>0000 to 0x9 </a:t>
            </a:r>
            <a:r>
              <a:rPr lang="en-US" sz="2800" dirty="0" smtClean="0"/>
              <a:t>ffff ffff</a:t>
            </a:r>
          </a:p>
          <a:p>
            <a:r>
              <a:rPr lang="en-US" sz="2800" dirty="0" smtClean="0"/>
              <a:t>Accessing the memory for IPC (messages) will be described later </a:t>
            </a:r>
            <a:endParaRPr lang="en-US" sz="2800" dirty="0"/>
          </a:p>
          <a:p>
            <a:endParaRPr lang="en-US" dirty="0" smtClean="0"/>
          </a:p>
        </p:txBody>
      </p:sp>
    </p:spTree>
    <p:extLst>
      <p:ext uri="{BB962C8B-B14F-4D97-AF65-F5344CB8AC3E}">
        <p14:creationId xmlns:p14="http://schemas.microsoft.com/office/powerpoint/2010/main" val="315304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662529820"/>
              </p:ext>
            </p:extLst>
          </p:nvPr>
        </p:nvGraphicFramePr>
        <p:xfrm>
          <a:off x="457200" y="401778"/>
          <a:ext cx="8361363" cy="6456222"/>
        </p:xfrm>
        <a:graphic>
          <a:graphicData uri="http://schemas.openxmlformats.org/presentationml/2006/ole">
            <mc:AlternateContent xmlns:mc="http://schemas.openxmlformats.org/markup-compatibility/2006">
              <mc:Choice xmlns:v="urn:schemas-microsoft-com:vml" Requires="v">
                <p:oleObj spid="_x0000_s19488" name="Visio" r:id="rId3" imgW="8493250" imgH="6558334" progId="Visio.Drawing.11">
                  <p:embed/>
                </p:oleObj>
              </mc:Choice>
              <mc:Fallback>
                <p:oleObj name="Visio" r:id="rId3" imgW="8493250" imgH="6558334" progId="Visio.Drawing.11">
                  <p:embed/>
                  <p:pic>
                    <p:nvPicPr>
                      <p:cNvPr id="0" name=""/>
                      <p:cNvPicPr/>
                      <p:nvPr/>
                    </p:nvPicPr>
                    <p:blipFill>
                      <a:blip r:embed="rId4"/>
                      <a:stretch>
                        <a:fillRect/>
                      </a:stretch>
                    </p:blipFill>
                    <p:spPr>
                      <a:xfrm>
                        <a:off x="457200" y="401778"/>
                        <a:ext cx="8361363" cy="6456222"/>
                      </a:xfrm>
                      <a:prstGeom prst="rect">
                        <a:avLst/>
                      </a:prstGeom>
                    </p:spPr>
                  </p:pic>
                </p:oleObj>
              </mc:Fallback>
            </mc:AlternateContent>
          </a:graphicData>
        </a:graphic>
      </p:graphicFrame>
    </p:spTree>
    <p:extLst>
      <p:ext uri="{BB962C8B-B14F-4D97-AF65-F5344CB8AC3E}">
        <p14:creationId xmlns:p14="http://schemas.microsoft.com/office/powerpoint/2010/main" val="2013621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97452182"/>
              </p:ext>
            </p:extLst>
          </p:nvPr>
        </p:nvGraphicFramePr>
        <p:xfrm>
          <a:off x="325438" y="150813"/>
          <a:ext cx="8493125" cy="6557962"/>
        </p:xfrm>
        <a:graphic>
          <a:graphicData uri="http://schemas.openxmlformats.org/presentationml/2006/ole">
            <mc:AlternateContent xmlns:mc="http://schemas.openxmlformats.org/markup-compatibility/2006">
              <mc:Choice xmlns:v="urn:schemas-microsoft-com:vml" Requires="v">
                <p:oleObj spid="_x0000_s20512" name="Visio" r:id="rId3" imgW="8493250" imgH="6558334" progId="Visio.Drawing.11">
                  <p:embed/>
                </p:oleObj>
              </mc:Choice>
              <mc:Fallback>
                <p:oleObj name="Visio" r:id="rId3" imgW="8493250" imgH="6558334" progId="Visio.Drawing.11">
                  <p:embed/>
                  <p:pic>
                    <p:nvPicPr>
                      <p:cNvPr id="0" name=""/>
                      <p:cNvPicPr/>
                      <p:nvPr/>
                    </p:nvPicPr>
                    <p:blipFill>
                      <a:blip r:embed="rId4"/>
                      <a:stretch>
                        <a:fillRect/>
                      </a:stretch>
                    </p:blipFill>
                    <p:spPr>
                      <a:xfrm>
                        <a:off x="325438" y="150813"/>
                        <a:ext cx="8493125" cy="6557962"/>
                      </a:xfrm>
                      <a:prstGeom prst="rect">
                        <a:avLst/>
                      </a:prstGeom>
                    </p:spPr>
                  </p:pic>
                </p:oleObj>
              </mc:Fallback>
            </mc:AlternateContent>
          </a:graphicData>
        </a:graphic>
      </p:graphicFrame>
    </p:spTree>
    <p:extLst>
      <p:ext uri="{BB962C8B-B14F-4D97-AF65-F5344CB8AC3E}">
        <p14:creationId xmlns:p14="http://schemas.microsoft.com/office/powerpoint/2010/main" val="284284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Basic Card</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13880905"/>
              </p:ext>
            </p:extLst>
          </p:nvPr>
        </p:nvGraphicFramePr>
        <p:xfrm>
          <a:off x="1752600" y="1219200"/>
          <a:ext cx="5175467" cy="4816475"/>
        </p:xfrm>
        <a:graphic>
          <a:graphicData uri="http://schemas.openxmlformats.org/presentationml/2006/ole">
            <mc:AlternateContent xmlns:mc="http://schemas.openxmlformats.org/markup-compatibility/2006">
              <mc:Choice xmlns:v="urn:schemas-microsoft-com:vml" Requires="v">
                <p:oleObj spid="_x0000_s2090" name="Visio" r:id="rId3" imgW="7139884" imgH="6644802" progId="Visio.Drawing.11">
                  <p:embed/>
                </p:oleObj>
              </mc:Choice>
              <mc:Fallback>
                <p:oleObj name="Visio" r:id="rId3" imgW="7139884" imgH="6644802" progId="Visio.Drawing.11">
                  <p:embed/>
                  <p:pic>
                    <p:nvPicPr>
                      <p:cNvPr id="0" name=""/>
                      <p:cNvPicPr/>
                      <p:nvPr/>
                    </p:nvPicPr>
                    <p:blipFill>
                      <a:blip r:embed="rId4"/>
                      <a:stretch>
                        <a:fillRect/>
                      </a:stretch>
                    </p:blipFill>
                    <p:spPr>
                      <a:xfrm>
                        <a:off x="1752600" y="1219200"/>
                        <a:ext cx="5175467" cy="4816475"/>
                      </a:xfrm>
                      <a:prstGeom prst="rect">
                        <a:avLst/>
                      </a:prstGeom>
                    </p:spPr>
                  </p:pic>
                </p:oleObj>
              </mc:Fallback>
            </mc:AlternateContent>
          </a:graphicData>
        </a:graphic>
      </p:graphicFrame>
    </p:spTree>
    <p:extLst>
      <p:ext uri="{BB962C8B-B14F-4D97-AF65-F5344CB8AC3E}">
        <p14:creationId xmlns:p14="http://schemas.microsoft.com/office/powerpoint/2010/main" val="38259306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MPAX registers – Hyperlink on 66AK2H12</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dirty="0" smtClean="0"/>
              <a:t>The hyperlink configuration on the 66AK2H12</a:t>
            </a:r>
          </a:p>
          <a:p>
            <a:pPr lvl="1"/>
            <a:r>
              <a:rPr lang="en-US" dirty="0" smtClean="0"/>
              <a:t>Shannon 0 logical memory 0x8000 0000  to 0xbfff ffff</a:t>
            </a:r>
          </a:p>
          <a:p>
            <a:pPr lvl="1"/>
            <a:r>
              <a:rPr lang="en-US" dirty="0"/>
              <a:t>Shannon </a:t>
            </a:r>
            <a:r>
              <a:rPr lang="en-US" dirty="0" smtClean="0"/>
              <a:t>1 </a:t>
            </a:r>
            <a:r>
              <a:rPr lang="en-US" dirty="0"/>
              <a:t>logical </a:t>
            </a:r>
            <a:r>
              <a:rPr lang="en-US" dirty="0" smtClean="0"/>
              <a:t>memory 0xc000 </a:t>
            </a:r>
            <a:r>
              <a:rPr lang="en-US" dirty="0"/>
              <a:t>0000 </a:t>
            </a:r>
            <a:r>
              <a:rPr lang="en-US" dirty="0" smtClean="0"/>
              <a:t> </a:t>
            </a:r>
            <a:r>
              <a:rPr lang="en-US" dirty="0"/>
              <a:t>to </a:t>
            </a:r>
            <a:r>
              <a:rPr lang="en-US" dirty="0" smtClean="0"/>
              <a:t>0xffff ffff</a:t>
            </a:r>
          </a:p>
          <a:p>
            <a:r>
              <a:rPr lang="en-US" dirty="0" smtClean="0"/>
              <a:t>The physical memory configuration of 66AK2H12</a:t>
            </a:r>
          </a:p>
          <a:p>
            <a:pPr lvl="1"/>
            <a:r>
              <a:rPr lang="en-US" dirty="0" smtClean="0"/>
              <a:t>Shannon 0 - 0x9 0000 0000 to 0x9 3fff ffff</a:t>
            </a:r>
          </a:p>
          <a:p>
            <a:pPr lvl="1"/>
            <a:r>
              <a:rPr lang="en-US" dirty="0"/>
              <a:t>Shannon </a:t>
            </a:r>
            <a:r>
              <a:rPr lang="en-US" dirty="0" smtClean="0"/>
              <a:t>1 </a:t>
            </a:r>
            <a:r>
              <a:rPr lang="en-US" dirty="0"/>
              <a:t>- 0x9 </a:t>
            </a:r>
            <a:r>
              <a:rPr lang="en-US" dirty="0" smtClean="0"/>
              <a:t>C000 </a:t>
            </a:r>
            <a:r>
              <a:rPr lang="en-US" dirty="0"/>
              <a:t>0000 to 0x9 </a:t>
            </a:r>
            <a:r>
              <a:rPr lang="en-US" dirty="0" smtClean="0"/>
              <a:t>ffff </a:t>
            </a:r>
            <a:r>
              <a:rPr lang="en-US" dirty="0"/>
              <a:t>ffff</a:t>
            </a:r>
          </a:p>
          <a:p>
            <a:pPr marL="457200" lvl="1" indent="0">
              <a:buNone/>
            </a:pPr>
            <a:endParaRPr lang="en-US" dirty="0"/>
          </a:p>
          <a:p>
            <a:pPr lvl="1"/>
            <a:endParaRPr lang="en-US" dirty="0" smtClean="0"/>
          </a:p>
        </p:txBody>
      </p:sp>
    </p:spTree>
    <p:extLst>
      <p:ext uri="{BB962C8B-B14F-4D97-AF65-F5344CB8AC3E}">
        <p14:creationId xmlns:p14="http://schemas.microsoft.com/office/powerpoint/2010/main" val="39782522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66AK2H12 Hyperlink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96750135"/>
              </p:ext>
            </p:extLst>
          </p:nvPr>
        </p:nvGraphicFramePr>
        <p:xfrm>
          <a:off x="1371600" y="2514600"/>
          <a:ext cx="6248400" cy="1889125"/>
        </p:xfrm>
        <a:graphic>
          <a:graphicData uri="http://schemas.openxmlformats.org/drawingml/2006/table">
            <a:tbl>
              <a:tblPr firstRow="1" firstCol="1" bandRow="1">
                <a:tableStyleId>{5C22544A-7EE6-4342-B048-85BDC9FD1C3A}</a:tableStyleId>
              </a:tblPr>
              <a:tblGrid>
                <a:gridCol w="1617440"/>
                <a:gridCol w="2480242"/>
                <a:gridCol w="2150718"/>
              </a:tblGrid>
              <a:tr h="0">
                <a:tc>
                  <a:txBody>
                    <a:bodyPr/>
                    <a:lstStyle/>
                    <a:p>
                      <a:pPr marL="0" marR="0">
                        <a:lnSpc>
                          <a:spcPct val="115000"/>
                        </a:lnSpc>
                        <a:spcBef>
                          <a:spcPts val="0"/>
                        </a:spcBef>
                        <a:spcAft>
                          <a:spcPts val="0"/>
                        </a:spcAft>
                      </a:pPr>
                      <a:r>
                        <a:rPr lang="en-US" sz="1200" dirty="0">
                          <a:effectLst/>
                        </a:rPr>
                        <a:t>Value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1 for </a:t>
                      </a:r>
                      <a:r>
                        <a:rPr lang="en-US" sz="1200" dirty="0" smtClean="0">
                          <a:effectLst/>
                        </a:rPr>
                        <a:t>PriviID 0xE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2 for </a:t>
                      </a:r>
                      <a:r>
                        <a:rPr lang="en-US" sz="1200" dirty="0" smtClean="0">
                          <a:effectLst/>
                        </a:rPr>
                        <a:t>PriviID 0xE</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Logical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0x80000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0xc0000</a:t>
                      </a:r>
                      <a:endParaRPr lang="en-US" sz="1100" dirty="0">
                        <a:effectLst/>
                        <a:latin typeface="Calibri"/>
                        <a:ea typeface="Times New Roman"/>
                        <a:cs typeface="Times New Roman"/>
                      </a:endParaRPr>
                    </a:p>
                  </a:txBody>
                  <a:tcPr marL="68580" marR="68580" marT="0" marB="0"/>
                </a:tc>
              </a:tr>
              <a:tr h="662305">
                <a:tc>
                  <a:txBody>
                    <a:bodyPr/>
                    <a:lstStyle/>
                    <a:p>
                      <a:pPr marL="0" marR="0">
                        <a:lnSpc>
                          <a:spcPct val="115000"/>
                        </a:lnSpc>
                        <a:spcBef>
                          <a:spcPts val="0"/>
                        </a:spcBef>
                        <a:spcAft>
                          <a:spcPts val="0"/>
                        </a:spcAft>
                      </a:pPr>
                      <a:r>
                        <a:rPr lang="en-US" sz="1200" dirty="0">
                          <a:effectLst/>
                        </a:rPr>
                        <a:t>Physical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0x900000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0x9c0000</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Size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200" dirty="0">
                          <a:effectLst/>
                        </a:rPr>
                        <a:t> </a:t>
                      </a:r>
                      <a:r>
                        <a:rPr lang="en-US" sz="1200" dirty="0" smtClean="0">
                          <a:effectLst/>
                        </a:rPr>
                        <a:t>0x1E (1G)</a:t>
                      </a:r>
                      <a:endParaRPr lang="en-US" sz="1100" dirty="0" smtClean="0">
                        <a:effectLst/>
                        <a:latin typeface="+mn-lt"/>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Permission</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Comment</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Times New Roman"/>
                          <a:cs typeface="Times New Roman"/>
                        </a:rPr>
                        <a:t>First</a:t>
                      </a:r>
                      <a:r>
                        <a:rPr lang="en-US" sz="1100" baseline="0" dirty="0" smtClean="0">
                          <a:effectLst/>
                          <a:latin typeface="Calibri"/>
                          <a:ea typeface="Times New Roman"/>
                          <a:cs typeface="Times New Roman"/>
                        </a:rPr>
                        <a:t> Shannon starts at address </a:t>
                      </a:r>
                    </a:p>
                    <a:p>
                      <a:pPr marL="0" marR="0">
                        <a:lnSpc>
                          <a:spcPct val="115000"/>
                        </a:lnSpc>
                        <a:spcBef>
                          <a:spcPts val="0"/>
                        </a:spcBef>
                        <a:spcAft>
                          <a:spcPts val="0"/>
                        </a:spcAft>
                      </a:pPr>
                      <a:r>
                        <a:rPr lang="en-US" sz="1100" baseline="0" dirty="0" smtClean="0">
                          <a:effectLst/>
                          <a:latin typeface="Calibri"/>
                          <a:ea typeface="Times New Roman"/>
                          <a:cs typeface="Times New Roman"/>
                        </a:rPr>
                        <a:t>0x9 0000 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baseline="0" dirty="0" smtClean="0">
                          <a:effectLst/>
                          <a:latin typeface="+mn-lt"/>
                          <a:ea typeface="Times New Roman"/>
                          <a:cs typeface="Times New Roman"/>
                        </a:rPr>
                        <a:t>Second Shannon starts at address </a:t>
                      </a:r>
                    </a:p>
                    <a:p>
                      <a:pPr marL="0" marR="0">
                        <a:lnSpc>
                          <a:spcPct val="115000"/>
                        </a:lnSpc>
                        <a:spcBef>
                          <a:spcPts val="0"/>
                        </a:spcBef>
                        <a:spcAft>
                          <a:spcPts val="0"/>
                        </a:spcAft>
                      </a:pPr>
                      <a:r>
                        <a:rPr lang="en-US" sz="1100" baseline="0" dirty="0" smtClean="0">
                          <a:effectLst/>
                          <a:latin typeface="+mn-lt"/>
                          <a:ea typeface="Times New Roman"/>
                          <a:cs typeface="Times New Roman"/>
                        </a:rPr>
                        <a:t>0x9 C000 0000</a:t>
                      </a:r>
                      <a:endParaRPr lang="en-US" sz="1100" dirty="0">
                        <a:effectLst/>
                        <a:latin typeface="+mn-lt"/>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639495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66AK2H12 Hyperlink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1"/>
          <p:cNvSpPr>
            <a:spLocks noChangeArrowheads="1"/>
          </p:cNvSpPr>
          <p:nvPr/>
        </p:nvSpPr>
        <p:spPr bwMode="auto">
          <a:xfrm>
            <a:off x="1281545" y="2667000"/>
            <a:ext cx="54737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setting of SMS registers for PriviID 0xE </a:t>
            </a:r>
            <a:r>
              <a:rPr kumimoji="0" lang="en-US" altLang="en-US" sz="28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stays as the default</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004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477962"/>
          </a:xfrm>
        </p:spPr>
        <p:txBody>
          <a:bodyPr>
            <a:normAutofit/>
          </a:bodyPr>
          <a:lstStyle/>
          <a:p>
            <a:r>
              <a:rPr lang="en-US" sz="3600" dirty="0" smtClean="0"/>
              <a:t>66AK2H12 to Shannon Communication Considerations</a:t>
            </a:r>
            <a:endParaRPr lang="en-US" sz="3600" dirty="0"/>
          </a:p>
        </p:txBody>
      </p:sp>
      <p:sp>
        <p:nvSpPr>
          <p:cNvPr id="4" name="Content Placeholder 3"/>
          <p:cNvSpPr>
            <a:spLocks noGrp="1"/>
          </p:cNvSpPr>
          <p:nvPr>
            <p:ph idx="1"/>
          </p:nvPr>
        </p:nvSpPr>
        <p:spPr>
          <a:xfrm>
            <a:off x="457200" y="1752600"/>
            <a:ext cx="8229600" cy="4373563"/>
          </a:xfrm>
        </p:spPr>
        <p:txBody>
          <a:bodyPr>
            <a:normAutofit fontScale="77500" lnSpcReduction="20000"/>
          </a:bodyPr>
          <a:lstStyle/>
          <a:p>
            <a:r>
              <a:rPr lang="en-US" dirty="0" smtClean="0"/>
              <a:t>In the model that is described here, the only read or write that the 66AK2H12 does with respect to the Shannon devices is sending messages</a:t>
            </a:r>
          </a:p>
          <a:p>
            <a:r>
              <a:rPr lang="en-US" dirty="0" smtClean="0"/>
              <a:t>66AK2H12 messages area (from Shannon to 66AK2H12) is chosen to be the MSMC </a:t>
            </a:r>
          </a:p>
          <a:p>
            <a:pPr lvl="1"/>
            <a:r>
              <a:rPr lang="en-US" dirty="0" smtClean="0"/>
              <a:t>If the messages are in DDR, it reduces the size of buffer that is dedicated to each DSP</a:t>
            </a:r>
          </a:p>
          <a:p>
            <a:pPr lvl="1"/>
            <a:r>
              <a:rPr lang="en-US" dirty="0" smtClean="0"/>
              <a:t>The hyperlink and MPAX setting was covered already</a:t>
            </a:r>
          </a:p>
          <a:p>
            <a:r>
              <a:rPr lang="en-US" dirty="0" smtClean="0"/>
              <a:t>The Shannon’s messages memory is chosen to be in the MSMC memory</a:t>
            </a:r>
          </a:p>
          <a:p>
            <a:pPr lvl="1"/>
            <a:r>
              <a:rPr lang="en-US" dirty="0" smtClean="0"/>
              <a:t>Otherwise it reduces the size of the DDR buffers that are currently used by a DSP core</a:t>
            </a:r>
          </a:p>
          <a:p>
            <a:pPr marL="0" indent="0">
              <a:buNone/>
            </a:pPr>
            <a:r>
              <a:rPr lang="en-US" dirty="0" smtClean="0"/>
              <a:t> </a:t>
            </a:r>
          </a:p>
          <a:p>
            <a:endParaRPr lang="en-US" dirty="0" smtClean="0"/>
          </a:p>
        </p:txBody>
      </p:sp>
    </p:spTree>
    <p:extLst>
      <p:ext uri="{BB962C8B-B14F-4D97-AF65-F5344CB8AC3E}">
        <p14:creationId xmlns:p14="http://schemas.microsoft.com/office/powerpoint/2010/main" val="9616899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Configuration Considerations</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dirty="0" smtClean="0"/>
              <a:t>The messages memory is statically divide between DSP cores in the application. In terms of the Hyperlink configuration and MPAX registers all cores in all Shannons can access the entire messages memory. (again, limitations are in the application)</a:t>
            </a:r>
          </a:p>
          <a:p>
            <a:r>
              <a:rPr lang="en-US" dirty="0" smtClean="0"/>
              <a:t>The next few slides shows the proposed messages’ structure </a:t>
            </a:r>
          </a:p>
          <a:p>
            <a:endParaRPr lang="en-US" dirty="0" smtClean="0"/>
          </a:p>
        </p:txBody>
      </p:sp>
    </p:spTree>
    <p:extLst>
      <p:ext uri="{BB962C8B-B14F-4D97-AF65-F5344CB8AC3E}">
        <p14:creationId xmlns:p14="http://schemas.microsoft.com/office/powerpoint/2010/main" val="19326634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Title 3"/>
          <p:cNvSpPr>
            <a:spLocks noGrp="1"/>
          </p:cNvSpPr>
          <p:nvPr>
            <p:ph type="title"/>
          </p:nvPr>
        </p:nvSpPr>
        <p:spPr>
          <a:xfrm>
            <a:off x="457200" y="274638"/>
            <a:ext cx="8229600" cy="1020762"/>
          </a:xfrm>
        </p:spPr>
        <p:txBody>
          <a:bodyPr>
            <a:normAutofit fontScale="90000"/>
          </a:bodyPr>
          <a:lstStyle/>
          <a:p>
            <a:r>
              <a:rPr lang="en-US" sz="4000" dirty="0" smtClean="0"/>
              <a:t>Messages structure</a:t>
            </a:r>
            <a:br>
              <a:rPr lang="en-US" sz="4000" dirty="0" smtClean="0"/>
            </a:br>
            <a:r>
              <a:rPr lang="en-US" sz="4000" dirty="0" smtClean="0"/>
              <a:t>size </a:t>
            </a:r>
            <a:r>
              <a:rPr lang="en-US" sz="3100" dirty="0" smtClean="0"/>
              <a:t>128 Bytes</a:t>
            </a:r>
            <a:endParaRPr lang="en-US" sz="3100" dirty="0"/>
          </a:p>
        </p:txBody>
      </p:sp>
      <p:graphicFrame>
        <p:nvGraphicFramePr>
          <p:cNvPr id="2" name="Object 1"/>
          <p:cNvGraphicFramePr>
            <a:graphicFrameLocks noChangeAspect="1"/>
          </p:cNvGraphicFramePr>
          <p:nvPr>
            <p:extLst>
              <p:ext uri="{D42A27DB-BD31-4B8C-83A1-F6EECF244321}">
                <p14:modId xmlns:p14="http://schemas.microsoft.com/office/powerpoint/2010/main" val="628728551"/>
              </p:ext>
            </p:extLst>
          </p:nvPr>
        </p:nvGraphicFramePr>
        <p:xfrm>
          <a:off x="3408893" y="1524000"/>
          <a:ext cx="2326214" cy="4926012"/>
        </p:xfrm>
        <a:graphic>
          <a:graphicData uri="http://schemas.openxmlformats.org/presentationml/2006/ole">
            <mc:AlternateContent xmlns:mc="http://schemas.openxmlformats.org/markup-compatibility/2006">
              <mc:Choice xmlns:v="urn:schemas-microsoft-com:vml" Requires="v">
                <p:oleObj spid="_x0000_s21536" name="Visio" r:id="rId3" imgW="2470096" imgH="5231589" progId="Visio.Drawing.11">
                  <p:embed/>
                </p:oleObj>
              </mc:Choice>
              <mc:Fallback>
                <p:oleObj name="Visio" r:id="rId3" imgW="2470096" imgH="5231589" progId="Visio.Drawing.11">
                  <p:embed/>
                  <p:pic>
                    <p:nvPicPr>
                      <p:cNvPr id="0" name=""/>
                      <p:cNvPicPr/>
                      <p:nvPr/>
                    </p:nvPicPr>
                    <p:blipFill>
                      <a:blip r:embed="rId4"/>
                      <a:stretch>
                        <a:fillRect/>
                      </a:stretch>
                    </p:blipFill>
                    <p:spPr>
                      <a:xfrm>
                        <a:off x="3408893" y="1524000"/>
                        <a:ext cx="2326214" cy="4926012"/>
                      </a:xfrm>
                      <a:prstGeom prst="rect">
                        <a:avLst/>
                      </a:prstGeom>
                    </p:spPr>
                  </p:pic>
                </p:oleObj>
              </mc:Fallback>
            </mc:AlternateContent>
          </a:graphicData>
        </a:graphic>
      </p:graphicFrame>
    </p:spTree>
    <p:extLst>
      <p:ext uri="{BB962C8B-B14F-4D97-AF65-F5344CB8AC3E}">
        <p14:creationId xmlns:p14="http://schemas.microsoft.com/office/powerpoint/2010/main" val="4435682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Title 3"/>
          <p:cNvSpPr>
            <a:spLocks noGrp="1"/>
          </p:cNvSpPr>
          <p:nvPr>
            <p:ph type="title"/>
          </p:nvPr>
        </p:nvSpPr>
        <p:spPr>
          <a:xfrm>
            <a:off x="457200" y="274638"/>
            <a:ext cx="8229600" cy="944562"/>
          </a:xfrm>
        </p:spPr>
        <p:txBody>
          <a:bodyPr>
            <a:normAutofit/>
          </a:bodyPr>
          <a:lstStyle/>
          <a:p>
            <a:r>
              <a:rPr lang="en-US" sz="4000" dirty="0" smtClean="0"/>
              <a:t>Messages Control</a:t>
            </a:r>
            <a:endParaRPr lang="en-US" sz="3100" dirty="0"/>
          </a:p>
        </p:txBody>
      </p:sp>
      <p:graphicFrame>
        <p:nvGraphicFramePr>
          <p:cNvPr id="2" name="Object 1"/>
          <p:cNvGraphicFramePr>
            <a:graphicFrameLocks noChangeAspect="1"/>
          </p:cNvGraphicFramePr>
          <p:nvPr>
            <p:extLst>
              <p:ext uri="{D42A27DB-BD31-4B8C-83A1-F6EECF244321}">
                <p14:modId xmlns:p14="http://schemas.microsoft.com/office/powerpoint/2010/main" val="1486726794"/>
              </p:ext>
            </p:extLst>
          </p:nvPr>
        </p:nvGraphicFramePr>
        <p:xfrm>
          <a:off x="1765300" y="1984375"/>
          <a:ext cx="5613400" cy="2889250"/>
        </p:xfrm>
        <a:graphic>
          <a:graphicData uri="http://schemas.openxmlformats.org/presentationml/2006/ole">
            <mc:AlternateContent xmlns:mc="http://schemas.openxmlformats.org/markup-compatibility/2006">
              <mc:Choice xmlns:v="urn:schemas-microsoft-com:vml" Requires="v">
                <p:oleObj spid="_x0000_s22558" name="Visio" r:id="rId3" imgW="5613362" imgH="2888574" progId="Visio.Drawing.11">
                  <p:embed/>
                </p:oleObj>
              </mc:Choice>
              <mc:Fallback>
                <p:oleObj name="Visio" r:id="rId3" imgW="5613362" imgH="2888574" progId="Visio.Drawing.11">
                  <p:embed/>
                  <p:pic>
                    <p:nvPicPr>
                      <p:cNvPr id="0" name=""/>
                      <p:cNvPicPr/>
                      <p:nvPr/>
                    </p:nvPicPr>
                    <p:blipFill>
                      <a:blip r:embed="rId4"/>
                      <a:stretch>
                        <a:fillRect/>
                      </a:stretch>
                    </p:blipFill>
                    <p:spPr>
                      <a:xfrm>
                        <a:off x="1765300" y="1984375"/>
                        <a:ext cx="5613400" cy="2889250"/>
                      </a:xfrm>
                      <a:prstGeom prst="rect">
                        <a:avLst/>
                      </a:prstGeom>
                    </p:spPr>
                  </p:pic>
                </p:oleObj>
              </mc:Fallback>
            </mc:AlternateContent>
          </a:graphicData>
        </a:graphic>
      </p:graphicFrame>
    </p:spTree>
    <p:extLst>
      <p:ext uri="{BB962C8B-B14F-4D97-AF65-F5344CB8AC3E}">
        <p14:creationId xmlns:p14="http://schemas.microsoft.com/office/powerpoint/2010/main" val="49287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Title 3"/>
          <p:cNvSpPr>
            <a:spLocks noGrp="1"/>
          </p:cNvSpPr>
          <p:nvPr>
            <p:ph type="title"/>
          </p:nvPr>
        </p:nvSpPr>
        <p:spPr>
          <a:xfrm>
            <a:off x="457200" y="274638"/>
            <a:ext cx="8229600" cy="944562"/>
          </a:xfrm>
        </p:spPr>
        <p:txBody>
          <a:bodyPr>
            <a:normAutofit/>
          </a:bodyPr>
          <a:lstStyle/>
          <a:p>
            <a:r>
              <a:rPr lang="en-US" sz="4000" dirty="0" smtClean="0"/>
              <a:t>Shannon MSMC Messages structure</a:t>
            </a:r>
            <a:endParaRPr lang="en-US" sz="3100" dirty="0"/>
          </a:p>
        </p:txBody>
      </p:sp>
      <p:graphicFrame>
        <p:nvGraphicFramePr>
          <p:cNvPr id="2" name="Object 1"/>
          <p:cNvGraphicFramePr>
            <a:graphicFrameLocks noChangeAspect="1"/>
          </p:cNvGraphicFramePr>
          <p:nvPr>
            <p:extLst>
              <p:ext uri="{D42A27DB-BD31-4B8C-83A1-F6EECF244321}">
                <p14:modId xmlns:p14="http://schemas.microsoft.com/office/powerpoint/2010/main" val="1939109817"/>
              </p:ext>
            </p:extLst>
          </p:nvPr>
        </p:nvGraphicFramePr>
        <p:xfrm>
          <a:off x="756518" y="1219200"/>
          <a:ext cx="7762532" cy="4495800"/>
        </p:xfrm>
        <a:graphic>
          <a:graphicData uri="http://schemas.openxmlformats.org/presentationml/2006/ole">
            <mc:AlternateContent xmlns:mc="http://schemas.openxmlformats.org/markup-compatibility/2006">
              <mc:Choice xmlns:v="urn:schemas-microsoft-com:vml" Requires="v">
                <p:oleObj spid="_x0000_s23581" name="Visio" r:id="rId3" imgW="9491661" imgH="5497479" progId="Visio.Drawing.11">
                  <p:embed/>
                </p:oleObj>
              </mc:Choice>
              <mc:Fallback>
                <p:oleObj name="Visio" r:id="rId3" imgW="9491661" imgH="5497479" progId="Visio.Drawing.11">
                  <p:embed/>
                  <p:pic>
                    <p:nvPicPr>
                      <p:cNvPr id="0" name=""/>
                      <p:cNvPicPr/>
                      <p:nvPr/>
                    </p:nvPicPr>
                    <p:blipFill>
                      <a:blip r:embed="rId4"/>
                      <a:stretch>
                        <a:fillRect/>
                      </a:stretch>
                    </p:blipFill>
                    <p:spPr>
                      <a:xfrm>
                        <a:off x="756518" y="1219200"/>
                        <a:ext cx="7762532" cy="4495800"/>
                      </a:xfrm>
                      <a:prstGeom prst="rect">
                        <a:avLst/>
                      </a:prstGeom>
                    </p:spPr>
                  </p:pic>
                </p:oleObj>
              </mc:Fallback>
            </mc:AlternateContent>
          </a:graphicData>
        </a:graphic>
      </p:graphicFrame>
      <p:sp>
        <p:nvSpPr>
          <p:cNvPr id="5" name="TextBox 4"/>
          <p:cNvSpPr txBox="1"/>
          <p:nvPr/>
        </p:nvSpPr>
        <p:spPr>
          <a:xfrm>
            <a:off x="318335" y="5943600"/>
            <a:ext cx="7377865" cy="646331"/>
          </a:xfrm>
          <a:prstGeom prst="rect">
            <a:avLst/>
          </a:prstGeom>
          <a:noFill/>
        </p:spPr>
        <p:txBody>
          <a:bodyPr wrap="square" rtlCol="0">
            <a:spAutoFit/>
          </a:bodyPr>
          <a:lstStyle/>
          <a:p>
            <a:r>
              <a:rPr lang="en-US" dirty="0" smtClean="0"/>
              <a:t>Each DSP can keep track on its address using DNUM, or we can use the MPAX registers to have the same logical address to all DSPs</a:t>
            </a:r>
            <a:endParaRPr lang="en-US" dirty="0"/>
          </a:p>
        </p:txBody>
      </p:sp>
    </p:spTree>
    <p:extLst>
      <p:ext uri="{BB962C8B-B14F-4D97-AF65-F5344CB8AC3E}">
        <p14:creationId xmlns:p14="http://schemas.microsoft.com/office/powerpoint/2010/main" val="1317811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66AK2H12 Hyperlink Address structure</a:t>
            </a:r>
            <a:br>
              <a:rPr lang="en-US" sz="4000" dirty="0" smtClean="0"/>
            </a:br>
            <a:r>
              <a:rPr lang="en-US" sz="2200" dirty="0"/>
              <a:t>This is the address that the 66AK2H12 </a:t>
            </a:r>
            <a:r>
              <a:rPr lang="en-US" sz="2200" dirty="0" smtClean="0"/>
              <a:t>send </a:t>
            </a:r>
            <a:r>
              <a:rPr lang="en-US" sz="2200" dirty="0"/>
              <a:t>to </a:t>
            </a:r>
            <a:r>
              <a:rPr lang="en-US" sz="2200" dirty="0" smtClean="0"/>
              <a:t>Hyperlink </a:t>
            </a:r>
            <a:r>
              <a:rPr lang="en-US" sz="2200" dirty="0"/>
              <a:t>Shannon</a:t>
            </a: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578678999"/>
              </p:ext>
            </p:extLst>
          </p:nvPr>
        </p:nvGraphicFramePr>
        <p:xfrm>
          <a:off x="501650" y="1447800"/>
          <a:ext cx="8140700" cy="4333748"/>
        </p:xfrm>
        <a:graphic>
          <a:graphicData uri="http://schemas.openxmlformats.org/presentationml/2006/ole">
            <mc:AlternateContent xmlns:mc="http://schemas.openxmlformats.org/markup-compatibility/2006">
              <mc:Choice xmlns:v="urn:schemas-microsoft-com:vml" Requires="v">
                <p:oleObj spid="_x0000_s18467" name="Visio" r:id="rId3" imgW="8659652" imgH="4813570" progId="Visio.Drawing.11">
                  <p:embed/>
                </p:oleObj>
              </mc:Choice>
              <mc:Fallback>
                <p:oleObj name="Visio" r:id="rId3" imgW="8659652" imgH="4813570" progId="Visio.Drawing.11">
                  <p:embed/>
                  <p:pic>
                    <p:nvPicPr>
                      <p:cNvPr id="0" name=""/>
                      <p:cNvPicPr/>
                      <p:nvPr/>
                    </p:nvPicPr>
                    <p:blipFill>
                      <a:blip r:embed="rId4"/>
                      <a:stretch>
                        <a:fillRect/>
                      </a:stretch>
                    </p:blipFill>
                    <p:spPr>
                      <a:xfrm>
                        <a:off x="501650" y="1447800"/>
                        <a:ext cx="8140700" cy="4333748"/>
                      </a:xfrm>
                      <a:prstGeom prst="rect">
                        <a:avLst/>
                      </a:prstGeom>
                    </p:spPr>
                  </p:pic>
                </p:oleObj>
              </mc:Fallback>
            </mc:AlternateContent>
          </a:graphicData>
        </a:graphic>
      </p:graphicFrame>
    </p:spTree>
    <p:extLst>
      <p:ext uri="{BB962C8B-B14F-4D97-AF65-F5344CB8AC3E}">
        <p14:creationId xmlns:p14="http://schemas.microsoft.com/office/powerpoint/2010/main" val="77886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75491"/>
            <a:ext cx="8991600" cy="1554272"/>
          </a:xfrm>
          <a:prstGeom prst="rect">
            <a:avLst/>
          </a:prstGeom>
        </p:spPr>
        <p:txBody>
          <a:bodyPr wrap="square">
            <a:spAutoFit/>
          </a:bodyPr>
          <a:lstStyle/>
          <a:p>
            <a:pPr>
              <a:spcBef>
                <a:spcPts val="600"/>
              </a:spcBef>
              <a:buSzPct val="125000"/>
              <a:defRPr/>
            </a:pPr>
            <a:r>
              <a:rPr lang="en-US" sz="2000"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User configures PrivID / Security bit</a:t>
            </a:r>
            <a:r>
              <a:rPr lang="en-US" sz="2000" i="1" dirty="0" smtClean="0">
                <a:latin typeface="+mn-lt"/>
                <a:cs typeface="Arial" pitchFamily="34" charset="0"/>
              </a:rPr>
              <a:t> </a:t>
            </a:r>
            <a:r>
              <a:rPr lang="en-US" sz="2000" dirty="0" smtClean="0">
                <a:latin typeface="+mn-lt"/>
                <a:cs typeface="Arial" pitchFamily="34" charset="0"/>
              </a:rPr>
              <a:t>overload in this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0x1c</a:t>
            </a:r>
            <a:r>
              <a:rPr lang="en-US" sz="2000" dirty="0">
                <a:latin typeface="+mn-lt"/>
                <a:cs typeface="Arial" pitchFamily="34" charset="0"/>
              </a:rPr>
              <a:t>. For </a:t>
            </a:r>
            <a:r>
              <a:rPr lang="en-US" sz="2000"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sz="2000" dirty="0" smtClean="0">
                <a:latin typeface="+mn-lt"/>
                <a:cs typeface="Arial" pitchFamily="34" charset="0"/>
              </a:rPr>
              <a:t>If using HyperLink LLD, </a:t>
            </a:r>
            <a:r>
              <a:rPr lang="en-US" sz="2000" dirty="0" smtClean="0">
                <a:solidFill>
                  <a:srgbClr val="0070C0"/>
                </a:solidFill>
                <a:latin typeface="+mn-lt"/>
                <a:cs typeface="Arial" pitchFamily="34" charset="0"/>
              </a:rPr>
              <a:t>hyplnkTXAddrOvlyReg_s </a:t>
            </a:r>
            <a:r>
              <a:rPr lang="en-US" sz="2000"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p14="http://schemas.microsoft.com/office/powerpoint/2010/main" val="1520008118"/>
              </p:ext>
            </p:extLst>
          </p:nvPr>
        </p:nvGraphicFramePr>
        <p:xfrm>
          <a:off x="304800" y="31546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Address Manipulation: Tx Side Registers </a:t>
            </a:r>
          </a:p>
        </p:txBody>
      </p:sp>
      <p:sp>
        <p:nvSpPr>
          <p:cNvPr id="5" name="Rectangle 4"/>
          <p:cNvSpPr/>
          <p:nvPr/>
        </p:nvSpPr>
        <p:spPr>
          <a:xfrm>
            <a:off x="229230" y="4495800"/>
            <a:ext cx="8991600" cy="1554272"/>
          </a:xfrm>
          <a:prstGeom prst="rect">
            <a:avLst/>
          </a:prstGeom>
        </p:spPr>
        <p:txBody>
          <a:bodyPr wrap="square">
            <a:spAutoFit/>
          </a:bodyPr>
          <a:lstStyle/>
          <a:p>
            <a:pPr>
              <a:spcBef>
                <a:spcPts val="600"/>
              </a:spcBef>
              <a:buSzPct val="125000"/>
              <a:defRPr/>
            </a:pPr>
            <a:r>
              <a:rPr lang="en-US" sz="2000" b="1" dirty="0" smtClean="0">
                <a:cs typeface="Arial" pitchFamily="34" charset="0"/>
              </a:rPr>
              <a:t>Register Configuration</a:t>
            </a:r>
            <a:endParaRPr lang="en-US" sz="2000" b="1" dirty="0">
              <a:latin typeface="+mn-lt"/>
              <a:cs typeface="Arial" pitchFamily="34" charset="0"/>
            </a:endParaRPr>
          </a:p>
          <a:p>
            <a:pPr marL="342900" indent="-342900">
              <a:spcBef>
                <a:spcPts val="600"/>
              </a:spcBef>
              <a:buSzPct val="125000"/>
              <a:buFont typeface="Arial" pitchFamily="34" charset="0"/>
              <a:buChar char="•"/>
              <a:defRPr/>
            </a:pPr>
            <a:r>
              <a:rPr lang="en-US" sz="2000" dirty="0">
                <a:cs typeface="Arial" pitchFamily="34" charset="0"/>
              </a:rPr>
              <a:t>t</a:t>
            </a:r>
            <a:r>
              <a:rPr lang="en-US" sz="2000" dirty="0" smtClean="0">
                <a:latin typeface="+mn-lt"/>
                <a:cs typeface="Arial" pitchFamily="34" charset="0"/>
              </a:rPr>
              <a:t>xsecovl  = o – security bit not overlay</a:t>
            </a:r>
          </a:p>
          <a:p>
            <a:pPr marL="342900" indent="-342900">
              <a:spcBef>
                <a:spcPts val="600"/>
              </a:spcBef>
              <a:buSzPct val="125000"/>
              <a:buFont typeface="Arial" pitchFamily="34" charset="0"/>
              <a:buChar char="•"/>
              <a:defRPr/>
            </a:pPr>
            <a:r>
              <a:rPr lang="en-US" sz="2000" dirty="0" smtClean="0">
                <a:cs typeface="Arial" pitchFamily="34" charset="0"/>
              </a:rPr>
              <a:t>txprividovl =  12   (bit 31 to 28)</a:t>
            </a:r>
            <a:endParaRPr lang="en-US" sz="2000" dirty="0" smtClean="0">
              <a:latin typeface="+mn-lt"/>
              <a:cs typeface="Arial" pitchFamily="34" charset="0"/>
            </a:endParaRPr>
          </a:p>
          <a:p>
            <a:pPr marL="342900" indent="-342900">
              <a:spcBef>
                <a:spcPts val="600"/>
              </a:spcBef>
              <a:buSzPct val="125000"/>
              <a:buFont typeface="Arial" pitchFamily="34" charset="0"/>
              <a:buChar char="•"/>
              <a:defRPr/>
            </a:pPr>
            <a:r>
              <a:rPr lang="en-US" sz="2000" dirty="0">
                <a:cs typeface="Arial" pitchFamily="34" charset="0"/>
              </a:rPr>
              <a:t>t</a:t>
            </a:r>
            <a:r>
              <a:rPr lang="en-US" sz="2000" dirty="0" smtClean="0">
                <a:cs typeface="Arial" pitchFamily="34" charset="0"/>
              </a:rPr>
              <a:t>xigmask =  11  (mask = 0x0fff ffff)</a:t>
            </a:r>
            <a:endParaRPr lang="en-US" sz="2000" dirty="0" smtClean="0">
              <a:latin typeface="+mn-lt"/>
              <a:cs typeface="Arial" pitchFamily="34" charset="0"/>
            </a:endParaRPr>
          </a:p>
        </p:txBody>
      </p:sp>
    </p:spTree>
    <p:extLst>
      <p:ext uri="{BB962C8B-B14F-4D97-AF65-F5344CB8AC3E}">
        <p14:creationId xmlns:p14="http://schemas.microsoft.com/office/powerpoint/2010/main" val="3338689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Management Communication</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4135522407"/>
              </p:ext>
            </p:extLst>
          </p:nvPr>
        </p:nvGraphicFramePr>
        <p:xfrm>
          <a:off x="2895600" y="1219200"/>
          <a:ext cx="5691188" cy="5219927"/>
        </p:xfrm>
        <a:graphic>
          <a:graphicData uri="http://schemas.openxmlformats.org/presentationml/2006/ole">
            <mc:AlternateContent xmlns:mc="http://schemas.openxmlformats.org/markup-compatibility/2006">
              <mc:Choice xmlns:v="urn:schemas-microsoft-com:vml" Requires="v">
                <p:oleObj spid="_x0000_s1068" name="Visio" r:id="rId3" imgW="7265225" imgH="6664257" progId="Visio.Drawing.11">
                  <p:embed/>
                </p:oleObj>
              </mc:Choice>
              <mc:Fallback>
                <p:oleObj name="Visio" r:id="rId3" imgW="7265225" imgH="6664257" progId="Visio.Drawing.11">
                  <p:embed/>
                  <p:pic>
                    <p:nvPicPr>
                      <p:cNvPr id="0" name=""/>
                      <p:cNvPicPr/>
                      <p:nvPr/>
                    </p:nvPicPr>
                    <p:blipFill>
                      <a:blip r:embed="rId4"/>
                      <a:stretch>
                        <a:fillRect/>
                      </a:stretch>
                    </p:blipFill>
                    <p:spPr>
                      <a:xfrm>
                        <a:off x="2895600" y="1219200"/>
                        <a:ext cx="5691188" cy="5219927"/>
                      </a:xfrm>
                      <a:prstGeom prst="rect">
                        <a:avLst/>
                      </a:prstGeom>
                    </p:spPr>
                  </p:pic>
                </p:oleObj>
              </mc:Fallback>
            </mc:AlternateContent>
          </a:graphicData>
        </a:graphic>
      </p:graphicFrame>
      <p:sp>
        <p:nvSpPr>
          <p:cNvPr id="3" name="TextBox 2"/>
          <p:cNvSpPr txBox="1"/>
          <p:nvPr/>
        </p:nvSpPr>
        <p:spPr>
          <a:xfrm>
            <a:off x="304800" y="3962400"/>
            <a:ext cx="3059364" cy="2154436"/>
          </a:xfrm>
          <a:prstGeom prst="rect">
            <a:avLst/>
          </a:prstGeom>
          <a:noFill/>
        </p:spPr>
        <p:txBody>
          <a:bodyPr wrap="none" rtlCol="0">
            <a:spAutoFit/>
          </a:bodyPr>
          <a:lstStyle/>
          <a:p>
            <a:r>
              <a:rPr lang="en-US" dirty="0" smtClean="0"/>
              <a:t>Message Types:</a:t>
            </a:r>
          </a:p>
          <a:p>
            <a:pPr marL="342900" indent="-342900">
              <a:buAutoNum type="arabicPeriod"/>
            </a:pPr>
            <a:r>
              <a:rPr lang="en-US" sz="1600" dirty="0" smtClean="0"/>
              <a:t>Data Address for the next load</a:t>
            </a:r>
          </a:p>
          <a:p>
            <a:pPr marL="342900" indent="-342900">
              <a:buAutoNum type="arabicPeriod"/>
            </a:pPr>
            <a:r>
              <a:rPr lang="en-US" sz="1600" dirty="0" smtClean="0"/>
              <a:t>Finish Loading</a:t>
            </a:r>
          </a:p>
          <a:p>
            <a:r>
              <a:rPr lang="en-US" dirty="0" smtClean="0"/>
              <a:t>Message Media:</a:t>
            </a:r>
          </a:p>
          <a:p>
            <a:pPr marL="342900" indent="-342900">
              <a:buAutoNum type="arabicPeriod"/>
            </a:pPr>
            <a:r>
              <a:rPr lang="en-US" sz="1600" dirty="0" smtClean="0"/>
              <a:t>SRIO type 11</a:t>
            </a:r>
          </a:p>
          <a:p>
            <a:pPr marL="342900" indent="-342900">
              <a:buAutoNum type="arabicPeriod"/>
            </a:pPr>
            <a:r>
              <a:rPr lang="en-US" sz="1600" dirty="0" smtClean="0"/>
              <a:t>SRIO DirectIO</a:t>
            </a:r>
          </a:p>
          <a:p>
            <a:pPr marL="342900" indent="-342900">
              <a:buAutoNum type="arabicPeriod"/>
            </a:pPr>
            <a:r>
              <a:rPr lang="en-US" sz="1600" dirty="0" smtClean="0"/>
              <a:t>Ethernet</a:t>
            </a:r>
            <a:endParaRPr lang="en-US" sz="1600" dirty="0"/>
          </a:p>
          <a:p>
            <a:pPr marL="342900" indent="-342900">
              <a:buAutoNum type="arabicPeriod"/>
            </a:pPr>
            <a:endParaRPr lang="en-US" dirty="0"/>
          </a:p>
        </p:txBody>
      </p:sp>
    </p:spTree>
    <p:extLst>
      <p:ext uri="{BB962C8B-B14F-4D97-AF65-F5344CB8AC3E}">
        <p14:creationId xmlns:p14="http://schemas.microsoft.com/office/powerpoint/2010/main" val="12945226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974266612"/>
              </p:ext>
            </p:extLst>
          </p:nvPr>
        </p:nvGraphicFramePr>
        <p:xfrm>
          <a:off x="304800" y="269195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29278"/>
            <a:ext cx="8991600" cy="1523494"/>
          </a:xfrm>
          <a:prstGeom prst="rect">
            <a:avLst/>
          </a:prstGeom>
        </p:spPr>
        <p:txBody>
          <a:bodyPr wrap="square">
            <a:spAutoFit/>
          </a:bodyPr>
          <a:lstStyle/>
          <a:p>
            <a:pPr>
              <a:spcBef>
                <a:spcPts val="600"/>
              </a:spcBef>
              <a:buSzPct val="125000"/>
              <a:defRPr/>
            </a:pPr>
            <a:r>
              <a:rPr lang="en-US" sz="2000" b="1" dirty="0">
                <a:latin typeface="+mn-lt"/>
                <a:cs typeface="Arial"/>
              </a:rPr>
              <a:t>Rx Address Selector Control </a:t>
            </a:r>
            <a:r>
              <a:rPr lang="en-US" sz="2000" b="1" dirty="0" smtClean="0">
                <a:latin typeface="+mn-lt"/>
                <a:cs typeface="Arial"/>
              </a:rPr>
              <a:t>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t>
            </a:r>
            <a:r>
              <a:rPr lang="en-US" sz="2000" dirty="0">
                <a:latin typeface="+mn-lt"/>
                <a:cs typeface="Arial" pitchFamily="34" charset="0"/>
              </a:rPr>
              <a:t>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sz="2000" dirty="0">
                <a:latin typeface="+mn-lt"/>
                <a:cs typeface="Arial" pitchFamily="34" charset="0"/>
              </a:rPr>
              <a:t>If using HyperLink LLD, </a:t>
            </a:r>
            <a:r>
              <a:rPr lang="en-US" sz="2000" dirty="0">
                <a:solidFill>
                  <a:srgbClr val="0070C0"/>
                </a:solidFill>
                <a:latin typeface="+mn-lt"/>
              </a:rPr>
              <a:t>hyplnkRXAddrSelReg_s</a:t>
            </a:r>
            <a:r>
              <a:rPr lang="en-US" sz="2000" dirty="0">
                <a:solidFill>
                  <a:srgbClr val="0070C0"/>
                </a:solidFill>
                <a:latin typeface="+mn-lt"/>
                <a:cs typeface="Arial" pitchFamily="34" charset="0"/>
              </a:rPr>
              <a:t> </a:t>
            </a:r>
            <a:r>
              <a:rPr lang="en-US" sz="2000"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6" name="Rectangle 5"/>
          <p:cNvSpPr/>
          <p:nvPr/>
        </p:nvSpPr>
        <p:spPr>
          <a:xfrm>
            <a:off x="335028" y="4114800"/>
            <a:ext cx="8275572" cy="1554272"/>
          </a:xfrm>
          <a:prstGeom prst="rect">
            <a:avLst/>
          </a:prstGeom>
        </p:spPr>
        <p:txBody>
          <a:bodyPr wrap="square">
            <a:spAutoFit/>
          </a:bodyPr>
          <a:lstStyle/>
          <a:p>
            <a:pPr>
              <a:spcBef>
                <a:spcPts val="600"/>
              </a:spcBef>
              <a:buSzPct val="125000"/>
              <a:defRPr/>
            </a:pPr>
            <a:r>
              <a:rPr lang="en-US" sz="2000" b="1" dirty="0" smtClean="0">
                <a:latin typeface="+mn-lt"/>
                <a:cs typeface="Arial"/>
              </a:rPr>
              <a:t>Register Configuration</a:t>
            </a:r>
          </a:p>
          <a:p>
            <a:pPr marL="342900" indent="-342900">
              <a:spcBef>
                <a:spcPts val="600"/>
              </a:spcBef>
              <a:buSzPct val="125000"/>
              <a:buFont typeface="Arial" pitchFamily="34" charset="0"/>
              <a:buChar char="•"/>
              <a:defRPr/>
            </a:pPr>
            <a:r>
              <a:rPr lang="en-US" sz="2000" dirty="0" smtClean="0">
                <a:cs typeface="Arial" pitchFamily="34" charset="0"/>
              </a:rPr>
              <a:t>r</a:t>
            </a:r>
            <a:r>
              <a:rPr lang="en-US" sz="2000" dirty="0">
                <a:cs typeface="Arial" pitchFamily="34" charset="0"/>
              </a:rPr>
              <a:t>x</a:t>
            </a:r>
            <a:r>
              <a:rPr lang="en-US" sz="2000" dirty="0" smtClean="0">
                <a:cs typeface="Arial" pitchFamily="34" charset="0"/>
              </a:rPr>
              <a:t>sechi, rxseclo, and rxsecsel are all zero </a:t>
            </a:r>
            <a:endParaRPr lang="en-US" sz="2000" dirty="0" smtClean="0">
              <a:latin typeface="+mn-lt"/>
              <a:cs typeface="Arial" pitchFamily="34" charset="0"/>
            </a:endParaRPr>
          </a:p>
          <a:p>
            <a:pPr marL="342900" indent="-342900">
              <a:spcBef>
                <a:spcPts val="600"/>
              </a:spcBef>
              <a:buSzPct val="125000"/>
              <a:buFont typeface="Arial" pitchFamily="34" charset="0"/>
              <a:buChar char="•"/>
              <a:defRPr/>
            </a:pPr>
            <a:r>
              <a:rPr lang="en-US" sz="2000" dirty="0" smtClean="0">
                <a:cs typeface="Arial" pitchFamily="34" charset="0"/>
              </a:rPr>
              <a:t>rxprividsel = 12  (Bits 31 to 28)</a:t>
            </a:r>
          </a:p>
          <a:p>
            <a:pPr marL="342900" indent="-342900">
              <a:spcBef>
                <a:spcPts val="600"/>
              </a:spcBef>
              <a:buSzPct val="125000"/>
              <a:buFont typeface="Arial" pitchFamily="34" charset="0"/>
              <a:buChar char="•"/>
              <a:defRPr/>
            </a:pPr>
            <a:r>
              <a:rPr lang="en-US" sz="2000" dirty="0">
                <a:cs typeface="Arial" pitchFamily="34" charset="0"/>
              </a:rPr>
              <a:t>r</a:t>
            </a:r>
            <a:r>
              <a:rPr lang="en-US" sz="2000" dirty="0" smtClean="0">
                <a:cs typeface="Arial" pitchFamily="34" charset="0"/>
              </a:rPr>
              <a:t>xsegsel = 6  (bits 27 to 22) </a:t>
            </a:r>
            <a:endParaRPr lang="en-US" dirty="0" smtClean="0">
              <a:latin typeface="+mn-lt"/>
              <a:cs typeface="Arial" pitchFamily="34" charset="0"/>
            </a:endParaRPr>
          </a:p>
        </p:txBody>
      </p:sp>
    </p:spTree>
    <p:extLst>
      <p:ext uri="{BB962C8B-B14F-4D97-AF65-F5344CB8AC3E}">
        <p14:creationId xmlns:p14="http://schemas.microsoft.com/office/powerpoint/2010/main" val="13454008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Content Placeholder 3"/>
          <p:cNvSpPr txBox="1">
            <a:spLocks/>
          </p:cNvSpPr>
          <p:nvPr/>
        </p:nvSpPr>
        <p:spPr>
          <a:xfrm>
            <a:off x="457200" y="1066800"/>
            <a:ext cx="8229600" cy="50593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Since there is no overlay between PriviID and the index to the look-up table, only one line in the look-up table is needed</a:t>
            </a:r>
          </a:p>
          <a:p>
            <a:r>
              <a:rPr lang="en-US" dirty="0" smtClean="0"/>
              <a:t>If the model is changed, and more Shannon memory is visible to the 66AK2H12, then more lines will be added (and the configuration might be changed)</a:t>
            </a:r>
          </a:p>
          <a:p>
            <a:r>
              <a:rPr lang="en-US" dirty="0" smtClean="0"/>
              <a:t>The SMS MPAX registers on the 66AK2H12 for Hyperlink are the default </a:t>
            </a:r>
            <a:endParaRPr lang="en-US" dirty="0"/>
          </a:p>
        </p:txBody>
      </p:sp>
    </p:spTree>
    <p:extLst>
      <p:ext uri="{BB962C8B-B14F-4D97-AF65-F5344CB8AC3E}">
        <p14:creationId xmlns:p14="http://schemas.microsoft.com/office/powerpoint/2010/main" val="33172873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70687834"/>
              </p:ext>
            </p:extLst>
          </p:nvPr>
        </p:nvGraphicFramePr>
        <p:xfrm>
          <a:off x="2219573" y="1497172"/>
          <a:ext cx="5027166" cy="1371526"/>
        </p:xfrm>
        <a:graphic>
          <a:graphicData uri="http://schemas.openxmlformats.org/drawingml/2006/table">
            <a:tbl>
              <a:tblPr firstRow="1" firstCol="1" bandRow="1">
                <a:tableStyleId>{5C22544A-7EE6-4342-B048-85BDC9FD1C3A}</a:tableStyleId>
              </a:tblPr>
              <a:tblGrid>
                <a:gridCol w="793087"/>
                <a:gridCol w="793087"/>
                <a:gridCol w="1115399"/>
                <a:gridCol w="793087"/>
                <a:gridCol w="1532506"/>
              </a:tblGrid>
              <a:tr h="301731">
                <a:tc>
                  <a:txBody>
                    <a:bodyPr/>
                    <a:lstStyle/>
                    <a:p>
                      <a:pPr marL="0" marR="0">
                        <a:lnSpc>
                          <a:spcPct val="115000"/>
                        </a:lnSpc>
                        <a:spcBef>
                          <a:spcPts val="0"/>
                        </a:spcBef>
                        <a:spcAft>
                          <a:spcPts val="0"/>
                        </a:spcAft>
                      </a:pPr>
                      <a:r>
                        <a:rPr lang="en-US" sz="900" dirty="0">
                          <a:effectLst/>
                        </a:rPr>
                        <a:t>Line (index</a:t>
                      </a:r>
                      <a:r>
                        <a:rPr lang="en-US" sz="900" dirty="0" smtClean="0">
                          <a:effectLst/>
                        </a:rPr>
                        <a:t>)</a:t>
                      </a:r>
                    </a:p>
                    <a:p>
                      <a:pPr marL="0" marR="0">
                        <a:lnSpc>
                          <a:spcPct val="115000"/>
                        </a:lnSpc>
                        <a:spcBef>
                          <a:spcPts val="0"/>
                        </a:spcBef>
                        <a:spcAft>
                          <a:spcPts val="0"/>
                        </a:spcAft>
                      </a:pPr>
                      <a:r>
                        <a:rPr lang="en-US" sz="900" dirty="0" smtClean="0">
                          <a:effectLst/>
                          <a:latin typeface="Calibri"/>
                          <a:ea typeface="Times New Roman"/>
                          <a:cs typeface="Times New Roman"/>
                        </a:rPr>
                        <a:t>(Binary)</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CorePac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Logical base Address</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Size</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Purpose</a:t>
                      </a:r>
                      <a:endParaRPr lang="en-US" sz="900" dirty="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dirty="0" smtClean="0">
                          <a:effectLst/>
                        </a:rPr>
                        <a:t>000000</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smtClean="0">
                          <a:effectLst/>
                          <a:latin typeface="+mn-lt"/>
                          <a:ea typeface="+mn-ea"/>
                          <a:cs typeface="+mn-cs"/>
                        </a:rPr>
                        <a:t>ARM</a:t>
                      </a:r>
                      <a:r>
                        <a:rPr lang="en-US" sz="900" baseline="0" dirty="0" smtClean="0">
                          <a:effectLst/>
                          <a:latin typeface="+mn-lt"/>
                          <a:ea typeface="+mn-ea"/>
                          <a:cs typeface="+mn-cs"/>
                        </a:rPr>
                        <a:t> CorePack</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smtClean="0">
                          <a:effectLst/>
                        </a:rPr>
                        <a:t>0x0c00 </a:t>
                      </a:r>
                      <a:r>
                        <a:rPr lang="en-US" sz="900" dirty="0">
                          <a:effectLst/>
                        </a:rPr>
                        <a:t>0000</a:t>
                      </a:r>
                      <a:r>
                        <a:rPr lang="en-US" sz="900" dirty="0" smtClean="0">
                          <a:effectLst/>
                        </a:rPr>
                        <a:t>,</a:t>
                      </a:r>
                      <a:endParaRPr lang="en-US" sz="900" dirty="0">
                        <a:effectLst/>
                      </a:endParaRPr>
                    </a:p>
                  </a:txBody>
                  <a:tcPr marL="53668" marR="53668" marT="0" marB="0"/>
                </a:tc>
                <a:tc>
                  <a:txBody>
                    <a:bodyPr/>
                    <a:lstStyle/>
                    <a:p>
                      <a:pPr marL="0" marR="0">
                        <a:lnSpc>
                          <a:spcPct val="115000"/>
                        </a:lnSpc>
                        <a:spcBef>
                          <a:spcPts val="0"/>
                        </a:spcBef>
                        <a:spcAft>
                          <a:spcPts val="0"/>
                        </a:spcAft>
                      </a:pPr>
                      <a:r>
                        <a:rPr lang="en-US" sz="900" dirty="0" smtClean="0">
                          <a:effectLst/>
                        </a:rPr>
                        <a:t>21 (4MB</a:t>
                      </a:r>
                      <a:r>
                        <a:rPr lang="en-US" sz="900" dirty="0">
                          <a:effectLst/>
                        </a:rPr>
                        <a:t>) </a:t>
                      </a:r>
                      <a:r>
                        <a:rPr lang="en-US" sz="900" dirty="0" smtClean="0">
                          <a:effectLst/>
                        </a:rPr>
                        <a:t>for</a:t>
                      </a:r>
                      <a:r>
                        <a:rPr lang="en-US" sz="900" baseline="0" dirty="0" smtClean="0">
                          <a:effectLst/>
                        </a:rPr>
                        <a:t> the MSMC</a:t>
                      </a:r>
                      <a:endParaRPr lang="en-US" sz="900" dirty="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smtClean="0">
                          <a:effectLst/>
                          <a:latin typeface="Calibri"/>
                          <a:ea typeface="Times New Roman"/>
                          <a:cs typeface="Times New Roman"/>
                        </a:rPr>
                        <a:t>Having</a:t>
                      </a:r>
                      <a:r>
                        <a:rPr lang="en-US" sz="900" baseline="0" dirty="0" smtClean="0">
                          <a:effectLst/>
                          <a:latin typeface="Calibri"/>
                          <a:ea typeface="Times New Roman"/>
                          <a:cs typeface="Times New Roman"/>
                        </a:rPr>
                        <a:t> the messages buffers. All together 8K for each Shannon. Base address can be anywhere in the 4MB area</a:t>
                      </a:r>
                      <a:endParaRPr lang="en-US" sz="900" dirty="0">
                        <a:effectLst/>
                        <a:latin typeface="Calibri"/>
                        <a:ea typeface="Times New Roman"/>
                        <a:cs typeface="Times New Roman"/>
                      </a:endParaRPr>
                    </a:p>
                  </a:txBody>
                  <a:tcPr marL="53668" marR="53668" marT="0" marB="0"/>
                </a:tc>
              </a:tr>
            </a:tbl>
          </a:graphicData>
        </a:graphic>
      </p:graphicFrame>
    </p:spTree>
    <p:extLst>
      <p:ext uri="{BB962C8B-B14F-4D97-AF65-F5344CB8AC3E}">
        <p14:creationId xmlns:p14="http://schemas.microsoft.com/office/powerpoint/2010/main" val="34859943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sz="2800" dirty="0" smtClean="0"/>
              <a:t>Demo Model</a:t>
            </a:r>
          </a:p>
          <a:p>
            <a:r>
              <a:rPr lang="en-US" sz="2800" dirty="0" smtClean="0"/>
              <a:t>Shannon Copy Implementation details</a:t>
            </a:r>
          </a:p>
          <a:p>
            <a:r>
              <a:rPr lang="en-US" sz="2800" dirty="0"/>
              <a:t>66AK2H12 Messages Implementation Details</a:t>
            </a:r>
          </a:p>
          <a:p>
            <a:r>
              <a:rPr lang="en-US" sz="2800" b="1" dirty="0"/>
              <a:t>Building the Demo</a:t>
            </a:r>
          </a:p>
          <a:p>
            <a:pPr marL="0" indent="0">
              <a:buNone/>
            </a:pPr>
            <a:endParaRPr lang="en-US" dirty="0" smtClean="0"/>
          </a:p>
        </p:txBody>
      </p:sp>
    </p:spTree>
    <p:extLst>
      <p:ext uri="{BB962C8B-B14F-4D97-AF65-F5344CB8AC3E}">
        <p14:creationId xmlns:p14="http://schemas.microsoft.com/office/powerpoint/2010/main" val="24147639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Demo Goals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Content Placeholder 3"/>
          <p:cNvSpPr txBox="1">
            <a:spLocks/>
          </p:cNvSpPr>
          <p:nvPr/>
        </p:nvSpPr>
        <p:spPr>
          <a:xfrm>
            <a:off x="457200" y="1066800"/>
            <a:ext cx="8229600" cy="5059363"/>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Demonstrate the ability of DSP core to copy data from 66AK2H12 DDR into its own DDR</a:t>
            </a:r>
          </a:p>
          <a:p>
            <a:pPr marL="514350" indent="-514350">
              <a:buFont typeface="+mj-lt"/>
              <a:buAutoNum type="arabicPeriod"/>
            </a:pPr>
            <a:r>
              <a:rPr lang="en-US" dirty="0"/>
              <a:t>Demonstrate the ability of DSP core to copy data from </a:t>
            </a:r>
            <a:r>
              <a:rPr lang="en-US" dirty="0" smtClean="0"/>
              <a:t>its own DDR into 66AK2H12 </a:t>
            </a:r>
            <a:r>
              <a:rPr lang="en-US" dirty="0"/>
              <a:t>DDR </a:t>
            </a:r>
          </a:p>
          <a:p>
            <a:pPr marL="514350" indent="-514350">
              <a:buFont typeface="+mj-lt"/>
              <a:buAutoNum type="arabicPeriod"/>
            </a:pPr>
            <a:r>
              <a:rPr lang="en-US" dirty="0" smtClean="0"/>
              <a:t>Demonstrate the ability of a DSP core to process data and return results to the ARM</a:t>
            </a:r>
          </a:p>
          <a:p>
            <a:pPr marL="514350" indent="-514350">
              <a:buFont typeface="+mj-lt"/>
              <a:buAutoNum type="arabicPeriod"/>
            </a:pPr>
            <a:r>
              <a:rPr lang="en-US" dirty="0" smtClean="0"/>
              <a:t>Demonstrate the IPC model that is described in this presentation</a:t>
            </a:r>
          </a:p>
          <a:p>
            <a:pPr marL="514350" indent="-514350">
              <a:buFont typeface="+mj-lt"/>
              <a:buAutoNum type="arabicPeriod"/>
            </a:pPr>
            <a:r>
              <a:rPr lang="en-US" dirty="0" smtClean="0">
                <a:solidFill>
                  <a:srgbClr val="FF0000"/>
                </a:solidFill>
              </a:rPr>
              <a:t>Usage of the 66AK2H12 DSP cores is not covered in the demo </a:t>
            </a:r>
          </a:p>
          <a:p>
            <a:pPr marL="514350" indent="-514350">
              <a:buFont typeface="+mj-lt"/>
              <a:buAutoNum type="arabicPeriod"/>
            </a:pPr>
            <a:r>
              <a:rPr lang="en-US" dirty="0" smtClean="0">
                <a:solidFill>
                  <a:srgbClr val="FF0000"/>
                </a:solidFill>
              </a:rPr>
              <a:t>Hyperlink boot of the Shannon device is not covered by the demo</a:t>
            </a:r>
          </a:p>
          <a:p>
            <a:pPr marL="514350" indent="-514350">
              <a:buFont typeface="+mj-lt"/>
              <a:buAutoNum type="arabicPeriod"/>
            </a:pPr>
            <a:r>
              <a:rPr lang="en-US" dirty="0" smtClean="0">
                <a:solidFill>
                  <a:srgbClr val="FF0000"/>
                </a:solidFill>
              </a:rPr>
              <a:t>Hyperlink speed is not an issue in the demo</a:t>
            </a:r>
          </a:p>
          <a:p>
            <a:pPr marL="514350" indent="-514350">
              <a:buFont typeface="+mj-lt"/>
              <a:buAutoNum type="arabicPeriod"/>
            </a:pPr>
            <a:endParaRPr lang="en-US" dirty="0"/>
          </a:p>
        </p:txBody>
      </p:sp>
    </p:spTree>
    <p:extLst>
      <p:ext uri="{BB962C8B-B14F-4D97-AF65-F5344CB8AC3E}">
        <p14:creationId xmlns:p14="http://schemas.microsoft.com/office/powerpoint/2010/main" val="15815393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Demo Flow</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166568754"/>
              </p:ext>
            </p:extLst>
          </p:nvPr>
        </p:nvGraphicFramePr>
        <p:xfrm>
          <a:off x="1143000" y="1524000"/>
          <a:ext cx="7523163" cy="4433745"/>
        </p:xfrm>
        <a:graphic>
          <a:graphicData uri="http://schemas.openxmlformats.org/presentationml/2006/ole">
            <mc:AlternateContent xmlns:mc="http://schemas.openxmlformats.org/markup-compatibility/2006">
              <mc:Choice xmlns:v="urn:schemas-microsoft-com:vml" Requires="v">
                <p:oleObj spid="_x0000_s25627" name="Visio" r:id="rId3" imgW="8493250" imgH="5004611" progId="Visio.Drawing.11">
                  <p:embed/>
                </p:oleObj>
              </mc:Choice>
              <mc:Fallback>
                <p:oleObj name="Visio" r:id="rId3" imgW="8493250" imgH="5004611" progId="Visio.Drawing.11">
                  <p:embed/>
                  <p:pic>
                    <p:nvPicPr>
                      <p:cNvPr id="0" name=""/>
                      <p:cNvPicPr/>
                      <p:nvPr/>
                    </p:nvPicPr>
                    <p:blipFill>
                      <a:blip r:embed="rId4"/>
                      <a:stretch>
                        <a:fillRect/>
                      </a:stretch>
                    </p:blipFill>
                    <p:spPr>
                      <a:xfrm>
                        <a:off x="1143000" y="1524000"/>
                        <a:ext cx="7523163" cy="4433745"/>
                      </a:xfrm>
                      <a:prstGeom prst="rect">
                        <a:avLst/>
                      </a:prstGeom>
                    </p:spPr>
                  </p:pic>
                </p:oleObj>
              </mc:Fallback>
            </mc:AlternateContent>
          </a:graphicData>
        </a:graphic>
      </p:graphicFrame>
    </p:spTree>
    <p:extLst>
      <p:ext uri="{BB962C8B-B14F-4D97-AF65-F5344CB8AC3E}">
        <p14:creationId xmlns:p14="http://schemas.microsoft.com/office/powerpoint/2010/main" val="27472677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r>
              <a:rPr lang="en-US" sz="4000" dirty="0" smtClean="0"/>
              <a:t>ARM Initialization</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TextBox 6"/>
          <p:cNvSpPr txBox="1"/>
          <p:nvPr/>
        </p:nvSpPr>
        <p:spPr>
          <a:xfrm>
            <a:off x="838200" y="2615990"/>
            <a:ext cx="7467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Initializes all global variables</a:t>
            </a:r>
          </a:p>
          <a:p>
            <a:pPr marL="285750" indent="-285750">
              <a:buFont typeface="Arial" panose="020B0604020202020204" pitchFamily="34" charset="0"/>
              <a:buChar char="•"/>
            </a:pPr>
            <a:r>
              <a:rPr lang="en-US" dirty="0" smtClean="0"/>
              <a:t>Reboot the Shannon device</a:t>
            </a:r>
          </a:p>
          <a:p>
            <a:pPr marL="285750" indent="-285750">
              <a:buFont typeface="Arial" panose="020B0604020202020204" pitchFamily="34" charset="0"/>
              <a:buChar char="•"/>
            </a:pPr>
            <a:r>
              <a:rPr lang="en-US" dirty="0" smtClean="0"/>
              <a:t>Initial the global Flag array</a:t>
            </a:r>
          </a:p>
          <a:p>
            <a:pPr marL="285750" indent="-285750">
              <a:buFont typeface="Arial" panose="020B0604020202020204" pitchFamily="34" charset="0"/>
              <a:buChar char="•"/>
            </a:pPr>
            <a:r>
              <a:rPr lang="en-US" dirty="0" smtClean="0"/>
              <a:t>Span 8 threads</a:t>
            </a:r>
          </a:p>
          <a:p>
            <a:pPr marL="285750" indent="-285750">
              <a:buFont typeface="Arial" panose="020B0604020202020204" pitchFamily="34" charset="0"/>
              <a:buChar char="•"/>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8504326"/>
              </p:ext>
            </p:extLst>
          </p:nvPr>
        </p:nvGraphicFramePr>
        <p:xfrm>
          <a:off x="5791200" y="1516170"/>
          <a:ext cx="1905000" cy="3683000"/>
        </p:xfrm>
        <a:graphic>
          <a:graphicData uri="http://schemas.openxmlformats.org/drawingml/2006/table">
            <a:tbl>
              <a:tblPr firstRow="1" bandRow="1">
                <a:tableStyleId>{5C22544A-7EE6-4342-B048-85BDC9FD1C3A}</a:tableStyleId>
              </a:tblPr>
              <a:tblGrid>
                <a:gridCol w="914400"/>
                <a:gridCol w="990600"/>
              </a:tblGrid>
              <a:tr h="716280">
                <a:tc>
                  <a:txBody>
                    <a:bodyPr/>
                    <a:lstStyle/>
                    <a:p>
                      <a:r>
                        <a:rPr lang="en-US" dirty="0" smtClean="0"/>
                        <a:t>Flag Index</a:t>
                      </a:r>
                      <a:endParaRPr lang="en-US" dirty="0"/>
                    </a:p>
                  </a:txBody>
                  <a:tcPr/>
                </a:tc>
                <a:tc>
                  <a:txBody>
                    <a:bodyPr/>
                    <a:lstStyle/>
                    <a:p>
                      <a:r>
                        <a:rPr lang="en-US" dirty="0" smtClean="0"/>
                        <a:t>State</a:t>
                      </a:r>
                      <a:endParaRPr lang="en-US" dirty="0"/>
                    </a:p>
                  </a:txBody>
                  <a:tcPr/>
                </a:tc>
              </a:tr>
              <a:tr h="370840">
                <a:tc>
                  <a:txBody>
                    <a:bodyPr/>
                    <a:lstStyle/>
                    <a:p>
                      <a:r>
                        <a:rPr lang="en-US" dirty="0" smtClean="0"/>
                        <a:t>0</a:t>
                      </a:r>
                      <a:endParaRPr lang="en-US" dirty="0"/>
                    </a:p>
                  </a:txBody>
                  <a:tcPr/>
                </a:tc>
                <a:tc>
                  <a:txBody>
                    <a:bodyPr/>
                    <a:lstStyle/>
                    <a:p>
                      <a:r>
                        <a:rPr lang="en-US" dirty="0" smtClean="0"/>
                        <a:t>TRUE</a:t>
                      </a:r>
                      <a:endParaRPr lang="en-US" dirty="0"/>
                    </a:p>
                  </a:txBody>
                  <a:tcPr/>
                </a:tc>
              </a:tr>
              <a:tr h="370840">
                <a:tc>
                  <a:txBody>
                    <a:bodyPr/>
                    <a:lstStyle/>
                    <a:p>
                      <a:r>
                        <a:rPr lang="en-US" dirty="0" smtClean="0"/>
                        <a:t>1</a:t>
                      </a:r>
                      <a:endParaRPr lang="en-US" dirty="0"/>
                    </a:p>
                  </a:txBody>
                  <a:tcPr/>
                </a:tc>
                <a:tc>
                  <a:txBody>
                    <a:bodyPr/>
                    <a:lstStyle/>
                    <a:p>
                      <a:r>
                        <a:rPr lang="en-US" dirty="0" smtClean="0"/>
                        <a:t>FALSE</a:t>
                      </a:r>
                      <a:endParaRPr lang="en-US" dirty="0"/>
                    </a:p>
                  </a:txBody>
                  <a:tcPr/>
                </a:tc>
              </a:tr>
              <a:tr h="370840">
                <a:tc>
                  <a:txBody>
                    <a:bodyPr/>
                    <a:lstStyle/>
                    <a:p>
                      <a:r>
                        <a:rPr lang="en-US" dirty="0" smtClean="0"/>
                        <a:t>2</a:t>
                      </a:r>
                      <a:endParaRPr lang="en-US" dirty="0"/>
                    </a:p>
                  </a:txBody>
                  <a:tcPr/>
                </a:tc>
                <a:tc>
                  <a:txBody>
                    <a:bodyPr/>
                    <a:lstStyle/>
                    <a:p>
                      <a:r>
                        <a:rPr lang="en-US" dirty="0" smtClean="0"/>
                        <a:t>FALSE</a:t>
                      </a:r>
                      <a:endParaRPr lang="en-US" dirty="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r>
              <a:tr h="370840">
                <a:tc>
                  <a:txBody>
                    <a:bodyPr/>
                    <a:lstStyle/>
                    <a:p>
                      <a:r>
                        <a:rPr lang="en-US" dirty="0" smtClean="0"/>
                        <a:t>4</a:t>
                      </a:r>
                      <a:endParaRPr lang="en-US" dirty="0"/>
                    </a:p>
                  </a:txBody>
                  <a:tcPr/>
                </a:tc>
                <a:tc>
                  <a:txBody>
                    <a:bodyPr/>
                    <a:lstStyle/>
                    <a:p>
                      <a:r>
                        <a:rPr lang="en-US" dirty="0" smtClean="0"/>
                        <a:t>FALSE</a:t>
                      </a:r>
                      <a:endParaRPr lang="en-US" dirty="0"/>
                    </a:p>
                  </a:txBody>
                  <a:tcPr/>
                </a:tc>
              </a:tr>
              <a:tr h="370840">
                <a:tc>
                  <a:txBody>
                    <a:bodyPr/>
                    <a:lstStyle/>
                    <a:p>
                      <a:r>
                        <a:rPr lang="en-US" dirty="0" smtClean="0"/>
                        <a:t>5</a:t>
                      </a:r>
                      <a:endParaRPr lang="en-US" dirty="0"/>
                    </a:p>
                  </a:txBody>
                  <a:tcPr/>
                </a:tc>
                <a:tc>
                  <a:txBody>
                    <a:bodyPr/>
                    <a:lstStyle/>
                    <a:p>
                      <a:r>
                        <a:rPr lang="en-US" dirty="0" smtClean="0"/>
                        <a:t>FALSE</a:t>
                      </a:r>
                      <a:endParaRPr lang="en-US" dirty="0"/>
                    </a:p>
                  </a:txBody>
                  <a:tcPr/>
                </a:tc>
              </a:tr>
              <a:tr h="370840">
                <a:tc>
                  <a:txBody>
                    <a:bodyPr/>
                    <a:lstStyle/>
                    <a:p>
                      <a:r>
                        <a:rPr lang="en-US" dirty="0" smtClean="0"/>
                        <a:t>6</a:t>
                      </a:r>
                      <a:endParaRPr lang="en-US" dirty="0"/>
                    </a:p>
                  </a:txBody>
                  <a:tcPr/>
                </a:tc>
                <a:tc>
                  <a:txBody>
                    <a:bodyPr/>
                    <a:lstStyle/>
                    <a:p>
                      <a:r>
                        <a:rPr lang="en-US" dirty="0" smtClean="0"/>
                        <a:t>FALSE</a:t>
                      </a:r>
                      <a:endParaRPr lang="en-US" dirty="0"/>
                    </a:p>
                  </a:txBody>
                  <a:tcPr/>
                </a:tc>
              </a:tr>
              <a:tr h="370840">
                <a:tc>
                  <a:txBody>
                    <a:bodyPr/>
                    <a:lstStyle/>
                    <a:p>
                      <a:r>
                        <a:rPr lang="en-US" dirty="0" smtClean="0"/>
                        <a:t>7</a:t>
                      </a:r>
                      <a:endParaRPr lang="en-US" dirty="0"/>
                    </a:p>
                  </a:txBody>
                  <a:tcPr/>
                </a:tc>
                <a:tc>
                  <a:txBody>
                    <a:bodyPr/>
                    <a:lstStyle/>
                    <a:p>
                      <a:r>
                        <a:rPr lang="en-US" dirty="0" smtClean="0"/>
                        <a:t>FALSE</a:t>
                      </a:r>
                      <a:endParaRPr lang="en-US" dirty="0"/>
                    </a:p>
                  </a:txBody>
                  <a:tcPr/>
                </a:tc>
              </a:tr>
            </a:tbl>
          </a:graphicData>
        </a:graphic>
      </p:graphicFrame>
    </p:spTree>
    <p:extLst>
      <p:ext uri="{BB962C8B-B14F-4D97-AF65-F5344CB8AC3E}">
        <p14:creationId xmlns:p14="http://schemas.microsoft.com/office/powerpoint/2010/main" val="4503932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r>
              <a:rPr lang="en-US" sz="4000" dirty="0" smtClean="0"/>
              <a:t>Thread (i)  Initialization</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14546192"/>
              </p:ext>
            </p:extLst>
          </p:nvPr>
        </p:nvGraphicFramePr>
        <p:xfrm>
          <a:off x="914400" y="3505200"/>
          <a:ext cx="2819400" cy="2123440"/>
        </p:xfrm>
        <a:graphic>
          <a:graphicData uri="http://schemas.openxmlformats.org/drawingml/2006/table">
            <a:tbl>
              <a:tblPr firstRow="1" bandRow="1">
                <a:tableStyleId>{5C22544A-7EE6-4342-B048-85BDC9FD1C3A}</a:tableStyleId>
              </a:tblPr>
              <a:tblGrid>
                <a:gridCol w="914400"/>
                <a:gridCol w="990600"/>
                <a:gridCol w="914400"/>
              </a:tblGrid>
              <a:tr h="370840">
                <a:tc>
                  <a:txBody>
                    <a:bodyPr/>
                    <a:lstStyle/>
                    <a:p>
                      <a:r>
                        <a:rPr lang="en-US" dirty="0" smtClean="0"/>
                        <a:t>Buffer Index</a:t>
                      </a:r>
                      <a:endParaRPr lang="en-US" dirty="0"/>
                    </a:p>
                  </a:txBody>
                  <a:tcPr/>
                </a:tc>
                <a:tc>
                  <a:txBody>
                    <a:bodyPr/>
                    <a:lstStyle/>
                    <a:p>
                      <a:r>
                        <a:rPr lang="en-US" dirty="0" smtClean="0"/>
                        <a:t>Logical Address </a:t>
                      </a:r>
                      <a:r>
                        <a:rPr lang="en-US" baseline="0" dirty="0" smtClean="0"/>
                        <a:t> </a:t>
                      </a:r>
                      <a:endParaRPr lang="en-US" dirty="0"/>
                    </a:p>
                  </a:txBody>
                  <a:tcPr/>
                </a:tc>
                <a:tc>
                  <a:txBody>
                    <a:bodyPr/>
                    <a:lstStyle/>
                    <a:p>
                      <a:r>
                        <a:rPr lang="en-US" dirty="0" smtClean="0"/>
                        <a:t>State</a:t>
                      </a:r>
                      <a:endParaRPr lang="en-US" dirty="0"/>
                    </a:p>
                  </a:txBody>
                  <a:tcPr/>
                </a:tc>
              </a:tr>
              <a:tr h="370840">
                <a:tc>
                  <a:txBody>
                    <a:bodyPr/>
                    <a:lstStyle/>
                    <a:p>
                      <a:r>
                        <a:rPr lang="en-US" dirty="0" smtClean="0"/>
                        <a:t>0</a:t>
                      </a:r>
                      <a:endParaRPr lang="en-US" dirty="0"/>
                    </a:p>
                  </a:txBody>
                  <a:tcPr/>
                </a:tc>
                <a:tc>
                  <a:txBody>
                    <a:bodyPr/>
                    <a:lstStyle/>
                    <a:p>
                      <a:r>
                        <a:rPr lang="en-US" dirty="0" smtClean="0"/>
                        <a:t>0x</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0x</a:t>
                      </a:r>
                      <a:endParaRPr lang="en-US" dirty="0"/>
                    </a:p>
                  </a:txBody>
                  <a:tcPr/>
                </a:tc>
                <a:tc>
                  <a:txBody>
                    <a:bodyPr/>
                    <a:lstStyle/>
                    <a:p>
                      <a:r>
                        <a:rPr lang="en-US" dirty="0" smtClean="0"/>
                        <a:t>0</a:t>
                      </a:r>
                      <a:endParaRPr lang="en-US" dirty="0"/>
                    </a:p>
                  </a:txBody>
                  <a:tcPr/>
                </a:tc>
              </a:tr>
              <a:tr h="370840">
                <a:tc>
                  <a:txBody>
                    <a:bodyPr/>
                    <a:lstStyle/>
                    <a:p>
                      <a:r>
                        <a:rPr lang="en-US" dirty="0" smtClean="0"/>
                        <a:t>2</a:t>
                      </a:r>
                      <a:endParaRPr lang="en-US" dirty="0"/>
                    </a:p>
                  </a:txBody>
                  <a:tcPr/>
                </a:tc>
                <a:tc>
                  <a:txBody>
                    <a:bodyPr/>
                    <a:lstStyle/>
                    <a:p>
                      <a:r>
                        <a:rPr lang="en-US" dirty="0" smtClean="0"/>
                        <a:t>0x</a:t>
                      </a:r>
                      <a:endParaRPr lang="en-US" dirty="0"/>
                    </a:p>
                  </a:txBody>
                  <a:tcPr/>
                </a:tc>
                <a:tc>
                  <a:txBody>
                    <a:bodyPr/>
                    <a:lstStyle/>
                    <a:p>
                      <a:r>
                        <a:rPr lang="en-US" dirty="0" smtClean="0"/>
                        <a:t>0</a:t>
                      </a:r>
                      <a:endParaRPr lang="en-US" dirty="0"/>
                    </a:p>
                  </a:txBody>
                  <a:tcPr/>
                </a:tc>
              </a:tr>
              <a:tr h="370840">
                <a:tc>
                  <a:txBody>
                    <a:bodyPr/>
                    <a:lstStyle/>
                    <a:p>
                      <a:r>
                        <a:rPr lang="en-US" dirty="0" smtClean="0"/>
                        <a:t>3</a:t>
                      </a:r>
                      <a:endParaRPr lang="en-US" dirty="0"/>
                    </a:p>
                  </a:txBody>
                  <a:tcPr/>
                </a:tc>
                <a:tc>
                  <a:txBody>
                    <a:bodyPr/>
                    <a:lstStyle/>
                    <a:p>
                      <a:r>
                        <a:rPr lang="en-US" dirty="0" smtClean="0"/>
                        <a:t>0x</a:t>
                      </a:r>
                      <a:endParaRPr lang="en-US" dirty="0"/>
                    </a:p>
                  </a:txBody>
                  <a:tcPr/>
                </a:tc>
                <a:tc>
                  <a:txBody>
                    <a:bodyPr/>
                    <a:lstStyle/>
                    <a:p>
                      <a:r>
                        <a:rPr lang="en-US" dirty="0" smtClean="0"/>
                        <a:t>0</a:t>
                      </a:r>
                      <a:endParaRPr lang="en-US" dirty="0"/>
                    </a:p>
                  </a:txBody>
                  <a:tcPr/>
                </a:tc>
              </a:tr>
            </a:tbl>
          </a:graphicData>
        </a:graphic>
      </p:graphicFrame>
      <p:sp>
        <p:nvSpPr>
          <p:cNvPr id="7" name="TextBox 6"/>
          <p:cNvSpPr txBox="1"/>
          <p:nvPr/>
        </p:nvSpPr>
        <p:spPr>
          <a:xfrm>
            <a:off x="914400" y="990600"/>
            <a:ext cx="7467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Initializes all sets of buffers that are associated with the DSP that is controlled by this thread</a:t>
            </a:r>
          </a:p>
          <a:p>
            <a:pPr marL="742950" lvl="1" indent="-285750">
              <a:buFont typeface="Arial" panose="020B0604020202020204" pitchFamily="34" charset="0"/>
              <a:buChar char="•"/>
            </a:pPr>
            <a:r>
              <a:rPr lang="en-US" dirty="0" smtClean="0"/>
              <a:t>Row Data Buffers</a:t>
            </a:r>
          </a:p>
          <a:p>
            <a:pPr marL="742950" lvl="1" indent="-285750">
              <a:buFont typeface="Arial" panose="020B0604020202020204" pitchFamily="34" charset="0"/>
              <a:buChar char="•"/>
            </a:pPr>
            <a:r>
              <a:rPr lang="en-US" dirty="0" smtClean="0"/>
              <a:t>Output buffers</a:t>
            </a:r>
          </a:p>
          <a:p>
            <a:pPr marL="742950" lvl="1" indent="-285750">
              <a:buFont typeface="Arial" panose="020B0604020202020204" pitchFamily="34" charset="0"/>
              <a:buChar char="•"/>
            </a:pPr>
            <a:r>
              <a:rPr lang="en-US" dirty="0" smtClean="0"/>
              <a:t>Scratch area buffers</a:t>
            </a:r>
          </a:p>
          <a:p>
            <a:pPr marL="742950" lvl="1" indent="-285750">
              <a:buFont typeface="Arial" panose="020B0604020202020204" pitchFamily="34" charset="0"/>
              <a:buChar char="•"/>
            </a:pPr>
            <a:r>
              <a:rPr lang="en-US" dirty="0" smtClean="0"/>
              <a:t>Mailbox buffers</a:t>
            </a:r>
          </a:p>
          <a:p>
            <a:pPr marL="285750" indent="-285750">
              <a:buFont typeface="Arial" panose="020B0604020202020204" pitchFamily="34" charset="0"/>
              <a:buChar char="•"/>
            </a:pPr>
            <a:r>
              <a:rPr lang="en-US" dirty="0" smtClean="0"/>
              <a:t>Other initialization, thread variables, etc.</a:t>
            </a:r>
          </a:p>
          <a:p>
            <a:pPr marL="285750" indent="-285750">
              <a:buFont typeface="Arial" panose="020B0604020202020204" pitchFamily="34" charset="0"/>
              <a:buChar char="•"/>
            </a:pPr>
            <a:r>
              <a:rPr lang="en-US" dirty="0" smtClean="0"/>
              <a:t>Wait on the flag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328901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r>
              <a:rPr lang="en-US" sz="4000" dirty="0" smtClean="0"/>
              <a:t>Thread (i)  Flow</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34998935"/>
              </p:ext>
            </p:extLst>
          </p:nvPr>
        </p:nvGraphicFramePr>
        <p:xfrm>
          <a:off x="1219200" y="990600"/>
          <a:ext cx="6326719" cy="5241925"/>
        </p:xfrm>
        <a:graphic>
          <a:graphicData uri="http://schemas.openxmlformats.org/presentationml/2006/ole">
            <mc:AlternateContent xmlns:mc="http://schemas.openxmlformats.org/markup-compatibility/2006">
              <mc:Choice xmlns:v="urn:schemas-microsoft-com:vml" Requires="v">
                <p:oleObj spid="_x0000_s26649" name="Visio" r:id="rId3" imgW="8055094" imgH="6673445" progId="Visio.Drawing.11">
                  <p:embed/>
                </p:oleObj>
              </mc:Choice>
              <mc:Fallback>
                <p:oleObj name="Visio" r:id="rId3" imgW="8055094" imgH="6673445" progId="Visio.Drawing.11">
                  <p:embed/>
                  <p:pic>
                    <p:nvPicPr>
                      <p:cNvPr id="0" name=""/>
                      <p:cNvPicPr/>
                      <p:nvPr/>
                    </p:nvPicPr>
                    <p:blipFill>
                      <a:blip r:embed="rId4"/>
                      <a:stretch>
                        <a:fillRect/>
                      </a:stretch>
                    </p:blipFill>
                    <p:spPr>
                      <a:xfrm>
                        <a:off x="1219200" y="990600"/>
                        <a:ext cx="6326719" cy="5241925"/>
                      </a:xfrm>
                      <a:prstGeom prst="rect">
                        <a:avLst/>
                      </a:prstGeom>
                    </p:spPr>
                  </p:pic>
                </p:oleObj>
              </mc:Fallback>
            </mc:AlternateContent>
          </a:graphicData>
        </a:graphic>
      </p:graphicFrame>
    </p:spTree>
    <p:extLst>
      <p:ext uri="{BB962C8B-B14F-4D97-AF65-F5344CB8AC3E}">
        <p14:creationId xmlns:p14="http://schemas.microsoft.com/office/powerpoint/2010/main" val="30759511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r>
              <a:rPr lang="en-US" sz="4000" dirty="0" smtClean="0"/>
              <a:t>DSP Flow</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909130920"/>
              </p:ext>
            </p:extLst>
          </p:nvPr>
        </p:nvGraphicFramePr>
        <p:xfrm>
          <a:off x="1224756" y="1066800"/>
          <a:ext cx="6694488" cy="5297274"/>
        </p:xfrm>
        <a:graphic>
          <a:graphicData uri="http://schemas.openxmlformats.org/presentationml/2006/ole">
            <mc:AlternateContent xmlns:mc="http://schemas.openxmlformats.org/markup-compatibility/2006">
              <mc:Choice xmlns:v="urn:schemas-microsoft-com:vml" Requires="v">
                <p:oleObj spid="_x0000_s27672" name="Visio" r:id="rId3" imgW="8055094" imgH="6373509" progId="Visio.Drawing.11">
                  <p:embed/>
                </p:oleObj>
              </mc:Choice>
              <mc:Fallback>
                <p:oleObj name="Visio" r:id="rId3" imgW="8055094" imgH="6373509" progId="Visio.Drawing.11">
                  <p:embed/>
                  <p:pic>
                    <p:nvPicPr>
                      <p:cNvPr id="0" name=""/>
                      <p:cNvPicPr/>
                      <p:nvPr/>
                    </p:nvPicPr>
                    <p:blipFill>
                      <a:blip r:embed="rId4"/>
                      <a:stretch>
                        <a:fillRect/>
                      </a:stretch>
                    </p:blipFill>
                    <p:spPr>
                      <a:xfrm>
                        <a:off x="1224756" y="1066800"/>
                        <a:ext cx="6694488" cy="5297274"/>
                      </a:xfrm>
                      <a:prstGeom prst="rect">
                        <a:avLst/>
                      </a:prstGeom>
                    </p:spPr>
                  </p:pic>
                </p:oleObj>
              </mc:Fallback>
            </mc:AlternateContent>
          </a:graphicData>
        </a:graphic>
      </p:graphicFrame>
    </p:spTree>
    <p:extLst>
      <p:ext uri="{BB962C8B-B14F-4D97-AF65-F5344CB8AC3E}">
        <p14:creationId xmlns:p14="http://schemas.microsoft.com/office/powerpoint/2010/main" val="2755045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SRIO </a:t>
            </a:r>
            <a:endParaRPr lang="en-US" sz="3600" dirty="0"/>
          </a:p>
        </p:txBody>
      </p:sp>
      <p:sp>
        <p:nvSpPr>
          <p:cNvPr id="4" name="Content Placeholder 3"/>
          <p:cNvSpPr>
            <a:spLocks noGrp="1"/>
          </p:cNvSpPr>
          <p:nvPr>
            <p:ph idx="1"/>
          </p:nvPr>
        </p:nvSpPr>
        <p:spPr>
          <a:xfrm>
            <a:off x="457200" y="1066800"/>
            <a:ext cx="8229600" cy="5059363"/>
          </a:xfrm>
        </p:spPr>
        <p:txBody>
          <a:bodyPr>
            <a:normAutofit fontScale="92500" lnSpcReduction="20000"/>
          </a:bodyPr>
          <a:lstStyle/>
          <a:p>
            <a:r>
              <a:rPr lang="en-US" sz="2800" dirty="0" smtClean="0"/>
              <a:t>Short messages – less than 256 bytes</a:t>
            </a:r>
          </a:p>
          <a:p>
            <a:pPr lvl="1"/>
            <a:r>
              <a:rPr lang="en-US" sz="2400" dirty="0" smtClean="0"/>
              <a:t>Message type (2 Bytes)</a:t>
            </a:r>
          </a:p>
          <a:p>
            <a:pPr lvl="1"/>
            <a:r>
              <a:rPr lang="en-US" sz="2400" dirty="0" smtClean="0"/>
              <a:t>Sender ID (2 bytes)</a:t>
            </a:r>
          </a:p>
          <a:p>
            <a:pPr lvl="1"/>
            <a:r>
              <a:rPr lang="en-US" sz="2400" dirty="0" smtClean="0"/>
              <a:t>Destination ID (2 bytes)</a:t>
            </a:r>
          </a:p>
          <a:p>
            <a:pPr lvl="1"/>
            <a:r>
              <a:rPr lang="en-US" sz="2400" dirty="0" smtClean="0"/>
              <a:t>Destination address (4 bytes)</a:t>
            </a:r>
          </a:p>
          <a:p>
            <a:pPr lvl="1"/>
            <a:r>
              <a:rPr lang="en-US" sz="2400" dirty="0" smtClean="0"/>
              <a:t>Other information needed </a:t>
            </a:r>
          </a:p>
          <a:p>
            <a:r>
              <a:rPr lang="en-US" sz="2800" dirty="0" smtClean="0"/>
              <a:t>Type 11</a:t>
            </a:r>
          </a:p>
          <a:p>
            <a:pPr lvl="1"/>
            <a:r>
              <a:rPr lang="en-US" sz="2400" dirty="0" smtClean="0"/>
              <a:t>up to 64 mailboxes and 4 letters (single packet model)</a:t>
            </a:r>
          </a:p>
          <a:p>
            <a:pPr lvl="1"/>
            <a:r>
              <a:rPr lang="en-US" sz="2400" dirty="0" smtClean="0"/>
              <a:t>Hardware protected messages- each message has acknowledgment</a:t>
            </a:r>
          </a:p>
          <a:p>
            <a:pPr lvl="1"/>
            <a:r>
              <a:rPr lang="en-US" sz="2400" dirty="0" smtClean="0"/>
              <a:t>Access through sockets</a:t>
            </a:r>
          </a:p>
          <a:p>
            <a:pPr lvl="1"/>
            <a:r>
              <a:rPr lang="en-US" sz="2400" dirty="0" smtClean="0"/>
              <a:t>Each ARM thread can have its own mailbox - socket</a:t>
            </a:r>
          </a:p>
          <a:p>
            <a:r>
              <a:rPr lang="en-US" sz="2800" dirty="0" smtClean="0"/>
              <a:t>Direct IO</a:t>
            </a:r>
          </a:p>
          <a:p>
            <a:pPr lvl="1"/>
            <a:r>
              <a:rPr lang="en-US" sz="2400" dirty="0" smtClean="0"/>
              <a:t>Need to define protocol structure</a:t>
            </a:r>
          </a:p>
          <a:p>
            <a:pPr lvl="1"/>
            <a:endParaRPr lang="en-US" dirty="0"/>
          </a:p>
        </p:txBody>
      </p:sp>
    </p:spTree>
    <p:extLst>
      <p:ext uri="{BB962C8B-B14F-4D97-AF65-F5344CB8AC3E}">
        <p14:creationId xmlns:p14="http://schemas.microsoft.com/office/powerpoint/2010/main" val="4331596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993775"/>
          </a:xfrm>
        </p:spPr>
        <p:txBody>
          <a:bodyPr>
            <a:normAutofit/>
          </a:bodyPr>
          <a:lstStyle/>
          <a:p>
            <a:r>
              <a:rPr lang="en-US" dirty="0" smtClean="0"/>
              <a:t>Questions?</a:t>
            </a:r>
            <a:endParaRPr lang="en-US" dirty="0"/>
          </a:p>
        </p:txBody>
      </p:sp>
    </p:spTree>
    <p:extLst>
      <p:ext uri="{BB962C8B-B14F-4D97-AF65-F5344CB8AC3E}">
        <p14:creationId xmlns:p14="http://schemas.microsoft.com/office/powerpoint/2010/main" val="28290410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993775"/>
          </a:xfrm>
        </p:spPr>
        <p:txBody>
          <a:bodyPr>
            <a:normAutofit/>
          </a:bodyPr>
          <a:lstStyle/>
          <a:p>
            <a:r>
              <a:rPr lang="en-US" dirty="0" smtClean="0"/>
              <a:t>Back up</a:t>
            </a:r>
            <a:endParaRPr lang="en-US" dirty="0"/>
          </a:p>
        </p:txBody>
      </p:sp>
    </p:spTree>
    <p:extLst>
      <p:ext uri="{BB962C8B-B14F-4D97-AF65-F5344CB8AC3E}">
        <p14:creationId xmlns:p14="http://schemas.microsoft.com/office/powerpoint/2010/main" val="9788494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93775"/>
          </a:xfrm>
        </p:spPr>
        <p:txBody>
          <a:bodyPr>
            <a:normAutofit/>
          </a:bodyPr>
          <a:lstStyle/>
          <a:p>
            <a:r>
              <a:rPr lang="en-US" sz="3600" dirty="0" smtClean="0"/>
              <a:t>Example memory Allocation for DSP 7</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4121065892"/>
              </p:ext>
            </p:extLst>
          </p:nvPr>
        </p:nvGraphicFramePr>
        <p:xfrm>
          <a:off x="1524000" y="1397000"/>
          <a:ext cx="6096000" cy="32207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4 x 32MB row data buffers</a:t>
                      </a:r>
                      <a:endParaRPr lang="en-US" dirty="0"/>
                    </a:p>
                  </a:txBody>
                  <a:tcPr/>
                </a:tc>
                <a:tc>
                  <a:txBody>
                    <a:bodyPr/>
                    <a:lstStyle/>
                    <a:p>
                      <a:r>
                        <a:rPr lang="en-US" dirty="0" smtClean="0"/>
                        <a:t>Logical Address</a:t>
                      </a:r>
                    </a:p>
                    <a:p>
                      <a:r>
                        <a:rPr lang="en-US" dirty="0" smtClean="0"/>
                        <a:t>(first 128MB starting in logical address </a:t>
                      </a:r>
                    </a:p>
                    <a:p>
                      <a:r>
                        <a:rPr lang="en-US" dirty="0" smtClean="0"/>
                        <a:t>0x8000 0000</a:t>
                      </a:r>
                    </a:p>
                    <a:p>
                      <a:endParaRPr lang="en-US" dirty="0"/>
                    </a:p>
                  </a:txBody>
                  <a:tcPr/>
                </a:tc>
                <a:tc>
                  <a:txBody>
                    <a:bodyPr/>
                    <a:lstStyle/>
                    <a:p>
                      <a:r>
                        <a:rPr lang="en-US" dirty="0" smtClean="0"/>
                        <a:t>Physical Address (DSP 7)</a:t>
                      </a:r>
                    </a:p>
                    <a:p>
                      <a:r>
                        <a:rPr lang="en-US" dirty="0" smtClean="0"/>
                        <a:t>Physical address starts at </a:t>
                      </a:r>
                    </a:p>
                    <a:p>
                      <a:r>
                        <a:rPr lang="en-US" dirty="0" smtClean="0"/>
                        <a:t>0x9 2800 0000</a:t>
                      </a:r>
                      <a:endParaRPr lang="en-US" dirty="0"/>
                    </a:p>
                  </a:txBody>
                  <a:tcPr/>
                </a:tc>
              </a:tr>
              <a:tr h="370840">
                <a:tc>
                  <a:txBody>
                    <a:bodyPr/>
                    <a:lstStyle/>
                    <a:p>
                      <a:r>
                        <a:rPr lang="en-US" dirty="0" smtClean="0"/>
                        <a:t>0</a:t>
                      </a:r>
                      <a:endParaRPr lang="en-US" dirty="0"/>
                    </a:p>
                  </a:txBody>
                  <a:tcPr/>
                </a:tc>
                <a:tc>
                  <a:txBody>
                    <a:bodyPr/>
                    <a:lstStyle/>
                    <a:p>
                      <a:r>
                        <a:rPr lang="en-US" dirty="0" smtClean="0"/>
                        <a:t>0x8000 0000</a:t>
                      </a:r>
                      <a:endParaRPr lang="en-US" dirty="0"/>
                    </a:p>
                  </a:txBody>
                  <a:tcPr/>
                </a:tc>
                <a:tc>
                  <a:txBody>
                    <a:bodyPr/>
                    <a:lstStyle/>
                    <a:p>
                      <a:r>
                        <a:rPr lang="en-US" dirty="0" smtClean="0"/>
                        <a:t>0x9 2800 0000</a:t>
                      </a:r>
                      <a:endParaRPr lang="en-US" dirty="0"/>
                    </a:p>
                  </a:txBody>
                  <a:tcPr/>
                </a:tc>
              </a:tr>
              <a:tr h="370840">
                <a:tc>
                  <a:txBody>
                    <a:bodyPr/>
                    <a:lstStyle/>
                    <a:p>
                      <a:r>
                        <a:rPr lang="en-US" dirty="0" smtClean="0"/>
                        <a:t>1</a:t>
                      </a:r>
                      <a:endParaRPr lang="en-US" dirty="0"/>
                    </a:p>
                  </a:txBody>
                  <a:tcPr/>
                </a:tc>
                <a:tc>
                  <a:txBody>
                    <a:bodyPr/>
                    <a:lstStyle/>
                    <a:p>
                      <a:r>
                        <a:rPr lang="en-US" dirty="0" smtClean="0"/>
                        <a:t>0x8200 0000</a:t>
                      </a:r>
                      <a:endParaRPr lang="en-US" dirty="0"/>
                    </a:p>
                  </a:txBody>
                  <a:tcPr/>
                </a:tc>
                <a:tc>
                  <a:txBody>
                    <a:bodyPr/>
                    <a:lstStyle/>
                    <a:p>
                      <a:r>
                        <a:rPr lang="en-US" dirty="0" smtClean="0"/>
                        <a:t>0x9 2A00 0000</a:t>
                      </a:r>
                      <a:endParaRPr lang="en-US" dirty="0"/>
                    </a:p>
                  </a:txBody>
                  <a:tcPr/>
                </a:tc>
              </a:tr>
              <a:tr h="370840">
                <a:tc>
                  <a:txBody>
                    <a:bodyPr/>
                    <a:lstStyle/>
                    <a:p>
                      <a:r>
                        <a:rPr lang="en-US" dirty="0" smtClean="0"/>
                        <a:t>2</a:t>
                      </a:r>
                      <a:endParaRPr lang="en-US" dirty="0"/>
                    </a:p>
                  </a:txBody>
                  <a:tcPr/>
                </a:tc>
                <a:tc>
                  <a:txBody>
                    <a:bodyPr/>
                    <a:lstStyle/>
                    <a:p>
                      <a:r>
                        <a:rPr lang="en-US" dirty="0" smtClean="0"/>
                        <a:t>0x8400 0000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0x9 2C00 0000</a:t>
                      </a:r>
                    </a:p>
                  </a:txBody>
                  <a:tcPr/>
                </a:tc>
              </a:tr>
              <a:tr h="370840">
                <a:tc>
                  <a:txBody>
                    <a:bodyPr/>
                    <a:lstStyle/>
                    <a:p>
                      <a:r>
                        <a:rPr lang="en-US" dirty="0" smtClean="0"/>
                        <a:t>3</a:t>
                      </a:r>
                      <a:endParaRPr lang="en-US" dirty="0"/>
                    </a:p>
                  </a:txBody>
                  <a:tcPr/>
                </a:tc>
                <a:tc>
                  <a:txBody>
                    <a:bodyPr/>
                    <a:lstStyle/>
                    <a:p>
                      <a:r>
                        <a:rPr lang="en-US" dirty="0" smtClean="0"/>
                        <a:t>0x8600 0000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0x9 2E00 0000</a:t>
                      </a:r>
                    </a:p>
                  </a:txBody>
                  <a:tcPr/>
                </a:tc>
              </a:tr>
            </a:tbl>
          </a:graphicData>
        </a:graphic>
      </p:graphicFrame>
      <p:sp>
        <p:nvSpPr>
          <p:cNvPr id="4" name="TextBox 3"/>
          <p:cNvSpPr txBox="1"/>
          <p:nvPr/>
        </p:nvSpPr>
        <p:spPr>
          <a:xfrm>
            <a:off x="533400" y="5402013"/>
            <a:ext cx="7395743" cy="923330"/>
          </a:xfrm>
          <a:prstGeom prst="rect">
            <a:avLst/>
          </a:prstGeom>
          <a:noFill/>
        </p:spPr>
        <p:txBody>
          <a:bodyPr wrap="none" rtlCol="0">
            <a:spAutoFit/>
          </a:bodyPr>
          <a:lstStyle/>
          <a:p>
            <a:r>
              <a:rPr lang="en-US" dirty="0" smtClean="0"/>
              <a:t>Note – each buffer will be loaded before the program starts with 1024 values</a:t>
            </a:r>
          </a:p>
          <a:p>
            <a:r>
              <a:rPr lang="en-US" dirty="0" smtClean="0"/>
              <a:t>Each value is 0x1000 0000 * DSP number + 0x0010 0000 * buffer Number + I</a:t>
            </a:r>
          </a:p>
          <a:p>
            <a:r>
              <a:rPr lang="en-US" dirty="0" smtClean="0"/>
              <a:t>Where I goes from 0 to 1023</a:t>
            </a:r>
            <a:endParaRPr lang="en-US" dirty="0"/>
          </a:p>
        </p:txBody>
      </p:sp>
    </p:spTree>
    <p:extLst>
      <p:ext uri="{BB962C8B-B14F-4D97-AF65-F5344CB8AC3E}">
        <p14:creationId xmlns:p14="http://schemas.microsoft.com/office/powerpoint/2010/main" val="9086486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93775"/>
          </a:xfrm>
        </p:spPr>
        <p:txBody>
          <a:bodyPr>
            <a:normAutofit/>
          </a:bodyPr>
          <a:lstStyle/>
          <a:p>
            <a:r>
              <a:rPr lang="en-US" sz="3600" dirty="0" smtClean="0"/>
              <a:t>Example memory Allocation for DSP 7</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2701267795"/>
              </p:ext>
            </p:extLst>
          </p:nvPr>
        </p:nvGraphicFramePr>
        <p:xfrm>
          <a:off x="1524000" y="1397000"/>
          <a:ext cx="6096000" cy="32207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4 x 32MB output data buffers</a:t>
                      </a:r>
                      <a:endParaRPr lang="en-US" dirty="0"/>
                    </a:p>
                  </a:txBody>
                  <a:tcPr/>
                </a:tc>
                <a:tc>
                  <a:txBody>
                    <a:bodyPr/>
                    <a:lstStyle/>
                    <a:p>
                      <a:r>
                        <a:rPr lang="en-US" dirty="0" smtClean="0"/>
                        <a:t>Logical Address</a:t>
                      </a:r>
                    </a:p>
                    <a:p>
                      <a:r>
                        <a:rPr lang="en-US" dirty="0" smtClean="0"/>
                        <a:t>(next</a:t>
                      </a:r>
                      <a:r>
                        <a:rPr lang="en-US" baseline="0" dirty="0" smtClean="0"/>
                        <a:t> </a:t>
                      </a:r>
                      <a:r>
                        <a:rPr lang="en-US" dirty="0" smtClean="0"/>
                        <a:t>128MB starting in logical address </a:t>
                      </a:r>
                    </a:p>
                    <a:p>
                      <a:r>
                        <a:rPr lang="en-US" dirty="0" smtClean="0"/>
                        <a:t>0x8800 0000</a:t>
                      </a:r>
                    </a:p>
                    <a:p>
                      <a:endParaRPr lang="en-US" dirty="0"/>
                    </a:p>
                  </a:txBody>
                  <a:tcPr/>
                </a:tc>
                <a:tc>
                  <a:txBody>
                    <a:bodyPr/>
                    <a:lstStyle/>
                    <a:p>
                      <a:r>
                        <a:rPr lang="en-US" dirty="0" smtClean="0"/>
                        <a:t>Physical Address (DSP 7)</a:t>
                      </a:r>
                    </a:p>
                    <a:p>
                      <a:r>
                        <a:rPr lang="en-US" dirty="0" smtClean="0"/>
                        <a:t>Physical address starts at </a:t>
                      </a:r>
                    </a:p>
                    <a:p>
                      <a:r>
                        <a:rPr lang="en-US" dirty="0" smtClean="0"/>
                        <a:t>0x9 2800 0000</a:t>
                      </a:r>
                      <a:endParaRPr lang="en-US" dirty="0"/>
                    </a:p>
                  </a:txBody>
                  <a:tcPr/>
                </a:tc>
              </a:tr>
              <a:tr h="370840">
                <a:tc>
                  <a:txBody>
                    <a:bodyPr/>
                    <a:lstStyle/>
                    <a:p>
                      <a:r>
                        <a:rPr lang="en-US" dirty="0" smtClean="0"/>
                        <a:t>0</a:t>
                      </a:r>
                      <a:endParaRPr lang="en-US" dirty="0"/>
                    </a:p>
                  </a:txBody>
                  <a:tcPr/>
                </a:tc>
                <a:tc>
                  <a:txBody>
                    <a:bodyPr/>
                    <a:lstStyle/>
                    <a:p>
                      <a:r>
                        <a:rPr lang="en-US" dirty="0" smtClean="0"/>
                        <a:t>0x8800 0000</a:t>
                      </a:r>
                      <a:endParaRPr lang="en-US" dirty="0"/>
                    </a:p>
                  </a:txBody>
                  <a:tcPr/>
                </a:tc>
                <a:tc>
                  <a:txBody>
                    <a:bodyPr/>
                    <a:lstStyle/>
                    <a:p>
                      <a:r>
                        <a:rPr lang="en-US" dirty="0" smtClean="0"/>
                        <a:t>0x9 3000 0000</a:t>
                      </a:r>
                      <a:endParaRPr lang="en-US" dirty="0"/>
                    </a:p>
                  </a:txBody>
                  <a:tcPr/>
                </a:tc>
              </a:tr>
              <a:tr h="370840">
                <a:tc>
                  <a:txBody>
                    <a:bodyPr/>
                    <a:lstStyle/>
                    <a:p>
                      <a:r>
                        <a:rPr lang="en-US" dirty="0" smtClean="0"/>
                        <a:t>1</a:t>
                      </a:r>
                      <a:endParaRPr lang="en-US" dirty="0"/>
                    </a:p>
                  </a:txBody>
                  <a:tcPr/>
                </a:tc>
                <a:tc>
                  <a:txBody>
                    <a:bodyPr/>
                    <a:lstStyle/>
                    <a:p>
                      <a:r>
                        <a:rPr lang="en-US" dirty="0" smtClean="0"/>
                        <a:t>0x8A00 0000</a:t>
                      </a:r>
                      <a:endParaRPr lang="en-US" dirty="0"/>
                    </a:p>
                  </a:txBody>
                  <a:tcPr/>
                </a:tc>
                <a:tc>
                  <a:txBody>
                    <a:bodyPr/>
                    <a:lstStyle/>
                    <a:p>
                      <a:r>
                        <a:rPr lang="en-US" dirty="0" smtClean="0"/>
                        <a:t>0x9 3200 0000</a:t>
                      </a:r>
                      <a:endParaRPr lang="en-US" dirty="0"/>
                    </a:p>
                  </a:txBody>
                  <a:tcPr/>
                </a:tc>
              </a:tr>
              <a:tr h="370840">
                <a:tc>
                  <a:txBody>
                    <a:bodyPr/>
                    <a:lstStyle/>
                    <a:p>
                      <a:r>
                        <a:rPr lang="en-US" dirty="0" smtClean="0"/>
                        <a:t>2</a:t>
                      </a:r>
                      <a:endParaRPr lang="en-US" dirty="0"/>
                    </a:p>
                  </a:txBody>
                  <a:tcPr/>
                </a:tc>
                <a:tc>
                  <a:txBody>
                    <a:bodyPr/>
                    <a:lstStyle/>
                    <a:p>
                      <a:r>
                        <a:rPr lang="en-US" dirty="0" smtClean="0"/>
                        <a:t>0x8C00 0000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0x9 3400 0000</a:t>
                      </a:r>
                    </a:p>
                  </a:txBody>
                  <a:tcPr/>
                </a:tc>
              </a:tr>
              <a:tr h="370840">
                <a:tc>
                  <a:txBody>
                    <a:bodyPr/>
                    <a:lstStyle/>
                    <a:p>
                      <a:r>
                        <a:rPr lang="en-US" dirty="0" smtClean="0"/>
                        <a:t>3</a:t>
                      </a:r>
                      <a:endParaRPr lang="en-US" dirty="0"/>
                    </a:p>
                  </a:txBody>
                  <a:tcPr/>
                </a:tc>
                <a:tc>
                  <a:txBody>
                    <a:bodyPr/>
                    <a:lstStyle/>
                    <a:p>
                      <a:r>
                        <a:rPr lang="en-US" dirty="0" smtClean="0"/>
                        <a:t>0x8E00 0000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0x9 3600 0000</a:t>
                      </a:r>
                    </a:p>
                  </a:txBody>
                  <a:tcPr/>
                </a:tc>
              </a:tr>
            </a:tbl>
          </a:graphicData>
        </a:graphic>
      </p:graphicFrame>
      <p:sp>
        <p:nvSpPr>
          <p:cNvPr id="4" name="TextBox 3"/>
          <p:cNvSpPr txBox="1"/>
          <p:nvPr/>
        </p:nvSpPr>
        <p:spPr>
          <a:xfrm>
            <a:off x="533400" y="5402013"/>
            <a:ext cx="7620000" cy="923330"/>
          </a:xfrm>
          <a:prstGeom prst="rect">
            <a:avLst/>
          </a:prstGeom>
          <a:noFill/>
        </p:spPr>
        <p:txBody>
          <a:bodyPr wrap="square" rtlCol="0">
            <a:spAutoFit/>
          </a:bodyPr>
          <a:lstStyle/>
          <a:p>
            <a:r>
              <a:rPr lang="en-US" dirty="0" smtClean="0"/>
              <a:t>Note – These buffers will be used to move data back to the 66AK2H12</a:t>
            </a:r>
          </a:p>
          <a:p>
            <a:r>
              <a:rPr lang="en-US" dirty="0" smtClean="0"/>
              <a:t>One of the DSP functions will multiply the row data values by constant and write it to these buffers</a:t>
            </a:r>
            <a:endParaRPr lang="en-US" dirty="0"/>
          </a:p>
        </p:txBody>
      </p:sp>
    </p:spTree>
    <p:extLst>
      <p:ext uri="{BB962C8B-B14F-4D97-AF65-F5344CB8AC3E}">
        <p14:creationId xmlns:p14="http://schemas.microsoft.com/office/powerpoint/2010/main" val="11442891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93775"/>
          </a:xfrm>
        </p:spPr>
        <p:txBody>
          <a:bodyPr>
            <a:normAutofit/>
          </a:bodyPr>
          <a:lstStyle/>
          <a:p>
            <a:r>
              <a:rPr lang="en-US" sz="3600" dirty="0" smtClean="0"/>
              <a:t>Example memory Allocation for DSP 7</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3093110125"/>
              </p:ext>
            </p:extLst>
          </p:nvPr>
        </p:nvGraphicFramePr>
        <p:xfrm>
          <a:off x="1524000" y="1397000"/>
          <a:ext cx="6096000" cy="32207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4 x 32MB scratch data buffers</a:t>
                      </a:r>
                      <a:endParaRPr lang="en-US" dirty="0"/>
                    </a:p>
                  </a:txBody>
                  <a:tcPr/>
                </a:tc>
                <a:tc>
                  <a:txBody>
                    <a:bodyPr/>
                    <a:lstStyle/>
                    <a:p>
                      <a:r>
                        <a:rPr lang="en-US" dirty="0" smtClean="0"/>
                        <a:t>Logical Address</a:t>
                      </a:r>
                    </a:p>
                    <a:p>
                      <a:r>
                        <a:rPr lang="en-US" dirty="0" smtClean="0"/>
                        <a:t>(next</a:t>
                      </a:r>
                      <a:r>
                        <a:rPr lang="en-US" baseline="0" dirty="0" smtClean="0"/>
                        <a:t> </a:t>
                      </a:r>
                      <a:r>
                        <a:rPr lang="en-US" dirty="0" smtClean="0"/>
                        <a:t>128MB starting in logical address </a:t>
                      </a:r>
                    </a:p>
                    <a:p>
                      <a:r>
                        <a:rPr lang="en-US" dirty="0" smtClean="0"/>
                        <a:t>0x9000 0000</a:t>
                      </a:r>
                    </a:p>
                    <a:p>
                      <a:endParaRPr lang="en-US" dirty="0"/>
                    </a:p>
                  </a:txBody>
                  <a:tcPr/>
                </a:tc>
                <a:tc>
                  <a:txBody>
                    <a:bodyPr/>
                    <a:lstStyle/>
                    <a:p>
                      <a:r>
                        <a:rPr lang="en-US" dirty="0" smtClean="0"/>
                        <a:t>Physical Address (DSP 7)</a:t>
                      </a:r>
                    </a:p>
                    <a:p>
                      <a:r>
                        <a:rPr lang="en-US" dirty="0" smtClean="0"/>
                        <a:t>Physical address starts at </a:t>
                      </a:r>
                    </a:p>
                    <a:p>
                      <a:r>
                        <a:rPr lang="en-US" dirty="0" smtClean="0"/>
                        <a:t>0x9 2800 0000</a:t>
                      </a:r>
                      <a:endParaRPr lang="en-US" dirty="0"/>
                    </a:p>
                  </a:txBody>
                  <a:tcPr/>
                </a:tc>
              </a:tr>
              <a:tr h="370840">
                <a:tc>
                  <a:txBody>
                    <a:bodyPr/>
                    <a:lstStyle/>
                    <a:p>
                      <a:r>
                        <a:rPr lang="en-US" dirty="0" smtClean="0"/>
                        <a:t>0</a:t>
                      </a:r>
                      <a:endParaRPr lang="en-US" dirty="0"/>
                    </a:p>
                  </a:txBody>
                  <a:tcPr/>
                </a:tc>
                <a:tc>
                  <a:txBody>
                    <a:bodyPr/>
                    <a:lstStyle/>
                    <a:p>
                      <a:r>
                        <a:rPr lang="en-US" dirty="0" smtClean="0"/>
                        <a:t>0x9000 0000</a:t>
                      </a:r>
                      <a:endParaRPr lang="en-US" dirty="0"/>
                    </a:p>
                  </a:txBody>
                  <a:tcPr/>
                </a:tc>
                <a:tc>
                  <a:txBody>
                    <a:bodyPr/>
                    <a:lstStyle/>
                    <a:p>
                      <a:r>
                        <a:rPr lang="en-US" dirty="0" smtClean="0"/>
                        <a:t>0x9 3800 0000</a:t>
                      </a:r>
                      <a:endParaRPr lang="en-US" dirty="0"/>
                    </a:p>
                  </a:txBody>
                  <a:tcPr/>
                </a:tc>
              </a:tr>
              <a:tr h="370840">
                <a:tc>
                  <a:txBody>
                    <a:bodyPr/>
                    <a:lstStyle/>
                    <a:p>
                      <a:r>
                        <a:rPr lang="en-US" dirty="0" smtClean="0"/>
                        <a:t>1</a:t>
                      </a:r>
                      <a:endParaRPr lang="en-US" dirty="0"/>
                    </a:p>
                  </a:txBody>
                  <a:tcPr/>
                </a:tc>
                <a:tc>
                  <a:txBody>
                    <a:bodyPr/>
                    <a:lstStyle/>
                    <a:p>
                      <a:r>
                        <a:rPr lang="en-US" dirty="0" smtClean="0"/>
                        <a:t>0x9200 0000</a:t>
                      </a:r>
                      <a:endParaRPr lang="en-US" dirty="0"/>
                    </a:p>
                  </a:txBody>
                  <a:tcPr/>
                </a:tc>
                <a:tc>
                  <a:txBody>
                    <a:bodyPr/>
                    <a:lstStyle/>
                    <a:p>
                      <a:r>
                        <a:rPr lang="en-US" dirty="0" smtClean="0"/>
                        <a:t>0x9 3A00 0000</a:t>
                      </a:r>
                      <a:endParaRPr lang="en-US" dirty="0"/>
                    </a:p>
                  </a:txBody>
                  <a:tcPr/>
                </a:tc>
              </a:tr>
              <a:tr h="370840">
                <a:tc>
                  <a:txBody>
                    <a:bodyPr/>
                    <a:lstStyle/>
                    <a:p>
                      <a:r>
                        <a:rPr lang="en-US" dirty="0" smtClean="0"/>
                        <a:t>2</a:t>
                      </a:r>
                      <a:endParaRPr lang="en-US" dirty="0"/>
                    </a:p>
                  </a:txBody>
                  <a:tcPr/>
                </a:tc>
                <a:tc>
                  <a:txBody>
                    <a:bodyPr/>
                    <a:lstStyle/>
                    <a:p>
                      <a:r>
                        <a:rPr lang="en-US" dirty="0" smtClean="0"/>
                        <a:t>0x9400 0000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0x9 3C00 0000</a:t>
                      </a:r>
                    </a:p>
                  </a:txBody>
                  <a:tcPr/>
                </a:tc>
              </a:tr>
              <a:tr h="370840">
                <a:tc>
                  <a:txBody>
                    <a:bodyPr/>
                    <a:lstStyle/>
                    <a:p>
                      <a:r>
                        <a:rPr lang="en-US" dirty="0" smtClean="0"/>
                        <a:t>3</a:t>
                      </a:r>
                      <a:endParaRPr lang="en-US" dirty="0"/>
                    </a:p>
                  </a:txBody>
                  <a:tcPr/>
                </a:tc>
                <a:tc>
                  <a:txBody>
                    <a:bodyPr/>
                    <a:lstStyle/>
                    <a:p>
                      <a:r>
                        <a:rPr lang="en-US" dirty="0" smtClean="0"/>
                        <a:t>0x9600 0000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0x9 3E00 0000</a:t>
                      </a:r>
                    </a:p>
                  </a:txBody>
                  <a:tcPr/>
                </a:tc>
              </a:tr>
            </a:tbl>
          </a:graphicData>
        </a:graphic>
      </p:graphicFrame>
      <p:sp>
        <p:nvSpPr>
          <p:cNvPr id="4" name="TextBox 3"/>
          <p:cNvSpPr txBox="1"/>
          <p:nvPr/>
        </p:nvSpPr>
        <p:spPr>
          <a:xfrm>
            <a:off x="533400" y="5402013"/>
            <a:ext cx="7620000" cy="369332"/>
          </a:xfrm>
          <a:prstGeom prst="rect">
            <a:avLst/>
          </a:prstGeom>
          <a:noFill/>
        </p:spPr>
        <p:txBody>
          <a:bodyPr wrap="square" rtlCol="0">
            <a:spAutoFit/>
          </a:bodyPr>
          <a:lstStyle/>
          <a:p>
            <a:r>
              <a:rPr lang="en-US" dirty="0" smtClean="0"/>
              <a:t>Note – These buffers will be used as private scratch area if needed</a:t>
            </a:r>
          </a:p>
        </p:txBody>
      </p:sp>
    </p:spTree>
    <p:extLst>
      <p:ext uri="{BB962C8B-B14F-4D97-AF65-F5344CB8AC3E}">
        <p14:creationId xmlns:p14="http://schemas.microsoft.com/office/powerpoint/2010/main" val="21631635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219200"/>
          </a:xfrm>
        </p:spPr>
        <p:txBody>
          <a:bodyPr>
            <a:noAutofit/>
          </a:bodyPr>
          <a:lstStyle/>
          <a:p>
            <a:r>
              <a:rPr lang="en-US" sz="2800" dirty="0" smtClean="0"/>
              <a:t>Mailbox Allocation in Shannon</a:t>
            </a:r>
            <a:br>
              <a:rPr lang="en-US" sz="2800" dirty="0" smtClean="0"/>
            </a:br>
            <a:r>
              <a:rPr lang="en-US" sz="2800" dirty="0" smtClean="0"/>
              <a:t>Assume base Address 0x0c00 0000 (logical)</a:t>
            </a:r>
            <a:br>
              <a:rPr lang="en-US" sz="2800" dirty="0" smtClean="0"/>
            </a:br>
            <a:r>
              <a:rPr lang="en-US" sz="2800" dirty="0" smtClean="0"/>
              <a:t>0x0 0c00 0000 (Physical)</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884277413"/>
              </p:ext>
            </p:extLst>
          </p:nvPr>
        </p:nvGraphicFramePr>
        <p:xfrm>
          <a:off x="457200" y="1905000"/>
          <a:ext cx="3203760" cy="3881120"/>
        </p:xfrm>
        <a:graphic>
          <a:graphicData uri="http://schemas.openxmlformats.org/drawingml/2006/table">
            <a:tbl>
              <a:tblPr firstRow="1" bandRow="1">
                <a:tableStyleId>{5C22544A-7EE6-4342-B048-85BDC9FD1C3A}</a:tableStyleId>
              </a:tblPr>
              <a:tblGrid>
                <a:gridCol w="1601880"/>
                <a:gridCol w="1601880"/>
              </a:tblGrid>
              <a:tr h="370840">
                <a:tc>
                  <a:txBody>
                    <a:bodyPr/>
                    <a:lstStyle/>
                    <a:p>
                      <a:r>
                        <a:rPr lang="en-US" dirty="0" smtClean="0"/>
                        <a:t>Message Number</a:t>
                      </a:r>
                      <a:endParaRPr lang="en-US" dirty="0"/>
                    </a:p>
                  </a:txBody>
                  <a:tcPr/>
                </a:tc>
                <a:tc>
                  <a:txBody>
                    <a:bodyPr/>
                    <a:lstStyle/>
                    <a:p>
                      <a:r>
                        <a:rPr lang="en-US" dirty="0" smtClean="0"/>
                        <a:t>Logical Address</a:t>
                      </a:r>
                    </a:p>
                    <a:p>
                      <a:endParaRPr lang="en-US" dirty="0"/>
                    </a:p>
                  </a:txBody>
                  <a:tcPr/>
                </a:tc>
              </a:tr>
              <a:tr h="370840">
                <a:tc>
                  <a:txBody>
                    <a:bodyPr/>
                    <a:lstStyle/>
                    <a:p>
                      <a:r>
                        <a:rPr lang="en-US" dirty="0" smtClean="0"/>
                        <a:t>0</a:t>
                      </a:r>
                      <a:endParaRPr lang="en-US" dirty="0"/>
                    </a:p>
                  </a:txBody>
                  <a:tcPr/>
                </a:tc>
                <a:tc>
                  <a:txBody>
                    <a:bodyPr/>
                    <a:lstStyle/>
                    <a:p>
                      <a:r>
                        <a:rPr lang="en-US" dirty="0" smtClean="0"/>
                        <a:t>0x0C00 0000</a:t>
                      </a:r>
                      <a:endParaRPr lang="en-US" dirty="0"/>
                    </a:p>
                  </a:txBody>
                  <a:tcPr/>
                </a:tc>
              </a:tr>
              <a:tr h="370840">
                <a:tc>
                  <a:txBody>
                    <a:bodyPr/>
                    <a:lstStyle/>
                    <a:p>
                      <a:r>
                        <a:rPr lang="en-US" dirty="0" smtClean="0"/>
                        <a:t>1</a:t>
                      </a:r>
                      <a:endParaRPr lang="en-US" dirty="0"/>
                    </a:p>
                  </a:txBody>
                  <a:tcPr/>
                </a:tc>
                <a:tc>
                  <a:txBody>
                    <a:bodyPr/>
                    <a:lstStyle/>
                    <a:p>
                      <a:r>
                        <a:rPr lang="en-US" dirty="0" smtClean="0"/>
                        <a:t>0x0C00 0080</a:t>
                      </a:r>
                      <a:endParaRPr lang="en-US" dirty="0"/>
                    </a:p>
                  </a:txBody>
                  <a:tcPr/>
                </a:tc>
              </a:tr>
              <a:tr h="370840">
                <a:tc>
                  <a:txBody>
                    <a:bodyPr/>
                    <a:lstStyle/>
                    <a:p>
                      <a:r>
                        <a:rPr lang="en-US" dirty="0" smtClean="0"/>
                        <a:t>2</a:t>
                      </a:r>
                      <a:endParaRPr lang="en-US" dirty="0"/>
                    </a:p>
                  </a:txBody>
                  <a:tcPr/>
                </a:tc>
                <a:tc>
                  <a:txBody>
                    <a:bodyPr/>
                    <a:lstStyle/>
                    <a:p>
                      <a:r>
                        <a:rPr lang="en-US" dirty="0" smtClean="0"/>
                        <a:t>0x0C00 0100</a:t>
                      </a:r>
                      <a:endParaRPr lang="en-US" dirty="0"/>
                    </a:p>
                  </a:txBody>
                  <a:tcPr/>
                </a:tc>
              </a:tr>
              <a:tr h="370840">
                <a:tc>
                  <a:txBody>
                    <a:bodyPr/>
                    <a:lstStyle/>
                    <a:p>
                      <a:r>
                        <a:rPr lang="en-US" dirty="0" smtClean="0"/>
                        <a:t>3</a:t>
                      </a:r>
                      <a:endParaRPr lang="en-US" dirty="0"/>
                    </a:p>
                  </a:txBody>
                  <a:tcPr/>
                </a:tc>
                <a:tc>
                  <a:txBody>
                    <a:bodyPr/>
                    <a:lstStyle/>
                    <a:p>
                      <a:r>
                        <a:rPr lang="en-US" dirty="0" smtClean="0"/>
                        <a:t>0x0C00 0180</a:t>
                      </a:r>
                      <a:endParaRPr lang="en-US" dirty="0"/>
                    </a:p>
                  </a:txBody>
                  <a:tcPr/>
                </a:tc>
              </a:tr>
              <a:tr h="370840">
                <a:tc>
                  <a:txBody>
                    <a:bodyPr/>
                    <a:lstStyle/>
                    <a:p>
                      <a:r>
                        <a:rPr lang="en-US" dirty="0" smtClean="0"/>
                        <a:t>4</a:t>
                      </a:r>
                      <a:endParaRPr lang="en-US" dirty="0"/>
                    </a:p>
                  </a:txBody>
                  <a:tcPr/>
                </a:tc>
                <a:tc>
                  <a:txBody>
                    <a:bodyPr/>
                    <a:lstStyle/>
                    <a:p>
                      <a:r>
                        <a:rPr lang="en-US" dirty="0" smtClean="0"/>
                        <a:t>0x0C00 0200</a:t>
                      </a:r>
                      <a:endParaRPr lang="en-US" dirty="0"/>
                    </a:p>
                  </a:txBody>
                  <a:tcPr/>
                </a:tc>
              </a:tr>
              <a:tr h="370840">
                <a:tc>
                  <a:txBody>
                    <a:bodyPr/>
                    <a:lstStyle/>
                    <a:p>
                      <a:r>
                        <a:rPr lang="en-US" dirty="0" smtClean="0"/>
                        <a:t>5</a:t>
                      </a:r>
                      <a:endParaRPr lang="en-US" dirty="0"/>
                    </a:p>
                  </a:txBody>
                  <a:tcPr/>
                </a:tc>
                <a:tc>
                  <a:txBody>
                    <a:bodyPr/>
                    <a:lstStyle/>
                    <a:p>
                      <a:r>
                        <a:rPr lang="en-US" dirty="0" smtClean="0"/>
                        <a:t>0x0C00 0280</a:t>
                      </a:r>
                      <a:endParaRPr lang="en-US" dirty="0"/>
                    </a:p>
                  </a:txBody>
                  <a:tcPr/>
                </a:tc>
              </a:tr>
              <a:tr h="370840">
                <a:tc>
                  <a:txBody>
                    <a:bodyPr/>
                    <a:lstStyle/>
                    <a:p>
                      <a:r>
                        <a:rPr lang="en-US" dirty="0" smtClean="0"/>
                        <a:t>6</a:t>
                      </a:r>
                      <a:endParaRPr lang="en-US" dirty="0"/>
                    </a:p>
                  </a:txBody>
                  <a:tcPr/>
                </a:tc>
                <a:tc>
                  <a:txBody>
                    <a:bodyPr/>
                    <a:lstStyle/>
                    <a:p>
                      <a:r>
                        <a:rPr lang="en-US" dirty="0" smtClean="0"/>
                        <a:t>0x0C00 0300</a:t>
                      </a:r>
                      <a:endParaRPr lang="en-US" dirty="0"/>
                    </a:p>
                  </a:txBody>
                  <a:tcPr/>
                </a:tc>
              </a:tr>
              <a:tr h="370840">
                <a:tc>
                  <a:txBody>
                    <a:bodyPr/>
                    <a:lstStyle/>
                    <a:p>
                      <a:r>
                        <a:rPr lang="en-US" dirty="0" smtClean="0"/>
                        <a:t>7</a:t>
                      </a:r>
                      <a:endParaRPr lang="en-US" dirty="0"/>
                    </a:p>
                  </a:txBody>
                  <a:tcPr/>
                </a:tc>
                <a:tc>
                  <a:txBody>
                    <a:bodyPr/>
                    <a:lstStyle/>
                    <a:p>
                      <a:r>
                        <a:rPr lang="en-US" dirty="0" smtClean="0"/>
                        <a:t>0x0C00 0480</a:t>
                      </a:r>
                      <a:endParaRPr lang="en-US" dirty="0"/>
                    </a:p>
                  </a:txBody>
                  <a:tcPr/>
                </a:tc>
              </a:tr>
            </a:tbl>
          </a:graphicData>
        </a:graphic>
      </p:graphicFrame>
      <p:sp>
        <p:nvSpPr>
          <p:cNvPr id="4" name="TextBox 3"/>
          <p:cNvSpPr txBox="1"/>
          <p:nvPr/>
        </p:nvSpPr>
        <p:spPr>
          <a:xfrm>
            <a:off x="609600" y="6096000"/>
            <a:ext cx="7620000" cy="369332"/>
          </a:xfrm>
          <a:prstGeom prst="rect">
            <a:avLst/>
          </a:prstGeom>
          <a:noFill/>
        </p:spPr>
        <p:txBody>
          <a:bodyPr wrap="square" rtlCol="0">
            <a:spAutoFit/>
          </a:bodyPr>
          <a:lstStyle/>
          <a:p>
            <a:r>
              <a:rPr lang="en-US" dirty="0" smtClean="0"/>
              <a:t>Note – These buffers will be used as private scratch area if needed</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676400"/>
            <a:ext cx="3238215" cy="3605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2905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Title 3"/>
          <p:cNvSpPr>
            <a:spLocks noGrp="1"/>
          </p:cNvSpPr>
          <p:nvPr>
            <p:ph type="title"/>
          </p:nvPr>
        </p:nvSpPr>
        <p:spPr>
          <a:xfrm>
            <a:off x="457200" y="274638"/>
            <a:ext cx="8229600" cy="944562"/>
          </a:xfrm>
        </p:spPr>
        <p:txBody>
          <a:bodyPr>
            <a:normAutofit/>
          </a:bodyPr>
          <a:lstStyle/>
          <a:p>
            <a:r>
              <a:rPr lang="en-US" sz="4000" dirty="0" smtClean="0"/>
              <a:t>Shannon MSMC Messages structure</a:t>
            </a:r>
            <a:endParaRPr lang="en-US" sz="3100" dirty="0"/>
          </a:p>
        </p:txBody>
      </p:sp>
      <p:graphicFrame>
        <p:nvGraphicFramePr>
          <p:cNvPr id="2" name="Object 1"/>
          <p:cNvGraphicFramePr>
            <a:graphicFrameLocks noChangeAspect="1"/>
          </p:cNvGraphicFramePr>
          <p:nvPr>
            <p:extLst>
              <p:ext uri="{D42A27DB-BD31-4B8C-83A1-F6EECF244321}">
                <p14:modId xmlns:p14="http://schemas.microsoft.com/office/powerpoint/2010/main" val="3281705977"/>
              </p:ext>
            </p:extLst>
          </p:nvPr>
        </p:nvGraphicFramePr>
        <p:xfrm>
          <a:off x="756518" y="1219200"/>
          <a:ext cx="7762532" cy="4495800"/>
        </p:xfrm>
        <a:graphic>
          <a:graphicData uri="http://schemas.openxmlformats.org/presentationml/2006/ole">
            <mc:AlternateContent xmlns:mc="http://schemas.openxmlformats.org/markup-compatibility/2006">
              <mc:Choice xmlns:v="urn:schemas-microsoft-com:vml" Requires="v">
                <p:oleObj spid="_x0000_s29718" name="Visio" r:id="rId3" imgW="9491661" imgH="5497479" progId="Visio.Drawing.11">
                  <p:embed/>
                </p:oleObj>
              </mc:Choice>
              <mc:Fallback>
                <p:oleObj name="Visio" r:id="rId3" imgW="9491661" imgH="5497479" progId="Visio.Drawing.11">
                  <p:embed/>
                  <p:pic>
                    <p:nvPicPr>
                      <p:cNvPr id="0" name=""/>
                      <p:cNvPicPr/>
                      <p:nvPr/>
                    </p:nvPicPr>
                    <p:blipFill>
                      <a:blip r:embed="rId4"/>
                      <a:stretch>
                        <a:fillRect/>
                      </a:stretch>
                    </p:blipFill>
                    <p:spPr>
                      <a:xfrm>
                        <a:off x="756518" y="1219200"/>
                        <a:ext cx="7762532" cy="4495800"/>
                      </a:xfrm>
                      <a:prstGeom prst="rect">
                        <a:avLst/>
                      </a:prstGeom>
                    </p:spPr>
                  </p:pic>
                </p:oleObj>
              </mc:Fallback>
            </mc:AlternateContent>
          </a:graphicData>
        </a:graphic>
      </p:graphicFrame>
      <p:sp>
        <p:nvSpPr>
          <p:cNvPr id="5" name="TextBox 4"/>
          <p:cNvSpPr txBox="1"/>
          <p:nvPr/>
        </p:nvSpPr>
        <p:spPr>
          <a:xfrm>
            <a:off x="318335" y="5943600"/>
            <a:ext cx="7377865" cy="646331"/>
          </a:xfrm>
          <a:prstGeom prst="rect">
            <a:avLst/>
          </a:prstGeom>
          <a:noFill/>
        </p:spPr>
        <p:txBody>
          <a:bodyPr wrap="square" rtlCol="0">
            <a:spAutoFit/>
          </a:bodyPr>
          <a:lstStyle/>
          <a:p>
            <a:r>
              <a:rPr lang="en-US" dirty="0" smtClean="0"/>
              <a:t>Each DSP can keep track on its address using DNUM, or we can use the MPAX registers to have the same logical address to all DSPs</a:t>
            </a:r>
            <a:endParaRPr lang="en-US" dirty="0"/>
          </a:p>
        </p:txBody>
      </p:sp>
    </p:spTree>
    <p:extLst>
      <p:ext uri="{BB962C8B-B14F-4D97-AF65-F5344CB8AC3E}">
        <p14:creationId xmlns:p14="http://schemas.microsoft.com/office/powerpoint/2010/main" val="26299984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633550"/>
            <a:ext cx="3829049" cy="58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68689" y="274795"/>
            <a:ext cx="6629400" cy="523220"/>
          </a:xfrm>
          <a:prstGeom prst="rect">
            <a:avLst/>
          </a:prstGeom>
          <a:noFill/>
        </p:spPr>
        <p:txBody>
          <a:bodyPr wrap="square" rtlCol="0">
            <a:spAutoFit/>
          </a:bodyPr>
          <a:lstStyle/>
          <a:p>
            <a:r>
              <a:rPr lang="en-US" sz="2800" dirty="0" smtClean="0"/>
              <a:t>C6678 Hyperlink and Memory – EDMA </a:t>
            </a:r>
            <a:endParaRPr lang="en-US" sz="2800" dirty="0"/>
          </a:p>
        </p:txBody>
      </p:sp>
    </p:spTree>
    <p:extLst>
      <p:ext uri="{BB962C8B-B14F-4D97-AF65-F5344CB8AC3E}">
        <p14:creationId xmlns:p14="http://schemas.microsoft.com/office/powerpoint/2010/main" val="89753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875" y="762000"/>
            <a:ext cx="5397450" cy="5957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68689" y="274795"/>
            <a:ext cx="6629400" cy="523220"/>
          </a:xfrm>
          <a:prstGeom prst="rect">
            <a:avLst/>
          </a:prstGeom>
          <a:noFill/>
        </p:spPr>
        <p:txBody>
          <a:bodyPr wrap="square" rtlCol="0">
            <a:spAutoFit/>
          </a:bodyPr>
          <a:lstStyle/>
          <a:p>
            <a:r>
              <a:rPr lang="en-US" sz="2800" dirty="0" smtClean="0"/>
              <a:t>66AK2H12 Hyperlink and Memory – EDMA </a:t>
            </a:r>
            <a:endParaRPr lang="en-US" sz="2800" dirty="0"/>
          </a:p>
        </p:txBody>
      </p:sp>
    </p:spTree>
    <p:extLst>
      <p:ext uri="{BB962C8B-B14F-4D97-AF65-F5344CB8AC3E}">
        <p14:creationId xmlns:p14="http://schemas.microsoft.com/office/powerpoint/2010/main" val="27436296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8689" y="274795"/>
            <a:ext cx="6629400" cy="523220"/>
          </a:xfrm>
          <a:prstGeom prst="rect">
            <a:avLst/>
          </a:prstGeom>
          <a:noFill/>
        </p:spPr>
        <p:txBody>
          <a:bodyPr wrap="square" rtlCol="0">
            <a:spAutoFit/>
          </a:bodyPr>
          <a:lstStyle/>
          <a:p>
            <a:r>
              <a:rPr lang="en-US" sz="2800" dirty="0" smtClean="0"/>
              <a:t>66AK2H12 Hyperlink and Memory – EDMA </a:t>
            </a:r>
            <a:endParaRPr lang="en-US" sz="28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49968"/>
            <a:ext cx="6000750" cy="5860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06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IPC Control Communication</a:t>
            </a:r>
            <a:endParaRPr lang="en-US" dirty="0"/>
          </a:p>
        </p:txBody>
      </p:sp>
      <p:sp>
        <p:nvSpPr>
          <p:cNvPr id="3" name="TextBox 2"/>
          <p:cNvSpPr txBox="1"/>
          <p:nvPr/>
        </p:nvSpPr>
        <p:spPr>
          <a:xfrm>
            <a:off x="304800" y="3962400"/>
            <a:ext cx="3807389" cy="2031325"/>
          </a:xfrm>
          <a:prstGeom prst="rect">
            <a:avLst/>
          </a:prstGeom>
          <a:noFill/>
        </p:spPr>
        <p:txBody>
          <a:bodyPr wrap="none" rtlCol="0">
            <a:spAutoFit/>
          </a:bodyPr>
          <a:lstStyle/>
          <a:p>
            <a:r>
              <a:rPr lang="en-US" dirty="0" smtClean="0"/>
              <a:t>From ARM thread to DSP core:</a:t>
            </a:r>
          </a:p>
          <a:p>
            <a:pPr marL="342900" indent="-342900">
              <a:buAutoNum type="arabicPeriod"/>
            </a:pPr>
            <a:r>
              <a:rPr lang="en-US" dirty="0" smtClean="0"/>
              <a:t>Copy my memory to your memory </a:t>
            </a:r>
          </a:p>
          <a:p>
            <a:pPr marL="342900" indent="-342900">
              <a:buAutoNum type="arabicPeriod"/>
            </a:pPr>
            <a:r>
              <a:rPr lang="en-US" dirty="0" smtClean="0"/>
              <a:t>Copy your memory to my memory</a:t>
            </a:r>
          </a:p>
          <a:p>
            <a:pPr marL="342900" indent="-342900">
              <a:buAutoNum type="arabicPeriod"/>
            </a:pPr>
            <a:r>
              <a:rPr lang="en-US" dirty="0" smtClean="0"/>
              <a:t>Execute a function</a:t>
            </a:r>
          </a:p>
          <a:p>
            <a:r>
              <a:rPr lang="en-US" dirty="0" smtClean="0"/>
              <a:t>From DSP core to ARM:</a:t>
            </a:r>
          </a:p>
          <a:p>
            <a:pPr marL="342900" indent="-342900">
              <a:buAutoNum type="arabicPeriod"/>
            </a:pPr>
            <a:r>
              <a:rPr lang="en-US" dirty="0" smtClean="0"/>
              <a:t>Finish Copying </a:t>
            </a:r>
          </a:p>
          <a:p>
            <a:pPr marL="342900" indent="-342900">
              <a:buAutoNum type="arabicPeriod"/>
            </a:pPr>
            <a:r>
              <a:rPr lang="en-US" dirty="0" smtClean="0"/>
              <a:t>Finish processing with results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094855294"/>
              </p:ext>
            </p:extLst>
          </p:nvPr>
        </p:nvGraphicFramePr>
        <p:xfrm>
          <a:off x="2667000" y="1066800"/>
          <a:ext cx="6042298" cy="5541963"/>
        </p:xfrm>
        <a:graphic>
          <a:graphicData uri="http://schemas.openxmlformats.org/presentationml/2006/ole">
            <mc:AlternateContent xmlns:mc="http://schemas.openxmlformats.org/markup-compatibility/2006">
              <mc:Choice xmlns:v="urn:schemas-microsoft-com:vml" Requires="v">
                <p:oleObj spid="_x0000_s3116" name="Visio" r:id="rId3" imgW="7265225" imgH="6664257" progId="Visio.Drawing.11">
                  <p:embed/>
                </p:oleObj>
              </mc:Choice>
              <mc:Fallback>
                <p:oleObj name="Visio" r:id="rId3" imgW="7265225" imgH="6664257" progId="Visio.Drawing.11">
                  <p:embed/>
                  <p:pic>
                    <p:nvPicPr>
                      <p:cNvPr id="0" name=""/>
                      <p:cNvPicPr/>
                      <p:nvPr/>
                    </p:nvPicPr>
                    <p:blipFill>
                      <a:blip r:embed="rId4"/>
                      <a:stretch>
                        <a:fillRect/>
                      </a:stretch>
                    </p:blipFill>
                    <p:spPr>
                      <a:xfrm>
                        <a:off x="2667000" y="1066800"/>
                        <a:ext cx="6042298" cy="5541963"/>
                      </a:xfrm>
                      <a:prstGeom prst="rect">
                        <a:avLst/>
                      </a:prstGeom>
                    </p:spPr>
                  </p:pic>
                </p:oleObj>
              </mc:Fallback>
            </mc:AlternateContent>
          </a:graphicData>
        </a:graphic>
      </p:graphicFrame>
    </p:spTree>
    <p:extLst>
      <p:ext uri="{BB962C8B-B14F-4D97-AF65-F5344CB8AC3E}">
        <p14:creationId xmlns:p14="http://schemas.microsoft.com/office/powerpoint/2010/main" val="2912585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IPC over Hyperlink - Simple Model </a:t>
            </a:r>
            <a:endParaRPr lang="en-US" sz="3600" dirty="0"/>
          </a:p>
        </p:txBody>
      </p:sp>
      <p:sp>
        <p:nvSpPr>
          <p:cNvPr id="4" name="Content Placeholder 3"/>
          <p:cNvSpPr>
            <a:spLocks noGrp="1"/>
          </p:cNvSpPr>
          <p:nvPr>
            <p:ph idx="1"/>
          </p:nvPr>
        </p:nvSpPr>
        <p:spPr>
          <a:xfrm>
            <a:off x="457200" y="1066800"/>
            <a:ext cx="8229600" cy="5059363"/>
          </a:xfrm>
        </p:spPr>
        <p:txBody>
          <a:bodyPr>
            <a:normAutofit fontScale="92500"/>
          </a:bodyPr>
          <a:lstStyle/>
          <a:p>
            <a:r>
              <a:rPr lang="en-US" sz="2800" dirty="0" smtClean="0"/>
              <a:t>Each thread is associated with one DSP core</a:t>
            </a:r>
          </a:p>
          <a:p>
            <a:r>
              <a:rPr lang="en-US" sz="2800" dirty="0" smtClean="0"/>
              <a:t>Simple “messageQ” type model, single writer</a:t>
            </a:r>
          </a:p>
          <a:p>
            <a:r>
              <a:rPr lang="en-US" sz="2800" dirty="0" smtClean="0"/>
              <a:t>No interrupts, messages are always pulled </a:t>
            </a:r>
          </a:p>
          <a:p>
            <a:r>
              <a:rPr lang="en-US" sz="2800" dirty="0" smtClean="0"/>
              <a:t>Multiple buffers for messages, simple state machine for the write side and the read side </a:t>
            </a:r>
          </a:p>
          <a:p>
            <a:r>
              <a:rPr lang="en-US" sz="2800" dirty="0" smtClean="0"/>
              <a:t>Each side of the transection keeps score what buffer it should read next and what buffer it should write next</a:t>
            </a:r>
          </a:p>
          <a:p>
            <a:r>
              <a:rPr lang="en-US" sz="2800" dirty="0" smtClean="0"/>
              <a:t>Each side takes care of cache coherency</a:t>
            </a:r>
          </a:p>
          <a:p>
            <a:r>
              <a:rPr lang="en-US" sz="2800" dirty="0" smtClean="0"/>
              <a:t>Communicating with the DSP that are on 66AK2H12</a:t>
            </a:r>
          </a:p>
          <a:p>
            <a:pPr lvl="1"/>
            <a:r>
              <a:rPr lang="en-US" sz="2400" dirty="0" smtClean="0"/>
              <a:t>Same algorithm, uses direct read and write with cache coherency</a:t>
            </a:r>
          </a:p>
          <a:p>
            <a:endParaRPr lang="en-US" sz="2800" dirty="0"/>
          </a:p>
        </p:txBody>
      </p:sp>
    </p:spTree>
    <p:extLst>
      <p:ext uri="{BB962C8B-B14F-4D97-AF65-F5344CB8AC3E}">
        <p14:creationId xmlns:p14="http://schemas.microsoft.com/office/powerpoint/2010/main" val="803076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ARM Thread – DSP Core Messages</a:t>
            </a:r>
            <a:endParaRPr lang="en-US" dirty="0"/>
          </a:p>
        </p:txBody>
      </p:sp>
      <p:sp>
        <p:nvSpPr>
          <p:cNvPr id="3" name="TextBox 2"/>
          <p:cNvSpPr txBox="1"/>
          <p:nvPr/>
        </p:nvSpPr>
        <p:spPr>
          <a:xfrm>
            <a:off x="4876800" y="2590800"/>
            <a:ext cx="4146969" cy="2800767"/>
          </a:xfrm>
          <a:prstGeom prst="rect">
            <a:avLst/>
          </a:prstGeom>
          <a:noFill/>
        </p:spPr>
        <p:txBody>
          <a:bodyPr wrap="none" rtlCol="0">
            <a:spAutoFit/>
          </a:bodyPr>
          <a:lstStyle/>
          <a:p>
            <a:pPr marL="342900" indent="-342900">
              <a:buAutoNum type="arabicPeriod"/>
            </a:pPr>
            <a:r>
              <a:rPr lang="en-US" dirty="0" smtClean="0"/>
              <a:t>Thread sends a message to DSP Core</a:t>
            </a:r>
          </a:p>
          <a:p>
            <a:pPr marL="342900" indent="-342900">
              <a:buAutoNum type="arabicPeriod"/>
            </a:pPr>
            <a:r>
              <a:rPr lang="en-US" dirty="0" smtClean="0"/>
              <a:t>DSP reads and executes the message</a:t>
            </a:r>
          </a:p>
          <a:p>
            <a:pPr marL="342900" indent="-342900">
              <a:buAutoNum type="arabicPeriod"/>
            </a:pPr>
            <a:r>
              <a:rPr lang="en-US" dirty="0" smtClean="0"/>
              <a:t>DSP sends acknowledgment to thread</a:t>
            </a:r>
          </a:p>
          <a:p>
            <a:pPr marL="800100" lvl="1" indent="-342900">
              <a:buFont typeface="+mj-lt"/>
              <a:buAutoNum type="alphaLcPeriod"/>
            </a:pPr>
            <a:r>
              <a:rPr lang="en-US" sz="1600" dirty="0" smtClean="0"/>
              <a:t>Buffer 0 is released</a:t>
            </a:r>
          </a:p>
          <a:p>
            <a:pPr marL="342900" indent="-342900">
              <a:buAutoNum type="arabicPeriod"/>
            </a:pPr>
            <a:r>
              <a:rPr lang="en-US" dirty="0" smtClean="0"/>
              <a:t>Thread sends the next message to DSP</a:t>
            </a:r>
          </a:p>
          <a:p>
            <a:pPr marL="800100" lvl="1" indent="-342900">
              <a:buFont typeface="+mj-lt"/>
              <a:buAutoNum type="alphaLcPeriod"/>
            </a:pPr>
            <a:r>
              <a:rPr lang="en-US" dirty="0" smtClean="0"/>
              <a:t>Can be before step 3</a:t>
            </a:r>
          </a:p>
          <a:p>
            <a:pPr marL="342900" indent="-342900">
              <a:buFont typeface="+mj-lt"/>
              <a:buAutoNum type="arabicPeriod"/>
            </a:pPr>
            <a:r>
              <a:rPr lang="en-US" dirty="0" smtClean="0"/>
              <a:t>DSP reads and processes the message</a:t>
            </a:r>
          </a:p>
          <a:p>
            <a:pPr marL="342900" indent="-342900">
              <a:buAutoNum type="arabicPeriod"/>
            </a:pPr>
            <a:r>
              <a:rPr lang="en-US" dirty="0" smtClean="0"/>
              <a:t>DSP sends acknowledgment to thread</a:t>
            </a:r>
          </a:p>
          <a:p>
            <a:pPr marL="800100" lvl="1" indent="-342900">
              <a:buFont typeface="+mj-lt"/>
              <a:buAutoNum type="alphaLcPeriod"/>
            </a:pPr>
            <a:r>
              <a:rPr lang="en-US" sz="1600" dirty="0" smtClean="0"/>
              <a:t>Buffer 1 is released</a:t>
            </a:r>
          </a:p>
          <a:p>
            <a:pPr marL="342900" indent="-342900">
              <a:buFont typeface="+mj-lt"/>
              <a:buAutoNum type="arabicPeriod"/>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920309176"/>
              </p:ext>
            </p:extLst>
          </p:nvPr>
        </p:nvGraphicFramePr>
        <p:xfrm>
          <a:off x="228600" y="1066800"/>
          <a:ext cx="4724400" cy="4300385"/>
        </p:xfrm>
        <a:graphic>
          <a:graphicData uri="http://schemas.openxmlformats.org/presentationml/2006/ole">
            <mc:AlternateContent xmlns:mc="http://schemas.openxmlformats.org/markup-compatibility/2006">
              <mc:Choice xmlns:v="urn:schemas-microsoft-com:vml" Requires="v">
                <p:oleObj spid="_x0000_s4142" name="Visio" r:id="rId3" imgW="6225484" imgH="5667443" progId="Visio.Drawing.11">
                  <p:embed/>
                </p:oleObj>
              </mc:Choice>
              <mc:Fallback>
                <p:oleObj name="Visio" r:id="rId3" imgW="6225484" imgH="5667443" progId="Visio.Drawing.11">
                  <p:embed/>
                  <p:pic>
                    <p:nvPicPr>
                      <p:cNvPr id="0" name=""/>
                      <p:cNvPicPr/>
                      <p:nvPr/>
                    </p:nvPicPr>
                    <p:blipFill>
                      <a:blip r:embed="rId4"/>
                      <a:stretch>
                        <a:fillRect/>
                      </a:stretch>
                    </p:blipFill>
                    <p:spPr>
                      <a:xfrm>
                        <a:off x="228600" y="1066800"/>
                        <a:ext cx="4724400" cy="4300385"/>
                      </a:xfrm>
                      <a:prstGeom prst="rect">
                        <a:avLst/>
                      </a:prstGeom>
                    </p:spPr>
                  </p:pic>
                </p:oleObj>
              </mc:Fallback>
            </mc:AlternateContent>
          </a:graphicData>
        </a:graphic>
      </p:graphicFrame>
      <p:sp>
        <p:nvSpPr>
          <p:cNvPr id="6" name="TextBox 5"/>
          <p:cNvSpPr txBox="1"/>
          <p:nvPr/>
        </p:nvSpPr>
        <p:spPr>
          <a:xfrm>
            <a:off x="990600" y="5391567"/>
            <a:ext cx="7010400" cy="1477328"/>
          </a:xfrm>
          <a:prstGeom prst="rect">
            <a:avLst/>
          </a:prstGeom>
          <a:noFill/>
        </p:spPr>
        <p:txBody>
          <a:bodyPr wrap="square" rtlCol="0">
            <a:spAutoFit/>
          </a:bodyPr>
          <a:lstStyle/>
          <a:p>
            <a:r>
              <a:rPr lang="en-US" dirty="0" smtClean="0"/>
              <a:t>Note: </a:t>
            </a:r>
          </a:p>
          <a:p>
            <a:pPr marL="342900" indent="-342900">
              <a:buAutoNum type="arabicPeriod"/>
            </a:pPr>
            <a:r>
              <a:rPr lang="en-US" dirty="0" smtClean="0"/>
              <a:t>The number of message buffers is the depth of processing queue. The Arm thread keeps track on number of available (free) messages</a:t>
            </a:r>
          </a:p>
          <a:p>
            <a:pPr marL="342900" indent="-342900">
              <a:buAutoNum type="arabicPeriod"/>
            </a:pPr>
            <a:r>
              <a:rPr lang="en-US" dirty="0" smtClean="0"/>
              <a:t>Thread checks Message Number to detect if DSP message was overwritten (No DSP release of ARM message Buffer)</a:t>
            </a:r>
            <a:endParaRPr lang="en-US" dirty="0"/>
          </a:p>
        </p:txBody>
      </p:sp>
    </p:spTree>
    <p:extLst>
      <p:ext uri="{BB962C8B-B14F-4D97-AF65-F5344CB8AC3E}">
        <p14:creationId xmlns:p14="http://schemas.microsoft.com/office/powerpoint/2010/main" val="1546336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3600</TotalTime>
  <Words>4368</Words>
  <Application>Microsoft Office PowerPoint</Application>
  <PresentationFormat>On-screen Show (4:3)</PresentationFormat>
  <Paragraphs>800</Paragraphs>
  <Slides>69</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Office Theme</vt:lpstr>
      <vt:lpstr>Visio</vt:lpstr>
      <vt:lpstr>Implementation of ProDrive Model </vt:lpstr>
      <vt:lpstr>Demo Goals</vt:lpstr>
      <vt:lpstr>Agenda</vt:lpstr>
      <vt:lpstr>Basic Card</vt:lpstr>
      <vt:lpstr>Management Communication</vt:lpstr>
      <vt:lpstr>SRIO </vt:lpstr>
      <vt:lpstr>IPC Control Communication</vt:lpstr>
      <vt:lpstr>IPC over Hyperlink - Simple Model </vt:lpstr>
      <vt:lpstr>ARM Thread – DSP Core Messages</vt:lpstr>
      <vt:lpstr>Copy Data From Thread to DSP Core</vt:lpstr>
      <vt:lpstr>Copy Data From DSP Core to Thread</vt:lpstr>
      <vt:lpstr>DSP Core Real-time State Machine</vt:lpstr>
      <vt:lpstr>The Thread Real-time Algorithm Assume ARM manages DSP Data Memory</vt:lpstr>
      <vt:lpstr>Processing FPGA message Assume ARM manages DSP Data Memory</vt:lpstr>
      <vt:lpstr>Processing DSP Message Assume ARM manages DSP Data Memory</vt:lpstr>
      <vt:lpstr>Thread Post-Processing Assume ARM manages DSP Data Memory</vt:lpstr>
      <vt:lpstr>Agenda</vt:lpstr>
      <vt:lpstr>C6678 Memory Management</vt:lpstr>
      <vt:lpstr>C6678 Memory Segment</vt:lpstr>
      <vt:lpstr>MPAX registers – Shannon side</vt:lpstr>
      <vt:lpstr>C6678 MPAX Registers</vt:lpstr>
      <vt:lpstr>C6678 MPAX Registers</vt:lpstr>
      <vt:lpstr>C6678 MPAX Registers</vt:lpstr>
      <vt:lpstr>Hyperlink Considerations</vt:lpstr>
      <vt:lpstr>Hyperlink Considerations (2)</vt:lpstr>
      <vt:lpstr>Hyperlink Considerations (3)</vt:lpstr>
      <vt:lpstr>Hyperlink Considerations (4)</vt:lpstr>
      <vt:lpstr>C6678 Hyperlink Address structure This is the address that the Shannon sends to 66AK2H12 Hyperlink</vt:lpstr>
      <vt:lpstr>PowerPoint Presentation</vt:lpstr>
      <vt:lpstr>PowerPoint Presentation</vt:lpstr>
      <vt:lpstr>Hyperlink Look-up Table</vt:lpstr>
      <vt:lpstr>Hyperlink Look-up Table Shannon 0 DSP internal addresses  - from 0x4000 000 to 0x47ff ffff</vt:lpstr>
      <vt:lpstr>Hyperlink Look-up Table Shannon 0 DSP internal addresses  - from 0x4000 000 to 0x47ff ffff</vt:lpstr>
      <vt:lpstr>Hyperlink Look-up Table Shannon 1 DSP internal addresses  - from 0x4000 000 to 0x47ff ffff</vt:lpstr>
      <vt:lpstr>Hyperlink Look-up Table Shannon 1 DSP internal addresses  - from 0x4000 000 to 0x47ff ffff</vt:lpstr>
      <vt:lpstr>Agenda</vt:lpstr>
      <vt:lpstr>66AK2H12 Physical Addresses </vt:lpstr>
      <vt:lpstr>PowerPoint Presentation</vt:lpstr>
      <vt:lpstr>PowerPoint Presentation</vt:lpstr>
      <vt:lpstr>MPAX registers – Hyperlink on 66AK2H12</vt:lpstr>
      <vt:lpstr>66AK2H12 Hyperlink MPAX Registers</vt:lpstr>
      <vt:lpstr>66AK2H12 Hyperlink  MPAX Registers</vt:lpstr>
      <vt:lpstr>66AK2H12 to Shannon Communication Considerations</vt:lpstr>
      <vt:lpstr>Configuration Considerations</vt:lpstr>
      <vt:lpstr>Messages structure size 128 Bytes</vt:lpstr>
      <vt:lpstr>Messages Control</vt:lpstr>
      <vt:lpstr>Shannon MSMC Messages structure</vt:lpstr>
      <vt:lpstr>66AK2H12 Hyperlink Address structure This is the address that the 66AK2H12 send to Hyperlink Shannon</vt:lpstr>
      <vt:lpstr>PowerPoint Presentation</vt:lpstr>
      <vt:lpstr>PowerPoint Presentation</vt:lpstr>
      <vt:lpstr>Hyperlink Look-up Table</vt:lpstr>
      <vt:lpstr>Hyperlink Look-up Table</vt:lpstr>
      <vt:lpstr>Agenda</vt:lpstr>
      <vt:lpstr>Demo Goals</vt:lpstr>
      <vt:lpstr>Demo Flow</vt:lpstr>
      <vt:lpstr>ARM Initialization</vt:lpstr>
      <vt:lpstr>Thread (i)  Initialization</vt:lpstr>
      <vt:lpstr>Thread (i)  Flow</vt:lpstr>
      <vt:lpstr>DSP Flow</vt:lpstr>
      <vt:lpstr>Questions?</vt:lpstr>
      <vt:lpstr>Back up</vt:lpstr>
      <vt:lpstr>Example memory Allocation for DSP 7</vt:lpstr>
      <vt:lpstr>Example memory Allocation for DSP 7</vt:lpstr>
      <vt:lpstr>Example memory Allocation for DSP 7</vt:lpstr>
      <vt:lpstr>Mailbox Allocation in Shannon Assume base Address 0x0c00 0000 (logical) 0x0 0c00 0000 (Physical)</vt:lpstr>
      <vt:lpstr>Shannon MSMC Messages structure</vt:lpstr>
      <vt:lpstr>PowerPoint Presentation</vt:lpstr>
      <vt:lpstr>PowerPoint Presentation</vt:lpstr>
      <vt:lpstr>PowerPoint Presentation</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AMAT/ProDrive Model</dc:title>
  <dc:creator>Katzur, Ran</dc:creator>
  <cp:lastModifiedBy>Katzur, Ran</cp:lastModifiedBy>
  <cp:revision>93</cp:revision>
  <cp:lastPrinted>2014-10-06T14:36:43Z</cp:lastPrinted>
  <dcterms:created xsi:type="dcterms:W3CDTF">2014-10-01T11:13:48Z</dcterms:created>
  <dcterms:modified xsi:type="dcterms:W3CDTF">2014-10-09T11:06:38Z</dcterms:modified>
</cp:coreProperties>
</file>