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60" d="100"/>
          <a:sy n="60" d="100"/>
        </p:scale>
        <p:origin x="-138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F8D518E-45C5-409E-8F1C-89661553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B16AA9C-0A90-4B58-8B06-64696C0B4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E5A9B37B-AD4E-4AC5-AE91-F09219A0F413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75FE8-FAF2-47C5-8958-C3C06B39496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6A8E6-1CD6-4E92-A412-B1DA46ED8F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B6E62-BD85-404C-8586-6A8A78B9041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B1DB7-3D2F-406F-91AD-27A66ABD57A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3AD3D-21F4-472C-93D7-3071C39253A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57FCA-E5CC-4D57-A7AE-16035D20884D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C0833-6A5C-4396-B123-827AFBA7820B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37EF6-2092-4BAF-9382-4EC2E0BE0529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4D4E4-5492-4B53-BECC-B9FA647FEFE5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A312-5011-4E64-B61B-27BC3A127560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05642-8F8E-4B70-892A-083843A0AD5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D2B36-5718-4AAF-A77D-9BE58EFE0861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8FDEA9-56F5-4A2A-BDFE-822BB61A1DA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A28EF-E186-4D06-BDE3-A3F442BC04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B287D-DB04-4062-B454-3BC16739BF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9C85D-3222-48AF-B34F-5BACF1957CC9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9E7FA-571D-42C1-BE3B-4647218DF3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14782A-2EB9-405D-BA4A-6D575F82BB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A9497-E02F-44C5-8E54-3CD44A6398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A060C-53DA-48DC-8369-9BA61915B3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48F237-A6D1-487B-A293-17BB63FE5FA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0875E-4DCB-4106-A78A-01F3044B8E2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5C4CB-8A7E-47E8-AB89-AB5484F72D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9F207-B38D-4A0B-A3E6-E5A04E63D86F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31836-AFB1-45E7-BB53-E8D76C1D15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6A6F2-E8E1-4DFE-BB40-EED3A697FD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DC81C-B415-4768-BE21-CD57D94E27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341BB5-643A-4A41-BFB5-4E40007C3285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E800-912A-44EB-A5FD-5ECF63E4FE05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DF7D4-FF57-450E-B921-13CD1D6361F0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25C83-A4B3-4985-8899-AAA7BD9E2DFB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30211-FEEF-4885-AC60-8AA952B87C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3CFD-7B19-4D9D-8666-1FBD0560043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C9E6B-FCED-49D7-B72D-47C4925C4B60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EDA7F-8882-4637-AA4C-092C433444AB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8C776-F5C5-4DBF-8E46-6C6CB5EDC221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B106F-0287-41A5-AC57-369B4EF4306F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D2459-350A-4D81-B0CC-8E834711818D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3D405-5240-4E74-8007-D4C29BDEAFA7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0DB33-BB65-4BB0-A30C-D17FB4ADE6C6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32658-D5CA-480C-A192-80ECC5769E3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AA6DC3-3B1E-4C48-BD48-CE0BC9D389A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5B332-4C12-4DAC-8636-AE31706350E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27F44-3BE8-49BF-BEDC-DF8C849AD34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24271-F879-4063-BD39-1549E051873B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C23F-045A-4476-84AA-D205BFBB2A28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1E067-C408-458B-9D78-B91DCA2D43B3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8BE3E-FAC6-42A3-83D2-1BEAACC57594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you call _</a:t>
            </a:r>
            <a:r>
              <a:rPr lang="en-US" dirty="0" err="1" smtClean="0"/>
              <a:t>pend</a:t>
            </a:r>
            <a:r>
              <a:rPr lang="en-US" dirty="0" smtClean="0"/>
              <a:t> in a Swi, an assertion causes an abort to occur. I guess you can technically call _</a:t>
            </a:r>
            <a:r>
              <a:rPr lang="en-US" dirty="0" err="1" smtClean="0"/>
              <a:t>pend</a:t>
            </a:r>
            <a:r>
              <a:rPr lang="en-US" dirty="0" smtClean="0"/>
              <a:t>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1E32F3-A75C-4CB3-B9D2-522DE91E4178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AC58-8F83-4943-A49A-61831232FF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5F791-697C-45CD-88E3-D51686978F79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BD0641-7E28-47BD-AA9A-584F0E8C4CE9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C36C6-EAD4-482E-BC1C-C93CF3E31A3F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95FA5A-E6E6-4DEC-9B4F-F3BFFAA5DC94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21125-300B-410B-B3E8-66315EBA459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D2952-BD19-4837-A68D-9EDA3236DB5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44377-D1AD-4D84-9490-A400A288B1AB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6AA9C-0A90-4B58-8B06-64696C0B45E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70FDA-48B3-4BC3-8759-7B7E07A5EAD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7A31E-A137-47F3-BE19-4828D3B69FF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18A30-3FDD-41AD-A56B-43A5F760D0D4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1B2ACF34-5938-43A5-9B71-9462C2C95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9A8A87B7-A378-4A0D-83A2-02270896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24.png"/><Relationship Id="rId4" Type="http://schemas.openxmlformats.org/officeDocument/2006/relationships/hyperlink" Target="http://www.ti.com/sysbio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dirty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</a:t>
            </a:r>
            <a:r>
              <a:rPr lang="en-US" dirty="0" smtClean="0"/>
              <a:t>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351705" y="3400979"/>
            <a:ext cx="1295547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latin typeface="Calibri" pitchFamily="34" charset="0"/>
                <a:cs typeface="Calibri" pitchFamily="34" charset="0"/>
              </a:rPr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Hardware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Hardware interrupt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Software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89299"/>
            <a:ext cx="5715000" cy="139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Performs HWI </a:t>
            </a:r>
            <a:r>
              <a:rPr lang="en-US" sz="1800" i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follow-up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i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Posted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Periodic (Clock) functions are prioritized as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Swi processes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levels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Tsk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Tasks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Usually enabled to run by posting a </a:t>
            </a:r>
            <a:r>
              <a:rPr lang="en-US" sz="1800" i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semaphore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r>
              <a:rPr lang="en-US" sz="1800" dirty="0">
                <a:latin typeface="Calibri" pitchFamily="34" charset="0"/>
                <a:cs typeface="Calibri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levels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endParaRPr lang="en-US" sz="280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Background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Calibri" pitchFamily="34" charset="0"/>
                <a:cs typeface="Calibri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Calibri" pitchFamily="34" charset="0"/>
                <a:cs typeface="Calibri" pitchFamily="34" charset="0"/>
              </a:rPr>
              <a:t>Runs as an infinite loop (like traditional </a:t>
            </a:r>
            <a:r>
              <a:rPr lang="en-US" sz="1800" b="0" i="1">
                <a:latin typeface="Calibri" pitchFamily="34" charset="0"/>
                <a:cs typeface="Calibri" pitchFamily="34" charset="0"/>
              </a:rPr>
              <a:t>while(1)</a:t>
            </a:r>
            <a:r>
              <a:rPr lang="en-US" sz="1800">
                <a:latin typeface="Calibri" pitchFamily="34" charset="0"/>
                <a:cs typeface="Calibri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Calibri" pitchFamily="34" charset="0"/>
                <a:cs typeface="Calibri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Hwi </a:t>
            </a:r>
            <a:r>
              <a:rPr lang="en-US" dirty="0" smtClean="0"/>
              <a:t>Signaling </a:t>
            </a:r>
            <a:r>
              <a:rPr lang="en-US" dirty="0" err="1" smtClean="0"/>
              <a:t>Swi</a:t>
            </a:r>
            <a:r>
              <a:rPr lang="en-US" dirty="0" smtClean="0"/>
              <a:t>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45052" y="723870"/>
            <a:ext cx="657808" cy="40011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Hwi: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Swi_post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4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Semaphore_post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652743" y="3478477"/>
            <a:ext cx="1498039" cy="33919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ints disabled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631132" y="3478477"/>
            <a:ext cx="2643737" cy="33919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rather than all this time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Swi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031"/>
            <a:ext cx="6602770" cy="683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New paradigm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: “</a:t>
            </a: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Hwi (ISR) handles </a:t>
            </a:r>
            <a:r>
              <a:rPr lang="en-US" b="0" i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activity,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                             then posts </a:t>
            </a: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 </a:t>
            </a:r>
            <a:r>
              <a:rPr lang="en-US" dirty="0" smtClean="0"/>
              <a:t>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411480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Swi activities share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system software stack with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activities.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32224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Swi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905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Swi_post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(Swi);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777713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670376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end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50413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completion”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37356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Unblocking triggers execution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000" u="sng" dirty="0">
                <a:latin typeface="Calibri" pitchFamily="34" charset="0"/>
                <a:cs typeface="Calibri" pitchFamily="34" charset="0"/>
              </a:rPr>
              <a:t>Task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Topology: prologue, loop,</a:t>
            </a:r>
            <a:b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736868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Task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777713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670376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end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551713" y="2209800"/>
            <a:ext cx="81285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Pause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7670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Semaphore_post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Sem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64127" y="1165831"/>
            <a:ext cx="804445" cy="826291"/>
          </a:xfrm>
          <a:prstGeom prst="curvedConnector2">
            <a:avLst/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71450" cy="10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66445" y="2546350"/>
            <a:ext cx="118179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(blocked</a:t>
            </a:r>
            <a:br>
              <a:rPr lang="en-US" sz="2000" b="0">
                <a:latin typeface="Calibri" pitchFamily="34" charset="0"/>
                <a:cs typeface="Calibri" pitchFamily="34" charset="0"/>
              </a:rPr>
            </a:br>
            <a:r>
              <a:rPr lang="en-US" sz="2000" b="0">
                <a:latin typeface="Calibri" pitchFamily="34" charset="0"/>
                <a:cs typeface="Calibri" pitchFamily="34" charset="0"/>
              </a:rPr>
              <a:t>       state)</a:t>
            </a: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flipH="1">
            <a:off x="2835113" y="1143000"/>
            <a:ext cx="365287" cy="40503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76200" y="2209800"/>
            <a:ext cx="15240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</a:t>
            </a:r>
            <a:r>
              <a:rPr lang="en-US" dirty="0" smtClean="0"/>
              <a:t>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405"/>
            <a:ext cx="7160293" cy="144962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cfg</a:t>
            </a:r>
            <a:r>
              <a:rPr lang="en-US" sz="20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Dynamically (via C code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000" b="0" i="1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Hwi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1914"/>
            <a:ext cx="243848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489"/>
            <a:ext cx="277601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</a:t>
            </a:r>
            <a:r>
              <a:rPr lang="en-US" dirty="0" smtClean="0"/>
              <a:t>Threads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518" cy="2436813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RESET: Device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reset, then jumps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bootloader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or code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entry point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BOOT MODE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runs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bootloader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BIOS_init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configures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static BIOS objects, jumps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init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Stack Pointer (SP),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globals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/statics, then calls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Must execute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BIOS_start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</a:t>
            </a:r>
            <a:r>
              <a:rPr lang="en-US" dirty="0" smtClean="0"/>
              <a:t>Info</a:t>
            </a:r>
            <a:r>
              <a:rPr lang="en-US" dirty="0" smtClean="0"/>
              <a:t>rmation</a:t>
            </a:r>
            <a:endParaRPr lang="en-US" dirty="0" smtClean="0"/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Gather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data on target  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Format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data on host  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3910"/>
            <a:ext cx="254364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 Analyze time NOT </a:t>
            </a:r>
            <a:br>
              <a:rPr lang="en-US" sz="2000">
                <a:latin typeface="Calibri" pitchFamily="34" charset="0"/>
                <a:cs typeface="Calibri" pitchFamily="34" charset="0"/>
              </a:rPr>
            </a:br>
            <a:r>
              <a:rPr lang="en-US" sz="2000">
                <a:latin typeface="Calibri" pitchFamily="34" charset="0"/>
                <a:cs typeface="Calibri" pitchFamily="34" charset="0"/>
              </a:rPr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429482" y="5036785"/>
            <a:ext cx="3790718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410200" y="2485673"/>
            <a:ext cx="3898631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RunTime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Obj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Displays stats about all threads in system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34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</a:t>
            </a:r>
            <a:r>
              <a:rPr lang="en-US" dirty="0" smtClean="0"/>
              <a:t>Information</a:t>
            </a:r>
            <a:endParaRPr lang="en-US" dirty="0" smtClean="0"/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16715"/>
            <a:ext cx="2926570" cy="21067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Send DBG </a:t>
            </a:r>
            <a:r>
              <a:rPr lang="en-US" sz="2000" dirty="0" err="1">
                <a:latin typeface="Arial Narrow" pitchFamily="34" charset="0"/>
              </a:rPr>
              <a:t>Msgs</a:t>
            </a:r>
            <a:r>
              <a:rPr lang="en-US" sz="2000" dirty="0">
                <a:latin typeface="Arial Narrow" pitchFamily="34" charset="0"/>
              </a:rPr>
              <a:t>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Data displayed during</a:t>
            </a:r>
            <a:br>
              <a:rPr lang="en-US" sz="2000" dirty="0">
                <a:latin typeface="Arial Narrow" pitchFamily="34" charset="0"/>
              </a:rPr>
            </a:br>
            <a:r>
              <a:rPr lang="en-US" sz="2000" dirty="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Deterministic, </a:t>
            </a:r>
            <a:r>
              <a:rPr lang="en-US" sz="2000" dirty="0" smtClean="0">
                <a:latin typeface="Arial Narrow" pitchFamily="34" charset="0"/>
              </a:rPr>
              <a:t>low CPU</a:t>
            </a:r>
            <a:r>
              <a:rPr lang="en-US" sz="2000" dirty="0">
                <a:latin typeface="Arial Narrow" pitchFamily="34" charset="0"/>
              </a:rPr>
              <a:t/>
            </a:r>
            <a:br>
              <a:rPr lang="en-US" sz="2000" dirty="0">
                <a:latin typeface="Arial Narrow" pitchFamily="34" charset="0"/>
              </a:rPr>
            </a:br>
            <a:r>
              <a:rPr lang="en-US" sz="2000" dirty="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WAY more efficient than</a:t>
            </a:r>
            <a:br>
              <a:rPr lang="en-US" sz="2000" dirty="0">
                <a:latin typeface="Arial Narrow" pitchFamily="34" charset="0"/>
              </a:rPr>
            </a:br>
            <a:r>
              <a:rPr lang="en-US" sz="2000" dirty="0">
                <a:latin typeface="Arial Narrow" pitchFamily="34" charset="0"/>
              </a:rPr>
              <a:t>traditional 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View system events down</a:t>
            </a:r>
            <a:br>
              <a:rPr lang="en-US" sz="2000" dirty="0">
                <a:latin typeface="Arial Narrow" pitchFamily="34" charset="0"/>
              </a:rPr>
            </a:br>
            <a:r>
              <a:rPr lang="en-US" sz="2000" dirty="0">
                <a:latin typeface="Arial Narrow" pitchFamily="34" charset="0"/>
              </a:rPr>
              <a:t>to the CPU </a:t>
            </a:r>
            <a:r>
              <a:rPr lang="en-US" sz="2000" dirty="0" smtClean="0">
                <a:latin typeface="Arial Narrow" pitchFamily="34" charset="0"/>
              </a:rPr>
              <a:t>cycle</a:t>
            </a:r>
            <a:endParaRPr lang="en-US" sz="2000" dirty="0">
              <a:latin typeface="Arial Narrow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</a:t>
            </a:r>
            <a:r>
              <a:rPr lang="en-US" dirty="0" smtClean="0"/>
              <a:t>Information</a:t>
            </a:r>
            <a:endParaRPr lang="en-US" dirty="0" smtClean="0"/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9825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5910263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585179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293356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What is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the project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created by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Typical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295651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.CFG file (app.cfg)</a:t>
            </a:r>
            <a:b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that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contains a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“typical”</a:t>
            </a:r>
            <a:b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configuration for static</a:t>
            </a:r>
            <a:b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objects (e.g. Swi,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Task).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files (</a:t>
            </a:r>
            <a:r>
              <a:rPr lang="en-US" sz="20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main.c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that</a:t>
            </a:r>
            <a:b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contain the appropriate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#includes of header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320161" y="618825"/>
            <a:ext cx="7962693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versions for XDC, IPC, SYS/BIOS,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xDAIS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Platform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(similar to the .</a:t>
            </a:r>
            <a:r>
              <a:rPr lang="en-US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tcf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seed file for memory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875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</a:t>
            </a:r>
            <a:r>
              <a:rPr lang="en-US" dirty="0" smtClean="0"/>
              <a:t>Threads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7060651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237951" y="1027093"/>
            <a:ext cx="7333161" cy="9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XGCONF shows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Available Products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; Right-click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Mod.</a:t>
            </a:r>
            <a:endParaRPr lang="en-US" sz="2000" b="0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shows up in </a:t>
            </a:r>
            <a:r>
              <a:rPr lang="en-US" sz="20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Outline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view.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Right-click and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 New.</a:t>
            </a:r>
            <a:endParaRPr lang="en-US" sz="2000" b="0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 graphical changes in GUI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are displayed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US" sz="2000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u="sng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cfg</a:t>
            </a:r>
            <a:r>
              <a:rPr lang="en-US" sz="2000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7406899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Users interact with the CFG file via the GUI –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XGCONF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609600" y="1069975"/>
            <a:ext cx="759829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When you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 New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a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dialogue box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 provided to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up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parameters.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This window provides two views:</a:t>
            </a:r>
          </a:p>
          <a:p>
            <a:pPr marL="682625" lvl="1" indent="-225425" eaLnBrk="0" hangingPunct="0">
              <a:lnSpc>
                <a:spcPct val="6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Basic</a:t>
            </a:r>
          </a:p>
          <a:p>
            <a:pPr marL="682625" lvl="1" indent="-225425" eaLnBrk="0" hangingPunct="0">
              <a:lnSpc>
                <a:spcPct val="6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Advanced</a:t>
            </a:r>
            <a:endParaRPr lang="en-US" sz="2000" b="0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42150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 changes made to the GUI are reflected with </a:t>
            </a:r>
            <a:b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java script in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corresponding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.CFG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Click on a module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the </a:t>
            </a:r>
            <a:r>
              <a:rPr lang="en-US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Outline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view to see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corresponding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script in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app.cfg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file.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6224909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SYS/BIOS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U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configures system with </a:t>
            </a:r>
            <a:r>
              <a:rPr lang="en-US" b="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rest is “under the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hood.”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app.out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libs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Configuro</a:t>
            </a:r>
            <a:endParaRPr lang="en-US" sz="18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216150"/>
            <a:ext cx="19050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808461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54934" y="4756779"/>
            <a:ext cx="6125908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BIOS modules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e.g.,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Hwi,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Clock, Semaphore, etc.) are</a:t>
            </a:r>
            <a:b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delivered as RTSC compliant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packages.</a:t>
            </a:r>
            <a:endParaRPr lang="en-US" sz="18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RTSC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Real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Time Software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Components) are packages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that</a:t>
            </a:r>
            <a:b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XDC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eXpress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Components) is a set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of tools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that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consume</a:t>
            </a:r>
            <a:b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RTSC packages (knows how to read RTSC metadata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18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29709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UNDER THE HOOD (</a:t>
            </a:r>
            <a:r>
              <a:rPr lang="en-US" sz="200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Tools) </a:t>
            </a:r>
            <a:endParaRPr lang="en-US" sz="200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51499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</a:t>
            </a:r>
            <a:r>
              <a:rPr lang="en-US" dirty="0" smtClean="0"/>
              <a:t>Threads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</a:t>
            </a:r>
            <a:r>
              <a:rPr lang="en-US" dirty="0" smtClean="0"/>
              <a:t>Information</a:t>
            </a:r>
            <a:endParaRPr lang="en-US" dirty="0" smtClean="0"/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7826" y="1347788"/>
            <a:ext cx="3097771" cy="16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Create Internal Memory </a:t>
            </a:r>
            <a:br>
              <a:rPr lang="en-US" sz="2000" b="0">
                <a:latin typeface="Calibri" pitchFamily="34" charset="0"/>
                <a:cs typeface="Calibri" pitchFamily="34" charset="0"/>
              </a:rPr>
            </a:br>
            <a:r>
              <a:rPr lang="en-US" sz="2000" b="0">
                <a:latin typeface="Calibri" pitchFamily="34" charset="0"/>
                <a:cs typeface="Calibri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Define External Memory</a:t>
            </a:r>
            <a:br>
              <a:rPr lang="en-US" sz="2000" b="0">
                <a:latin typeface="Calibri" pitchFamily="34" charset="0"/>
                <a:cs typeface="Calibri" pitchFamily="34" charset="0"/>
              </a:rPr>
            </a:br>
            <a:r>
              <a:rPr lang="en-US" sz="2000" b="0">
                <a:latin typeface="Calibri" pitchFamily="34" charset="0"/>
                <a:cs typeface="Calibri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3538" y="990600"/>
            <a:ext cx="3090590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Memory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Configuration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3538" y="3454400"/>
            <a:ext cx="28827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Can link code,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data,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b="0" dirty="0"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latin typeface="Calibri" pitchFamily="34" charset="0"/>
                <a:cs typeface="Calibri" pitchFamily="34" charset="0"/>
              </a:rPr>
              <a:t>and stack to any</a:t>
            </a:r>
            <a:br>
              <a:rPr lang="en-US" sz="2000" b="0" dirty="0"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latin typeface="Calibri" pitchFamily="34" charset="0"/>
                <a:cs typeface="Calibri" pitchFamily="34" charset="0"/>
              </a:rPr>
              <a:t>defined </a:t>
            </a:r>
            <a:r>
              <a:rPr lang="en-US" sz="2000" b="0" dirty="0" err="1">
                <a:latin typeface="Calibri" pitchFamily="34" charset="0"/>
                <a:cs typeface="Calibri" pitchFamily="34" charset="0"/>
              </a:rPr>
              <a:t>mem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3538" y="3124200"/>
            <a:ext cx="2546210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7826" y="4776788"/>
            <a:ext cx="3018455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2000" b="0" i="1" dirty="0" smtClean="0">
                <a:latin typeface="Calibri" pitchFamily="34" charset="0"/>
                <a:cs typeface="Calibri" pitchFamily="34" charset="0"/>
              </a:rPr>
              <a:t>Import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button</a:t>
            </a:r>
            <a:br>
              <a:rPr lang="en-US" sz="2000" b="0" dirty="0"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latin typeface="Calibri" pitchFamily="34" charset="0"/>
                <a:cs typeface="Calibri" pitchFamily="34" charset="0"/>
              </a:rPr>
              <a:t>to copy “seed” platform</a:t>
            </a:r>
            <a:br>
              <a:rPr lang="en-US" sz="2000" b="0" dirty="0"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latin typeface="Calibri" pitchFamily="34" charset="0"/>
                <a:cs typeface="Calibri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3538" y="4419600"/>
            <a:ext cx="2334678" cy="3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lvl="1" eaLnBrk="1" hangingPunct="1"/>
            <a:r>
              <a:rPr lang="en-US" dirty="0" smtClean="0"/>
              <a:t>Overview</a:t>
            </a:r>
          </a:p>
          <a:p>
            <a:pPr lvl="1" eaLnBrk="1" hangingPunct="1"/>
            <a:r>
              <a:rPr lang="en-US" dirty="0" smtClean="0"/>
              <a:t>Threads and Scheduling</a:t>
            </a:r>
          </a:p>
          <a:p>
            <a:pPr lvl="1" eaLnBrk="1" hangingPunct="1"/>
            <a:r>
              <a:rPr lang="en-US" dirty="0" smtClean="0"/>
              <a:t>Creating a BIOS Thread</a:t>
            </a:r>
          </a:p>
          <a:p>
            <a:pPr lvl="1" eaLnBrk="1" hangingPunct="1"/>
            <a:r>
              <a:rPr lang="en-US" dirty="0" smtClean="0"/>
              <a:t>System Timeline</a:t>
            </a:r>
          </a:p>
          <a:p>
            <a:pPr lvl="1" eaLnBrk="1" hangingPunct="1"/>
            <a:r>
              <a:rPr lang="en-US" dirty="0" smtClean="0"/>
              <a:t>Real-Time Analysis Tools</a:t>
            </a:r>
          </a:p>
          <a:p>
            <a:pPr lvl="1" eaLnBrk="1" hangingPunct="1"/>
            <a:r>
              <a:rPr lang="en-US" dirty="0" smtClean="0"/>
              <a:t>Create A New Project</a:t>
            </a:r>
          </a:p>
          <a:p>
            <a:pPr lvl="1" eaLnBrk="1" hangingPunct="1"/>
            <a:r>
              <a:rPr lang="en-US" dirty="0" smtClean="0"/>
              <a:t>BIOS Configuration (.CFG)</a:t>
            </a:r>
          </a:p>
          <a:p>
            <a:pPr lvl="1" eaLnBrk="1" hangingPunct="1"/>
            <a:r>
              <a:rPr lang="en-US" dirty="0" smtClean="0"/>
              <a:t>Platforms</a:t>
            </a:r>
          </a:p>
          <a:p>
            <a:pPr lvl="1" eaLnBrk="1" hangingPunct="1"/>
            <a:r>
              <a:rPr lang="en-US" dirty="0" smtClean="0"/>
              <a:t>For More Information</a:t>
            </a:r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7012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SYS/BIOS Product </a:t>
            </a:r>
            <a:r>
              <a:rPr lang="en-US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Page http://www.ti.com/sysbios</a:t>
            </a:r>
            <a:endParaRPr lang="en-US" dirty="0" smtClean="0">
              <a:solidFill>
                <a:srgbClr val="0066FF"/>
              </a:solidFill>
              <a:latin typeface="Calibri" pitchFamily="34" charset="0"/>
              <a:cs typeface="Calibri" pitchFamily="34" charset="0"/>
              <a:hlinkClick r:id="rId4"/>
            </a:endParaRPr>
          </a:p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endParaRPr lang="en-US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28745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341795" cy="74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3789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710533" cy="327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latin typeface="Calibri" pitchFamily="34" charset="0"/>
                <a:cs typeface="Calibri" pitchFamily="34" charset="0"/>
              </a:rPr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7553350" cy="34471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r>
              <a:rPr lang="en-US" dirty="0" smtClean="0"/>
              <a:t>Hardware Interrupts </a:t>
            </a:r>
            <a:r>
              <a:rPr lang="en-US" dirty="0" smtClean="0"/>
              <a:t>(</a:t>
            </a:r>
            <a:r>
              <a:rPr lang="en-US" dirty="0" smtClean="0"/>
              <a:t>Hwi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Software Interrupts (</a:t>
            </a:r>
            <a:r>
              <a:rPr lang="en-US" dirty="0" smtClean="0"/>
              <a:t>Swi)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Tasks (</a:t>
            </a:r>
            <a:r>
              <a:rPr lang="en-US" dirty="0" err="1" smtClean="0"/>
              <a:t>Tsk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Semaphores (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Software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Tsk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Tasks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Background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levels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Any number possible, all preemptive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levels</a:t>
            </a:r>
            <a:endParaRPr lang="en-US" sz="2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229600" cy="1294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events run in sequence when no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posted.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is ISR with automatic vector table generation  + context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save/restore.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Any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preempts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may preempt other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if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desired.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458200" cy="1294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events run in sequence when no </a:t>
            </a: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posted.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is ISR with automatic vector table generation  + context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save/restore.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Any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preempts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may preempt other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if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desired.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 dirty="0">
                <a:solidFill>
                  <a:srgbClr val="0066FF"/>
                </a:solidFill>
              </a:rPr>
              <a:t>Hwi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get buffer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process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1669065" y="6529229"/>
            <a:ext cx="5722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CPU Interrupts from Peripheral </a:t>
            </a:r>
            <a:r>
              <a:rPr lang="en-US" sz="3200" dirty="0" smtClean="0"/>
              <a:t>(SPI</a:t>
            </a:r>
            <a:r>
              <a:rPr lang="en-US" sz="3200" dirty="0" smtClean="0"/>
              <a:t>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307585" y="1708557"/>
            <a:ext cx="1576329" cy="276999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CPU</a:t>
            </a:r>
            <a:r>
              <a:rPr lang="en-US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en-US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</a:t>
            </a:r>
            <a:b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</a:t>
            </a:r>
            <a:b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</a:t>
            </a:r>
            <a:b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</a:t>
            </a:r>
            <a:b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672599" y="2012921"/>
            <a:ext cx="1003801" cy="40011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SPI_INT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324432" y="3275420"/>
            <a:ext cx="1631536" cy="276999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7391400" cy="16065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eripheral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(e.g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.,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SPI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C6678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causes an interrupt to the CPU to indicate “service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required.”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This “event” will have an ID (datasheet) and can be tied to a specific CPU interrupt (target specific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3779125" y="5791200"/>
            <a:ext cx="528867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ctr" eaLnBrk="0" hangingPunct="0"/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do we configure SYS/BIOS to respond</a:t>
            </a:r>
            <a:b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to this interrupt and call the appropriate ISR</a:t>
            </a:r>
            <a:r>
              <a:rPr lang="en-US" sz="2000" b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Configuring an </a:t>
            </a:r>
            <a:r>
              <a:rPr lang="en-US" dirty="0" smtClean="0"/>
              <a:t>Hwi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Statically </a:t>
            </a:r>
            <a:r>
              <a:rPr lang="en-US" dirty="0" smtClean="0"/>
              <a:t>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Hwi module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19125"/>
            <a:ext cx="5181600" cy="412750"/>
            <a:chOff x="480" y="390"/>
            <a:chExt cx="3264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26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Tie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SPI_INT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the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CPU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HWI</a:t>
              </a:r>
              <a:r>
                <a:rPr lang="en-US" sz="2000" baseline="-25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50501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Event ID, CPU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831049" cy="31393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5256624" y="5945189"/>
            <a:ext cx="77376" cy="12839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4662846" y="6248242"/>
            <a:ext cx="3541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1063" y="2055317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BIOS objects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1800" b="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748497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u="sng" dirty="0">
                <a:latin typeface="Calibri" pitchFamily="34" charset="0"/>
                <a:cs typeface="Calibri" pitchFamily="34" charset="0"/>
              </a:rPr>
              <a:t>Simple system: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As system complexity increases (</a:t>
            </a:r>
            <a:r>
              <a:rPr lang="en-US" sz="2000" u="sng" dirty="0">
                <a:latin typeface="Calibri" pitchFamily="34" charset="0"/>
                <a:cs typeface="Calibri" pitchFamily="34" charset="0"/>
              </a:rPr>
              <a:t>multiple threads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3148747" cy="5632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974982" cy="5632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619329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options: “home-grown” or use existing (SYS/BIOS)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4763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If you choose an existing O/S, what should you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79580" cy="811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Is it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modular?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Is it easy to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use?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How much does it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cost?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3097899" cy="811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sharing/passing?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370602"/>
            <a:ext cx="222248" cy="770346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370602"/>
            <a:ext cx="222248" cy="770346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23846" y="2441575"/>
            <a:ext cx="1462196" cy="535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61517" y="2441575"/>
            <a:ext cx="1695529" cy="535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00759" y="2441575"/>
            <a:ext cx="1462196" cy="535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7058214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How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 you know the names of the interrupt events</a:t>
            </a:r>
            <a:b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3590727" cy="387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Look it </a:t>
            </a:r>
            <a:r>
              <a:rPr lang="en-US" b="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up in </a:t>
            </a:r>
            <a:r>
              <a:rPr lang="en-US" b="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b="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datasheet.</a:t>
            </a:r>
            <a:endParaRPr lang="en-US" b="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4572000" y="1382233"/>
            <a:ext cx="3603807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Source: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TMS320C6678 </a:t>
            </a:r>
            <a:r>
              <a:rPr lang="en-US" sz="20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datasheet</a:t>
            </a:r>
            <a:endParaRPr lang="en-US" sz="2000" b="0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171775" y="5986701"/>
            <a:ext cx="8355492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appropriate, refer to the datasheet for your target platfor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2817395" y="6522600"/>
            <a:ext cx="3275256" cy="30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happens in the ISR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752600"/>
            <a:ext cx="8915400" cy="194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5367" y="3134833"/>
            <a:ext cx="4976107" cy="287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457200" y="3048000"/>
            <a:ext cx="3145466" cy="2021963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102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Example ISR (SPI)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342792" cy="34471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Example ISR for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SPIXEVT_INT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349714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&gt;RCV;	  // READ audio sample from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SPI-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+mn-cs"/>
              </a:rPr>
              <a:t>SPI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1952839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3923091" y="6088435"/>
            <a:ext cx="4570034" cy="30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38364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594064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6534994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Default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mask is </a:t>
            </a:r>
            <a:r>
              <a:rPr lang="en-US" b="0" i="1" dirty="0" smtClean="0">
                <a:latin typeface="Calibri" pitchFamily="34" charset="0"/>
                <a:cs typeface="Calibri" pitchFamily="34" charset="0"/>
              </a:rPr>
              <a:t>SELF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, which 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means all other 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Hwi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b="0" dirty="0" smtClean="0">
                <a:latin typeface="Calibri" pitchFamily="34" charset="0"/>
                <a:cs typeface="Calibri" pitchFamily="34" charset="0"/>
              </a:rPr>
            </a:br>
            <a:r>
              <a:rPr lang="en-US" b="0" dirty="0" smtClean="0">
                <a:latin typeface="Calibri" pitchFamily="34" charset="0"/>
                <a:cs typeface="Calibri" pitchFamily="34" charset="0"/>
              </a:rPr>
              <a:t>activities can 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pre-empt except for 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itself.</a:t>
            </a:r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latin typeface="Calibri" pitchFamily="34" charset="0"/>
                <a:cs typeface="Calibri" pitchFamily="34" charset="0"/>
              </a:rPr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ALL: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NONE: 	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Dangerous; Make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sure ISR code is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re-entrant.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BITMASK: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LOWER: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	Masks 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353552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Other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0" name="TextBox 9"/>
          <p:cNvSpPr txBox="1"/>
          <p:nvPr/>
        </p:nvSpPr>
        <p:spPr>
          <a:xfrm>
            <a:off x="3276600" y="3197840"/>
            <a:ext cx="1793120" cy="319446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r>
              <a:rPr lang="en-US" dirty="0" smtClean="0"/>
              <a:t>Hardware Interrupts (</a:t>
            </a:r>
            <a:r>
              <a:rPr lang="en-US" dirty="0" smtClean="0"/>
              <a:t>Hwi)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Software Interrupts (</a:t>
            </a:r>
            <a:r>
              <a:rPr lang="en-US" dirty="0" smtClean="0"/>
              <a:t>Swi)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Tasks (</a:t>
            </a:r>
            <a:r>
              <a:rPr lang="en-US" dirty="0" err="1" smtClean="0"/>
              <a:t>Tsk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Semaphores (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Hardware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Software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Tsk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Tasks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Background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levels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Any number possible, all preemptive</a:t>
            </a: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levels</a:t>
            </a:r>
            <a:endParaRPr lang="en-US" sz="2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09600" y="5562600"/>
            <a:ext cx="7924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SYS/BIOS provides for Hwi and Swi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management.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SYS/BIOS allows the Hwi to post a Swi to the ready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queue.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685800" y="5562600"/>
            <a:ext cx="7696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SYS/BIOS provides for Hwi and Swi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management.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SYS/BIOS allows the Hwi to post a Swi to the ready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queue.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64013" y="1285845"/>
            <a:ext cx="689612" cy="40011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381694" y="1263769"/>
            <a:ext cx="1999113" cy="442674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55854" y="1297821"/>
            <a:ext cx="1297730" cy="374571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272314" y="2182495"/>
            <a:ext cx="2333174" cy="40862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033657"/>
            <a:ext cx="1295400" cy="707886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766557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707117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Hwi</a:t>
            </a: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swi_a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swi_b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304800" y="990600"/>
            <a:ext cx="1820863" cy="2031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381000" y="4370388"/>
            <a:ext cx="1855788" cy="2031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249866" y="4876800"/>
            <a:ext cx="889413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err="1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Swi_post</a:t>
            </a:r>
            <a:r>
              <a:rPr lang="en-US" sz="2000" i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mySwi</a:t>
            </a:r>
            <a:r>
              <a:rPr lang="en-US" sz="2000" i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: Unconditionally post a software interrupt (in the ready state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If a higher priority thread becomes ready, the running thread is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preempted.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priorities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range from </a:t>
            </a: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 to </a:t>
            </a:r>
            <a:r>
              <a:rPr lang="en-US" sz="20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32.</a:t>
            </a:r>
            <a:endParaRPr lang="en-US" sz="2000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2126480" y="6172200"/>
            <a:ext cx="6643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2000" b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more than one</a:t>
            </a:r>
            <a:r>
              <a:rPr lang="en-US" sz="2000" b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Swi process is set to the </a:t>
            </a: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Hwi</a:t>
            </a: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swi_a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swi_b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304800" y="4887433"/>
            <a:ext cx="84528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Processes of same priority are scheduled first-in first-out (FIFO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Having threads at the SAME priority offers certain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advantages, such </a:t>
            </a:r>
            <a:r>
              <a:rPr lang="en-US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resource sharing (without conflicts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b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304800" y="990600"/>
            <a:ext cx="1820863" cy="2031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Highest  Priority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81000" y="4370388"/>
            <a:ext cx="1855788" cy="2031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Lowest  Priority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dirty="0" smtClean="0"/>
              <a:t>Configuring a </a:t>
            </a:r>
            <a:r>
              <a:rPr lang="en-US" dirty="0" smtClean="0"/>
              <a:t>Swi</a:t>
            </a:r>
            <a:r>
              <a:rPr lang="en-US" dirty="0" smtClean="0"/>
              <a:t>: </a:t>
            </a:r>
            <a:r>
              <a:rPr lang="en-US" dirty="0" smtClean="0"/>
              <a:t>Statically </a:t>
            </a:r>
            <a:r>
              <a:rPr lang="en-US" dirty="0" smtClean="0"/>
              <a:t>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Swi module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Hwi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Tie </a:t>
              </a:r>
              <a:r>
                <a:rPr lang="en-US" sz="2000" dirty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isrAudio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()  </a:t>
              </a:r>
              <a:r>
                <a:rPr lang="en-US" sz="2000" dirty="0" err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fxn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to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Swi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; 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Use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525637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942032" y="2179935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NOTE: BIOS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objects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1800" b="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23045" y="2417763"/>
            <a:ext cx="107491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b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1406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703133" y="2397125"/>
            <a:ext cx="107491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b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2024954"/>
            <a:ext cx="8229600" cy="3877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069716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128835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213555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707583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634294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alibri" pitchFamily="34" charset="0"/>
                <a:cs typeface="Calibri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73141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Pre-emptive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Scheduler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to design system to meet real-time (including sync/priorities)</a:t>
            </a:r>
            <a:endParaRPr lang="en-US" sz="1600" u="sng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Modular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Include only what is needed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API    - pre-defined interface for inter-thread communications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Reliable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Footprint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 Cost –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8237"/>
            <a:ext cx="1041363" cy="672525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8237"/>
            <a:ext cx="1041363" cy="672525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883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883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Calibri" pitchFamily="34" charset="0"/>
                <a:cs typeface="Calibri" pitchFamily="34" charset="0"/>
              </a:rPr>
              <a:t>ANDn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Get any Swi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Swi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Swi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Global Swi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3386183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r>
              <a:rPr lang="en-US" dirty="0" smtClean="0"/>
              <a:t>Hardware Interrupts (</a:t>
            </a:r>
            <a:r>
              <a:rPr lang="en-US" dirty="0" smtClean="0"/>
              <a:t>Hwi)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Software Interrupts (</a:t>
            </a:r>
            <a:r>
              <a:rPr lang="en-US" dirty="0" smtClean="0"/>
              <a:t>Swi)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Tasks (</a:t>
            </a:r>
            <a:r>
              <a:rPr lang="en-US" dirty="0" err="1" smtClean="0"/>
              <a:t>Tsk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Semaphores (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Hardware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Software Interrupts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Tsk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Tasks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Background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All Tasks are preempted by all Swi and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Hwi.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All Swi are preempted by all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Hwi.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Preemption amongst Hwi is determined by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user.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In absence of Hwi, Swi, and </a:t>
            </a:r>
            <a:r>
              <a:rPr lang="en-US" sz="2000" b="0" dirty="0" err="1" smtClean="0">
                <a:latin typeface="Calibri" pitchFamily="34" charset="0"/>
                <a:cs typeface="Calibri" pitchFamily="34" charset="0"/>
              </a:rPr>
              <a:t>Tsk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, Idle functions run in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loop.</a:t>
            </a:r>
            <a:endParaRPr lang="en-US" sz="2000" b="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levels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Any number possible, all preemptive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Up to 32 priority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levels</a:t>
            </a:r>
            <a:endParaRPr lang="en-US" sz="2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Calibri" pitchFamily="34" charset="0"/>
                <a:cs typeface="Calibri" pitchFamily="34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R/T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533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8013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Initialization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loop – (optional: </a:t>
            </a:r>
            <a:r>
              <a:rPr lang="en-US" sz="2000" b="0" i="1" dirty="0" err="1">
                <a:latin typeface="Calibri" pitchFamily="34" charset="0"/>
                <a:cs typeface="Calibri" pitchFamily="34" charset="0"/>
              </a:rPr>
              <a:t>cond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Perform desired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algo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Shutdown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838200" y="5272088"/>
            <a:ext cx="76200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Task can encompass </a:t>
            </a:r>
            <a:r>
              <a:rPr lang="en-US" sz="2000" b="0" i="1" dirty="0">
                <a:latin typeface="Calibri" pitchFamily="34" charset="0"/>
                <a:cs typeface="Calibri" pitchFamily="34" charset="0"/>
              </a:rPr>
              <a:t>three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 phases of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activity.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Semaphore can be used to signal resource availability to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Task.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Semaphore_pend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0" i="1" dirty="0">
                <a:latin typeface="Calibri" pitchFamily="34" charset="0"/>
                <a:cs typeface="Calibri" pitchFamily="34" charset="0"/>
              </a:rPr>
              <a:t>blocks</a:t>
            </a:r>
            <a:r>
              <a:rPr lang="en-US" sz="2000" b="0" dirty="0">
                <a:latin typeface="Calibri" pitchFamily="34" charset="0"/>
                <a:cs typeface="Calibri" pitchFamily="34" charset="0"/>
              </a:rPr>
              <a:t> Task until semaphore (flag) is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posted.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2804211" y="6524946"/>
            <a:ext cx="3901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is a Task is different from a Swi?.</a:t>
            </a:r>
            <a:endParaRPr lang="en-US" sz="2000" b="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dirty="0" smtClean="0"/>
              <a:t>Comparing Swi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04800"/>
            <a:ext cx="5411787" cy="6222778"/>
            <a:chOff x="3731825" y="305399"/>
            <a:chExt cx="5412047" cy="6220930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7924613" y="305399"/>
              <a:ext cx="829178" cy="445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418908" y="4190999"/>
              <a:ext cx="4724964" cy="233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Arial Narrow" pitchFamily="34" charset="0"/>
                </a:rPr>
                <a:t>“Ready” when </a:t>
              </a:r>
              <a:r>
                <a:rPr lang="en-US" sz="1800" b="0" i="1" u="sng" dirty="0">
                  <a:latin typeface="Arial Narrow" pitchFamily="34" charset="0"/>
                </a:rPr>
                <a:t>CREATED</a:t>
              </a:r>
              <a:r>
                <a:rPr lang="en-US" sz="1800" b="0" dirty="0">
                  <a:latin typeface="Arial Narrow" pitchFamily="34" charset="0"/>
                </a:rPr>
                <a:t> (</a:t>
              </a:r>
              <a:r>
                <a:rPr lang="en-US" sz="1800" b="0" dirty="0" err="1">
                  <a:latin typeface="Arial Narrow" pitchFamily="34" charset="0"/>
                </a:rPr>
                <a:t>BIOS_start</a:t>
              </a:r>
              <a:r>
                <a:rPr lang="en-US" sz="1800" b="0" dirty="0">
                  <a:latin typeface="Arial Narrow" pitchFamily="34" charset="0"/>
                </a:rPr>
                <a:t>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 dirty="0">
                  <a:latin typeface="Arial Narrow" pitchFamily="34" charset="0"/>
                </a:rPr>
              </a:br>
              <a:r>
                <a:rPr lang="en-US" sz="1800" b="0" dirty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Arial Narrow" pitchFamily="34" charset="0"/>
                </a:rPr>
                <a:t>Uses its </a:t>
              </a:r>
              <a:r>
                <a:rPr lang="en-US" sz="1800" b="0" u="sng" dirty="0">
                  <a:latin typeface="Calibri" pitchFamily="34" charset="0"/>
                  <a:cs typeface="Calibri" pitchFamily="34" charset="0"/>
                </a:rPr>
                <a:t>OWN</a:t>
              </a:r>
              <a:r>
                <a:rPr lang="en-US" sz="1800" b="0" u="sng" dirty="0">
                  <a:latin typeface="Arial Narrow" pitchFamily="34" charset="0"/>
                </a:rPr>
                <a:t> stack</a:t>
              </a:r>
              <a:r>
                <a:rPr lang="en-US" sz="1800" b="0" dirty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 smtClean="0">
                  <a:latin typeface="Arial Narrow" pitchFamily="34" charset="0"/>
                </a:rPr>
                <a:t>Usage: </a:t>
              </a:r>
              <a:r>
                <a:rPr lang="en-US" sz="1800" b="0" dirty="0">
                  <a:latin typeface="Arial Narrow" pitchFamily="34" charset="0"/>
                </a:rPr>
                <a:t>Full-featured sys, CPU w/more speed/</a:t>
              </a:r>
              <a:r>
                <a:rPr lang="en-US" sz="1800" b="0" dirty="0" err="1">
                  <a:latin typeface="Arial Narrow" pitchFamily="34" charset="0"/>
                </a:rPr>
                <a:t>mem</a:t>
              </a:r>
              <a:endParaRPr lang="en-US" sz="1800" b="0" dirty="0">
                <a:latin typeface="Arial Narrow" pitchFamily="34" charset="0"/>
              </a:endParaRP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04800"/>
            <a:ext cx="4267200" cy="5687256"/>
            <a:chOff x="0" y="305388"/>
            <a:chExt cx="4266569" cy="5686334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52377" y="305388"/>
              <a:ext cx="707012" cy="44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122265" y="3429000"/>
              <a:ext cx="4144304" cy="2562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“Ready” when </a:t>
              </a:r>
              <a:r>
                <a:rPr lang="en-US" sz="1800" b="0" i="1" u="sng" dirty="0">
                  <a:latin typeface="Calibri" pitchFamily="34" charset="0"/>
                  <a:cs typeface="Calibri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Initial state NOT </a:t>
              </a:r>
              <a:r>
                <a:rPr lang="en-US" sz="1800" b="0" dirty="0" smtClean="0">
                  <a:latin typeface="Calibri" pitchFamily="34" charset="0"/>
                  <a:cs typeface="Calibri" pitchFamily="34" charset="0"/>
                </a:rPr>
                <a:t>preserved; Must 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set</a:t>
              </a:r>
              <a:br>
                <a:rPr lang="en-US" sz="1800" b="0" dirty="0">
                  <a:latin typeface="Calibri" pitchFamily="34" charset="0"/>
                  <a:cs typeface="Calibri" pitchFamily="34" charset="0"/>
                </a:rPr>
              </a:b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each time </a:t>
              </a:r>
              <a:r>
                <a:rPr lang="en-US" sz="1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Swi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 err="1" smtClean="0">
                  <a:latin typeface="Calibri" pitchFamily="34" charset="0"/>
                  <a:cs typeface="Calibri" pitchFamily="34" charset="0"/>
                </a:rPr>
                <a:t>CanNOT</a:t>
              </a:r>
              <a:r>
                <a:rPr lang="en-US" sz="1800" b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All </a:t>
              </a:r>
              <a:r>
                <a:rPr lang="en-US" sz="18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Swi</a:t>
              </a:r>
              <a:r>
                <a:rPr lang="en-US" sz="1800" b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share </a:t>
              </a:r>
              <a:r>
                <a:rPr lang="en-US" sz="1800" b="0" u="sng" dirty="0">
                  <a:latin typeface="Calibri" pitchFamily="34" charset="0"/>
                  <a:cs typeface="Calibri" pitchFamily="34" charset="0"/>
                </a:rPr>
                <a:t>system stack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 w</a:t>
              </a:r>
              <a:r>
                <a:rPr lang="en-US" sz="1800" b="0" dirty="0" smtClean="0">
                  <a:latin typeface="Calibri" pitchFamily="34" charset="0"/>
                  <a:cs typeface="Calibri" pitchFamily="34" charset="0"/>
                </a:rPr>
                <a:t>/ Hwi</a:t>
              </a:r>
              <a:endParaRPr lang="en-US" sz="1800" b="0" dirty="0">
                <a:latin typeface="Calibri" pitchFamily="34" charset="0"/>
                <a:cs typeface="Calibri" pitchFamily="34" charset="0"/>
              </a:endParaRP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 dirty="0" smtClean="0">
                  <a:latin typeface="Calibri" pitchFamily="34" charset="0"/>
                  <a:cs typeface="Calibri" pitchFamily="34" charset="0"/>
                </a:rPr>
                <a:t>Usage: As </a:t>
              </a: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follow-up to Hwi and/or when</a:t>
              </a:r>
              <a:br>
                <a:rPr lang="en-US" sz="1800" b="0" dirty="0">
                  <a:latin typeface="Calibri" pitchFamily="34" charset="0"/>
                  <a:cs typeface="Calibri" pitchFamily="34" charset="0"/>
                </a:rPr>
              </a:br>
              <a:r>
                <a:rPr lang="en-US" sz="1800" b="0" dirty="0">
                  <a:latin typeface="Calibri" pitchFamily="34" charset="0"/>
                  <a:cs typeface="Calibri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dirty="0" smtClean="0"/>
              <a:t>Task: </a:t>
            </a:r>
            <a:r>
              <a:rPr lang="en-US" dirty="0" smtClean="0"/>
              <a:t>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06625" cy="3447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Task module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Products)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insert new Task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769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241" y="438"/>
              <a:ext cx="2575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Create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, tie to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8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258829" cy="3447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Task: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Object name, function, priority, stack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size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5815050" y="2179935"/>
            <a:ext cx="3252750" cy="923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BIOS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objects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code, </a:t>
            </a:r>
            <a:r>
              <a:rPr lang="en-US" sz="1800" b="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or C code (dynamic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).</a:t>
            </a:r>
            <a:endParaRPr lang="en-US" sz="1800" b="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239000" y="2514600"/>
            <a:ext cx="1676400" cy="58541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 dirty="0">
                <a:latin typeface="Calibri" pitchFamily="34" charset="0"/>
                <a:cs typeface="Calibri" pitchFamily="34" charset="0"/>
              </a:rPr>
              <a:t>C </a:t>
            </a:r>
            <a:r>
              <a:rPr lang="en-US" sz="2000" b="0" dirty="0" err="1" smtClean="0">
                <a:latin typeface="Calibri" pitchFamily="34" charset="0"/>
                <a:cs typeface="Calibri" pitchFamily="34" charset="0"/>
              </a:rPr>
              <a:t>fxn</a:t>
            </a:r>
            <a:endParaRPr lang="en-US" sz="2000" b="0" dirty="0" smtClean="0">
              <a:latin typeface="Calibri" pitchFamily="34" charset="0"/>
              <a:cs typeface="Calibri" pitchFamily="34" charset="0"/>
            </a:endParaRPr>
          </a:p>
          <a:p>
            <a:pPr algn="ctr" eaLnBrk="0" hangingPunct="0">
              <a:lnSpc>
                <a:spcPct val="80000"/>
              </a:lnSpc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6514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  <a:cs typeface="Calibri" pitchFamily="34" charset="0"/>
              </a:rPr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77880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  <a:cs typeface="Calibri" pitchFamily="34" charset="0"/>
              </a:rPr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Task Object </a:t>
            </a:r>
            <a:r>
              <a:rPr lang="en-US" dirty="0" smtClean="0"/>
              <a:t>Concepts</a:t>
            </a:r>
            <a:endParaRPr lang="en-US" dirty="0" smtClean="0"/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dirty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dirty="0" smtClean="0"/>
              <a:t>Priority: </a:t>
            </a:r>
            <a:r>
              <a:rPr lang="en-US" sz="2000" b="0" dirty="0" err="1" smtClean="0"/>
              <a:t>changable</a:t>
            </a:r>
            <a:endParaRPr lang="en-US" sz="2000" b="0" dirty="0" smtClean="0"/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dirty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dirty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dirty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dirty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dirty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dirty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dirty="0" smtClean="0">
                <a:solidFill>
                  <a:schemeClr val="tx2"/>
                </a:solidFill>
              </a:rPr>
              <a:t>Environment</a:t>
            </a:r>
            <a:r>
              <a:rPr lang="en-US" sz="2000" b="0" dirty="0" smtClean="0"/>
              <a:t>: pointer to </a:t>
            </a:r>
            <a:r>
              <a:rPr lang="en-US" sz="2000" b="0" i="1" dirty="0" smtClean="0"/>
              <a:t>user defined</a:t>
            </a:r>
            <a:r>
              <a:rPr lang="en-US" sz="2000" b="0" dirty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dirty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 rot="16200000" flipH="1">
            <a:off x="6515100" y="952500"/>
            <a:ext cx="1676400" cy="1447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07309"/>
            <a:ext cx="609600" cy="47257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myEnv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Calibri" pitchFamily="34" charset="0"/>
                <a:cs typeface="Calibri" pitchFamily="34" charset="0"/>
              </a:rPr>
              <a:t>TSK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95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9342"/>
            <a:ext cx="381000" cy="74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2167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b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myEnv</a:t>
            </a:r>
            <a:endParaRPr lang="en-US" sz="1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2584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Calibri" pitchFamily="34" charset="0"/>
                <a:cs typeface="Calibri" pitchFamily="34" charset="0"/>
              </a:rPr>
              <a:t>TSK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 to SYS/BIOS</a:t>
            </a:r>
          </a:p>
          <a:p>
            <a:pPr eaLnBrk="1" hangingPunct="1"/>
            <a:r>
              <a:rPr lang="en-US" dirty="0" smtClean="0"/>
              <a:t>BIOS Threads</a:t>
            </a:r>
          </a:p>
          <a:p>
            <a:pPr lvl="1" eaLnBrk="1" hangingPunct="1"/>
            <a:r>
              <a:rPr lang="en-US" dirty="0" smtClean="0"/>
              <a:t>Hardware Interrupts (</a:t>
            </a:r>
            <a:r>
              <a:rPr lang="en-US" dirty="0" smtClean="0"/>
              <a:t>Hwi)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Software Interrupts (</a:t>
            </a:r>
            <a:r>
              <a:rPr lang="en-US" dirty="0" smtClean="0"/>
              <a:t>Swi)</a:t>
            </a:r>
            <a:endParaRPr lang="en-US" dirty="0" smtClean="0"/>
          </a:p>
          <a:p>
            <a:pPr lvl="1" eaLnBrk="1" hangingPunct="1"/>
            <a:r>
              <a:rPr lang="en-US" dirty="0" smtClean="0"/>
              <a:t>Tasks (</a:t>
            </a:r>
            <a:r>
              <a:rPr lang="en-US" dirty="0" err="1" smtClean="0"/>
              <a:t>Tsk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en-US" dirty="0" smtClean="0"/>
              <a:t>Semaphores (</a:t>
            </a:r>
            <a:r>
              <a:rPr lang="en-US" dirty="0" err="1" smtClean="0"/>
              <a:t>Sem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pend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>
                <a:latin typeface="Calibri" pitchFamily="34" charset="0"/>
                <a:cs typeface="Calibri" pitchFamily="34" charset="0"/>
              </a:rPr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2688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3240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25613" cy="2640013"/>
            <a:chOff x="96" y="2025"/>
            <a:chExt cx="1087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Calibri" pitchFamily="34" charset="0"/>
                  <a:cs typeface="Calibri" pitchFamily="34" charset="0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Calibri" pitchFamily="34" charset="0"/>
                  <a:cs typeface="Calibri" pitchFamily="34" charset="0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00" y="2025"/>
              <a:ext cx="683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Calibri" pitchFamily="34" charset="0"/>
                  <a:cs typeface="Calibri" pitchFamily="34" charset="0"/>
                </a:rPr>
                <a:t>timeout</a:t>
              </a:r>
              <a:r>
                <a:rPr lang="en-US" sz="2000">
                  <a:latin typeface="Calibri" pitchFamily="34" charset="0"/>
                  <a:cs typeface="Calibri" pitchFamily="34" charset="0"/>
                </a:rPr>
                <a:t> </a:t>
              </a:r>
              <a:br>
                <a:rPr lang="en-US" sz="2000">
                  <a:latin typeface="Calibri" pitchFamily="34" charset="0"/>
                  <a:cs typeface="Calibri" pitchFamily="34" charset="0"/>
                </a:rPr>
              </a:br>
              <a:r>
                <a:rPr lang="en-US" sz="2000">
                  <a:latin typeface="Calibri" pitchFamily="34" charset="0"/>
                  <a:cs typeface="Calibri" pitchFamily="34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55814" y="3703638"/>
            <a:ext cx="914400" cy="1600200"/>
            <a:chOff x="1295" y="2400"/>
            <a:chExt cx="576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95" y="2650"/>
              <a:ext cx="576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posted</a:t>
              </a:r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25725" cy="1692275"/>
            <a:chOff x="1152" y="1334"/>
            <a:chExt cx="1654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>
                  <a:latin typeface="Calibri" pitchFamily="34" charset="0"/>
                  <a:cs typeface="Calibri" pitchFamily="34" charset="0"/>
                </a:rPr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79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Calibri" pitchFamily="34" charset="0"/>
                    <a:cs typeface="Calibri" pitchFamily="34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>
                  <a:latin typeface="Calibri" pitchFamily="34" charset="0"/>
                  <a:cs typeface="Calibri" pitchFamily="34" charset="0"/>
                </a:rPr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>
                  <a:latin typeface="Calibri" pitchFamily="34" charset="0"/>
                  <a:cs typeface="Calibri" pitchFamily="34" charset="0"/>
                </a:rPr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Calibri" pitchFamily="34" charset="0"/>
                  <a:cs typeface="Calibri" pitchFamily="34" charset="0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36" y="1468"/>
                <a:ext cx="8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Calibri" pitchFamily="34" charset="0"/>
                    <a:cs typeface="Calibri" pitchFamily="34" charset="0"/>
                  </a:rPr>
                  <a:t>timeout </a:t>
                </a:r>
                <a:r>
                  <a:rPr lang="en-US" sz="2000">
                    <a:latin typeface="Calibri" pitchFamily="34" charset="0"/>
                    <a:cs typeface="Calibri" pitchFamily="34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Semaphore_pend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Sem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, timeout);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latin typeface="Calibri" pitchFamily="34" charset="0"/>
                <a:cs typeface="Calibri" pitchFamily="34" charset="0"/>
              </a:rPr>
              <a:t>Task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pending on 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  sem? </a:t>
            </a:r>
            <a:endParaRPr lang="en-US" sz="3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latin typeface="Calibri" pitchFamily="34" charset="0"/>
                <a:cs typeface="Calibri" pitchFamily="34" charset="0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latin typeface="Calibri" pitchFamily="34" charset="0"/>
                <a:cs typeface="Calibri" pitchFamily="34" charset="0"/>
              </a:rPr>
              <a:t>Return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0125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  <a:cs typeface="Calibri" pitchFamily="34" charset="0"/>
              </a:rPr>
              <a:t>True</a:t>
            </a:r>
            <a:endParaRPr lang="en-US" sz="1600" b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  <a:cs typeface="Calibri" pitchFamily="34" charset="0"/>
              </a:rPr>
              <a:t>Task switch will occur if higher priority task is made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ready.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594100" cy="3190875"/>
            <a:chOff x="528" y="1305"/>
            <a:chExt cx="2264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Calibri" pitchFamily="34" charset="0"/>
                </a:rPr>
                <a:t>Increment count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  <a:cs typeface="Calibri" pitchFamily="34" charset="0"/>
                </a:rPr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Semaphore_post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Sem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81400" y="609600"/>
            <a:ext cx="4876800" cy="5680075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SYS/BIOS Modules &amp; Services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4330700" y="706437"/>
            <a:ext cx="3007233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4343400" y="1206175"/>
            <a:ext cx="3408241" cy="481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Memory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Management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Cache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Heaps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Realtime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Analysis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Logs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Loads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Execution Graph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Scheduling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 thread types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Synchronization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Events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Gates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Semaphores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dirty="0" smtClean="0"/>
              <a:t>Semaphore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69915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 Semaphore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(Available Products</a:t>
            </a: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insert new Semaphore </a:t>
            </a:r>
            <a:r>
              <a:rPr lang="en-US" sz="1800" b="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Example</a:t>
              </a:r>
              <a:r>
                <a:rPr lang="en-US" sz="20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Create </a:t>
              </a:r>
              <a:r>
                <a:rPr lang="en-US" sz="2000" i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spiReady</a:t>
              </a:r>
              <a:r>
                <a:rPr lang="en-US" sz="20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,  </a:t>
              </a: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597516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Semaphore: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Object name, initial count,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399" y="1752600"/>
            <a:ext cx="438443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7068" y="4114800"/>
            <a:ext cx="49285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0668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4656788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Yield to same </a:t>
            </a:r>
            <a:r>
              <a:rPr lang="en-US" b="0" dirty="0" err="1">
                <a:latin typeface="Calibri" pitchFamily="34" charset="0"/>
                <a:cs typeface="Calibri" pitchFamily="34" charset="0"/>
              </a:rPr>
              <a:t>pri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Get/set Task </a:t>
            </a:r>
            <a:r>
              <a:rPr lang="en-US" b="0" dirty="0" err="1">
                <a:latin typeface="Calibri" pitchFamily="34" charset="0"/>
                <a:cs typeface="Calibri" pitchFamily="34" charset="0"/>
              </a:rPr>
              <a:t>Env</a:t>
            </a:r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3598101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latin typeface="Calibri" pitchFamily="34" charset="0"/>
                <a:cs typeface="Calibri" pitchFamily="34" charset="0"/>
              </a:rPr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48602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User Code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18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log.h</a:t>
            </a: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func1</a:t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Log_info1(...);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#include &lt;swi.h&gt;</a:t>
            </a:r>
            <a:endParaRPr lang="en-US" sz="1800"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Calibri" pitchFamily="34" charset="0"/>
                <a:cs typeface="Calibri" pitchFamily="34" charset="0"/>
              </a:rPr>
              <a:t>func2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{</a:t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Swi_post(…);</a:t>
            </a:r>
            <a:r>
              <a:rPr lang="en-US" sz="1800">
                <a:latin typeface="Calibri" pitchFamily="34" charset="0"/>
                <a:cs typeface="Calibri" pitchFamily="34" charset="0"/>
              </a:rPr>
              <a:t/>
            </a:r>
            <a:br>
              <a:rPr lang="en-US" sz="1800">
                <a:latin typeface="Calibri" pitchFamily="34" charset="0"/>
                <a:cs typeface="Calibri" pitchFamily="34" charset="0"/>
              </a:rPr>
            </a:br>
            <a:r>
              <a:rPr lang="en-US" sz="180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304886" y="1561098"/>
            <a:ext cx="545341" cy="3385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Calibri" pitchFamily="34" charset="0"/>
                <a:cs typeface="Calibri" pitchFamily="34" charset="0"/>
              </a:rPr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SYS/BIOS Library</a:t>
            </a: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Hwi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Swi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  	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  	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Idle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Stream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0" dirty="0">
                <a:latin typeface="Calibri" pitchFamily="34" charset="0"/>
                <a:cs typeface="Calibri" pitchFamily="34" charset="0"/>
              </a:rPr>
              <a:t>Mailbox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>
                <a:latin typeface="Calibri" pitchFamily="34" charset="0"/>
                <a:cs typeface="Calibri" pitchFamily="34" charset="0"/>
              </a:rPr>
              <a:t>Queue 	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Clock  	Log    </a:t>
            </a:r>
            <a:r>
              <a:rPr lang="en-US" sz="18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HeapMem</a:t>
            </a:r>
            <a:endParaRPr lang="en-US" sz="1800" i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HeapBuf</a:t>
            </a:r>
            <a:r>
              <a:rPr lang="en-US" sz="1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8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HeapMultiBuf</a:t>
            </a:r>
            <a:endParaRPr lang="en-US" sz="1800" i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SYS/BIOS is a </a:t>
            </a:r>
            <a:r>
              <a:rPr lang="en-US" b="0" u="sng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library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that contains modules with a particular</a:t>
            </a:r>
            <a:br>
              <a:rPr lang="en-US" b="0" dirty="0">
                <a:latin typeface="Calibri" pitchFamily="34" charset="0"/>
                <a:cs typeface="Calibri" pitchFamily="34" charset="0"/>
              </a:rPr>
            </a:br>
            <a:r>
              <a:rPr lang="en-US" b="0" dirty="0">
                <a:latin typeface="Calibri" pitchFamily="34" charset="0"/>
                <a:cs typeface="Calibri" pitchFamily="34" charset="0"/>
              </a:rPr>
              <a:t>interface and data 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structures.</a:t>
            </a:r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Application Program Interfaces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(API) define the interactions (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methods) with 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a module and data structures (objects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).</a:t>
            </a:r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Objects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structures that define the state of a </a:t>
            </a:r>
            <a:r>
              <a:rPr lang="en-US" b="0" dirty="0" smtClean="0">
                <a:latin typeface="Calibri" pitchFamily="34" charset="0"/>
                <a:cs typeface="Calibri" pitchFamily="34" charset="0"/>
              </a:rPr>
              <a:t>component.</a:t>
            </a:r>
            <a:endParaRPr lang="en-US" b="0" dirty="0">
              <a:latin typeface="Calibri" pitchFamily="34" charset="0"/>
              <a:cs typeface="Calibri" pitchFamily="34" charset="0"/>
            </a:endParaRP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dirty="0">
                <a:latin typeface="Calibri" pitchFamily="34" charset="0"/>
                <a:cs typeface="Calibri" pitchFamily="34" charset="0"/>
              </a:rPr>
              <a:t>Pointers to objects are called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handles.</a:t>
            </a:r>
            <a:endParaRPr lang="en-US" b="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dirty="0" smtClean="0">
                <a:latin typeface="Calibri" pitchFamily="34" charset="0"/>
                <a:cs typeface="Calibri" pitchFamily="34" charset="0"/>
              </a:rPr>
              <a:t>Object-based </a:t>
            </a:r>
            <a:r>
              <a:rPr lang="en-US" b="0" dirty="0">
                <a:latin typeface="Calibri" pitchFamily="34" charset="0"/>
                <a:cs typeface="Calibri" pitchFamily="34" charset="0"/>
              </a:rPr>
              <a:t>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 dirty="0">
                <a:latin typeface="Calibri" pitchFamily="34" charset="0"/>
                <a:cs typeface="Calibri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 dirty="0">
                <a:latin typeface="Calibri" pitchFamily="34" charset="0"/>
                <a:cs typeface="Calibri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801310" cy="5109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Calibri" pitchFamily="34" charset="0"/>
                <a:cs typeface="Calibri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992259" cy="10525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structure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71846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402837" cy="42473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7874400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576657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>
                <a:latin typeface="Calibri" pitchFamily="34" charset="0"/>
                <a:cs typeface="Calibri" pitchFamily="34" charset="0"/>
              </a:rPr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297150" cy="42473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674607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>
                <a:latin typeface="Calibri" pitchFamily="34" charset="0"/>
                <a:cs typeface="Calibri" pitchFamily="34" charset="0"/>
              </a:rPr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080489" cy="424732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769345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i="1" u="sng">
                <a:latin typeface="Calibri" pitchFamily="34" charset="0"/>
                <a:cs typeface="Calibri" pitchFamily="34" charset="0"/>
              </a:rPr>
              <a:t>Function</a:t>
            </a:r>
            <a:r>
              <a:rPr lang="en-US" sz="2000" b="0" i="1">
                <a:latin typeface="Calibri" pitchFamily="34" charset="0"/>
                <a:cs typeface="Calibri" pitchFamily="34" charset="0"/>
              </a:rPr>
              <a:t> that executes within a specific </a:t>
            </a:r>
            <a:r>
              <a:rPr lang="en-US" sz="2000" b="0" i="1" u="sng">
                <a:latin typeface="Calibri" pitchFamily="34" charset="0"/>
                <a:cs typeface="Calibri" pitchFamily="34" charset="0"/>
              </a:rPr>
              <a:t>context</a:t>
            </a:r>
            <a:r>
              <a:rPr lang="en-US" sz="2000" b="0" i="1">
                <a:latin typeface="Calibri" pitchFamily="34" charset="0"/>
                <a:cs typeface="Calibri" pitchFamily="34" charset="0"/>
              </a:rPr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15874" cy="42473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50712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 dirty="0">
                <a:latin typeface="Calibri" pitchFamily="34" charset="0"/>
                <a:cs typeface="Calibri" pitchFamily="34" charset="0"/>
              </a:rPr>
              <a:t> Application Programming Interface </a:t>
            </a:r>
            <a:r>
              <a:rPr lang="en-US" sz="2000" b="0" i="1" dirty="0" smtClean="0">
                <a:latin typeface="Calibri" pitchFamily="34" charset="0"/>
                <a:cs typeface="Calibri" pitchFamily="34" charset="0"/>
              </a:rPr>
              <a:t>provides </a:t>
            </a:r>
            <a:r>
              <a:rPr lang="en-US" sz="2000" b="0" i="1" u="sng" dirty="0" smtClean="0">
                <a:latin typeface="Calibri" pitchFamily="34" charset="0"/>
                <a:cs typeface="Calibri" pitchFamily="34" charset="0"/>
              </a:rPr>
              <a:t>methods</a:t>
            </a:r>
            <a:r>
              <a:rPr lang="en-US" sz="2000" b="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0" i="1" dirty="0">
                <a:latin typeface="Calibri" pitchFamily="34" charset="0"/>
                <a:cs typeface="Calibri" pitchFamily="34" charset="0"/>
              </a:rPr>
              <a:t>for interacting</a:t>
            </a:r>
            <a:br>
              <a:rPr lang="en-US" sz="2000" b="0" i="1" dirty="0">
                <a:latin typeface="Calibri" pitchFamily="34" charset="0"/>
                <a:cs typeface="Calibri" pitchFamily="34" charset="0"/>
              </a:rPr>
            </a:br>
            <a:r>
              <a:rPr lang="en-US" sz="2000" b="0" i="1" dirty="0">
                <a:latin typeface="Calibri" pitchFamily="34" charset="0"/>
                <a:cs typeface="Calibri" pitchFamily="34" charset="0"/>
              </a:rPr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Comparing RTOS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FAT,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etc.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Hwi, Swi,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ARM,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MSP430,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17264</TotalTime>
  <Pages>3</Pages>
  <Words>3256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Comparing RTOS and GP/OS</vt:lpstr>
      <vt:lpstr>Outline</vt:lpstr>
      <vt:lpstr>SYS/BIOS Thread Types</vt:lpstr>
      <vt:lpstr>Hwi Signaling Swi/Task</vt:lpstr>
      <vt:lpstr>Swi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(SPI)</vt:lpstr>
      <vt:lpstr>Configuring an Hwi: Statically via GUI</vt:lpstr>
      <vt:lpstr>Hardware Event IDs</vt:lpstr>
      <vt:lpstr>Example ISR (SPI)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Swi: Statically via GUI</vt:lpstr>
      <vt:lpstr>SYS/BIOS Swi APIs</vt:lpstr>
      <vt:lpstr>Outline</vt:lpstr>
      <vt:lpstr>Task Scheduling</vt:lpstr>
      <vt:lpstr>Task Code Topology – Pending </vt:lpstr>
      <vt:lpstr>Comparing Swi and Task</vt:lpstr>
      <vt:lpstr>Configuring a Task: Statically via the GUI</vt:lpstr>
      <vt:lpstr>Task Object Concepts</vt:lpstr>
      <vt:lpstr>Outline</vt:lpstr>
      <vt:lpstr>Semaphore Pend</vt:lpstr>
      <vt:lpstr>Semaphore Post</vt:lpstr>
      <vt:lpstr>Configuring a Semaphore: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a0850458</cp:lastModifiedBy>
  <cp:revision>439</cp:revision>
  <cp:lastPrinted>1601-01-01T00:00:00Z</cp:lastPrinted>
  <dcterms:created xsi:type="dcterms:W3CDTF">2001-09-20T20:19:44Z</dcterms:created>
  <dcterms:modified xsi:type="dcterms:W3CDTF">2013-03-12T19:14:45Z</dcterms:modified>
</cp:coreProperties>
</file>