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78"/>
  </p:notesMasterIdLst>
  <p:sldIdLst>
    <p:sldId id="256" r:id="rId5"/>
    <p:sldId id="359" r:id="rId6"/>
    <p:sldId id="257" r:id="rId7"/>
    <p:sldId id="336" r:id="rId8"/>
    <p:sldId id="300" r:id="rId9"/>
    <p:sldId id="301" r:id="rId10"/>
    <p:sldId id="302" r:id="rId11"/>
    <p:sldId id="303" r:id="rId12"/>
    <p:sldId id="304" r:id="rId13"/>
    <p:sldId id="305" r:id="rId14"/>
    <p:sldId id="310" r:id="rId15"/>
    <p:sldId id="306" r:id="rId16"/>
    <p:sldId id="307" r:id="rId17"/>
    <p:sldId id="308" r:id="rId18"/>
    <p:sldId id="309" r:id="rId19"/>
    <p:sldId id="311" r:id="rId20"/>
    <p:sldId id="312" r:id="rId21"/>
    <p:sldId id="337" r:id="rId22"/>
    <p:sldId id="314" r:id="rId23"/>
    <p:sldId id="315" r:id="rId24"/>
    <p:sldId id="316" r:id="rId25"/>
    <p:sldId id="318" r:id="rId26"/>
    <p:sldId id="319" r:id="rId27"/>
    <p:sldId id="313" r:id="rId28"/>
    <p:sldId id="321" r:id="rId29"/>
    <p:sldId id="320" r:id="rId30"/>
    <p:sldId id="323" r:id="rId31"/>
    <p:sldId id="263" r:id="rId32"/>
    <p:sldId id="348" r:id="rId33"/>
    <p:sldId id="326" r:id="rId34"/>
    <p:sldId id="356" r:id="rId35"/>
    <p:sldId id="338" r:id="rId36"/>
    <p:sldId id="350" r:id="rId37"/>
    <p:sldId id="325" r:id="rId38"/>
    <p:sldId id="328" r:id="rId39"/>
    <p:sldId id="334" r:id="rId40"/>
    <p:sldId id="330" r:id="rId41"/>
    <p:sldId id="335" r:id="rId42"/>
    <p:sldId id="332" r:id="rId43"/>
    <p:sldId id="333" r:id="rId44"/>
    <p:sldId id="265" r:id="rId45"/>
    <p:sldId id="339" r:id="rId46"/>
    <p:sldId id="268" r:id="rId47"/>
    <p:sldId id="269" r:id="rId48"/>
    <p:sldId id="279" r:id="rId49"/>
    <p:sldId id="280" r:id="rId50"/>
    <p:sldId id="281" r:id="rId51"/>
    <p:sldId id="282" r:id="rId52"/>
    <p:sldId id="283" r:id="rId53"/>
    <p:sldId id="340" r:id="rId54"/>
    <p:sldId id="345" r:id="rId55"/>
    <p:sldId id="349" r:id="rId56"/>
    <p:sldId id="341" r:id="rId57"/>
    <p:sldId id="285" r:id="rId58"/>
    <p:sldId id="286" r:id="rId59"/>
    <p:sldId id="287" r:id="rId60"/>
    <p:sldId id="288" r:id="rId61"/>
    <p:sldId id="289" r:id="rId62"/>
    <p:sldId id="290" r:id="rId63"/>
    <p:sldId id="343" r:id="rId64"/>
    <p:sldId id="352" r:id="rId65"/>
    <p:sldId id="357" r:id="rId66"/>
    <p:sldId id="360" r:id="rId67"/>
    <p:sldId id="358" r:id="rId68"/>
    <p:sldId id="351" r:id="rId69"/>
    <p:sldId id="347" r:id="rId70"/>
    <p:sldId id="353" r:id="rId71"/>
    <p:sldId id="354" r:id="rId72"/>
    <p:sldId id="355" r:id="rId73"/>
    <p:sldId id="344" r:id="rId74"/>
    <p:sldId id="292" r:id="rId75"/>
    <p:sldId id="293" r:id="rId76"/>
    <p:sldId id="296" r:id="rId77"/>
  </p:sldIdLst>
  <p:sldSz cx="9144000" cy="6858000" type="screen4x3"/>
  <p:notesSz cx="7010400" cy="9296400"/>
  <p:custDataLst>
    <p:tags r:id="rId7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Rinkes" initials="D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37BBAC-2808-4796-8F17-AE91FE79765D}" type="datetimeFigureOut">
              <a:rPr lang="en-US" smtClean="0"/>
              <a:pPr/>
              <a:t>3/14/2013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0B16B4-9717-48E1-9B50-21CC3229DA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4495800"/>
            <a:ext cx="6324600" cy="4419600"/>
          </a:xfrm>
          <a:noFill/>
        </p:spPr>
        <p:txBody>
          <a:bodyPr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Indicate here how many cycles this code processing will require (15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9BF52-597E-4769-B4AB-0897720C9A7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A27DB-36D9-4733-9BCD-F647A01CD24B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47A13-D1EB-49C8-BFD6-19FD21BEAE6C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67D92-3366-4207-A80A-F5F505B89EF9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Restrict qualifiers may be ignored if they do not have function-level scope.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416D-24CD-4C03-86C6-7DC0EA5F6678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7AB09-9134-4F2D-969B-8DEC23A5D010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B20A-17DF-4DF6-994E-57082B907237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712AF-6C2B-4697-BE4B-44088D6774BB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A1F99-549B-4183-9697-A51766BAF10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0D85C-F616-4C83-9214-12523F854377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 Pragma in optimizer comments is *inside* if statement. </a:t>
            </a:r>
          </a:p>
          <a:p>
            <a:pPr>
              <a:buFontTx/>
              <a:buChar char="•"/>
            </a:pPr>
            <a:r>
              <a:rPr lang="en-US" dirty="0"/>
              <a:t> Does not imply that original loop executes at least once.</a:t>
            </a:r>
          </a:p>
          <a:p>
            <a:pPr>
              <a:buFontTx/>
              <a:buChar char="•"/>
            </a:pPr>
            <a:r>
              <a:rPr lang="en-US" dirty="0"/>
              <a:t>All examples in this presentation were generated using CCS 3.2 (cgt version 6.0.1).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452FD-6C74-4537-8FC3-C7506098BE62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6485F-36B2-4CC6-9C3B-598FA6A20824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C09D2-C500-4794-A0B8-CE4E7D5D6617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81DA8-D2F0-4506-A57A-05100B8FC1FF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CEB3C-3ECC-46B6-928C-5B9D6FB1700D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47DF-9021-48B6-9ED2-B3ACD011D9F6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E527-2E8F-4A0E-949B-F19EB9AFFDC0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31082-7589-41A8-A93F-3DF86E3903E8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B7BDC-AC41-4883-88F3-4E7C9006D685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F835E-9C1B-4798-9E6F-30F5245320D8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3C50B-80D9-489B-AE60-C200495FDE6A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872DD-0BB5-4543-A489-F0AF9483A98E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9417D-EF05-4CB3-90C4-1E375FDD0743}" type="slidenum">
              <a:rPr lang="en-US"/>
              <a:pPr/>
              <a:t>72</a:t>
            </a:fld>
            <a:endParaRPr lang="en-US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73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Should the</a:t>
            </a:r>
            <a:r>
              <a:rPr lang="en-US" baseline="0" dirty="0" smtClean="0"/>
              <a:t> EXECUTEs be sequential here?  E1, E2. E3, etc.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Applications 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rner Title w/ tex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0589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0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notesSlide" Target="../notesSlides/notesSlide14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pdf/spra666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i.com/lit/pdf/spru187" TargetMode="External"/><Relationship Id="rId5" Type="http://schemas.openxmlformats.org/officeDocument/2006/relationships/hyperlink" Target="http://www.ti.com/lit/ug/spru425a/spru425a.pdf" TargetMode="External"/><Relationship Id="rId4" Type="http://schemas.openxmlformats.org/officeDocument/2006/relationships/hyperlink" Target="http://www.ti.com/lit/pdf/spraa4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C66x Code Optimization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400" kern="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VLIW Architecture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855612" y="2721318"/>
            <a:ext cx="2971800" cy="3698875"/>
            <a:chOff x="2819400" y="2895600"/>
            <a:chExt cx="2971800" cy="3698875"/>
          </a:xfrm>
        </p:grpSpPr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2819400" y="3489885"/>
              <a:ext cx="646997" cy="264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2819400" y="375224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2819400" y="4335598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2819400" y="462677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2819400" y="4918950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2819400" y="404342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2819400" y="585012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2819400" y="560986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2903592" y="3467477"/>
              <a:ext cx="46487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0" rIns="92075" bIns="0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2923578" y="5800253"/>
              <a:ext cx="449608" cy="210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3036507" y="5598496"/>
              <a:ext cx="250068" cy="32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dirty="0" smtClean="0">
                  <a:latin typeface="Calibri" pitchFamily="34" charset="0"/>
                </a:rPr>
                <a:t>.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2819400" y="536085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2819400" y="512059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3798669" y="4276964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3798669" y="3587276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3798669" y="5653359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475170" y="3803921"/>
              <a:ext cx="315822" cy="2068071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4354647" y="4280939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3798669" y="4965659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4354647" y="497261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4354647" y="359224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4354647" y="566031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4781227" y="3807896"/>
              <a:ext cx="362976" cy="2068071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5144203" y="3489885"/>
              <a:ext cx="646997" cy="26404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5144203" y="375224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5144203" y="4335598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5144203" y="462677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5144203" y="4918950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5144203" y="404342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5144203" y="585012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5144203" y="562069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5257073" y="3485583"/>
              <a:ext cx="4552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0" rIns="92075" bIns="0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5257434" y="5786213"/>
              <a:ext cx="449608" cy="210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5361310" y="5616602"/>
              <a:ext cx="250068" cy="32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dirty="0" smtClean="0">
                  <a:latin typeface="Calibri" pitchFamily="34" charset="0"/>
                </a:rPr>
                <a:t>.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5144203" y="5378965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5144203" y="512964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2819400" y="6215842"/>
              <a:ext cx="2971800" cy="3786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3749321" y="4918950"/>
              <a:ext cx="1124021" cy="1246209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3938688" y="4724944"/>
              <a:ext cx="699230" cy="2954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t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819400" y="2895600"/>
              <a:ext cx="2971800" cy="672794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sz="3100" dirty="0" smtClean="0"/>
              <a:t>Two (almost independent) sides, A and B</a:t>
            </a:r>
          </a:p>
          <a:p>
            <a:r>
              <a:rPr lang="en-US" sz="3100" dirty="0" smtClean="0"/>
              <a:t>8 functional units, M, L, S, D </a:t>
            </a:r>
          </a:p>
          <a:p>
            <a:r>
              <a:rPr lang="en-US" sz="3100" dirty="0" smtClean="0"/>
              <a:t>Up to 8 instructions sustained dispatch rate </a:t>
            </a:r>
          </a:p>
          <a:p>
            <a:pPr>
              <a:buNone/>
            </a:pPr>
            <a:endParaRPr lang="en-US" sz="2000" dirty="0" smtClean="0"/>
          </a:p>
          <a:p>
            <a:endParaRPr lang="en-US" sz="2800" dirty="0" smtClean="0"/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200401"/>
            <a:ext cx="377825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many cycles would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it take to perform this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loop five times?</a:t>
            </a:r>
          </a:p>
          <a:p>
            <a:r>
              <a:rPr lang="en-US" sz="2800" dirty="0" smtClean="0">
                <a:latin typeface="Calibri" pitchFamily="34" charset="0"/>
              </a:rPr>
              <a:t>(Disregard delay slots</a:t>
            </a:r>
            <a:r>
              <a:rPr lang="en-US" sz="2800" dirty="0" smtClean="0">
                <a:latin typeface="Calibri" pitchFamily="34" charset="0"/>
              </a:rPr>
              <a:t>)   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A typical DSP MAC operation.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5257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5 x 3 = 15 </a:t>
            </a:r>
            <a:r>
              <a:rPr lang="en-US" sz="2800" dirty="0" smtClean="0">
                <a:latin typeface="Calibri" pitchFamily="34" charset="0"/>
              </a:rPr>
              <a:t>cycles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Non-Pipelined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00200" y="838200"/>
            <a:ext cx="7162800" cy="457200"/>
            <a:chOff x="1008" y="528"/>
            <a:chExt cx="4512" cy="288"/>
          </a:xfrm>
        </p:grpSpPr>
        <p:sp>
          <p:nvSpPr>
            <p:cNvPr id="27751" name="Rectangle 4"/>
            <p:cNvSpPr>
              <a:spLocks noChangeArrowheads="1"/>
            </p:cNvSpPr>
            <p:nvPr/>
          </p:nvSpPr>
          <p:spPr bwMode="auto">
            <a:xfrm>
              <a:off x="216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.M1</a:t>
              </a:r>
            </a:p>
          </p:txBody>
        </p:sp>
        <p:sp>
          <p:nvSpPr>
            <p:cNvPr id="27752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.M2</a:t>
              </a:r>
            </a:p>
          </p:txBody>
        </p:sp>
        <p:sp>
          <p:nvSpPr>
            <p:cNvPr id="27753" name="Rectangle 6"/>
            <p:cNvSpPr>
              <a:spLocks noChangeArrowheads="1"/>
            </p:cNvSpPr>
            <p:nvPr/>
          </p:nvSpPr>
          <p:spPr bwMode="auto">
            <a:xfrm>
              <a:off x="3312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.L1</a:t>
              </a:r>
            </a:p>
          </p:txBody>
        </p:sp>
        <p:sp>
          <p:nvSpPr>
            <p:cNvPr id="27754" name="Rectangle 7"/>
            <p:cNvSpPr>
              <a:spLocks noChangeArrowheads="1"/>
            </p:cNvSpPr>
            <p:nvPr/>
          </p:nvSpPr>
          <p:spPr bwMode="auto">
            <a:xfrm>
              <a:off x="388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.L2</a:t>
              </a:r>
            </a:p>
          </p:txBody>
        </p:sp>
        <p:sp>
          <p:nvSpPr>
            <p:cNvPr id="27755" name="Rectangle 8"/>
            <p:cNvSpPr>
              <a:spLocks noChangeArrowheads="1"/>
            </p:cNvSpPr>
            <p:nvPr/>
          </p:nvSpPr>
          <p:spPr bwMode="auto">
            <a:xfrm>
              <a:off x="446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.S1</a:t>
              </a:r>
            </a:p>
          </p:txBody>
        </p:sp>
        <p:sp>
          <p:nvSpPr>
            <p:cNvPr id="27756" name="Rectangle 9"/>
            <p:cNvSpPr>
              <a:spLocks noChangeArrowheads="1"/>
            </p:cNvSpPr>
            <p:nvPr/>
          </p:nvSpPr>
          <p:spPr bwMode="auto">
            <a:xfrm>
              <a:off x="504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.S2</a:t>
              </a:r>
            </a:p>
          </p:txBody>
        </p:sp>
        <p:sp>
          <p:nvSpPr>
            <p:cNvPr id="27757" name="Rectangle 10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.D1</a:t>
              </a:r>
            </a:p>
          </p:txBody>
        </p:sp>
        <p:sp>
          <p:nvSpPr>
            <p:cNvPr id="27758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381000"/>
            <a:ext cx="2667000" cy="914400"/>
            <a:chOff x="384" y="240"/>
            <a:chExt cx="1680" cy="576"/>
          </a:xfrm>
        </p:grpSpPr>
        <p:sp>
          <p:nvSpPr>
            <p:cNvPr id="27747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7748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4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9" name="Rectangle 19"/>
            <p:cNvSpPr>
              <a:spLocks noChangeArrowheads="1"/>
            </p:cNvSpPr>
            <p:nvPr/>
          </p:nvSpPr>
          <p:spPr bwMode="auto">
            <a:xfrm>
              <a:off x="384" y="9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46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88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3312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73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29000" y="14478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mpy</a:t>
            </a:r>
          </a:p>
        </p:txBody>
      </p:sp>
      <p:grpSp>
        <p:nvGrpSpPr>
          <p:cNvPr id="5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0" name="Rectangle 30"/>
            <p:cNvSpPr>
              <a:spLocks noChangeArrowheads="1"/>
            </p:cNvSpPr>
            <p:nvPr/>
          </p:nvSpPr>
          <p:spPr bwMode="auto">
            <a:xfrm>
              <a:off x="384" y="1296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88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36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58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00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257800" y="20574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add</a:t>
            </a:r>
          </a:p>
        </p:txBody>
      </p:sp>
      <p:grpSp>
        <p:nvGrpSpPr>
          <p:cNvPr id="6" name="Group 3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667000"/>
            <a:ext cx="8153400" cy="1676400"/>
            <a:chOff x="384" y="1680"/>
            <a:chExt cx="5136" cy="1056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21" name="Rectangle 42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1008" y="1680"/>
              <a:ext cx="1056" cy="288"/>
              <a:chOff x="1008" y="1680"/>
              <a:chExt cx="1056" cy="288"/>
            </a:xfrm>
          </p:grpSpPr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10" name="Rectangle 55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2160" y="2064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01" name="Rectangle 6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3312" y="244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09600" y="4495800"/>
            <a:ext cx="8153400" cy="1676400"/>
            <a:chOff x="384" y="2832"/>
            <a:chExt cx="5136" cy="1056"/>
          </a:xfrm>
        </p:grpSpPr>
        <p:grpSp>
          <p:nvGrpSpPr>
            <p:cNvPr id="12" name="Group 76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1008" y="2832"/>
              <a:ext cx="1056" cy="288"/>
              <a:chOff x="1008" y="2832"/>
              <a:chExt cx="1056" cy="288"/>
            </a:xfrm>
          </p:grpSpPr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14" name="Group 89"/>
            <p:cNvGrpSpPr>
              <a:grpSpLocks/>
            </p:cNvGrpSpPr>
            <p:nvPr/>
          </p:nvGrpSpPr>
          <p:grpSpPr bwMode="auto">
            <a:xfrm>
              <a:off x="384" y="3216"/>
              <a:ext cx="5136" cy="288"/>
              <a:chOff x="384" y="3216"/>
              <a:chExt cx="5136" cy="288"/>
            </a:xfrm>
          </p:grpSpPr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75" name="Rectangle 91"/>
              <p:cNvSpPr>
                <a:spLocks noChangeArrowheads="1"/>
              </p:cNvSpPr>
              <p:nvPr/>
            </p:nvSpPr>
            <p:spPr bwMode="auto">
              <a:xfrm>
                <a:off x="384" y="321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216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2160" y="3216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384" y="3600"/>
              <a:ext cx="5136" cy="288"/>
              <a:chOff x="384" y="3600"/>
              <a:chExt cx="5136" cy="288"/>
            </a:xfrm>
          </p:grpSpPr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66" name="Rectangle 102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12" y="3600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nimBg="1" autoUpdateAnimBg="0"/>
      <p:bldP spid="287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Pipelining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381000"/>
            <a:ext cx="8153400" cy="914400"/>
            <a:chOff x="384" y="240"/>
            <a:chExt cx="5136" cy="57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528"/>
              <a:ext cx="4512" cy="288"/>
              <a:chOff x="1008" y="528"/>
              <a:chExt cx="4512" cy="288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16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.M1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.M2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.L1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88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.L2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.S1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.S2</a:t>
                </a:r>
              </a:p>
            </p:txBody>
          </p:sp>
          <p:sp>
            <p:nvSpPr>
              <p:cNvPr id="28782" name="Rectangle 11"/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.D1</a:t>
                </a:r>
              </a:p>
            </p:txBody>
          </p:sp>
          <p:sp>
            <p:nvSpPr>
              <p:cNvPr id="28783" name="Rectangle 12"/>
              <p:cNvSpPr>
                <a:spLocks noChangeArrowheads="1"/>
              </p:cNvSpPr>
              <p:nvPr/>
            </p:nvSpPr>
            <p:spPr bwMode="auto">
              <a:xfrm>
                <a:off x="1584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.D2</a:t>
                </a:r>
              </a:p>
            </p:txBody>
          </p:sp>
        </p:grpSp>
        <p:sp>
          <p:nvSpPr>
            <p:cNvPr id="28774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8775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838200"/>
            <a:ext cx="1676400" cy="457200"/>
            <a:chOff x="1008" y="528"/>
            <a:chExt cx="1056" cy="288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84" y="912"/>
              <a:ext cx="5136" cy="288"/>
              <a:chOff x="384" y="912"/>
              <a:chExt cx="5136" cy="28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2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00200" y="1447800"/>
            <a:ext cx="1676400" cy="457200"/>
            <a:chOff x="1008" y="912"/>
            <a:chExt cx="1056" cy="28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384" y="1296"/>
              <a:ext cx="5136" cy="288"/>
              <a:chOff x="384" y="1296"/>
              <a:chExt cx="5136" cy="288"/>
            </a:xfrm>
          </p:grpSpPr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38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600200" y="2057400"/>
            <a:ext cx="2590800" cy="457200"/>
            <a:chOff x="1008" y="1296"/>
            <a:chExt cx="1632" cy="288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2" name="Group 47"/>
            <p:cNvGrpSpPr>
              <a:grpSpLocks/>
            </p:cNvGrpSpPr>
            <p:nvPr/>
          </p:nvGrpSpPr>
          <p:grpSpPr bwMode="auto">
            <a:xfrm>
              <a:off x="1008" y="1296"/>
              <a:ext cx="1056" cy="288"/>
              <a:chOff x="1008" y="1296"/>
              <a:chExt cx="1056" cy="288"/>
            </a:xfrm>
          </p:grpSpPr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" y="2667000"/>
            <a:ext cx="8153400" cy="457200"/>
            <a:chOff x="384" y="1680"/>
            <a:chExt cx="5136" cy="288"/>
          </a:xfrm>
        </p:grpSpPr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7" name="Rectangle 55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6" name="Rectangle 5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1008" y="1680"/>
              <a:ext cx="2784" cy="288"/>
              <a:chOff x="1008" y="1680"/>
              <a:chExt cx="2784" cy="288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18" name="Group 64"/>
              <p:cNvGrpSpPr>
                <a:grpSpLocks/>
              </p:cNvGrpSpPr>
              <p:nvPr/>
            </p:nvGrpSpPr>
            <p:grpSpPr bwMode="auto">
              <a:xfrm>
                <a:off x="1008" y="1680"/>
                <a:ext cx="1056" cy="288"/>
                <a:chOff x="1008" y="1680"/>
                <a:chExt cx="1056" cy="288"/>
              </a:xfrm>
            </p:grpSpPr>
            <p:sp>
              <p:nvSpPr>
                <p:cNvPr id="2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0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09600" y="3276600"/>
            <a:ext cx="8153400" cy="457200"/>
            <a:chOff x="384" y="2064"/>
            <a:chExt cx="5136" cy="288"/>
          </a:xfrm>
        </p:grpSpPr>
        <p:grpSp>
          <p:nvGrpSpPr>
            <p:cNvPr id="23" name="Group 68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9765" name="Rectangle 6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7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78"/>
            <p:cNvGrpSpPr>
              <a:grpSpLocks/>
            </p:cNvGrpSpPr>
            <p:nvPr/>
          </p:nvGrpSpPr>
          <p:grpSpPr bwMode="auto">
            <a:xfrm>
              <a:off x="1008" y="2064"/>
              <a:ext cx="2784" cy="288"/>
              <a:chOff x="1008" y="2064"/>
              <a:chExt cx="2784" cy="288"/>
            </a:xfrm>
          </p:grpSpPr>
          <p:sp>
            <p:nvSpPr>
              <p:cNvPr id="29775" name="Rectangle 7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008" y="2064"/>
                <a:ext cx="1056" cy="288"/>
                <a:chOff x="1008" y="2064"/>
                <a:chExt cx="1056" cy="288"/>
              </a:xfrm>
            </p:grpSpPr>
            <p:sp>
              <p:nvSpPr>
                <p:cNvPr id="29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79" name="Rectangle 83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9" name="Group 8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09600" y="3886200"/>
            <a:ext cx="8153400" cy="457200"/>
            <a:chOff x="384" y="2448"/>
            <a:chExt cx="5136" cy="288"/>
          </a:xfrm>
        </p:grpSpPr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9782" name="Rectangle 86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05" name="Rectangle 8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31" name="Group 95"/>
            <p:cNvGrpSpPr>
              <a:grpSpLocks/>
            </p:cNvGrpSpPr>
            <p:nvPr/>
          </p:nvGrpSpPr>
          <p:grpSpPr bwMode="auto">
            <a:xfrm>
              <a:off x="2160" y="2448"/>
              <a:ext cx="1632" cy="288"/>
              <a:chOff x="2160" y="2448"/>
              <a:chExt cx="1632" cy="288"/>
            </a:xfrm>
          </p:grpSpPr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</p:grpSp>
      </p:grpSp>
      <p:grpSp>
        <p:nvGrpSpPr>
          <p:cNvPr id="29794" name="Group 9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9600" y="4495800"/>
            <a:ext cx="8153400" cy="457200"/>
            <a:chOff x="384" y="2832"/>
            <a:chExt cx="5136" cy="288"/>
          </a:xfrm>
        </p:grpSpPr>
        <p:grpSp>
          <p:nvGrpSpPr>
            <p:cNvPr id="29795" name="Group 99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692" name="Rectangle 10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3312" y="2832"/>
              <a:ext cx="480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sp>
        <p:nvSpPr>
          <p:cNvPr id="29806" name="Text Box 110"/>
          <p:cNvSpPr txBox="1">
            <a:spLocks noChangeArrowheads="1"/>
          </p:cNvSpPr>
          <p:nvPr/>
        </p:nvSpPr>
        <p:spPr bwMode="auto">
          <a:xfrm rot="-287537">
            <a:off x="1665394" y="3850809"/>
            <a:ext cx="175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No </a:t>
            </a:r>
            <a:r>
              <a:rPr lang="en-US" sz="2800" dirty="0" smtClean="0">
                <a:latin typeface="Times New Roman" pitchFamily="18" charset="0"/>
              </a:rPr>
              <a:t>LDHs</a:t>
            </a:r>
            <a:r>
              <a:rPr lang="en-US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354013" y="5546725"/>
            <a:ext cx="84359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Pipelining these instructions took 1/2 the cycles!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6" grpId="0" autoUpdateAnimBg="0"/>
      <p:bldP spid="29807" grpId="0" build="p" autoUpdateAnimBg="0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compiler is smart enough to schedule instructions efficiently.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Software pipeline is the major speed-up mechanism for VLIW architecture.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Software pipeline requires deterministic execution: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Not if,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branch,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and call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No interrupts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ependencies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SPLOOP?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SPLOOP is an instruction buffer with a set of control hardware registers that keep track of the loop iterations: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Iteration </a:t>
            </a:r>
            <a:r>
              <a:rPr lang="en-US" dirty="0" smtClean="0">
                <a:latin typeface="+mj-lt"/>
              </a:rPr>
              <a:t>refers to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complete algorithm processing of one element of the vector.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When software pipeline is used, a loop processes multiple iterations.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SPLOOP keeps track of what iterations are currently in the process.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When an interrupt occurs: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SPLOOP stops processing new iterations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But finishes all iterations already in the pipeline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Then serves the interrupt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Upon returning from the ISR, SPLOOP starts processing the next iteration and </a:t>
            </a:r>
            <a:r>
              <a:rPr lang="en-US" sz="2400" dirty="0" smtClean="0">
                <a:latin typeface="+mj-lt"/>
              </a:rPr>
              <a:t>refills </a:t>
            </a:r>
            <a:r>
              <a:rPr lang="en-US" sz="2400" dirty="0" smtClean="0">
                <a:latin typeface="+mj-lt"/>
              </a:rPr>
              <a:t>the pipeline.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SPLOOP: Advantages &amp; Limitations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SPLOOP Advantages: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Enables interrupts during software pipeline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Saves memory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Saves power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Implicit loop counter saves a unit</a:t>
            </a:r>
          </a:p>
          <a:p>
            <a:pPr marL="1633538" lvl="4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E2E </a:t>
            </a:r>
            <a:r>
              <a:rPr lang="en-US" dirty="0" smtClean="0">
                <a:latin typeface="+mj-lt"/>
              </a:rPr>
              <a:t>example of 32 MAC per cycle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Nested loops are supported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Scheduled by the compiler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SPLOOP Limitations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Limits number of executable packets (14)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Limits on the usage and location of some instructions (see the documentations)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NOTE: The compiler is not always smart enough to schedule SPLOOP, especially if the minimum number of iterations is not known (to the compiler).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Basic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b="1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Generic Optimization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Never have printf in your code!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Use peripherals (and coprocessors) to offload </a:t>
            </a:r>
            <a:r>
              <a:rPr lang="en-US" sz="2400" dirty="0" smtClean="0">
                <a:latin typeface="+mj-lt"/>
              </a:rPr>
              <a:t>unnecessary tasks from the </a:t>
            </a:r>
            <a:r>
              <a:rPr lang="en-US" sz="2400" dirty="0" err="1" smtClean="0">
                <a:latin typeface="+mj-lt"/>
              </a:rPr>
              <a:t>CorePacs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Make sure the loop trip counters are (unsigned) int or long (32 bit) </a:t>
            </a:r>
            <a:r>
              <a:rPr lang="en-US" sz="2400" dirty="0" smtClean="0"/>
              <a:t>… and </a:t>
            </a:r>
            <a:r>
              <a:rPr lang="en-US" sz="2400" u="sng" dirty="0" smtClean="0"/>
              <a:t>not</a:t>
            </a:r>
            <a:r>
              <a:rPr lang="en-US" sz="2400" dirty="0" smtClean="0"/>
              <a:t> short (16 bit).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Disclaimer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This presentation DOES NOT address multicore optimization.</a:t>
            </a:r>
          </a:p>
          <a:p>
            <a:pPr>
              <a:defRPr/>
            </a:pPr>
            <a:r>
              <a:rPr lang="en-US" sz="2800" dirty="0" smtClean="0"/>
              <a:t>Multicore optimization issues are covered in the multicore considerations presentation.</a:t>
            </a:r>
          </a:p>
          <a:p>
            <a:pPr>
              <a:defRPr/>
            </a:pPr>
            <a:r>
              <a:rPr lang="en-US" sz="2800" dirty="0" smtClean="0"/>
              <a:t>This is NOT a comprehensive collection of optimization techniques.</a:t>
            </a:r>
          </a:p>
          <a:p>
            <a:pPr>
              <a:defRPr/>
            </a:pPr>
            <a:r>
              <a:rPr lang="en-US" sz="2800" dirty="0" smtClean="0"/>
              <a:t>For a more thorough examination of optimization, please consider the C6000 Embedded Design Workshop.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Code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81000" y="762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marR="0" lvl="1" indent="-342900" defTabSz="914400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n-lt"/>
                <a:cs typeface="+mn-cs"/>
              </a:rPr>
              <a:t>Code Generation Tools can build executables from different code types: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Generic C or C++ code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C with intrinsic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Linear Assembly  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Assembly </a:t>
            </a:r>
            <a:r>
              <a:rPr lang="en-US" sz="3000" dirty="0" smtClean="0">
                <a:latin typeface="+mn-lt"/>
                <a:cs typeface="+mn-cs"/>
              </a:rPr>
              <a:t>(</a:t>
            </a:r>
            <a:r>
              <a:rPr lang="en-US" sz="3000" dirty="0" smtClean="0">
                <a:latin typeface="+mn-lt"/>
                <a:cs typeface="+mn-cs"/>
              </a:rPr>
              <a:t>DETAI)</a:t>
            </a:r>
          </a:p>
          <a:p>
            <a:pPr marL="342900" lvl="1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000" dirty="0" smtClean="0">
                <a:latin typeface="+mn-lt"/>
                <a:cs typeface="+mn-cs"/>
              </a:rPr>
              <a:t>Optimization is </a:t>
            </a:r>
            <a:r>
              <a:rPr lang="en-US" sz="3000" dirty="0" smtClean="0">
                <a:latin typeface="+mn-lt"/>
                <a:cs typeface="+mn-cs"/>
              </a:rPr>
              <a:t>performed:</a:t>
            </a:r>
            <a:endParaRPr lang="en-US" sz="3000" dirty="0" smtClean="0">
              <a:latin typeface="+mn-lt"/>
              <a:cs typeface="+mn-cs"/>
            </a:endParaRP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In the front end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Using the intrinsic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Resource allocation and software pipeline search in optimized linear assembly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100" dirty="0" smtClean="0">
                <a:latin typeface="+mn-lt"/>
                <a:cs typeface="+mn-cs"/>
              </a:rPr>
              <a:t>To understand the quality of the optimization of a loop, compare the theoretical iteration interval (</a:t>
            </a:r>
            <a:r>
              <a:rPr lang="en-US" sz="3100" dirty="0" smtClean="0">
                <a:latin typeface="+mn-lt"/>
                <a:cs typeface="+mn-cs"/>
              </a:rPr>
              <a:t>II: The </a:t>
            </a:r>
            <a:r>
              <a:rPr lang="en-US" sz="3100" dirty="0" smtClean="0">
                <a:latin typeface="+mn-lt"/>
                <a:cs typeface="+mn-cs"/>
              </a:rPr>
              <a:t>actual number of cycles between two results of the loop) to the result of the assembler/optimizer.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Was </a:t>
            </a:r>
            <a:r>
              <a:rPr lang="en-US" sz="3000" dirty="0" smtClean="0">
                <a:latin typeface="+mn-lt"/>
                <a:cs typeface="+mn-cs"/>
              </a:rPr>
              <a:t>the software </a:t>
            </a:r>
            <a:r>
              <a:rPr lang="en-US" sz="3000" dirty="0" smtClean="0">
                <a:latin typeface="+mn-lt"/>
                <a:cs typeface="+mn-cs"/>
              </a:rPr>
              <a:t>pipeline successful (if not, why)?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Is the usage balanced between the two sides (if not, can it be improved)?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What are the bottlenecks and how to mitigate them?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100" dirty="0" smtClean="0">
                <a:latin typeface="+mn-lt"/>
                <a:cs typeface="+mn-cs"/>
              </a:rPr>
              <a:t>To keep the assembly file, set the –k </a:t>
            </a:r>
            <a:r>
              <a:rPr lang="en-US" sz="3100" dirty="0" smtClean="0">
                <a:latin typeface="+mn-lt"/>
                <a:cs typeface="+mn-cs"/>
              </a:rPr>
              <a:t>option</a:t>
            </a:r>
            <a:br>
              <a:rPr lang="en-US" sz="3100" dirty="0" smtClean="0">
                <a:latin typeface="+mn-lt"/>
                <a:cs typeface="+mn-cs"/>
              </a:rPr>
            </a:br>
            <a:r>
              <a:rPr lang="en-US" sz="3100" dirty="0" smtClean="0">
                <a:latin typeface="+mn-lt"/>
                <a:cs typeface="+mn-cs"/>
              </a:rPr>
              <a:t/>
            </a:r>
            <a:br>
              <a:rPr lang="en-US" sz="3100" dirty="0" smtClean="0">
                <a:latin typeface="+mn-lt"/>
                <a:cs typeface="+mn-cs"/>
              </a:rPr>
            </a:br>
            <a:r>
              <a:rPr lang="en-US" sz="3100" dirty="0" smtClean="0">
                <a:latin typeface="+mn-lt"/>
                <a:cs typeface="+mn-cs"/>
              </a:rPr>
              <a:t>NOTE: Screen </a:t>
            </a:r>
            <a:r>
              <a:rPr lang="en-US" sz="3100" dirty="0" smtClean="0">
                <a:latin typeface="+mn-lt"/>
                <a:cs typeface="+mn-cs"/>
              </a:rPr>
              <a:t>shots </a:t>
            </a:r>
            <a:r>
              <a:rPr lang="en-US" sz="3100" dirty="0" smtClean="0">
                <a:latin typeface="+mn-lt"/>
                <a:cs typeface="+mn-cs"/>
              </a:rPr>
              <a:t>in the following examples are taken from </a:t>
            </a:r>
            <a:r>
              <a:rPr lang="en-US" sz="3100" dirty="0" smtClean="0">
                <a:latin typeface="+mn-lt"/>
                <a:cs typeface="+mn-cs"/>
              </a:rPr>
              <a:t>CCS </a:t>
            </a:r>
            <a:r>
              <a:rPr lang="en-US" sz="3100" dirty="0" smtClean="0">
                <a:latin typeface="+mn-lt"/>
                <a:cs typeface="+mn-cs"/>
              </a:rPr>
              <a:t>5.3.0.</a:t>
            </a:r>
            <a:endParaRPr lang="en-US" sz="3100" dirty="0" smtClean="0">
              <a:latin typeface="+mn-lt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500" t="12188" r="3750" b="17813"/>
          <a:stretch>
            <a:fillRect/>
          </a:stretch>
        </p:blipFill>
        <p:spPr bwMode="auto">
          <a:xfrm>
            <a:off x="457200" y="749023"/>
            <a:ext cx="7939511" cy="55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Assembler Options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74503"/>
            <a:ext cx="80772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;*   SOFTWARE PIPELINE INFORMATION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source line                 : 64</a:t>
            </a:r>
          </a:p>
          <a:p>
            <a:r>
              <a:rPr lang="en-US" sz="1100" b="1" dirty="0" smtClean="0"/>
              <a:t>;*      Loop opening brace source line   : 65</a:t>
            </a:r>
          </a:p>
          <a:p>
            <a:r>
              <a:rPr lang="en-US" sz="1100" b="1" dirty="0" smtClean="0"/>
              <a:t>;*      Loop closing brace source line   : 65</a:t>
            </a:r>
          </a:p>
          <a:p>
            <a:r>
              <a:rPr lang="en-US" sz="1100" b="1" dirty="0" smtClean="0"/>
              <a:t>;*      Known Minimum Trip Count         : 1                    </a:t>
            </a:r>
          </a:p>
          <a:p>
            <a:r>
              <a:rPr lang="en-US" sz="1100" b="1" dirty="0" smtClean="0"/>
              <a:t>;*      Known Max Trip Count Factor      : 1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Loop Carried Dependency Bound(^) : 13</a:t>
            </a:r>
          </a:p>
          <a:p>
            <a:r>
              <a:rPr lang="en-US" sz="1100" b="1" dirty="0" smtClean="0"/>
              <a:t>;*      Unpartitioned Resource Bound     : 2</a:t>
            </a:r>
          </a:p>
          <a:p>
            <a:r>
              <a:rPr lang="en-US" sz="1100" b="1" dirty="0" smtClean="0"/>
              <a:t>;*      Partitioned Resource Bound(*)    : 4</a:t>
            </a:r>
          </a:p>
          <a:p>
            <a:r>
              <a:rPr lang="en-US" sz="1100" b="1" dirty="0" smtClean="0"/>
              <a:t>;*      Resource Partition:</a:t>
            </a:r>
          </a:p>
          <a:p>
            <a:r>
              <a:rPr lang="en-US" sz="1100" b="1" dirty="0" smtClean="0"/>
              <a:t>;*                                A-side   B-side</a:t>
            </a:r>
          </a:p>
          <a:p>
            <a:r>
              <a:rPr lang="en-US" sz="1100" b="1" dirty="0" smtClean="0"/>
              <a:t>;*      .L units                     0        0     </a:t>
            </a:r>
          </a:p>
          <a:p>
            <a:r>
              <a:rPr lang="en-US" sz="1100" b="1" dirty="0" smtClean="0"/>
              <a:t>;*      .S units      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.D units                     0        4*    </a:t>
            </a:r>
          </a:p>
          <a:p>
            <a:r>
              <a:rPr lang="en-US" sz="1100" b="1" dirty="0" smtClean="0"/>
              <a:t>;*      .M units                     0        1     </a:t>
            </a:r>
          </a:p>
          <a:p>
            <a:r>
              <a:rPr lang="en-US" sz="1100" b="1" dirty="0" smtClean="0"/>
              <a:t>;*      .X cross paths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.T address paths             0        4*    </a:t>
            </a:r>
          </a:p>
          <a:p>
            <a:r>
              <a:rPr lang="en-US" sz="1100" b="1" dirty="0" smtClean="0"/>
              <a:t>;*      Long read paths              0        0     </a:t>
            </a:r>
          </a:p>
          <a:p>
            <a:r>
              <a:rPr lang="en-US" sz="1100" b="1" dirty="0" smtClean="0"/>
              <a:t>;*      Long write paths             0        0     </a:t>
            </a:r>
          </a:p>
          <a:p>
            <a:r>
              <a:rPr lang="en-US" sz="1100" b="1" dirty="0" smtClean="0"/>
              <a:t>;*      Logical  ops (.LS)           0        1     (.L or .S unit)</a:t>
            </a:r>
          </a:p>
          <a:p>
            <a:r>
              <a:rPr lang="en-US" sz="1100" b="1" dirty="0" smtClean="0"/>
              <a:t>;*      Addition ops (.LSD)          0        0     (.L or .S or .D unit)</a:t>
            </a:r>
          </a:p>
          <a:p>
            <a:r>
              <a:rPr lang="en-US" sz="1100" b="1" dirty="0" smtClean="0"/>
              <a:t>;*      Bound(.L .S .LS)             0        1     </a:t>
            </a:r>
          </a:p>
          <a:p>
            <a:r>
              <a:rPr lang="en-US" sz="1100" b="1" dirty="0" smtClean="0"/>
              <a:t>;*      Bound(.L .S .D .LS .LSD)     0        2     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Searching for software pipeline schedule at ...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   ii = 13 Schedule found with 2 iterations in parallel</a:t>
            </a:r>
          </a:p>
          <a:p>
            <a:r>
              <a:rPr lang="en-US" sz="1100" b="1" dirty="0" smtClean="0"/>
              <a:t>;*      Done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will be splooped</a:t>
            </a:r>
          </a:p>
          <a:p>
            <a:r>
              <a:rPr lang="en-US" sz="1100" b="1" dirty="0" smtClean="0"/>
              <a:t>;*      Collapsed epilog stages       : 0</a:t>
            </a:r>
          </a:p>
          <a:p>
            <a:r>
              <a:rPr lang="en-US" sz="1100" b="1" dirty="0" smtClean="0"/>
              <a:t>;*      Collapsed prolog stages       : 0</a:t>
            </a:r>
          </a:p>
          <a:p>
            <a:r>
              <a:rPr lang="en-US" sz="1100" b="1" dirty="0" smtClean="0"/>
              <a:t>;*      Minimum required memory pad   : 0 bytes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Minimum safe trip count       : 1</a:t>
            </a:r>
          </a:p>
          <a:p>
            <a:r>
              <a:rPr lang="en-US" sz="1100" b="1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$</a:t>
            </a:r>
            <a:endParaRPr lang="en-US" sz="11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200" y="152400"/>
            <a:ext cx="44196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Software Pipeline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406128"/>
            <a:ext cx="80772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r>
              <a:rPr lang="en-US" sz="1400" b="1" dirty="0" smtClean="0"/>
              <a:t>$C$L3:    ; PIPED LOOP PROLOG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SPLOOPD 13      ;26               ; (P) 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MV      .L2X    A10,B8</a:t>
            </a:r>
          </a:p>
          <a:p>
            <a:r>
              <a:rPr lang="en-US" sz="1400" b="1" dirty="0" smtClean="0"/>
              <a:t>||         ADD     .L1     A15,A3,A3</a:t>
            </a:r>
          </a:p>
          <a:p>
            <a:r>
              <a:rPr lang="en-US" sz="1400" b="1" dirty="0" smtClean="0"/>
              <a:t>||         MVC     .S2     B4,ILC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;** --------------------------------------------------------------------------*</a:t>
            </a:r>
          </a:p>
          <a:p>
            <a:r>
              <a:rPr lang="en-US" sz="1400" b="1" dirty="0" smtClean="0"/>
              <a:t>$C$L4:    ; PIPED LOOP KERNEL</a:t>
            </a:r>
          </a:p>
          <a:p>
            <a:r>
              <a:rPr lang="en-US" sz="1400" b="1" dirty="0" smtClean="0"/>
              <a:t>           LDW     .D2T2   *B8,B4            ; |65| (P) &lt;0,0&gt;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L2,D2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ADD     .L2X    B5,A3,B7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</a:t>
            </a:r>
          </a:p>
          <a:p>
            <a:r>
              <a:rPr lang="en-US" sz="1400" b="1" dirty="0" smtClean="0"/>
              <a:t>||         MV      .L2X    A12,B6</a:t>
            </a:r>
          </a:p>
          <a:p>
            <a:r>
              <a:rPr lang="en-US" sz="1400" b="1" dirty="0" smtClean="0"/>
              <a:t>||         LDW     .D2T2   *B7++(16),B9      ; |65| (P) &lt;0,2&gt;  ^</a:t>
            </a:r>
            <a:endParaRPr lang="en-US" sz="1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SPLOOP Instructions from Compiler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Always compile </a:t>
            </a:r>
            <a:r>
              <a:rPr lang="en-US" sz="2800" dirty="0" smtClean="0"/>
              <a:t>with </a:t>
            </a:r>
            <a:r>
              <a:rPr lang="en-US" sz="2800" dirty="0" smtClean="0"/>
              <a:t>–</a:t>
            </a:r>
            <a:r>
              <a:rPr lang="en-US" sz="2800" dirty="0" smtClean="0"/>
              <a:t>s and </a:t>
            </a:r>
            <a:r>
              <a:rPr lang="en-US" sz="2800" dirty="0" smtClean="0"/>
              <a:t>–</a:t>
            </a:r>
            <a:r>
              <a:rPr lang="en-US" sz="2800" dirty="0" smtClean="0"/>
              <a:t>mw, as they extra </a:t>
            </a:r>
            <a:r>
              <a:rPr lang="en-US" sz="2800" dirty="0" smtClean="0"/>
              <a:t>information to the resulting assembly file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-</a:t>
            </a:r>
            <a:r>
              <a:rPr lang="en-US" sz="2800" b="1" dirty="0" smtClean="0"/>
              <a:t>s</a:t>
            </a:r>
            <a:r>
              <a:rPr lang="en-US" sz="2800" dirty="0" smtClean="0"/>
              <a:t> shows </a:t>
            </a:r>
            <a:r>
              <a:rPr lang="en-US" sz="2800" dirty="0" smtClean="0"/>
              <a:t>source code after </a:t>
            </a:r>
            <a:r>
              <a:rPr lang="en-US" sz="2800" dirty="0" smtClean="0"/>
              <a:t>high-level </a:t>
            </a:r>
            <a:r>
              <a:rPr lang="en-US" sz="2800" dirty="0" smtClean="0"/>
              <a:t>optimization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-</a:t>
            </a:r>
            <a:r>
              <a:rPr lang="en-US" sz="2800" b="1" dirty="0" smtClean="0"/>
              <a:t>mw</a:t>
            </a:r>
            <a:r>
              <a:rPr lang="en-US" sz="2800" dirty="0" smtClean="0"/>
              <a:t> provides </a:t>
            </a:r>
            <a:r>
              <a:rPr lang="en-US" sz="2800" dirty="0" smtClean="0"/>
              <a:t>extra information on software pipelined loops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Safe for production </a:t>
            </a:r>
            <a:r>
              <a:rPr lang="en-US" sz="2800" dirty="0" smtClean="0"/>
              <a:t>code; </a:t>
            </a:r>
            <a:r>
              <a:rPr lang="en-US" sz="2800" b="1" dirty="0" smtClean="0"/>
              <a:t>No performance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-S and -MW Setting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006" r="4008" b="5818"/>
          <a:stretch>
            <a:fillRect/>
          </a:stretch>
        </p:blipFill>
        <p:spPr bwMode="auto">
          <a:xfrm>
            <a:off x="457200" y="707682"/>
            <a:ext cx="8153400" cy="568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r>
              <a:rPr lang="en-US" sz="2400" dirty="0" smtClean="0"/>
              <a:t>Select the “best” build </a:t>
            </a:r>
            <a:r>
              <a:rPr lang="en-US" sz="2400" dirty="0" smtClean="0"/>
              <a:t>options.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More than just “turn on –o3”!</a:t>
            </a:r>
          </a:p>
          <a:p>
            <a:r>
              <a:rPr lang="en-US" sz="2400" dirty="0" smtClean="0"/>
              <a:t>DO NOT use –g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109"/>
          <a:stretch>
            <a:fillRect/>
          </a:stretch>
        </p:blipFill>
        <p:spPr bwMode="auto">
          <a:xfrm>
            <a:off x="200865" y="2286000"/>
            <a:ext cx="871453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2"/>
            <a:ext cx="8229600" cy="762000"/>
          </a:xfrm>
        </p:spPr>
        <p:txBody>
          <a:bodyPr/>
          <a:lstStyle/>
          <a:p>
            <a:r>
              <a:rPr lang="en-US" sz="3200" dirty="0" smtClean="0"/>
              <a:t>Global Optimization Across </a:t>
            </a:r>
            <a:r>
              <a:rPr lang="en-US" sz="3200" dirty="0" smtClean="0"/>
              <a:t>Files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3361" b="23536"/>
          <a:stretch>
            <a:fillRect/>
          </a:stretch>
        </p:blipFill>
        <p:spPr bwMode="auto">
          <a:xfrm>
            <a:off x="381000" y="1143000"/>
            <a:ext cx="8534400" cy="530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4495800" cy="609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-pm = Program Mode Compilation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2819400" y="5334000"/>
            <a:ext cx="3276600" cy="304800"/>
          </a:xfrm>
          <a:prstGeom prst="rect">
            <a:avLst/>
          </a:prstGeom>
          <a:noFill/>
          <a:ln w="2540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“Right” Build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–mv6600 enables 6600 ISA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–o[2|3</a:t>
            </a:r>
            <a:r>
              <a:rPr lang="en-US" sz="2000" dirty="0" smtClean="0"/>
              <a:t>] = </a:t>
            </a:r>
            <a:r>
              <a:rPr lang="en-US" sz="2000" dirty="0" smtClean="0"/>
              <a:t>Optimization level. Critical!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–o2/-o3 enables SPLOOP (c66 hardware loop buffer).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–o3, file-level optimization is performed.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–o2, function-level optimization is performed.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–o1, high-level optimization is minimal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–ms[0-3</a:t>
            </a:r>
            <a:r>
              <a:rPr lang="en-US" sz="2000" dirty="0" smtClean="0"/>
              <a:t>] is used if </a:t>
            </a:r>
            <a:r>
              <a:rPr lang="en-US" sz="2000" dirty="0" smtClean="0"/>
              <a:t>codesize is a concern: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Use in conjunction with –o2 or –</a:t>
            </a:r>
            <a:r>
              <a:rPr lang="en-US" sz="2000" dirty="0" smtClean="0"/>
              <a:t>o3.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Try </a:t>
            </a:r>
            <a:r>
              <a:rPr lang="en-US" sz="2000" dirty="0" smtClean="0"/>
              <a:t>–ms0 or –ms1 with performance critical </a:t>
            </a:r>
            <a:r>
              <a:rPr lang="en-US" sz="2000" dirty="0" smtClean="0"/>
              <a:t>code.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Consider </a:t>
            </a:r>
            <a:r>
              <a:rPr lang="en-US" sz="2000" dirty="0" smtClean="0"/>
              <a:t>–ms2 or –ms3 for seldom executed code.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NOTE: Improved </a:t>
            </a:r>
            <a:r>
              <a:rPr lang="en-US" sz="2000" dirty="0" smtClean="0"/>
              <a:t>codesize may mean better cache performance.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–mi[N]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–mi100 tells the compiler it cannot generate code that turns interrupts off for more than (approximately) 100 cycles.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For loops that do </a:t>
            </a:r>
            <a:r>
              <a:rPr lang="en-US" sz="2000" i="1" dirty="0" smtClean="0"/>
              <a:t>not </a:t>
            </a:r>
            <a:r>
              <a:rPr lang="en-US" sz="2000" dirty="0" smtClean="0"/>
              <a:t>SPLOOP, choose ‘balanced’ N (i.e</a:t>
            </a:r>
            <a:r>
              <a:rPr lang="en-US" sz="2000" dirty="0" smtClean="0"/>
              <a:t>., </a:t>
            </a:r>
            <a:r>
              <a:rPr lang="en-US" sz="2000" dirty="0" smtClean="0"/>
              <a:t>large enough to get best performance, small enough to keep system latency low).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Compiler Interrupt </a:t>
            </a:r>
            <a:r>
              <a:rPr lang="en-US" sz="3200" dirty="0" smtClean="0"/>
              <a:t>Threshold (-mi) </a:t>
            </a:r>
          </a:p>
        </p:txBody>
      </p:sp>
      <p:sp>
        <p:nvSpPr>
          <p:cNvPr id="2051" name="Rectangle 88"/>
          <p:cNvSpPr>
            <a:spLocks noChangeArrowheads="1"/>
          </p:cNvSpPr>
          <p:nvPr/>
        </p:nvSpPr>
        <p:spPr bwMode="auto">
          <a:xfrm>
            <a:off x="76200" y="762000"/>
            <a:ext cx="8991600" cy="192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4488" indent="-344488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700" b="1" dirty="0" smtClean="0">
                <a:solidFill>
                  <a:schemeClr val="tx2"/>
                </a:solidFill>
                <a:latin typeface="Calibri" pitchFamily="34" charset="0"/>
              </a:rPr>
              <a:t>–mi </a:t>
            </a:r>
            <a:r>
              <a:rPr lang="en-US" sz="1700" dirty="0" smtClean="0">
                <a:latin typeface="Calibri" pitchFamily="34" charset="0"/>
              </a:rPr>
              <a:t>tells </a:t>
            </a:r>
            <a:r>
              <a:rPr lang="en-US" sz="1700" dirty="0">
                <a:latin typeface="Calibri" pitchFamily="34" charset="0"/>
              </a:rPr>
              <a:t>the compiler what cycle period is required between </a:t>
            </a:r>
            <a:r>
              <a:rPr lang="en-US" sz="1700" dirty="0" smtClean="0">
                <a:latin typeface="Calibri" pitchFamily="34" charset="0"/>
              </a:rPr>
              <a:t>interrupts: </a:t>
            </a:r>
            <a:r>
              <a:rPr lang="en-US" sz="1700" b="1" dirty="0" smtClean="0">
                <a:latin typeface="Courier New" pitchFamily="49" charset="0"/>
              </a:rPr>
              <a:t>-mi </a:t>
            </a:r>
            <a:r>
              <a:rPr lang="en-US" sz="1700" b="1" dirty="0">
                <a:latin typeface="Courier New" pitchFamily="49" charset="0"/>
              </a:rPr>
              <a:t>&lt;threshold&gt;</a:t>
            </a:r>
          </a:p>
          <a:p>
            <a:pPr marL="344488" indent="-344488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700" dirty="0">
                <a:latin typeface="Calibri" pitchFamily="34" charset="0"/>
              </a:rPr>
              <a:t>If the interrupt threshold number will not be </a:t>
            </a:r>
            <a:r>
              <a:rPr lang="en-US" sz="1700" dirty="0" smtClean="0">
                <a:latin typeface="Calibri" pitchFamily="34" charset="0"/>
              </a:rPr>
              <a:t>exceeded </a:t>
            </a:r>
            <a:r>
              <a:rPr lang="en-US" sz="1700" dirty="0">
                <a:latin typeface="Calibri" pitchFamily="34" charset="0"/>
              </a:rPr>
              <a:t>within a </a:t>
            </a:r>
            <a:r>
              <a:rPr lang="en-US" sz="1700" dirty="0" smtClean="0">
                <a:latin typeface="Calibri" pitchFamily="34" charset="0"/>
              </a:rPr>
              <a:t>loop, </a:t>
            </a:r>
            <a:r>
              <a:rPr lang="en-US" sz="1700" dirty="0">
                <a:latin typeface="Calibri" pitchFamily="34" charset="0"/>
              </a:rPr>
              <a:t>the compiler may disable interrupts </a:t>
            </a:r>
            <a:r>
              <a:rPr lang="en-US" sz="1700" dirty="0" smtClean="0">
                <a:latin typeface="Calibri" pitchFamily="34" charset="0"/>
              </a:rPr>
              <a:t>and </a:t>
            </a:r>
            <a:r>
              <a:rPr lang="en-US" sz="1700" dirty="0">
                <a:latin typeface="Calibri" pitchFamily="34" charset="0"/>
              </a:rPr>
              <a:t>use </a:t>
            </a:r>
            <a:r>
              <a:rPr lang="en-US" sz="1700" dirty="0" smtClean="0">
                <a:latin typeface="Calibri" pitchFamily="34" charset="0"/>
              </a:rPr>
              <a:t>multiple assignments </a:t>
            </a:r>
            <a:r>
              <a:rPr lang="en-US" sz="1700" dirty="0">
                <a:latin typeface="Calibri" pitchFamily="34" charset="0"/>
              </a:rPr>
              <a:t>to a reg.</a:t>
            </a:r>
          </a:p>
          <a:p>
            <a:pPr marL="344488" indent="-344488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700" dirty="0">
                <a:latin typeface="Calibri" pitchFamily="34" charset="0"/>
              </a:rPr>
              <a:t>If compiler cannot determine loop count, it assumes the threshold is exceeded and generates an interruptible loop (albeit, maybe a slower loop</a:t>
            </a:r>
            <a:r>
              <a:rPr lang="en-US" sz="1700" dirty="0" smtClean="0">
                <a:latin typeface="Calibri" pitchFamily="34" charset="0"/>
              </a:rPr>
              <a:t>).</a:t>
            </a:r>
            <a:endParaRPr lang="en-US" sz="1700" dirty="0">
              <a:latin typeface="Calibri" pitchFamily="34" charset="0"/>
            </a:endParaRPr>
          </a:p>
          <a:p>
            <a:pPr marL="344488" indent="-344488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700" dirty="0">
                <a:latin typeface="Calibri" pitchFamily="34" charset="0"/>
              </a:rPr>
              <a:t>To control this on a function (vs. project) level, use</a:t>
            </a:r>
            <a:r>
              <a:rPr lang="en-US" sz="1700" dirty="0" smtClean="0">
                <a:latin typeface="Calibri" pitchFamily="34" charset="0"/>
              </a:rPr>
              <a:t>:</a:t>
            </a:r>
            <a:br>
              <a:rPr lang="en-US" sz="1700" dirty="0" smtClean="0">
                <a:latin typeface="Calibri" pitchFamily="34" charset="0"/>
              </a:rPr>
            </a:br>
            <a:r>
              <a:rPr lang="en-US" sz="1700" b="1" dirty="0" smtClean="0">
                <a:latin typeface="Courier New" pitchFamily="49" charset="0"/>
              </a:rPr>
              <a:t>#</a:t>
            </a:r>
            <a:r>
              <a:rPr lang="en-US" sz="1700" b="1" dirty="0" err="1" smtClean="0">
                <a:latin typeface="Courier New" pitchFamily="49" charset="0"/>
              </a:rPr>
              <a:t>pragma</a:t>
            </a:r>
            <a:r>
              <a:rPr lang="en-US" sz="1700" b="1" dirty="0" smtClean="0">
                <a:latin typeface="Courier New" pitchFamily="49" charset="0"/>
              </a:rPr>
              <a:t> FUNC_INTERRUPT_THRESHOLD(</a:t>
            </a:r>
            <a:r>
              <a:rPr lang="en-US" sz="1700" b="1" dirty="0" err="1" smtClean="0">
                <a:latin typeface="Courier New" pitchFamily="49" charset="0"/>
              </a:rPr>
              <a:t>func</a:t>
            </a:r>
            <a:r>
              <a:rPr lang="en-US" sz="1700" b="1" dirty="0" smtClean="0">
                <a:latin typeface="Courier New" pitchFamily="49" charset="0"/>
              </a:rPr>
              <a:t>, threshold</a:t>
            </a:r>
            <a:r>
              <a:rPr lang="en-US" sz="1700" b="1" dirty="0" smtClean="0">
                <a:latin typeface="Courier New" pitchFamily="49" charset="0"/>
              </a:rPr>
              <a:t>);</a:t>
            </a:r>
            <a:endParaRPr lang="en-US" sz="1700" b="1" dirty="0" smtClean="0">
              <a:latin typeface="Courier New" pitchFamily="49" charset="0"/>
            </a:endParaRP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3" cstate="print"/>
          <a:srcRect l="1547" t="4108" b="39030"/>
          <a:stretch>
            <a:fillRect/>
          </a:stretch>
        </p:blipFill>
        <p:spPr bwMode="auto">
          <a:xfrm>
            <a:off x="421857" y="2883004"/>
            <a:ext cx="8202524" cy="35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514600" y="4651976"/>
            <a:ext cx="4038600" cy="304800"/>
          </a:xfrm>
          <a:prstGeom prst="rect">
            <a:avLst/>
          </a:prstGeom>
          <a:noFill/>
          <a:ln w="2540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Options </a:t>
            </a:r>
            <a:r>
              <a:rPr lang="en-US" dirty="0"/>
              <a:t>to </a:t>
            </a:r>
            <a:r>
              <a:rPr lang="en-US" u="sng" dirty="0"/>
              <a:t>A</a:t>
            </a:r>
            <a:r>
              <a:rPr lang="en-US" u="sng" dirty="0" smtClean="0"/>
              <a:t>void</a:t>
            </a:r>
            <a:endParaRPr lang="en-US" u="sng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–</a:t>
            </a:r>
            <a:r>
              <a:rPr lang="en-US" sz="2800" b="1" dirty="0" smtClean="0"/>
              <a:t>g </a:t>
            </a:r>
            <a:r>
              <a:rPr lang="en-US" sz="2800" dirty="0" smtClean="0"/>
              <a:t>generates </a:t>
            </a:r>
            <a:r>
              <a:rPr lang="en-US" sz="2800" dirty="0"/>
              <a:t>full symbolic debug. </a:t>
            </a:r>
            <a:r>
              <a:rPr lang="en-US" sz="2800" dirty="0" smtClean="0"/>
              <a:t>While it is great </a:t>
            </a:r>
            <a:r>
              <a:rPr lang="en-US" sz="2800" dirty="0"/>
              <a:t>for </a:t>
            </a:r>
            <a:r>
              <a:rPr lang="en-US" sz="2800" dirty="0" smtClean="0"/>
              <a:t>debugging, it should </a:t>
            </a:r>
            <a:r>
              <a:rPr lang="en-US" sz="2800" b="1" u="sng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be used </a:t>
            </a:r>
            <a:r>
              <a:rPr lang="en-US" sz="2800" dirty="0"/>
              <a:t>in production code.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I</a:t>
            </a:r>
            <a:r>
              <a:rPr lang="en-US" sz="2400" dirty="0" smtClean="0"/>
              <a:t>nhibits </a:t>
            </a:r>
            <a:r>
              <a:rPr lang="en-US" sz="2400" dirty="0"/>
              <a:t>code reordering across source line boundaries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L</a:t>
            </a:r>
            <a:r>
              <a:rPr lang="en-US" sz="2400" dirty="0" smtClean="0"/>
              <a:t>imits </a:t>
            </a:r>
            <a:r>
              <a:rPr lang="en-US" sz="2400" dirty="0"/>
              <a:t>optimizations around function </a:t>
            </a:r>
            <a:r>
              <a:rPr lang="en-US" sz="2400" dirty="0" smtClean="0"/>
              <a:t>boundaries</a:t>
            </a:r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Can cause a 30-50% performance degradation for control code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/>
              <a:t>Basic </a:t>
            </a:r>
            <a:r>
              <a:rPr lang="en-US" sz="2400" dirty="0"/>
              <a:t>function-level profiling support now provided by </a:t>
            </a:r>
            <a:r>
              <a:rPr lang="en-US" sz="2400" dirty="0" smtClean="0"/>
              <a:t>default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800" b="0" dirty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–</a:t>
            </a:r>
            <a:r>
              <a:rPr lang="en-US" sz="2800" b="1" dirty="0" err="1" smtClean="0"/>
              <a:t>ss</a:t>
            </a:r>
            <a:r>
              <a:rPr lang="en-US" sz="2800" b="1" dirty="0" smtClean="0"/>
              <a:t> </a:t>
            </a:r>
            <a:r>
              <a:rPr lang="en-US" sz="2800" dirty="0" smtClean="0"/>
              <a:t>generates </a:t>
            </a:r>
            <a:r>
              <a:rPr lang="en-US" sz="2800" dirty="0" err="1" smtClean="0"/>
              <a:t>interlist</a:t>
            </a:r>
            <a:r>
              <a:rPr lang="en-US" sz="2800" dirty="0" smtClean="0"/>
              <a:t> </a:t>
            </a:r>
            <a:r>
              <a:rPr lang="en-US" sz="2800" dirty="0"/>
              <a:t>source code into assembly file.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As with –g, this option can negatively impact performance.</a:t>
            </a:r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And if You Don’t Find the GUI? </a:t>
            </a:r>
            <a:endParaRPr lang="en-US" sz="3200" dirty="0"/>
          </a:p>
        </p:txBody>
      </p:sp>
      <p:pic>
        <p:nvPicPr>
          <p:cNvPr id="269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96" r="2192" b="2870"/>
          <a:stretch>
            <a:fillRect/>
          </a:stretch>
        </p:blipFill>
        <p:spPr bwMode="auto">
          <a:xfrm>
            <a:off x="990940" y="838200"/>
            <a:ext cx="7162460" cy="549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b="1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r>
              <a:rPr lang="en-US" dirty="0" smtClean="0"/>
              <a:t>Golden </a:t>
            </a:r>
            <a:r>
              <a:rPr lang="en-US" dirty="0" smtClean="0"/>
              <a:t>Rule </a:t>
            </a:r>
            <a:r>
              <a:rPr lang="en-US" dirty="0" smtClean="0"/>
              <a:t>of Software Pipeline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3581400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The larger the </a:t>
            </a: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loop,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the </a:t>
            </a: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less efficient the </a:t>
            </a: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optimizer.</a:t>
            </a:r>
            <a:endParaRPr lang="en-US" sz="4000" dirty="0" smtClean="0">
              <a:solidFill>
                <a:srgbClr val="FF0000"/>
              </a:solidFill>
              <a:cs typeface="Arial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cs typeface="Arial" charset="0"/>
              </a:rPr>
              <a:t>If your application code contains very </a:t>
            </a:r>
            <a:r>
              <a:rPr lang="en-US" sz="2400" dirty="0" smtClean="0">
                <a:cs typeface="Arial" charset="0"/>
              </a:rPr>
              <a:t>long loops … break the loop into multiple loops … even if it means storing intermediate results in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Loop Dependency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compiler motto: Safety before optimization!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200" dirty="0" smtClean="0"/>
              <a:t>	If the compiler is not sure, it will always choose the safe option.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A typical case:</a:t>
            </a:r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smtClean="0"/>
              <a:t>Solution: Tell the compiler that *i1 and *i2 do not point to the same area.</a:t>
            </a:r>
          </a:p>
          <a:p>
            <a:pPr>
              <a:lnSpc>
                <a:spcPct val="80000"/>
              </a:lnSpc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void simpleCopyFunction(int *i1, out *i2, int N)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int   x  ,i  ;</a:t>
            </a:r>
          </a:p>
          <a:p>
            <a:r>
              <a:rPr lang="en-US" b="1" dirty="0" smtClean="0"/>
              <a:t>   for (i=0; i&lt;N;i++)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x = *i1++     ;</a:t>
            </a:r>
          </a:p>
          <a:p>
            <a:r>
              <a:rPr lang="en-US" dirty="0" smtClean="0"/>
              <a:t>    *i2++ = 5*x   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752600"/>
            <a:ext cx="1628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algn="ctr"/>
            <a:r>
              <a:rPr lang="en-US" sz="3600" dirty="0"/>
              <a:t>Restrict </a:t>
            </a:r>
            <a:r>
              <a:rPr lang="en-US" sz="3600" dirty="0" smtClean="0"/>
              <a:t>Qualifiers Enables Software Pipeline</a:t>
            </a:r>
            <a:endParaRPr lang="en-US" sz="3600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3840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52600" y="4830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96200" y="3306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77000" y="3078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2578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654425" y="2822575"/>
            <a:ext cx="0" cy="29702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416425" y="2849563"/>
            <a:ext cx="0" cy="1449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24200" y="2087563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execution time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791200" y="1554163"/>
            <a:ext cx="298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restrict qualified loop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4400" y="1554163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original loop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1981200" y="982663"/>
            <a:ext cx="1295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965700" y="969963"/>
            <a:ext cx="2273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14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52600" y="3459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162800" y="2697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382000" y="2925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514600" y="4449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867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  <a:endParaRPr lang="en-US" sz="1800" dirty="0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>
            <a:off x="2514600" y="2849563"/>
            <a:ext cx="231775" cy="990600"/>
          </a:xfrm>
          <a:prstGeom prst="rightBrace">
            <a:avLst>
              <a:gd name="adj1" fmla="val 356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25750" y="309403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88" name="AutoShape 24"/>
          <p:cNvSpPr>
            <a:spLocks/>
          </p:cNvSpPr>
          <p:nvPr/>
        </p:nvSpPr>
        <p:spPr bwMode="auto">
          <a:xfrm>
            <a:off x="4959350" y="2849563"/>
            <a:ext cx="88900" cy="214312"/>
          </a:xfrm>
          <a:prstGeom prst="leftBrace">
            <a:avLst>
              <a:gd name="adj1" fmla="val 200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72013" y="277018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000375" y="5816600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1490663" y="2838450"/>
            <a:ext cx="2138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411663" y="2847975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411663" y="4275138"/>
            <a:ext cx="3255962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5181600"/>
            <a:ext cx="5791200" cy="1184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 lvl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myfunc(type1 input[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],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    type2 *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output)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algn="ctr"/>
            <a:r>
              <a:rPr lang="en-US" sz="3200" dirty="0"/>
              <a:t>Restrict Qualifiers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685800"/>
            <a:ext cx="5410200" cy="426719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Loop iterations cannot be overlapped unless input and output are </a:t>
            </a:r>
            <a:r>
              <a:rPr lang="en-US" sz="2000" i="1" dirty="0"/>
              <a:t>independent </a:t>
            </a:r>
            <a:r>
              <a:rPr lang="en-US" sz="2000" dirty="0"/>
              <a:t>(do not reference the same memory locations).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Most users write their loops so that loads and stores do not overlap.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Compiler does not know this unless the compiler sees </a:t>
            </a:r>
            <a:r>
              <a:rPr lang="en-US" sz="2000" b="0" dirty="0"/>
              <a:t>all</a:t>
            </a:r>
            <a:r>
              <a:rPr lang="en-US" sz="2000" dirty="0"/>
              <a:t> callers or user tells compiler.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restrict qualifiers</a:t>
            </a:r>
            <a:r>
              <a:rPr lang="en-US" sz="2000" dirty="0"/>
              <a:t> to </a:t>
            </a:r>
            <a:r>
              <a:rPr lang="en-US" sz="2000" dirty="0" smtClean="0"/>
              <a:t>notify compiler.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Restrict tells the compiler that any location addressed by the following pointer WILL NOT be accessed by any other </a:t>
            </a:r>
            <a:r>
              <a:rPr lang="en-US" sz="2000" dirty="0" smtClean="0"/>
              <a:t>vector.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8600" y="1066800"/>
            <a:ext cx="34290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myfunc(type1 input[ ],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   type2 *output)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load from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	compute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	store to 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492625" y="947739"/>
            <a:ext cx="4483100" cy="38528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_str *t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declare local pointers 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top-level of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assign to sp and 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p = s-&gt;q-&gt;p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v = t-&gt;u-&gt;v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use sp and tp instead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of s-&gt;q-&gt;p and t-&gt;u-&gt;v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*p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*v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46050"/>
            <a:ext cx="8229600" cy="488950"/>
          </a:xfrm>
        </p:spPr>
        <p:txBody>
          <a:bodyPr/>
          <a:lstStyle/>
          <a:p>
            <a:pPr algn="ctr"/>
            <a:r>
              <a:rPr lang="en-US" sz="3200" dirty="0"/>
              <a:t>Restrict Qualifying Pointers in Structures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01713"/>
            <a:ext cx="3959225" cy="506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In the past, </a:t>
            </a:r>
            <a:r>
              <a:rPr lang="en-US" sz="2000" dirty="0"/>
              <a:t>pointers that are structure elements </a:t>
            </a:r>
            <a:r>
              <a:rPr lang="en-US" sz="2000" i="1" dirty="0">
                <a:solidFill>
                  <a:srgbClr val="FF0000"/>
                </a:solidFill>
              </a:rPr>
              <a:t>cannot</a:t>
            </a:r>
            <a:r>
              <a:rPr lang="en-US" sz="2000" dirty="0"/>
              <a:t> be </a:t>
            </a:r>
            <a:r>
              <a:rPr lang="en-US" sz="2000" i="1" dirty="0"/>
              <a:t>directly</a:t>
            </a:r>
            <a:r>
              <a:rPr lang="en-US" sz="2000" dirty="0"/>
              <a:t> restrict-qualified neither with –mt nor by using the restrict keyword.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NOTE: Fixed </a:t>
            </a:r>
            <a:r>
              <a:rPr lang="en-US" sz="1800" dirty="0"/>
              <a:t>in CGT 6.1.0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Instead, create local pointers </a:t>
            </a:r>
            <a:r>
              <a:rPr lang="en-US" sz="2000" i="1" dirty="0">
                <a:solidFill>
                  <a:srgbClr val="FF0000"/>
                </a:solidFill>
              </a:rPr>
              <a:t>at top-level of function</a:t>
            </a:r>
            <a:r>
              <a:rPr lang="en-US" sz="2000" dirty="0"/>
              <a:t> and restrict qualify </a:t>
            </a:r>
            <a:r>
              <a:rPr lang="en-US" sz="2000" dirty="0" smtClean="0"/>
              <a:t>pointers.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local pointers in function instead of original pointers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Even though it </a:t>
            </a:r>
            <a:r>
              <a:rPr lang="en-US" sz="2000" dirty="0" smtClean="0"/>
              <a:t>has been fixed, including </a:t>
            </a:r>
            <a:r>
              <a:rPr lang="en-US" sz="2000" dirty="0" smtClean="0"/>
              <a:t>local pointers in the code instead of the structure is highly recommended.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364538" cy="5715000"/>
          </a:xfrm>
        </p:spPr>
        <p:txBody>
          <a:bodyPr/>
          <a:lstStyle/>
          <a:p>
            <a:r>
              <a:rPr lang="en-US" sz="1800" dirty="0"/>
              <a:t>–mt. </a:t>
            </a:r>
            <a:r>
              <a:rPr lang="en-US" sz="1800" b="0" dirty="0"/>
              <a:t>Assume no pointer-based parameter writes to a memory location that is read by any other pointer-based parameter to the same function. </a:t>
            </a:r>
          </a:p>
          <a:p>
            <a:pPr lvl="1"/>
            <a:r>
              <a:rPr lang="en-US" sz="1600" dirty="0" smtClean="0"/>
              <a:t>Generally </a:t>
            </a:r>
            <a:r>
              <a:rPr lang="en-US" sz="1600" dirty="0"/>
              <a:t>safe except for </a:t>
            </a:r>
            <a:r>
              <a:rPr lang="en-US" sz="1600" i="1" dirty="0"/>
              <a:t>in place </a:t>
            </a:r>
            <a:r>
              <a:rPr lang="en-US" sz="1600" dirty="0"/>
              <a:t>transforms </a:t>
            </a:r>
          </a:p>
          <a:p>
            <a:pPr lvl="1"/>
            <a:r>
              <a:rPr lang="en-US" sz="1600" dirty="0" smtClean="0"/>
              <a:t>Consider </a:t>
            </a:r>
            <a:r>
              <a:rPr lang="en-US" sz="1600" dirty="0"/>
              <a:t>the following </a:t>
            </a:r>
            <a:r>
              <a:rPr lang="en-US" sz="1600" dirty="0" smtClean="0"/>
              <a:t>example </a:t>
            </a:r>
            <a:r>
              <a:rPr lang="en-US" sz="1600" dirty="0" smtClean="0"/>
              <a:t>function</a:t>
            </a:r>
            <a:r>
              <a:rPr lang="en-US" sz="1600" dirty="0"/>
              <a:t>: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800" b="0" dirty="0" smtClean="0"/>
          </a:p>
          <a:p>
            <a:r>
              <a:rPr lang="en-US" sz="1800" b="0" dirty="0" smtClean="0"/>
              <a:t>–</a:t>
            </a:r>
            <a:r>
              <a:rPr lang="en-US" sz="1800" b="0" dirty="0"/>
              <a:t>mt is safe when memory ranges pointed to by “input” and “output” don’t overlap.</a:t>
            </a:r>
          </a:p>
          <a:p>
            <a:r>
              <a:rPr lang="en-US" sz="1800" b="0" i="1" dirty="0"/>
              <a:t>limitations of –mt: </a:t>
            </a:r>
            <a:r>
              <a:rPr lang="en-US" sz="1800" b="0" dirty="0"/>
              <a:t>applies </a:t>
            </a:r>
            <a:r>
              <a:rPr lang="en-US" sz="1800" b="0" i="1" dirty="0"/>
              <a:t>only </a:t>
            </a:r>
            <a:r>
              <a:rPr lang="en-US" sz="1800" b="0" dirty="0"/>
              <a:t>to pointer-based function parameters. It says nothing about:</a:t>
            </a:r>
          </a:p>
          <a:p>
            <a:pPr lvl="1"/>
            <a:r>
              <a:rPr lang="en-US" sz="1600" dirty="0"/>
              <a:t>R</a:t>
            </a:r>
            <a:r>
              <a:rPr lang="en-US" sz="1600" dirty="0" smtClean="0"/>
              <a:t>elationship </a:t>
            </a:r>
            <a:r>
              <a:rPr lang="en-US" sz="1600" dirty="0"/>
              <a:t>between parameters and other pointers (for example, “myglobal” and “output</a:t>
            </a:r>
            <a:r>
              <a:rPr lang="en-US" sz="1600" dirty="0" smtClean="0"/>
              <a:t>”)</a:t>
            </a:r>
            <a:endParaRPr lang="en-US" sz="1600" dirty="0"/>
          </a:p>
          <a:p>
            <a:pPr lvl="1"/>
            <a:r>
              <a:rPr lang="en-US" sz="1600" dirty="0"/>
              <a:t>N</a:t>
            </a:r>
            <a:r>
              <a:rPr lang="en-US" sz="1600" dirty="0" smtClean="0"/>
              <a:t>on-parameter </a:t>
            </a:r>
            <a:r>
              <a:rPr lang="en-US" sz="1600" dirty="0"/>
              <a:t>pointers used in the </a:t>
            </a:r>
            <a:r>
              <a:rPr lang="en-US" sz="1600" dirty="0" smtClean="0"/>
              <a:t>function</a:t>
            </a:r>
            <a:endParaRPr lang="en-US" sz="1600" dirty="0"/>
          </a:p>
          <a:p>
            <a:pPr lvl="1"/>
            <a:r>
              <a:rPr lang="en-US" sz="1600" dirty="0" smtClean="0"/>
              <a:t>Pointers </a:t>
            </a:r>
            <a:r>
              <a:rPr lang="en-US" sz="1600" dirty="0"/>
              <a:t>that are members of structures, even when the structures are </a:t>
            </a:r>
            <a:r>
              <a:rPr lang="en-US" sz="1600" dirty="0" smtClean="0"/>
              <a:t>parameters</a:t>
            </a:r>
            <a:endParaRPr lang="en-US" sz="1600" dirty="0"/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ointers de-referenced </a:t>
            </a:r>
            <a:r>
              <a:rPr lang="en-US" sz="1600" dirty="0"/>
              <a:t>via multiple levels of </a:t>
            </a:r>
            <a:r>
              <a:rPr lang="en-US" sz="1600" dirty="0" smtClean="0"/>
              <a:t>indirection</a:t>
            </a:r>
            <a:endParaRPr lang="en-US" sz="1600" dirty="0"/>
          </a:p>
          <a:p>
            <a:r>
              <a:rPr lang="en-US" sz="1800" b="0" dirty="0" smtClean="0"/>
              <a:t>NOTE: -mt is </a:t>
            </a:r>
            <a:r>
              <a:rPr lang="en-US" sz="1800" b="1" dirty="0"/>
              <a:t>not</a:t>
            </a:r>
            <a:r>
              <a:rPr lang="en-US" sz="1800" b="0" dirty="0"/>
              <a:t> a substitute for </a:t>
            </a:r>
            <a:r>
              <a:rPr lang="en-US" sz="1800" b="0" dirty="0" smtClean="0"/>
              <a:t>restrict-qualifiers, </a:t>
            </a:r>
            <a:r>
              <a:rPr lang="en-US" sz="1800" b="0" dirty="0"/>
              <a:t>which are key to achieving good </a:t>
            </a:r>
            <a:r>
              <a:rPr lang="en-US" sz="1800" b="0" dirty="0" smtClean="0"/>
              <a:t>performance.</a:t>
            </a:r>
            <a:endParaRPr lang="en-US" sz="1800" dirty="0"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59436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selective_copy(int *input, int *output, int n)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int i;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for (i=0; i&lt;n; i++)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   if (myglobal[i]) output[i] = input[i];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 The Global -mt Compiler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376863" y="1905000"/>
            <a:ext cx="34559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cl6x –o –mw –s –mt –</a:t>
            </a:r>
            <a:r>
              <a:rPr lang="en-US" sz="1800" dirty="0" smtClean="0">
                <a:latin typeface="Arial Unicode MS" pitchFamily="34" charset="-128"/>
              </a:rPr>
              <a:t>mv6600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827088"/>
            <a:ext cx="4968875" cy="200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 (and Structures)</a:t>
            </a:r>
            <a:endParaRPr lang="en-US" sz="3200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5302250" cy="4906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myfunc(_str *restrict 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for (i=0; i&lt;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s-&gt;data-&gt;sz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s-&gt;data-&gt;q[i]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s-&gt;data-&gt;p[i]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011738" y="487363"/>
            <a:ext cx="1804987" cy="1417637"/>
          </a:xfrm>
          <a:prstGeom prst="wedgeRoundRectCallout">
            <a:avLst>
              <a:gd name="adj1" fmla="val -129421"/>
              <a:gd name="adj2" fmla="val -1100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105400" y="609600"/>
            <a:ext cx="1752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R</a:t>
            </a:r>
            <a:r>
              <a:rPr lang="en-US" sz="1400" b="1" dirty="0" smtClean="0">
                <a:latin typeface="Arial Unicode MS" pitchFamily="34" charset="-128"/>
              </a:rPr>
              <a:t>estrict </a:t>
            </a:r>
            <a:r>
              <a:rPr lang="en-US" sz="1400" b="1" dirty="0">
                <a:latin typeface="Arial Unicode MS" pitchFamily="34" charset="-128"/>
              </a:rPr>
              <a:t>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p or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7077075" y="622300"/>
            <a:ext cx="2066925" cy="1087438"/>
          </a:xfrm>
          <a:prstGeom prst="wedgeRoundRectCallout">
            <a:avLst>
              <a:gd name="adj1" fmla="val -44125"/>
              <a:gd name="adj2" fmla="val 7486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28600" y="3405189"/>
            <a:ext cx="2417763" cy="1014412"/>
          </a:xfrm>
          <a:prstGeom prst="wedgeRoundRectCallout">
            <a:avLst>
              <a:gd name="adj1" fmla="val 74491"/>
              <a:gd name="adj2" fmla="val -5051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0" y="3429000"/>
            <a:ext cx="22097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dirty="0">
                <a:latin typeface="Arial Unicode MS" pitchFamily="34" charset="-128"/>
              </a:rPr>
              <a:t>Note: Addresses of p, q, and sz are calculated during </a:t>
            </a:r>
            <a:r>
              <a:rPr lang="en-US" sz="1400" b="1" dirty="0">
                <a:latin typeface="Arial Unicode MS" pitchFamily="34" charset="-128"/>
              </a:rPr>
              <a:t>every</a:t>
            </a:r>
            <a:r>
              <a:rPr lang="en-US" sz="1400" dirty="0">
                <a:latin typeface="Arial Unicode MS" pitchFamily="34" charset="-128"/>
              </a:rPr>
              <a:t> loop iteration.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3897313" y="6046788"/>
            <a:ext cx="990600" cy="4191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8140700" y="5602288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52400" y="51054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12 cycles/result, 72 bytes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70575" y="221932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315200" y="609600"/>
            <a:ext cx="15938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-mt 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p or </a:t>
            </a:r>
          </a:p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71788" y="2662238"/>
            <a:ext cx="6272212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*(i*4+(*V$0).q)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*(i*4+(*V$0).p)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(*V$0).sz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 &gt; (++i) ) goto g2;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source line                 : 17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opening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closing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2        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2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11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ii = 12 Schedule found with 2 iterat…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Hardware and Software Pipeline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6413"/>
            <a:ext cx="4864100" cy="345598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0" i="1" dirty="0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int *restrict p, *restrict 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int sz;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p  = s-&gt;data-&gt;p;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q  = s-&gt;data-&gt;q;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sz = s-&gt;data-&gt;sz;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q[i]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p[i]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b="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Arial Unicode MS" pitchFamily="34" charset="-128"/>
              </a:rPr>
              <a:t>Hand-optimized source file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(</a:t>
            </a:r>
            <a:r>
              <a:rPr lang="en-US" sz="3200" dirty="0" smtClean="0"/>
              <a:t>continued)</a:t>
            </a:r>
            <a:endParaRPr lang="en-US" sz="3200" dirty="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311525" y="2333625"/>
            <a:ext cx="5603875" cy="41857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_memd8((void *)U$17) = </a:t>
            </a:r>
          </a:p>
          <a:p>
            <a:pPr algn="l" eaLnBrk="1" hangingPunct="1"/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                         _memd8((void *)U$14);</a:t>
            </a: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U$14 += 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7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L$1 = L$1-1)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1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ii = 2 Schedule found with 3 iterati…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57213" y="4144963"/>
            <a:ext cx="3241675" cy="1157287"/>
          </a:xfrm>
          <a:prstGeom prst="wedgeRoundRectCallout">
            <a:avLst>
              <a:gd name="adj1" fmla="val 37415"/>
              <a:gd name="adj2" fmla="val -14849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4267200"/>
            <a:ext cx="3371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Observe: Now the compiler automatically unrolls loop and SIMDs memory accesses.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026025" y="798513"/>
            <a:ext cx="346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</a:t>
            </a:r>
            <a:r>
              <a:rPr lang="en-US" sz="2000" dirty="0" smtClean="0">
                <a:latin typeface="Arial Unicode MS" pitchFamily="34" charset="-128"/>
              </a:rPr>
              <a:t>–mv6600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114800" y="60960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5410200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</a:t>
            </a:r>
          </a:p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1 cycle/result, 44 bytes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229350" y="1446213"/>
            <a:ext cx="291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 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7924800" y="51054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7848600" y="57150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–mh Compiler Option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–mh&lt;num&gt;. </a:t>
            </a:r>
            <a:r>
              <a:rPr lang="en-US" sz="1600" b="0" dirty="0"/>
              <a:t>Speculative loads. </a:t>
            </a:r>
            <a:r>
              <a:rPr lang="en-US" sz="1600" b="0" dirty="0" smtClean="0"/>
              <a:t>Permits </a:t>
            </a:r>
            <a:r>
              <a:rPr lang="en-US" sz="1600" b="0" dirty="0"/>
              <a:t>compiler to fetch (but not store) array elements beyond either end of an array by &lt;num&gt; bytes. Can lead to:</a:t>
            </a:r>
          </a:p>
          <a:p>
            <a:pPr lvl="1">
              <a:lnSpc>
                <a:spcPct val="80000"/>
              </a:lnSpc>
            </a:pPr>
            <a:r>
              <a:rPr lang="en-US" sz="1600" b="0" dirty="0" smtClean="0"/>
              <a:t>Better </a:t>
            </a:r>
            <a:r>
              <a:rPr lang="en-US" sz="1600" b="0" dirty="0"/>
              <a:t>performance, especially for “while” </a:t>
            </a:r>
            <a:r>
              <a:rPr lang="en-US" sz="1600" b="0" dirty="0" smtClean="0"/>
              <a:t>loops</a:t>
            </a:r>
            <a:endParaRPr lang="en-US" sz="1600" b="0" dirty="0"/>
          </a:p>
          <a:p>
            <a:pPr lvl="1">
              <a:lnSpc>
                <a:spcPct val="80000"/>
              </a:lnSpc>
            </a:pPr>
            <a:r>
              <a:rPr lang="en-US" sz="1600" dirty="0"/>
              <a:t>S</a:t>
            </a:r>
            <a:r>
              <a:rPr lang="en-US" sz="1600" b="0" dirty="0" smtClean="0"/>
              <a:t>maller </a:t>
            </a:r>
            <a:r>
              <a:rPr lang="en-US" sz="1600" b="0" dirty="0"/>
              <a:t>code size for both “while” loops and “for” </a:t>
            </a:r>
            <a:r>
              <a:rPr lang="en-US" sz="1600" b="0" dirty="0" smtClean="0"/>
              <a:t>loops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Not needed if SPLOOP is used</a:t>
            </a: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 smtClean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Software-pipelined </a:t>
            </a:r>
            <a:r>
              <a:rPr lang="en-US" sz="1600" b="0" dirty="0"/>
              <a:t>loop information in the compiler-generated assembly file suggests </a:t>
            </a:r>
            <a:r>
              <a:rPr lang="en-US" sz="1600" b="0" dirty="0" smtClean="0"/>
              <a:t>the value </a:t>
            </a:r>
            <a:r>
              <a:rPr lang="en-US" sz="1600" b="0" dirty="0"/>
              <a:t>of </a:t>
            </a:r>
            <a:r>
              <a:rPr lang="en-US" sz="1600" b="0" dirty="0" smtClean="0"/>
              <a:t>&lt;num</a:t>
            </a:r>
            <a:r>
              <a:rPr lang="en-US" sz="1600" b="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b="0" dirty="0"/>
              <a:t>Indicates compiler is fetching 0 bytes beyond the end of an array. </a:t>
            </a:r>
          </a:p>
          <a:p>
            <a:pPr lvl="1">
              <a:lnSpc>
                <a:spcPct val="80000"/>
              </a:lnSpc>
            </a:pPr>
            <a:r>
              <a:rPr lang="en-US" sz="1600" b="0" dirty="0"/>
              <a:t>If loop is rebuilt with –mh56 (or greater), there </a:t>
            </a:r>
            <a:r>
              <a:rPr lang="en-US" sz="1600" b="0" dirty="0" smtClean="0"/>
              <a:t>may </a:t>
            </a:r>
            <a:r>
              <a:rPr lang="en-US" sz="1600" b="0" dirty="0"/>
              <a:t>be better performance and/or smaller code size. </a:t>
            </a:r>
          </a:p>
          <a:p>
            <a:pPr lvl="1">
              <a:lnSpc>
                <a:spcPct val="80000"/>
              </a:lnSpc>
            </a:pPr>
            <a:r>
              <a:rPr lang="en-US" sz="1600" b="0" dirty="0" smtClean="0"/>
              <a:t>NOTE: </a:t>
            </a:r>
            <a:r>
              <a:rPr lang="en-US" sz="1600" dirty="0"/>
              <a:t>N</a:t>
            </a:r>
            <a:r>
              <a:rPr lang="en-US" sz="1600" b="0" dirty="0" smtClean="0"/>
              <a:t>eed </a:t>
            </a:r>
            <a:r>
              <a:rPr lang="en-US" sz="1600" b="0" dirty="0"/>
              <a:t>to pad buffer of &lt;num&gt; bytes on both ends of sections that contain array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Alternatively, </a:t>
            </a:r>
            <a:r>
              <a:rPr lang="en-US" sz="1600" b="0" dirty="0" smtClean="0"/>
              <a:t>other </a:t>
            </a:r>
            <a:r>
              <a:rPr lang="en-US" sz="1600" b="0" dirty="0"/>
              <a:t>memory areas (code or independent data) </a:t>
            </a:r>
            <a:r>
              <a:rPr lang="en-US" sz="1600" b="0" dirty="0" smtClean="0"/>
              <a:t>can be used as </a:t>
            </a:r>
            <a:r>
              <a:rPr lang="en-US" sz="1600" b="0" dirty="0"/>
              <a:t>pad </a:t>
            </a:r>
            <a:r>
              <a:rPr lang="en-US" sz="1600" b="0" dirty="0" smtClean="0"/>
              <a:t>regions.</a:t>
            </a:r>
            <a:endParaRPr lang="en-US" sz="1600" b="0" dirty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066800" y="2819400"/>
            <a:ext cx="6858000" cy="730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Minimum required memory pad : 0 bytes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For further improvement on this loop, try option -mh56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990600" y="4800600"/>
            <a:ext cx="6858000" cy="1155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MEMORY {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1000,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myregion: origin = 1056, length = 3888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3944,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b="1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876800" y="1260475"/>
            <a:ext cx="3962400" cy="3733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46100"/>
          </a:xfrm>
        </p:spPr>
        <p:txBody>
          <a:bodyPr/>
          <a:lstStyle/>
          <a:p>
            <a:pPr algn="ctr"/>
            <a:r>
              <a:rPr lang="en-US" sz="3200" dirty="0"/>
              <a:t>Reducing Loop Overhead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84275"/>
            <a:ext cx="4876800" cy="5140325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000" dirty="0"/>
              <a:t>If the compiler does not know that a loop will execute at least once, it will need to:</a:t>
            </a:r>
          </a:p>
          <a:p>
            <a:pPr marL="533400" indent="-533400">
              <a:lnSpc>
                <a:spcPct val="80000"/>
              </a:lnSpc>
            </a:pPr>
            <a:endParaRPr lang="en-US" sz="800" dirty="0"/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/>
              <a:t>I</a:t>
            </a:r>
            <a:r>
              <a:rPr lang="en-US" sz="1800" dirty="0" smtClean="0"/>
              <a:t>nsert </a:t>
            </a:r>
            <a:r>
              <a:rPr lang="en-US" sz="1800" dirty="0"/>
              <a:t>code to check if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trip </a:t>
            </a:r>
            <a:r>
              <a:rPr lang="en-US" sz="1800" dirty="0"/>
              <a:t>count is &lt;= zero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/>
              <a:t>Conditionally </a:t>
            </a:r>
            <a:r>
              <a:rPr lang="en-US" sz="1800" dirty="0"/>
              <a:t>branch around the </a:t>
            </a:r>
            <a:r>
              <a:rPr lang="en-US" sz="1800" dirty="0" smtClean="0"/>
              <a:t>loop</a:t>
            </a:r>
            <a:endParaRPr lang="en-US" sz="1800" dirty="0"/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18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This adds overhead to loops.</a:t>
            </a:r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If </a:t>
            </a:r>
            <a:r>
              <a:rPr lang="en-US" sz="2000" dirty="0" smtClean="0"/>
              <a:t>the loop </a:t>
            </a:r>
            <a:r>
              <a:rPr lang="en-US" sz="2000" dirty="0"/>
              <a:t>is guaranteed to execute at least once, </a:t>
            </a:r>
            <a:r>
              <a:rPr lang="en-US" sz="2000" dirty="0" smtClean="0"/>
              <a:t>insert </a:t>
            </a:r>
            <a:r>
              <a:rPr lang="en-US" sz="2000" dirty="0"/>
              <a:t>pragma immediately before loop to </a:t>
            </a:r>
            <a:r>
              <a:rPr lang="en-US" sz="2000" dirty="0" smtClean="0"/>
              <a:t>notify </a:t>
            </a:r>
            <a:r>
              <a:rPr lang="en-US" sz="2000" dirty="0"/>
              <a:t>the </a:t>
            </a:r>
            <a:r>
              <a:rPr lang="en-US" sz="2000" dirty="0" smtClean="0"/>
              <a:t>compiler:</a:t>
            </a: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#pragma MUST_ITERATE(1,,);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9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2000" dirty="0"/>
              <a:t>or, more </a:t>
            </a:r>
            <a:r>
              <a:rPr lang="en-US" sz="2000" dirty="0" smtClean="0"/>
              <a:t>generally</a:t>
            </a:r>
            <a:br>
              <a:rPr lang="en-US" sz="2000" dirty="0" smtClean="0"/>
            </a:br>
            <a:endParaRPr lang="en-US" sz="2000" dirty="0" smtClean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#pragma MUST_ITERATE(min, max, mult);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1"/>
            <a:ext cx="3962400" cy="3810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compute trip count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if (trip count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	branch to postloop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load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compute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store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postloop: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 flipV="1">
            <a:off x="6897688" y="4608513"/>
            <a:ext cx="2246312" cy="1309687"/>
          </a:xfrm>
          <a:prstGeom prst="wedgeRoundRectCallout">
            <a:avLst>
              <a:gd name="adj1" fmla="val -1380"/>
              <a:gd name="adj2" fmla="val 190241"/>
              <a:gd name="adj3" fmla="val 16667"/>
            </a:avLst>
          </a:prstGeom>
          <a:solidFill>
            <a:srgbClr val="FFFF93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1" hangingPunct="1"/>
            <a:endParaRPr lang="en-US" sz="1200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008813" y="4787900"/>
            <a:ext cx="2135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If trip count </a:t>
            </a:r>
            <a:r>
              <a:rPr lang="en-US" sz="1400" b="1" dirty="0" smtClean="0">
                <a:solidFill>
                  <a:schemeClr val="tx2"/>
                </a:solidFill>
              </a:rPr>
              <a:t>is not known to </a:t>
            </a:r>
            <a:r>
              <a:rPr lang="en-US" sz="1400" b="1" dirty="0">
                <a:solidFill>
                  <a:schemeClr val="tx2"/>
                </a:solidFill>
              </a:rPr>
              <a:t>be less than </a:t>
            </a:r>
            <a:r>
              <a:rPr lang="en-US" sz="1400" b="1" dirty="0" smtClean="0">
                <a:solidFill>
                  <a:schemeClr val="tx2"/>
                </a:solidFill>
              </a:rPr>
              <a:t>zero, compiler </a:t>
            </a:r>
            <a:r>
              <a:rPr lang="en-US" sz="1400" b="1" dirty="0">
                <a:solidFill>
                  <a:schemeClr val="tx2"/>
                </a:solidFill>
              </a:rPr>
              <a:t>inserts </a:t>
            </a:r>
            <a:r>
              <a:rPr lang="en-US" sz="1400" b="1" dirty="0" smtClean="0">
                <a:solidFill>
                  <a:schemeClr val="tx2"/>
                </a:solidFill>
              </a:rPr>
              <a:t>code shown in </a:t>
            </a:r>
            <a:r>
              <a:rPr lang="en-US" sz="1400" b="1" dirty="0">
                <a:solidFill>
                  <a:schemeClr val="tx2"/>
                </a:solidFill>
              </a:rPr>
              <a:t>yellow.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221003" y="3793181"/>
            <a:ext cx="7620000" cy="259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1295400"/>
            <a:ext cx="6096000" cy="1905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387350"/>
          </a:xfrm>
        </p:spPr>
        <p:txBody>
          <a:bodyPr/>
          <a:lstStyle/>
          <a:p>
            <a:pPr algn="ctr"/>
            <a:r>
              <a:rPr lang="en-US" sz="3200" dirty="0"/>
              <a:t>Detecting Loop Overhead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6019800" cy="259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myfunc.c: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myfunc(int *input1, int *input2, int *output,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for (i=0; i&lt;n;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 output[i] = input1[i] -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275793" y="3370906"/>
            <a:ext cx="7639607" cy="281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Extracted from myfunc.asm (generated using –o –</a:t>
            </a:r>
            <a:r>
              <a:rPr lang="en-US" sz="2000" dirty="0" smtClean="0"/>
              <a:t>mv6600  –</a:t>
            </a:r>
            <a:r>
              <a:rPr lang="en-US" sz="2000" dirty="0"/>
              <a:t>s  –mw):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n &lt;= 0 ) goto g4;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U$11 = input1;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U$13 = input2;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U$16 = output;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L$1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#pragma MUST_ITERATE(1,…)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-----------------------g3: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5   -----------------------    *U$16++ = *U$11++-*U$13++;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--L$1 ) goto g3;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-----------------------g4: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648200" y="3810000"/>
            <a:ext cx="3200400" cy="4048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24288" y="1425575"/>
            <a:ext cx="5319712" cy="4483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ii = 2  Schedule found with 4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0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*A5++,A4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1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.D2T2   *B4++,B5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2           NOP             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6           SUB     .L1X    B5,A4,A3  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7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A3,*A6++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||        SPBR            $C$C24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8           ; BRANCHCC OCCURS {$C$C24}        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191000" y="7461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cl6x –o –s –mw –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mv6600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062038"/>
            <a:ext cx="4137025" cy="2595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87400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myfunc(int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#pragma MUST_ITERATE(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,,);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676400" y="3733800"/>
            <a:ext cx="1912938" cy="434975"/>
          </a:xfrm>
          <a:prstGeom prst="wedgeRoundRectCallout">
            <a:avLst>
              <a:gd name="adj1" fmla="val 110417"/>
              <a:gd name="adj2" fmla="val -35037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</a:t>
            </a:r>
            <a:r>
              <a:rPr lang="en-US" sz="2800" dirty="0" err="1" smtClean="0"/>
              <a:t>nassert</a:t>
            </a:r>
            <a:r>
              <a:rPr lang="en-US" sz="2800" dirty="0" smtClean="0"/>
              <a:t>, </a:t>
            </a:r>
            <a:r>
              <a:rPr lang="en-US" sz="2800" dirty="0"/>
              <a:t>and SIMD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724400" y="35814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518622" y="1049681"/>
            <a:ext cx="361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-mw comments (from .asm file):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781800" y="2819400"/>
            <a:ext cx="1876425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7696200" y="2286000"/>
            <a:ext cx="457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52400" y="4572000"/>
            <a:ext cx="3886200" cy="1562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U$14 = 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U$17 = 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L$1  = n;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U$17++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*U$12++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-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*U$14++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0" y="412115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-s comments (from .asm file): 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828800" y="3742853"/>
            <a:ext cx="168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2 cycles / result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7467600" y="3962400"/>
            <a:ext cx="1492250" cy="644525"/>
          </a:xfrm>
          <a:prstGeom prst="wedgeRoundRectCallout">
            <a:avLst>
              <a:gd name="adj1" fmla="val 10000"/>
              <a:gd name="adj2" fmla="val -10738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508875" y="3944938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resources unbalanced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36650" y="2160588"/>
            <a:ext cx="6324600" cy="349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981200"/>
            <a:ext cx="6662738" cy="36179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11175" y="1022350"/>
            <a:ext cx="834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b="1" i="1" dirty="0"/>
              <a:t>Suppose we know that the trip count is a multiple of 4…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030663" y="1196975"/>
            <a:ext cx="5113337" cy="5207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2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0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*A6++(8),A3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*B6++(8),B4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1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*A8++(8),A3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*B5++(8),B4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2       NOP            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5       SUB     .L1X    B4,A3,A4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6       NOP            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7       SUB     .L1X    B4,A3,A5   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8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STNDW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.D1T1   A5:A4,*A7++(8)                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989513" y="3465513"/>
            <a:ext cx="957262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713413" y="798513"/>
            <a:ext cx="343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267575" y="2544763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553450" y="2082800"/>
            <a:ext cx="374650" cy="4857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0" y="1779588"/>
            <a:ext cx="4664075" cy="286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= input2;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= output;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L$1  = n &gt;&gt; 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_memd8((void *)U$23)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_itod(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+= 2;</a:t>
            </a:r>
            <a:endParaRPr lang="nl-NL" sz="14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133350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976313" y="5014913"/>
            <a:ext cx="2487612" cy="1019175"/>
          </a:xfrm>
          <a:prstGeom prst="wedgeRoundRectCallout">
            <a:avLst>
              <a:gd name="adj1" fmla="val 110625"/>
              <a:gd name="adj2" fmla="val -1619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047750" y="5033963"/>
            <a:ext cx="2773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1.5 cycles / result</a:t>
            </a:r>
          </a:p>
          <a:p>
            <a:pPr algn="l" eaLnBrk="1" hangingPunct="1"/>
            <a:r>
              <a:rPr lang="en-US" sz="1800" b="1" dirty="0"/>
              <a:t>(resource balance better but not great)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36650" y="2012950"/>
            <a:ext cx="6324600" cy="40068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_nassert, SIMD (cont)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49363" y="1806575"/>
            <a:ext cx="6554787" cy="42132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_nassert((int) input1 %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input2 %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output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4038" y="839788"/>
            <a:ext cx="7972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i="1" dirty="0"/>
              <a:t>Suppose we tell the compiler that input1, input2 </a:t>
            </a:r>
            <a:r>
              <a:rPr lang="en-US" sz="2000" b="1" i="1" dirty="0" smtClean="0"/>
              <a:t>,and </a:t>
            </a:r>
            <a:r>
              <a:rPr lang="en-US" sz="2000" b="1" i="1" dirty="0"/>
              <a:t>output are aligned on double-word boundaries…</a:t>
            </a:r>
          </a:p>
          <a:p>
            <a:pPr algn="l" eaLnBrk="1" hangingPunct="1"/>
            <a:r>
              <a:rPr lang="en-US" b="1" i="1" dirty="0"/>
              <a:t>	* Note – must </a:t>
            </a:r>
            <a:r>
              <a:rPr lang="en-US" b="1" dirty="0">
                <a:latin typeface="Courier New" pitchFamily="49" charset="0"/>
              </a:rPr>
              <a:t>_nassert(x)</a:t>
            </a:r>
            <a:r>
              <a:rPr lang="en-US" b="1" i="1" dirty="0"/>
              <a:t> before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b="1" i="1" dirty="0"/>
              <a:t> is used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413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30663" y="1073150"/>
            <a:ext cx="4732337" cy="484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4x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0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*B18++(16,B9:B8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*A9++(16),A7:A6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1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*A3++(16),A5:A4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*B5++(16),B17:B16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2     NOP           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5     SUB    .L2X    A7,B9,B7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6     SUB    .L2X    A6,B8,B6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SUB    .L1X    B16,A4,A4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7     SUB    .L1X    B17,A5,A5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8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B7:B6,*B4++(16)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A5:A4,*A8++(16)         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8738"/>
            <a:ext cx="8686800" cy="474662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33369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–mv64+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800600" y="3011488"/>
            <a:ext cx="957263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032250" y="685800"/>
            <a:ext cx="343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781800" y="21732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8001000" y="1411288"/>
            <a:ext cx="463550" cy="2841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04800" y="1673225"/>
            <a:ext cx="3886200" cy="4300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FACTOR(4)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L$1  = n &gt;&gt;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C$5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*U$16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C$4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*U$27 = _itod((int)_hi(C$4)-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(int)_hi(C$5),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(int)_lo(C$4)-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(int)_lo(C$5));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C$3   = *U$16[1];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C$2   = *U$12[1];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*U$27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= _itod((int)_hi(C$2)-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(int)_hi(C$3),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(int)_lo(C$2)-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(int)_lo(C$3));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+= 2;</a:t>
            </a:r>
            <a:endParaRPr lang="nl-NL" sz="12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--L$1)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0" y="1230313"/>
            <a:ext cx="341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2209800" y="2590800"/>
            <a:ext cx="2409825" cy="688975"/>
          </a:xfrm>
          <a:prstGeom prst="wedgeRoundRectCallout">
            <a:avLst>
              <a:gd name="adj1" fmla="val 59157"/>
              <a:gd name="adj2" fmla="val 294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09800" y="2590800"/>
            <a:ext cx="2541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0.75 cycles / result</a:t>
            </a:r>
          </a:p>
          <a:p>
            <a:pPr algn="l" eaLnBrk="1" hangingPunct="1"/>
            <a:r>
              <a:rPr lang="en-US" sz="1800" b="1" dirty="0"/>
              <a:t>(resources balanced)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28600" y="6441140"/>
            <a:ext cx="868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3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+mn-lt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opcode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b="1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and Registers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If the resources are not balanced, unrolling the loop pragma may help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2000" dirty="0" smtClean="0"/>
              <a:t>#pragma UNROLL(N)     force the compiler to unroll the loop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the following: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SPLOOP limitation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Registers pressure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Using SIMD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 can speed up the loop.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registers pressure (need to wait in the pipeline until a register is available).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(more) SIMD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Leverage new C66x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: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_dadd2 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en-US" sz="2000" dirty="0" smtClean="0"/>
              <a:t>Four-way SIMD addition of signed 16-bit values producing four signed 32-bit results.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_ddotp4h </a:t>
            </a:r>
            <a:r>
              <a:rPr lang="en-US" sz="2000" dirty="0" smtClean="0"/>
              <a:t>- Performs two dot-products between four sets of packed 16-bit values.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_qmpy32 </a:t>
            </a:r>
            <a:r>
              <a:rPr lang="en-US" sz="2000" dirty="0" smtClean="0"/>
              <a:t>- Four-way SIMD multiply of signed 32-bit values producing four 32-bit results.</a:t>
            </a:r>
          </a:p>
          <a:p>
            <a:pPr lvl="2">
              <a:lnSpc>
                <a:spcPct val="130000"/>
              </a:lnSpc>
            </a:pP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b="1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657600" y="22098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657600" y="51816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657600" y="3048000"/>
            <a:ext cx="44196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dirty="0"/>
              <a:t>Compiler will </a:t>
            </a:r>
            <a:r>
              <a:rPr lang="en-US" dirty="0">
                <a:solidFill>
                  <a:srgbClr val="FF0000"/>
                </a:solidFill>
              </a:rPr>
              <a:t>if-convert</a:t>
            </a:r>
            <a:r>
              <a:rPr lang="en-US" dirty="0"/>
              <a:t> short if statements: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14400" y="2286000"/>
            <a:ext cx="675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Original C code: 	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if (p) then x = 5 else x = 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6699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Before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branch thenlabel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</a:rPr>
              <a:t>	    	      		         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x = 7	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  			     goto postif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thenlabel:  x = 5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postif: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467600" y="3048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800" dirty="0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After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x = 5 || [!p] x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0975"/>
            <a:ext cx="7124700" cy="428625"/>
          </a:xfrm>
        </p:spPr>
        <p:txBody>
          <a:bodyPr/>
          <a:lstStyle/>
          <a:p>
            <a:pPr algn="ctr"/>
            <a:r>
              <a:rPr lang="en-US" dirty="0"/>
              <a:t>If Statements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229600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</a:t>
            </a:r>
            <a:r>
              <a:rPr lang="en-US" sz="2400" dirty="0" smtClean="0"/>
              <a:t>if-convert </a:t>
            </a:r>
            <a:r>
              <a:rPr lang="en-US" sz="2400" dirty="0"/>
              <a:t>long if statements.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software pipeline loops with if statements that are not if-converted.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software </a:t>
            </a:r>
            <a:r>
              <a:rPr lang="en-US" sz="2400" dirty="0" smtClean="0"/>
              <a:t>“</a:t>
            </a:r>
            <a:r>
              <a:rPr lang="en-US" sz="2400" dirty="0" smtClean="0"/>
              <a:t>pipeline-ability,” </a:t>
            </a:r>
            <a:r>
              <a:rPr lang="en-US" sz="2400" dirty="0"/>
              <a:t>user must transform long if </a:t>
            </a:r>
            <a:r>
              <a:rPr lang="en-US" sz="2400" dirty="0" smtClean="0"/>
              <a:t>statements.</a:t>
            </a:r>
            <a:endParaRPr lang="en-US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71650" y="3171825"/>
            <a:ext cx="5181600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Disqualified loop: Loop contains control code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476750" y="1490663"/>
            <a:ext cx="45593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5750" y="1490663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8363"/>
          </a:xfrm>
        </p:spPr>
        <p:txBody>
          <a:bodyPr/>
          <a:lstStyle/>
          <a:p>
            <a:pPr algn="ctr"/>
            <a:r>
              <a:rPr lang="en-US" sz="2800" dirty="0"/>
              <a:t>Example of If Statement Reduction When No Else Block Exists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428750" y="5548313"/>
            <a:ext cx="634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Note: Only assignment to y must be guarded for correctness.</a:t>
            </a:r>
          </a:p>
          <a:p>
            <a:pPr algn="l" eaLnBrk="1" hangingPunct="1"/>
            <a:r>
              <a:rPr lang="en-US" sz="1800" dirty="0"/>
              <a:t>          Profitability of if reduction depends on </a:t>
            </a:r>
            <a:r>
              <a:rPr lang="en-US" sz="1800" dirty="0" smtClean="0"/>
              <a:t>sparsely </a:t>
            </a:r>
            <a:r>
              <a:rPr lang="en-US" sz="1800" dirty="0"/>
              <a:t>of x. 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6172200" y="2438400"/>
            <a:ext cx="609600" cy="642938"/>
          </a:xfrm>
          <a:prstGeom prst="rightBrace">
            <a:avLst>
              <a:gd name="adj1" fmla="val 878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934200" y="2514600"/>
            <a:ext cx="17503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 dirty="0">
                <a:solidFill>
                  <a:srgbClr val="FFFF00"/>
                </a:solidFill>
                <a:latin typeface="+mn-lt"/>
              </a:rPr>
              <a:t>pulled out </a:t>
            </a:r>
          </a:p>
          <a:p>
            <a:pPr algn="l" eaLnBrk="1" hangingPunct="1"/>
            <a:r>
              <a:rPr lang="en-US" sz="2000" b="1" dirty="0">
                <a:solidFill>
                  <a:srgbClr val="FFFF00"/>
                </a:solidFill>
                <a:latin typeface="+mn-lt"/>
              </a:rPr>
              <a:t>of if </a:t>
            </a:r>
            <a:r>
              <a:rPr lang="en-US" sz="2000" b="1" dirty="0" smtClean="0">
                <a:solidFill>
                  <a:srgbClr val="FFFF00"/>
                </a:solidFill>
                <a:latin typeface="+mn-lt"/>
              </a:rPr>
              <a:t>statement</a:t>
            </a:r>
            <a:endParaRPr lang="en-US" sz="2000" b="1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483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92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9288"/>
          </a:xfrm>
        </p:spPr>
        <p:txBody>
          <a:bodyPr/>
          <a:lstStyle/>
          <a:p>
            <a:pPr algn="ctr"/>
            <a:r>
              <a:rPr lang="en-US" sz="3200" dirty="0"/>
              <a:t>Or If Statement Can Be Eliminated Entirely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+=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p   = (*x++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*y += p *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730500" y="5641975"/>
            <a:ext cx="334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Sometimes this works better….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722813" y="1412875"/>
            <a:ext cx="4233862" cy="3679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03200" y="1390650"/>
            <a:ext cx="4189413" cy="4440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594725" cy="639763"/>
          </a:xfrm>
        </p:spPr>
        <p:txBody>
          <a:bodyPr/>
          <a:lstStyle/>
          <a:p>
            <a:pPr algn="ctr"/>
            <a:r>
              <a:rPr lang="en-US" sz="3200" dirty="0"/>
              <a:t>If Reduction Via Common Code Consolidation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310062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879975" y="914400"/>
            <a:ext cx="4264025" cy="418623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1522413"/>
          </a:xfrm>
          <a:prstGeom prst="rect">
            <a:avLst/>
          </a:prstGeom>
          <a:solidFill>
            <a:srgbClr val="FFFF93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 smtClean="0">
                <a:latin typeface="+mn-lt"/>
              </a:rPr>
              <a:t>NOTE: </a:t>
            </a:r>
            <a:r>
              <a:rPr lang="en-US" sz="1800" dirty="0">
                <a:latin typeface="+mn-lt"/>
              </a:rPr>
              <a:t>Makes loop body smaller. Eliminates </a:t>
            </a:r>
            <a:r>
              <a:rPr lang="en-US" sz="1800" dirty="0" smtClean="0">
                <a:latin typeface="+mn-lt"/>
              </a:rPr>
              <a:t>second </a:t>
            </a:r>
            <a:r>
              <a:rPr lang="en-US" sz="1800" dirty="0">
                <a:latin typeface="+mn-lt"/>
              </a:rPr>
              <a:t>copy of:</a:t>
            </a:r>
          </a:p>
          <a:p>
            <a:pPr algn="l" eaLnBrk="1" hangingPunct="1"/>
            <a:r>
              <a:rPr lang="en-US" sz="1800" dirty="0"/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 = *z++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*y++ = 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616450" y="2263775"/>
            <a:ext cx="4243388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5450" y="2263775"/>
            <a:ext cx="3657600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Eliminating Nested If Statements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874838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    *y =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05350" y="1936750"/>
            <a:ext cx="4438650" cy="4692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 removed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p = (*x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   *y = !p * *y + p *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57200" y="830263"/>
            <a:ext cx="8447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i="1" dirty="0" smtClean="0"/>
              <a:t>Compiler </a:t>
            </a:r>
            <a:r>
              <a:rPr lang="en-US" i="1" dirty="0"/>
              <a:t>will software pipeline </a:t>
            </a:r>
            <a:r>
              <a:rPr lang="en-US" i="1" dirty="0">
                <a:solidFill>
                  <a:srgbClr val="FF0000"/>
                </a:solidFill>
              </a:rPr>
              <a:t>nested if statements </a:t>
            </a:r>
            <a:r>
              <a:rPr lang="en-US" i="1" dirty="0"/>
              <a:t>less efficiently, if at all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4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b="1" dirty="0" smtClean="0"/>
              <a:t>Cache Optimization</a:t>
            </a:r>
          </a:p>
          <a:p>
            <a:pPr lvl="1"/>
            <a:r>
              <a:rPr lang="en-US" sz="2400" b="1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97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banks, each 32 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 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invalidate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banks, 128 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 smtClean="0"/>
              <a:t>C66x </a:t>
            </a:r>
            <a:r>
              <a:rPr lang="en-US" sz="3600" dirty="0" smtClean="0"/>
              <a:t>L1 D Memory Banks</a:t>
            </a:r>
            <a:endParaRPr lang="en-US" sz="3600" dirty="0"/>
          </a:p>
        </p:txBody>
      </p:sp>
      <p:pic>
        <p:nvPicPr>
          <p:cNvPr id="271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286" r="13278" b="20971"/>
          <a:stretch>
            <a:fillRect/>
          </a:stretch>
        </p:blipFill>
        <p:spPr bwMode="auto">
          <a:xfrm>
            <a:off x="927522" y="1295400"/>
            <a:ext cx="753067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52600"/>
            <a:ext cx="5334000" cy="5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/>
              <a:t>C66x </a:t>
            </a:r>
            <a:r>
              <a:rPr lang="en-US" sz="3600" dirty="0" smtClean="0"/>
              <a:t>L1 D Memory Banks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2743200"/>
            <a:ext cx="838200" cy="1295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 smtClean="0">
              <a:solidFill>
                <a:srgbClr val="002060"/>
              </a:solidFill>
            </a:endParaRPr>
          </a:p>
          <a:p>
            <a:pPr algn="ctr" eaLnBrk="1" hangingPunct="1"/>
            <a:endParaRPr lang="en-US" sz="1400" dirty="0" smtClean="0">
              <a:solidFill>
                <a:srgbClr val="002060"/>
              </a:solidFill>
            </a:endParaRPr>
          </a:p>
          <a:p>
            <a:pPr algn="ctr" eaLnBrk="1" hangingPunct="1"/>
            <a:endParaRPr lang="en-US" sz="1400" dirty="0" smtClean="0">
              <a:solidFill>
                <a:srgbClr val="002060"/>
              </a:solidFill>
            </a:endParaRPr>
          </a:p>
          <a:p>
            <a:pPr algn="ctr" eaLnBrk="1" hangingPunct="1"/>
            <a:r>
              <a:rPr lang="en-US" sz="1400" dirty="0" smtClean="0">
                <a:solidFill>
                  <a:srgbClr val="002060"/>
                </a:solidFill>
              </a:rPr>
              <a:t>Bank N</a:t>
            </a:r>
          </a:p>
          <a:p>
            <a:pPr algn="ctr" eaLnBrk="1" hangingPunct="1"/>
            <a:endParaRPr lang="en-US" sz="1400" dirty="0" smtClean="0">
              <a:solidFill>
                <a:srgbClr val="002060"/>
              </a:solidFill>
            </a:endParaRPr>
          </a:p>
          <a:p>
            <a:pPr algn="ctr" eaLnBrk="1" hangingPunct="1"/>
            <a:r>
              <a:rPr lang="en-US" sz="1400" dirty="0" smtClean="0">
                <a:solidFill>
                  <a:srgbClr val="002060"/>
                </a:solidFill>
              </a:rPr>
              <a:t>512x32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79849" y="2779412"/>
            <a:ext cx="164592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r>
              <a:rPr lang="en-US" sz="1400" dirty="0" smtClean="0">
                <a:solidFill>
                  <a:srgbClr val="002060"/>
                </a:solidFill>
                <a:latin typeface="Arial Narrow" pitchFamily="34" charset="0"/>
              </a:rPr>
              <a:t>11</a:t>
            </a:r>
            <a:endParaRPr lang="en-US" sz="1400" dirty="0">
              <a:solidFill>
                <a:srgbClr val="00206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/>
              <a:t>Two Loads Instruction in a Cycle</a:t>
            </a:r>
            <a:endParaRPr lang="en-US" sz="3600" dirty="0"/>
          </a:p>
        </p:txBody>
      </p:sp>
      <p:pic>
        <p:nvPicPr>
          <p:cNvPr id="272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384" t="1333" r="11590" b="3333"/>
          <a:stretch>
            <a:fillRect/>
          </a:stretch>
        </p:blipFill>
        <p:spPr bwMode="auto">
          <a:xfrm>
            <a:off x="1109626" y="1192219"/>
            <a:ext cx="6391291" cy="497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9525"/>
            <a:ext cx="8458200" cy="814388"/>
          </a:xfrm>
        </p:spPr>
        <p:txBody>
          <a:bodyPr/>
          <a:lstStyle/>
          <a:p>
            <a:r>
              <a:rPr lang="en-US" dirty="0" smtClean="0"/>
              <a:t>Memory Read Performance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688138" y="-11209338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graphicFrame>
        <p:nvGraphicFramePr>
          <p:cNvPr id="271525" name="Group 165"/>
          <p:cNvGraphicFramePr>
            <a:graphicFrameLocks noGrp="1"/>
          </p:cNvGraphicFramePr>
          <p:nvPr/>
        </p:nvGraphicFramePr>
        <p:xfrm>
          <a:off x="623888" y="722313"/>
          <a:ext cx="7900987" cy="5060950"/>
        </p:xfrm>
        <a:graphic>
          <a:graphicData uri="http://schemas.openxmlformats.org/drawingml/2006/table">
            <a:tbl>
              <a:tblPr/>
              <a:tblGrid>
                <a:gridCol w="25400"/>
                <a:gridCol w="1665287"/>
                <a:gridCol w="739775"/>
                <a:gridCol w="762000"/>
                <a:gridCol w="806450"/>
                <a:gridCol w="936625"/>
                <a:gridCol w="974725"/>
                <a:gridCol w="1001713"/>
                <a:gridCol w="989012"/>
              </a:tblGrid>
              <a:tr h="336550"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CPU stalls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550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Single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Burst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L1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L2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Prefetch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ALL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Local L2 RAM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15.6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129.7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41.5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30.7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123.8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183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301" name="Rectangle 138"/>
          <p:cNvSpPr>
            <a:spLocks noChangeArrowheads="1"/>
          </p:cNvSpPr>
          <p:nvPr/>
        </p:nvSpPr>
        <p:spPr bwMode="auto">
          <a:xfrm>
            <a:off x="6688138" y="17792700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6302" name="Text Box 139"/>
          <p:cNvSpPr txBox="1">
            <a:spLocks noChangeArrowheads="1"/>
          </p:cNvSpPr>
          <p:nvPr/>
        </p:nvSpPr>
        <p:spPr bwMode="auto">
          <a:xfrm>
            <a:off x="403225" y="5848350"/>
            <a:ext cx="83599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SL2 </a:t>
            </a:r>
            <a:r>
              <a:rPr lang="en-US" sz="1600" b="0" dirty="0"/>
              <a:t>–</a:t>
            </a:r>
            <a:r>
              <a:rPr lang="en-US" sz="1600" dirty="0"/>
              <a:t> Configured as Shared Level 2 Memory (L1 cache enabled, L2 cache disabled)</a:t>
            </a:r>
          </a:p>
          <a:p>
            <a:r>
              <a:rPr lang="en-US" sz="1600" dirty="0"/>
              <a:t>SL3 </a:t>
            </a:r>
            <a:r>
              <a:rPr lang="en-US" sz="1600" b="0" dirty="0"/>
              <a:t>–</a:t>
            </a:r>
            <a:r>
              <a:rPr lang="en-US" sz="1600" dirty="0"/>
              <a:t> Configured as Shared Level 3 Memory (Both L1 cache and L2 cache  enabled)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 – L1 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6670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800" dirty="0" smtClean="0"/>
              <a:t>Avoid conflict misses by ensuring that parent/child functions don’t share cache lines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 – L1 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Similar to L1P, Avoid Conflict Misses by ensuring that functions with three pointers … 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i.e., </a:t>
            </a:r>
            <a:r>
              <a:rPr lang="en-US" sz="2800" dirty="0" err="1" smtClean="0">
                <a:solidFill>
                  <a:srgbClr val="0070C0"/>
                </a:solidFill>
              </a:rPr>
              <a:t>addVector</a:t>
            </a:r>
            <a:r>
              <a:rPr lang="en-US" sz="2800" dirty="0" smtClean="0">
                <a:solidFill>
                  <a:srgbClr val="0070C0"/>
                </a:solidFill>
              </a:rPr>
              <a:t> (*p1_in, *p2_in, P3_out) </a:t>
            </a:r>
          </a:p>
          <a:p>
            <a:pPr>
              <a:buNone/>
            </a:pPr>
            <a:r>
              <a:rPr lang="en-US" sz="2800" dirty="0" smtClean="0"/>
              <a:t>	… don’t step on each other.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Keep cache size in mind when designing your code: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Examples: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optimization lab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Cholesky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Cholesky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If A is </a:t>
            </a:r>
            <a:r>
              <a:rPr lang="en-US" sz="2800" dirty="0" err="1" smtClean="0"/>
              <a:t>Hermitian</a:t>
            </a:r>
            <a:r>
              <a:rPr lang="en-US" sz="2800" dirty="0" smtClean="0"/>
              <a:t> and positive definite (HPD) matrix, then A can be decomposed uniquely 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sz="2800" i="0" dirty="0" smtClean="0"/>
              <a:t>A</a:t>
            </a:r>
            <a:r>
              <a:rPr lang="en-US" i="0" dirty="0" smtClean="0"/>
              <a:t> = </a:t>
            </a:r>
            <a:r>
              <a:rPr lang="en-US" sz="2800" i="0" dirty="0" smtClean="0"/>
              <a:t>LL*</a:t>
            </a:r>
          </a:p>
          <a:p>
            <a:pPr lvl="1" eaLnBrk="1" hangingPunct="1">
              <a:buNone/>
            </a:pPr>
            <a:r>
              <a:rPr lang="en-US" b="0" dirty="0" smtClean="0"/>
              <a:t>    where </a:t>
            </a:r>
            <a:r>
              <a:rPr lang="en-US" i="0" dirty="0" smtClean="0"/>
              <a:t>L</a:t>
            </a:r>
            <a:r>
              <a:rPr lang="en-US" b="0" dirty="0" smtClean="0"/>
              <a:t> is the lower triangular matrix with </a:t>
            </a:r>
            <a:r>
              <a:rPr lang="en-US" u="sng" dirty="0" smtClean="0"/>
              <a:t>strictly positive diagonal entries</a:t>
            </a:r>
            <a:r>
              <a:rPr lang="en-US" b="0" dirty="0" smtClean="0"/>
              <a:t>, and </a:t>
            </a:r>
            <a:r>
              <a:rPr lang="en-US" i="0" dirty="0" smtClean="0"/>
              <a:t>L*</a:t>
            </a:r>
            <a:r>
              <a:rPr lang="en-US" b="0" dirty="0" smtClean="0"/>
              <a:t> denotes the conjugate transpose of </a:t>
            </a:r>
            <a:r>
              <a:rPr lang="en-US" i="0" dirty="0" smtClean="0"/>
              <a:t>L</a:t>
            </a:r>
            <a:r>
              <a:rPr lang="en-US" b="0" dirty="0" smtClean="0"/>
              <a:t>.</a:t>
            </a:r>
          </a:p>
          <a:p>
            <a:pPr lvl="1" eaLnBrk="1" hangingPunct="1"/>
            <a:endParaRPr lang="en-US" sz="1600" b="0" dirty="0" smtClean="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240971" y="4038600"/>
          <a:ext cx="6531429" cy="1905000"/>
        </p:xfrm>
        <a:graphic>
          <a:graphicData uri="http://schemas.openxmlformats.org/presentationml/2006/ole">
            <p:oleObj spid="_x0000_s137218" name="Equation" r:id="rId3" imgW="3771720" imgH="1168200" progId="Equation.3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for (k= 1; k&lt;N; k++)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for (l=0; l&lt;2*k; l++)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//    Values before the K point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for (l = k+1; l &lt; N; l++)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//    Value after the K point, based on values before the K point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for (m=0; m &lt; k; m++)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Pipeline Phases -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Benchmark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b="1" dirty="0" smtClean="0"/>
              <a:t>Benchmark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57200" y="2057400"/>
            <a:ext cx="7727950" cy="2765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Benchmarking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133600"/>
            <a:ext cx="7423150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TSCL = 0;      // Initiate CPU timer by writing any val to TSCL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t1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my_code_to_benchmark();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t2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printf(“# cycles == %d\n”, (t2-t1));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39713" y="670072"/>
            <a:ext cx="8447087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 smtClean="0">
                <a:latin typeface="+mn-lt"/>
                <a:cs typeface="+mn-cs"/>
              </a:rPr>
              <a:t>C66x CorePac </a:t>
            </a:r>
            <a:r>
              <a:rPr lang="en-US" dirty="0">
                <a:latin typeface="+mn-lt"/>
                <a:cs typeface="+mn-cs"/>
              </a:rPr>
              <a:t>has a 64-bit timer (Time Stamp Counter) incremented at the CPU speed.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 smtClean="0">
                <a:latin typeface="+mn-lt"/>
                <a:cs typeface="+mn-cs"/>
              </a:rPr>
              <a:t>The simplest </a:t>
            </a:r>
            <a:r>
              <a:rPr lang="en-US" dirty="0">
                <a:latin typeface="+mn-lt"/>
                <a:cs typeface="+mn-cs"/>
              </a:rPr>
              <a:t>benchmarking approach is to use lower 32 bits (TSCL</a:t>
            </a:r>
            <a:r>
              <a:rPr lang="en-US" dirty="0" smtClean="0">
                <a:latin typeface="+mn-lt"/>
                <a:cs typeface="+mn-cs"/>
              </a:rPr>
              <a:t>), which is sufficient </a:t>
            </a:r>
            <a:r>
              <a:rPr lang="en-US" dirty="0">
                <a:latin typeface="+mn-lt"/>
                <a:cs typeface="+mn-cs"/>
              </a:rPr>
              <a:t>for most benchmarking </a:t>
            </a:r>
            <a:r>
              <a:rPr lang="en-US" dirty="0" smtClean="0">
                <a:latin typeface="+mn-lt"/>
                <a:cs typeface="+mn-cs"/>
              </a:rPr>
              <a:t>needs.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04800" y="4800600"/>
            <a:ext cx="8447088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+mn-lt"/>
                <a:cs typeface="+mn-cs"/>
              </a:rPr>
              <a:t>Advantages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need to worry about interrupts (as opposed to when reading both TSCL &amp; TSCH)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assembly code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need for Chip Support Library (CSL) or other APIs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Fast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25450" y="1371600"/>
            <a:ext cx="772795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Benchmarking (2)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42315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&lt;stdint.h&gt;		// get C99 data types such as uint64_t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uint64_t t1, t2;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t1 = _itoll(TSCH, TSCL);      // get full 64-bit time snapshot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my_code_to_benchmark();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t2  = _itoll(TSCH, TSCL);     // get full 64-bit time snapshot 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printf(“# cycles == %lld\n”, (t2-t1));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39713" y="830263"/>
            <a:ext cx="844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If you need more than 32 bits for benchmarking (rare) …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04800" y="4114800"/>
            <a:ext cx="8447088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Beware! 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Not protected from interrupts between reading of TSCL and TSCH!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Fix by adding </a:t>
            </a:r>
            <a:r>
              <a:rPr lang="en-US" sz="1400" b="1" dirty="0">
                <a:latin typeface="Courier New" pitchFamily="49" charset="0"/>
              </a:rPr>
              <a:t>_disable_interrupts(), _restore_interrupts()</a:t>
            </a:r>
            <a:r>
              <a:rPr lang="en-US" dirty="0"/>
              <a:t> intrinsics</a:t>
            </a:r>
          </a:p>
          <a:p>
            <a:pPr algn="l" eaLnBrk="1" hangingPunct="1">
              <a:buFontTx/>
              <a:buChar char="•"/>
            </a:pPr>
            <a:endParaRPr lang="en-US" dirty="0"/>
          </a:p>
          <a:p>
            <a:pPr algn="l" eaLnBrk="1" hangingPunct="1">
              <a:buFontTx/>
              <a:buChar char="•"/>
            </a:pPr>
            <a:r>
              <a:rPr lang="en-US" dirty="0"/>
              <a:t> Similar code exists in many CSL implementations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it </a:t>
            </a:r>
            <a:r>
              <a:rPr lang="en-US" i="1" dirty="0"/>
              <a:t>does</a:t>
            </a:r>
            <a:r>
              <a:rPr lang="en-US" dirty="0"/>
              <a:t> provide interrupt protection (via assembly code branch delay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/>
              <a:t>spra666, “</a:t>
            </a:r>
            <a:r>
              <a:rPr lang="en-US" sz="2400" i="1" dirty="0"/>
              <a:t>Hand-Tuning Loops and Control Code on the TMS320C6000</a:t>
            </a:r>
            <a:r>
              <a:rPr lang="en-US" sz="2400" dirty="0" smtClean="0"/>
              <a:t>” [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]</a:t>
            </a:r>
          </a:p>
          <a:p>
            <a:r>
              <a:rPr lang="en-US" sz="2400" dirty="0"/>
              <a:t>spraa46, “</a:t>
            </a:r>
            <a:r>
              <a:rPr lang="en-US" sz="2400" i="1" dirty="0"/>
              <a:t>Advanced Linker Techniques for Convenient and Efficient Memory Usage</a:t>
            </a:r>
            <a:r>
              <a:rPr lang="en-US" sz="2400" dirty="0" smtClean="0"/>
              <a:t>” [</a:t>
            </a:r>
            <a:r>
              <a:rPr lang="en-US" sz="2400" dirty="0">
                <a:hlinkClick r:id="rId4"/>
              </a:rPr>
              <a:t>link</a:t>
            </a:r>
            <a:r>
              <a:rPr lang="en-US" sz="2400" dirty="0" smtClean="0"/>
              <a:t>]</a:t>
            </a:r>
          </a:p>
          <a:p>
            <a:r>
              <a:rPr lang="en-US" sz="2400" dirty="0" smtClean="0">
                <a:hlinkClick r:id="rId5"/>
              </a:rPr>
              <a:t>SPRU425A, </a:t>
            </a:r>
            <a:r>
              <a:rPr lang="en-US" sz="2400" i="1" dirty="0" smtClean="0">
                <a:hlinkClick r:id="rId5"/>
              </a:rPr>
              <a:t>TMS320C6000 Optimizing C Compiler Tutorial</a:t>
            </a:r>
            <a:endParaRPr lang="en-US" sz="2400" dirty="0"/>
          </a:p>
          <a:p>
            <a:r>
              <a:rPr lang="en-US" sz="2400" dirty="0"/>
              <a:t>spru187, “</a:t>
            </a:r>
            <a:r>
              <a:rPr lang="en-US" sz="2400" i="1" dirty="0"/>
              <a:t>TMS320C6000 Optimizing Compiler User’s Guide” </a:t>
            </a:r>
            <a:r>
              <a:rPr lang="en-US" sz="2400" dirty="0"/>
              <a:t>[</a:t>
            </a:r>
            <a:r>
              <a:rPr lang="en-US" sz="2400" dirty="0">
                <a:hlinkClick r:id="rId6"/>
              </a:rPr>
              <a:t>link</a:t>
            </a:r>
            <a:r>
              <a:rPr lang="en-US" sz="2400" dirty="0"/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216150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316163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3" name="Group 14"/>
          <p:cNvGrpSpPr/>
          <p:nvPr>
            <p:custDataLst>
              <p:tags r:id="rId3"/>
            </p:custDataLst>
          </p:nvPr>
        </p:nvGrpSpPr>
        <p:grpSpPr>
          <a:xfrm>
            <a:off x="708025" y="1497013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6108898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Pipelined Code Flow"/>
  <p:tag name="ARTICULATE_SLIDE_GUID" val="d371eae8-dc67-47e3-b5f4-8ee868740c91"/>
  <p:tag name="ARTICULATE_SLIDE_PAUSE" val="0"/>
  <p:tag name="ARTICULATE_NAV_LEVEL" val="2"/>
  <p:tag name="ARTICULATE_PLAYLIST_ID" val="-1"/>
  <p:tag name="ARTICULATE_VIEW_MODE" val="1"/>
  <p:tag name="ARTICULATE_LOCK_SLIDE" val="0"/>
  <p:tag name="TIMELINE" val="9.29/16.53/24.21/31.20/46.94/49.21/51.68/72.06/80.42"/>
  <p:tag name="ELAPSEDTIME" val="94.614"/>
  <p:tag name="ARTICULATE_SLIDE_NAV" val="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heme/theme1.xml><?xml version="1.0" encoding="utf-8"?>
<a:theme xmlns:a="http://schemas.openxmlformats.org/drawingml/2006/main" name="MC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wrap="none" anchor="ctr"/>
      <a:lstStyle>
        <a:defPPr eaLnBrk="1" hangingPunct="1">
          <a:defRPr sz="1400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Rob Hillard</Content_x0020_Own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B18A6CF-E726-4711-A24D-8E1E634539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ACBC1A-7233-4546-884C-F6FA335F31FE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DFB5ECF8-E1ED-41E8-906D-A7528EBDA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MC_PPT_Template</Template>
  <TotalTime>1140</TotalTime>
  <Words>5587</Words>
  <Application>Microsoft Office PowerPoint</Application>
  <PresentationFormat>On-screen Show (4:3)</PresentationFormat>
  <Paragraphs>1453</Paragraphs>
  <Slides>73</Slides>
  <Notes>60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MC_PPT_Template</vt:lpstr>
      <vt:lpstr>Equation</vt:lpstr>
      <vt:lpstr>Slide 1</vt:lpstr>
      <vt:lpstr>Disclaimer</vt:lpstr>
      <vt:lpstr>Agenda</vt:lpstr>
      <vt:lpstr>Hardware and Software Pipeline</vt:lpstr>
      <vt:lpstr>Non-Pipelined vs. Pipelined CPU</vt:lpstr>
      <vt:lpstr>Program Fetch Phases</vt:lpstr>
      <vt:lpstr>Pipeline Phases - Review</vt:lpstr>
      <vt:lpstr>Decode Phases</vt:lpstr>
      <vt:lpstr>Pipeline Phases</vt:lpstr>
      <vt:lpstr>Instruction Delays</vt:lpstr>
      <vt:lpstr>C66x DSP VLIW Architecture</vt:lpstr>
      <vt:lpstr>Software Pipeline Example</vt:lpstr>
      <vt:lpstr>Non-Pipelined Code</vt:lpstr>
      <vt:lpstr>Pipelining Code</vt:lpstr>
      <vt:lpstr>Software Pipeline Support</vt:lpstr>
      <vt:lpstr>What is SPLOOP?</vt:lpstr>
      <vt:lpstr>SPLOOP: Advantages &amp; Limitations</vt:lpstr>
      <vt:lpstr>Basic Optimization</vt:lpstr>
      <vt:lpstr>Generic Optimization Advice</vt:lpstr>
      <vt:lpstr>Code Development</vt:lpstr>
      <vt:lpstr>Assembler Options</vt:lpstr>
      <vt:lpstr>Software Pipeline Example</vt:lpstr>
      <vt:lpstr>SPLOOP Instructions from Compiler</vt:lpstr>
      <vt:lpstr>Build Options for Optimization</vt:lpstr>
      <vt:lpstr> -S and -MW Setting</vt:lpstr>
      <vt:lpstr>Build Options for Optimization(2)</vt:lpstr>
      <vt:lpstr>Global Optimization Across Files</vt:lpstr>
      <vt:lpstr>Choosing the “Right” Build Options</vt:lpstr>
      <vt:lpstr>Compiler Interrupt Threshold (-mi) </vt:lpstr>
      <vt:lpstr>Build Options to Avoid</vt:lpstr>
      <vt:lpstr>And if You Don’t Find the GUI? </vt:lpstr>
      <vt:lpstr>Outline</vt:lpstr>
      <vt:lpstr>Golden Rule of Software Pipeline</vt:lpstr>
      <vt:lpstr>Loop Dependency (1)</vt:lpstr>
      <vt:lpstr>Restrict Qualifiers Enables Software Pipeline</vt:lpstr>
      <vt:lpstr>Restrict Qualifiers</vt:lpstr>
      <vt:lpstr>Restrict Qualifying Pointers in Structures</vt:lpstr>
      <vt:lpstr> The Global -mt Compiler Option</vt:lpstr>
      <vt:lpstr>Example: Restrict  (and Structures)</vt:lpstr>
      <vt:lpstr>Example: Restrict (continued)</vt:lpstr>
      <vt:lpstr>The –mh Compiler Option</vt:lpstr>
      <vt:lpstr>Outline</vt:lpstr>
      <vt:lpstr>Reducing Loop Overhead</vt:lpstr>
      <vt:lpstr>Detecting Loop Overhead</vt:lpstr>
      <vt:lpstr>Example: MUST_ITERATE, nassert, and SIMD</vt:lpstr>
      <vt:lpstr>Example: MUST_ITERATE, nassert and SIMD (cont)</vt:lpstr>
      <vt:lpstr>Example: MUST_ITERATE, nassert and SIMD (cont)</vt:lpstr>
      <vt:lpstr>Example: MUST_ITERATE, _nassert, SIMD (cont)</vt:lpstr>
      <vt:lpstr>Example: MUST_ITERATE, nassert and SIMD (cont)</vt:lpstr>
      <vt:lpstr>Outline</vt:lpstr>
      <vt:lpstr>SIMD and Registers</vt:lpstr>
      <vt:lpstr>Using (more) SIMD</vt:lpstr>
      <vt:lpstr>Outline</vt:lpstr>
      <vt:lpstr>If Statements</vt:lpstr>
      <vt:lpstr>If Statements (cont.)</vt:lpstr>
      <vt:lpstr>Example of If Statement Reduction When No Else Block Exists</vt:lpstr>
      <vt:lpstr>Or If Statement Can Be Eliminated Entirely</vt:lpstr>
      <vt:lpstr>If Reduction Via Common Code Consolidation</vt:lpstr>
      <vt:lpstr>Eliminating Nested If Statements</vt:lpstr>
      <vt:lpstr>Outline</vt:lpstr>
      <vt:lpstr>Cache Sizes and More</vt:lpstr>
      <vt:lpstr>C66x L1 D Memory Banks</vt:lpstr>
      <vt:lpstr>C66x L1 D Memory Banks</vt:lpstr>
      <vt:lpstr>Two Loads Instruction in a Cycle</vt:lpstr>
      <vt:lpstr>Memory Read Performance</vt:lpstr>
      <vt:lpstr>Cache Optimization – L1 P</vt:lpstr>
      <vt:lpstr>Cache Optimization – L1 D</vt:lpstr>
      <vt:lpstr>Cholesky Statement</vt:lpstr>
      <vt:lpstr>Slide 69</vt:lpstr>
      <vt:lpstr>Benchmark</vt:lpstr>
      <vt:lpstr>Benchmarking</vt:lpstr>
      <vt:lpstr>Benchmarking (2)</vt:lpstr>
      <vt:lpstr>References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a0850458</cp:lastModifiedBy>
  <cp:revision>112</cp:revision>
  <dcterms:created xsi:type="dcterms:W3CDTF">2012-03-08T14:52:30Z</dcterms:created>
  <dcterms:modified xsi:type="dcterms:W3CDTF">2013-03-14T20:37:38Z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</Properties>
</file>