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61"/>
  </p:notesMasterIdLst>
  <p:handoutMasterIdLst>
    <p:handoutMasterId r:id="rId62"/>
  </p:handoutMasterIdLst>
  <p:sldIdLst>
    <p:sldId id="800" r:id="rId5"/>
    <p:sldId id="1047" r:id="rId6"/>
    <p:sldId id="1060" r:id="rId7"/>
    <p:sldId id="868" r:id="rId8"/>
    <p:sldId id="1029" r:id="rId9"/>
    <p:sldId id="1066" r:id="rId10"/>
    <p:sldId id="1030" r:id="rId11"/>
    <p:sldId id="1064" r:id="rId12"/>
    <p:sldId id="1065" r:id="rId13"/>
    <p:sldId id="1067" r:id="rId14"/>
    <p:sldId id="1031" r:id="rId15"/>
    <p:sldId id="1032" r:id="rId16"/>
    <p:sldId id="1033" r:id="rId17"/>
    <p:sldId id="1068" r:id="rId18"/>
    <p:sldId id="1034" r:id="rId19"/>
    <p:sldId id="1035" r:id="rId20"/>
    <p:sldId id="1069" r:id="rId21"/>
    <p:sldId id="1036" r:id="rId22"/>
    <p:sldId id="1037" r:id="rId23"/>
    <p:sldId id="1038" r:id="rId24"/>
    <p:sldId id="1070" r:id="rId25"/>
    <p:sldId id="987" r:id="rId26"/>
    <p:sldId id="989" r:id="rId27"/>
    <p:sldId id="990" r:id="rId28"/>
    <p:sldId id="991" r:id="rId29"/>
    <p:sldId id="992" r:id="rId30"/>
    <p:sldId id="993" r:id="rId31"/>
    <p:sldId id="994" r:id="rId32"/>
    <p:sldId id="998" r:id="rId33"/>
    <p:sldId id="999" r:id="rId34"/>
    <p:sldId id="1000" r:id="rId35"/>
    <p:sldId id="1001" r:id="rId36"/>
    <p:sldId id="1002" r:id="rId37"/>
    <p:sldId id="1003" r:id="rId38"/>
    <p:sldId id="1004" r:id="rId39"/>
    <p:sldId id="1005" r:id="rId40"/>
    <p:sldId id="1046" r:id="rId41"/>
    <p:sldId id="1071" r:id="rId42"/>
    <p:sldId id="1039" r:id="rId43"/>
    <p:sldId id="1040" r:id="rId44"/>
    <p:sldId id="1072" r:id="rId45"/>
    <p:sldId id="1041" r:id="rId46"/>
    <p:sldId id="1042" r:id="rId47"/>
    <p:sldId id="1073" r:id="rId48"/>
    <p:sldId id="1043" r:id="rId49"/>
    <p:sldId id="1074" r:id="rId50"/>
    <p:sldId id="1044" r:id="rId51"/>
    <p:sldId id="1045" r:id="rId52"/>
    <p:sldId id="1075" r:id="rId53"/>
    <p:sldId id="1015" r:id="rId54"/>
    <p:sldId id="878" r:id="rId55"/>
    <p:sldId id="1076" r:id="rId56"/>
    <p:sldId id="1061" r:id="rId57"/>
    <p:sldId id="1062" r:id="rId58"/>
    <p:sldId id="1063" r:id="rId59"/>
    <p:sldId id="1078" r:id="rId60"/>
  </p:sldIdLst>
  <p:sldSz cx="9144000" cy="6858000" type="screen4x3"/>
  <p:notesSz cx="7315200" cy="9601200"/>
  <p:custDataLst>
    <p:tags r:id="rId63"/>
  </p:custDataLst>
  <p:defaultTextStyle>
    <a:defPPr>
      <a:defRPr lang="en-US"/>
    </a:defPPr>
    <a:lvl1pPr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1pPr>
    <a:lvl2pPr marL="4572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2pPr>
    <a:lvl3pPr marL="9144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3pPr>
    <a:lvl4pPr marL="13716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4pPr>
    <a:lvl5pPr marL="18288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5pPr>
    <a:lvl6pPr marL="2286000" algn="l" defTabSz="914400" rtl="0" eaLnBrk="1" latinLnBrk="0" hangingPunct="1">
      <a:defRPr sz="2000" b="1" kern="1200">
        <a:solidFill>
          <a:schemeClr val="tx2"/>
        </a:solidFill>
        <a:latin typeface="Arial" charset="0"/>
        <a:ea typeface="+mn-ea"/>
        <a:cs typeface="+mn-cs"/>
      </a:defRPr>
    </a:lvl6pPr>
    <a:lvl7pPr marL="2743200" algn="l" defTabSz="914400" rtl="0" eaLnBrk="1" latinLnBrk="0" hangingPunct="1">
      <a:defRPr sz="2000" b="1" kern="1200">
        <a:solidFill>
          <a:schemeClr val="tx2"/>
        </a:solidFill>
        <a:latin typeface="Arial" charset="0"/>
        <a:ea typeface="+mn-ea"/>
        <a:cs typeface="+mn-cs"/>
      </a:defRPr>
    </a:lvl7pPr>
    <a:lvl8pPr marL="3200400" algn="l" defTabSz="914400" rtl="0" eaLnBrk="1" latinLnBrk="0" hangingPunct="1">
      <a:defRPr sz="2000" b="1" kern="1200">
        <a:solidFill>
          <a:schemeClr val="tx2"/>
        </a:solidFill>
        <a:latin typeface="Arial" charset="0"/>
        <a:ea typeface="+mn-ea"/>
        <a:cs typeface="+mn-cs"/>
      </a:defRPr>
    </a:lvl8pPr>
    <a:lvl9pPr marL="3657600" algn="l" defTabSz="914400" rtl="0" eaLnBrk="1" latinLnBrk="0" hangingPunct="1">
      <a:defRPr sz="2000" b="1"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000000"/>
    <a:srgbClr val="EAEAEA"/>
    <a:srgbClr val="000099"/>
    <a:srgbClr val="C0C0C0"/>
    <a:srgbClr val="1AEA0A"/>
    <a:srgbClr val="969696"/>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51" autoAdjust="0"/>
    <p:restoredTop sz="95306" autoAdjust="0"/>
  </p:normalViewPr>
  <p:slideViewPr>
    <p:cSldViewPr snapToGrid="0">
      <p:cViewPr varScale="1">
        <p:scale>
          <a:sx n="71" d="100"/>
          <a:sy n="71" d="100"/>
        </p:scale>
        <p:origin x="-852" y="-6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1245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7220">
              <a:defRPr sz="1100" b="0" i="1">
                <a:solidFill>
                  <a:schemeClr val="tx1"/>
                </a:solidFill>
                <a:latin typeface="Times New Roman" pitchFamily="18" charset="0"/>
              </a:defRPr>
            </a:lvl1pPr>
          </a:lstStyle>
          <a:p>
            <a:endParaRPr lang="en-US"/>
          </a:p>
        </p:txBody>
      </p:sp>
      <p:sp>
        <p:nvSpPr>
          <p:cNvPr id="3075" name="Rectangle 3"/>
          <p:cNvSpPr>
            <a:spLocks noGrp="1" noChangeArrowheads="1"/>
          </p:cNvSpPr>
          <p:nvPr>
            <p:ph type="dt" sz="quarter" idx="1"/>
          </p:nvPr>
        </p:nvSpPr>
        <p:spPr bwMode="auto">
          <a:xfrm>
            <a:off x="414528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7220">
              <a:defRPr sz="1100" b="0" i="1">
                <a:solidFill>
                  <a:schemeClr val="tx1"/>
                </a:solidFill>
                <a:latin typeface="Times New Roman" pitchFamily="18" charset="0"/>
              </a:defRPr>
            </a:lvl1pPr>
          </a:lstStyle>
          <a:p>
            <a:endParaRPr lang="en-US"/>
          </a:p>
        </p:txBody>
      </p:sp>
      <p:sp>
        <p:nvSpPr>
          <p:cNvPr id="3076" name="Rectangle 4"/>
          <p:cNvSpPr>
            <a:spLocks noGrp="1" noChangeArrowheads="1"/>
          </p:cNvSpPr>
          <p:nvPr>
            <p:ph type="ftr" sz="quarter" idx="2"/>
          </p:nvPr>
        </p:nvSpPr>
        <p:spPr bwMode="auto">
          <a:xfrm>
            <a:off x="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7220">
              <a:defRPr sz="1100" b="0" i="1">
                <a:solidFill>
                  <a:schemeClr val="tx1"/>
                </a:solidFill>
                <a:latin typeface="Times New Roman" pitchFamily="18" charset="0"/>
              </a:defRPr>
            </a:lvl1pPr>
          </a:lstStyle>
          <a:p>
            <a:endParaRPr lang="en-US"/>
          </a:p>
        </p:txBody>
      </p:sp>
      <p:sp>
        <p:nvSpPr>
          <p:cNvPr id="3077" name="Rectangle 5"/>
          <p:cNvSpPr>
            <a:spLocks noGrp="1" noChangeArrowheads="1"/>
          </p:cNvSpPr>
          <p:nvPr>
            <p:ph type="sldNum" sz="quarter" idx="3"/>
          </p:nvPr>
        </p:nvSpPr>
        <p:spPr bwMode="auto">
          <a:xfrm>
            <a:off x="414528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7220">
              <a:defRPr sz="1100" b="0" i="1">
                <a:solidFill>
                  <a:schemeClr val="tx1"/>
                </a:solidFill>
                <a:latin typeface="Times New Roman" pitchFamily="18" charset="0"/>
              </a:defRPr>
            </a:lvl1pPr>
          </a:lstStyle>
          <a:p>
            <a:fld id="{2024BCF7-DCB8-4A7A-BE4A-46E09AE47C42}" type="slidenum">
              <a:rPr lang="en-US"/>
              <a:pPr/>
              <a:t>‹#›</a:t>
            </a:fld>
            <a:endParaRPr lang="en-US"/>
          </a:p>
        </p:txBody>
      </p:sp>
    </p:spTree>
    <p:extLst>
      <p:ext uri="{BB962C8B-B14F-4D97-AF65-F5344CB8AC3E}">
        <p14:creationId xmlns:p14="http://schemas.microsoft.com/office/powerpoint/2010/main" xmlns="" val="1201350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414528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2" name="Rectangle 4"/>
          <p:cNvSpPr>
            <a:spLocks noGrp="1" noChangeArrowheads="1"/>
          </p:cNvSpPr>
          <p:nvPr>
            <p:ph type="ftr" sz="quarter" idx="4"/>
          </p:nvPr>
        </p:nvSpPr>
        <p:spPr bwMode="auto">
          <a:xfrm>
            <a:off x="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3" name="Rectangle 5"/>
          <p:cNvSpPr>
            <a:spLocks noGrp="1" noChangeArrowheads="1"/>
          </p:cNvSpPr>
          <p:nvPr>
            <p:ph type="sldNum" sz="quarter" idx="5"/>
          </p:nvPr>
        </p:nvSpPr>
        <p:spPr bwMode="auto">
          <a:xfrm>
            <a:off x="414528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7220">
              <a:lnSpc>
                <a:spcPct val="100000"/>
              </a:lnSpc>
              <a:spcBef>
                <a:spcPct val="0"/>
              </a:spcBef>
              <a:defRPr sz="1100" b="0" i="1">
                <a:solidFill>
                  <a:schemeClr val="tx1"/>
                </a:solidFill>
                <a:latin typeface="Times New Roman" pitchFamily="18" charset="0"/>
              </a:defRPr>
            </a:lvl1pPr>
          </a:lstStyle>
          <a:p>
            <a:fld id="{65246B46-FDA5-47DC-B8C2-AE89F4A9C2AB}" type="slidenum">
              <a:rPr lang="en-US"/>
              <a:pPr/>
              <a:t>‹#›</a:t>
            </a:fld>
            <a:endParaRPr lang="en-US"/>
          </a:p>
        </p:txBody>
      </p:sp>
      <p:sp>
        <p:nvSpPr>
          <p:cNvPr id="2054" name="Rectangle 6"/>
          <p:cNvSpPr>
            <a:spLocks noGrp="1" noChangeArrowheads="1"/>
          </p:cNvSpPr>
          <p:nvPr>
            <p:ph type="body" sz="quarter" idx="3"/>
          </p:nvPr>
        </p:nvSpPr>
        <p:spPr bwMode="auto">
          <a:xfrm>
            <a:off x="975360" y="4561311"/>
            <a:ext cx="5364480" cy="4319553"/>
          </a:xfrm>
          <a:prstGeom prst="rect">
            <a:avLst/>
          </a:prstGeom>
          <a:noFill/>
          <a:ln w="9525">
            <a:noFill/>
            <a:miter lim="800000"/>
            <a:headEnd/>
            <a:tailEnd/>
          </a:ln>
          <a:effectLst/>
        </p:spPr>
        <p:txBody>
          <a:bodyPr vert="horz" wrap="square" lIns="97318" tIns="48660" rIns="97318" bIns="4866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xmlns="" val="42308209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D2F103-325E-4CBE-89CE-FF935BE21563}" type="slidenum">
              <a:rPr lang="en-US"/>
              <a:pPr/>
              <a:t>1</a:t>
            </a:fld>
            <a:endParaRPr lang="en-US"/>
          </a:p>
        </p:txBody>
      </p:sp>
      <p:sp>
        <p:nvSpPr>
          <p:cNvPr id="1055746" name="Rectangle 2"/>
          <p:cNvSpPr>
            <a:spLocks noGrp="1" noRot="1" noChangeAspect="1" noChangeArrowheads="1" noTextEdit="1"/>
          </p:cNvSpPr>
          <p:nvPr>
            <p:ph type="sldImg"/>
          </p:nvPr>
        </p:nvSpPr>
        <p:spPr>
          <a:ln cap="flat"/>
        </p:spPr>
      </p:sp>
      <p:sp>
        <p:nvSpPr>
          <p:cNvPr id="10557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86CC772-D7C2-458F-B935-E9EA55D803D2}" type="slidenum">
              <a:rPr lang="en-US"/>
              <a:pPr/>
              <a:t>22</a:t>
            </a:fld>
            <a:endParaRPr lang="en-US"/>
          </a:p>
        </p:txBody>
      </p:sp>
      <p:sp>
        <p:nvSpPr>
          <p:cNvPr id="1440770" name="Rectangle 2"/>
          <p:cNvSpPr>
            <a:spLocks noGrp="1" noRot="1" noChangeAspect="1" noChangeArrowheads="1" noTextEdit="1"/>
          </p:cNvSpPr>
          <p:nvPr>
            <p:ph type="sldImg"/>
          </p:nvPr>
        </p:nvSpPr>
        <p:spPr>
          <a:ln/>
        </p:spPr>
      </p:sp>
      <p:sp>
        <p:nvSpPr>
          <p:cNvPr id="144077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8868CFB-1611-4122-9555-5AE7A5FAB8C1}" type="slidenum">
              <a:rPr lang="en-US"/>
              <a:pPr/>
              <a:t>23</a:t>
            </a:fld>
            <a:endParaRPr lang="en-US"/>
          </a:p>
        </p:txBody>
      </p:sp>
      <p:sp>
        <p:nvSpPr>
          <p:cNvPr id="1444866" name="Rectangle 2"/>
          <p:cNvSpPr>
            <a:spLocks noGrp="1" noRot="1" noChangeAspect="1" noChangeArrowheads="1" noTextEdit="1"/>
          </p:cNvSpPr>
          <p:nvPr>
            <p:ph type="sldImg"/>
          </p:nvPr>
        </p:nvSpPr>
        <p:spPr>
          <a:ln/>
        </p:spPr>
      </p:sp>
      <p:sp>
        <p:nvSpPr>
          <p:cNvPr id="144486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A0B335B-F863-4BC3-B518-7D8949DB2DBD}" type="slidenum">
              <a:rPr lang="en-US"/>
              <a:pPr/>
              <a:t>24</a:t>
            </a:fld>
            <a:endParaRPr lang="en-US"/>
          </a:p>
        </p:txBody>
      </p:sp>
      <p:sp>
        <p:nvSpPr>
          <p:cNvPr id="1446914" name="Rectangle 2"/>
          <p:cNvSpPr>
            <a:spLocks noGrp="1" noRot="1" noChangeAspect="1" noChangeArrowheads="1" noTextEdit="1"/>
          </p:cNvSpPr>
          <p:nvPr>
            <p:ph type="sldImg"/>
          </p:nvPr>
        </p:nvSpPr>
        <p:spPr>
          <a:ln/>
        </p:spPr>
      </p:sp>
      <p:sp>
        <p:nvSpPr>
          <p:cNvPr id="144691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91FB076-20FA-4086-BD34-72EE9D529E2F}" type="slidenum">
              <a:rPr lang="en-US"/>
              <a:pPr/>
              <a:t>25</a:t>
            </a:fld>
            <a:endParaRPr lang="en-US"/>
          </a:p>
        </p:txBody>
      </p:sp>
      <p:sp>
        <p:nvSpPr>
          <p:cNvPr id="1448962" name="Rectangle 2"/>
          <p:cNvSpPr>
            <a:spLocks noGrp="1" noRot="1" noChangeAspect="1" noChangeArrowheads="1" noTextEdit="1"/>
          </p:cNvSpPr>
          <p:nvPr>
            <p:ph type="sldImg"/>
          </p:nvPr>
        </p:nvSpPr>
        <p:spPr>
          <a:ln/>
        </p:spPr>
      </p:sp>
      <p:sp>
        <p:nvSpPr>
          <p:cNvPr id="144896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FF1A18-B9E4-45EC-98C9-9F2F751E21D8}" type="slidenum">
              <a:rPr lang="en-US"/>
              <a:pPr/>
              <a:t>26</a:t>
            </a:fld>
            <a:endParaRPr lang="en-US"/>
          </a:p>
        </p:txBody>
      </p:sp>
      <p:sp>
        <p:nvSpPr>
          <p:cNvPr id="1451010" name="Rectangle 2"/>
          <p:cNvSpPr>
            <a:spLocks noGrp="1" noRot="1" noChangeAspect="1" noChangeArrowheads="1" noTextEdit="1"/>
          </p:cNvSpPr>
          <p:nvPr>
            <p:ph type="sldImg"/>
          </p:nvPr>
        </p:nvSpPr>
        <p:spPr>
          <a:ln/>
        </p:spPr>
      </p:sp>
      <p:sp>
        <p:nvSpPr>
          <p:cNvPr id="145101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60FA0BE-E4F9-4EB5-81FC-19AAF24FAF5F}" type="slidenum">
              <a:rPr lang="en-US"/>
              <a:pPr/>
              <a:t>27</a:t>
            </a:fld>
            <a:endParaRPr lang="en-US"/>
          </a:p>
        </p:txBody>
      </p:sp>
      <p:sp>
        <p:nvSpPr>
          <p:cNvPr id="1453058" name="Rectangle 2"/>
          <p:cNvSpPr>
            <a:spLocks noGrp="1" noRot="1" noChangeAspect="1" noChangeArrowheads="1" noTextEdit="1"/>
          </p:cNvSpPr>
          <p:nvPr>
            <p:ph type="sldImg"/>
          </p:nvPr>
        </p:nvSpPr>
        <p:spPr>
          <a:ln/>
        </p:spPr>
      </p:sp>
      <p:sp>
        <p:nvSpPr>
          <p:cNvPr id="145305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45A3B7D-102F-4D3E-AF8C-C0C983CCF24F}" type="slidenum">
              <a:rPr lang="en-US"/>
              <a:pPr/>
              <a:t>28</a:t>
            </a:fld>
            <a:endParaRPr lang="en-US"/>
          </a:p>
        </p:txBody>
      </p:sp>
      <p:sp>
        <p:nvSpPr>
          <p:cNvPr id="1455106" name="Rectangle 2"/>
          <p:cNvSpPr>
            <a:spLocks noGrp="1" noRot="1" noChangeAspect="1" noChangeArrowheads="1" noTextEdit="1"/>
          </p:cNvSpPr>
          <p:nvPr>
            <p:ph type="sldImg"/>
          </p:nvPr>
        </p:nvSpPr>
        <p:spPr>
          <a:ln/>
        </p:spPr>
      </p:sp>
      <p:sp>
        <p:nvSpPr>
          <p:cNvPr id="145510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07F381C-88BE-475A-8E45-E368E078A703}" type="slidenum">
              <a:rPr lang="en-US"/>
              <a:pPr/>
              <a:t>29</a:t>
            </a:fld>
            <a:endParaRPr lang="en-US"/>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A8059F1-AA8B-49C3-A185-9BC9BA4325D6}" type="slidenum">
              <a:rPr lang="en-US"/>
              <a:pPr/>
              <a:t>30</a:t>
            </a:fld>
            <a:endParaRPr lang="en-US"/>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1B6E4C6-40D2-4D33-AEFE-AF16E1E1D25F}" type="slidenum">
              <a:rPr lang="en-US"/>
              <a:pPr/>
              <a:t>31</a:t>
            </a:fld>
            <a:endParaRPr lang="en-US"/>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FB85E56-1DD4-4802-9A7A-EBCF00BD988D}" type="slidenum">
              <a:rPr lang="en-US"/>
              <a:pPr/>
              <a:t>32</a:t>
            </a:fld>
            <a:endParaRPr lang="en-US"/>
          </a:p>
        </p:txBody>
      </p:sp>
      <p:sp>
        <p:nvSpPr>
          <p:cNvPr id="1471490" name="Rectangle 2"/>
          <p:cNvSpPr>
            <a:spLocks noGrp="1" noRot="1" noChangeAspect="1" noChangeArrowheads="1" noTextEdit="1"/>
          </p:cNvSpPr>
          <p:nvPr>
            <p:ph type="sldImg"/>
          </p:nvPr>
        </p:nvSpPr>
        <p:spPr>
          <a:ln/>
        </p:spPr>
      </p:sp>
      <p:sp>
        <p:nvSpPr>
          <p:cNvPr id="147149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4811F6B-4495-4402-B559-12B16C2B4D73}" type="slidenum">
              <a:rPr lang="en-US"/>
              <a:pPr/>
              <a:t>33</a:t>
            </a:fld>
            <a:endParaRPr lang="en-US"/>
          </a:p>
        </p:txBody>
      </p:sp>
      <p:sp>
        <p:nvSpPr>
          <p:cNvPr id="1473538" name="Rectangle 2"/>
          <p:cNvSpPr>
            <a:spLocks noGrp="1" noRot="1" noChangeAspect="1" noChangeArrowheads="1" noTextEdit="1"/>
          </p:cNvSpPr>
          <p:nvPr>
            <p:ph type="sldImg"/>
          </p:nvPr>
        </p:nvSpPr>
        <p:spPr>
          <a:ln/>
        </p:spPr>
      </p:sp>
      <p:sp>
        <p:nvSpPr>
          <p:cNvPr id="147353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34B58C-C43B-491A-8724-5FDFE32D8F44}" type="slidenum">
              <a:rPr lang="en-US"/>
              <a:pPr/>
              <a:t>34</a:t>
            </a:fld>
            <a:endParaRPr lang="en-US"/>
          </a:p>
        </p:txBody>
      </p:sp>
      <p:sp>
        <p:nvSpPr>
          <p:cNvPr id="1475586" name="Rectangle 2"/>
          <p:cNvSpPr>
            <a:spLocks noGrp="1" noRot="1" noChangeAspect="1" noChangeArrowheads="1" noTextEdit="1"/>
          </p:cNvSpPr>
          <p:nvPr>
            <p:ph type="sldImg"/>
          </p:nvPr>
        </p:nvSpPr>
        <p:spPr>
          <a:ln/>
        </p:spPr>
      </p:sp>
      <p:sp>
        <p:nvSpPr>
          <p:cNvPr id="147558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3F9F5E-A501-4948-807D-D67E49C4F45A}" type="slidenum">
              <a:rPr lang="en-US"/>
              <a:pPr/>
              <a:t>35</a:t>
            </a:fld>
            <a:endParaRPr lang="en-US"/>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0C62661-B5C5-4412-8829-FFC5795B6330}" type="slidenum">
              <a:rPr lang="en-US"/>
              <a:pPr/>
              <a:t>36</a:t>
            </a:fld>
            <a:endParaRPr lang="en-US"/>
          </a:p>
        </p:txBody>
      </p:sp>
      <p:sp>
        <p:nvSpPr>
          <p:cNvPr id="1479682" name="Rectangle 2"/>
          <p:cNvSpPr>
            <a:spLocks noGrp="1" noRot="1" noChangeAspect="1" noChangeArrowheads="1" noTextEdit="1"/>
          </p:cNvSpPr>
          <p:nvPr>
            <p:ph type="sldImg"/>
          </p:nvPr>
        </p:nvSpPr>
        <p:spPr>
          <a:ln/>
        </p:spPr>
      </p:sp>
      <p:sp>
        <p:nvSpPr>
          <p:cNvPr id="147968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DBCBE9A-1453-442C-8434-8C6CF35FFEDC}" type="slidenum">
              <a:rPr lang="en-US"/>
              <a:pPr/>
              <a:t>37</a:t>
            </a:fld>
            <a:endParaRPr lang="en-US"/>
          </a:p>
        </p:txBody>
      </p:sp>
      <p:sp>
        <p:nvSpPr>
          <p:cNvPr id="870402" name="Rectangle 2"/>
          <p:cNvSpPr>
            <a:spLocks noGrp="1" noRot="1" noChangeAspect="1" noChangeArrowheads="1" noTextEdit="1"/>
          </p:cNvSpPr>
          <p:nvPr>
            <p:ph type="sldImg"/>
          </p:nvPr>
        </p:nvSpPr>
        <p:spPr>
          <a:xfrm>
            <a:off x="1257300" y="720725"/>
            <a:ext cx="4800600" cy="3600450"/>
          </a:xfrm>
          <a:ln/>
        </p:spPr>
      </p:sp>
      <p:sp>
        <p:nvSpPr>
          <p:cNvPr id="870403" name="Rectangle 3"/>
          <p:cNvSpPr>
            <a:spLocks noGrp="1" noChangeArrowheads="1"/>
          </p:cNvSpPr>
          <p:nvPr>
            <p:ph type="body" idx="1"/>
          </p:nvPr>
        </p:nvSpPr>
        <p:spPr>
          <a:xfrm>
            <a:off x="731520" y="4561311"/>
            <a:ext cx="5852160" cy="4319553"/>
          </a:xfrm>
        </p:spPr>
        <p:txBody>
          <a:bodyPr/>
          <a:lstStyle/>
          <a:p>
            <a:r>
              <a:rPr lang="en-US"/>
              <a:t>SAM/DAM are typically INCR for normal EDMA transfers. These bits are only set to a “1” for an internal peripheral that supports FIFO mode – this is NOT for internal FIFOs.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41C3E3BB-142F-44CE-BAC0-0073C33ADE96}" type="slidenum">
              <a:rPr lang="en-US" smtClean="0"/>
              <a:pPr/>
              <a:t>40</a:t>
            </a:fld>
            <a:endParaRPr lang="en-US" smtClean="0"/>
          </a:p>
        </p:txBody>
      </p:sp>
      <p:sp>
        <p:nvSpPr>
          <p:cNvPr id="69635" name="Rectangle 2"/>
          <p:cNvSpPr>
            <a:spLocks noGrp="1" noRot="1" noChangeAspect="1" noChangeArrowheads="1" noTextEdit="1"/>
          </p:cNvSpPr>
          <p:nvPr>
            <p:ph type="sldImg"/>
          </p:nvPr>
        </p:nvSpPr>
        <p:spPr>
          <a:xfrm>
            <a:off x="1257300" y="720725"/>
            <a:ext cx="4800600" cy="3600450"/>
          </a:xfrm>
          <a:ln/>
        </p:spPr>
      </p:sp>
      <p:sp>
        <p:nvSpPr>
          <p:cNvPr id="69636"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D1256095-188A-453A-83F8-1196127D3873}" type="slidenum">
              <a:rPr lang="en-US" smtClean="0"/>
              <a:pPr/>
              <a:t>45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D7CC3EF1-D3A1-47BF-8E1D-B65B299BFC28}" type="slidenum">
              <a:rPr lang="en-US" smtClean="0"/>
              <a:pPr/>
              <a:t>47</a:t>
            </a:fld>
            <a:endParaRPr lang="en-US" smtClean="0"/>
          </a:p>
        </p:txBody>
      </p:sp>
      <p:sp>
        <p:nvSpPr>
          <p:cNvPr id="72707" name="Rectangle 2"/>
          <p:cNvSpPr>
            <a:spLocks noGrp="1" noRot="1" noChangeAspect="1" noChangeArrowheads="1" noTextEdit="1"/>
          </p:cNvSpPr>
          <p:nvPr>
            <p:ph type="sldImg"/>
          </p:nvPr>
        </p:nvSpPr>
        <p:spPr>
          <a:xfrm>
            <a:off x="1257300" y="720725"/>
            <a:ext cx="4800600" cy="3600450"/>
          </a:xfrm>
          <a:ln/>
        </p:spPr>
      </p:sp>
      <p:sp>
        <p:nvSpPr>
          <p:cNvPr id="72708"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4E3A4C45-C455-4A45-83AB-6A285D5B5F12}" type="slidenum">
              <a:rPr lang="en-US" smtClean="0"/>
              <a:pPr/>
              <a:t>48</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p>
            <a:fld id="{AED19C43-931A-4F3A-B350-B75C5B270680}" type="slidenum">
              <a:rPr lang="en-US" smtClean="0"/>
              <a:pPr/>
              <a:t>5</a:t>
            </a:fld>
            <a:endParaRPr lang="en-US" smtClean="0"/>
          </a:p>
        </p:txBody>
      </p:sp>
      <p:sp>
        <p:nvSpPr>
          <p:cNvPr id="58371" name="Rectangle 2"/>
          <p:cNvSpPr>
            <a:spLocks noGrp="1" noRot="1" noChangeAspect="1" noChangeArrowheads="1" noTextEdit="1"/>
          </p:cNvSpPr>
          <p:nvPr>
            <p:ph type="sldImg"/>
          </p:nvPr>
        </p:nvSpPr>
        <p:spPr>
          <a:xfrm>
            <a:off x="1347788" y="727075"/>
            <a:ext cx="4781550" cy="3586163"/>
          </a:xfrm>
          <a:ln/>
        </p:spPr>
      </p:sp>
      <p:sp>
        <p:nvSpPr>
          <p:cNvPr id="58372" name="Rectangle 3"/>
          <p:cNvSpPr>
            <a:spLocks noGrp="1" noChangeArrowheads="1"/>
          </p:cNvSpPr>
          <p:nvPr>
            <p:ph type="body" idx="1"/>
          </p:nvPr>
        </p:nvSpPr>
        <p:spPr>
          <a:xfrm>
            <a:off x="731838" y="4560888"/>
            <a:ext cx="6015037" cy="4400550"/>
          </a:xfrm>
          <a:noFill/>
          <a:ln/>
        </p:spPr>
        <p:txBody>
          <a:bodyPr/>
          <a:lstStyle/>
          <a:p>
            <a:r>
              <a:rPr lang="en-US" dirty="0" smtClean="0"/>
              <a:t>When we say DMA, it means</a:t>
            </a:r>
            <a:r>
              <a:rPr lang="en-US" baseline="0" dirty="0" smtClean="0"/>
              <a:t> different thing. In KS devices, it can be an EDMA, IDMA </a:t>
            </a:r>
            <a:r>
              <a:rPr lang="en-US" baseline="0" smtClean="0"/>
              <a:t>or peripheral DMA.</a:t>
            </a: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B52019B-8013-4B3A-A702-007BA4E24AF4}" type="slidenum">
              <a:rPr lang="en-US"/>
              <a:pPr/>
              <a:t>50</a:t>
            </a:fld>
            <a:endParaRPr lang="en-US"/>
          </a:p>
        </p:txBody>
      </p:sp>
      <p:sp>
        <p:nvSpPr>
          <p:cNvPr id="1502210" name="Rectangle 2"/>
          <p:cNvSpPr>
            <a:spLocks noGrp="1" noRot="1" noChangeAspect="1" noChangeArrowheads="1" noTextEdit="1"/>
          </p:cNvSpPr>
          <p:nvPr>
            <p:ph type="sldImg"/>
          </p:nvPr>
        </p:nvSpPr>
        <p:spPr>
          <a:xfrm>
            <a:off x="1257300" y="720725"/>
            <a:ext cx="4800600" cy="3600450"/>
          </a:xfrm>
          <a:ln/>
        </p:spPr>
      </p:sp>
      <p:sp>
        <p:nvSpPr>
          <p:cNvPr id="1502211" name="Rectangle 3"/>
          <p:cNvSpPr>
            <a:spLocks noGrp="1" noChangeArrowheads="1"/>
          </p:cNvSpPr>
          <p:nvPr>
            <p:ph type="body" idx="1"/>
          </p:nvPr>
        </p:nvSpPr>
        <p:spPr>
          <a:xfrm>
            <a:off x="731520" y="4561311"/>
            <a:ext cx="5852160" cy="4319553"/>
          </a:xfrm>
        </p:spPr>
        <p:txBody>
          <a:bodyPr/>
          <a:lstStyle/>
          <a:p>
            <a:r>
              <a:rPr lang="en-US"/>
              <a:t>Only ONE QDMA transfer is allowed in one queue at a time.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FD16836-E463-467C-95D4-1D9974DA7832}" type="slidenum">
              <a:rPr lang="en-US"/>
              <a:pPr/>
              <a:t>51</a:t>
            </a:fld>
            <a:endParaRPr lang="en-US"/>
          </a:p>
        </p:txBody>
      </p:sp>
      <p:sp>
        <p:nvSpPr>
          <p:cNvPr id="1241090" name="Rectangle 2"/>
          <p:cNvSpPr>
            <a:spLocks noGrp="1" noRot="1" noChangeAspect="1" noChangeArrowheads="1" noTextEdit="1"/>
          </p:cNvSpPr>
          <p:nvPr>
            <p:ph type="sldImg"/>
          </p:nvPr>
        </p:nvSpPr>
        <p:spPr>
          <a:xfrm>
            <a:off x="1257300" y="720725"/>
            <a:ext cx="4800600" cy="3600450"/>
          </a:xfrm>
          <a:ln/>
        </p:spPr>
      </p:sp>
      <p:sp>
        <p:nvSpPr>
          <p:cNvPr id="1241091"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46B46-FDA5-47DC-B8C2-AE89F4A9C2AB}" type="slidenum">
              <a:rPr lang="en-US" smtClean="0"/>
              <a:pPr/>
              <a:t>7</a:t>
            </a:fld>
            <a:endParaRPr lang="en-US"/>
          </a:p>
        </p:txBody>
      </p:sp>
    </p:spTree>
    <p:extLst>
      <p:ext uri="{BB962C8B-B14F-4D97-AF65-F5344CB8AC3E}">
        <p14:creationId xmlns:p14="http://schemas.microsoft.com/office/powerpoint/2010/main" xmlns="" val="244830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a:noFill/>
        </p:spPr>
        <p:txBody>
          <a:bodyPr/>
          <a:lstStyle/>
          <a:p>
            <a:fld id="{FB1D24EE-B8FB-4B37-8B39-997B4DBC36C0}" type="slidenum">
              <a:rPr lang="en-US" smtClean="0">
                <a:solidFill>
                  <a:srgbClr val="000000"/>
                </a:solidFill>
              </a:rPr>
              <a:pPr/>
              <a:t>11</a:t>
            </a:fld>
            <a:endParaRPr lang="en-US" smtClean="0">
              <a:solidFill>
                <a:srgbClr val="000000"/>
              </a:solidFill>
            </a:endParaRPr>
          </a:p>
        </p:txBody>
      </p:sp>
      <p:sp>
        <p:nvSpPr>
          <p:cNvPr id="61443" name="Rectangle 2"/>
          <p:cNvSpPr>
            <a:spLocks noGrp="1" noRot="1" noChangeAspect="1" noChangeArrowheads="1" noTextEdit="1"/>
          </p:cNvSpPr>
          <p:nvPr>
            <p:ph type="sldImg"/>
          </p:nvPr>
        </p:nvSpPr>
        <p:spPr>
          <a:xfrm>
            <a:off x="1257300" y="719138"/>
            <a:ext cx="4800600" cy="3600450"/>
          </a:xfrm>
          <a:ln/>
        </p:spPr>
      </p:sp>
      <p:sp>
        <p:nvSpPr>
          <p:cNvPr id="61444" name="Rectangle 3"/>
          <p:cNvSpPr>
            <a:spLocks noGrp="1" noChangeArrowheads="1"/>
          </p:cNvSpPr>
          <p:nvPr>
            <p:ph type="body" idx="1"/>
          </p:nvPr>
        </p:nvSpPr>
        <p:spPr>
          <a:xfrm>
            <a:off x="731838" y="4560888"/>
            <a:ext cx="5851525" cy="4321175"/>
          </a:xfrm>
          <a:noFill/>
          <a:ln/>
        </p:spPr>
        <p:txBody>
          <a:bodyPr/>
          <a:lstStyle/>
          <a:p>
            <a:r>
              <a:rPr lang="en-US" smtClean="0"/>
              <a:t>For ARM+DSP, resources are shared between ARM and DSP. ARM has some channels, DSP has other channels. If you’re using CE, this is taken care of for you. If you’re NOT using CE, it is up to you to manage resources.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a:noFill/>
        </p:spPr>
        <p:txBody>
          <a:bodyPr/>
          <a:lstStyle/>
          <a:p>
            <a:fld id="{F82BB9F4-3173-4233-A38D-E198E0964E9C}" type="slidenum">
              <a:rPr lang="en-US" smtClean="0"/>
              <a:pPr/>
              <a:t>15</a:t>
            </a:fld>
            <a:endParaRPr lang="en-US" smtClean="0"/>
          </a:p>
        </p:txBody>
      </p:sp>
      <p:sp>
        <p:nvSpPr>
          <p:cNvPr id="62467" name="Rectangle 2"/>
          <p:cNvSpPr>
            <a:spLocks noGrp="1" noRot="1" noChangeAspect="1" noChangeArrowheads="1" noTextEdit="1"/>
          </p:cNvSpPr>
          <p:nvPr>
            <p:ph type="sldImg"/>
          </p:nvPr>
        </p:nvSpPr>
        <p:spPr>
          <a:xfrm>
            <a:off x="1257300" y="720725"/>
            <a:ext cx="4800600" cy="3600450"/>
          </a:xfrm>
          <a:ln/>
        </p:spPr>
      </p:sp>
      <p:sp>
        <p:nvSpPr>
          <p:cNvPr id="62468"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AA556167-7431-4D6D-8DC4-F50D19F3179D}" type="slidenum">
              <a:rPr lang="en-US" smtClean="0"/>
              <a:pPr/>
              <a:t>16</a:t>
            </a:fld>
            <a:endParaRPr lang="en-US" smtClean="0"/>
          </a:p>
        </p:txBody>
      </p:sp>
      <p:sp>
        <p:nvSpPr>
          <p:cNvPr id="63491" name="Rectangle 2"/>
          <p:cNvSpPr>
            <a:spLocks noGrp="1" noRot="1" noChangeAspect="1" noChangeArrowheads="1" noTextEdit="1"/>
          </p:cNvSpPr>
          <p:nvPr>
            <p:ph type="sldImg"/>
          </p:nvPr>
        </p:nvSpPr>
        <p:spPr>
          <a:xfrm>
            <a:off x="1257300" y="720725"/>
            <a:ext cx="4800600" cy="3600450"/>
          </a:xfrm>
          <a:ln/>
        </p:spPr>
      </p:sp>
      <p:sp>
        <p:nvSpPr>
          <p:cNvPr id="63492"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BC37B99A-8647-4DB9-891A-FAABA567B7AF}" type="slidenum">
              <a:rPr lang="en-US" smtClean="0"/>
              <a:pPr/>
              <a:t>18</a:t>
            </a:fld>
            <a:endParaRPr lang="en-US" smtClean="0"/>
          </a:p>
        </p:txBody>
      </p:sp>
      <p:sp>
        <p:nvSpPr>
          <p:cNvPr id="64515" name="Rectangle 2"/>
          <p:cNvSpPr>
            <a:spLocks noGrp="1" noRot="1" noChangeAspect="1" noChangeArrowheads="1" noTextEdit="1"/>
          </p:cNvSpPr>
          <p:nvPr>
            <p:ph type="sldImg"/>
          </p:nvPr>
        </p:nvSpPr>
        <p:spPr>
          <a:xfrm>
            <a:off x="1257300" y="720725"/>
            <a:ext cx="4800600" cy="3600450"/>
          </a:xfrm>
          <a:ln/>
        </p:spPr>
      </p:sp>
      <p:sp>
        <p:nvSpPr>
          <p:cNvPr id="64516"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D0F08CA1-10CC-4E04-B6B8-8C45557163C7}" type="slidenum">
              <a:rPr lang="en-US" smtClean="0"/>
              <a:pPr/>
              <a:t>19</a:t>
            </a:fld>
            <a:endParaRPr lang="en-US" smtClean="0"/>
          </a:p>
        </p:txBody>
      </p:sp>
      <p:sp>
        <p:nvSpPr>
          <p:cNvPr id="65539" name="Rectangle 2"/>
          <p:cNvSpPr>
            <a:spLocks noGrp="1" noRot="1" noChangeAspect="1" noChangeArrowheads="1" noTextEdit="1"/>
          </p:cNvSpPr>
          <p:nvPr>
            <p:ph type="sldImg"/>
          </p:nvPr>
        </p:nvSpPr>
        <p:spPr>
          <a:xfrm>
            <a:off x="1257300" y="720725"/>
            <a:ext cx="4800600" cy="3600450"/>
          </a:xfrm>
          <a:ln/>
        </p:spPr>
      </p:sp>
      <p:sp>
        <p:nvSpPr>
          <p:cNvPr id="65540" name="Rectangle 3"/>
          <p:cNvSpPr>
            <a:spLocks noGrp="1" noChangeArrowheads="1"/>
          </p:cNvSpPr>
          <p:nvPr>
            <p:ph type="body" idx="1"/>
          </p:nvPr>
        </p:nvSpPr>
        <p:spPr>
          <a:xfrm>
            <a:off x="731838" y="4560888"/>
            <a:ext cx="5851525" cy="4319587"/>
          </a:xfrm>
          <a:noFill/>
          <a:ln/>
        </p:spPr>
        <p:txBody>
          <a:bodyPr/>
          <a:lstStyle/>
          <a:p>
            <a:r>
              <a:rPr lang="en-US" smtClean="0"/>
              <a:t>CCNT = 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486929"/>
          </a:xfrm>
        </p:spPr>
        <p:txBody>
          <a:bodyPr/>
          <a:lstStyle>
            <a:lvl1pPr marL="0" indent="0" algn="ctr">
              <a:buNone/>
              <a:defRPr>
                <a:latin typeface="Calibri" pitchFamily="34" charset="0"/>
                <a:cs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0800"/>
            <a:ext cx="2286000" cy="30305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50800"/>
            <a:ext cx="6705600" cy="30305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914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0" y="50800"/>
            <a:ext cx="9144000" cy="609600"/>
          </a:xfrm>
          <a:prstGeom prst="rect">
            <a:avLst/>
          </a:prstGeom>
          <a:noFill/>
          <a:ln w="9525">
            <a:noFill/>
            <a:miter lim="800000"/>
            <a:headEnd/>
            <a:tailEnd/>
          </a:ln>
          <a:effectLst/>
        </p:spPr>
        <p:txBody>
          <a:bodyPr vert="horz" wrap="square" lIns="46038" tIns="46038" rIns="46038" bIns="46038" numCol="1" anchor="t"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5800" y="914400"/>
            <a:ext cx="7772400" cy="2166938"/>
          </a:xfrm>
          <a:prstGeom prst="rect">
            <a:avLst/>
          </a:prstGeom>
          <a:noFill/>
          <a:ln w="9525">
            <a:noFill/>
            <a:miter lim="800000"/>
            <a:headEnd/>
            <a:tailEnd/>
          </a:ln>
          <a:effectLst/>
        </p:spPr>
        <p:txBody>
          <a:bodyPr vert="horz" wrap="square" lIns="92075" tIns="46038" rIns="92075" bIns="46038" numCol="1" anchor="t" anchorCtr="1"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7" name="Picture 8" descr="ti_hz_1c_pos_rgb_jpg.jpg"/>
          <p:cNvPicPr>
            <a:picLocks noChangeAspect="1"/>
          </p:cNvPicPr>
          <p:nvPr userDrawn="1">
            <p:custDataLst>
              <p:tags r:id="rId14"/>
            </p:custDataLst>
          </p:nvPr>
        </p:nvPicPr>
        <p:blipFill>
          <a:blip r:embed="rId16"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userDrawn="1">
            <p:custDataLst>
              <p:tags r:id="rId15"/>
            </p:custDataLst>
          </p:nvPr>
        </p:nvSpPr>
        <p:spPr>
          <a:xfrm>
            <a:off x="7424533" y="6512440"/>
            <a:ext cx="1357103" cy="240066"/>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ransition/>
  <p:txStyles>
    <p:titleStyle>
      <a:lvl1pPr algn="ctr" rtl="0" eaLnBrk="0" fontAlgn="base" hangingPunct="0">
        <a:lnSpc>
          <a:spcPct val="75000"/>
        </a:lnSpc>
        <a:spcBef>
          <a:spcPct val="0"/>
        </a:spcBef>
        <a:spcAft>
          <a:spcPct val="0"/>
        </a:spcAft>
        <a:defRPr sz="3600" b="1">
          <a:solidFill>
            <a:schemeClr val="tx1"/>
          </a:solidFill>
          <a:latin typeface="Calibri" pitchFamily="34" charset="0"/>
          <a:ea typeface="+mj-ea"/>
          <a:cs typeface="Calibri" pitchFamily="34" charset="0"/>
        </a:defRPr>
      </a:lvl1pPr>
      <a:lvl2pPr algn="ctr" rtl="0" eaLnBrk="0" fontAlgn="base" hangingPunct="0">
        <a:lnSpc>
          <a:spcPct val="75000"/>
        </a:lnSpc>
        <a:spcBef>
          <a:spcPct val="0"/>
        </a:spcBef>
        <a:spcAft>
          <a:spcPct val="0"/>
        </a:spcAft>
        <a:defRPr sz="3600" b="1">
          <a:solidFill>
            <a:schemeClr val="tx2"/>
          </a:solidFill>
          <a:latin typeface="Arial" charset="0"/>
        </a:defRPr>
      </a:lvl2pPr>
      <a:lvl3pPr algn="ctr" rtl="0" eaLnBrk="0" fontAlgn="base" hangingPunct="0">
        <a:lnSpc>
          <a:spcPct val="75000"/>
        </a:lnSpc>
        <a:spcBef>
          <a:spcPct val="0"/>
        </a:spcBef>
        <a:spcAft>
          <a:spcPct val="0"/>
        </a:spcAft>
        <a:defRPr sz="3600" b="1">
          <a:solidFill>
            <a:schemeClr val="tx2"/>
          </a:solidFill>
          <a:latin typeface="Arial" charset="0"/>
        </a:defRPr>
      </a:lvl3pPr>
      <a:lvl4pPr algn="ctr" rtl="0" eaLnBrk="0" fontAlgn="base" hangingPunct="0">
        <a:lnSpc>
          <a:spcPct val="75000"/>
        </a:lnSpc>
        <a:spcBef>
          <a:spcPct val="0"/>
        </a:spcBef>
        <a:spcAft>
          <a:spcPct val="0"/>
        </a:spcAft>
        <a:defRPr sz="3600" b="1">
          <a:solidFill>
            <a:schemeClr val="tx2"/>
          </a:solidFill>
          <a:latin typeface="Arial" charset="0"/>
        </a:defRPr>
      </a:lvl4pPr>
      <a:lvl5pPr algn="ctr" rtl="0" eaLnBrk="0" fontAlgn="base" hangingPunct="0">
        <a:lnSpc>
          <a:spcPct val="75000"/>
        </a:lnSpc>
        <a:spcBef>
          <a:spcPct val="0"/>
        </a:spcBef>
        <a:spcAft>
          <a:spcPct val="0"/>
        </a:spcAft>
        <a:defRPr sz="3600" b="1">
          <a:solidFill>
            <a:schemeClr val="tx2"/>
          </a:solidFill>
          <a:latin typeface="Arial" charset="0"/>
        </a:defRPr>
      </a:lvl5pPr>
      <a:lvl6pPr marL="457200" algn="ctr" rtl="0" eaLnBrk="0" fontAlgn="base" hangingPunct="0">
        <a:lnSpc>
          <a:spcPct val="75000"/>
        </a:lnSpc>
        <a:spcBef>
          <a:spcPct val="0"/>
        </a:spcBef>
        <a:spcAft>
          <a:spcPct val="0"/>
        </a:spcAft>
        <a:defRPr sz="3600" b="1">
          <a:solidFill>
            <a:schemeClr val="tx2"/>
          </a:solidFill>
          <a:latin typeface="Arial" charset="0"/>
        </a:defRPr>
      </a:lvl6pPr>
      <a:lvl7pPr marL="914400" algn="ctr" rtl="0" eaLnBrk="0" fontAlgn="base" hangingPunct="0">
        <a:lnSpc>
          <a:spcPct val="75000"/>
        </a:lnSpc>
        <a:spcBef>
          <a:spcPct val="0"/>
        </a:spcBef>
        <a:spcAft>
          <a:spcPct val="0"/>
        </a:spcAft>
        <a:defRPr sz="3600" b="1">
          <a:solidFill>
            <a:schemeClr val="tx2"/>
          </a:solidFill>
          <a:latin typeface="Arial" charset="0"/>
        </a:defRPr>
      </a:lvl7pPr>
      <a:lvl8pPr marL="1371600" algn="ctr" rtl="0" eaLnBrk="0" fontAlgn="base" hangingPunct="0">
        <a:lnSpc>
          <a:spcPct val="75000"/>
        </a:lnSpc>
        <a:spcBef>
          <a:spcPct val="0"/>
        </a:spcBef>
        <a:spcAft>
          <a:spcPct val="0"/>
        </a:spcAft>
        <a:defRPr sz="3600" b="1">
          <a:solidFill>
            <a:schemeClr val="tx2"/>
          </a:solidFill>
          <a:latin typeface="Arial" charset="0"/>
        </a:defRPr>
      </a:lvl8pPr>
      <a:lvl9pPr marL="1828800" algn="ctr" rtl="0" eaLnBrk="0" fontAlgn="base" hangingPunct="0">
        <a:lnSpc>
          <a:spcPct val="75000"/>
        </a:lnSpc>
        <a:spcBef>
          <a:spcPct val="0"/>
        </a:spcBef>
        <a:spcAft>
          <a:spcPct val="0"/>
        </a:spcAft>
        <a:defRPr sz="3600" b="1">
          <a:solidFill>
            <a:schemeClr val="tx2"/>
          </a:solidFill>
          <a:latin typeface="Arial" charset="0"/>
        </a:defRPr>
      </a:lvl9pPr>
    </p:titleStyle>
    <p:bodyStyle>
      <a:lvl1pPr marL="552450" indent="-552450" algn="l" rtl="0" eaLnBrk="0" fontAlgn="base" hangingPunct="0">
        <a:lnSpc>
          <a:spcPct val="80000"/>
        </a:lnSpc>
        <a:spcBef>
          <a:spcPct val="40000"/>
        </a:spcBef>
        <a:spcAft>
          <a:spcPct val="0"/>
        </a:spcAft>
        <a:buClr>
          <a:schemeClr val="tx2"/>
        </a:buClr>
        <a:buSzPct val="75000"/>
        <a:buFont typeface="Wingdings" pitchFamily="2" charset="2"/>
        <a:buChar char="u"/>
        <a:defRPr sz="3200" b="1">
          <a:solidFill>
            <a:schemeClr val="tx1"/>
          </a:solidFill>
          <a:latin typeface="Calibri" pitchFamily="34" charset="0"/>
          <a:ea typeface="+mn-ea"/>
          <a:cs typeface="Calibri" pitchFamily="34" charset="0"/>
        </a:defRPr>
      </a:lvl1pPr>
      <a:lvl2pPr marL="971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800" b="1">
          <a:solidFill>
            <a:schemeClr val="tx1"/>
          </a:solidFill>
          <a:latin typeface="Calibri" pitchFamily="34" charset="0"/>
          <a:cs typeface="Calibri" pitchFamily="34" charset="0"/>
        </a:defRPr>
      </a:lvl2pPr>
      <a:lvl3pPr marL="1371600" indent="-285750" algn="l" rtl="0" eaLnBrk="0" fontAlgn="base" hangingPunct="0">
        <a:lnSpc>
          <a:spcPct val="80000"/>
        </a:lnSpc>
        <a:spcBef>
          <a:spcPct val="40000"/>
        </a:spcBef>
        <a:spcAft>
          <a:spcPct val="0"/>
        </a:spcAft>
        <a:buClr>
          <a:schemeClr val="tx2"/>
        </a:buClr>
        <a:buSzPct val="75000"/>
        <a:buFont typeface="Wingdings" pitchFamily="2" charset="2"/>
        <a:buChar char="w"/>
        <a:defRPr sz="2400" b="1">
          <a:solidFill>
            <a:schemeClr val="tx1"/>
          </a:solidFill>
          <a:latin typeface="Calibri" pitchFamily="34" charset="0"/>
          <a:cs typeface="Calibri" pitchFamily="34" charset="0"/>
        </a:defRPr>
      </a:lvl3pPr>
      <a:lvl4pPr marL="1771650" indent="-28575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Calibri" pitchFamily="34" charset="0"/>
          <a:cs typeface="Calibri" pitchFamily="34" charset="0"/>
        </a:defRPr>
      </a:lvl4pPr>
      <a:lvl5pPr marL="21907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Calibri" pitchFamily="34" charset="0"/>
          <a:cs typeface="Calibri" pitchFamily="34" charset="0"/>
        </a:defRPr>
      </a:lvl5pPr>
      <a:lvl6pPr marL="26479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6pPr>
      <a:lvl7pPr marL="31051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7pPr>
      <a:lvl8pPr marL="35623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8pPr>
      <a:lvl9pPr marL="4019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4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hyperlink" Target="http://www.ti.com/lit/SPRUGS5" TargetMode="External"/><Relationship Id="rId1" Type="http://schemas.openxmlformats.org/officeDocument/2006/relationships/slideLayout" Target="../slideLayouts/slideLayout6.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processors.wiki.ti.com/index.php/Keystone_Device_Architectu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ctrTitle"/>
          </p:nvPr>
        </p:nvSpPr>
        <p:spPr>
          <a:xfrm>
            <a:off x="685800" y="2139134"/>
            <a:ext cx="7772400" cy="1470025"/>
          </a:xfrm>
        </p:spPr>
        <p:txBody>
          <a:bodyPr/>
          <a:lstStyle/>
          <a:p>
            <a:pPr>
              <a:defRPr/>
            </a:pPr>
            <a:r>
              <a:rPr lang="en-US" sz="5400" b="0" dirty="0" smtClean="0">
                <a:solidFill>
                  <a:srgbClr val="000000"/>
                </a:solidFill>
                <a:latin typeface="Calibri" pitchFamily="34" charset="0"/>
                <a:ea typeface="+mn-ea"/>
                <a:cs typeface="Calibri" pitchFamily="34" charset="0"/>
              </a:rPr>
              <a:t>EDMA3</a:t>
            </a:r>
            <a:br>
              <a:rPr lang="en-US" sz="5400" b="0" dirty="0" smtClean="0">
                <a:solidFill>
                  <a:srgbClr val="000000"/>
                </a:solidFill>
                <a:latin typeface="Calibri" pitchFamily="34" charset="0"/>
                <a:ea typeface="+mn-ea"/>
                <a:cs typeface="Calibri" pitchFamily="34" charset="0"/>
              </a:rPr>
            </a:br>
            <a:r>
              <a:rPr lang="en-US" sz="5400" b="0" dirty="0" smtClean="0">
                <a:solidFill>
                  <a:srgbClr val="000000"/>
                </a:solidFill>
                <a:latin typeface="Calibri" pitchFamily="34" charset="0"/>
                <a:ea typeface="+mn-ea"/>
                <a:cs typeface="Calibri" pitchFamily="34" charset="0"/>
              </a:rPr>
              <a:t> Keystone </a:t>
            </a:r>
            <a:r>
              <a:rPr lang="en-US" sz="5400" b="0" dirty="0" err="1" smtClean="0">
                <a:solidFill>
                  <a:srgbClr val="000000"/>
                </a:solidFill>
                <a:latin typeface="Calibri" pitchFamily="34" charset="0"/>
                <a:ea typeface="+mn-ea"/>
                <a:cs typeface="Calibri" pitchFamily="34" charset="0"/>
              </a:rPr>
              <a:t>SoC</a:t>
            </a:r>
            <a:r>
              <a:rPr lang="en-US" sz="5400" b="0" dirty="0" smtClean="0">
                <a:solidFill>
                  <a:srgbClr val="000000"/>
                </a:solidFill>
                <a:latin typeface="Calibri" pitchFamily="34" charset="0"/>
                <a:ea typeface="+mn-ea"/>
                <a:cs typeface="Calibri" pitchFamily="34" charset="0"/>
              </a:rPr>
              <a:t> Devices</a:t>
            </a:r>
            <a:endParaRPr lang="en-US" sz="5400" b="0" dirty="0">
              <a:solidFill>
                <a:srgbClr val="000000"/>
              </a:solidFill>
              <a:latin typeface="Calibri" pitchFamily="34" charset="0"/>
              <a:ea typeface="+mn-ea"/>
              <a:cs typeface="Calibri"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Definition of EDMA3 Terminology</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Direct </a:t>
            </a:r>
            <a:r>
              <a:rPr lang="en-US" dirty="0" smtClean="0"/>
              <a:t>Memory </a:t>
            </a:r>
            <a:r>
              <a:rPr lang="en-US" dirty="0" smtClean="0"/>
              <a:t>Access (DMA)</a:t>
            </a:r>
            <a:endParaRPr lang="en-US" dirty="0" smtClean="0"/>
          </a:p>
        </p:txBody>
      </p:sp>
      <p:sp>
        <p:nvSpPr>
          <p:cNvPr id="10243" name="Text Box 3"/>
          <p:cNvSpPr txBox="1">
            <a:spLocks noChangeArrowheads="1"/>
          </p:cNvSpPr>
          <p:nvPr/>
        </p:nvSpPr>
        <p:spPr bwMode="auto">
          <a:xfrm>
            <a:off x="2133600" y="619125"/>
            <a:ext cx="7010400" cy="3400931"/>
          </a:xfrm>
          <a:prstGeom prst="rect">
            <a:avLst/>
          </a:prstGeom>
          <a:noFill/>
          <a:ln w="12700" algn="ctr">
            <a:noFill/>
            <a:miter lim="800000"/>
            <a:headEnd/>
            <a:tailEnd/>
          </a:ln>
        </p:spPr>
        <p:txBody>
          <a:bodyPr wrap="square">
            <a:spAutoFit/>
          </a:bodyPr>
          <a:lstStyle/>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Copy from memory to memory – HARDWARE </a:t>
            </a:r>
            <a:r>
              <a:rPr lang="en-US" sz="1800" b="0" dirty="0" err="1">
                <a:solidFill>
                  <a:srgbClr val="000000"/>
                </a:solidFill>
                <a:latin typeface="Calibri" pitchFamily="34" charset="0"/>
                <a:cs typeface="Calibri" pitchFamily="34" charset="0"/>
              </a:rPr>
              <a:t>memcpy</a:t>
            </a:r>
            <a:r>
              <a:rPr lang="en-US" sz="1800" b="0" dirty="0">
                <a:solidFill>
                  <a:srgbClr val="000000"/>
                </a:solidFill>
                <a:latin typeface="Calibri" pitchFamily="34" charset="0"/>
                <a:cs typeface="Calibri" pitchFamily="34" charset="0"/>
              </a:rPr>
              <a:t>(</a:t>
            </a:r>
            <a:r>
              <a:rPr lang="en-US" sz="1800" b="0" dirty="0" err="1">
                <a:solidFill>
                  <a:srgbClr val="000000"/>
                </a:solidFill>
                <a:latin typeface="Calibri" pitchFamily="34" charset="0"/>
                <a:cs typeface="Calibri" pitchFamily="34" charset="0"/>
              </a:rPr>
              <a:t>dst</a:t>
            </a:r>
            <a:r>
              <a:rPr lang="en-US" sz="1800" b="0" dirty="0">
                <a:solidFill>
                  <a:srgbClr val="000000"/>
                </a:solidFill>
                <a:latin typeface="Calibri" pitchFamily="34" charset="0"/>
                <a:cs typeface="Calibri" pitchFamily="34" charset="0"/>
              </a:rPr>
              <a:t>, </a:t>
            </a:r>
            <a:r>
              <a:rPr lang="en-US" sz="1800" b="0" dirty="0" err="1">
                <a:solidFill>
                  <a:srgbClr val="000000"/>
                </a:solidFill>
                <a:latin typeface="Calibri" pitchFamily="34" charset="0"/>
                <a:cs typeface="Calibri" pitchFamily="34" charset="0"/>
              </a:rPr>
              <a:t>src</a:t>
            </a:r>
            <a:r>
              <a:rPr lang="en-US" sz="1800" b="0" dirty="0">
                <a:solidFill>
                  <a:srgbClr val="000000"/>
                </a:solidFill>
                <a:latin typeface="Calibri" pitchFamily="34" charset="0"/>
                <a:cs typeface="Calibri" pitchFamily="34" charset="0"/>
              </a:rPr>
              <a:t>, </a:t>
            </a:r>
            <a:r>
              <a:rPr lang="en-US" sz="1800" b="0" dirty="0" err="1">
                <a:solidFill>
                  <a:srgbClr val="000000"/>
                </a:solidFill>
                <a:latin typeface="Calibri" pitchFamily="34" charset="0"/>
                <a:cs typeface="Calibri" pitchFamily="34" charset="0"/>
              </a:rPr>
              <a:t>len</a:t>
            </a:r>
            <a:r>
              <a:rPr lang="en-US" sz="1800" b="0" dirty="0">
                <a:solidFill>
                  <a:srgbClr val="000000"/>
                </a:solidFill>
                <a:latin typeface="Calibri" pitchFamily="34" charset="0"/>
                <a:cs typeface="Calibri" pitchFamily="34" charset="0"/>
              </a:rPr>
              <a:t>);</a:t>
            </a:r>
          </a:p>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Faster than CPU LD/ST. One INT per block vs. one INT per sample </a:t>
            </a:r>
            <a:r>
              <a:rPr lang="en-US" sz="1800" b="0" dirty="0" smtClean="0">
                <a:solidFill>
                  <a:srgbClr val="000000"/>
                </a:solidFill>
                <a:latin typeface="Calibri" pitchFamily="34" charset="0"/>
                <a:cs typeface="Calibri" pitchFamily="34" charset="0"/>
              </a:rPr>
              <a:t/>
            </a:r>
            <a:br>
              <a:rPr lang="en-US" sz="1800" b="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endParaRPr lang="en-US" sz="1400" dirty="0">
              <a:solidFill>
                <a:srgbClr val="000000"/>
              </a:solidFill>
              <a:latin typeface="Calibri" pitchFamily="34" charset="0"/>
              <a:cs typeface="Calibri" pitchFamily="34" charset="0"/>
            </a:endParaRPr>
          </a:p>
          <a:p>
            <a:pPr marL="342900" indent="-342900" eaLnBrk="0" hangingPunct="0">
              <a:lnSpc>
                <a:spcPct val="70000"/>
              </a:lnSpc>
              <a:spcBef>
                <a:spcPct val="50000"/>
              </a:spcBef>
              <a:buClr>
                <a:schemeClr val="tx1"/>
              </a:buClr>
              <a:buSzPct val="100000"/>
              <a:buFont typeface="Arial" pitchFamily="34" charset="0"/>
              <a:buChar char="•"/>
            </a:pPr>
            <a:r>
              <a:rPr lang="en-US" sz="1800" b="0" dirty="0" smtClean="0">
                <a:solidFill>
                  <a:srgbClr val="000000"/>
                </a:solidFill>
                <a:latin typeface="Calibri" pitchFamily="34" charset="0"/>
                <a:cs typeface="Calibri" pitchFamily="34" charset="0"/>
              </a:rPr>
              <a:t>Import </a:t>
            </a:r>
            <a:r>
              <a:rPr lang="en-US" sz="1800" b="0" dirty="0">
                <a:solidFill>
                  <a:srgbClr val="000000"/>
                </a:solidFill>
                <a:latin typeface="Calibri" pitchFamily="34" charset="0"/>
                <a:cs typeface="Calibri" pitchFamily="34" charset="0"/>
              </a:rPr>
              <a:t>raw data from off-chip to on-chip before </a:t>
            </a:r>
            <a:r>
              <a:rPr lang="en-US" sz="1800" b="0" dirty="0" smtClean="0">
                <a:solidFill>
                  <a:srgbClr val="000000"/>
                </a:solidFill>
                <a:latin typeface="Calibri" pitchFamily="34" charset="0"/>
                <a:cs typeface="Calibri" pitchFamily="34" charset="0"/>
              </a:rPr>
              <a:t>processing.</a:t>
            </a:r>
            <a:endParaRPr lang="en-US" sz="1800" b="0" dirty="0">
              <a:solidFill>
                <a:srgbClr val="000000"/>
              </a:solidFill>
              <a:latin typeface="Calibri" pitchFamily="34" charset="0"/>
              <a:cs typeface="Calibri" pitchFamily="34" charset="0"/>
            </a:endParaRPr>
          </a:p>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Export results from on-chip to off-chip </a:t>
            </a:r>
            <a:r>
              <a:rPr lang="en-US" sz="1800" b="0" dirty="0" smtClean="0">
                <a:solidFill>
                  <a:srgbClr val="000000"/>
                </a:solidFill>
                <a:latin typeface="Calibri" pitchFamily="34" charset="0"/>
                <a:cs typeface="Calibri" pitchFamily="34" charset="0"/>
              </a:rPr>
              <a:t>afterward.</a:t>
            </a:r>
            <a:endParaRPr lang="en-US" sz="1800" b="0" dirty="0">
              <a:solidFill>
                <a:srgbClr val="000000"/>
              </a:solidFill>
              <a:latin typeface="Calibri" pitchFamily="34" charset="0"/>
              <a:cs typeface="Calibri" pitchFamily="34" charset="0"/>
            </a:endParaRPr>
          </a:p>
          <a:p>
            <a:pPr marL="342900" indent="-342900" eaLnBrk="0" hangingPunct="0">
              <a:lnSpc>
                <a:spcPct val="90000"/>
              </a:lnSpc>
              <a:spcBef>
                <a:spcPct val="8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Transfer Configuration (i.e</a:t>
            </a:r>
            <a:r>
              <a:rPr lang="en-US" sz="1800" b="0" dirty="0" smtClean="0">
                <a:solidFill>
                  <a:srgbClr val="000000"/>
                </a:solidFill>
                <a:latin typeface="Calibri" pitchFamily="34" charset="0"/>
                <a:cs typeface="Calibri" pitchFamily="34" charset="0"/>
              </a:rPr>
              <a:t>., </a:t>
            </a:r>
            <a:r>
              <a:rPr lang="en-US" sz="1800" b="0" dirty="0">
                <a:solidFill>
                  <a:srgbClr val="000000"/>
                </a:solidFill>
                <a:latin typeface="Calibri" pitchFamily="34" charset="0"/>
                <a:cs typeface="Calibri" pitchFamily="34" charset="0"/>
              </a:rPr>
              <a:t>Parameter Set - aka </a:t>
            </a:r>
            <a:r>
              <a:rPr lang="en-US" sz="1800" b="0" dirty="0" err="1">
                <a:solidFill>
                  <a:srgbClr val="000000"/>
                </a:solidFill>
                <a:latin typeface="Calibri" pitchFamily="34" charset="0"/>
                <a:cs typeface="Calibri" pitchFamily="34" charset="0"/>
              </a:rPr>
              <a:t>PaRAM</a:t>
            </a:r>
            <a:r>
              <a:rPr lang="en-US" sz="1800" b="0" dirty="0">
                <a:solidFill>
                  <a:srgbClr val="000000"/>
                </a:solidFill>
                <a:latin typeface="Calibri" pitchFamily="34" charset="0"/>
                <a:cs typeface="Calibri" pitchFamily="34" charset="0"/>
              </a:rPr>
              <a:t> or PSET)</a:t>
            </a:r>
          </a:p>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Transfer configuration primarily includes 8 control </a:t>
            </a:r>
            <a:r>
              <a:rPr lang="en-US" sz="1800" b="0" dirty="0" smtClean="0">
                <a:solidFill>
                  <a:srgbClr val="000000"/>
                </a:solidFill>
                <a:latin typeface="Calibri" pitchFamily="34" charset="0"/>
                <a:cs typeface="Calibri" pitchFamily="34" charset="0"/>
              </a:rPr>
              <a:t>registers.</a:t>
            </a:r>
            <a:endParaRPr lang="en-US" sz="1800" b="0" dirty="0">
              <a:solidFill>
                <a:srgbClr val="000000"/>
              </a:solidFill>
              <a:latin typeface="Calibri" pitchFamily="34" charset="0"/>
              <a:cs typeface="Calibri" pitchFamily="34" charset="0"/>
            </a:endParaRPr>
          </a:p>
        </p:txBody>
      </p:sp>
      <p:sp>
        <p:nvSpPr>
          <p:cNvPr id="10244" name="Text Box 4"/>
          <p:cNvSpPr txBox="1">
            <a:spLocks noChangeArrowheads="1"/>
          </p:cNvSpPr>
          <p:nvPr/>
        </p:nvSpPr>
        <p:spPr bwMode="auto">
          <a:xfrm>
            <a:off x="302529" y="609600"/>
            <a:ext cx="1812925" cy="3087688"/>
          </a:xfrm>
          <a:prstGeom prst="rect">
            <a:avLst/>
          </a:prstGeom>
          <a:noFill/>
          <a:ln w="12700" algn="ctr">
            <a:noFill/>
            <a:miter lim="800000"/>
            <a:headEnd/>
            <a:tailEnd/>
          </a:ln>
        </p:spPr>
        <p:txBody>
          <a:bodyPr wrap="none">
            <a:spAutoFit/>
          </a:bodyPr>
          <a:lstStyle/>
          <a:p>
            <a:pPr marL="342900" indent="-342900" algn="r" eaLnBrk="0" hangingPunct="0">
              <a:lnSpc>
                <a:spcPct val="70000"/>
              </a:lnSpc>
              <a:spcBef>
                <a:spcPct val="50000"/>
              </a:spcBef>
              <a:buClr>
                <a:srgbClr val="0066FF"/>
              </a:buClr>
              <a:buSzPct val="75000"/>
              <a:buFont typeface="Wingdings" pitchFamily="2" charset="2"/>
              <a:buNone/>
            </a:pPr>
            <a:r>
              <a:rPr lang="en-US" sz="1800" dirty="0">
                <a:solidFill>
                  <a:srgbClr val="0066FF"/>
                </a:solidFill>
              </a:rPr>
              <a:t>Goal : </a:t>
            </a: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None/>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None/>
            </a:pPr>
            <a:r>
              <a:rPr lang="en-US" sz="1800" dirty="0">
                <a:solidFill>
                  <a:srgbClr val="0066FF"/>
                </a:solidFill>
              </a:rPr>
              <a:t>Examples :</a:t>
            </a:r>
          </a:p>
          <a:p>
            <a:pPr marL="342900" indent="-342900" algn="r" eaLnBrk="0" hangingPunct="0">
              <a:lnSpc>
                <a:spcPct val="70000"/>
              </a:lnSpc>
              <a:spcBef>
                <a:spcPct val="50000"/>
              </a:spcBef>
              <a:buClr>
                <a:srgbClr val="0066FF"/>
              </a:buClr>
              <a:buSzPct val="75000"/>
              <a:buFont typeface="Wingdings" pitchFamily="2" charset="2"/>
              <a:buNone/>
            </a:pPr>
            <a:r>
              <a:rPr lang="en-US" sz="1800" dirty="0">
                <a:solidFill>
                  <a:srgbClr val="0066FF"/>
                </a:solidFill>
              </a:rPr>
              <a:t> </a:t>
            </a:r>
          </a:p>
          <a:p>
            <a:pPr marL="342900" indent="-342900" algn="r" eaLnBrk="0" hangingPunct="0">
              <a:lnSpc>
                <a:spcPct val="70000"/>
              </a:lnSpc>
              <a:spcBef>
                <a:spcPct val="100000"/>
              </a:spcBef>
            </a:pPr>
            <a:r>
              <a:rPr lang="en-US" sz="1800" dirty="0">
                <a:solidFill>
                  <a:srgbClr val="0066FF"/>
                </a:solidFill>
              </a:rPr>
              <a:t>Controlled by :</a:t>
            </a:r>
          </a:p>
        </p:txBody>
      </p:sp>
      <p:grpSp>
        <p:nvGrpSpPr>
          <p:cNvPr id="10245" name="Group 5"/>
          <p:cNvGrpSpPr>
            <a:grpSpLocks/>
          </p:cNvGrpSpPr>
          <p:nvPr/>
        </p:nvGrpSpPr>
        <p:grpSpPr bwMode="auto">
          <a:xfrm>
            <a:off x="2617788" y="1461857"/>
            <a:ext cx="4718050" cy="977900"/>
            <a:chOff x="1348" y="1544"/>
            <a:chExt cx="2972" cy="616"/>
          </a:xfrm>
        </p:grpSpPr>
        <p:sp>
          <p:nvSpPr>
            <p:cNvPr id="10262" name="Rectangle 6"/>
            <p:cNvSpPr>
              <a:spLocks noChangeArrowheads="1"/>
            </p:cNvSpPr>
            <p:nvPr/>
          </p:nvSpPr>
          <p:spPr bwMode="auto">
            <a:xfrm>
              <a:off x="1348" y="1544"/>
              <a:ext cx="838" cy="616"/>
            </a:xfrm>
            <a:prstGeom prst="rect">
              <a:avLst/>
            </a:prstGeom>
            <a:solidFill>
              <a:schemeClr val="accent2"/>
            </a:solidFill>
            <a:ln w="12700" algn="ctr">
              <a:solidFill>
                <a:schemeClr val="tx1"/>
              </a:solidFill>
              <a:miter lim="800000"/>
              <a:headEnd/>
              <a:tailEnd/>
            </a:ln>
          </p:spPr>
          <p:txBody>
            <a:bodyPr anchor="ctr"/>
            <a:lstStyle/>
            <a:p>
              <a:pPr algn="ctr" eaLnBrk="0" hangingPunct="0">
                <a:lnSpc>
                  <a:spcPct val="60000"/>
                </a:lnSpc>
                <a:spcBef>
                  <a:spcPct val="50000"/>
                </a:spcBef>
              </a:pPr>
              <a:r>
                <a:rPr lang="en-US" sz="1800" dirty="0">
                  <a:solidFill>
                    <a:srgbClr val="000000"/>
                  </a:solidFill>
                  <a:latin typeface="Calibri" pitchFamily="34" charset="0"/>
                  <a:cs typeface="Calibri" pitchFamily="34" charset="0"/>
                </a:rPr>
                <a:t>Original </a:t>
              </a:r>
            </a:p>
            <a:p>
              <a:pPr algn="ctr" eaLnBrk="0" hangingPunct="0">
                <a:lnSpc>
                  <a:spcPct val="60000"/>
                </a:lnSpc>
                <a:spcBef>
                  <a:spcPct val="50000"/>
                </a:spcBef>
              </a:pPr>
              <a:r>
                <a:rPr lang="en-US" sz="1800" dirty="0">
                  <a:solidFill>
                    <a:srgbClr val="000000"/>
                  </a:solidFill>
                  <a:latin typeface="Calibri" pitchFamily="34" charset="0"/>
                  <a:cs typeface="Calibri" pitchFamily="34" charset="0"/>
                </a:rPr>
                <a:t>Data</a:t>
              </a:r>
            </a:p>
            <a:p>
              <a:pPr algn="ctr" eaLnBrk="0" hangingPunct="0">
                <a:lnSpc>
                  <a:spcPct val="60000"/>
                </a:lnSpc>
                <a:spcBef>
                  <a:spcPct val="50000"/>
                </a:spcBef>
              </a:pPr>
              <a:r>
                <a:rPr lang="en-US" sz="1800" dirty="0">
                  <a:solidFill>
                    <a:srgbClr val="000000"/>
                  </a:solidFill>
                  <a:latin typeface="Calibri" pitchFamily="34" charset="0"/>
                  <a:cs typeface="Calibri" pitchFamily="34" charset="0"/>
                </a:rPr>
                <a:t>Block</a:t>
              </a:r>
            </a:p>
          </p:txBody>
        </p:sp>
        <p:sp>
          <p:nvSpPr>
            <p:cNvPr id="10263" name="Rectangle 7"/>
            <p:cNvSpPr>
              <a:spLocks noChangeArrowheads="1"/>
            </p:cNvSpPr>
            <p:nvPr/>
          </p:nvSpPr>
          <p:spPr bwMode="auto">
            <a:xfrm>
              <a:off x="3482" y="1544"/>
              <a:ext cx="838" cy="616"/>
            </a:xfrm>
            <a:prstGeom prst="rect">
              <a:avLst/>
            </a:prstGeom>
            <a:solidFill>
              <a:schemeClr val="accent2"/>
            </a:solidFill>
            <a:ln w="12700" algn="ctr">
              <a:solidFill>
                <a:schemeClr val="tx1"/>
              </a:solidFill>
              <a:miter lim="800000"/>
              <a:headEnd/>
              <a:tailEnd/>
            </a:ln>
          </p:spPr>
          <p:txBody>
            <a:bodyPr anchor="ctr"/>
            <a:lstStyle/>
            <a:p>
              <a:pPr algn="ctr" eaLnBrk="0" hangingPunct="0">
                <a:lnSpc>
                  <a:spcPct val="60000"/>
                </a:lnSpc>
                <a:spcBef>
                  <a:spcPct val="50000"/>
                </a:spcBef>
              </a:pPr>
              <a:r>
                <a:rPr lang="en-US" sz="1800">
                  <a:solidFill>
                    <a:srgbClr val="000000"/>
                  </a:solidFill>
                  <a:latin typeface="Calibri" pitchFamily="34" charset="0"/>
                  <a:cs typeface="Calibri" pitchFamily="34" charset="0"/>
                </a:rPr>
                <a:t>Copied </a:t>
              </a:r>
            </a:p>
            <a:p>
              <a:pPr algn="ctr" eaLnBrk="0" hangingPunct="0">
                <a:lnSpc>
                  <a:spcPct val="60000"/>
                </a:lnSpc>
                <a:spcBef>
                  <a:spcPct val="50000"/>
                </a:spcBef>
              </a:pPr>
              <a:r>
                <a:rPr lang="en-US" sz="1800">
                  <a:solidFill>
                    <a:srgbClr val="000000"/>
                  </a:solidFill>
                  <a:latin typeface="Calibri" pitchFamily="34" charset="0"/>
                  <a:cs typeface="Calibri" pitchFamily="34" charset="0"/>
                </a:rPr>
                <a:t>Data</a:t>
              </a:r>
            </a:p>
            <a:p>
              <a:pPr algn="ctr" eaLnBrk="0" hangingPunct="0">
                <a:lnSpc>
                  <a:spcPct val="60000"/>
                </a:lnSpc>
                <a:spcBef>
                  <a:spcPct val="50000"/>
                </a:spcBef>
              </a:pPr>
              <a:r>
                <a:rPr lang="en-US" sz="1800">
                  <a:solidFill>
                    <a:srgbClr val="000000"/>
                  </a:solidFill>
                  <a:latin typeface="Calibri" pitchFamily="34" charset="0"/>
                  <a:cs typeface="Calibri" pitchFamily="34" charset="0"/>
                </a:rPr>
                <a:t>Block</a:t>
              </a:r>
            </a:p>
          </p:txBody>
        </p:sp>
        <p:sp>
          <p:nvSpPr>
            <p:cNvPr id="174088" name="Line 8"/>
            <p:cNvSpPr>
              <a:spLocks noChangeShapeType="1"/>
            </p:cNvSpPr>
            <p:nvPr/>
          </p:nvSpPr>
          <p:spPr bwMode="auto">
            <a:xfrm>
              <a:off x="2186" y="1852"/>
              <a:ext cx="336" cy="0"/>
            </a:xfrm>
            <a:prstGeom prst="line">
              <a:avLst/>
            </a:prstGeom>
            <a:noFill/>
            <a:ln w="28575">
              <a:solidFill>
                <a:schemeClr val="tx1"/>
              </a:solidFill>
              <a:round/>
              <a:headEnd/>
              <a:tailEnd type="triangle" w="med" len="med"/>
            </a:ln>
            <a:effectLst/>
          </p:spPr>
          <p:txBody>
            <a:bodyP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74089" name="Line 9"/>
            <p:cNvSpPr>
              <a:spLocks noChangeShapeType="1"/>
            </p:cNvSpPr>
            <p:nvPr/>
          </p:nvSpPr>
          <p:spPr bwMode="auto">
            <a:xfrm>
              <a:off x="3146" y="1852"/>
              <a:ext cx="336" cy="0"/>
            </a:xfrm>
            <a:prstGeom prst="line">
              <a:avLst/>
            </a:prstGeom>
            <a:noFill/>
            <a:ln w="28575">
              <a:solidFill>
                <a:schemeClr val="tx1"/>
              </a:solidFill>
              <a:round/>
              <a:headEnd/>
              <a:tailEnd type="triangle" w="med" len="med"/>
            </a:ln>
            <a:effectLst/>
          </p:spPr>
          <p:txBody>
            <a:bodyP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0266" name="Rectangle 10"/>
            <p:cNvSpPr>
              <a:spLocks noChangeArrowheads="1"/>
            </p:cNvSpPr>
            <p:nvPr/>
          </p:nvSpPr>
          <p:spPr bwMode="auto">
            <a:xfrm>
              <a:off x="2522" y="1688"/>
              <a:ext cx="646" cy="328"/>
            </a:xfrm>
            <a:prstGeom prst="rect">
              <a:avLst/>
            </a:prstGeom>
            <a:solidFill>
              <a:schemeClr val="accent1"/>
            </a:solidFill>
            <a:ln w="12700" algn="ctr">
              <a:solidFill>
                <a:schemeClr val="tx1"/>
              </a:solidFill>
              <a:miter lim="800000"/>
              <a:headEnd/>
              <a:tailEnd/>
            </a:ln>
          </p:spPr>
          <p:txBody>
            <a:bodyPr anchor="ctr"/>
            <a:lstStyle/>
            <a:p>
              <a:pPr algn="ctr" eaLnBrk="0" hangingPunct="0">
                <a:lnSpc>
                  <a:spcPct val="80000"/>
                </a:lnSpc>
                <a:spcBef>
                  <a:spcPct val="50000"/>
                </a:spcBef>
              </a:pPr>
              <a:r>
                <a:rPr lang="en-US" sz="1800">
                  <a:solidFill>
                    <a:srgbClr val="000000"/>
                  </a:solidFill>
                  <a:latin typeface="Calibri" pitchFamily="34" charset="0"/>
                  <a:cs typeface="Calibri" pitchFamily="34" charset="0"/>
                </a:rPr>
                <a:t>DMA</a:t>
              </a:r>
            </a:p>
          </p:txBody>
        </p:sp>
      </p:grpSp>
      <p:sp>
        <p:nvSpPr>
          <p:cNvPr id="10246" name="Rectangle 11"/>
          <p:cNvSpPr>
            <a:spLocks noChangeArrowheads="1"/>
          </p:cNvSpPr>
          <p:nvPr/>
        </p:nvSpPr>
        <p:spPr bwMode="auto">
          <a:xfrm>
            <a:off x="5813961" y="4964668"/>
            <a:ext cx="1635641" cy="738664"/>
          </a:xfrm>
          <a:prstGeom prst="rect">
            <a:avLst/>
          </a:prstGeom>
          <a:noFill/>
          <a:ln w="12700">
            <a:noFill/>
            <a:miter lim="800000"/>
            <a:headEnd type="none" w="sm" len="sm"/>
            <a:tailEnd type="none" w="sm" len="sm"/>
          </a:ln>
        </p:spPr>
        <p:txBody>
          <a:bodyPr wrap="none" anchor="ctr">
            <a:spAutoFit/>
          </a:bodyPr>
          <a:lstStyle/>
          <a:p>
            <a:pPr algn="ctr" eaLnBrk="0" hangingPunct="0"/>
            <a:r>
              <a:rPr lang="en-US" dirty="0">
                <a:solidFill>
                  <a:srgbClr val="000000"/>
                </a:solidFill>
                <a:latin typeface="Calibri" pitchFamily="34" charset="0"/>
                <a:cs typeface="Calibri" pitchFamily="34" charset="0"/>
              </a:rPr>
              <a:t>Transfer</a:t>
            </a:r>
          </a:p>
          <a:p>
            <a:pPr algn="ctr" eaLnBrk="0" hangingPunct="0"/>
            <a:r>
              <a:rPr lang="en-US" dirty="0">
                <a:solidFill>
                  <a:srgbClr val="000000"/>
                </a:solidFill>
                <a:latin typeface="Calibri" pitchFamily="34" charset="0"/>
                <a:cs typeface="Calibri" pitchFamily="34" charset="0"/>
              </a:rPr>
              <a:t>Configuration</a:t>
            </a:r>
            <a:endParaRPr lang="en-US" sz="2000" dirty="0">
              <a:solidFill>
                <a:srgbClr val="000000"/>
              </a:solidFill>
              <a:latin typeface="Calibri" pitchFamily="34" charset="0"/>
              <a:cs typeface="Calibri" pitchFamily="34" charset="0"/>
            </a:endParaRPr>
          </a:p>
        </p:txBody>
      </p:sp>
      <p:sp>
        <p:nvSpPr>
          <p:cNvPr id="174092" name="AutoShape 12"/>
          <p:cNvSpPr>
            <a:spLocks/>
          </p:cNvSpPr>
          <p:nvPr/>
        </p:nvSpPr>
        <p:spPr bwMode="auto">
          <a:xfrm>
            <a:off x="5130800" y="4114800"/>
            <a:ext cx="381000" cy="2438400"/>
          </a:xfrm>
          <a:prstGeom prst="rightBrace">
            <a:avLst>
              <a:gd name="adj1" fmla="val 53333"/>
              <a:gd name="adj2" fmla="val 50000"/>
            </a:avLst>
          </a:prstGeom>
          <a:noFill/>
          <a:ln w="28575">
            <a:solidFill>
              <a:schemeClr val="tx1"/>
            </a:solidFill>
            <a:round/>
            <a:headEnd/>
            <a:tailEn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0248" name="Rectangle 13"/>
          <p:cNvSpPr>
            <a:spLocks noChangeArrowheads="1"/>
          </p:cNvSpPr>
          <p:nvPr/>
        </p:nvSpPr>
        <p:spPr bwMode="auto">
          <a:xfrm>
            <a:off x="2616200" y="4114800"/>
            <a:ext cx="2286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49" name="Rectangle 14"/>
          <p:cNvSpPr>
            <a:spLocks noChangeArrowheads="1"/>
          </p:cNvSpPr>
          <p:nvPr/>
        </p:nvSpPr>
        <p:spPr bwMode="auto">
          <a:xfrm>
            <a:off x="2616200" y="44196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dirty="0">
                <a:solidFill>
                  <a:srgbClr val="000000"/>
                </a:solidFill>
                <a:latin typeface="Calibri" pitchFamily="34" charset="0"/>
                <a:cs typeface="Calibri" pitchFamily="34" charset="0"/>
              </a:rPr>
              <a:t>Source</a:t>
            </a:r>
          </a:p>
        </p:txBody>
      </p:sp>
      <p:sp>
        <p:nvSpPr>
          <p:cNvPr id="10250" name="Rectangle 15"/>
          <p:cNvSpPr>
            <a:spLocks noChangeArrowheads="1"/>
          </p:cNvSpPr>
          <p:nvPr/>
        </p:nvSpPr>
        <p:spPr bwMode="auto">
          <a:xfrm>
            <a:off x="3759200" y="4724400"/>
            <a:ext cx="1143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ACNT</a:t>
            </a:r>
          </a:p>
        </p:txBody>
      </p:sp>
      <p:sp>
        <p:nvSpPr>
          <p:cNvPr id="10251" name="Rectangle 16"/>
          <p:cNvSpPr>
            <a:spLocks noChangeArrowheads="1"/>
          </p:cNvSpPr>
          <p:nvPr/>
        </p:nvSpPr>
        <p:spPr bwMode="auto">
          <a:xfrm>
            <a:off x="2616200" y="50292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Calibri" pitchFamily="34" charset="0"/>
                <a:cs typeface="Calibri" pitchFamily="34" charset="0"/>
              </a:rPr>
              <a:t>Destination</a:t>
            </a:r>
          </a:p>
        </p:txBody>
      </p:sp>
      <p:sp>
        <p:nvSpPr>
          <p:cNvPr id="10252" name="Rectangle 17"/>
          <p:cNvSpPr>
            <a:spLocks noChangeArrowheads="1"/>
          </p:cNvSpPr>
          <p:nvPr/>
        </p:nvSpPr>
        <p:spPr bwMode="auto">
          <a:xfrm>
            <a:off x="3759200" y="53340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3" name="Rectangle 18"/>
          <p:cNvSpPr>
            <a:spLocks noChangeArrowheads="1"/>
          </p:cNvSpPr>
          <p:nvPr/>
        </p:nvSpPr>
        <p:spPr bwMode="auto">
          <a:xfrm>
            <a:off x="2616200" y="4724400"/>
            <a:ext cx="1143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BCNT</a:t>
            </a:r>
          </a:p>
        </p:txBody>
      </p:sp>
      <p:sp>
        <p:nvSpPr>
          <p:cNvPr id="10254" name="Rectangle 19"/>
          <p:cNvSpPr>
            <a:spLocks noChangeArrowheads="1"/>
          </p:cNvSpPr>
          <p:nvPr/>
        </p:nvSpPr>
        <p:spPr bwMode="auto">
          <a:xfrm>
            <a:off x="2616200" y="53340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5" name="Rectangle 20"/>
          <p:cNvSpPr>
            <a:spLocks noChangeArrowheads="1"/>
          </p:cNvSpPr>
          <p:nvPr/>
        </p:nvSpPr>
        <p:spPr bwMode="auto">
          <a:xfrm>
            <a:off x="3759200" y="56388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6" name="Rectangle 21"/>
          <p:cNvSpPr>
            <a:spLocks noChangeArrowheads="1"/>
          </p:cNvSpPr>
          <p:nvPr/>
        </p:nvSpPr>
        <p:spPr bwMode="auto">
          <a:xfrm>
            <a:off x="2616200" y="56388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7" name="Rectangle 22"/>
          <p:cNvSpPr>
            <a:spLocks noChangeArrowheads="1"/>
          </p:cNvSpPr>
          <p:nvPr/>
        </p:nvSpPr>
        <p:spPr bwMode="auto">
          <a:xfrm>
            <a:off x="3759200" y="59436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8" name="Rectangle 23"/>
          <p:cNvSpPr>
            <a:spLocks noChangeArrowheads="1"/>
          </p:cNvSpPr>
          <p:nvPr/>
        </p:nvSpPr>
        <p:spPr bwMode="auto">
          <a:xfrm>
            <a:off x="2616200" y="59436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9" name="Rectangle 24"/>
          <p:cNvSpPr>
            <a:spLocks noChangeArrowheads="1"/>
          </p:cNvSpPr>
          <p:nvPr/>
        </p:nvSpPr>
        <p:spPr bwMode="auto">
          <a:xfrm>
            <a:off x="3759200" y="62484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60" name="Rectangle 25"/>
          <p:cNvSpPr>
            <a:spLocks noChangeArrowheads="1"/>
          </p:cNvSpPr>
          <p:nvPr/>
        </p:nvSpPr>
        <p:spPr bwMode="auto">
          <a:xfrm>
            <a:off x="2616200" y="62484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i="1">
              <a:solidFill>
                <a:srgbClr val="000000"/>
              </a:solidFill>
              <a:latin typeface="Arial Narrow" pitchFamily="34" charset="0"/>
            </a:endParaRPr>
          </a:p>
        </p:txBody>
      </p:sp>
      <p:sp>
        <p:nvSpPr>
          <p:cNvPr id="10261" name="Rectangle 26"/>
          <p:cNvSpPr>
            <a:spLocks noChangeArrowheads="1"/>
          </p:cNvSpPr>
          <p:nvPr/>
        </p:nvSpPr>
        <p:spPr bwMode="auto">
          <a:xfrm>
            <a:off x="2616200" y="47244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Calibri" pitchFamily="34" charset="0"/>
                <a:cs typeface="Calibri" pitchFamily="34" charset="0"/>
              </a:rPr>
              <a:t>Length</a:t>
            </a:r>
          </a:p>
        </p:txBody>
      </p:sp>
    </p:spTree>
    <p:custDataLst>
      <p:tags r:id="rId1"/>
    </p:custDataLst>
    <p:extLst>
      <p:ext uri="{BB962C8B-B14F-4D97-AF65-F5344CB8AC3E}">
        <p14:creationId xmlns:p14="http://schemas.microsoft.com/office/powerpoint/2010/main" xmlns="" val="41135092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How Much to Move?</a:t>
            </a:r>
          </a:p>
        </p:txBody>
      </p:sp>
      <p:grpSp>
        <p:nvGrpSpPr>
          <p:cNvPr id="74" name="Group 73"/>
          <p:cNvGrpSpPr/>
          <p:nvPr/>
        </p:nvGrpSpPr>
        <p:grpSpPr>
          <a:xfrm>
            <a:off x="327025" y="508908"/>
            <a:ext cx="8512175" cy="5934075"/>
            <a:chOff x="327025" y="508908"/>
            <a:chExt cx="8512175" cy="5934075"/>
          </a:xfrm>
        </p:grpSpPr>
        <p:sp>
          <p:nvSpPr>
            <p:cNvPr id="11267" name="Text Box 4"/>
            <p:cNvSpPr txBox="1">
              <a:spLocks noChangeArrowheads="1"/>
            </p:cNvSpPr>
            <p:nvPr/>
          </p:nvSpPr>
          <p:spPr bwMode="auto">
            <a:xfrm>
              <a:off x="6484777" y="508908"/>
              <a:ext cx="1063946" cy="338554"/>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a:solidFill>
                    <a:srgbClr val="969696"/>
                  </a:solidFill>
                  <a:latin typeface="Calibri" pitchFamily="34" charset="0"/>
                  <a:cs typeface="Calibri" pitchFamily="34" charset="0"/>
                </a:rPr>
                <a:t>Element</a:t>
              </a:r>
            </a:p>
          </p:txBody>
        </p:sp>
        <p:sp>
          <p:nvSpPr>
            <p:cNvPr id="11268" name="Text Box 6"/>
            <p:cNvSpPr txBox="1">
              <a:spLocks noChangeArrowheads="1"/>
            </p:cNvSpPr>
            <p:nvPr/>
          </p:nvSpPr>
          <p:spPr bwMode="auto">
            <a:xfrm>
              <a:off x="5723160" y="1728108"/>
              <a:ext cx="2792185" cy="338554"/>
            </a:xfrm>
            <a:prstGeom prst="rect">
              <a:avLst/>
            </a:prstGeom>
            <a:noFill/>
            <a:ln w="12700">
              <a:noFill/>
              <a:miter lim="800000"/>
              <a:headEnd type="none" w="sm" len="sm"/>
              <a:tailEnd type="none" w="sm" len="sm"/>
            </a:ln>
          </p:spPr>
          <p:txBody>
            <a:bodyPr wrap="square">
              <a:spAutoFit/>
            </a:bodyP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 of </a:t>
              </a:r>
              <a:r>
                <a:rPr lang="en-US" sz="2000" dirty="0" smtClean="0">
                  <a:solidFill>
                    <a:srgbClr val="000000"/>
                  </a:solidFill>
                  <a:latin typeface="Calibri" pitchFamily="34" charset="0"/>
                  <a:cs typeface="Calibri" pitchFamily="34" charset="0"/>
                </a:rPr>
                <a:t>contiguous  </a:t>
              </a:r>
              <a:r>
                <a:rPr lang="en-US" sz="2000" dirty="0">
                  <a:solidFill>
                    <a:srgbClr val="000000"/>
                  </a:solidFill>
                  <a:latin typeface="Calibri" pitchFamily="34" charset="0"/>
                  <a:cs typeface="Calibri" pitchFamily="34" charset="0"/>
                </a:rPr>
                <a:t>bytes)</a:t>
              </a:r>
            </a:p>
          </p:txBody>
        </p:sp>
        <p:sp>
          <p:nvSpPr>
            <p:cNvPr id="185360" name="Rectangle 16"/>
            <p:cNvSpPr>
              <a:spLocks noChangeArrowheads="1"/>
            </p:cNvSpPr>
            <p:nvPr/>
          </p:nvSpPr>
          <p:spPr bwMode="auto">
            <a:xfrm>
              <a:off x="7772400" y="5122183"/>
              <a:ext cx="1066800" cy="304800"/>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grpSp>
          <p:nvGrpSpPr>
            <p:cNvPr id="11270" name="Group 28"/>
            <p:cNvGrpSpPr>
              <a:grpSpLocks/>
            </p:cNvGrpSpPr>
            <p:nvPr/>
          </p:nvGrpSpPr>
          <p:grpSpPr bwMode="auto">
            <a:xfrm>
              <a:off x="2971800" y="4853892"/>
              <a:ext cx="5861050" cy="765174"/>
              <a:chOff x="1872" y="3538"/>
              <a:chExt cx="3692" cy="482"/>
            </a:xfrm>
          </p:grpSpPr>
          <p:sp>
            <p:nvSpPr>
              <p:cNvPr id="11334" name="Rectangle 29"/>
              <p:cNvSpPr>
                <a:spLocks noChangeArrowheads="1"/>
              </p:cNvSpPr>
              <p:nvPr/>
            </p:nvSpPr>
            <p:spPr bwMode="auto">
              <a:xfrm>
                <a:off x="3696"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latin typeface="Calibri" pitchFamily="34" charset="0"/>
                    <a:cs typeface="Calibri" pitchFamily="34" charset="0"/>
                  </a:rPr>
                  <a:t>A Count</a:t>
                </a:r>
                <a:r>
                  <a:rPr lang="en-US" sz="2000">
                    <a:solidFill>
                      <a:srgbClr val="969696"/>
                    </a:solidFill>
                    <a:latin typeface="Calibri" pitchFamily="34" charset="0"/>
                    <a:cs typeface="Calibri" pitchFamily="34" charset="0"/>
                  </a:rPr>
                  <a:t>  (Element Size)</a:t>
                </a:r>
              </a:p>
            </p:txBody>
          </p:sp>
          <p:sp>
            <p:nvSpPr>
              <p:cNvPr id="11335" name="Text Box 30"/>
              <p:cNvSpPr txBox="1">
                <a:spLocks noChangeArrowheads="1"/>
              </p:cNvSpPr>
              <p:nvPr/>
            </p:nvSpPr>
            <p:spPr bwMode="auto">
              <a:xfrm>
                <a:off x="5377" y="3838"/>
                <a:ext cx="187"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0</a:t>
                </a:r>
              </a:p>
            </p:txBody>
          </p:sp>
          <p:sp>
            <p:nvSpPr>
              <p:cNvPr id="11336" name="Text Box 31"/>
              <p:cNvSpPr txBox="1">
                <a:spLocks noChangeArrowheads="1"/>
              </p:cNvSpPr>
              <p:nvPr/>
            </p:nvSpPr>
            <p:spPr bwMode="auto">
              <a:xfrm>
                <a:off x="368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15</a:t>
                </a:r>
              </a:p>
            </p:txBody>
          </p:sp>
          <p:sp>
            <p:nvSpPr>
              <p:cNvPr id="185376" name="Rectangle 32"/>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latin typeface="Calibri" pitchFamily="34" charset="0"/>
                  <a:cs typeface="Calibri" pitchFamily="34" charset="0"/>
                </a:endParaRPr>
              </a:p>
            </p:txBody>
          </p:sp>
        </p:grpSp>
        <p:cxnSp>
          <p:nvCxnSpPr>
            <p:cNvPr id="11271" name="AutoShape 33"/>
            <p:cNvCxnSpPr>
              <a:cxnSpLocks noChangeShapeType="1"/>
              <a:stCxn id="11278" idx="3"/>
            </p:cNvCxnSpPr>
            <p:nvPr/>
          </p:nvCxnSpPr>
          <p:spPr bwMode="auto">
            <a:xfrm>
              <a:off x="2428875" y="4857071"/>
              <a:ext cx="542925" cy="225425"/>
            </a:xfrm>
            <a:prstGeom prst="straightConnector1">
              <a:avLst/>
            </a:prstGeom>
            <a:noFill/>
            <a:ln w="12700">
              <a:solidFill>
                <a:schemeClr val="tx1"/>
              </a:solidFill>
              <a:prstDash val="sysDot"/>
              <a:round/>
              <a:headEnd type="none" w="sm" len="sm"/>
              <a:tailEnd type="none" w="sm" len="sm"/>
            </a:ln>
          </p:spPr>
        </p:cxnSp>
        <p:sp>
          <p:nvSpPr>
            <p:cNvPr id="11272" name="Rectangle 34"/>
            <p:cNvSpPr>
              <a:spLocks noChangeArrowheads="1"/>
            </p:cNvSpPr>
            <p:nvPr/>
          </p:nvSpPr>
          <p:spPr bwMode="auto">
            <a:xfrm>
              <a:off x="336550" y="4133171"/>
              <a:ext cx="2092325" cy="29051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dirty="0">
                  <a:solidFill>
                    <a:srgbClr val="000000"/>
                  </a:solidFill>
                  <a:latin typeface="Calibri" pitchFamily="34" charset="0"/>
                  <a:cs typeface="Calibri" pitchFamily="34" charset="0"/>
                </a:rPr>
                <a:t>Options</a:t>
              </a:r>
            </a:p>
          </p:txBody>
        </p:sp>
        <p:sp>
          <p:nvSpPr>
            <p:cNvPr id="11273" name="Rectangle 35"/>
            <p:cNvSpPr>
              <a:spLocks noChangeArrowheads="1"/>
            </p:cNvSpPr>
            <p:nvPr/>
          </p:nvSpPr>
          <p:spPr bwMode="auto">
            <a:xfrm>
              <a:off x="336550" y="4423683"/>
              <a:ext cx="2092325" cy="28892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600" b="0" dirty="0">
                  <a:solidFill>
                    <a:srgbClr val="000000"/>
                  </a:solidFill>
                  <a:latin typeface="Calibri" pitchFamily="34" charset="0"/>
                  <a:cs typeface="Calibri" pitchFamily="34" charset="0"/>
                </a:rPr>
                <a:t>Source</a:t>
              </a:r>
            </a:p>
          </p:txBody>
        </p:sp>
        <p:sp>
          <p:nvSpPr>
            <p:cNvPr id="11274" name="Rectangle 36"/>
            <p:cNvSpPr>
              <a:spLocks noChangeArrowheads="1"/>
            </p:cNvSpPr>
            <p:nvPr/>
          </p:nvSpPr>
          <p:spPr bwMode="auto">
            <a:xfrm>
              <a:off x="336550" y="5001533"/>
              <a:ext cx="2092325" cy="28892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Destination</a:t>
              </a:r>
            </a:p>
          </p:txBody>
        </p:sp>
        <p:sp>
          <p:nvSpPr>
            <p:cNvPr id="11275" name="Rectangle 37"/>
            <p:cNvSpPr>
              <a:spLocks noChangeArrowheads="1"/>
            </p:cNvSpPr>
            <p:nvPr/>
          </p:nvSpPr>
          <p:spPr bwMode="auto">
            <a:xfrm>
              <a:off x="336550" y="5290458"/>
              <a:ext cx="2092325" cy="290513"/>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Index</a:t>
              </a:r>
            </a:p>
          </p:txBody>
        </p:sp>
        <p:sp>
          <p:nvSpPr>
            <p:cNvPr id="11276" name="Rectangle 38"/>
            <p:cNvSpPr>
              <a:spLocks noChangeArrowheads="1"/>
            </p:cNvSpPr>
            <p:nvPr/>
          </p:nvSpPr>
          <p:spPr bwMode="auto">
            <a:xfrm>
              <a:off x="1385888" y="5580971"/>
              <a:ext cx="1042987"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Link Addr</a:t>
              </a:r>
              <a:endParaRPr lang="en-US" sz="1600" b="0" baseline="30000">
                <a:solidFill>
                  <a:srgbClr val="000000"/>
                </a:solidFill>
                <a:latin typeface="Calibri" pitchFamily="34" charset="0"/>
                <a:cs typeface="Calibri" pitchFamily="34" charset="0"/>
              </a:endParaRPr>
            </a:p>
          </p:txBody>
        </p:sp>
        <p:sp>
          <p:nvSpPr>
            <p:cNvPr id="11277" name="Rectangle 39"/>
            <p:cNvSpPr>
              <a:spLocks noChangeArrowheads="1"/>
            </p:cNvSpPr>
            <p:nvPr/>
          </p:nvSpPr>
          <p:spPr bwMode="auto">
            <a:xfrm>
              <a:off x="336550" y="5580971"/>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Cnt Reload</a:t>
              </a:r>
            </a:p>
          </p:txBody>
        </p:sp>
        <p:sp>
          <p:nvSpPr>
            <p:cNvPr id="11278" name="Rectangle 40"/>
            <p:cNvSpPr>
              <a:spLocks noChangeArrowheads="1"/>
            </p:cNvSpPr>
            <p:nvPr/>
          </p:nvSpPr>
          <p:spPr bwMode="auto">
            <a:xfrm>
              <a:off x="336550" y="4712608"/>
              <a:ext cx="2092325"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a:solidFill>
                    <a:srgbClr val="0066FF"/>
                  </a:solidFill>
                  <a:latin typeface="Calibri" pitchFamily="34" charset="0"/>
                  <a:cs typeface="Calibri" pitchFamily="34" charset="0"/>
                </a:rPr>
                <a:t>Transfer Count</a:t>
              </a:r>
            </a:p>
          </p:txBody>
        </p:sp>
        <p:sp>
          <p:nvSpPr>
            <p:cNvPr id="11279" name="Text Box 58"/>
            <p:cNvSpPr txBox="1">
              <a:spLocks noChangeArrowheads="1"/>
            </p:cNvSpPr>
            <p:nvPr/>
          </p:nvSpPr>
          <p:spPr bwMode="auto">
            <a:xfrm>
              <a:off x="6561124" y="1423308"/>
              <a:ext cx="1033488" cy="338554"/>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smtClean="0">
                  <a:solidFill>
                    <a:srgbClr val="000000"/>
                  </a:solidFill>
                  <a:latin typeface="Calibri" pitchFamily="34" charset="0"/>
                  <a:cs typeface="Calibri" pitchFamily="34" charset="0"/>
                </a:rPr>
                <a:t>A </a:t>
              </a:r>
              <a:r>
                <a:rPr lang="en-US" sz="2000" dirty="0">
                  <a:solidFill>
                    <a:srgbClr val="000000"/>
                  </a:solidFill>
                  <a:latin typeface="Calibri" pitchFamily="34" charset="0"/>
                  <a:cs typeface="Calibri" pitchFamily="34" charset="0"/>
                </a:rPr>
                <a:t>Count</a:t>
              </a:r>
            </a:p>
          </p:txBody>
        </p:sp>
        <p:grpSp>
          <p:nvGrpSpPr>
            <p:cNvPr id="3" name="Group 173"/>
            <p:cNvGrpSpPr>
              <a:grpSpLocks/>
            </p:cNvGrpSpPr>
            <p:nvPr/>
          </p:nvGrpSpPr>
          <p:grpSpPr bwMode="auto">
            <a:xfrm>
              <a:off x="2949576" y="508908"/>
              <a:ext cx="3405188" cy="5110163"/>
              <a:chOff x="1858" y="508"/>
              <a:chExt cx="2145" cy="3219"/>
            </a:xfrm>
          </p:grpSpPr>
          <p:grpSp>
            <p:nvGrpSpPr>
              <p:cNvPr id="11319" name="Group 52"/>
              <p:cNvGrpSpPr>
                <a:grpSpLocks/>
              </p:cNvGrpSpPr>
              <p:nvPr/>
            </p:nvGrpSpPr>
            <p:grpSpPr bwMode="auto">
              <a:xfrm>
                <a:off x="1858" y="3245"/>
                <a:ext cx="1852" cy="482"/>
                <a:chOff x="1858" y="3538"/>
                <a:chExt cx="1852" cy="482"/>
              </a:xfrm>
            </p:grpSpPr>
            <p:sp>
              <p:nvSpPr>
                <p:cNvPr id="11331" name="Text Box 53"/>
                <p:cNvSpPr txBox="1">
                  <a:spLocks noChangeArrowheads="1"/>
                </p:cNvSpPr>
                <p:nvPr/>
              </p:nvSpPr>
              <p:spPr bwMode="auto">
                <a:xfrm>
                  <a:off x="346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16</a:t>
                  </a:r>
                </a:p>
              </p:txBody>
            </p:sp>
            <p:sp>
              <p:nvSpPr>
                <p:cNvPr id="11332" name="Text Box 54"/>
                <p:cNvSpPr txBox="1">
                  <a:spLocks noChangeArrowheads="1"/>
                </p:cNvSpPr>
                <p:nvPr/>
              </p:nvSpPr>
              <p:spPr bwMode="auto">
                <a:xfrm>
                  <a:off x="1858"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dirty="0">
                      <a:solidFill>
                        <a:srgbClr val="000000"/>
                      </a:solidFill>
                      <a:latin typeface="Calibri" pitchFamily="34" charset="0"/>
                      <a:cs typeface="Calibri" pitchFamily="34" charset="0"/>
                    </a:rPr>
                    <a:t>31</a:t>
                  </a:r>
                </a:p>
              </p:txBody>
            </p:sp>
            <p:sp>
              <p:nvSpPr>
                <p:cNvPr id="11333" name="Rectangle 55"/>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rPr>
                    <a:t>B Count  </a:t>
                  </a:r>
                  <a:r>
                    <a:rPr lang="en-US" sz="2000">
                      <a:solidFill>
                        <a:srgbClr val="969696"/>
                      </a:solidFill>
                      <a:latin typeface="Arial Narrow" pitchFamily="34" charset="0"/>
                    </a:rPr>
                    <a:t>(# Elements)</a:t>
                  </a:r>
                </a:p>
              </p:txBody>
            </p:sp>
          </p:grpSp>
          <p:grpSp>
            <p:nvGrpSpPr>
              <p:cNvPr id="11320" name="Group 166"/>
              <p:cNvGrpSpPr>
                <a:grpSpLocks/>
              </p:cNvGrpSpPr>
              <p:nvPr/>
            </p:nvGrpSpPr>
            <p:grpSpPr bwMode="auto">
              <a:xfrm>
                <a:off x="2388" y="508"/>
                <a:ext cx="1615" cy="1701"/>
                <a:chOff x="2801" y="384"/>
                <a:chExt cx="1615" cy="1701"/>
              </a:xfrm>
            </p:grpSpPr>
            <p:grpSp>
              <p:nvGrpSpPr>
                <p:cNvPr id="11321" name="Group 18"/>
                <p:cNvGrpSpPr>
                  <a:grpSpLocks/>
                </p:cNvGrpSpPr>
                <p:nvPr/>
              </p:nvGrpSpPr>
              <p:grpSpPr bwMode="auto">
                <a:xfrm>
                  <a:off x="3724" y="600"/>
                  <a:ext cx="692" cy="240"/>
                  <a:chOff x="3398" y="720"/>
                  <a:chExt cx="624" cy="240"/>
                </a:xfrm>
              </p:grpSpPr>
              <p:sp>
                <p:nvSpPr>
                  <p:cNvPr id="185363" name="Line 19"/>
                  <p:cNvSpPr>
                    <a:spLocks noChangeShapeType="1"/>
                  </p:cNvSpPr>
                  <p:nvPr/>
                </p:nvSpPr>
                <p:spPr bwMode="auto">
                  <a:xfrm flipH="1">
                    <a:off x="3398" y="720"/>
                    <a:ext cx="624"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85364" name="Line 20"/>
                  <p:cNvSpPr>
                    <a:spLocks noChangeShapeType="1"/>
                  </p:cNvSpPr>
                  <p:nvPr/>
                </p:nvSpPr>
                <p:spPr bwMode="auto">
                  <a:xfrm flipH="1">
                    <a:off x="3398" y="960"/>
                    <a:ext cx="624"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sp>
              <p:nvSpPr>
                <p:cNvPr id="11322" name="Rectangle 22"/>
                <p:cNvSpPr>
                  <a:spLocks noChangeArrowheads="1"/>
                </p:cNvSpPr>
                <p:nvPr/>
              </p:nvSpPr>
              <p:spPr bwMode="auto">
                <a:xfrm>
                  <a:off x="2801" y="60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Elem 1</a:t>
                  </a:r>
                </a:p>
              </p:txBody>
            </p:sp>
            <p:sp>
              <p:nvSpPr>
                <p:cNvPr id="11323" name="Rectangle 23"/>
                <p:cNvSpPr>
                  <a:spLocks noChangeArrowheads="1"/>
                </p:cNvSpPr>
                <p:nvPr/>
              </p:nvSpPr>
              <p:spPr bwMode="auto">
                <a:xfrm>
                  <a:off x="2801" y="84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alibri" pitchFamily="34" charset="0"/>
                      <a:cs typeface="Calibri" pitchFamily="34" charset="0"/>
                    </a:rPr>
                    <a:t>Elem 2</a:t>
                  </a:r>
                </a:p>
              </p:txBody>
            </p:sp>
            <p:sp>
              <p:nvSpPr>
                <p:cNvPr id="185368" name="Rectangle 24"/>
                <p:cNvSpPr>
                  <a:spLocks noChangeArrowheads="1"/>
                </p:cNvSpPr>
                <p:nvPr/>
              </p:nvSpPr>
              <p:spPr bwMode="auto">
                <a:xfrm>
                  <a:off x="2801" y="1080"/>
                  <a:ext cx="864" cy="38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endParaRPr>
                </a:p>
              </p:txBody>
            </p:sp>
            <p:sp>
              <p:nvSpPr>
                <p:cNvPr id="11325" name="Rectangle 25"/>
                <p:cNvSpPr>
                  <a:spLocks noChangeArrowheads="1"/>
                </p:cNvSpPr>
                <p:nvPr/>
              </p:nvSpPr>
              <p:spPr bwMode="auto">
                <a:xfrm>
                  <a:off x="2801" y="1464"/>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alibri" pitchFamily="34" charset="0"/>
                      <a:cs typeface="Calibri" pitchFamily="34" charset="0"/>
                    </a:rPr>
                    <a:t>Elem N</a:t>
                  </a:r>
                </a:p>
              </p:txBody>
            </p:sp>
            <p:sp>
              <p:nvSpPr>
                <p:cNvPr id="11326" name="Text Box 26"/>
                <p:cNvSpPr txBox="1">
                  <a:spLocks noChangeArrowheads="1"/>
                </p:cNvSpPr>
                <p:nvPr/>
              </p:nvSpPr>
              <p:spPr bwMode="auto">
                <a:xfrm>
                  <a:off x="2965" y="384"/>
                  <a:ext cx="537"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a:solidFill>
                        <a:srgbClr val="969696"/>
                      </a:solidFill>
                      <a:latin typeface="Calibri" pitchFamily="34" charset="0"/>
                      <a:cs typeface="Calibri" pitchFamily="34" charset="0"/>
                    </a:rPr>
                    <a:t>Frame</a:t>
                  </a:r>
                </a:p>
              </p:txBody>
            </p:sp>
            <p:sp>
              <p:nvSpPr>
                <p:cNvPr id="11327" name="Text Box 27"/>
                <p:cNvSpPr txBox="1">
                  <a:spLocks noChangeArrowheads="1"/>
                </p:cNvSpPr>
                <p:nvPr/>
              </p:nvSpPr>
              <p:spPr bwMode="auto">
                <a:xfrm>
                  <a:off x="3144" y="1088"/>
                  <a:ext cx="178" cy="328"/>
                </a:xfrm>
                <a:prstGeom prst="rect">
                  <a:avLst/>
                </a:prstGeom>
                <a:noFill/>
                <a:ln w="12700">
                  <a:noFill/>
                  <a:miter lim="800000"/>
                  <a:headEnd type="none" w="sm" len="sm"/>
                  <a:tailEnd type="none" w="sm" len="sm"/>
                </a:ln>
              </p:spPr>
              <p:txBody>
                <a:bodyPr wrap="none">
                  <a:spAutoFit/>
                </a:bodyPr>
                <a:lstStyle/>
                <a:p>
                  <a:pPr algn="ctr" eaLnBrk="0" hangingPunct="0">
                    <a:lnSpc>
                      <a:spcPct val="50000"/>
                    </a:lnSpc>
                    <a:spcBef>
                      <a:spcPct val="50000"/>
                    </a:spcBef>
                  </a:pPr>
                  <a:r>
                    <a:rPr lang="en-US" sz="2800">
                      <a:solidFill>
                        <a:srgbClr val="000000"/>
                      </a:solidFill>
                    </a:rPr>
                    <a:t>.</a:t>
                  </a:r>
                  <a:br>
                    <a:rPr lang="en-US" sz="2800">
                      <a:solidFill>
                        <a:srgbClr val="000000"/>
                      </a:solidFill>
                    </a:rPr>
                  </a:br>
                  <a:r>
                    <a:rPr lang="en-US" sz="2800">
                      <a:solidFill>
                        <a:srgbClr val="000000"/>
                      </a:solidFill>
                    </a:rPr>
                    <a:t>.</a:t>
                  </a:r>
                </a:p>
              </p:txBody>
            </p:sp>
            <p:sp>
              <p:nvSpPr>
                <p:cNvPr id="11328" name="Text Box 59"/>
                <p:cNvSpPr txBox="1">
                  <a:spLocks noChangeArrowheads="1"/>
                </p:cNvSpPr>
                <p:nvPr/>
              </p:nvSpPr>
              <p:spPr bwMode="auto">
                <a:xfrm>
                  <a:off x="2912" y="1872"/>
                  <a:ext cx="644"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smtClean="0">
                      <a:solidFill>
                        <a:srgbClr val="000000"/>
                      </a:solidFill>
                      <a:latin typeface="Calibri" pitchFamily="34" charset="0"/>
                      <a:cs typeface="Calibri" pitchFamily="34" charset="0"/>
                    </a:rPr>
                    <a:t>B </a:t>
                  </a:r>
                  <a:r>
                    <a:rPr lang="en-US" sz="2000" dirty="0">
                      <a:solidFill>
                        <a:srgbClr val="000000"/>
                      </a:solidFill>
                      <a:latin typeface="Calibri" pitchFamily="34" charset="0"/>
                      <a:cs typeface="Calibri" pitchFamily="34" charset="0"/>
                    </a:rPr>
                    <a:t>Count</a:t>
                  </a:r>
                </a:p>
              </p:txBody>
            </p:sp>
          </p:grpSp>
        </p:grpSp>
        <p:sp>
          <p:nvSpPr>
            <p:cNvPr id="11281" name="Rectangle 62"/>
            <p:cNvSpPr>
              <a:spLocks noChangeArrowheads="1"/>
            </p:cNvSpPr>
            <p:nvPr/>
          </p:nvSpPr>
          <p:spPr bwMode="auto">
            <a:xfrm>
              <a:off x="1385888" y="5865133"/>
              <a:ext cx="1042987"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Index</a:t>
              </a:r>
              <a:endParaRPr lang="en-US" sz="1600" b="0" baseline="30000">
                <a:solidFill>
                  <a:srgbClr val="000000"/>
                </a:solidFill>
                <a:latin typeface="Calibri" pitchFamily="34" charset="0"/>
                <a:cs typeface="Calibri" pitchFamily="34" charset="0"/>
              </a:endParaRPr>
            </a:p>
          </p:txBody>
        </p:sp>
        <p:sp>
          <p:nvSpPr>
            <p:cNvPr id="11282" name="Rectangle 63"/>
            <p:cNvSpPr>
              <a:spLocks noChangeArrowheads="1"/>
            </p:cNvSpPr>
            <p:nvPr/>
          </p:nvSpPr>
          <p:spPr bwMode="auto">
            <a:xfrm>
              <a:off x="336550" y="5865133"/>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Index</a:t>
              </a:r>
            </a:p>
          </p:txBody>
        </p:sp>
        <p:sp>
          <p:nvSpPr>
            <p:cNvPr id="11283" name="Rectangle 64"/>
            <p:cNvSpPr>
              <a:spLocks noChangeArrowheads="1"/>
            </p:cNvSpPr>
            <p:nvPr/>
          </p:nvSpPr>
          <p:spPr bwMode="auto">
            <a:xfrm>
              <a:off x="1385888" y="6154058"/>
              <a:ext cx="1042987"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latin typeface="Calibri" pitchFamily="34" charset="0"/>
                  <a:cs typeface="Calibri" pitchFamily="34" charset="0"/>
                </a:rPr>
                <a:t>C</a:t>
              </a:r>
              <a:endParaRPr lang="en-US" sz="1600" baseline="30000">
                <a:solidFill>
                  <a:srgbClr val="000000"/>
                </a:solidFill>
                <a:latin typeface="Calibri" pitchFamily="34" charset="0"/>
                <a:cs typeface="Calibri" pitchFamily="34" charset="0"/>
              </a:endParaRPr>
            </a:p>
          </p:txBody>
        </p:sp>
        <p:sp>
          <p:nvSpPr>
            <p:cNvPr id="11284" name="Rectangle 65"/>
            <p:cNvSpPr>
              <a:spLocks noChangeArrowheads="1"/>
            </p:cNvSpPr>
            <p:nvPr/>
          </p:nvSpPr>
          <p:spPr bwMode="auto">
            <a:xfrm>
              <a:off x="336550" y="6154058"/>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Rsvd</a:t>
              </a:r>
            </a:p>
          </p:txBody>
        </p:sp>
        <p:sp>
          <p:nvSpPr>
            <p:cNvPr id="185410" name="Rectangle 66"/>
            <p:cNvSpPr>
              <a:spLocks noChangeArrowheads="1"/>
            </p:cNvSpPr>
            <p:nvPr/>
          </p:nvSpPr>
          <p:spPr bwMode="auto">
            <a:xfrm>
              <a:off x="7772400" y="5914346"/>
              <a:ext cx="1066800" cy="304800"/>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grpSp>
          <p:nvGrpSpPr>
            <p:cNvPr id="7" name="Group 174"/>
            <p:cNvGrpSpPr>
              <a:grpSpLocks/>
            </p:cNvGrpSpPr>
            <p:nvPr/>
          </p:nvGrpSpPr>
          <p:grpSpPr bwMode="auto">
            <a:xfrm>
              <a:off x="1171575" y="508908"/>
              <a:ext cx="7661275" cy="5902326"/>
              <a:chOff x="738" y="508"/>
              <a:chExt cx="4826" cy="3718"/>
            </a:xfrm>
          </p:grpSpPr>
          <p:grpSp>
            <p:nvGrpSpPr>
              <p:cNvPr id="11297" name="Group 169"/>
              <p:cNvGrpSpPr>
                <a:grpSpLocks/>
              </p:cNvGrpSpPr>
              <p:nvPr/>
            </p:nvGrpSpPr>
            <p:grpSpPr bwMode="auto">
              <a:xfrm>
                <a:off x="738" y="508"/>
                <a:ext cx="1605" cy="1893"/>
                <a:chOff x="1151" y="384"/>
                <a:chExt cx="1605" cy="1893"/>
              </a:xfrm>
            </p:grpSpPr>
            <p:grpSp>
              <p:nvGrpSpPr>
                <p:cNvPr id="11308" name="Group 42"/>
                <p:cNvGrpSpPr>
                  <a:grpSpLocks/>
                </p:cNvGrpSpPr>
                <p:nvPr/>
              </p:nvGrpSpPr>
              <p:grpSpPr bwMode="auto">
                <a:xfrm>
                  <a:off x="2036" y="600"/>
                  <a:ext cx="720" cy="1066"/>
                  <a:chOff x="1748" y="720"/>
                  <a:chExt cx="720" cy="1066"/>
                </a:xfrm>
              </p:grpSpPr>
              <p:sp>
                <p:nvSpPr>
                  <p:cNvPr id="185387" name="Line 43"/>
                  <p:cNvSpPr>
                    <a:spLocks noChangeShapeType="1"/>
                  </p:cNvSpPr>
                  <p:nvPr/>
                </p:nvSpPr>
                <p:spPr bwMode="auto">
                  <a:xfrm flipH="1">
                    <a:off x="1776" y="720"/>
                    <a:ext cx="672"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sp>
                <p:nvSpPr>
                  <p:cNvPr id="185388" name="Line 44"/>
                  <p:cNvSpPr>
                    <a:spLocks noChangeShapeType="1"/>
                  </p:cNvSpPr>
                  <p:nvPr/>
                </p:nvSpPr>
                <p:spPr bwMode="auto">
                  <a:xfrm flipH="1" flipV="1">
                    <a:off x="1748" y="970"/>
                    <a:ext cx="720" cy="816"/>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11309" name="Group 167"/>
                <p:cNvGrpSpPr>
                  <a:grpSpLocks/>
                </p:cNvGrpSpPr>
                <p:nvPr/>
              </p:nvGrpSpPr>
              <p:grpSpPr bwMode="auto">
                <a:xfrm>
                  <a:off x="1151" y="384"/>
                  <a:ext cx="864" cy="1560"/>
                  <a:chOff x="1151" y="384"/>
                  <a:chExt cx="864" cy="1560"/>
                </a:xfrm>
              </p:grpSpPr>
              <p:sp>
                <p:nvSpPr>
                  <p:cNvPr id="11311" name="Rectangle 46"/>
                  <p:cNvSpPr>
                    <a:spLocks noChangeArrowheads="1"/>
                  </p:cNvSpPr>
                  <p:nvPr/>
                </p:nvSpPr>
                <p:spPr bwMode="auto">
                  <a:xfrm>
                    <a:off x="1151" y="60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Frame 1</a:t>
                    </a:r>
                  </a:p>
                </p:txBody>
              </p:sp>
              <p:sp>
                <p:nvSpPr>
                  <p:cNvPr id="11312" name="Rectangle 47"/>
                  <p:cNvSpPr>
                    <a:spLocks noChangeArrowheads="1"/>
                  </p:cNvSpPr>
                  <p:nvPr/>
                </p:nvSpPr>
                <p:spPr bwMode="auto">
                  <a:xfrm>
                    <a:off x="1151" y="84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Frame 2</a:t>
                    </a:r>
                  </a:p>
                </p:txBody>
              </p:sp>
              <p:sp>
                <p:nvSpPr>
                  <p:cNvPr id="185392" name="Rectangle 48"/>
                  <p:cNvSpPr>
                    <a:spLocks noChangeArrowheads="1"/>
                  </p:cNvSpPr>
                  <p:nvPr/>
                </p:nvSpPr>
                <p:spPr bwMode="auto">
                  <a:xfrm>
                    <a:off x="1151" y="1080"/>
                    <a:ext cx="864" cy="62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2000">
                      <a:solidFill>
                        <a:srgbClr val="000000"/>
                      </a:solidFill>
                      <a:effectLst>
                        <a:outerShdw blurRad="38100" dist="38100" dir="2700000" algn="tl">
                          <a:srgbClr val="FFFFFF"/>
                        </a:outerShdw>
                      </a:effectLst>
                      <a:latin typeface="Calibri" pitchFamily="34" charset="0"/>
                      <a:cs typeface="Calibri" pitchFamily="34" charset="0"/>
                    </a:endParaRPr>
                  </a:p>
                </p:txBody>
              </p:sp>
              <p:sp>
                <p:nvSpPr>
                  <p:cNvPr id="11314" name="Rectangle 49"/>
                  <p:cNvSpPr>
                    <a:spLocks noChangeArrowheads="1"/>
                  </p:cNvSpPr>
                  <p:nvPr/>
                </p:nvSpPr>
                <p:spPr bwMode="auto">
                  <a:xfrm>
                    <a:off x="1151" y="1704"/>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alibri" pitchFamily="34" charset="0"/>
                        <a:cs typeface="Calibri" pitchFamily="34" charset="0"/>
                      </a:rPr>
                      <a:t>Frame M</a:t>
                    </a:r>
                  </a:p>
                </p:txBody>
              </p:sp>
              <p:sp>
                <p:nvSpPr>
                  <p:cNvPr id="11315" name="Text Box 50"/>
                  <p:cNvSpPr txBox="1">
                    <a:spLocks noChangeArrowheads="1"/>
                  </p:cNvSpPr>
                  <p:nvPr/>
                </p:nvSpPr>
                <p:spPr bwMode="auto">
                  <a:xfrm>
                    <a:off x="1344" y="384"/>
                    <a:ext cx="479"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a:solidFill>
                          <a:srgbClr val="969696"/>
                        </a:solidFill>
                        <a:latin typeface="Calibri" pitchFamily="34" charset="0"/>
                        <a:cs typeface="Calibri" pitchFamily="34" charset="0"/>
                      </a:rPr>
                      <a:t>Block</a:t>
                    </a:r>
                  </a:p>
                </p:txBody>
              </p:sp>
              <p:sp>
                <p:nvSpPr>
                  <p:cNvPr id="11316" name="Text Box 51"/>
                  <p:cNvSpPr txBox="1">
                    <a:spLocks noChangeArrowheads="1"/>
                  </p:cNvSpPr>
                  <p:nvPr/>
                </p:nvSpPr>
                <p:spPr bwMode="auto">
                  <a:xfrm>
                    <a:off x="1493" y="1176"/>
                    <a:ext cx="178" cy="328"/>
                  </a:xfrm>
                  <a:prstGeom prst="rect">
                    <a:avLst/>
                  </a:prstGeom>
                  <a:noFill/>
                  <a:ln w="12700">
                    <a:noFill/>
                    <a:miter lim="800000"/>
                    <a:headEnd type="none" w="sm" len="sm"/>
                    <a:tailEnd type="none" w="sm" len="sm"/>
                  </a:ln>
                </p:spPr>
                <p:txBody>
                  <a:bodyPr wrap="none">
                    <a:spAutoFit/>
                  </a:bodyPr>
                  <a:lstStyle/>
                  <a:p>
                    <a:pPr algn="ctr" eaLnBrk="0" hangingPunct="0">
                      <a:lnSpc>
                        <a:spcPct val="50000"/>
                      </a:lnSpc>
                      <a:spcBef>
                        <a:spcPct val="50000"/>
                      </a:spcBef>
                    </a:pPr>
                    <a:r>
                      <a:rPr lang="en-US" sz="2800">
                        <a:solidFill>
                          <a:srgbClr val="000000"/>
                        </a:solidFill>
                        <a:latin typeface="Calibri" pitchFamily="34" charset="0"/>
                        <a:cs typeface="Calibri" pitchFamily="34" charset="0"/>
                      </a:rPr>
                      <a:t>.</a:t>
                    </a:r>
                    <a:br>
                      <a:rPr lang="en-US" sz="2800">
                        <a:solidFill>
                          <a:srgbClr val="000000"/>
                        </a:solidFill>
                        <a:latin typeface="Calibri" pitchFamily="34" charset="0"/>
                        <a:cs typeface="Calibri" pitchFamily="34" charset="0"/>
                      </a:rPr>
                    </a:br>
                    <a:r>
                      <a:rPr lang="en-US" sz="2800">
                        <a:solidFill>
                          <a:srgbClr val="000000"/>
                        </a:solidFill>
                        <a:latin typeface="Calibri" pitchFamily="34" charset="0"/>
                        <a:cs typeface="Calibri" pitchFamily="34" charset="0"/>
                      </a:rPr>
                      <a:t>.</a:t>
                    </a:r>
                  </a:p>
                </p:txBody>
              </p:sp>
            </p:grpSp>
            <p:sp>
              <p:nvSpPr>
                <p:cNvPr id="11310" name="Text Box 60"/>
                <p:cNvSpPr txBox="1">
                  <a:spLocks noChangeArrowheads="1"/>
                </p:cNvSpPr>
                <p:nvPr/>
              </p:nvSpPr>
              <p:spPr bwMode="auto">
                <a:xfrm>
                  <a:off x="1263" y="2064"/>
                  <a:ext cx="639"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smtClean="0">
                      <a:solidFill>
                        <a:srgbClr val="000000"/>
                      </a:solidFill>
                      <a:latin typeface="Calibri" pitchFamily="34" charset="0"/>
                      <a:cs typeface="Calibri" pitchFamily="34" charset="0"/>
                    </a:rPr>
                    <a:t>C </a:t>
                  </a:r>
                  <a:r>
                    <a:rPr lang="en-US" sz="2000" dirty="0">
                      <a:solidFill>
                        <a:srgbClr val="000000"/>
                      </a:solidFill>
                      <a:latin typeface="Calibri" pitchFamily="34" charset="0"/>
                      <a:cs typeface="Calibri" pitchFamily="34" charset="0"/>
                    </a:rPr>
                    <a:t>Count</a:t>
                  </a:r>
                </a:p>
              </p:txBody>
            </p:sp>
          </p:grpSp>
          <p:grpSp>
            <p:nvGrpSpPr>
              <p:cNvPr id="11298" name="Group 67"/>
              <p:cNvGrpSpPr>
                <a:grpSpLocks/>
              </p:cNvGrpSpPr>
              <p:nvPr/>
            </p:nvGrpSpPr>
            <p:grpSpPr bwMode="auto">
              <a:xfrm>
                <a:off x="1872" y="3744"/>
                <a:ext cx="3692" cy="482"/>
                <a:chOff x="1872" y="3538"/>
                <a:chExt cx="3692" cy="482"/>
              </a:xfrm>
            </p:grpSpPr>
            <p:sp>
              <p:nvSpPr>
                <p:cNvPr id="11304" name="Rectangle 68"/>
                <p:cNvSpPr>
                  <a:spLocks noChangeArrowheads="1"/>
                </p:cNvSpPr>
                <p:nvPr/>
              </p:nvSpPr>
              <p:spPr bwMode="auto">
                <a:xfrm>
                  <a:off x="3696"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latin typeface="Calibri" pitchFamily="34" charset="0"/>
                      <a:cs typeface="Calibri" pitchFamily="34" charset="0"/>
                    </a:rPr>
                    <a:t>C Count  </a:t>
                  </a:r>
                  <a:r>
                    <a:rPr lang="en-US" sz="2000">
                      <a:solidFill>
                        <a:srgbClr val="969696"/>
                      </a:solidFill>
                      <a:latin typeface="Calibri" pitchFamily="34" charset="0"/>
                      <a:cs typeface="Calibri" pitchFamily="34" charset="0"/>
                    </a:rPr>
                    <a:t>(# Frames)</a:t>
                  </a:r>
                </a:p>
              </p:txBody>
            </p:sp>
            <p:sp>
              <p:nvSpPr>
                <p:cNvPr id="11305" name="Text Box 69"/>
                <p:cNvSpPr txBox="1">
                  <a:spLocks noChangeArrowheads="1"/>
                </p:cNvSpPr>
                <p:nvPr/>
              </p:nvSpPr>
              <p:spPr bwMode="auto">
                <a:xfrm>
                  <a:off x="5377" y="3838"/>
                  <a:ext cx="187"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0</a:t>
                  </a:r>
                </a:p>
              </p:txBody>
            </p:sp>
            <p:sp>
              <p:nvSpPr>
                <p:cNvPr id="11306" name="Text Box 70"/>
                <p:cNvSpPr txBox="1">
                  <a:spLocks noChangeArrowheads="1"/>
                </p:cNvSpPr>
                <p:nvPr/>
              </p:nvSpPr>
              <p:spPr bwMode="auto">
                <a:xfrm>
                  <a:off x="368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dirty="0">
                      <a:solidFill>
                        <a:srgbClr val="000000"/>
                      </a:solidFill>
                      <a:latin typeface="Calibri" pitchFamily="34" charset="0"/>
                      <a:cs typeface="Calibri" pitchFamily="34" charset="0"/>
                    </a:rPr>
                    <a:t>15</a:t>
                  </a:r>
                </a:p>
              </p:txBody>
            </p:sp>
            <p:sp>
              <p:nvSpPr>
                <p:cNvPr id="185415" name="Rectangle 71"/>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latin typeface="Calibri" pitchFamily="34" charset="0"/>
                    <a:cs typeface="Calibri" pitchFamily="34" charset="0"/>
                  </a:endParaRPr>
                </a:p>
              </p:txBody>
            </p:sp>
          </p:grpSp>
          <p:cxnSp>
            <p:nvCxnSpPr>
              <p:cNvPr id="11299" name="AutoShape 72"/>
              <p:cNvCxnSpPr>
                <a:cxnSpLocks noChangeShapeType="1"/>
                <a:stCxn id="11283" idx="3"/>
                <a:endCxn id="11303" idx="1"/>
              </p:cNvCxnSpPr>
              <p:nvPr/>
            </p:nvCxnSpPr>
            <p:spPr bwMode="auto">
              <a:xfrm flipV="1">
                <a:off x="1530" y="3888"/>
                <a:ext cx="342" cy="262"/>
              </a:xfrm>
              <a:prstGeom prst="straightConnector1">
                <a:avLst/>
              </a:prstGeom>
              <a:noFill/>
              <a:ln w="12700">
                <a:solidFill>
                  <a:schemeClr val="tx1"/>
                </a:solidFill>
                <a:prstDash val="sysDot"/>
                <a:round/>
                <a:headEnd type="none" w="sm" len="sm"/>
                <a:tailEnd type="none" w="sm" len="sm"/>
              </a:ln>
            </p:spPr>
          </p:cxnSp>
          <p:grpSp>
            <p:nvGrpSpPr>
              <p:cNvPr id="11300" name="Group 73"/>
              <p:cNvGrpSpPr>
                <a:grpSpLocks/>
              </p:cNvGrpSpPr>
              <p:nvPr/>
            </p:nvGrpSpPr>
            <p:grpSpPr bwMode="auto">
              <a:xfrm>
                <a:off x="1858" y="3744"/>
                <a:ext cx="1852" cy="482"/>
                <a:chOff x="1858" y="3538"/>
                <a:chExt cx="1852" cy="482"/>
              </a:xfrm>
            </p:grpSpPr>
            <p:sp>
              <p:nvSpPr>
                <p:cNvPr id="11301" name="Text Box 74"/>
                <p:cNvSpPr txBox="1">
                  <a:spLocks noChangeArrowheads="1"/>
                </p:cNvSpPr>
                <p:nvPr/>
              </p:nvSpPr>
              <p:spPr bwMode="auto">
                <a:xfrm>
                  <a:off x="346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16</a:t>
                  </a:r>
                </a:p>
              </p:txBody>
            </p:sp>
            <p:sp>
              <p:nvSpPr>
                <p:cNvPr id="11302" name="Text Box 75"/>
                <p:cNvSpPr txBox="1">
                  <a:spLocks noChangeArrowheads="1"/>
                </p:cNvSpPr>
                <p:nvPr/>
              </p:nvSpPr>
              <p:spPr bwMode="auto">
                <a:xfrm>
                  <a:off x="1858"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dirty="0">
                      <a:solidFill>
                        <a:srgbClr val="000000"/>
                      </a:solidFill>
                      <a:latin typeface="Calibri" pitchFamily="34" charset="0"/>
                      <a:cs typeface="Calibri" pitchFamily="34" charset="0"/>
                    </a:rPr>
                    <a:t>31</a:t>
                  </a:r>
                </a:p>
              </p:txBody>
            </p:sp>
            <p:sp>
              <p:nvSpPr>
                <p:cNvPr id="11303" name="Rectangle 76"/>
                <p:cNvSpPr>
                  <a:spLocks noChangeArrowheads="1"/>
                </p:cNvSpPr>
                <p:nvPr/>
              </p:nvSpPr>
              <p:spPr bwMode="auto">
                <a:xfrm>
                  <a:off x="1872" y="3538"/>
                  <a:ext cx="1824" cy="288"/>
                </a:xfrm>
                <a:prstGeom prst="rect">
                  <a:avLst/>
                </a:prstGeom>
                <a:solidFill>
                  <a:srgbClr val="B2B2B2"/>
                </a:solidFill>
                <a:ln w="12700">
                  <a:solidFill>
                    <a:schemeClr val="tx1"/>
                  </a:solidFill>
                  <a:miter lim="800000"/>
                  <a:headEnd type="none" w="sm" len="sm"/>
                  <a:tailEnd type="none" w="sm" len="sm"/>
                </a:ln>
              </p:spPr>
              <p:txBody>
                <a:bodyPr wrap="none" anchor="ctr"/>
                <a:lstStyle/>
                <a:p>
                  <a:pPr algn="ctr" eaLnBrk="0" hangingPunct="0"/>
                  <a:endParaRPr lang="en-US" sz="2000">
                    <a:solidFill>
                      <a:srgbClr val="969696"/>
                    </a:solidFill>
                    <a:latin typeface="Calibri" pitchFamily="34" charset="0"/>
                    <a:cs typeface="Calibri" pitchFamily="34" charset="0"/>
                  </a:endParaRPr>
                </a:p>
              </p:txBody>
            </p:sp>
          </p:grpSp>
        </p:grpSp>
        <p:sp>
          <p:nvSpPr>
            <p:cNvPr id="11287" name="Rectangle 77"/>
            <p:cNvSpPr>
              <a:spLocks noChangeArrowheads="1"/>
            </p:cNvSpPr>
            <p:nvPr/>
          </p:nvSpPr>
          <p:spPr bwMode="auto">
            <a:xfrm>
              <a:off x="1389063" y="4707846"/>
              <a:ext cx="1042987"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latin typeface="Calibri" pitchFamily="34" charset="0"/>
                  <a:cs typeface="Calibri" pitchFamily="34" charset="0"/>
                </a:rPr>
                <a:t>A</a:t>
              </a:r>
              <a:endParaRPr lang="en-US" sz="1600" baseline="30000">
                <a:solidFill>
                  <a:srgbClr val="000000"/>
                </a:solidFill>
                <a:latin typeface="Calibri" pitchFamily="34" charset="0"/>
                <a:cs typeface="Calibri" pitchFamily="34" charset="0"/>
              </a:endParaRPr>
            </a:p>
          </p:txBody>
        </p:sp>
        <p:sp>
          <p:nvSpPr>
            <p:cNvPr id="11288" name="Rectangle 78"/>
            <p:cNvSpPr>
              <a:spLocks noChangeArrowheads="1"/>
            </p:cNvSpPr>
            <p:nvPr/>
          </p:nvSpPr>
          <p:spPr bwMode="auto">
            <a:xfrm>
              <a:off x="339725" y="4707846"/>
              <a:ext cx="1049338"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latin typeface="Calibri" pitchFamily="34" charset="0"/>
                  <a:cs typeface="Calibri" pitchFamily="34" charset="0"/>
                </a:rPr>
                <a:t>B</a:t>
              </a:r>
            </a:p>
          </p:txBody>
        </p:sp>
        <p:sp>
          <p:nvSpPr>
            <p:cNvPr id="185504" name="Rectangle 160"/>
            <p:cNvSpPr>
              <a:spLocks noChangeArrowheads="1"/>
            </p:cNvSpPr>
            <p:nvPr/>
          </p:nvSpPr>
          <p:spPr bwMode="auto">
            <a:xfrm>
              <a:off x="6367463"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5" name="Rectangle 161"/>
            <p:cNvSpPr>
              <a:spLocks noChangeArrowheads="1"/>
            </p:cNvSpPr>
            <p:nvPr/>
          </p:nvSpPr>
          <p:spPr bwMode="auto">
            <a:xfrm>
              <a:off x="6707188"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6" name="Rectangle 162"/>
            <p:cNvSpPr>
              <a:spLocks noChangeArrowheads="1"/>
            </p:cNvSpPr>
            <p:nvPr/>
          </p:nvSpPr>
          <p:spPr bwMode="auto">
            <a:xfrm>
              <a:off x="7046913"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7" name="Rectangle 163"/>
            <p:cNvSpPr>
              <a:spLocks noChangeArrowheads="1"/>
            </p:cNvSpPr>
            <p:nvPr/>
          </p:nvSpPr>
          <p:spPr bwMode="auto">
            <a:xfrm>
              <a:off x="7386638"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9" name="Rectangle 165"/>
            <p:cNvSpPr>
              <a:spLocks noChangeArrowheads="1"/>
            </p:cNvSpPr>
            <p:nvPr/>
          </p:nvSpPr>
          <p:spPr bwMode="auto">
            <a:xfrm>
              <a:off x="6367463" y="851808"/>
              <a:ext cx="1358900" cy="381000"/>
            </a:xfrm>
            <a:prstGeom prst="rect">
              <a:avLst/>
            </a:prstGeom>
            <a:no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1294" name="Rectangle 170"/>
            <p:cNvSpPr>
              <a:spLocks noChangeArrowheads="1"/>
            </p:cNvSpPr>
            <p:nvPr/>
          </p:nvSpPr>
          <p:spPr bwMode="auto">
            <a:xfrm>
              <a:off x="327025" y="3828371"/>
              <a:ext cx="2092325" cy="290512"/>
            </a:xfrm>
            <a:prstGeom prst="rect">
              <a:avLst/>
            </a:prstGeom>
            <a:noFill/>
            <a:ln w="12700">
              <a:noFill/>
              <a:miter lim="800000"/>
              <a:headEnd type="none" w="sm" len="sm"/>
              <a:tailEnd type="none" w="sm" len="sm"/>
            </a:ln>
          </p:spPr>
          <p:txBody>
            <a:bodyPr wrap="none" anchor="ctr"/>
            <a:lstStyle/>
            <a:p>
              <a:pPr algn="ctr" eaLnBrk="0" hangingPunct="0"/>
              <a:r>
                <a:rPr lang="en-US" sz="1600" b="0" dirty="0">
                  <a:solidFill>
                    <a:srgbClr val="000000"/>
                  </a:solidFill>
                  <a:latin typeface="Calibri" pitchFamily="34" charset="0"/>
                  <a:cs typeface="Calibri" pitchFamily="34" charset="0"/>
                </a:rPr>
                <a:t>Transfer Configuration</a:t>
              </a:r>
            </a:p>
          </p:txBody>
        </p:sp>
        <p:sp>
          <p:nvSpPr>
            <p:cNvPr id="185516" name="Rectangle 172"/>
            <p:cNvSpPr>
              <a:spLocks noChangeArrowheads="1"/>
            </p:cNvSpPr>
            <p:nvPr/>
          </p:nvSpPr>
          <p:spPr bwMode="auto">
            <a:xfrm>
              <a:off x="327025" y="4133171"/>
              <a:ext cx="2105025" cy="230981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2000">
                <a:solidFill>
                  <a:srgbClr val="000000"/>
                </a:solidFill>
                <a:effectLst>
                  <a:outerShdw blurRad="38100" dist="38100" dir="2700000" algn="tl">
                    <a:srgbClr val="C0C0C0"/>
                  </a:outerShdw>
                </a:effectLst>
                <a:latin typeface="Calibri" pitchFamily="34" charset="0"/>
                <a:cs typeface="Calibri" pitchFamily="34" charset="0"/>
              </a:endParaRPr>
            </a:p>
          </p:txBody>
        </p:sp>
      </p:grpSp>
      <p:sp>
        <p:nvSpPr>
          <p:cNvPr id="76" name="Slide number"/>
          <p:cNvSpPr txBox="1"/>
          <p:nvPr/>
        </p:nvSpPr>
        <p:spPr>
          <a:xfrm>
            <a:off x="8636000" y="6645990"/>
            <a:ext cx="635000" cy="246221"/>
          </a:xfrm>
          <a:prstGeom prst="rect">
            <a:avLst/>
          </a:prstGeom>
          <a:noFill/>
        </p:spPr>
        <p:txBody>
          <a:bodyPr vert="horz" wrap="square" rtlCol="0" anchor="ctr" anchorCtr="0">
            <a:spAutoFit/>
          </a:bodyPr>
          <a:lstStyle/>
          <a:p>
            <a:pPr algn="ctr"/>
            <a:r>
              <a:rPr lang="en-US" sz="1000" b="0" smtClean="0">
                <a:solidFill>
                  <a:schemeClr val="tx2"/>
                </a:solidFill>
                <a:effectLst/>
                <a:latin typeface="Arial"/>
              </a:rPr>
              <a:t>9</a:t>
            </a:r>
            <a:endParaRPr lang="en-US" sz="1000" b="0" dirty="0" smtClean="0">
              <a:solidFill>
                <a:schemeClr val="tx2"/>
              </a:solidFill>
              <a:effectLst/>
              <a:latin typeface="Arial"/>
            </a:endParaRPr>
          </a:p>
        </p:txBody>
      </p:sp>
    </p:spTree>
    <p:custDataLst>
      <p:tags r:id="rId1"/>
    </p:custDataLst>
    <p:extLst>
      <p:ext uri="{BB962C8B-B14F-4D97-AF65-F5344CB8AC3E}">
        <p14:creationId xmlns:p14="http://schemas.microsoft.com/office/powerpoint/2010/main" xmlns="" val="14925240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200" dirty="0" smtClean="0"/>
              <a:t>Example: </a:t>
            </a:r>
            <a:r>
              <a:rPr lang="en-US" sz="3200" dirty="0" smtClean="0"/>
              <a:t>How to VIEW the Transfer</a:t>
            </a:r>
          </a:p>
        </p:txBody>
      </p:sp>
      <p:sp>
        <p:nvSpPr>
          <p:cNvPr id="405515" name="Text Box 11"/>
          <p:cNvSpPr txBox="1">
            <a:spLocks noChangeArrowheads="1"/>
          </p:cNvSpPr>
          <p:nvPr/>
        </p:nvSpPr>
        <p:spPr bwMode="auto">
          <a:xfrm>
            <a:off x="3879850" y="4667252"/>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2</a:t>
            </a:r>
          </a:p>
          <a:p>
            <a:pPr eaLnBrk="0" hangingPunct="0">
              <a:lnSpc>
                <a:spcPct val="80000"/>
              </a:lnSpc>
              <a:spcBef>
                <a:spcPct val="50000"/>
              </a:spcBef>
            </a:pPr>
            <a:r>
              <a:rPr lang="en-US" sz="1600">
                <a:latin typeface="Calibri" pitchFamily="34" charset="0"/>
                <a:cs typeface="Calibri" pitchFamily="34" charset="0"/>
              </a:rPr>
              <a:t>BCNT = 2 </a:t>
            </a:r>
          </a:p>
          <a:p>
            <a:pPr eaLnBrk="0" hangingPunct="0">
              <a:lnSpc>
                <a:spcPct val="80000"/>
              </a:lnSpc>
              <a:spcBef>
                <a:spcPct val="50000"/>
              </a:spcBef>
            </a:pPr>
            <a:r>
              <a:rPr lang="en-US" sz="1600">
                <a:latin typeface="Calibri" pitchFamily="34" charset="0"/>
                <a:cs typeface="Calibri" pitchFamily="34" charset="0"/>
              </a:rPr>
              <a:t>CCNT = 3</a:t>
            </a:r>
          </a:p>
        </p:txBody>
      </p:sp>
      <p:sp>
        <p:nvSpPr>
          <p:cNvPr id="405516" name="Text Box 12"/>
          <p:cNvSpPr txBox="1">
            <a:spLocks noChangeArrowheads="1"/>
          </p:cNvSpPr>
          <p:nvPr/>
        </p:nvSpPr>
        <p:spPr bwMode="auto">
          <a:xfrm>
            <a:off x="1746250" y="4667252"/>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a:t>
            </a:r>
          </a:p>
          <a:p>
            <a:pPr eaLnBrk="0" hangingPunct="0">
              <a:lnSpc>
                <a:spcPct val="80000"/>
              </a:lnSpc>
              <a:spcBef>
                <a:spcPct val="50000"/>
              </a:spcBef>
            </a:pPr>
            <a:r>
              <a:rPr lang="en-US" sz="1600">
                <a:latin typeface="Calibri" pitchFamily="34" charset="0"/>
                <a:cs typeface="Calibri" pitchFamily="34" charset="0"/>
              </a:rPr>
              <a:t>BCNT = 4 </a:t>
            </a:r>
          </a:p>
          <a:p>
            <a:pPr eaLnBrk="0" hangingPunct="0">
              <a:lnSpc>
                <a:spcPct val="80000"/>
              </a:lnSpc>
              <a:spcBef>
                <a:spcPct val="50000"/>
              </a:spcBef>
            </a:pPr>
            <a:r>
              <a:rPr lang="en-US" sz="1600">
                <a:latin typeface="Calibri" pitchFamily="34" charset="0"/>
                <a:cs typeface="Calibri" pitchFamily="34" charset="0"/>
              </a:rPr>
              <a:t>CCNT = 3</a:t>
            </a:r>
          </a:p>
        </p:txBody>
      </p:sp>
      <p:grpSp>
        <p:nvGrpSpPr>
          <p:cNvPr id="4" name="Group 13"/>
          <p:cNvGrpSpPr>
            <a:grpSpLocks/>
          </p:cNvGrpSpPr>
          <p:nvPr/>
        </p:nvGrpSpPr>
        <p:grpSpPr bwMode="auto">
          <a:xfrm>
            <a:off x="1676400" y="3676652"/>
            <a:ext cx="5562600" cy="914400"/>
            <a:chOff x="1200" y="2496"/>
            <a:chExt cx="3504" cy="576"/>
          </a:xfrm>
        </p:grpSpPr>
        <p:sp>
          <p:nvSpPr>
            <p:cNvPr id="405518" name="Rectangle 14"/>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19" name="Rectangle 15"/>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0" name="Rectangle 16"/>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1" name="Rectangle 17"/>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2" name="Rectangle 18"/>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3" name="Rectangle 19"/>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4" name="Rectangle 20"/>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5" name="Rectangle 21"/>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6" name="Rectangle 22"/>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7" name="Rectangle 23"/>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8" name="Rectangle 24"/>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9" name="Rectangle 25"/>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0" name="Rectangle 26"/>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1" name="Rectangle 27"/>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2" name="Rectangle 28"/>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3" name="Rectangle 29"/>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4" name="Rectangle 30"/>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5" name="Rectangle 31"/>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6" name="Rectangle 32"/>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405537" name="Text Box 33"/>
          <p:cNvSpPr txBox="1">
            <a:spLocks noChangeArrowheads="1"/>
          </p:cNvSpPr>
          <p:nvPr/>
        </p:nvSpPr>
        <p:spPr bwMode="auto">
          <a:xfrm>
            <a:off x="6019800" y="4667252"/>
            <a:ext cx="1055866" cy="12495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12</a:t>
            </a:r>
          </a:p>
          <a:p>
            <a:pPr eaLnBrk="0" hangingPunct="0">
              <a:lnSpc>
                <a:spcPct val="80000"/>
              </a:lnSpc>
              <a:spcBef>
                <a:spcPct val="50000"/>
              </a:spcBef>
            </a:pPr>
            <a:r>
              <a:rPr lang="en-US" sz="1600">
                <a:latin typeface="Calibri" pitchFamily="34" charset="0"/>
                <a:cs typeface="Calibri" pitchFamily="34" charset="0"/>
              </a:rPr>
              <a:t>BCNT = 1 </a:t>
            </a:r>
          </a:p>
          <a:p>
            <a:pPr eaLnBrk="0" hangingPunct="0">
              <a:lnSpc>
                <a:spcPct val="80000"/>
              </a:lnSpc>
              <a:spcBef>
                <a:spcPct val="50000"/>
              </a:spcBef>
            </a:pPr>
            <a:r>
              <a:rPr lang="en-US" sz="1600" u="sng">
                <a:latin typeface="Calibri" pitchFamily="34" charset="0"/>
                <a:cs typeface="Calibri" pitchFamily="34" charset="0"/>
              </a:rPr>
              <a:t>CCNT = 1  </a:t>
            </a:r>
          </a:p>
          <a:p>
            <a:pPr eaLnBrk="0" hangingPunct="0">
              <a:lnSpc>
                <a:spcPct val="80000"/>
              </a:lnSpc>
              <a:spcBef>
                <a:spcPct val="50000"/>
              </a:spcBef>
            </a:pPr>
            <a:r>
              <a:rPr lang="en-US" sz="1600">
                <a:latin typeface="Calibri" pitchFamily="34" charset="0"/>
                <a:cs typeface="Calibri" pitchFamily="34" charset="0"/>
              </a:rPr>
              <a:t>          = 12</a:t>
            </a:r>
          </a:p>
        </p:txBody>
      </p:sp>
      <p:grpSp>
        <p:nvGrpSpPr>
          <p:cNvPr id="12296" name="Group 34"/>
          <p:cNvGrpSpPr>
            <a:grpSpLocks/>
          </p:cNvGrpSpPr>
          <p:nvPr/>
        </p:nvGrpSpPr>
        <p:grpSpPr bwMode="auto">
          <a:xfrm>
            <a:off x="2747963" y="1524000"/>
            <a:ext cx="1219200" cy="914400"/>
            <a:chOff x="432" y="960"/>
            <a:chExt cx="768" cy="576"/>
          </a:xfrm>
        </p:grpSpPr>
        <p:sp>
          <p:nvSpPr>
            <p:cNvPr id="405539" name="Rectangle 35"/>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0" name="Rectangle 36"/>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1" name="Rectangle 37"/>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2" name="Rectangle 38"/>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3" name="Rectangle 39"/>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4" name="Rectangle 40"/>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5" name="Rectangle 41"/>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6" name="Rectangle 42"/>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7" name="Rectangle 43"/>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8" name="Rectangle 44"/>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9" name="Rectangle 45"/>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50" name="Rectangle 46"/>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12297" name="Text Box 47"/>
          <p:cNvSpPr txBox="1">
            <a:spLocks noChangeArrowheads="1"/>
          </p:cNvSpPr>
          <p:nvPr/>
        </p:nvSpPr>
        <p:spPr bwMode="auto">
          <a:xfrm>
            <a:off x="1981200" y="1825625"/>
            <a:ext cx="681597"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2"/>
                </a:solidFill>
                <a:latin typeface="Calibri" pitchFamily="34" charset="0"/>
                <a:cs typeface="Calibri" pitchFamily="34" charset="0"/>
              </a:rPr>
              <a:t>8-bit</a:t>
            </a:r>
          </a:p>
        </p:txBody>
      </p:sp>
      <p:sp>
        <p:nvSpPr>
          <p:cNvPr id="12298" name="Text Box 48"/>
          <p:cNvSpPr txBox="1">
            <a:spLocks noChangeArrowheads="1"/>
          </p:cNvSpPr>
          <p:nvPr/>
        </p:nvSpPr>
        <p:spPr bwMode="auto">
          <a:xfrm>
            <a:off x="896938" y="376277"/>
            <a:ext cx="5975931" cy="1107996"/>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4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Let’s start with a simple </a:t>
            </a:r>
            <a:r>
              <a:rPr lang="en-US" sz="2000" b="0" dirty="0" smtClean="0">
                <a:solidFill>
                  <a:schemeClr val="tx1"/>
                </a:solidFill>
                <a:latin typeface="Calibri" pitchFamily="34" charset="0"/>
                <a:cs typeface="Calibri" pitchFamily="34" charset="0"/>
              </a:rPr>
              <a:t>example.</a:t>
            </a:r>
            <a:endParaRPr lang="en-US" sz="2000" b="0" dirty="0">
              <a:solidFill>
                <a:schemeClr val="tx1"/>
              </a:solidFill>
              <a:latin typeface="Calibri" pitchFamily="34" charset="0"/>
              <a:cs typeface="Calibri" pitchFamily="34" charset="0"/>
            </a:endParaRPr>
          </a:p>
          <a:p>
            <a:pPr marL="342900" indent="-342900" eaLnBrk="0" hangingPunct="0">
              <a:lnSpc>
                <a:spcPct val="14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We need to transfer 12 bytes from “here” to “</a:t>
            </a:r>
            <a:r>
              <a:rPr lang="en-US" sz="2000" b="0" dirty="0" smtClean="0">
                <a:solidFill>
                  <a:schemeClr val="tx1"/>
                </a:solidFill>
                <a:latin typeface="Calibri" pitchFamily="34" charset="0"/>
                <a:cs typeface="Calibri" pitchFamily="34" charset="0"/>
              </a:rPr>
              <a:t>there.”</a:t>
            </a:r>
            <a:endParaRPr lang="en-US" sz="2000" b="0" dirty="0">
              <a:solidFill>
                <a:schemeClr val="tx1"/>
              </a:solidFill>
              <a:latin typeface="Calibri" pitchFamily="34" charset="0"/>
              <a:cs typeface="Calibri" pitchFamily="34" charset="0"/>
            </a:endParaRPr>
          </a:p>
        </p:txBody>
      </p:sp>
      <p:sp>
        <p:nvSpPr>
          <p:cNvPr id="12299" name="Text Box 49"/>
          <p:cNvSpPr txBox="1">
            <a:spLocks noChangeArrowheads="1"/>
          </p:cNvSpPr>
          <p:nvPr/>
        </p:nvSpPr>
        <p:spPr bwMode="auto">
          <a:xfrm>
            <a:off x="914400" y="2511624"/>
            <a:ext cx="4970528" cy="615553"/>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7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What is ACNT, </a:t>
            </a:r>
            <a:r>
              <a:rPr lang="en-US" sz="2000" b="0" dirty="0" smtClean="0">
                <a:solidFill>
                  <a:schemeClr val="tx1"/>
                </a:solidFill>
                <a:latin typeface="Calibri" pitchFamily="34" charset="0"/>
                <a:cs typeface="Calibri" pitchFamily="34" charset="0"/>
              </a:rPr>
              <a:t>BCNT, </a:t>
            </a:r>
            <a:r>
              <a:rPr lang="en-US" sz="2000" b="0" dirty="0">
                <a:solidFill>
                  <a:schemeClr val="tx1"/>
                </a:solidFill>
                <a:latin typeface="Calibri" pitchFamily="34" charset="0"/>
                <a:cs typeface="Calibri" pitchFamily="34" charset="0"/>
              </a:rPr>
              <a:t>and CCNT?  Hmmm….</a:t>
            </a:r>
          </a:p>
        </p:txBody>
      </p:sp>
      <p:sp>
        <p:nvSpPr>
          <p:cNvPr id="405554" name="Text Box 50"/>
          <p:cNvSpPr txBox="1">
            <a:spLocks noChangeArrowheads="1"/>
          </p:cNvSpPr>
          <p:nvPr/>
        </p:nvSpPr>
        <p:spPr bwMode="auto">
          <a:xfrm>
            <a:off x="914400" y="2968824"/>
            <a:ext cx="4701865" cy="615553"/>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7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You can </a:t>
            </a:r>
            <a:r>
              <a:rPr lang="en-US" sz="2000" b="0" dirty="0" smtClean="0">
                <a:solidFill>
                  <a:schemeClr val="tx1"/>
                </a:solidFill>
                <a:latin typeface="Calibri" pitchFamily="34" charset="0"/>
                <a:cs typeface="Calibri" pitchFamily="34" charset="0"/>
              </a:rPr>
              <a:t>view </a:t>
            </a:r>
            <a:r>
              <a:rPr lang="en-US" sz="2000" b="0" dirty="0">
                <a:solidFill>
                  <a:schemeClr val="tx1"/>
                </a:solidFill>
                <a:latin typeface="Calibri" pitchFamily="34" charset="0"/>
                <a:cs typeface="Calibri" pitchFamily="34" charset="0"/>
              </a:rPr>
              <a:t>the transfer several ways:</a:t>
            </a:r>
          </a:p>
        </p:txBody>
      </p:sp>
      <p:sp>
        <p:nvSpPr>
          <p:cNvPr id="405555" name="Text Box 51"/>
          <p:cNvSpPr txBox="1">
            <a:spLocks noChangeArrowheads="1"/>
          </p:cNvSpPr>
          <p:nvPr/>
        </p:nvSpPr>
        <p:spPr bwMode="auto">
          <a:xfrm>
            <a:off x="1091879" y="5819403"/>
            <a:ext cx="7480621" cy="707886"/>
          </a:xfrm>
          <a:prstGeom prst="rect">
            <a:avLst/>
          </a:prstGeom>
          <a:noFill/>
          <a:ln w="12700">
            <a:noFill/>
            <a:miter lim="800000"/>
            <a:headEnd type="none" w="sm" len="sm"/>
            <a:tailEnd type="none" w="sm" len="sm"/>
          </a:ln>
        </p:spPr>
        <p:txBody>
          <a:bodyPr wrap="square" anchor="ctr">
            <a:spAutoFit/>
          </a:bodyPr>
          <a:lstStyle/>
          <a:p>
            <a:pPr marL="342900" indent="-342900">
              <a:lnSpc>
                <a:spcPct val="100000"/>
              </a:lnSpc>
              <a:buClr>
                <a:schemeClr val="tx1"/>
              </a:buClr>
              <a:buSzPct val="100000"/>
              <a:buFont typeface="Arial" pitchFamily="34" charset="0"/>
              <a:buChar char="•"/>
            </a:pPr>
            <a:r>
              <a:rPr lang="en-US" b="0" dirty="0">
                <a:solidFill>
                  <a:schemeClr val="tx1"/>
                </a:solidFill>
                <a:latin typeface="Calibri" pitchFamily="34" charset="0"/>
                <a:cs typeface="Calibri" pitchFamily="34" charset="0"/>
              </a:rPr>
              <a:t>Which “view” is the best?  Well, that depends on </a:t>
            </a:r>
            <a:r>
              <a:rPr lang="en-US" b="0" dirty="0" smtClean="0">
                <a:solidFill>
                  <a:schemeClr val="tx1"/>
                </a:solidFill>
                <a:latin typeface="Calibri" pitchFamily="34" charset="0"/>
                <a:cs typeface="Calibri" pitchFamily="34" charset="0"/>
              </a:rPr>
              <a:t>what your system needs </a:t>
            </a:r>
            <a:r>
              <a:rPr lang="en-US" b="0" dirty="0">
                <a:solidFill>
                  <a:schemeClr val="tx1"/>
                </a:solidFill>
                <a:latin typeface="Calibri" pitchFamily="34" charset="0"/>
                <a:cs typeface="Calibri" pitchFamily="34" charset="0"/>
              </a:rPr>
              <a:t>and the type of </a:t>
            </a:r>
            <a:r>
              <a:rPr lang="en-US" b="0" dirty="0" smtClean="0">
                <a:solidFill>
                  <a:schemeClr val="tx1"/>
                </a:solidFill>
                <a:latin typeface="Calibri" pitchFamily="34" charset="0"/>
                <a:cs typeface="Calibri" pitchFamily="34" charset="0"/>
              </a:rPr>
              <a:t>sync and indexing (covered later…)</a:t>
            </a:r>
            <a:endParaRPr lang="en-US" b="0" dirty="0">
              <a:solidFill>
                <a:schemeClr val="tx1"/>
              </a:solidFill>
              <a:latin typeface="Calibri" pitchFamily="34" charset="0"/>
              <a:cs typeface="Calibri" pitchFamily="34" charset="0"/>
            </a:endParaRPr>
          </a:p>
        </p:txBody>
      </p:sp>
      <p:sp>
        <p:nvSpPr>
          <p:cNvPr id="12302" name="Text Box 52"/>
          <p:cNvSpPr txBox="1">
            <a:spLocks noChangeArrowheads="1"/>
          </p:cNvSpPr>
          <p:nvPr/>
        </p:nvSpPr>
        <p:spPr bwMode="auto">
          <a:xfrm>
            <a:off x="4271963" y="1778000"/>
            <a:ext cx="2230995" cy="441339"/>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dirty="0" smtClean="0">
                <a:solidFill>
                  <a:schemeClr val="tx1"/>
                </a:solidFill>
                <a:latin typeface="Calibri" pitchFamily="34" charset="0"/>
                <a:cs typeface="Calibri" pitchFamily="34" charset="0"/>
              </a:rPr>
              <a:t>NOTE: These </a:t>
            </a:r>
            <a:r>
              <a:rPr lang="en-US" sz="1400" b="0" dirty="0">
                <a:solidFill>
                  <a:schemeClr val="tx1"/>
                </a:solidFill>
                <a:latin typeface="Calibri" pitchFamily="34" charset="0"/>
                <a:cs typeface="Calibri" pitchFamily="34" charset="0"/>
              </a:rPr>
              <a:t>are contiguous</a:t>
            </a:r>
            <a:br>
              <a:rPr lang="en-US" sz="1400" b="0" dirty="0">
                <a:solidFill>
                  <a:schemeClr val="tx1"/>
                </a:solidFill>
                <a:latin typeface="Calibri" pitchFamily="34" charset="0"/>
                <a:cs typeface="Calibri" pitchFamily="34" charset="0"/>
              </a:rPr>
            </a:br>
            <a:r>
              <a:rPr lang="en-US" sz="1400" b="0" dirty="0">
                <a:solidFill>
                  <a:schemeClr val="tx1"/>
                </a:solidFill>
                <a:latin typeface="Calibri" pitchFamily="34" charset="0"/>
                <a:cs typeface="Calibri" pitchFamily="34" charset="0"/>
              </a:rPr>
              <a:t>          </a:t>
            </a:r>
            <a:r>
              <a:rPr lang="en-US" sz="1400" b="0" dirty="0" smtClean="0">
                <a:solidFill>
                  <a:schemeClr val="tx1"/>
                </a:solidFill>
                <a:latin typeface="Calibri" pitchFamily="34" charset="0"/>
                <a:cs typeface="Calibri" pitchFamily="34" charset="0"/>
              </a:rPr>
              <a:t>   memory </a:t>
            </a:r>
            <a:r>
              <a:rPr lang="en-US" sz="1400" b="0" dirty="0">
                <a:solidFill>
                  <a:schemeClr val="tx1"/>
                </a:solidFill>
                <a:latin typeface="Calibri" pitchFamily="34" charset="0"/>
                <a:cs typeface="Calibri" pitchFamily="34" charset="0"/>
              </a:rPr>
              <a:t>locations</a:t>
            </a:r>
          </a:p>
        </p:txBody>
      </p:sp>
    </p:spTree>
    <p:custDataLst>
      <p:tags r:id="rId1"/>
    </p:custDataLst>
    <p:extLst>
      <p:ext uri="{BB962C8B-B14F-4D97-AF65-F5344CB8AC3E}">
        <p14:creationId xmlns:p14="http://schemas.microsoft.com/office/powerpoint/2010/main" xmlns="" val="1826358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5554"/>
                                        </p:tgtEl>
                                        <p:attrNameLst>
                                          <p:attrName>style.visibility</p:attrName>
                                        </p:attrNameLst>
                                      </p:cBhvr>
                                      <p:to>
                                        <p:strVal val="visible"/>
                                      </p:to>
                                    </p:set>
                                    <p:animEffect transition="in" filter="wipe(left)">
                                      <p:cBhvr>
                                        <p:cTn id="7" dur="500"/>
                                        <p:tgtEl>
                                          <p:spTgt spid="40555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05516"/>
                                        </p:tgtEl>
                                        <p:attrNameLst>
                                          <p:attrName>style.visibility</p:attrName>
                                        </p:attrNameLst>
                                      </p:cBhvr>
                                      <p:to>
                                        <p:strVal val="visible"/>
                                      </p:to>
                                    </p:set>
                                    <p:animEffect transition="in" filter="wipe(up)">
                                      <p:cBhvr>
                                        <p:cTn id="16" dur="500"/>
                                        <p:tgtEl>
                                          <p:spTgt spid="4055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05515"/>
                                        </p:tgtEl>
                                        <p:attrNameLst>
                                          <p:attrName>style.visibility</p:attrName>
                                        </p:attrNameLst>
                                      </p:cBhvr>
                                      <p:to>
                                        <p:strVal val="visible"/>
                                      </p:to>
                                    </p:set>
                                    <p:animEffect transition="in" filter="wipe(up)">
                                      <p:cBhvr>
                                        <p:cTn id="21" dur="500"/>
                                        <p:tgtEl>
                                          <p:spTgt spid="4055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05537"/>
                                        </p:tgtEl>
                                        <p:attrNameLst>
                                          <p:attrName>style.visibility</p:attrName>
                                        </p:attrNameLst>
                                      </p:cBhvr>
                                      <p:to>
                                        <p:strVal val="visible"/>
                                      </p:to>
                                    </p:set>
                                    <p:animEffect transition="in" filter="wipe(up)">
                                      <p:cBhvr>
                                        <p:cTn id="26" dur="500"/>
                                        <p:tgtEl>
                                          <p:spTgt spid="40553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05555"/>
                                        </p:tgtEl>
                                        <p:attrNameLst>
                                          <p:attrName>style.visibility</p:attrName>
                                        </p:attrNameLst>
                                      </p:cBhvr>
                                      <p:to>
                                        <p:strVal val="visible"/>
                                      </p:to>
                                    </p:set>
                                    <p:animEffect transition="in" filter="wipe(left)">
                                      <p:cBhvr>
                                        <p:cTn id="30" dur="500"/>
                                        <p:tgtEl>
                                          <p:spTgt spid="405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5" grpId="0" autoUpdateAnimBg="0"/>
      <p:bldP spid="405516" grpId="0" autoUpdateAnimBg="0"/>
      <p:bldP spid="405537" grpId="0" autoUpdateAnimBg="0"/>
      <p:bldP spid="405554" grpId="0" autoUpdateAnimBg="0"/>
      <p:bldP spid="40555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Synchronization</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A – Synchronization </a:t>
            </a:r>
          </a:p>
        </p:txBody>
      </p:sp>
      <p:sp>
        <p:nvSpPr>
          <p:cNvPr id="15364" name="Text Box 11"/>
          <p:cNvSpPr txBox="1">
            <a:spLocks noChangeArrowheads="1"/>
          </p:cNvSpPr>
          <p:nvPr/>
        </p:nvSpPr>
        <p:spPr bwMode="auto">
          <a:xfrm>
            <a:off x="636588" y="630047"/>
            <a:ext cx="6074227" cy="590931"/>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An event </a:t>
            </a:r>
            <a:r>
              <a:rPr lang="en-US" sz="2000" b="0" dirty="0" smtClean="0">
                <a:solidFill>
                  <a:schemeClr val="tx1"/>
                </a:solidFill>
                <a:latin typeface="Calibri" pitchFamily="34" charset="0"/>
                <a:cs typeface="Calibri" pitchFamily="34" charset="0"/>
              </a:rPr>
              <a:t>(</a:t>
            </a:r>
            <a:r>
              <a:rPr lang="en-US" b="0" dirty="0" smtClean="0">
                <a:solidFill>
                  <a:schemeClr val="tx1"/>
                </a:solidFill>
                <a:latin typeface="Calibri" pitchFamily="34" charset="0"/>
                <a:cs typeface="Calibri" pitchFamily="34" charset="0"/>
              </a:rPr>
              <a:t>i.e.,</a:t>
            </a:r>
            <a:r>
              <a:rPr lang="en-US" sz="2000" b="0" dirty="0" smtClean="0">
                <a:solidFill>
                  <a:schemeClr val="tx1"/>
                </a:solidFill>
                <a:latin typeface="Calibri" pitchFamily="34" charset="0"/>
                <a:cs typeface="Calibri" pitchFamily="34" charset="0"/>
              </a:rPr>
              <a:t> </a:t>
            </a:r>
            <a:r>
              <a:rPr lang="en-US" sz="2000" b="0" dirty="0" err="1">
                <a:solidFill>
                  <a:schemeClr val="tx1"/>
                </a:solidFill>
                <a:latin typeface="Calibri" pitchFamily="34" charset="0"/>
                <a:cs typeface="Calibri" pitchFamily="34" charset="0"/>
              </a:rPr>
              <a:t>McBSP</a:t>
            </a:r>
            <a:r>
              <a:rPr lang="en-US" sz="2000" b="0" dirty="0">
                <a:solidFill>
                  <a:schemeClr val="tx1"/>
                </a:solidFill>
                <a:latin typeface="Calibri" pitchFamily="34" charset="0"/>
                <a:cs typeface="Calibri" pitchFamily="34" charset="0"/>
              </a:rPr>
              <a:t> receive register full</a:t>
            </a:r>
            <a:r>
              <a:rPr lang="en-US" sz="2000" b="0" dirty="0" smtClean="0">
                <a:solidFill>
                  <a:schemeClr val="tx1"/>
                </a:solidFill>
                <a:latin typeface="Calibri" pitchFamily="34" charset="0"/>
                <a:cs typeface="Calibri" pitchFamily="34" charset="0"/>
              </a:rPr>
              <a:t>) </a:t>
            </a:r>
            <a:r>
              <a:rPr lang="en-US" sz="2000" b="0" dirty="0">
                <a:solidFill>
                  <a:schemeClr val="tx1"/>
                </a:solidFill>
                <a:latin typeface="Calibri" pitchFamily="34" charset="0"/>
                <a:cs typeface="Calibri" pitchFamily="34" charset="0"/>
              </a:rPr>
              <a:t>triggers</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the </a:t>
            </a:r>
            <a:r>
              <a:rPr lang="en-US" sz="2000" b="0" u="sng" dirty="0">
                <a:solidFill>
                  <a:schemeClr val="tx1"/>
                </a:solidFill>
                <a:latin typeface="Calibri" pitchFamily="34" charset="0"/>
                <a:cs typeface="Calibri" pitchFamily="34" charset="0"/>
              </a:rPr>
              <a:t>transfer of exactly 1 array of ACNT bytes (2 bytes)</a:t>
            </a:r>
          </a:p>
        </p:txBody>
      </p:sp>
      <p:sp>
        <p:nvSpPr>
          <p:cNvPr id="15365" name="Text Box 12"/>
          <p:cNvSpPr txBox="1">
            <a:spLocks noChangeArrowheads="1"/>
          </p:cNvSpPr>
          <p:nvPr/>
        </p:nvSpPr>
        <p:spPr bwMode="auto">
          <a:xfrm>
            <a:off x="630238" y="1392238"/>
            <a:ext cx="7128683" cy="830997"/>
          </a:xfrm>
          <a:prstGeom prst="rect">
            <a:avLst/>
          </a:prstGeom>
          <a:noFill/>
          <a:ln w="12700">
            <a:noFill/>
            <a:miter lim="800000"/>
            <a:headEnd/>
            <a:tailEnd/>
          </a:ln>
        </p:spPr>
        <p:txBody>
          <a:bodyPr wrap="none">
            <a:spAutoFit/>
          </a:bodyPr>
          <a:lstStyle/>
          <a:p>
            <a:pPr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  Example: </a:t>
            </a:r>
            <a:r>
              <a:rPr lang="en-US" sz="2000" b="0" dirty="0" err="1">
                <a:solidFill>
                  <a:schemeClr val="tx1"/>
                </a:solidFill>
                <a:latin typeface="Calibri" pitchFamily="34" charset="0"/>
                <a:cs typeface="Calibri" pitchFamily="34" charset="0"/>
              </a:rPr>
              <a:t>McBSP</a:t>
            </a:r>
            <a:r>
              <a:rPr lang="en-US" sz="2000" b="0" dirty="0">
                <a:solidFill>
                  <a:schemeClr val="tx1"/>
                </a:solidFill>
                <a:latin typeface="Calibri" pitchFamily="34" charset="0"/>
                <a:cs typeface="Calibri" pitchFamily="34" charset="0"/>
              </a:rPr>
              <a:t> tied to a </a:t>
            </a:r>
            <a:r>
              <a:rPr lang="en-US" sz="2000" b="0" dirty="0" smtClean="0">
                <a:solidFill>
                  <a:schemeClr val="tx1"/>
                </a:solidFill>
                <a:latin typeface="Calibri" pitchFamily="34" charset="0"/>
                <a:cs typeface="Calibri" pitchFamily="34" charset="0"/>
              </a:rPr>
              <a:t>codec. You </a:t>
            </a:r>
            <a:r>
              <a:rPr lang="en-US" sz="2000" b="0" dirty="0">
                <a:solidFill>
                  <a:schemeClr val="tx1"/>
                </a:solidFill>
                <a:latin typeface="Calibri" pitchFamily="34" charset="0"/>
                <a:cs typeface="Calibri" pitchFamily="34" charset="0"/>
              </a:rPr>
              <a:t>want to sync each transfer</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                      of a 16-bit word to the receive buffer being full</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                      or the transmit buffer being </a:t>
            </a:r>
            <a:r>
              <a:rPr lang="en-US" sz="2000" b="0" dirty="0" smtClean="0">
                <a:solidFill>
                  <a:schemeClr val="tx1"/>
                </a:solidFill>
                <a:latin typeface="Calibri" pitchFamily="34" charset="0"/>
                <a:cs typeface="Calibri" pitchFamily="34" charset="0"/>
              </a:rPr>
              <a:t>empty</a:t>
            </a:r>
            <a:r>
              <a:rPr lang="en-US" b="0" dirty="0" smtClean="0">
                <a:solidFill>
                  <a:schemeClr val="tx1"/>
                </a:solidFill>
                <a:latin typeface="Calibri" pitchFamily="34" charset="0"/>
                <a:cs typeface="Calibri" pitchFamily="34" charset="0"/>
              </a:rPr>
              <a:t>.</a:t>
            </a:r>
            <a:endParaRPr lang="en-US" sz="2000" b="0" dirty="0">
              <a:solidFill>
                <a:schemeClr val="tx1"/>
              </a:solidFill>
              <a:latin typeface="Calibri" pitchFamily="34" charset="0"/>
              <a:cs typeface="Calibri" pitchFamily="34" charset="0"/>
            </a:endParaRPr>
          </a:p>
        </p:txBody>
      </p:sp>
      <p:sp>
        <p:nvSpPr>
          <p:cNvPr id="15366" name="Text Box 13"/>
          <p:cNvSpPr txBox="1">
            <a:spLocks noChangeArrowheads="1"/>
          </p:cNvSpPr>
          <p:nvPr/>
        </p:nvSpPr>
        <p:spPr bwMode="auto">
          <a:xfrm>
            <a:off x="1774825" y="3113644"/>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1</a:t>
            </a:r>
          </a:p>
        </p:txBody>
      </p:sp>
      <p:sp>
        <p:nvSpPr>
          <p:cNvPr id="407566" name="Rectangle 14"/>
          <p:cNvSpPr>
            <a:spLocks noChangeArrowheads="1"/>
          </p:cNvSpPr>
          <p:nvPr/>
        </p:nvSpPr>
        <p:spPr bwMode="auto">
          <a:xfrm>
            <a:off x="3003550" y="3148569"/>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368" name="Text Box 15"/>
          <p:cNvSpPr txBox="1">
            <a:spLocks noChangeArrowheads="1"/>
          </p:cNvSpPr>
          <p:nvPr/>
        </p:nvSpPr>
        <p:spPr bwMode="auto">
          <a:xfrm>
            <a:off x="2917825" y="3453367"/>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Array1</a:t>
            </a:r>
          </a:p>
        </p:txBody>
      </p:sp>
      <p:sp>
        <p:nvSpPr>
          <p:cNvPr id="15369" name="Text Box 16"/>
          <p:cNvSpPr txBox="1">
            <a:spLocks noChangeArrowheads="1"/>
          </p:cNvSpPr>
          <p:nvPr/>
        </p:nvSpPr>
        <p:spPr bwMode="auto">
          <a:xfrm>
            <a:off x="4552950" y="3453367"/>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5370" name="Text Box 17"/>
          <p:cNvSpPr txBox="1">
            <a:spLocks noChangeArrowheads="1"/>
          </p:cNvSpPr>
          <p:nvPr/>
        </p:nvSpPr>
        <p:spPr bwMode="auto">
          <a:xfrm>
            <a:off x="6477000" y="3578227"/>
            <a:ext cx="13716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 BCNT</a:t>
            </a:r>
          </a:p>
        </p:txBody>
      </p:sp>
      <p:sp>
        <p:nvSpPr>
          <p:cNvPr id="15371" name="Text Box 18"/>
          <p:cNvSpPr txBox="1">
            <a:spLocks noChangeArrowheads="1"/>
          </p:cNvSpPr>
          <p:nvPr/>
        </p:nvSpPr>
        <p:spPr bwMode="auto">
          <a:xfrm>
            <a:off x="1774825" y="4339194"/>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2</a:t>
            </a:r>
          </a:p>
        </p:txBody>
      </p:sp>
      <p:sp>
        <p:nvSpPr>
          <p:cNvPr id="15372" name="Text Box 19"/>
          <p:cNvSpPr txBox="1">
            <a:spLocks noChangeArrowheads="1"/>
          </p:cNvSpPr>
          <p:nvPr/>
        </p:nvSpPr>
        <p:spPr bwMode="auto">
          <a:xfrm>
            <a:off x="2917825" y="4678917"/>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Array1</a:t>
            </a:r>
          </a:p>
        </p:txBody>
      </p:sp>
      <p:sp>
        <p:nvSpPr>
          <p:cNvPr id="15373" name="Text Box 20"/>
          <p:cNvSpPr txBox="1">
            <a:spLocks noChangeArrowheads="1"/>
          </p:cNvSpPr>
          <p:nvPr/>
        </p:nvSpPr>
        <p:spPr bwMode="auto">
          <a:xfrm>
            <a:off x="4552950" y="4678917"/>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5374" name="Text Box 21"/>
          <p:cNvSpPr txBox="1">
            <a:spLocks noChangeArrowheads="1"/>
          </p:cNvSpPr>
          <p:nvPr/>
        </p:nvSpPr>
        <p:spPr bwMode="auto">
          <a:xfrm>
            <a:off x="6477000" y="4803777"/>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7574" name="Oval 22"/>
          <p:cNvSpPr>
            <a:spLocks noChangeArrowheads="1"/>
          </p:cNvSpPr>
          <p:nvPr/>
        </p:nvSpPr>
        <p:spPr bwMode="auto">
          <a:xfrm>
            <a:off x="5613400" y="32390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5" name="Oval 23"/>
          <p:cNvSpPr>
            <a:spLocks noChangeArrowheads="1"/>
          </p:cNvSpPr>
          <p:nvPr/>
        </p:nvSpPr>
        <p:spPr bwMode="auto">
          <a:xfrm>
            <a:off x="5842000" y="32390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6" name="Oval 24"/>
          <p:cNvSpPr>
            <a:spLocks noChangeArrowheads="1"/>
          </p:cNvSpPr>
          <p:nvPr/>
        </p:nvSpPr>
        <p:spPr bwMode="auto">
          <a:xfrm>
            <a:off x="5613400" y="44836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7" name="Oval 25"/>
          <p:cNvSpPr>
            <a:spLocks noChangeArrowheads="1"/>
          </p:cNvSpPr>
          <p:nvPr/>
        </p:nvSpPr>
        <p:spPr bwMode="auto">
          <a:xfrm>
            <a:off x="5842000" y="44836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8" name="Oval 26"/>
          <p:cNvSpPr>
            <a:spLocks noChangeArrowheads="1"/>
          </p:cNvSpPr>
          <p:nvPr/>
        </p:nvSpPr>
        <p:spPr bwMode="auto">
          <a:xfrm rot="5400000">
            <a:off x="3279775" y="526470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9" name="Oval 27"/>
          <p:cNvSpPr>
            <a:spLocks noChangeArrowheads="1"/>
          </p:cNvSpPr>
          <p:nvPr/>
        </p:nvSpPr>
        <p:spPr bwMode="auto">
          <a:xfrm rot="5400000">
            <a:off x="3279775" y="5475844"/>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0" name="Oval 28"/>
          <p:cNvSpPr>
            <a:spLocks noChangeArrowheads="1"/>
          </p:cNvSpPr>
          <p:nvPr/>
        </p:nvSpPr>
        <p:spPr bwMode="auto">
          <a:xfrm rot="5400000">
            <a:off x="4889500" y="526470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1" name="Oval 29"/>
          <p:cNvSpPr>
            <a:spLocks noChangeArrowheads="1"/>
          </p:cNvSpPr>
          <p:nvPr/>
        </p:nvSpPr>
        <p:spPr bwMode="auto">
          <a:xfrm rot="5400000">
            <a:off x="4889500" y="5475844"/>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2" name="Oval 30"/>
          <p:cNvSpPr>
            <a:spLocks noChangeArrowheads="1"/>
          </p:cNvSpPr>
          <p:nvPr/>
        </p:nvSpPr>
        <p:spPr bwMode="auto">
          <a:xfrm rot="5400000">
            <a:off x="7023100" y="526470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3" name="Oval 31"/>
          <p:cNvSpPr>
            <a:spLocks noChangeArrowheads="1"/>
          </p:cNvSpPr>
          <p:nvPr/>
        </p:nvSpPr>
        <p:spPr bwMode="auto">
          <a:xfrm rot="5400000">
            <a:off x="7023100" y="5475844"/>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385" name="Text Box 32"/>
          <p:cNvSpPr txBox="1">
            <a:spLocks noChangeArrowheads="1"/>
          </p:cNvSpPr>
          <p:nvPr/>
        </p:nvSpPr>
        <p:spPr bwMode="auto">
          <a:xfrm>
            <a:off x="1250950" y="5817157"/>
            <a:ext cx="147745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CCNT</a:t>
            </a:r>
          </a:p>
        </p:txBody>
      </p:sp>
      <p:sp>
        <p:nvSpPr>
          <p:cNvPr id="15386" name="Text Box 33"/>
          <p:cNvSpPr txBox="1">
            <a:spLocks noChangeArrowheads="1"/>
          </p:cNvSpPr>
          <p:nvPr/>
        </p:nvSpPr>
        <p:spPr bwMode="auto">
          <a:xfrm>
            <a:off x="2917825" y="6198208"/>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Array1</a:t>
            </a:r>
          </a:p>
        </p:txBody>
      </p:sp>
      <p:sp>
        <p:nvSpPr>
          <p:cNvPr id="15387" name="Text Box 34"/>
          <p:cNvSpPr txBox="1">
            <a:spLocks noChangeArrowheads="1"/>
          </p:cNvSpPr>
          <p:nvPr/>
        </p:nvSpPr>
        <p:spPr bwMode="auto">
          <a:xfrm>
            <a:off x="4552950" y="6198208"/>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Array2</a:t>
            </a:r>
          </a:p>
        </p:txBody>
      </p:sp>
      <p:sp>
        <p:nvSpPr>
          <p:cNvPr id="15388" name="Text Box 35"/>
          <p:cNvSpPr txBox="1">
            <a:spLocks noChangeArrowheads="1"/>
          </p:cNvSpPr>
          <p:nvPr/>
        </p:nvSpPr>
        <p:spPr bwMode="auto">
          <a:xfrm>
            <a:off x="6477000" y="6198208"/>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7588" name="Oval 36"/>
          <p:cNvSpPr>
            <a:spLocks noChangeArrowheads="1"/>
          </p:cNvSpPr>
          <p:nvPr/>
        </p:nvSpPr>
        <p:spPr bwMode="auto">
          <a:xfrm>
            <a:off x="5613400" y="5961619"/>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9" name="Oval 37"/>
          <p:cNvSpPr>
            <a:spLocks noChangeArrowheads="1"/>
          </p:cNvSpPr>
          <p:nvPr/>
        </p:nvSpPr>
        <p:spPr bwMode="auto">
          <a:xfrm>
            <a:off x="5842000" y="5961619"/>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0" name="Line 38"/>
          <p:cNvSpPr>
            <a:spLocks noChangeShapeType="1"/>
          </p:cNvSpPr>
          <p:nvPr/>
        </p:nvSpPr>
        <p:spPr bwMode="auto">
          <a:xfrm>
            <a:off x="3003550" y="26564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1" name="Line 39"/>
          <p:cNvSpPr>
            <a:spLocks noChangeShapeType="1"/>
          </p:cNvSpPr>
          <p:nvPr/>
        </p:nvSpPr>
        <p:spPr bwMode="auto">
          <a:xfrm>
            <a:off x="4613275" y="26564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2" name="Line 40"/>
          <p:cNvSpPr>
            <a:spLocks noChangeShapeType="1"/>
          </p:cNvSpPr>
          <p:nvPr/>
        </p:nvSpPr>
        <p:spPr bwMode="auto">
          <a:xfrm>
            <a:off x="6737350" y="26564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3" name="Line 41"/>
          <p:cNvSpPr>
            <a:spLocks noChangeShapeType="1"/>
          </p:cNvSpPr>
          <p:nvPr/>
        </p:nvSpPr>
        <p:spPr bwMode="auto">
          <a:xfrm>
            <a:off x="3003550" y="38756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4" name="Line 42"/>
          <p:cNvSpPr>
            <a:spLocks noChangeShapeType="1"/>
          </p:cNvSpPr>
          <p:nvPr/>
        </p:nvSpPr>
        <p:spPr bwMode="auto">
          <a:xfrm>
            <a:off x="4613275" y="38756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5" name="Line 43"/>
          <p:cNvSpPr>
            <a:spLocks noChangeShapeType="1"/>
          </p:cNvSpPr>
          <p:nvPr/>
        </p:nvSpPr>
        <p:spPr bwMode="auto">
          <a:xfrm>
            <a:off x="6737350" y="38756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6" name="Line 44"/>
          <p:cNvSpPr>
            <a:spLocks noChangeShapeType="1"/>
          </p:cNvSpPr>
          <p:nvPr/>
        </p:nvSpPr>
        <p:spPr bwMode="auto">
          <a:xfrm>
            <a:off x="3003550" y="5371069"/>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7" name="Line 45"/>
          <p:cNvSpPr>
            <a:spLocks noChangeShapeType="1"/>
          </p:cNvSpPr>
          <p:nvPr/>
        </p:nvSpPr>
        <p:spPr bwMode="auto">
          <a:xfrm>
            <a:off x="4613275" y="5371069"/>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8" name="Line 46"/>
          <p:cNvSpPr>
            <a:spLocks noChangeShapeType="1"/>
          </p:cNvSpPr>
          <p:nvPr/>
        </p:nvSpPr>
        <p:spPr bwMode="auto">
          <a:xfrm>
            <a:off x="6737350" y="5371069"/>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9" name="Oval 47"/>
          <p:cNvSpPr>
            <a:spLocks noChangeArrowheads="1"/>
          </p:cNvSpPr>
          <p:nvPr/>
        </p:nvSpPr>
        <p:spPr bwMode="auto">
          <a:xfrm>
            <a:off x="6070600" y="32390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0" name="Oval 48"/>
          <p:cNvSpPr>
            <a:spLocks noChangeArrowheads="1"/>
          </p:cNvSpPr>
          <p:nvPr/>
        </p:nvSpPr>
        <p:spPr bwMode="auto">
          <a:xfrm>
            <a:off x="6070600" y="44836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1" name="Oval 49"/>
          <p:cNvSpPr>
            <a:spLocks noChangeArrowheads="1"/>
          </p:cNvSpPr>
          <p:nvPr/>
        </p:nvSpPr>
        <p:spPr bwMode="auto">
          <a:xfrm>
            <a:off x="6070600" y="5961619"/>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403" name="Text Box 50"/>
          <p:cNvSpPr txBox="1">
            <a:spLocks noChangeArrowheads="1"/>
          </p:cNvSpPr>
          <p:nvPr/>
        </p:nvSpPr>
        <p:spPr bwMode="auto">
          <a:xfrm>
            <a:off x="2619375" y="2375457"/>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a:latin typeface="Calibri" pitchFamily="34" charset="0"/>
                <a:cs typeface="Calibri" pitchFamily="34" charset="0"/>
              </a:rPr>
              <a:t>EVTx</a:t>
            </a:r>
            <a:endParaRPr lang="en-US" sz="1800" dirty="0">
              <a:latin typeface="Calibri" pitchFamily="34" charset="0"/>
              <a:cs typeface="Calibri" pitchFamily="34" charset="0"/>
            </a:endParaRPr>
          </a:p>
        </p:txBody>
      </p:sp>
      <p:sp>
        <p:nvSpPr>
          <p:cNvPr id="15404" name="Text Box 51"/>
          <p:cNvSpPr txBox="1">
            <a:spLocks noChangeArrowheads="1"/>
          </p:cNvSpPr>
          <p:nvPr/>
        </p:nvSpPr>
        <p:spPr bwMode="auto">
          <a:xfrm>
            <a:off x="4229100" y="2375457"/>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EVTx</a:t>
            </a:r>
          </a:p>
        </p:txBody>
      </p:sp>
      <p:sp>
        <p:nvSpPr>
          <p:cNvPr id="15405" name="Text Box 52"/>
          <p:cNvSpPr txBox="1">
            <a:spLocks noChangeArrowheads="1"/>
          </p:cNvSpPr>
          <p:nvPr/>
        </p:nvSpPr>
        <p:spPr bwMode="auto">
          <a:xfrm>
            <a:off x="6353175" y="2375457"/>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EVTx</a:t>
            </a:r>
          </a:p>
        </p:txBody>
      </p:sp>
      <p:sp>
        <p:nvSpPr>
          <p:cNvPr id="407605" name="Rectangle 53"/>
          <p:cNvSpPr>
            <a:spLocks noChangeArrowheads="1"/>
          </p:cNvSpPr>
          <p:nvPr/>
        </p:nvSpPr>
        <p:spPr bwMode="auto">
          <a:xfrm>
            <a:off x="4600575" y="3148569"/>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6" name="Rectangle 54"/>
          <p:cNvSpPr>
            <a:spLocks noChangeArrowheads="1"/>
          </p:cNvSpPr>
          <p:nvPr/>
        </p:nvSpPr>
        <p:spPr bwMode="auto">
          <a:xfrm>
            <a:off x="6734175" y="3148569"/>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7" name="Rectangle 55"/>
          <p:cNvSpPr>
            <a:spLocks noChangeArrowheads="1"/>
          </p:cNvSpPr>
          <p:nvPr/>
        </p:nvSpPr>
        <p:spPr bwMode="auto">
          <a:xfrm>
            <a:off x="3003550" y="43709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8" name="Rectangle 56"/>
          <p:cNvSpPr>
            <a:spLocks noChangeArrowheads="1"/>
          </p:cNvSpPr>
          <p:nvPr/>
        </p:nvSpPr>
        <p:spPr bwMode="auto">
          <a:xfrm>
            <a:off x="4600575" y="43709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9" name="Rectangle 57"/>
          <p:cNvSpPr>
            <a:spLocks noChangeArrowheads="1"/>
          </p:cNvSpPr>
          <p:nvPr/>
        </p:nvSpPr>
        <p:spPr bwMode="auto">
          <a:xfrm>
            <a:off x="6734175" y="43709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0" name="Rectangle 58"/>
          <p:cNvSpPr>
            <a:spLocks noChangeArrowheads="1"/>
          </p:cNvSpPr>
          <p:nvPr/>
        </p:nvSpPr>
        <p:spPr bwMode="auto">
          <a:xfrm>
            <a:off x="3003550" y="58568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1" name="Rectangle 59"/>
          <p:cNvSpPr>
            <a:spLocks noChangeArrowheads="1"/>
          </p:cNvSpPr>
          <p:nvPr/>
        </p:nvSpPr>
        <p:spPr bwMode="auto">
          <a:xfrm>
            <a:off x="4600575" y="58568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2" name="Rectangle 60"/>
          <p:cNvSpPr>
            <a:spLocks noChangeArrowheads="1"/>
          </p:cNvSpPr>
          <p:nvPr/>
        </p:nvSpPr>
        <p:spPr bwMode="auto">
          <a:xfrm>
            <a:off x="6734175" y="58568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xmlns="" val="13890774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AB – Synchronization </a:t>
            </a:r>
          </a:p>
        </p:txBody>
      </p:sp>
      <p:sp>
        <p:nvSpPr>
          <p:cNvPr id="16388" name="Text Box 11"/>
          <p:cNvSpPr txBox="1">
            <a:spLocks noChangeArrowheads="1"/>
          </p:cNvSpPr>
          <p:nvPr/>
        </p:nvSpPr>
        <p:spPr bwMode="auto">
          <a:xfrm>
            <a:off x="636588" y="664972"/>
            <a:ext cx="6759607" cy="590931"/>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An event triggers a </a:t>
            </a:r>
            <a:r>
              <a:rPr lang="en-US" sz="2000" b="0" u="sng" dirty="0">
                <a:solidFill>
                  <a:schemeClr val="tx1"/>
                </a:solidFill>
                <a:latin typeface="Calibri" pitchFamily="34" charset="0"/>
                <a:cs typeface="Calibri" pitchFamily="34" charset="0"/>
              </a:rPr>
              <a:t>two-dimensional transfer of BCNT arrays</a:t>
            </a:r>
            <a:br>
              <a:rPr lang="en-US" sz="2000" b="0" u="sng" dirty="0">
                <a:solidFill>
                  <a:schemeClr val="tx1"/>
                </a:solidFill>
                <a:latin typeface="Calibri" pitchFamily="34" charset="0"/>
                <a:cs typeface="Calibri" pitchFamily="34" charset="0"/>
              </a:rPr>
            </a:br>
            <a:r>
              <a:rPr lang="en-US" sz="2000" b="0" u="sng" dirty="0">
                <a:solidFill>
                  <a:schemeClr val="tx1"/>
                </a:solidFill>
                <a:latin typeface="Calibri" pitchFamily="34" charset="0"/>
                <a:cs typeface="Calibri" pitchFamily="34" charset="0"/>
              </a:rPr>
              <a:t>of ACNT bytes (A*B</a:t>
            </a:r>
            <a:r>
              <a:rPr lang="en-US" sz="2000" b="0" u="sng" dirty="0" smtClean="0">
                <a:solidFill>
                  <a:schemeClr val="tx1"/>
                </a:solidFill>
                <a:latin typeface="Calibri" pitchFamily="34" charset="0"/>
                <a:cs typeface="Calibri" pitchFamily="34" charset="0"/>
              </a:rPr>
              <a:t>).</a:t>
            </a:r>
            <a:endParaRPr lang="en-US" sz="2000" b="0" u="sng" dirty="0">
              <a:solidFill>
                <a:schemeClr val="tx1"/>
              </a:solidFill>
              <a:latin typeface="Calibri" pitchFamily="34" charset="0"/>
              <a:cs typeface="Calibri" pitchFamily="34" charset="0"/>
            </a:endParaRPr>
          </a:p>
        </p:txBody>
      </p:sp>
      <p:sp>
        <p:nvSpPr>
          <p:cNvPr id="16389" name="Text Box 12"/>
          <p:cNvSpPr txBox="1">
            <a:spLocks noChangeArrowheads="1"/>
          </p:cNvSpPr>
          <p:nvPr/>
        </p:nvSpPr>
        <p:spPr bwMode="auto">
          <a:xfrm>
            <a:off x="630238" y="1427163"/>
            <a:ext cx="6227539" cy="590931"/>
          </a:xfrm>
          <a:prstGeom prst="rect">
            <a:avLst/>
          </a:prstGeom>
          <a:noFill/>
          <a:ln w="12700">
            <a:noFill/>
            <a:miter lim="800000"/>
            <a:headEnd/>
            <a:tailEnd/>
          </a:ln>
        </p:spPr>
        <p:txBody>
          <a:bodyPr wrap="none">
            <a:spAutoFit/>
          </a:bodyPr>
          <a:lstStyle/>
          <a:p>
            <a:pPr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  Example: Line of video </a:t>
            </a:r>
            <a:r>
              <a:rPr lang="en-US" sz="2000" b="0" dirty="0" smtClean="0">
                <a:solidFill>
                  <a:schemeClr val="tx1"/>
                </a:solidFill>
                <a:latin typeface="Calibri" pitchFamily="34" charset="0"/>
                <a:cs typeface="Calibri" pitchFamily="34" charset="0"/>
              </a:rPr>
              <a:t>pixels; Each </a:t>
            </a:r>
            <a:r>
              <a:rPr lang="en-US" sz="2000" b="0" dirty="0">
                <a:solidFill>
                  <a:schemeClr val="tx1"/>
                </a:solidFill>
                <a:latin typeface="Calibri" pitchFamily="34" charset="0"/>
                <a:cs typeface="Calibri" pitchFamily="34" charset="0"/>
              </a:rPr>
              <a:t>line has BCNT pixels</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                      consisting of 3 bytes each – Y, </a:t>
            </a:r>
            <a:r>
              <a:rPr lang="en-US" sz="2000" b="0" dirty="0" err="1">
                <a:solidFill>
                  <a:schemeClr val="tx1"/>
                </a:solidFill>
                <a:latin typeface="Calibri" pitchFamily="34" charset="0"/>
                <a:cs typeface="Calibri" pitchFamily="34" charset="0"/>
              </a:rPr>
              <a:t>Cb</a:t>
            </a:r>
            <a:r>
              <a:rPr lang="en-US" sz="2000" b="0" dirty="0">
                <a:solidFill>
                  <a:schemeClr val="tx1"/>
                </a:solidFill>
                <a:latin typeface="Calibri" pitchFamily="34" charset="0"/>
                <a:cs typeface="Calibri" pitchFamily="34" charset="0"/>
              </a:rPr>
              <a:t>, </a:t>
            </a:r>
            <a:r>
              <a:rPr lang="en-US" sz="2000" b="0" dirty="0" smtClean="0">
                <a:solidFill>
                  <a:schemeClr val="tx1"/>
                </a:solidFill>
                <a:latin typeface="Calibri" pitchFamily="34" charset="0"/>
                <a:cs typeface="Calibri" pitchFamily="34" charset="0"/>
              </a:rPr>
              <a:t>Cr</a:t>
            </a:r>
            <a:endParaRPr lang="en-US" sz="2000" b="0" dirty="0">
              <a:solidFill>
                <a:schemeClr val="tx1"/>
              </a:solidFill>
              <a:latin typeface="Calibri" pitchFamily="34" charset="0"/>
              <a:cs typeface="Calibri" pitchFamily="34" charset="0"/>
            </a:endParaRPr>
          </a:p>
        </p:txBody>
      </p:sp>
      <p:sp>
        <p:nvSpPr>
          <p:cNvPr id="16390" name="Text Box 13"/>
          <p:cNvSpPr txBox="1">
            <a:spLocks noChangeArrowheads="1"/>
          </p:cNvSpPr>
          <p:nvPr/>
        </p:nvSpPr>
        <p:spPr bwMode="auto">
          <a:xfrm>
            <a:off x="1698625" y="3124200"/>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1</a:t>
            </a:r>
          </a:p>
        </p:txBody>
      </p:sp>
      <p:sp>
        <p:nvSpPr>
          <p:cNvPr id="409614" name="Rectangle 14"/>
          <p:cNvSpPr>
            <a:spLocks noChangeArrowheads="1"/>
          </p:cNvSpPr>
          <p:nvPr/>
        </p:nvSpPr>
        <p:spPr bwMode="auto">
          <a:xfrm>
            <a:off x="292735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392" name="Text Box 15"/>
          <p:cNvSpPr txBox="1">
            <a:spLocks noChangeArrowheads="1"/>
          </p:cNvSpPr>
          <p:nvPr/>
        </p:nvSpPr>
        <p:spPr bwMode="auto">
          <a:xfrm>
            <a:off x="2987675" y="3455759"/>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Array1</a:t>
            </a:r>
          </a:p>
        </p:txBody>
      </p:sp>
      <p:sp>
        <p:nvSpPr>
          <p:cNvPr id="16393" name="Text Box 16"/>
          <p:cNvSpPr txBox="1">
            <a:spLocks noChangeArrowheads="1"/>
          </p:cNvSpPr>
          <p:nvPr/>
        </p:nvSpPr>
        <p:spPr bwMode="auto">
          <a:xfrm>
            <a:off x="4622800" y="3455759"/>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6394" name="Text Box 17"/>
          <p:cNvSpPr txBox="1">
            <a:spLocks noChangeArrowheads="1"/>
          </p:cNvSpPr>
          <p:nvPr/>
        </p:nvSpPr>
        <p:spPr bwMode="auto">
          <a:xfrm>
            <a:off x="6515100" y="3455759"/>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16395" name="Text Box 18"/>
          <p:cNvSpPr txBox="1">
            <a:spLocks noChangeArrowheads="1"/>
          </p:cNvSpPr>
          <p:nvPr/>
        </p:nvSpPr>
        <p:spPr bwMode="auto">
          <a:xfrm>
            <a:off x="1698625" y="4349750"/>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2</a:t>
            </a:r>
          </a:p>
        </p:txBody>
      </p:sp>
      <p:sp>
        <p:nvSpPr>
          <p:cNvPr id="16396" name="Text Box 19"/>
          <p:cNvSpPr txBox="1">
            <a:spLocks noChangeArrowheads="1"/>
          </p:cNvSpPr>
          <p:nvPr/>
        </p:nvSpPr>
        <p:spPr bwMode="auto">
          <a:xfrm>
            <a:off x="2987675" y="4681309"/>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Array1</a:t>
            </a:r>
          </a:p>
        </p:txBody>
      </p:sp>
      <p:sp>
        <p:nvSpPr>
          <p:cNvPr id="16397" name="Text Box 20"/>
          <p:cNvSpPr txBox="1">
            <a:spLocks noChangeArrowheads="1"/>
          </p:cNvSpPr>
          <p:nvPr/>
        </p:nvSpPr>
        <p:spPr bwMode="auto">
          <a:xfrm>
            <a:off x="4622800" y="4681309"/>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6398" name="Text Box 21"/>
          <p:cNvSpPr txBox="1">
            <a:spLocks noChangeArrowheads="1"/>
          </p:cNvSpPr>
          <p:nvPr/>
        </p:nvSpPr>
        <p:spPr bwMode="auto">
          <a:xfrm>
            <a:off x="6515100" y="4681309"/>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9622" name="Oval 22"/>
          <p:cNvSpPr>
            <a:spLocks noChangeArrowheads="1"/>
          </p:cNvSpPr>
          <p:nvPr/>
        </p:nvSpPr>
        <p:spPr bwMode="auto">
          <a:xfrm>
            <a:off x="57658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3" name="Oval 23"/>
          <p:cNvSpPr>
            <a:spLocks noChangeArrowheads="1"/>
          </p:cNvSpPr>
          <p:nvPr/>
        </p:nvSpPr>
        <p:spPr bwMode="auto">
          <a:xfrm>
            <a:off x="59944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4" name="Oval 24"/>
          <p:cNvSpPr>
            <a:spLocks noChangeArrowheads="1"/>
          </p:cNvSpPr>
          <p:nvPr/>
        </p:nvSpPr>
        <p:spPr bwMode="auto">
          <a:xfrm>
            <a:off x="57658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5" name="Oval 25"/>
          <p:cNvSpPr>
            <a:spLocks noChangeArrowheads="1"/>
          </p:cNvSpPr>
          <p:nvPr/>
        </p:nvSpPr>
        <p:spPr bwMode="auto">
          <a:xfrm>
            <a:off x="59944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6" name="Oval 26"/>
          <p:cNvSpPr>
            <a:spLocks noChangeArrowheads="1"/>
          </p:cNvSpPr>
          <p:nvPr/>
        </p:nvSpPr>
        <p:spPr bwMode="auto">
          <a:xfrm rot="5400000">
            <a:off x="3203575"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7" name="Oval 27"/>
          <p:cNvSpPr>
            <a:spLocks noChangeArrowheads="1"/>
          </p:cNvSpPr>
          <p:nvPr/>
        </p:nvSpPr>
        <p:spPr bwMode="auto">
          <a:xfrm rot="5400000">
            <a:off x="3203575"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8" name="Oval 28"/>
          <p:cNvSpPr>
            <a:spLocks noChangeArrowheads="1"/>
          </p:cNvSpPr>
          <p:nvPr/>
        </p:nvSpPr>
        <p:spPr bwMode="auto">
          <a:xfrm rot="5400000">
            <a:off x="4813300"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9" name="Oval 29"/>
          <p:cNvSpPr>
            <a:spLocks noChangeArrowheads="1"/>
          </p:cNvSpPr>
          <p:nvPr/>
        </p:nvSpPr>
        <p:spPr bwMode="auto">
          <a:xfrm rot="5400000">
            <a:off x="4813300"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0" name="Oval 30"/>
          <p:cNvSpPr>
            <a:spLocks noChangeArrowheads="1"/>
          </p:cNvSpPr>
          <p:nvPr/>
        </p:nvSpPr>
        <p:spPr bwMode="auto">
          <a:xfrm rot="5400000">
            <a:off x="6946900"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1" name="Oval 31"/>
          <p:cNvSpPr>
            <a:spLocks noChangeArrowheads="1"/>
          </p:cNvSpPr>
          <p:nvPr/>
        </p:nvSpPr>
        <p:spPr bwMode="auto">
          <a:xfrm rot="5400000">
            <a:off x="6946900"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409" name="Text Box 32"/>
          <p:cNvSpPr txBox="1">
            <a:spLocks noChangeArrowheads="1"/>
          </p:cNvSpPr>
          <p:nvPr/>
        </p:nvSpPr>
        <p:spPr bwMode="auto">
          <a:xfrm>
            <a:off x="1248226" y="5827713"/>
            <a:ext cx="1477456" cy="338554"/>
          </a:xfrm>
          <a:prstGeom prst="rect">
            <a:avLst/>
          </a:prstGeom>
          <a:noFill/>
          <a:ln w="9525">
            <a:noFill/>
            <a:miter lim="800000"/>
            <a:headEnd/>
            <a:tailEnd/>
          </a:ln>
        </p:spPr>
        <p:txBody>
          <a:bodyPr wrap="none">
            <a:spAutoFit/>
          </a:bodyPr>
          <a:lstStyle/>
          <a:p>
            <a:r>
              <a:rPr lang="en-US" sz="2000" dirty="0">
                <a:solidFill>
                  <a:schemeClr val="tx2"/>
                </a:solidFill>
                <a:latin typeface="Calibri" pitchFamily="34" charset="0"/>
                <a:cs typeface="Calibri" pitchFamily="34" charset="0"/>
              </a:rPr>
              <a:t>Frame CCNT</a:t>
            </a:r>
          </a:p>
        </p:txBody>
      </p:sp>
      <p:sp>
        <p:nvSpPr>
          <p:cNvPr id="16410" name="Text Box 33"/>
          <p:cNvSpPr txBox="1">
            <a:spLocks noChangeArrowheads="1"/>
          </p:cNvSpPr>
          <p:nvPr/>
        </p:nvSpPr>
        <p:spPr bwMode="auto">
          <a:xfrm>
            <a:off x="2987675" y="6159272"/>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Array1</a:t>
            </a:r>
          </a:p>
        </p:txBody>
      </p:sp>
      <p:sp>
        <p:nvSpPr>
          <p:cNvPr id="16411" name="Text Box 34"/>
          <p:cNvSpPr txBox="1">
            <a:spLocks noChangeArrowheads="1"/>
          </p:cNvSpPr>
          <p:nvPr/>
        </p:nvSpPr>
        <p:spPr bwMode="auto">
          <a:xfrm>
            <a:off x="4622800" y="6159272"/>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6412" name="Text Box 35"/>
          <p:cNvSpPr txBox="1">
            <a:spLocks noChangeArrowheads="1"/>
          </p:cNvSpPr>
          <p:nvPr/>
        </p:nvSpPr>
        <p:spPr bwMode="auto">
          <a:xfrm>
            <a:off x="6515100" y="6159272"/>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9636" name="Oval 36"/>
          <p:cNvSpPr>
            <a:spLocks noChangeArrowheads="1"/>
          </p:cNvSpPr>
          <p:nvPr/>
        </p:nvSpPr>
        <p:spPr bwMode="auto">
          <a:xfrm>
            <a:off x="57658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7" name="Oval 37"/>
          <p:cNvSpPr>
            <a:spLocks noChangeArrowheads="1"/>
          </p:cNvSpPr>
          <p:nvPr/>
        </p:nvSpPr>
        <p:spPr bwMode="auto">
          <a:xfrm>
            <a:off x="59944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8" name="Line 38"/>
          <p:cNvSpPr>
            <a:spLocks noChangeShapeType="1"/>
          </p:cNvSpPr>
          <p:nvPr/>
        </p:nvSpPr>
        <p:spPr bwMode="auto">
          <a:xfrm>
            <a:off x="2927350" y="26670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9" name="Line 39"/>
          <p:cNvSpPr>
            <a:spLocks noChangeShapeType="1"/>
          </p:cNvSpPr>
          <p:nvPr/>
        </p:nvSpPr>
        <p:spPr bwMode="auto">
          <a:xfrm>
            <a:off x="2927350" y="38862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0" name="Line 40"/>
          <p:cNvSpPr>
            <a:spLocks noChangeShapeType="1"/>
          </p:cNvSpPr>
          <p:nvPr/>
        </p:nvSpPr>
        <p:spPr bwMode="auto">
          <a:xfrm>
            <a:off x="2927350" y="5381625"/>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1" name="Oval 41"/>
          <p:cNvSpPr>
            <a:spLocks noChangeArrowheads="1"/>
          </p:cNvSpPr>
          <p:nvPr/>
        </p:nvSpPr>
        <p:spPr bwMode="auto">
          <a:xfrm>
            <a:off x="62230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2" name="Oval 42"/>
          <p:cNvSpPr>
            <a:spLocks noChangeArrowheads="1"/>
          </p:cNvSpPr>
          <p:nvPr/>
        </p:nvSpPr>
        <p:spPr bwMode="auto">
          <a:xfrm>
            <a:off x="62230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3" name="Oval 43"/>
          <p:cNvSpPr>
            <a:spLocks noChangeArrowheads="1"/>
          </p:cNvSpPr>
          <p:nvPr/>
        </p:nvSpPr>
        <p:spPr bwMode="auto">
          <a:xfrm>
            <a:off x="62230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421" name="Text Box 44"/>
          <p:cNvSpPr txBox="1">
            <a:spLocks noChangeArrowheads="1"/>
          </p:cNvSpPr>
          <p:nvPr/>
        </p:nvSpPr>
        <p:spPr bwMode="auto">
          <a:xfrm>
            <a:off x="2543175" y="2409825"/>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a:latin typeface="Calibri" pitchFamily="34" charset="0"/>
                <a:cs typeface="Calibri" pitchFamily="34" charset="0"/>
              </a:rPr>
              <a:t>EVTx</a:t>
            </a:r>
            <a:endParaRPr lang="en-US" sz="1800" dirty="0">
              <a:latin typeface="Calibri" pitchFamily="34" charset="0"/>
              <a:cs typeface="Calibri" pitchFamily="34" charset="0"/>
            </a:endParaRPr>
          </a:p>
        </p:txBody>
      </p:sp>
      <p:sp>
        <p:nvSpPr>
          <p:cNvPr id="409645" name="Rectangle 45"/>
          <p:cNvSpPr>
            <a:spLocks noChangeArrowheads="1"/>
          </p:cNvSpPr>
          <p:nvPr/>
        </p:nvSpPr>
        <p:spPr bwMode="auto">
          <a:xfrm>
            <a:off x="44958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6" name="Rectangle 46"/>
          <p:cNvSpPr>
            <a:spLocks noChangeArrowheads="1"/>
          </p:cNvSpPr>
          <p:nvPr/>
        </p:nvSpPr>
        <p:spPr bwMode="auto">
          <a:xfrm>
            <a:off x="66294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7" name="Rectangle 47"/>
          <p:cNvSpPr>
            <a:spLocks noChangeArrowheads="1"/>
          </p:cNvSpPr>
          <p:nvPr/>
        </p:nvSpPr>
        <p:spPr bwMode="auto">
          <a:xfrm>
            <a:off x="292735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8" name="Rectangle 48"/>
          <p:cNvSpPr>
            <a:spLocks noChangeArrowheads="1"/>
          </p:cNvSpPr>
          <p:nvPr/>
        </p:nvSpPr>
        <p:spPr bwMode="auto">
          <a:xfrm>
            <a:off x="44958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9" name="Rectangle 49"/>
          <p:cNvSpPr>
            <a:spLocks noChangeArrowheads="1"/>
          </p:cNvSpPr>
          <p:nvPr/>
        </p:nvSpPr>
        <p:spPr bwMode="auto">
          <a:xfrm>
            <a:off x="66294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0" name="Rectangle 50"/>
          <p:cNvSpPr>
            <a:spLocks noChangeArrowheads="1"/>
          </p:cNvSpPr>
          <p:nvPr/>
        </p:nvSpPr>
        <p:spPr bwMode="auto">
          <a:xfrm>
            <a:off x="292735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1" name="Rectangle 51"/>
          <p:cNvSpPr>
            <a:spLocks noChangeArrowheads="1"/>
          </p:cNvSpPr>
          <p:nvPr/>
        </p:nvSpPr>
        <p:spPr bwMode="auto">
          <a:xfrm>
            <a:off x="44958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2" name="Rectangle 52"/>
          <p:cNvSpPr>
            <a:spLocks noChangeArrowheads="1"/>
          </p:cNvSpPr>
          <p:nvPr/>
        </p:nvSpPr>
        <p:spPr bwMode="auto">
          <a:xfrm>
            <a:off x="66294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xmlns="" val="260468773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Indexing</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Indexing: </a:t>
            </a:r>
            <a:r>
              <a:rPr lang="en-US" dirty="0" smtClean="0"/>
              <a:t>‘BIDX, ‘CIDX </a:t>
            </a:r>
          </a:p>
        </p:txBody>
      </p:sp>
      <p:sp>
        <p:nvSpPr>
          <p:cNvPr id="18436" name="Text Box 11"/>
          <p:cNvSpPr txBox="1">
            <a:spLocks noChangeArrowheads="1"/>
          </p:cNvSpPr>
          <p:nvPr/>
        </p:nvSpPr>
        <p:spPr bwMode="auto">
          <a:xfrm>
            <a:off x="487363" y="526842"/>
            <a:ext cx="6959213" cy="1988237"/>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spcAft>
                <a:spcPct val="30000"/>
              </a:spcAft>
              <a:buClr>
                <a:schemeClr val="tx1"/>
              </a:buClr>
              <a:buSzPct val="100000"/>
              <a:buFont typeface="Arial" pitchFamily="34" charset="0"/>
              <a:buChar char="•"/>
            </a:pPr>
            <a:r>
              <a:rPr lang="en-US" sz="1600" b="0" dirty="0">
                <a:solidFill>
                  <a:schemeClr val="tx1"/>
                </a:solidFill>
                <a:latin typeface="Calibri" pitchFamily="34" charset="0"/>
                <a:cs typeface="Calibri" pitchFamily="34" charset="0"/>
              </a:rPr>
              <a:t>EDMA3 has two types of indexing: ‘BIDX and ‘CIDX</a:t>
            </a:r>
          </a:p>
          <a:p>
            <a:pPr marL="342900" indent="-342900" eaLnBrk="0" hangingPunct="0">
              <a:lnSpc>
                <a:spcPct val="90000"/>
              </a:lnSpc>
              <a:spcAft>
                <a:spcPct val="30000"/>
              </a:spcAft>
              <a:buClr>
                <a:schemeClr val="tx1"/>
              </a:buClr>
              <a:buSzPct val="100000"/>
              <a:buFont typeface="Arial" pitchFamily="34" charset="0"/>
              <a:buChar char="•"/>
            </a:pPr>
            <a:r>
              <a:rPr lang="en-US" sz="1600" b="0" dirty="0">
                <a:solidFill>
                  <a:schemeClr val="tx1"/>
                </a:solidFill>
                <a:latin typeface="Calibri" pitchFamily="34" charset="0"/>
                <a:cs typeface="Calibri" pitchFamily="34" charset="0"/>
              </a:rPr>
              <a:t>Each index can be set separately for SRC and DST (next slide…)</a:t>
            </a:r>
          </a:p>
          <a:p>
            <a:pPr marL="342900" indent="-342900" eaLnBrk="0" hangingPunct="0">
              <a:lnSpc>
                <a:spcPct val="90000"/>
              </a:lnSpc>
              <a:spcAft>
                <a:spcPct val="30000"/>
              </a:spcAft>
              <a:buClr>
                <a:schemeClr val="tx1"/>
              </a:buClr>
              <a:buSzPct val="100000"/>
              <a:buFont typeface="Arial" pitchFamily="34" charset="0"/>
              <a:buChar char="•"/>
            </a:pPr>
            <a:r>
              <a:rPr lang="en-US" sz="1600" b="0" u="sng" dirty="0" smtClean="0">
                <a:solidFill>
                  <a:schemeClr val="tx1"/>
                </a:solidFill>
                <a:latin typeface="Calibri" pitchFamily="34" charset="0"/>
                <a:cs typeface="Calibri" pitchFamily="34" charset="0"/>
              </a:rPr>
              <a:t>‘BIDX</a:t>
            </a:r>
            <a:r>
              <a:rPr lang="en-US" sz="1600" b="0" dirty="0" smtClean="0">
                <a:solidFill>
                  <a:schemeClr val="tx1"/>
                </a:solidFill>
                <a:latin typeface="Calibri" pitchFamily="34" charset="0"/>
                <a:cs typeface="Calibri" pitchFamily="34" charset="0"/>
              </a:rPr>
              <a:t> </a:t>
            </a:r>
            <a:r>
              <a:rPr lang="en-US" sz="1600" b="0" dirty="0">
                <a:solidFill>
                  <a:schemeClr val="tx1"/>
                </a:solidFill>
                <a:latin typeface="Calibri" pitchFamily="34" charset="0"/>
                <a:cs typeface="Calibri" pitchFamily="34" charset="0"/>
              </a:rPr>
              <a:t>= index in bytes between ACNT arrays (</a:t>
            </a:r>
            <a:r>
              <a:rPr lang="en-US" sz="1600" b="0" u="sng" dirty="0">
                <a:solidFill>
                  <a:schemeClr val="tx1"/>
                </a:solidFill>
                <a:latin typeface="Calibri" pitchFamily="34" charset="0"/>
                <a:cs typeface="Calibri" pitchFamily="34" charset="0"/>
              </a:rPr>
              <a:t>same</a:t>
            </a:r>
            <a:r>
              <a:rPr lang="en-US" sz="1600" b="0" dirty="0">
                <a:solidFill>
                  <a:schemeClr val="tx1"/>
                </a:solidFill>
                <a:latin typeface="Calibri" pitchFamily="34" charset="0"/>
                <a:cs typeface="Calibri" pitchFamily="34" charset="0"/>
              </a:rPr>
              <a:t> for A-sync and AB-sync)</a:t>
            </a:r>
          </a:p>
          <a:p>
            <a:pPr marL="342900" indent="-342900" eaLnBrk="0" hangingPunct="0">
              <a:lnSpc>
                <a:spcPct val="90000"/>
              </a:lnSpc>
              <a:spcAft>
                <a:spcPct val="30000"/>
              </a:spcAft>
              <a:buClr>
                <a:schemeClr val="tx1"/>
              </a:buClr>
              <a:buSzPct val="100000"/>
              <a:buFont typeface="Arial" pitchFamily="34" charset="0"/>
              <a:buChar char="•"/>
            </a:pPr>
            <a:r>
              <a:rPr lang="en-US" sz="1600" b="0" u="sng" dirty="0" smtClean="0">
                <a:solidFill>
                  <a:schemeClr val="tx1"/>
                </a:solidFill>
                <a:latin typeface="Calibri" pitchFamily="34" charset="0"/>
                <a:cs typeface="Calibri" pitchFamily="34" charset="0"/>
              </a:rPr>
              <a:t>‘CIDX</a:t>
            </a:r>
            <a:r>
              <a:rPr lang="en-US" sz="1600" b="0" dirty="0" smtClean="0">
                <a:solidFill>
                  <a:schemeClr val="tx1"/>
                </a:solidFill>
                <a:latin typeface="Calibri" pitchFamily="34" charset="0"/>
                <a:cs typeface="Calibri" pitchFamily="34" charset="0"/>
              </a:rPr>
              <a:t> </a:t>
            </a:r>
            <a:r>
              <a:rPr lang="en-US" sz="1600" b="0" dirty="0">
                <a:solidFill>
                  <a:schemeClr val="tx1"/>
                </a:solidFill>
                <a:latin typeface="Calibri" pitchFamily="34" charset="0"/>
                <a:cs typeface="Calibri" pitchFamily="34" charset="0"/>
              </a:rPr>
              <a:t>= index in bytes between BCNT frames (</a:t>
            </a:r>
            <a:r>
              <a:rPr lang="en-US" sz="1600" b="0" u="sng" dirty="0">
                <a:solidFill>
                  <a:schemeClr val="tx1"/>
                </a:solidFill>
                <a:latin typeface="Calibri" pitchFamily="34" charset="0"/>
                <a:cs typeface="Calibri" pitchFamily="34" charset="0"/>
              </a:rPr>
              <a:t>different</a:t>
            </a:r>
            <a:r>
              <a:rPr lang="en-US" sz="1600" b="0" dirty="0">
                <a:solidFill>
                  <a:schemeClr val="tx1"/>
                </a:solidFill>
                <a:latin typeface="Calibri" pitchFamily="34" charset="0"/>
                <a:cs typeface="Calibri" pitchFamily="34" charset="0"/>
              </a:rPr>
              <a:t> for A-sync vs. AB-sync)</a:t>
            </a:r>
          </a:p>
          <a:p>
            <a:pPr marL="342900" indent="-342900" eaLnBrk="0" hangingPunct="0">
              <a:lnSpc>
                <a:spcPct val="90000"/>
              </a:lnSpc>
              <a:spcAft>
                <a:spcPct val="30000"/>
              </a:spcAft>
              <a:buClr>
                <a:schemeClr val="tx1"/>
              </a:buClr>
              <a:buSzPct val="100000"/>
              <a:buFont typeface="Arial" pitchFamily="34" charset="0"/>
              <a:buChar char="•"/>
            </a:pPr>
            <a:r>
              <a:rPr lang="en-US" sz="1600" b="0" dirty="0" smtClean="0">
                <a:solidFill>
                  <a:schemeClr val="tx1"/>
                </a:solidFill>
                <a:latin typeface="Calibri" pitchFamily="34" charset="0"/>
                <a:cs typeface="Calibri" pitchFamily="34" charset="0"/>
              </a:rPr>
              <a:t>‘BIDX/’CIDX</a:t>
            </a:r>
            <a:r>
              <a:rPr lang="en-US" sz="1600" b="0" dirty="0">
                <a:solidFill>
                  <a:schemeClr val="tx1"/>
                </a:solidFill>
                <a:latin typeface="Calibri" pitchFamily="34" charset="0"/>
                <a:cs typeface="Calibri" pitchFamily="34" charset="0"/>
              </a:rPr>
              <a:t>: signed 16-bit, -32768 to +32767</a:t>
            </a:r>
            <a:endParaRPr lang="en-US" sz="1600" b="0" u="sng" dirty="0">
              <a:solidFill>
                <a:schemeClr val="tx1"/>
              </a:solidFill>
              <a:latin typeface="Calibri" pitchFamily="34" charset="0"/>
              <a:cs typeface="Calibri" pitchFamily="34" charset="0"/>
            </a:endParaRPr>
          </a:p>
        </p:txBody>
      </p:sp>
      <p:sp>
        <p:nvSpPr>
          <p:cNvPr id="18437" name="Text Box 12"/>
          <p:cNvSpPr txBox="1">
            <a:spLocks noChangeArrowheads="1"/>
          </p:cNvSpPr>
          <p:nvPr/>
        </p:nvSpPr>
        <p:spPr bwMode="auto">
          <a:xfrm>
            <a:off x="681038" y="5404942"/>
            <a:ext cx="8282652" cy="923330"/>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spcAft>
                <a:spcPct val="30000"/>
              </a:spcAft>
              <a:buClr>
                <a:schemeClr val="tx1"/>
              </a:buClr>
              <a:buSzPct val="100000"/>
              <a:buFont typeface="Arial" pitchFamily="34" charset="0"/>
              <a:buChar char="•"/>
            </a:pPr>
            <a:r>
              <a:rPr lang="en-US" sz="2000" b="0" dirty="0" smtClean="0">
                <a:solidFill>
                  <a:schemeClr val="tx1"/>
                </a:solidFill>
                <a:latin typeface="Calibri" pitchFamily="34" charset="0"/>
                <a:cs typeface="Calibri" pitchFamily="34" charset="0"/>
              </a:rPr>
              <a:t>CIDX </a:t>
            </a:r>
            <a:r>
              <a:rPr lang="en-US" sz="2000" b="0" dirty="0">
                <a:solidFill>
                  <a:schemeClr val="tx1"/>
                </a:solidFill>
                <a:latin typeface="Calibri" pitchFamily="34" charset="0"/>
                <a:cs typeface="Calibri" pitchFamily="34" charset="0"/>
              </a:rPr>
              <a:t>distance is calculated from the starting address of the previously</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transferred block (array for A-sync, frame for AB-sync) to the next frame to</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be transferred.</a:t>
            </a:r>
            <a:endParaRPr lang="en-US" sz="2000" b="0" u="sng" dirty="0">
              <a:solidFill>
                <a:schemeClr val="tx1"/>
              </a:solidFill>
              <a:latin typeface="Calibri" pitchFamily="34" charset="0"/>
              <a:cs typeface="Calibri" pitchFamily="34" charset="0"/>
            </a:endParaRPr>
          </a:p>
        </p:txBody>
      </p:sp>
      <p:grpSp>
        <p:nvGrpSpPr>
          <p:cNvPr id="18438" name="Group 13"/>
          <p:cNvGrpSpPr>
            <a:grpSpLocks/>
          </p:cNvGrpSpPr>
          <p:nvPr/>
        </p:nvGrpSpPr>
        <p:grpSpPr bwMode="auto">
          <a:xfrm>
            <a:off x="914400" y="2552696"/>
            <a:ext cx="3276600" cy="2749550"/>
            <a:chOff x="336" y="1628"/>
            <a:chExt cx="2064" cy="1732"/>
          </a:xfrm>
        </p:grpSpPr>
        <p:sp>
          <p:nvSpPr>
            <p:cNvPr id="411662" name="Rectangle 14"/>
            <p:cNvSpPr>
              <a:spLocks noChangeArrowheads="1"/>
            </p:cNvSpPr>
            <p:nvPr/>
          </p:nvSpPr>
          <p:spPr bwMode="auto">
            <a:xfrm>
              <a:off x="336" y="1824"/>
              <a:ext cx="2064" cy="1536"/>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3" name="Rectangle 15"/>
            <p:cNvSpPr>
              <a:spLocks noChangeArrowheads="1"/>
            </p:cNvSpPr>
            <p:nvPr/>
          </p:nvSpPr>
          <p:spPr bwMode="auto">
            <a:xfrm>
              <a:off x="576"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4" name="Rectangle 16"/>
            <p:cNvSpPr>
              <a:spLocks noChangeArrowheads="1"/>
            </p:cNvSpPr>
            <p:nvPr/>
          </p:nvSpPr>
          <p:spPr bwMode="auto">
            <a:xfrm>
              <a:off x="720"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5" name="Rectangle 17"/>
            <p:cNvSpPr>
              <a:spLocks noChangeArrowheads="1"/>
            </p:cNvSpPr>
            <p:nvPr/>
          </p:nvSpPr>
          <p:spPr bwMode="auto">
            <a:xfrm>
              <a:off x="124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6" name="Rectangle 18"/>
            <p:cNvSpPr>
              <a:spLocks noChangeArrowheads="1"/>
            </p:cNvSpPr>
            <p:nvPr/>
          </p:nvSpPr>
          <p:spPr bwMode="auto">
            <a:xfrm>
              <a:off x="139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7" name="Rectangle 19"/>
            <p:cNvSpPr>
              <a:spLocks noChangeArrowheads="1"/>
            </p:cNvSpPr>
            <p:nvPr/>
          </p:nvSpPr>
          <p:spPr bwMode="auto">
            <a:xfrm>
              <a:off x="196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8" name="Rectangle 20"/>
            <p:cNvSpPr>
              <a:spLocks noChangeArrowheads="1"/>
            </p:cNvSpPr>
            <p:nvPr/>
          </p:nvSpPr>
          <p:spPr bwMode="auto">
            <a:xfrm>
              <a:off x="211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69" name="Text Box 21"/>
            <p:cNvSpPr txBox="1">
              <a:spLocks noChangeArrowheads="1"/>
            </p:cNvSpPr>
            <p:nvPr/>
          </p:nvSpPr>
          <p:spPr bwMode="auto">
            <a:xfrm>
              <a:off x="1594" y="2094"/>
              <a:ext cx="302" cy="2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70" name="Line 22"/>
            <p:cNvSpPr>
              <a:spLocks noChangeShapeType="1"/>
            </p:cNvSpPr>
            <p:nvPr/>
          </p:nvSpPr>
          <p:spPr bwMode="auto">
            <a:xfrm>
              <a:off x="576"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1" name="Line 23"/>
            <p:cNvSpPr>
              <a:spLocks noChangeShapeType="1"/>
            </p:cNvSpPr>
            <p:nvPr/>
          </p:nvSpPr>
          <p:spPr bwMode="auto">
            <a:xfrm>
              <a:off x="1248"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2" name="Line 24"/>
            <p:cNvSpPr>
              <a:spLocks noChangeShapeType="1"/>
            </p:cNvSpPr>
            <p:nvPr/>
          </p:nvSpPr>
          <p:spPr bwMode="auto">
            <a:xfrm>
              <a:off x="1968"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73" name="Text Box 25"/>
            <p:cNvSpPr txBox="1">
              <a:spLocks noChangeArrowheads="1"/>
            </p:cNvSpPr>
            <p:nvPr/>
          </p:nvSpPr>
          <p:spPr bwMode="auto">
            <a:xfrm>
              <a:off x="38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18474" name="Text Box 26"/>
            <p:cNvSpPr txBox="1">
              <a:spLocks noChangeArrowheads="1"/>
            </p:cNvSpPr>
            <p:nvPr/>
          </p:nvSpPr>
          <p:spPr bwMode="auto">
            <a:xfrm>
              <a:off x="105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18475" name="Text Box 27"/>
            <p:cNvSpPr txBox="1">
              <a:spLocks noChangeArrowheads="1"/>
            </p:cNvSpPr>
            <p:nvPr/>
          </p:nvSpPr>
          <p:spPr bwMode="auto">
            <a:xfrm>
              <a:off x="177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411676" name="Rectangle 28"/>
            <p:cNvSpPr>
              <a:spLocks noChangeArrowheads="1"/>
            </p:cNvSpPr>
            <p:nvPr/>
          </p:nvSpPr>
          <p:spPr bwMode="auto">
            <a:xfrm>
              <a:off x="576"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7" name="Rectangle 29"/>
            <p:cNvSpPr>
              <a:spLocks noChangeArrowheads="1"/>
            </p:cNvSpPr>
            <p:nvPr/>
          </p:nvSpPr>
          <p:spPr bwMode="auto">
            <a:xfrm>
              <a:off x="720"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8" name="Rectangle 30"/>
            <p:cNvSpPr>
              <a:spLocks noChangeArrowheads="1"/>
            </p:cNvSpPr>
            <p:nvPr/>
          </p:nvSpPr>
          <p:spPr bwMode="auto">
            <a:xfrm>
              <a:off x="124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9" name="Rectangle 31"/>
            <p:cNvSpPr>
              <a:spLocks noChangeArrowheads="1"/>
            </p:cNvSpPr>
            <p:nvPr/>
          </p:nvSpPr>
          <p:spPr bwMode="auto">
            <a:xfrm>
              <a:off x="139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0" name="Rectangle 32"/>
            <p:cNvSpPr>
              <a:spLocks noChangeArrowheads="1"/>
            </p:cNvSpPr>
            <p:nvPr/>
          </p:nvSpPr>
          <p:spPr bwMode="auto">
            <a:xfrm>
              <a:off x="196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1" name="Rectangle 33"/>
            <p:cNvSpPr>
              <a:spLocks noChangeArrowheads="1"/>
            </p:cNvSpPr>
            <p:nvPr/>
          </p:nvSpPr>
          <p:spPr bwMode="auto">
            <a:xfrm>
              <a:off x="211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82" name="Text Box 34"/>
            <p:cNvSpPr txBox="1">
              <a:spLocks noChangeArrowheads="1"/>
            </p:cNvSpPr>
            <p:nvPr/>
          </p:nvSpPr>
          <p:spPr bwMode="auto">
            <a:xfrm>
              <a:off x="1594" y="2943"/>
              <a:ext cx="302" cy="2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83" name="Line 35"/>
            <p:cNvSpPr>
              <a:spLocks noChangeShapeType="1"/>
            </p:cNvSpPr>
            <p:nvPr/>
          </p:nvSpPr>
          <p:spPr bwMode="auto">
            <a:xfrm>
              <a:off x="576"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4" name="Line 36"/>
            <p:cNvSpPr>
              <a:spLocks noChangeShapeType="1"/>
            </p:cNvSpPr>
            <p:nvPr/>
          </p:nvSpPr>
          <p:spPr bwMode="auto">
            <a:xfrm>
              <a:off x="1248"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5" name="Line 37"/>
            <p:cNvSpPr>
              <a:spLocks noChangeShapeType="1"/>
            </p:cNvSpPr>
            <p:nvPr/>
          </p:nvSpPr>
          <p:spPr bwMode="auto">
            <a:xfrm>
              <a:off x="1962"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18486" name="AutoShape 38"/>
            <p:cNvCxnSpPr>
              <a:cxnSpLocks noChangeShapeType="1"/>
              <a:stCxn id="411663" idx="2"/>
              <a:endCxn id="411665" idx="2"/>
            </p:cNvCxnSpPr>
            <p:nvPr/>
          </p:nvCxnSpPr>
          <p:spPr bwMode="auto">
            <a:xfrm rot="16200000" flipH="1">
              <a:off x="983" y="2017"/>
              <a:ext cx="1" cy="672"/>
            </a:xfrm>
            <a:prstGeom prst="curvedConnector3">
              <a:avLst>
                <a:gd name="adj1" fmla="val 14400005"/>
              </a:avLst>
            </a:prstGeom>
            <a:noFill/>
            <a:ln w="28575">
              <a:solidFill>
                <a:schemeClr val="tx2"/>
              </a:solidFill>
              <a:round/>
              <a:headEnd/>
              <a:tailEnd type="triangle" w="med" len="med"/>
            </a:ln>
          </p:spPr>
        </p:cxnSp>
        <p:sp>
          <p:nvSpPr>
            <p:cNvPr id="18487" name="Text Box 39"/>
            <p:cNvSpPr txBox="1">
              <a:spLocks noChangeArrowheads="1"/>
            </p:cNvSpPr>
            <p:nvPr/>
          </p:nvSpPr>
          <p:spPr bwMode="auto">
            <a:xfrm>
              <a:off x="796" y="2492"/>
              <a:ext cx="439" cy="20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smtClean="0">
                  <a:solidFill>
                    <a:schemeClr val="tx2"/>
                  </a:solidFill>
                  <a:latin typeface="Calibri" pitchFamily="34" charset="0"/>
                  <a:cs typeface="Calibri" pitchFamily="34" charset="0"/>
                </a:rPr>
                <a:t>‘BIDX</a:t>
              </a:r>
              <a:endParaRPr lang="en-US" sz="1800" dirty="0">
                <a:solidFill>
                  <a:schemeClr val="tx2"/>
                </a:solidFill>
                <a:latin typeface="Calibri" pitchFamily="34" charset="0"/>
                <a:cs typeface="Calibri" pitchFamily="34" charset="0"/>
              </a:endParaRPr>
            </a:p>
          </p:txBody>
        </p:sp>
        <p:cxnSp>
          <p:nvCxnSpPr>
            <p:cNvPr id="18488" name="AutoShape 40"/>
            <p:cNvCxnSpPr>
              <a:cxnSpLocks noChangeShapeType="1"/>
              <a:stCxn id="411667" idx="2"/>
              <a:endCxn id="411676" idx="0"/>
            </p:cNvCxnSpPr>
            <p:nvPr/>
          </p:nvCxnSpPr>
          <p:spPr bwMode="auto">
            <a:xfrm rot="5400000">
              <a:off x="991" y="2009"/>
              <a:ext cx="705" cy="1392"/>
            </a:xfrm>
            <a:prstGeom prst="curvedConnector3">
              <a:avLst>
                <a:gd name="adj1" fmla="val 49931"/>
              </a:avLst>
            </a:prstGeom>
            <a:noFill/>
            <a:ln w="28575">
              <a:solidFill>
                <a:schemeClr val="tx1"/>
              </a:solidFill>
              <a:round/>
              <a:headEnd/>
              <a:tailEnd type="triangle" w="med" len="med"/>
            </a:ln>
          </p:spPr>
        </p:cxnSp>
        <p:sp>
          <p:nvSpPr>
            <p:cNvPr id="18489" name="Text Box 41"/>
            <p:cNvSpPr txBox="1">
              <a:spLocks noChangeArrowheads="1"/>
            </p:cNvSpPr>
            <p:nvPr/>
          </p:nvSpPr>
          <p:spPr bwMode="auto">
            <a:xfrm>
              <a:off x="1308" y="2688"/>
              <a:ext cx="492" cy="20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smtClean="0">
                  <a:latin typeface="Calibri" pitchFamily="34" charset="0"/>
                  <a:cs typeface="Calibri" pitchFamily="34" charset="0"/>
                </a:rPr>
                <a:t>‘CIDX</a:t>
              </a:r>
              <a:r>
                <a:rPr lang="en-US" sz="1800" baseline="-25000" dirty="0" smtClean="0">
                  <a:latin typeface="Calibri" pitchFamily="34" charset="0"/>
                  <a:cs typeface="Calibri" pitchFamily="34" charset="0"/>
                </a:rPr>
                <a:t>A</a:t>
              </a:r>
              <a:endParaRPr lang="en-US" sz="1800" baseline="-25000" dirty="0">
                <a:latin typeface="Calibri" pitchFamily="34" charset="0"/>
                <a:cs typeface="Calibri" pitchFamily="34" charset="0"/>
              </a:endParaRPr>
            </a:p>
          </p:txBody>
        </p:sp>
        <p:sp>
          <p:nvSpPr>
            <p:cNvPr id="18490" name="Text Box 42"/>
            <p:cNvSpPr txBox="1">
              <a:spLocks noChangeArrowheads="1"/>
            </p:cNvSpPr>
            <p:nvPr/>
          </p:nvSpPr>
          <p:spPr bwMode="auto">
            <a:xfrm>
              <a:off x="1010" y="1628"/>
              <a:ext cx="569" cy="2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2"/>
                  </a:solidFill>
                  <a:latin typeface="Calibri" pitchFamily="34" charset="0"/>
                  <a:cs typeface="Calibri" pitchFamily="34" charset="0"/>
                </a:rPr>
                <a:t>A-Sync</a:t>
              </a:r>
            </a:p>
          </p:txBody>
        </p:sp>
      </p:grpSp>
      <p:grpSp>
        <p:nvGrpSpPr>
          <p:cNvPr id="58" name="Group 57"/>
          <p:cNvGrpSpPr/>
          <p:nvPr/>
        </p:nvGrpSpPr>
        <p:grpSpPr>
          <a:xfrm>
            <a:off x="4724400" y="2552696"/>
            <a:ext cx="3886200" cy="2749550"/>
            <a:chOff x="4724400" y="2438400"/>
            <a:chExt cx="3886200" cy="2749550"/>
          </a:xfrm>
        </p:grpSpPr>
        <p:sp>
          <p:nvSpPr>
            <p:cNvPr id="411691" name="Rectangle 43"/>
            <p:cNvSpPr>
              <a:spLocks noChangeArrowheads="1"/>
            </p:cNvSpPr>
            <p:nvPr/>
          </p:nvSpPr>
          <p:spPr bwMode="auto">
            <a:xfrm>
              <a:off x="4800600" y="2749550"/>
              <a:ext cx="3810000" cy="2438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2" name="Rectangle 44"/>
            <p:cNvSpPr>
              <a:spLocks noChangeArrowheads="1"/>
            </p:cNvSpPr>
            <p:nvPr/>
          </p:nvSpPr>
          <p:spPr bwMode="auto">
            <a:xfrm>
              <a:off x="57150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3" name="Rectangle 45"/>
            <p:cNvSpPr>
              <a:spLocks noChangeArrowheads="1"/>
            </p:cNvSpPr>
            <p:nvPr/>
          </p:nvSpPr>
          <p:spPr bwMode="auto">
            <a:xfrm>
              <a:off x="59436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4" name="Rectangle 46"/>
            <p:cNvSpPr>
              <a:spLocks noChangeArrowheads="1"/>
            </p:cNvSpPr>
            <p:nvPr/>
          </p:nvSpPr>
          <p:spPr bwMode="auto">
            <a:xfrm>
              <a:off x="6781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5" name="Rectangle 47"/>
            <p:cNvSpPr>
              <a:spLocks noChangeArrowheads="1"/>
            </p:cNvSpPr>
            <p:nvPr/>
          </p:nvSpPr>
          <p:spPr bwMode="auto">
            <a:xfrm>
              <a:off x="7010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6" name="Rectangle 48"/>
            <p:cNvSpPr>
              <a:spLocks noChangeArrowheads="1"/>
            </p:cNvSpPr>
            <p:nvPr/>
          </p:nvSpPr>
          <p:spPr bwMode="auto">
            <a:xfrm>
              <a:off x="7924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7" name="Rectangle 49"/>
            <p:cNvSpPr>
              <a:spLocks noChangeArrowheads="1"/>
            </p:cNvSpPr>
            <p:nvPr/>
          </p:nvSpPr>
          <p:spPr bwMode="auto">
            <a:xfrm>
              <a:off x="8153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46" name="Text Box 50"/>
            <p:cNvSpPr txBox="1">
              <a:spLocks noChangeArrowheads="1"/>
            </p:cNvSpPr>
            <p:nvPr/>
          </p:nvSpPr>
          <p:spPr bwMode="auto">
            <a:xfrm>
              <a:off x="7331075" y="3178175"/>
              <a:ext cx="479425" cy="4333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99" name="Line 51"/>
            <p:cNvSpPr>
              <a:spLocks noChangeShapeType="1"/>
            </p:cNvSpPr>
            <p:nvPr/>
          </p:nvSpPr>
          <p:spPr bwMode="auto">
            <a:xfrm>
              <a:off x="5715000" y="3035300"/>
              <a:ext cx="0" cy="3048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48" name="Text Box 52"/>
            <p:cNvSpPr txBox="1">
              <a:spLocks noChangeArrowheads="1"/>
            </p:cNvSpPr>
            <p:nvPr/>
          </p:nvSpPr>
          <p:spPr bwMode="auto">
            <a:xfrm>
              <a:off x="5413375" y="2816225"/>
              <a:ext cx="60007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411701" name="Rectangle 53"/>
            <p:cNvSpPr>
              <a:spLocks noChangeArrowheads="1"/>
            </p:cNvSpPr>
            <p:nvPr/>
          </p:nvSpPr>
          <p:spPr bwMode="auto">
            <a:xfrm>
              <a:off x="57150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2" name="Rectangle 54"/>
            <p:cNvSpPr>
              <a:spLocks noChangeArrowheads="1"/>
            </p:cNvSpPr>
            <p:nvPr/>
          </p:nvSpPr>
          <p:spPr bwMode="auto">
            <a:xfrm>
              <a:off x="59436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3" name="Rectangle 55"/>
            <p:cNvSpPr>
              <a:spLocks noChangeArrowheads="1"/>
            </p:cNvSpPr>
            <p:nvPr/>
          </p:nvSpPr>
          <p:spPr bwMode="auto">
            <a:xfrm>
              <a:off x="6781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4" name="Rectangle 56"/>
            <p:cNvSpPr>
              <a:spLocks noChangeArrowheads="1"/>
            </p:cNvSpPr>
            <p:nvPr/>
          </p:nvSpPr>
          <p:spPr bwMode="auto">
            <a:xfrm>
              <a:off x="7010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5" name="Rectangle 57"/>
            <p:cNvSpPr>
              <a:spLocks noChangeArrowheads="1"/>
            </p:cNvSpPr>
            <p:nvPr/>
          </p:nvSpPr>
          <p:spPr bwMode="auto">
            <a:xfrm>
              <a:off x="7924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6" name="Rectangle 58"/>
            <p:cNvSpPr>
              <a:spLocks noChangeArrowheads="1"/>
            </p:cNvSpPr>
            <p:nvPr/>
          </p:nvSpPr>
          <p:spPr bwMode="auto">
            <a:xfrm>
              <a:off x="8153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55" name="Text Box 59"/>
            <p:cNvSpPr txBox="1">
              <a:spLocks noChangeArrowheads="1"/>
            </p:cNvSpPr>
            <p:nvPr/>
          </p:nvSpPr>
          <p:spPr bwMode="auto">
            <a:xfrm>
              <a:off x="7331075" y="4525963"/>
              <a:ext cx="479425" cy="43338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708" name="Line 60"/>
            <p:cNvSpPr>
              <a:spLocks noChangeShapeType="1"/>
            </p:cNvSpPr>
            <p:nvPr/>
          </p:nvSpPr>
          <p:spPr bwMode="auto">
            <a:xfrm>
              <a:off x="5715000" y="4383088"/>
              <a:ext cx="0" cy="3048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18457" name="AutoShape 61"/>
            <p:cNvCxnSpPr>
              <a:cxnSpLocks noChangeShapeType="1"/>
              <a:stCxn id="411692" idx="2"/>
              <a:endCxn id="411694" idx="2"/>
            </p:cNvCxnSpPr>
            <p:nvPr/>
          </p:nvCxnSpPr>
          <p:spPr bwMode="auto">
            <a:xfrm rot="16200000" flipH="1">
              <a:off x="6361906" y="3055144"/>
              <a:ext cx="1588" cy="1066800"/>
            </a:xfrm>
            <a:prstGeom prst="curvedConnector3">
              <a:avLst>
                <a:gd name="adj1" fmla="val 14400005"/>
              </a:avLst>
            </a:prstGeom>
            <a:noFill/>
            <a:ln w="28575">
              <a:solidFill>
                <a:schemeClr val="tx2"/>
              </a:solidFill>
              <a:round/>
              <a:headEnd/>
              <a:tailEnd type="triangle" w="med" len="med"/>
            </a:ln>
          </p:spPr>
        </p:cxnSp>
        <p:sp>
          <p:nvSpPr>
            <p:cNvPr id="18458" name="Text Box 62"/>
            <p:cNvSpPr txBox="1">
              <a:spLocks noChangeArrowheads="1"/>
            </p:cNvSpPr>
            <p:nvPr/>
          </p:nvSpPr>
          <p:spPr bwMode="auto">
            <a:xfrm>
              <a:off x="6064250" y="3810000"/>
              <a:ext cx="696666"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smtClean="0">
                  <a:solidFill>
                    <a:schemeClr val="tx2"/>
                  </a:solidFill>
                  <a:latin typeface="Calibri" pitchFamily="34" charset="0"/>
                  <a:cs typeface="Calibri" pitchFamily="34" charset="0"/>
                </a:rPr>
                <a:t>‘BIDX</a:t>
              </a:r>
              <a:endParaRPr lang="en-US" sz="1800" dirty="0">
                <a:solidFill>
                  <a:schemeClr val="tx2"/>
                </a:solidFill>
                <a:latin typeface="Calibri" pitchFamily="34" charset="0"/>
                <a:cs typeface="Calibri" pitchFamily="34" charset="0"/>
              </a:endParaRPr>
            </a:p>
          </p:txBody>
        </p:sp>
        <p:sp>
          <p:nvSpPr>
            <p:cNvPr id="18459" name="Text Box 63"/>
            <p:cNvSpPr txBox="1">
              <a:spLocks noChangeArrowheads="1"/>
            </p:cNvSpPr>
            <p:nvPr/>
          </p:nvSpPr>
          <p:spPr bwMode="auto">
            <a:xfrm>
              <a:off x="4724400" y="3990975"/>
              <a:ext cx="81280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CIDX</a:t>
              </a:r>
              <a:r>
                <a:rPr lang="en-US" sz="1800" baseline="-25000" dirty="0">
                  <a:latin typeface="Calibri" pitchFamily="34" charset="0"/>
                  <a:cs typeface="Calibri" pitchFamily="34" charset="0"/>
                </a:rPr>
                <a:t>AB</a:t>
              </a:r>
            </a:p>
          </p:txBody>
        </p:sp>
        <p:sp>
          <p:nvSpPr>
            <p:cNvPr id="18460" name="Text Box 64"/>
            <p:cNvSpPr txBox="1">
              <a:spLocks noChangeArrowheads="1"/>
            </p:cNvSpPr>
            <p:nvPr/>
          </p:nvSpPr>
          <p:spPr bwMode="auto">
            <a:xfrm>
              <a:off x="6403975" y="2438400"/>
              <a:ext cx="1048236"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2"/>
                  </a:solidFill>
                  <a:latin typeface="Calibri" pitchFamily="34" charset="0"/>
                  <a:cs typeface="Calibri" pitchFamily="34" charset="0"/>
                </a:rPr>
                <a:t>AB-Sync</a:t>
              </a:r>
            </a:p>
          </p:txBody>
        </p:sp>
        <p:cxnSp>
          <p:nvCxnSpPr>
            <p:cNvPr id="18461" name="AutoShape 65"/>
            <p:cNvCxnSpPr>
              <a:cxnSpLocks noChangeShapeType="1"/>
              <a:stCxn id="411692" idx="1"/>
              <a:endCxn id="411701" idx="1"/>
            </p:cNvCxnSpPr>
            <p:nvPr/>
          </p:nvCxnSpPr>
          <p:spPr bwMode="auto">
            <a:xfrm rot="10800000" flipH="1" flipV="1">
              <a:off x="5715000" y="3473450"/>
              <a:ext cx="1588" cy="1347788"/>
            </a:xfrm>
            <a:prstGeom prst="curvedConnector3">
              <a:avLst>
                <a:gd name="adj1" fmla="val -14400005"/>
              </a:avLst>
            </a:prstGeom>
            <a:noFill/>
            <a:ln w="28575">
              <a:solidFill>
                <a:schemeClr val="tx1"/>
              </a:solidFill>
              <a:round/>
              <a:headEnd/>
              <a:tailEnd type="triangle" w="med" len="med"/>
            </a:ln>
          </p:spPr>
        </p:cxnSp>
      </p:grpSp>
    </p:spTree>
    <p:custDataLst>
      <p:tags r:id="rId1"/>
    </p:custDataLst>
    <p:extLst>
      <p:ext uri="{BB962C8B-B14F-4D97-AF65-F5344CB8AC3E}">
        <p14:creationId xmlns:p14="http://schemas.microsoft.com/office/powerpoint/2010/main" xmlns="" val="214219657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Indexed Transfers</a:t>
            </a:r>
          </a:p>
        </p:txBody>
      </p:sp>
      <p:grpSp>
        <p:nvGrpSpPr>
          <p:cNvPr id="19459" name="Group 3"/>
          <p:cNvGrpSpPr>
            <a:grpSpLocks/>
          </p:cNvGrpSpPr>
          <p:nvPr/>
        </p:nvGrpSpPr>
        <p:grpSpPr bwMode="auto">
          <a:xfrm>
            <a:off x="2057400" y="3718212"/>
            <a:ext cx="1581150" cy="1525588"/>
            <a:chOff x="732" y="2016"/>
            <a:chExt cx="996" cy="961"/>
          </a:xfrm>
        </p:grpSpPr>
        <p:sp>
          <p:nvSpPr>
            <p:cNvPr id="413700" name="Rectangle 4"/>
            <p:cNvSpPr>
              <a:spLocks noChangeArrowheads="1"/>
            </p:cNvSpPr>
            <p:nvPr/>
          </p:nvSpPr>
          <p:spPr bwMode="auto">
            <a:xfrm>
              <a:off x="768" y="201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1" name="Rectangle 5"/>
            <p:cNvSpPr>
              <a:spLocks noChangeArrowheads="1"/>
            </p:cNvSpPr>
            <p:nvPr/>
          </p:nvSpPr>
          <p:spPr bwMode="auto">
            <a:xfrm>
              <a:off x="100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2" name="Rectangle 6"/>
            <p:cNvSpPr>
              <a:spLocks noChangeArrowheads="1"/>
            </p:cNvSpPr>
            <p:nvPr/>
          </p:nvSpPr>
          <p:spPr bwMode="auto">
            <a:xfrm>
              <a:off x="1248" y="201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3" name="Rectangle 7"/>
            <p:cNvSpPr>
              <a:spLocks noChangeArrowheads="1"/>
            </p:cNvSpPr>
            <p:nvPr/>
          </p:nvSpPr>
          <p:spPr bwMode="auto">
            <a:xfrm>
              <a:off x="148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4" name="Rectangle 8"/>
            <p:cNvSpPr>
              <a:spLocks noChangeArrowheads="1"/>
            </p:cNvSpPr>
            <p:nvPr/>
          </p:nvSpPr>
          <p:spPr bwMode="auto">
            <a:xfrm>
              <a:off x="768" y="225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5" name="Rectangle 9"/>
            <p:cNvSpPr>
              <a:spLocks noChangeArrowheads="1"/>
            </p:cNvSpPr>
            <p:nvPr/>
          </p:nvSpPr>
          <p:spPr bwMode="auto">
            <a:xfrm>
              <a:off x="100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6" name="Rectangle 10"/>
            <p:cNvSpPr>
              <a:spLocks noChangeArrowheads="1"/>
            </p:cNvSpPr>
            <p:nvPr/>
          </p:nvSpPr>
          <p:spPr bwMode="auto">
            <a:xfrm>
              <a:off x="1248" y="225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7" name="Rectangle 11"/>
            <p:cNvSpPr>
              <a:spLocks noChangeArrowheads="1"/>
            </p:cNvSpPr>
            <p:nvPr/>
          </p:nvSpPr>
          <p:spPr bwMode="auto">
            <a:xfrm>
              <a:off x="148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8" name="Rectangle 12"/>
            <p:cNvSpPr>
              <a:spLocks noChangeArrowheads="1"/>
            </p:cNvSpPr>
            <p:nvPr/>
          </p:nvSpPr>
          <p:spPr bwMode="auto">
            <a:xfrm>
              <a:off x="768" y="249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9" name="Rectangle 13"/>
            <p:cNvSpPr>
              <a:spLocks noChangeArrowheads="1"/>
            </p:cNvSpPr>
            <p:nvPr/>
          </p:nvSpPr>
          <p:spPr bwMode="auto">
            <a:xfrm>
              <a:off x="100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0" name="Rectangle 14"/>
            <p:cNvSpPr>
              <a:spLocks noChangeArrowheads="1"/>
            </p:cNvSpPr>
            <p:nvPr/>
          </p:nvSpPr>
          <p:spPr bwMode="auto">
            <a:xfrm>
              <a:off x="1248" y="249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1" name="Rectangle 15"/>
            <p:cNvSpPr>
              <a:spLocks noChangeArrowheads="1"/>
            </p:cNvSpPr>
            <p:nvPr/>
          </p:nvSpPr>
          <p:spPr bwMode="auto">
            <a:xfrm>
              <a:off x="148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2" name="Rectangle 16"/>
            <p:cNvSpPr>
              <a:spLocks noChangeArrowheads="1"/>
            </p:cNvSpPr>
            <p:nvPr/>
          </p:nvSpPr>
          <p:spPr bwMode="auto">
            <a:xfrm>
              <a:off x="768" y="273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3" name="Rectangle 17"/>
            <p:cNvSpPr>
              <a:spLocks noChangeArrowheads="1"/>
            </p:cNvSpPr>
            <p:nvPr/>
          </p:nvSpPr>
          <p:spPr bwMode="auto">
            <a:xfrm>
              <a:off x="100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4" name="Rectangle 18"/>
            <p:cNvSpPr>
              <a:spLocks noChangeArrowheads="1"/>
            </p:cNvSpPr>
            <p:nvPr/>
          </p:nvSpPr>
          <p:spPr bwMode="auto">
            <a:xfrm>
              <a:off x="1248" y="273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5" name="Rectangle 19"/>
            <p:cNvSpPr>
              <a:spLocks noChangeArrowheads="1"/>
            </p:cNvSpPr>
            <p:nvPr/>
          </p:nvSpPr>
          <p:spPr bwMode="auto">
            <a:xfrm>
              <a:off x="148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30" name="Text Box 20"/>
            <p:cNvSpPr txBox="1">
              <a:spLocks noChangeArrowheads="1"/>
            </p:cNvSpPr>
            <p:nvPr/>
          </p:nvSpPr>
          <p:spPr bwMode="auto">
            <a:xfrm>
              <a:off x="786" y="2046"/>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latin typeface="Calibri" pitchFamily="34" charset="0"/>
                  <a:cs typeface="Calibri" pitchFamily="34" charset="0"/>
                </a:rPr>
                <a:t>1</a:t>
              </a:r>
            </a:p>
          </p:txBody>
        </p:sp>
        <p:sp>
          <p:nvSpPr>
            <p:cNvPr id="19531" name="Text Box 21"/>
            <p:cNvSpPr txBox="1">
              <a:spLocks noChangeArrowheads="1"/>
            </p:cNvSpPr>
            <p:nvPr/>
          </p:nvSpPr>
          <p:spPr bwMode="auto">
            <a:xfrm>
              <a:off x="1266" y="2046"/>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3</a:t>
              </a:r>
            </a:p>
          </p:txBody>
        </p:sp>
        <p:sp>
          <p:nvSpPr>
            <p:cNvPr id="19532" name="Text Box 22"/>
            <p:cNvSpPr txBox="1">
              <a:spLocks noChangeArrowheads="1"/>
            </p:cNvSpPr>
            <p:nvPr/>
          </p:nvSpPr>
          <p:spPr bwMode="auto">
            <a:xfrm>
              <a:off x="786" y="2520"/>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9</a:t>
              </a:r>
            </a:p>
          </p:txBody>
        </p:sp>
        <p:sp>
          <p:nvSpPr>
            <p:cNvPr id="19533" name="Text Box 23"/>
            <p:cNvSpPr txBox="1">
              <a:spLocks noChangeArrowheads="1"/>
            </p:cNvSpPr>
            <p:nvPr/>
          </p:nvSpPr>
          <p:spPr bwMode="auto">
            <a:xfrm>
              <a:off x="1212" y="2520"/>
              <a:ext cx="280"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11</a:t>
              </a:r>
            </a:p>
          </p:txBody>
        </p:sp>
        <p:sp>
          <p:nvSpPr>
            <p:cNvPr id="19534" name="Text Box 24"/>
            <p:cNvSpPr txBox="1">
              <a:spLocks noChangeArrowheads="1"/>
            </p:cNvSpPr>
            <p:nvPr/>
          </p:nvSpPr>
          <p:spPr bwMode="auto">
            <a:xfrm>
              <a:off x="786" y="2280"/>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5</a:t>
              </a:r>
            </a:p>
          </p:txBody>
        </p:sp>
        <p:sp>
          <p:nvSpPr>
            <p:cNvPr id="19535" name="Text Box 25"/>
            <p:cNvSpPr txBox="1">
              <a:spLocks noChangeArrowheads="1"/>
            </p:cNvSpPr>
            <p:nvPr/>
          </p:nvSpPr>
          <p:spPr bwMode="auto">
            <a:xfrm>
              <a:off x="1266" y="2280"/>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7</a:t>
              </a:r>
            </a:p>
          </p:txBody>
        </p:sp>
        <p:sp>
          <p:nvSpPr>
            <p:cNvPr id="19536" name="Text Box 26"/>
            <p:cNvSpPr txBox="1">
              <a:spLocks noChangeArrowheads="1"/>
            </p:cNvSpPr>
            <p:nvPr/>
          </p:nvSpPr>
          <p:spPr bwMode="auto">
            <a:xfrm>
              <a:off x="732" y="2760"/>
              <a:ext cx="280"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13</a:t>
              </a:r>
            </a:p>
          </p:txBody>
        </p:sp>
        <p:sp>
          <p:nvSpPr>
            <p:cNvPr id="19537" name="Text Box 27"/>
            <p:cNvSpPr txBox="1">
              <a:spLocks noChangeArrowheads="1"/>
            </p:cNvSpPr>
            <p:nvPr/>
          </p:nvSpPr>
          <p:spPr bwMode="auto">
            <a:xfrm>
              <a:off x="1212" y="2760"/>
              <a:ext cx="280"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15</a:t>
              </a:r>
            </a:p>
          </p:txBody>
        </p:sp>
      </p:grpSp>
      <p:sp>
        <p:nvSpPr>
          <p:cNvPr id="413724" name="Rectangle 28"/>
          <p:cNvSpPr>
            <a:spLocks noChangeArrowheads="1"/>
          </p:cNvSpPr>
          <p:nvPr/>
        </p:nvSpPr>
        <p:spPr bwMode="auto">
          <a:xfrm>
            <a:off x="6086475" y="3718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5" name="Rectangle 29"/>
          <p:cNvSpPr>
            <a:spLocks noChangeArrowheads="1"/>
          </p:cNvSpPr>
          <p:nvPr/>
        </p:nvSpPr>
        <p:spPr bwMode="auto">
          <a:xfrm>
            <a:off x="6467475" y="3718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6" name="Rectangle 30"/>
          <p:cNvSpPr>
            <a:spLocks noChangeArrowheads="1"/>
          </p:cNvSpPr>
          <p:nvPr/>
        </p:nvSpPr>
        <p:spPr bwMode="auto">
          <a:xfrm>
            <a:off x="6848475" y="3718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7" name="Rectangle 31"/>
          <p:cNvSpPr>
            <a:spLocks noChangeArrowheads="1"/>
          </p:cNvSpPr>
          <p:nvPr/>
        </p:nvSpPr>
        <p:spPr bwMode="auto">
          <a:xfrm>
            <a:off x="7229475" y="3718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8" name="Rectangle 32"/>
          <p:cNvSpPr>
            <a:spLocks noChangeArrowheads="1"/>
          </p:cNvSpPr>
          <p:nvPr/>
        </p:nvSpPr>
        <p:spPr bwMode="auto">
          <a:xfrm>
            <a:off x="6086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9" name="Rectangle 33"/>
          <p:cNvSpPr>
            <a:spLocks noChangeArrowheads="1"/>
          </p:cNvSpPr>
          <p:nvPr/>
        </p:nvSpPr>
        <p:spPr bwMode="auto">
          <a:xfrm>
            <a:off x="6467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0" name="Rectangle 34"/>
          <p:cNvSpPr>
            <a:spLocks noChangeArrowheads="1"/>
          </p:cNvSpPr>
          <p:nvPr/>
        </p:nvSpPr>
        <p:spPr bwMode="auto">
          <a:xfrm>
            <a:off x="6848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1" name="Rectangle 35"/>
          <p:cNvSpPr>
            <a:spLocks noChangeArrowheads="1"/>
          </p:cNvSpPr>
          <p:nvPr/>
        </p:nvSpPr>
        <p:spPr bwMode="auto">
          <a:xfrm>
            <a:off x="7229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2" name="Rectangle 36"/>
          <p:cNvSpPr>
            <a:spLocks noChangeArrowheads="1"/>
          </p:cNvSpPr>
          <p:nvPr/>
        </p:nvSpPr>
        <p:spPr bwMode="auto">
          <a:xfrm>
            <a:off x="6086475" y="4480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3" name="Rectangle 37"/>
          <p:cNvSpPr>
            <a:spLocks noChangeArrowheads="1"/>
          </p:cNvSpPr>
          <p:nvPr/>
        </p:nvSpPr>
        <p:spPr bwMode="auto">
          <a:xfrm>
            <a:off x="6467475" y="4480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4" name="Rectangle 38"/>
          <p:cNvSpPr>
            <a:spLocks noChangeArrowheads="1"/>
          </p:cNvSpPr>
          <p:nvPr/>
        </p:nvSpPr>
        <p:spPr bwMode="auto">
          <a:xfrm>
            <a:off x="6848475" y="4480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5" name="Rectangle 39"/>
          <p:cNvSpPr>
            <a:spLocks noChangeArrowheads="1"/>
          </p:cNvSpPr>
          <p:nvPr/>
        </p:nvSpPr>
        <p:spPr bwMode="auto">
          <a:xfrm>
            <a:off x="7229475" y="4480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6" name="Rectangle 40"/>
          <p:cNvSpPr>
            <a:spLocks noChangeArrowheads="1"/>
          </p:cNvSpPr>
          <p:nvPr/>
        </p:nvSpPr>
        <p:spPr bwMode="auto">
          <a:xfrm>
            <a:off x="6086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7" name="Rectangle 41"/>
          <p:cNvSpPr>
            <a:spLocks noChangeArrowheads="1"/>
          </p:cNvSpPr>
          <p:nvPr/>
        </p:nvSpPr>
        <p:spPr bwMode="auto">
          <a:xfrm>
            <a:off x="6467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8" name="Rectangle 42"/>
          <p:cNvSpPr>
            <a:spLocks noChangeArrowheads="1"/>
          </p:cNvSpPr>
          <p:nvPr/>
        </p:nvSpPr>
        <p:spPr bwMode="auto">
          <a:xfrm>
            <a:off x="6848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9" name="Rectangle 43"/>
          <p:cNvSpPr>
            <a:spLocks noChangeArrowheads="1"/>
          </p:cNvSpPr>
          <p:nvPr/>
        </p:nvSpPr>
        <p:spPr bwMode="auto">
          <a:xfrm>
            <a:off x="7229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0" name="Rectangle 44"/>
          <p:cNvSpPr>
            <a:spLocks noChangeArrowheads="1"/>
          </p:cNvSpPr>
          <p:nvPr/>
        </p:nvSpPr>
        <p:spPr bwMode="auto">
          <a:xfrm>
            <a:off x="6086475" y="5242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1" name="Rectangle 45"/>
          <p:cNvSpPr>
            <a:spLocks noChangeArrowheads="1"/>
          </p:cNvSpPr>
          <p:nvPr/>
        </p:nvSpPr>
        <p:spPr bwMode="auto">
          <a:xfrm>
            <a:off x="6467475" y="5242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2" name="Rectangle 46"/>
          <p:cNvSpPr>
            <a:spLocks noChangeArrowheads="1"/>
          </p:cNvSpPr>
          <p:nvPr/>
        </p:nvSpPr>
        <p:spPr bwMode="auto">
          <a:xfrm>
            <a:off x="6848475" y="5242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3" name="Rectangle 47"/>
          <p:cNvSpPr>
            <a:spLocks noChangeArrowheads="1"/>
          </p:cNvSpPr>
          <p:nvPr/>
        </p:nvSpPr>
        <p:spPr bwMode="auto">
          <a:xfrm>
            <a:off x="7229475" y="5242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4" name="Rectangle 48"/>
          <p:cNvSpPr>
            <a:spLocks noChangeArrowheads="1"/>
          </p:cNvSpPr>
          <p:nvPr/>
        </p:nvSpPr>
        <p:spPr bwMode="auto">
          <a:xfrm>
            <a:off x="6086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5" name="Rectangle 49"/>
          <p:cNvSpPr>
            <a:spLocks noChangeArrowheads="1"/>
          </p:cNvSpPr>
          <p:nvPr/>
        </p:nvSpPr>
        <p:spPr bwMode="auto">
          <a:xfrm>
            <a:off x="6467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6" name="Rectangle 50"/>
          <p:cNvSpPr>
            <a:spLocks noChangeArrowheads="1"/>
          </p:cNvSpPr>
          <p:nvPr/>
        </p:nvSpPr>
        <p:spPr bwMode="auto">
          <a:xfrm>
            <a:off x="6848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7" name="Rectangle 51"/>
          <p:cNvSpPr>
            <a:spLocks noChangeArrowheads="1"/>
          </p:cNvSpPr>
          <p:nvPr/>
        </p:nvSpPr>
        <p:spPr bwMode="auto">
          <a:xfrm>
            <a:off x="7229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84" name="Text Box 52"/>
          <p:cNvSpPr txBox="1">
            <a:spLocks noChangeArrowheads="1"/>
          </p:cNvSpPr>
          <p:nvPr/>
        </p:nvSpPr>
        <p:spPr bwMode="auto">
          <a:xfrm>
            <a:off x="6086475" y="3737261"/>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latin typeface="Calibri" pitchFamily="34" charset="0"/>
                <a:cs typeface="Calibri" pitchFamily="34" charset="0"/>
              </a:rPr>
              <a:t>1</a:t>
            </a:r>
          </a:p>
        </p:txBody>
      </p:sp>
      <p:sp>
        <p:nvSpPr>
          <p:cNvPr id="19485" name="Text Box 53"/>
          <p:cNvSpPr txBox="1">
            <a:spLocks noChangeArrowheads="1"/>
          </p:cNvSpPr>
          <p:nvPr/>
        </p:nvSpPr>
        <p:spPr bwMode="auto">
          <a:xfrm>
            <a:off x="7248525" y="3737261"/>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3</a:t>
            </a:r>
          </a:p>
        </p:txBody>
      </p:sp>
      <p:sp>
        <p:nvSpPr>
          <p:cNvPr id="19486" name="Text Box 54"/>
          <p:cNvSpPr txBox="1">
            <a:spLocks noChangeArrowheads="1"/>
          </p:cNvSpPr>
          <p:nvPr/>
        </p:nvSpPr>
        <p:spPr bwMode="auto">
          <a:xfrm>
            <a:off x="6096000" y="4502436"/>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5</a:t>
            </a:r>
          </a:p>
        </p:txBody>
      </p:sp>
      <p:sp>
        <p:nvSpPr>
          <p:cNvPr id="19487" name="Text Box 55"/>
          <p:cNvSpPr txBox="1">
            <a:spLocks noChangeArrowheads="1"/>
          </p:cNvSpPr>
          <p:nvPr/>
        </p:nvSpPr>
        <p:spPr bwMode="auto">
          <a:xfrm>
            <a:off x="7248525" y="4508786"/>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7</a:t>
            </a:r>
          </a:p>
        </p:txBody>
      </p:sp>
      <p:sp>
        <p:nvSpPr>
          <p:cNvPr id="19488" name="Text Box 56"/>
          <p:cNvSpPr txBox="1">
            <a:spLocks noChangeArrowheads="1"/>
          </p:cNvSpPr>
          <p:nvPr/>
        </p:nvSpPr>
        <p:spPr bwMode="auto">
          <a:xfrm>
            <a:off x="6105525" y="5254911"/>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9</a:t>
            </a:r>
          </a:p>
        </p:txBody>
      </p:sp>
      <p:sp>
        <p:nvSpPr>
          <p:cNvPr id="19489" name="Text Box 57"/>
          <p:cNvSpPr txBox="1">
            <a:spLocks noChangeArrowheads="1"/>
          </p:cNvSpPr>
          <p:nvPr/>
        </p:nvSpPr>
        <p:spPr bwMode="auto">
          <a:xfrm>
            <a:off x="7153275" y="5254911"/>
            <a:ext cx="444352"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11</a:t>
            </a:r>
          </a:p>
        </p:txBody>
      </p:sp>
      <p:sp>
        <p:nvSpPr>
          <p:cNvPr id="19490" name="Text Box 58"/>
          <p:cNvSpPr txBox="1">
            <a:spLocks noChangeArrowheads="1"/>
          </p:cNvSpPr>
          <p:nvPr/>
        </p:nvSpPr>
        <p:spPr bwMode="auto">
          <a:xfrm>
            <a:off x="636588" y="607110"/>
            <a:ext cx="5914376" cy="646331"/>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buClr>
                <a:schemeClr val="tx2"/>
              </a:buClr>
              <a:buSzPct val="75000"/>
              <a:buFont typeface="Wingdings" pitchFamily="2" charset="2"/>
              <a:buChar char="u"/>
            </a:pPr>
            <a:r>
              <a:rPr lang="en-US" sz="2000" b="0" dirty="0">
                <a:solidFill>
                  <a:schemeClr val="tx1"/>
                </a:solidFill>
                <a:latin typeface="Calibri" pitchFamily="34" charset="0"/>
                <a:cs typeface="Calibri" pitchFamily="34" charset="0"/>
              </a:rPr>
              <a:t>EDMA3 has 4 indexes allowing higher flexibility for</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complex transfers:</a:t>
            </a:r>
            <a:endParaRPr lang="en-US" sz="2000" b="0" u="sng" dirty="0">
              <a:solidFill>
                <a:schemeClr val="tx1"/>
              </a:solidFill>
              <a:latin typeface="Calibri" pitchFamily="34" charset="0"/>
              <a:cs typeface="Calibri" pitchFamily="34" charset="0"/>
            </a:endParaRPr>
          </a:p>
        </p:txBody>
      </p:sp>
      <p:sp>
        <p:nvSpPr>
          <p:cNvPr id="19492" name="Text Box 67"/>
          <p:cNvSpPr txBox="1">
            <a:spLocks noChangeArrowheads="1"/>
          </p:cNvSpPr>
          <p:nvPr/>
        </p:nvSpPr>
        <p:spPr bwMode="auto">
          <a:xfrm>
            <a:off x="1052513" y="1250950"/>
            <a:ext cx="6936514" cy="1754326"/>
          </a:xfrm>
          <a:prstGeom prst="rect">
            <a:avLst/>
          </a:prstGeom>
          <a:noFill/>
          <a:ln w="12700">
            <a:noFill/>
            <a:miter lim="800000"/>
            <a:headEnd/>
            <a:tailEnd/>
          </a:ln>
        </p:spPr>
        <p:txBody>
          <a:bodyPr wrap="none">
            <a:spAutoFit/>
          </a:bodyPr>
          <a:lstStyle/>
          <a:p>
            <a:pPr eaLnBrk="0" hangingPunct="0">
              <a:spcBef>
                <a:spcPct val="50000"/>
              </a:spcBef>
              <a:buFontTx/>
              <a:buChar char="•"/>
            </a:pPr>
            <a:r>
              <a:rPr lang="en-US" sz="1800" b="0">
                <a:solidFill>
                  <a:schemeClr val="tx1"/>
                </a:solidFill>
                <a:latin typeface="Calibri" pitchFamily="34" charset="0"/>
                <a:cs typeface="Calibri" pitchFamily="34" charset="0"/>
              </a:rPr>
              <a:t> SRCBIDX = # bytes between arrays (Ex: SRCBIDX = 2)</a:t>
            </a:r>
          </a:p>
          <a:p>
            <a:pPr eaLnBrk="0" hangingPunct="0">
              <a:spcBef>
                <a:spcPct val="50000"/>
              </a:spcBef>
              <a:buFontTx/>
              <a:buChar char="•"/>
            </a:pPr>
            <a:r>
              <a:rPr lang="en-US" sz="1800" b="0">
                <a:solidFill>
                  <a:schemeClr val="tx1"/>
                </a:solidFill>
                <a:latin typeface="Calibri" pitchFamily="34" charset="0"/>
                <a:cs typeface="Calibri" pitchFamily="34" charset="0"/>
              </a:rPr>
              <a:t> SRCCIDX = # bytes between frames (Ex: SRCCIDX</a:t>
            </a:r>
            <a:r>
              <a:rPr lang="en-US" sz="1800" b="0" baseline="-25000">
                <a:solidFill>
                  <a:schemeClr val="tx1"/>
                </a:solidFill>
                <a:latin typeface="Calibri" pitchFamily="34" charset="0"/>
                <a:cs typeface="Calibri" pitchFamily="34" charset="0"/>
              </a:rPr>
              <a:t>A</a:t>
            </a:r>
            <a:r>
              <a:rPr lang="en-US" sz="1800" b="0">
                <a:solidFill>
                  <a:schemeClr val="tx1"/>
                </a:solidFill>
                <a:latin typeface="Calibri" pitchFamily="34" charset="0"/>
                <a:cs typeface="Calibri" pitchFamily="34" charset="0"/>
              </a:rPr>
              <a:t> = 2,  SRCCIDX</a:t>
            </a:r>
            <a:r>
              <a:rPr lang="en-US" sz="1800" b="0" baseline="-25000">
                <a:solidFill>
                  <a:schemeClr val="tx1"/>
                </a:solidFill>
                <a:latin typeface="Calibri" pitchFamily="34" charset="0"/>
                <a:cs typeface="Calibri" pitchFamily="34" charset="0"/>
              </a:rPr>
              <a:t>AB</a:t>
            </a:r>
            <a:r>
              <a:rPr lang="en-US" sz="1800" b="0">
                <a:solidFill>
                  <a:schemeClr val="tx1"/>
                </a:solidFill>
                <a:latin typeface="Calibri" pitchFamily="34" charset="0"/>
                <a:cs typeface="Calibri" pitchFamily="34" charset="0"/>
              </a:rPr>
              <a:t> = 4)</a:t>
            </a:r>
          </a:p>
          <a:p>
            <a:pPr eaLnBrk="0" hangingPunct="0">
              <a:spcBef>
                <a:spcPct val="50000"/>
              </a:spcBef>
              <a:buFontTx/>
              <a:buChar char="•"/>
            </a:pPr>
            <a:r>
              <a:rPr lang="en-US" sz="1800" b="0">
                <a:solidFill>
                  <a:schemeClr val="tx1"/>
                </a:solidFill>
                <a:latin typeface="Calibri" pitchFamily="34" charset="0"/>
                <a:cs typeface="Calibri" pitchFamily="34" charset="0"/>
              </a:rPr>
              <a:t> Note: ‘CIDX depends on the synchronization used – “A” or “AB”</a:t>
            </a:r>
          </a:p>
          <a:p>
            <a:pPr eaLnBrk="0" hangingPunct="0">
              <a:spcBef>
                <a:spcPct val="50000"/>
              </a:spcBef>
              <a:buFontTx/>
              <a:buChar char="•"/>
            </a:pPr>
            <a:r>
              <a:rPr lang="en-US" sz="1800" b="0">
                <a:solidFill>
                  <a:schemeClr val="tx1"/>
                </a:solidFill>
                <a:latin typeface="Calibri" pitchFamily="34" charset="0"/>
                <a:cs typeface="Calibri" pitchFamily="34" charset="0"/>
              </a:rPr>
              <a:t> DSTBIDX = # bytes between arrays (Ex: DSTBIDX = 3)</a:t>
            </a:r>
          </a:p>
          <a:p>
            <a:pPr eaLnBrk="0" hangingPunct="0">
              <a:spcBef>
                <a:spcPct val="50000"/>
              </a:spcBef>
              <a:buFontTx/>
              <a:buChar char="•"/>
            </a:pPr>
            <a:r>
              <a:rPr lang="en-US" sz="1800" b="0">
                <a:solidFill>
                  <a:schemeClr val="tx1"/>
                </a:solidFill>
                <a:latin typeface="Calibri" pitchFamily="34" charset="0"/>
                <a:cs typeface="Calibri" pitchFamily="34" charset="0"/>
              </a:rPr>
              <a:t> DSTCIDX = # bytes between frames (Ex: DSTCIDX</a:t>
            </a:r>
            <a:r>
              <a:rPr lang="en-US" sz="1800" b="0" baseline="-25000">
                <a:solidFill>
                  <a:schemeClr val="tx1"/>
                </a:solidFill>
                <a:latin typeface="Calibri" pitchFamily="34" charset="0"/>
                <a:cs typeface="Calibri" pitchFamily="34" charset="0"/>
              </a:rPr>
              <a:t>A</a:t>
            </a:r>
            <a:r>
              <a:rPr lang="en-US" sz="1800" b="0">
                <a:solidFill>
                  <a:schemeClr val="tx1"/>
                </a:solidFill>
                <a:latin typeface="Calibri" pitchFamily="34" charset="0"/>
                <a:cs typeface="Calibri" pitchFamily="34" charset="0"/>
              </a:rPr>
              <a:t> = 5, DSTCIDX</a:t>
            </a:r>
            <a:r>
              <a:rPr lang="en-US" sz="1800" b="0" baseline="-25000">
                <a:solidFill>
                  <a:schemeClr val="tx1"/>
                </a:solidFill>
                <a:latin typeface="Calibri" pitchFamily="34" charset="0"/>
                <a:cs typeface="Calibri" pitchFamily="34" charset="0"/>
              </a:rPr>
              <a:t>AB</a:t>
            </a:r>
            <a:r>
              <a:rPr lang="en-US" sz="1800" b="0">
                <a:solidFill>
                  <a:schemeClr val="tx1"/>
                </a:solidFill>
                <a:latin typeface="Calibri" pitchFamily="34" charset="0"/>
                <a:cs typeface="Calibri" pitchFamily="34" charset="0"/>
              </a:rPr>
              <a:t> = 8)</a:t>
            </a:r>
          </a:p>
        </p:txBody>
      </p:sp>
      <p:sp>
        <p:nvSpPr>
          <p:cNvPr id="19493" name="Text Box 68"/>
          <p:cNvSpPr txBox="1">
            <a:spLocks noChangeArrowheads="1"/>
          </p:cNvSpPr>
          <p:nvPr/>
        </p:nvSpPr>
        <p:spPr bwMode="auto">
          <a:xfrm>
            <a:off x="2200275" y="5227924"/>
            <a:ext cx="1188082"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SRC (8-bit)</a:t>
            </a:r>
          </a:p>
        </p:txBody>
      </p:sp>
      <p:sp>
        <p:nvSpPr>
          <p:cNvPr id="19494" name="Text Box 69"/>
          <p:cNvSpPr txBox="1">
            <a:spLocks noChangeArrowheads="1"/>
          </p:cNvSpPr>
          <p:nvPr/>
        </p:nvSpPr>
        <p:spPr bwMode="auto">
          <a:xfrm>
            <a:off x="6200775" y="5989924"/>
            <a:ext cx="1195520"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DST (8-bit)</a:t>
            </a:r>
          </a:p>
        </p:txBody>
      </p:sp>
      <p:sp>
        <p:nvSpPr>
          <p:cNvPr id="413766" name="AutoShape 70"/>
          <p:cNvSpPr>
            <a:spLocks noChangeArrowheads="1"/>
          </p:cNvSpPr>
          <p:nvPr/>
        </p:nvSpPr>
        <p:spPr bwMode="auto">
          <a:xfrm>
            <a:off x="4019550" y="4251611"/>
            <a:ext cx="838200" cy="457200"/>
          </a:xfrm>
          <a:prstGeom prst="rightArrow">
            <a:avLst>
              <a:gd name="adj1" fmla="val 50000"/>
              <a:gd name="adj2" fmla="val 45833"/>
            </a:avLst>
          </a:prstGeom>
          <a:solidFill>
            <a:srgbClr val="EAEAEA"/>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67" name="Freeform 71"/>
          <p:cNvSpPr>
            <a:spLocks/>
          </p:cNvSpPr>
          <p:nvPr/>
        </p:nvSpPr>
        <p:spPr bwMode="auto">
          <a:xfrm>
            <a:off x="2286000" y="3457861"/>
            <a:ext cx="7620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97" name="Text Box 72"/>
          <p:cNvSpPr txBox="1">
            <a:spLocks noChangeArrowheads="1"/>
          </p:cNvSpPr>
          <p:nvPr/>
        </p:nvSpPr>
        <p:spPr bwMode="auto">
          <a:xfrm>
            <a:off x="2154238" y="3175286"/>
            <a:ext cx="1027112"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solidFill>
                  <a:schemeClr val="tx2"/>
                </a:solidFill>
                <a:latin typeface="Calibri" pitchFamily="34" charset="0"/>
                <a:cs typeface="Calibri" pitchFamily="34" charset="0"/>
              </a:rPr>
              <a:t>SRCBIDX</a:t>
            </a:r>
          </a:p>
        </p:txBody>
      </p:sp>
      <p:sp>
        <p:nvSpPr>
          <p:cNvPr id="413769" name="Freeform 73"/>
          <p:cNvSpPr>
            <a:spLocks/>
          </p:cNvSpPr>
          <p:nvPr/>
        </p:nvSpPr>
        <p:spPr bwMode="auto">
          <a:xfrm>
            <a:off x="1866900" y="4019836"/>
            <a:ext cx="1104900" cy="304800"/>
          </a:xfrm>
          <a:custGeom>
            <a:avLst/>
            <a:gdLst/>
            <a:ahLst/>
            <a:cxnLst>
              <a:cxn ang="0">
                <a:pos x="648" y="8"/>
              </a:cxn>
              <a:cxn ang="0">
                <a:pos x="168" y="8"/>
              </a:cxn>
              <a:cxn ang="0">
                <a:pos x="24" y="56"/>
              </a:cxn>
              <a:cxn ang="0">
                <a:pos x="24" y="152"/>
              </a:cxn>
              <a:cxn ang="0">
                <a:pos x="168" y="200"/>
              </a:cxn>
            </a:cxnLst>
            <a:rect l="0" t="0" r="r" b="b"/>
            <a:pathLst>
              <a:path w="648" h="200">
                <a:moveTo>
                  <a:pt x="648" y="8"/>
                </a:moveTo>
                <a:cubicBezTo>
                  <a:pt x="460" y="4"/>
                  <a:pt x="272" y="0"/>
                  <a:pt x="168" y="8"/>
                </a:cubicBezTo>
                <a:cubicBezTo>
                  <a:pt x="64" y="16"/>
                  <a:pt x="48" y="32"/>
                  <a:pt x="24" y="56"/>
                </a:cubicBezTo>
                <a:cubicBezTo>
                  <a:pt x="0" y="80"/>
                  <a:pt x="0" y="128"/>
                  <a:pt x="24" y="152"/>
                </a:cubicBezTo>
                <a:cubicBezTo>
                  <a:pt x="48" y="176"/>
                  <a:pt x="108" y="188"/>
                  <a:pt x="168" y="200"/>
                </a:cubicBezTo>
              </a:path>
            </a:pathLst>
          </a:custGeom>
          <a:noFill/>
          <a:ln w="12700" cap="flat" cmpd="sng">
            <a:solidFill>
              <a:schemeClr val="tx1"/>
            </a:solidFill>
            <a:prstDash val="solid"/>
            <a:round/>
            <a:headEnd type="none" w="med" len="me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99" name="Text Box 74"/>
          <p:cNvSpPr txBox="1">
            <a:spLocks noChangeArrowheads="1"/>
          </p:cNvSpPr>
          <p:nvPr/>
        </p:nvSpPr>
        <p:spPr bwMode="auto">
          <a:xfrm>
            <a:off x="838200" y="4019836"/>
            <a:ext cx="111760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alibri" pitchFamily="34" charset="0"/>
                <a:cs typeface="Calibri" pitchFamily="34" charset="0"/>
              </a:rPr>
              <a:t>SRCCIDX</a:t>
            </a:r>
            <a:r>
              <a:rPr lang="en-US" sz="1800" baseline="-25000">
                <a:solidFill>
                  <a:schemeClr val="tx2"/>
                </a:solidFill>
                <a:latin typeface="Calibri" pitchFamily="34" charset="0"/>
                <a:cs typeface="Calibri" pitchFamily="34" charset="0"/>
              </a:rPr>
              <a:t>A</a:t>
            </a:r>
          </a:p>
        </p:txBody>
      </p:sp>
      <p:sp>
        <p:nvSpPr>
          <p:cNvPr id="413771" name="Freeform 75"/>
          <p:cNvSpPr>
            <a:spLocks/>
          </p:cNvSpPr>
          <p:nvPr/>
        </p:nvSpPr>
        <p:spPr bwMode="auto">
          <a:xfrm>
            <a:off x="6229350" y="3457861"/>
            <a:ext cx="12192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01" name="Text Box 76"/>
          <p:cNvSpPr txBox="1">
            <a:spLocks noChangeArrowheads="1"/>
          </p:cNvSpPr>
          <p:nvPr/>
        </p:nvSpPr>
        <p:spPr bwMode="auto">
          <a:xfrm>
            <a:off x="6334125" y="3175286"/>
            <a:ext cx="1006475"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alibri" pitchFamily="34" charset="0"/>
                <a:cs typeface="Calibri" pitchFamily="34" charset="0"/>
              </a:rPr>
              <a:t>DSTBIDX</a:t>
            </a:r>
          </a:p>
        </p:txBody>
      </p:sp>
      <p:sp>
        <p:nvSpPr>
          <p:cNvPr id="413773" name="Freeform 77"/>
          <p:cNvSpPr>
            <a:spLocks/>
          </p:cNvSpPr>
          <p:nvPr/>
        </p:nvSpPr>
        <p:spPr bwMode="auto">
          <a:xfrm>
            <a:off x="5819775" y="4048411"/>
            <a:ext cx="1562100" cy="685800"/>
          </a:xfrm>
          <a:custGeom>
            <a:avLst/>
            <a:gdLst/>
            <a:ahLst/>
            <a:cxnLst>
              <a:cxn ang="0">
                <a:pos x="984" y="0"/>
              </a:cxn>
              <a:cxn ang="0">
                <a:pos x="360" y="96"/>
              </a:cxn>
              <a:cxn ang="0">
                <a:pos x="72" y="192"/>
              </a:cxn>
              <a:cxn ang="0">
                <a:pos x="24" y="384"/>
              </a:cxn>
              <a:cxn ang="0">
                <a:pos x="216" y="432"/>
              </a:cxn>
            </a:cxnLst>
            <a:rect l="0" t="0" r="r" b="b"/>
            <a:pathLst>
              <a:path w="984" h="432">
                <a:moveTo>
                  <a:pt x="984" y="0"/>
                </a:moveTo>
                <a:cubicBezTo>
                  <a:pt x="748" y="32"/>
                  <a:pt x="512" y="64"/>
                  <a:pt x="360" y="96"/>
                </a:cubicBezTo>
                <a:cubicBezTo>
                  <a:pt x="208" y="128"/>
                  <a:pt x="128" y="144"/>
                  <a:pt x="72" y="192"/>
                </a:cubicBezTo>
                <a:cubicBezTo>
                  <a:pt x="16" y="240"/>
                  <a:pt x="0" y="344"/>
                  <a:pt x="24" y="384"/>
                </a:cubicBezTo>
                <a:cubicBezTo>
                  <a:pt x="48" y="424"/>
                  <a:pt x="132" y="428"/>
                  <a:pt x="216" y="43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03" name="Text Box 78"/>
          <p:cNvSpPr txBox="1">
            <a:spLocks noChangeArrowheads="1"/>
          </p:cNvSpPr>
          <p:nvPr/>
        </p:nvSpPr>
        <p:spPr bwMode="auto">
          <a:xfrm>
            <a:off x="4981575" y="4010311"/>
            <a:ext cx="1096963"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alibri" pitchFamily="34" charset="0"/>
                <a:cs typeface="Calibri" pitchFamily="34" charset="0"/>
              </a:rPr>
              <a:t>DSTCIDX</a:t>
            </a:r>
            <a:r>
              <a:rPr lang="en-US" sz="1800" baseline="-25000">
                <a:solidFill>
                  <a:schemeClr val="tx2"/>
                </a:solidFill>
                <a:latin typeface="Calibri" pitchFamily="34" charset="0"/>
                <a:cs typeface="Calibri" pitchFamily="34" charset="0"/>
              </a:rPr>
              <a:t>A</a:t>
            </a:r>
          </a:p>
        </p:txBody>
      </p:sp>
      <p:sp>
        <p:nvSpPr>
          <p:cNvPr id="19505" name="Text Box 80"/>
          <p:cNvSpPr txBox="1">
            <a:spLocks noChangeArrowheads="1"/>
          </p:cNvSpPr>
          <p:nvPr/>
        </p:nvSpPr>
        <p:spPr bwMode="auto">
          <a:xfrm>
            <a:off x="2279650" y="5456524"/>
            <a:ext cx="1093569" cy="2646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i="1">
                <a:latin typeface="Calibri" pitchFamily="34" charset="0"/>
                <a:cs typeface="Calibri" pitchFamily="34" charset="0"/>
              </a:rPr>
              <a:t>(contiguous)</a:t>
            </a:r>
          </a:p>
        </p:txBody>
      </p:sp>
      <p:sp>
        <p:nvSpPr>
          <p:cNvPr id="19506" name="Text Box 81"/>
          <p:cNvSpPr txBox="1">
            <a:spLocks noChangeArrowheads="1"/>
          </p:cNvSpPr>
          <p:nvPr/>
        </p:nvSpPr>
        <p:spPr bwMode="auto">
          <a:xfrm>
            <a:off x="6296025" y="6220331"/>
            <a:ext cx="1093569" cy="2646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i="1">
                <a:latin typeface="Calibri" pitchFamily="34" charset="0"/>
                <a:cs typeface="Calibri" pitchFamily="34" charset="0"/>
              </a:rPr>
              <a:t>(contiguous)</a:t>
            </a:r>
          </a:p>
        </p:txBody>
      </p:sp>
    </p:spTree>
    <p:custDataLst>
      <p:tags r:id="rId1"/>
    </p:custDataLst>
    <p:extLst>
      <p:ext uri="{BB962C8B-B14F-4D97-AF65-F5344CB8AC3E}">
        <p14:creationId xmlns:p14="http://schemas.microsoft.com/office/powerpoint/2010/main" xmlns="" val="103506689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Example: </a:t>
            </a:r>
            <a:r>
              <a:rPr lang="en-US" dirty="0" smtClean="0"/>
              <a:t>Using Indexing</a:t>
            </a:r>
          </a:p>
        </p:txBody>
      </p:sp>
      <p:sp>
        <p:nvSpPr>
          <p:cNvPr id="20484" name="Text Box 11"/>
          <p:cNvSpPr txBox="1">
            <a:spLocks noChangeArrowheads="1"/>
          </p:cNvSpPr>
          <p:nvPr/>
        </p:nvSpPr>
        <p:spPr bwMode="auto">
          <a:xfrm>
            <a:off x="3575050" y="3733800"/>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2</a:t>
            </a:r>
          </a:p>
          <a:p>
            <a:pPr eaLnBrk="0" hangingPunct="0">
              <a:lnSpc>
                <a:spcPct val="80000"/>
              </a:lnSpc>
              <a:spcBef>
                <a:spcPct val="50000"/>
              </a:spcBef>
            </a:pPr>
            <a:r>
              <a:rPr lang="en-US" sz="1600">
                <a:latin typeface="Calibri" pitchFamily="34" charset="0"/>
                <a:cs typeface="Calibri" pitchFamily="34" charset="0"/>
              </a:rPr>
              <a:t>BCNT = 2 </a:t>
            </a:r>
          </a:p>
          <a:p>
            <a:pPr eaLnBrk="0" hangingPunct="0">
              <a:lnSpc>
                <a:spcPct val="80000"/>
              </a:lnSpc>
              <a:spcBef>
                <a:spcPct val="50000"/>
              </a:spcBef>
            </a:pPr>
            <a:r>
              <a:rPr lang="en-US" sz="1600">
                <a:latin typeface="Calibri" pitchFamily="34" charset="0"/>
                <a:cs typeface="Calibri" pitchFamily="34" charset="0"/>
              </a:rPr>
              <a:t>CCNT = 3</a:t>
            </a:r>
          </a:p>
        </p:txBody>
      </p:sp>
      <p:sp>
        <p:nvSpPr>
          <p:cNvPr id="20485" name="Text Box 12"/>
          <p:cNvSpPr txBox="1">
            <a:spLocks noChangeArrowheads="1"/>
          </p:cNvSpPr>
          <p:nvPr/>
        </p:nvSpPr>
        <p:spPr bwMode="auto">
          <a:xfrm>
            <a:off x="1295400" y="3733800"/>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a:t>
            </a:r>
          </a:p>
          <a:p>
            <a:pPr eaLnBrk="0" hangingPunct="0">
              <a:lnSpc>
                <a:spcPct val="80000"/>
              </a:lnSpc>
              <a:spcBef>
                <a:spcPct val="50000"/>
              </a:spcBef>
            </a:pPr>
            <a:r>
              <a:rPr lang="en-US" sz="1600">
                <a:latin typeface="Calibri" pitchFamily="34" charset="0"/>
                <a:cs typeface="Calibri" pitchFamily="34" charset="0"/>
              </a:rPr>
              <a:t>BCNT = 4 </a:t>
            </a:r>
          </a:p>
          <a:p>
            <a:pPr eaLnBrk="0" hangingPunct="0">
              <a:lnSpc>
                <a:spcPct val="80000"/>
              </a:lnSpc>
              <a:spcBef>
                <a:spcPct val="50000"/>
              </a:spcBef>
            </a:pPr>
            <a:r>
              <a:rPr lang="en-US" sz="1600">
                <a:latin typeface="Calibri" pitchFamily="34" charset="0"/>
                <a:cs typeface="Calibri" pitchFamily="34" charset="0"/>
              </a:rPr>
              <a:t>CCNT = 3</a:t>
            </a:r>
          </a:p>
        </p:txBody>
      </p:sp>
      <p:sp>
        <p:nvSpPr>
          <p:cNvPr id="415757" name="Rectangle 13"/>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58" name="Rectangle 14"/>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59" name="Rectangle 15"/>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0" name="Rectangle 16"/>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1" name="Rectangle 17"/>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2" name="Rectangle 18"/>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3" name="Rectangle 19"/>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4" name="Rectangle 20"/>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5" name="Rectangle 21"/>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6" name="Rectangle 22"/>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7" name="Rectangle 23"/>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8" name="Rectangle 24"/>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9" name="Rectangle 25"/>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0" name="Rectangle 26"/>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1" name="Rectangle 27"/>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2" name="Rectangle 28"/>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3" name="Rectangle 29"/>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4" name="Rectangle 30"/>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5" name="Rectangle 31"/>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0505" name="Text Box 32"/>
          <p:cNvSpPr txBox="1">
            <a:spLocks noChangeArrowheads="1"/>
          </p:cNvSpPr>
          <p:nvPr/>
        </p:nvSpPr>
        <p:spPr bwMode="auto">
          <a:xfrm>
            <a:off x="5729288" y="3733800"/>
            <a:ext cx="1055866"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12</a:t>
            </a:r>
          </a:p>
          <a:p>
            <a:pPr eaLnBrk="0" hangingPunct="0">
              <a:lnSpc>
                <a:spcPct val="80000"/>
              </a:lnSpc>
              <a:spcBef>
                <a:spcPct val="50000"/>
              </a:spcBef>
            </a:pPr>
            <a:r>
              <a:rPr lang="en-US" sz="1600">
                <a:latin typeface="Calibri" pitchFamily="34" charset="0"/>
                <a:cs typeface="Calibri" pitchFamily="34" charset="0"/>
              </a:rPr>
              <a:t>BCNT = 1 </a:t>
            </a:r>
          </a:p>
          <a:p>
            <a:pPr eaLnBrk="0" hangingPunct="0">
              <a:lnSpc>
                <a:spcPct val="80000"/>
              </a:lnSpc>
              <a:spcBef>
                <a:spcPct val="50000"/>
              </a:spcBef>
            </a:pPr>
            <a:r>
              <a:rPr lang="en-US" sz="1600">
                <a:latin typeface="Calibri" pitchFamily="34" charset="0"/>
                <a:cs typeface="Calibri" pitchFamily="34" charset="0"/>
              </a:rPr>
              <a:t>CCNT = 1</a:t>
            </a:r>
          </a:p>
        </p:txBody>
      </p:sp>
      <p:grpSp>
        <p:nvGrpSpPr>
          <p:cNvPr id="20506" name="Group 33"/>
          <p:cNvGrpSpPr>
            <a:grpSpLocks/>
          </p:cNvGrpSpPr>
          <p:nvPr/>
        </p:nvGrpSpPr>
        <p:grpSpPr bwMode="auto">
          <a:xfrm>
            <a:off x="3662363" y="1447800"/>
            <a:ext cx="1219200" cy="914400"/>
            <a:chOff x="432" y="960"/>
            <a:chExt cx="768" cy="576"/>
          </a:xfrm>
        </p:grpSpPr>
        <p:sp>
          <p:nvSpPr>
            <p:cNvPr id="415778" name="Rectangle 34"/>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9" name="Rectangle 35"/>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0" name="Rectangle 36"/>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1" name="Rectangle 37"/>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2" name="Rectangle 38"/>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3" name="Rectangle 39"/>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4" name="Rectangle 40"/>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5" name="Rectangle 41"/>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6" name="Rectangle 42"/>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7" name="Rectangle 43"/>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8" name="Rectangle 44"/>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9" name="Rectangle 45"/>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20507" name="Text Box 46"/>
          <p:cNvSpPr txBox="1">
            <a:spLocks noChangeArrowheads="1"/>
          </p:cNvSpPr>
          <p:nvPr/>
        </p:nvSpPr>
        <p:spPr bwMode="auto">
          <a:xfrm>
            <a:off x="2895600" y="1749425"/>
            <a:ext cx="681597"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latin typeface="Calibri" pitchFamily="34" charset="0"/>
                <a:cs typeface="Calibri" pitchFamily="34" charset="0"/>
              </a:rPr>
              <a:t>8-bit</a:t>
            </a:r>
          </a:p>
        </p:txBody>
      </p:sp>
      <p:sp>
        <p:nvSpPr>
          <p:cNvPr id="20508" name="Text Box 47"/>
          <p:cNvSpPr txBox="1">
            <a:spLocks noChangeArrowheads="1"/>
          </p:cNvSpPr>
          <p:nvPr/>
        </p:nvSpPr>
        <p:spPr bwMode="auto">
          <a:xfrm>
            <a:off x="896938" y="575360"/>
            <a:ext cx="5305107" cy="646331"/>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Remember this example? </a:t>
            </a:r>
            <a:r>
              <a:rPr lang="en-US" b="0" dirty="0" smtClean="0">
                <a:solidFill>
                  <a:schemeClr val="tx1"/>
                </a:solidFill>
                <a:latin typeface="Calibri" pitchFamily="34" charset="0"/>
                <a:cs typeface="Calibri" pitchFamily="34" charset="0"/>
              </a:rPr>
              <a:t>F</a:t>
            </a:r>
            <a:r>
              <a:rPr lang="en-US" sz="2000" b="0" dirty="0" smtClean="0">
                <a:solidFill>
                  <a:schemeClr val="tx1"/>
                </a:solidFill>
                <a:latin typeface="Calibri" pitchFamily="34" charset="0"/>
                <a:cs typeface="Calibri" pitchFamily="34" charset="0"/>
              </a:rPr>
              <a:t>or </a:t>
            </a:r>
            <a:r>
              <a:rPr lang="en-US" sz="2000" b="0" dirty="0">
                <a:solidFill>
                  <a:schemeClr val="tx1"/>
                </a:solidFill>
                <a:latin typeface="Calibri" pitchFamily="34" charset="0"/>
                <a:cs typeface="Calibri" pitchFamily="34" charset="0"/>
              </a:rPr>
              <a:t>each “view”, fill</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in the proper </a:t>
            </a:r>
            <a:r>
              <a:rPr lang="en-US" sz="2000" b="0" u="sng" dirty="0">
                <a:solidFill>
                  <a:schemeClr val="tx1"/>
                </a:solidFill>
                <a:latin typeface="Calibri" pitchFamily="34" charset="0"/>
                <a:cs typeface="Calibri" pitchFamily="34" charset="0"/>
              </a:rPr>
              <a:t>SOURCE</a:t>
            </a:r>
            <a:r>
              <a:rPr lang="en-US" sz="2000" b="0" dirty="0">
                <a:solidFill>
                  <a:schemeClr val="tx1"/>
                </a:solidFill>
                <a:latin typeface="Calibri" pitchFamily="34" charset="0"/>
                <a:cs typeface="Calibri" pitchFamily="34" charset="0"/>
              </a:rPr>
              <a:t> index values:</a:t>
            </a:r>
          </a:p>
        </p:txBody>
      </p:sp>
      <p:sp>
        <p:nvSpPr>
          <p:cNvPr id="415792" name="Text Box 48"/>
          <p:cNvSpPr txBox="1">
            <a:spLocks noChangeArrowheads="1"/>
          </p:cNvSpPr>
          <p:nvPr/>
        </p:nvSpPr>
        <p:spPr bwMode="auto">
          <a:xfrm>
            <a:off x="914400" y="5952935"/>
            <a:ext cx="6839821" cy="590931"/>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Which “view” is the best?  Well, that depends on what you </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are transferring from/to and which sync mode is used.</a:t>
            </a:r>
          </a:p>
        </p:txBody>
      </p:sp>
      <p:sp>
        <p:nvSpPr>
          <p:cNvPr id="415793" name="Text Box 49"/>
          <p:cNvSpPr txBox="1">
            <a:spLocks noChangeArrowheads="1"/>
          </p:cNvSpPr>
          <p:nvPr/>
        </p:nvSpPr>
        <p:spPr bwMode="auto">
          <a:xfrm>
            <a:off x="1295400" y="4724400"/>
            <a:ext cx="1099660"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‘BIDX = 1</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a:t>
            </a:r>
            <a:r>
              <a:rPr lang="en-US" sz="1600">
                <a:solidFill>
                  <a:schemeClr val="tx2"/>
                </a:solidFill>
                <a:latin typeface="Calibri" pitchFamily="34" charset="0"/>
                <a:cs typeface="Calibri" pitchFamily="34" charset="0"/>
              </a:rPr>
              <a:t> = 1</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AB</a:t>
            </a:r>
            <a:r>
              <a:rPr lang="en-US" sz="1600">
                <a:solidFill>
                  <a:schemeClr val="tx2"/>
                </a:solidFill>
                <a:latin typeface="Calibri" pitchFamily="34" charset="0"/>
                <a:cs typeface="Calibri" pitchFamily="34" charset="0"/>
              </a:rPr>
              <a:t> = 4</a:t>
            </a:r>
          </a:p>
        </p:txBody>
      </p:sp>
      <p:sp>
        <p:nvSpPr>
          <p:cNvPr id="415794" name="Text Box 50"/>
          <p:cNvSpPr txBox="1">
            <a:spLocks noChangeArrowheads="1"/>
          </p:cNvSpPr>
          <p:nvPr/>
        </p:nvSpPr>
        <p:spPr bwMode="auto">
          <a:xfrm>
            <a:off x="3581400" y="4724400"/>
            <a:ext cx="1099660"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‘BIDX = 2</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a:t>
            </a:r>
            <a:r>
              <a:rPr lang="en-US" sz="1600">
                <a:solidFill>
                  <a:schemeClr val="tx2"/>
                </a:solidFill>
                <a:latin typeface="Calibri" pitchFamily="34" charset="0"/>
                <a:cs typeface="Calibri" pitchFamily="34" charset="0"/>
              </a:rPr>
              <a:t> = 2</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AB</a:t>
            </a:r>
            <a:r>
              <a:rPr lang="en-US" sz="1600">
                <a:solidFill>
                  <a:schemeClr val="tx2"/>
                </a:solidFill>
                <a:latin typeface="Calibri" pitchFamily="34" charset="0"/>
                <a:cs typeface="Calibri" pitchFamily="34" charset="0"/>
              </a:rPr>
              <a:t> = 4</a:t>
            </a:r>
          </a:p>
        </p:txBody>
      </p:sp>
      <p:sp>
        <p:nvSpPr>
          <p:cNvPr id="415795" name="Text Box 51"/>
          <p:cNvSpPr txBox="1">
            <a:spLocks noChangeArrowheads="1"/>
          </p:cNvSpPr>
          <p:nvPr/>
        </p:nvSpPr>
        <p:spPr bwMode="auto">
          <a:xfrm>
            <a:off x="5715000" y="4724400"/>
            <a:ext cx="1334276"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‘BIDX = N/A</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a:t>
            </a:r>
            <a:r>
              <a:rPr lang="en-US" sz="1600">
                <a:solidFill>
                  <a:schemeClr val="tx2"/>
                </a:solidFill>
                <a:latin typeface="Calibri" pitchFamily="34" charset="0"/>
                <a:cs typeface="Calibri" pitchFamily="34" charset="0"/>
              </a:rPr>
              <a:t> = N/A</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AB</a:t>
            </a:r>
            <a:r>
              <a:rPr lang="en-US" sz="1600">
                <a:solidFill>
                  <a:schemeClr val="tx2"/>
                </a:solidFill>
                <a:latin typeface="Calibri" pitchFamily="34" charset="0"/>
                <a:cs typeface="Calibri" pitchFamily="34" charset="0"/>
              </a:rPr>
              <a:t> = N/A</a:t>
            </a:r>
          </a:p>
        </p:txBody>
      </p:sp>
      <p:sp>
        <p:nvSpPr>
          <p:cNvPr id="20513" name="Text Box 52"/>
          <p:cNvSpPr txBox="1">
            <a:spLocks noChangeArrowheads="1"/>
          </p:cNvSpPr>
          <p:nvPr/>
        </p:nvSpPr>
        <p:spPr bwMode="auto">
          <a:xfrm>
            <a:off x="5029200" y="1676400"/>
            <a:ext cx="2230995" cy="441339"/>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dirty="0" smtClean="0">
                <a:solidFill>
                  <a:schemeClr val="tx1"/>
                </a:solidFill>
                <a:latin typeface="Calibri" pitchFamily="34" charset="0"/>
                <a:cs typeface="Calibri" pitchFamily="34" charset="0"/>
              </a:rPr>
              <a:t>NOTE: </a:t>
            </a:r>
            <a:r>
              <a:rPr lang="en-US" sz="1400" b="0" dirty="0">
                <a:solidFill>
                  <a:schemeClr val="tx1"/>
                </a:solidFill>
                <a:latin typeface="Calibri" pitchFamily="34" charset="0"/>
                <a:cs typeface="Calibri" pitchFamily="34" charset="0"/>
              </a:rPr>
              <a:t>T</a:t>
            </a:r>
            <a:r>
              <a:rPr lang="en-US" sz="1400" b="0" dirty="0" smtClean="0">
                <a:solidFill>
                  <a:schemeClr val="tx1"/>
                </a:solidFill>
                <a:latin typeface="Calibri" pitchFamily="34" charset="0"/>
                <a:cs typeface="Calibri" pitchFamily="34" charset="0"/>
              </a:rPr>
              <a:t>hese </a:t>
            </a:r>
            <a:r>
              <a:rPr lang="en-US" sz="1400" b="0" dirty="0">
                <a:solidFill>
                  <a:schemeClr val="tx1"/>
                </a:solidFill>
                <a:latin typeface="Calibri" pitchFamily="34" charset="0"/>
                <a:cs typeface="Calibri" pitchFamily="34" charset="0"/>
              </a:rPr>
              <a:t>are contiguous</a:t>
            </a:r>
            <a:br>
              <a:rPr lang="en-US" sz="1400" b="0" dirty="0">
                <a:solidFill>
                  <a:schemeClr val="tx1"/>
                </a:solidFill>
                <a:latin typeface="Calibri" pitchFamily="34" charset="0"/>
                <a:cs typeface="Calibri" pitchFamily="34" charset="0"/>
              </a:rPr>
            </a:br>
            <a:r>
              <a:rPr lang="en-US" sz="1400" b="0" dirty="0">
                <a:solidFill>
                  <a:schemeClr val="tx1"/>
                </a:solidFill>
                <a:latin typeface="Calibri" pitchFamily="34" charset="0"/>
                <a:cs typeface="Calibri" pitchFamily="34" charset="0"/>
              </a:rPr>
              <a:t>          </a:t>
            </a:r>
            <a:r>
              <a:rPr lang="en-US" sz="1400" b="0" dirty="0" smtClean="0">
                <a:solidFill>
                  <a:schemeClr val="tx1"/>
                </a:solidFill>
                <a:latin typeface="Calibri" pitchFamily="34" charset="0"/>
                <a:cs typeface="Calibri" pitchFamily="34" charset="0"/>
              </a:rPr>
              <a:t>   memory </a:t>
            </a:r>
            <a:r>
              <a:rPr lang="en-US" sz="1400" b="0" dirty="0">
                <a:solidFill>
                  <a:schemeClr val="tx1"/>
                </a:solidFill>
                <a:latin typeface="Calibri" pitchFamily="34" charset="0"/>
                <a:cs typeface="Calibri" pitchFamily="34" charset="0"/>
              </a:rPr>
              <a:t>locations</a:t>
            </a:r>
          </a:p>
        </p:txBody>
      </p:sp>
    </p:spTree>
    <p:custDataLst>
      <p:tags r:id="rId1"/>
    </p:custDataLst>
    <p:extLst>
      <p:ext uri="{BB962C8B-B14F-4D97-AF65-F5344CB8AC3E}">
        <p14:creationId xmlns:p14="http://schemas.microsoft.com/office/powerpoint/2010/main" xmlns="" val="2091225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5793"/>
                                        </p:tgtEl>
                                        <p:attrNameLst>
                                          <p:attrName>style.visibility</p:attrName>
                                        </p:attrNameLst>
                                      </p:cBhvr>
                                      <p:to>
                                        <p:strVal val="visible"/>
                                      </p:to>
                                    </p:set>
                                    <p:animEffect transition="in" filter="wipe(up)">
                                      <p:cBhvr>
                                        <p:cTn id="7" dur="500"/>
                                        <p:tgtEl>
                                          <p:spTgt spid="4157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5794"/>
                                        </p:tgtEl>
                                        <p:attrNameLst>
                                          <p:attrName>style.visibility</p:attrName>
                                        </p:attrNameLst>
                                      </p:cBhvr>
                                      <p:to>
                                        <p:strVal val="visible"/>
                                      </p:to>
                                    </p:set>
                                    <p:animEffect transition="in" filter="wipe(up)">
                                      <p:cBhvr>
                                        <p:cTn id="12" dur="500"/>
                                        <p:tgtEl>
                                          <p:spTgt spid="4157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5795"/>
                                        </p:tgtEl>
                                        <p:attrNameLst>
                                          <p:attrName>style.visibility</p:attrName>
                                        </p:attrNameLst>
                                      </p:cBhvr>
                                      <p:to>
                                        <p:strVal val="visible"/>
                                      </p:to>
                                    </p:set>
                                    <p:animEffect transition="in" filter="wipe(up)">
                                      <p:cBhvr>
                                        <p:cTn id="17" dur="500"/>
                                        <p:tgtEl>
                                          <p:spTgt spid="41579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15792"/>
                                        </p:tgtEl>
                                        <p:attrNameLst>
                                          <p:attrName>style.visibility</p:attrName>
                                        </p:attrNameLst>
                                      </p:cBhvr>
                                      <p:to>
                                        <p:strVal val="visible"/>
                                      </p:to>
                                    </p:set>
                                    <p:animEffect transition="in" filter="wipe(left)">
                                      <p:cBhvr>
                                        <p:cTn id="21" dur="500"/>
                                        <p:tgtEl>
                                          <p:spTgt spid="415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92" grpId="0" autoUpdateAnimBg="0"/>
      <p:bldP spid="415793" grpId="0" autoUpdateAnimBg="0"/>
      <p:bldP spid="415794" grpId="0" autoUpdateAnimBg="0"/>
      <p:bldP spid="41579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Example to Summarize</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844"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39746" name="Rectangle 2"/>
          <p:cNvSpPr>
            <a:spLocks noGrp="1" noChangeArrowheads="1"/>
          </p:cNvSpPr>
          <p:nvPr>
            <p:ph type="title"/>
          </p:nvPr>
        </p:nvSpPr>
        <p:spPr/>
        <p:txBody>
          <a:bodyPr/>
          <a:lstStyle/>
          <a:p>
            <a:r>
              <a:rPr lang="en-US"/>
              <a:t>Parameters for a Single Block Transfer</a:t>
            </a:r>
          </a:p>
        </p:txBody>
      </p:sp>
      <p:sp>
        <p:nvSpPr>
          <p:cNvPr id="1439747"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39748" name="Group 4"/>
          <p:cNvGrpSpPr>
            <a:grpSpLocks/>
          </p:cNvGrpSpPr>
          <p:nvPr/>
        </p:nvGrpSpPr>
        <p:grpSpPr bwMode="auto">
          <a:xfrm>
            <a:off x="7620000" y="4489450"/>
            <a:ext cx="1295400" cy="311150"/>
            <a:chOff x="4560" y="3020"/>
            <a:chExt cx="816" cy="196"/>
          </a:xfrm>
        </p:grpSpPr>
        <p:sp>
          <p:nvSpPr>
            <p:cNvPr id="143974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dirty="0">
                  <a:solidFill>
                    <a:schemeClr val="tx1"/>
                  </a:solidFill>
                  <a:latin typeface="Times New Roman" pitchFamily="18" charset="0"/>
                </a:rPr>
                <a:t>8 </a:t>
              </a:r>
              <a:r>
                <a:rPr lang="en-US" sz="1800" dirty="0">
                  <a:solidFill>
                    <a:schemeClr val="tx1"/>
                  </a:solidFill>
                  <a:latin typeface="Calibri" pitchFamily="34" charset="0"/>
                  <a:cs typeface="Calibri" pitchFamily="34" charset="0"/>
                </a:rPr>
                <a:t>bits</a:t>
              </a:r>
            </a:p>
          </p:txBody>
        </p:sp>
        <p:sp>
          <p:nvSpPr>
            <p:cNvPr id="143975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3975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3975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3975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3975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3975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3975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3975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3975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3975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39760"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dirty="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39761" name="Group 17"/>
          <p:cNvGrpSpPr>
            <a:grpSpLocks/>
          </p:cNvGrpSpPr>
          <p:nvPr/>
        </p:nvGrpSpPr>
        <p:grpSpPr bwMode="auto">
          <a:xfrm>
            <a:off x="228600" y="3749675"/>
            <a:ext cx="2098675" cy="2574925"/>
            <a:chOff x="212" y="2064"/>
            <a:chExt cx="1322" cy="1622"/>
          </a:xfrm>
        </p:grpSpPr>
        <p:sp>
          <p:nvSpPr>
            <p:cNvPr id="143976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3976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dirty="0">
                  <a:solidFill>
                    <a:schemeClr val="tx1"/>
                  </a:solidFill>
                  <a:latin typeface="Calibri" pitchFamily="34" charset="0"/>
                  <a:cs typeface="Calibri" pitchFamily="34" charset="0"/>
                </a:rPr>
                <a:t>Options</a:t>
              </a:r>
            </a:p>
          </p:txBody>
        </p:sp>
        <p:sp>
          <p:nvSpPr>
            <p:cNvPr id="143976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3976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3976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3976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3976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3976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3977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3977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3977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3977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3977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3977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3977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3977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3977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3977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3978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3978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3978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3978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3978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3978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dirty="0">
                <a:solidFill>
                  <a:schemeClr val="tx1"/>
                </a:solidFill>
                <a:latin typeface="Calibri" pitchFamily="34" charset="0"/>
                <a:cs typeface="Calibri" pitchFamily="34" charset="0"/>
              </a:rPr>
              <a:t>0</a:t>
            </a:r>
          </a:p>
        </p:txBody>
      </p:sp>
      <p:sp>
        <p:nvSpPr>
          <p:cNvPr id="143978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3978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3978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3978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3979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3979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39792"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39793"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39794"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39795"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3979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3979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39798"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39799"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39800"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39801"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3980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3980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3980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3980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3980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3980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3980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3980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3981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3981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3981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3981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3981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3981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39816"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39817"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3981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39819"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dirty="0">
                <a:latin typeface="Calibri" pitchFamily="34" charset="0"/>
                <a:cs typeface="Calibri" pitchFamily="34" charset="0"/>
              </a:rPr>
              <a:t>Goals:</a:t>
            </a:r>
          </a:p>
        </p:txBody>
      </p:sp>
      <p:sp>
        <p:nvSpPr>
          <p:cNvPr id="143982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grpSp>
        <p:nvGrpSpPr>
          <p:cNvPr id="1439821" name="Group 77"/>
          <p:cNvGrpSpPr>
            <a:grpSpLocks/>
          </p:cNvGrpSpPr>
          <p:nvPr/>
        </p:nvGrpSpPr>
        <p:grpSpPr bwMode="auto">
          <a:xfrm>
            <a:off x="3244850" y="3444875"/>
            <a:ext cx="2098675" cy="2879725"/>
            <a:chOff x="2044" y="2170"/>
            <a:chExt cx="1322" cy="1814"/>
          </a:xfrm>
        </p:grpSpPr>
        <p:grpSp>
          <p:nvGrpSpPr>
            <p:cNvPr id="1439822" name="Group 78"/>
            <p:cNvGrpSpPr>
              <a:grpSpLocks/>
            </p:cNvGrpSpPr>
            <p:nvPr/>
          </p:nvGrpSpPr>
          <p:grpSpPr bwMode="auto">
            <a:xfrm>
              <a:off x="2044" y="2362"/>
              <a:ext cx="1322" cy="1622"/>
              <a:chOff x="2038" y="2362"/>
              <a:chExt cx="1322" cy="1622"/>
            </a:xfrm>
          </p:grpSpPr>
          <p:sp>
            <p:nvSpPr>
              <p:cNvPr id="1439823" name="Rectangle 79"/>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39824" name="Rectangle 80"/>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39825" name="Rectangle 81"/>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439826" name="Rectangle 82"/>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439827" name="Rectangle 83"/>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439828" name="Rectangle 84"/>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39829" name="Rectangle 85"/>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39830" name="Rectangle 86"/>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439831" name="Rectangle 87"/>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39832" name="Rectangle 88"/>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439833" name="Rectangle 89"/>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439834" name="Rectangle 90"/>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1439835" name="Rectangle 91"/>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439836" name="Rectangle 92"/>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439837" name="Rectangle 93"/>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
          <p:nvSpPr>
            <p:cNvPr id="1439838" name="Text Box 94"/>
            <p:cNvSpPr txBox="1">
              <a:spLocks noChangeArrowheads="1"/>
            </p:cNvSpPr>
            <p:nvPr/>
          </p:nvSpPr>
          <p:spPr bwMode="auto">
            <a:xfrm>
              <a:off x="2364" y="2170"/>
              <a:ext cx="640" cy="212"/>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grpSp>
      <p:sp>
        <p:nvSpPr>
          <p:cNvPr id="1439839" name="Text Box 95"/>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39840"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39841" name="Text Box 97"/>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39842"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39843" name="Rectangle 99"/>
          <p:cNvSpPr>
            <a:spLocks noChangeArrowheads="1"/>
          </p:cNvSpPr>
          <p:nvPr/>
        </p:nvSpPr>
        <p:spPr bwMode="auto">
          <a:xfrm>
            <a:off x="2420938" y="3429000"/>
            <a:ext cx="3395662" cy="29035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41" name="Text Box 10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3842" name="Rectangle 2"/>
          <p:cNvSpPr>
            <a:spLocks noGrp="1" noChangeArrowheads="1"/>
          </p:cNvSpPr>
          <p:nvPr>
            <p:ph type="title"/>
          </p:nvPr>
        </p:nvSpPr>
        <p:spPr/>
        <p:txBody>
          <a:bodyPr/>
          <a:lstStyle/>
          <a:p>
            <a:r>
              <a:rPr lang="en-US"/>
              <a:t>Parameters for a Single Block Transfer</a:t>
            </a:r>
          </a:p>
        </p:txBody>
      </p:sp>
      <p:sp>
        <p:nvSpPr>
          <p:cNvPr id="144384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3844" name="Group 4"/>
          <p:cNvGrpSpPr>
            <a:grpSpLocks/>
          </p:cNvGrpSpPr>
          <p:nvPr/>
        </p:nvGrpSpPr>
        <p:grpSpPr bwMode="auto">
          <a:xfrm>
            <a:off x="7620000" y="4489450"/>
            <a:ext cx="1295400" cy="311150"/>
            <a:chOff x="4560" y="3020"/>
            <a:chExt cx="816" cy="196"/>
          </a:xfrm>
        </p:grpSpPr>
        <p:sp>
          <p:nvSpPr>
            <p:cNvPr id="144384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384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384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384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384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385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385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385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385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385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385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385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43857" name="Group 17"/>
          <p:cNvGrpSpPr>
            <a:grpSpLocks/>
          </p:cNvGrpSpPr>
          <p:nvPr/>
        </p:nvGrpSpPr>
        <p:grpSpPr bwMode="auto">
          <a:xfrm>
            <a:off x="228600" y="3749675"/>
            <a:ext cx="2098675" cy="2574925"/>
            <a:chOff x="212" y="2064"/>
            <a:chExt cx="1322" cy="1622"/>
          </a:xfrm>
        </p:grpSpPr>
        <p:sp>
          <p:nvSpPr>
            <p:cNvPr id="144385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dirty="0">
                  <a:solidFill>
                    <a:schemeClr val="tx1"/>
                  </a:solidFill>
                  <a:latin typeface="Calibri" pitchFamily="34" charset="0"/>
                  <a:cs typeface="Calibri" pitchFamily="34" charset="0"/>
                </a:rPr>
                <a:t>31			   0</a:t>
              </a:r>
            </a:p>
          </p:txBody>
        </p:sp>
        <p:sp>
          <p:nvSpPr>
            <p:cNvPr id="144385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4386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4386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4386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4386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4386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386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4386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4386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4386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4386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4387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4387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4387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4387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4387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4387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4387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4387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4387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4387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4388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4388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4388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4388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4388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4388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4388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4388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43888"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43889"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43890"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43891"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4389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4389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43894"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43895"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43896"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43897"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4389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4389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4390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4390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4390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4390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4390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4390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4390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4390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4390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4390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4391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4391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4391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4391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4391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391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4391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3919" name="Rectangle 79"/>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dirty="0">
                <a:solidFill>
                  <a:schemeClr val="tx1"/>
                </a:solidFill>
                <a:latin typeface="Calibri" pitchFamily="34" charset="0"/>
                <a:cs typeface="Calibri" pitchFamily="34" charset="0"/>
              </a:rPr>
              <a:t>31			   0</a:t>
            </a:r>
          </a:p>
        </p:txBody>
      </p:sp>
      <p:sp>
        <p:nvSpPr>
          <p:cNvPr id="1443920" name="Rectangle 80"/>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1" name="Rectangle 81"/>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2" name="Rectangle 82"/>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3" name="Rectangle 83"/>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24" name="Rectangle 84"/>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5" name="Rectangle 85"/>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3926" name="Rectangle 86"/>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27" name="Rectangle 87"/>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8" name="Rectangle 88"/>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29" name="Rectangle 89"/>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30" name="Rectangle 90"/>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43931" name="Rectangle 91"/>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32" name="Rectangle 92"/>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33" name="Rectangle 93"/>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34" name="Text Box 94"/>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dirty="0">
                <a:latin typeface="Calibri" pitchFamily="34" charset="0"/>
                <a:cs typeface="Calibri" pitchFamily="34" charset="0"/>
              </a:rPr>
              <a:t>Solution</a:t>
            </a:r>
          </a:p>
        </p:txBody>
      </p:sp>
      <p:sp>
        <p:nvSpPr>
          <p:cNvPr id="1443935" name="Text Box 95"/>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43936"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3937" name="Text Box 97"/>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43938"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98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5890" name="Rectangle 2"/>
          <p:cNvSpPr>
            <a:spLocks noGrp="1" noChangeArrowheads="1"/>
          </p:cNvSpPr>
          <p:nvPr>
            <p:ph type="title"/>
          </p:nvPr>
        </p:nvSpPr>
        <p:spPr/>
        <p:txBody>
          <a:bodyPr/>
          <a:lstStyle/>
          <a:p>
            <a:r>
              <a:rPr lang="en-US"/>
              <a:t>Parameters for a Single Block Transfer</a:t>
            </a:r>
          </a:p>
        </p:txBody>
      </p:sp>
      <p:sp>
        <p:nvSpPr>
          <p:cNvPr id="1445891"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5892" name="Group 4"/>
          <p:cNvGrpSpPr>
            <a:grpSpLocks/>
          </p:cNvGrpSpPr>
          <p:nvPr/>
        </p:nvGrpSpPr>
        <p:grpSpPr bwMode="auto">
          <a:xfrm>
            <a:off x="7620000" y="4489450"/>
            <a:ext cx="1295400" cy="311150"/>
            <a:chOff x="4560" y="3020"/>
            <a:chExt cx="816" cy="196"/>
          </a:xfrm>
        </p:grpSpPr>
        <p:sp>
          <p:nvSpPr>
            <p:cNvPr id="144589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589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589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589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589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589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589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590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590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590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590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5904"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45905" name="Group 17"/>
          <p:cNvGrpSpPr>
            <a:grpSpLocks/>
          </p:cNvGrpSpPr>
          <p:nvPr/>
        </p:nvGrpSpPr>
        <p:grpSpPr bwMode="auto">
          <a:xfrm>
            <a:off x="228600" y="3749675"/>
            <a:ext cx="2098675" cy="2574925"/>
            <a:chOff x="212" y="2064"/>
            <a:chExt cx="1322" cy="1622"/>
          </a:xfrm>
        </p:grpSpPr>
        <p:sp>
          <p:nvSpPr>
            <p:cNvPr id="144590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590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4590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4590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4591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4591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4591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591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4591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4591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4591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4591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4591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4591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4592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4592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4592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4592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4592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45925"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45926"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45927"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45928"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4592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4593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4593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4593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4593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4593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4593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45936"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45937"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45938"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45939"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4594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4594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45942"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45943"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45944"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45945"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4594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4594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4594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4594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4595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4595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4595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4595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4595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4595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4595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4595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4595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4595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45960"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45961"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4596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5963"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dirty="0">
                <a:latin typeface="Calibri" pitchFamily="34" charset="0"/>
                <a:cs typeface="Calibri" pitchFamily="34" charset="0"/>
              </a:rPr>
              <a:t>Goals:</a:t>
            </a:r>
          </a:p>
        </p:txBody>
      </p:sp>
      <p:sp>
        <p:nvSpPr>
          <p:cNvPr id="144596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596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596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6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6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6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597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4597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80"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45981"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4598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5983"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4598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034"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7938" name="Rectangle 2"/>
          <p:cNvSpPr>
            <a:spLocks noGrp="1" noChangeArrowheads="1"/>
          </p:cNvSpPr>
          <p:nvPr>
            <p:ph type="title"/>
          </p:nvPr>
        </p:nvSpPr>
        <p:spPr/>
        <p:txBody>
          <a:bodyPr/>
          <a:lstStyle/>
          <a:p>
            <a:r>
              <a:rPr lang="en-US"/>
              <a:t>Parameters for a Single Block Transfer</a:t>
            </a:r>
          </a:p>
        </p:txBody>
      </p:sp>
      <p:sp>
        <p:nvSpPr>
          <p:cNvPr id="1447939"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7940" name="Group 4"/>
          <p:cNvGrpSpPr>
            <a:grpSpLocks/>
          </p:cNvGrpSpPr>
          <p:nvPr/>
        </p:nvGrpSpPr>
        <p:grpSpPr bwMode="auto">
          <a:xfrm>
            <a:off x="7620000" y="4489450"/>
            <a:ext cx="1295400" cy="311150"/>
            <a:chOff x="4560" y="3020"/>
            <a:chExt cx="816" cy="196"/>
          </a:xfrm>
        </p:grpSpPr>
        <p:sp>
          <p:nvSpPr>
            <p:cNvPr id="144794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794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794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794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794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794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794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7948"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7949"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7950"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7951"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7952"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47953" name="Group 17"/>
          <p:cNvGrpSpPr>
            <a:grpSpLocks/>
          </p:cNvGrpSpPr>
          <p:nvPr/>
        </p:nvGrpSpPr>
        <p:grpSpPr bwMode="auto">
          <a:xfrm>
            <a:off x="228600" y="3749675"/>
            <a:ext cx="2098675" cy="2574925"/>
            <a:chOff x="212" y="2064"/>
            <a:chExt cx="1322" cy="1622"/>
          </a:xfrm>
        </p:grpSpPr>
        <p:sp>
          <p:nvSpPr>
            <p:cNvPr id="144795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795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4795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4795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4795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4795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4796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796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4796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4796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4796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4796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4796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4796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4796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4796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4797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4797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4797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47973"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47974"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47975"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47976"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4797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4797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4797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4798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4798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4798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4798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47984" name="Rectangle 48"/>
          <p:cNvSpPr>
            <a:spLocks noChangeArrowheads="1"/>
          </p:cNvSpPr>
          <p:nvPr/>
        </p:nvSpPr>
        <p:spPr bwMode="auto">
          <a:xfrm>
            <a:off x="44958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47985" name="Rectangle 49"/>
          <p:cNvSpPr>
            <a:spLocks noChangeArrowheads="1"/>
          </p:cNvSpPr>
          <p:nvPr/>
        </p:nvSpPr>
        <p:spPr bwMode="auto">
          <a:xfrm>
            <a:off x="48006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47986" name="Rectangle 50"/>
          <p:cNvSpPr>
            <a:spLocks noChangeArrowheads="1"/>
          </p:cNvSpPr>
          <p:nvPr/>
        </p:nvSpPr>
        <p:spPr bwMode="auto">
          <a:xfrm>
            <a:off x="51054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47987" name="Rectangle 51"/>
          <p:cNvSpPr>
            <a:spLocks noChangeArrowheads="1"/>
          </p:cNvSpPr>
          <p:nvPr/>
        </p:nvSpPr>
        <p:spPr bwMode="auto">
          <a:xfrm>
            <a:off x="54102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4798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4798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47990"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47991"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47992"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47993"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4799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4799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4799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4799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4799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4799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4800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4800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4800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4800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4800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4800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4800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4800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48008"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48009"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4801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8011"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4801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801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801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latin typeface="Calibri" pitchFamily="34" charset="0"/>
                <a:cs typeface="Calibri" pitchFamily="34" charset="0"/>
              </a:rPr>
              <a:t>AB-sync</a:t>
            </a:r>
          </a:p>
        </p:txBody>
      </p:sp>
      <p:sp>
        <p:nvSpPr>
          <p:cNvPr id="1448015"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16"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17"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48018"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19"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8020"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4</a:t>
            </a:r>
          </a:p>
        </p:txBody>
      </p:sp>
      <p:sp>
        <p:nvSpPr>
          <p:cNvPr id="1448021"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48022"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8023"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24"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48025"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26"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8027"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28"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48029"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48030"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8031"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48032"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48033"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008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9986" name="Rectangle 2"/>
          <p:cNvSpPr>
            <a:spLocks noGrp="1" noChangeArrowheads="1"/>
          </p:cNvSpPr>
          <p:nvPr>
            <p:ph type="title"/>
          </p:nvPr>
        </p:nvSpPr>
        <p:spPr/>
        <p:txBody>
          <a:bodyPr/>
          <a:lstStyle/>
          <a:p>
            <a:r>
              <a:rPr lang="en-US"/>
              <a:t>Parameters for a Single Block Transfer</a:t>
            </a:r>
          </a:p>
        </p:txBody>
      </p:sp>
      <p:sp>
        <p:nvSpPr>
          <p:cNvPr id="1449987"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9988" name="Group 4"/>
          <p:cNvGrpSpPr>
            <a:grpSpLocks/>
          </p:cNvGrpSpPr>
          <p:nvPr/>
        </p:nvGrpSpPr>
        <p:grpSpPr bwMode="auto">
          <a:xfrm>
            <a:off x="7620000" y="4489450"/>
            <a:ext cx="1295400" cy="311150"/>
            <a:chOff x="4560" y="3020"/>
            <a:chExt cx="816" cy="196"/>
          </a:xfrm>
        </p:grpSpPr>
        <p:sp>
          <p:nvSpPr>
            <p:cNvPr id="144998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999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999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999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999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999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999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999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999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999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999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0000"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50001" name="Group 17"/>
          <p:cNvGrpSpPr>
            <a:grpSpLocks/>
          </p:cNvGrpSpPr>
          <p:nvPr/>
        </p:nvGrpSpPr>
        <p:grpSpPr bwMode="auto">
          <a:xfrm>
            <a:off x="228600" y="3749675"/>
            <a:ext cx="2098675" cy="2574925"/>
            <a:chOff x="212" y="2064"/>
            <a:chExt cx="1322" cy="1622"/>
          </a:xfrm>
        </p:grpSpPr>
        <p:sp>
          <p:nvSpPr>
            <p:cNvPr id="145000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000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5000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5000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5000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5000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5000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000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5001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5001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5001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5001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5001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5001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5001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50017"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50018"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50019"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50020"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5002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5002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5002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5002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5002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5002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5002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5002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5002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5003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5003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5003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5003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5003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5003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5003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5003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50038" name="Rectangle 54"/>
          <p:cNvSpPr>
            <a:spLocks noChangeArrowheads="1"/>
          </p:cNvSpPr>
          <p:nvPr/>
        </p:nvSpPr>
        <p:spPr bwMode="auto">
          <a:xfrm>
            <a:off x="44958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50039" name="Rectangle 55"/>
          <p:cNvSpPr>
            <a:spLocks noChangeArrowheads="1"/>
          </p:cNvSpPr>
          <p:nvPr/>
        </p:nvSpPr>
        <p:spPr bwMode="auto">
          <a:xfrm>
            <a:off x="48006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50040" name="Rectangle 56"/>
          <p:cNvSpPr>
            <a:spLocks noChangeArrowheads="1"/>
          </p:cNvSpPr>
          <p:nvPr/>
        </p:nvSpPr>
        <p:spPr bwMode="auto">
          <a:xfrm>
            <a:off x="51054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50041" name="Rectangle 57"/>
          <p:cNvSpPr>
            <a:spLocks noChangeArrowheads="1"/>
          </p:cNvSpPr>
          <p:nvPr/>
        </p:nvSpPr>
        <p:spPr bwMode="auto">
          <a:xfrm>
            <a:off x="54102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5004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5004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5004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5004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5004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5004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5004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5004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5005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5005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5005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5005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5005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5005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50056"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50057"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5005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0059"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5006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006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006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latin typeface="Calibri" pitchFamily="34" charset="0"/>
                <a:cs typeface="Calibri" pitchFamily="34" charset="0"/>
              </a:rPr>
              <a:t>AB-sync</a:t>
            </a:r>
          </a:p>
        </p:txBody>
      </p:sp>
      <p:sp>
        <p:nvSpPr>
          <p:cNvPr id="1450063"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64"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65"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50066"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67"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0068"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50069"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3</a:t>
            </a:r>
          </a:p>
        </p:txBody>
      </p:sp>
      <p:sp>
        <p:nvSpPr>
          <p:cNvPr id="1450070"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0071"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72"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50073"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74"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0075"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76"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50077"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50078"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0079"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50080"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13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2034" name="Rectangle 2"/>
          <p:cNvSpPr>
            <a:spLocks noGrp="1" noChangeArrowheads="1"/>
          </p:cNvSpPr>
          <p:nvPr>
            <p:ph type="title"/>
          </p:nvPr>
        </p:nvSpPr>
        <p:spPr/>
        <p:txBody>
          <a:bodyPr/>
          <a:lstStyle/>
          <a:p>
            <a:r>
              <a:rPr lang="en-US"/>
              <a:t>Parameters for a Single Block Transfer</a:t>
            </a:r>
          </a:p>
        </p:txBody>
      </p:sp>
      <p:sp>
        <p:nvSpPr>
          <p:cNvPr id="1452035"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52036" name="Group 4"/>
          <p:cNvGrpSpPr>
            <a:grpSpLocks/>
          </p:cNvGrpSpPr>
          <p:nvPr/>
        </p:nvGrpSpPr>
        <p:grpSpPr bwMode="auto">
          <a:xfrm>
            <a:off x="7620000" y="4489450"/>
            <a:ext cx="1295400" cy="311150"/>
            <a:chOff x="4560" y="3020"/>
            <a:chExt cx="816" cy="196"/>
          </a:xfrm>
        </p:grpSpPr>
        <p:sp>
          <p:nvSpPr>
            <p:cNvPr id="145203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5203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5203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5204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204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204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204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5204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5204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204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204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2048"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52049" name="Group 17"/>
          <p:cNvGrpSpPr>
            <a:grpSpLocks/>
          </p:cNvGrpSpPr>
          <p:nvPr/>
        </p:nvGrpSpPr>
        <p:grpSpPr bwMode="auto">
          <a:xfrm>
            <a:off x="228600" y="3749675"/>
            <a:ext cx="2098675" cy="2574925"/>
            <a:chOff x="212" y="2064"/>
            <a:chExt cx="1322" cy="1622"/>
          </a:xfrm>
        </p:grpSpPr>
        <p:sp>
          <p:nvSpPr>
            <p:cNvPr id="145205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205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5205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5205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5205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5205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5205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205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5205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5205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5206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5206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5206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5206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5206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5206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5206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5206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5206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52069"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52070"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52071"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52072"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5207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5207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5207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5207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5207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5207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5207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5208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5208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5208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5208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5208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5208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5208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5208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5208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5208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5209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5209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52092" name="Rectangle 60"/>
          <p:cNvSpPr>
            <a:spLocks noChangeArrowheads="1"/>
          </p:cNvSpPr>
          <p:nvPr/>
        </p:nvSpPr>
        <p:spPr bwMode="auto">
          <a:xfrm>
            <a:off x="44958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52093" name="Rectangle 61"/>
          <p:cNvSpPr>
            <a:spLocks noChangeArrowheads="1"/>
          </p:cNvSpPr>
          <p:nvPr/>
        </p:nvSpPr>
        <p:spPr bwMode="auto">
          <a:xfrm>
            <a:off x="48006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52094" name="Rectangle 62"/>
          <p:cNvSpPr>
            <a:spLocks noChangeArrowheads="1"/>
          </p:cNvSpPr>
          <p:nvPr/>
        </p:nvSpPr>
        <p:spPr bwMode="auto">
          <a:xfrm>
            <a:off x="51054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52095" name="Rectangle 63"/>
          <p:cNvSpPr>
            <a:spLocks noChangeArrowheads="1"/>
          </p:cNvSpPr>
          <p:nvPr/>
        </p:nvSpPr>
        <p:spPr bwMode="auto">
          <a:xfrm>
            <a:off x="54102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5209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5209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5209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5209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5210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5210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5210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5210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52104"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52105"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5210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2107"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5210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210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211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latin typeface="Calibri" pitchFamily="34" charset="0"/>
                <a:cs typeface="Calibri" pitchFamily="34" charset="0"/>
              </a:rPr>
              <a:t>AB-sync</a:t>
            </a:r>
          </a:p>
        </p:txBody>
      </p:sp>
      <p:sp>
        <p:nvSpPr>
          <p:cNvPr id="1452111"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12"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14"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15"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2116"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52117"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52118"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2119"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20"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52121"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22"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2123"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24"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52125"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52126"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2127"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52128"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2113"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1</a:t>
            </a: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79"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4082" name="Rectangle 2"/>
          <p:cNvSpPr>
            <a:spLocks noGrp="1" noChangeArrowheads="1"/>
          </p:cNvSpPr>
          <p:nvPr>
            <p:ph type="title"/>
          </p:nvPr>
        </p:nvSpPr>
        <p:spPr/>
        <p:txBody>
          <a:bodyPr/>
          <a:lstStyle/>
          <a:p>
            <a:r>
              <a:rPr lang="en-US"/>
              <a:t>Parameters for a Single Block Transfer</a:t>
            </a:r>
          </a:p>
        </p:txBody>
      </p:sp>
      <p:sp>
        <p:nvSpPr>
          <p:cNvPr id="145408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54084" name="Group 4"/>
          <p:cNvGrpSpPr>
            <a:grpSpLocks/>
          </p:cNvGrpSpPr>
          <p:nvPr/>
        </p:nvGrpSpPr>
        <p:grpSpPr bwMode="auto">
          <a:xfrm>
            <a:off x="7620000" y="4489450"/>
            <a:ext cx="1295400" cy="311150"/>
            <a:chOff x="4560" y="3020"/>
            <a:chExt cx="816" cy="196"/>
          </a:xfrm>
        </p:grpSpPr>
        <p:sp>
          <p:nvSpPr>
            <p:cNvPr id="145408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5408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5408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5408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408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409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409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5409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5409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409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409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409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54097" name="Group 17"/>
          <p:cNvGrpSpPr>
            <a:grpSpLocks/>
          </p:cNvGrpSpPr>
          <p:nvPr/>
        </p:nvGrpSpPr>
        <p:grpSpPr bwMode="auto">
          <a:xfrm>
            <a:off x="228600" y="3749675"/>
            <a:ext cx="2098675" cy="2574925"/>
            <a:chOff x="212" y="2064"/>
            <a:chExt cx="1322" cy="1622"/>
          </a:xfrm>
        </p:grpSpPr>
        <p:sp>
          <p:nvSpPr>
            <p:cNvPr id="145409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409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5410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5410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5410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5410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5410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410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5410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5410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5410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5410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5411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5411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5411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5411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5411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5411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5411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5411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5411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5411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5412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5412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5412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5412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5412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5412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5412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5412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5412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5412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5413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5413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5413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5413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5413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5413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5413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5413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5413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5413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5414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5414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5414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5414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5414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5414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5414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5414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5414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5414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5415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5415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5415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5415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5415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415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5415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415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4159"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0"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1"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4162"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3"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4164"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4</a:t>
            </a:r>
          </a:p>
        </p:txBody>
      </p:sp>
      <p:sp>
        <p:nvSpPr>
          <p:cNvPr id="1454165"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6"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4167"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8"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54169"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70"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4171"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72"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54173"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54174"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4175"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54176"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415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latin typeface="Calibri" pitchFamily="34" charset="0"/>
                <a:cs typeface="Calibri" pitchFamily="34" charset="0"/>
              </a:rPr>
              <a:t>A-sync?</a:t>
            </a:r>
          </a:p>
        </p:txBody>
      </p:sp>
      <p:sp>
        <p:nvSpPr>
          <p:cNvPr id="1454178" name="Line 98"/>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18"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4322" name="Rectangle 2"/>
          <p:cNvSpPr>
            <a:spLocks noGrp="1" noChangeArrowheads="1"/>
          </p:cNvSpPr>
          <p:nvPr>
            <p:ph type="title"/>
          </p:nvPr>
        </p:nvSpPr>
        <p:spPr/>
        <p:txBody>
          <a:bodyPr/>
          <a:lstStyle/>
          <a:p>
            <a:r>
              <a:rPr lang="en-US"/>
              <a:t>Parameters for a Single Block Transfer</a:t>
            </a:r>
          </a:p>
        </p:txBody>
      </p:sp>
      <p:sp>
        <p:nvSpPr>
          <p:cNvPr id="146432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64324" name="Group 4"/>
          <p:cNvGrpSpPr>
            <a:grpSpLocks/>
          </p:cNvGrpSpPr>
          <p:nvPr/>
        </p:nvGrpSpPr>
        <p:grpSpPr bwMode="auto">
          <a:xfrm>
            <a:off x="7620000" y="4489450"/>
            <a:ext cx="1295400" cy="311150"/>
            <a:chOff x="4560" y="3020"/>
            <a:chExt cx="816" cy="196"/>
          </a:xfrm>
        </p:grpSpPr>
        <p:sp>
          <p:nvSpPr>
            <p:cNvPr id="146432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6432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6432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6432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432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433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433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6433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6433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433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433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433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64337" name="Group 17"/>
          <p:cNvGrpSpPr>
            <a:grpSpLocks/>
          </p:cNvGrpSpPr>
          <p:nvPr/>
        </p:nvGrpSpPr>
        <p:grpSpPr bwMode="auto">
          <a:xfrm>
            <a:off x="228600" y="3749675"/>
            <a:ext cx="2098675" cy="2574925"/>
            <a:chOff x="212" y="2064"/>
            <a:chExt cx="1322" cy="1622"/>
          </a:xfrm>
        </p:grpSpPr>
        <p:sp>
          <p:nvSpPr>
            <p:cNvPr id="146433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433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6434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6434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6434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6434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6434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434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6434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6434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6434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6434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6435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6435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6435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64353"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13 - </a:t>
            </a:r>
            <a:r>
              <a:rPr lang="en-US">
                <a:solidFill>
                  <a:schemeClr val="bg1"/>
                </a:solidFill>
                <a:latin typeface="Calibri" pitchFamily="34" charset="0"/>
                <a:cs typeface="Calibri" pitchFamily="34" charset="0"/>
              </a:rPr>
              <a:t>11</a:t>
            </a:r>
          </a:p>
        </p:txBody>
      </p:sp>
      <p:sp>
        <p:nvSpPr>
          <p:cNvPr id="1464354"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14 - </a:t>
            </a:r>
            <a:r>
              <a:rPr lang="en-US">
                <a:solidFill>
                  <a:schemeClr val="bg1"/>
                </a:solidFill>
                <a:latin typeface="Calibri" pitchFamily="34" charset="0"/>
                <a:cs typeface="Calibri" pitchFamily="34" charset="0"/>
              </a:rPr>
              <a:t>12</a:t>
            </a:r>
          </a:p>
        </p:txBody>
      </p:sp>
      <p:sp>
        <p:nvSpPr>
          <p:cNvPr id="1464355"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15 - </a:t>
            </a:r>
            <a:r>
              <a:rPr lang="en-US">
                <a:solidFill>
                  <a:schemeClr val="bg1"/>
                </a:solidFill>
                <a:latin typeface="Calibri" pitchFamily="34" charset="0"/>
                <a:cs typeface="Calibri" pitchFamily="34" charset="0"/>
              </a:rPr>
              <a:t>13</a:t>
            </a:r>
          </a:p>
        </p:txBody>
      </p:sp>
      <p:sp>
        <p:nvSpPr>
          <p:cNvPr id="1464356"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16 - </a:t>
            </a:r>
            <a:r>
              <a:rPr lang="en-US">
                <a:solidFill>
                  <a:schemeClr val="bg1"/>
                </a:solidFill>
                <a:latin typeface="Calibri" pitchFamily="34" charset="0"/>
                <a:cs typeface="Calibri" pitchFamily="34" charset="0"/>
              </a:rPr>
              <a:t>14</a:t>
            </a:r>
          </a:p>
        </p:txBody>
      </p:sp>
      <p:sp>
        <p:nvSpPr>
          <p:cNvPr id="1464357"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19 - </a:t>
            </a:r>
            <a:r>
              <a:rPr lang="en-US">
                <a:solidFill>
                  <a:schemeClr val="bg1"/>
                </a:solidFill>
                <a:latin typeface="Calibri" pitchFamily="34" charset="0"/>
                <a:cs typeface="Calibri" pitchFamily="34" charset="0"/>
              </a:rPr>
              <a:t>15</a:t>
            </a:r>
          </a:p>
        </p:txBody>
      </p:sp>
      <p:sp>
        <p:nvSpPr>
          <p:cNvPr id="1464358"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20 - </a:t>
            </a:r>
            <a:r>
              <a:rPr lang="en-US">
                <a:solidFill>
                  <a:schemeClr val="bg1"/>
                </a:solidFill>
                <a:latin typeface="Calibri" pitchFamily="34" charset="0"/>
                <a:cs typeface="Calibri" pitchFamily="34" charset="0"/>
              </a:rPr>
              <a:t>16</a:t>
            </a:r>
          </a:p>
        </p:txBody>
      </p:sp>
      <p:sp>
        <p:nvSpPr>
          <p:cNvPr id="1464359"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21 - </a:t>
            </a:r>
            <a:r>
              <a:rPr lang="en-US">
                <a:solidFill>
                  <a:schemeClr val="bg1"/>
                </a:solidFill>
                <a:latin typeface="Calibri" pitchFamily="34" charset="0"/>
                <a:cs typeface="Calibri" pitchFamily="34" charset="0"/>
              </a:rPr>
              <a:t>17</a:t>
            </a:r>
          </a:p>
        </p:txBody>
      </p:sp>
      <p:sp>
        <p:nvSpPr>
          <p:cNvPr id="1464360"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22 - </a:t>
            </a:r>
            <a:r>
              <a:rPr lang="en-US">
                <a:solidFill>
                  <a:schemeClr val="bg1"/>
                </a:solidFill>
                <a:latin typeface="Calibri" pitchFamily="34" charset="0"/>
                <a:cs typeface="Calibri" pitchFamily="34" charset="0"/>
              </a:rPr>
              <a:t>18</a:t>
            </a:r>
          </a:p>
        </p:txBody>
      </p:sp>
      <p:sp>
        <p:nvSpPr>
          <p:cNvPr id="146436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6436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6436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6436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6436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6436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6436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6436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6436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6437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6437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64372" name="Rectangle 52"/>
          <p:cNvSpPr>
            <a:spLocks noChangeArrowheads="1"/>
          </p:cNvSpPr>
          <p:nvPr/>
        </p:nvSpPr>
        <p:spPr bwMode="auto">
          <a:xfrm>
            <a:off x="57150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64373" name="Rectangle 53"/>
          <p:cNvSpPr>
            <a:spLocks noChangeArrowheads="1"/>
          </p:cNvSpPr>
          <p:nvPr/>
        </p:nvSpPr>
        <p:spPr bwMode="auto">
          <a:xfrm>
            <a:off x="4191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64374" name="Rectangle 54"/>
          <p:cNvSpPr>
            <a:spLocks noChangeArrowheads="1"/>
          </p:cNvSpPr>
          <p:nvPr/>
        </p:nvSpPr>
        <p:spPr bwMode="auto">
          <a:xfrm>
            <a:off x="44958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64375" name="Rectangle 55"/>
          <p:cNvSpPr>
            <a:spLocks noChangeArrowheads="1"/>
          </p:cNvSpPr>
          <p:nvPr/>
        </p:nvSpPr>
        <p:spPr bwMode="auto">
          <a:xfrm>
            <a:off x="48006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64376" name="Rectangle 56"/>
          <p:cNvSpPr>
            <a:spLocks noChangeArrowheads="1"/>
          </p:cNvSpPr>
          <p:nvPr/>
        </p:nvSpPr>
        <p:spPr bwMode="auto">
          <a:xfrm>
            <a:off x="51054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64377" name="Rectangle 57"/>
          <p:cNvSpPr>
            <a:spLocks noChangeArrowheads="1"/>
          </p:cNvSpPr>
          <p:nvPr/>
        </p:nvSpPr>
        <p:spPr bwMode="auto">
          <a:xfrm>
            <a:off x="54102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64378" name="Rectangle 58"/>
          <p:cNvSpPr>
            <a:spLocks noChangeArrowheads="1"/>
          </p:cNvSpPr>
          <p:nvPr/>
        </p:nvSpPr>
        <p:spPr bwMode="auto">
          <a:xfrm>
            <a:off x="5715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64379" name="Rectangle 59"/>
          <p:cNvSpPr>
            <a:spLocks noChangeArrowheads="1"/>
          </p:cNvSpPr>
          <p:nvPr/>
        </p:nvSpPr>
        <p:spPr bwMode="auto">
          <a:xfrm>
            <a:off x="41910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6438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6438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6438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6438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6438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6438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6438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6438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6438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6438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6439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6439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6439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6439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6439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439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6439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439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4398" name="Rectangle 78"/>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399" name="Rectangle 79"/>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0" name="Rectangle 80"/>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4401" name="Rectangle 81"/>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2" name="Rectangle 82"/>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4403" name="Rectangle 83"/>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12</a:t>
            </a:r>
          </a:p>
        </p:txBody>
      </p:sp>
      <p:sp>
        <p:nvSpPr>
          <p:cNvPr id="1464404" name="Rectangle 84"/>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5" name="Rectangle 8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4406" name="Rectangle 8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7" name="Rectangle 87"/>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64408" name="Rectangle 88"/>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9" name="Rectangle 89"/>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4410" name="Rectangle 90"/>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11" name="Text Box 91"/>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64412" name="Text Box 92"/>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64413" name="Text Box 93"/>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4414" name="Text Box 94"/>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64415" name="Rectangle 95"/>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4416" name="Rectangle 96"/>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latin typeface="Calibri" pitchFamily="34" charset="0"/>
                <a:cs typeface="Calibri" pitchFamily="34" charset="0"/>
              </a:rPr>
              <a:t>A-sync?</a:t>
            </a:r>
          </a:p>
        </p:txBody>
      </p:sp>
      <p:sp>
        <p:nvSpPr>
          <p:cNvPr id="1464417"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What is DMA?</a:t>
            </a:r>
          </a:p>
        </p:txBody>
      </p:sp>
      <p:sp>
        <p:nvSpPr>
          <p:cNvPr id="4" name="TextBox 3"/>
          <p:cNvSpPr txBox="1"/>
          <p:nvPr/>
        </p:nvSpPr>
        <p:spPr>
          <a:xfrm>
            <a:off x="368710" y="766916"/>
            <a:ext cx="7167716" cy="717734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endParaRPr lang="en-US" sz="2800" dirty="0" smtClean="0">
              <a:latin typeface="Calibri" pitchFamily="34" charset="0"/>
              <a:cs typeface="Calibri" pitchFamily="34" charset="0"/>
            </a:endParaRP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357230249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467"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6370" name="Rectangle 2"/>
          <p:cNvSpPr>
            <a:spLocks noGrp="1" noChangeArrowheads="1"/>
          </p:cNvSpPr>
          <p:nvPr>
            <p:ph type="title"/>
          </p:nvPr>
        </p:nvSpPr>
        <p:spPr/>
        <p:txBody>
          <a:bodyPr/>
          <a:lstStyle/>
          <a:p>
            <a:r>
              <a:rPr lang="en-US"/>
              <a:t>Parameters for a Single Block Transfer</a:t>
            </a:r>
          </a:p>
        </p:txBody>
      </p:sp>
      <p:sp>
        <p:nvSpPr>
          <p:cNvPr id="1466371"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66372" name="Group 4"/>
          <p:cNvGrpSpPr>
            <a:grpSpLocks/>
          </p:cNvGrpSpPr>
          <p:nvPr/>
        </p:nvGrpSpPr>
        <p:grpSpPr bwMode="auto">
          <a:xfrm>
            <a:off x="7620000" y="4489450"/>
            <a:ext cx="1295400" cy="311150"/>
            <a:chOff x="4560" y="3020"/>
            <a:chExt cx="816" cy="196"/>
          </a:xfrm>
        </p:grpSpPr>
        <p:sp>
          <p:nvSpPr>
            <p:cNvPr id="146637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6637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6637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6637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637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637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637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6638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6638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638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638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6384"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66385" name="Group 17"/>
          <p:cNvGrpSpPr>
            <a:grpSpLocks/>
          </p:cNvGrpSpPr>
          <p:nvPr/>
        </p:nvGrpSpPr>
        <p:grpSpPr bwMode="auto">
          <a:xfrm>
            <a:off x="228600" y="3749675"/>
            <a:ext cx="2098675" cy="2574925"/>
            <a:chOff x="212" y="2064"/>
            <a:chExt cx="1322" cy="1622"/>
          </a:xfrm>
        </p:grpSpPr>
        <p:sp>
          <p:nvSpPr>
            <p:cNvPr id="146638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638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6638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6638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6639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6639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6639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639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6639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6639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6639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6639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6639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6639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6640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6640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6640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6640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6640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6640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6640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6640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6640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6640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6641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6641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6641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6641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6641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6641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6641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6641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6641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6641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6642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6642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6642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6642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6642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6642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6642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6642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6642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6642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6643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6643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6643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6643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6643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6643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6643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6643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6643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6643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66440"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66441"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6644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6443"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6644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644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644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6644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6645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5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645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6645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6645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645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5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6645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5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645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60"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66461"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6646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6463"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6646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644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&amp;pixel_7</a:t>
            </a:r>
          </a:p>
        </p:txBody>
      </p:sp>
      <p:sp>
        <p:nvSpPr>
          <p:cNvPr id="146644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&amp;myDest</a:t>
            </a:r>
          </a:p>
        </p:txBody>
      </p:sp>
      <p:sp>
        <p:nvSpPr>
          <p:cNvPr id="1466465" name="Oval 97"/>
          <p:cNvSpPr>
            <a:spLocks noChangeArrowheads="1"/>
          </p:cNvSpPr>
          <p:nvPr/>
        </p:nvSpPr>
        <p:spPr bwMode="auto">
          <a:xfrm>
            <a:off x="4765675" y="2379663"/>
            <a:ext cx="1109663" cy="795337"/>
          </a:xfrm>
          <a:prstGeom prst="ellipse">
            <a:avLst/>
          </a:prstGeom>
          <a:noFill/>
          <a:ln w="38100">
            <a:solidFill>
              <a:srgbClr val="FF3300"/>
            </a:solidFill>
            <a:round/>
            <a:headEnd/>
            <a:tailEnd/>
          </a:ln>
          <a:effectLst/>
        </p:spPr>
        <p:txBody>
          <a:bodyPr wrap="none" anchor="ctr">
            <a:spAutoFit/>
          </a:bodyPr>
          <a:lstStyle/>
          <a:p>
            <a:endParaRPr lang="en-US"/>
          </a:p>
        </p:txBody>
      </p:sp>
      <p:sp>
        <p:nvSpPr>
          <p:cNvPr id="1466466" name="Oval 98"/>
          <p:cNvSpPr>
            <a:spLocks noChangeArrowheads="1"/>
          </p:cNvSpPr>
          <p:nvPr/>
        </p:nvSpPr>
        <p:spPr bwMode="auto">
          <a:xfrm>
            <a:off x="6569075" y="593725"/>
            <a:ext cx="1109663" cy="795338"/>
          </a:xfrm>
          <a:prstGeom prst="ellipse">
            <a:avLst/>
          </a:prstGeom>
          <a:noFill/>
          <a:ln w="38100">
            <a:solidFill>
              <a:srgbClr val="FF3300"/>
            </a:solidFill>
            <a:round/>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516"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8418" name="Rectangle 2"/>
          <p:cNvSpPr>
            <a:spLocks noGrp="1" noChangeArrowheads="1"/>
          </p:cNvSpPr>
          <p:nvPr>
            <p:ph type="title"/>
          </p:nvPr>
        </p:nvSpPr>
        <p:spPr/>
        <p:txBody>
          <a:bodyPr/>
          <a:lstStyle/>
          <a:p>
            <a:r>
              <a:rPr lang="en-US"/>
              <a:t>Parameters for a Single Block Transfer</a:t>
            </a:r>
          </a:p>
        </p:txBody>
      </p:sp>
      <p:sp>
        <p:nvSpPr>
          <p:cNvPr id="1468419"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68420" name="Group 4"/>
          <p:cNvGrpSpPr>
            <a:grpSpLocks/>
          </p:cNvGrpSpPr>
          <p:nvPr/>
        </p:nvGrpSpPr>
        <p:grpSpPr bwMode="auto">
          <a:xfrm>
            <a:off x="7620000" y="4489450"/>
            <a:ext cx="1295400" cy="311150"/>
            <a:chOff x="4560" y="3020"/>
            <a:chExt cx="816" cy="196"/>
          </a:xfrm>
        </p:grpSpPr>
        <p:sp>
          <p:nvSpPr>
            <p:cNvPr id="146842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6842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6842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6842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842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842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842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6842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6842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843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843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8432"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68433" name="Group 17"/>
          <p:cNvGrpSpPr>
            <a:grpSpLocks/>
          </p:cNvGrpSpPr>
          <p:nvPr/>
        </p:nvGrpSpPr>
        <p:grpSpPr bwMode="auto">
          <a:xfrm>
            <a:off x="228600" y="3749675"/>
            <a:ext cx="2098675" cy="2574925"/>
            <a:chOff x="212" y="2064"/>
            <a:chExt cx="1322" cy="1622"/>
          </a:xfrm>
        </p:grpSpPr>
        <p:sp>
          <p:nvSpPr>
            <p:cNvPr id="146843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843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6843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6843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6843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6843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6844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844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6844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6844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SRCBIDX</a:t>
              </a:r>
            </a:p>
          </p:txBody>
        </p:sp>
        <p:sp>
          <p:nvSpPr>
            <p:cNvPr id="146844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6844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6844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6844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6844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6844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6845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6845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6845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6845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6845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6845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6845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6845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6845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6845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6846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6846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6846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6846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6846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6846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6846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6846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6846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6846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6847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6847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6847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6847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6847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6847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6847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6847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6847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6847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6848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6848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6848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6848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6848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6848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6848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6848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68488"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68489"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6849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8491"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6849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849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849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6849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6849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49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849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6849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68502" name="Rectangle 86"/>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68503" name="Rectangle 87"/>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504" name="Rectangle 88"/>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8505" name="Rectangle 89"/>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506" name="Text Box 90"/>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68507" name="Text Box 91"/>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68508" name="Text Box 92"/>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8509" name="Text Box 93"/>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68510" name="Rectangle 94"/>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8511" name="Rectangle 95"/>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68512" name="Rectangle 96"/>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68500" name="Rectangle 84"/>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6</a:t>
            </a:r>
          </a:p>
        </p:txBody>
      </p:sp>
      <p:sp>
        <p:nvSpPr>
          <p:cNvPr id="1468501" name="Rectangle 85"/>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515" name="Freeform 99"/>
          <p:cNvSpPr>
            <a:spLocks/>
          </p:cNvSpPr>
          <p:nvPr/>
        </p:nvSpPr>
        <p:spPr bwMode="auto">
          <a:xfrm>
            <a:off x="4135438" y="1541463"/>
            <a:ext cx="428625" cy="330200"/>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56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0466" name="Rectangle 2"/>
          <p:cNvSpPr>
            <a:spLocks noGrp="1" noChangeArrowheads="1"/>
          </p:cNvSpPr>
          <p:nvPr>
            <p:ph type="title"/>
          </p:nvPr>
        </p:nvSpPr>
        <p:spPr/>
        <p:txBody>
          <a:bodyPr/>
          <a:lstStyle/>
          <a:p>
            <a:r>
              <a:rPr lang="en-US"/>
              <a:t>Parameters for a Single Block Transfer</a:t>
            </a:r>
          </a:p>
        </p:txBody>
      </p:sp>
      <p:sp>
        <p:nvSpPr>
          <p:cNvPr id="1470467"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0468" name="Group 4"/>
          <p:cNvGrpSpPr>
            <a:grpSpLocks/>
          </p:cNvGrpSpPr>
          <p:nvPr/>
        </p:nvGrpSpPr>
        <p:grpSpPr bwMode="auto">
          <a:xfrm>
            <a:off x="7620000" y="4489450"/>
            <a:ext cx="1295400" cy="311150"/>
            <a:chOff x="4560" y="3020"/>
            <a:chExt cx="816" cy="196"/>
          </a:xfrm>
        </p:grpSpPr>
        <p:sp>
          <p:nvSpPr>
            <p:cNvPr id="147046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047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047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047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047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047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047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047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047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047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047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0480"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0481" name="Group 17"/>
          <p:cNvGrpSpPr>
            <a:grpSpLocks/>
          </p:cNvGrpSpPr>
          <p:nvPr/>
        </p:nvGrpSpPr>
        <p:grpSpPr bwMode="auto">
          <a:xfrm>
            <a:off x="228600" y="3749675"/>
            <a:ext cx="2098675" cy="2574925"/>
            <a:chOff x="212" y="2064"/>
            <a:chExt cx="1322" cy="1622"/>
          </a:xfrm>
        </p:grpSpPr>
        <p:sp>
          <p:nvSpPr>
            <p:cNvPr id="147048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048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048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048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048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048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048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048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049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049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049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DSTBIDX</a:t>
              </a:r>
            </a:p>
          </p:txBody>
        </p:sp>
        <p:sp>
          <p:nvSpPr>
            <p:cNvPr id="147049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7049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049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7049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049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049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049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050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0501"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0502"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0503"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0504"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050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050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050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050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050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051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051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051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051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051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051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051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051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0518"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0519"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0520"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0521"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052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052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052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052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052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052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052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052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053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053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053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053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053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053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0536"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0537"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053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0539"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054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054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054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0543"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0544"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0545"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0546"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0547"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0548"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70549"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0550"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70551"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0552"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0553"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0554"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0555"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0556"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0557"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0558"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0559"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0560"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4</a:t>
            </a:r>
          </a:p>
        </p:txBody>
      </p:sp>
      <p:sp>
        <p:nvSpPr>
          <p:cNvPr id="1470561" name="Freeform 97"/>
          <p:cNvSpPr>
            <a:spLocks/>
          </p:cNvSpPr>
          <p:nvPr/>
        </p:nvSpPr>
        <p:spPr bwMode="auto">
          <a:xfrm>
            <a:off x="7343775" y="966788"/>
            <a:ext cx="428625" cy="1252537"/>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61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2514" name="Rectangle 2"/>
          <p:cNvSpPr>
            <a:spLocks noGrp="1" noChangeArrowheads="1"/>
          </p:cNvSpPr>
          <p:nvPr>
            <p:ph type="title"/>
          </p:nvPr>
        </p:nvSpPr>
        <p:spPr/>
        <p:txBody>
          <a:bodyPr/>
          <a:lstStyle/>
          <a:p>
            <a:r>
              <a:rPr lang="en-US"/>
              <a:t>Parameters for a Single Block Transfer</a:t>
            </a:r>
          </a:p>
        </p:txBody>
      </p:sp>
      <p:sp>
        <p:nvSpPr>
          <p:cNvPr id="1472515"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2516" name="Group 4"/>
          <p:cNvGrpSpPr>
            <a:grpSpLocks/>
          </p:cNvGrpSpPr>
          <p:nvPr/>
        </p:nvGrpSpPr>
        <p:grpSpPr bwMode="auto">
          <a:xfrm>
            <a:off x="7620000" y="4489450"/>
            <a:ext cx="1295400" cy="311150"/>
            <a:chOff x="4560" y="3020"/>
            <a:chExt cx="816" cy="196"/>
          </a:xfrm>
        </p:grpSpPr>
        <p:sp>
          <p:nvSpPr>
            <p:cNvPr id="147251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251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251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252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252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252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252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252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252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252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252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2528"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2529" name="Group 17"/>
          <p:cNvGrpSpPr>
            <a:grpSpLocks/>
          </p:cNvGrpSpPr>
          <p:nvPr/>
        </p:nvGrpSpPr>
        <p:grpSpPr bwMode="auto">
          <a:xfrm>
            <a:off x="228600" y="3749675"/>
            <a:ext cx="2098675" cy="2574925"/>
            <a:chOff x="212" y="2064"/>
            <a:chExt cx="1322" cy="1622"/>
          </a:xfrm>
        </p:grpSpPr>
        <p:sp>
          <p:nvSpPr>
            <p:cNvPr id="147253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253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253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253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253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253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253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253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253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253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254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254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7254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254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SRCCIDX</a:t>
              </a:r>
            </a:p>
          </p:txBody>
        </p:sp>
        <p:sp>
          <p:nvSpPr>
            <p:cNvPr id="147254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DSTCIDX</a:t>
              </a:r>
            </a:p>
          </p:txBody>
        </p:sp>
      </p:grpSp>
      <p:sp>
        <p:nvSpPr>
          <p:cNvPr id="147254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254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254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254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2549"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2550"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2551"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2552"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255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255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255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255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255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255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255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256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256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256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256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256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256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256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256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256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256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257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257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2572"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2573"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2574"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2575"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257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257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257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257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258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258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258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258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2584"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2585"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258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2587"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258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258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259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2591"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2592"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2593"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2594"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2595"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2596"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72597"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2598"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0</a:t>
            </a:r>
          </a:p>
        </p:txBody>
      </p:sp>
      <p:sp>
        <p:nvSpPr>
          <p:cNvPr id="1472599"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0</a:t>
            </a:r>
          </a:p>
        </p:txBody>
      </p:sp>
      <p:sp>
        <p:nvSpPr>
          <p:cNvPr id="1472600"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2601"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2602"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2603"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2604"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2605"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2606"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2607"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2608"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57"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4562" name="Rectangle 2"/>
          <p:cNvSpPr>
            <a:spLocks noGrp="1" noChangeArrowheads="1"/>
          </p:cNvSpPr>
          <p:nvPr>
            <p:ph type="title"/>
          </p:nvPr>
        </p:nvSpPr>
        <p:spPr/>
        <p:txBody>
          <a:bodyPr/>
          <a:lstStyle/>
          <a:p>
            <a:r>
              <a:rPr lang="en-US"/>
              <a:t>Parameters for a Single Block Transfer</a:t>
            </a:r>
          </a:p>
        </p:txBody>
      </p:sp>
      <p:sp>
        <p:nvSpPr>
          <p:cNvPr id="147456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4564" name="Group 4"/>
          <p:cNvGrpSpPr>
            <a:grpSpLocks/>
          </p:cNvGrpSpPr>
          <p:nvPr/>
        </p:nvGrpSpPr>
        <p:grpSpPr bwMode="auto">
          <a:xfrm>
            <a:off x="7620000" y="4489450"/>
            <a:ext cx="1295400" cy="311150"/>
            <a:chOff x="4560" y="3020"/>
            <a:chExt cx="816" cy="196"/>
          </a:xfrm>
        </p:grpSpPr>
        <p:sp>
          <p:nvSpPr>
            <p:cNvPr id="147456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456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456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456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456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457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457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457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457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457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457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457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4577" name="Group 17"/>
          <p:cNvGrpSpPr>
            <a:grpSpLocks/>
          </p:cNvGrpSpPr>
          <p:nvPr/>
        </p:nvGrpSpPr>
        <p:grpSpPr bwMode="auto">
          <a:xfrm>
            <a:off x="228600" y="3749675"/>
            <a:ext cx="2098675" cy="2574925"/>
            <a:chOff x="212" y="2064"/>
            <a:chExt cx="1322" cy="1622"/>
          </a:xfrm>
        </p:grpSpPr>
        <p:sp>
          <p:nvSpPr>
            <p:cNvPr id="147457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457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458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458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458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458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458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458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458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458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458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458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7459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BCNTRLD</a:t>
              </a:r>
            </a:p>
          </p:txBody>
        </p:sp>
        <p:sp>
          <p:nvSpPr>
            <p:cNvPr id="147459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p>
          </p:txBody>
        </p:sp>
        <p:sp>
          <p:nvSpPr>
            <p:cNvPr id="147459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459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459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459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459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4597"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4598"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4599"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4600"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460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460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460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460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460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460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460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4608"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4609"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4610"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4611"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461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461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461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461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461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461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461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461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462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462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462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462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462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462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462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462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462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462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463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463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463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463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463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463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463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463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463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4639"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4640"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4641"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4642"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4643"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4644"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74645"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a:solidFill>
                  <a:srgbClr val="FF3300"/>
                </a:solidFill>
                <a:latin typeface="Calibri" pitchFamily="34" charset="0"/>
                <a:cs typeface="Calibri" pitchFamily="34" charset="0"/>
              </a:rPr>
              <a:t>BCNT or any</a:t>
            </a:r>
          </a:p>
        </p:txBody>
      </p:sp>
      <p:sp>
        <p:nvSpPr>
          <p:cNvPr id="1474646"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4647"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4648"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4649"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4650"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4651"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4652"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4653"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4654"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4655"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4656"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70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6610" name="Rectangle 2"/>
          <p:cNvSpPr>
            <a:spLocks noGrp="1" noChangeArrowheads="1"/>
          </p:cNvSpPr>
          <p:nvPr>
            <p:ph type="title"/>
          </p:nvPr>
        </p:nvSpPr>
        <p:spPr/>
        <p:txBody>
          <a:bodyPr/>
          <a:lstStyle/>
          <a:p>
            <a:r>
              <a:rPr lang="en-US"/>
              <a:t>Parameters for a Single Block Transfer</a:t>
            </a:r>
          </a:p>
        </p:txBody>
      </p:sp>
      <p:sp>
        <p:nvSpPr>
          <p:cNvPr id="1476611"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6612" name="Group 4"/>
          <p:cNvGrpSpPr>
            <a:grpSpLocks/>
          </p:cNvGrpSpPr>
          <p:nvPr/>
        </p:nvGrpSpPr>
        <p:grpSpPr bwMode="auto">
          <a:xfrm>
            <a:off x="7620000" y="4489450"/>
            <a:ext cx="1295400" cy="311150"/>
            <a:chOff x="4560" y="3020"/>
            <a:chExt cx="816" cy="196"/>
          </a:xfrm>
        </p:grpSpPr>
        <p:sp>
          <p:nvSpPr>
            <p:cNvPr id="147661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661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661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661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661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661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661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662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662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662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662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6624"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6625" name="Group 17"/>
          <p:cNvGrpSpPr>
            <a:grpSpLocks/>
          </p:cNvGrpSpPr>
          <p:nvPr/>
        </p:nvGrpSpPr>
        <p:grpSpPr bwMode="auto">
          <a:xfrm>
            <a:off x="228600" y="3749675"/>
            <a:ext cx="2098675" cy="2574925"/>
            <a:chOff x="212" y="2064"/>
            <a:chExt cx="1322" cy="1622"/>
          </a:xfrm>
        </p:grpSpPr>
        <p:sp>
          <p:nvSpPr>
            <p:cNvPr id="147662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662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662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662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663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663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663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663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663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663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663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663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LINK</a:t>
              </a:r>
              <a:endParaRPr lang="en-US" sz="2800" baseline="30000">
                <a:solidFill>
                  <a:srgbClr val="FF3300"/>
                </a:solidFill>
                <a:latin typeface="Calibri" pitchFamily="34" charset="0"/>
                <a:cs typeface="Calibri" pitchFamily="34" charset="0"/>
              </a:endParaRPr>
            </a:p>
          </p:txBody>
        </p:sp>
        <p:sp>
          <p:nvSpPr>
            <p:cNvPr id="147663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663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p>
          </p:txBody>
        </p:sp>
        <p:sp>
          <p:nvSpPr>
            <p:cNvPr id="147664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664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664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664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664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664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664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664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664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664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665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665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665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665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665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665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665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665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665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665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666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666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666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666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666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666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666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666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666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666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667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667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667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667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667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667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667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667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667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667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6680"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6681"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668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6683"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668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668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668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6687"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6688"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6689"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6690"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6691"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6692"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0xffff</a:t>
            </a:r>
          </a:p>
        </p:txBody>
      </p:sp>
      <p:sp>
        <p:nvSpPr>
          <p:cNvPr id="1476693"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6694"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6695"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6696"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6697"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6698"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6699"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6700"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6701"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6702"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6703"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6704"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753"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8658" name="Rectangle 2"/>
          <p:cNvSpPr>
            <a:spLocks noGrp="1" noChangeArrowheads="1"/>
          </p:cNvSpPr>
          <p:nvPr>
            <p:ph type="title"/>
          </p:nvPr>
        </p:nvSpPr>
        <p:spPr/>
        <p:txBody>
          <a:bodyPr/>
          <a:lstStyle/>
          <a:p>
            <a:r>
              <a:rPr lang="en-US"/>
              <a:t>Parameters for a Single Block Transfer</a:t>
            </a:r>
          </a:p>
        </p:txBody>
      </p:sp>
      <p:sp>
        <p:nvSpPr>
          <p:cNvPr id="1478659"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8660" name="Group 4"/>
          <p:cNvGrpSpPr>
            <a:grpSpLocks/>
          </p:cNvGrpSpPr>
          <p:nvPr/>
        </p:nvGrpSpPr>
        <p:grpSpPr bwMode="auto">
          <a:xfrm>
            <a:off x="7620000" y="4489450"/>
            <a:ext cx="1295400" cy="311150"/>
            <a:chOff x="4560" y="3020"/>
            <a:chExt cx="816" cy="196"/>
          </a:xfrm>
        </p:grpSpPr>
        <p:sp>
          <p:nvSpPr>
            <p:cNvPr id="147866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866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866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866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866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866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866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866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866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867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867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8672"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8673" name="Group 17"/>
          <p:cNvGrpSpPr>
            <a:grpSpLocks/>
          </p:cNvGrpSpPr>
          <p:nvPr/>
        </p:nvGrpSpPr>
        <p:grpSpPr bwMode="auto">
          <a:xfrm>
            <a:off x="228600" y="3749675"/>
            <a:ext cx="2098675" cy="2574925"/>
            <a:chOff x="212" y="2064"/>
            <a:chExt cx="1322" cy="1622"/>
          </a:xfrm>
        </p:grpSpPr>
        <p:sp>
          <p:nvSpPr>
            <p:cNvPr id="147867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867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867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867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867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867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868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868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868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868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868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868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p>
          </p:txBody>
        </p:sp>
        <p:sp>
          <p:nvSpPr>
            <p:cNvPr id="147868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868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p>
          </p:txBody>
        </p:sp>
        <p:sp>
          <p:nvSpPr>
            <p:cNvPr id="147868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868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869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869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869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869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869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869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869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869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869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869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870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870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870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870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870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870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870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870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870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870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871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871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871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871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871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871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871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871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871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871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872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872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872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872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872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872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872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872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8728"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8729"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873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8731"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873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873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873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873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873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873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873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873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8740"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0xffff</a:t>
            </a:r>
          </a:p>
        </p:txBody>
      </p:sp>
      <p:sp>
        <p:nvSpPr>
          <p:cNvPr id="1478741"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8742"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8743"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8744"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8745"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8746"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8747"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8748"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8749"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8750"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8751"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8752"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a:t>Channel OPTions Register</a:t>
            </a:r>
            <a:endParaRPr lang="en-US" u="sng"/>
          </a:p>
        </p:txBody>
      </p:sp>
      <p:sp>
        <p:nvSpPr>
          <p:cNvPr id="869408" name="Text Box 32"/>
          <p:cNvSpPr txBox="1">
            <a:spLocks noChangeArrowheads="1"/>
          </p:cNvSpPr>
          <p:nvPr/>
        </p:nvSpPr>
        <p:spPr bwMode="auto">
          <a:xfrm>
            <a:off x="152400" y="280316"/>
            <a:ext cx="8839200" cy="1219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100000"/>
              <a:buFont typeface="Arial" pitchFamily="34" charset="0"/>
              <a:buChar char="•"/>
            </a:pPr>
            <a:r>
              <a:rPr lang="en-US" sz="1800" b="0" dirty="0">
                <a:solidFill>
                  <a:schemeClr val="tx1"/>
                </a:solidFill>
                <a:latin typeface="Calibri" pitchFamily="34" charset="0"/>
                <a:cs typeface="Calibri" pitchFamily="34" charset="0"/>
              </a:rPr>
              <a:t>The Options register contains bit fields that configure how the channel </a:t>
            </a:r>
            <a:r>
              <a:rPr lang="en-US" sz="1800" b="0" dirty="0" smtClean="0">
                <a:solidFill>
                  <a:schemeClr val="tx1"/>
                </a:solidFill>
                <a:latin typeface="Calibri" pitchFamily="34" charset="0"/>
                <a:cs typeface="Calibri" pitchFamily="34" charset="0"/>
              </a:rPr>
              <a:t>operates.</a:t>
            </a:r>
            <a:endParaRPr lang="en-US" sz="1800" b="0" dirty="0">
              <a:solidFill>
                <a:schemeClr val="tx1"/>
              </a:solidFill>
              <a:latin typeface="Calibri" pitchFamily="34" charset="0"/>
              <a:cs typeface="Calibri" pitchFamily="34" charset="0"/>
            </a:endParaRPr>
          </a:p>
          <a:p>
            <a:pPr marL="342900" indent="-342900">
              <a:lnSpc>
                <a:spcPct val="100000"/>
              </a:lnSpc>
              <a:spcBef>
                <a:spcPct val="0"/>
              </a:spcBef>
              <a:spcAft>
                <a:spcPct val="30000"/>
              </a:spcAft>
              <a:buClr>
                <a:schemeClr val="tx1"/>
              </a:buClr>
              <a:buSzPct val="100000"/>
              <a:buFont typeface="Arial" pitchFamily="34" charset="0"/>
              <a:buChar char="•"/>
            </a:pPr>
            <a:r>
              <a:rPr lang="en-US" sz="1800" b="0" dirty="0">
                <a:solidFill>
                  <a:schemeClr val="tx1"/>
                </a:solidFill>
                <a:latin typeface="Calibri" pitchFamily="34" charset="0"/>
                <a:cs typeface="Calibri" pitchFamily="34" charset="0"/>
              </a:rPr>
              <a:t>Each field has a corresponding description in the </a:t>
            </a:r>
            <a:r>
              <a:rPr lang="en-US" sz="1800" b="0" dirty="0" err="1">
                <a:solidFill>
                  <a:schemeClr val="tx1"/>
                </a:solidFill>
                <a:latin typeface="Calibri" pitchFamily="34" charset="0"/>
                <a:cs typeface="Calibri" pitchFamily="34" charset="0"/>
              </a:rPr>
              <a:t>Param</a:t>
            </a:r>
            <a:r>
              <a:rPr lang="en-US" sz="1800" b="0" dirty="0">
                <a:solidFill>
                  <a:schemeClr val="tx1"/>
                </a:solidFill>
                <a:latin typeface="Calibri" pitchFamily="34" charset="0"/>
                <a:cs typeface="Calibri" pitchFamily="34" charset="0"/>
              </a:rPr>
              <a:t> Setup code </a:t>
            </a:r>
            <a:r>
              <a:rPr lang="en-US" sz="1800" b="0" dirty="0" smtClean="0">
                <a:solidFill>
                  <a:schemeClr val="tx1"/>
                </a:solidFill>
                <a:latin typeface="Calibri" pitchFamily="34" charset="0"/>
                <a:cs typeface="Calibri" pitchFamily="34" charset="0"/>
              </a:rPr>
              <a:t>comments.</a:t>
            </a:r>
            <a:endParaRPr lang="en-US" sz="1800" b="0" dirty="0">
              <a:solidFill>
                <a:schemeClr val="tx1"/>
              </a:solidFill>
              <a:latin typeface="Calibri" pitchFamily="34" charset="0"/>
              <a:cs typeface="Calibri" pitchFamily="34" charset="0"/>
            </a:endParaRPr>
          </a:p>
        </p:txBody>
      </p:sp>
      <p:sp>
        <p:nvSpPr>
          <p:cNvPr id="869409" name="Text Box 33"/>
          <p:cNvSpPr txBox="1">
            <a:spLocks noChangeArrowheads="1"/>
          </p:cNvSpPr>
          <p:nvPr/>
        </p:nvSpPr>
        <p:spPr bwMode="auto">
          <a:xfrm>
            <a:off x="332414" y="2811939"/>
            <a:ext cx="4687437" cy="3677930"/>
          </a:xfrm>
          <a:prstGeom prst="rect">
            <a:avLst/>
          </a:prstGeom>
          <a:noFill/>
          <a:ln w="12700">
            <a:noFill/>
            <a:miter lim="800000"/>
            <a:headEnd/>
            <a:tailEnd/>
          </a:ln>
          <a:effectLst/>
        </p:spPr>
        <p:txBody>
          <a:bodyPr wrap="none">
            <a:spAutoFit/>
          </a:bodyPr>
          <a:lstStyle/>
          <a:p>
            <a:pPr marL="182880" indent="-182880">
              <a:lnSpc>
                <a:spcPct val="100000"/>
              </a:lnSpc>
              <a:spcBef>
                <a:spcPts val="600"/>
              </a:spcBef>
              <a:buFont typeface="Arial" pitchFamily="34" charset="0"/>
              <a:buChar char="•"/>
            </a:pPr>
            <a:r>
              <a:rPr lang="en-US" sz="1200" b="0" dirty="0">
                <a:solidFill>
                  <a:schemeClr val="tx1"/>
                </a:solidFill>
                <a:latin typeface="Calibri" pitchFamily="34" charset="0"/>
                <a:cs typeface="Calibri" pitchFamily="34" charset="0"/>
              </a:rPr>
              <a:t>TCC = Transfer Complete Code to signal </a:t>
            </a:r>
            <a:r>
              <a:rPr lang="en-US" sz="1200" b="0" dirty="0" smtClean="0">
                <a:solidFill>
                  <a:schemeClr val="tx1"/>
                </a:solidFill>
                <a:latin typeface="Calibri" pitchFamily="34" charset="0"/>
                <a:cs typeface="Calibri" pitchFamily="34" charset="0"/>
              </a:rPr>
              <a:t>completion</a:t>
            </a:r>
          </a:p>
          <a:p>
            <a:pPr marL="182880" indent="-182880">
              <a:lnSpc>
                <a:spcPct val="100000"/>
              </a:lnSpc>
              <a:spcBef>
                <a:spcPts val="600"/>
              </a:spcBef>
              <a:buFont typeface="Arial" pitchFamily="34" charset="0"/>
              <a:buChar char="•"/>
            </a:pPr>
            <a:r>
              <a:rPr lang="en-US" sz="1200" b="0" dirty="0">
                <a:solidFill>
                  <a:schemeClr val="tx1"/>
                </a:solidFill>
                <a:latin typeface="Calibri" pitchFamily="34" charset="0"/>
                <a:cs typeface="Calibri" pitchFamily="34" charset="0"/>
              </a:rPr>
              <a:t>SYNCDIM = A-sync or AB-sync</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PRIV = Privilege level of the host that can program the PSET </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PRIVID = Privilege ID of the host that program the PSET</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ITCCHEN = Intermediate Transfer Completion Chaining Enable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TCCHEN </a:t>
            </a:r>
            <a:r>
              <a:rPr lang="en-US" sz="1200" b="0" dirty="0">
                <a:solidFill>
                  <a:schemeClr val="tx1"/>
                </a:solidFill>
                <a:latin typeface="Calibri" pitchFamily="34" charset="0"/>
                <a:cs typeface="Calibri" pitchFamily="34" charset="0"/>
              </a:rPr>
              <a:t>= Transfer Completion Chaining </a:t>
            </a:r>
            <a:r>
              <a:rPr lang="en-US" sz="1200" b="0" dirty="0" smtClean="0">
                <a:solidFill>
                  <a:schemeClr val="tx1"/>
                </a:solidFill>
                <a:latin typeface="Calibri" pitchFamily="34" charset="0"/>
                <a:cs typeface="Calibri" pitchFamily="34" charset="0"/>
              </a:rPr>
              <a:t>Enable</a:t>
            </a:r>
          </a:p>
          <a:p>
            <a:pPr marL="182880" indent="-182880">
              <a:lnSpc>
                <a:spcPct val="100000"/>
              </a:lnSpc>
              <a:spcBef>
                <a:spcPts val="600"/>
              </a:spcBef>
              <a:buFont typeface="Arial" pitchFamily="34" charset="0"/>
              <a:buChar char="•"/>
            </a:pPr>
            <a:r>
              <a:rPr lang="en-US" sz="1200" b="0" dirty="0">
                <a:solidFill>
                  <a:schemeClr val="tx1"/>
                </a:solidFill>
                <a:latin typeface="Calibri" pitchFamily="34" charset="0"/>
                <a:cs typeface="Calibri" pitchFamily="34" charset="0"/>
              </a:rPr>
              <a:t>ITCINTEN = </a:t>
            </a:r>
            <a:r>
              <a:rPr lang="en-US" sz="1200" b="0" dirty="0" smtClean="0">
                <a:solidFill>
                  <a:schemeClr val="tx1"/>
                </a:solidFill>
                <a:latin typeface="Calibri" pitchFamily="34" charset="0"/>
                <a:cs typeface="Calibri" pitchFamily="34" charset="0"/>
              </a:rPr>
              <a:t>Intermediate Transfer </a:t>
            </a:r>
            <a:r>
              <a:rPr lang="en-US" sz="1200" b="0" dirty="0">
                <a:solidFill>
                  <a:schemeClr val="tx1"/>
                </a:solidFill>
                <a:latin typeface="Calibri" pitchFamily="34" charset="0"/>
                <a:cs typeface="Calibri" pitchFamily="34" charset="0"/>
              </a:rPr>
              <a:t>Completion </a:t>
            </a:r>
            <a:r>
              <a:rPr lang="en-US" sz="1200" b="0" dirty="0" smtClean="0">
                <a:solidFill>
                  <a:schemeClr val="tx1"/>
                </a:solidFill>
                <a:latin typeface="Calibri" pitchFamily="34" charset="0"/>
                <a:cs typeface="Calibri" pitchFamily="34" charset="0"/>
              </a:rPr>
              <a:t>Interrupt Enable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TCINTEN = Transfer Completion Interrupt Enable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TCC = Transfer Completion Code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TCCMODE = Point at which the transfer is considered to be complete.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SAM = Source Address Mode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DAM = </a:t>
            </a:r>
            <a:r>
              <a:rPr lang="en-US" sz="1200" b="0" dirty="0" err="1" smtClean="0">
                <a:solidFill>
                  <a:schemeClr val="tx1"/>
                </a:solidFill>
                <a:latin typeface="Calibri" pitchFamily="34" charset="0"/>
                <a:cs typeface="Calibri" pitchFamily="34" charset="0"/>
              </a:rPr>
              <a:t>Desitination</a:t>
            </a:r>
            <a:r>
              <a:rPr lang="en-US" sz="1200" b="0" dirty="0" smtClean="0">
                <a:solidFill>
                  <a:schemeClr val="tx1"/>
                </a:solidFill>
                <a:latin typeface="Calibri" pitchFamily="34" charset="0"/>
                <a:cs typeface="Calibri" pitchFamily="34" charset="0"/>
              </a:rPr>
              <a:t> Address Mode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FWID = FIFO Width</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STATIC = Option to enable changing PSET</a:t>
            </a:r>
          </a:p>
        </p:txBody>
      </p:sp>
      <p:grpSp>
        <p:nvGrpSpPr>
          <p:cNvPr id="12" name="Group 11"/>
          <p:cNvGrpSpPr/>
          <p:nvPr/>
        </p:nvGrpSpPr>
        <p:grpSpPr>
          <a:xfrm>
            <a:off x="533400" y="1287252"/>
            <a:ext cx="8037576" cy="1508125"/>
            <a:chOff x="533400" y="1752600"/>
            <a:chExt cx="8051800" cy="1508125"/>
          </a:xfrm>
        </p:grpSpPr>
        <p:pic>
          <p:nvPicPr>
            <p:cNvPr id="869407" name="Picture 31"/>
            <p:cNvPicPr>
              <a:picLocks noChangeAspect="1" noChangeArrowheads="1"/>
            </p:cNvPicPr>
            <p:nvPr/>
          </p:nvPicPr>
          <p:blipFill>
            <a:blip r:embed="rId4" cstate="print"/>
            <a:srcRect/>
            <a:stretch>
              <a:fillRect/>
            </a:stretch>
          </p:blipFill>
          <p:spPr bwMode="auto">
            <a:xfrm>
              <a:off x="533400" y="1752600"/>
              <a:ext cx="7999413" cy="1508125"/>
            </a:xfrm>
            <a:prstGeom prst="rect">
              <a:avLst/>
            </a:prstGeom>
            <a:noFill/>
            <a:ln w="12700">
              <a:noFill/>
              <a:miter lim="800000"/>
              <a:headEnd/>
              <a:tailEnd/>
            </a:ln>
            <a:effectLst/>
          </p:spPr>
        </p:pic>
        <p:sp>
          <p:nvSpPr>
            <p:cNvPr id="869411" name="Rectangle 35"/>
            <p:cNvSpPr>
              <a:spLocks noChangeArrowheads="1"/>
            </p:cNvSpPr>
            <p:nvPr/>
          </p:nvSpPr>
          <p:spPr bwMode="auto">
            <a:xfrm>
              <a:off x="745261" y="2809875"/>
              <a:ext cx="1145023"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3" name="Rectangle 37"/>
            <p:cNvSpPr>
              <a:spLocks noChangeArrowheads="1"/>
            </p:cNvSpPr>
            <p:nvPr/>
          </p:nvSpPr>
          <p:spPr bwMode="auto">
            <a:xfrm>
              <a:off x="8313738" y="2066925"/>
              <a:ext cx="271462" cy="396875"/>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869414" name="Rectangle 38"/>
            <p:cNvSpPr>
              <a:spLocks noChangeArrowheads="1"/>
            </p:cNvSpPr>
            <p:nvPr/>
          </p:nvSpPr>
          <p:spPr bwMode="auto">
            <a:xfrm>
              <a:off x="6670675" y="2809875"/>
              <a:ext cx="703263"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0" name="Rectangle 34"/>
            <p:cNvSpPr>
              <a:spLocks noChangeArrowheads="1"/>
            </p:cNvSpPr>
            <p:nvPr/>
          </p:nvSpPr>
          <p:spPr bwMode="auto">
            <a:xfrm>
              <a:off x="7366000" y="2184400"/>
              <a:ext cx="916018" cy="177800"/>
            </a:xfrm>
            <a:prstGeom prst="rect">
              <a:avLst/>
            </a:prstGeom>
            <a:noFill/>
            <a:ln w="38100">
              <a:solidFill>
                <a:srgbClr val="FF3300"/>
              </a:solidFill>
              <a:miter lim="800000"/>
              <a:headEnd/>
              <a:tailEnd/>
            </a:ln>
            <a:effectLst/>
          </p:spPr>
          <p:txBody>
            <a:bodyPr anchor="ctr">
              <a:spAutoFit/>
            </a:bodyPr>
            <a:lstStyle/>
            <a:p>
              <a:endParaRPr lang="en-US"/>
            </a:p>
          </p:txBody>
        </p:sp>
      </p:grpSp>
    </p:spTree>
    <p:custDataLst>
      <p:tags r:id="rId1"/>
    </p:custDataLst>
    <p:extLst>
      <p:ext uri="{BB962C8B-B14F-4D97-AF65-F5344CB8AC3E}">
        <p14:creationId xmlns:p14="http://schemas.microsoft.com/office/powerpoint/2010/main" xmlns="" val="264942331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Trigger Mechanisms</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EDMA3 Basics Revisited</a:t>
            </a:r>
          </a:p>
        </p:txBody>
      </p:sp>
      <p:sp>
        <p:nvSpPr>
          <p:cNvPr id="29699" name="Text Box 3"/>
          <p:cNvSpPr txBox="1">
            <a:spLocks noChangeArrowheads="1"/>
          </p:cNvSpPr>
          <p:nvPr/>
        </p:nvSpPr>
        <p:spPr bwMode="auto">
          <a:xfrm>
            <a:off x="228600" y="4800600"/>
            <a:ext cx="8686800" cy="1019175"/>
          </a:xfrm>
          <a:prstGeom prst="rect">
            <a:avLst/>
          </a:prstGeom>
          <a:solidFill>
            <a:srgbClr val="F8F8F8">
              <a:alpha val="50195"/>
            </a:srgbClr>
          </a:solidFill>
          <a:ln w="12700" algn="ctr">
            <a:solidFill>
              <a:srgbClr val="C0C0C0"/>
            </a:solidFill>
            <a:miter lim="800000"/>
            <a:headEnd/>
            <a:tailEnd/>
          </a:ln>
        </p:spPr>
        <p:txBody>
          <a:bodyPr tIns="91440" bIns="91440">
            <a:spAutoFit/>
          </a:bodyPr>
          <a:lstStyle/>
          <a:p>
            <a:pPr marL="342900" indent="-342900" eaLnBrk="0" hangingPunct="0">
              <a:lnSpc>
                <a:spcPct val="80000"/>
              </a:lnSpc>
              <a:spcBef>
                <a:spcPct val="30000"/>
              </a:spcBef>
              <a:buClr>
                <a:schemeClr val="tx1"/>
              </a:buClr>
              <a:buSzPct val="100000"/>
              <a:buFont typeface="Arial" pitchFamily="34" charset="0"/>
              <a:buChar char="•"/>
            </a:pPr>
            <a:r>
              <a:rPr lang="en-US" sz="1800" b="0" u="sng" dirty="0" err="1" smtClean="0">
                <a:solidFill>
                  <a:srgbClr val="0000FF"/>
                </a:solidFill>
                <a:latin typeface="Calibri" pitchFamily="34" charset="0"/>
                <a:cs typeface="Calibri" pitchFamily="34" charset="0"/>
              </a:rPr>
              <a:t>Event</a:t>
            </a:r>
            <a:r>
              <a:rPr lang="en-US" sz="1800" b="0" dirty="0" err="1">
                <a:solidFill>
                  <a:srgbClr val="0000FF"/>
                </a:solidFill>
                <a:latin typeface="Calibri" pitchFamily="34" charset="0"/>
                <a:cs typeface="Calibri" pitchFamily="34" charset="0"/>
              </a:rPr>
              <a:t>:</a:t>
            </a:r>
            <a:r>
              <a:rPr lang="en-US" sz="1800" b="0" dirty="0" err="1" smtClean="0">
                <a:solidFill>
                  <a:srgbClr val="000000"/>
                </a:solidFill>
                <a:latin typeface="Calibri" pitchFamily="34" charset="0"/>
                <a:cs typeface="Calibri" pitchFamily="34" charset="0"/>
              </a:rPr>
              <a:t>Triggers</a:t>
            </a:r>
            <a:r>
              <a:rPr lang="en-US" sz="1800" b="0" dirty="0" smtClean="0">
                <a:solidFill>
                  <a:srgbClr val="000000"/>
                </a:solidFill>
                <a:latin typeface="Calibri" pitchFamily="34" charset="0"/>
                <a:cs typeface="Calibri" pitchFamily="34" charset="0"/>
              </a:rPr>
              <a:t> </a:t>
            </a:r>
            <a:r>
              <a:rPr lang="en-US" sz="1800" b="0" dirty="0">
                <a:solidFill>
                  <a:srgbClr val="000000"/>
                </a:solidFill>
                <a:latin typeface="Calibri" pitchFamily="34" charset="0"/>
                <a:cs typeface="Calibri" pitchFamily="34" charset="0"/>
              </a:rPr>
              <a:t>the transfer to begin</a:t>
            </a:r>
          </a:p>
          <a:p>
            <a:pPr marL="342900" indent="-342900" eaLnBrk="0" hangingPunct="0">
              <a:lnSpc>
                <a:spcPct val="80000"/>
              </a:lnSpc>
              <a:spcBef>
                <a:spcPct val="30000"/>
              </a:spcBef>
              <a:buClr>
                <a:schemeClr val="tx1"/>
              </a:buClr>
              <a:buSzPct val="100000"/>
              <a:buFont typeface="Arial" pitchFamily="34" charset="0"/>
              <a:buChar char="•"/>
            </a:pPr>
            <a:r>
              <a:rPr lang="en-US" sz="1800" b="0" u="sng" dirty="0" smtClean="0">
                <a:solidFill>
                  <a:srgbClr val="0000FF"/>
                </a:solidFill>
                <a:latin typeface="Calibri" pitchFamily="34" charset="0"/>
                <a:cs typeface="Calibri" pitchFamily="34" charset="0"/>
              </a:rPr>
              <a:t>Transfer</a:t>
            </a:r>
            <a:r>
              <a:rPr lang="en-US" sz="1800" b="0" dirty="0">
                <a:solidFill>
                  <a:srgbClr val="000000"/>
                </a:solidFill>
                <a:latin typeface="Calibri" pitchFamily="34" charset="0"/>
                <a:cs typeface="Calibri" pitchFamily="34" charset="0"/>
              </a:rPr>
              <a:t>:</a:t>
            </a:r>
            <a:r>
              <a:rPr lang="en-US" sz="1800" b="0" dirty="0" smtClean="0">
                <a:solidFill>
                  <a:srgbClr val="000000"/>
                </a:solidFill>
                <a:latin typeface="Calibri" pitchFamily="34" charset="0"/>
                <a:cs typeface="Calibri" pitchFamily="34" charset="0"/>
              </a:rPr>
              <a:t> </a:t>
            </a:r>
            <a:r>
              <a:rPr lang="en-US" sz="1800" b="0" dirty="0" smtClean="0">
                <a:solidFill>
                  <a:srgbClr val="000000"/>
                </a:solidFill>
                <a:latin typeface="Calibri" pitchFamily="34" charset="0"/>
                <a:cs typeface="Calibri" pitchFamily="34" charset="0"/>
              </a:rPr>
              <a:t>The </a:t>
            </a:r>
            <a:r>
              <a:rPr lang="en-US" sz="1800" b="0" dirty="0">
                <a:solidFill>
                  <a:srgbClr val="000000"/>
                </a:solidFill>
                <a:latin typeface="Calibri" pitchFamily="34" charset="0"/>
                <a:cs typeface="Calibri" pitchFamily="34" charset="0"/>
              </a:rPr>
              <a:t>transfer </a:t>
            </a:r>
            <a:r>
              <a:rPr lang="en-US" sz="1800" b="0" dirty="0" err="1">
                <a:solidFill>
                  <a:srgbClr val="000000"/>
                </a:solidFill>
                <a:latin typeface="Calibri" pitchFamily="34" charset="0"/>
                <a:cs typeface="Calibri" pitchFamily="34" charset="0"/>
              </a:rPr>
              <a:t>config</a:t>
            </a:r>
            <a:r>
              <a:rPr lang="en-US" sz="1800" b="0" dirty="0">
                <a:solidFill>
                  <a:srgbClr val="000000"/>
                </a:solidFill>
                <a:latin typeface="Calibri" pitchFamily="34" charset="0"/>
                <a:cs typeface="Calibri" pitchFamily="34" charset="0"/>
              </a:rPr>
              <a:t> describes the transfers to be executed when </a:t>
            </a:r>
            <a:r>
              <a:rPr lang="en-US" sz="1800" b="0" dirty="0" smtClean="0">
                <a:solidFill>
                  <a:srgbClr val="000000"/>
                </a:solidFill>
                <a:latin typeface="Calibri" pitchFamily="34" charset="0"/>
                <a:cs typeface="Calibri" pitchFamily="34" charset="0"/>
              </a:rPr>
              <a:t>triggered.</a:t>
            </a:r>
            <a:endParaRPr lang="en-US" sz="1800" b="0" dirty="0">
              <a:solidFill>
                <a:srgbClr val="000000"/>
              </a:solidFill>
              <a:latin typeface="Calibri" pitchFamily="34" charset="0"/>
              <a:cs typeface="Calibri" pitchFamily="34" charset="0"/>
            </a:endParaRPr>
          </a:p>
          <a:p>
            <a:pPr marL="342900" indent="-342900" eaLnBrk="0" hangingPunct="0">
              <a:lnSpc>
                <a:spcPct val="80000"/>
              </a:lnSpc>
              <a:spcBef>
                <a:spcPct val="3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Resulting </a:t>
            </a:r>
            <a:r>
              <a:rPr lang="en-US" sz="1800" b="0" u="sng" dirty="0" smtClean="0">
                <a:solidFill>
                  <a:srgbClr val="0000FF"/>
                </a:solidFill>
                <a:latin typeface="Calibri" pitchFamily="34" charset="0"/>
                <a:cs typeface="Calibri" pitchFamily="34" charset="0"/>
              </a:rPr>
              <a:t>Action</a:t>
            </a:r>
            <a:r>
              <a:rPr lang="en-US" sz="1800" b="0" dirty="0" smtClean="0">
                <a:solidFill>
                  <a:srgbClr val="000000"/>
                </a:solidFill>
                <a:latin typeface="Calibri" pitchFamily="34" charset="0"/>
                <a:cs typeface="Calibri" pitchFamily="34" charset="0"/>
              </a:rPr>
              <a:t>: </a:t>
            </a:r>
            <a:r>
              <a:rPr lang="en-US" sz="1800" b="0" dirty="0" smtClean="0">
                <a:solidFill>
                  <a:srgbClr val="000000"/>
                </a:solidFill>
                <a:latin typeface="Calibri" pitchFamily="34" charset="0"/>
                <a:cs typeface="Calibri" pitchFamily="34" charset="0"/>
              </a:rPr>
              <a:t>What </a:t>
            </a:r>
            <a:r>
              <a:rPr lang="en-US" sz="1800" b="0" dirty="0">
                <a:solidFill>
                  <a:srgbClr val="000000"/>
                </a:solidFill>
                <a:latin typeface="Calibri" pitchFamily="34" charset="0"/>
                <a:cs typeface="Calibri" pitchFamily="34" charset="0"/>
              </a:rPr>
              <a:t>do you want to happen after the transfer is complete?</a:t>
            </a:r>
          </a:p>
        </p:txBody>
      </p:sp>
      <p:sp>
        <p:nvSpPr>
          <p:cNvPr id="29700" name="Text Box 4"/>
          <p:cNvSpPr txBox="1">
            <a:spLocks noChangeArrowheads="1"/>
          </p:cNvSpPr>
          <p:nvPr/>
        </p:nvSpPr>
        <p:spPr bwMode="auto">
          <a:xfrm>
            <a:off x="304800" y="808038"/>
            <a:ext cx="6626225" cy="1325876"/>
          </a:xfrm>
          <a:prstGeom prst="rect">
            <a:avLst/>
          </a:prstGeom>
          <a:solidFill>
            <a:srgbClr val="F8F8F8">
              <a:alpha val="50195"/>
            </a:srgbClr>
          </a:solidFill>
          <a:ln w="12700" algn="ctr">
            <a:noFill/>
            <a:miter lim="800000"/>
            <a:headEnd/>
            <a:tailEnd/>
          </a:ln>
        </p:spPr>
        <p:txBody>
          <a:bodyPr tIns="91440" bIns="91440">
            <a:spAutoFit/>
          </a:bodyPr>
          <a:lstStyle/>
          <a:p>
            <a:pPr marL="342900" indent="-342900" eaLnBrk="0" hangingPunct="0">
              <a:lnSpc>
                <a:spcPct val="80000"/>
              </a:lnSpc>
              <a:spcBef>
                <a:spcPct val="30000"/>
              </a:spcBef>
              <a:buClr>
                <a:schemeClr val="tx1"/>
              </a:buClr>
              <a:buSzPct val="100000"/>
              <a:buFont typeface="Arial" pitchFamily="34" charset="0"/>
              <a:buChar char="•"/>
            </a:pPr>
            <a:r>
              <a:rPr lang="en-US" sz="1800" b="0" u="sng" dirty="0" smtClean="0">
                <a:solidFill>
                  <a:srgbClr val="0000FF"/>
                </a:solidFill>
                <a:latin typeface="Calibri" pitchFamily="34" charset="0"/>
                <a:cs typeface="Calibri" pitchFamily="34" charset="0"/>
              </a:rPr>
              <a:t>Count</a:t>
            </a:r>
            <a:r>
              <a:rPr lang="en-US" sz="1800" b="0" dirty="0">
                <a:solidFill>
                  <a:srgbClr val="0000FF"/>
                </a:solidFill>
                <a:latin typeface="Calibri" pitchFamily="34" charset="0"/>
                <a:cs typeface="Calibri" pitchFamily="34" charset="0"/>
              </a:rPr>
              <a:t>:</a:t>
            </a:r>
            <a:r>
              <a:rPr lang="en-US" sz="1800" b="0" dirty="0" smtClean="0">
                <a:solidFill>
                  <a:srgbClr val="000000"/>
                </a:solidFill>
                <a:latin typeface="Calibri" pitchFamily="34" charset="0"/>
                <a:cs typeface="Calibri" pitchFamily="34" charset="0"/>
              </a:rPr>
              <a:t> </a:t>
            </a:r>
            <a:r>
              <a:rPr lang="en-US" sz="1800" b="0" dirty="0">
                <a:solidFill>
                  <a:srgbClr val="000000"/>
                </a:solidFill>
                <a:latin typeface="Calibri" pitchFamily="34" charset="0"/>
                <a:cs typeface="Calibri" pitchFamily="34" charset="0"/>
              </a:rPr>
              <a:t>How many items to move</a:t>
            </a:r>
          </a:p>
          <a:p>
            <a:pPr marL="685800" lvl="1" indent="-228600" eaLnBrk="0" hangingPunct="0">
              <a:lnSpc>
                <a:spcPct val="80000"/>
              </a:lnSpc>
              <a:spcBef>
                <a:spcPct val="3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A, B, and C counts</a:t>
            </a:r>
          </a:p>
          <a:p>
            <a:pPr marL="342900" indent="-342900" eaLnBrk="0" hangingPunct="0">
              <a:lnSpc>
                <a:spcPct val="80000"/>
              </a:lnSpc>
              <a:spcBef>
                <a:spcPct val="30000"/>
              </a:spcBef>
              <a:buClr>
                <a:schemeClr val="tx1"/>
              </a:buClr>
              <a:buSzPct val="100000"/>
              <a:buFont typeface="Arial" pitchFamily="34" charset="0"/>
              <a:buChar char="•"/>
            </a:pPr>
            <a:r>
              <a:rPr lang="en-US" sz="1800" b="0" u="sng" dirty="0" smtClean="0">
                <a:solidFill>
                  <a:srgbClr val="0000FF"/>
                </a:solidFill>
                <a:latin typeface="Calibri" pitchFamily="34" charset="0"/>
                <a:cs typeface="Calibri" pitchFamily="34" charset="0"/>
              </a:rPr>
              <a:t>Addresses</a:t>
            </a:r>
            <a:r>
              <a:rPr lang="en-US" sz="1800" b="0" dirty="0" smtClean="0">
                <a:solidFill>
                  <a:srgbClr val="000000"/>
                </a:solidFill>
                <a:latin typeface="Calibri" pitchFamily="34" charset="0"/>
                <a:cs typeface="Calibri" pitchFamily="34" charset="0"/>
              </a:rPr>
              <a:t>: T</a:t>
            </a:r>
            <a:r>
              <a:rPr lang="en-US" sz="1800" b="0" dirty="0" smtClean="0">
                <a:solidFill>
                  <a:srgbClr val="000000"/>
                </a:solidFill>
                <a:latin typeface="Calibri" pitchFamily="34" charset="0"/>
                <a:cs typeface="Calibri" pitchFamily="34" charset="0"/>
              </a:rPr>
              <a:t>he </a:t>
            </a:r>
            <a:r>
              <a:rPr lang="en-US" sz="1800" b="0" dirty="0">
                <a:solidFill>
                  <a:srgbClr val="000000"/>
                </a:solidFill>
                <a:latin typeface="Calibri" pitchFamily="34" charset="0"/>
                <a:cs typeface="Calibri" pitchFamily="34" charset="0"/>
              </a:rPr>
              <a:t>source &amp; destination addresses</a:t>
            </a:r>
            <a:endParaRPr lang="en-US" sz="1800" b="0" u="sng" dirty="0">
              <a:solidFill>
                <a:srgbClr val="0000FF"/>
              </a:solidFill>
              <a:latin typeface="Calibri" pitchFamily="34" charset="0"/>
              <a:cs typeface="Calibri" pitchFamily="34" charset="0"/>
            </a:endParaRPr>
          </a:p>
          <a:p>
            <a:pPr marL="342900" indent="-342900" eaLnBrk="0" hangingPunct="0">
              <a:lnSpc>
                <a:spcPct val="80000"/>
              </a:lnSpc>
              <a:spcBef>
                <a:spcPct val="30000"/>
              </a:spcBef>
              <a:buClr>
                <a:schemeClr val="tx1"/>
              </a:buClr>
              <a:buSzPct val="100000"/>
              <a:buFont typeface="Arial" pitchFamily="34" charset="0"/>
              <a:buChar char="•"/>
            </a:pPr>
            <a:r>
              <a:rPr lang="en-US" sz="1800" b="0" u="sng" dirty="0" smtClean="0">
                <a:solidFill>
                  <a:srgbClr val="0000FF"/>
                </a:solidFill>
                <a:latin typeface="Calibri" pitchFamily="34" charset="0"/>
                <a:cs typeface="Calibri" pitchFamily="34" charset="0"/>
              </a:rPr>
              <a:t>Index</a:t>
            </a:r>
            <a:r>
              <a:rPr lang="en-US" sz="1800" b="0" dirty="0">
                <a:solidFill>
                  <a:srgbClr val="000000"/>
                </a:solidFill>
                <a:latin typeface="Calibri" pitchFamily="34" charset="0"/>
                <a:cs typeface="Calibri" pitchFamily="34" charset="0"/>
              </a:rPr>
              <a:t>:</a:t>
            </a:r>
            <a:r>
              <a:rPr lang="en-US" sz="1800" b="0" dirty="0" smtClean="0">
                <a:solidFill>
                  <a:srgbClr val="000000"/>
                </a:solidFill>
                <a:latin typeface="Calibri" pitchFamily="34" charset="0"/>
                <a:cs typeface="Calibri" pitchFamily="34" charset="0"/>
              </a:rPr>
              <a:t> </a:t>
            </a:r>
            <a:r>
              <a:rPr lang="en-US" sz="1800" b="0" dirty="0">
                <a:solidFill>
                  <a:srgbClr val="000000"/>
                </a:solidFill>
                <a:latin typeface="Calibri" pitchFamily="34" charset="0"/>
                <a:cs typeface="Calibri" pitchFamily="34" charset="0"/>
              </a:rPr>
              <a:t>How far to increment the </a:t>
            </a:r>
            <a:r>
              <a:rPr lang="en-US" sz="1800" b="0" dirty="0" err="1">
                <a:solidFill>
                  <a:srgbClr val="000000"/>
                </a:solidFill>
                <a:latin typeface="Calibri" pitchFamily="34" charset="0"/>
                <a:cs typeface="Calibri" pitchFamily="34" charset="0"/>
              </a:rPr>
              <a:t>src</a:t>
            </a:r>
            <a:r>
              <a:rPr lang="en-US" sz="1800" b="0" dirty="0">
                <a:solidFill>
                  <a:srgbClr val="000000"/>
                </a:solidFill>
                <a:latin typeface="Calibri" pitchFamily="34" charset="0"/>
                <a:cs typeface="Calibri" pitchFamily="34" charset="0"/>
              </a:rPr>
              <a:t>/</a:t>
            </a:r>
            <a:r>
              <a:rPr lang="en-US" sz="1800" b="0" dirty="0" err="1">
                <a:solidFill>
                  <a:srgbClr val="000000"/>
                </a:solidFill>
                <a:latin typeface="Calibri" pitchFamily="34" charset="0"/>
                <a:cs typeface="Calibri" pitchFamily="34" charset="0"/>
              </a:rPr>
              <a:t>dst</a:t>
            </a:r>
            <a:r>
              <a:rPr lang="en-US" sz="1800" b="0" dirty="0">
                <a:solidFill>
                  <a:srgbClr val="000000"/>
                </a:solidFill>
                <a:latin typeface="Calibri" pitchFamily="34" charset="0"/>
                <a:cs typeface="Calibri" pitchFamily="34" charset="0"/>
              </a:rPr>
              <a:t> after each transfer</a:t>
            </a:r>
          </a:p>
        </p:txBody>
      </p:sp>
      <p:grpSp>
        <p:nvGrpSpPr>
          <p:cNvPr id="29701" name="Group 5"/>
          <p:cNvGrpSpPr>
            <a:grpSpLocks/>
          </p:cNvGrpSpPr>
          <p:nvPr/>
        </p:nvGrpSpPr>
        <p:grpSpPr bwMode="auto">
          <a:xfrm>
            <a:off x="7086600" y="685800"/>
            <a:ext cx="1371600" cy="1093788"/>
            <a:chOff x="528" y="471"/>
            <a:chExt cx="1037" cy="827"/>
          </a:xfrm>
        </p:grpSpPr>
        <p:grpSp>
          <p:nvGrpSpPr>
            <p:cNvPr id="29728" name="Group 6"/>
            <p:cNvGrpSpPr>
              <a:grpSpLocks/>
            </p:cNvGrpSpPr>
            <p:nvPr/>
          </p:nvGrpSpPr>
          <p:grpSpPr bwMode="auto">
            <a:xfrm>
              <a:off x="528" y="471"/>
              <a:ext cx="1037" cy="827"/>
              <a:chOff x="2496" y="644"/>
              <a:chExt cx="1152" cy="960"/>
            </a:xfrm>
          </p:grpSpPr>
          <p:sp>
            <p:nvSpPr>
              <p:cNvPr id="29735" name="Rectangle 7"/>
              <p:cNvSpPr>
                <a:spLocks noChangeArrowheads="1"/>
              </p:cNvSpPr>
              <p:nvPr/>
            </p:nvSpPr>
            <p:spPr bwMode="auto">
              <a:xfrm>
                <a:off x="249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a:t>
                </a:r>
              </a:p>
            </p:txBody>
          </p:sp>
          <p:sp>
            <p:nvSpPr>
              <p:cNvPr id="29736" name="Rectangle 8"/>
              <p:cNvSpPr>
                <a:spLocks noChangeArrowheads="1"/>
              </p:cNvSpPr>
              <p:nvPr/>
            </p:nvSpPr>
            <p:spPr bwMode="auto">
              <a:xfrm>
                <a:off x="2688"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a:t>
                </a:r>
              </a:p>
            </p:txBody>
          </p:sp>
          <p:sp>
            <p:nvSpPr>
              <p:cNvPr id="29737" name="Rectangle 9"/>
              <p:cNvSpPr>
                <a:spLocks noChangeArrowheads="1"/>
              </p:cNvSpPr>
              <p:nvPr/>
            </p:nvSpPr>
            <p:spPr bwMode="auto">
              <a:xfrm>
                <a:off x="2880"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3</a:t>
                </a:r>
              </a:p>
            </p:txBody>
          </p:sp>
          <p:sp>
            <p:nvSpPr>
              <p:cNvPr id="29738" name="Rectangle 10"/>
              <p:cNvSpPr>
                <a:spLocks noChangeArrowheads="1"/>
              </p:cNvSpPr>
              <p:nvPr/>
            </p:nvSpPr>
            <p:spPr bwMode="auto">
              <a:xfrm>
                <a:off x="3072"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4</a:t>
                </a:r>
              </a:p>
            </p:txBody>
          </p:sp>
          <p:sp>
            <p:nvSpPr>
              <p:cNvPr id="29739" name="Rectangle 11"/>
              <p:cNvSpPr>
                <a:spLocks noChangeArrowheads="1"/>
              </p:cNvSpPr>
              <p:nvPr/>
            </p:nvSpPr>
            <p:spPr bwMode="auto">
              <a:xfrm>
                <a:off x="3264"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5</a:t>
                </a:r>
              </a:p>
            </p:txBody>
          </p:sp>
          <p:sp>
            <p:nvSpPr>
              <p:cNvPr id="29740" name="Rectangle 12"/>
              <p:cNvSpPr>
                <a:spLocks noChangeArrowheads="1"/>
              </p:cNvSpPr>
              <p:nvPr/>
            </p:nvSpPr>
            <p:spPr bwMode="auto">
              <a:xfrm>
                <a:off x="345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6</a:t>
                </a:r>
              </a:p>
            </p:txBody>
          </p:sp>
          <p:sp>
            <p:nvSpPr>
              <p:cNvPr id="29741" name="Rectangle 13"/>
              <p:cNvSpPr>
                <a:spLocks noChangeArrowheads="1"/>
              </p:cNvSpPr>
              <p:nvPr/>
            </p:nvSpPr>
            <p:spPr bwMode="auto">
              <a:xfrm>
                <a:off x="249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7</a:t>
                </a:r>
              </a:p>
            </p:txBody>
          </p:sp>
          <p:sp>
            <p:nvSpPr>
              <p:cNvPr id="29742" name="Rectangle 14"/>
              <p:cNvSpPr>
                <a:spLocks noChangeArrowheads="1"/>
              </p:cNvSpPr>
              <p:nvPr/>
            </p:nvSpPr>
            <p:spPr bwMode="auto">
              <a:xfrm>
                <a:off x="345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12</a:t>
                </a:r>
              </a:p>
            </p:txBody>
          </p:sp>
          <p:sp>
            <p:nvSpPr>
              <p:cNvPr id="29743" name="Rectangle 15"/>
              <p:cNvSpPr>
                <a:spLocks noChangeArrowheads="1"/>
              </p:cNvSpPr>
              <p:nvPr/>
            </p:nvSpPr>
            <p:spPr bwMode="auto">
              <a:xfrm>
                <a:off x="249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13</a:t>
                </a:r>
              </a:p>
            </p:txBody>
          </p:sp>
          <p:sp>
            <p:nvSpPr>
              <p:cNvPr id="29744" name="Rectangle 16"/>
              <p:cNvSpPr>
                <a:spLocks noChangeArrowheads="1"/>
              </p:cNvSpPr>
              <p:nvPr/>
            </p:nvSpPr>
            <p:spPr bwMode="auto">
              <a:xfrm>
                <a:off x="2688"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14</a:t>
                </a:r>
              </a:p>
            </p:txBody>
          </p:sp>
          <p:sp>
            <p:nvSpPr>
              <p:cNvPr id="29745" name="Rectangle 17"/>
              <p:cNvSpPr>
                <a:spLocks noChangeArrowheads="1"/>
              </p:cNvSpPr>
              <p:nvPr/>
            </p:nvSpPr>
            <p:spPr bwMode="auto">
              <a:xfrm>
                <a:off x="2880"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15</a:t>
                </a:r>
              </a:p>
            </p:txBody>
          </p:sp>
          <p:sp>
            <p:nvSpPr>
              <p:cNvPr id="29746" name="Rectangle 18"/>
              <p:cNvSpPr>
                <a:spLocks noChangeArrowheads="1"/>
              </p:cNvSpPr>
              <p:nvPr/>
            </p:nvSpPr>
            <p:spPr bwMode="auto">
              <a:xfrm>
                <a:off x="3072"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16</a:t>
                </a:r>
              </a:p>
            </p:txBody>
          </p:sp>
          <p:sp>
            <p:nvSpPr>
              <p:cNvPr id="29747" name="Rectangle 19"/>
              <p:cNvSpPr>
                <a:spLocks noChangeArrowheads="1"/>
              </p:cNvSpPr>
              <p:nvPr/>
            </p:nvSpPr>
            <p:spPr bwMode="auto">
              <a:xfrm>
                <a:off x="3264"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17</a:t>
                </a:r>
              </a:p>
            </p:txBody>
          </p:sp>
          <p:sp>
            <p:nvSpPr>
              <p:cNvPr id="29748" name="Rectangle 20"/>
              <p:cNvSpPr>
                <a:spLocks noChangeArrowheads="1"/>
              </p:cNvSpPr>
              <p:nvPr/>
            </p:nvSpPr>
            <p:spPr bwMode="auto">
              <a:xfrm>
                <a:off x="345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18</a:t>
                </a:r>
              </a:p>
            </p:txBody>
          </p:sp>
          <p:sp>
            <p:nvSpPr>
              <p:cNvPr id="29749" name="Rectangle 21"/>
              <p:cNvSpPr>
                <a:spLocks noChangeArrowheads="1"/>
              </p:cNvSpPr>
              <p:nvPr/>
            </p:nvSpPr>
            <p:spPr bwMode="auto">
              <a:xfrm>
                <a:off x="249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19</a:t>
                </a:r>
              </a:p>
            </p:txBody>
          </p:sp>
          <p:sp>
            <p:nvSpPr>
              <p:cNvPr id="29750" name="Rectangle 22"/>
              <p:cNvSpPr>
                <a:spLocks noChangeArrowheads="1"/>
              </p:cNvSpPr>
              <p:nvPr/>
            </p:nvSpPr>
            <p:spPr bwMode="auto">
              <a:xfrm>
                <a:off x="2688"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20</a:t>
                </a:r>
              </a:p>
            </p:txBody>
          </p:sp>
          <p:sp>
            <p:nvSpPr>
              <p:cNvPr id="29751" name="Rectangle 23"/>
              <p:cNvSpPr>
                <a:spLocks noChangeArrowheads="1"/>
              </p:cNvSpPr>
              <p:nvPr/>
            </p:nvSpPr>
            <p:spPr bwMode="auto">
              <a:xfrm>
                <a:off x="2880"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dirty="0">
                    <a:latin typeface="Calibri" pitchFamily="34" charset="0"/>
                    <a:cs typeface="Calibri" pitchFamily="34" charset="0"/>
                  </a:rPr>
                  <a:t>21</a:t>
                </a:r>
              </a:p>
            </p:txBody>
          </p:sp>
          <p:sp>
            <p:nvSpPr>
              <p:cNvPr id="29752" name="Rectangle 24"/>
              <p:cNvSpPr>
                <a:spLocks noChangeArrowheads="1"/>
              </p:cNvSpPr>
              <p:nvPr/>
            </p:nvSpPr>
            <p:spPr bwMode="auto">
              <a:xfrm>
                <a:off x="3072"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22</a:t>
                </a:r>
              </a:p>
            </p:txBody>
          </p:sp>
          <p:sp>
            <p:nvSpPr>
              <p:cNvPr id="29753" name="Rectangle 25"/>
              <p:cNvSpPr>
                <a:spLocks noChangeArrowheads="1"/>
              </p:cNvSpPr>
              <p:nvPr/>
            </p:nvSpPr>
            <p:spPr bwMode="auto">
              <a:xfrm>
                <a:off x="3264"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23</a:t>
                </a:r>
              </a:p>
            </p:txBody>
          </p:sp>
          <p:sp>
            <p:nvSpPr>
              <p:cNvPr id="29754" name="Rectangle 26"/>
              <p:cNvSpPr>
                <a:spLocks noChangeArrowheads="1"/>
              </p:cNvSpPr>
              <p:nvPr/>
            </p:nvSpPr>
            <p:spPr bwMode="auto">
              <a:xfrm>
                <a:off x="345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24</a:t>
                </a:r>
              </a:p>
            </p:txBody>
          </p:sp>
          <p:sp>
            <p:nvSpPr>
              <p:cNvPr id="29755" name="Rectangle 27"/>
              <p:cNvSpPr>
                <a:spLocks noChangeArrowheads="1"/>
              </p:cNvSpPr>
              <p:nvPr/>
            </p:nvSpPr>
            <p:spPr bwMode="auto">
              <a:xfrm>
                <a:off x="249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25</a:t>
                </a:r>
              </a:p>
            </p:txBody>
          </p:sp>
          <p:sp>
            <p:nvSpPr>
              <p:cNvPr id="29756" name="Rectangle 28"/>
              <p:cNvSpPr>
                <a:spLocks noChangeArrowheads="1"/>
              </p:cNvSpPr>
              <p:nvPr/>
            </p:nvSpPr>
            <p:spPr bwMode="auto">
              <a:xfrm>
                <a:off x="2688"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26</a:t>
                </a:r>
              </a:p>
            </p:txBody>
          </p:sp>
          <p:sp>
            <p:nvSpPr>
              <p:cNvPr id="29757" name="Rectangle 29"/>
              <p:cNvSpPr>
                <a:spLocks noChangeArrowheads="1"/>
              </p:cNvSpPr>
              <p:nvPr/>
            </p:nvSpPr>
            <p:spPr bwMode="auto">
              <a:xfrm>
                <a:off x="2880"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27</a:t>
                </a:r>
              </a:p>
            </p:txBody>
          </p:sp>
          <p:sp>
            <p:nvSpPr>
              <p:cNvPr id="29758" name="Rectangle 30"/>
              <p:cNvSpPr>
                <a:spLocks noChangeArrowheads="1"/>
              </p:cNvSpPr>
              <p:nvPr/>
            </p:nvSpPr>
            <p:spPr bwMode="auto">
              <a:xfrm>
                <a:off x="3072"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28</a:t>
                </a:r>
              </a:p>
            </p:txBody>
          </p:sp>
          <p:sp>
            <p:nvSpPr>
              <p:cNvPr id="29759" name="Rectangle 31"/>
              <p:cNvSpPr>
                <a:spLocks noChangeArrowheads="1"/>
              </p:cNvSpPr>
              <p:nvPr/>
            </p:nvSpPr>
            <p:spPr bwMode="auto">
              <a:xfrm>
                <a:off x="3264"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29</a:t>
                </a:r>
              </a:p>
            </p:txBody>
          </p:sp>
          <p:sp>
            <p:nvSpPr>
              <p:cNvPr id="29760" name="Rectangle 32"/>
              <p:cNvSpPr>
                <a:spLocks noChangeArrowheads="1"/>
              </p:cNvSpPr>
              <p:nvPr/>
            </p:nvSpPr>
            <p:spPr bwMode="auto">
              <a:xfrm>
                <a:off x="345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30</a:t>
                </a:r>
              </a:p>
            </p:txBody>
          </p:sp>
          <p:sp>
            <p:nvSpPr>
              <p:cNvPr id="29761" name="Rectangle 33"/>
              <p:cNvSpPr>
                <a:spLocks noChangeArrowheads="1"/>
              </p:cNvSpPr>
              <p:nvPr/>
            </p:nvSpPr>
            <p:spPr bwMode="auto">
              <a:xfrm>
                <a:off x="2688"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8</a:t>
                </a:r>
              </a:p>
            </p:txBody>
          </p:sp>
          <p:sp>
            <p:nvSpPr>
              <p:cNvPr id="29762" name="Rectangle 34"/>
              <p:cNvSpPr>
                <a:spLocks noChangeArrowheads="1"/>
              </p:cNvSpPr>
              <p:nvPr/>
            </p:nvSpPr>
            <p:spPr bwMode="auto">
              <a:xfrm>
                <a:off x="2880"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9</a:t>
                </a:r>
              </a:p>
            </p:txBody>
          </p:sp>
          <p:sp>
            <p:nvSpPr>
              <p:cNvPr id="29763" name="Rectangle 35"/>
              <p:cNvSpPr>
                <a:spLocks noChangeArrowheads="1"/>
              </p:cNvSpPr>
              <p:nvPr/>
            </p:nvSpPr>
            <p:spPr bwMode="auto">
              <a:xfrm>
                <a:off x="3072"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10</a:t>
                </a:r>
              </a:p>
            </p:txBody>
          </p:sp>
          <p:sp>
            <p:nvSpPr>
              <p:cNvPr id="29764" name="Rectangle 36"/>
              <p:cNvSpPr>
                <a:spLocks noChangeArrowheads="1"/>
              </p:cNvSpPr>
              <p:nvPr/>
            </p:nvSpPr>
            <p:spPr bwMode="auto">
              <a:xfrm>
                <a:off x="3264"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11</a:t>
                </a:r>
              </a:p>
            </p:txBody>
          </p:sp>
        </p:grpSp>
        <p:grpSp>
          <p:nvGrpSpPr>
            <p:cNvPr id="29729" name="Group 37"/>
            <p:cNvGrpSpPr>
              <a:grpSpLocks/>
            </p:cNvGrpSpPr>
            <p:nvPr/>
          </p:nvGrpSpPr>
          <p:grpSpPr bwMode="auto">
            <a:xfrm>
              <a:off x="701" y="636"/>
              <a:ext cx="691" cy="166"/>
              <a:chOff x="2688" y="836"/>
              <a:chExt cx="768" cy="192"/>
            </a:xfrm>
          </p:grpSpPr>
          <p:sp>
            <p:nvSpPr>
              <p:cNvPr id="29730" name="Rectangle 38"/>
              <p:cNvSpPr>
                <a:spLocks noChangeArrowheads="1"/>
              </p:cNvSpPr>
              <p:nvPr/>
            </p:nvSpPr>
            <p:spPr bwMode="auto">
              <a:xfrm>
                <a:off x="2688"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dirty="0">
                    <a:latin typeface="Calibri" pitchFamily="34" charset="0"/>
                    <a:cs typeface="Calibri" pitchFamily="34" charset="0"/>
                  </a:rPr>
                  <a:t>8</a:t>
                </a:r>
              </a:p>
            </p:txBody>
          </p:sp>
          <p:sp>
            <p:nvSpPr>
              <p:cNvPr id="29731" name="Rectangle 39"/>
              <p:cNvSpPr>
                <a:spLocks noChangeArrowheads="1"/>
              </p:cNvSpPr>
              <p:nvPr/>
            </p:nvSpPr>
            <p:spPr bwMode="auto">
              <a:xfrm>
                <a:off x="2880"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latin typeface="Calibri" pitchFamily="34" charset="0"/>
                    <a:cs typeface="Calibri" pitchFamily="34" charset="0"/>
                  </a:rPr>
                  <a:t>9</a:t>
                </a:r>
              </a:p>
            </p:txBody>
          </p:sp>
          <p:sp>
            <p:nvSpPr>
              <p:cNvPr id="29732" name="Rectangle 40"/>
              <p:cNvSpPr>
                <a:spLocks noChangeArrowheads="1"/>
              </p:cNvSpPr>
              <p:nvPr/>
            </p:nvSpPr>
            <p:spPr bwMode="auto">
              <a:xfrm>
                <a:off x="3072"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dirty="0">
                    <a:latin typeface="Calibri" pitchFamily="34" charset="0"/>
                    <a:cs typeface="Calibri" pitchFamily="34" charset="0"/>
                  </a:rPr>
                  <a:t>10</a:t>
                </a:r>
              </a:p>
            </p:txBody>
          </p:sp>
          <p:sp>
            <p:nvSpPr>
              <p:cNvPr id="29733" name="Rectangle 41"/>
              <p:cNvSpPr>
                <a:spLocks noChangeArrowheads="1"/>
              </p:cNvSpPr>
              <p:nvPr/>
            </p:nvSpPr>
            <p:spPr bwMode="auto">
              <a:xfrm>
                <a:off x="3264"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dirty="0">
                    <a:latin typeface="Calibri" pitchFamily="34" charset="0"/>
                    <a:cs typeface="Calibri" pitchFamily="34" charset="0"/>
                  </a:rPr>
                  <a:t>11</a:t>
                </a:r>
              </a:p>
            </p:txBody>
          </p:sp>
          <p:sp>
            <p:nvSpPr>
              <p:cNvPr id="464938" name="Rectangle 42"/>
              <p:cNvSpPr>
                <a:spLocks noChangeArrowheads="1"/>
              </p:cNvSpPr>
              <p:nvPr/>
            </p:nvSpPr>
            <p:spPr bwMode="auto">
              <a:xfrm>
                <a:off x="2688" y="834"/>
                <a:ext cx="768" cy="194"/>
              </a:xfrm>
              <a:prstGeom prst="rect">
                <a:avLst/>
              </a:prstGeom>
              <a:no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grpSp>
      <p:grpSp>
        <p:nvGrpSpPr>
          <p:cNvPr id="29702" name="Group 43"/>
          <p:cNvGrpSpPr>
            <a:grpSpLocks/>
          </p:cNvGrpSpPr>
          <p:nvPr/>
        </p:nvGrpSpPr>
        <p:grpSpPr bwMode="auto">
          <a:xfrm>
            <a:off x="1200151" y="2544763"/>
            <a:ext cx="6461126" cy="1981200"/>
            <a:chOff x="724" y="480"/>
            <a:chExt cx="4070" cy="1248"/>
          </a:xfrm>
        </p:grpSpPr>
        <p:sp>
          <p:nvSpPr>
            <p:cNvPr id="29719" name="Rectangle 44"/>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t>T</a:t>
              </a:r>
            </a:p>
            <a:p>
              <a:pPr algn="ctr" eaLnBrk="0" hangingPunct="0"/>
              <a:r>
                <a:rPr lang="en-US" sz="1200" b="0"/>
                <a:t>(xfer config)</a:t>
              </a:r>
            </a:p>
          </p:txBody>
        </p:sp>
        <p:sp>
          <p:nvSpPr>
            <p:cNvPr id="29720" name="Text Box 45"/>
            <p:cNvSpPr txBox="1">
              <a:spLocks noChangeArrowheads="1"/>
            </p:cNvSpPr>
            <p:nvPr/>
          </p:nvSpPr>
          <p:spPr bwMode="auto">
            <a:xfrm>
              <a:off x="724" y="1134"/>
              <a:ext cx="491" cy="589"/>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latin typeface="Calibri" pitchFamily="34" charset="0"/>
                  <a:cs typeface="Calibri" pitchFamily="34" charset="0"/>
                </a:rPr>
                <a:t>E</a:t>
              </a:r>
              <a:endParaRPr lang="en-US" dirty="0">
                <a:latin typeface="Calibri" pitchFamily="34" charset="0"/>
                <a:cs typeface="Calibri" pitchFamily="34" charset="0"/>
              </a:endParaRPr>
            </a:p>
            <a:p>
              <a:pPr algn="ctr" eaLnBrk="0" hangingPunct="0">
                <a:lnSpc>
                  <a:spcPct val="90000"/>
                </a:lnSpc>
              </a:pPr>
              <a:r>
                <a:rPr lang="en-US" sz="1600" b="0" dirty="0">
                  <a:latin typeface="Calibri" pitchFamily="34" charset="0"/>
                  <a:cs typeface="Calibri" pitchFamily="34" charset="0"/>
                </a:rPr>
                <a:t>(event)</a:t>
              </a:r>
            </a:p>
          </p:txBody>
        </p:sp>
        <p:cxnSp>
          <p:nvCxnSpPr>
            <p:cNvPr id="29721" name="AutoShape 46"/>
            <p:cNvCxnSpPr>
              <a:cxnSpLocks noChangeShapeType="1"/>
              <a:endCxn id="29719" idx="1"/>
            </p:cNvCxnSpPr>
            <p:nvPr/>
          </p:nvCxnSpPr>
          <p:spPr bwMode="auto">
            <a:xfrm flipV="1">
              <a:off x="1207" y="1228"/>
              <a:ext cx="438" cy="10"/>
            </a:xfrm>
            <a:prstGeom prst="straightConnector1">
              <a:avLst/>
            </a:prstGeom>
            <a:noFill/>
            <a:ln w="28575" cap="rnd">
              <a:solidFill>
                <a:schemeClr val="tx1"/>
              </a:solidFill>
              <a:prstDash val="sysDot"/>
              <a:round/>
              <a:headEnd type="none" w="sm" len="sm"/>
              <a:tailEnd type="triangle" w="lg" len="med"/>
            </a:ln>
          </p:spPr>
        </p:cxnSp>
        <p:sp>
          <p:nvSpPr>
            <p:cNvPr id="29722" name="AutoShape 47"/>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600" dirty="0">
                  <a:latin typeface="Calibri" pitchFamily="34" charset="0"/>
                  <a:cs typeface="Calibri" pitchFamily="34" charset="0"/>
                </a:rPr>
                <a:t>Done</a:t>
              </a:r>
            </a:p>
          </p:txBody>
        </p:sp>
        <p:cxnSp>
          <p:nvCxnSpPr>
            <p:cNvPr id="29723" name="AutoShape 48"/>
            <p:cNvCxnSpPr>
              <a:cxnSpLocks noChangeShapeType="1"/>
              <a:stCxn id="29719" idx="3"/>
              <a:endCxn id="29722"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29724" name="Rectangle 49"/>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p>
          </p:txBody>
        </p:sp>
        <p:cxnSp>
          <p:nvCxnSpPr>
            <p:cNvPr id="29725" name="AutoShape 50"/>
            <p:cNvCxnSpPr>
              <a:cxnSpLocks noChangeShapeType="1"/>
              <a:stCxn id="29719" idx="3"/>
              <a:endCxn id="29724"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29726" name="Text Box 51"/>
            <p:cNvSpPr txBox="1">
              <a:spLocks noChangeArrowheads="1"/>
            </p:cNvSpPr>
            <p:nvPr/>
          </p:nvSpPr>
          <p:spPr bwMode="auto">
            <a:xfrm>
              <a:off x="3047" y="1134"/>
              <a:ext cx="520" cy="589"/>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latin typeface="Calibri" pitchFamily="34" charset="0"/>
                  <a:cs typeface="Calibri" pitchFamily="34" charset="0"/>
                </a:rPr>
                <a:t>A</a:t>
              </a:r>
              <a:endParaRPr lang="en-US" dirty="0">
                <a:latin typeface="Calibri" pitchFamily="34" charset="0"/>
                <a:cs typeface="Calibri" pitchFamily="34" charset="0"/>
              </a:endParaRPr>
            </a:p>
            <a:p>
              <a:pPr algn="ctr" eaLnBrk="0" hangingPunct="0">
                <a:lnSpc>
                  <a:spcPct val="90000"/>
                </a:lnSpc>
              </a:pPr>
              <a:r>
                <a:rPr lang="en-US" sz="1600" b="0" dirty="0">
                  <a:latin typeface="Calibri" pitchFamily="34" charset="0"/>
                  <a:cs typeface="Calibri" pitchFamily="34" charset="0"/>
                </a:rPr>
                <a:t>(action)</a:t>
              </a:r>
            </a:p>
          </p:txBody>
        </p:sp>
        <p:sp>
          <p:nvSpPr>
            <p:cNvPr id="464948" name="AutoShape 52"/>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nvGrpSpPr>
          <p:cNvPr id="29703" name="Group 53"/>
          <p:cNvGrpSpPr>
            <a:grpSpLocks/>
          </p:cNvGrpSpPr>
          <p:nvPr/>
        </p:nvGrpSpPr>
        <p:grpSpPr bwMode="auto">
          <a:xfrm>
            <a:off x="2662238" y="2962275"/>
            <a:ext cx="1779587" cy="1570038"/>
            <a:chOff x="561" y="1661"/>
            <a:chExt cx="977" cy="1072"/>
          </a:xfrm>
        </p:grpSpPr>
        <p:sp>
          <p:nvSpPr>
            <p:cNvPr id="29705" name="Rectangle 54"/>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Options</a:t>
              </a:r>
            </a:p>
          </p:txBody>
        </p:sp>
        <p:sp>
          <p:nvSpPr>
            <p:cNvPr id="29706" name="Rectangle 55"/>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dirty="0">
                  <a:latin typeface="Calibri" pitchFamily="34" charset="0"/>
                  <a:cs typeface="Calibri" pitchFamily="34" charset="0"/>
                </a:rPr>
                <a:t>Source</a:t>
              </a:r>
            </a:p>
          </p:txBody>
        </p:sp>
        <p:sp>
          <p:nvSpPr>
            <p:cNvPr id="29707" name="Rectangle 56"/>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t>Destination</a:t>
              </a:r>
            </a:p>
          </p:txBody>
        </p:sp>
        <p:sp>
          <p:nvSpPr>
            <p:cNvPr id="29708" name="Rectangle 57"/>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29709" name="Rectangle 58"/>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Link Addr</a:t>
              </a:r>
              <a:endParaRPr lang="en-US" sz="1400" b="0" baseline="30000">
                <a:latin typeface="Arial Narrow" pitchFamily="34" charset="0"/>
              </a:endParaRPr>
            </a:p>
          </p:txBody>
        </p:sp>
        <p:sp>
          <p:nvSpPr>
            <p:cNvPr id="29710" name="Rectangle 59"/>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Cnt Reload</a:t>
              </a:r>
            </a:p>
          </p:txBody>
        </p:sp>
        <p:sp>
          <p:nvSpPr>
            <p:cNvPr id="29711" name="Rectangle 60"/>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rPr>
                <a:t>Transfer Count</a:t>
              </a:r>
            </a:p>
          </p:txBody>
        </p:sp>
        <p:sp>
          <p:nvSpPr>
            <p:cNvPr id="29712" name="Rectangle 61"/>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endParaRPr lang="en-US" sz="1400" b="0" baseline="30000">
                <a:latin typeface="Arial Narrow" pitchFamily="34" charset="0"/>
              </a:endParaRPr>
            </a:p>
          </p:txBody>
        </p:sp>
        <p:sp>
          <p:nvSpPr>
            <p:cNvPr id="29713" name="Rectangle 62"/>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29714" name="Rectangle 63"/>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C</a:t>
              </a:r>
              <a:endParaRPr lang="en-US" sz="1400" b="0" baseline="30000"/>
            </a:p>
          </p:txBody>
        </p:sp>
        <p:sp>
          <p:nvSpPr>
            <p:cNvPr id="29715" name="Rectangle 64"/>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Rsvd</a:t>
              </a:r>
            </a:p>
          </p:txBody>
        </p:sp>
        <p:sp>
          <p:nvSpPr>
            <p:cNvPr id="29716" name="Rectangle 65"/>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A</a:t>
              </a:r>
              <a:endParaRPr lang="en-US" sz="1400" b="0" baseline="30000"/>
            </a:p>
          </p:txBody>
        </p:sp>
        <p:sp>
          <p:nvSpPr>
            <p:cNvPr id="29717" name="Rectangle 66"/>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B</a:t>
              </a:r>
            </a:p>
          </p:txBody>
        </p:sp>
        <p:sp>
          <p:nvSpPr>
            <p:cNvPr id="464963" name="Rectangle 67"/>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Arial Narrow" pitchFamily="34" charset="0"/>
              </a:endParaRPr>
            </a:p>
          </p:txBody>
        </p:sp>
      </p:grpSp>
      <p:sp>
        <p:nvSpPr>
          <p:cNvPr id="29704" name="Rectangle 68"/>
          <p:cNvSpPr>
            <a:spLocks noChangeArrowheads="1"/>
          </p:cNvSpPr>
          <p:nvPr/>
        </p:nvSpPr>
        <p:spPr bwMode="auto">
          <a:xfrm>
            <a:off x="2652713" y="2057400"/>
            <a:ext cx="1798637" cy="855619"/>
          </a:xfrm>
          <a:prstGeom prst="rect">
            <a:avLst/>
          </a:prstGeom>
          <a:noFill/>
          <a:ln w="12700">
            <a:noFill/>
            <a:miter lim="800000"/>
            <a:headEnd type="none" w="sm" len="sm"/>
            <a:tailEnd type="none" w="sm" len="sm"/>
          </a:ln>
        </p:spPr>
        <p:txBody>
          <a:bodyPr>
            <a:spAutoFit/>
          </a:bodyPr>
          <a:lstStyle/>
          <a:p>
            <a:pPr algn="ctr" eaLnBrk="0" hangingPunct="0"/>
            <a:r>
              <a:rPr lang="en-US" sz="3600" dirty="0">
                <a:latin typeface="Calibri" pitchFamily="34" charset="0"/>
                <a:cs typeface="Calibri" pitchFamily="34" charset="0"/>
              </a:rPr>
              <a:t>T</a:t>
            </a:r>
          </a:p>
          <a:p>
            <a:pPr algn="ctr" eaLnBrk="0" hangingPunct="0"/>
            <a:r>
              <a:rPr lang="en-US" sz="1600" b="0" dirty="0">
                <a:latin typeface="Calibri" pitchFamily="34" charset="0"/>
                <a:cs typeface="Calibri" pitchFamily="34" charset="0"/>
              </a:rPr>
              <a:t>(</a:t>
            </a:r>
            <a:r>
              <a:rPr lang="en-US" sz="1600" b="0" dirty="0" err="1">
                <a:latin typeface="Calibri" pitchFamily="34" charset="0"/>
                <a:cs typeface="Calibri" pitchFamily="34" charset="0"/>
              </a:rPr>
              <a:t>xfer</a:t>
            </a:r>
            <a:r>
              <a:rPr lang="en-US" sz="1600" b="0" dirty="0">
                <a:latin typeface="Calibri" pitchFamily="34" charset="0"/>
                <a:cs typeface="Calibri" pitchFamily="34" charset="0"/>
              </a:rPr>
              <a:t> </a:t>
            </a:r>
            <a:r>
              <a:rPr lang="en-US" sz="1600" b="0" dirty="0" err="1">
                <a:latin typeface="Calibri" pitchFamily="34" charset="0"/>
                <a:cs typeface="Calibri" pitchFamily="34" charset="0"/>
              </a:rPr>
              <a:t>config</a:t>
            </a:r>
            <a:r>
              <a:rPr lang="en-US" sz="1600" b="0" dirty="0">
                <a:latin typeface="Calibri" pitchFamily="34" charset="0"/>
                <a:cs typeface="Calibri" pitchFamily="34" charset="0"/>
              </a:rPr>
              <a:t>)</a:t>
            </a:r>
          </a:p>
        </p:txBody>
      </p:sp>
    </p:spTree>
    <p:custDataLst>
      <p:tags r:id="rId1"/>
    </p:custDataLst>
    <p:extLst>
      <p:ext uri="{BB962C8B-B14F-4D97-AF65-F5344CB8AC3E}">
        <p14:creationId xmlns:p14="http://schemas.microsoft.com/office/powerpoint/2010/main" xmlns="" val="194978535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r>
              <a:rPr lang="en-US"/>
              <a:t>Why Use DMA?</a:t>
            </a:r>
          </a:p>
        </p:txBody>
      </p:sp>
      <p:sp>
        <p:nvSpPr>
          <p:cNvPr id="1217547" name="Rectangle 11"/>
          <p:cNvSpPr>
            <a:spLocks noChangeArrowheads="1"/>
          </p:cNvSpPr>
          <p:nvPr/>
        </p:nvSpPr>
        <p:spPr bwMode="auto">
          <a:xfrm>
            <a:off x="2698750" y="9144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D0</a:t>
            </a:r>
          </a:p>
        </p:txBody>
      </p:sp>
      <p:sp>
        <p:nvSpPr>
          <p:cNvPr id="1217548" name="Rectangle 12"/>
          <p:cNvSpPr>
            <a:spLocks noChangeArrowheads="1"/>
          </p:cNvSpPr>
          <p:nvPr/>
        </p:nvSpPr>
        <p:spPr bwMode="auto">
          <a:xfrm>
            <a:off x="2698750" y="1260475"/>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D1</a:t>
            </a:r>
          </a:p>
        </p:txBody>
      </p:sp>
      <p:sp>
        <p:nvSpPr>
          <p:cNvPr id="1217549" name="Rectangle 13"/>
          <p:cNvSpPr>
            <a:spLocks noChangeArrowheads="1"/>
          </p:cNvSpPr>
          <p:nvPr/>
        </p:nvSpPr>
        <p:spPr bwMode="auto">
          <a:xfrm>
            <a:off x="2698750" y="16129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D2</a:t>
            </a:r>
          </a:p>
        </p:txBody>
      </p:sp>
      <p:sp>
        <p:nvSpPr>
          <p:cNvPr id="1217550" name="Rectangle 14"/>
          <p:cNvSpPr>
            <a:spLocks noChangeArrowheads="1"/>
          </p:cNvSpPr>
          <p:nvPr/>
        </p:nvSpPr>
        <p:spPr bwMode="auto">
          <a:xfrm>
            <a:off x="2698750" y="196215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D3</a:t>
            </a:r>
          </a:p>
        </p:txBody>
      </p:sp>
      <p:sp>
        <p:nvSpPr>
          <p:cNvPr id="1217551" name="Text Box 15"/>
          <p:cNvSpPr txBox="1">
            <a:spLocks noChangeArrowheads="1"/>
          </p:cNvSpPr>
          <p:nvPr/>
        </p:nvSpPr>
        <p:spPr bwMode="auto">
          <a:xfrm>
            <a:off x="1981200" y="923925"/>
            <a:ext cx="800219" cy="338554"/>
          </a:xfrm>
          <a:prstGeom prst="rect">
            <a:avLst/>
          </a:prstGeom>
          <a:noFill/>
          <a:ln w="12700">
            <a:noFill/>
            <a:miter lim="800000"/>
            <a:headEnd/>
            <a:tailEnd/>
          </a:ln>
          <a:effectLst/>
        </p:spPr>
        <p:txBody>
          <a:bodyPr wrap="none">
            <a:spAutoFit/>
          </a:bodyPr>
          <a:lstStyle/>
          <a:p>
            <a:r>
              <a:rPr lang="en-US">
                <a:solidFill>
                  <a:schemeClr val="tx1"/>
                </a:solidFill>
                <a:latin typeface="Calibri" pitchFamily="34" charset="0"/>
                <a:cs typeface="Calibri" pitchFamily="34" charset="0"/>
              </a:rPr>
              <a:t>buf_0</a:t>
            </a:r>
          </a:p>
        </p:txBody>
      </p:sp>
      <p:sp>
        <p:nvSpPr>
          <p:cNvPr id="1217552" name="Rectangle 16"/>
          <p:cNvSpPr>
            <a:spLocks noChangeArrowheads="1"/>
          </p:cNvSpPr>
          <p:nvPr/>
        </p:nvSpPr>
        <p:spPr bwMode="auto">
          <a:xfrm>
            <a:off x="5588000" y="9144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3" name="Rectangle 17"/>
          <p:cNvSpPr>
            <a:spLocks noChangeArrowheads="1"/>
          </p:cNvSpPr>
          <p:nvPr/>
        </p:nvSpPr>
        <p:spPr bwMode="auto">
          <a:xfrm>
            <a:off x="5588000" y="1260475"/>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4" name="Rectangle 18"/>
          <p:cNvSpPr>
            <a:spLocks noChangeArrowheads="1"/>
          </p:cNvSpPr>
          <p:nvPr/>
        </p:nvSpPr>
        <p:spPr bwMode="auto">
          <a:xfrm>
            <a:off x="5588000" y="16129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5" name="Rectangle 19"/>
          <p:cNvSpPr>
            <a:spLocks noChangeArrowheads="1"/>
          </p:cNvSpPr>
          <p:nvPr/>
        </p:nvSpPr>
        <p:spPr bwMode="auto">
          <a:xfrm>
            <a:off x="5588000" y="196215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6" name="Text Box 20"/>
          <p:cNvSpPr txBox="1">
            <a:spLocks noChangeArrowheads="1"/>
          </p:cNvSpPr>
          <p:nvPr/>
        </p:nvSpPr>
        <p:spPr bwMode="auto">
          <a:xfrm>
            <a:off x="4870450" y="923925"/>
            <a:ext cx="800219" cy="338554"/>
          </a:xfrm>
          <a:prstGeom prst="rect">
            <a:avLst/>
          </a:prstGeom>
          <a:noFill/>
          <a:ln w="12700">
            <a:noFill/>
            <a:miter lim="800000"/>
            <a:headEnd/>
            <a:tailEnd/>
          </a:ln>
          <a:effectLst/>
        </p:spPr>
        <p:txBody>
          <a:bodyPr wrap="none">
            <a:spAutoFit/>
          </a:bodyPr>
          <a:lstStyle/>
          <a:p>
            <a:r>
              <a:rPr lang="en-US">
                <a:solidFill>
                  <a:schemeClr val="tx1"/>
                </a:solidFill>
                <a:latin typeface="Calibri" pitchFamily="34" charset="0"/>
                <a:cs typeface="Calibri" pitchFamily="34" charset="0"/>
              </a:rPr>
              <a:t>buf_1</a:t>
            </a:r>
          </a:p>
        </p:txBody>
      </p:sp>
      <p:sp>
        <p:nvSpPr>
          <p:cNvPr id="1217557" name="AutoShape 21"/>
          <p:cNvSpPr>
            <a:spLocks noChangeArrowheads="1"/>
          </p:cNvSpPr>
          <p:nvPr/>
        </p:nvSpPr>
        <p:spPr bwMode="auto">
          <a:xfrm>
            <a:off x="4292600" y="1324263"/>
            <a:ext cx="838200" cy="672525"/>
          </a:xfrm>
          <a:prstGeom prst="rightArrow">
            <a:avLst>
              <a:gd name="adj1" fmla="val 50000"/>
              <a:gd name="adj2" fmla="val 48212"/>
            </a:avLst>
          </a:prstGeom>
          <a:solidFill>
            <a:srgbClr val="EAEAEA"/>
          </a:solidFill>
          <a:ln w="12700">
            <a:solidFill>
              <a:schemeClr val="tx1"/>
            </a:solidFill>
            <a:miter lim="800000"/>
            <a:headEnd/>
            <a:tailEnd/>
          </a:ln>
          <a:effectLst/>
        </p:spPr>
        <p:txBody>
          <a:bodyPr anchor="ctr">
            <a:spAutoFit/>
          </a:bodyPr>
          <a:lstStyle/>
          <a:p>
            <a:endParaRPr lang="en-US">
              <a:latin typeface="Calibri" pitchFamily="34" charset="0"/>
              <a:cs typeface="Calibri" pitchFamily="34" charset="0"/>
            </a:endParaRPr>
          </a:p>
        </p:txBody>
      </p:sp>
      <p:sp>
        <p:nvSpPr>
          <p:cNvPr id="1217558" name="Text Box 22"/>
          <p:cNvSpPr txBox="1">
            <a:spLocks noChangeArrowheads="1"/>
          </p:cNvSpPr>
          <p:nvPr/>
        </p:nvSpPr>
        <p:spPr bwMode="auto">
          <a:xfrm>
            <a:off x="228600" y="2510006"/>
            <a:ext cx="8674554" cy="1015663"/>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1"/>
              </a:buClr>
              <a:buSzPct val="100000"/>
              <a:buFont typeface="Arial" pitchFamily="34" charset="0"/>
              <a:buChar char="•"/>
            </a:pPr>
            <a:r>
              <a:rPr lang="en-US" b="0" u="sng" dirty="0">
                <a:solidFill>
                  <a:schemeClr val="tx1"/>
                </a:solidFill>
                <a:latin typeface="Calibri" pitchFamily="34" charset="0"/>
                <a:cs typeface="Calibri" pitchFamily="34" charset="0"/>
              </a:rPr>
              <a:t>The primary function of DMA is to move data without direct CPU </a:t>
            </a:r>
            <a:r>
              <a:rPr lang="en-US" b="0" u="sng" dirty="0" smtClean="0">
                <a:solidFill>
                  <a:schemeClr val="tx1"/>
                </a:solidFill>
                <a:latin typeface="Calibri" pitchFamily="34" charset="0"/>
                <a:cs typeface="Calibri" pitchFamily="34" charset="0"/>
              </a:rPr>
              <a:t>involvement.</a:t>
            </a:r>
            <a:endParaRPr lang="en-US" b="0" u="sng" dirty="0">
              <a:solidFill>
                <a:schemeClr val="tx1"/>
              </a:solidFill>
              <a:latin typeface="Calibri" pitchFamily="34" charset="0"/>
              <a:cs typeface="Calibri" pitchFamily="34" charset="0"/>
            </a:endParaRPr>
          </a:p>
          <a:p>
            <a:pPr marL="342900" indent="-342900">
              <a:lnSpc>
                <a:spcPct val="150000"/>
              </a:lnSpc>
              <a:spcBef>
                <a:spcPct val="0"/>
              </a:spcBef>
              <a:buClr>
                <a:schemeClr val="tx1"/>
              </a:buClr>
              <a:buSzPct val="100000"/>
              <a:buFont typeface="Arial" pitchFamily="34" charset="0"/>
              <a:buChar char="•"/>
            </a:pPr>
            <a:r>
              <a:rPr lang="en-US" b="0" dirty="0">
                <a:solidFill>
                  <a:schemeClr val="tx1"/>
                </a:solidFill>
                <a:latin typeface="Calibri" pitchFamily="34" charset="0"/>
                <a:cs typeface="Calibri" pitchFamily="34" charset="0"/>
              </a:rPr>
              <a:t>What information does a DMA controller need to perform a transfer?</a:t>
            </a:r>
            <a:endParaRPr lang="en-US" b="0" dirty="0">
              <a:solidFill>
                <a:schemeClr val="bg2"/>
              </a:solidFill>
              <a:latin typeface="Calibri" pitchFamily="34" charset="0"/>
              <a:cs typeface="Calibri" pitchFamily="34" charset="0"/>
            </a:endParaRPr>
          </a:p>
        </p:txBody>
      </p:sp>
      <p:sp>
        <p:nvSpPr>
          <p:cNvPr id="1217559" name="Text Box 23"/>
          <p:cNvSpPr txBox="1">
            <a:spLocks noChangeArrowheads="1"/>
          </p:cNvSpPr>
          <p:nvPr/>
        </p:nvSpPr>
        <p:spPr bwMode="auto">
          <a:xfrm>
            <a:off x="1066800" y="3505200"/>
            <a:ext cx="2211183" cy="963469"/>
          </a:xfrm>
          <a:prstGeom prst="rect">
            <a:avLst/>
          </a:prstGeom>
          <a:noFill/>
          <a:ln w="12700">
            <a:noFill/>
            <a:miter lim="800000"/>
            <a:headEnd/>
            <a:tailEnd/>
          </a:ln>
          <a:effectLst/>
        </p:spPr>
        <p:txBody>
          <a:bodyPr wrap="none">
            <a:spAutoFit/>
          </a:bodyPr>
          <a:lstStyle/>
          <a:p>
            <a:pPr>
              <a:lnSpc>
                <a:spcPct val="70000"/>
              </a:lnSpc>
              <a:buFont typeface="Wingdings" pitchFamily="2" charset="2"/>
              <a:buChar char="§"/>
            </a:pPr>
            <a:r>
              <a:rPr lang="en-US" sz="1800" b="0" dirty="0">
                <a:solidFill>
                  <a:schemeClr val="tx1"/>
                </a:solidFill>
                <a:latin typeface="Calibri" pitchFamily="34" charset="0"/>
                <a:cs typeface="Calibri" pitchFamily="34" charset="0"/>
              </a:rPr>
              <a:t> Source address</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Destination address</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Length (or size)</a:t>
            </a:r>
          </a:p>
        </p:txBody>
      </p:sp>
      <p:sp>
        <p:nvSpPr>
          <p:cNvPr id="1217560" name="Text Box 24"/>
          <p:cNvSpPr txBox="1">
            <a:spLocks noChangeArrowheads="1"/>
          </p:cNvSpPr>
          <p:nvPr/>
        </p:nvSpPr>
        <p:spPr bwMode="auto">
          <a:xfrm>
            <a:off x="228600" y="4441092"/>
            <a:ext cx="6207533" cy="506292"/>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1"/>
              </a:buClr>
              <a:buSzPct val="100000"/>
              <a:buFont typeface="Arial" pitchFamily="34" charset="0"/>
              <a:buChar char="•"/>
            </a:pPr>
            <a:r>
              <a:rPr lang="en-US" b="0" dirty="0">
                <a:solidFill>
                  <a:schemeClr val="tx1"/>
                </a:solidFill>
                <a:latin typeface="Calibri" pitchFamily="34" charset="0"/>
                <a:cs typeface="Calibri" pitchFamily="34" charset="0"/>
              </a:rPr>
              <a:t>What options might be useful to perform the transfer?</a:t>
            </a:r>
            <a:endParaRPr lang="en-US" b="0" dirty="0">
              <a:solidFill>
                <a:schemeClr val="bg2"/>
              </a:solidFill>
              <a:latin typeface="Calibri" pitchFamily="34" charset="0"/>
              <a:cs typeface="Calibri" pitchFamily="34" charset="0"/>
            </a:endParaRPr>
          </a:p>
        </p:txBody>
      </p:sp>
      <p:sp>
        <p:nvSpPr>
          <p:cNvPr id="1217561" name="Text Box 25"/>
          <p:cNvSpPr txBox="1">
            <a:spLocks noChangeArrowheads="1"/>
          </p:cNvSpPr>
          <p:nvPr/>
        </p:nvSpPr>
        <p:spPr bwMode="auto">
          <a:xfrm>
            <a:off x="1066800" y="5029200"/>
            <a:ext cx="7363234" cy="963469"/>
          </a:xfrm>
          <a:prstGeom prst="rect">
            <a:avLst/>
          </a:prstGeom>
          <a:noFill/>
          <a:ln w="12700">
            <a:noFill/>
            <a:miter lim="800000"/>
            <a:headEnd/>
            <a:tailEnd/>
          </a:ln>
          <a:effectLst/>
        </p:spPr>
        <p:txBody>
          <a:bodyPr wrap="none">
            <a:spAutoFit/>
          </a:bodyPr>
          <a:lstStyle/>
          <a:p>
            <a:pPr>
              <a:lnSpc>
                <a:spcPct val="70000"/>
              </a:lnSpc>
              <a:buFont typeface="Wingdings" pitchFamily="2" charset="2"/>
              <a:buChar char="§"/>
            </a:pPr>
            <a:r>
              <a:rPr lang="en-US" sz="1800" b="0" dirty="0">
                <a:solidFill>
                  <a:schemeClr val="tx1"/>
                </a:solidFill>
                <a:latin typeface="Calibri" pitchFamily="34" charset="0"/>
                <a:cs typeface="Calibri" pitchFamily="34" charset="0"/>
              </a:rPr>
              <a:t> Do you want to interrupt the CPU when the transfer is complete?</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Is this transfer synchronized to an event (like the </a:t>
            </a:r>
            <a:r>
              <a:rPr lang="en-US" sz="1800" b="0" dirty="0" err="1">
                <a:solidFill>
                  <a:schemeClr val="tx1"/>
                </a:solidFill>
                <a:latin typeface="Calibri" pitchFamily="34" charset="0"/>
                <a:cs typeface="Calibri" pitchFamily="34" charset="0"/>
              </a:rPr>
              <a:t>McBSP</a:t>
            </a:r>
            <a:r>
              <a:rPr lang="en-US" sz="1800" b="0" dirty="0">
                <a:solidFill>
                  <a:schemeClr val="tx1"/>
                </a:solidFill>
                <a:latin typeface="Calibri" pitchFamily="34" charset="0"/>
                <a:cs typeface="Calibri" pitchFamily="34" charset="0"/>
              </a:rPr>
              <a:t> RCV buffer is full)?</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How do the source and destination addresses update? (same, +1, -1, +4 ?)</a:t>
            </a:r>
          </a:p>
        </p:txBody>
      </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How to TRIGGER a Transfer</a:t>
            </a:r>
            <a:endParaRPr lang="en-US" u="sng" smtClean="0"/>
          </a:p>
        </p:txBody>
      </p:sp>
      <p:sp>
        <p:nvSpPr>
          <p:cNvPr id="30724" name="Text Box 11"/>
          <p:cNvSpPr txBox="1">
            <a:spLocks noChangeArrowheads="1"/>
          </p:cNvSpPr>
          <p:nvPr/>
        </p:nvSpPr>
        <p:spPr bwMode="auto">
          <a:xfrm>
            <a:off x="441325" y="685800"/>
            <a:ext cx="5452455" cy="342723"/>
          </a:xfrm>
          <a:prstGeom prst="rect">
            <a:avLst/>
          </a:prstGeom>
          <a:noFill/>
          <a:ln w="12700">
            <a:noFill/>
            <a:miter lim="800000"/>
            <a:headEnd/>
            <a:tailEnd/>
          </a:ln>
        </p:spPr>
        <p:txBody>
          <a:bodyPr wrap="none">
            <a:spAutoFit/>
          </a:bodyPr>
          <a:lstStyle/>
          <a:p>
            <a:pPr marL="342900" indent="-342900" eaLnBrk="0" hangingPunct="0">
              <a:lnSpc>
                <a:spcPct val="80000"/>
              </a:lnSpc>
              <a:spcBef>
                <a:spcPct val="50000"/>
              </a:spcBef>
              <a:buClr>
                <a:schemeClr val="tx2"/>
              </a:buClr>
              <a:buSzPct val="75000"/>
              <a:buFont typeface="Wingdings" pitchFamily="2" charset="2"/>
              <a:buChar char=""/>
            </a:pPr>
            <a:r>
              <a:rPr lang="en-US" dirty="0"/>
              <a:t> </a:t>
            </a:r>
            <a:r>
              <a:rPr lang="en-US" b="0" dirty="0">
                <a:solidFill>
                  <a:schemeClr val="tx1"/>
                </a:solidFill>
                <a:latin typeface="Calibri" pitchFamily="34" charset="0"/>
                <a:cs typeface="Calibri" pitchFamily="34" charset="0"/>
              </a:rPr>
              <a:t>There are 3 ways to trigger an EDMA transfer:</a:t>
            </a:r>
          </a:p>
        </p:txBody>
      </p:sp>
      <p:grpSp>
        <p:nvGrpSpPr>
          <p:cNvPr id="30725" name="Group 12"/>
          <p:cNvGrpSpPr>
            <a:grpSpLocks/>
          </p:cNvGrpSpPr>
          <p:nvPr/>
        </p:nvGrpSpPr>
        <p:grpSpPr bwMode="auto">
          <a:xfrm>
            <a:off x="990600" y="1295400"/>
            <a:ext cx="6864350" cy="1466850"/>
            <a:chOff x="624" y="912"/>
            <a:chExt cx="4324" cy="924"/>
          </a:xfrm>
        </p:grpSpPr>
        <p:grpSp>
          <p:nvGrpSpPr>
            <p:cNvPr id="30757" name="Group 13"/>
            <p:cNvGrpSpPr>
              <a:grpSpLocks/>
            </p:cNvGrpSpPr>
            <p:nvPr/>
          </p:nvGrpSpPr>
          <p:grpSpPr bwMode="auto">
            <a:xfrm>
              <a:off x="624" y="912"/>
              <a:ext cx="240" cy="242"/>
              <a:chOff x="624" y="912"/>
              <a:chExt cx="240" cy="242"/>
            </a:xfrm>
          </p:grpSpPr>
          <p:sp>
            <p:nvSpPr>
              <p:cNvPr id="481294"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73" name="Text Box 15"/>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a:t>
                </a:r>
              </a:p>
            </p:txBody>
          </p:sp>
        </p:grpSp>
        <p:sp>
          <p:nvSpPr>
            <p:cNvPr id="30758" name="Text Box 16"/>
            <p:cNvSpPr txBox="1">
              <a:spLocks noChangeArrowheads="1"/>
            </p:cNvSpPr>
            <p:nvPr/>
          </p:nvSpPr>
          <p:spPr bwMode="auto">
            <a:xfrm>
              <a:off x="960" y="930"/>
              <a:ext cx="1923"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Event Sync from peripheral</a:t>
              </a:r>
            </a:p>
          </p:txBody>
        </p:sp>
        <p:sp>
          <p:nvSpPr>
            <p:cNvPr id="481297"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0" name="Text Box 18"/>
            <p:cNvSpPr txBox="1">
              <a:spLocks noChangeArrowheads="1"/>
            </p:cNvSpPr>
            <p:nvPr/>
          </p:nvSpPr>
          <p:spPr bwMode="auto">
            <a:xfrm>
              <a:off x="1389" y="1452"/>
              <a:ext cx="557" cy="384"/>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dirty="0" smtClean="0">
                  <a:latin typeface="Calibri" pitchFamily="34" charset="0"/>
                  <a:cs typeface="Calibri" pitchFamily="34" charset="0"/>
                </a:rPr>
                <a:t>SPIREVT</a:t>
              </a:r>
              <a:endParaRPr lang="en-US" sz="1600" dirty="0">
                <a:latin typeface="Calibri" pitchFamily="34" charset="0"/>
                <a:cs typeface="Calibri" pitchFamily="34" charset="0"/>
              </a:endParaRPr>
            </a:p>
            <a:p>
              <a:pPr algn="r" eaLnBrk="0" hangingPunct="0">
                <a:lnSpc>
                  <a:spcPct val="80000"/>
                </a:lnSpc>
                <a:spcBef>
                  <a:spcPct val="50000"/>
                </a:spcBef>
              </a:pPr>
              <a:r>
                <a:rPr lang="en-US" sz="1600" dirty="0" smtClean="0">
                  <a:latin typeface="Calibri" pitchFamily="34" charset="0"/>
                  <a:cs typeface="Calibri" pitchFamily="34" charset="0"/>
                </a:rPr>
                <a:t>SPIXEVT</a:t>
              </a:r>
              <a:endParaRPr lang="en-US" sz="1600" dirty="0">
                <a:latin typeface="Calibri" pitchFamily="34" charset="0"/>
                <a:cs typeface="Calibri" pitchFamily="34" charset="0"/>
              </a:endParaRPr>
            </a:p>
          </p:txBody>
        </p:sp>
        <p:sp>
          <p:nvSpPr>
            <p:cNvPr id="30761" name="Text Box 19"/>
            <p:cNvSpPr txBox="1">
              <a:spLocks noChangeArrowheads="1"/>
            </p:cNvSpPr>
            <p:nvPr/>
          </p:nvSpPr>
          <p:spPr bwMode="auto">
            <a:xfrm>
              <a:off x="1230" y="1242"/>
              <a:ext cx="287"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smtClean="0">
                  <a:latin typeface="Calibri" pitchFamily="34" charset="0"/>
                  <a:cs typeface="Calibri" pitchFamily="34" charset="0"/>
                </a:rPr>
                <a:t>SPI</a:t>
              </a:r>
              <a:endParaRPr lang="en-US" sz="1600" dirty="0">
                <a:solidFill>
                  <a:schemeClr val="tx2"/>
                </a:solidFill>
                <a:latin typeface="Calibri" pitchFamily="34" charset="0"/>
                <a:cs typeface="Calibri" pitchFamily="34" charset="0"/>
              </a:endParaRPr>
            </a:p>
          </p:txBody>
        </p:sp>
        <p:sp>
          <p:nvSpPr>
            <p:cNvPr id="481300"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3" name="Text Box 21"/>
            <p:cNvSpPr txBox="1">
              <a:spLocks noChangeArrowheads="1"/>
            </p:cNvSpPr>
            <p:nvPr/>
          </p:nvSpPr>
          <p:spPr bwMode="auto">
            <a:xfrm>
              <a:off x="2763" y="1242"/>
              <a:ext cx="518"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EDMA3</a:t>
              </a:r>
            </a:p>
          </p:txBody>
        </p:sp>
        <p:sp>
          <p:nvSpPr>
            <p:cNvPr id="481302"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3"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6" name="Text Box 24"/>
            <p:cNvSpPr txBox="1">
              <a:spLocks noChangeArrowheads="1"/>
            </p:cNvSpPr>
            <p:nvPr/>
          </p:nvSpPr>
          <p:spPr bwMode="auto">
            <a:xfrm>
              <a:off x="2562" y="1536"/>
              <a:ext cx="252"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ER</a:t>
              </a:r>
            </a:p>
          </p:txBody>
        </p:sp>
        <p:sp>
          <p:nvSpPr>
            <p:cNvPr id="30767" name="Text Box 25"/>
            <p:cNvSpPr txBox="1">
              <a:spLocks noChangeArrowheads="1"/>
            </p:cNvSpPr>
            <p:nvPr/>
          </p:nvSpPr>
          <p:spPr bwMode="auto">
            <a:xfrm>
              <a:off x="3024" y="1536"/>
              <a:ext cx="314"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EER</a:t>
              </a:r>
            </a:p>
          </p:txBody>
        </p:sp>
        <p:sp>
          <p:nvSpPr>
            <p:cNvPr id="481306"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7"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8"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71" name="Text Box 29"/>
            <p:cNvSpPr txBox="1">
              <a:spLocks noChangeArrowheads="1"/>
            </p:cNvSpPr>
            <p:nvPr/>
          </p:nvSpPr>
          <p:spPr bwMode="auto">
            <a:xfrm>
              <a:off x="3800" y="1513"/>
              <a:ext cx="114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grpSp>
      <p:grpSp>
        <p:nvGrpSpPr>
          <p:cNvPr id="30726" name="Group 30"/>
          <p:cNvGrpSpPr>
            <a:grpSpLocks/>
          </p:cNvGrpSpPr>
          <p:nvPr/>
        </p:nvGrpSpPr>
        <p:grpSpPr bwMode="auto">
          <a:xfrm>
            <a:off x="990600" y="3124200"/>
            <a:ext cx="381000" cy="384175"/>
            <a:chOff x="624" y="912"/>
            <a:chExt cx="240" cy="242"/>
          </a:xfrm>
        </p:grpSpPr>
        <p:sp>
          <p:nvSpPr>
            <p:cNvPr id="481311"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6" name="Text Box 32"/>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2</a:t>
              </a:r>
            </a:p>
          </p:txBody>
        </p:sp>
      </p:grpSp>
      <p:sp>
        <p:nvSpPr>
          <p:cNvPr id="30727" name="Text Box 33"/>
          <p:cNvSpPr txBox="1">
            <a:spLocks noChangeArrowheads="1"/>
          </p:cNvSpPr>
          <p:nvPr/>
        </p:nvSpPr>
        <p:spPr bwMode="auto">
          <a:xfrm>
            <a:off x="1524000" y="3152775"/>
            <a:ext cx="3966214"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Manually </a:t>
            </a:r>
            <a:r>
              <a:rPr lang="en-US" sz="2000" dirty="0" smtClean="0">
                <a:solidFill>
                  <a:schemeClr val="tx1"/>
                </a:solidFill>
                <a:latin typeface="Calibri" pitchFamily="34" charset="0"/>
                <a:cs typeface="Calibri" pitchFamily="34" charset="0"/>
              </a:rPr>
              <a:t>trigger </a:t>
            </a:r>
            <a:r>
              <a:rPr lang="en-US" sz="2000" dirty="0">
                <a:solidFill>
                  <a:schemeClr val="tx1"/>
                </a:solidFill>
                <a:latin typeface="Calibri" pitchFamily="34" charset="0"/>
                <a:cs typeface="Calibri" pitchFamily="34" charset="0"/>
              </a:rPr>
              <a:t>the </a:t>
            </a:r>
            <a:r>
              <a:rPr lang="en-US" sz="2000" dirty="0" smtClean="0">
                <a:solidFill>
                  <a:schemeClr val="tx1"/>
                </a:solidFill>
                <a:latin typeface="Calibri" pitchFamily="34" charset="0"/>
                <a:cs typeface="Calibri" pitchFamily="34" charset="0"/>
              </a:rPr>
              <a:t>channel </a:t>
            </a:r>
            <a:r>
              <a:rPr lang="en-US" sz="2000" dirty="0">
                <a:solidFill>
                  <a:schemeClr val="tx1"/>
                </a:solidFill>
                <a:latin typeface="Calibri" pitchFamily="34" charset="0"/>
                <a:cs typeface="Calibri" pitchFamily="34" charset="0"/>
              </a:rPr>
              <a:t>to </a:t>
            </a:r>
            <a:r>
              <a:rPr lang="en-US" sz="2000" dirty="0" smtClean="0">
                <a:solidFill>
                  <a:schemeClr val="tx1"/>
                </a:solidFill>
                <a:latin typeface="Calibri" pitchFamily="34" charset="0"/>
                <a:cs typeface="Calibri" pitchFamily="34" charset="0"/>
              </a:rPr>
              <a:t>run</a:t>
            </a:r>
            <a:endParaRPr lang="en-US" sz="2000" dirty="0">
              <a:solidFill>
                <a:schemeClr val="tx1"/>
              </a:solidFill>
              <a:latin typeface="Calibri" pitchFamily="34" charset="0"/>
              <a:cs typeface="Calibri" pitchFamily="34" charset="0"/>
            </a:endParaRPr>
          </a:p>
        </p:txBody>
      </p:sp>
      <p:sp>
        <p:nvSpPr>
          <p:cNvPr id="481314"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29" name="Text Box 35"/>
          <p:cNvSpPr txBox="1">
            <a:spLocks noChangeArrowheads="1"/>
          </p:cNvSpPr>
          <p:nvPr/>
        </p:nvSpPr>
        <p:spPr bwMode="auto">
          <a:xfrm>
            <a:off x="1790700" y="3648075"/>
            <a:ext cx="1156150"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a:solidFill>
                  <a:schemeClr val="tx2"/>
                </a:solidFill>
                <a:latin typeface="Calibri" pitchFamily="34" charset="0"/>
                <a:cs typeface="Calibri" pitchFamily="34" charset="0"/>
              </a:rPr>
              <a:t>Application</a:t>
            </a:r>
          </a:p>
        </p:txBody>
      </p:sp>
      <p:sp>
        <p:nvSpPr>
          <p:cNvPr id="481316"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1" name="Text Box 37"/>
          <p:cNvSpPr txBox="1">
            <a:spLocks noChangeArrowheads="1"/>
          </p:cNvSpPr>
          <p:nvPr/>
        </p:nvSpPr>
        <p:spPr bwMode="auto">
          <a:xfrm>
            <a:off x="4267200" y="3648075"/>
            <a:ext cx="1023037"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Channel y</a:t>
            </a:r>
          </a:p>
        </p:txBody>
      </p:sp>
      <p:sp>
        <p:nvSpPr>
          <p:cNvPr id="481318"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3" name="Text Box 39"/>
          <p:cNvSpPr txBox="1">
            <a:spLocks noChangeArrowheads="1"/>
          </p:cNvSpPr>
          <p:nvPr/>
        </p:nvSpPr>
        <p:spPr bwMode="auto">
          <a:xfrm>
            <a:off x="4476750" y="4114800"/>
            <a:ext cx="495264"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ESR</a:t>
            </a:r>
          </a:p>
        </p:txBody>
      </p:sp>
      <p:sp>
        <p:nvSpPr>
          <p:cNvPr id="481320"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21"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6" name="Text Box 42"/>
          <p:cNvSpPr txBox="1">
            <a:spLocks noChangeArrowheads="1"/>
          </p:cNvSpPr>
          <p:nvPr/>
        </p:nvSpPr>
        <p:spPr bwMode="auto">
          <a:xfrm>
            <a:off x="6032500" y="4078288"/>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0737" name="Text Box 43"/>
          <p:cNvSpPr txBox="1">
            <a:spLocks noChangeArrowheads="1"/>
          </p:cNvSpPr>
          <p:nvPr/>
        </p:nvSpPr>
        <p:spPr bwMode="auto">
          <a:xfrm>
            <a:off x="1666875" y="4073525"/>
            <a:ext cx="14065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Set Ch #y;</a:t>
            </a:r>
          </a:p>
        </p:txBody>
      </p:sp>
      <p:sp>
        <p:nvSpPr>
          <p:cNvPr id="30738" name="Text Box 44"/>
          <p:cNvSpPr txBox="1">
            <a:spLocks noChangeArrowheads="1"/>
          </p:cNvSpPr>
          <p:nvPr/>
        </p:nvSpPr>
        <p:spPr bwMode="auto">
          <a:xfrm>
            <a:off x="6037823" y="1635778"/>
            <a:ext cx="3062698" cy="61427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a:latin typeface="Calibri" pitchFamily="34" charset="0"/>
                <a:cs typeface="Calibri" pitchFamily="34" charset="0"/>
              </a:rPr>
              <a:t>ER = Event Register (flag)</a:t>
            </a:r>
          </a:p>
          <a:p>
            <a:pPr eaLnBrk="0" hangingPunct="0">
              <a:lnSpc>
                <a:spcPct val="80000"/>
              </a:lnSpc>
              <a:spcBef>
                <a:spcPct val="50000"/>
              </a:spcBef>
            </a:pPr>
            <a:r>
              <a:rPr lang="en-US" sz="1600" dirty="0">
                <a:latin typeface="Calibri" pitchFamily="34" charset="0"/>
                <a:cs typeface="Calibri" pitchFamily="34" charset="0"/>
              </a:rPr>
              <a:t>EER = Event Enable Register (user)</a:t>
            </a:r>
          </a:p>
        </p:txBody>
      </p:sp>
      <p:sp>
        <p:nvSpPr>
          <p:cNvPr id="30739" name="Text Box 45"/>
          <p:cNvSpPr txBox="1">
            <a:spLocks noChangeArrowheads="1"/>
          </p:cNvSpPr>
          <p:nvPr/>
        </p:nvSpPr>
        <p:spPr bwMode="auto">
          <a:xfrm>
            <a:off x="6046788" y="3774140"/>
            <a:ext cx="2754728" cy="29418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a:latin typeface="Calibri" pitchFamily="34" charset="0"/>
                <a:cs typeface="Calibri" pitchFamily="34" charset="0"/>
              </a:rPr>
              <a:t>ESR = Event Set Register (user)</a:t>
            </a:r>
          </a:p>
        </p:txBody>
      </p:sp>
      <p:grpSp>
        <p:nvGrpSpPr>
          <p:cNvPr id="30740" name="Group 46"/>
          <p:cNvGrpSpPr>
            <a:grpSpLocks/>
          </p:cNvGrpSpPr>
          <p:nvPr/>
        </p:nvGrpSpPr>
        <p:grpSpPr bwMode="auto">
          <a:xfrm>
            <a:off x="990600" y="4848225"/>
            <a:ext cx="381000" cy="384175"/>
            <a:chOff x="624" y="912"/>
            <a:chExt cx="240" cy="242"/>
          </a:xfrm>
        </p:grpSpPr>
        <p:sp>
          <p:nvSpPr>
            <p:cNvPr id="481327"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4" name="Text Box 48"/>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3</a:t>
              </a:r>
            </a:p>
          </p:txBody>
        </p:sp>
      </p:grpSp>
      <p:sp>
        <p:nvSpPr>
          <p:cNvPr id="30741" name="Text Box 49"/>
          <p:cNvSpPr txBox="1">
            <a:spLocks noChangeArrowheads="1"/>
          </p:cNvSpPr>
          <p:nvPr/>
        </p:nvSpPr>
        <p:spPr bwMode="auto">
          <a:xfrm>
            <a:off x="1524000" y="4876800"/>
            <a:ext cx="6103594"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Chain </a:t>
            </a:r>
            <a:r>
              <a:rPr lang="en-US" sz="2000" dirty="0" smtClean="0">
                <a:solidFill>
                  <a:schemeClr val="tx1"/>
                </a:solidFill>
                <a:latin typeface="Calibri" pitchFamily="34" charset="0"/>
                <a:cs typeface="Calibri" pitchFamily="34" charset="0"/>
              </a:rPr>
              <a:t>event </a:t>
            </a:r>
            <a:r>
              <a:rPr lang="en-US" sz="2000" dirty="0">
                <a:solidFill>
                  <a:schemeClr val="tx1"/>
                </a:solidFill>
                <a:latin typeface="Calibri" pitchFamily="34" charset="0"/>
                <a:cs typeface="Calibri" pitchFamily="34" charset="0"/>
              </a:rPr>
              <a:t>from another channel (more details later…)</a:t>
            </a:r>
          </a:p>
        </p:txBody>
      </p:sp>
      <p:sp>
        <p:nvSpPr>
          <p:cNvPr id="481330"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3" name="Text Box 51"/>
          <p:cNvSpPr txBox="1">
            <a:spLocks noChangeArrowheads="1"/>
          </p:cNvSpPr>
          <p:nvPr/>
        </p:nvSpPr>
        <p:spPr bwMode="auto">
          <a:xfrm>
            <a:off x="1847850" y="5372100"/>
            <a:ext cx="1019831"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Channel x</a:t>
            </a:r>
          </a:p>
        </p:txBody>
      </p:sp>
      <p:sp>
        <p:nvSpPr>
          <p:cNvPr id="481332"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5" name="Text Box 53"/>
          <p:cNvSpPr txBox="1">
            <a:spLocks noChangeArrowheads="1"/>
          </p:cNvSpPr>
          <p:nvPr/>
        </p:nvSpPr>
        <p:spPr bwMode="auto">
          <a:xfrm>
            <a:off x="4270375" y="5372100"/>
            <a:ext cx="1023037"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Channel y</a:t>
            </a:r>
          </a:p>
        </p:txBody>
      </p:sp>
      <p:sp>
        <p:nvSpPr>
          <p:cNvPr id="481334"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7" name="Text Box 55"/>
          <p:cNvSpPr txBox="1">
            <a:spLocks noChangeArrowheads="1"/>
          </p:cNvSpPr>
          <p:nvPr/>
        </p:nvSpPr>
        <p:spPr bwMode="auto">
          <a:xfrm>
            <a:off x="4476750" y="5838825"/>
            <a:ext cx="508473"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CER</a:t>
            </a:r>
          </a:p>
        </p:txBody>
      </p:sp>
      <p:sp>
        <p:nvSpPr>
          <p:cNvPr id="481336"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37"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0" name="Text Box 58"/>
          <p:cNvSpPr txBox="1">
            <a:spLocks noChangeArrowheads="1"/>
          </p:cNvSpPr>
          <p:nvPr/>
        </p:nvSpPr>
        <p:spPr bwMode="auto">
          <a:xfrm>
            <a:off x="6032500" y="5802313"/>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0751" name="Text Box 59"/>
          <p:cNvSpPr txBox="1">
            <a:spLocks noChangeArrowheads="1"/>
          </p:cNvSpPr>
          <p:nvPr/>
        </p:nvSpPr>
        <p:spPr bwMode="auto">
          <a:xfrm>
            <a:off x="1666875" y="5686425"/>
            <a:ext cx="1284288" cy="6048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TCCHEN_EN</a:t>
            </a:r>
          </a:p>
          <a:p>
            <a:pPr eaLnBrk="0" hangingPunct="0">
              <a:lnSpc>
                <a:spcPct val="80000"/>
              </a:lnSpc>
              <a:spcBef>
                <a:spcPct val="50000"/>
              </a:spcBef>
            </a:pPr>
            <a:r>
              <a:rPr lang="en-US" sz="1600">
                <a:latin typeface="Courier New" pitchFamily="49" charset="0"/>
              </a:rPr>
              <a:t>TCC = Chy</a:t>
            </a:r>
          </a:p>
        </p:txBody>
      </p:sp>
      <p:sp>
        <p:nvSpPr>
          <p:cNvPr id="30752" name="Text Box 60"/>
          <p:cNvSpPr txBox="1">
            <a:spLocks noChangeArrowheads="1"/>
          </p:cNvSpPr>
          <p:nvPr/>
        </p:nvSpPr>
        <p:spPr bwMode="auto">
          <a:xfrm>
            <a:off x="6046788" y="5516095"/>
            <a:ext cx="2935484" cy="29418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a:latin typeface="Calibri" pitchFamily="34" charset="0"/>
                <a:cs typeface="Calibri" pitchFamily="34" charset="0"/>
              </a:rPr>
              <a:t>TCCHEN = TC Chain Enable (OPT)</a:t>
            </a:r>
          </a:p>
        </p:txBody>
      </p:sp>
      <p:sp>
        <p:nvSpPr>
          <p:cNvPr id="55" name="Slide number"/>
          <p:cNvSpPr txBox="1"/>
          <p:nvPr/>
        </p:nvSpPr>
        <p:spPr>
          <a:xfrm>
            <a:off x="8636000" y="6645990"/>
            <a:ext cx="635000" cy="246221"/>
          </a:xfrm>
          <a:prstGeom prst="rect">
            <a:avLst/>
          </a:prstGeom>
          <a:noFill/>
        </p:spPr>
        <p:txBody>
          <a:bodyPr vert="horz" wrap="square" rtlCol="0" anchor="ctr" anchorCtr="0">
            <a:spAutoFit/>
          </a:bodyPr>
          <a:lstStyle/>
          <a:p>
            <a:pPr algn="ctr"/>
            <a:r>
              <a:rPr lang="en-US" sz="1000" b="0" smtClean="0">
                <a:solidFill>
                  <a:schemeClr val="tx2"/>
                </a:solidFill>
                <a:effectLst/>
                <a:latin typeface="Arial"/>
              </a:rPr>
              <a:t>28</a:t>
            </a:r>
            <a:endParaRPr lang="en-US" sz="1000" b="0" dirty="0" smtClean="0">
              <a:solidFill>
                <a:schemeClr val="tx2"/>
              </a:solidFill>
              <a:effectLst/>
              <a:latin typeface="Arial"/>
            </a:endParaRPr>
          </a:p>
        </p:txBody>
      </p:sp>
    </p:spTree>
    <p:custDataLst>
      <p:tags r:id="rId1"/>
    </p:custDataLst>
    <p:extLst>
      <p:ext uri="{BB962C8B-B14F-4D97-AF65-F5344CB8AC3E}">
        <p14:creationId xmlns:p14="http://schemas.microsoft.com/office/powerpoint/2010/main" xmlns="" val="236125585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Action Mechanisms</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200" smtClean="0"/>
              <a:t>Generate EDMA Interrupt </a:t>
            </a:r>
            <a:r>
              <a:rPr lang="en-US" sz="2800" smtClean="0"/>
              <a:t>(Setting IER</a:t>
            </a:r>
            <a:r>
              <a:rPr lang="en-US" sz="2800" baseline="-25000" smtClean="0"/>
              <a:t>bit</a:t>
            </a:r>
            <a:r>
              <a:rPr lang="en-US" sz="2800" smtClean="0"/>
              <a:t>)</a:t>
            </a:r>
          </a:p>
        </p:txBody>
      </p:sp>
      <p:sp>
        <p:nvSpPr>
          <p:cNvPr id="33795" name="Rectangle 3"/>
          <p:cNvSpPr>
            <a:spLocks noChangeArrowheads="1"/>
          </p:cNvSpPr>
          <p:nvPr/>
        </p:nvSpPr>
        <p:spPr bwMode="auto">
          <a:xfrm>
            <a:off x="152400" y="868363"/>
            <a:ext cx="4525963" cy="3816350"/>
          </a:xfrm>
          <a:prstGeom prst="rect">
            <a:avLst/>
          </a:prstGeom>
          <a:solidFill>
            <a:schemeClr val="accent1"/>
          </a:solidFill>
          <a:ln w="12700">
            <a:solidFill>
              <a:schemeClr val="tx1"/>
            </a:solidFill>
            <a:miter lim="800000"/>
            <a:headEnd type="none" w="sm" len="sm"/>
            <a:tailEnd type="none" w="sm" len="sm"/>
          </a:ln>
        </p:spPr>
        <p:txBody>
          <a:bodyPr wrap="none" tIns="91440" bIns="137160" anchorCtr="1"/>
          <a:lstStyle/>
          <a:p>
            <a:pPr algn="ctr" eaLnBrk="0" hangingPunct="0">
              <a:lnSpc>
                <a:spcPct val="80000"/>
              </a:lnSpc>
              <a:spcBef>
                <a:spcPct val="50000"/>
              </a:spcBef>
            </a:pPr>
            <a:r>
              <a:rPr lang="en-US" dirty="0">
                <a:solidFill>
                  <a:schemeClr val="tx2"/>
                </a:solidFill>
                <a:latin typeface="Calibri" pitchFamily="34" charset="0"/>
                <a:cs typeface="Calibri" pitchFamily="34" charset="0"/>
              </a:rPr>
              <a:t>EDMA Channels</a:t>
            </a:r>
          </a:p>
        </p:txBody>
      </p:sp>
      <p:sp>
        <p:nvSpPr>
          <p:cNvPr id="429060" name="Rectangle 4"/>
          <p:cNvSpPr>
            <a:spLocks noChangeArrowheads="1"/>
          </p:cNvSpPr>
          <p:nvPr/>
        </p:nvSpPr>
        <p:spPr bwMode="auto">
          <a:xfrm>
            <a:off x="1535113" y="1839913"/>
            <a:ext cx="1246187" cy="2492375"/>
          </a:xfrm>
          <a:prstGeom prst="rect">
            <a:avLst/>
          </a:prstGeom>
          <a:solidFill>
            <a:schemeClr val="accent3"/>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61" name="Rectangle 5"/>
          <p:cNvSpPr>
            <a:spLocks noChangeArrowheads="1"/>
          </p:cNvSpPr>
          <p:nvPr/>
        </p:nvSpPr>
        <p:spPr bwMode="auto">
          <a:xfrm>
            <a:off x="2781300" y="1839913"/>
            <a:ext cx="1752600" cy="2492375"/>
          </a:xfrm>
          <a:prstGeom prst="rect">
            <a:avLst/>
          </a:prstGeom>
          <a:solidFill>
            <a:schemeClr val="accent2"/>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798" name="Rectangle 6"/>
          <p:cNvSpPr>
            <a:spLocks noChangeArrowheads="1"/>
          </p:cNvSpPr>
          <p:nvPr/>
        </p:nvSpPr>
        <p:spPr bwMode="auto">
          <a:xfrm>
            <a:off x="481202" y="1490663"/>
            <a:ext cx="945772" cy="313932"/>
          </a:xfrm>
          <a:prstGeom prst="rect">
            <a:avLst/>
          </a:prstGeom>
          <a:noFill/>
          <a:ln w="12700">
            <a:noFill/>
            <a:miter lim="800000"/>
            <a:headEnd type="none" w="sm" len="sm"/>
            <a:tailEnd type="none" w="sm" len="sm"/>
          </a:ln>
        </p:spPr>
        <p:txBody>
          <a:bodyPr wrap="none" lIns="0" rIns="0">
            <a:spAutoFit/>
          </a:bodyPr>
          <a:lstStyle/>
          <a:p>
            <a:pPr algn="ctr" eaLnBrk="0" hangingPunct="0">
              <a:lnSpc>
                <a:spcPct val="80000"/>
              </a:lnSpc>
            </a:pPr>
            <a:r>
              <a:rPr lang="en-US" sz="1800">
                <a:latin typeface="Calibri" pitchFamily="34" charset="0"/>
                <a:cs typeface="Calibri" pitchFamily="34" charset="0"/>
              </a:rPr>
              <a:t>Channel #</a:t>
            </a:r>
          </a:p>
        </p:txBody>
      </p:sp>
      <p:cxnSp>
        <p:nvCxnSpPr>
          <p:cNvPr id="33799" name="AutoShape 7"/>
          <p:cNvCxnSpPr>
            <a:cxnSpLocks noChangeShapeType="1"/>
            <a:stCxn id="33834" idx="3"/>
            <a:endCxn id="429064" idx="2"/>
          </p:cNvCxnSpPr>
          <p:nvPr/>
        </p:nvCxnSpPr>
        <p:spPr bwMode="auto">
          <a:xfrm>
            <a:off x="1535113" y="2132013"/>
            <a:ext cx="441325" cy="0"/>
          </a:xfrm>
          <a:prstGeom prst="straightConnector1">
            <a:avLst/>
          </a:prstGeom>
          <a:noFill/>
          <a:ln w="19050">
            <a:solidFill>
              <a:schemeClr val="tx1"/>
            </a:solidFill>
            <a:round/>
            <a:headEnd type="none" w="sm" len="sm"/>
            <a:tailEnd type="none" w="sm" len="sm"/>
          </a:ln>
        </p:spPr>
      </p:cxnSp>
      <p:sp>
        <p:nvSpPr>
          <p:cNvPr id="429064" name="Oval 8"/>
          <p:cNvSpPr>
            <a:spLocks noChangeArrowheads="1"/>
          </p:cNvSpPr>
          <p:nvPr/>
        </p:nvSpPr>
        <p:spPr bwMode="auto">
          <a:xfrm>
            <a:off x="1976438" y="2093913"/>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65" name="Oval 9"/>
          <p:cNvSpPr>
            <a:spLocks noChangeArrowheads="1"/>
          </p:cNvSpPr>
          <p:nvPr/>
        </p:nvSpPr>
        <p:spPr bwMode="auto">
          <a:xfrm>
            <a:off x="2490788" y="2093913"/>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02" name="Rectangle 10"/>
          <p:cNvSpPr>
            <a:spLocks noChangeArrowheads="1"/>
          </p:cNvSpPr>
          <p:nvPr/>
        </p:nvSpPr>
        <p:spPr bwMode="auto">
          <a:xfrm>
            <a:off x="1700030" y="2130425"/>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TCINTEN=0</a:t>
            </a:r>
          </a:p>
        </p:txBody>
      </p:sp>
      <p:cxnSp>
        <p:nvCxnSpPr>
          <p:cNvPr id="33803" name="AutoShape 11"/>
          <p:cNvCxnSpPr>
            <a:cxnSpLocks noChangeShapeType="1"/>
            <a:stCxn id="33833" idx="3"/>
            <a:endCxn id="429068" idx="2"/>
          </p:cNvCxnSpPr>
          <p:nvPr/>
        </p:nvCxnSpPr>
        <p:spPr bwMode="auto">
          <a:xfrm>
            <a:off x="1535113" y="2714625"/>
            <a:ext cx="441325" cy="1588"/>
          </a:xfrm>
          <a:prstGeom prst="straightConnector1">
            <a:avLst/>
          </a:prstGeom>
          <a:noFill/>
          <a:ln w="19050">
            <a:solidFill>
              <a:schemeClr val="tx1"/>
            </a:solidFill>
            <a:round/>
            <a:headEnd type="none" w="sm" len="sm"/>
            <a:tailEnd type="none" w="sm" len="sm"/>
          </a:ln>
        </p:spPr>
      </p:cxnSp>
      <p:sp>
        <p:nvSpPr>
          <p:cNvPr id="429068" name="Oval 12"/>
          <p:cNvSpPr>
            <a:spLocks noChangeArrowheads="1"/>
          </p:cNvSpPr>
          <p:nvPr/>
        </p:nvSpPr>
        <p:spPr bwMode="auto">
          <a:xfrm>
            <a:off x="1976438" y="2679700"/>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69" name="Oval 13"/>
          <p:cNvSpPr>
            <a:spLocks noChangeArrowheads="1"/>
          </p:cNvSpPr>
          <p:nvPr/>
        </p:nvSpPr>
        <p:spPr bwMode="auto">
          <a:xfrm>
            <a:off x="2490788" y="2679700"/>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06" name="Rectangle 14"/>
          <p:cNvSpPr>
            <a:spLocks noChangeArrowheads="1"/>
          </p:cNvSpPr>
          <p:nvPr/>
        </p:nvSpPr>
        <p:spPr bwMode="auto">
          <a:xfrm>
            <a:off x="1696855" y="2732088"/>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TCINTEN=0</a:t>
            </a:r>
          </a:p>
        </p:txBody>
      </p:sp>
      <p:sp>
        <p:nvSpPr>
          <p:cNvPr id="429071" name="Oval 15"/>
          <p:cNvSpPr>
            <a:spLocks noChangeArrowheads="1"/>
          </p:cNvSpPr>
          <p:nvPr/>
        </p:nvSpPr>
        <p:spPr bwMode="auto">
          <a:xfrm>
            <a:off x="3513138" y="2093913"/>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72" name="Oval 16"/>
          <p:cNvSpPr>
            <a:spLocks noChangeArrowheads="1"/>
          </p:cNvSpPr>
          <p:nvPr/>
        </p:nvSpPr>
        <p:spPr bwMode="auto">
          <a:xfrm>
            <a:off x="3513138" y="2679700"/>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09" name="AutoShape 17"/>
          <p:cNvCxnSpPr>
            <a:cxnSpLocks noChangeShapeType="1"/>
            <a:stCxn id="429065" idx="6"/>
            <a:endCxn id="429065" idx="6"/>
          </p:cNvCxnSpPr>
          <p:nvPr/>
        </p:nvCxnSpPr>
        <p:spPr bwMode="auto">
          <a:xfrm>
            <a:off x="2562225" y="2132013"/>
            <a:ext cx="0" cy="0"/>
          </a:xfrm>
          <a:prstGeom prst="straightConnector1">
            <a:avLst/>
          </a:prstGeom>
          <a:noFill/>
          <a:ln w="12700">
            <a:solidFill>
              <a:schemeClr val="tx1"/>
            </a:solidFill>
            <a:round/>
            <a:headEnd type="none" w="sm" len="sm"/>
            <a:tailEnd type="none" w="sm" len="sm"/>
          </a:ln>
        </p:spPr>
      </p:cxnSp>
      <p:cxnSp>
        <p:nvCxnSpPr>
          <p:cNvPr id="33810" name="AutoShape 18"/>
          <p:cNvCxnSpPr>
            <a:cxnSpLocks noChangeShapeType="1"/>
            <a:stCxn id="429065" idx="6"/>
            <a:endCxn id="429071" idx="2"/>
          </p:cNvCxnSpPr>
          <p:nvPr/>
        </p:nvCxnSpPr>
        <p:spPr bwMode="auto">
          <a:xfrm>
            <a:off x="2562225" y="2132013"/>
            <a:ext cx="950913" cy="0"/>
          </a:xfrm>
          <a:prstGeom prst="straightConnector1">
            <a:avLst/>
          </a:prstGeom>
          <a:noFill/>
          <a:ln w="19050">
            <a:solidFill>
              <a:schemeClr val="tx1"/>
            </a:solidFill>
            <a:round/>
            <a:headEnd type="none" w="sm" len="sm"/>
            <a:tailEnd type="none" w="sm" len="sm"/>
          </a:ln>
        </p:spPr>
      </p:cxnSp>
      <p:cxnSp>
        <p:nvCxnSpPr>
          <p:cNvPr id="33811" name="AutoShape 19"/>
          <p:cNvCxnSpPr>
            <a:cxnSpLocks noChangeShapeType="1"/>
            <a:stCxn id="429069" idx="6"/>
            <a:endCxn id="429072" idx="2"/>
          </p:cNvCxnSpPr>
          <p:nvPr/>
        </p:nvCxnSpPr>
        <p:spPr bwMode="auto">
          <a:xfrm>
            <a:off x="2562225" y="2714625"/>
            <a:ext cx="950913" cy="0"/>
          </a:xfrm>
          <a:prstGeom prst="straightConnector1">
            <a:avLst/>
          </a:prstGeom>
          <a:noFill/>
          <a:ln w="19050">
            <a:solidFill>
              <a:schemeClr val="tx1"/>
            </a:solidFill>
            <a:round/>
            <a:headEnd type="none" w="sm" len="sm"/>
            <a:tailEnd type="none" w="sm" len="sm"/>
          </a:ln>
        </p:spPr>
      </p:cxnSp>
      <p:cxnSp>
        <p:nvCxnSpPr>
          <p:cNvPr id="33812" name="AutoShape 20"/>
          <p:cNvCxnSpPr>
            <a:cxnSpLocks noChangeShapeType="1"/>
            <a:stCxn id="33832" idx="3"/>
            <a:endCxn id="429077" idx="2"/>
          </p:cNvCxnSpPr>
          <p:nvPr/>
        </p:nvCxnSpPr>
        <p:spPr bwMode="auto">
          <a:xfrm flipV="1">
            <a:off x="1535113" y="3335338"/>
            <a:ext cx="441325" cy="1587"/>
          </a:xfrm>
          <a:prstGeom prst="straightConnector1">
            <a:avLst/>
          </a:prstGeom>
          <a:noFill/>
          <a:ln w="38100">
            <a:solidFill>
              <a:schemeClr val="tx2"/>
            </a:solidFill>
            <a:round/>
            <a:headEnd type="none" w="sm" len="sm"/>
            <a:tailEnd type="none" w="sm" len="sm"/>
          </a:ln>
        </p:spPr>
      </p:cxnSp>
      <p:sp>
        <p:nvSpPr>
          <p:cNvPr id="429077" name="Oval 21"/>
          <p:cNvSpPr>
            <a:spLocks noChangeArrowheads="1"/>
          </p:cNvSpPr>
          <p:nvPr/>
        </p:nvSpPr>
        <p:spPr bwMode="auto">
          <a:xfrm>
            <a:off x="1976438" y="3297238"/>
            <a:ext cx="74612"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78" name="Oval 22"/>
          <p:cNvSpPr>
            <a:spLocks noChangeArrowheads="1"/>
          </p:cNvSpPr>
          <p:nvPr/>
        </p:nvSpPr>
        <p:spPr bwMode="auto">
          <a:xfrm>
            <a:off x="2490788" y="3297238"/>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15" name="AutoShape 23"/>
          <p:cNvCxnSpPr>
            <a:cxnSpLocks noChangeShapeType="1"/>
            <a:stCxn id="429077" idx="6"/>
            <a:endCxn id="429078" idx="2"/>
          </p:cNvCxnSpPr>
          <p:nvPr/>
        </p:nvCxnSpPr>
        <p:spPr bwMode="auto">
          <a:xfrm>
            <a:off x="2051050" y="3333750"/>
            <a:ext cx="439738" cy="0"/>
          </a:xfrm>
          <a:prstGeom prst="straightConnector1">
            <a:avLst/>
          </a:prstGeom>
          <a:noFill/>
          <a:ln w="38100">
            <a:solidFill>
              <a:schemeClr val="tx2"/>
            </a:solidFill>
            <a:round/>
            <a:headEnd type="none" w="sm" len="sm"/>
            <a:tailEnd type="triangle" w="med" len="med"/>
          </a:ln>
        </p:spPr>
      </p:cxnSp>
      <p:sp>
        <p:nvSpPr>
          <p:cNvPr id="33816" name="Rectangle 24"/>
          <p:cNvSpPr>
            <a:spLocks noChangeArrowheads="1"/>
          </p:cNvSpPr>
          <p:nvPr/>
        </p:nvSpPr>
        <p:spPr bwMode="auto">
          <a:xfrm>
            <a:off x="1700030" y="3349625"/>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TCINTEN=1</a:t>
            </a:r>
          </a:p>
        </p:txBody>
      </p:sp>
      <p:cxnSp>
        <p:nvCxnSpPr>
          <p:cNvPr id="33817" name="AutoShape 25"/>
          <p:cNvCxnSpPr>
            <a:cxnSpLocks noChangeShapeType="1"/>
            <a:stCxn id="33831" idx="3"/>
            <a:endCxn id="429082" idx="2"/>
          </p:cNvCxnSpPr>
          <p:nvPr/>
        </p:nvCxnSpPr>
        <p:spPr bwMode="auto">
          <a:xfrm>
            <a:off x="1535113" y="3990975"/>
            <a:ext cx="441325" cy="0"/>
          </a:xfrm>
          <a:prstGeom prst="straightConnector1">
            <a:avLst/>
          </a:prstGeom>
          <a:noFill/>
          <a:ln w="19050">
            <a:solidFill>
              <a:schemeClr val="tx1"/>
            </a:solidFill>
            <a:round/>
            <a:headEnd type="none" w="sm" len="sm"/>
            <a:tailEnd type="none" w="sm" len="sm"/>
          </a:ln>
        </p:spPr>
      </p:cxnSp>
      <p:sp>
        <p:nvSpPr>
          <p:cNvPr id="429082" name="Oval 26"/>
          <p:cNvSpPr>
            <a:spLocks noChangeArrowheads="1"/>
          </p:cNvSpPr>
          <p:nvPr/>
        </p:nvSpPr>
        <p:spPr bwMode="auto">
          <a:xfrm>
            <a:off x="1976438" y="3956050"/>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83" name="Oval 27"/>
          <p:cNvSpPr>
            <a:spLocks noChangeArrowheads="1"/>
          </p:cNvSpPr>
          <p:nvPr/>
        </p:nvSpPr>
        <p:spPr bwMode="auto">
          <a:xfrm>
            <a:off x="2490788" y="3956050"/>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20" name="Rectangle 28"/>
          <p:cNvSpPr>
            <a:spLocks noChangeArrowheads="1"/>
          </p:cNvSpPr>
          <p:nvPr/>
        </p:nvSpPr>
        <p:spPr bwMode="auto">
          <a:xfrm>
            <a:off x="1696855" y="3992563"/>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TCINTEN=0</a:t>
            </a:r>
          </a:p>
        </p:txBody>
      </p:sp>
      <p:sp>
        <p:nvSpPr>
          <p:cNvPr id="429085" name="Oval 29"/>
          <p:cNvSpPr>
            <a:spLocks noChangeArrowheads="1"/>
          </p:cNvSpPr>
          <p:nvPr/>
        </p:nvSpPr>
        <p:spPr bwMode="auto">
          <a:xfrm>
            <a:off x="3513138" y="3297238"/>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86" name="Oval 30"/>
          <p:cNvSpPr>
            <a:spLocks noChangeArrowheads="1"/>
          </p:cNvSpPr>
          <p:nvPr/>
        </p:nvSpPr>
        <p:spPr bwMode="auto">
          <a:xfrm>
            <a:off x="3513138" y="3956050"/>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23" name="AutoShape 31"/>
          <p:cNvCxnSpPr>
            <a:cxnSpLocks noChangeShapeType="1"/>
            <a:stCxn id="429078" idx="6"/>
            <a:endCxn id="429078" idx="6"/>
          </p:cNvCxnSpPr>
          <p:nvPr/>
        </p:nvCxnSpPr>
        <p:spPr bwMode="auto">
          <a:xfrm>
            <a:off x="2562225" y="3336925"/>
            <a:ext cx="0" cy="0"/>
          </a:xfrm>
          <a:prstGeom prst="straightConnector1">
            <a:avLst/>
          </a:prstGeom>
          <a:noFill/>
          <a:ln w="12700">
            <a:solidFill>
              <a:schemeClr val="tx1"/>
            </a:solidFill>
            <a:round/>
            <a:headEnd type="none" w="sm" len="sm"/>
            <a:tailEnd type="none" w="sm" len="sm"/>
          </a:ln>
        </p:spPr>
      </p:cxnSp>
      <p:cxnSp>
        <p:nvCxnSpPr>
          <p:cNvPr id="33824" name="AutoShape 32"/>
          <p:cNvCxnSpPr>
            <a:cxnSpLocks noChangeShapeType="1"/>
            <a:stCxn id="429078" idx="6"/>
            <a:endCxn id="429085" idx="2"/>
          </p:cNvCxnSpPr>
          <p:nvPr/>
        </p:nvCxnSpPr>
        <p:spPr bwMode="auto">
          <a:xfrm>
            <a:off x="2562225" y="3336925"/>
            <a:ext cx="950913" cy="0"/>
          </a:xfrm>
          <a:prstGeom prst="straightConnector1">
            <a:avLst/>
          </a:prstGeom>
          <a:noFill/>
          <a:ln w="38100">
            <a:solidFill>
              <a:schemeClr val="tx2"/>
            </a:solidFill>
            <a:round/>
            <a:headEnd type="none" w="sm" len="sm"/>
            <a:tailEnd type="none" w="sm" len="sm"/>
          </a:ln>
        </p:spPr>
      </p:cxnSp>
      <p:cxnSp>
        <p:nvCxnSpPr>
          <p:cNvPr id="33825" name="AutoShape 33"/>
          <p:cNvCxnSpPr>
            <a:cxnSpLocks noChangeShapeType="1"/>
            <a:stCxn id="429083" idx="6"/>
            <a:endCxn id="429086" idx="2"/>
          </p:cNvCxnSpPr>
          <p:nvPr/>
        </p:nvCxnSpPr>
        <p:spPr bwMode="auto">
          <a:xfrm>
            <a:off x="2562225" y="3990975"/>
            <a:ext cx="950913" cy="0"/>
          </a:xfrm>
          <a:prstGeom prst="straightConnector1">
            <a:avLst/>
          </a:prstGeom>
          <a:noFill/>
          <a:ln w="19050">
            <a:solidFill>
              <a:schemeClr val="tx1"/>
            </a:solidFill>
            <a:round/>
            <a:headEnd type="none" w="sm" len="sm"/>
            <a:tailEnd type="none" w="sm" len="sm"/>
          </a:ln>
        </p:spPr>
      </p:cxnSp>
      <p:sp>
        <p:nvSpPr>
          <p:cNvPr id="33826" name="Rectangle 34"/>
          <p:cNvSpPr>
            <a:spLocks noChangeArrowheads="1"/>
          </p:cNvSpPr>
          <p:nvPr/>
        </p:nvSpPr>
        <p:spPr bwMode="auto">
          <a:xfrm>
            <a:off x="2781300" y="2130425"/>
            <a:ext cx="717550"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TCC=0</a:t>
            </a:r>
          </a:p>
        </p:txBody>
      </p:sp>
      <p:sp>
        <p:nvSpPr>
          <p:cNvPr id="33827" name="Rectangle 35"/>
          <p:cNvSpPr>
            <a:spLocks noChangeArrowheads="1"/>
          </p:cNvSpPr>
          <p:nvPr/>
        </p:nvSpPr>
        <p:spPr bwMode="auto">
          <a:xfrm>
            <a:off x="2781300" y="2713038"/>
            <a:ext cx="717550"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TCC=1</a:t>
            </a:r>
          </a:p>
        </p:txBody>
      </p:sp>
      <p:sp>
        <p:nvSpPr>
          <p:cNvPr id="33828" name="Rectangle 36"/>
          <p:cNvSpPr>
            <a:spLocks noChangeArrowheads="1"/>
          </p:cNvSpPr>
          <p:nvPr/>
        </p:nvSpPr>
        <p:spPr bwMode="auto">
          <a:xfrm>
            <a:off x="2781300" y="3349625"/>
            <a:ext cx="808038"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TCC=14</a:t>
            </a:r>
          </a:p>
        </p:txBody>
      </p:sp>
      <p:sp>
        <p:nvSpPr>
          <p:cNvPr id="33829" name="Rectangle 37"/>
          <p:cNvSpPr>
            <a:spLocks noChangeArrowheads="1"/>
          </p:cNvSpPr>
          <p:nvPr/>
        </p:nvSpPr>
        <p:spPr bwMode="auto">
          <a:xfrm>
            <a:off x="2781300" y="3992563"/>
            <a:ext cx="750526"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dirty="0" smtClean="0">
                <a:latin typeface="Calibri" pitchFamily="34" charset="0"/>
                <a:cs typeface="Calibri" pitchFamily="34" charset="0"/>
              </a:rPr>
              <a:t>TCC=N</a:t>
            </a:r>
            <a:endParaRPr lang="en-US" sz="1600" dirty="0">
              <a:latin typeface="Calibri" pitchFamily="34" charset="0"/>
              <a:cs typeface="Calibri" pitchFamily="34" charset="0"/>
            </a:endParaRPr>
          </a:p>
        </p:txBody>
      </p:sp>
      <p:sp>
        <p:nvSpPr>
          <p:cNvPr id="429094" name="Rectangle 38"/>
          <p:cNvSpPr>
            <a:spLocks noChangeArrowheads="1"/>
          </p:cNvSpPr>
          <p:nvPr/>
        </p:nvSpPr>
        <p:spPr bwMode="auto">
          <a:xfrm>
            <a:off x="3951288" y="4259263"/>
            <a:ext cx="71437" cy="73025"/>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31" name="Rectangle 39"/>
          <p:cNvSpPr>
            <a:spLocks noChangeArrowheads="1"/>
          </p:cNvSpPr>
          <p:nvPr/>
        </p:nvSpPr>
        <p:spPr bwMode="auto">
          <a:xfrm>
            <a:off x="368300" y="3663950"/>
            <a:ext cx="1166813" cy="657225"/>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dirty="0">
                <a:latin typeface="Calibri" pitchFamily="34" charset="0"/>
                <a:cs typeface="Calibri" pitchFamily="34" charset="0"/>
              </a:rPr>
              <a:t>N</a:t>
            </a:r>
            <a:endParaRPr lang="en-US" sz="2000" dirty="0">
              <a:latin typeface="Calibri" pitchFamily="34" charset="0"/>
              <a:cs typeface="Calibri" pitchFamily="34" charset="0"/>
            </a:endParaRPr>
          </a:p>
        </p:txBody>
      </p:sp>
      <p:sp>
        <p:nvSpPr>
          <p:cNvPr id="33832" name="Rectangle 40"/>
          <p:cNvSpPr>
            <a:spLocks noChangeArrowheads="1"/>
          </p:cNvSpPr>
          <p:nvPr/>
        </p:nvSpPr>
        <p:spPr bwMode="auto">
          <a:xfrm>
            <a:off x="368300" y="3005138"/>
            <a:ext cx="1166813" cy="658812"/>
          </a:xfrm>
          <a:prstGeom prst="rect">
            <a:avLst/>
          </a:prstGeom>
          <a:noFill/>
          <a:ln w="12700">
            <a:noFill/>
            <a:miter lim="800000"/>
            <a:headEnd type="none" w="sm" len="sm"/>
            <a:tailEnd type="none" w="sm" len="sm"/>
          </a:ln>
        </p:spPr>
        <p:txBody>
          <a:bodyPr wrap="none" lIns="0" tIns="0" rIns="0" bIns="0" anchor="ctr" anchorCtr="1"/>
          <a:lstStyle/>
          <a:p>
            <a:pPr algn="ctr" eaLnBrk="0" hangingPunct="0">
              <a:lnSpc>
                <a:spcPct val="35000"/>
              </a:lnSpc>
              <a:buClr>
                <a:schemeClr val="tx2"/>
              </a:buClr>
              <a:buSzPct val="75000"/>
              <a:buFont typeface="Wingdings" pitchFamily="2" charset="2"/>
              <a:buNone/>
              <a:tabLst>
                <a:tab pos="747713" algn="l"/>
              </a:tabLst>
            </a:pPr>
            <a:r>
              <a:rPr lang="en-US" sz="2000">
                <a:latin typeface="Calibri" pitchFamily="34" charset="0"/>
                <a:cs typeface="Calibri" pitchFamily="34" charset="0"/>
              </a:rPr>
              <a:t>.</a:t>
            </a:r>
          </a:p>
          <a:p>
            <a:pPr algn="ctr" eaLnBrk="0" hangingPunct="0">
              <a:lnSpc>
                <a:spcPct val="35000"/>
              </a:lnSpc>
              <a:buClr>
                <a:schemeClr val="tx2"/>
              </a:buClr>
              <a:buSzPct val="75000"/>
              <a:buFont typeface="Wingdings" pitchFamily="2" charset="2"/>
              <a:buNone/>
              <a:tabLst>
                <a:tab pos="747713" algn="l"/>
              </a:tabLst>
            </a:pPr>
            <a:r>
              <a:rPr lang="en-US" sz="2000">
                <a:latin typeface="Calibri" pitchFamily="34" charset="0"/>
                <a:cs typeface="Calibri" pitchFamily="34" charset="0"/>
              </a:rPr>
              <a:t>.</a:t>
            </a:r>
          </a:p>
          <a:p>
            <a:pPr algn="ctr" eaLnBrk="0" hangingPunct="0">
              <a:lnSpc>
                <a:spcPct val="35000"/>
              </a:lnSpc>
              <a:buClr>
                <a:schemeClr val="tx2"/>
              </a:buClr>
              <a:buSzPct val="75000"/>
              <a:buFont typeface="Wingdings" pitchFamily="2" charset="2"/>
              <a:buNone/>
              <a:tabLst>
                <a:tab pos="747713" algn="l"/>
              </a:tabLst>
            </a:pPr>
            <a:r>
              <a:rPr lang="en-US" sz="2000">
                <a:latin typeface="Calibri" pitchFamily="34" charset="0"/>
                <a:cs typeface="Calibri" pitchFamily="34" charset="0"/>
              </a:rPr>
              <a:t>.</a:t>
            </a:r>
          </a:p>
        </p:txBody>
      </p:sp>
      <p:sp>
        <p:nvSpPr>
          <p:cNvPr id="33833" name="Rectangle 41"/>
          <p:cNvSpPr>
            <a:spLocks noChangeArrowheads="1"/>
          </p:cNvSpPr>
          <p:nvPr/>
        </p:nvSpPr>
        <p:spPr bwMode="auto">
          <a:xfrm>
            <a:off x="368300" y="2422525"/>
            <a:ext cx="1166813" cy="582613"/>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sz="2000">
                <a:latin typeface="Calibri" pitchFamily="34" charset="0"/>
                <a:cs typeface="Calibri" pitchFamily="34" charset="0"/>
              </a:rPr>
              <a:t>1</a:t>
            </a:r>
          </a:p>
        </p:txBody>
      </p:sp>
      <p:sp>
        <p:nvSpPr>
          <p:cNvPr id="33834" name="Rectangle 42"/>
          <p:cNvSpPr>
            <a:spLocks noChangeArrowheads="1"/>
          </p:cNvSpPr>
          <p:nvPr/>
        </p:nvSpPr>
        <p:spPr bwMode="auto">
          <a:xfrm>
            <a:off x="368300" y="1839913"/>
            <a:ext cx="1166813" cy="582612"/>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sz="2000">
                <a:latin typeface="Calibri" pitchFamily="34" charset="0"/>
                <a:cs typeface="Calibri" pitchFamily="34" charset="0"/>
              </a:rPr>
              <a:t>0</a:t>
            </a:r>
          </a:p>
        </p:txBody>
      </p:sp>
      <p:sp>
        <p:nvSpPr>
          <p:cNvPr id="429099" name="Line 43"/>
          <p:cNvSpPr>
            <a:spLocks noChangeShapeType="1"/>
          </p:cNvSpPr>
          <p:nvPr/>
        </p:nvSpPr>
        <p:spPr bwMode="auto">
          <a:xfrm>
            <a:off x="368300" y="2422525"/>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00" name="Line 44"/>
          <p:cNvSpPr>
            <a:spLocks noChangeShapeType="1"/>
          </p:cNvSpPr>
          <p:nvPr/>
        </p:nvSpPr>
        <p:spPr bwMode="auto">
          <a:xfrm>
            <a:off x="368300" y="3005138"/>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01" name="Line 45"/>
          <p:cNvSpPr>
            <a:spLocks noChangeShapeType="1"/>
          </p:cNvSpPr>
          <p:nvPr/>
        </p:nvSpPr>
        <p:spPr bwMode="auto">
          <a:xfrm>
            <a:off x="368300" y="3663950"/>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38" name="Rectangle 46"/>
          <p:cNvSpPr>
            <a:spLocks noChangeArrowheads="1"/>
          </p:cNvSpPr>
          <p:nvPr/>
        </p:nvSpPr>
        <p:spPr bwMode="auto">
          <a:xfrm>
            <a:off x="2384406" y="1493838"/>
            <a:ext cx="752514"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Options</a:t>
            </a:r>
            <a:endParaRPr lang="en-US" sz="1800" baseline="-25000">
              <a:latin typeface="Calibri" pitchFamily="34" charset="0"/>
              <a:cs typeface="Calibri" pitchFamily="34" charset="0"/>
            </a:endParaRPr>
          </a:p>
        </p:txBody>
      </p:sp>
      <p:sp>
        <p:nvSpPr>
          <p:cNvPr id="429103" name="Rectangle 47"/>
          <p:cNvSpPr>
            <a:spLocks noChangeArrowheads="1"/>
          </p:cNvSpPr>
          <p:nvPr/>
        </p:nvSpPr>
        <p:spPr bwMode="auto">
          <a:xfrm>
            <a:off x="368300" y="1839913"/>
            <a:ext cx="1166813" cy="2492375"/>
          </a:xfrm>
          <a:prstGeom prst="rect">
            <a:avLst/>
          </a:prstGeom>
          <a:noFill/>
          <a:ln w="1905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04" name="Line 48"/>
          <p:cNvSpPr>
            <a:spLocks noChangeShapeType="1"/>
          </p:cNvSpPr>
          <p:nvPr/>
        </p:nvSpPr>
        <p:spPr bwMode="auto">
          <a:xfrm>
            <a:off x="368300" y="4321175"/>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41" name="AutoShape 49"/>
          <p:cNvCxnSpPr>
            <a:cxnSpLocks noChangeShapeType="1"/>
            <a:stCxn id="429068" idx="6"/>
          </p:cNvCxnSpPr>
          <p:nvPr/>
        </p:nvCxnSpPr>
        <p:spPr bwMode="auto">
          <a:xfrm flipV="1">
            <a:off x="2051050" y="2528888"/>
            <a:ext cx="439738" cy="188912"/>
          </a:xfrm>
          <a:prstGeom prst="straightConnector1">
            <a:avLst/>
          </a:prstGeom>
          <a:noFill/>
          <a:ln w="19050">
            <a:solidFill>
              <a:schemeClr val="tx1"/>
            </a:solidFill>
            <a:round/>
            <a:headEnd type="none" w="sm" len="sm"/>
            <a:tailEnd type="none" w="sm" len="sm"/>
          </a:ln>
        </p:spPr>
      </p:cxnSp>
      <p:cxnSp>
        <p:nvCxnSpPr>
          <p:cNvPr id="33842" name="AutoShape 50"/>
          <p:cNvCxnSpPr>
            <a:cxnSpLocks noChangeShapeType="1"/>
            <a:stCxn id="429082" idx="6"/>
          </p:cNvCxnSpPr>
          <p:nvPr/>
        </p:nvCxnSpPr>
        <p:spPr bwMode="auto">
          <a:xfrm flipV="1">
            <a:off x="2051050" y="3805238"/>
            <a:ext cx="439738" cy="187325"/>
          </a:xfrm>
          <a:prstGeom prst="straightConnector1">
            <a:avLst/>
          </a:prstGeom>
          <a:noFill/>
          <a:ln w="19050">
            <a:solidFill>
              <a:schemeClr val="tx1"/>
            </a:solidFill>
            <a:round/>
            <a:headEnd type="none" w="sm" len="sm"/>
            <a:tailEnd type="none" w="sm" len="sm"/>
          </a:ln>
        </p:spPr>
      </p:cxnSp>
      <p:sp>
        <p:nvSpPr>
          <p:cNvPr id="429107" name="Rectangle 51"/>
          <p:cNvSpPr>
            <a:spLocks noChangeArrowheads="1"/>
          </p:cNvSpPr>
          <p:nvPr/>
        </p:nvSpPr>
        <p:spPr bwMode="auto">
          <a:xfrm>
            <a:off x="76200" y="4492625"/>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eaLnBrk="0" hangingPunct="0">
              <a:defRPr/>
            </a:pPr>
            <a:r>
              <a:rPr lang="en-US" sz="2000">
                <a:solidFill>
                  <a:srgbClr val="FFFFFF"/>
                </a:solidFill>
                <a:latin typeface="Calibri" pitchFamily="34" charset="0"/>
                <a:cs typeface="Calibri" pitchFamily="34" charset="0"/>
              </a:rPr>
              <a:t>Options</a:t>
            </a:r>
          </a:p>
        </p:txBody>
      </p:sp>
      <p:sp>
        <p:nvSpPr>
          <p:cNvPr id="33844" name="Rectangle 52"/>
          <p:cNvSpPr>
            <a:spLocks noChangeArrowheads="1"/>
          </p:cNvSpPr>
          <p:nvPr/>
        </p:nvSpPr>
        <p:spPr bwMode="auto">
          <a:xfrm>
            <a:off x="2208213" y="4492625"/>
            <a:ext cx="839787" cy="319088"/>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latin typeface="Calibri" pitchFamily="34" charset="0"/>
                <a:cs typeface="Calibri" pitchFamily="34" charset="0"/>
              </a:rPr>
              <a:t>TCC</a:t>
            </a:r>
          </a:p>
        </p:txBody>
      </p:sp>
      <p:sp>
        <p:nvSpPr>
          <p:cNvPr id="33845" name="Rectangle 53"/>
          <p:cNvSpPr>
            <a:spLocks noChangeArrowheads="1"/>
          </p:cNvSpPr>
          <p:nvPr/>
        </p:nvSpPr>
        <p:spPr bwMode="auto">
          <a:xfrm>
            <a:off x="1033463" y="4492625"/>
            <a:ext cx="773112" cy="319088"/>
          </a:xfrm>
          <a:prstGeom prst="rect">
            <a:avLst/>
          </a:prstGeom>
          <a:solidFill>
            <a:schemeClr val="accent3"/>
          </a:solidFill>
          <a:ln w="12700">
            <a:solidFill>
              <a:schemeClr val="tx1"/>
            </a:solidFill>
            <a:miter lim="800000"/>
            <a:headEnd type="none" w="sm" len="sm"/>
            <a:tailEnd type="none" w="sm" len="sm"/>
          </a:ln>
        </p:spPr>
        <p:txBody>
          <a:bodyPr wrap="none" lIns="45720" anchor="ctr"/>
          <a:lstStyle/>
          <a:p>
            <a:pPr algn="ctr" eaLnBrk="0" hangingPunct="0">
              <a:lnSpc>
                <a:spcPct val="80000"/>
              </a:lnSpc>
              <a:spcBef>
                <a:spcPct val="50000"/>
              </a:spcBef>
            </a:pPr>
            <a:r>
              <a:rPr lang="en-US" sz="1600">
                <a:latin typeface="Calibri" pitchFamily="34" charset="0"/>
                <a:cs typeface="Calibri" pitchFamily="34" charset="0"/>
              </a:rPr>
              <a:t>TCINTEN</a:t>
            </a:r>
          </a:p>
        </p:txBody>
      </p:sp>
      <p:sp>
        <p:nvSpPr>
          <p:cNvPr id="33846" name="Rectangle 54"/>
          <p:cNvSpPr>
            <a:spLocks noChangeArrowheads="1"/>
          </p:cNvSpPr>
          <p:nvPr/>
        </p:nvSpPr>
        <p:spPr bwMode="auto">
          <a:xfrm>
            <a:off x="1299280" y="4849813"/>
            <a:ext cx="182742" cy="172355"/>
          </a:xfrm>
          <a:prstGeom prst="rect">
            <a:avLst/>
          </a:prstGeom>
          <a:noFill/>
          <a:ln w="12700">
            <a:noFill/>
            <a:miter lim="800000"/>
            <a:headEnd type="none" w="sm" len="sm"/>
            <a:tailEnd type="none" w="sm" len="sm"/>
          </a:ln>
        </p:spPr>
        <p:txBody>
          <a:bodyPr wrap="none" lIns="0" tIns="0" rIns="0" bIns="0">
            <a:spAutoFit/>
          </a:bodyPr>
          <a:lstStyle/>
          <a:p>
            <a:pPr algn="ctr" eaLnBrk="0" hangingPunct="0">
              <a:lnSpc>
                <a:spcPct val="80000"/>
              </a:lnSpc>
              <a:spcBef>
                <a:spcPct val="50000"/>
              </a:spcBef>
            </a:pPr>
            <a:r>
              <a:rPr lang="en-US" sz="1400" b="0" dirty="0">
                <a:latin typeface="Calibri" pitchFamily="34" charset="0"/>
                <a:cs typeface="Calibri" pitchFamily="34" charset="0"/>
              </a:rPr>
              <a:t>20</a:t>
            </a:r>
          </a:p>
        </p:txBody>
      </p:sp>
      <p:sp>
        <p:nvSpPr>
          <p:cNvPr id="33847" name="Rectangle 55"/>
          <p:cNvSpPr>
            <a:spLocks noChangeArrowheads="1"/>
          </p:cNvSpPr>
          <p:nvPr/>
        </p:nvSpPr>
        <p:spPr bwMode="auto">
          <a:xfrm>
            <a:off x="2242607" y="4849813"/>
            <a:ext cx="766236" cy="172355"/>
          </a:xfrm>
          <a:prstGeom prst="rect">
            <a:avLst/>
          </a:prstGeom>
          <a:noFill/>
          <a:ln w="12700">
            <a:noFill/>
            <a:miter lim="800000"/>
            <a:headEnd type="none" w="sm" len="sm"/>
            <a:tailEnd type="none" w="sm" len="sm"/>
          </a:ln>
        </p:spPr>
        <p:txBody>
          <a:bodyPr wrap="none" lIns="0" tIns="0" rIns="0" bIns="0">
            <a:spAutoFit/>
          </a:bodyPr>
          <a:lstStyle/>
          <a:p>
            <a:pPr algn="ctr" eaLnBrk="0" hangingPunct="0">
              <a:lnSpc>
                <a:spcPct val="80000"/>
              </a:lnSpc>
              <a:spcBef>
                <a:spcPct val="50000"/>
              </a:spcBef>
            </a:pPr>
            <a:r>
              <a:rPr lang="en-US" sz="1400" b="0" dirty="0">
                <a:latin typeface="Calibri" pitchFamily="34" charset="0"/>
                <a:cs typeface="Calibri" pitchFamily="34" charset="0"/>
              </a:rPr>
              <a:t>17          12</a:t>
            </a:r>
          </a:p>
        </p:txBody>
      </p:sp>
      <p:sp>
        <p:nvSpPr>
          <p:cNvPr id="33848" name="Rectangle 56"/>
          <p:cNvSpPr>
            <a:spLocks noChangeArrowheads="1"/>
          </p:cNvSpPr>
          <p:nvPr/>
        </p:nvSpPr>
        <p:spPr bwMode="auto">
          <a:xfrm>
            <a:off x="4678363" y="868363"/>
            <a:ext cx="3779837" cy="3816350"/>
          </a:xfrm>
          <a:prstGeom prst="rect">
            <a:avLst/>
          </a:prstGeom>
          <a:solidFill>
            <a:schemeClr val="accent1"/>
          </a:solidFill>
          <a:ln w="12700">
            <a:solidFill>
              <a:schemeClr val="tx1"/>
            </a:solidFill>
            <a:miter lim="800000"/>
            <a:headEnd type="none" w="sm" len="sm"/>
            <a:tailEnd type="none" w="sm" len="sm"/>
          </a:ln>
        </p:spPr>
        <p:txBody>
          <a:bodyPr wrap="none" lIns="0" tIns="91440" rIns="0"/>
          <a:lstStyle/>
          <a:p>
            <a:pPr algn="ctr" eaLnBrk="0" hangingPunct="0">
              <a:lnSpc>
                <a:spcPct val="80000"/>
              </a:lnSpc>
              <a:spcBef>
                <a:spcPct val="50000"/>
              </a:spcBef>
            </a:pPr>
            <a:r>
              <a:rPr lang="en-US">
                <a:solidFill>
                  <a:schemeClr val="tx2"/>
                </a:solidFill>
                <a:latin typeface="Calibri" pitchFamily="34" charset="0"/>
                <a:cs typeface="Calibri" pitchFamily="34" charset="0"/>
              </a:rPr>
              <a:t>EDMA Interrupt Generation</a:t>
            </a:r>
          </a:p>
        </p:txBody>
      </p:sp>
      <p:sp>
        <p:nvSpPr>
          <p:cNvPr id="429113" name="Rectangle 57"/>
          <p:cNvSpPr>
            <a:spLocks noChangeArrowheads="1"/>
          </p:cNvSpPr>
          <p:nvPr/>
        </p:nvSpPr>
        <p:spPr bwMode="auto">
          <a:xfrm>
            <a:off x="5118100" y="1839913"/>
            <a:ext cx="788988" cy="2492375"/>
          </a:xfrm>
          <a:prstGeom prst="rect">
            <a:avLst/>
          </a:prstGeom>
          <a:solidFill>
            <a:schemeClr val="accent3"/>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nvGrpSpPr>
          <p:cNvPr id="33850" name="Group 58"/>
          <p:cNvGrpSpPr>
            <a:grpSpLocks/>
          </p:cNvGrpSpPr>
          <p:nvPr/>
        </p:nvGrpSpPr>
        <p:grpSpPr bwMode="auto">
          <a:xfrm>
            <a:off x="4314825" y="2097088"/>
            <a:ext cx="71438" cy="1930400"/>
            <a:chOff x="2718" y="1131"/>
            <a:chExt cx="45" cy="1216"/>
          </a:xfrm>
        </p:grpSpPr>
        <p:sp>
          <p:nvSpPr>
            <p:cNvPr id="429115" name="Oval 59"/>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16" name="Oval 60"/>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17" name="Oval 61"/>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18" name="Oval 62"/>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cxnSp>
        <p:nvCxnSpPr>
          <p:cNvPr id="33851" name="AutoShape 63"/>
          <p:cNvCxnSpPr>
            <a:cxnSpLocks noChangeShapeType="1"/>
            <a:stCxn id="429115" idx="6"/>
            <a:endCxn id="33855" idx="1"/>
          </p:cNvCxnSpPr>
          <p:nvPr/>
        </p:nvCxnSpPr>
        <p:spPr bwMode="auto">
          <a:xfrm>
            <a:off x="4386263" y="2133600"/>
            <a:ext cx="950912" cy="0"/>
          </a:xfrm>
          <a:prstGeom prst="straightConnector1">
            <a:avLst/>
          </a:prstGeom>
          <a:noFill/>
          <a:ln w="19050">
            <a:solidFill>
              <a:schemeClr val="tx1"/>
            </a:solidFill>
            <a:round/>
            <a:headEnd type="none" w="sm" len="sm"/>
            <a:tailEnd type="none" w="sm" len="sm"/>
          </a:ln>
        </p:spPr>
      </p:cxnSp>
      <p:cxnSp>
        <p:nvCxnSpPr>
          <p:cNvPr id="33852" name="AutoShape 64"/>
          <p:cNvCxnSpPr>
            <a:cxnSpLocks noChangeShapeType="1"/>
            <a:stCxn id="429116" idx="6"/>
            <a:endCxn id="33856" idx="1"/>
          </p:cNvCxnSpPr>
          <p:nvPr/>
        </p:nvCxnSpPr>
        <p:spPr bwMode="auto">
          <a:xfrm flipV="1">
            <a:off x="4386263" y="2714625"/>
            <a:ext cx="950912" cy="1588"/>
          </a:xfrm>
          <a:prstGeom prst="straightConnector1">
            <a:avLst/>
          </a:prstGeom>
          <a:noFill/>
          <a:ln w="19050">
            <a:solidFill>
              <a:schemeClr val="tx1"/>
            </a:solidFill>
            <a:round/>
            <a:headEnd type="none" w="sm" len="sm"/>
            <a:tailEnd type="none" w="sm" len="sm"/>
          </a:ln>
        </p:spPr>
      </p:cxnSp>
      <p:cxnSp>
        <p:nvCxnSpPr>
          <p:cNvPr id="33853" name="AutoShape 65"/>
          <p:cNvCxnSpPr>
            <a:cxnSpLocks noChangeShapeType="1"/>
            <a:stCxn id="429117" idx="6"/>
            <a:endCxn id="33857" idx="1"/>
          </p:cNvCxnSpPr>
          <p:nvPr/>
        </p:nvCxnSpPr>
        <p:spPr bwMode="auto">
          <a:xfrm>
            <a:off x="4386263" y="3338513"/>
            <a:ext cx="950912" cy="0"/>
          </a:xfrm>
          <a:prstGeom prst="straightConnector1">
            <a:avLst/>
          </a:prstGeom>
          <a:noFill/>
          <a:ln w="38100">
            <a:solidFill>
              <a:schemeClr val="tx2"/>
            </a:solidFill>
            <a:round/>
            <a:headEnd type="none" w="sm" len="sm"/>
            <a:tailEnd type="none" w="sm" len="sm"/>
          </a:ln>
        </p:spPr>
      </p:cxnSp>
      <p:cxnSp>
        <p:nvCxnSpPr>
          <p:cNvPr id="33854" name="AutoShape 66"/>
          <p:cNvCxnSpPr>
            <a:cxnSpLocks noChangeShapeType="1"/>
            <a:stCxn id="429118" idx="6"/>
            <a:endCxn id="33858" idx="1"/>
          </p:cNvCxnSpPr>
          <p:nvPr/>
        </p:nvCxnSpPr>
        <p:spPr bwMode="auto">
          <a:xfrm>
            <a:off x="4386263" y="3992563"/>
            <a:ext cx="950912" cy="0"/>
          </a:xfrm>
          <a:prstGeom prst="straightConnector1">
            <a:avLst/>
          </a:prstGeom>
          <a:noFill/>
          <a:ln w="19050">
            <a:solidFill>
              <a:schemeClr val="tx1"/>
            </a:solidFill>
            <a:round/>
            <a:headEnd type="none" w="sm" len="sm"/>
            <a:tailEnd type="none" w="sm" len="sm"/>
          </a:ln>
        </p:spPr>
      </p:cxnSp>
      <p:sp>
        <p:nvSpPr>
          <p:cNvPr id="33855" name="Rectangle 67"/>
          <p:cNvSpPr>
            <a:spLocks noChangeArrowheads="1"/>
          </p:cNvSpPr>
          <p:nvPr/>
        </p:nvSpPr>
        <p:spPr bwMode="auto">
          <a:xfrm>
            <a:off x="5337175" y="1951038"/>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0</a:t>
            </a:r>
          </a:p>
        </p:txBody>
      </p:sp>
      <p:sp>
        <p:nvSpPr>
          <p:cNvPr id="33856" name="Rectangle 68"/>
          <p:cNvSpPr>
            <a:spLocks noChangeArrowheads="1"/>
          </p:cNvSpPr>
          <p:nvPr/>
        </p:nvSpPr>
        <p:spPr bwMode="auto">
          <a:xfrm>
            <a:off x="5337175" y="2532063"/>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0</a:t>
            </a:r>
          </a:p>
        </p:txBody>
      </p:sp>
      <p:sp>
        <p:nvSpPr>
          <p:cNvPr id="33857" name="Rectangle 69"/>
          <p:cNvSpPr>
            <a:spLocks noChangeArrowheads="1"/>
          </p:cNvSpPr>
          <p:nvPr/>
        </p:nvSpPr>
        <p:spPr bwMode="auto">
          <a:xfrm>
            <a:off x="5337175" y="3155950"/>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1</a:t>
            </a:r>
          </a:p>
        </p:txBody>
      </p:sp>
      <p:sp>
        <p:nvSpPr>
          <p:cNvPr id="33858" name="Rectangle 70"/>
          <p:cNvSpPr>
            <a:spLocks noChangeArrowheads="1"/>
          </p:cNvSpPr>
          <p:nvPr/>
        </p:nvSpPr>
        <p:spPr bwMode="auto">
          <a:xfrm>
            <a:off x="5337175" y="3810000"/>
            <a:ext cx="366713" cy="363538"/>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0</a:t>
            </a:r>
          </a:p>
        </p:txBody>
      </p:sp>
      <p:cxnSp>
        <p:nvCxnSpPr>
          <p:cNvPr id="33859" name="AutoShape 71"/>
          <p:cNvCxnSpPr>
            <a:cxnSpLocks noChangeShapeType="1"/>
            <a:stCxn id="429164" idx="1"/>
          </p:cNvCxnSpPr>
          <p:nvPr/>
        </p:nvCxnSpPr>
        <p:spPr bwMode="auto">
          <a:xfrm>
            <a:off x="8307388" y="3065463"/>
            <a:ext cx="627062" cy="0"/>
          </a:xfrm>
          <a:prstGeom prst="straightConnector1">
            <a:avLst/>
          </a:prstGeom>
          <a:noFill/>
          <a:ln w="38100">
            <a:solidFill>
              <a:schemeClr val="tx2"/>
            </a:solidFill>
            <a:round/>
            <a:headEnd type="none" w="sm" len="sm"/>
            <a:tailEnd type="triangle" w="med" len="med"/>
          </a:ln>
        </p:spPr>
      </p:cxnSp>
      <p:sp>
        <p:nvSpPr>
          <p:cNvPr id="33860" name="Rectangle 72"/>
          <p:cNvSpPr>
            <a:spLocks noChangeArrowheads="1"/>
          </p:cNvSpPr>
          <p:nvPr/>
        </p:nvSpPr>
        <p:spPr bwMode="auto">
          <a:xfrm>
            <a:off x="5354705" y="1493838"/>
            <a:ext cx="314189"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IPR</a:t>
            </a:r>
            <a:endParaRPr lang="en-US" sz="1800" baseline="-25000">
              <a:latin typeface="Calibri" pitchFamily="34" charset="0"/>
              <a:cs typeface="Calibri" pitchFamily="34" charset="0"/>
            </a:endParaRPr>
          </a:p>
        </p:txBody>
      </p:sp>
      <p:grpSp>
        <p:nvGrpSpPr>
          <p:cNvPr id="33861" name="Group 73"/>
          <p:cNvGrpSpPr>
            <a:grpSpLocks/>
          </p:cNvGrpSpPr>
          <p:nvPr/>
        </p:nvGrpSpPr>
        <p:grpSpPr bwMode="auto">
          <a:xfrm>
            <a:off x="7874000" y="2097088"/>
            <a:ext cx="71438" cy="1930400"/>
            <a:chOff x="4960" y="1131"/>
            <a:chExt cx="45" cy="1216"/>
          </a:xfrm>
        </p:grpSpPr>
        <p:sp>
          <p:nvSpPr>
            <p:cNvPr id="429130" name="Oval 74"/>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31" name="Oval 75"/>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32" name="Oval 76"/>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33" name="Oval 77"/>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sp>
        <p:nvSpPr>
          <p:cNvPr id="429134" name="Rectangle 78"/>
          <p:cNvSpPr>
            <a:spLocks noChangeArrowheads="1"/>
          </p:cNvSpPr>
          <p:nvPr/>
        </p:nvSpPr>
        <p:spPr bwMode="auto">
          <a:xfrm>
            <a:off x="6407150" y="1839913"/>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63" name="AutoShape 79"/>
          <p:cNvCxnSpPr>
            <a:cxnSpLocks noChangeShapeType="1"/>
            <a:stCxn id="429152" idx="6"/>
          </p:cNvCxnSpPr>
          <p:nvPr/>
        </p:nvCxnSpPr>
        <p:spPr bwMode="auto">
          <a:xfrm flipV="1">
            <a:off x="6624638" y="1974850"/>
            <a:ext cx="455612" cy="158750"/>
          </a:xfrm>
          <a:prstGeom prst="straightConnector1">
            <a:avLst/>
          </a:prstGeom>
          <a:noFill/>
          <a:ln w="19050">
            <a:solidFill>
              <a:schemeClr val="tx1"/>
            </a:solidFill>
            <a:round/>
            <a:headEnd type="none" w="sm" len="sm"/>
            <a:tailEnd type="none" w="sm" len="sm"/>
          </a:ln>
        </p:spPr>
      </p:cxnSp>
      <p:sp>
        <p:nvSpPr>
          <p:cNvPr id="33864" name="Rectangle 80"/>
          <p:cNvSpPr>
            <a:spLocks noChangeArrowheads="1"/>
          </p:cNvSpPr>
          <p:nvPr/>
        </p:nvSpPr>
        <p:spPr bwMode="auto">
          <a:xfrm>
            <a:off x="6457782" y="2155825"/>
            <a:ext cx="822662"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IER</a:t>
            </a:r>
            <a:r>
              <a:rPr lang="en-US" sz="1600" baseline="-25000">
                <a:latin typeface="Calibri" pitchFamily="34" charset="0"/>
                <a:cs typeface="Calibri" pitchFamily="34" charset="0"/>
              </a:rPr>
              <a:t>0</a:t>
            </a:r>
            <a:r>
              <a:rPr lang="en-US" sz="1600">
                <a:latin typeface="Calibri" pitchFamily="34" charset="0"/>
                <a:cs typeface="Calibri" pitchFamily="34" charset="0"/>
              </a:rPr>
              <a:t> = 0</a:t>
            </a:r>
          </a:p>
        </p:txBody>
      </p:sp>
      <p:sp>
        <p:nvSpPr>
          <p:cNvPr id="33865" name="Rectangle 81"/>
          <p:cNvSpPr>
            <a:spLocks noChangeArrowheads="1"/>
          </p:cNvSpPr>
          <p:nvPr/>
        </p:nvSpPr>
        <p:spPr bwMode="auto">
          <a:xfrm>
            <a:off x="6457782" y="2735263"/>
            <a:ext cx="822662"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IER</a:t>
            </a:r>
            <a:r>
              <a:rPr lang="en-US" sz="1600" baseline="-25000">
                <a:latin typeface="Calibri" pitchFamily="34" charset="0"/>
                <a:cs typeface="Calibri" pitchFamily="34" charset="0"/>
              </a:rPr>
              <a:t>1</a:t>
            </a:r>
            <a:r>
              <a:rPr lang="en-US" sz="1600">
                <a:latin typeface="Calibri" pitchFamily="34" charset="0"/>
                <a:cs typeface="Calibri" pitchFamily="34" charset="0"/>
              </a:rPr>
              <a:t> = 0</a:t>
            </a:r>
          </a:p>
        </p:txBody>
      </p:sp>
      <p:cxnSp>
        <p:nvCxnSpPr>
          <p:cNvPr id="33866" name="AutoShape 82"/>
          <p:cNvCxnSpPr>
            <a:cxnSpLocks noChangeShapeType="1"/>
          </p:cNvCxnSpPr>
          <p:nvPr/>
        </p:nvCxnSpPr>
        <p:spPr bwMode="auto">
          <a:xfrm>
            <a:off x="7124700" y="2192338"/>
            <a:ext cx="0" cy="0"/>
          </a:xfrm>
          <a:prstGeom prst="straightConnector1">
            <a:avLst/>
          </a:prstGeom>
          <a:noFill/>
          <a:ln w="12700">
            <a:solidFill>
              <a:schemeClr val="tx1"/>
            </a:solidFill>
            <a:round/>
            <a:headEnd type="none" w="sm" len="sm"/>
            <a:tailEnd type="none" w="sm" len="sm"/>
          </a:ln>
        </p:spPr>
      </p:cxnSp>
      <p:cxnSp>
        <p:nvCxnSpPr>
          <p:cNvPr id="33867" name="AutoShape 83"/>
          <p:cNvCxnSpPr>
            <a:cxnSpLocks noChangeShapeType="1"/>
            <a:stCxn id="429154" idx="6"/>
            <a:endCxn id="429149" idx="2"/>
          </p:cNvCxnSpPr>
          <p:nvPr/>
        </p:nvCxnSpPr>
        <p:spPr bwMode="auto">
          <a:xfrm>
            <a:off x="6624638" y="3338513"/>
            <a:ext cx="455612" cy="0"/>
          </a:xfrm>
          <a:prstGeom prst="straightConnector1">
            <a:avLst/>
          </a:prstGeom>
          <a:noFill/>
          <a:ln w="38100">
            <a:solidFill>
              <a:schemeClr val="tx2"/>
            </a:solidFill>
            <a:round/>
            <a:headEnd type="none" w="sm" len="sm"/>
            <a:tailEnd type="triangle" w="med" len="med"/>
          </a:ln>
        </p:spPr>
      </p:cxnSp>
      <p:sp>
        <p:nvSpPr>
          <p:cNvPr id="33868" name="Rectangle 84"/>
          <p:cNvSpPr>
            <a:spLocks noChangeArrowheads="1"/>
          </p:cNvSpPr>
          <p:nvPr/>
        </p:nvSpPr>
        <p:spPr bwMode="auto">
          <a:xfrm>
            <a:off x="6423318" y="3443288"/>
            <a:ext cx="89159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IER</a:t>
            </a:r>
            <a:r>
              <a:rPr lang="en-US" sz="1600" baseline="-25000">
                <a:latin typeface="Calibri" pitchFamily="34" charset="0"/>
                <a:cs typeface="Calibri" pitchFamily="34" charset="0"/>
              </a:rPr>
              <a:t>14</a:t>
            </a:r>
            <a:r>
              <a:rPr lang="en-US" sz="1600">
                <a:latin typeface="Calibri" pitchFamily="34" charset="0"/>
                <a:cs typeface="Calibri" pitchFamily="34" charset="0"/>
              </a:rPr>
              <a:t> = 1</a:t>
            </a:r>
          </a:p>
        </p:txBody>
      </p:sp>
      <p:sp>
        <p:nvSpPr>
          <p:cNvPr id="33869" name="Rectangle 85"/>
          <p:cNvSpPr>
            <a:spLocks noChangeArrowheads="1"/>
          </p:cNvSpPr>
          <p:nvPr/>
        </p:nvSpPr>
        <p:spPr bwMode="auto">
          <a:xfrm>
            <a:off x="6447363" y="4016375"/>
            <a:ext cx="84350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dirty="0" smtClean="0">
                <a:latin typeface="Calibri" pitchFamily="34" charset="0"/>
                <a:cs typeface="Calibri" pitchFamily="34" charset="0"/>
              </a:rPr>
              <a:t>IER</a:t>
            </a:r>
            <a:r>
              <a:rPr lang="en-US" sz="1600" baseline="-25000" dirty="0">
                <a:latin typeface="Calibri" pitchFamily="34" charset="0"/>
                <a:cs typeface="Calibri" pitchFamily="34" charset="0"/>
              </a:rPr>
              <a:t>N</a:t>
            </a:r>
            <a:r>
              <a:rPr lang="en-US" sz="1600" dirty="0" smtClean="0">
                <a:latin typeface="Calibri" pitchFamily="34" charset="0"/>
                <a:cs typeface="Calibri" pitchFamily="34" charset="0"/>
              </a:rPr>
              <a:t> </a:t>
            </a:r>
            <a:r>
              <a:rPr lang="en-US" sz="1600" dirty="0">
                <a:latin typeface="Calibri" pitchFamily="34" charset="0"/>
                <a:cs typeface="Calibri" pitchFamily="34" charset="0"/>
              </a:rPr>
              <a:t>= 0</a:t>
            </a:r>
          </a:p>
        </p:txBody>
      </p:sp>
      <p:cxnSp>
        <p:nvCxnSpPr>
          <p:cNvPr id="33870" name="AutoShape 86"/>
          <p:cNvCxnSpPr>
            <a:cxnSpLocks noChangeShapeType="1"/>
          </p:cNvCxnSpPr>
          <p:nvPr/>
        </p:nvCxnSpPr>
        <p:spPr bwMode="auto">
          <a:xfrm>
            <a:off x="7124700" y="3409950"/>
            <a:ext cx="0" cy="0"/>
          </a:xfrm>
          <a:prstGeom prst="straightConnector1">
            <a:avLst/>
          </a:prstGeom>
          <a:noFill/>
          <a:ln w="12700">
            <a:solidFill>
              <a:schemeClr val="tx1"/>
            </a:solidFill>
            <a:round/>
            <a:headEnd type="none" w="sm" len="sm"/>
            <a:tailEnd type="none" w="sm" len="sm"/>
          </a:ln>
        </p:spPr>
      </p:cxnSp>
      <p:cxnSp>
        <p:nvCxnSpPr>
          <p:cNvPr id="33871" name="AutoShape 87"/>
          <p:cNvCxnSpPr>
            <a:cxnSpLocks noChangeShapeType="1"/>
            <a:stCxn id="429155" idx="6"/>
          </p:cNvCxnSpPr>
          <p:nvPr/>
        </p:nvCxnSpPr>
        <p:spPr bwMode="auto">
          <a:xfrm flipV="1">
            <a:off x="6624638" y="3806825"/>
            <a:ext cx="427037" cy="185738"/>
          </a:xfrm>
          <a:prstGeom prst="straightConnector1">
            <a:avLst/>
          </a:prstGeom>
          <a:noFill/>
          <a:ln w="19050">
            <a:solidFill>
              <a:schemeClr val="tx1"/>
            </a:solidFill>
            <a:round/>
            <a:headEnd type="none" w="sm" len="sm"/>
            <a:tailEnd type="none" w="sm" len="sm"/>
          </a:ln>
        </p:spPr>
      </p:cxnSp>
      <p:sp>
        <p:nvSpPr>
          <p:cNvPr id="33872" name="Rectangle 88"/>
          <p:cNvSpPr>
            <a:spLocks noChangeArrowheads="1"/>
          </p:cNvSpPr>
          <p:nvPr/>
        </p:nvSpPr>
        <p:spPr bwMode="auto">
          <a:xfrm>
            <a:off x="6719216" y="1520825"/>
            <a:ext cx="302967"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IER</a:t>
            </a:r>
            <a:endParaRPr lang="en-US" sz="1800" baseline="-25000">
              <a:latin typeface="Calibri" pitchFamily="34" charset="0"/>
              <a:cs typeface="Calibri" pitchFamily="34" charset="0"/>
            </a:endParaRPr>
          </a:p>
        </p:txBody>
      </p:sp>
      <p:cxnSp>
        <p:nvCxnSpPr>
          <p:cNvPr id="33873" name="AutoShape 89"/>
          <p:cNvCxnSpPr>
            <a:cxnSpLocks noChangeShapeType="1"/>
            <a:stCxn id="429153" idx="6"/>
          </p:cNvCxnSpPr>
          <p:nvPr/>
        </p:nvCxnSpPr>
        <p:spPr bwMode="auto">
          <a:xfrm flipV="1">
            <a:off x="6624638" y="2560638"/>
            <a:ext cx="455612" cy="155575"/>
          </a:xfrm>
          <a:prstGeom prst="straightConnector1">
            <a:avLst/>
          </a:prstGeom>
          <a:noFill/>
          <a:ln w="19050">
            <a:solidFill>
              <a:schemeClr val="tx1"/>
            </a:solidFill>
            <a:round/>
            <a:headEnd type="none" w="sm" len="sm"/>
            <a:tailEnd type="none" w="sm" len="sm"/>
          </a:ln>
        </p:spPr>
      </p:cxnSp>
      <p:grpSp>
        <p:nvGrpSpPr>
          <p:cNvPr id="33874" name="Group 90"/>
          <p:cNvGrpSpPr>
            <a:grpSpLocks/>
          </p:cNvGrpSpPr>
          <p:nvPr/>
        </p:nvGrpSpPr>
        <p:grpSpPr bwMode="auto">
          <a:xfrm>
            <a:off x="7080250" y="2097088"/>
            <a:ext cx="71438" cy="1930400"/>
            <a:chOff x="4960" y="1131"/>
            <a:chExt cx="45" cy="1216"/>
          </a:xfrm>
        </p:grpSpPr>
        <p:sp>
          <p:nvSpPr>
            <p:cNvPr id="429147" name="Oval 91"/>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48" name="Oval 92"/>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49" name="Oval 93"/>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0" name="Oval 94"/>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33875" name="Group 95"/>
          <p:cNvGrpSpPr>
            <a:grpSpLocks/>
          </p:cNvGrpSpPr>
          <p:nvPr/>
        </p:nvGrpSpPr>
        <p:grpSpPr bwMode="auto">
          <a:xfrm>
            <a:off x="6553200" y="2097088"/>
            <a:ext cx="71438" cy="1930400"/>
            <a:chOff x="4960" y="1131"/>
            <a:chExt cx="45" cy="1216"/>
          </a:xfrm>
        </p:grpSpPr>
        <p:sp>
          <p:nvSpPr>
            <p:cNvPr id="429152" name="Oval 96"/>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3" name="Oval 97"/>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4" name="Oval 98"/>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5" name="Oval 99"/>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cxnSp>
        <p:nvCxnSpPr>
          <p:cNvPr id="33876" name="AutoShape 100"/>
          <p:cNvCxnSpPr>
            <a:cxnSpLocks noChangeShapeType="1"/>
            <a:stCxn id="33857" idx="3"/>
            <a:endCxn id="429154" idx="2"/>
          </p:cNvCxnSpPr>
          <p:nvPr/>
        </p:nvCxnSpPr>
        <p:spPr bwMode="auto">
          <a:xfrm>
            <a:off x="5703888" y="3338513"/>
            <a:ext cx="849312" cy="0"/>
          </a:xfrm>
          <a:prstGeom prst="straightConnector1">
            <a:avLst/>
          </a:prstGeom>
          <a:noFill/>
          <a:ln w="38100">
            <a:solidFill>
              <a:schemeClr val="tx2"/>
            </a:solidFill>
            <a:round/>
            <a:headEnd type="none" w="sm" len="sm"/>
            <a:tailEnd type="none" w="sm" len="sm"/>
          </a:ln>
        </p:spPr>
      </p:cxnSp>
      <p:cxnSp>
        <p:nvCxnSpPr>
          <p:cNvPr id="33877" name="AutoShape 101"/>
          <p:cNvCxnSpPr>
            <a:cxnSpLocks noChangeShapeType="1"/>
            <a:stCxn id="429149" idx="6"/>
            <a:endCxn id="429132" idx="2"/>
          </p:cNvCxnSpPr>
          <p:nvPr/>
        </p:nvCxnSpPr>
        <p:spPr bwMode="auto">
          <a:xfrm>
            <a:off x="7151688" y="3338513"/>
            <a:ext cx="722312" cy="0"/>
          </a:xfrm>
          <a:prstGeom prst="straightConnector1">
            <a:avLst/>
          </a:prstGeom>
          <a:noFill/>
          <a:ln w="38100">
            <a:solidFill>
              <a:schemeClr val="tx2"/>
            </a:solidFill>
            <a:round/>
            <a:headEnd type="none" w="sm" len="sm"/>
            <a:tailEnd/>
          </a:ln>
        </p:spPr>
      </p:cxnSp>
      <p:cxnSp>
        <p:nvCxnSpPr>
          <p:cNvPr id="33878" name="AutoShape 102"/>
          <p:cNvCxnSpPr>
            <a:cxnSpLocks noChangeShapeType="1"/>
            <a:stCxn id="429148" idx="6"/>
            <a:endCxn id="429131" idx="2"/>
          </p:cNvCxnSpPr>
          <p:nvPr/>
        </p:nvCxnSpPr>
        <p:spPr bwMode="auto">
          <a:xfrm>
            <a:off x="7151688" y="2716213"/>
            <a:ext cx="722312" cy="0"/>
          </a:xfrm>
          <a:prstGeom prst="straightConnector1">
            <a:avLst/>
          </a:prstGeom>
          <a:noFill/>
          <a:ln w="19050">
            <a:solidFill>
              <a:schemeClr val="tx1"/>
            </a:solidFill>
            <a:round/>
            <a:headEnd type="none" w="sm" len="sm"/>
            <a:tailEnd type="none" w="sm" len="sm"/>
          </a:ln>
        </p:spPr>
      </p:cxnSp>
      <p:cxnSp>
        <p:nvCxnSpPr>
          <p:cNvPr id="33879" name="AutoShape 103"/>
          <p:cNvCxnSpPr>
            <a:cxnSpLocks noChangeShapeType="1"/>
            <a:stCxn id="429147" idx="6"/>
            <a:endCxn id="429130" idx="2"/>
          </p:cNvCxnSpPr>
          <p:nvPr/>
        </p:nvCxnSpPr>
        <p:spPr bwMode="auto">
          <a:xfrm>
            <a:off x="7151688" y="2133600"/>
            <a:ext cx="722312" cy="0"/>
          </a:xfrm>
          <a:prstGeom prst="straightConnector1">
            <a:avLst/>
          </a:prstGeom>
          <a:noFill/>
          <a:ln w="19050">
            <a:solidFill>
              <a:schemeClr val="tx1"/>
            </a:solidFill>
            <a:round/>
            <a:headEnd type="none" w="sm" len="sm"/>
            <a:tailEnd type="none" w="sm" len="sm"/>
          </a:ln>
        </p:spPr>
      </p:cxnSp>
      <p:cxnSp>
        <p:nvCxnSpPr>
          <p:cNvPr id="33880" name="AutoShape 104"/>
          <p:cNvCxnSpPr>
            <a:cxnSpLocks noChangeShapeType="1"/>
            <a:stCxn id="33855" idx="3"/>
            <a:endCxn id="429152" idx="2"/>
          </p:cNvCxnSpPr>
          <p:nvPr/>
        </p:nvCxnSpPr>
        <p:spPr bwMode="auto">
          <a:xfrm>
            <a:off x="5703888" y="2133600"/>
            <a:ext cx="849312" cy="0"/>
          </a:xfrm>
          <a:prstGeom prst="straightConnector1">
            <a:avLst/>
          </a:prstGeom>
          <a:noFill/>
          <a:ln w="19050">
            <a:solidFill>
              <a:schemeClr val="tx1"/>
            </a:solidFill>
            <a:round/>
            <a:headEnd type="none" w="sm" len="sm"/>
            <a:tailEnd type="none" w="sm" len="sm"/>
          </a:ln>
        </p:spPr>
      </p:cxnSp>
      <p:cxnSp>
        <p:nvCxnSpPr>
          <p:cNvPr id="33881" name="AutoShape 105"/>
          <p:cNvCxnSpPr>
            <a:cxnSpLocks noChangeShapeType="1"/>
            <a:stCxn id="33856" idx="3"/>
            <a:endCxn id="429153" idx="2"/>
          </p:cNvCxnSpPr>
          <p:nvPr/>
        </p:nvCxnSpPr>
        <p:spPr bwMode="auto">
          <a:xfrm>
            <a:off x="5703888" y="2714625"/>
            <a:ext cx="849312" cy="1588"/>
          </a:xfrm>
          <a:prstGeom prst="straightConnector1">
            <a:avLst/>
          </a:prstGeom>
          <a:noFill/>
          <a:ln w="19050">
            <a:solidFill>
              <a:schemeClr val="tx1"/>
            </a:solidFill>
            <a:round/>
            <a:headEnd type="none" w="sm" len="sm"/>
            <a:tailEnd type="none" w="sm" len="sm"/>
          </a:ln>
        </p:spPr>
      </p:cxnSp>
      <p:cxnSp>
        <p:nvCxnSpPr>
          <p:cNvPr id="33882" name="AutoShape 106"/>
          <p:cNvCxnSpPr>
            <a:cxnSpLocks noChangeShapeType="1"/>
            <a:stCxn id="33858" idx="3"/>
            <a:endCxn id="429155" idx="2"/>
          </p:cNvCxnSpPr>
          <p:nvPr/>
        </p:nvCxnSpPr>
        <p:spPr bwMode="auto">
          <a:xfrm>
            <a:off x="5703888" y="3992563"/>
            <a:ext cx="849312" cy="0"/>
          </a:xfrm>
          <a:prstGeom prst="straightConnector1">
            <a:avLst/>
          </a:prstGeom>
          <a:noFill/>
          <a:ln w="19050">
            <a:solidFill>
              <a:schemeClr val="tx1"/>
            </a:solidFill>
            <a:round/>
            <a:headEnd type="none" w="sm" len="sm"/>
            <a:tailEnd type="none" w="sm" len="sm"/>
          </a:ln>
        </p:spPr>
      </p:cxnSp>
      <p:cxnSp>
        <p:nvCxnSpPr>
          <p:cNvPr id="33883" name="AutoShape 107"/>
          <p:cNvCxnSpPr>
            <a:cxnSpLocks noChangeShapeType="1"/>
            <a:stCxn id="429150" idx="6"/>
            <a:endCxn id="429133" idx="2"/>
          </p:cNvCxnSpPr>
          <p:nvPr/>
        </p:nvCxnSpPr>
        <p:spPr bwMode="auto">
          <a:xfrm>
            <a:off x="7151688" y="3992563"/>
            <a:ext cx="722312" cy="0"/>
          </a:xfrm>
          <a:prstGeom prst="straightConnector1">
            <a:avLst/>
          </a:prstGeom>
          <a:noFill/>
          <a:ln w="19050">
            <a:solidFill>
              <a:schemeClr val="tx1"/>
            </a:solidFill>
            <a:round/>
            <a:headEnd type="none" w="sm" len="sm"/>
            <a:tailEnd type="none" w="sm" len="sm"/>
          </a:ln>
        </p:spPr>
      </p:cxnSp>
      <p:sp>
        <p:nvSpPr>
          <p:cNvPr id="429164" name="AutoShape 108"/>
          <p:cNvSpPr>
            <a:spLocks noChangeArrowheads="1"/>
          </p:cNvSpPr>
          <p:nvPr/>
        </p:nvSpPr>
        <p:spPr bwMode="auto">
          <a:xfrm rot="-5400000">
            <a:off x="6833394" y="2848769"/>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85" name="Text Box 109"/>
          <p:cNvSpPr txBox="1">
            <a:spLocks noChangeArrowheads="1"/>
          </p:cNvSpPr>
          <p:nvPr/>
        </p:nvSpPr>
        <p:spPr bwMode="auto">
          <a:xfrm>
            <a:off x="7838111" y="2752725"/>
            <a:ext cx="1248739" cy="196977"/>
          </a:xfrm>
          <a:prstGeom prst="rect">
            <a:avLst/>
          </a:prstGeom>
          <a:solidFill>
            <a:schemeClr val="accent1"/>
          </a:solidFill>
          <a:ln w="12700">
            <a:noFill/>
            <a:miter lim="800000"/>
            <a:headEnd type="none" w="sm" len="sm"/>
            <a:tailEnd type="none" w="sm" len="sm"/>
          </a:ln>
        </p:spPr>
        <p:txBody>
          <a:bodyPr wrap="none" lIns="0" tIns="0" rIns="0" bIns="0">
            <a:spAutoFit/>
          </a:bodyPr>
          <a:lstStyle/>
          <a:p>
            <a:pPr algn="r" eaLnBrk="0" hangingPunct="0"/>
            <a:r>
              <a:rPr lang="en-US" sz="1600">
                <a:solidFill>
                  <a:schemeClr val="tx2"/>
                </a:solidFill>
                <a:latin typeface="Calibri" pitchFamily="34" charset="0"/>
                <a:cs typeface="Calibri" pitchFamily="34" charset="0"/>
              </a:rPr>
              <a:t>EDMA3CC_INT</a:t>
            </a:r>
          </a:p>
        </p:txBody>
      </p:sp>
      <p:sp>
        <p:nvSpPr>
          <p:cNvPr id="33887" name="Rectangle 118"/>
          <p:cNvSpPr>
            <a:spLocks noChangeArrowheads="1"/>
          </p:cNvSpPr>
          <p:nvPr/>
        </p:nvSpPr>
        <p:spPr bwMode="auto">
          <a:xfrm>
            <a:off x="3760798" y="1493838"/>
            <a:ext cx="352404"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TCC</a:t>
            </a:r>
            <a:endParaRPr lang="en-US" sz="1800" baseline="-25000">
              <a:latin typeface="Calibri" pitchFamily="34" charset="0"/>
              <a:cs typeface="Calibri" pitchFamily="34" charset="0"/>
            </a:endParaRPr>
          </a:p>
        </p:txBody>
      </p:sp>
      <p:sp>
        <p:nvSpPr>
          <p:cNvPr id="429176" name="Line 120"/>
          <p:cNvSpPr>
            <a:spLocks noChangeShapeType="1"/>
          </p:cNvSpPr>
          <p:nvPr/>
        </p:nvSpPr>
        <p:spPr bwMode="auto">
          <a:xfrm>
            <a:off x="3581400" y="3340100"/>
            <a:ext cx="762000" cy="0"/>
          </a:xfrm>
          <a:prstGeom prst="line">
            <a:avLst/>
          </a:prstGeom>
          <a:noFill/>
          <a:ln w="38100">
            <a:solidFill>
              <a:schemeClr val="tx2"/>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89" name="AutoShape 121"/>
          <p:cNvCxnSpPr>
            <a:cxnSpLocks noChangeShapeType="1"/>
          </p:cNvCxnSpPr>
          <p:nvPr/>
        </p:nvCxnSpPr>
        <p:spPr bwMode="auto">
          <a:xfrm flipV="1">
            <a:off x="2051050" y="1930400"/>
            <a:ext cx="439738" cy="188913"/>
          </a:xfrm>
          <a:prstGeom prst="straightConnector1">
            <a:avLst/>
          </a:prstGeom>
          <a:noFill/>
          <a:ln w="19050">
            <a:solidFill>
              <a:schemeClr val="tx1"/>
            </a:solidFill>
            <a:round/>
            <a:headEnd type="none" w="sm" len="sm"/>
            <a:tailEnd type="none" w="sm" len="sm"/>
          </a:ln>
        </p:spPr>
      </p:cxnSp>
      <p:sp>
        <p:nvSpPr>
          <p:cNvPr id="33890" name="Text Box 122"/>
          <p:cNvSpPr txBox="1">
            <a:spLocks noChangeArrowheads="1"/>
          </p:cNvSpPr>
          <p:nvPr/>
        </p:nvSpPr>
        <p:spPr bwMode="auto">
          <a:xfrm>
            <a:off x="901751" y="5410200"/>
            <a:ext cx="7245958" cy="338554"/>
          </a:xfrm>
          <a:prstGeom prst="rect">
            <a:avLst/>
          </a:prstGeom>
          <a:noFill/>
          <a:ln w="12700">
            <a:noFill/>
            <a:miter lim="800000"/>
            <a:headEnd/>
            <a:tailEnd/>
          </a:ln>
        </p:spPr>
        <p:txBody>
          <a:bodyPr wrap="none">
            <a:spAutoFit/>
          </a:bodyPr>
          <a:lstStyle/>
          <a:p>
            <a:pPr marL="342900" indent="-342900" eaLnBrk="0" hangingPunct="0">
              <a:lnSpc>
                <a:spcPct val="80000"/>
              </a:lnSpc>
              <a:spcBef>
                <a:spcPct val="50000"/>
              </a:spcBef>
              <a:buSzPct val="100000"/>
              <a:buFont typeface="Arial" pitchFamily="34" charset="0"/>
              <a:buChar char="•"/>
            </a:pPr>
            <a:r>
              <a:rPr lang="en-US" sz="2000" b="0" dirty="0">
                <a:solidFill>
                  <a:schemeClr val="tx1"/>
                </a:solidFill>
                <a:latin typeface="Calibri" pitchFamily="34" charset="0"/>
                <a:cs typeface="Calibri" pitchFamily="34" charset="0"/>
              </a:rPr>
              <a:t>Use EDMA3 Low-Level Driver (LLD) to program </a:t>
            </a:r>
            <a:r>
              <a:rPr lang="en-US" sz="2000" b="0" dirty="0" smtClean="0">
                <a:solidFill>
                  <a:schemeClr val="tx1"/>
                </a:solidFill>
                <a:latin typeface="Calibri" pitchFamily="34" charset="0"/>
                <a:cs typeface="Calibri" pitchFamily="34" charset="0"/>
              </a:rPr>
              <a:t>the EDMA </a:t>
            </a:r>
            <a:r>
              <a:rPr lang="en-US" sz="2000" b="0" dirty="0">
                <a:solidFill>
                  <a:schemeClr val="tx1"/>
                </a:solidFill>
                <a:latin typeface="Calibri" pitchFamily="34" charset="0"/>
                <a:cs typeface="Calibri" pitchFamily="34" charset="0"/>
              </a:rPr>
              <a:t>IER bits</a:t>
            </a:r>
          </a:p>
        </p:txBody>
      </p:sp>
      <p:sp>
        <p:nvSpPr>
          <p:cNvPr id="33891" name="Text Box 123"/>
          <p:cNvSpPr txBox="1">
            <a:spLocks noChangeArrowheads="1"/>
          </p:cNvSpPr>
          <p:nvPr/>
        </p:nvSpPr>
        <p:spPr bwMode="auto">
          <a:xfrm>
            <a:off x="4686300" y="4683125"/>
            <a:ext cx="3665555" cy="424732"/>
          </a:xfrm>
          <a:prstGeom prst="rect">
            <a:avLst/>
          </a:prstGeom>
          <a:noFill/>
          <a:ln w="12700">
            <a:noFill/>
            <a:miter lim="800000"/>
            <a:headEnd/>
            <a:tailEnd/>
          </a:ln>
        </p:spPr>
        <p:txBody>
          <a:bodyPr wrap="none">
            <a:spAutoFit/>
          </a:bodyPr>
          <a:lstStyle/>
          <a:p>
            <a:pPr eaLnBrk="0" hangingPunct="0">
              <a:lnSpc>
                <a:spcPct val="90000"/>
              </a:lnSpc>
              <a:spcBef>
                <a:spcPct val="50000"/>
              </a:spcBef>
            </a:pPr>
            <a:r>
              <a:rPr lang="en-US" sz="1200" b="0" i="1">
                <a:latin typeface="Calibri" pitchFamily="34" charset="0"/>
                <a:cs typeface="Calibri" pitchFamily="34" charset="0"/>
              </a:rPr>
              <a:t>IER – EDMA Interrupt Enable Register (NOT the CPU IER)</a:t>
            </a:r>
            <a:br>
              <a:rPr lang="en-US" sz="1200" b="0" i="1">
                <a:latin typeface="Calibri" pitchFamily="34" charset="0"/>
                <a:cs typeface="Calibri" pitchFamily="34" charset="0"/>
              </a:rPr>
            </a:br>
            <a:r>
              <a:rPr lang="en-US" sz="1200" b="0" i="1">
                <a:latin typeface="Calibri" pitchFamily="34" charset="0"/>
                <a:cs typeface="Calibri" pitchFamily="34" charset="0"/>
              </a:rPr>
              <a:t>IPR – EDMA Interrupt Pending Register (set by TCC)</a:t>
            </a:r>
          </a:p>
        </p:txBody>
      </p:sp>
      <p:sp>
        <p:nvSpPr>
          <p:cNvPr id="124" name="Leading Question"/>
          <p:cNvSpPr txBox="1">
            <a:spLocks noChangeArrowheads="1"/>
          </p:cNvSpPr>
          <p:nvPr/>
        </p:nvSpPr>
        <p:spPr bwMode="auto">
          <a:xfrm>
            <a:off x="-160107" y="6013486"/>
            <a:ext cx="8845370" cy="252377"/>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b="0" dirty="0">
                <a:solidFill>
                  <a:schemeClr val="tx1"/>
                </a:solidFill>
                <a:latin typeface="Calibri" pitchFamily="34" charset="0"/>
                <a:cs typeface="Calibri" pitchFamily="34" charset="0"/>
              </a:rPr>
              <a:t>N</a:t>
            </a:r>
            <a:r>
              <a:rPr lang="en-US" sz="2000" b="0" dirty="0" smtClean="0">
                <a:solidFill>
                  <a:schemeClr val="tx1"/>
                </a:solidFill>
                <a:latin typeface="Calibri" pitchFamily="34" charset="0"/>
                <a:cs typeface="Calibri" pitchFamily="34" charset="0"/>
              </a:rPr>
              <a:t> </a:t>
            </a:r>
            <a:r>
              <a:rPr lang="en-US" sz="2000" b="0" dirty="0">
                <a:solidFill>
                  <a:schemeClr val="tx1"/>
                </a:solidFill>
                <a:latin typeface="Calibri" pitchFamily="34" charset="0"/>
                <a:cs typeface="Calibri" pitchFamily="34" charset="0"/>
              </a:rPr>
              <a:t>Channels and ONE interrupt? How do you determine WHICH channel completed?</a:t>
            </a:r>
          </a:p>
        </p:txBody>
      </p:sp>
    </p:spTree>
    <p:custDataLst>
      <p:tags r:id="rId1"/>
    </p:custDataLst>
    <p:extLst>
      <p:ext uri="{BB962C8B-B14F-4D97-AF65-F5344CB8AC3E}">
        <p14:creationId xmlns:p14="http://schemas.microsoft.com/office/powerpoint/2010/main" xmlns="" val="1009949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EDMA Interrupt Dispatcher</a:t>
            </a:r>
          </a:p>
        </p:txBody>
      </p:sp>
      <p:sp>
        <p:nvSpPr>
          <p:cNvPr id="34821" name="Text Box 12"/>
          <p:cNvSpPr txBox="1">
            <a:spLocks noChangeArrowheads="1"/>
          </p:cNvSpPr>
          <p:nvPr/>
        </p:nvSpPr>
        <p:spPr bwMode="auto">
          <a:xfrm>
            <a:off x="76200" y="584200"/>
            <a:ext cx="5405006" cy="344710"/>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pPr>
            <a:r>
              <a:rPr lang="en-US" sz="2000" b="0" dirty="0" smtClean="0">
                <a:solidFill>
                  <a:schemeClr val="tx1"/>
                </a:solidFill>
                <a:latin typeface="Calibri" pitchFamily="34" charset="0"/>
                <a:cs typeface="Calibri" pitchFamily="34" charset="0"/>
              </a:rPr>
              <a:t>Here’s </a:t>
            </a:r>
            <a:r>
              <a:rPr lang="en-US" sz="2000" b="0" dirty="0">
                <a:solidFill>
                  <a:schemeClr val="tx1"/>
                </a:solidFill>
                <a:latin typeface="Calibri" pitchFamily="34" charset="0"/>
                <a:cs typeface="Calibri" pitchFamily="34" charset="0"/>
              </a:rPr>
              <a:t>the interrupt chain from beginning to end:</a:t>
            </a:r>
          </a:p>
        </p:txBody>
      </p:sp>
      <p:sp>
        <p:nvSpPr>
          <p:cNvPr id="34822" name="Rectangle 13"/>
          <p:cNvSpPr>
            <a:spLocks noChangeArrowheads="1"/>
          </p:cNvSpPr>
          <p:nvPr/>
        </p:nvSpPr>
        <p:spPr bwMode="auto">
          <a:xfrm>
            <a:off x="1357313" y="5861050"/>
            <a:ext cx="6204840" cy="319446"/>
          </a:xfrm>
          <a:prstGeom prst="rect">
            <a:avLst/>
          </a:prstGeom>
          <a:solidFill>
            <a:schemeClr val="accent1"/>
          </a:solidFill>
          <a:ln w="12700">
            <a:noFill/>
            <a:miter lim="800000"/>
            <a:headEnd/>
            <a:tailEnd/>
          </a:ln>
        </p:spPr>
        <p:txBody>
          <a:bodyPr wrap="none">
            <a:spAutoFit/>
          </a:bodyPr>
          <a:lstStyle/>
          <a:p>
            <a:pPr eaLnBrk="0" hangingPunct="0">
              <a:lnSpc>
                <a:spcPct val="80000"/>
              </a:lnSpc>
              <a:spcBef>
                <a:spcPct val="50000"/>
              </a:spcBef>
            </a:pPr>
            <a:r>
              <a:rPr lang="en-US" sz="1800" b="0" i="1">
                <a:solidFill>
                  <a:schemeClr val="tx1"/>
                </a:solidFill>
                <a:latin typeface="Calibri" pitchFamily="34" charset="0"/>
                <a:cs typeface="Calibri" pitchFamily="34" charset="0"/>
              </a:rPr>
              <a:t>Use EDMA3 LLD to program the proper callback fxn for this HWI.</a:t>
            </a:r>
            <a:endParaRPr lang="en-US" sz="1600" b="0">
              <a:solidFill>
                <a:schemeClr val="tx1"/>
              </a:solidFill>
              <a:latin typeface="Calibri" pitchFamily="34" charset="0"/>
              <a:cs typeface="Calibri" pitchFamily="34" charset="0"/>
            </a:endParaRPr>
          </a:p>
        </p:txBody>
      </p:sp>
      <p:sp>
        <p:nvSpPr>
          <p:cNvPr id="34823" name="Text Box 14"/>
          <p:cNvSpPr txBox="1">
            <a:spLocks noChangeArrowheads="1"/>
          </p:cNvSpPr>
          <p:nvPr/>
        </p:nvSpPr>
        <p:spPr bwMode="auto">
          <a:xfrm>
            <a:off x="714375" y="1685925"/>
            <a:ext cx="1611339"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smtClean="0">
                <a:latin typeface="Calibri" pitchFamily="34" charset="0"/>
                <a:cs typeface="Calibri" pitchFamily="34" charset="0"/>
              </a:rPr>
              <a:t>EDMA3CC_GINT </a:t>
            </a:r>
            <a:endParaRPr lang="en-US" sz="1600" dirty="0">
              <a:latin typeface="Calibri" pitchFamily="34" charset="0"/>
              <a:cs typeface="Calibri" pitchFamily="34" charset="0"/>
            </a:endParaRPr>
          </a:p>
        </p:txBody>
      </p:sp>
      <p:pic>
        <p:nvPicPr>
          <p:cNvPr id="34824" name="Picture 15" descr="DD00943_[1]"/>
          <p:cNvPicPr>
            <a:picLocks noChangeAspect="1" noChangeArrowheads="1"/>
          </p:cNvPicPr>
          <p:nvPr/>
        </p:nvPicPr>
        <p:blipFill>
          <a:blip r:embed="rId3" cstate="print"/>
          <a:srcRect/>
          <a:stretch>
            <a:fillRect/>
          </a:stretch>
        </p:blipFill>
        <p:spPr bwMode="auto">
          <a:xfrm flipH="1">
            <a:off x="152400" y="1590675"/>
            <a:ext cx="671513" cy="685800"/>
          </a:xfrm>
          <a:prstGeom prst="rect">
            <a:avLst/>
          </a:prstGeom>
          <a:noFill/>
          <a:ln w="9525">
            <a:noFill/>
            <a:miter lim="800000"/>
            <a:headEnd/>
            <a:tailEnd/>
          </a:ln>
        </p:spPr>
      </p:pic>
      <p:sp>
        <p:nvSpPr>
          <p:cNvPr id="34825" name="Text Box 16"/>
          <p:cNvSpPr txBox="1">
            <a:spLocks noChangeArrowheads="1"/>
          </p:cNvSpPr>
          <p:nvPr/>
        </p:nvSpPr>
        <p:spPr bwMode="auto">
          <a:xfrm>
            <a:off x="3203575" y="1011238"/>
            <a:ext cx="2147191"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a:solidFill>
                  <a:schemeClr val="tx1"/>
                </a:solidFill>
                <a:latin typeface="Calibri" pitchFamily="34" charset="0"/>
                <a:cs typeface="Calibri" pitchFamily="34" charset="0"/>
              </a:rPr>
              <a:t>2.  Interrupt Selector</a:t>
            </a:r>
          </a:p>
        </p:txBody>
      </p:sp>
      <p:sp>
        <p:nvSpPr>
          <p:cNvPr id="430097" name="AutoShape 17"/>
          <p:cNvSpPr>
            <a:spLocks noChangeArrowheads="1"/>
          </p:cNvSpPr>
          <p:nvPr/>
        </p:nvSpPr>
        <p:spPr bwMode="auto">
          <a:xfrm rot="16200000" flipH="1">
            <a:off x="3429000" y="1676400"/>
            <a:ext cx="914400" cy="304800"/>
          </a:xfrm>
          <a:prstGeom prst="flowChartManualOperation">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098" name="Line 18"/>
          <p:cNvSpPr>
            <a:spLocks noChangeShapeType="1"/>
          </p:cNvSpPr>
          <p:nvPr/>
        </p:nvSpPr>
        <p:spPr bwMode="auto">
          <a:xfrm>
            <a:off x="4038600" y="1828800"/>
            <a:ext cx="9144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4828" name="Text Box 19"/>
          <p:cNvSpPr txBox="1">
            <a:spLocks noChangeArrowheads="1"/>
          </p:cNvSpPr>
          <p:nvPr/>
        </p:nvSpPr>
        <p:spPr bwMode="auto">
          <a:xfrm>
            <a:off x="4029075" y="1522413"/>
            <a:ext cx="1051891"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HWI_INT5</a:t>
            </a:r>
          </a:p>
        </p:txBody>
      </p:sp>
      <p:sp>
        <p:nvSpPr>
          <p:cNvPr id="34829" name="Text Box 20"/>
          <p:cNvSpPr txBox="1">
            <a:spLocks noChangeArrowheads="1"/>
          </p:cNvSpPr>
          <p:nvPr/>
        </p:nvSpPr>
        <p:spPr bwMode="auto">
          <a:xfrm>
            <a:off x="152400" y="1006475"/>
            <a:ext cx="2293000"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a:solidFill>
                  <a:schemeClr val="tx1"/>
                </a:solidFill>
                <a:latin typeface="Calibri" pitchFamily="34" charset="0"/>
                <a:cs typeface="Calibri" pitchFamily="34" charset="0"/>
              </a:rPr>
              <a:t>1.  An interrupt occurs</a:t>
            </a:r>
          </a:p>
        </p:txBody>
      </p:sp>
      <p:sp>
        <p:nvSpPr>
          <p:cNvPr id="34830" name="Text Box 21"/>
          <p:cNvSpPr txBox="1">
            <a:spLocks noChangeArrowheads="1"/>
          </p:cNvSpPr>
          <p:nvPr/>
        </p:nvSpPr>
        <p:spPr bwMode="auto">
          <a:xfrm>
            <a:off x="5562600" y="1011238"/>
            <a:ext cx="248337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a:solidFill>
                  <a:schemeClr val="tx1"/>
                </a:solidFill>
                <a:latin typeface="Calibri" pitchFamily="34" charset="0"/>
                <a:cs typeface="Calibri" pitchFamily="34" charset="0"/>
              </a:rPr>
              <a:t>3.  HWI_INT5 Properties</a:t>
            </a:r>
          </a:p>
        </p:txBody>
      </p:sp>
      <p:sp>
        <p:nvSpPr>
          <p:cNvPr id="430102" name="Line 22"/>
          <p:cNvSpPr>
            <a:spLocks noChangeShapeType="1"/>
          </p:cNvSpPr>
          <p:nvPr/>
        </p:nvSpPr>
        <p:spPr bwMode="auto">
          <a:xfrm>
            <a:off x="3048000" y="1828800"/>
            <a:ext cx="68580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4835" name="Text Box 26"/>
          <p:cNvSpPr txBox="1">
            <a:spLocks noChangeArrowheads="1"/>
          </p:cNvSpPr>
          <p:nvPr/>
        </p:nvSpPr>
        <p:spPr bwMode="auto">
          <a:xfrm>
            <a:off x="152400" y="3200400"/>
            <a:ext cx="3022046"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a:solidFill>
                  <a:schemeClr val="tx1"/>
                </a:solidFill>
                <a:latin typeface="Calibri" pitchFamily="34" charset="0"/>
                <a:cs typeface="Calibri" pitchFamily="34" charset="0"/>
              </a:rPr>
              <a:t>4</a:t>
            </a:r>
            <a:r>
              <a:rPr lang="en-US" sz="1800" i="1" dirty="0" smtClean="0">
                <a:solidFill>
                  <a:schemeClr val="tx1"/>
                </a:solidFill>
                <a:latin typeface="Calibri" pitchFamily="34" charset="0"/>
                <a:cs typeface="Calibri" pitchFamily="34" charset="0"/>
              </a:rPr>
              <a:t>.  </a:t>
            </a:r>
            <a:r>
              <a:rPr lang="en-US" sz="1800" i="1" dirty="0">
                <a:solidFill>
                  <a:schemeClr val="tx1"/>
                </a:solidFill>
                <a:latin typeface="Calibri" pitchFamily="34" charset="0"/>
                <a:cs typeface="Calibri" pitchFamily="34" charset="0"/>
              </a:rPr>
              <a:t>EDMA </a:t>
            </a:r>
            <a:r>
              <a:rPr lang="en-US" sz="1800" i="1" dirty="0" smtClean="0">
                <a:solidFill>
                  <a:schemeClr val="tx1"/>
                </a:solidFill>
                <a:latin typeface="Calibri" pitchFamily="34" charset="0"/>
                <a:cs typeface="Calibri" pitchFamily="34" charset="0"/>
              </a:rPr>
              <a:t>Dispatcher Function</a:t>
            </a:r>
            <a:endParaRPr lang="en-US" sz="1800" i="1" dirty="0">
              <a:solidFill>
                <a:schemeClr val="tx1"/>
              </a:solidFill>
              <a:latin typeface="Calibri" pitchFamily="34" charset="0"/>
              <a:cs typeface="Calibri" pitchFamily="34" charset="0"/>
            </a:endParaRPr>
          </a:p>
        </p:txBody>
      </p:sp>
      <p:grpSp>
        <p:nvGrpSpPr>
          <p:cNvPr id="34836" name="Group 27"/>
          <p:cNvGrpSpPr>
            <a:grpSpLocks/>
          </p:cNvGrpSpPr>
          <p:nvPr/>
        </p:nvGrpSpPr>
        <p:grpSpPr bwMode="auto">
          <a:xfrm>
            <a:off x="533400" y="3633788"/>
            <a:ext cx="2286000" cy="1371600"/>
            <a:chOff x="2400" y="2448"/>
            <a:chExt cx="1440" cy="864"/>
          </a:xfrm>
        </p:grpSpPr>
        <p:sp>
          <p:nvSpPr>
            <p:cNvPr id="430108" name="AutoShape 28"/>
            <p:cNvSpPr>
              <a:spLocks noChangeArrowheads="1"/>
            </p:cNvSpPr>
            <p:nvPr/>
          </p:nvSpPr>
          <p:spPr bwMode="auto">
            <a:xfrm>
              <a:off x="2400" y="2448"/>
              <a:ext cx="1440" cy="864"/>
            </a:xfrm>
            <a:prstGeom prst="foldedCorner">
              <a:avLst>
                <a:gd name="adj" fmla="val 12500"/>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4850" name="Text Box 29"/>
            <p:cNvSpPr txBox="1">
              <a:spLocks noChangeArrowheads="1"/>
            </p:cNvSpPr>
            <p:nvPr/>
          </p:nvSpPr>
          <p:spPr bwMode="auto">
            <a:xfrm>
              <a:off x="2438" y="2511"/>
              <a:ext cx="1372" cy="70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a:latin typeface="Arial Narrow" pitchFamily="34" charset="0"/>
                </a:rPr>
                <a:t>Read IPR bits</a:t>
              </a:r>
            </a:p>
            <a:p>
              <a:pPr eaLnBrk="0" hangingPunct="0">
                <a:lnSpc>
                  <a:spcPct val="80000"/>
                </a:lnSpc>
                <a:spcBef>
                  <a:spcPct val="50000"/>
                </a:spcBef>
              </a:pPr>
              <a:r>
                <a:rPr lang="en-US" sz="1600" b="0" dirty="0">
                  <a:latin typeface="Arial Narrow" pitchFamily="34" charset="0"/>
                </a:rPr>
                <a:t>Determine which one is set</a:t>
              </a:r>
            </a:p>
            <a:p>
              <a:pPr eaLnBrk="0" hangingPunct="0">
                <a:lnSpc>
                  <a:spcPct val="80000"/>
                </a:lnSpc>
                <a:spcBef>
                  <a:spcPct val="50000"/>
                </a:spcBef>
              </a:pPr>
              <a:r>
                <a:rPr lang="en-US" sz="1600" b="0" dirty="0">
                  <a:latin typeface="Arial Narrow" pitchFamily="34" charset="0"/>
                </a:rPr>
                <a:t>Call corresponding handler</a:t>
              </a:r>
              <a:br>
                <a:rPr lang="en-US" sz="1600" b="0" dirty="0">
                  <a:latin typeface="Arial Narrow" pitchFamily="34" charset="0"/>
                </a:rPr>
              </a:br>
              <a:r>
                <a:rPr lang="en-US" sz="1600" b="0" dirty="0">
                  <a:latin typeface="Arial Narrow" pitchFamily="34" charset="0"/>
                </a:rPr>
                <a:t>(ISR) in </a:t>
              </a:r>
              <a:r>
                <a:rPr lang="en-US" sz="1600" b="0" dirty="0" err="1">
                  <a:latin typeface="Arial Narrow" pitchFamily="34" charset="0"/>
                </a:rPr>
                <a:t>Fxn</a:t>
              </a:r>
              <a:r>
                <a:rPr lang="en-US" sz="1600" b="0" dirty="0">
                  <a:latin typeface="Arial Narrow" pitchFamily="34" charset="0"/>
                </a:rPr>
                <a:t> Table</a:t>
              </a:r>
            </a:p>
          </p:txBody>
        </p:sp>
      </p:grpSp>
      <p:sp>
        <p:nvSpPr>
          <p:cNvPr id="34837" name="Text Box 30"/>
          <p:cNvSpPr txBox="1">
            <a:spLocks noChangeArrowheads="1"/>
          </p:cNvSpPr>
          <p:nvPr/>
        </p:nvSpPr>
        <p:spPr bwMode="auto">
          <a:xfrm>
            <a:off x="3276600" y="3200400"/>
            <a:ext cx="2609753"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smtClean="0">
                <a:solidFill>
                  <a:schemeClr val="tx1"/>
                </a:solidFill>
                <a:latin typeface="Calibri" pitchFamily="34" charset="0"/>
                <a:cs typeface="Calibri" pitchFamily="34" charset="0"/>
              </a:rPr>
              <a:t>5.  </a:t>
            </a:r>
            <a:r>
              <a:rPr lang="en-US" sz="1800" i="1" dirty="0">
                <a:solidFill>
                  <a:schemeClr val="tx1"/>
                </a:solidFill>
                <a:latin typeface="Calibri" pitchFamily="34" charset="0"/>
                <a:cs typeface="Calibri" pitchFamily="34" charset="0"/>
              </a:rPr>
              <a:t>ISR (interrupt handler)</a:t>
            </a:r>
          </a:p>
        </p:txBody>
      </p:sp>
      <p:sp>
        <p:nvSpPr>
          <p:cNvPr id="430111" name="AutoShape 31"/>
          <p:cNvSpPr>
            <a:spLocks noChangeArrowheads="1"/>
          </p:cNvSpPr>
          <p:nvPr/>
        </p:nvSpPr>
        <p:spPr bwMode="auto">
          <a:xfrm>
            <a:off x="3581400" y="4063097"/>
            <a:ext cx="2057400" cy="384393"/>
          </a:xfrm>
          <a:prstGeom prst="foldedCorner">
            <a:avLst>
              <a:gd name="adj" fmla="val 12500"/>
            </a:avLst>
          </a:prstGeom>
          <a:solidFill>
            <a:schemeClr val="accent2"/>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4839" name="Text Box 32"/>
          <p:cNvSpPr txBox="1">
            <a:spLocks noChangeArrowheads="1"/>
          </p:cNvSpPr>
          <p:nvPr/>
        </p:nvSpPr>
        <p:spPr bwMode="auto">
          <a:xfrm>
            <a:off x="3600450" y="3733800"/>
            <a:ext cx="2162175" cy="1471172"/>
          </a:xfrm>
          <a:prstGeom prst="rect">
            <a:avLst/>
          </a:prstGeom>
          <a:noFill/>
          <a:ln w="12700">
            <a:noFill/>
            <a:miter lim="800000"/>
            <a:headEnd/>
            <a:tailEnd/>
          </a:ln>
        </p:spPr>
        <p:txBody>
          <a:bodyPr>
            <a:spAutoFit/>
          </a:bodyPr>
          <a:lstStyle/>
          <a:p>
            <a:pPr eaLnBrk="0" hangingPunct="0">
              <a:lnSpc>
                <a:spcPct val="80000"/>
              </a:lnSpc>
              <a:spcAft>
                <a:spcPct val="30000"/>
              </a:spcAft>
            </a:pPr>
            <a:r>
              <a:rPr lang="en-US" sz="1600" b="0" dirty="0">
                <a:latin typeface="Arial Narrow" pitchFamily="34" charset="0"/>
              </a:rPr>
              <a:t>void </a:t>
            </a:r>
            <a:r>
              <a:rPr lang="en-US" sz="1600" b="0" dirty="0" err="1">
                <a:latin typeface="Calibri" pitchFamily="34" charset="0"/>
                <a:cs typeface="Calibri" pitchFamily="34" charset="0"/>
              </a:rPr>
              <a:t>edma_rcv_isr</a:t>
            </a:r>
            <a:r>
              <a:rPr lang="en-US" sz="1600" b="0" dirty="0">
                <a:latin typeface="Arial Narrow" pitchFamily="34" charset="0"/>
              </a:rPr>
              <a:t> (void)</a:t>
            </a:r>
          </a:p>
          <a:p>
            <a:pPr eaLnBrk="0" hangingPunct="0">
              <a:lnSpc>
                <a:spcPct val="80000"/>
              </a:lnSpc>
              <a:spcAft>
                <a:spcPct val="30000"/>
              </a:spcAft>
            </a:pPr>
            <a:r>
              <a:rPr lang="en-US" sz="1600" b="0" dirty="0">
                <a:latin typeface="Arial Narrow" pitchFamily="34" charset="0"/>
              </a:rPr>
              <a:t>{</a:t>
            </a:r>
          </a:p>
          <a:p>
            <a:pPr eaLnBrk="0" hangingPunct="0">
              <a:lnSpc>
                <a:spcPct val="80000"/>
              </a:lnSpc>
              <a:spcAft>
                <a:spcPct val="30000"/>
              </a:spcAft>
            </a:pPr>
            <a:r>
              <a:rPr lang="en-US" sz="1600" b="0" dirty="0" err="1">
                <a:latin typeface="Arial Narrow" pitchFamily="34" charset="0"/>
              </a:rPr>
              <a:t>SEM_post</a:t>
            </a:r>
            <a:r>
              <a:rPr lang="en-US" sz="1600" b="0" dirty="0">
                <a:latin typeface="Arial Narrow" pitchFamily="34" charset="0"/>
              </a:rPr>
              <a:t> (&amp;semaphore);</a:t>
            </a:r>
          </a:p>
          <a:p>
            <a:pPr eaLnBrk="0" hangingPunct="0">
              <a:lnSpc>
                <a:spcPct val="80000"/>
              </a:lnSpc>
              <a:spcAft>
                <a:spcPct val="30000"/>
              </a:spcAft>
            </a:pPr>
            <a:r>
              <a:rPr lang="en-US" sz="1600" b="0" dirty="0">
                <a:latin typeface="Arial Narrow" pitchFamily="34" charset="0"/>
              </a:rPr>
              <a:t>}</a:t>
            </a:r>
          </a:p>
        </p:txBody>
      </p:sp>
      <p:sp>
        <p:nvSpPr>
          <p:cNvPr id="34840" name="Text Box 33"/>
          <p:cNvSpPr txBox="1">
            <a:spLocks noChangeArrowheads="1"/>
          </p:cNvSpPr>
          <p:nvPr/>
        </p:nvSpPr>
        <p:spPr bwMode="auto">
          <a:xfrm>
            <a:off x="76200" y="5499100"/>
            <a:ext cx="8545737" cy="319446"/>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pPr>
            <a:r>
              <a:rPr lang="en-US" sz="1800" b="0" dirty="0" smtClean="0">
                <a:solidFill>
                  <a:schemeClr val="tx1"/>
                </a:solidFill>
                <a:latin typeface="Calibri" pitchFamily="34" charset="0"/>
                <a:cs typeface="Calibri" pitchFamily="34" charset="0"/>
              </a:rPr>
              <a:t>How </a:t>
            </a:r>
            <a:r>
              <a:rPr lang="en-US" sz="1800" b="0" dirty="0">
                <a:solidFill>
                  <a:schemeClr val="tx1"/>
                </a:solidFill>
                <a:latin typeface="Calibri" pitchFamily="34" charset="0"/>
                <a:cs typeface="Calibri" pitchFamily="34" charset="0"/>
              </a:rPr>
              <a:t>does the ISR </a:t>
            </a:r>
            <a:r>
              <a:rPr lang="en-US" sz="1800" b="0" dirty="0" err="1">
                <a:solidFill>
                  <a:schemeClr val="tx1"/>
                </a:solidFill>
                <a:latin typeface="Calibri" pitchFamily="34" charset="0"/>
                <a:cs typeface="Calibri" pitchFamily="34" charset="0"/>
              </a:rPr>
              <a:t>Fxn</a:t>
            </a:r>
            <a:r>
              <a:rPr lang="en-US" sz="1800" b="0" dirty="0">
                <a:solidFill>
                  <a:schemeClr val="tx1"/>
                </a:solidFill>
                <a:latin typeface="Calibri" pitchFamily="34" charset="0"/>
                <a:cs typeface="Calibri" pitchFamily="34" charset="0"/>
              </a:rPr>
              <a:t> Table (in </a:t>
            </a:r>
            <a:r>
              <a:rPr lang="en-US" sz="1800" b="0" dirty="0" smtClean="0">
                <a:solidFill>
                  <a:schemeClr val="tx1"/>
                </a:solidFill>
                <a:latin typeface="Calibri" pitchFamily="34" charset="0"/>
                <a:cs typeface="Calibri" pitchFamily="34" charset="0"/>
              </a:rPr>
              <a:t>#4 </a:t>
            </a:r>
            <a:r>
              <a:rPr lang="en-US" sz="1800" b="0" dirty="0">
                <a:solidFill>
                  <a:schemeClr val="tx1"/>
                </a:solidFill>
                <a:latin typeface="Calibri" pitchFamily="34" charset="0"/>
                <a:cs typeface="Calibri" pitchFamily="34" charset="0"/>
              </a:rPr>
              <a:t>above) get loaded with the proper handler </a:t>
            </a:r>
            <a:r>
              <a:rPr lang="en-US" sz="1800" b="0" dirty="0" err="1">
                <a:solidFill>
                  <a:schemeClr val="tx1"/>
                </a:solidFill>
                <a:latin typeface="Calibri" pitchFamily="34" charset="0"/>
                <a:cs typeface="Calibri" pitchFamily="34" charset="0"/>
              </a:rPr>
              <a:t>Fxn</a:t>
            </a:r>
            <a:r>
              <a:rPr lang="en-US" sz="1800" b="0" dirty="0">
                <a:solidFill>
                  <a:schemeClr val="tx1"/>
                </a:solidFill>
                <a:latin typeface="Calibri" pitchFamily="34" charset="0"/>
                <a:cs typeface="Calibri" pitchFamily="34" charset="0"/>
              </a:rPr>
              <a:t> names?</a:t>
            </a:r>
          </a:p>
        </p:txBody>
      </p:sp>
      <p:grpSp>
        <p:nvGrpSpPr>
          <p:cNvPr id="34841" name="Group 34"/>
          <p:cNvGrpSpPr>
            <a:grpSpLocks/>
          </p:cNvGrpSpPr>
          <p:nvPr/>
        </p:nvGrpSpPr>
        <p:grpSpPr bwMode="auto">
          <a:xfrm>
            <a:off x="2743200" y="3886200"/>
            <a:ext cx="838200" cy="685800"/>
            <a:chOff x="3888" y="2592"/>
            <a:chExt cx="528" cy="432"/>
          </a:xfrm>
        </p:grpSpPr>
        <p:sp>
          <p:nvSpPr>
            <p:cNvPr id="430115" name="Line 35"/>
            <p:cNvSpPr>
              <a:spLocks noChangeShapeType="1"/>
            </p:cNvSpPr>
            <p:nvPr/>
          </p:nvSpPr>
          <p:spPr bwMode="auto">
            <a:xfrm>
              <a:off x="3888" y="3024"/>
              <a:ext cx="288" cy="0"/>
            </a:xfrm>
            <a:prstGeom prst="line">
              <a:avLst/>
            </a:prstGeom>
            <a:noFill/>
            <a:ln w="28575">
              <a:solidFill>
                <a:schemeClr val="tx2"/>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116" name="Line 36"/>
            <p:cNvSpPr>
              <a:spLocks noChangeShapeType="1"/>
            </p:cNvSpPr>
            <p:nvPr/>
          </p:nvSpPr>
          <p:spPr bwMode="auto">
            <a:xfrm flipH="1">
              <a:off x="4176" y="2592"/>
              <a:ext cx="240" cy="0"/>
            </a:xfrm>
            <a:prstGeom prst="line">
              <a:avLst/>
            </a:prstGeom>
            <a:noFill/>
            <a:ln w="28575">
              <a:solidFill>
                <a:schemeClr val="tx2"/>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117" name="Line 37"/>
            <p:cNvSpPr>
              <a:spLocks noChangeShapeType="1"/>
            </p:cNvSpPr>
            <p:nvPr/>
          </p:nvSpPr>
          <p:spPr bwMode="auto">
            <a:xfrm>
              <a:off x="4176" y="2592"/>
              <a:ext cx="0" cy="432"/>
            </a:xfrm>
            <a:prstGeom prst="line">
              <a:avLst/>
            </a:prstGeom>
            <a:noFill/>
            <a:ln w="28575">
              <a:solidFill>
                <a:schemeClr val="tx2"/>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38763" y="1317625"/>
            <a:ext cx="3297238" cy="1882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xmlns="" val="64559867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Linking</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Linking – “Action” – Overview</a:t>
            </a:r>
          </a:p>
        </p:txBody>
      </p:sp>
      <p:grpSp>
        <p:nvGrpSpPr>
          <p:cNvPr id="36868" name="Group 41"/>
          <p:cNvGrpSpPr>
            <a:grpSpLocks/>
          </p:cNvGrpSpPr>
          <p:nvPr/>
        </p:nvGrpSpPr>
        <p:grpSpPr bwMode="auto">
          <a:xfrm>
            <a:off x="496979" y="471488"/>
            <a:ext cx="6132421" cy="2357437"/>
            <a:chOff x="784" y="1901"/>
            <a:chExt cx="4058" cy="1559"/>
          </a:xfrm>
        </p:grpSpPr>
        <p:grpSp>
          <p:nvGrpSpPr>
            <p:cNvPr id="36882" name="Group 42"/>
            <p:cNvGrpSpPr>
              <a:grpSpLocks/>
            </p:cNvGrpSpPr>
            <p:nvPr/>
          </p:nvGrpSpPr>
          <p:grpSpPr bwMode="auto">
            <a:xfrm>
              <a:off x="784" y="2208"/>
              <a:ext cx="4058" cy="1248"/>
              <a:chOff x="736" y="480"/>
              <a:chExt cx="4058" cy="1248"/>
            </a:xfrm>
          </p:grpSpPr>
          <p:sp>
            <p:nvSpPr>
              <p:cNvPr id="36899" name="Rectangle 43"/>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t>T</a:t>
                </a:r>
              </a:p>
              <a:p>
                <a:pPr algn="ctr" eaLnBrk="0" hangingPunct="0"/>
                <a:r>
                  <a:rPr lang="en-US" sz="1200" b="0"/>
                  <a:t>(xfer config)</a:t>
                </a:r>
              </a:p>
            </p:txBody>
          </p:sp>
          <p:sp>
            <p:nvSpPr>
              <p:cNvPr id="36900" name="Text Box 44"/>
              <p:cNvSpPr txBox="1">
                <a:spLocks noChangeArrowheads="1"/>
              </p:cNvSpPr>
              <p:nvPr/>
            </p:nvSpPr>
            <p:spPr bwMode="auto">
              <a:xfrm>
                <a:off x="736" y="1134"/>
                <a:ext cx="467" cy="590"/>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latin typeface="Calibri" pitchFamily="34" charset="0"/>
                    <a:cs typeface="Calibri" pitchFamily="34" charset="0"/>
                  </a:rPr>
                  <a:t>E</a:t>
                </a:r>
                <a:endParaRPr lang="en-US" dirty="0">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(event)</a:t>
                </a:r>
              </a:p>
            </p:txBody>
          </p:sp>
          <p:cxnSp>
            <p:nvCxnSpPr>
              <p:cNvPr id="36901" name="AutoShape 45"/>
              <p:cNvCxnSpPr>
                <a:cxnSpLocks noChangeShapeType="1"/>
                <a:endCxn id="36899" idx="1"/>
              </p:cNvCxnSpPr>
              <p:nvPr/>
            </p:nvCxnSpPr>
            <p:spPr bwMode="auto">
              <a:xfrm flipV="1">
                <a:off x="1239" y="1228"/>
                <a:ext cx="406" cy="5"/>
              </a:xfrm>
              <a:prstGeom prst="straightConnector1">
                <a:avLst/>
              </a:prstGeom>
              <a:noFill/>
              <a:ln w="28575" cap="rnd">
                <a:solidFill>
                  <a:schemeClr val="tx1"/>
                </a:solidFill>
                <a:prstDash val="sysDot"/>
                <a:round/>
                <a:headEnd type="none" w="sm" len="sm"/>
                <a:tailEnd type="triangle" w="lg" len="med"/>
              </a:ln>
            </p:spPr>
          </p:cxnSp>
          <p:sp>
            <p:nvSpPr>
              <p:cNvPr id="36902" name="AutoShape 46"/>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dirty="0">
                    <a:latin typeface="Calibri" pitchFamily="34" charset="0"/>
                    <a:cs typeface="Calibri" pitchFamily="34" charset="0"/>
                  </a:rPr>
                  <a:t>Done</a:t>
                </a:r>
              </a:p>
            </p:txBody>
          </p:sp>
          <p:cxnSp>
            <p:nvCxnSpPr>
              <p:cNvPr id="36903" name="AutoShape 47"/>
              <p:cNvCxnSpPr>
                <a:cxnSpLocks noChangeShapeType="1"/>
                <a:stCxn id="36899" idx="3"/>
                <a:endCxn id="36902"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36904" name="Rectangle 48"/>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p>
            </p:txBody>
          </p:sp>
          <p:cxnSp>
            <p:nvCxnSpPr>
              <p:cNvPr id="36905" name="AutoShape 49"/>
              <p:cNvCxnSpPr>
                <a:cxnSpLocks noChangeShapeType="1"/>
                <a:stCxn id="36899" idx="3"/>
                <a:endCxn id="36904"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36906" name="Text Box 50"/>
              <p:cNvSpPr txBox="1">
                <a:spLocks noChangeArrowheads="1"/>
              </p:cNvSpPr>
              <p:nvPr/>
            </p:nvSpPr>
            <p:spPr bwMode="auto">
              <a:xfrm>
                <a:off x="3061" y="1134"/>
                <a:ext cx="495" cy="590"/>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solidFill>
                      <a:schemeClr val="tx2"/>
                    </a:solidFill>
                    <a:latin typeface="Calibri" pitchFamily="34" charset="0"/>
                    <a:cs typeface="Calibri" pitchFamily="34" charset="0"/>
                  </a:rPr>
                  <a:t>A</a:t>
                </a:r>
                <a:endParaRPr lang="en-US" dirty="0">
                  <a:solidFill>
                    <a:schemeClr val="tx2"/>
                  </a:solidFill>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(action)</a:t>
                </a:r>
              </a:p>
            </p:txBody>
          </p:sp>
          <p:sp>
            <p:nvSpPr>
              <p:cNvPr id="588851" name="AutoShape 51"/>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nvGrpSpPr>
            <p:cNvPr id="36883" name="Group 52"/>
            <p:cNvGrpSpPr>
              <a:grpSpLocks/>
            </p:cNvGrpSpPr>
            <p:nvPr/>
          </p:nvGrpSpPr>
          <p:grpSpPr bwMode="auto">
            <a:xfrm>
              <a:off x="1693" y="2471"/>
              <a:ext cx="1121" cy="989"/>
              <a:chOff x="561" y="1661"/>
              <a:chExt cx="977" cy="1072"/>
            </a:xfrm>
          </p:grpSpPr>
          <p:sp>
            <p:nvSpPr>
              <p:cNvPr id="36885" name="Rectangle 53"/>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dirty="0">
                    <a:latin typeface="Calibri" pitchFamily="34" charset="0"/>
                    <a:cs typeface="Calibri" pitchFamily="34" charset="0"/>
                  </a:rPr>
                  <a:t>Options</a:t>
                </a:r>
              </a:p>
            </p:txBody>
          </p:sp>
          <p:sp>
            <p:nvSpPr>
              <p:cNvPr id="36886" name="Rectangle 54"/>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Source</a:t>
                </a:r>
              </a:p>
            </p:txBody>
          </p:sp>
          <p:sp>
            <p:nvSpPr>
              <p:cNvPr id="36887" name="Rectangle 55"/>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Destination</a:t>
                </a:r>
              </a:p>
            </p:txBody>
          </p:sp>
          <p:sp>
            <p:nvSpPr>
              <p:cNvPr id="36888" name="Rectangle 56"/>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6889" name="Rectangle 57"/>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Link Addr</a:t>
                </a:r>
                <a:endParaRPr lang="en-US" sz="1400" b="0" baseline="30000">
                  <a:latin typeface="Calibri" pitchFamily="34" charset="0"/>
                  <a:cs typeface="Calibri" pitchFamily="34" charset="0"/>
                </a:endParaRPr>
              </a:p>
            </p:txBody>
          </p:sp>
          <p:sp>
            <p:nvSpPr>
              <p:cNvPr id="36890" name="Rectangle 58"/>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Cnt Reload</a:t>
                </a:r>
              </a:p>
            </p:txBody>
          </p:sp>
          <p:sp>
            <p:nvSpPr>
              <p:cNvPr id="36891" name="Rectangle 59"/>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rPr>
                  <a:t>Transfer Count</a:t>
                </a:r>
              </a:p>
            </p:txBody>
          </p:sp>
          <p:sp>
            <p:nvSpPr>
              <p:cNvPr id="36892" name="Rectangle 60"/>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endParaRPr lang="en-US" sz="1400" b="0" baseline="30000">
                  <a:latin typeface="Calibri" pitchFamily="34" charset="0"/>
                  <a:cs typeface="Calibri" pitchFamily="34" charset="0"/>
                </a:endParaRPr>
              </a:p>
            </p:txBody>
          </p:sp>
          <p:sp>
            <p:nvSpPr>
              <p:cNvPr id="36893" name="Rectangle 61"/>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6894" name="Rectangle 62"/>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a:t>
                </a:r>
                <a:endParaRPr lang="en-US" sz="1400" b="0" baseline="30000">
                  <a:latin typeface="Calibri" pitchFamily="34" charset="0"/>
                  <a:cs typeface="Calibri" pitchFamily="34" charset="0"/>
                </a:endParaRPr>
              </a:p>
            </p:txBody>
          </p:sp>
          <p:sp>
            <p:nvSpPr>
              <p:cNvPr id="36895" name="Rectangle 63"/>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Rsvd</a:t>
                </a:r>
              </a:p>
            </p:txBody>
          </p:sp>
          <p:sp>
            <p:nvSpPr>
              <p:cNvPr id="36896" name="Rectangle 64"/>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A</a:t>
                </a:r>
                <a:endParaRPr lang="en-US" sz="1400" b="0" baseline="30000">
                  <a:latin typeface="Calibri" pitchFamily="34" charset="0"/>
                  <a:cs typeface="Calibri" pitchFamily="34" charset="0"/>
                </a:endParaRPr>
              </a:p>
            </p:txBody>
          </p:sp>
          <p:sp>
            <p:nvSpPr>
              <p:cNvPr id="36897" name="Rectangle 65"/>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B</a:t>
                </a:r>
              </a:p>
            </p:txBody>
          </p:sp>
          <p:sp>
            <p:nvSpPr>
              <p:cNvPr id="588866" name="Rectangle 66"/>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Arial Narrow" pitchFamily="34" charset="0"/>
                </a:endParaRPr>
              </a:p>
            </p:txBody>
          </p:sp>
        </p:grpSp>
        <p:sp>
          <p:nvSpPr>
            <p:cNvPr id="36884" name="Rectangle 67"/>
            <p:cNvSpPr>
              <a:spLocks noChangeArrowheads="1"/>
            </p:cNvSpPr>
            <p:nvPr/>
          </p:nvSpPr>
          <p:spPr bwMode="auto">
            <a:xfrm>
              <a:off x="1688" y="1901"/>
              <a:ext cx="1132" cy="515"/>
            </a:xfrm>
            <a:prstGeom prst="rect">
              <a:avLst/>
            </a:prstGeom>
            <a:noFill/>
            <a:ln w="12700">
              <a:noFill/>
              <a:miter lim="800000"/>
              <a:headEnd type="none" w="sm" len="sm"/>
              <a:tailEnd type="none" w="sm" len="sm"/>
            </a:ln>
          </p:spPr>
          <p:txBody>
            <a:bodyPr>
              <a:spAutoFit/>
            </a:bodyPr>
            <a:lstStyle/>
            <a:p>
              <a:pPr algn="ctr" eaLnBrk="0" hangingPunct="0"/>
              <a:r>
                <a:rPr lang="en-US" sz="3600" dirty="0">
                  <a:latin typeface="Calibri" pitchFamily="34" charset="0"/>
                  <a:cs typeface="Calibri" pitchFamily="34" charset="0"/>
                </a:rPr>
                <a:t>T</a:t>
              </a:r>
            </a:p>
            <a:p>
              <a:pPr algn="ctr" eaLnBrk="0" hangingPunct="0"/>
              <a:r>
                <a:rPr lang="en-US" sz="1200" b="0" dirty="0">
                  <a:latin typeface="Calibri" pitchFamily="34" charset="0"/>
                  <a:cs typeface="Calibri" pitchFamily="34" charset="0"/>
                </a:rPr>
                <a:t>(</a:t>
              </a:r>
              <a:r>
                <a:rPr lang="en-US" sz="1200" b="0" dirty="0" err="1">
                  <a:latin typeface="Calibri" pitchFamily="34" charset="0"/>
                  <a:cs typeface="Calibri" pitchFamily="34" charset="0"/>
                </a:rPr>
                <a:t>xfer</a:t>
              </a:r>
              <a:r>
                <a:rPr lang="en-US" sz="1200" b="0" dirty="0">
                  <a:latin typeface="Calibri" pitchFamily="34" charset="0"/>
                  <a:cs typeface="Calibri" pitchFamily="34" charset="0"/>
                </a:rPr>
                <a:t> </a:t>
              </a:r>
              <a:r>
                <a:rPr lang="en-US" sz="1200" b="0" dirty="0" err="1">
                  <a:latin typeface="Calibri" pitchFamily="34" charset="0"/>
                  <a:cs typeface="Calibri" pitchFamily="34" charset="0"/>
                </a:rPr>
                <a:t>config</a:t>
              </a:r>
              <a:r>
                <a:rPr lang="en-US" sz="1200" b="0" dirty="0">
                  <a:latin typeface="Calibri" pitchFamily="34" charset="0"/>
                  <a:cs typeface="Calibri" pitchFamily="34" charset="0"/>
                </a:rPr>
                <a:t>)</a:t>
              </a:r>
            </a:p>
          </p:txBody>
        </p:sp>
      </p:grpSp>
      <p:sp>
        <p:nvSpPr>
          <p:cNvPr id="36869" name="Text Box 68"/>
          <p:cNvSpPr txBox="1">
            <a:spLocks noChangeArrowheads="1"/>
          </p:cNvSpPr>
          <p:nvPr/>
        </p:nvSpPr>
        <p:spPr bwMode="auto">
          <a:xfrm>
            <a:off x="76200" y="3124200"/>
            <a:ext cx="5267148" cy="338862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90000"/>
              </a:lnSpc>
              <a:spcBef>
                <a:spcPct val="40000"/>
              </a:spcBef>
              <a:buSzPct val="100000"/>
              <a:buFont typeface="Arial" pitchFamily="34" charset="0"/>
              <a:buChar char="•"/>
            </a:pPr>
            <a:r>
              <a:rPr lang="en-US" sz="1800" dirty="0">
                <a:solidFill>
                  <a:schemeClr val="tx1"/>
                </a:solidFill>
                <a:latin typeface="Calibri" pitchFamily="34" charset="0"/>
                <a:cs typeface="Calibri" pitchFamily="34" charset="0"/>
              </a:rPr>
              <a:t>Need: auto-reload channel with new </a:t>
            </a:r>
            <a:r>
              <a:rPr lang="en-US" sz="1800" dirty="0" err="1">
                <a:solidFill>
                  <a:schemeClr val="tx1"/>
                </a:solidFill>
                <a:latin typeface="Calibri" pitchFamily="34" charset="0"/>
                <a:cs typeface="Calibri" pitchFamily="34" charset="0"/>
              </a:rPr>
              <a:t>config</a:t>
            </a:r>
            <a:endParaRPr lang="en-US" sz="1800" u="sng" dirty="0">
              <a:solidFill>
                <a:schemeClr val="tx1"/>
              </a:solidFill>
              <a:latin typeface="Calibri" pitchFamily="34" charset="0"/>
              <a:cs typeface="Calibri" pitchFamily="34" charset="0"/>
            </a:endParaRP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Ex1: do the same transfer again</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Ex2: ping/pong </a:t>
            </a:r>
            <a:r>
              <a:rPr lang="en-US" sz="1800" b="0" dirty="0" smtClean="0">
                <a:solidFill>
                  <a:schemeClr val="tx1"/>
                </a:solidFill>
                <a:latin typeface="Calibri" pitchFamily="34" charset="0"/>
                <a:cs typeface="Calibri" pitchFamily="34" charset="0"/>
              </a:rPr>
              <a:t>system</a:t>
            </a:r>
            <a:endParaRPr lang="en-US" sz="1800" b="0" dirty="0">
              <a:solidFill>
                <a:schemeClr val="tx1"/>
              </a:solidFill>
              <a:latin typeface="Calibri" pitchFamily="34" charset="0"/>
              <a:cs typeface="Calibri" pitchFamily="34" charset="0"/>
            </a:endParaRPr>
          </a:p>
          <a:p>
            <a:pPr marL="342900" indent="-342900" eaLnBrk="0" hangingPunct="0">
              <a:lnSpc>
                <a:spcPct val="90000"/>
              </a:lnSpc>
              <a:spcBef>
                <a:spcPct val="40000"/>
              </a:spcBef>
              <a:buSzPct val="100000"/>
              <a:buFont typeface="Arial" pitchFamily="34" charset="0"/>
              <a:buChar char="•"/>
            </a:pPr>
            <a:r>
              <a:rPr lang="en-US" sz="1800" dirty="0">
                <a:solidFill>
                  <a:schemeClr val="tx1"/>
                </a:solidFill>
                <a:latin typeface="Calibri" pitchFamily="34" charset="0"/>
                <a:cs typeface="Calibri" pitchFamily="34" charset="0"/>
              </a:rPr>
              <a:t>Solution: use linking to reload </a:t>
            </a:r>
            <a:r>
              <a:rPr lang="en-US" sz="1800" dirty="0" err="1">
                <a:solidFill>
                  <a:schemeClr val="tx1"/>
                </a:solidFill>
                <a:latin typeface="Calibri" pitchFamily="34" charset="0"/>
                <a:cs typeface="Calibri" pitchFamily="34" charset="0"/>
              </a:rPr>
              <a:t>Ch</a:t>
            </a:r>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config</a:t>
            </a:r>
            <a:endParaRPr lang="en-US" sz="1800" dirty="0">
              <a:solidFill>
                <a:schemeClr val="tx1"/>
              </a:solidFill>
              <a:latin typeface="Calibri" pitchFamily="34" charset="0"/>
              <a:cs typeface="Calibri" pitchFamily="34" charset="0"/>
            </a:endParaRPr>
          </a:p>
          <a:p>
            <a:pPr marL="342900" indent="-342900" eaLnBrk="0" hangingPunct="0">
              <a:lnSpc>
                <a:spcPct val="90000"/>
              </a:lnSpc>
              <a:spcBef>
                <a:spcPct val="40000"/>
              </a:spcBef>
              <a:buSzPct val="100000"/>
              <a:buFont typeface="Arial" pitchFamily="34" charset="0"/>
              <a:buChar char="•"/>
            </a:pPr>
            <a:r>
              <a:rPr lang="en-US" sz="1800" dirty="0">
                <a:solidFill>
                  <a:schemeClr val="tx1"/>
                </a:solidFill>
                <a:latin typeface="Calibri" pitchFamily="34" charset="0"/>
                <a:cs typeface="Calibri" pitchFamily="34" charset="0"/>
              </a:rPr>
              <a:t>Concept: </a:t>
            </a:r>
            <a:endParaRPr lang="en-US" sz="1800" u="sng" dirty="0">
              <a:solidFill>
                <a:schemeClr val="tx1"/>
              </a:solidFill>
              <a:latin typeface="Calibri" pitchFamily="34" charset="0"/>
              <a:cs typeface="Calibri" pitchFamily="34" charset="0"/>
            </a:endParaRPr>
          </a:p>
          <a:p>
            <a:pPr marL="800100" lvl="1" indent="-342900" eaLnBrk="0" hangingPunct="0">
              <a:lnSpc>
                <a:spcPct val="80000"/>
              </a:lnSpc>
              <a:spcBef>
                <a:spcPct val="2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Linking two or more channels together allows</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the EDMA to auto-reload a new configuration</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when the current transfer is complete.</a:t>
            </a:r>
          </a:p>
          <a:p>
            <a:pPr marL="800100" lvl="1" indent="-342900" eaLnBrk="0" hangingPunct="0">
              <a:lnSpc>
                <a:spcPct val="80000"/>
              </a:lnSpc>
              <a:spcBef>
                <a:spcPct val="20000"/>
              </a:spcBef>
              <a:buClr>
                <a:schemeClr val="tx2"/>
              </a:buClr>
              <a:buSzPct val="75000"/>
              <a:buFont typeface="Wingdings" pitchFamily="2" charset="2"/>
              <a:buChar char=""/>
            </a:pPr>
            <a:r>
              <a:rPr lang="en-US" sz="1800" i="1" dirty="0">
                <a:solidFill>
                  <a:schemeClr val="tx1"/>
                </a:solidFill>
                <a:latin typeface="Calibri" pitchFamily="34" charset="0"/>
                <a:cs typeface="Calibri" pitchFamily="34" charset="0"/>
              </a:rPr>
              <a:t>Linking still requires a “trigger” to start the</a:t>
            </a:r>
            <a:br>
              <a:rPr lang="en-US" sz="1800" i="1" dirty="0">
                <a:solidFill>
                  <a:schemeClr val="tx1"/>
                </a:solidFill>
                <a:latin typeface="Calibri" pitchFamily="34" charset="0"/>
                <a:cs typeface="Calibri" pitchFamily="34" charset="0"/>
              </a:rPr>
            </a:br>
            <a:r>
              <a:rPr lang="en-US" sz="1800" i="1" dirty="0">
                <a:solidFill>
                  <a:schemeClr val="tx1"/>
                </a:solidFill>
                <a:latin typeface="Calibri" pitchFamily="34" charset="0"/>
                <a:cs typeface="Calibri" pitchFamily="34" charset="0"/>
              </a:rPr>
              <a:t>transfer (manual, chain, event).</a:t>
            </a:r>
          </a:p>
          <a:p>
            <a:pPr marL="800100" lvl="1" indent="-342900" eaLnBrk="0" hangingPunct="0">
              <a:lnSpc>
                <a:spcPct val="80000"/>
              </a:lnSpc>
              <a:spcBef>
                <a:spcPct val="2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You can link as many PSETs as you like – </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it is only limited by the #PSETs on a device.</a:t>
            </a:r>
          </a:p>
        </p:txBody>
      </p:sp>
      <p:sp>
        <p:nvSpPr>
          <p:cNvPr id="36870" name="Text Box 69"/>
          <p:cNvSpPr txBox="1">
            <a:spLocks noChangeArrowheads="1"/>
          </p:cNvSpPr>
          <p:nvPr/>
        </p:nvSpPr>
        <p:spPr bwMode="auto">
          <a:xfrm>
            <a:off x="5035550" y="3124200"/>
            <a:ext cx="4075155" cy="144655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90000"/>
              </a:lnSpc>
              <a:spcBef>
                <a:spcPct val="40000"/>
              </a:spcBef>
              <a:buClr>
                <a:schemeClr val="tx2"/>
              </a:buClr>
              <a:buSzPct val="75000"/>
              <a:buFont typeface="Wingdings" pitchFamily="2" charset="2"/>
              <a:buChar char=""/>
            </a:pPr>
            <a:r>
              <a:rPr lang="en-US" sz="1600" dirty="0">
                <a:latin typeface="Calibri" pitchFamily="34" charset="0"/>
                <a:cs typeface="Calibri" pitchFamily="34" charset="0"/>
              </a:rPr>
              <a:t> </a:t>
            </a:r>
            <a:r>
              <a:rPr lang="en-US" sz="1600" dirty="0">
                <a:solidFill>
                  <a:schemeClr val="tx1"/>
                </a:solidFill>
                <a:latin typeface="Calibri" pitchFamily="34" charset="0"/>
                <a:cs typeface="Calibri" pitchFamily="34" charset="0"/>
              </a:rPr>
              <a:t>How does </a:t>
            </a:r>
            <a:r>
              <a:rPr lang="en-US" sz="1600" u="sng" dirty="0">
                <a:solidFill>
                  <a:schemeClr val="tx1"/>
                </a:solidFill>
                <a:latin typeface="Calibri" pitchFamily="34" charset="0"/>
                <a:cs typeface="Calibri" pitchFamily="34" charset="0"/>
              </a:rPr>
              <a:t>linking</a:t>
            </a:r>
            <a:r>
              <a:rPr lang="en-US" sz="1600" dirty="0">
                <a:solidFill>
                  <a:schemeClr val="tx1"/>
                </a:solidFill>
                <a:latin typeface="Calibri" pitchFamily="34" charset="0"/>
                <a:cs typeface="Calibri" pitchFamily="34" charset="0"/>
              </a:rPr>
              <a:t> work?</a:t>
            </a:r>
          </a:p>
          <a:p>
            <a:pPr marL="800100" lvl="1" indent="-342900" eaLnBrk="0" hangingPunct="0">
              <a:lnSpc>
                <a:spcPct val="80000"/>
              </a:lnSpc>
              <a:spcBef>
                <a:spcPct val="30000"/>
              </a:spcBef>
              <a:buClr>
                <a:schemeClr val="tx2"/>
              </a:buClr>
              <a:buSzPct val="75000"/>
              <a:buFont typeface="Wingdings" pitchFamily="2" charset="2"/>
              <a:buChar char=""/>
            </a:pPr>
            <a:r>
              <a:rPr lang="en-US" sz="1600" b="0" dirty="0">
                <a:solidFill>
                  <a:schemeClr val="tx1"/>
                </a:solidFill>
                <a:latin typeface="Calibri" pitchFamily="34" charset="0"/>
                <a:cs typeface="Calibri" pitchFamily="34" charset="0"/>
              </a:rPr>
              <a:t>User must specify the LINK field</a:t>
            </a:r>
            <a:br>
              <a:rPr lang="en-US" sz="1600" b="0" dirty="0">
                <a:solidFill>
                  <a:schemeClr val="tx1"/>
                </a:solidFill>
                <a:latin typeface="Calibri" pitchFamily="34" charset="0"/>
                <a:cs typeface="Calibri" pitchFamily="34" charset="0"/>
              </a:rPr>
            </a:br>
            <a:r>
              <a:rPr lang="en-US" sz="1600" b="0" dirty="0">
                <a:solidFill>
                  <a:schemeClr val="tx1"/>
                </a:solidFill>
                <a:latin typeface="Calibri" pitchFamily="34" charset="0"/>
                <a:cs typeface="Calibri" pitchFamily="34" charset="0"/>
              </a:rPr>
              <a:t>in the </a:t>
            </a:r>
            <a:r>
              <a:rPr lang="en-US" sz="1600" b="0" dirty="0" err="1">
                <a:solidFill>
                  <a:schemeClr val="tx1"/>
                </a:solidFill>
                <a:latin typeface="Calibri" pitchFamily="34" charset="0"/>
                <a:cs typeface="Calibri" pitchFamily="34" charset="0"/>
              </a:rPr>
              <a:t>config</a:t>
            </a:r>
            <a:r>
              <a:rPr lang="en-US" sz="1600" b="0" dirty="0">
                <a:solidFill>
                  <a:schemeClr val="tx1"/>
                </a:solidFill>
                <a:latin typeface="Calibri" pitchFamily="34" charset="0"/>
                <a:cs typeface="Calibri" pitchFamily="34" charset="0"/>
              </a:rPr>
              <a:t> to link to another PSET.</a:t>
            </a:r>
          </a:p>
          <a:p>
            <a:pPr marL="800100" lvl="1" indent="-342900" eaLnBrk="0" hangingPunct="0">
              <a:lnSpc>
                <a:spcPct val="80000"/>
              </a:lnSpc>
              <a:spcBef>
                <a:spcPct val="30000"/>
              </a:spcBef>
              <a:buClr>
                <a:schemeClr val="tx2"/>
              </a:buClr>
              <a:buSzPct val="75000"/>
              <a:buFont typeface="Wingdings" pitchFamily="2" charset="2"/>
              <a:buChar char=""/>
            </a:pPr>
            <a:r>
              <a:rPr lang="en-US" sz="1600" b="0" dirty="0">
                <a:solidFill>
                  <a:schemeClr val="tx1"/>
                </a:solidFill>
                <a:latin typeface="Calibri" pitchFamily="34" charset="0"/>
                <a:cs typeface="Calibri" pitchFamily="34" charset="0"/>
              </a:rPr>
              <a:t>When the current </a:t>
            </a:r>
            <a:r>
              <a:rPr lang="en-US" sz="1600" b="0" dirty="0" err="1">
                <a:solidFill>
                  <a:schemeClr val="tx1"/>
                </a:solidFill>
                <a:latin typeface="Calibri" pitchFamily="34" charset="0"/>
                <a:cs typeface="Calibri" pitchFamily="34" charset="0"/>
              </a:rPr>
              <a:t>xfr</a:t>
            </a:r>
            <a:r>
              <a:rPr lang="en-US" sz="1600" b="0" dirty="0">
                <a:solidFill>
                  <a:schemeClr val="tx1"/>
                </a:solidFill>
                <a:latin typeface="Calibri" pitchFamily="34" charset="0"/>
                <a:cs typeface="Calibri" pitchFamily="34" charset="0"/>
              </a:rPr>
              <a:t> (0) is complete,</a:t>
            </a:r>
            <a:br>
              <a:rPr lang="en-US" sz="1600" b="0" dirty="0">
                <a:solidFill>
                  <a:schemeClr val="tx1"/>
                </a:solidFill>
                <a:latin typeface="Calibri" pitchFamily="34" charset="0"/>
                <a:cs typeface="Calibri" pitchFamily="34" charset="0"/>
              </a:rPr>
            </a:br>
            <a:r>
              <a:rPr lang="en-US" sz="1600" b="0" dirty="0">
                <a:solidFill>
                  <a:schemeClr val="tx1"/>
                </a:solidFill>
                <a:latin typeface="Calibri" pitchFamily="34" charset="0"/>
                <a:cs typeface="Calibri" pitchFamily="34" charset="0"/>
              </a:rPr>
              <a:t>the EDMA auto reloads the new</a:t>
            </a:r>
            <a:br>
              <a:rPr lang="en-US" sz="1600" b="0" dirty="0">
                <a:solidFill>
                  <a:schemeClr val="tx1"/>
                </a:solidFill>
                <a:latin typeface="Calibri" pitchFamily="34" charset="0"/>
                <a:cs typeface="Calibri" pitchFamily="34" charset="0"/>
              </a:rPr>
            </a:br>
            <a:r>
              <a:rPr lang="en-US" sz="1600" b="0" dirty="0" err="1">
                <a:solidFill>
                  <a:schemeClr val="tx1"/>
                </a:solidFill>
                <a:latin typeface="Calibri" pitchFamily="34" charset="0"/>
                <a:cs typeface="Calibri" pitchFamily="34" charset="0"/>
              </a:rPr>
              <a:t>config</a:t>
            </a:r>
            <a:r>
              <a:rPr lang="en-US" sz="1600" b="0" dirty="0">
                <a:solidFill>
                  <a:schemeClr val="tx1"/>
                </a:solidFill>
                <a:latin typeface="Calibri" pitchFamily="34" charset="0"/>
                <a:cs typeface="Calibri" pitchFamily="34" charset="0"/>
              </a:rPr>
              <a:t> (1) from the linked PSET.</a:t>
            </a:r>
          </a:p>
        </p:txBody>
      </p:sp>
      <p:sp>
        <p:nvSpPr>
          <p:cNvPr id="588870" name="Rectangle 70"/>
          <p:cNvSpPr>
            <a:spLocks noChangeArrowheads="1"/>
          </p:cNvSpPr>
          <p:nvPr/>
        </p:nvSpPr>
        <p:spPr bwMode="auto">
          <a:xfrm>
            <a:off x="6019800" y="4858526"/>
            <a:ext cx="8382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6872" name="Rectangle 71"/>
          <p:cNvSpPr>
            <a:spLocks noChangeArrowheads="1"/>
          </p:cNvSpPr>
          <p:nvPr/>
        </p:nvSpPr>
        <p:spPr bwMode="auto">
          <a:xfrm>
            <a:off x="6181725" y="539192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1</a:t>
            </a:r>
          </a:p>
        </p:txBody>
      </p:sp>
      <p:sp>
        <p:nvSpPr>
          <p:cNvPr id="36873" name="Text Box 72"/>
          <p:cNvSpPr txBox="1">
            <a:spLocks noChangeArrowheads="1"/>
          </p:cNvSpPr>
          <p:nvPr/>
        </p:nvSpPr>
        <p:spPr bwMode="auto">
          <a:xfrm>
            <a:off x="6181725" y="5163326"/>
            <a:ext cx="527050"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LINK</a:t>
            </a:r>
          </a:p>
        </p:txBody>
      </p:sp>
      <p:sp>
        <p:nvSpPr>
          <p:cNvPr id="36874" name="Text Box 73"/>
          <p:cNvSpPr txBox="1">
            <a:spLocks noChangeArrowheads="1"/>
          </p:cNvSpPr>
          <p:nvPr/>
        </p:nvSpPr>
        <p:spPr bwMode="auto">
          <a:xfrm>
            <a:off x="6022975" y="4602938"/>
            <a:ext cx="877676"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Config 0</a:t>
            </a:r>
          </a:p>
        </p:txBody>
      </p:sp>
      <p:sp>
        <p:nvSpPr>
          <p:cNvPr id="588874" name="Rectangle 74"/>
          <p:cNvSpPr>
            <a:spLocks noChangeArrowheads="1"/>
          </p:cNvSpPr>
          <p:nvPr/>
        </p:nvSpPr>
        <p:spPr bwMode="auto">
          <a:xfrm>
            <a:off x="7924800" y="4858526"/>
            <a:ext cx="838200" cy="10668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6876" name="Rectangle 75"/>
          <p:cNvSpPr>
            <a:spLocks noChangeArrowheads="1"/>
          </p:cNvSpPr>
          <p:nvPr/>
        </p:nvSpPr>
        <p:spPr bwMode="auto">
          <a:xfrm>
            <a:off x="8086725" y="539192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NULL</a:t>
            </a:r>
          </a:p>
        </p:txBody>
      </p:sp>
      <p:sp>
        <p:nvSpPr>
          <p:cNvPr id="36877" name="Text Box 76"/>
          <p:cNvSpPr txBox="1">
            <a:spLocks noChangeArrowheads="1"/>
          </p:cNvSpPr>
          <p:nvPr/>
        </p:nvSpPr>
        <p:spPr bwMode="auto">
          <a:xfrm>
            <a:off x="8086725" y="5163326"/>
            <a:ext cx="527050"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LINK</a:t>
            </a:r>
          </a:p>
        </p:txBody>
      </p:sp>
      <p:sp>
        <p:nvSpPr>
          <p:cNvPr id="36878" name="Text Box 77"/>
          <p:cNvSpPr txBox="1">
            <a:spLocks noChangeArrowheads="1"/>
          </p:cNvSpPr>
          <p:nvPr/>
        </p:nvSpPr>
        <p:spPr bwMode="auto">
          <a:xfrm>
            <a:off x="7927975" y="4602938"/>
            <a:ext cx="877676"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Config 1</a:t>
            </a:r>
          </a:p>
        </p:txBody>
      </p:sp>
      <p:sp>
        <p:nvSpPr>
          <p:cNvPr id="36879" name="AutoShape 78"/>
          <p:cNvSpPr>
            <a:spLocks noChangeArrowheads="1"/>
          </p:cNvSpPr>
          <p:nvPr/>
        </p:nvSpPr>
        <p:spPr bwMode="auto">
          <a:xfrm>
            <a:off x="7010400" y="4901388"/>
            <a:ext cx="762000" cy="457200"/>
          </a:xfrm>
          <a:prstGeom prst="leftArrow">
            <a:avLst>
              <a:gd name="adj1" fmla="val 50000"/>
              <a:gd name="adj2" fmla="val 41667"/>
            </a:avLst>
          </a:prstGeom>
          <a:solidFill>
            <a:srgbClr val="DDDDDD"/>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400" dirty="0">
                <a:latin typeface="Calibri" pitchFamily="34" charset="0"/>
                <a:cs typeface="Calibri" pitchFamily="34" charset="0"/>
              </a:rPr>
              <a:t>reload</a:t>
            </a:r>
          </a:p>
        </p:txBody>
      </p:sp>
      <p:sp>
        <p:nvSpPr>
          <p:cNvPr id="36880" name="TextBox 79"/>
          <p:cNvSpPr txBox="1">
            <a:spLocks noChangeArrowheads="1"/>
          </p:cNvSpPr>
          <p:nvPr/>
        </p:nvSpPr>
        <p:spPr bwMode="auto">
          <a:xfrm>
            <a:off x="6553200" y="609600"/>
            <a:ext cx="1884747" cy="584775"/>
          </a:xfrm>
          <a:prstGeom prst="rect">
            <a:avLst/>
          </a:prstGeom>
          <a:solidFill>
            <a:srgbClr val="CCFF66"/>
          </a:solidFill>
          <a:ln w="9525">
            <a:noFill/>
            <a:miter lim="800000"/>
            <a:headEnd/>
            <a:tailEnd/>
          </a:ln>
        </p:spPr>
        <p:txBody>
          <a:bodyPr wrap="none">
            <a:spAutoFit/>
          </a:bodyPr>
          <a:lstStyle/>
          <a:p>
            <a:pPr eaLnBrk="0" hangingPunct="0">
              <a:lnSpc>
                <a:spcPct val="80000"/>
              </a:lnSpc>
              <a:spcBef>
                <a:spcPct val="50000"/>
              </a:spcBef>
            </a:pPr>
            <a:r>
              <a:rPr lang="en-US" sz="2000" b="0" dirty="0">
                <a:latin typeface="Calibri" pitchFamily="34" charset="0"/>
                <a:cs typeface="Calibri" pitchFamily="34" charset="0"/>
              </a:rPr>
              <a:t>Alias: “Re-load”</a:t>
            </a:r>
            <a:br>
              <a:rPr lang="en-US" sz="2000" b="0" dirty="0">
                <a:latin typeface="Calibri" pitchFamily="34" charset="0"/>
                <a:cs typeface="Calibri" pitchFamily="34" charset="0"/>
              </a:rPr>
            </a:br>
            <a:r>
              <a:rPr lang="en-US" sz="2000" b="0" dirty="0">
                <a:latin typeface="Calibri" pitchFamily="34" charset="0"/>
                <a:cs typeface="Calibri" pitchFamily="34" charset="0"/>
              </a:rPr>
              <a:t>          “Auto-init”</a:t>
            </a:r>
          </a:p>
        </p:txBody>
      </p:sp>
      <p:sp>
        <p:nvSpPr>
          <p:cNvPr id="36881" name="TextBox 80"/>
          <p:cNvSpPr txBox="1">
            <a:spLocks noChangeArrowheads="1"/>
          </p:cNvSpPr>
          <p:nvPr/>
        </p:nvSpPr>
        <p:spPr bwMode="auto">
          <a:xfrm>
            <a:off x="5588696" y="6070915"/>
            <a:ext cx="3502754" cy="338554"/>
          </a:xfrm>
          <a:prstGeom prst="rect">
            <a:avLst/>
          </a:prstGeom>
          <a:solidFill>
            <a:srgbClr val="FFCC00"/>
          </a:solidFill>
          <a:ln w="9525">
            <a:noFill/>
            <a:miter lim="800000"/>
            <a:headEnd/>
            <a:tailEnd/>
          </a:ln>
        </p:spPr>
        <p:txBody>
          <a:bodyPr wrap="none">
            <a:spAutoFit/>
          </a:bodyPr>
          <a:lstStyle/>
          <a:p>
            <a:pPr eaLnBrk="0" hangingPunct="0">
              <a:lnSpc>
                <a:spcPct val="80000"/>
              </a:lnSpc>
              <a:spcBef>
                <a:spcPct val="50000"/>
              </a:spcBef>
            </a:pPr>
            <a:r>
              <a:rPr lang="en-US" sz="2000" b="0" dirty="0" smtClean="0">
                <a:latin typeface="Calibri" pitchFamily="34" charset="0"/>
                <a:cs typeface="Calibri" pitchFamily="34" charset="0"/>
              </a:rPr>
              <a:t>NOTE: </a:t>
            </a:r>
            <a:r>
              <a:rPr lang="en-US" sz="2000" b="0" dirty="0">
                <a:latin typeface="Calibri" pitchFamily="34" charset="0"/>
                <a:cs typeface="Calibri" pitchFamily="34" charset="0"/>
              </a:rPr>
              <a:t>Does </a:t>
            </a:r>
            <a:r>
              <a:rPr lang="en-US" sz="2000" b="0" u="sng" dirty="0">
                <a:latin typeface="Calibri" pitchFamily="34" charset="0"/>
                <a:cs typeface="Calibri" pitchFamily="34" charset="0"/>
              </a:rPr>
              <a:t>NOT</a:t>
            </a:r>
            <a:r>
              <a:rPr lang="en-US" sz="2000" b="0" dirty="0">
                <a:latin typeface="Calibri" pitchFamily="34" charset="0"/>
                <a:cs typeface="Calibri" pitchFamily="34" charset="0"/>
              </a:rPr>
              <a:t> start </a:t>
            </a:r>
            <a:r>
              <a:rPr lang="en-US" b="0" dirty="0" smtClean="0">
                <a:latin typeface="Calibri" pitchFamily="34" charset="0"/>
                <a:cs typeface="Calibri" pitchFamily="34" charset="0"/>
              </a:rPr>
              <a:t>transfer</a:t>
            </a:r>
            <a:r>
              <a:rPr lang="en-US" sz="2000" b="0" dirty="0" smtClean="0">
                <a:latin typeface="Calibri" pitchFamily="34" charset="0"/>
                <a:cs typeface="Calibri" pitchFamily="34" charset="0"/>
              </a:rPr>
              <a:t>!!</a:t>
            </a:r>
            <a:endParaRPr lang="en-US" sz="2000" b="0" dirty="0">
              <a:latin typeface="Calibri" pitchFamily="34" charset="0"/>
              <a:cs typeface="Calibri" pitchFamily="34" charset="0"/>
            </a:endParaRPr>
          </a:p>
        </p:txBody>
      </p:sp>
    </p:spTree>
    <p:extLst>
      <p:ext uri="{BB962C8B-B14F-4D97-AF65-F5344CB8AC3E}">
        <p14:creationId xmlns:p14="http://schemas.microsoft.com/office/powerpoint/2010/main" xmlns="" val="254296058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Chaining</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Triggering Transfers Revisited</a:t>
            </a:r>
            <a:endParaRPr lang="en-US" u="sng" dirty="0" smtClean="0"/>
          </a:p>
        </p:txBody>
      </p:sp>
      <p:sp>
        <p:nvSpPr>
          <p:cNvPr id="38916" name="Text Box 11"/>
          <p:cNvSpPr txBox="1">
            <a:spLocks noChangeArrowheads="1"/>
          </p:cNvSpPr>
          <p:nvPr/>
        </p:nvSpPr>
        <p:spPr bwMode="auto">
          <a:xfrm>
            <a:off x="441325" y="685800"/>
            <a:ext cx="5035674" cy="344710"/>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pPr>
            <a:r>
              <a:rPr lang="en-US" dirty="0" smtClean="0">
                <a:solidFill>
                  <a:schemeClr val="tx1"/>
                </a:solidFill>
                <a:latin typeface="Calibri" pitchFamily="34" charset="0"/>
                <a:cs typeface="Calibri" pitchFamily="34" charset="0"/>
              </a:rPr>
              <a:t>There </a:t>
            </a:r>
            <a:r>
              <a:rPr lang="en-US" dirty="0">
                <a:solidFill>
                  <a:schemeClr val="tx1"/>
                </a:solidFill>
                <a:latin typeface="Calibri" pitchFamily="34" charset="0"/>
                <a:cs typeface="Calibri" pitchFamily="34" charset="0"/>
              </a:rPr>
              <a:t>are 3 ways to trigger an EDMA transfer:</a:t>
            </a:r>
          </a:p>
        </p:txBody>
      </p:sp>
      <p:grpSp>
        <p:nvGrpSpPr>
          <p:cNvPr id="38917" name="Group 12"/>
          <p:cNvGrpSpPr>
            <a:grpSpLocks/>
          </p:cNvGrpSpPr>
          <p:nvPr/>
        </p:nvGrpSpPr>
        <p:grpSpPr bwMode="auto">
          <a:xfrm>
            <a:off x="990600" y="1295400"/>
            <a:ext cx="6864350" cy="1466850"/>
            <a:chOff x="624" y="912"/>
            <a:chExt cx="4324" cy="924"/>
          </a:xfrm>
        </p:grpSpPr>
        <p:grpSp>
          <p:nvGrpSpPr>
            <p:cNvPr id="38951" name="Group 13"/>
            <p:cNvGrpSpPr>
              <a:grpSpLocks/>
            </p:cNvGrpSpPr>
            <p:nvPr/>
          </p:nvGrpSpPr>
          <p:grpSpPr bwMode="auto">
            <a:xfrm>
              <a:off x="624" y="912"/>
              <a:ext cx="240" cy="242"/>
              <a:chOff x="624" y="912"/>
              <a:chExt cx="240" cy="242"/>
            </a:xfrm>
          </p:grpSpPr>
          <p:sp>
            <p:nvSpPr>
              <p:cNvPr id="481294"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7" name="Text Box 15"/>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a:t>
                </a:r>
              </a:p>
            </p:txBody>
          </p:sp>
        </p:grpSp>
        <p:sp>
          <p:nvSpPr>
            <p:cNvPr id="38952" name="Text Box 16"/>
            <p:cNvSpPr txBox="1">
              <a:spLocks noChangeArrowheads="1"/>
            </p:cNvSpPr>
            <p:nvPr/>
          </p:nvSpPr>
          <p:spPr bwMode="auto">
            <a:xfrm>
              <a:off x="960" y="930"/>
              <a:ext cx="1911"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Event </a:t>
              </a:r>
              <a:r>
                <a:rPr lang="en-US" sz="2000" dirty="0" smtClean="0">
                  <a:solidFill>
                    <a:schemeClr val="tx1"/>
                  </a:solidFill>
                  <a:latin typeface="Calibri" pitchFamily="34" charset="0"/>
                  <a:cs typeface="Calibri" pitchFamily="34" charset="0"/>
                </a:rPr>
                <a:t>sync </a:t>
              </a:r>
              <a:r>
                <a:rPr lang="en-US" sz="2000" dirty="0">
                  <a:solidFill>
                    <a:schemeClr val="tx1"/>
                  </a:solidFill>
                  <a:latin typeface="Calibri" pitchFamily="34" charset="0"/>
                  <a:cs typeface="Calibri" pitchFamily="34" charset="0"/>
                </a:rPr>
                <a:t>from peripheral</a:t>
              </a:r>
            </a:p>
          </p:txBody>
        </p:sp>
        <p:sp>
          <p:nvSpPr>
            <p:cNvPr id="481297"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4" name="Text Box 18"/>
            <p:cNvSpPr txBox="1">
              <a:spLocks noChangeArrowheads="1"/>
            </p:cNvSpPr>
            <p:nvPr/>
          </p:nvSpPr>
          <p:spPr bwMode="auto">
            <a:xfrm>
              <a:off x="1441" y="1452"/>
              <a:ext cx="481" cy="38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RRDY</a:t>
              </a:r>
            </a:p>
            <a:p>
              <a:pPr eaLnBrk="0" hangingPunct="0">
                <a:lnSpc>
                  <a:spcPct val="80000"/>
                </a:lnSpc>
                <a:spcBef>
                  <a:spcPct val="50000"/>
                </a:spcBef>
              </a:pPr>
              <a:r>
                <a:rPr lang="en-US" sz="1600"/>
                <a:t>XRDY</a:t>
              </a:r>
            </a:p>
          </p:txBody>
        </p:sp>
        <p:sp>
          <p:nvSpPr>
            <p:cNvPr id="38955" name="Text Box 19"/>
            <p:cNvSpPr txBox="1">
              <a:spLocks noChangeArrowheads="1"/>
            </p:cNvSpPr>
            <p:nvPr/>
          </p:nvSpPr>
          <p:spPr bwMode="auto">
            <a:xfrm>
              <a:off x="1230" y="1242"/>
              <a:ext cx="53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McASP0</a:t>
              </a:r>
            </a:p>
          </p:txBody>
        </p:sp>
        <p:sp>
          <p:nvSpPr>
            <p:cNvPr id="481300"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7" name="Text Box 21"/>
            <p:cNvSpPr txBox="1">
              <a:spLocks noChangeArrowheads="1"/>
            </p:cNvSpPr>
            <p:nvPr/>
          </p:nvSpPr>
          <p:spPr bwMode="auto">
            <a:xfrm>
              <a:off x="2763" y="1242"/>
              <a:ext cx="483"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EDMA3</a:t>
              </a:r>
            </a:p>
          </p:txBody>
        </p:sp>
        <p:sp>
          <p:nvSpPr>
            <p:cNvPr id="481302"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3"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0" name="Text Box 24"/>
            <p:cNvSpPr txBox="1">
              <a:spLocks noChangeArrowheads="1"/>
            </p:cNvSpPr>
            <p:nvPr/>
          </p:nvSpPr>
          <p:spPr bwMode="auto">
            <a:xfrm>
              <a:off x="2562" y="1536"/>
              <a:ext cx="293"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ER</a:t>
              </a:r>
            </a:p>
          </p:txBody>
        </p:sp>
        <p:sp>
          <p:nvSpPr>
            <p:cNvPr id="38961" name="Text Box 25"/>
            <p:cNvSpPr txBox="1">
              <a:spLocks noChangeArrowheads="1"/>
            </p:cNvSpPr>
            <p:nvPr/>
          </p:nvSpPr>
          <p:spPr bwMode="auto">
            <a:xfrm>
              <a:off x="3024" y="153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EER</a:t>
              </a:r>
            </a:p>
          </p:txBody>
        </p:sp>
        <p:sp>
          <p:nvSpPr>
            <p:cNvPr id="481306"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7"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8"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5" name="Text Box 29"/>
            <p:cNvSpPr txBox="1">
              <a:spLocks noChangeArrowheads="1"/>
            </p:cNvSpPr>
            <p:nvPr/>
          </p:nvSpPr>
          <p:spPr bwMode="auto">
            <a:xfrm>
              <a:off x="3800" y="1513"/>
              <a:ext cx="114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grpSp>
      <p:grpSp>
        <p:nvGrpSpPr>
          <p:cNvPr id="38918" name="Group 30"/>
          <p:cNvGrpSpPr>
            <a:grpSpLocks/>
          </p:cNvGrpSpPr>
          <p:nvPr/>
        </p:nvGrpSpPr>
        <p:grpSpPr bwMode="auto">
          <a:xfrm>
            <a:off x="990600" y="3124200"/>
            <a:ext cx="381000" cy="384175"/>
            <a:chOff x="624" y="912"/>
            <a:chExt cx="240" cy="242"/>
          </a:xfrm>
        </p:grpSpPr>
        <p:sp>
          <p:nvSpPr>
            <p:cNvPr id="481311"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0" name="Text Box 32"/>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2</a:t>
              </a:r>
            </a:p>
          </p:txBody>
        </p:sp>
      </p:grpSp>
      <p:sp>
        <p:nvSpPr>
          <p:cNvPr id="38919" name="Text Box 33"/>
          <p:cNvSpPr txBox="1">
            <a:spLocks noChangeArrowheads="1"/>
          </p:cNvSpPr>
          <p:nvPr/>
        </p:nvSpPr>
        <p:spPr bwMode="auto">
          <a:xfrm>
            <a:off x="1524000" y="3152775"/>
            <a:ext cx="3966214"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Manually </a:t>
            </a:r>
            <a:r>
              <a:rPr lang="en-US" sz="2000" dirty="0" smtClean="0">
                <a:solidFill>
                  <a:schemeClr val="tx1"/>
                </a:solidFill>
                <a:latin typeface="Calibri" pitchFamily="34" charset="0"/>
                <a:cs typeface="Calibri" pitchFamily="34" charset="0"/>
              </a:rPr>
              <a:t>trigger </a:t>
            </a:r>
            <a:r>
              <a:rPr lang="en-US" sz="2000" dirty="0">
                <a:solidFill>
                  <a:schemeClr val="tx1"/>
                </a:solidFill>
                <a:latin typeface="Calibri" pitchFamily="34" charset="0"/>
                <a:cs typeface="Calibri" pitchFamily="34" charset="0"/>
              </a:rPr>
              <a:t>the </a:t>
            </a:r>
            <a:r>
              <a:rPr lang="en-US" sz="2000" dirty="0" smtClean="0">
                <a:solidFill>
                  <a:schemeClr val="tx1"/>
                </a:solidFill>
                <a:latin typeface="Calibri" pitchFamily="34" charset="0"/>
                <a:cs typeface="Calibri" pitchFamily="34" charset="0"/>
              </a:rPr>
              <a:t>channel </a:t>
            </a:r>
            <a:r>
              <a:rPr lang="en-US" sz="2000" dirty="0">
                <a:solidFill>
                  <a:schemeClr val="tx1"/>
                </a:solidFill>
                <a:latin typeface="Calibri" pitchFamily="34" charset="0"/>
                <a:cs typeface="Calibri" pitchFamily="34" charset="0"/>
              </a:rPr>
              <a:t>to </a:t>
            </a:r>
            <a:r>
              <a:rPr lang="en-US" sz="2000" dirty="0" smtClean="0">
                <a:solidFill>
                  <a:schemeClr val="tx1"/>
                </a:solidFill>
                <a:latin typeface="Calibri" pitchFamily="34" charset="0"/>
                <a:cs typeface="Calibri" pitchFamily="34" charset="0"/>
              </a:rPr>
              <a:t>run</a:t>
            </a:r>
            <a:endParaRPr lang="en-US" sz="2000" dirty="0">
              <a:solidFill>
                <a:schemeClr val="tx1"/>
              </a:solidFill>
              <a:latin typeface="Calibri" pitchFamily="34" charset="0"/>
              <a:cs typeface="Calibri" pitchFamily="34" charset="0"/>
            </a:endParaRPr>
          </a:p>
        </p:txBody>
      </p:sp>
      <p:sp>
        <p:nvSpPr>
          <p:cNvPr id="481314"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1" name="Text Box 35"/>
          <p:cNvSpPr txBox="1">
            <a:spLocks noChangeArrowheads="1"/>
          </p:cNvSpPr>
          <p:nvPr/>
        </p:nvSpPr>
        <p:spPr bwMode="auto">
          <a:xfrm>
            <a:off x="1790700" y="3648075"/>
            <a:ext cx="10890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Application</a:t>
            </a:r>
          </a:p>
        </p:txBody>
      </p:sp>
      <p:sp>
        <p:nvSpPr>
          <p:cNvPr id="481316"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3" name="Text Box 37"/>
          <p:cNvSpPr txBox="1">
            <a:spLocks noChangeArrowheads="1"/>
          </p:cNvSpPr>
          <p:nvPr/>
        </p:nvSpPr>
        <p:spPr bwMode="auto">
          <a:xfrm>
            <a:off x="4267200" y="3648075"/>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Channel y</a:t>
            </a:r>
          </a:p>
        </p:txBody>
      </p:sp>
      <p:sp>
        <p:nvSpPr>
          <p:cNvPr id="481318"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5" name="Text Box 39"/>
          <p:cNvSpPr txBox="1">
            <a:spLocks noChangeArrowheads="1"/>
          </p:cNvSpPr>
          <p:nvPr/>
        </p:nvSpPr>
        <p:spPr bwMode="auto">
          <a:xfrm>
            <a:off x="4476750" y="4114800"/>
            <a:ext cx="60007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ESR</a:t>
            </a:r>
          </a:p>
        </p:txBody>
      </p:sp>
      <p:sp>
        <p:nvSpPr>
          <p:cNvPr id="481320"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21"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8" name="Text Box 42"/>
          <p:cNvSpPr txBox="1">
            <a:spLocks noChangeArrowheads="1"/>
          </p:cNvSpPr>
          <p:nvPr/>
        </p:nvSpPr>
        <p:spPr bwMode="auto">
          <a:xfrm>
            <a:off x="6032500" y="4078288"/>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8929" name="Text Box 43"/>
          <p:cNvSpPr txBox="1">
            <a:spLocks noChangeArrowheads="1"/>
          </p:cNvSpPr>
          <p:nvPr/>
        </p:nvSpPr>
        <p:spPr bwMode="auto">
          <a:xfrm>
            <a:off x="1666875" y="4073525"/>
            <a:ext cx="14065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Set Ch #y;</a:t>
            </a:r>
          </a:p>
        </p:txBody>
      </p:sp>
      <p:sp>
        <p:nvSpPr>
          <p:cNvPr id="38930" name="Text Box 44"/>
          <p:cNvSpPr txBox="1">
            <a:spLocks noChangeArrowheads="1"/>
          </p:cNvSpPr>
          <p:nvPr/>
        </p:nvSpPr>
        <p:spPr bwMode="auto">
          <a:xfrm>
            <a:off x="6046788" y="1671638"/>
            <a:ext cx="2705869" cy="54476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ER = Event Register (flag)</a:t>
            </a:r>
          </a:p>
          <a:p>
            <a:pPr eaLnBrk="0" hangingPunct="0">
              <a:lnSpc>
                <a:spcPct val="80000"/>
              </a:lnSpc>
              <a:spcBef>
                <a:spcPct val="50000"/>
              </a:spcBef>
            </a:pPr>
            <a:r>
              <a:rPr lang="en-US" sz="1400">
                <a:latin typeface="Calibri" pitchFamily="34" charset="0"/>
                <a:cs typeface="Calibri" pitchFamily="34" charset="0"/>
              </a:rPr>
              <a:t>EER = Event Enable Register (user)</a:t>
            </a:r>
          </a:p>
        </p:txBody>
      </p:sp>
      <p:sp>
        <p:nvSpPr>
          <p:cNvPr id="38931" name="Text Box 45"/>
          <p:cNvSpPr txBox="1">
            <a:spLocks noChangeArrowheads="1"/>
          </p:cNvSpPr>
          <p:nvPr/>
        </p:nvSpPr>
        <p:spPr bwMode="auto">
          <a:xfrm>
            <a:off x="6046788" y="3810000"/>
            <a:ext cx="241141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ESR = Event Set Register (user)</a:t>
            </a:r>
          </a:p>
        </p:txBody>
      </p:sp>
      <p:grpSp>
        <p:nvGrpSpPr>
          <p:cNvPr id="38932" name="Group 46"/>
          <p:cNvGrpSpPr>
            <a:grpSpLocks/>
          </p:cNvGrpSpPr>
          <p:nvPr/>
        </p:nvGrpSpPr>
        <p:grpSpPr bwMode="auto">
          <a:xfrm>
            <a:off x="990600" y="4848225"/>
            <a:ext cx="381000" cy="384175"/>
            <a:chOff x="624" y="912"/>
            <a:chExt cx="240" cy="242"/>
          </a:xfrm>
        </p:grpSpPr>
        <p:sp>
          <p:nvSpPr>
            <p:cNvPr id="481327"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48" name="Text Box 48"/>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3</a:t>
              </a:r>
            </a:p>
          </p:txBody>
        </p:sp>
      </p:grpSp>
      <p:sp>
        <p:nvSpPr>
          <p:cNvPr id="38933" name="Text Box 49"/>
          <p:cNvSpPr txBox="1">
            <a:spLocks noChangeArrowheads="1"/>
          </p:cNvSpPr>
          <p:nvPr/>
        </p:nvSpPr>
        <p:spPr bwMode="auto">
          <a:xfrm>
            <a:off x="1524000" y="4876800"/>
            <a:ext cx="3823932"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Chain </a:t>
            </a:r>
            <a:r>
              <a:rPr lang="en-US" sz="2000" dirty="0" smtClean="0">
                <a:solidFill>
                  <a:schemeClr val="tx1"/>
                </a:solidFill>
                <a:latin typeface="Calibri" pitchFamily="34" charset="0"/>
                <a:cs typeface="Calibri" pitchFamily="34" charset="0"/>
              </a:rPr>
              <a:t>event </a:t>
            </a:r>
            <a:r>
              <a:rPr lang="en-US" sz="2000" dirty="0">
                <a:solidFill>
                  <a:schemeClr val="tx1"/>
                </a:solidFill>
                <a:latin typeface="Calibri" pitchFamily="34" charset="0"/>
                <a:cs typeface="Calibri" pitchFamily="34" charset="0"/>
              </a:rPr>
              <a:t>from another </a:t>
            </a:r>
            <a:r>
              <a:rPr lang="en-US" sz="2000" dirty="0" smtClean="0">
                <a:solidFill>
                  <a:schemeClr val="tx1"/>
                </a:solidFill>
                <a:latin typeface="Calibri" pitchFamily="34" charset="0"/>
                <a:cs typeface="Calibri" pitchFamily="34" charset="0"/>
              </a:rPr>
              <a:t>channel</a:t>
            </a:r>
            <a:endParaRPr lang="en-US" sz="2000" dirty="0">
              <a:solidFill>
                <a:schemeClr val="tx1"/>
              </a:solidFill>
              <a:latin typeface="Calibri" pitchFamily="34" charset="0"/>
              <a:cs typeface="Calibri" pitchFamily="34" charset="0"/>
            </a:endParaRPr>
          </a:p>
        </p:txBody>
      </p:sp>
      <p:sp>
        <p:nvSpPr>
          <p:cNvPr id="481330"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5" name="Text Box 51"/>
          <p:cNvSpPr txBox="1">
            <a:spLocks noChangeArrowheads="1"/>
          </p:cNvSpPr>
          <p:nvPr/>
        </p:nvSpPr>
        <p:spPr bwMode="auto">
          <a:xfrm>
            <a:off x="1847850" y="5372100"/>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Channel x</a:t>
            </a:r>
          </a:p>
        </p:txBody>
      </p:sp>
      <p:sp>
        <p:nvSpPr>
          <p:cNvPr id="481332"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7" name="Text Box 53"/>
          <p:cNvSpPr txBox="1">
            <a:spLocks noChangeArrowheads="1"/>
          </p:cNvSpPr>
          <p:nvPr/>
        </p:nvSpPr>
        <p:spPr bwMode="auto">
          <a:xfrm>
            <a:off x="4270375" y="5372100"/>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Channel y</a:t>
            </a:r>
          </a:p>
        </p:txBody>
      </p:sp>
      <p:sp>
        <p:nvSpPr>
          <p:cNvPr id="481334"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9" name="Text Box 55"/>
          <p:cNvSpPr txBox="1">
            <a:spLocks noChangeArrowheads="1"/>
          </p:cNvSpPr>
          <p:nvPr/>
        </p:nvSpPr>
        <p:spPr bwMode="auto">
          <a:xfrm>
            <a:off x="4476750" y="5838825"/>
            <a:ext cx="611188"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CER</a:t>
            </a:r>
          </a:p>
        </p:txBody>
      </p:sp>
      <p:sp>
        <p:nvSpPr>
          <p:cNvPr id="481336"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37"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42" name="Text Box 58"/>
          <p:cNvSpPr txBox="1">
            <a:spLocks noChangeArrowheads="1"/>
          </p:cNvSpPr>
          <p:nvPr/>
        </p:nvSpPr>
        <p:spPr bwMode="auto">
          <a:xfrm>
            <a:off x="6032500" y="5802313"/>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8943" name="Text Box 59"/>
          <p:cNvSpPr txBox="1">
            <a:spLocks noChangeArrowheads="1"/>
          </p:cNvSpPr>
          <p:nvPr/>
        </p:nvSpPr>
        <p:spPr bwMode="auto">
          <a:xfrm>
            <a:off x="1666875" y="5686425"/>
            <a:ext cx="1284288" cy="6048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TCCHEN_EN</a:t>
            </a:r>
          </a:p>
          <a:p>
            <a:pPr eaLnBrk="0" hangingPunct="0">
              <a:lnSpc>
                <a:spcPct val="80000"/>
              </a:lnSpc>
              <a:spcBef>
                <a:spcPct val="50000"/>
              </a:spcBef>
            </a:pPr>
            <a:r>
              <a:rPr lang="en-US" sz="1600">
                <a:latin typeface="Courier New" pitchFamily="49" charset="0"/>
              </a:rPr>
              <a:t>TCC = Chy</a:t>
            </a:r>
          </a:p>
        </p:txBody>
      </p:sp>
      <p:sp>
        <p:nvSpPr>
          <p:cNvPr id="38944" name="Text Box 60"/>
          <p:cNvSpPr txBox="1">
            <a:spLocks noChangeArrowheads="1"/>
          </p:cNvSpPr>
          <p:nvPr/>
        </p:nvSpPr>
        <p:spPr bwMode="auto">
          <a:xfrm>
            <a:off x="6046788" y="5534025"/>
            <a:ext cx="2578100"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TCCHEN = TC Chain Enable (OPT)</a:t>
            </a:r>
          </a:p>
        </p:txBody>
      </p:sp>
      <p:sp>
        <p:nvSpPr>
          <p:cNvPr id="38945" name="Text Box 61"/>
          <p:cNvSpPr txBox="1">
            <a:spLocks noChangeArrowheads="1"/>
          </p:cNvSpPr>
          <p:nvPr/>
        </p:nvSpPr>
        <p:spPr bwMode="auto">
          <a:xfrm>
            <a:off x="450850" y="4754563"/>
            <a:ext cx="584200" cy="57943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4000">
                <a:solidFill>
                  <a:schemeClr val="tx2"/>
                </a:solidFill>
                <a:sym typeface="Wingdings" pitchFamily="2" charset="2"/>
              </a:rPr>
              <a:t></a:t>
            </a:r>
          </a:p>
        </p:txBody>
      </p:sp>
    </p:spTree>
    <p:custDataLst>
      <p:tags r:id="rId1"/>
    </p:custDataLst>
    <p:extLst>
      <p:ext uri="{BB962C8B-B14F-4D97-AF65-F5344CB8AC3E}">
        <p14:creationId xmlns:p14="http://schemas.microsoft.com/office/powerpoint/2010/main" xmlns="" val="364852110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200" smtClean="0"/>
              <a:t>Chaining – “Action” &amp; “Event” – Overview</a:t>
            </a:r>
          </a:p>
        </p:txBody>
      </p:sp>
      <p:grpSp>
        <p:nvGrpSpPr>
          <p:cNvPr id="39940" name="Group 41"/>
          <p:cNvGrpSpPr>
            <a:grpSpLocks/>
          </p:cNvGrpSpPr>
          <p:nvPr/>
        </p:nvGrpSpPr>
        <p:grpSpPr bwMode="auto">
          <a:xfrm>
            <a:off x="496979" y="471488"/>
            <a:ext cx="6132421" cy="2357437"/>
            <a:chOff x="784" y="1901"/>
            <a:chExt cx="4058" cy="1559"/>
          </a:xfrm>
        </p:grpSpPr>
        <p:grpSp>
          <p:nvGrpSpPr>
            <p:cNvPr id="39959" name="Group 42"/>
            <p:cNvGrpSpPr>
              <a:grpSpLocks/>
            </p:cNvGrpSpPr>
            <p:nvPr/>
          </p:nvGrpSpPr>
          <p:grpSpPr bwMode="auto">
            <a:xfrm>
              <a:off x="784" y="2208"/>
              <a:ext cx="4058" cy="1248"/>
              <a:chOff x="736" y="480"/>
              <a:chExt cx="4058" cy="1248"/>
            </a:xfrm>
          </p:grpSpPr>
          <p:sp>
            <p:nvSpPr>
              <p:cNvPr id="39976" name="Rectangle 43"/>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latin typeface="Calibri" pitchFamily="34" charset="0"/>
                    <a:cs typeface="Calibri" pitchFamily="34" charset="0"/>
                  </a:rPr>
                  <a:t>T</a:t>
                </a:r>
              </a:p>
              <a:p>
                <a:pPr algn="ctr" eaLnBrk="0" hangingPunct="0"/>
                <a:r>
                  <a:rPr lang="en-US" sz="1200" b="0">
                    <a:latin typeface="Calibri" pitchFamily="34" charset="0"/>
                    <a:cs typeface="Calibri" pitchFamily="34" charset="0"/>
                  </a:rPr>
                  <a:t>(xfer config)</a:t>
                </a:r>
              </a:p>
            </p:txBody>
          </p:sp>
          <p:sp>
            <p:nvSpPr>
              <p:cNvPr id="39977" name="Text Box 44"/>
              <p:cNvSpPr txBox="1">
                <a:spLocks noChangeArrowheads="1"/>
              </p:cNvSpPr>
              <p:nvPr/>
            </p:nvSpPr>
            <p:spPr bwMode="auto">
              <a:xfrm>
                <a:off x="736" y="1134"/>
                <a:ext cx="467" cy="590"/>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solidFill>
                      <a:schemeClr val="tx2"/>
                    </a:solidFill>
                    <a:latin typeface="Calibri" pitchFamily="34" charset="0"/>
                    <a:cs typeface="Calibri" pitchFamily="34" charset="0"/>
                  </a:rPr>
                  <a:t>E</a:t>
                </a:r>
                <a:endParaRPr lang="en-US">
                  <a:solidFill>
                    <a:schemeClr val="tx2"/>
                  </a:solidFill>
                  <a:latin typeface="Calibri" pitchFamily="34" charset="0"/>
                  <a:cs typeface="Calibri" pitchFamily="34" charset="0"/>
                </a:endParaRPr>
              </a:p>
              <a:p>
                <a:pPr algn="ctr" eaLnBrk="0" hangingPunct="0">
                  <a:lnSpc>
                    <a:spcPct val="90000"/>
                  </a:lnSpc>
                </a:pPr>
                <a:r>
                  <a:rPr lang="en-US" sz="1400" b="0">
                    <a:latin typeface="Calibri" pitchFamily="34" charset="0"/>
                    <a:cs typeface="Calibri" pitchFamily="34" charset="0"/>
                  </a:rPr>
                  <a:t>(event)</a:t>
                </a:r>
              </a:p>
            </p:txBody>
          </p:sp>
          <p:cxnSp>
            <p:nvCxnSpPr>
              <p:cNvPr id="39978" name="AutoShape 45"/>
              <p:cNvCxnSpPr>
                <a:cxnSpLocks noChangeShapeType="1"/>
                <a:endCxn id="39976" idx="1"/>
              </p:cNvCxnSpPr>
              <p:nvPr/>
            </p:nvCxnSpPr>
            <p:spPr bwMode="auto">
              <a:xfrm flipV="1">
                <a:off x="1223" y="1228"/>
                <a:ext cx="422" cy="5"/>
              </a:xfrm>
              <a:prstGeom prst="straightConnector1">
                <a:avLst/>
              </a:prstGeom>
              <a:noFill/>
              <a:ln w="28575" cap="rnd">
                <a:solidFill>
                  <a:schemeClr val="tx1"/>
                </a:solidFill>
                <a:prstDash val="sysDot"/>
                <a:round/>
                <a:headEnd type="none" w="sm" len="sm"/>
                <a:tailEnd type="triangle" w="lg" len="med"/>
              </a:ln>
            </p:spPr>
          </p:cxnSp>
          <p:sp>
            <p:nvSpPr>
              <p:cNvPr id="39979" name="AutoShape 46"/>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a:latin typeface="Calibri" pitchFamily="34" charset="0"/>
                    <a:cs typeface="Calibri" pitchFamily="34" charset="0"/>
                  </a:rPr>
                  <a:t>Done</a:t>
                </a:r>
              </a:p>
            </p:txBody>
          </p:sp>
          <p:cxnSp>
            <p:nvCxnSpPr>
              <p:cNvPr id="39980" name="AutoShape 47"/>
              <p:cNvCxnSpPr>
                <a:cxnSpLocks noChangeShapeType="1"/>
                <a:stCxn id="39976" idx="3"/>
                <a:endCxn id="39979"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39981" name="Rectangle 48"/>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latin typeface="Calibri" pitchFamily="34" charset="0"/>
                  <a:cs typeface="Calibri" pitchFamily="34" charset="0"/>
                </a:endParaRPr>
              </a:p>
            </p:txBody>
          </p:sp>
          <p:cxnSp>
            <p:nvCxnSpPr>
              <p:cNvPr id="39982" name="AutoShape 49"/>
              <p:cNvCxnSpPr>
                <a:cxnSpLocks noChangeShapeType="1"/>
                <a:stCxn id="39976" idx="3"/>
                <a:endCxn id="39981"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39983" name="Text Box 50"/>
              <p:cNvSpPr txBox="1">
                <a:spLocks noChangeArrowheads="1"/>
              </p:cNvSpPr>
              <p:nvPr/>
            </p:nvSpPr>
            <p:spPr bwMode="auto">
              <a:xfrm>
                <a:off x="3061" y="1134"/>
                <a:ext cx="495" cy="590"/>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solidFill>
                      <a:schemeClr val="tx2"/>
                    </a:solidFill>
                    <a:latin typeface="Calibri" pitchFamily="34" charset="0"/>
                    <a:cs typeface="Calibri" pitchFamily="34" charset="0"/>
                  </a:rPr>
                  <a:t>A</a:t>
                </a:r>
                <a:endParaRPr lang="en-US">
                  <a:solidFill>
                    <a:schemeClr val="tx2"/>
                  </a:solidFill>
                  <a:latin typeface="Calibri" pitchFamily="34" charset="0"/>
                  <a:cs typeface="Calibri" pitchFamily="34" charset="0"/>
                </a:endParaRPr>
              </a:p>
              <a:p>
                <a:pPr algn="ctr" eaLnBrk="0" hangingPunct="0">
                  <a:lnSpc>
                    <a:spcPct val="90000"/>
                  </a:lnSpc>
                </a:pPr>
                <a:r>
                  <a:rPr lang="en-US" sz="1400" b="0">
                    <a:latin typeface="Calibri" pitchFamily="34" charset="0"/>
                    <a:cs typeface="Calibri" pitchFamily="34" charset="0"/>
                  </a:rPr>
                  <a:t>(action)</a:t>
                </a:r>
              </a:p>
            </p:txBody>
          </p:sp>
          <p:sp>
            <p:nvSpPr>
              <p:cNvPr id="590899" name="AutoShape 51"/>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39960" name="Group 52"/>
            <p:cNvGrpSpPr>
              <a:grpSpLocks/>
            </p:cNvGrpSpPr>
            <p:nvPr/>
          </p:nvGrpSpPr>
          <p:grpSpPr bwMode="auto">
            <a:xfrm>
              <a:off x="1693" y="2471"/>
              <a:ext cx="1121" cy="989"/>
              <a:chOff x="561" y="1661"/>
              <a:chExt cx="977" cy="1072"/>
            </a:xfrm>
          </p:grpSpPr>
          <p:sp>
            <p:nvSpPr>
              <p:cNvPr id="39962" name="Rectangle 53"/>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dirty="0">
                    <a:latin typeface="Calibri" pitchFamily="34" charset="0"/>
                    <a:cs typeface="Calibri" pitchFamily="34" charset="0"/>
                  </a:rPr>
                  <a:t>Options</a:t>
                </a:r>
              </a:p>
            </p:txBody>
          </p:sp>
          <p:sp>
            <p:nvSpPr>
              <p:cNvPr id="39963" name="Rectangle 54"/>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Source</a:t>
                </a:r>
              </a:p>
            </p:txBody>
          </p:sp>
          <p:sp>
            <p:nvSpPr>
              <p:cNvPr id="39964" name="Rectangle 55"/>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Destination</a:t>
                </a:r>
              </a:p>
            </p:txBody>
          </p:sp>
          <p:sp>
            <p:nvSpPr>
              <p:cNvPr id="39965" name="Rectangle 56"/>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9966" name="Rectangle 57"/>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Link Addr</a:t>
                </a:r>
                <a:endParaRPr lang="en-US" sz="1400" b="0" baseline="30000">
                  <a:latin typeface="Calibri" pitchFamily="34" charset="0"/>
                  <a:cs typeface="Calibri" pitchFamily="34" charset="0"/>
                </a:endParaRPr>
              </a:p>
            </p:txBody>
          </p:sp>
          <p:sp>
            <p:nvSpPr>
              <p:cNvPr id="39967" name="Rectangle 58"/>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Cnt Reload</a:t>
                </a:r>
              </a:p>
            </p:txBody>
          </p:sp>
          <p:sp>
            <p:nvSpPr>
              <p:cNvPr id="39968" name="Rectangle 59"/>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latin typeface="Calibri" pitchFamily="34" charset="0"/>
                    <a:cs typeface="Calibri" pitchFamily="34" charset="0"/>
                  </a:rPr>
                  <a:t>Transfer Count</a:t>
                </a:r>
              </a:p>
            </p:txBody>
          </p:sp>
          <p:sp>
            <p:nvSpPr>
              <p:cNvPr id="39969" name="Rectangle 60"/>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endParaRPr lang="en-US" sz="1400" b="0" baseline="30000">
                  <a:latin typeface="Calibri" pitchFamily="34" charset="0"/>
                  <a:cs typeface="Calibri" pitchFamily="34" charset="0"/>
                </a:endParaRPr>
              </a:p>
            </p:txBody>
          </p:sp>
          <p:sp>
            <p:nvSpPr>
              <p:cNvPr id="39970" name="Rectangle 61"/>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9971" name="Rectangle 62"/>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a:t>
                </a:r>
                <a:endParaRPr lang="en-US" sz="1400" b="0" baseline="30000">
                  <a:latin typeface="Calibri" pitchFamily="34" charset="0"/>
                  <a:cs typeface="Calibri" pitchFamily="34" charset="0"/>
                </a:endParaRPr>
              </a:p>
            </p:txBody>
          </p:sp>
          <p:sp>
            <p:nvSpPr>
              <p:cNvPr id="39972" name="Rectangle 63"/>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Rsvd</a:t>
                </a:r>
              </a:p>
            </p:txBody>
          </p:sp>
          <p:sp>
            <p:nvSpPr>
              <p:cNvPr id="39973" name="Rectangle 64"/>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A</a:t>
                </a:r>
                <a:endParaRPr lang="en-US" sz="1400" b="0" baseline="30000">
                  <a:latin typeface="Calibri" pitchFamily="34" charset="0"/>
                  <a:cs typeface="Calibri" pitchFamily="34" charset="0"/>
                </a:endParaRPr>
              </a:p>
            </p:txBody>
          </p:sp>
          <p:sp>
            <p:nvSpPr>
              <p:cNvPr id="39974" name="Rectangle 65"/>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B</a:t>
                </a:r>
              </a:p>
            </p:txBody>
          </p:sp>
          <p:sp>
            <p:nvSpPr>
              <p:cNvPr id="590914" name="Rectangle 66"/>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Calibri" pitchFamily="34" charset="0"/>
                  <a:cs typeface="Calibri" pitchFamily="34" charset="0"/>
                </a:endParaRPr>
              </a:p>
            </p:txBody>
          </p:sp>
        </p:grpSp>
        <p:sp>
          <p:nvSpPr>
            <p:cNvPr id="39961" name="Rectangle 67"/>
            <p:cNvSpPr>
              <a:spLocks noChangeArrowheads="1"/>
            </p:cNvSpPr>
            <p:nvPr/>
          </p:nvSpPr>
          <p:spPr bwMode="auto">
            <a:xfrm>
              <a:off x="1688" y="1901"/>
              <a:ext cx="1132" cy="513"/>
            </a:xfrm>
            <a:prstGeom prst="rect">
              <a:avLst/>
            </a:prstGeom>
            <a:noFill/>
            <a:ln w="12700">
              <a:noFill/>
              <a:miter lim="800000"/>
              <a:headEnd type="none" w="sm" len="sm"/>
              <a:tailEnd type="none" w="sm" len="sm"/>
            </a:ln>
          </p:spPr>
          <p:txBody>
            <a:bodyPr>
              <a:spAutoFit/>
            </a:bodyPr>
            <a:lstStyle/>
            <a:p>
              <a:pPr algn="ctr" eaLnBrk="0" hangingPunct="0"/>
              <a:r>
                <a:rPr lang="en-US" sz="3600">
                  <a:latin typeface="Calibri" pitchFamily="34" charset="0"/>
                  <a:cs typeface="Calibri" pitchFamily="34" charset="0"/>
                </a:rPr>
                <a:t>T</a:t>
              </a:r>
            </a:p>
            <a:p>
              <a:pPr algn="ctr" eaLnBrk="0" hangingPunct="0"/>
              <a:r>
                <a:rPr lang="en-US" sz="1200" b="0">
                  <a:latin typeface="Calibri" pitchFamily="34" charset="0"/>
                  <a:cs typeface="Calibri" pitchFamily="34" charset="0"/>
                </a:rPr>
                <a:t>(xfer config)</a:t>
              </a:r>
            </a:p>
          </p:txBody>
        </p:sp>
      </p:grpSp>
      <p:sp>
        <p:nvSpPr>
          <p:cNvPr id="39941" name="Text Box 68"/>
          <p:cNvSpPr txBox="1">
            <a:spLocks noChangeArrowheads="1"/>
          </p:cNvSpPr>
          <p:nvPr/>
        </p:nvSpPr>
        <p:spPr bwMode="auto">
          <a:xfrm>
            <a:off x="-1" y="2971800"/>
            <a:ext cx="5184321" cy="3499420"/>
          </a:xfrm>
          <a:prstGeom prst="rect">
            <a:avLst/>
          </a:prstGeom>
          <a:noFill/>
          <a:ln w="12700">
            <a:noFill/>
            <a:miter lim="800000"/>
            <a:headEnd type="none" w="sm" len="sm"/>
            <a:tailEnd type="none" w="sm" len="sm"/>
          </a:ln>
        </p:spPr>
        <p:txBody>
          <a:bodyPr wrap="square">
            <a:spAutoFit/>
          </a:bodyPr>
          <a:lstStyle/>
          <a:p>
            <a:pPr marL="284163" indent="-284163" eaLnBrk="0" hangingPunct="0">
              <a:lnSpc>
                <a:spcPct val="90000"/>
              </a:lnSpc>
              <a:spcBef>
                <a:spcPct val="40000"/>
              </a:spcBef>
              <a:buSzPct val="100000"/>
              <a:buFont typeface="Arial" pitchFamily="34" charset="0"/>
              <a:buChar char="•"/>
              <a:tabLst>
                <a:tab pos="914400" algn="l"/>
              </a:tabLst>
            </a:pPr>
            <a:r>
              <a:rPr lang="en-US" sz="2000" dirty="0">
                <a:solidFill>
                  <a:schemeClr val="tx1"/>
                </a:solidFill>
                <a:latin typeface="Calibri" pitchFamily="34" charset="0"/>
                <a:cs typeface="Calibri" pitchFamily="34" charset="0"/>
              </a:rPr>
              <a:t>Need:  When one transfer completes, trigger another transfer to run</a:t>
            </a:r>
            <a:endParaRPr lang="en-US" sz="2000" u="sng" dirty="0">
              <a:solidFill>
                <a:schemeClr val="tx1"/>
              </a:solidFill>
              <a:latin typeface="Calibri" pitchFamily="34" charset="0"/>
              <a:cs typeface="Calibri" pitchFamily="34" charset="0"/>
            </a:endParaRPr>
          </a:p>
          <a:p>
            <a:pPr marL="682625" lvl="1" indent="-284163" eaLnBrk="0" hangingPunct="0">
              <a:lnSpc>
                <a:spcPct val="80000"/>
              </a:lnSpc>
              <a:spcBef>
                <a:spcPct val="30000"/>
              </a:spcBef>
              <a:buClr>
                <a:schemeClr val="tx2"/>
              </a:buClr>
              <a:buSzPct val="75000"/>
              <a:buFont typeface="Wingdings" pitchFamily="2" charset="2"/>
              <a:buChar char=""/>
              <a:tabLst>
                <a:tab pos="914400" algn="l"/>
              </a:tabLst>
            </a:pPr>
            <a:r>
              <a:rPr lang="en-US" sz="1800" b="0" dirty="0" smtClean="0">
                <a:solidFill>
                  <a:schemeClr val="tx1"/>
                </a:solidFill>
                <a:latin typeface="Calibri" pitchFamily="34" charset="0"/>
                <a:cs typeface="Calibri" pitchFamily="34" charset="0"/>
              </a:rPr>
              <a:t>Ex:  </a:t>
            </a:r>
            <a:r>
              <a:rPr lang="en-US" sz="1800" b="0" dirty="0" err="1" smtClean="0">
                <a:solidFill>
                  <a:schemeClr val="tx1"/>
                </a:solidFill>
                <a:latin typeface="Calibri" pitchFamily="34" charset="0"/>
                <a:cs typeface="Calibri" pitchFamily="34" charset="0"/>
              </a:rPr>
              <a:t>ChX</a:t>
            </a:r>
            <a:r>
              <a:rPr lang="en-US" sz="1800" b="0" dirty="0" smtClean="0">
                <a:solidFill>
                  <a:schemeClr val="tx1"/>
                </a:solidFill>
                <a:latin typeface="Calibri" pitchFamily="34" charset="0"/>
                <a:cs typeface="Calibri" pitchFamily="34" charset="0"/>
              </a:rPr>
              <a:t> completes, kicks off </a:t>
            </a:r>
            <a:r>
              <a:rPr lang="en-US" sz="1800" b="0" dirty="0" err="1" smtClean="0">
                <a:solidFill>
                  <a:schemeClr val="tx1"/>
                </a:solidFill>
                <a:latin typeface="Calibri" pitchFamily="34" charset="0"/>
                <a:cs typeface="Calibri" pitchFamily="34" charset="0"/>
              </a:rPr>
              <a:t>ChY</a:t>
            </a:r>
            <a:endParaRPr lang="en-US" sz="1800" b="0" dirty="0" smtClean="0">
              <a:solidFill>
                <a:schemeClr val="tx1"/>
              </a:solidFill>
              <a:latin typeface="Calibri" pitchFamily="34" charset="0"/>
              <a:cs typeface="Calibri" pitchFamily="34" charset="0"/>
            </a:endParaRPr>
          </a:p>
          <a:p>
            <a:pPr marL="284163" indent="-284163" eaLnBrk="0" hangingPunct="0">
              <a:lnSpc>
                <a:spcPct val="90000"/>
              </a:lnSpc>
              <a:spcBef>
                <a:spcPts val="0"/>
              </a:spcBef>
              <a:buSzPct val="100000"/>
              <a:buFont typeface="Arial" pitchFamily="34" charset="0"/>
              <a:buChar char="•"/>
              <a:tabLst>
                <a:tab pos="914400" algn="l"/>
              </a:tabLst>
            </a:pPr>
            <a:r>
              <a:rPr lang="en-US" sz="2000" dirty="0" smtClean="0">
                <a:solidFill>
                  <a:schemeClr val="tx1"/>
                </a:solidFill>
                <a:latin typeface="Calibri" pitchFamily="34" charset="0"/>
                <a:cs typeface="Calibri" pitchFamily="34" charset="0"/>
              </a:rPr>
              <a:t>Solution:  Use chaining to kick off next </a:t>
            </a:r>
            <a:r>
              <a:rPr lang="en-US" sz="2000" dirty="0" err="1" smtClean="0">
                <a:solidFill>
                  <a:schemeClr val="tx1"/>
                </a:solidFill>
                <a:latin typeface="Calibri" pitchFamily="34" charset="0"/>
                <a:cs typeface="Calibri" pitchFamily="34" charset="0"/>
              </a:rPr>
              <a:t>xfr</a:t>
            </a:r>
            <a:endParaRPr lang="en-US" sz="2000" dirty="0" smtClean="0">
              <a:solidFill>
                <a:schemeClr val="tx1"/>
              </a:solidFill>
              <a:latin typeface="Calibri" pitchFamily="34" charset="0"/>
              <a:cs typeface="Calibri" pitchFamily="34" charset="0"/>
            </a:endParaRPr>
          </a:p>
          <a:p>
            <a:pPr marL="284163" indent="-284163" eaLnBrk="0" hangingPunct="0">
              <a:lnSpc>
                <a:spcPct val="90000"/>
              </a:lnSpc>
              <a:spcBef>
                <a:spcPts val="0"/>
              </a:spcBef>
              <a:buSzPct val="100000"/>
              <a:buFont typeface="Arial" pitchFamily="34" charset="0"/>
              <a:buChar char="•"/>
              <a:tabLst>
                <a:tab pos="914400" algn="l"/>
              </a:tabLst>
            </a:pPr>
            <a:r>
              <a:rPr lang="en-US" sz="2000" dirty="0" smtClean="0">
                <a:solidFill>
                  <a:schemeClr val="tx1"/>
                </a:solidFill>
                <a:latin typeface="Calibri" pitchFamily="34" charset="0"/>
                <a:cs typeface="Calibri" pitchFamily="34" charset="0"/>
              </a:rPr>
              <a:t>Concept</a:t>
            </a:r>
            <a:r>
              <a:rPr lang="en-US" sz="2000" dirty="0">
                <a:solidFill>
                  <a:schemeClr val="tx1"/>
                </a:solidFill>
                <a:latin typeface="Calibri" pitchFamily="34" charset="0"/>
                <a:cs typeface="Calibri" pitchFamily="34" charset="0"/>
              </a:rPr>
              <a:t>: </a:t>
            </a:r>
            <a:endParaRPr lang="en-US" sz="2000" u="sng" dirty="0">
              <a:solidFill>
                <a:schemeClr val="tx1"/>
              </a:solidFill>
              <a:latin typeface="Calibri" pitchFamily="34" charset="0"/>
              <a:cs typeface="Calibri" pitchFamily="34" charset="0"/>
            </a:endParaRPr>
          </a:p>
          <a:p>
            <a:pPr marL="682625" lvl="1" indent="-284163" eaLnBrk="0" hangingPunct="0">
              <a:lnSpc>
                <a:spcPct val="80000"/>
              </a:lnSpc>
              <a:spcBef>
                <a:spcPts val="0"/>
              </a:spcBef>
              <a:buClr>
                <a:schemeClr val="tx2"/>
              </a:buClr>
              <a:buSzPct val="75000"/>
              <a:buFont typeface="Wingdings" pitchFamily="2" charset="2"/>
              <a:buChar char=""/>
              <a:tabLst>
                <a:tab pos="914400" algn="l"/>
              </a:tabLst>
            </a:pPr>
            <a:r>
              <a:rPr lang="en-US" sz="1800" b="0" dirty="0">
                <a:solidFill>
                  <a:schemeClr val="tx1"/>
                </a:solidFill>
                <a:latin typeface="Calibri" pitchFamily="34" charset="0"/>
                <a:cs typeface="Calibri" pitchFamily="34" charset="0"/>
              </a:rPr>
              <a:t>Chaining actually refers to both </a:t>
            </a:r>
            <a:r>
              <a:rPr lang="en-US" sz="1800" b="0" dirty="0" err="1">
                <a:solidFill>
                  <a:schemeClr val="tx1"/>
                </a:solidFill>
                <a:latin typeface="Calibri" pitchFamily="34" charset="0"/>
                <a:cs typeface="Calibri" pitchFamily="34" charset="0"/>
              </a:rPr>
              <a:t>both</a:t>
            </a:r>
            <a:r>
              <a:rPr lang="en-US" sz="1800" b="0" dirty="0">
                <a:solidFill>
                  <a:schemeClr val="tx1"/>
                </a:solidFill>
                <a:latin typeface="Calibri" pitchFamily="34" charset="0"/>
                <a:cs typeface="Calibri" pitchFamily="34" charset="0"/>
              </a:rPr>
              <a:t> an action and an event – the completed ‘action’ from the 1</a:t>
            </a:r>
            <a:r>
              <a:rPr lang="en-US" sz="1800" b="0" baseline="30000" dirty="0">
                <a:solidFill>
                  <a:schemeClr val="tx1"/>
                </a:solidFill>
                <a:latin typeface="Calibri" pitchFamily="34" charset="0"/>
                <a:cs typeface="Calibri" pitchFamily="34" charset="0"/>
              </a:rPr>
              <a:t>st</a:t>
            </a:r>
            <a:r>
              <a:rPr lang="en-US" sz="1800" b="0" dirty="0">
                <a:solidFill>
                  <a:schemeClr val="tx1"/>
                </a:solidFill>
                <a:latin typeface="Calibri" pitchFamily="34" charset="0"/>
                <a:cs typeface="Calibri" pitchFamily="34" charset="0"/>
              </a:rPr>
              <a:t> channel is the ‘event’ for the next channel</a:t>
            </a:r>
          </a:p>
          <a:p>
            <a:pPr marL="682625" lvl="1" indent="-284163" eaLnBrk="0" hangingPunct="0">
              <a:lnSpc>
                <a:spcPct val="80000"/>
              </a:lnSpc>
              <a:spcBef>
                <a:spcPts val="0"/>
              </a:spcBef>
              <a:buClr>
                <a:schemeClr val="tx2"/>
              </a:buClr>
              <a:buSzPct val="75000"/>
              <a:buFont typeface="Wingdings" pitchFamily="2" charset="2"/>
              <a:buChar char=""/>
              <a:tabLst>
                <a:tab pos="914400" algn="l"/>
              </a:tabLst>
            </a:pPr>
            <a:r>
              <a:rPr lang="en-US" sz="1800" b="0" dirty="0">
                <a:solidFill>
                  <a:schemeClr val="tx1"/>
                </a:solidFill>
                <a:latin typeface="Calibri" pitchFamily="34" charset="0"/>
                <a:cs typeface="Calibri" pitchFamily="34" charset="0"/>
              </a:rPr>
              <a:t>You can chain as many Chan’s as you like – </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it is only limited by the #Ch’s on a device</a:t>
            </a:r>
          </a:p>
          <a:p>
            <a:pPr marL="682625" lvl="1" indent="-284163" eaLnBrk="0" hangingPunct="0">
              <a:lnSpc>
                <a:spcPct val="80000"/>
              </a:lnSpc>
              <a:spcBef>
                <a:spcPts val="0"/>
              </a:spcBef>
              <a:buClr>
                <a:schemeClr val="tx2"/>
              </a:buClr>
              <a:buSzPct val="75000"/>
              <a:buFont typeface="Wingdings" pitchFamily="2" charset="2"/>
              <a:buChar char=""/>
              <a:tabLst>
                <a:tab pos="914400" algn="l"/>
              </a:tabLst>
            </a:pPr>
            <a:r>
              <a:rPr lang="en-US" sz="1800" b="0" dirty="0">
                <a:solidFill>
                  <a:schemeClr val="tx1"/>
                </a:solidFill>
                <a:latin typeface="Calibri" pitchFamily="34" charset="0"/>
                <a:cs typeface="Calibri" pitchFamily="34" charset="0"/>
              </a:rPr>
              <a:t>Chaining does NOT reload current Chan </a:t>
            </a:r>
            <a:r>
              <a:rPr lang="en-US" sz="1800" b="0" dirty="0" err="1">
                <a:solidFill>
                  <a:schemeClr val="tx1"/>
                </a:solidFill>
                <a:latin typeface="Calibri" pitchFamily="34" charset="0"/>
                <a:cs typeface="Calibri" pitchFamily="34" charset="0"/>
              </a:rPr>
              <a:t>config</a:t>
            </a:r>
            <a:r>
              <a:rPr lang="en-US" sz="1800" b="0" dirty="0">
                <a:solidFill>
                  <a:schemeClr val="tx1"/>
                </a:solidFill>
                <a:latin typeface="Calibri" pitchFamily="34" charset="0"/>
                <a:cs typeface="Calibri" pitchFamily="34" charset="0"/>
              </a:rPr>
              <a:t> – that can only be accomplished by linking. </a:t>
            </a:r>
            <a:r>
              <a:rPr lang="en-US" sz="1800" b="0" dirty="0" smtClean="0">
                <a:solidFill>
                  <a:schemeClr val="tx1"/>
                </a:solidFill>
                <a:latin typeface="Calibri" pitchFamily="34" charset="0"/>
                <a:cs typeface="Calibri" pitchFamily="34" charset="0"/>
              </a:rPr>
              <a:t>It simply </a:t>
            </a:r>
            <a:r>
              <a:rPr lang="en-US" sz="1800" b="0" dirty="0">
                <a:solidFill>
                  <a:schemeClr val="tx1"/>
                </a:solidFill>
                <a:latin typeface="Calibri" pitchFamily="34" charset="0"/>
                <a:cs typeface="Calibri" pitchFamily="34" charset="0"/>
              </a:rPr>
              <a:t>triggers another channel to run.</a:t>
            </a:r>
          </a:p>
        </p:txBody>
      </p:sp>
      <p:sp>
        <p:nvSpPr>
          <p:cNvPr id="39942" name="Text Box 69"/>
          <p:cNvSpPr txBox="1">
            <a:spLocks noChangeArrowheads="1"/>
          </p:cNvSpPr>
          <p:nvPr/>
        </p:nvSpPr>
        <p:spPr bwMode="auto">
          <a:xfrm>
            <a:off x="5035550" y="2971800"/>
            <a:ext cx="4108450" cy="1953740"/>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spcBef>
                <a:spcPct val="40000"/>
              </a:spcBef>
              <a:buClr>
                <a:schemeClr val="tx2"/>
              </a:buClr>
              <a:buSzPct val="75000"/>
              <a:buFont typeface="Wingdings" pitchFamily="2" charset="2"/>
              <a:buChar char=""/>
            </a:pPr>
            <a:r>
              <a:rPr lang="en-US" sz="2000" dirty="0">
                <a:latin typeface="Arial Narrow" pitchFamily="34" charset="0"/>
              </a:rPr>
              <a:t> </a:t>
            </a:r>
            <a:r>
              <a:rPr lang="en-US" sz="2000" dirty="0">
                <a:solidFill>
                  <a:schemeClr val="tx1"/>
                </a:solidFill>
                <a:latin typeface="Calibri" pitchFamily="34" charset="0"/>
                <a:cs typeface="Calibri" pitchFamily="34" charset="0"/>
              </a:rPr>
              <a:t>How does </a:t>
            </a:r>
            <a:r>
              <a:rPr lang="en-US" sz="2000" u="sng" dirty="0">
                <a:solidFill>
                  <a:schemeClr val="tx1"/>
                </a:solidFill>
                <a:latin typeface="Calibri" pitchFamily="34" charset="0"/>
                <a:cs typeface="Calibri" pitchFamily="34" charset="0"/>
              </a:rPr>
              <a:t>chaining</a:t>
            </a:r>
            <a:r>
              <a:rPr lang="en-US" sz="2000" dirty="0">
                <a:solidFill>
                  <a:schemeClr val="tx1"/>
                </a:solidFill>
                <a:latin typeface="Calibri" pitchFamily="34" charset="0"/>
                <a:cs typeface="Calibri" pitchFamily="34" charset="0"/>
              </a:rPr>
              <a:t> work?</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Set the TCC field to match the next (i.e. chained) channel #</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Turn ON chaining</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When the current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(X) is complete,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it triggers the next Ch (Y) to run</a:t>
            </a:r>
          </a:p>
        </p:txBody>
      </p:sp>
      <p:sp>
        <p:nvSpPr>
          <p:cNvPr id="590918" name="Rectangle 70"/>
          <p:cNvSpPr>
            <a:spLocks noChangeArrowheads="1"/>
          </p:cNvSpPr>
          <p:nvPr/>
        </p:nvSpPr>
        <p:spPr bwMode="auto">
          <a:xfrm>
            <a:off x="5943600" y="5143496"/>
            <a:ext cx="990600" cy="1176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9944" name="Rectangle 71"/>
          <p:cNvSpPr>
            <a:spLocks noChangeArrowheads="1"/>
          </p:cNvSpPr>
          <p:nvPr/>
        </p:nvSpPr>
        <p:spPr bwMode="auto">
          <a:xfrm>
            <a:off x="6181725" y="52196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Y</a:t>
            </a:r>
          </a:p>
        </p:txBody>
      </p:sp>
      <p:sp>
        <p:nvSpPr>
          <p:cNvPr id="39945" name="Text Box 72"/>
          <p:cNvSpPr txBox="1">
            <a:spLocks noChangeArrowheads="1"/>
          </p:cNvSpPr>
          <p:nvPr/>
        </p:nvSpPr>
        <p:spPr bwMode="auto">
          <a:xfrm>
            <a:off x="6219825" y="5414959"/>
            <a:ext cx="458011"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a:t>
            </a:r>
          </a:p>
        </p:txBody>
      </p:sp>
      <p:sp>
        <p:nvSpPr>
          <p:cNvPr id="39946" name="Text Box 73"/>
          <p:cNvSpPr txBox="1">
            <a:spLocks noChangeArrowheads="1"/>
          </p:cNvSpPr>
          <p:nvPr/>
        </p:nvSpPr>
        <p:spPr bwMode="auto">
          <a:xfrm>
            <a:off x="6162675" y="4906959"/>
            <a:ext cx="563563"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 X</a:t>
            </a:r>
          </a:p>
        </p:txBody>
      </p:sp>
      <p:sp>
        <p:nvSpPr>
          <p:cNvPr id="39948" name="Rectangle 75"/>
          <p:cNvSpPr>
            <a:spLocks noChangeArrowheads="1"/>
          </p:cNvSpPr>
          <p:nvPr/>
        </p:nvSpPr>
        <p:spPr bwMode="auto">
          <a:xfrm>
            <a:off x="6181725" y="58292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EN</a:t>
            </a:r>
          </a:p>
        </p:txBody>
      </p:sp>
      <p:sp>
        <p:nvSpPr>
          <p:cNvPr id="39949" name="Text Box 76"/>
          <p:cNvSpPr txBox="1">
            <a:spLocks noChangeArrowheads="1"/>
          </p:cNvSpPr>
          <p:nvPr/>
        </p:nvSpPr>
        <p:spPr bwMode="auto">
          <a:xfrm>
            <a:off x="6038850" y="6057896"/>
            <a:ext cx="851515"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Chain EN</a:t>
            </a:r>
          </a:p>
        </p:txBody>
      </p:sp>
      <p:sp>
        <p:nvSpPr>
          <p:cNvPr id="590925" name="Rectangle 77"/>
          <p:cNvSpPr>
            <a:spLocks noChangeArrowheads="1"/>
          </p:cNvSpPr>
          <p:nvPr/>
        </p:nvSpPr>
        <p:spPr bwMode="auto">
          <a:xfrm>
            <a:off x="7848600" y="5143496"/>
            <a:ext cx="990600" cy="117633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9951" name="Rectangle 78"/>
          <p:cNvSpPr>
            <a:spLocks noChangeArrowheads="1"/>
          </p:cNvSpPr>
          <p:nvPr/>
        </p:nvSpPr>
        <p:spPr bwMode="auto">
          <a:xfrm>
            <a:off x="8086725" y="52196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a:t>
            </a:r>
          </a:p>
        </p:txBody>
      </p:sp>
      <p:sp>
        <p:nvSpPr>
          <p:cNvPr id="39952" name="Text Box 79"/>
          <p:cNvSpPr txBox="1">
            <a:spLocks noChangeArrowheads="1"/>
          </p:cNvSpPr>
          <p:nvPr/>
        </p:nvSpPr>
        <p:spPr bwMode="auto">
          <a:xfrm>
            <a:off x="8124825" y="5414959"/>
            <a:ext cx="458011"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a:t>
            </a:r>
          </a:p>
        </p:txBody>
      </p:sp>
      <p:sp>
        <p:nvSpPr>
          <p:cNvPr id="39953" name="Text Box 80"/>
          <p:cNvSpPr txBox="1">
            <a:spLocks noChangeArrowheads="1"/>
          </p:cNvSpPr>
          <p:nvPr/>
        </p:nvSpPr>
        <p:spPr bwMode="auto">
          <a:xfrm>
            <a:off x="8067675" y="4906959"/>
            <a:ext cx="563563"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 Y</a:t>
            </a:r>
          </a:p>
        </p:txBody>
      </p:sp>
      <p:sp>
        <p:nvSpPr>
          <p:cNvPr id="39954" name="Rectangle 81"/>
          <p:cNvSpPr>
            <a:spLocks noChangeArrowheads="1"/>
          </p:cNvSpPr>
          <p:nvPr/>
        </p:nvSpPr>
        <p:spPr bwMode="auto">
          <a:xfrm>
            <a:off x="8086725" y="58292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DIS</a:t>
            </a:r>
          </a:p>
        </p:txBody>
      </p:sp>
      <p:sp>
        <p:nvSpPr>
          <p:cNvPr id="39955" name="Text Box 82"/>
          <p:cNvSpPr txBox="1">
            <a:spLocks noChangeArrowheads="1"/>
          </p:cNvSpPr>
          <p:nvPr/>
        </p:nvSpPr>
        <p:spPr bwMode="auto">
          <a:xfrm>
            <a:off x="7943850" y="6057896"/>
            <a:ext cx="851515"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Chain EN</a:t>
            </a:r>
          </a:p>
        </p:txBody>
      </p:sp>
      <p:sp>
        <p:nvSpPr>
          <p:cNvPr id="590931" name="Line 83"/>
          <p:cNvSpPr>
            <a:spLocks noChangeShapeType="1"/>
          </p:cNvSpPr>
          <p:nvPr/>
        </p:nvSpPr>
        <p:spPr bwMode="auto">
          <a:xfrm>
            <a:off x="7010400" y="5676896"/>
            <a:ext cx="762000" cy="0"/>
          </a:xfrm>
          <a:prstGeom prst="line">
            <a:avLst/>
          </a:prstGeom>
          <a:noFill/>
          <a:ln w="381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9957" name="Text Box 84"/>
          <p:cNvSpPr txBox="1">
            <a:spLocks noChangeArrowheads="1"/>
          </p:cNvSpPr>
          <p:nvPr/>
        </p:nvSpPr>
        <p:spPr bwMode="auto">
          <a:xfrm>
            <a:off x="6991350" y="5410196"/>
            <a:ext cx="761747"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i="1">
                <a:latin typeface="Calibri" pitchFamily="34" charset="0"/>
                <a:cs typeface="Calibri" pitchFamily="34" charset="0"/>
              </a:rPr>
              <a:t>Done ?</a:t>
            </a:r>
          </a:p>
        </p:txBody>
      </p:sp>
      <p:sp>
        <p:nvSpPr>
          <p:cNvPr id="39958" name="Text Box 85"/>
          <p:cNvSpPr txBox="1">
            <a:spLocks noChangeArrowheads="1"/>
          </p:cNvSpPr>
          <p:nvPr/>
        </p:nvSpPr>
        <p:spPr bwMode="auto">
          <a:xfrm>
            <a:off x="7000875" y="5686421"/>
            <a:ext cx="703263"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RUN Y</a:t>
            </a:r>
          </a:p>
        </p:txBody>
      </p:sp>
    </p:spTree>
    <p:extLst>
      <p:ext uri="{BB962C8B-B14F-4D97-AF65-F5344CB8AC3E}">
        <p14:creationId xmlns:p14="http://schemas.microsoft.com/office/powerpoint/2010/main" xmlns="" val="146572416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QDMA</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1295400" y="4572000"/>
            <a:ext cx="5105400" cy="9906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3" name="Rectangle 3"/>
          <p:cNvSpPr>
            <a:spLocks noGrp="1" noChangeArrowheads="1"/>
          </p:cNvSpPr>
          <p:nvPr>
            <p:ph type="title"/>
          </p:nvPr>
        </p:nvSpPr>
        <p:spPr/>
        <p:txBody>
          <a:bodyPr/>
          <a:lstStyle/>
          <a:p>
            <a:r>
              <a:rPr lang="en-US" sz="3200" dirty="0" smtClean="0"/>
              <a:t>DMA in KeyStone Devices</a:t>
            </a:r>
          </a:p>
        </p:txBody>
      </p:sp>
      <p:sp>
        <p:nvSpPr>
          <p:cNvPr id="5125" name="Text Box 12"/>
          <p:cNvSpPr txBox="1">
            <a:spLocks noChangeArrowheads="1"/>
          </p:cNvSpPr>
          <p:nvPr/>
        </p:nvSpPr>
        <p:spPr bwMode="auto">
          <a:xfrm>
            <a:off x="381000" y="552450"/>
            <a:ext cx="8186928" cy="560153"/>
          </a:xfrm>
          <a:prstGeom prst="rect">
            <a:avLst/>
          </a:prstGeom>
          <a:noFill/>
          <a:ln w="12700">
            <a:noFill/>
            <a:miter lim="800000"/>
            <a:headEnd/>
            <a:tailEnd/>
          </a:ln>
        </p:spPr>
        <p:txBody>
          <a:bodyPr wrap="square">
            <a:spAutoFit/>
          </a:bodyPr>
          <a:lstStyle/>
          <a:p>
            <a:pPr eaLnBrk="0" hangingPunct="0">
              <a:lnSpc>
                <a:spcPct val="80000"/>
              </a:lnSpc>
              <a:spcBef>
                <a:spcPct val="50000"/>
              </a:spcBef>
              <a:buClr>
                <a:schemeClr val="tx2"/>
              </a:buClr>
              <a:buSzPct val="90000"/>
            </a:pPr>
            <a:r>
              <a:rPr lang="en-US" sz="1900" dirty="0">
                <a:solidFill>
                  <a:schemeClr val="tx1"/>
                </a:solidFill>
                <a:latin typeface="Calibri" pitchFamily="34" charset="0"/>
                <a:cs typeface="Calibri" pitchFamily="34" charset="0"/>
              </a:rPr>
              <a:t>T</a:t>
            </a:r>
            <a:r>
              <a:rPr lang="en-US" sz="1900" dirty="0" smtClean="0">
                <a:solidFill>
                  <a:schemeClr val="tx1"/>
                </a:solidFill>
                <a:latin typeface="Calibri" pitchFamily="34" charset="0"/>
                <a:cs typeface="Calibri" pitchFamily="34" charset="0"/>
              </a:rPr>
              <a:t>here </a:t>
            </a:r>
            <a:r>
              <a:rPr lang="en-US" sz="1900" dirty="0">
                <a:solidFill>
                  <a:schemeClr val="tx1"/>
                </a:solidFill>
                <a:latin typeface="Calibri" pitchFamily="34" charset="0"/>
                <a:cs typeface="Calibri" pitchFamily="34" charset="0"/>
              </a:rPr>
              <a:t>are </a:t>
            </a:r>
            <a:r>
              <a:rPr lang="en-US" sz="1900" dirty="0" smtClean="0">
                <a:solidFill>
                  <a:schemeClr val="tx1"/>
                </a:solidFill>
                <a:latin typeface="Calibri" pitchFamily="34" charset="0"/>
                <a:cs typeface="Calibri" pitchFamily="34" charset="0"/>
              </a:rPr>
              <a:t>MANY forms </a:t>
            </a:r>
            <a:r>
              <a:rPr lang="en-US" sz="1900" dirty="0">
                <a:solidFill>
                  <a:schemeClr val="tx1"/>
                </a:solidFill>
                <a:latin typeface="Calibri" pitchFamily="34" charset="0"/>
                <a:cs typeface="Calibri" pitchFamily="34" charset="0"/>
              </a:rPr>
              <a:t>of </a:t>
            </a:r>
            <a:r>
              <a:rPr lang="en-US" sz="1900" dirty="0" smtClean="0">
                <a:solidFill>
                  <a:schemeClr val="tx1"/>
                </a:solidFill>
                <a:latin typeface="Calibri" pitchFamily="34" charset="0"/>
                <a:cs typeface="Calibri" pitchFamily="34" charset="0"/>
              </a:rPr>
              <a:t>DMA </a:t>
            </a:r>
            <a:r>
              <a:rPr lang="en-US" sz="1900" dirty="0">
                <a:solidFill>
                  <a:schemeClr val="tx1"/>
                </a:solidFill>
                <a:latin typeface="Calibri" pitchFamily="34" charset="0"/>
                <a:cs typeface="Calibri" pitchFamily="34" charset="0"/>
              </a:rPr>
              <a:t>(Direct Memory Access) </a:t>
            </a:r>
            <a:r>
              <a:rPr lang="en-US" sz="1900" dirty="0" smtClean="0">
                <a:solidFill>
                  <a:schemeClr val="tx1"/>
                </a:solidFill>
                <a:latin typeface="Calibri" pitchFamily="34" charset="0"/>
                <a:cs typeface="Calibri" pitchFamily="34" charset="0"/>
              </a:rPr>
              <a:t>in the KeyStone Architecture.</a:t>
            </a:r>
            <a:endParaRPr lang="en-US" sz="1900" dirty="0">
              <a:solidFill>
                <a:schemeClr val="tx1"/>
              </a:solidFill>
              <a:latin typeface="Calibri" pitchFamily="34" charset="0"/>
              <a:cs typeface="Calibri" pitchFamily="34" charset="0"/>
            </a:endParaRPr>
          </a:p>
        </p:txBody>
      </p:sp>
      <p:sp>
        <p:nvSpPr>
          <p:cNvPr id="5126" name="Text Box 13"/>
          <p:cNvSpPr txBox="1">
            <a:spLocks noChangeArrowheads="1"/>
          </p:cNvSpPr>
          <p:nvPr/>
        </p:nvSpPr>
        <p:spPr bwMode="auto">
          <a:xfrm>
            <a:off x="685800" y="1185863"/>
            <a:ext cx="6612066" cy="313932"/>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1"/>
              </a:buClr>
              <a:buSzPct val="120000"/>
              <a:buFontTx/>
              <a:buChar char="•"/>
            </a:pPr>
            <a:r>
              <a:rPr lang="en-US" sz="1800" dirty="0">
                <a:solidFill>
                  <a:schemeClr val="tx2"/>
                </a:solidFill>
                <a:latin typeface="Calibri" pitchFamily="34" charset="0"/>
                <a:cs typeface="Calibri" pitchFamily="34" charset="0"/>
              </a:rPr>
              <a:t> </a:t>
            </a:r>
            <a:r>
              <a:rPr lang="en-US" sz="1800" u="sng" dirty="0">
                <a:solidFill>
                  <a:schemeClr val="tx2"/>
                </a:solidFill>
                <a:latin typeface="Calibri" pitchFamily="34" charset="0"/>
                <a:cs typeface="Calibri" pitchFamily="34" charset="0"/>
              </a:rPr>
              <a:t>EDMA3</a:t>
            </a:r>
            <a:r>
              <a:rPr lang="en-US" sz="1800" dirty="0">
                <a:latin typeface="Calibri" pitchFamily="34" charset="0"/>
                <a:cs typeface="Calibri" pitchFamily="34" charset="0"/>
              </a:rPr>
              <a:t> – </a:t>
            </a:r>
            <a:r>
              <a:rPr lang="en-US" sz="1800" dirty="0" smtClean="0">
                <a:latin typeface="Calibri" pitchFamily="34" charset="0"/>
                <a:cs typeface="Calibri" pitchFamily="34" charset="0"/>
              </a:rPr>
              <a:t>Enhanced </a:t>
            </a:r>
            <a:r>
              <a:rPr lang="en-US" sz="1800" dirty="0">
                <a:latin typeface="Calibri" pitchFamily="34" charset="0"/>
                <a:cs typeface="Calibri" pitchFamily="34" charset="0"/>
              </a:rPr>
              <a:t>DMA handles </a:t>
            </a:r>
            <a:r>
              <a:rPr lang="en-US" sz="1800" dirty="0" smtClean="0">
                <a:solidFill>
                  <a:schemeClr val="tx1"/>
                </a:solidFill>
                <a:latin typeface="Calibri" pitchFamily="34" charset="0"/>
                <a:cs typeface="Calibri" pitchFamily="34" charset="0"/>
              </a:rPr>
              <a:t>M</a:t>
            </a:r>
            <a:r>
              <a:rPr lang="en-US" sz="1800" dirty="0" smtClean="0">
                <a:latin typeface="Calibri" pitchFamily="34" charset="0"/>
                <a:cs typeface="Calibri" pitchFamily="34" charset="0"/>
              </a:rPr>
              <a:t> DMA </a:t>
            </a:r>
            <a:r>
              <a:rPr lang="en-US" sz="1800" dirty="0">
                <a:latin typeface="Calibri" pitchFamily="34" charset="0"/>
                <a:cs typeface="Calibri" pitchFamily="34" charset="0"/>
              </a:rPr>
              <a:t>CHs and </a:t>
            </a:r>
            <a:r>
              <a:rPr lang="en-US" sz="1800" dirty="0" smtClean="0">
                <a:solidFill>
                  <a:schemeClr val="tx1"/>
                </a:solidFill>
                <a:latin typeface="Calibri" pitchFamily="34" charset="0"/>
                <a:cs typeface="Calibri" pitchFamily="34" charset="0"/>
              </a:rPr>
              <a:t>X</a:t>
            </a:r>
            <a:r>
              <a:rPr lang="en-US" sz="1800" dirty="0" smtClean="0">
                <a:latin typeface="Calibri" pitchFamily="34" charset="0"/>
                <a:cs typeface="Calibri" pitchFamily="34" charset="0"/>
              </a:rPr>
              <a:t> </a:t>
            </a:r>
            <a:r>
              <a:rPr lang="en-US" sz="1800" dirty="0">
                <a:latin typeface="Calibri" pitchFamily="34" charset="0"/>
                <a:cs typeface="Calibri" pitchFamily="34" charset="0"/>
              </a:rPr>
              <a:t>QDMA CHs</a:t>
            </a:r>
          </a:p>
        </p:txBody>
      </p:sp>
      <p:sp>
        <p:nvSpPr>
          <p:cNvPr id="5127" name="Text Box 14"/>
          <p:cNvSpPr txBox="1">
            <a:spLocks noChangeArrowheads="1"/>
          </p:cNvSpPr>
          <p:nvPr/>
        </p:nvSpPr>
        <p:spPr bwMode="auto">
          <a:xfrm>
            <a:off x="857250" y="1576388"/>
            <a:ext cx="6467604" cy="571182"/>
          </a:xfrm>
          <a:prstGeom prst="rect">
            <a:avLst/>
          </a:prstGeom>
          <a:noFill/>
          <a:ln w="12700">
            <a:noFill/>
            <a:miter lim="800000"/>
            <a:headEnd/>
            <a:tailEnd/>
          </a:ln>
        </p:spPr>
        <p:txBody>
          <a:bodyPr wrap="none">
            <a:spAutoFit/>
          </a:bodyPr>
          <a:lstStyle/>
          <a:p>
            <a:pPr>
              <a:lnSpc>
                <a:spcPct val="70000"/>
              </a:lnSpc>
              <a:buSzPct val="110000"/>
              <a:buFont typeface="Wingdings" pitchFamily="2" charset="2"/>
              <a:buChar char="§"/>
            </a:pPr>
            <a:r>
              <a:rPr lang="en-US" sz="1600" dirty="0" smtClean="0">
                <a:latin typeface="Calibri" pitchFamily="34" charset="0"/>
                <a:cs typeface="Calibri" pitchFamily="34" charset="0"/>
              </a:rPr>
              <a:t> DMA </a:t>
            </a:r>
            <a:r>
              <a:rPr lang="en-US" sz="1600" dirty="0">
                <a:latin typeface="Calibri" pitchFamily="34" charset="0"/>
                <a:cs typeface="Calibri" pitchFamily="34" charset="0"/>
              </a:rPr>
              <a:t>– </a:t>
            </a:r>
            <a:r>
              <a:rPr lang="en-US" sz="1600" dirty="0" smtClean="0">
                <a:solidFill>
                  <a:schemeClr val="tx1"/>
                </a:solidFill>
                <a:latin typeface="Calibri" pitchFamily="34" charset="0"/>
                <a:cs typeface="Calibri" pitchFamily="34" charset="0"/>
              </a:rPr>
              <a:t>M</a:t>
            </a:r>
            <a:r>
              <a:rPr lang="en-US" sz="1600" dirty="0" smtClean="0">
                <a:latin typeface="Calibri" pitchFamily="34" charset="0"/>
                <a:cs typeface="Calibri" pitchFamily="34" charset="0"/>
              </a:rPr>
              <a:t> Channels </a:t>
            </a:r>
            <a:r>
              <a:rPr lang="en-US" sz="1600" dirty="0">
                <a:latin typeface="Calibri" pitchFamily="34" charset="0"/>
                <a:cs typeface="Calibri" pitchFamily="34" charset="0"/>
              </a:rPr>
              <a:t>that can be triggered manually or by events/chaining</a:t>
            </a:r>
          </a:p>
          <a:p>
            <a:pPr>
              <a:lnSpc>
                <a:spcPct val="70000"/>
              </a:lnSpc>
              <a:buSzPct val="110000"/>
              <a:buFont typeface="Wingdings" pitchFamily="2" charset="2"/>
              <a:buChar char="§"/>
            </a:pPr>
            <a:r>
              <a:rPr lang="en-US" sz="1600" dirty="0" smtClean="0">
                <a:latin typeface="Calibri" pitchFamily="34" charset="0"/>
                <a:cs typeface="Calibri" pitchFamily="34" charset="0"/>
              </a:rPr>
              <a:t> QDMA </a:t>
            </a:r>
            <a:r>
              <a:rPr lang="en-US" sz="1600" dirty="0">
                <a:latin typeface="Calibri" pitchFamily="34" charset="0"/>
                <a:cs typeface="Calibri" pitchFamily="34" charset="0"/>
              </a:rPr>
              <a:t>– </a:t>
            </a:r>
            <a:r>
              <a:rPr lang="en-US" sz="1600" dirty="0" smtClean="0">
                <a:solidFill>
                  <a:schemeClr val="tx1"/>
                </a:solidFill>
                <a:latin typeface="Calibri" pitchFamily="34" charset="0"/>
                <a:cs typeface="Calibri" pitchFamily="34" charset="0"/>
              </a:rPr>
              <a:t>X</a:t>
            </a:r>
            <a:r>
              <a:rPr lang="en-US" sz="1600" dirty="0" smtClean="0">
                <a:latin typeface="Calibri" pitchFamily="34" charset="0"/>
                <a:cs typeface="Calibri" pitchFamily="34" charset="0"/>
              </a:rPr>
              <a:t> </a:t>
            </a:r>
            <a:r>
              <a:rPr lang="en-US" sz="1600" dirty="0">
                <a:latin typeface="Calibri" pitchFamily="34" charset="0"/>
                <a:cs typeface="Calibri" pitchFamily="34" charset="0"/>
              </a:rPr>
              <a:t>channels of </a:t>
            </a:r>
            <a:r>
              <a:rPr lang="en-US" sz="1600" dirty="0" smtClean="0">
                <a:latin typeface="Calibri" pitchFamily="34" charset="0"/>
                <a:cs typeface="Calibri" pitchFamily="34" charset="0"/>
              </a:rPr>
              <a:t>Quick </a:t>
            </a:r>
            <a:r>
              <a:rPr lang="en-US" sz="1600" dirty="0">
                <a:latin typeface="Calibri" pitchFamily="34" charset="0"/>
                <a:cs typeface="Calibri" pitchFamily="34" charset="0"/>
              </a:rPr>
              <a:t>DMA triggered by writing to a </a:t>
            </a:r>
            <a:r>
              <a:rPr lang="en-US" sz="1600" dirty="0" smtClean="0">
                <a:latin typeface="Calibri" pitchFamily="34" charset="0"/>
                <a:cs typeface="Calibri" pitchFamily="34" charset="0"/>
              </a:rPr>
              <a:t>trigger word</a:t>
            </a:r>
            <a:endParaRPr lang="en-US" sz="1600" dirty="0">
              <a:latin typeface="Calibri" pitchFamily="34" charset="0"/>
              <a:cs typeface="Calibri" pitchFamily="34" charset="0"/>
            </a:endParaRPr>
          </a:p>
        </p:txBody>
      </p:sp>
      <p:sp>
        <p:nvSpPr>
          <p:cNvPr id="5128" name="Text Box 15"/>
          <p:cNvSpPr txBox="1">
            <a:spLocks noChangeArrowheads="1"/>
          </p:cNvSpPr>
          <p:nvPr/>
        </p:nvSpPr>
        <p:spPr bwMode="auto">
          <a:xfrm>
            <a:off x="685800" y="4184650"/>
            <a:ext cx="5928098" cy="313932"/>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1"/>
              </a:buClr>
              <a:buSzPct val="120000"/>
              <a:buFontTx/>
              <a:buChar char="•"/>
            </a:pPr>
            <a:r>
              <a:rPr lang="en-US" sz="1800" dirty="0">
                <a:solidFill>
                  <a:schemeClr val="tx2"/>
                </a:solidFill>
                <a:latin typeface="Calibri" pitchFamily="34" charset="0"/>
                <a:cs typeface="Calibri" pitchFamily="34" charset="0"/>
              </a:rPr>
              <a:t> </a:t>
            </a:r>
            <a:r>
              <a:rPr lang="en-US" sz="1800" u="sng" dirty="0">
                <a:solidFill>
                  <a:schemeClr val="tx2"/>
                </a:solidFill>
                <a:latin typeface="Calibri" pitchFamily="34" charset="0"/>
                <a:cs typeface="Calibri" pitchFamily="34" charset="0"/>
              </a:rPr>
              <a:t>IDMA</a:t>
            </a:r>
            <a:r>
              <a:rPr lang="en-US" sz="1800" dirty="0">
                <a:latin typeface="Calibri" pitchFamily="34" charset="0"/>
                <a:cs typeface="Calibri" pitchFamily="34" charset="0"/>
              </a:rPr>
              <a:t> – 2 CHs of </a:t>
            </a:r>
            <a:r>
              <a:rPr lang="en-US" sz="1800" dirty="0" smtClean="0">
                <a:latin typeface="Calibri" pitchFamily="34" charset="0"/>
                <a:cs typeface="Calibri" pitchFamily="34" charset="0"/>
              </a:rPr>
              <a:t>Internal </a:t>
            </a:r>
            <a:r>
              <a:rPr lang="en-US" sz="1800" dirty="0">
                <a:latin typeface="Calibri" pitchFamily="34" charset="0"/>
                <a:cs typeface="Calibri" pitchFamily="34" charset="0"/>
              </a:rPr>
              <a:t>DMA (</a:t>
            </a:r>
            <a:r>
              <a:rPr lang="en-US" sz="1800" dirty="0" err="1">
                <a:latin typeface="Calibri" pitchFamily="34" charset="0"/>
                <a:cs typeface="Calibri" pitchFamily="34" charset="0"/>
              </a:rPr>
              <a:t>Periph</a:t>
            </a:r>
            <a:r>
              <a:rPr lang="en-US" sz="1800" dirty="0">
                <a:latin typeface="Calibri" pitchFamily="34" charset="0"/>
                <a:cs typeface="Calibri" pitchFamily="34" charset="0"/>
              </a:rPr>
              <a:t> </a:t>
            </a:r>
            <a:r>
              <a:rPr lang="en-US" sz="1800" dirty="0" err="1">
                <a:latin typeface="Calibri" pitchFamily="34" charset="0"/>
                <a:cs typeface="Calibri" pitchFamily="34" charset="0"/>
              </a:rPr>
              <a:t>Cfg</a:t>
            </a:r>
            <a:r>
              <a:rPr lang="en-US" sz="1800" dirty="0">
                <a:latin typeface="Calibri" pitchFamily="34" charset="0"/>
                <a:cs typeface="Calibri" pitchFamily="34" charset="0"/>
              </a:rPr>
              <a:t>, </a:t>
            </a:r>
            <a:r>
              <a:rPr lang="en-US" sz="1800" dirty="0" err="1">
                <a:latin typeface="Calibri" pitchFamily="34" charset="0"/>
                <a:cs typeface="Calibri" pitchFamily="34" charset="0"/>
              </a:rPr>
              <a:t>Xfr</a:t>
            </a:r>
            <a:r>
              <a:rPr lang="en-US" sz="1800" dirty="0">
                <a:latin typeface="Calibri" pitchFamily="34" charset="0"/>
                <a:cs typeface="Calibri" pitchFamily="34" charset="0"/>
              </a:rPr>
              <a:t> L1 ↔ L2)</a:t>
            </a:r>
            <a:endParaRPr lang="en-US" sz="1600" dirty="0">
              <a:latin typeface="Calibri" pitchFamily="34" charset="0"/>
              <a:cs typeface="Calibri" pitchFamily="34" charset="0"/>
            </a:endParaRPr>
          </a:p>
        </p:txBody>
      </p:sp>
      <p:sp>
        <p:nvSpPr>
          <p:cNvPr id="5129" name="Text Box 16"/>
          <p:cNvSpPr txBox="1">
            <a:spLocks noChangeArrowheads="1"/>
          </p:cNvSpPr>
          <p:nvPr/>
        </p:nvSpPr>
        <p:spPr bwMode="auto">
          <a:xfrm>
            <a:off x="685800" y="5835650"/>
            <a:ext cx="6407460" cy="674031"/>
          </a:xfrm>
          <a:prstGeom prst="rect">
            <a:avLst/>
          </a:prstGeom>
          <a:noFill/>
          <a:ln w="12700">
            <a:noFill/>
            <a:miter lim="800000"/>
            <a:headEnd/>
            <a:tailEnd/>
          </a:ln>
        </p:spPr>
        <p:txBody>
          <a:bodyPr wrap="none">
            <a:spAutoFit/>
          </a:bodyPr>
          <a:lstStyle/>
          <a:p>
            <a:pPr eaLnBrk="0" hangingPunct="0">
              <a:spcBef>
                <a:spcPct val="50000"/>
              </a:spcBef>
              <a:buClr>
                <a:schemeClr val="tx1"/>
              </a:buClr>
              <a:buSzPct val="120000"/>
              <a:buFontTx/>
              <a:buChar char="•"/>
            </a:pPr>
            <a:r>
              <a:rPr lang="en-US" sz="1800" dirty="0">
                <a:solidFill>
                  <a:schemeClr val="tx2"/>
                </a:solidFill>
                <a:latin typeface="Calibri" pitchFamily="34" charset="0"/>
                <a:cs typeface="Calibri" pitchFamily="34" charset="0"/>
              </a:rPr>
              <a:t> </a:t>
            </a:r>
            <a:r>
              <a:rPr lang="en-US" sz="1800" u="sng" dirty="0">
                <a:solidFill>
                  <a:schemeClr val="tx2"/>
                </a:solidFill>
                <a:latin typeface="Calibri" pitchFamily="34" charset="0"/>
                <a:cs typeface="Calibri" pitchFamily="34" charset="0"/>
              </a:rPr>
              <a:t>Peripheral </a:t>
            </a:r>
            <a:r>
              <a:rPr lang="en-US" sz="1800" u="sng" dirty="0" smtClean="0">
                <a:solidFill>
                  <a:schemeClr val="tx2"/>
                </a:solidFill>
                <a:latin typeface="Calibri" pitchFamily="34" charset="0"/>
                <a:cs typeface="Calibri" pitchFamily="34" charset="0"/>
              </a:rPr>
              <a:t>DMAs</a:t>
            </a:r>
            <a:r>
              <a:rPr lang="en-US" sz="1800" dirty="0" smtClean="0">
                <a:latin typeface="Calibri" pitchFamily="34" charset="0"/>
                <a:cs typeface="Calibri" pitchFamily="34" charset="0"/>
              </a:rPr>
              <a:t> </a:t>
            </a:r>
            <a:r>
              <a:rPr lang="en-US" sz="1800" dirty="0">
                <a:latin typeface="Calibri" pitchFamily="34" charset="0"/>
                <a:cs typeface="Calibri" pitchFamily="34" charset="0"/>
              </a:rPr>
              <a:t>– Each master device hooked to the </a:t>
            </a:r>
            <a:r>
              <a:rPr lang="en-US" sz="1800" dirty="0" smtClean="0">
                <a:latin typeface="Calibri" pitchFamily="34" charset="0"/>
                <a:cs typeface="Calibri" pitchFamily="34" charset="0"/>
              </a:rPr>
              <a:t>TeraNet</a:t>
            </a:r>
          </a:p>
          <a:p>
            <a:pPr eaLnBrk="0" hangingPunct="0">
              <a:spcBef>
                <a:spcPct val="50000"/>
              </a:spcBef>
              <a:buClr>
                <a:schemeClr val="tx1"/>
              </a:buClr>
              <a:buSzPct val="120000"/>
            </a:pPr>
            <a:r>
              <a:rPr lang="en-US" sz="1800" dirty="0" smtClean="0">
                <a:latin typeface="Calibri" pitchFamily="34" charset="0"/>
                <a:cs typeface="Calibri" pitchFamily="34" charset="0"/>
              </a:rPr>
              <a:t>   has </a:t>
            </a:r>
            <a:r>
              <a:rPr lang="en-US" sz="1800" dirty="0">
                <a:latin typeface="Calibri" pitchFamily="34" charset="0"/>
                <a:cs typeface="Calibri" pitchFamily="34" charset="0"/>
              </a:rPr>
              <a:t>its own </a:t>
            </a:r>
            <a:r>
              <a:rPr lang="en-US" sz="1800" dirty="0" smtClean="0">
                <a:latin typeface="Calibri" pitchFamily="34" charset="0"/>
                <a:cs typeface="Calibri" pitchFamily="34" charset="0"/>
              </a:rPr>
              <a:t>DMA (</a:t>
            </a:r>
            <a:r>
              <a:rPr lang="en-US" sz="1800" dirty="0" err="1" smtClean="0">
                <a:latin typeface="Calibri" pitchFamily="34" charset="0"/>
                <a:cs typeface="Calibri" pitchFamily="34" charset="0"/>
              </a:rPr>
              <a:t>PktDMA</a:t>
            </a:r>
            <a:r>
              <a:rPr lang="en-US" sz="1800" dirty="0" smtClean="0">
                <a:latin typeface="Calibri" pitchFamily="34" charset="0"/>
                <a:cs typeface="Calibri" pitchFamily="34" charset="0"/>
              </a:rPr>
              <a:t>) </a:t>
            </a:r>
            <a:r>
              <a:rPr lang="en-US" sz="1800" dirty="0">
                <a:latin typeface="Calibri" pitchFamily="34" charset="0"/>
                <a:cs typeface="Calibri" pitchFamily="34" charset="0"/>
              </a:rPr>
              <a:t>(e.g. SRIO, EMAC, etc.)</a:t>
            </a:r>
          </a:p>
        </p:txBody>
      </p:sp>
      <p:sp>
        <p:nvSpPr>
          <p:cNvPr id="398353" name="AutoShape 17"/>
          <p:cNvSpPr>
            <a:spLocks noChangeArrowheads="1"/>
          </p:cNvSpPr>
          <p:nvPr/>
        </p:nvSpPr>
        <p:spPr bwMode="auto">
          <a:xfrm>
            <a:off x="2209800" y="4953000"/>
            <a:ext cx="457200" cy="457200"/>
          </a:xfrm>
          <a:prstGeom prst="cube">
            <a:avLst>
              <a:gd name="adj" fmla="val 11111"/>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1" name="Text Box 18"/>
          <p:cNvSpPr txBox="1">
            <a:spLocks noChangeArrowheads="1"/>
          </p:cNvSpPr>
          <p:nvPr/>
        </p:nvSpPr>
        <p:spPr bwMode="auto">
          <a:xfrm>
            <a:off x="2159000" y="5040313"/>
            <a:ext cx="508473" cy="29418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Ch0</a:t>
            </a:r>
          </a:p>
        </p:txBody>
      </p:sp>
      <p:sp>
        <p:nvSpPr>
          <p:cNvPr id="398355" name="Rectangle 19"/>
          <p:cNvSpPr>
            <a:spLocks noChangeArrowheads="1"/>
          </p:cNvSpPr>
          <p:nvPr/>
        </p:nvSpPr>
        <p:spPr bwMode="auto">
          <a:xfrm>
            <a:off x="1447800" y="4953000"/>
            <a:ext cx="457200" cy="4572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56" name="Rectangle 20"/>
          <p:cNvSpPr>
            <a:spLocks noChangeArrowheads="1"/>
          </p:cNvSpPr>
          <p:nvPr/>
        </p:nvSpPr>
        <p:spPr bwMode="auto">
          <a:xfrm>
            <a:off x="2989263" y="5029200"/>
            <a:ext cx="609600" cy="3048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4" name="Text Box 21"/>
          <p:cNvSpPr txBox="1">
            <a:spLocks noChangeArrowheads="1"/>
          </p:cNvSpPr>
          <p:nvPr/>
        </p:nvSpPr>
        <p:spPr bwMode="auto">
          <a:xfrm>
            <a:off x="1444598" y="4981575"/>
            <a:ext cx="465192" cy="473656"/>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dirty="0">
                <a:latin typeface="Calibri" pitchFamily="34" charset="0"/>
                <a:cs typeface="Calibri" pitchFamily="34" charset="0"/>
              </a:rPr>
              <a:t>L1D</a:t>
            </a:r>
          </a:p>
          <a:p>
            <a:pPr algn="ctr" eaLnBrk="0" hangingPunct="0">
              <a:lnSpc>
                <a:spcPct val="60000"/>
              </a:lnSpc>
              <a:spcBef>
                <a:spcPct val="50000"/>
              </a:spcBef>
            </a:pPr>
            <a:r>
              <a:rPr lang="en-US" sz="1400" dirty="0">
                <a:latin typeface="Calibri" pitchFamily="34" charset="0"/>
                <a:cs typeface="Calibri" pitchFamily="34" charset="0"/>
              </a:rPr>
              <a:t>L2</a:t>
            </a:r>
          </a:p>
        </p:txBody>
      </p:sp>
      <p:sp>
        <p:nvSpPr>
          <p:cNvPr id="5135" name="Text Box 22"/>
          <p:cNvSpPr txBox="1">
            <a:spLocks noChangeArrowheads="1"/>
          </p:cNvSpPr>
          <p:nvPr/>
        </p:nvSpPr>
        <p:spPr bwMode="auto">
          <a:xfrm>
            <a:off x="2930815" y="5105400"/>
            <a:ext cx="728083" cy="236668"/>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a:latin typeface="Calibri" pitchFamily="34" charset="0"/>
                <a:cs typeface="Calibri" pitchFamily="34" charset="0"/>
              </a:rPr>
              <a:t>PERIPH</a:t>
            </a:r>
          </a:p>
        </p:txBody>
      </p:sp>
      <p:sp>
        <p:nvSpPr>
          <p:cNvPr id="398359" name="Line 23"/>
          <p:cNvSpPr>
            <a:spLocks noChangeShapeType="1"/>
          </p:cNvSpPr>
          <p:nvPr/>
        </p:nvSpPr>
        <p:spPr bwMode="auto">
          <a:xfrm>
            <a:off x="19050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0" name="Line 24"/>
          <p:cNvSpPr>
            <a:spLocks noChangeShapeType="1"/>
          </p:cNvSpPr>
          <p:nvPr/>
        </p:nvSpPr>
        <p:spPr bwMode="auto">
          <a:xfrm>
            <a:off x="26670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8" name="AutoShape 25"/>
          <p:cNvSpPr>
            <a:spLocks noChangeArrowheads="1"/>
          </p:cNvSpPr>
          <p:nvPr/>
        </p:nvSpPr>
        <p:spPr bwMode="auto">
          <a:xfrm>
            <a:off x="4991100" y="4953000"/>
            <a:ext cx="457200" cy="457200"/>
          </a:xfrm>
          <a:prstGeom prst="cube">
            <a:avLst>
              <a:gd name="adj" fmla="val 11111"/>
            </a:avLst>
          </a:prstGeom>
          <a:solidFill>
            <a:schemeClr val="accent2"/>
          </a:solidFill>
          <a:ln w="12700">
            <a:solidFill>
              <a:schemeClr val="tx1"/>
            </a:solidFill>
            <a:miter lim="800000"/>
            <a:headEnd/>
            <a:tailEnd/>
          </a:ln>
        </p:spPr>
        <p:txBody>
          <a:bodyPr anchor="ctr">
            <a:spAutoFit/>
          </a:bodyPr>
          <a:lstStyle/>
          <a:p>
            <a:pPr algn="ctr" eaLnBrk="0" hangingPunct="0">
              <a:lnSpc>
                <a:spcPct val="80000"/>
              </a:lnSpc>
              <a:spcBef>
                <a:spcPct val="50000"/>
              </a:spcBef>
            </a:pPr>
            <a:endParaRPr lang="en-US" sz="2000">
              <a:solidFill>
                <a:schemeClr val="tx2"/>
              </a:solidFill>
            </a:endParaRPr>
          </a:p>
        </p:txBody>
      </p:sp>
      <p:sp>
        <p:nvSpPr>
          <p:cNvPr id="5139" name="Text Box 26"/>
          <p:cNvSpPr txBox="1">
            <a:spLocks noChangeArrowheads="1"/>
          </p:cNvSpPr>
          <p:nvPr/>
        </p:nvSpPr>
        <p:spPr bwMode="auto">
          <a:xfrm>
            <a:off x="4940300" y="5051425"/>
            <a:ext cx="508473" cy="29418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Ch1</a:t>
            </a:r>
          </a:p>
        </p:txBody>
      </p:sp>
      <p:sp>
        <p:nvSpPr>
          <p:cNvPr id="398363" name="Rectangle 27"/>
          <p:cNvSpPr>
            <a:spLocks noChangeArrowheads="1"/>
          </p:cNvSpPr>
          <p:nvPr/>
        </p:nvSpPr>
        <p:spPr bwMode="auto">
          <a:xfrm>
            <a:off x="4229100" y="4953000"/>
            <a:ext cx="457200" cy="45720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41" name="Text Box 28"/>
          <p:cNvSpPr txBox="1">
            <a:spLocks noChangeArrowheads="1"/>
          </p:cNvSpPr>
          <p:nvPr/>
        </p:nvSpPr>
        <p:spPr bwMode="auto">
          <a:xfrm>
            <a:off x="4259553" y="5076825"/>
            <a:ext cx="399468" cy="277897"/>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800">
                <a:latin typeface="Calibri" pitchFamily="34" charset="0"/>
                <a:cs typeface="Calibri" pitchFamily="34" charset="0"/>
              </a:rPr>
              <a:t>L1</a:t>
            </a:r>
          </a:p>
        </p:txBody>
      </p:sp>
      <p:sp>
        <p:nvSpPr>
          <p:cNvPr id="398365" name="Line 29"/>
          <p:cNvSpPr>
            <a:spLocks noChangeShapeType="1"/>
          </p:cNvSpPr>
          <p:nvPr/>
        </p:nvSpPr>
        <p:spPr bwMode="auto">
          <a:xfrm>
            <a:off x="46863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6" name="Line 30"/>
          <p:cNvSpPr>
            <a:spLocks noChangeShapeType="1"/>
          </p:cNvSpPr>
          <p:nvPr/>
        </p:nvSpPr>
        <p:spPr bwMode="auto">
          <a:xfrm>
            <a:off x="54483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7" name="Rectangle 31"/>
          <p:cNvSpPr>
            <a:spLocks noChangeArrowheads="1"/>
          </p:cNvSpPr>
          <p:nvPr/>
        </p:nvSpPr>
        <p:spPr bwMode="auto">
          <a:xfrm>
            <a:off x="5743575" y="4953000"/>
            <a:ext cx="457200" cy="45720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45" name="Text Box 32"/>
          <p:cNvSpPr txBox="1">
            <a:spLocks noChangeArrowheads="1"/>
          </p:cNvSpPr>
          <p:nvPr/>
        </p:nvSpPr>
        <p:spPr bwMode="auto">
          <a:xfrm>
            <a:off x="5774028" y="5076825"/>
            <a:ext cx="399468" cy="277897"/>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800">
                <a:latin typeface="Calibri" pitchFamily="34" charset="0"/>
                <a:cs typeface="Calibri" pitchFamily="34" charset="0"/>
              </a:rPr>
              <a:t>L2</a:t>
            </a:r>
          </a:p>
        </p:txBody>
      </p:sp>
      <p:sp>
        <p:nvSpPr>
          <p:cNvPr id="5146" name="Text Box 33"/>
          <p:cNvSpPr txBox="1">
            <a:spLocks noChangeArrowheads="1"/>
          </p:cNvSpPr>
          <p:nvPr/>
        </p:nvSpPr>
        <p:spPr bwMode="auto">
          <a:xfrm>
            <a:off x="3270250" y="4572000"/>
            <a:ext cx="732893"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solidFill>
                  <a:schemeClr val="tx2"/>
                </a:solidFill>
                <a:latin typeface="Calibri" pitchFamily="34" charset="0"/>
                <a:cs typeface="Calibri" pitchFamily="34" charset="0"/>
              </a:rPr>
              <a:t>IDMA</a:t>
            </a:r>
          </a:p>
        </p:txBody>
      </p:sp>
      <p:grpSp>
        <p:nvGrpSpPr>
          <p:cNvPr id="5147" name="Group 34"/>
          <p:cNvGrpSpPr>
            <a:grpSpLocks/>
          </p:cNvGrpSpPr>
          <p:nvPr/>
        </p:nvGrpSpPr>
        <p:grpSpPr bwMode="auto">
          <a:xfrm>
            <a:off x="1239838" y="2209802"/>
            <a:ext cx="6732589" cy="1771651"/>
            <a:chOff x="577" y="1392"/>
            <a:chExt cx="4241" cy="1116"/>
          </a:xfrm>
        </p:grpSpPr>
        <p:sp>
          <p:nvSpPr>
            <p:cNvPr id="398371" name="Rectangle 35"/>
            <p:cNvSpPr>
              <a:spLocks noChangeArrowheads="1"/>
            </p:cNvSpPr>
            <p:nvPr/>
          </p:nvSpPr>
          <p:spPr bwMode="auto">
            <a:xfrm>
              <a:off x="624" y="1404"/>
              <a:ext cx="3504" cy="1104"/>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5152" name="Group 36"/>
            <p:cNvGrpSpPr>
              <a:grpSpLocks/>
            </p:cNvGrpSpPr>
            <p:nvPr/>
          </p:nvGrpSpPr>
          <p:grpSpPr bwMode="auto">
            <a:xfrm>
              <a:off x="2976" y="1644"/>
              <a:ext cx="269" cy="194"/>
              <a:chOff x="2942" y="1968"/>
              <a:chExt cx="269" cy="194"/>
            </a:xfrm>
          </p:grpSpPr>
          <p:sp>
            <p:nvSpPr>
              <p:cNvPr id="398373" name="Rectangle 37"/>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92" name="Text Box 38"/>
              <p:cNvSpPr txBox="1">
                <a:spLocks noChangeArrowheads="1"/>
              </p:cNvSpPr>
              <p:nvPr/>
            </p:nvSpPr>
            <p:spPr bwMode="auto">
              <a:xfrm>
                <a:off x="2942" y="1980"/>
                <a:ext cx="26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a:latin typeface="Calibri" pitchFamily="34" charset="0"/>
                    <a:cs typeface="Calibri" pitchFamily="34" charset="0"/>
                  </a:rPr>
                  <a:t>Q0</a:t>
                </a:r>
              </a:p>
            </p:txBody>
          </p:sp>
        </p:grpSp>
        <p:grpSp>
          <p:nvGrpSpPr>
            <p:cNvPr id="5153" name="Group 39"/>
            <p:cNvGrpSpPr>
              <a:grpSpLocks/>
            </p:cNvGrpSpPr>
            <p:nvPr/>
          </p:nvGrpSpPr>
          <p:grpSpPr bwMode="auto">
            <a:xfrm>
              <a:off x="2976" y="1836"/>
              <a:ext cx="269" cy="194"/>
              <a:chOff x="2942" y="1968"/>
              <a:chExt cx="269" cy="194"/>
            </a:xfrm>
          </p:grpSpPr>
          <p:sp>
            <p:nvSpPr>
              <p:cNvPr id="398376" name="Rectangle 40"/>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90" name="Text Box 41"/>
              <p:cNvSpPr txBox="1">
                <a:spLocks noChangeArrowheads="1"/>
              </p:cNvSpPr>
              <p:nvPr/>
            </p:nvSpPr>
            <p:spPr bwMode="auto">
              <a:xfrm>
                <a:off x="2942" y="1980"/>
                <a:ext cx="26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Q1</a:t>
                </a:r>
              </a:p>
            </p:txBody>
          </p:sp>
        </p:grpSp>
        <p:grpSp>
          <p:nvGrpSpPr>
            <p:cNvPr id="5154" name="Group 42"/>
            <p:cNvGrpSpPr>
              <a:grpSpLocks/>
            </p:cNvGrpSpPr>
            <p:nvPr/>
          </p:nvGrpSpPr>
          <p:grpSpPr bwMode="auto">
            <a:xfrm>
              <a:off x="2976" y="2028"/>
              <a:ext cx="269" cy="194"/>
              <a:chOff x="2942" y="1968"/>
              <a:chExt cx="269" cy="194"/>
            </a:xfrm>
          </p:grpSpPr>
          <p:sp>
            <p:nvSpPr>
              <p:cNvPr id="398379" name="Rectangle 43"/>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8" name="Text Box 44"/>
              <p:cNvSpPr txBox="1">
                <a:spLocks noChangeArrowheads="1"/>
              </p:cNvSpPr>
              <p:nvPr/>
            </p:nvSpPr>
            <p:spPr bwMode="auto">
              <a:xfrm>
                <a:off x="2942" y="1980"/>
                <a:ext cx="26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Q2</a:t>
                </a:r>
              </a:p>
            </p:txBody>
          </p:sp>
        </p:grpSp>
        <p:grpSp>
          <p:nvGrpSpPr>
            <p:cNvPr id="5155" name="Group 45"/>
            <p:cNvGrpSpPr>
              <a:grpSpLocks/>
            </p:cNvGrpSpPr>
            <p:nvPr/>
          </p:nvGrpSpPr>
          <p:grpSpPr bwMode="auto">
            <a:xfrm>
              <a:off x="2976" y="2220"/>
              <a:ext cx="271" cy="194"/>
              <a:chOff x="2942" y="1968"/>
              <a:chExt cx="271" cy="194"/>
            </a:xfrm>
          </p:grpSpPr>
          <p:sp>
            <p:nvSpPr>
              <p:cNvPr id="398382" name="Rectangle 46"/>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6" name="Text Box 47"/>
              <p:cNvSpPr txBox="1">
                <a:spLocks noChangeArrowheads="1"/>
              </p:cNvSpPr>
              <p:nvPr/>
            </p:nvSpPr>
            <p:spPr bwMode="auto">
              <a:xfrm>
                <a:off x="2942" y="1980"/>
                <a:ext cx="271"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err="1" smtClean="0">
                    <a:latin typeface="Calibri" pitchFamily="34" charset="0"/>
                    <a:cs typeface="Calibri" pitchFamily="34" charset="0"/>
                  </a:rPr>
                  <a:t>Qn</a:t>
                </a:r>
                <a:endParaRPr lang="en-US" sz="1600" b="0" dirty="0">
                  <a:latin typeface="Calibri" pitchFamily="34" charset="0"/>
                  <a:cs typeface="Calibri" pitchFamily="34" charset="0"/>
                </a:endParaRPr>
              </a:p>
            </p:txBody>
          </p:sp>
        </p:grpSp>
        <p:sp>
          <p:nvSpPr>
            <p:cNvPr id="398384" name="Rectangle 48"/>
            <p:cNvSpPr>
              <a:spLocks noChangeArrowheads="1"/>
            </p:cNvSpPr>
            <p:nvPr/>
          </p:nvSpPr>
          <p:spPr bwMode="auto">
            <a:xfrm>
              <a:off x="3634" y="1644"/>
              <a:ext cx="350" cy="192"/>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57" name="Text Box 49"/>
            <p:cNvSpPr txBox="1">
              <a:spLocks noChangeArrowheads="1"/>
            </p:cNvSpPr>
            <p:nvPr/>
          </p:nvSpPr>
          <p:spPr bwMode="auto">
            <a:xfrm>
              <a:off x="3644" y="1649"/>
              <a:ext cx="311" cy="1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a:latin typeface="Calibri" pitchFamily="34" charset="0"/>
                  <a:cs typeface="Calibri" pitchFamily="34" charset="0"/>
                </a:rPr>
                <a:t>TC0</a:t>
              </a:r>
            </a:p>
          </p:txBody>
        </p:sp>
        <p:sp>
          <p:nvSpPr>
            <p:cNvPr id="398386" name="Rectangle 50"/>
            <p:cNvSpPr>
              <a:spLocks noChangeArrowheads="1"/>
            </p:cNvSpPr>
            <p:nvPr/>
          </p:nvSpPr>
          <p:spPr bwMode="auto">
            <a:xfrm>
              <a:off x="3634" y="1831"/>
              <a:ext cx="350" cy="192"/>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59" name="Text Box 51"/>
            <p:cNvSpPr txBox="1">
              <a:spLocks noChangeArrowheads="1"/>
            </p:cNvSpPr>
            <p:nvPr/>
          </p:nvSpPr>
          <p:spPr bwMode="auto">
            <a:xfrm>
              <a:off x="3644" y="1836"/>
              <a:ext cx="311" cy="1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TC1</a:t>
              </a:r>
            </a:p>
          </p:txBody>
        </p:sp>
        <p:sp>
          <p:nvSpPr>
            <p:cNvPr id="398388" name="Rectangle 52"/>
            <p:cNvSpPr>
              <a:spLocks noChangeArrowheads="1"/>
            </p:cNvSpPr>
            <p:nvPr/>
          </p:nvSpPr>
          <p:spPr bwMode="auto">
            <a:xfrm>
              <a:off x="3634" y="2012"/>
              <a:ext cx="350" cy="213"/>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5161" name="Text Box 53"/>
            <p:cNvSpPr txBox="1">
              <a:spLocks noChangeArrowheads="1"/>
            </p:cNvSpPr>
            <p:nvPr/>
          </p:nvSpPr>
          <p:spPr bwMode="auto">
            <a:xfrm>
              <a:off x="3644" y="2028"/>
              <a:ext cx="314"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Arial Narrow" pitchFamily="34" charset="0"/>
                </a:rPr>
                <a:t>TC2</a:t>
              </a:r>
            </a:p>
          </p:txBody>
        </p:sp>
        <p:sp>
          <p:nvSpPr>
            <p:cNvPr id="398390" name="Rectangle 54"/>
            <p:cNvSpPr>
              <a:spLocks noChangeArrowheads="1"/>
            </p:cNvSpPr>
            <p:nvPr/>
          </p:nvSpPr>
          <p:spPr bwMode="auto">
            <a:xfrm>
              <a:off x="3634" y="2204"/>
              <a:ext cx="350" cy="213"/>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5163" name="Text Box 55"/>
            <p:cNvSpPr txBox="1">
              <a:spLocks noChangeArrowheads="1"/>
            </p:cNvSpPr>
            <p:nvPr/>
          </p:nvSpPr>
          <p:spPr bwMode="auto">
            <a:xfrm>
              <a:off x="3644" y="2220"/>
              <a:ext cx="316"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err="1" smtClean="0">
                  <a:latin typeface="Arial Narrow" pitchFamily="34" charset="0"/>
                </a:rPr>
                <a:t>TCn</a:t>
              </a:r>
              <a:endParaRPr lang="en-US" sz="1600" b="0" dirty="0">
                <a:latin typeface="Arial Narrow" pitchFamily="34" charset="0"/>
              </a:endParaRPr>
            </a:p>
          </p:txBody>
        </p:sp>
        <p:sp>
          <p:nvSpPr>
            <p:cNvPr id="398392" name="AutoShape 56"/>
            <p:cNvSpPr>
              <a:spLocks noChangeArrowheads="1"/>
            </p:cNvSpPr>
            <p:nvPr/>
          </p:nvSpPr>
          <p:spPr bwMode="auto">
            <a:xfrm>
              <a:off x="1776" y="2172"/>
              <a:ext cx="432" cy="288"/>
            </a:xfrm>
            <a:prstGeom prst="cube">
              <a:avLst>
                <a:gd name="adj" fmla="val 11111"/>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93" name="AutoShape 57"/>
            <p:cNvSpPr>
              <a:spLocks noChangeArrowheads="1"/>
            </p:cNvSpPr>
            <p:nvPr/>
          </p:nvSpPr>
          <p:spPr bwMode="auto">
            <a:xfrm rot="16200000" flipH="1">
              <a:off x="2088" y="1956"/>
              <a:ext cx="864" cy="144"/>
            </a:xfrm>
            <a:prstGeom prst="flowChartManualOperation">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5166" name="Group 58"/>
            <p:cNvGrpSpPr>
              <a:grpSpLocks/>
            </p:cNvGrpSpPr>
            <p:nvPr/>
          </p:nvGrpSpPr>
          <p:grpSpPr bwMode="auto">
            <a:xfrm>
              <a:off x="4242" y="1626"/>
              <a:ext cx="576" cy="768"/>
              <a:chOff x="4272" y="1776"/>
              <a:chExt cx="576" cy="768"/>
            </a:xfrm>
          </p:grpSpPr>
          <p:sp>
            <p:nvSpPr>
              <p:cNvPr id="398395" name="AutoShape 59"/>
              <p:cNvSpPr>
                <a:spLocks noChangeArrowheads="1"/>
              </p:cNvSpPr>
              <p:nvPr/>
            </p:nvSpPr>
            <p:spPr bwMode="auto">
              <a:xfrm>
                <a:off x="4272" y="1776"/>
                <a:ext cx="576" cy="768"/>
              </a:xfrm>
              <a:prstGeom prst="leftRightArrowCallout">
                <a:avLst>
                  <a:gd name="adj1" fmla="val 33333"/>
                  <a:gd name="adj2" fmla="val 33333"/>
                  <a:gd name="adj3" fmla="val 12500"/>
                  <a:gd name="adj4" fmla="val 50000"/>
                </a:avLst>
              </a:prstGeom>
              <a:solidFill>
                <a:srgbClr val="C0C0C0"/>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4" name="Text Box 60"/>
              <p:cNvSpPr txBox="1">
                <a:spLocks noChangeArrowheads="1"/>
              </p:cNvSpPr>
              <p:nvPr/>
            </p:nvSpPr>
            <p:spPr bwMode="auto">
              <a:xfrm>
                <a:off x="4302" y="2094"/>
                <a:ext cx="482" cy="169"/>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dirty="0" smtClean="0">
                    <a:latin typeface="Calibri" pitchFamily="34" charset="0"/>
                    <a:cs typeface="Calibri" pitchFamily="34" charset="0"/>
                  </a:rPr>
                  <a:t>TeraNet</a:t>
                </a:r>
                <a:endParaRPr lang="en-US" sz="1400" dirty="0">
                  <a:latin typeface="Calibri" pitchFamily="34" charset="0"/>
                  <a:cs typeface="Calibri" pitchFamily="34" charset="0"/>
                </a:endParaRPr>
              </a:p>
            </p:txBody>
          </p:sp>
        </p:grpSp>
        <p:sp>
          <p:nvSpPr>
            <p:cNvPr id="5167" name="Text Box 61"/>
            <p:cNvSpPr txBox="1">
              <a:spLocks noChangeArrowheads="1"/>
            </p:cNvSpPr>
            <p:nvPr/>
          </p:nvSpPr>
          <p:spPr bwMode="auto">
            <a:xfrm>
              <a:off x="1740" y="2231"/>
              <a:ext cx="500" cy="19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700" dirty="0">
                  <a:latin typeface="Calibri" pitchFamily="34" charset="0"/>
                  <a:cs typeface="Calibri" pitchFamily="34" charset="0"/>
                </a:rPr>
                <a:t>QDMA</a:t>
              </a:r>
            </a:p>
          </p:txBody>
        </p:sp>
        <p:sp>
          <p:nvSpPr>
            <p:cNvPr id="398398" name="Line 62"/>
            <p:cNvSpPr>
              <a:spLocks noChangeShapeType="1"/>
            </p:cNvSpPr>
            <p:nvPr/>
          </p:nvSpPr>
          <p:spPr bwMode="auto">
            <a:xfrm>
              <a:off x="2208" y="2316"/>
              <a:ext cx="24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99" name="AutoShape 63"/>
            <p:cNvSpPr>
              <a:spLocks noChangeArrowheads="1"/>
            </p:cNvSpPr>
            <p:nvPr/>
          </p:nvSpPr>
          <p:spPr bwMode="auto">
            <a:xfrm>
              <a:off x="2640" y="1932"/>
              <a:ext cx="336" cy="167"/>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0" name="AutoShape 64"/>
            <p:cNvSpPr>
              <a:spLocks noChangeArrowheads="1"/>
            </p:cNvSpPr>
            <p:nvPr/>
          </p:nvSpPr>
          <p:spPr bwMode="auto">
            <a:xfrm>
              <a:off x="3264" y="1932"/>
              <a:ext cx="336" cy="167"/>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71" name="Text Box 65"/>
            <p:cNvSpPr txBox="1">
              <a:spLocks noChangeArrowheads="1"/>
            </p:cNvSpPr>
            <p:nvPr/>
          </p:nvSpPr>
          <p:spPr bwMode="auto">
            <a:xfrm>
              <a:off x="1010" y="1604"/>
              <a:ext cx="378" cy="181"/>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dirty="0" err="1">
                  <a:latin typeface="Calibri" pitchFamily="34" charset="0"/>
                  <a:cs typeface="Calibri" pitchFamily="34" charset="0"/>
                </a:rPr>
                <a:t>EVTx</a:t>
              </a:r>
              <a:endParaRPr lang="en-US" sz="1600" dirty="0">
                <a:latin typeface="Calibri" pitchFamily="34" charset="0"/>
                <a:cs typeface="Calibri" pitchFamily="34" charset="0"/>
              </a:endParaRPr>
            </a:p>
          </p:txBody>
        </p:sp>
        <p:sp>
          <p:nvSpPr>
            <p:cNvPr id="5172" name="Text Box 66"/>
            <p:cNvSpPr txBox="1">
              <a:spLocks noChangeArrowheads="1"/>
            </p:cNvSpPr>
            <p:nvPr/>
          </p:nvSpPr>
          <p:spPr bwMode="auto">
            <a:xfrm>
              <a:off x="969" y="1770"/>
              <a:ext cx="419" cy="182"/>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a:latin typeface="Calibri" pitchFamily="34" charset="0"/>
                  <a:cs typeface="Calibri" pitchFamily="34" charset="0"/>
                </a:rPr>
                <a:t>Chain</a:t>
              </a:r>
            </a:p>
          </p:txBody>
        </p:sp>
        <p:sp>
          <p:nvSpPr>
            <p:cNvPr id="5173" name="Text Box 67"/>
            <p:cNvSpPr txBox="1">
              <a:spLocks noChangeArrowheads="1"/>
            </p:cNvSpPr>
            <p:nvPr/>
          </p:nvSpPr>
          <p:spPr bwMode="auto">
            <a:xfrm>
              <a:off x="861" y="1944"/>
              <a:ext cx="527" cy="182"/>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a:latin typeface="Calibri" pitchFamily="34" charset="0"/>
                  <a:cs typeface="Calibri" pitchFamily="34" charset="0"/>
                </a:rPr>
                <a:t>Manual</a:t>
              </a:r>
            </a:p>
          </p:txBody>
        </p:sp>
        <p:sp>
          <p:nvSpPr>
            <p:cNvPr id="5174" name="Text Box 68"/>
            <p:cNvSpPr txBox="1">
              <a:spLocks noChangeArrowheads="1"/>
            </p:cNvSpPr>
            <p:nvPr/>
          </p:nvSpPr>
          <p:spPr bwMode="auto">
            <a:xfrm>
              <a:off x="2112" y="1392"/>
              <a:ext cx="568" cy="20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solidFill>
                    <a:schemeClr val="tx2"/>
                  </a:solidFill>
                  <a:latin typeface="Calibri" pitchFamily="34" charset="0"/>
                  <a:cs typeface="Calibri" pitchFamily="34" charset="0"/>
                </a:rPr>
                <a:t>EDMA3</a:t>
              </a:r>
            </a:p>
          </p:txBody>
        </p:sp>
        <p:sp>
          <p:nvSpPr>
            <p:cNvPr id="398405" name="AutoShape 69"/>
            <p:cNvSpPr>
              <a:spLocks noChangeArrowheads="1"/>
            </p:cNvSpPr>
            <p:nvPr/>
          </p:nvSpPr>
          <p:spPr bwMode="auto">
            <a:xfrm>
              <a:off x="1776" y="1596"/>
              <a:ext cx="432" cy="528"/>
            </a:xfrm>
            <a:prstGeom prst="cube">
              <a:avLst>
                <a:gd name="adj" fmla="val 11111"/>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76" name="Text Box 70"/>
            <p:cNvSpPr txBox="1">
              <a:spLocks noChangeArrowheads="1"/>
            </p:cNvSpPr>
            <p:nvPr/>
          </p:nvSpPr>
          <p:spPr bwMode="auto">
            <a:xfrm>
              <a:off x="1782" y="1770"/>
              <a:ext cx="423"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DMA</a:t>
              </a:r>
            </a:p>
          </p:txBody>
        </p:sp>
        <p:sp>
          <p:nvSpPr>
            <p:cNvPr id="398407" name="Line 71"/>
            <p:cNvSpPr>
              <a:spLocks noChangeShapeType="1"/>
            </p:cNvSpPr>
            <p:nvPr/>
          </p:nvSpPr>
          <p:spPr bwMode="auto">
            <a:xfrm>
              <a:off x="1392" y="2028"/>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8" name="Line 72"/>
            <p:cNvSpPr>
              <a:spLocks noChangeShapeType="1"/>
            </p:cNvSpPr>
            <p:nvPr/>
          </p:nvSpPr>
          <p:spPr bwMode="auto">
            <a:xfrm>
              <a:off x="1392" y="1860"/>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9" name="Line 73"/>
            <p:cNvSpPr>
              <a:spLocks noChangeShapeType="1"/>
            </p:cNvSpPr>
            <p:nvPr/>
          </p:nvSpPr>
          <p:spPr bwMode="auto">
            <a:xfrm>
              <a:off x="1392" y="1692"/>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10" name="Line 74"/>
            <p:cNvSpPr>
              <a:spLocks noChangeShapeType="1"/>
            </p:cNvSpPr>
            <p:nvPr/>
          </p:nvSpPr>
          <p:spPr bwMode="auto">
            <a:xfrm>
              <a:off x="2208" y="1866"/>
              <a:ext cx="24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1" name="Text Box 75"/>
            <p:cNvSpPr txBox="1">
              <a:spLocks noChangeArrowheads="1"/>
            </p:cNvSpPr>
            <p:nvPr/>
          </p:nvSpPr>
          <p:spPr bwMode="auto">
            <a:xfrm>
              <a:off x="577" y="2238"/>
              <a:ext cx="811" cy="182"/>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dirty="0">
                  <a:latin typeface="Calibri" pitchFamily="34" charset="0"/>
                  <a:cs typeface="Calibri" pitchFamily="34" charset="0"/>
                </a:rPr>
                <a:t>Trigger Word</a:t>
              </a:r>
            </a:p>
          </p:txBody>
        </p:sp>
        <p:sp>
          <p:nvSpPr>
            <p:cNvPr id="398412" name="Line 76"/>
            <p:cNvSpPr>
              <a:spLocks noChangeShapeType="1"/>
            </p:cNvSpPr>
            <p:nvPr/>
          </p:nvSpPr>
          <p:spPr bwMode="auto">
            <a:xfrm>
              <a:off x="1392" y="2322"/>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5148" name="Text Box 77"/>
          <p:cNvSpPr txBox="1">
            <a:spLocks noChangeArrowheads="1"/>
          </p:cNvSpPr>
          <p:nvPr/>
        </p:nvSpPr>
        <p:spPr bwMode="auto">
          <a:xfrm>
            <a:off x="8003836" y="2791968"/>
            <a:ext cx="924292" cy="824841"/>
          </a:xfrm>
          <a:prstGeom prst="rect">
            <a:avLst/>
          </a:prstGeom>
          <a:noFill/>
          <a:ln w="12700">
            <a:noFill/>
            <a:miter lim="800000"/>
            <a:headEnd/>
            <a:tailEnd/>
          </a:ln>
        </p:spPr>
        <p:txBody>
          <a:bodyPr wrap="none">
            <a:spAutoFit/>
          </a:bodyPr>
          <a:lstStyle/>
          <a:p>
            <a:pPr algn="ctr" eaLnBrk="0" hangingPunct="0">
              <a:spcBef>
                <a:spcPct val="50000"/>
              </a:spcBef>
            </a:pPr>
            <a:r>
              <a:rPr lang="en-US" sz="1400" b="0" dirty="0" smtClean="0">
                <a:latin typeface="Calibri" pitchFamily="34" charset="0"/>
                <a:cs typeface="Calibri" pitchFamily="34" charset="0"/>
              </a:rPr>
              <a:t>Resources</a:t>
            </a:r>
          </a:p>
          <a:p>
            <a:pPr algn="ctr" eaLnBrk="0" hangingPunct="0">
              <a:spcBef>
                <a:spcPct val="50000"/>
              </a:spcBef>
            </a:pPr>
            <a:r>
              <a:rPr lang="en-US" sz="1400" b="0" dirty="0" smtClean="0">
                <a:latin typeface="Arial Narrow" pitchFamily="34" charset="0"/>
              </a:rPr>
              <a:t>connected</a:t>
            </a:r>
          </a:p>
          <a:p>
            <a:pPr algn="ctr" eaLnBrk="0" hangingPunct="0">
              <a:spcBef>
                <a:spcPct val="50000"/>
              </a:spcBef>
            </a:pPr>
            <a:r>
              <a:rPr lang="en-US" sz="1400" b="0" dirty="0" smtClean="0">
                <a:latin typeface="Arial Narrow" pitchFamily="34" charset="0"/>
              </a:rPr>
              <a:t>to </a:t>
            </a:r>
            <a:r>
              <a:rPr lang="en-US" sz="1400" b="0" dirty="0" smtClean="0">
                <a:latin typeface="Arial Narrow" pitchFamily="34" charset="0"/>
              </a:rPr>
              <a:t>TeraNet</a:t>
            </a:r>
            <a:endParaRPr lang="en-US" sz="1400" b="0" dirty="0" smtClean="0">
              <a:latin typeface="Arial Narrow" pitchFamily="34" charset="0"/>
            </a:endParaRPr>
          </a:p>
        </p:txBody>
      </p:sp>
    </p:spTree>
    <p:custDataLst>
      <p:tags r:id="rId1"/>
    </p:custDataLst>
    <p:extLst>
      <p:ext uri="{BB962C8B-B14F-4D97-AF65-F5344CB8AC3E}">
        <p14:creationId xmlns:p14="http://schemas.microsoft.com/office/powerpoint/2010/main" xmlns="" val="324775673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2"/>
          <p:cNvSpPr>
            <a:spLocks noGrp="1" noChangeArrowheads="1"/>
          </p:cNvSpPr>
          <p:nvPr>
            <p:ph type="title"/>
          </p:nvPr>
        </p:nvSpPr>
        <p:spPr/>
        <p:txBody>
          <a:bodyPr/>
          <a:lstStyle/>
          <a:p>
            <a:r>
              <a:rPr lang="en-US" dirty="0" smtClean="0"/>
              <a:t>Quick DMA (QDMA)</a:t>
            </a:r>
            <a:endParaRPr lang="en-US" dirty="0"/>
          </a:p>
        </p:txBody>
      </p:sp>
      <p:sp>
        <p:nvSpPr>
          <p:cNvPr id="1501187" name="Text Box 3"/>
          <p:cNvSpPr txBox="1">
            <a:spLocks noChangeArrowheads="1"/>
          </p:cNvSpPr>
          <p:nvPr/>
        </p:nvSpPr>
        <p:spPr bwMode="auto">
          <a:xfrm>
            <a:off x="253100" y="751109"/>
            <a:ext cx="7974013" cy="2231571"/>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QDMA is used for simple transfers where syncing to an </a:t>
            </a:r>
            <a:r>
              <a:rPr lang="en-US" b="0" dirty="0" smtClean="0">
                <a:solidFill>
                  <a:schemeClr val="tx1"/>
                </a:solidFill>
                <a:latin typeface="Calibri" pitchFamily="34" charset="0"/>
                <a:cs typeface="Calibri" pitchFamily="34" charset="0"/>
              </a:rPr>
              <a:t>event</a:t>
            </a:r>
            <a:br>
              <a:rPr lang="en-US" b="0" dirty="0" smtClean="0">
                <a:solidFill>
                  <a:schemeClr val="tx1"/>
                </a:solidFill>
                <a:latin typeface="Calibri" pitchFamily="34" charset="0"/>
                <a:cs typeface="Calibri" pitchFamily="34" charset="0"/>
              </a:rPr>
            </a:br>
            <a:r>
              <a:rPr lang="en-US" b="0" dirty="0" smtClean="0">
                <a:solidFill>
                  <a:schemeClr val="tx1"/>
                </a:solidFill>
                <a:latin typeface="Calibri" pitchFamily="34" charset="0"/>
                <a:cs typeface="Calibri" pitchFamily="34" charset="0"/>
              </a:rPr>
              <a:t>is </a:t>
            </a:r>
            <a:r>
              <a:rPr lang="en-US" b="0" dirty="0">
                <a:solidFill>
                  <a:schemeClr val="tx1"/>
                </a:solidFill>
                <a:latin typeface="Calibri" pitchFamily="34" charset="0"/>
                <a:cs typeface="Calibri" pitchFamily="34" charset="0"/>
              </a:rPr>
              <a:t>not required. Address/count updates and linking are not</a:t>
            </a:r>
            <a:br>
              <a:rPr lang="en-US" b="0" dirty="0">
                <a:solidFill>
                  <a:schemeClr val="tx1"/>
                </a:solidFill>
                <a:latin typeface="Calibri" pitchFamily="34" charset="0"/>
                <a:cs typeface="Calibri" pitchFamily="34" charset="0"/>
              </a:rPr>
            </a:br>
            <a:r>
              <a:rPr lang="en-US" b="0" dirty="0">
                <a:solidFill>
                  <a:schemeClr val="tx1"/>
                </a:solidFill>
                <a:latin typeface="Calibri" pitchFamily="34" charset="0"/>
                <a:cs typeface="Calibri" pitchFamily="34" charset="0"/>
              </a:rPr>
              <a:t>performed. CCNT = 1 (single event transfer).</a:t>
            </a:r>
          </a:p>
          <a:p>
            <a:pPr marL="342900" indent="-342900">
              <a:lnSpc>
                <a:spcPct val="10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A transfer can be triggered by two methods:</a:t>
            </a:r>
            <a:br>
              <a:rPr lang="en-US" b="0" dirty="0">
                <a:solidFill>
                  <a:schemeClr val="tx1"/>
                </a:solidFill>
                <a:latin typeface="Calibri" pitchFamily="34" charset="0"/>
                <a:cs typeface="Calibri" pitchFamily="34" charset="0"/>
              </a:rPr>
            </a:br>
            <a:r>
              <a:rPr lang="en-US" b="0" dirty="0">
                <a:solidFill>
                  <a:schemeClr val="tx1"/>
                </a:solidFill>
                <a:latin typeface="Calibri" pitchFamily="34" charset="0"/>
                <a:cs typeface="Calibri" pitchFamily="34" charset="0"/>
              </a:rPr>
              <a:t>(1) writing to a trigger </a:t>
            </a:r>
            <a:r>
              <a:rPr lang="en-US" b="0" dirty="0" smtClean="0">
                <a:solidFill>
                  <a:schemeClr val="tx1"/>
                </a:solidFill>
                <a:latin typeface="Calibri" pitchFamily="34" charset="0"/>
                <a:cs typeface="Calibri" pitchFamily="34" charset="0"/>
              </a:rPr>
              <a:t>word (2</a:t>
            </a:r>
            <a:r>
              <a:rPr lang="en-US" b="0" dirty="0">
                <a:solidFill>
                  <a:schemeClr val="tx1"/>
                </a:solidFill>
                <a:latin typeface="Calibri" pitchFamily="34" charset="0"/>
                <a:cs typeface="Calibri" pitchFamily="34" charset="0"/>
              </a:rPr>
              <a:t>) using the </a:t>
            </a:r>
            <a:r>
              <a:rPr lang="en-US" b="0" dirty="0" smtClean="0">
                <a:solidFill>
                  <a:schemeClr val="tx1"/>
                </a:solidFill>
                <a:latin typeface="Calibri" pitchFamily="34" charset="0"/>
                <a:cs typeface="Calibri" pitchFamily="34" charset="0"/>
              </a:rPr>
              <a:t>EDMA3 LLD.</a:t>
            </a:r>
            <a:endParaRPr lang="en-US" b="0" dirty="0">
              <a:solidFill>
                <a:schemeClr val="tx1"/>
              </a:solidFill>
              <a:latin typeface="Calibri" pitchFamily="34" charset="0"/>
              <a:cs typeface="Calibri" pitchFamily="34" charset="0"/>
            </a:endParaRPr>
          </a:p>
          <a:p>
            <a:pPr marL="342900" indent="-342900">
              <a:lnSpc>
                <a:spcPct val="100000"/>
              </a:lnSpc>
              <a:spcBef>
                <a:spcPct val="0"/>
              </a:spcBef>
              <a:spcAft>
                <a:spcPct val="30000"/>
              </a:spcAft>
              <a:buSzPct val="100000"/>
              <a:buFont typeface="Arial" pitchFamily="34" charset="0"/>
              <a:buChar char="•"/>
            </a:pPr>
            <a:r>
              <a:rPr lang="en-US" b="0" dirty="0" smtClean="0">
                <a:solidFill>
                  <a:schemeClr val="tx1"/>
                </a:solidFill>
                <a:latin typeface="Calibri" pitchFamily="34" charset="0"/>
                <a:cs typeface="Calibri" pitchFamily="34" charset="0"/>
              </a:rPr>
              <a:t>It is </a:t>
            </a:r>
            <a:r>
              <a:rPr lang="en-US" b="0" dirty="0">
                <a:solidFill>
                  <a:schemeClr val="tx1"/>
                </a:solidFill>
                <a:latin typeface="Calibri" pitchFamily="34" charset="0"/>
                <a:cs typeface="Calibri" pitchFamily="34" charset="0"/>
              </a:rPr>
              <a:t>“quick” because the CPU can initiate a transfer with as</a:t>
            </a:r>
            <a:br>
              <a:rPr lang="en-US" b="0" dirty="0">
                <a:solidFill>
                  <a:schemeClr val="tx1"/>
                </a:solidFill>
                <a:latin typeface="Calibri" pitchFamily="34" charset="0"/>
                <a:cs typeface="Calibri" pitchFamily="34" charset="0"/>
              </a:rPr>
            </a:br>
            <a:r>
              <a:rPr lang="en-US" b="0" dirty="0">
                <a:solidFill>
                  <a:schemeClr val="tx1"/>
                </a:solidFill>
                <a:latin typeface="Calibri" pitchFamily="34" charset="0"/>
                <a:cs typeface="Calibri" pitchFamily="34" charset="0"/>
              </a:rPr>
              <a:t>few as ONE write to a channel </a:t>
            </a:r>
            <a:r>
              <a:rPr lang="en-US" b="0" dirty="0" smtClean="0">
                <a:solidFill>
                  <a:schemeClr val="tx1"/>
                </a:solidFill>
                <a:latin typeface="Calibri" pitchFamily="34" charset="0"/>
                <a:cs typeface="Calibri" pitchFamily="34" charset="0"/>
              </a:rPr>
              <a:t>register.</a:t>
            </a:r>
            <a:endParaRPr lang="en-US" b="0" dirty="0">
              <a:solidFill>
                <a:schemeClr val="tx1"/>
              </a:solidFill>
              <a:latin typeface="Calibri" pitchFamily="34" charset="0"/>
              <a:cs typeface="Calibri" pitchFamily="34" charset="0"/>
            </a:endParaRPr>
          </a:p>
          <a:p>
            <a:pPr marL="342900" indent="-342900">
              <a:lnSpc>
                <a:spcPct val="10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How does it work?</a:t>
            </a:r>
          </a:p>
        </p:txBody>
      </p:sp>
      <p:sp>
        <p:nvSpPr>
          <p:cNvPr id="1501188" name="Text Box 4"/>
          <p:cNvSpPr txBox="1">
            <a:spLocks noChangeArrowheads="1"/>
          </p:cNvSpPr>
          <p:nvPr/>
        </p:nvSpPr>
        <p:spPr bwMode="auto">
          <a:xfrm>
            <a:off x="737288" y="3352800"/>
            <a:ext cx="8096476" cy="1524000"/>
          </a:xfrm>
          <a:prstGeom prst="rect">
            <a:avLst/>
          </a:prstGeom>
          <a:solidFill>
            <a:schemeClr val="accent2"/>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QDMA channel is “auto-triggered” when CPU writes to the “trigger” word</a:t>
            </a:r>
          </a:p>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Eliminates the need to write to PSET and kick off transfer w/ separate write to ESR</a:t>
            </a:r>
          </a:p>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Selection of the trigger word allows CPU to modify only words of interest in a PSET</a:t>
            </a:r>
          </a:p>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Assumes OPT.STATIC = 1. Count and address updates and linking NOT performed.</a:t>
            </a:r>
          </a:p>
        </p:txBody>
      </p:sp>
      <p:sp>
        <p:nvSpPr>
          <p:cNvPr id="1501189" name="Text Box 5"/>
          <p:cNvSpPr txBox="1">
            <a:spLocks noChangeArrowheads="1"/>
          </p:cNvSpPr>
          <p:nvPr/>
        </p:nvSpPr>
        <p:spPr bwMode="auto">
          <a:xfrm>
            <a:off x="253100" y="5029200"/>
            <a:ext cx="7974013" cy="3048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Example:</a:t>
            </a:r>
          </a:p>
        </p:txBody>
      </p:sp>
      <p:sp>
        <p:nvSpPr>
          <p:cNvPr id="1501190" name="Text Box 6"/>
          <p:cNvSpPr txBox="1">
            <a:spLocks noChangeArrowheads="1"/>
          </p:cNvSpPr>
          <p:nvPr/>
        </p:nvSpPr>
        <p:spPr bwMode="auto">
          <a:xfrm>
            <a:off x="737288" y="5486400"/>
            <a:ext cx="8080148" cy="838200"/>
          </a:xfrm>
          <a:prstGeom prst="rect">
            <a:avLst/>
          </a:prstGeom>
          <a:solidFill>
            <a:schemeClr val="hlink"/>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If ACNT/BCNT/CCNT are typically static for a given algorithm, but SRC is different</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for each transfer, then SRC could be defined as the trigger word. CPU can initiate a</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transfer with a single write to the SRC address for the specified PSET.</a:t>
            </a:r>
          </a:p>
        </p:txBody>
      </p:sp>
    </p:spTree>
    <p:custDataLst>
      <p:tags r:id="rId1"/>
    </p:custData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a:xfrm>
            <a:off x="0" y="68730"/>
            <a:ext cx="9144000" cy="609600"/>
          </a:xfrm>
        </p:spPr>
        <p:txBody>
          <a:bodyPr/>
          <a:lstStyle/>
          <a:p>
            <a:r>
              <a:rPr lang="en-US" dirty="0"/>
              <a:t>QDMA Mapping</a:t>
            </a:r>
          </a:p>
        </p:txBody>
      </p:sp>
      <p:grpSp>
        <p:nvGrpSpPr>
          <p:cNvPr id="7" name="Group 6"/>
          <p:cNvGrpSpPr/>
          <p:nvPr/>
        </p:nvGrpSpPr>
        <p:grpSpPr>
          <a:xfrm>
            <a:off x="253092" y="900498"/>
            <a:ext cx="8686800" cy="5449434"/>
            <a:chOff x="253092" y="550863"/>
            <a:chExt cx="8686800" cy="5449434"/>
          </a:xfrm>
        </p:grpSpPr>
        <p:pic>
          <p:nvPicPr>
            <p:cNvPr id="1240067" name="Picture 3"/>
            <p:cNvPicPr>
              <a:picLocks noChangeAspect="1" noChangeArrowheads="1"/>
            </p:cNvPicPr>
            <p:nvPr/>
          </p:nvPicPr>
          <p:blipFill>
            <a:blip r:embed="rId4" cstate="print"/>
            <a:srcRect/>
            <a:stretch>
              <a:fillRect/>
            </a:stretch>
          </p:blipFill>
          <p:spPr bwMode="auto">
            <a:xfrm>
              <a:off x="253092" y="593272"/>
              <a:ext cx="8686800" cy="5407025"/>
            </a:xfrm>
            <a:prstGeom prst="rect">
              <a:avLst/>
            </a:prstGeom>
            <a:noFill/>
            <a:ln w="9525">
              <a:noFill/>
              <a:miter lim="800000"/>
              <a:headEnd/>
              <a:tailEnd/>
            </a:ln>
            <a:effectLst/>
          </p:spPr>
        </p:pic>
        <p:sp>
          <p:nvSpPr>
            <p:cNvPr id="1240077" name="Rectangle 13"/>
            <p:cNvSpPr>
              <a:spLocks noChangeArrowheads="1"/>
            </p:cNvSpPr>
            <p:nvPr/>
          </p:nvSpPr>
          <p:spPr bwMode="auto">
            <a:xfrm>
              <a:off x="6553200" y="914400"/>
              <a:ext cx="838200" cy="2286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8" name="Rectangle 14"/>
            <p:cNvSpPr>
              <a:spLocks noChangeArrowheads="1"/>
            </p:cNvSpPr>
            <p:nvPr/>
          </p:nvSpPr>
          <p:spPr bwMode="auto">
            <a:xfrm>
              <a:off x="7724775" y="1400175"/>
              <a:ext cx="762000" cy="3048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9" name="Rectangle 15"/>
            <p:cNvSpPr>
              <a:spLocks noChangeArrowheads="1"/>
            </p:cNvSpPr>
            <p:nvPr/>
          </p:nvSpPr>
          <p:spPr bwMode="auto">
            <a:xfrm>
              <a:off x="1582738" y="550863"/>
              <a:ext cx="1295400" cy="355600"/>
            </a:xfrm>
            <a:prstGeom prst="rect">
              <a:avLst/>
            </a:prstGeom>
            <a:solidFill>
              <a:schemeClr val="bg1"/>
            </a:solidFill>
            <a:ln w="12700">
              <a:noFill/>
              <a:miter lim="800000"/>
              <a:headEnd/>
              <a:tailEnd/>
            </a:ln>
            <a:effectLst/>
          </p:spPr>
          <p:txBody>
            <a:bodyPr wrap="none" anchor="ctr">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EDMA3 LLD Review</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20"/>
            <a:ext cx="9144000" cy="609600"/>
          </a:xfrm>
        </p:spPr>
        <p:txBody>
          <a:bodyPr/>
          <a:lstStyle/>
          <a:p>
            <a:r>
              <a:rPr lang="en-US" dirty="0" smtClean="0"/>
              <a:t>Programming EDMA3</a:t>
            </a:r>
            <a:endParaRPr lang="en-US" dirty="0"/>
          </a:p>
        </p:txBody>
      </p:sp>
      <p:sp>
        <p:nvSpPr>
          <p:cNvPr id="5" name="Rectangle 4"/>
          <p:cNvSpPr/>
          <p:nvPr/>
        </p:nvSpPr>
        <p:spPr>
          <a:xfrm>
            <a:off x="609600" y="629304"/>
            <a:ext cx="7924800" cy="2783519"/>
          </a:xfrm>
          <a:prstGeom prst="rect">
            <a:avLst/>
          </a:prstGeom>
        </p:spPr>
        <p:txBody>
          <a:bodyPr wrap="square">
            <a:spAutoFit/>
          </a:bodyPr>
          <a:lstStyle/>
          <a:p>
            <a:pPr marL="342900" indent="-342900" eaLnBrk="0" hangingPunct="0">
              <a:spcBef>
                <a:spcPts val="600"/>
              </a:spcBef>
              <a:spcAft>
                <a:spcPts val="600"/>
              </a:spcAft>
              <a:buSzPct val="100000"/>
            </a:pPr>
            <a:r>
              <a:rPr lang="en-US" sz="2400" b="0" dirty="0" smtClean="0">
                <a:solidFill>
                  <a:schemeClr val="tx1"/>
                </a:solidFill>
                <a:latin typeface="Calibri" pitchFamily="34" charset="0"/>
                <a:cs typeface="Calibri" pitchFamily="34" charset="0"/>
              </a:rPr>
              <a:t>Low Level </a:t>
            </a:r>
            <a:r>
              <a:rPr lang="en-US" sz="2400" b="0" dirty="0" smtClean="0">
                <a:solidFill>
                  <a:schemeClr val="tx1"/>
                </a:solidFill>
                <a:latin typeface="Calibri" pitchFamily="34" charset="0"/>
                <a:cs typeface="Calibri" pitchFamily="34" charset="0"/>
              </a:rPr>
              <a:t>Driver (LLD) </a:t>
            </a:r>
            <a:r>
              <a:rPr lang="en-US" sz="2400" b="0" dirty="0" smtClean="0">
                <a:solidFill>
                  <a:schemeClr val="tx1"/>
                </a:solidFill>
                <a:latin typeface="Calibri" pitchFamily="34" charset="0"/>
                <a:cs typeface="Calibri" pitchFamily="34" charset="0"/>
              </a:rPr>
              <a:t>is optimal way to program EDMA3.</a:t>
            </a:r>
            <a:endParaRPr lang="en-US" sz="2400" b="0" dirty="0">
              <a:solidFill>
                <a:schemeClr val="tx1"/>
              </a:solidFill>
              <a:latin typeface="Calibri" pitchFamily="34" charset="0"/>
              <a:cs typeface="Calibri" pitchFamily="34" charset="0"/>
            </a:endParaRPr>
          </a:p>
          <a:p>
            <a:pPr marL="342900" indent="-342900" eaLnBrk="0" hangingPunct="0">
              <a:spcBef>
                <a:spcPts val="600"/>
              </a:spcBef>
              <a:spcAft>
                <a:spcPts val="600"/>
              </a:spcAft>
              <a:buSzPct val="100000"/>
              <a:buFont typeface="Arial" pitchFamily="34" charset="0"/>
              <a:buChar char="•"/>
            </a:pPr>
            <a:r>
              <a:rPr lang="en-US" sz="2400" b="0" dirty="0" smtClean="0">
                <a:solidFill>
                  <a:schemeClr val="tx1"/>
                </a:solidFill>
                <a:latin typeface="Calibri" pitchFamily="34" charset="0"/>
                <a:cs typeface="Calibri" pitchFamily="34" charset="0"/>
              </a:rPr>
              <a:t>Implements </a:t>
            </a:r>
            <a:r>
              <a:rPr lang="en-US" sz="2400" b="0" dirty="0" smtClean="0">
                <a:solidFill>
                  <a:schemeClr val="tx1"/>
                </a:solidFill>
                <a:latin typeface="Calibri" pitchFamily="34" charset="0"/>
                <a:cs typeface="Calibri" pitchFamily="34" charset="0"/>
              </a:rPr>
              <a:t>synchronized </a:t>
            </a:r>
            <a:r>
              <a:rPr lang="en-US" sz="2400" b="0" dirty="0" smtClean="0">
                <a:solidFill>
                  <a:schemeClr val="tx1"/>
                </a:solidFill>
                <a:latin typeface="Calibri" pitchFamily="34" charset="0"/>
                <a:cs typeface="Calibri" pitchFamily="34" charset="0"/>
              </a:rPr>
              <a:t>DMA </a:t>
            </a:r>
            <a:r>
              <a:rPr lang="en-US" sz="2400" b="0" dirty="0" smtClean="0">
                <a:solidFill>
                  <a:schemeClr val="tx1"/>
                </a:solidFill>
                <a:latin typeface="Calibri" pitchFamily="34" charset="0"/>
                <a:cs typeface="Calibri" pitchFamily="34" charset="0"/>
              </a:rPr>
              <a:t>transfers</a:t>
            </a:r>
            <a:endParaRPr lang="en-US" sz="2400" b="0" dirty="0" smtClean="0">
              <a:solidFill>
                <a:schemeClr val="tx1"/>
              </a:solidFill>
              <a:latin typeface="Calibri" pitchFamily="34" charset="0"/>
              <a:cs typeface="Calibri" pitchFamily="34" charset="0"/>
            </a:endParaRPr>
          </a:p>
          <a:p>
            <a:pPr marL="342900" indent="-342900" eaLnBrk="0" hangingPunct="0">
              <a:spcBef>
                <a:spcPts val="600"/>
              </a:spcBef>
              <a:spcAft>
                <a:spcPts val="600"/>
              </a:spcAft>
              <a:buSzPct val="100000"/>
              <a:buFont typeface="Arial" pitchFamily="34" charset="0"/>
              <a:buChar char="•"/>
            </a:pPr>
            <a:r>
              <a:rPr lang="en-US" sz="2400" b="0" dirty="0" smtClean="0">
                <a:solidFill>
                  <a:schemeClr val="tx1"/>
                </a:solidFill>
                <a:latin typeface="Calibri" pitchFamily="34" charset="0"/>
                <a:cs typeface="Calibri" pitchFamily="34" charset="0"/>
              </a:rPr>
              <a:t>Consists of libraries to manage the EDMA3 peripheral:	</a:t>
            </a:r>
          </a:p>
          <a:p>
            <a:pPr marL="800100" lvl="1" indent="-342900" eaLnBrk="0" hangingPunct="0">
              <a:spcBef>
                <a:spcPts val="600"/>
              </a:spcBef>
              <a:spcAft>
                <a:spcPts val="600"/>
              </a:spcAft>
              <a:buSzPct val="100000"/>
              <a:buFont typeface="Wingdings" pitchFamily="2" charset="2"/>
              <a:buChar char="§"/>
            </a:pPr>
            <a:r>
              <a:rPr lang="en-US" sz="2400" b="0" dirty="0" smtClean="0">
                <a:solidFill>
                  <a:schemeClr val="tx1"/>
                </a:solidFill>
                <a:latin typeface="Calibri" pitchFamily="34" charset="0"/>
                <a:cs typeface="Calibri" pitchFamily="34" charset="0"/>
              </a:rPr>
              <a:t>Resource Manager (EDMA3 RM) manages all EDMA3 hardware resources and interrupts.</a:t>
            </a:r>
          </a:p>
          <a:p>
            <a:pPr marL="800100" lvl="1" indent="-342900" eaLnBrk="0" hangingPunct="0">
              <a:spcBef>
                <a:spcPts val="600"/>
              </a:spcBef>
              <a:spcAft>
                <a:spcPts val="600"/>
              </a:spcAft>
              <a:buSzPct val="100000"/>
              <a:buFont typeface="Wingdings" pitchFamily="2" charset="2"/>
              <a:buChar char="§"/>
            </a:pPr>
            <a:r>
              <a:rPr lang="en-US" sz="2400" b="0" dirty="0" smtClean="0">
                <a:solidFill>
                  <a:schemeClr val="tx1"/>
                </a:solidFill>
                <a:latin typeface="Calibri" pitchFamily="34" charset="0"/>
                <a:cs typeface="Calibri" pitchFamily="34" charset="0"/>
              </a:rPr>
              <a:t>Driver (EDMA3 DRV) handles all EDMA3 configuration and allocating resources (via RM). </a:t>
            </a:r>
          </a:p>
        </p:txBody>
      </p:sp>
      <p:grpSp>
        <p:nvGrpSpPr>
          <p:cNvPr id="26" name="Group 25"/>
          <p:cNvGrpSpPr/>
          <p:nvPr/>
        </p:nvGrpSpPr>
        <p:grpSpPr>
          <a:xfrm>
            <a:off x="1142984" y="3601328"/>
            <a:ext cx="6800850" cy="2819400"/>
            <a:chOff x="685800" y="3601328"/>
            <a:chExt cx="6800850" cy="2819400"/>
          </a:xfrm>
        </p:grpSpPr>
        <p:sp>
          <p:nvSpPr>
            <p:cNvPr id="6" name="Rectangle 5"/>
            <p:cNvSpPr/>
            <p:nvPr/>
          </p:nvSpPr>
          <p:spPr bwMode="auto">
            <a:xfrm>
              <a:off x="685800" y="3601328"/>
              <a:ext cx="6800850" cy="2819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7" name="Rectangle 6"/>
            <p:cNvSpPr/>
            <p:nvPr/>
          </p:nvSpPr>
          <p:spPr bwMode="auto">
            <a:xfrm>
              <a:off x="1219200" y="3663460"/>
              <a:ext cx="2286000" cy="685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8" name="Rectangle 7"/>
            <p:cNvSpPr/>
            <p:nvPr/>
          </p:nvSpPr>
          <p:spPr bwMode="auto">
            <a:xfrm>
              <a:off x="1219200" y="4577860"/>
              <a:ext cx="2286000" cy="685800"/>
            </a:xfrm>
            <a:prstGeom prst="rect">
              <a:avLst/>
            </a:prstGeom>
            <a:solidFill>
              <a:schemeClr val="accent3">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9" name="Rectangle 8"/>
            <p:cNvSpPr/>
            <p:nvPr/>
          </p:nvSpPr>
          <p:spPr bwMode="auto">
            <a:xfrm>
              <a:off x="4419600" y="4577860"/>
              <a:ext cx="2286000" cy="685800"/>
            </a:xfrm>
            <a:prstGeom prst="rect">
              <a:avLst/>
            </a:prstGeom>
            <a:solidFill>
              <a:schemeClr val="accent3">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0" name="Rectangle 9"/>
            <p:cNvSpPr/>
            <p:nvPr/>
          </p:nvSpPr>
          <p:spPr bwMode="auto">
            <a:xfrm>
              <a:off x="4419600" y="5606564"/>
              <a:ext cx="2286000" cy="685800"/>
            </a:xfrm>
            <a:prstGeom prst="rect">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12" name="Straight Arrow Connector 11"/>
            <p:cNvCxnSpPr>
              <a:stCxn id="7" idx="2"/>
              <a:endCxn id="8" idx="0"/>
            </p:cNvCxnSpPr>
            <p:nvPr/>
          </p:nvCxnSpPr>
          <p:spPr bwMode="auto">
            <a:xfrm>
              <a:off x="2362200" y="4349260"/>
              <a:ext cx="0" cy="228600"/>
            </a:xfrm>
            <a:prstGeom prst="straightConnector1">
              <a:avLst/>
            </a:prstGeom>
            <a:solidFill>
              <a:schemeClr val="accent1"/>
            </a:solidFill>
            <a:ln w="25400" cap="flat" cmpd="sng" algn="ctr">
              <a:solidFill>
                <a:schemeClr val="tx1"/>
              </a:solidFill>
              <a:prstDash val="solid"/>
              <a:round/>
              <a:headEnd type="none" w="sm" len="sm"/>
              <a:tailEnd type="arrow"/>
            </a:ln>
            <a:effectLst/>
          </p:spPr>
        </p:cxnSp>
        <p:cxnSp>
          <p:nvCxnSpPr>
            <p:cNvPr id="14" name="Straight Arrow Connector 13"/>
            <p:cNvCxnSpPr>
              <a:stCxn id="8" idx="3"/>
              <a:endCxn id="9" idx="1"/>
            </p:cNvCxnSpPr>
            <p:nvPr/>
          </p:nvCxnSpPr>
          <p:spPr bwMode="auto">
            <a:xfrm>
              <a:off x="3505200" y="4920760"/>
              <a:ext cx="914400" cy="0"/>
            </a:xfrm>
            <a:prstGeom prst="straightConnector1">
              <a:avLst/>
            </a:prstGeom>
            <a:solidFill>
              <a:schemeClr val="accent1"/>
            </a:solidFill>
            <a:ln w="25400" cap="flat" cmpd="sng" algn="ctr">
              <a:solidFill>
                <a:schemeClr val="tx1"/>
              </a:solidFill>
              <a:prstDash val="solid"/>
              <a:round/>
              <a:headEnd type="none" w="sm" len="sm"/>
              <a:tailEnd type="arrow"/>
            </a:ln>
            <a:effectLst/>
          </p:spPr>
        </p:cxnSp>
        <p:cxnSp>
          <p:nvCxnSpPr>
            <p:cNvPr id="16" name="Straight Arrow Connector 15"/>
            <p:cNvCxnSpPr>
              <a:stCxn id="9" idx="2"/>
              <a:endCxn id="10" idx="0"/>
            </p:cNvCxnSpPr>
            <p:nvPr/>
          </p:nvCxnSpPr>
          <p:spPr bwMode="auto">
            <a:xfrm>
              <a:off x="5562600" y="5263660"/>
              <a:ext cx="0" cy="342904"/>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17" name="TextBox 16"/>
            <p:cNvSpPr txBox="1"/>
            <p:nvPr/>
          </p:nvSpPr>
          <p:spPr>
            <a:xfrm>
              <a:off x="1491344" y="3744862"/>
              <a:ext cx="1752600" cy="544765"/>
            </a:xfrm>
            <a:prstGeom prst="rect">
              <a:avLst/>
            </a:prstGeom>
            <a:noFill/>
          </p:spPr>
          <p:txBody>
            <a:bodyPr wrap="square" rtlCol="0" anchor="ctr" anchorCtr="0">
              <a:spAutoFit/>
            </a:bodyPr>
            <a:lstStyle/>
            <a:p>
              <a:pPr algn="ctr"/>
              <a:r>
                <a:rPr lang="en-US" sz="1400" dirty="0" smtClean="0">
                  <a:solidFill>
                    <a:schemeClr val="dk1"/>
                  </a:solidFill>
                  <a:effectLst/>
                </a:rPr>
                <a:t>Application Code</a:t>
              </a:r>
            </a:p>
            <a:p>
              <a:pPr algn="ctr"/>
              <a:r>
                <a:rPr lang="en-US" sz="1400" dirty="0" smtClean="0">
                  <a:solidFill>
                    <a:schemeClr val="dk1"/>
                  </a:solidFill>
                </a:rPr>
                <a:t>(Drivers)</a:t>
              </a:r>
              <a:endParaRPr lang="en-US" sz="1400" dirty="0" smtClean="0">
                <a:solidFill>
                  <a:schemeClr val="dk1"/>
                </a:solidFill>
                <a:effectLst/>
              </a:endParaRPr>
            </a:p>
          </p:txBody>
        </p:sp>
        <p:sp>
          <p:nvSpPr>
            <p:cNvPr id="18" name="TextBox 17"/>
            <p:cNvSpPr txBox="1"/>
            <p:nvPr/>
          </p:nvSpPr>
          <p:spPr>
            <a:xfrm>
              <a:off x="1475016" y="4645304"/>
              <a:ext cx="1752600" cy="544765"/>
            </a:xfrm>
            <a:prstGeom prst="rect">
              <a:avLst/>
            </a:prstGeom>
            <a:noFill/>
          </p:spPr>
          <p:txBody>
            <a:bodyPr wrap="square" rtlCol="0" anchor="ctr" anchorCtr="0">
              <a:spAutoFit/>
            </a:bodyPr>
            <a:lstStyle/>
            <a:p>
              <a:pPr algn="ctr"/>
              <a:r>
                <a:rPr lang="en-US" sz="1400" dirty="0" smtClean="0">
                  <a:solidFill>
                    <a:schemeClr val="dk1"/>
                  </a:solidFill>
                  <a:effectLst/>
                </a:rPr>
                <a:t>LLD</a:t>
              </a:r>
            </a:p>
            <a:p>
              <a:pPr algn="ctr"/>
              <a:r>
                <a:rPr lang="en-US" sz="1400" dirty="0" smtClean="0">
                  <a:solidFill>
                    <a:schemeClr val="dk1"/>
                  </a:solidFill>
                </a:rPr>
                <a:t>(DRV)</a:t>
              </a:r>
              <a:endParaRPr lang="en-US" sz="1400" dirty="0" smtClean="0">
                <a:solidFill>
                  <a:schemeClr val="dk1"/>
                </a:solidFill>
                <a:effectLst/>
              </a:endParaRPr>
            </a:p>
          </p:txBody>
        </p:sp>
        <p:sp>
          <p:nvSpPr>
            <p:cNvPr id="19" name="TextBox 18"/>
            <p:cNvSpPr txBox="1"/>
            <p:nvPr/>
          </p:nvSpPr>
          <p:spPr>
            <a:xfrm>
              <a:off x="4648200" y="4793505"/>
              <a:ext cx="1905000" cy="264688"/>
            </a:xfrm>
            <a:prstGeom prst="rect">
              <a:avLst/>
            </a:prstGeom>
            <a:noFill/>
          </p:spPr>
          <p:txBody>
            <a:bodyPr wrap="square" rtlCol="0" anchor="ctr" anchorCtr="0">
              <a:spAutoFit/>
            </a:bodyPr>
            <a:lstStyle/>
            <a:p>
              <a:pPr algn="ctr"/>
              <a:r>
                <a:rPr lang="en-US" sz="1400" dirty="0" smtClean="0">
                  <a:solidFill>
                    <a:schemeClr val="dk1"/>
                  </a:solidFill>
                  <a:effectLst/>
                </a:rPr>
                <a:t>Resource </a:t>
              </a:r>
              <a:r>
                <a:rPr lang="en-US" sz="1400" dirty="0" err="1" smtClean="0">
                  <a:solidFill>
                    <a:schemeClr val="dk1"/>
                  </a:solidFill>
                  <a:effectLst/>
                </a:rPr>
                <a:t>Mgr</a:t>
              </a:r>
              <a:r>
                <a:rPr lang="en-US" sz="1400" dirty="0" smtClean="0">
                  <a:solidFill>
                    <a:schemeClr val="dk1"/>
                  </a:solidFill>
                  <a:effectLst/>
                </a:rPr>
                <a:t>  (RM)</a:t>
              </a:r>
            </a:p>
          </p:txBody>
        </p:sp>
        <p:sp>
          <p:nvSpPr>
            <p:cNvPr id="20" name="TextBox 19"/>
            <p:cNvSpPr txBox="1"/>
            <p:nvPr/>
          </p:nvSpPr>
          <p:spPr>
            <a:xfrm>
              <a:off x="4648200" y="5838537"/>
              <a:ext cx="1752600" cy="264688"/>
            </a:xfrm>
            <a:prstGeom prst="rect">
              <a:avLst/>
            </a:prstGeom>
            <a:noFill/>
          </p:spPr>
          <p:txBody>
            <a:bodyPr wrap="square" rtlCol="0" anchor="ctr" anchorCtr="0">
              <a:spAutoFit/>
            </a:bodyPr>
            <a:lstStyle/>
            <a:p>
              <a:pPr algn="ctr"/>
              <a:r>
                <a:rPr lang="en-US" sz="1400" dirty="0" smtClean="0">
                  <a:solidFill>
                    <a:schemeClr val="dk1"/>
                  </a:solidFill>
                  <a:effectLst/>
                </a:rPr>
                <a:t>EDMA3 Hardware</a:t>
              </a:r>
            </a:p>
          </p:txBody>
        </p:sp>
      </p:grpSp>
    </p:spTree>
    <p:extLst>
      <p:ext uri="{BB962C8B-B14F-4D97-AF65-F5344CB8AC3E}">
        <p14:creationId xmlns:p14="http://schemas.microsoft.com/office/powerpoint/2010/main" xmlns="" val="128391134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EDMA3</a:t>
            </a:r>
            <a:endParaRPr lang="en-US" dirty="0"/>
          </a:p>
        </p:txBody>
      </p:sp>
      <p:sp>
        <p:nvSpPr>
          <p:cNvPr id="3" name="Rectangle 2"/>
          <p:cNvSpPr/>
          <p:nvPr/>
        </p:nvSpPr>
        <p:spPr>
          <a:xfrm>
            <a:off x="609600" y="812899"/>
            <a:ext cx="8229600" cy="5032147"/>
          </a:xfrm>
          <a:prstGeom prst="rect">
            <a:avLst/>
          </a:prstGeom>
        </p:spPr>
        <p:txBody>
          <a:bodyPr wrap="square">
            <a:spAutoFit/>
          </a:bodyPr>
          <a:lstStyle/>
          <a:p>
            <a:pPr marL="342900" indent="-342900" eaLnBrk="0" hangingPunct="0">
              <a:spcAft>
                <a:spcPct val="30000"/>
              </a:spcAft>
              <a:buSzPct val="100000"/>
              <a:buFont typeface="Arial" pitchFamily="34" charset="0"/>
              <a:buChar char="•"/>
            </a:pPr>
            <a:r>
              <a:rPr lang="en-US" sz="2000" dirty="0" smtClean="0">
                <a:solidFill>
                  <a:schemeClr val="tx1"/>
                </a:solidFill>
                <a:latin typeface="Courier New" pitchFamily="49" charset="0"/>
                <a:cs typeface="Courier New" pitchFamily="49" charset="0"/>
              </a:rPr>
              <a:t>EDMA3_DRV_create(edma3InstanceId, </a:t>
            </a:r>
            <a:r>
              <a:rPr lang="en-US" sz="2000" dirty="0" err="1" smtClean="0">
                <a:solidFill>
                  <a:schemeClr val="tx1"/>
                </a:solidFill>
                <a:latin typeface="Courier New" pitchFamily="49" charset="0"/>
                <a:cs typeface="Courier New" pitchFamily="49" charset="0"/>
              </a:rPr>
              <a:t>globalConfig&amp;miscParam</a:t>
            </a:r>
            <a:r>
              <a:rPr lang="en-US" sz="2000" dirty="0" smtClean="0">
                <a:solidFill>
                  <a:schemeClr val="tx1"/>
                </a:solidFill>
                <a:latin typeface="Courier New" pitchFamily="49" charset="0"/>
                <a:cs typeface="Courier New" pitchFamily="49" charset="0"/>
              </a:rPr>
              <a:t>);</a:t>
            </a:r>
            <a:endParaRPr lang="en-US" sz="2000" dirty="0">
              <a:solidFill>
                <a:schemeClr val="tx1"/>
              </a:solidFill>
              <a:latin typeface="Courier New" pitchFamily="49" charset="0"/>
              <a:cs typeface="Courier New" pitchFamily="49" charset="0"/>
            </a:endParaRPr>
          </a:p>
          <a:p>
            <a:pPr marL="342900" indent="-342900" eaLnBrk="0" hangingPunct="0">
              <a:spcAft>
                <a:spcPct val="30000"/>
              </a:spcAft>
              <a:buSzPct val="100000"/>
              <a:buFont typeface="Arial" pitchFamily="34" charset="0"/>
              <a:buChar char="•"/>
            </a:pPr>
            <a:r>
              <a:rPr lang="en-US" sz="2000" dirty="0" err="1">
                <a:solidFill>
                  <a:schemeClr val="tx1"/>
                </a:solidFill>
                <a:latin typeface="Courier New" pitchFamily="49" charset="0"/>
                <a:cs typeface="Courier New" pitchFamily="49" charset="0"/>
              </a:rPr>
              <a:t>hEdma</a:t>
            </a:r>
            <a:r>
              <a:rPr lang="en-US" sz="2000" dirty="0">
                <a:solidFill>
                  <a:schemeClr val="tx1"/>
                </a:solidFill>
                <a:latin typeface="Courier New" pitchFamily="49" charset="0"/>
                <a:cs typeface="Courier New" pitchFamily="49" charset="0"/>
              </a:rPr>
              <a:t> = EDMA3_DRV_open (edma3InstanceId, (void *) &amp;</a:t>
            </a:r>
            <a:r>
              <a:rPr lang="en-US" sz="2000" dirty="0" err="1">
                <a:solidFill>
                  <a:schemeClr val="tx1"/>
                </a:solidFill>
                <a:latin typeface="Courier New" pitchFamily="49" charset="0"/>
                <a:cs typeface="Courier New" pitchFamily="49" charset="0"/>
              </a:rPr>
              <a:t>initCfg</a:t>
            </a:r>
            <a:r>
              <a:rPr lang="en-US" sz="2000" dirty="0">
                <a:solidFill>
                  <a:schemeClr val="tx1"/>
                </a:solidFill>
                <a:latin typeface="Courier New" pitchFamily="49" charset="0"/>
                <a:cs typeface="Courier New" pitchFamily="49" charset="0"/>
              </a:rPr>
              <a:t>, &amp;edma3Result);</a:t>
            </a:r>
            <a:endParaRPr lang="en-US" sz="2000" dirty="0" smtClean="0">
              <a:solidFill>
                <a:schemeClr val="tx1"/>
              </a:solidFill>
              <a:latin typeface="Courier New" pitchFamily="49" charset="0"/>
              <a:cs typeface="Courier New" pitchFamily="49" charset="0"/>
            </a:endParaRP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EDMA3_DRV_requestChannel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nTransferControl</a:t>
            </a:r>
            <a:r>
              <a:rPr lang="en-US" sz="2000" dirty="0" smtClean="0">
                <a:solidFill>
                  <a:schemeClr val="tx1"/>
                </a:solidFill>
                <a:latin typeface="Courier New" pitchFamily="49" charset="0"/>
                <a:cs typeface="Courier New" pitchFamily="49" charset="0"/>
              </a:rPr>
              <a:t>, ..);	</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EDMA3_DRV_setSrcParams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Src</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Addr</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Addrmode</a:t>
            </a:r>
            <a:r>
              <a:rPr lang="en-US" sz="2000" dirty="0" smtClean="0">
                <a:solidFill>
                  <a:schemeClr val="tx1"/>
                </a:solidFill>
                <a:latin typeface="Courier New" pitchFamily="49" charset="0"/>
                <a:cs typeface="Courier New" pitchFamily="49" charset="0"/>
              </a:rPr>
              <a:t>, width);</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EDMA3_DRV_setDestParams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DstAddr</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Addrmode</a:t>
            </a:r>
            <a:r>
              <a:rPr lang="en-US" sz="2000" dirty="0" smtClean="0">
                <a:solidFill>
                  <a:schemeClr val="tx1"/>
                </a:solidFill>
                <a:latin typeface="Courier New" pitchFamily="49" charset="0"/>
                <a:cs typeface="Courier New" pitchFamily="49" charset="0"/>
              </a:rPr>
              <a:t>, width);</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EDMA3_DRV_setTransferParams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acnt</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bcnt</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ccnt</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bbcntrld</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syncType</a:t>
            </a:r>
            <a:r>
              <a:rPr lang="en-US" sz="2000" dirty="0" smtClean="0">
                <a:solidFill>
                  <a:schemeClr val="tx1"/>
                </a:solidFill>
                <a:latin typeface="Courier New" pitchFamily="49" charset="0"/>
                <a:cs typeface="Courier New" pitchFamily="49" charset="0"/>
              </a:rPr>
              <a:t>);</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EDMA3_DRV_enableTransfer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trgMode</a:t>
            </a:r>
            <a:r>
              <a:rPr lang="en-US" sz="2000" dirty="0" smtClean="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xmlns="" val="5406670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Flow</a:t>
            </a:r>
            <a:endParaRPr lang="en-US" dirty="0"/>
          </a:p>
        </p:txBody>
      </p:sp>
      <p:sp>
        <p:nvSpPr>
          <p:cNvPr id="3" name="Rectangle 2"/>
          <p:cNvSpPr/>
          <p:nvPr/>
        </p:nvSpPr>
        <p:spPr>
          <a:xfrm>
            <a:off x="609600" y="812899"/>
            <a:ext cx="8229600" cy="5607689"/>
          </a:xfrm>
          <a:prstGeom prst="rect">
            <a:avLst/>
          </a:prstGeom>
        </p:spPr>
        <p:txBody>
          <a:bodyPr wrap="square">
            <a:spAutoFit/>
          </a:bodyPr>
          <a:lstStyle/>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Identify all the channels that are going to be used by the application.</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Develop corresponding service routines for these events.</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Initialize all these ISR with the underlying OS.</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Initialize  the Resource Manager to get all the available resources. </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Create and open the EDMA3 instance.</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Set the </a:t>
            </a:r>
            <a:r>
              <a:rPr lang="en-US" sz="2800" b="0" dirty="0" err="1" smtClean="0">
                <a:solidFill>
                  <a:schemeClr val="tx1"/>
                </a:solidFill>
                <a:latin typeface="Calibri" pitchFamily="34" charset="0"/>
                <a:cs typeface="Calibri" pitchFamily="34" charset="0"/>
              </a:rPr>
              <a:t>params</a:t>
            </a:r>
            <a:r>
              <a:rPr lang="en-US" sz="2800" b="0" dirty="0" smtClean="0">
                <a:solidFill>
                  <a:schemeClr val="tx1"/>
                </a:solidFill>
                <a:latin typeface="Calibri" pitchFamily="34" charset="0"/>
                <a:cs typeface="Calibri" pitchFamily="34" charset="0"/>
              </a:rPr>
              <a:t> for the transfers.</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Enable the transfer.</a:t>
            </a:r>
            <a:endParaRPr lang="en-US" sz="2000" b="0" dirty="0" smtClean="0">
              <a:latin typeface="Arial Narrow" pitchFamily="34" charset="0"/>
            </a:endParaRPr>
          </a:p>
        </p:txBody>
      </p:sp>
    </p:spTree>
    <p:extLst>
      <p:ext uri="{BB962C8B-B14F-4D97-AF65-F5344CB8AC3E}">
        <p14:creationId xmlns:p14="http://schemas.microsoft.com/office/powerpoint/2010/main" xmlns="" val="377449221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4" name="Content Placeholder 2"/>
          <p:cNvSpPr txBox="1">
            <a:spLocks/>
          </p:cNvSpPr>
          <p:nvPr/>
        </p:nvSpPr>
        <p:spPr>
          <a:xfrm>
            <a:off x="457200" y="990600"/>
            <a:ext cx="8229600" cy="5334000"/>
          </a:xfrm>
          <a:prstGeom prst="rect">
            <a:avLst/>
          </a:prstGeom>
        </p:spPr>
        <p:txBody>
          <a:bodyPr/>
          <a:lstStyle/>
          <a:p>
            <a:pPr marL="552450" lvl="0" indent="-552450">
              <a:spcBef>
                <a:spcPct val="40000"/>
              </a:spcBef>
              <a:buSzPct val="100000"/>
              <a:buFont typeface="Arial" pitchFamily="34" charset="0"/>
              <a:buChar char="•"/>
            </a:pPr>
            <a:r>
              <a:rPr lang="en-US" sz="2800" b="0" kern="0" dirty="0" smtClean="0">
                <a:solidFill>
                  <a:schemeClr val="tx1"/>
                </a:solidFill>
                <a:latin typeface="Calibri" pitchFamily="34" charset="0"/>
                <a:cs typeface="Calibri" pitchFamily="34" charset="0"/>
              </a:rPr>
              <a:t>Refer to the </a:t>
            </a:r>
            <a:r>
              <a:rPr lang="en-US" sz="2800" b="0" kern="0" dirty="0" smtClean="0">
                <a:solidFill>
                  <a:schemeClr val="tx1"/>
                </a:solidFill>
                <a:latin typeface="Calibri" pitchFamily="34" charset="0"/>
                <a:cs typeface="Calibri" pitchFamily="34" charset="0"/>
                <a:hlinkClick r:id="rId2"/>
              </a:rPr>
              <a:t>Enhanced Direct memory Access 3 (EDMA3) for KeyStone Devices User's Guide</a:t>
            </a:r>
            <a:r>
              <a:rPr lang="en-US" sz="2800" b="0" kern="0" dirty="0" smtClean="0">
                <a:solidFill>
                  <a:schemeClr val="tx1"/>
                </a:solidFill>
                <a:latin typeface="Calibri" pitchFamily="34" charset="0"/>
                <a:cs typeface="Calibri" pitchFamily="34" charset="0"/>
              </a:rPr>
              <a:t>.</a:t>
            </a:r>
          </a:p>
          <a:p>
            <a:pPr marL="552450" lvl="0" indent="-552450">
              <a:spcBef>
                <a:spcPct val="40000"/>
              </a:spcBef>
              <a:buSzPct val="100000"/>
              <a:buFont typeface="Arial" pitchFamily="34" charset="0"/>
              <a:buChar cha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Device-specific Data Manuals for the KeyStone </a:t>
            </a:r>
            <a:r>
              <a:rPr kumimoji="0" lang="en-US" sz="2800" b="0" i="0" u="none" strike="noStrike" kern="0" cap="none" spc="0" normalizeH="0" baseline="0" noProof="0" dirty="0" err="1" smtClean="0">
                <a:ln>
                  <a:noFill/>
                </a:ln>
                <a:solidFill>
                  <a:schemeClr val="tx1"/>
                </a:solidFill>
                <a:effectLst/>
                <a:uLnTx/>
                <a:uFillTx/>
                <a:latin typeface="Calibri" pitchFamily="34" charset="0"/>
                <a:ea typeface="+mn-ea"/>
                <a:cs typeface="Calibri" pitchFamily="34" charset="0"/>
              </a:rPr>
              <a:t>SoCs</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 can be found at </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3"/>
              </a:rPr>
              <a:t>TI.com/multicore</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a:t>
            </a:r>
          </a:p>
          <a:p>
            <a:pPr marL="552450" marR="0" lvl="0" indent="-552450" algn="l" defTabSz="914400" rtl="0" eaLnBrk="0" fontAlgn="base" latinLnBrk="0" hangingPunct="0">
              <a:lnSpc>
                <a:spcPct val="80000"/>
              </a:lnSpc>
              <a:spcBef>
                <a:spcPct val="40000"/>
              </a:spcBef>
              <a:spcAft>
                <a:spcPct val="0"/>
              </a:spcAft>
              <a:buSzPct val="10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Multicore articles, tools, and software are available at </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4"/>
              </a:rPr>
              <a:t>Embedded Processors Wiki for the KeyStone Device Architecture</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a:t>
            </a:r>
          </a:p>
          <a:p>
            <a:pPr marL="552450" marR="0" lvl="0" indent="-552450" algn="l" defTabSz="914400" rtl="0" eaLnBrk="0" fontAlgn="base" latinLnBrk="0" hangingPunct="0">
              <a:lnSpc>
                <a:spcPct val="80000"/>
              </a:lnSpc>
              <a:spcBef>
                <a:spcPct val="40000"/>
              </a:spcBef>
              <a:spcAft>
                <a:spcPct val="0"/>
              </a:spcAft>
              <a:buSzPct val="10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View the complete </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5"/>
              </a:rPr>
              <a:t>C66x Multicore SOC Online Training for KeyStone Devices</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 including details on the individual modules.</a:t>
            </a:r>
          </a:p>
          <a:p>
            <a:pPr marL="552450" marR="0" lvl="0" indent="-552450" algn="l" defTabSz="914400" rtl="0" eaLnBrk="0" fontAlgn="base" latinLnBrk="0" hangingPunct="0">
              <a:lnSpc>
                <a:spcPct val="80000"/>
              </a:lnSpc>
              <a:spcBef>
                <a:spcPct val="40000"/>
              </a:spcBef>
              <a:spcAft>
                <a:spcPct val="0"/>
              </a:spcAft>
              <a:buSzPct val="10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For questions regarding topics covered in this training, visit the support forums at the</a:t>
            </a:r>
            <a:b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b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6"/>
              </a:rPr>
              <a:t>TI E2E Community</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 website.</a:t>
            </a:r>
          </a:p>
        </p:txBody>
      </p:sp>
    </p:spTree>
    <p:extLst>
      <p:ext uri="{BB962C8B-B14F-4D97-AF65-F5344CB8AC3E}">
        <p14:creationId xmlns:p14="http://schemas.microsoft.com/office/powerpoint/2010/main" xmlns="" val="37744922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EDMA Architecture</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EDMA3 Architecture</a:t>
            </a:r>
            <a:endParaRPr lang="en-US" dirty="0"/>
          </a:p>
        </p:txBody>
      </p:sp>
      <p:sp>
        <p:nvSpPr>
          <p:cNvPr id="4" name="Rectangle 3"/>
          <p:cNvSpPr>
            <a:spLocks noChangeArrowheads="1"/>
          </p:cNvSpPr>
          <p:nvPr/>
        </p:nvSpPr>
        <p:spPr bwMode="auto">
          <a:xfrm>
            <a:off x="301625" y="770776"/>
            <a:ext cx="5749925" cy="4699879"/>
          </a:xfrm>
          <a:prstGeom prst="rect">
            <a:avLst/>
          </a:prstGeom>
          <a:solidFill>
            <a:schemeClr val="bg1">
              <a:lumMod val="85000"/>
            </a:schemeClr>
          </a:solidFill>
          <a:ln w="12700">
            <a:solidFill>
              <a:schemeClr val="tx1"/>
            </a:solidFill>
            <a:miter lim="800000"/>
            <a:headEnd/>
            <a:tailEnd/>
          </a:ln>
          <a:effectLst/>
        </p:spPr>
        <p:txBody>
          <a:bodyPr wrap="squar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 name="Rectangle 4"/>
          <p:cNvSpPr>
            <a:spLocks noChangeArrowheads="1"/>
          </p:cNvSpPr>
          <p:nvPr/>
        </p:nvSpPr>
        <p:spPr bwMode="auto">
          <a:xfrm>
            <a:off x="914400" y="882650"/>
            <a:ext cx="1219200" cy="3810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 name="Text Box 5"/>
          <p:cNvSpPr txBox="1">
            <a:spLocks noChangeArrowheads="1"/>
          </p:cNvSpPr>
          <p:nvPr/>
        </p:nvSpPr>
        <p:spPr bwMode="auto">
          <a:xfrm>
            <a:off x="955006" y="930275"/>
            <a:ext cx="1136401" cy="281616"/>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500" dirty="0" err="1">
                <a:latin typeface="Calibri" pitchFamily="34" charset="0"/>
                <a:cs typeface="Calibri" pitchFamily="34" charset="0"/>
              </a:rPr>
              <a:t>Evt</a:t>
            </a:r>
            <a:r>
              <a:rPr lang="en-US" sz="1500" dirty="0">
                <a:latin typeface="Calibri" pitchFamily="34" charset="0"/>
                <a:cs typeface="Calibri" pitchFamily="34" charset="0"/>
              </a:rPr>
              <a:t> </a:t>
            </a:r>
            <a:r>
              <a:rPr lang="en-US" sz="1500" dirty="0" err="1">
                <a:latin typeface="Calibri" pitchFamily="34" charset="0"/>
                <a:cs typeface="Calibri" pitchFamily="34" charset="0"/>
              </a:rPr>
              <a:t>Reg</a:t>
            </a:r>
            <a:r>
              <a:rPr lang="en-US" sz="1500" dirty="0">
                <a:latin typeface="Calibri" pitchFamily="34" charset="0"/>
                <a:cs typeface="Calibri" pitchFamily="34" charset="0"/>
              </a:rPr>
              <a:t> (ER)</a:t>
            </a:r>
          </a:p>
        </p:txBody>
      </p:sp>
      <p:sp>
        <p:nvSpPr>
          <p:cNvPr id="7" name="Rectangle 6"/>
          <p:cNvSpPr>
            <a:spLocks noChangeArrowheads="1"/>
          </p:cNvSpPr>
          <p:nvPr/>
        </p:nvSpPr>
        <p:spPr bwMode="auto">
          <a:xfrm>
            <a:off x="914400" y="2701925"/>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 name="Text Box 7"/>
          <p:cNvSpPr txBox="1">
            <a:spLocks noChangeArrowheads="1"/>
          </p:cNvSpPr>
          <p:nvPr/>
        </p:nvSpPr>
        <p:spPr bwMode="auto">
          <a:xfrm>
            <a:off x="890893" y="2726580"/>
            <a:ext cx="1263038" cy="466281"/>
          </a:xfrm>
          <a:prstGeom prst="rect">
            <a:avLst/>
          </a:prstGeom>
          <a:noFill/>
          <a:ln w="12700">
            <a:noFill/>
            <a:miter lim="800000"/>
            <a:headEnd/>
            <a:tailEnd/>
          </a:ln>
        </p:spPr>
        <p:txBody>
          <a:bodyPr wrap="none">
            <a:spAutoFit/>
          </a:bodyPr>
          <a:lstStyle/>
          <a:p>
            <a:pPr algn="ctr" eaLnBrk="0" hangingPunct="0">
              <a:spcBef>
                <a:spcPct val="50000"/>
              </a:spcBef>
            </a:pPr>
            <a:r>
              <a:rPr lang="en-US" sz="1500" dirty="0">
                <a:latin typeface="Calibri" pitchFamily="34" charset="0"/>
                <a:cs typeface="Calibri" pitchFamily="34" charset="0"/>
              </a:rPr>
              <a:t>Chain </a:t>
            </a:r>
            <a:r>
              <a:rPr lang="en-US" sz="1500" dirty="0" err="1">
                <a:latin typeface="Calibri" pitchFamily="34" charset="0"/>
                <a:cs typeface="Calibri" pitchFamily="34" charset="0"/>
              </a:rPr>
              <a:t>Evt</a:t>
            </a:r>
            <a:r>
              <a:rPr lang="en-US" sz="1500" dirty="0">
                <a:latin typeface="Calibri" pitchFamily="34" charset="0"/>
                <a:cs typeface="Calibri" pitchFamily="34" charset="0"/>
              </a:rPr>
              <a:t> </a:t>
            </a:r>
            <a:r>
              <a:rPr lang="en-US" sz="1500" dirty="0" err="1">
                <a:latin typeface="Calibri" pitchFamily="34" charset="0"/>
                <a:cs typeface="Calibri" pitchFamily="34" charset="0"/>
              </a:rPr>
              <a:t>Reg</a:t>
            </a:r>
            <a:r>
              <a:rPr lang="en-US" sz="1500" dirty="0">
                <a:latin typeface="Calibri" pitchFamily="34" charset="0"/>
                <a:cs typeface="Calibri" pitchFamily="34" charset="0"/>
              </a:rPr>
              <a:t/>
            </a:r>
            <a:br>
              <a:rPr lang="en-US" sz="1500" dirty="0">
                <a:latin typeface="Calibri" pitchFamily="34" charset="0"/>
                <a:cs typeface="Calibri" pitchFamily="34" charset="0"/>
              </a:rPr>
            </a:br>
            <a:r>
              <a:rPr lang="en-US" sz="1500" dirty="0">
                <a:latin typeface="Calibri" pitchFamily="34" charset="0"/>
                <a:cs typeface="Calibri" pitchFamily="34" charset="0"/>
              </a:rPr>
              <a:t>(CER)</a:t>
            </a:r>
          </a:p>
        </p:txBody>
      </p:sp>
      <p:sp>
        <p:nvSpPr>
          <p:cNvPr id="9" name="Rectangle 8"/>
          <p:cNvSpPr>
            <a:spLocks noChangeArrowheads="1"/>
          </p:cNvSpPr>
          <p:nvPr/>
        </p:nvSpPr>
        <p:spPr bwMode="auto">
          <a:xfrm>
            <a:off x="914400" y="1263650"/>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0" name="Text Box 9"/>
          <p:cNvSpPr txBox="1">
            <a:spLocks noChangeArrowheads="1"/>
          </p:cNvSpPr>
          <p:nvPr/>
        </p:nvSpPr>
        <p:spPr bwMode="auto">
          <a:xfrm>
            <a:off x="848399" y="1266370"/>
            <a:ext cx="1351203" cy="466281"/>
          </a:xfrm>
          <a:prstGeom prst="rect">
            <a:avLst/>
          </a:prstGeom>
          <a:noFill/>
          <a:ln w="12700">
            <a:noFill/>
            <a:miter lim="800000"/>
            <a:headEnd/>
            <a:tailEnd/>
          </a:ln>
        </p:spPr>
        <p:txBody>
          <a:bodyPr wrap="none">
            <a:spAutoFit/>
          </a:bodyPr>
          <a:lstStyle/>
          <a:p>
            <a:pPr algn="ctr" eaLnBrk="0" hangingPunct="0">
              <a:spcBef>
                <a:spcPct val="50000"/>
              </a:spcBef>
            </a:pPr>
            <a:r>
              <a:rPr lang="en-US" sz="1500" dirty="0" err="1">
                <a:latin typeface="Calibri" pitchFamily="34" charset="0"/>
                <a:cs typeface="Calibri" pitchFamily="34" charset="0"/>
              </a:rPr>
              <a:t>Evt</a:t>
            </a:r>
            <a:r>
              <a:rPr lang="en-US" sz="1500" dirty="0">
                <a:latin typeface="Calibri" pitchFamily="34" charset="0"/>
                <a:cs typeface="Calibri" pitchFamily="34" charset="0"/>
              </a:rPr>
              <a:t> Enable </a:t>
            </a:r>
            <a:r>
              <a:rPr lang="en-US" sz="1500" dirty="0" err="1">
                <a:latin typeface="Calibri" pitchFamily="34" charset="0"/>
                <a:cs typeface="Calibri" pitchFamily="34" charset="0"/>
              </a:rPr>
              <a:t>Reg</a:t>
            </a:r>
            <a:r>
              <a:rPr lang="en-US" sz="1500" dirty="0">
                <a:latin typeface="Calibri" pitchFamily="34" charset="0"/>
                <a:cs typeface="Calibri" pitchFamily="34" charset="0"/>
              </a:rPr>
              <a:t/>
            </a:r>
            <a:br>
              <a:rPr lang="en-US" sz="1500" dirty="0">
                <a:latin typeface="Calibri" pitchFamily="34" charset="0"/>
                <a:cs typeface="Calibri" pitchFamily="34" charset="0"/>
              </a:rPr>
            </a:br>
            <a:r>
              <a:rPr lang="en-US" sz="1500" dirty="0">
                <a:latin typeface="Calibri" pitchFamily="34" charset="0"/>
                <a:cs typeface="Calibri" pitchFamily="34" charset="0"/>
              </a:rPr>
              <a:t>(EER)</a:t>
            </a:r>
          </a:p>
        </p:txBody>
      </p:sp>
      <p:sp>
        <p:nvSpPr>
          <p:cNvPr id="11" name="Rectangle 10"/>
          <p:cNvSpPr>
            <a:spLocks noChangeArrowheads="1"/>
          </p:cNvSpPr>
          <p:nvPr/>
        </p:nvSpPr>
        <p:spPr bwMode="auto">
          <a:xfrm>
            <a:off x="914400" y="1987550"/>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2" name="Text Box 11"/>
          <p:cNvSpPr txBox="1">
            <a:spLocks noChangeArrowheads="1"/>
          </p:cNvSpPr>
          <p:nvPr/>
        </p:nvSpPr>
        <p:spPr bwMode="auto">
          <a:xfrm>
            <a:off x="988548" y="2003240"/>
            <a:ext cx="1067728" cy="466281"/>
          </a:xfrm>
          <a:prstGeom prst="rect">
            <a:avLst/>
          </a:prstGeom>
          <a:noFill/>
          <a:ln w="12700">
            <a:noFill/>
            <a:miter lim="800000"/>
            <a:headEnd/>
            <a:tailEnd/>
          </a:ln>
        </p:spPr>
        <p:txBody>
          <a:bodyPr wrap="none">
            <a:spAutoFit/>
          </a:bodyPr>
          <a:lstStyle/>
          <a:p>
            <a:pPr algn="ctr" eaLnBrk="0" hangingPunct="0">
              <a:spcBef>
                <a:spcPct val="50000"/>
              </a:spcBef>
            </a:pPr>
            <a:r>
              <a:rPr lang="en-US" sz="1500" dirty="0" err="1">
                <a:latin typeface="Calibri" pitchFamily="34" charset="0"/>
                <a:cs typeface="Calibri" pitchFamily="34" charset="0"/>
              </a:rPr>
              <a:t>Evt</a:t>
            </a:r>
            <a:r>
              <a:rPr lang="en-US" sz="1500" dirty="0">
                <a:latin typeface="Calibri" pitchFamily="34" charset="0"/>
                <a:cs typeface="Calibri" pitchFamily="34" charset="0"/>
              </a:rPr>
              <a:t> Set </a:t>
            </a:r>
            <a:r>
              <a:rPr lang="en-US" sz="1500" dirty="0" err="1">
                <a:latin typeface="Calibri" pitchFamily="34" charset="0"/>
                <a:cs typeface="Calibri" pitchFamily="34" charset="0"/>
              </a:rPr>
              <a:t>Reg</a:t>
            </a:r>
            <a:r>
              <a:rPr lang="en-US" sz="1500" dirty="0">
                <a:latin typeface="Calibri" pitchFamily="34" charset="0"/>
                <a:cs typeface="Calibri" pitchFamily="34" charset="0"/>
              </a:rPr>
              <a:t/>
            </a:r>
            <a:br>
              <a:rPr lang="en-US" sz="1500" dirty="0">
                <a:latin typeface="Calibri" pitchFamily="34" charset="0"/>
                <a:cs typeface="Calibri" pitchFamily="34" charset="0"/>
              </a:rPr>
            </a:br>
            <a:r>
              <a:rPr lang="en-US" sz="1500" dirty="0">
                <a:latin typeface="Calibri" pitchFamily="34" charset="0"/>
                <a:cs typeface="Calibri" pitchFamily="34" charset="0"/>
              </a:rPr>
              <a:t>(ESR)</a:t>
            </a:r>
          </a:p>
        </p:txBody>
      </p:sp>
      <p:grpSp>
        <p:nvGrpSpPr>
          <p:cNvPr id="13" name="Group 12"/>
          <p:cNvGrpSpPr>
            <a:grpSpLocks/>
          </p:cNvGrpSpPr>
          <p:nvPr/>
        </p:nvGrpSpPr>
        <p:grpSpPr bwMode="auto">
          <a:xfrm>
            <a:off x="2514601" y="863600"/>
            <a:ext cx="896938" cy="2381250"/>
            <a:chOff x="1674" y="804"/>
            <a:chExt cx="565" cy="1500"/>
          </a:xfrm>
        </p:grpSpPr>
        <p:sp>
          <p:nvSpPr>
            <p:cNvPr id="14" name="Rectangle 13"/>
            <p:cNvSpPr>
              <a:spLocks noChangeArrowheads="1"/>
            </p:cNvSpPr>
            <p:nvPr/>
          </p:nvSpPr>
          <p:spPr bwMode="auto">
            <a:xfrm>
              <a:off x="1680" y="816"/>
              <a:ext cx="528" cy="14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 name="Rectangle 14"/>
            <p:cNvSpPr>
              <a:spLocks noChangeArrowheads="1"/>
            </p:cNvSpPr>
            <p:nvPr/>
          </p:nvSpPr>
          <p:spPr bwMode="auto">
            <a:xfrm>
              <a:off x="1795" y="1008"/>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 name="Rectangle 15"/>
            <p:cNvSpPr>
              <a:spLocks noChangeArrowheads="1"/>
            </p:cNvSpPr>
            <p:nvPr/>
          </p:nvSpPr>
          <p:spPr bwMode="auto">
            <a:xfrm>
              <a:off x="1795" y="1296"/>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7" name="Rectangle 16"/>
            <p:cNvSpPr>
              <a:spLocks noChangeArrowheads="1"/>
            </p:cNvSpPr>
            <p:nvPr/>
          </p:nvSpPr>
          <p:spPr bwMode="auto">
            <a:xfrm>
              <a:off x="1795" y="1584"/>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 name="Rectangle 17"/>
            <p:cNvSpPr>
              <a:spLocks noChangeArrowheads="1"/>
            </p:cNvSpPr>
            <p:nvPr/>
          </p:nvSpPr>
          <p:spPr bwMode="auto">
            <a:xfrm>
              <a:off x="1795" y="1872"/>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 name="Text Box 18"/>
            <p:cNvSpPr txBox="1">
              <a:spLocks noChangeArrowheads="1"/>
            </p:cNvSpPr>
            <p:nvPr/>
          </p:nvSpPr>
          <p:spPr bwMode="auto">
            <a:xfrm>
              <a:off x="1783" y="1063"/>
              <a:ext cx="290"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Q0</a:t>
              </a:r>
            </a:p>
          </p:txBody>
        </p:sp>
        <p:sp>
          <p:nvSpPr>
            <p:cNvPr id="20" name="Text Box 19"/>
            <p:cNvSpPr txBox="1">
              <a:spLocks noChangeArrowheads="1"/>
            </p:cNvSpPr>
            <p:nvPr/>
          </p:nvSpPr>
          <p:spPr bwMode="auto">
            <a:xfrm>
              <a:off x="1783" y="1357"/>
              <a:ext cx="290"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Q1</a:t>
              </a:r>
            </a:p>
          </p:txBody>
        </p:sp>
        <p:sp>
          <p:nvSpPr>
            <p:cNvPr id="21" name="Text Box 20"/>
            <p:cNvSpPr txBox="1">
              <a:spLocks noChangeArrowheads="1"/>
            </p:cNvSpPr>
            <p:nvPr/>
          </p:nvSpPr>
          <p:spPr bwMode="auto">
            <a:xfrm>
              <a:off x="1783" y="1645"/>
              <a:ext cx="290"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Q2</a:t>
              </a:r>
            </a:p>
          </p:txBody>
        </p:sp>
        <p:sp>
          <p:nvSpPr>
            <p:cNvPr id="22" name="Text Box 21"/>
            <p:cNvSpPr txBox="1">
              <a:spLocks noChangeArrowheads="1"/>
            </p:cNvSpPr>
            <p:nvPr/>
          </p:nvSpPr>
          <p:spPr bwMode="auto">
            <a:xfrm>
              <a:off x="1783" y="1933"/>
              <a:ext cx="334"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smtClean="0">
                  <a:latin typeface="Calibri" pitchFamily="34" charset="0"/>
                  <a:cs typeface="Calibri" pitchFamily="34" charset="0"/>
                </a:rPr>
                <a:t>Qm</a:t>
              </a:r>
              <a:endParaRPr lang="en-US" sz="1800" dirty="0">
                <a:latin typeface="Calibri" pitchFamily="34" charset="0"/>
                <a:cs typeface="Calibri" pitchFamily="34" charset="0"/>
              </a:endParaRPr>
            </a:p>
          </p:txBody>
        </p:sp>
        <p:sp>
          <p:nvSpPr>
            <p:cNvPr id="23" name="Text Box 22"/>
            <p:cNvSpPr txBox="1">
              <a:spLocks noChangeArrowheads="1"/>
            </p:cNvSpPr>
            <p:nvPr/>
          </p:nvSpPr>
          <p:spPr bwMode="auto">
            <a:xfrm>
              <a:off x="1674" y="804"/>
              <a:ext cx="565" cy="2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latin typeface="Calibri" pitchFamily="34" charset="0"/>
                  <a:cs typeface="Calibri" pitchFamily="34" charset="0"/>
                </a:rPr>
                <a:t>Queue</a:t>
              </a:r>
            </a:p>
          </p:txBody>
        </p:sp>
      </p:grpSp>
      <p:grpSp>
        <p:nvGrpSpPr>
          <p:cNvPr id="24" name="Group 23"/>
          <p:cNvGrpSpPr>
            <a:grpSpLocks/>
          </p:cNvGrpSpPr>
          <p:nvPr/>
        </p:nvGrpSpPr>
        <p:grpSpPr bwMode="auto">
          <a:xfrm>
            <a:off x="3733800" y="1035050"/>
            <a:ext cx="1009650" cy="2073275"/>
            <a:chOff x="3156" y="812"/>
            <a:chExt cx="636" cy="1306"/>
          </a:xfrm>
        </p:grpSpPr>
        <p:sp>
          <p:nvSpPr>
            <p:cNvPr id="25" name="Rectangle 24"/>
            <p:cNvSpPr>
              <a:spLocks noChangeArrowheads="1"/>
            </p:cNvSpPr>
            <p:nvPr/>
          </p:nvSpPr>
          <p:spPr bwMode="auto">
            <a:xfrm>
              <a:off x="3168" y="816"/>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6" name="Rectangle 25"/>
            <p:cNvSpPr>
              <a:spLocks noChangeArrowheads="1"/>
            </p:cNvSpPr>
            <p:nvPr/>
          </p:nvSpPr>
          <p:spPr bwMode="auto">
            <a:xfrm>
              <a:off x="3168" y="1008"/>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7" name="Rectangle 26"/>
            <p:cNvSpPr>
              <a:spLocks noChangeArrowheads="1"/>
            </p:cNvSpPr>
            <p:nvPr/>
          </p:nvSpPr>
          <p:spPr bwMode="auto">
            <a:xfrm>
              <a:off x="3168" y="1200"/>
              <a:ext cx="624" cy="716"/>
            </a:xfrm>
            <a:prstGeom prst="rect">
              <a:avLst/>
            </a:prstGeom>
            <a:solidFill>
              <a:schemeClr val="accent3"/>
            </a:solidFill>
            <a:ln w="12700">
              <a:solidFill>
                <a:schemeClr val="tx1"/>
              </a:solidFill>
              <a:miter lim="800000"/>
              <a:headEnd/>
              <a:tailEnd/>
            </a:ln>
            <a:effectLst/>
          </p:spPr>
          <p:txBody>
            <a:bodyPr wrap="squar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9" name="Rectangle 28"/>
            <p:cNvSpPr>
              <a:spLocks noChangeArrowheads="1"/>
            </p:cNvSpPr>
            <p:nvPr/>
          </p:nvSpPr>
          <p:spPr bwMode="auto">
            <a:xfrm>
              <a:off x="3168" y="1920"/>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 name="Text Box 29"/>
            <p:cNvSpPr txBox="1">
              <a:spLocks noChangeArrowheads="1"/>
            </p:cNvSpPr>
            <p:nvPr/>
          </p:nvSpPr>
          <p:spPr bwMode="auto">
            <a:xfrm>
              <a:off x="3220" y="812"/>
              <a:ext cx="524"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PSET 0</a:t>
              </a:r>
            </a:p>
          </p:txBody>
        </p:sp>
        <p:sp>
          <p:nvSpPr>
            <p:cNvPr id="31" name="Text Box 30"/>
            <p:cNvSpPr txBox="1">
              <a:spLocks noChangeArrowheads="1"/>
            </p:cNvSpPr>
            <p:nvPr/>
          </p:nvSpPr>
          <p:spPr bwMode="auto">
            <a:xfrm>
              <a:off x="3220" y="1008"/>
              <a:ext cx="524"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PSET 1</a:t>
              </a:r>
            </a:p>
          </p:txBody>
        </p:sp>
        <p:sp>
          <p:nvSpPr>
            <p:cNvPr id="33" name="Text Box 32"/>
            <p:cNvSpPr txBox="1">
              <a:spLocks noChangeArrowheads="1"/>
            </p:cNvSpPr>
            <p:nvPr/>
          </p:nvSpPr>
          <p:spPr bwMode="auto">
            <a:xfrm>
              <a:off x="3156" y="1920"/>
              <a:ext cx="518"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PSET X</a:t>
              </a:r>
            </a:p>
          </p:txBody>
        </p:sp>
      </p:grpSp>
      <p:sp>
        <p:nvSpPr>
          <p:cNvPr id="34" name="Rectangle 33"/>
          <p:cNvSpPr>
            <a:spLocks noChangeArrowheads="1"/>
          </p:cNvSpPr>
          <p:nvPr/>
        </p:nvSpPr>
        <p:spPr bwMode="auto">
          <a:xfrm>
            <a:off x="5133975" y="1797050"/>
            <a:ext cx="838200" cy="609600"/>
          </a:xfrm>
          <a:prstGeom prst="rect">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5" name="Text Box 34"/>
          <p:cNvSpPr txBox="1">
            <a:spLocks noChangeArrowheads="1"/>
          </p:cNvSpPr>
          <p:nvPr/>
        </p:nvSpPr>
        <p:spPr bwMode="auto">
          <a:xfrm>
            <a:off x="5070527" y="1825625"/>
            <a:ext cx="941284" cy="590931"/>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2000" dirty="0">
                <a:latin typeface="Calibri" pitchFamily="34" charset="0"/>
                <a:cs typeface="Calibri" pitchFamily="34" charset="0"/>
              </a:rPr>
              <a:t>TR</a:t>
            </a:r>
            <a:br>
              <a:rPr lang="en-US" sz="2000" dirty="0">
                <a:latin typeface="Calibri" pitchFamily="34" charset="0"/>
                <a:cs typeface="Calibri" pitchFamily="34" charset="0"/>
              </a:rPr>
            </a:br>
            <a:r>
              <a:rPr lang="en-US" sz="2000" dirty="0">
                <a:latin typeface="Calibri" pitchFamily="34" charset="0"/>
                <a:cs typeface="Calibri" pitchFamily="34" charset="0"/>
              </a:rPr>
              <a:t>Submit</a:t>
            </a:r>
          </a:p>
        </p:txBody>
      </p:sp>
      <p:sp>
        <p:nvSpPr>
          <p:cNvPr id="36" name="Line 35"/>
          <p:cNvSpPr>
            <a:spLocks noChangeShapeType="1"/>
          </p:cNvSpPr>
          <p:nvPr/>
        </p:nvSpPr>
        <p:spPr bwMode="auto">
          <a:xfrm>
            <a:off x="2133600" y="12636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7" name="Line 36"/>
          <p:cNvSpPr>
            <a:spLocks noChangeShapeType="1"/>
          </p:cNvSpPr>
          <p:nvPr/>
        </p:nvSpPr>
        <p:spPr bwMode="auto">
          <a:xfrm>
            <a:off x="2133600" y="22542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 name="Line 37"/>
          <p:cNvSpPr>
            <a:spLocks noChangeShapeType="1"/>
          </p:cNvSpPr>
          <p:nvPr/>
        </p:nvSpPr>
        <p:spPr bwMode="auto">
          <a:xfrm>
            <a:off x="2133600" y="2968625"/>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 name="Line 38"/>
          <p:cNvSpPr>
            <a:spLocks noChangeShapeType="1"/>
          </p:cNvSpPr>
          <p:nvPr/>
        </p:nvSpPr>
        <p:spPr bwMode="auto">
          <a:xfrm>
            <a:off x="3352800" y="21018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 name="Line 39"/>
          <p:cNvSpPr>
            <a:spLocks noChangeShapeType="1"/>
          </p:cNvSpPr>
          <p:nvPr/>
        </p:nvSpPr>
        <p:spPr bwMode="auto">
          <a:xfrm>
            <a:off x="4752975" y="21018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 name="Line 40"/>
          <p:cNvSpPr>
            <a:spLocks noChangeShapeType="1"/>
          </p:cNvSpPr>
          <p:nvPr/>
        </p:nvSpPr>
        <p:spPr bwMode="auto">
          <a:xfrm>
            <a:off x="10668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 name="Line 41"/>
          <p:cNvSpPr>
            <a:spLocks noChangeShapeType="1"/>
          </p:cNvSpPr>
          <p:nvPr/>
        </p:nvSpPr>
        <p:spPr bwMode="auto">
          <a:xfrm>
            <a:off x="17526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 name="Line 42"/>
          <p:cNvSpPr>
            <a:spLocks noChangeShapeType="1"/>
          </p:cNvSpPr>
          <p:nvPr/>
        </p:nvSpPr>
        <p:spPr bwMode="auto">
          <a:xfrm>
            <a:off x="19812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4" name="Rectangle 44"/>
          <p:cNvSpPr>
            <a:spLocks noChangeArrowheads="1"/>
          </p:cNvSpPr>
          <p:nvPr/>
        </p:nvSpPr>
        <p:spPr bwMode="auto">
          <a:xfrm>
            <a:off x="4876800" y="3521075"/>
            <a:ext cx="1066800" cy="533400"/>
          </a:xfrm>
          <a:prstGeom prst="rect">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 name="Text Box 45"/>
          <p:cNvSpPr txBox="1">
            <a:spLocks noChangeArrowheads="1"/>
          </p:cNvSpPr>
          <p:nvPr/>
        </p:nvSpPr>
        <p:spPr bwMode="auto">
          <a:xfrm>
            <a:off x="4819276" y="3524250"/>
            <a:ext cx="1173911" cy="49116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dirty="0">
                <a:latin typeface="Calibri" pitchFamily="34" charset="0"/>
                <a:cs typeface="Calibri" pitchFamily="34" charset="0"/>
              </a:rPr>
              <a:t>Completion</a:t>
            </a:r>
            <a:br>
              <a:rPr lang="en-US" sz="1600" dirty="0">
                <a:latin typeface="Calibri" pitchFamily="34" charset="0"/>
                <a:cs typeface="Calibri" pitchFamily="34" charset="0"/>
              </a:rPr>
            </a:br>
            <a:r>
              <a:rPr lang="en-US" sz="1600" dirty="0">
                <a:latin typeface="Calibri" pitchFamily="34" charset="0"/>
                <a:cs typeface="Calibri" pitchFamily="34" charset="0"/>
              </a:rPr>
              <a:t>Detection</a:t>
            </a:r>
          </a:p>
        </p:txBody>
      </p:sp>
      <p:sp>
        <p:nvSpPr>
          <p:cNvPr id="46" name="Rectangle 46"/>
          <p:cNvSpPr>
            <a:spLocks noChangeArrowheads="1"/>
          </p:cNvSpPr>
          <p:nvPr/>
        </p:nvSpPr>
        <p:spPr bwMode="auto">
          <a:xfrm>
            <a:off x="1954213" y="3444875"/>
            <a:ext cx="2019300" cy="333375"/>
          </a:xfrm>
          <a:prstGeom prst="rect">
            <a:avLst/>
          </a:prstGeom>
          <a:solidFill>
            <a:schemeClr val="bg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7" name="Text Box 47"/>
          <p:cNvSpPr txBox="1">
            <a:spLocks noChangeArrowheads="1"/>
          </p:cNvSpPr>
          <p:nvPr/>
        </p:nvSpPr>
        <p:spPr bwMode="auto">
          <a:xfrm>
            <a:off x="1978707" y="3457575"/>
            <a:ext cx="1986185" cy="28931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dirty="0" err="1">
                <a:latin typeface="Calibri" pitchFamily="34" charset="0"/>
                <a:cs typeface="Calibri" pitchFamily="34" charset="0"/>
              </a:rPr>
              <a:t>Int</a:t>
            </a:r>
            <a:r>
              <a:rPr lang="en-US" sz="1600" dirty="0">
                <a:latin typeface="Calibri" pitchFamily="34" charset="0"/>
                <a:cs typeface="Calibri" pitchFamily="34" charset="0"/>
              </a:rPr>
              <a:t> Pending </a:t>
            </a:r>
            <a:r>
              <a:rPr lang="en-US" sz="1600" dirty="0" err="1">
                <a:latin typeface="Calibri" pitchFamily="34" charset="0"/>
                <a:cs typeface="Calibri" pitchFamily="34" charset="0"/>
              </a:rPr>
              <a:t>Reg</a:t>
            </a:r>
            <a:r>
              <a:rPr lang="en-US" sz="1600" dirty="0">
                <a:latin typeface="Calibri" pitchFamily="34" charset="0"/>
                <a:cs typeface="Calibri" pitchFamily="34" charset="0"/>
              </a:rPr>
              <a:t> – IPR</a:t>
            </a:r>
          </a:p>
        </p:txBody>
      </p:sp>
      <p:sp>
        <p:nvSpPr>
          <p:cNvPr id="48" name="Rectangle 48"/>
          <p:cNvSpPr>
            <a:spLocks noChangeArrowheads="1"/>
          </p:cNvSpPr>
          <p:nvPr/>
        </p:nvSpPr>
        <p:spPr bwMode="auto">
          <a:xfrm>
            <a:off x="1954213" y="3778250"/>
            <a:ext cx="2019300" cy="333375"/>
          </a:xfrm>
          <a:prstGeom prst="rect">
            <a:avLst/>
          </a:prstGeom>
          <a:solidFill>
            <a:schemeClr val="bg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9" name="Text Box 49"/>
          <p:cNvSpPr txBox="1">
            <a:spLocks noChangeArrowheads="1"/>
          </p:cNvSpPr>
          <p:nvPr/>
        </p:nvSpPr>
        <p:spPr bwMode="auto">
          <a:xfrm>
            <a:off x="2064171" y="3781425"/>
            <a:ext cx="1862882" cy="28931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Int Enable Reg – IER</a:t>
            </a:r>
          </a:p>
        </p:txBody>
      </p:sp>
      <p:sp>
        <p:nvSpPr>
          <p:cNvPr id="50" name="Rectangle 50"/>
          <p:cNvSpPr>
            <a:spLocks noChangeArrowheads="1"/>
          </p:cNvSpPr>
          <p:nvPr/>
        </p:nvSpPr>
        <p:spPr bwMode="auto">
          <a:xfrm>
            <a:off x="6562725" y="762000"/>
            <a:ext cx="1133475" cy="2482850"/>
          </a:xfrm>
          <a:prstGeom prst="rect">
            <a:avLst/>
          </a:prstGeom>
          <a:solidFill>
            <a:schemeClr val="bg1">
              <a:lumMod val="75000"/>
            </a:schemeClr>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 name="Rectangle 51"/>
          <p:cNvSpPr>
            <a:spLocks noChangeArrowheads="1"/>
          </p:cNvSpPr>
          <p:nvPr/>
        </p:nvSpPr>
        <p:spPr bwMode="auto">
          <a:xfrm>
            <a:off x="6835775" y="12350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2" name="Rectangle 52"/>
          <p:cNvSpPr>
            <a:spLocks noChangeArrowheads="1"/>
          </p:cNvSpPr>
          <p:nvPr/>
        </p:nvSpPr>
        <p:spPr bwMode="auto">
          <a:xfrm>
            <a:off x="6835775" y="16922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3" name="Rectangle 53"/>
          <p:cNvSpPr>
            <a:spLocks noChangeArrowheads="1"/>
          </p:cNvSpPr>
          <p:nvPr/>
        </p:nvSpPr>
        <p:spPr bwMode="auto">
          <a:xfrm>
            <a:off x="6835775" y="21494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4" name="Rectangle 54"/>
          <p:cNvSpPr>
            <a:spLocks noChangeArrowheads="1"/>
          </p:cNvSpPr>
          <p:nvPr/>
        </p:nvSpPr>
        <p:spPr bwMode="auto">
          <a:xfrm>
            <a:off x="6835775" y="26066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5" name="Text Box 55"/>
          <p:cNvSpPr txBox="1">
            <a:spLocks noChangeArrowheads="1"/>
          </p:cNvSpPr>
          <p:nvPr/>
        </p:nvSpPr>
        <p:spPr bwMode="auto">
          <a:xfrm>
            <a:off x="6835775" y="1312863"/>
            <a:ext cx="53226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TC0</a:t>
            </a:r>
          </a:p>
        </p:txBody>
      </p:sp>
      <p:sp>
        <p:nvSpPr>
          <p:cNvPr id="56" name="Text Box 56"/>
          <p:cNvSpPr txBox="1">
            <a:spLocks noChangeArrowheads="1"/>
          </p:cNvSpPr>
          <p:nvPr/>
        </p:nvSpPr>
        <p:spPr bwMode="auto">
          <a:xfrm>
            <a:off x="6835775" y="1779588"/>
            <a:ext cx="53226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TC1</a:t>
            </a:r>
          </a:p>
        </p:txBody>
      </p:sp>
      <p:sp>
        <p:nvSpPr>
          <p:cNvPr id="57" name="Text Box 57"/>
          <p:cNvSpPr txBox="1">
            <a:spLocks noChangeArrowheads="1"/>
          </p:cNvSpPr>
          <p:nvPr/>
        </p:nvSpPr>
        <p:spPr bwMode="auto">
          <a:xfrm>
            <a:off x="6835775" y="2236788"/>
            <a:ext cx="53226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TC2</a:t>
            </a:r>
          </a:p>
        </p:txBody>
      </p:sp>
      <p:sp>
        <p:nvSpPr>
          <p:cNvPr id="58" name="Text Box 58"/>
          <p:cNvSpPr txBox="1">
            <a:spLocks noChangeArrowheads="1"/>
          </p:cNvSpPr>
          <p:nvPr/>
        </p:nvSpPr>
        <p:spPr bwMode="auto">
          <a:xfrm>
            <a:off x="6835775" y="2693988"/>
            <a:ext cx="602794"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smtClean="0">
                <a:latin typeface="Calibri" pitchFamily="34" charset="0"/>
                <a:cs typeface="Calibri" pitchFamily="34" charset="0"/>
              </a:rPr>
              <a:t>TCm</a:t>
            </a:r>
            <a:endParaRPr lang="en-US" sz="1800" dirty="0">
              <a:latin typeface="Calibri" pitchFamily="34" charset="0"/>
              <a:cs typeface="Calibri" pitchFamily="34" charset="0"/>
            </a:endParaRPr>
          </a:p>
        </p:txBody>
      </p:sp>
      <p:sp>
        <p:nvSpPr>
          <p:cNvPr id="59" name="Text Box 59"/>
          <p:cNvSpPr txBox="1">
            <a:spLocks noChangeArrowheads="1"/>
          </p:cNvSpPr>
          <p:nvPr/>
        </p:nvSpPr>
        <p:spPr bwMode="auto">
          <a:xfrm>
            <a:off x="6781800" y="823913"/>
            <a:ext cx="545470" cy="44563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latin typeface="Calibri" pitchFamily="34" charset="0"/>
                <a:cs typeface="Calibri" pitchFamily="34" charset="0"/>
              </a:rPr>
              <a:t>TC</a:t>
            </a:r>
          </a:p>
        </p:txBody>
      </p:sp>
      <p:sp>
        <p:nvSpPr>
          <p:cNvPr id="60" name="Line 60"/>
          <p:cNvSpPr>
            <a:spLocks noChangeShapeType="1"/>
          </p:cNvSpPr>
          <p:nvPr/>
        </p:nvSpPr>
        <p:spPr bwMode="auto">
          <a:xfrm>
            <a:off x="5943600" y="2101850"/>
            <a:ext cx="6096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1" name="Line 61"/>
          <p:cNvSpPr>
            <a:spLocks noChangeShapeType="1"/>
          </p:cNvSpPr>
          <p:nvPr/>
        </p:nvSpPr>
        <p:spPr bwMode="auto">
          <a:xfrm>
            <a:off x="7467600" y="1406525"/>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 name="Line 62"/>
          <p:cNvSpPr>
            <a:spLocks noChangeShapeType="1"/>
          </p:cNvSpPr>
          <p:nvPr/>
        </p:nvSpPr>
        <p:spPr bwMode="auto">
          <a:xfrm>
            <a:off x="7467600" y="1854200"/>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 name="Line 63"/>
          <p:cNvSpPr>
            <a:spLocks noChangeShapeType="1"/>
          </p:cNvSpPr>
          <p:nvPr/>
        </p:nvSpPr>
        <p:spPr bwMode="auto">
          <a:xfrm>
            <a:off x="7467600" y="2311400"/>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4" name="Line 64"/>
          <p:cNvSpPr>
            <a:spLocks noChangeShapeType="1"/>
          </p:cNvSpPr>
          <p:nvPr/>
        </p:nvSpPr>
        <p:spPr bwMode="auto">
          <a:xfrm>
            <a:off x="7467600" y="2740025"/>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5" name="Line 65"/>
          <p:cNvSpPr>
            <a:spLocks noChangeShapeType="1"/>
          </p:cNvSpPr>
          <p:nvPr/>
        </p:nvSpPr>
        <p:spPr bwMode="auto">
          <a:xfrm>
            <a:off x="7467600" y="15208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6" name="Line 66"/>
          <p:cNvSpPr>
            <a:spLocks noChangeShapeType="1"/>
          </p:cNvSpPr>
          <p:nvPr/>
        </p:nvSpPr>
        <p:spPr bwMode="auto">
          <a:xfrm>
            <a:off x="7467600" y="287337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7" name="Line 67"/>
          <p:cNvSpPr>
            <a:spLocks noChangeShapeType="1"/>
          </p:cNvSpPr>
          <p:nvPr/>
        </p:nvSpPr>
        <p:spPr bwMode="auto">
          <a:xfrm>
            <a:off x="7467600" y="19780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8" name="Line 68"/>
          <p:cNvSpPr>
            <a:spLocks noChangeShapeType="1"/>
          </p:cNvSpPr>
          <p:nvPr/>
        </p:nvSpPr>
        <p:spPr bwMode="auto">
          <a:xfrm>
            <a:off x="7467600" y="24352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9" name="Line 69"/>
          <p:cNvSpPr>
            <a:spLocks noChangeShapeType="1"/>
          </p:cNvSpPr>
          <p:nvPr/>
        </p:nvSpPr>
        <p:spPr bwMode="auto">
          <a:xfrm>
            <a:off x="7162800" y="3244850"/>
            <a:ext cx="0" cy="533400"/>
          </a:xfrm>
          <a:prstGeom prst="line">
            <a:avLst/>
          </a:prstGeom>
          <a:noFill/>
          <a:ln w="12700">
            <a:solidFill>
              <a:schemeClr val="tx1"/>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0" name="Line 70"/>
          <p:cNvSpPr>
            <a:spLocks noChangeShapeType="1"/>
          </p:cNvSpPr>
          <p:nvPr/>
        </p:nvSpPr>
        <p:spPr bwMode="auto">
          <a:xfrm flipH="1">
            <a:off x="5943600" y="3778250"/>
            <a:ext cx="121920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1" name="Line 71"/>
          <p:cNvSpPr>
            <a:spLocks noChangeShapeType="1"/>
          </p:cNvSpPr>
          <p:nvPr/>
        </p:nvSpPr>
        <p:spPr bwMode="auto">
          <a:xfrm flipH="1">
            <a:off x="3962400" y="3778250"/>
            <a:ext cx="9144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2" name="Line 72"/>
          <p:cNvSpPr>
            <a:spLocks noChangeShapeType="1"/>
          </p:cNvSpPr>
          <p:nvPr/>
        </p:nvSpPr>
        <p:spPr bwMode="auto">
          <a:xfrm>
            <a:off x="5410200" y="4073525"/>
            <a:ext cx="0" cy="15240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3" name="Line 73"/>
          <p:cNvSpPr>
            <a:spLocks noChangeShapeType="1"/>
          </p:cNvSpPr>
          <p:nvPr/>
        </p:nvSpPr>
        <p:spPr bwMode="auto">
          <a:xfrm flipH="1">
            <a:off x="685800" y="4235450"/>
            <a:ext cx="4724400" cy="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4" name="Line 74"/>
          <p:cNvSpPr>
            <a:spLocks noChangeShapeType="1"/>
          </p:cNvSpPr>
          <p:nvPr/>
        </p:nvSpPr>
        <p:spPr bwMode="auto">
          <a:xfrm flipH="1">
            <a:off x="685800" y="2940050"/>
            <a:ext cx="228600" cy="0"/>
          </a:xfrm>
          <a:prstGeom prst="line">
            <a:avLst/>
          </a:prstGeom>
          <a:noFill/>
          <a:ln w="12700">
            <a:solidFill>
              <a:schemeClr val="tx1"/>
            </a:solidFill>
            <a:round/>
            <a:headEnd type="triangle" w="med" len="me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5" name="Line 75"/>
          <p:cNvSpPr>
            <a:spLocks noChangeShapeType="1"/>
          </p:cNvSpPr>
          <p:nvPr/>
        </p:nvSpPr>
        <p:spPr bwMode="auto">
          <a:xfrm>
            <a:off x="685800" y="2940050"/>
            <a:ext cx="0" cy="129540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8" name="Rectangle 78"/>
          <p:cNvSpPr>
            <a:spLocks noChangeArrowheads="1"/>
          </p:cNvSpPr>
          <p:nvPr/>
        </p:nvSpPr>
        <p:spPr bwMode="auto">
          <a:xfrm>
            <a:off x="8305800" y="730250"/>
            <a:ext cx="457200" cy="2743200"/>
          </a:xfrm>
          <a:prstGeom prst="rect">
            <a:avLst/>
          </a:prstGeom>
          <a:solidFill>
            <a:srgbClr val="C0C0C0"/>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9" name="Text Box 79"/>
          <p:cNvSpPr txBox="1">
            <a:spLocks noChangeArrowheads="1"/>
          </p:cNvSpPr>
          <p:nvPr/>
        </p:nvSpPr>
        <p:spPr bwMode="auto">
          <a:xfrm>
            <a:off x="5133975" y="823913"/>
            <a:ext cx="566181" cy="44563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dirty="0">
                <a:latin typeface="Calibri" pitchFamily="34" charset="0"/>
                <a:cs typeface="Calibri" pitchFamily="34" charset="0"/>
              </a:rPr>
              <a:t>CC</a:t>
            </a:r>
          </a:p>
        </p:txBody>
      </p:sp>
      <p:sp>
        <p:nvSpPr>
          <p:cNvPr id="81" name="Line 82"/>
          <p:cNvSpPr>
            <a:spLocks noChangeShapeType="1"/>
          </p:cNvSpPr>
          <p:nvPr/>
        </p:nvSpPr>
        <p:spPr bwMode="auto">
          <a:xfrm>
            <a:off x="5410200" y="2390775"/>
            <a:ext cx="0" cy="11430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2" name="Text Box 83"/>
          <p:cNvSpPr txBox="1">
            <a:spLocks noChangeArrowheads="1"/>
          </p:cNvSpPr>
          <p:nvPr/>
        </p:nvSpPr>
        <p:spPr bwMode="auto">
          <a:xfrm>
            <a:off x="4089400" y="1774825"/>
            <a:ext cx="383438" cy="880241"/>
          </a:xfrm>
          <a:prstGeom prst="rect">
            <a:avLst/>
          </a:prstGeom>
          <a:noFill/>
          <a:ln w="12700">
            <a:noFill/>
            <a:miter lim="800000"/>
            <a:headEnd/>
            <a:tailEnd/>
          </a:ln>
        </p:spPr>
        <p:txBody>
          <a:bodyPr wrap="none">
            <a:spAutoFit/>
          </a:bodyPr>
          <a:lstStyle/>
          <a:p>
            <a:pPr eaLnBrk="0" hangingPunct="0">
              <a:lnSpc>
                <a:spcPct val="40000"/>
              </a:lnSpc>
              <a:spcBef>
                <a:spcPct val="50000"/>
              </a:spcBef>
            </a:pPr>
            <a:r>
              <a:rPr lang="en-US" sz="2800" dirty="0"/>
              <a:t>.</a:t>
            </a:r>
            <a:br>
              <a:rPr lang="en-US" sz="2800" dirty="0"/>
            </a:br>
            <a:r>
              <a:rPr lang="en-US" sz="2800" dirty="0"/>
              <a:t>.</a:t>
            </a:r>
            <a:br>
              <a:rPr lang="en-US" sz="2800" dirty="0"/>
            </a:br>
            <a:endParaRPr lang="en-US" sz="900" dirty="0" smtClean="0"/>
          </a:p>
          <a:p>
            <a:pPr>
              <a:lnSpc>
                <a:spcPct val="40000"/>
              </a:lnSpc>
            </a:pPr>
            <a:r>
              <a:rPr lang="en-US" sz="2800" dirty="0" smtClean="0"/>
              <a:t>.</a:t>
            </a:r>
            <a:r>
              <a:rPr lang="en-US" sz="2800" dirty="0"/>
              <a:t> </a:t>
            </a:r>
          </a:p>
        </p:txBody>
      </p:sp>
      <p:sp>
        <p:nvSpPr>
          <p:cNvPr id="83" name="Text Box 84"/>
          <p:cNvSpPr txBox="1">
            <a:spLocks noChangeArrowheads="1"/>
          </p:cNvSpPr>
          <p:nvPr/>
        </p:nvSpPr>
        <p:spPr bwMode="auto">
          <a:xfrm>
            <a:off x="5128350" y="2733675"/>
            <a:ext cx="552587" cy="441339"/>
          </a:xfrm>
          <a:prstGeom prst="rect">
            <a:avLst/>
          </a:prstGeom>
          <a:solidFill>
            <a:schemeClr val="bg1">
              <a:lumMod val="95000"/>
            </a:schemeClr>
          </a:solidFill>
          <a:ln w="12700">
            <a:solidFill>
              <a:srgbClr val="000000"/>
            </a:solidFill>
            <a:miter lim="800000"/>
            <a:headEnd/>
            <a:tailEnd/>
          </a:ln>
        </p:spPr>
        <p:txBody>
          <a:bodyPr wrap="none">
            <a:spAutoFit/>
          </a:bodyPr>
          <a:lstStyle/>
          <a:p>
            <a:pPr algn="ctr" eaLnBrk="0" hangingPunct="0">
              <a:lnSpc>
                <a:spcPct val="80000"/>
              </a:lnSpc>
              <a:spcBef>
                <a:spcPct val="50000"/>
              </a:spcBef>
            </a:pPr>
            <a:r>
              <a:rPr lang="en-US" sz="1400" dirty="0">
                <a:solidFill>
                  <a:schemeClr val="tx2"/>
                </a:solidFill>
                <a:latin typeface="Calibri" pitchFamily="34" charset="0"/>
                <a:cs typeface="Calibri" pitchFamily="34" charset="0"/>
              </a:rPr>
              <a:t>Early</a:t>
            </a:r>
            <a:br>
              <a:rPr lang="en-US" sz="1400" dirty="0">
                <a:solidFill>
                  <a:schemeClr val="tx2"/>
                </a:solidFill>
                <a:latin typeface="Calibri" pitchFamily="34" charset="0"/>
                <a:cs typeface="Calibri" pitchFamily="34" charset="0"/>
              </a:rPr>
            </a:br>
            <a:r>
              <a:rPr lang="en-US" sz="1400" dirty="0">
                <a:solidFill>
                  <a:schemeClr val="tx2"/>
                </a:solidFill>
                <a:latin typeface="Calibri" pitchFamily="34" charset="0"/>
                <a:cs typeface="Calibri" pitchFamily="34" charset="0"/>
              </a:rPr>
              <a:t>TCC</a:t>
            </a:r>
          </a:p>
        </p:txBody>
      </p:sp>
      <p:sp>
        <p:nvSpPr>
          <p:cNvPr id="84" name="Text Box 85"/>
          <p:cNvSpPr txBox="1">
            <a:spLocks noChangeArrowheads="1"/>
          </p:cNvSpPr>
          <p:nvPr/>
        </p:nvSpPr>
        <p:spPr bwMode="auto">
          <a:xfrm>
            <a:off x="6326407" y="3581400"/>
            <a:ext cx="742511" cy="441339"/>
          </a:xfrm>
          <a:prstGeom prst="rect">
            <a:avLst/>
          </a:prstGeom>
          <a:solidFill>
            <a:schemeClr val="bg1"/>
          </a:solidFill>
          <a:ln w="12700">
            <a:noFill/>
            <a:miter lim="800000"/>
            <a:headEnd/>
            <a:tailEnd/>
          </a:ln>
        </p:spPr>
        <p:txBody>
          <a:bodyPr wrap="none">
            <a:spAutoFit/>
          </a:bodyPr>
          <a:lstStyle/>
          <a:p>
            <a:pPr algn="ctr" eaLnBrk="0" hangingPunct="0">
              <a:lnSpc>
                <a:spcPct val="80000"/>
              </a:lnSpc>
              <a:spcBef>
                <a:spcPct val="50000"/>
              </a:spcBef>
            </a:pPr>
            <a:r>
              <a:rPr lang="en-US" sz="1400">
                <a:solidFill>
                  <a:schemeClr val="tx2"/>
                </a:solidFill>
                <a:latin typeface="Calibri" pitchFamily="34" charset="0"/>
                <a:cs typeface="Calibri" pitchFamily="34" charset="0"/>
              </a:rPr>
              <a:t>Normal</a:t>
            </a:r>
            <a:br>
              <a:rPr lang="en-US" sz="1400">
                <a:solidFill>
                  <a:schemeClr val="tx2"/>
                </a:solidFill>
                <a:latin typeface="Calibri" pitchFamily="34" charset="0"/>
                <a:cs typeface="Calibri" pitchFamily="34" charset="0"/>
              </a:rPr>
            </a:br>
            <a:r>
              <a:rPr lang="en-US" sz="1400">
                <a:solidFill>
                  <a:schemeClr val="tx2"/>
                </a:solidFill>
                <a:latin typeface="Calibri" pitchFamily="34" charset="0"/>
                <a:cs typeface="Calibri" pitchFamily="34" charset="0"/>
              </a:rPr>
              <a:t>TCC</a:t>
            </a:r>
          </a:p>
        </p:txBody>
      </p:sp>
      <p:sp>
        <p:nvSpPr>
          <p:cNvPr id="85" name="Oval 86"/>
          <p:cNvSpPr>
            <a:spLocks noChangeArrowheads="1"/>
          </p:cNvSpPr>
          <p:nvPr/>
        </p:nvSpPr>
        <p:spPr bwMode="auto">
          <a:xfrm>
            <a:off x="1266825" y="609600"/>
            <a:ext cx="76200" cy="76200"/>
          </a:xfrm>
          <a:prstGeom prst="ellipse">
            <a:avLst/>
          </a:prstGeom>
          <a:solidFill>
            <a:schemeClr val="tx1"/>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6" name="Oval 87"/>
          <p:cNvSpPr>
            <a:spLocks noChangeArrowheads="1"/>
          </p:cNvSpPr>
          <p:nvPr/>
        </p:nvSpPr>
        <p:spPr bwMode="auto">
          <a:xfrm>
            <a:off x="1495425" y="609600"/>
            <a:ext cx="76200" cy="76200"/>
          </a:xfrm>
          <a:prstGeom prst="ellipse">
            <a:avLst/>
          </a:prstGeom>
          <a:solidFill>
            <a:schemeClr val="tx1"/>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7" name="Text Box 88"/>
          <p:cNvSpPr txBox="1">
            <a:spLocks noChangeArrowheads="1"/>
          </p:cNvSpPr>
          <p:nvPr/>
        </p:nvSpPr>
        <p:spPr bwMode="auto">
          <a:xfrm>
            <a:off x="1792288" y="381000"/>
            <a:ext cx="338554" cy="2437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dirty="0">
                <a:latin typeface="Calibri" pitchFamily="34" charset="0"/>
                <a:cs typeface="Calibri" pitchFamily="34" charset="0"/>
              </a:rPr>
              <a:t>E0</a:t>
            </a:r>
          </a:p>
        </p:txBody>
      </p:sp>
      <p:sp>
        <p:nvSpPr>
          <p:cNvPr id="88" name="Text Box 89"/>
          <p:cNvSpPr txBox="1">
            <a:spLocks noChangeArrowheads="1"/>
          </p:cNvSpPr>
          <p:nvPr/>
        </p:nvSpPr>
        <p:spPr bwMode="auto">
          <a:xfrm>
            <a:off x="1562100" y="381000"/>
            <a:ext cx="338554" cy="2437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a:latin typeface="Calibri" pitchFamily="34" charset="0"/>
                <a:cs typeface="Calibri" pitchFamily="34" charset="0"/>
              </a:rPr>
              <a:t>E1</a:t>
            </a:r>
          </a:p>
        </p:txBody>
      </p:sp>
      <p:sp>
        <p:nvSpPr>
          <p:cNvPr id="89" name="Text Box 90"/>
          <p:cNvSpPr txBox="1">
            <a:spLocks noChangeArrowheads="1"/>
          </p:cNvSpPr>
          <p:nvPr/>
        </p:nvSpPr>
        <p:spPr bwMode="auto">
          <a:xfrm>
            <a:off x="887184" y="381000"/>
            <a:ext cx="340158" cy="2437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dirty="0" smtClean="0">
                <a:latin typeface="Calibri" pitchFamily="34" charset="0"/>
                <a:cs typeface="Calibri" pitchFamily="34" charset="0"/>
              </a:rPr>
              <a:t>En</a:t>
            </a:r>
            <a:endParaRPr lang="en-US" sz="1200" b="0" dirty="0">
              <a:latin typeface="Calibri" pitchFamily="34" charset="0"/>
              <a:cs typeface="Calibri" pitchFamily="34" charset="0"/>
            </a:endParaRPr>
          </a:p>
        </p:txBody>
      </p:sp>
      <p:sp>
        <p:nvSpPr>
          <p:cNvPr id="90" name="Text Box 91"/>
          <p:cNvSpPr txBox="1">
            <a:spLocks noChangeArrowheads="1"/>
          </p:cNvSpPr>
          <p:nvPr/>
        </p:nvSpPr>
        <p:spPr bwMode="auto">
          <a:xfrm rot="5400000">
            <a:off x="7932041" y="2019024"/>
            <a:ext cx="1207896" cy="240066"/>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600" dirty="0" smtClean="0">
                <a:latin typeface="Arial Narrow" pitchFamily="34" charset="0"/>
              </a:rPr>
              <a:t>Data TeraNet</a:t>
            </a:r>
            <a:endParaRPr lang="en-US" sz="1600" dirty="0">
              <a:latin typeface="Arial Narrow" pitchFamily="34" charset="0"/>
            </a:endParaRPr>
          </a:p>
        </p:txBody>
      </p:sp>
      <p:cxnSp>
        <p:nvCxnSpPr>
          <p:cNvPr id="95" name="Straight Connector 94"/>
          <p:cNvCxnSpPr/>
          <p:nvPr/>
        </p:nvCxnSpPr>
        <p:spPr bwMode="auto">
          <a:xfrm flipH="1">
            <a:off x="1343025" y="3799681"/>
            <a:ext cx="588963" cy="0"/>
          </a:xfrm>
          <a:prstGeom prst="line">
            <a:avLst/>
          </a:prstGeom>
          <a:noFill/>
          <a:ln w="12700" cap="flat" cmpd="sng" algn="ctr">
            <a:solidFill>
              <a:schemeClr val="tx1"/>
            </a:solidFill>
            <a:prstDash val="solid"/>
            <a:round/>
            <a:headEnd type="none" w="med" len="med"/>
            <a:tailEnd type="none" w="med" len="med"/>
          </a:ln>
          <a:effectLst/>
        </p:spPr>
      </p:cxnSp>
      <p:cxnSp>
        <p:nvCxnSpPr>
          <p:cNvPr id="97" name="Straight Arrow Connector 96"/>
          <p:cNvCxnSpPr/>
          <p:nvPr/>
        </p:nvCxnSpPr>
        <p:spPr bwMode="auto">
          <a:xfrm>
            <a:off x="1343025" y="3827463"/>
            <a:ext cx="0" cy="800808"/>
          </a:xfrm>
          <a:prstGeom prst="straightConnector1">
            <a:avLst/>
          </a:prstGeom>
          <a:noFill/>
          <a:ln w="12700" cap="flat" cmpd="sng" algn="ctr">
            <a:solidFill>
              <a:schemeClr val="tx1"/>
            </a:solidFill>
            <a:prstDash val="solid"/>
            <a:round/>
            <a:headEnd type="none" w="med" len="med"/>
            <a:tailEnd type="arrow"/>
          </a:ln>
          <a:effectLst/>
        </p:spPr>
      </p:cxnSp>
      <p:sp>
        <p:nvSpPr>
          <p:cNvPr id="98" name="Rectangle 97"/>
          <p:cNvSpPr/>
          <p:nvPr/>
        </p:nvSpPr>
        <p:spPr bwMode="auto">
          <a:xfrm>
            <a:off x="800100" y="4628271"/>
            <a:ext cx="1319213" cy="618978"/>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000" b="1" i="0" u="none" strike="noStrike" cap="none" normalizeH="0" baseline="0" smtClean="0">
              <a:ln>
                <a:noFill/>
              </a:ln>
              <a:solidFill>
                <a:schemeClr val="tx2"/>
              </a:solidFill>
              <a:effectLst/>
              <a:latin typeface="Arial" charset="0"/>
            </a:endParaRPr>
          </a:p>
        </p:txBody>
      </p:sp>
      <p:sp>
        <p:nvSpPr>
          <p:cNvPr id="99" name="TextBox 98"/>
          <p:cNvSpPr txBox="1"/>
          <p:nvPr/>
        </p:nvSpPr>
        <p:spPr>
          <a:xfrm>
            <a:off x="767443" y="4671856"/>
            <a:ext cx="1420586" cy="572464"/>
          </a:xfrm>
          <a:prstGeom prst="rect">
            <a:avLst/>
          </a:prstGeom>
          <a:noFill/>
        </p:spPr>
        <p:txBody>
          <a:bodyPr wrap="square" rtlCol="0">
            <a:spAutoFit/>
          </a:bodyPr>
          <a:lstStyle/>
          <a:p>
            <a:pPr algn="ctr"/>
            <a:r>
              <a:rPr lang="en-US" sz="1300" dirty="0" smtClean="0">
                <a:latin typeface="Calibri" pitchFamily="34" charset="0"/>
                <a:cs typeface="Calibri" pitchFamily="34" charset="0"/>
              </a:rPr>
              <a:t>Global Interrupt &amp; Region Interrupt (0-n)</a:t>
            </a:r>
            <a:endParaRPr lang="en-US" sz="1300" dirty="0">
              <a:latin typeface="Calibri" pitchFamily="34" charset="0"/>
              <a:cs typeface="Calibri" pitchFamily="34" charset="0"/>
            </a:endParaRPr>
          </a:p>
        </p:txBody>
      </p:sp>
      <p:sp>
        <p:nvSpPr>
          <p:cNvPr id="91" name="Rectangle 90"/>
          <p:cNvSpPr/>
          <p:nvPr/>
        </p:nvSpPr>
        <p:spPr bwMode="auto">
          <a:xfrm>
            <a:off x="2663697" y="4594692"/>
            <a:ext cx="1319213" cy="618978"/>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000" b="1" i="0" u="none" strike="noStrike" cap="none" normalizeH="0" baseline="0" smtClean="0">
              <a:ln>
                <a:noFill/>
              </a:ln>
              <a:solidFill>
                <a:schemeClr val="tx2"/>
              </a:solidFill>
              <a:effectLst/>
              <a:latin typeface="Arial" charset="0"/>
            </a:endParaRPr>
          </a:p>
        </p:txBody>
      </p:sp>
      <p:sp>
        <p:nvSpPr>
          <p:cNvPr id="3" name="TextBox 2"/>
          <p:cNvSpPr txBox="1"/>
          <p:nvPr/>
        </p:nvSpPr>
        <p:spPr>
          <a:xfrm>
            <a:off x="2726425" y="4663692"/>
            <a:ext cx="1167941" cy="486287"/>
          </a:xfrm>
          <a:prstGeom prst="rect">
            <a:avLst/>
          </a:prstGeom>
          <a:noFill/>
        </p:spPr>
        <p:txBody>
          <a:bodyPr wrap="square" rtlCol="0">
            <a:spAutoFit/>
          </a:bodyPr>
          <a:lstStyle/>
          <a:p>
            <a:pPr algn="ctr"/>
            <a:r>
              <a:rPr lang="en-US" sz="1600" dirty="0" smtClean="0">
                <a:latin typeface="Calibri" pitchFamily="34" charset="0"/>
                <a:cs typeface="Calibri" pitchFamily="34" charset="0"/>
              </a:rPr>
              <a:t>Memory Protection</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xmlns="" val="277648481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Regions and Memory Protection</a:t>
            </a:r>
            <a:endParaRPr lang="en-US" dirty="0"/>
          </a:p>
        </p:txBody>
      </p:sp>
      <p:sp>
        <p:nvSpPr>
          <p:cNvPr id="5" name="Rectangle 4"/>
          <p:cNvSpPr/>
          <p:nvPr/>
        </p:nvSpPr>
        <p:spPr>
          <a:xfrm>
            <a:off x="557279" y="778454"/>
            <a:ext cx="7905135" cy="5310043"/>
          </a:xfrm>
          <a:prstGeom prst="rect">
            <a:avLst/>
          </a:prstGeom>
        </p:spPr>
        <p:txBody>
          <a:bodyPr wrap="square">
            <a:spAutoFit/>
          </a:bodyPr>
          <a:lstStyle/>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Multi-level protection:</a:t>
            </a:r>
          </a:p>
          <a:p>
            <a:pPr marL="800100" lvl="1" indent="-342900">
              <a:lnSpc>
                <a:spcPct val="150000"/>
              </a:lnSpc>
              <a:spcBef>
                <a:spcPct val="0"/>
              </a:spcBef>
              <a:buClr>
                <a:schemeClr val="tx1"/>
              </a:buClr>
              <a:buSzPct val="100000"/>
              <a:buFont typeface="Wingdings" pitchFamily="2" charset="2"/>
              <a:buChar char="§"/>
            </a:pPr>
            <a:r>
              <a:rPr lang="en-US" sz="1900" b="0" dirty="0" smtClean="0">
                <a:solidFill>
                  <a:schemeClr val="tx1"/>
                </a:solidFill>
                <a:latin typeface="Calibri" pitchFamily="34" charset="0"/>
                <a:cs typeface="Calibri" pitchFamily="34" charset="0"/>
              </a:rPr>
              <a:t>Regions restrict access to the channels from the peripheral masters.</a:t>
            </a:r>
          </a:p>
          <a:p>
            <a:pPr marL="800100" lvl="1" indent="-342900">
              <a:lnSpc>
                <a:spcPct val="150000"/>
              </a:lnSpc>
              <a:spcBef>
                <a:spcPct val="0"/>
              </a:spcBef>
              <a:buClr>
                <a:schemeClr val="tx1"/>
              </a:buClr>
              <a:buSzPct val="100000"/>
              <a:buFont typeface="Wingdings" pitchFamily="2" charset="2"/>
              <a:buChar char="§"/>
            </a:pPr>
            <a:r>
              <a:rPr lang="en-US" sz="1900" b="0" dirty="0" smtClean="0">
                <a:solidFill>
                  <a:schemeClr val="tx1"/>
                </a:solidFill>
                <a:latin typeface="Calibri" pitchFamily="34" charset="0"/>
                <a:cs typeface="Calibri" pitchFamily="34" charset="0"/>
              </a:rPr>
              <a:t>Memory Protection provides restricted access to different memory spaces within the device. </a:t>
            </a:r>
            <a:endParaRPr lang="en-US" sz="1900" b="0" dirty="0">
              <a:solidFill>
                <a:schemeClr val="tx1"/>
              </a:solidFill>
              <a:latin typeface="Calibri" pitchFamily="34" charset="0"/>
              <a:cs typeface="Calibri" pitchFamily="34" charset="0"/>
            </a:endParaRP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Each region has a copy of the channel configuration registers to configure the channels allocated to the specific region (</a:t>
            </a:r>
            <a:r>
              <a:rPr lang="en-US" sz="1900" b="0" dirty="0" err="1" smtClean="0">
                <a:solidFill>
                  <a:schemeClr val="tx1"/>
                </a:solidFill>
                <a:latin typeface="Calibri" pitchFamily="34" charset="0"/>
                <a:cs typeface="Calibri" pitchFamily="34" charset="0"/>
              </a:rPr>
              <a:t>DRAEn</a:t>
            </a:r>
            <a:r>
              <a:rPr lang="en-US" sz="1900" b="0" dirty="0" smtClean="0">
                <a:solidFill>
                  <a:schemeClr val="tx1"/>
                </a:solidFill>
                <a:latin typeface="Calibri" pitchFamily="34" charset="0"/>
                <a:cs typeface="Calibri" pitchFamily="34" charset="0"/>
              </a:rPr>
              <a:t> and </a:t>
            </a:r>
            <a:r>
              <a:rPr lang="en-US" sz="1900" b="0" dirty="0" err="1" smtClean="0">
                <a:solidFill>
                  <a:schemeClr val="tx1"/>
                </a:solidFill>
                <a:latin typeface="Calibri" pitchFamily="34" charset="0"/>
                <a:cs typeface="Calibri" pitchFamily="34" charset="0"/>
              </a:rPr>
              <a:t>DRAEHn</a:t>
            </a:r>
            <a:r>
              <a:rPr lang="en-US" sz="1900" b="0" dirty="0" smtClean="0">
                <a:solidFill>
                  <a:schemeClr val="tx1"/>
                </a:solidFill>
                <a:latin typeface="Calibri" pitchFamily="34" charset="0"/>
                <a:cs typeface="Calibri" pitchFamily="34" charset="0"/>
              </a:rPr>
              <a:t>, </a:t>
            </a:r>
            <a:r>
              <a:rPr lang="en-US" sz="1900" b="0" dirty="0" err="1" smtClean="0">
                <a:solidFill>
                  <a:schemeClr val="tx1"/>
                </a:solidFill>
                <a:latin typeface="Calibri" pitchFamily="34" charset="0"/>
                <a:cs typeface="Calibri" pitchFamily="34" charset="0"/>
              </a:rPr>
              <a:t>QRAEn</a:t>
            </a:r>
            <a:r>
              <a:rPr lang="en-US" sz="1900" b="0" dirty="0" smtClean="0">
                <a:solidFill>
                  <a:schemeClr val="tx1"/>
                </a:solidFill>
                <a:latin typeface="Calibri" pitchFamily="34" charset="0"/>
                <a:cs typeface="Calibri" pitchFamily="34" charset="0"/>
              </a:rPr>
              <a:t>).</a:t>
            </a: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In addition to the shadow regions, there is a global region access to the Channel Controller.</a:t>
            </a: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Memory protection is provided by setting the privilege level, requestor, and types of access allowed for each region (</a:t>
            </a:r>
            <a:r>
              <a:rPr lang="en-US" sz="1900" b="0" dirty="0" err="1" smtClean="0">
                <a:solidFill>
                  <a:schemeClr val="tx1"/>
                </a:solidFill>
                <a:latin typeface="Calibri" pitchFamily="34" charset="0"/>
                <a:cs typeface="Calibri" pitchFamily="34" charset="0"/>
              </a:rPr>
              <a:t>MPPAn</a:t>
            </a:r>
            <a:r>
              <a:rPr lang="en-US" sz="1900" b="0" dirty="0" smtClean="0">
                <a:solidFill>
                  <a:schemeClr val="tx1"/>
                </a:solidFill>
                <a:latin typeface="Calibri" pitchFamily="34" charset="0"/>
                <a:cs typeface="Calibri" pitchFamily="34" charset="0"/>
              </a:rPr>
              <a:t> and MPPAG).</a:t>
            </a: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Each shadow region is also associated with a completion interrupt that can be tied to different interrupt events.</a:t>
            </a:r>
            <a:endParaRPr lang="en-US" sz="1900" b="0" dirty="0">
              <a:solidFill>
                <a:schemeClr val="bg2"/>
              </a:solidFill>
              <a:latin typeface="Calibri" pitchFamily="34" charset="0"/>
              <a:cs typeface="Calibri" pitchFamily="34" charset="0"/>
            </a:endParaRPr>
          </a:p>
        </p:txBody>
      </p:sp>
    </p:spTree>
    <p:extLst>
      <p:ext uri="{BB962C8B-B14F-4D97-AF65-F5344CB8AC3E}">
        <p14:creationId xmlns:p14="http://schemas.microsoft.com/office/powerpoint/2010/main" xmlns="" val="2116477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Region </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4126" y="699892"/>
            <a:ext cx="7728155" cy="5597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4950663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COLORSCHEMEINDEX" val="4"/>
</p:tagLst>
</file>

<file path=ppt/tags/tag11.xml><?xml version="1.0" encoding="utf-8"?>
<p:tagLst xmlns:a="http://schemas.openxmlformats.org/drawingml/2006/main" xmlns:r="http://schemas.openxmlformats.org/officeDocument/2006/relationships" xmlns:p="http://schemas.openxmlformats.org/presentationml/2006/main">
  <p:tag name="COLORSCHEMEINDEX" val="4"/>
</p:tagLst>
</file>

<file path=ppt/tags/tag12.xml><?xml version="1.0" encoding="utf-8"?>
<p:tagLst xmlns:a="http://schemas.openxmlformats.org/drawingml/2006/main" xmlns:r="http://schemas.openxmlformats.org/officeDocument/2006/relationships" xmlns:p="http://schemas.openxmlformats.org/presentationml/2006/main">
  <p:tag name="COLORSCHEMEINDEX" val="4"/>
</p:tagLst>
</file>

<file path=ppt/tags/tag13.xml><?xml version="1.0" encoding="utf-8"?>
<p:tagLst xmlns:a="http://schemas.openxmlformats.org/drawingml/2006/main" xmlns:r="http://schemas.openxmlformats.org/officeDocument/2006/relationships" xmlns:p="http://schemas.openxmlformats.org/presentationml/2006/main">
  <p:tag name="COLORSCHEMEINDEX" val="4"/>
</p:tagLst>
</file>

<file path=ppt/tags/tag14.xml><?xml version="1.0" encoding="utf-8"?>
<p:tagLst xmlns:a="http://schemas.openxmlformats.org/drawingml/2006/main" xmlns:r="http://schemas.openxmlformats.org/officeDocument/2006/relationships" xmlns:p="http://schemas.openxmlformats.org/presentationml/2006/main">
  <p:tag name="COLORSCHEMEINDEX" val="4"/>
</p:tagLst>
</file>

<file path=ppt/tags/tag15.xml><?xml version="1.0" encoding="utf-8"?>
<p:tagLst xmlns:a="http://schemas.openxmlformats.org/drawingml/2006/main" xmlns:r="http://schemas.openxmlformats.org/officeDocument/2006/relationships" xmlns:p="http://schemas.openxmlformats.org/presentationml/2006/main">
  <p:tag name="COLORSCHEMEINDEX" val="4"/>
</p:tagLst>
</file>

<file path=ppt/tags/tag16.xml><?xml version="1.0" encoding="utf-8"?>
<p:tagLst xmlns:a="http://schemas.openxmlformats.org/drawingml/2006/main" xmlns:r="http://schemas.openxmlformats.org/officeDocument/2006/relationships" xmlns:p="http://schemas.openxmlformats.org/presentationml/2006/main">
  <p:tag name="COLORSCHEMEINDEX" val="4"/>
</p:tagLst>
</file>

<file path=ppt/tags/tag17.xml><?xml version="1.0" encoding="utf-8"?>
<p:tagLst xmlns:a="http://schemas.openxmlformats.org/drawingml/2006/main" xmlns:r="http://schemas.openxmlformats.org/officeDocument/2006/relationships" xmlns:p="http://schemas.openxmlformats.org/presentationml/2006/main">
  <p:tag name="COLORSCHEMEINDEX" val="4"/>
</p:tagLst>
</file>

<file path=ppt/tags/tag18.xml><?xml version="1.0" encoding="utf-8"?>
<p:tagLst xmlns:a="http://schemas.openxmlformats.org/drawingml/2006/main" xmlns:r="http://schemas.openxmlformats.org/officeDocument/2006/relationships" xmlns:p="http://schemas.openxmlformats.org/presentationml/2006/main">
  <p:tag name="COLORSCHEMEINDEX" val="4"/>
</p:tagLst>
</file>

<file path=ppt/tags/tag19.xml><?xml version="1.0" encoding="utf-8"?>
<p:tagLst xmlns:a="http://schemas.openxmlformats.org/drawingml/2006/main" xmlns:r="http://schemas.openxmlformats.org/officeDocument/2006/relationships" xmlns:p="http://schemas.openxmlformats.org/presentationml/2006/main">
  <p:tag name="COLORSCHEMEINDEX"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COLORSCHEMEINDEX" val="4"/>
</p:tagLst>
</file>

<file path=ppt/tags/tag21.xml><?xml version="1.0" encoding="utf-8"?>
<p:tagLst xmlns:a="http://schemas.openxmlformats.org/drawingml/2006/main" xmlns:r="http://schemas.openxmlformats.org/officeDocument/2006/relationships" xmlns:p="http://schemas.openxmlformats.org/presentationml/2006/main">
  <p:tag name="COLORSCHEMEINDEX" val="4"/>
</p:tagLst>
</file>

<file path=ppt/tags/tag22.xml><?xml version="1.0" encoding="utf-8"?>
<p:tagLst xmlns:a="http://schemas.openxmlformats.org/drawingml/2006/main" xmlns:r="http://schemas.openxmlformats.org/officeDocument/2006/relationships" xmlns:p="http://schemas.openxmlformats.org/presentationml/2006/main">
  <p:tag name="COLORSCHEMEINDEX" val="4"/>
</p:tagLst>
</file>

<file path=ppt/tags/tag23.xml><?xml version="1.0" encoding="utf-8"?>
<p:tagLst xmlns:a="http://schemas.openxmlformats.org/drawingml/2006/main" xmlns:r="http://schemas.openxmlformats.org/officeDocument/2006/relationships" xmlns:p="http://schemas.openxmlformats.org/presentationml/2006/main">
  <p:tag name="COLORSCHEMEINDEX" val="4"/>
</p:tagLst>
</file>

<file path=ppt/tags/tag24.xml><?xml version="1.0" encoding="utf-8"?>
<p:tagLst xmlns:a="http://schemas.openxmlformats.org/drawingml/2006/main" xmlns:r="http://schemas.openxmlformats.org/officeDocument/2006/relationships" xmlns:p="http://schemas.openxmlformats.org/presentationml/2006/main">
  <p:tag name="COLORSCHEMEINDEX" val="4"/>
</p:tagLst>
</file>

<file path=ppt/tags/tag25.xml><?xml version="1.0" encoding="utf-8"?>
<p:tagLst xmlns:a="http://schemas.openxmlformats.org/drawingml/2006/main" xmlns:r="http://schemas.openxmlformats.org/officeDocument/2006/relationships" xmlns:p="http://schemas.openxmlformats.org/presentationml/2006/main">
  <p:tag name="COLORSCHEMEINDEX" val="4"/>
</p:tagLst>
</file>

<file path=ppt/tags/tag26.xml><?xml version="1.0" encoding="utf-8"?>
<p:tagLst xmlns:a="http://schemas.openxmlformats.org/drawingml/2006/main" xmlns:r="http://schemas.openxmlformats.org/officeDocument/2006/relationships" xmlns:p="http://schemas.openxmlformats.org/presentationml/2006/main">
  <p:tag name="COLORSCHEMEINDEX" val="4"/>
</p:tagLst>
</file>

<file path=ppt/tags/tag27.xml><?xml version="1.0" encoding="utf-8"?>
<p:tagLst xmlns:a="http://schemas.openxmlformats.org/drawingml/2006/main" xmlns:r="http://schemas.openxmlformats.org/officeDocument/2006/relationships" xmlns:p="http://schemas.openxmlformats.org/presentationml/2006/main">
  <p:tag name="COLORSCHEMEINDEX" val="4"/>
</p:tagLst>
</file>

<file path=ppt/tags/tag28.xml><?xml version="1.0" encoding="utf-8"?>
<p:tagLst xmlns:a="http://schemas.openxmlformats.org/drawingml/2006/main" xmlns:r="http://schemas.openxmlformats.org/officeDocument/2006/relationships" xmlns:p="http://schemas.openxmlformats.org/presentationml/2006/main">
  <p:tag name="COLORSCHEMEINDEX" val="4"/>
</p:tagLst>
</file>

<file path=ppt/tags/tag29.xml><?xml version="1.0" encoding="utf-8"?>
<p:tagLst xmlns:a="http://schemas.openxmlformats.org/drawingml/2006/main" xmlns:r="http://schemas.openxmlformats.org/officeDocument/2006/relationships" xmlns:p="http://schemas.openxmlformats.org/presentationml/2006/main">
  <p:tag name="COLORSCHEMEINDEX"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COLORSCHEMEINDEX" val="4"/>
</p:tagLst>
</file>

<file path=ppt/tags/tag31.xml><?xml version="1.0" encoding="utf-8"?>
<p:tagLst xmlns:a="http://schemas.openxmlformats.org/drawingml/2006/main" xmlns:r="http://schemas.openxmlformats.org/officeDocument/2006/relationships" xmlns:p="http://schemas.openxmlformats.org/presentationml/2006/main">
  <p:tag name="COLORSCHEMEINDEX" val="4"/>
</p:tagLst>
</file>

<file path=ppt/tags/tag32.xml><?xml version="1.0" encoding="utf-8"?>
<p:tagLst xmlns:a="http://schemas.openxmlformats.org/drawingml/2006/main" xmlns:r="http://schemas.openxmlformats.org/officeDocument/2006/relationships" xmlns:p="http://schemas.openxmlformats.org/presentationml/2006/main">
  <p:tag name="COLORSCHEMEINDEX" val="4"/>
</p:tagLst>
</file>

<file path=ppt/tags/tag33.xml><?xml version="1.0" encoding="utf-8"?>
<p:tagLst xmlns:a="http://schemas.openxmlformats.org/drawingml/2006/main" xmlns:r="http://schemas.openxmlformats.org/officeDocument/2006/relationships" xmlns:p="http://schemas.openxmlformats.org/presentationml/2006/main">
  <p:tag name="COLORSCHEMEINDEX" val="4"/>
</p:tagLst>
</file>

<file path=ppt/tags/tag34.xml><?xml version="1.0" encoding="utf-8"?>
<p:tagLst xmlns:a="http://schemas.openxmlformats.org/drawingml/2006/main" xmlns:r="http://schemas.openxmlformats.org/officeDocument/2006/relationships" xmlns:p="http://schemas.openxmlformats.org/presentationml/2006/main">
  <p:tag name="COLORSCHEMEINDEX" val="4"/>
</p:tagLst>
</file>

<file path=ppt/tags/tag35.xml><?xml version="1.0" encoding="utf-8"?>
<p:tagLst xmlns:a="http://schemas.openxmlformats.org/drawingml/2006/main" xmlns:r="http://schemas.openxmlformats.org/officeDocument/2006/relationships" xmlns:p="http://schemas.openxmlformats.org/presentationml/2006/main">
  <p:tag name="COLORSCHEMEINDEX" val="4"/>
</p:tagLst>
</file>

<file path=ppt/tags/tag36.xml><?xml version="1.0" encoding="utf-8"?>
<p:tagLst xmlns:a="http://schemas.openxmlformats.org/drawingml/2006/main" xmlns:r="http://schemas.openxmlformats.org/officeDocument/2006/relationships" xmlns:p="http://schemas.openxmlformats.org/presentationml/2006/main">
  <p:tag name="COLORSCHEMEINDEX" val="4"/>
</p:tagLst>
</file>

<file path=ppt/tags/tag37.xml><?xml version="1.0" encoding="utf-8"?>
<p:tagLst xmlns:a="http://schemas.openxmlformats.org/drawingml/2006/main" xmlns:r="http://schemas.openxmlformats.org/officeDocument/2006/relationships" xmlns:p="http://schemas.openxmlformats.org/presentationml/2006/main">
  <p:tag name="COLORSCHEMEINDEX" val="4"/>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COLORSCHEMEINDEX" val="4"/>
</p:tagLst>
</file>

<file path=ppt/tags/tag6.xml><?xml version="1.0" encoding="utf-8"?>
<p:tagLst xmlns:a="http://schemas.openxmlformats.org/drawingml/2006/main" xmlns:r="http://schemas.openxmlformats.org/officeDocument/2006/relationships" xmlns:p="http://schemas.openxmlformats.org/presentationml/2006/main">
  <p:tag name="COLORSCHEMEINDEX" val="4"/>
</p:tagLst>
</file>

<file path=ppt/tags/tag7.xml><?xml version="1.0" encoding="utf-8"?>
<p:tagLst xmlns:a="http://schemas.openxmlformats.org/drawingml/2006/main" xmlns:r="http://schemas.openxmlformats.org/officeDocument/2006/relationships" xmlns:p="http://schemas.openxmlformats.org/presentationml/2006/main">
  <p:tag name="COLORSCHEMEINDEX" val="5"/>
</p:tagLst>
</file>

<file path=ppt/tags/tag8.xml><?xml version="1.0" encoding="utf-8"?>
<p:tagLst xmlns:a="http://schemas.openxmlformats.org/drawingml/2006/main" xmlns:r="http://schemas.openxmlformats.org/officeDocument/2006/relationships" xmlns:p="http://schemas.openxmlformats.org/presentationml/2006/main">
  <p:tag name="NO LOGOS" val="true"/>
  <p:tag name="COLORSCHEMEINDEX" val="5"/>
</p:tagLst>
</file>

<file path=ppt/tags/tag9.xml><?xml version="1.0" encoding="utf-8"?>
<p:tagLst xmlns:a="http://schemas.openxmlformats.org/drawingml/2006/main" xmlns:r="http://schemas.openxmlformats.org/officeDocument/2006/relationships" xmlns:p="http://schemas.openxmlformats.org/presentationml/2006/main">
  <p:tag name="COLORSCHEMEINDEX" val="4"/>
</p:tagLst>
</file>

<file path=ppt/theme/theme1.xml><?xml version="1.0" encoding="utf-8"?>
<a:theme xmlns:a="http://schemas.openxmlformats.org/drawingml/2006/main" name="tto">
  <a:themeElements>
    <a:clrScheme name="Custom 2">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0066FF"/>
      </a:hlink>
      <a:folHlink>
        <a:srgbClr val="65A3FF"/>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lnDef>
  </a:objectDefaults>
  <a:extraClrSchemeLst>
    <a:extraClrScheme>
      <a:clrScheme name="tto 1">
        <a:dk1>
          <a:srgbClr val="000000"/>
        </a:dk1>
        <a:lt1>
          <a:srgbClr val="FEFFFF"/>
        </a:lt1>
        <a:dk2>
          <a:srgbClr val="000000"/>
        </a:dk2>
        <a:lt2>
          <a:srgbClr val="5B5B5B"/>
        </a:lt2>
        <a:accent1>
          <a:srgbClr val="F6F6F6"/>
        </a:accent1>
        <a:accent2>
          <a:srgbClr val="AFAFAF"/>
        </a:accent2>
        <a:accent3>
          <a:srgbClr val="FEFFFF"/>
        </a:accent3>
        <a:accent4>
          <a:srgbClr val="000000"/>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001932"/>
        </a:dk1>
        <a:lt1>
          <a:srgbClr val="FFFFFF"/>
        </a:lt1>
        <a:dk2>
          <a:srgbClr val="2181B7"/>
        </a:dk2>
        <a:lt2>
          <a:srgbClr val="FFFF99"/>
        </a:lt2>
        <a:accent1>
          <a:srgbClr val="003399"/>
        </a:accent1>
        <a:accent2>
          <a:srgbClr val="01B0FF"/>
        </a:accent2>
        <a:accent3>
          <a:srgbClr val="ABC1D8"/>
        </a:accent3>
        <a:accent4>
          <a:srgbClr val="DADADA"/>
        </a:accent4>
        <a:accent5>
          <a:srgbClr val="AAADCA"/>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00000"/>
        </a:dk1>
        <a:lt1>
          <a:srgbClr val="FFFFFF"/>
        </a:lt1>
        <a:dk2>
          <a:srgbClr val="042AA4"/>
        </a:dk2>
        <a:lt2>
          <a:srgbClr val="FE9B03"/>
        </a:lt2>
        <a:accent1>
          <a:srgbClr val="000F40"/>
        </a:accent1>
        <a:accent2>
          <a:srgbClr val="603900"/>
        </a:accent2>
        <a:accent3>
          <a:srgbClr val="AAACCF"/>
        </a:accent3>
        <a:accent4>
          <a:srgbClr val="DADADA"/>
        </a:accent4>
        <a:accent5>
          <a:srgbClr val="AAAAAF"/>
        </a:accent5>
        <a:accent6>
          <a:srgbClr val="5633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969696"/>
        </a:lt2>
        <a:accent1>
          <a:srgbClr val="C0F6F5"/>
        </a:accent1>
        <a:accent2>
          <a:srgbClr val="FAFEDA"/>
        </a:accent2>
        <a:accent3>
          <a:srgbClr val="FFFFFF"/>
        </a:accent3>
        <a:accent4>
          <a:srgbClr val="000000"/>
        </a:accent4>
        <a:accent5>
          <a:srgbClr val="DCFAF9"/>
        </a:accent5>
        <a:accent6>
          <a:srgbClr val="E3E6C5"/>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ntent_x0020_Owner xmlns="99c847d8-566e-43ce-87b7-3c417d164c47" xsi:nil="true"/>
  </documentManagement>
</p:properties>
</file>

<file path=customXml/itemProps1.xml><?xml version="1.0" encoding="utf-8"?>
<ds:datastoreItem xmlns:ds="http://schemas.openxmlformats.org/officeDocument/2006/customXml" ds:itemID="{1646D24C-3DC2-4F67-B6FC-04582DE66694}">
  <ds:schemaRefs>
    <ds:schemaRef ds:uri="http://schemas.microsoft.com/sharepoint/v3/contenttype/forms"/>
  </ds:schemaRefs>
</ds:datastoreItem>
</file>

<file path=customXml/itemProps2.xml><?xml version="1.0" encoding="utf-8"?>
<ds:datastoreItem xmlns:ds="http://schemas.openxmlformats.org/officeDocument/2006/customXml" ds:itemID="{D4AE4B1A-A463-4AD7-817B-B3230AAE9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4A68105-8EB8-4385-AC7D-5712A87787DE}">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C:\Documents and Settings\a0159712\Application Data\Microsoft\Templates\tto\tto.pot</Template>
  <TotalTime>35117</TotalTime>
  <Pages>3</Pages>
  <Words>5928</Words>
  <Application>Microsoft Office PowerPoint</Application>
  <PresentationFormat>On-screen Show (4:3)</PresentationFormat>
  <Paragraphs>2136</Paragraphs>
  <Slides>56</Slides>
  <Notes>31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tto</vt:lpstr>
      <vt:lpstr>EDMA3  Keystone SoC Devices</vt:lpstr>
      <vt:lpstr>Agenda</vt:lpstr>
      <vt:lpstr>What is DMA?</vt:lpstr>
      <vt:lpstr>Why Use DMA?</vt:lpstr>
      <vt:lpstr>DMA in KeyStone Devices</vt:lpstr>
      <vt:lpstr>EDMA Architecture</vt:lpstr>
      <vt:lpstr>EDMA3 Architecture</vt:lpstr>
      <vt:lpstr>Shadow Regions and Memory Protection</vt:lpstr>
      <vt:lpstr>Shadow Region </vt:lpstr>
      <vt:lpstr>Definition of EDMA3 Terminology</vt:lpstr>
      <vt:lpstr>Direct Memory Access (DMA)</vt:lpstr>
      <vt:lpstr>How Much to Move?</vt:lpstr>
      <vt:lpstr>Example: How to VIEW the Transfer</vt:lpstr>
      <vt:lpstr>Synchronization</vt:lpstr>
      <vt:lpstr>A – Synchronization </vt:lpstr>
      <vt:lpstr>AB – Synchronization </vt:lpstr>
      <vt:lpstr>Indexing</vt:lpstr>
      <vt:lpstr>Indexing: ‘BIDX, ‘CIDX </vt:lpstr>
      <vt:lpstr>Indexed Transfers</vt:lpstr>
      <vt:lpstr>Example: Using Indexing</vt:lpstr>
      <vt:lpstr>Example to Summarize</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Channel OPTions Register</vt:lpstr>
      <vt:lpstr>Trigger Mechanisms</vt:lpstr>
      <vt:lpstr>EDMA3 Basics Revisited</vt:lpstr>
      <vt:lpstr>How to TRIGGER a Transfer</vt:lpstr>
      <vt:lpstr>Action Mechanisms</vt:lpstr>
      <vt:lpstr>Generate EDMA Interrupt (Setting IERbit)</vt:lpstr>
      <vt:lpstr>EDMA Interrupt Dispatcher</vt:lpstr>
      <vt:lpstr>Linking</vt:lpstr>
      <vt:lpstr>Linking – “Action” – Overview</vt:lpstr>
      <vt:lpstr>Chaining</vt:lpstr>
      <vt:lpstr>Triggering Transfers Revisited</vt:lpstr>
      <vt:lpstr>Chaining – “Action” &amp; “Event” – Overview</vt:lpstr>
      <vt:lpstr>QDMA</vt:lpstr>
      <vt:lpstr>Quick DMA (QDMA)</vt:lpstr>
      <vt:lpstr>QDMA Mapping</vt:lpstr>
      <vt:lpstr>EDMA3 LLD Review</vt:lpstr>
      <vt:lpstr>Programming EDMA3</vt:lpstr>
      <vt:lpstr>Programming EDMA3</vt:lpstr>
      <vt:lpstr>Program Flow</vt:lpstr>
      <vt:lpstr>For More Information</vt:lpstr>
    </vt:vector>
  </TitlesOfParts>
  <Company>Technical Training 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EDMA 3.0</dc:title>
  <dc:subject>C6455 Integration Workshop</dc:subject>
  <dc:creator>Sy Tran &amp; Eric Wilbur</dc:creator>
  <cp:lastModifiedBy>a0850458</cp:lastModifiedBy>
  <cp:revision>459</cp:revision>
  <cp:lastPrinted>1601-01-01T00:00:00Z</cp:lastPrinted>
  <dcterms:created xsi:type="dcterms:W3CDTF">2001-10-16T15:27:51Z</dcterms:created>
  <dcterms:modified xsi:type="dcterms:W3CDTF">2013-03-13T15:50:10Z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ents/Description">
    <vt:lpwstr>EDMA QDMA/IDMA</vt:lpwstr>
  </property>
  <property fmtid="{D5CDD505-2E9C-101B-9397-08002B2CF9AE}" pid="3" name="Subject">
    <vt:lpwstr>C6455 Integration Workshop</vt:lpwstr>
  </property>
  <property fmtid="{D5CDD505-2E9C-101B-9397-08002B2CF9AE}" pid="4" name="Keywords">
    <vt:lpwstr/>
  </property>
  <property fmtid="{D5CDD505-2E9C-101B-9397-08002B2CF9AE}" pid="5" name="_Author">
    <vt:lpwstr>Sy Tran &amp; Eric Wilbur</vt:lpwstr>
  </property>
  <property fmtid="{D5CDD505-2E9C-101B-9397-08002B2CF9AE}" pid="6" name="_Category">
    <vt:lpwstr/>
  </property>
  <property fmtid="{D5CDD505-2E9C-101B-9397-08002B2CF9AE}" pid="7" name="Slides">
    <vt:lpwstr>69</vt:lpwstr>
  </property>
  <property fmtid="{D5CDD505-2E9C-101B-9397-08002B2CF9AE}" pid="8" name="Categories">
    <vt:lpwstr/>
  </property>
  <property fmtid="{D5CDD505-2E9C-101B-9397-08002B2CF9AE}" pid="9" name="Approval Level">
    <vt:lpwstr/>
  </property>
  <property fmtid="{D5CDD505-2E9C-101B-9397-08002B2CF9AE}" pid="10" name="_Comments">
    <vt:lpwstr/>
  </property>
  <property fmtid="{D5CDD505-2E9C-101B-9397-08002B2CF9AE}" pid="11" name="Assigned To">
    <vt:lpwstr/>
  </property>
</Properties>
</file>