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25" r:id="rId2"/>
    <p:sldId id="326" r:id="rId3"/>
    <p:sldId id="258" r:id="rId4"/>
    <p:sldId id="289" r:id="rId5"/>
    <p:sldId id="257" r:id="rId6"/>
    <p:sldId id="290" r:id="rId7"/>
    <p:sldId id="291" r:id="rId8"/>
    <p:sldId id="292" r:id="rId9"/>
    <p:sldId id="259" r:id="rId10"/>
    <p:sldId id="280" r:id="rId11"/>
    <p:sldId id="281" r:id="rId12"/>
    <p:sldId id="293" r:id="rId13"/>
    <p:sldId id="294" r:id="rId14"/>
    <p:sldId id="295" r:id="rId15"/>
    <p:sldId id="300" r:id="rId16"/>
    <p:sldId id="296" r:id="rId17"/>
    <p:sldId id="297" r:id="rId18"/>
    <p:sldId id="298" r:id="rId19"/>
    <p:sldId id="299" r:id="rId20"/>
    <p:sldId id="301" r:id="rId21"/>
    <p:sldId id="302" r:id="rId22"/>
    <p:sldId id="307" r:id="rId23"/>
    <p:sldId id="308" r:id="rId24"/>
    <p:sldId id="309" r:id="rId25"/>
    <p:sldId id="306" r:id="rId26"/>
    <p:sldId id="303" r:id="rId27"/>
    <p:sldId id="305" r:id="rId28"/>
    <p:sldId id="304" r:id="rId29"/>
    <p:sldId id="310" r:id="rId30"/>
    <p:sldId id="311" r:id="rId31"/>
    <p:sldId id="312" r:id="rId32"/>
    <p:sldId id="313" r:id="rId33"/>
    <p:sldId id="314" r:id="rId34"/>
    <p:sldId id="315" r:id="rId35"/>
    <p:sldId id="317" r:id="rId36"/>
    <p:sldId id="321" r:id="rId37"/>
    <p:sldId id="320" r:id="rId38"/>
    <p:sldId id="322" r:id="rId39"/>
    <p:sldId id="323" r:id="rId40"/>
    <p:sldId id="274" r:id="rId41"/>
    <p:sldId id="275" r:id="rId42"/>
    <p:sldId id="276" r:id="rId43"/>
    <p:sldId id="277" r:id="rId44"/>
    <p:sldId id="278" r:id="rId45"/>
    <p:sldId id="279" r:id="rId46"/>
    <p:sldId id="32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08" autoAdjust="0"/>
  </p:normalViewPr>
  <p:slideViewPr>
    <p:cSldViewPr>
      <p:cViewPr varScale="1">
        <p:scale>
          <a:sx n="82" d="100"/>
          <a:sy n="82" d="100"/>
        </p:scale>
        <p:origin x="-8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55644-1039-42E0-BF8B-1A5C778359DB}" type="datetimeFigureOut">
              <a:rPr lang="en-US" smtClean="0"/>
              <a:pPr/>
              <a:t>9/24/2013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DF2C47-1D64-4627-90E2-E41B69D17E6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i.com/lit/ug/spruhj4/spruhj4.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pPr marL="168638" indent="-168638">
              <a:buFontTx/>
              <a:buChar char="-"/>
            </a:pPr>
            <a:endParaRPr lang="en-US" dirty="0" smtClean="0"/>
          </a:p>
        </p:txBody>
      </p:sp>
      <p:sp>
        <p:nvSpPr>
          <p:cNvPr id="19460"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defTabSz="905650" eaLnBrk="0" hangingPunct="0">
              <a:defRPr>
                <a:solidFill>
                  <a:schemeClr val="tx1"/>
                </a:solidFill>
                <a:latin typeface="Arial" charset="0"/>
              </a:defRPr>
            </a:lvl1pPr>
            <a:lvl2pPr marL="730766" indent="-281064" defTabSz="905650" eaLnBrk="0" hangingPunct="0">
              <a:defRPr>
                <a:solidFill>
                  <a:schemeClr val="tx1"/>
                </a:solidFill>
                <a:latin typeface="Arial" charset="0"/>
              </a:defRPr>
            </a:lvl2pPr>
            <a:lvl3pPr marL="1124255" indent="-224851" defTabSz="905650" eaLnBrk="0" hangingPunct="0">
              <a:defRPr>
                <a:solidFill>
                  <a:schemeClr val="tx1"/>
                </a:solidFill>
                <a:latin typeface="Arial" charset="0"/>
              </a:defRPr>
            </a:lvl3pPr>
            <a:lvl4pPr marL="1573957" indent="-224851" defTabSz="905650" eaLnBrk="0" hangingPunct="0">
              <a:defRPr>
                <a:solidFill>
                  <a:schemeClr val="tx1"/>
                </a:solidFill>
                <a:latin typeface="Arial" charset="0"/>
              </a:defRPr>
            </a:lvl4pPr>
            <a:lvl5pPr marL="2023659" indent="-224851" defTabSz="905650" eaLnBrk="0" hangingPunct="0">
              <a:defRPr>
                <a:solidFill>
                  <a:schemeClr val="tx1"/>
                </a:solidFill>
                <a:latin typeface="Arial" charset="0"/>
              </a:defRPr>
            </a:lvl5pPr>
            <a:lvl6pPr marL="2473361" indent="-224851" defTabSz="905650" eaLnBrk="0" fontAlgn="base" hangingPunct="0">
              <a:spcBef>
                <a:spcPct val="0"/>
              </a:spcBef>
              <a:spcAft>
                <a:spcPct val="0"/>
              </a:spcAft>
              <a:defRPr>
                <a:solidFill>
                  <a:schemeClr val="tx1"/>
                </a:solidFill>
                <a:latin typeface="Arial" charset="0"/>
              </a:defRPr>
            </a:lvl6pPr>
            <a:lvl7pPr marL="2923062" indent="-224851" defTabSz="905650" eaLnBrk="0" fontAlgn="base" hangingPunct="0">
              <a:spcBef>
                <a:spcPct val="0"/>
              </a:spcBef>
              <a:spcAft>
                <a:spcPct val="0"/>
              </a:spcAft>
              <a:defRPr>
                <a:solidFill>
                  <a:schemeClr val="tx1"/>
                </a:solidFill>
                <a:latin typeface="Arial" charset="0"/>
              </a:defRPr>
            </a:lvl7pPr>
            <a:lvl8pPr marL="3372764" indent="-224851" defTabSz="905650" eaLnBrk="0" fontAlgn="base" hangingPunct="0">
              <a:spcBef>
                <a:spcPct val="0"/>
              </a:spcBef>
              <a:spcAft>
                <a:spcPct val="0"/>
              </a:spcAft>
              <a:defRPr>
                <a:solidFill>
                  <a:schemeClr val="tx1"/>
                </a:solidFill>
                <a:latin typeface="Arial" charset="0"/>
              </a:defRPr>
            </a:lvl8pPr>
            <a:lvl9pPr marL="3822466" indent="-224851" defTabSz="905650" eaLnBrk="0" fontAlgn="base" hangingPunct="0">
              <a:spcBef>
                <a:spcPct val="0"/>
              </a:spcBef>
              <a:spcAft>
                <a:spcPct val="0"/>
              </a:spcAft>
              <a:defRPr>
                <a:solidFill>
                  <a:schemeClr val="tx1"/>
                </a:solidFill>
                <a:latin typeface="Arial" charset="0"/>
              </a:defRPr>
            </a:lvl9pPr>
          </a:lstStyle>
          <a:p>
            <a:pPr eaLnBrk="1" hangingPunct="1">
              <a:defRPr/>
            </a:pPr>
            <a:fld id="{4563CFED-6B03-43D7-8EB5-1C9242339FC7}" type="slidenum">
              <a:rPr lang="en-US" smtClean="0"/>
              <a:pPr eaLnBrk="1" hangingPunct="1">
                <a:defRPr/>
              </a:pPr>
              <a:t>13</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F1A53119-17A5-4FA6-AA6F-1B814C2D4BA6}" type="slidenum">
              <a:rPr lang="en-US" smtClean="0"/>
              <a:pPr>
                <a:defRPr/>
              </a:pPr>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F1A53119-17A5-4FA6-AA6F-1B814C2D4BA6}" type="slidenum">
              <a:rPr lang="en-US" smtClean="0"/>
              <a:pPr>
                <a:defRPr/>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p:spPr>
        <p:txBody>
          <a:bodyPr/>
          <a:lstStyle/>
          <a:p>
            <a:r>
              <a:rPr lang="en-US" dirty="0" smtClean="0"/>
              <a:t>Note: Look into ARM. </a:t>
            </a:r>
          </a:p>
          <a:p>
            <a:r>
              <a:rPr lang="en-US" dirty="0" smtClean="0"/>
              <a:t>Update: Couldn’t find anything on arbitration. Here is a link to the ARM Corepac User Guide.</a:t>
            </a:r>
          </a:p>
          <a:p>
            <a:r>
              <a:rPr lang="en-US" dirty="0" smtClean="0">
                <a:hlinkClick r:id="rId3"/>
              </a:rPr>
              <a:t>http://www.ti.com/lit/ug/spruhj4/spruhj4.pdf</a:t>
            </a:r>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E3EB1FD3-AC67-490D-B26D-CFA8D0F899A9}" type="slidenum">
              <a:rPr lang="en-US" smtClean="0"/>
              <a:pPr>
                <a:defRPr/>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3C110-93A4-40DE-BE22-85D21DB8467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914400"/>
            <a:ext cx="8839200" cy="472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a:t>
            </a:r>
            <a:r>
              <a:rPr kumimoji="0" lang="en-US" sz="4400" b="0" i="0" u="none" strike="noStrike" kern="0" cap="none" spc="0" normalizeH="0" noProof="0" dirty="0" smtClean="0">
                <a:ln>
                  <a:noFill/>
                </a:ln>
                <a:solidFill>
                  <a:schemeClr val="tx1"/>
                </a:solidFill>
                <a:effectLst/>
                <a:uLnTx/>
                <a:uFillTx/>
                <a:latin typeface="+mj-lt"/>
                <a:ea typeface="+mj-ea"/>
                <a:cs typeface="+mj-cs"/>
              </a:rPr>
              <a:t> Connectivity and Priorities</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kern="0" baseline="0" dirty="0" smtClean="0">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Internal presentation October </a:t>
            </a:r>
            <a:r>
              <a:rPr lang="en-US" sz="3600" kern="0" dirty="0" smtClean="0">
                <a:latin typeface="+mj-lt"/>
                <a:ea typeface="+mj-ea"/>
                <a:cs typeface="+mj-cs"/>
              </a:rPr>
              <a:t>2013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Acknowledgements:</a:t>
            </a:r>
          </a:p>
          <a:p>
            <a:pPr lvl="0" algn="ctr" fontAlgn="base">
              <a:spcBef>
                <a:spcPct val="0"/>
              </a:spcBef>
              <a:spcAft>
                <a:spcPct val="0"/>
              </a:spcAft>
              <a:defRPr/>
            </a:pPr>
            <a:r>
              <a:rPr lang="en-US" sz="3600" kern="0" dirty="0" smtClean="0">
                <a:latin typeface="+mj-lt"/>
                <a:ea typeface="+mj-ea"/>
                <a:cs typeface="+mj-cs"/>
              </a:rPr>
              <a:t>This presentation is </a:t>
            </a:r>
            <a:r>
              <a:rPr lang="en-US" sz="3600" kern="0" dirty="0" smtClean="0">
                <a:latin typeface="+mj-lt"/>
                <a:ea typeface="+mj-ea"/>
                <a:cs typeface="+mj-cs"/>
              </a:rPr>
              <a:t>could not be developed without the major help of </a:t>
            </a:r>
            <a:r>
              <a:rPr lang="en-US" sz="3600" kern="0" dirty="0" smtClean="0">
                <a:latin typeface="+mj-lt"/>
                <a:ea typeface="+mj-ea"/>
                <a:cs typeface="+mj-cs"/>
              </a:rPr>
              <a:t>Piyush Patel and Rolando </a:t>
            </a:r>
            <a:r>
              <a:rPr lang="en-US" sz="3600" kern="0" dirty="0" smtClean="0"/>
              <a:t>Asmat</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85800" y="825459"/>
            <a:ext cx="8243888" cy="5522954"/>
          </a:xfrm>
          <a:prstGeom prst="rect">
            <a:avLst/>
          </a:prstGeom>
          <a:noFill/>
          <a:ln w="9525">
            <a:noFill/>
            <a:miter lim="800000"/>
            <a:headEnd/>
            <a:tailEnd/>
          </a:ln>
        </p:spPr>
      </p:pic>
      <p:sp>
        <p:nvSpPr>
          <p:cNvPr id="3" name="Title 2"/>
          <p:cNvSpPr>
            <a:spLocks noGrp="1"/>
          </p:cNvSpPr>
          <p:nvPr>
            <p:ph type="title"/>
          </p:nvPr>
        </p:nvSpPr>
        <p:spPr>
          <a:xfrm>
            <a:off x="457200" y="274638"/>
            <a:ext cx="8229600" cy="715962"/>
          </a:xfrm>
        </p:spPr>
        <p:txBody>
          <a:bodyPr>
            <a:normAutofit/>
          </a:bodyPr>
          <a:lstStyle/>
          <a:p>
            <a:r>
              <a:rPr lang="en-US" sz="3600" dirty="0" smtClean="0"/>
              <a:t>KeyStone II MSMC interfaces</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US" sz="3600" dirty="0" smtClean="0"/>
              <a:t>KeyStone I MSMC SRAM Banks (2x32 bytes)</a:t>
            </a:r>
            <a:br>
              <a:rPr lang="en-US" sz="3600" dirty="0" smtClean="0"/>
            </a:br>
            <a:r>
              <a:rPr lang="en-US" sz="3600" dirty="0" smtClean="0"/>
              <a:t>64 Bytes aligned</a:t>
            </a:r>
            <a:endParaRPr lang="en-US" sz="3600" dirty="0"/>
          </a:p>
        </p:txBody>
      </p:sp>
      <p:pic>
        <p:nvPicPr>
          <p:cNvPr id="24577" name="Picture 1"/>
          <p:cNvPicPr>
            <a:picLocks noChangeAspect="1" noChangeArrowheads="1"/>
          </p:cNvPicPr>
          <p:nvPr/>
        </p:nvPicPr>
        <p:blipFill>
          <a:blip r:embed="rId2" cstate="print"/>
          <a:srcRect/>
          <a:stretch>
            <a:fillRect/>
          </a:stretch>
        </p:blipFill>
        <p:spPr bwMode="auto">
          <a:xfrm>
            <a:off x="1143000" y="1295400"/>
            <a:ext cx="6591300" cy="467461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US" sz="3600" dirty="0" smtClean="0"/>
              <a:t>KeyStone II MSMC SRAM Banks (4x32 bytes)</a:t>
            </a:r>
            <a:br>
              <a:rPr lang="en-US" sz="3600" dirty="0" smtClean="0"/>
            </a:br>
            <a:r>
              <a:rPr lang="en-US" sz="3600" dirty="0" smtClean="0"/>
              <a:t>128 Bytes aligned</a:t>
            </a:r>
            <a:endParaRPr lang="en-US" sz="3600" dirty="0"/>
          </a:p>
        </p:txBody>
      </p:sp>
      <p:pic>
        <p:nvPicPr>
          <p:cNvPr id="24578" name="Picture 2"/>
          <p:cNvPicPr>
            <a:picLocks noChangeAspect="1" noChangeArrowheads="1"/>
          </p:cNvPicPr>
          <p:nvPr/>
        </p:nvPicPr>
        <p:blipFill>
          <a:blip r:embed="rId2" cstate="print"/>
          <a:srcRect/>
          <a:stretch>
            <a:fillRect/>
          </a:stretch>
        </p:blipFill>
        <p:spPr bwMode="auto">
          <a:xfrm>
            <a:off x="1828800" y="1371600"/>
            <a:ext cx="6338888" cy="46196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3"/>
          <p:cNvPicPr>
            <a:picLocks noChangeAspect="1"/>
          </p:cNvPicPr>
          <p:nvPr/>
        </p:nvPicPr>
        <p:blipFill>
          <a:blip r:embed="rId3" cstate="print"/>
          <a:srcRect/>
          <a:stretch>
            <a:fillRect/>
          </a:stretch>
        </p:blipFill>
        <p:spPr bwMode="auto">
          <a:xfrm>
            <a:off x="4191000" y="1183220"/>
            <a:ext cx="4611688" cy="4938179"/>
          </a:xfrm>
          <a:prstGeom prst="rect">
            <a:avLst/>
          </a:prstGeom>
          <a:noFill/>
          <a:ln w="9525">
            <a:noFill/>
            <a:miter lim="800000"/>
            <a:headEnd/>
            <a:tailEnd/>
          </a:ln>
        </p:spPr>
      </p:pic>
      <p:sp>
        <p:nvSpPr>
          <p:cNvPr id="819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648AC95-BF38-41E5-A1D8-042DED36C3D3}" type="slidenum">
              <a:rPr lang="en-US" smtClean="0"/>
              <a:pPr eaLnBrk="1" hangingPunct="1">
                <a:defRPr/>
              </a:pPr>
              <a:t>13</a:t>
            </a:fld>
            <a:endParaRPr lang="en-US" dirty="0" smtClean="0"/>
          </a:p>
        </p:txBody>
      </p:sp>
      <p:sp>
        <p:nvSpPr>
          <p:cNvPr id="9219" name="Rectangle 2"/>
          <p:cNvSpPr>
            <a:spLocks noGrp="1" noChangeArrowheads="1"/>
          </p:cNvSpPr>
          <p:nvPr>
            <p:ph type="title"/>
          </p:nvPr>
        </p:nvSpPr>
        <p:spPr>
          <a:xfrm>
            <a:off x="457200" y="274638"/>
            <a:ext cx="8229600" cy="868362"/>
          </a:xfrm>
        </p:spPr>
        <p:txBody>
          <a:bodyPr>
            <a:normAutofit/>
          </a:bodyPr>
          <a:lstStyle/>
          <a:p>
            <a:pPr eaLnBrk="1" hangingPunct="1"/>
            <a:r>
              <a:rPr lang="en-US" sz="3600" dirty="0" smtClean="0"/>
              <a:t>CorePac Bandwidth Management</a:t>
            </a:r>
          </a:p>
        </p:txBody>
      </p:sp>
      <p:sp>
        <p:nvSpPr>
          <p:cNvPr id="12292" name="Rectangle 3"/>
          <p:cNvSpPr>
            <a:spLocks noGrp="1" noChangeArrowheads="1"/>
          </p:cNvSpPr>
          <p:nvPr>
            <p:ph type="body" idx="1"/>
          </p:nvPr>
        </p:nvSpPr>
        <p:spPr>
          <a:xfrm>
            <a:off x="333375" y="1090613"/>
            <a:ext cx="3460750" cy="4921250"/>
          </a:xfrm>
        </p:spPr>
        <p:txBody>
          <a:bodyPr/>
          <a:lstStyle/>
          <a:p>
            <a:pPr marL="0" indent="0" eaLnBrk="1" hangingPunct="1">
              <a:lnSpc>
                <a:spcPct val="90000"/>
              </a:lnSpc>
              <a:buFontTx/>
              <a:buNone/>
              <a:defRPr/>
            </a:pPr>
            <a:r>
              <a:rPr lang="en-US" b="1" dirty="0" smtClean="0"/>
              <a:t>Purpose</a:t>
            </a:r>
            <a:r>
              <a:rPr lang="en-US" dirty="0" smtClean="0"/>
              <a:t> </a:t>
            </a:r>
          </a:p>
          <a:p>
            <a:pPr marL="0" indent="0" eaLnBrk="1" hangingPunct="1">
              <a:lnSpc>
                <a:spcPct val="90000"/>
              </a:lnSpc>
              <a:buFontTx/>
              <a:buNone/>
              <a:defRPr/>
            </a:pPr>
            <a:r>
              <a:rPr lang="en-US" sz="1800" dirty="0" smtClean="0"/>
              <a:t>To set priorities for resources, and at the same time, to ensure that a requester doesn’t use a resource of the C66x CorePac for too long.</a:t>
            </a:r>
          </a:p>
          <a:p>
            <a:pPr marL="0" indent="0" eaLnBrk="1" hangingPunct="1">
              <a:lnSpc>
                <a:spcPct val="90000"/>
              </a:lnSpc>
              <a:buFontTx/>
              <a:buNone/>
              <a:defRPr/>
            </a:pPr>
            <a:r>
              <a:rPr lang="en-US" b="1" dirty="0" smtClean="0"/>
              <a:t>Resources</a:t>
            </a:r>
            <a:endParaRPr lang="en-US" dirty="0" smtClean="0"/>
          </a:p>
          <a:p>
            <a:pPr eaLnBrk="1" hangingPunct="1">
              <a:lnSpc>
                <a:spcPct val="90000"/>
              </a:lnSpc>
              <a:defRPr/>
            </a:pPr>
            <a:r>
              <a:rPr lang="en-US" sz="1800" dirty="0" smtClean="0"/>
              <a:t>L1P</a:t>
            </a:r>
          </a:p>
          <a:p>
            <a:pPr eaLnBrk="1" hangingPunct="1">
              <a:lnSpc>
                <a:spcPct val="90000"/>
              </a:lnSpc>
              <a:defRPr/>
            </a:pPr>
            <a:r>
              <a:rPr lang="en-US" sz="1800" dirty="0" smtClean="0"/>
              <a:t>L1D</a:t>
            </a:r>
          </a:p>
          <a:p>
            <a:pPr eaLnBrk="1" hangingPunct="1">
              <a:lnSpc>
                <a:spcPct val="90000"/>
              </a:lnSpc>
              <a:defRPr/>
            </a:pPr>
            <a:r>
              <a:rPr lang="en-US" sz="1800" dirty="0" smtClean="0"/>
              <a:t>L2</a:t>
            </a:r>
          </a:p>
          <a:p>
            <a:pPr eaLnBrk="1" hangingPunct="1">
              <a:lnSpc>
                <a:spcPct val="90000"/>
              </a:lnSpc>
              <a:defRPr/>
            </a:pPr>
            <a:r>
              <a:rPr lang="en-US" sz="1800" dirty="0" smtClean="0"/>
              <a:t>Memory-mapped registers configuration bus.</a:t>
            </a:r>
          </a:p>
          <a:p>
            <a:pPr marL="0" indent="0" eaLnBrk="1" hangingPunct="1">
              <a:lnSpc>
                <a:spcPct val="90000"/>
              </a:lnSpc>
              <a:buFontTx/>
              <a:buNone/>
              <a:defRPr/>
            </a:pPr>
            <a:endParaRPr lang="en-US" sz="1800" dirty="0" smtClean="0"/>
          </a:p>
        </p:txBody>
      </p:sp>
      <p:sp>
        <p:nvSpPr>
          <p:cNvPr id="9222" name="TextBox 4"/>
          <p:cNvSpPr txBox="1">
            <a:spLocks noChangeArrowheads="1"/>
          </p:cNvSpPr>
          <p:nvPr/>
        </p:nvSpPr>
        <p:spPr bwMode="auto">
          <a:xfrm>
            <a:off x="5353050" y="5997575"/>
            <a:ext cx="2571750" cy="246063"/>
          </a:xfrm>
          <a:prstGeom prst="rect">
            <a:avLst/>
          </a:prstGeom>
          <a:noFill/>
          <a:ln w="9525">
            <a:noFill/>
            <a:miter lim="800000"/>
            <a:headEnd/>
            <a:tailEnd/>
          </a:ln>
        </p:spPr>
        <p:txBody>
          <a:bodyPr>
            <a:spAutoFit/>
          </a:bodyPr>
          <a:lstStyle/>
          <a:p>
            <a:r>
              <a:rPr lang="en-US" sz="1000" b="1" dirty="0"/>
              <a:t>Figure 1. CorePac Block Diagram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333375" y="1185863"/>
            <a:ext cx="8467725" cy="4946650"/>
          </a:xfrm>
        </p:spPr>
        <p:txBody>
          <a:bodyPr/>
          <a:lstStyle/>
          <a:p>
            <a:pPr marL="0" indent="0">
              <a:buFontTx/>
              <a:buNone/>
              <a:defRPr/>
            </a:pPr>
            <a:r>
              <a:rPr lang="en-US" b="1" dirty="0" smtClean="0"/>
              <a:t>Potential Requestors of resources</a:t>
            </a:r>
          </a:p>
          <a:p>
            <a:pPr>
              <a:defRPr/>
            </a:pPr>
            <a:r>
              <a:rPr lang="en-US" sz="1800" dirty="0" smtClean="0"/>
              <a:t>DSP-initiated transfers</a:t>
            </a:r>
          </a:p>
          <a:p>
            <a:pPr lvl="1">
              <a:defRPr/>
            </a:pPr>
            <a:r>
              <a:rPr lang="en-US" sz="1600" dirty="0" smtClean="0"/>
              <a:t>Data access</a:t>
            </a:r>
          </a:p>
          <a:p>
            <a:pPr lvl="1">
              <a:defRPr/>
            </a:pPr>
            <a:r>
              <a:rPr lang="en-US" sz="1600" dirty="0" smtClean="0"/>
              <a:t>Program access</a:t>
            </a:r>
          </a:p>
          <a:p>
            <a:pPr>
              <a:defRPr/>
            </a:pPr>
            <a:r>
              <a:rPr lang="en-US" sz="1800" dirty="0" smtClean="0"/>
              <a:t>Cache Coherency Operations</a:t>
            </a:r>
            <a:endParaRPr lang="en-US" sz="1600" dirty="0" smtClean="0"/>
          </a:p>
          <a:p>
            <a:pPr lvl="1">
              <a:defRPr/>
            </a:pPr>
            <a:r>
              <a:rPr lang="en-US" sz="1600" dirty="0" smtClean="0"/>
              <a:t>Block-based (operations on a range of addresses)</a:t>
            </a:r>
          </a:p>
          <a:p>
            <a:pPr lvl="1">
              <a:defRPr/>
            </a:pPr>
            <a:r>
              <a:rPr lang="en-US" sz="1600" dirty="0" smtClean="0"/>
              <a:t>Global (operations on the entire cache)</a:t>
            </a:r>
          </a:p>
          <a:p>
            <a:pPr>
              <a:defRPr/>
            </a:pPr>
            <a:r>
              <a:rPr lang="en-US" sz="1800" dirty="0" smtClean="0"/>
              <a:t>IDMA (Internal DMA)</a:t>
            </a:r>
            <a:endParaRPr lang="en-US" sz="1600" dirty="0" smtClean="0"/>
          </a:p>
          <a:p>
            <a:pPr lvl="1">
              <a:defRPr/>
            </a:pPr>
            <a:r>
              <a:rPr lang="en-US" sz="1600" dirty="0" smtClean="0"/>
              <a:t>Local memory to memory DMA</a:t>
            </a:r>
          </a:p>
          <a:p>
            <a:pPr>
              <a:defRPr/>
            </a:pPr>
            <a:r>
              <a:rPr lang="en-US" sz="1800" dirty="0" smtClean="0"/>
              <a:t>SDMA (Slave DMA)</a:t>
            </a:r>
          </a:p>
          <a:p>
            <a:pPr lvl="1">
              <a:defRPr/>
            </a:pPr>
            <a:r>
              <a:rPr lang="en-US" sz="1600" dirty="0" smtClean="0"/>
              <a:t>External initiated</a:t>
            </a:r>
          </a:p>
          <a:p>
            <a:pPr lvl="1">
              <a:defRPr/>
            </a:pPr>
            <a:r>
              <a:rPr lang="en-US" sz="1600" dirty="0" smtClean="0"/>
              <a:t>Masters outside the CorePac requesting access a resource</a:t>
            </a:r>
          </a:p>
          <a:p>
            <a:pPr marL="0" indent="0">
              <a:buFontTx/>
              <a:buNone/>
              <a:defRPr/>
            </a:pPr>
            <a:endParaRPr lang="en-US" sz="1800" dirty="0"/>
          </a:p>
        </p:txBody>
      </p:sp>
      <p:sp>
        <p:nvSpPr>
          <p:cNvPr id="9220"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058DD7F-1E6F-416C-B632-053F51090E84}" type="slidenum">
              <a:rPr lang="en-US" smtClean="0"/>
              <a:pPr eaLnBrk="1" hangingPunct="1">
                <a:defRPr/>
              </a:pPr>
              <a:t>14</a:t>
            </a:fld>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333375" y="1676399"/>
            <a:ext cx="8467725" cy="4456113"/>
          </a:xfrm>
        </p:spPr>
        <p:txBody>
          <a:bodyPr>
            <a:normAutofit fontScale="92500" lnSpcReduction="10000"/>
          </a:bodyPr>
          <a:lstStyle/>
          <a:p>
            <a:pPr marL="0" indent="0">
              <a:buFontTx/>
              <a:buNone/>
              <a:defRPr/>
            </a:pPr>
            <a:r>
              <a:rPr lang="en-US" b="1" dirty="0" smtClean="0"/>
              <a:t>A word about Cache</a:t>
            </a:r>
          </a:p>
          <a:p>
            <a:pPr>
              <a:defRPr/>
            </a:pPr>
            <a:r>
              <a:rPr lang="en-US" sz="2400" dirty="0" smtClean="0"/>
              <a:t>L1 cache is read only allocated (no cache line is allocated when write)</a:t>
            </a:r>
          </a:p>
          <a:p>
            <a:pPr>
              <a:defRPr/>
            </a:pPr>
            <a:r>
              <a:rPr lang="en-US" sz="2400" dirty="0" smtClean="0"/>
              <a:t>L2 cache is read and write allocation (unless configured otherwise)</a:t>
            </a:r>
          </a:p>
          <a:p>
            <a:pPr>
              <a:defRPr/>
            </a:pPr>
            <a:r>
              <a:rPr lang="en-US" sz="2400" dirty="0" smtClean="0"/>
              <a:t>Cache is configured using CSL functions. API are defined in csl_cache.h and csl_cachAux.h . These files are located in </a:t>
            </a:r>
            <a:r>
              <a:rPr lang="en-US" sz="2000" i="1" dirty="0" smtClean="0"/>
              <a:t>C:\ti\MCSDK_3_01_12\pdk_keystone2_3_00_01_12\packages\ti\csl</a:t>
            </a:r>
          </a:p>
          <a:p>
            <a:pPr>
              <a:defRPr/>
            </a:pPr>
            <a:r>
              <a:rPr lang="en-US" sz="2400" dirty="0" smtClean="0"/>
              <a:t>L2 Cache write-through is supported by the MAR registers – the configuration is visible in the BIOS API</a:t>
            </a:r>
          </a:p>
          <a:p>
            <a:pPr>
              <a:buNone/>
            </a:pPr>
            <a:r>
              <a:rPr lang="en-US" sz="2200" i="1" dirty="0" smtClean="0"/>
              <a:t>static inline Void BCACHE_setMar(Ptr baseAddr, size_t byteSize, UInt32 val)</a:t>
            </a:r>
          </a:p>
          <a:p>
            <a:pPr>
              <a:buNone/>
            </a:pPr>
            <a:r>
              <a:rPr lang="en-US" sz="2200" i="1" dirty="0" smtClean="0"/>
              <a:t>{</a:t>
            </a:r>
          </a:p>
          <a:p>
            <a:pPr>
              <a:buNone/>
            </a:pPr>
            <a:r>
              <a:rPr lang="en-US" sz="2200" i="1" dirty="0" smtClean="0"/>
              <a:t>    ti_sysbios_family_c66_Cache_setMar(baseAddr, byteSize, val);</a:t>
            </a:r>
          </a:p>
          <a:p>
            <a:pPr>
              <a:buNone/>
            </a:pPr>
            <a:r>
              <a:rPr lang="en-US" sz="2200" i="1" dirty="0" smtClean="0"/>
              <a:t>}</a:t>
            </a:r>
          </a:p>
          <a:p>
            <a:pPr>
              <a:defRPr/>
            </a:pPr>
            <a:endParaRPr lang="en-US" sz="2400" dirty="0" smtClean="0"/>
          </a:p>
        </p:txBody>
      </p:sp>
      <p:sp>
        <p:nvSpPr>
          <p:cNvPr id="9220"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058DD7F-1E6F-416C-B632-053F51090E84}" type="slidenum">
              <a:rPr lang="en-US" smtClean="0"/>
              <a:pPr eaLnBrk="1" hangingPunct="1">
                <a:defRPr/>
              </a:pPr>
              <a:t>15</a:t>
            </a:fld>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p:spPr>
        <p:txBody>
          <a:bodyPr>
            <a:normAutofit fontScale="90000"/>
          </a:bodyPr>
          <a:lstStyle/>
          <a:p>
            <a:r>
              <a:rPr lang="en-US" sz="4000" dirty="0" smtClean="0"/>
              <a:t>CorePac Bandwidth Management Cont</a:t>
            </a:r>
            <a:r>
              <a:rPr lang="en-US" dirty="0" smtClean="0"/>
              <a:t>.</a:t>
            </a:r>
          </a:p>
        </p:txBody>
      </p:sp>
      <p:sp>
        <p:nvSpPr>
          <p:cNvPr id="11267" name="Content Placeholder 2"/>
          <p:cNvSpPr>
            <a:spLocks noGrp="1"/>
          </p:cNvSpPr>
          <p:nvPr>
            <p:ph idx="1"/>
          </p:nvPr>
        </p:nvSpPr>
        <p:spPr>
          <a:xfrm>
            <a:off x="333375" y="1106488"/>
            <a:ext cx="8467725" cy="4332287"/>
          </a:xfrm>
        </p:spPr>
        <p:txBody>
          <a:bodyPr/>
          <a:lstStyle/>
          <a:p>
            <a:pPr marL="0" indent="0">
              <a:spcBef>
                <a:spcPct val="0"/>
              </a:spcBef>
              <a:buFontTx/>
              <a:buNone/>
            </a:pPr>
            <a:r>
              <a:rPr lang="en-US" sz="1800" b="1" dirty="0" smtClean="0"/>
              <a:t>The table below shows where the priority declaration for each requestor is declared. </a:t>
            </a:r>
          </a:p>
          <a:p>
            <a:pPr marL="0" indent="0">
              <a:spcBef>
                <a:spcPct val="0"/>
              </a:spcBef>
              <a:buFontTx/>
              <a:buNone/>
            </a:pPr>
            <a:endParaRPr lang="en-US" sz="1800" dirty="0" smtClean="0"/>
          </a:p>
          <a:p>
            <a:pPr marL="0" indent="0">
              <a:buFontTx/>
              <a:buNone/>
            </a:pPr>
            <a:endParaRPr lang="en-US" sz="1800" dirty="0" smtClean="0"/>
          </a:p>
        </p:txBody>
      </p:sp>
      <p:sp>
        <p:nvSpPr>
          <p:cNvPr id="11268"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8D4A1FC-4BD8-489D-869A-1963ADFFC75F}" type="slidenum">
              <a:rPr lang="en-US" smtClean="0"/>
              <a:pPr eaLnBrk="1" hangingPunct="1">
                <a:defRPr/>
              </a:pPr>
              <a:t>16</a:t>
            </a:fld>
            <a:endParaRPr lang="en-US" dirty="0" smtClean="0"/>
          </a:p>
        </p:txBody>
      </p:sp>
      <p:pic>
        <p:nvPicPr>
          <p:cNvPr id="11269" name="Picture 5"/>
          <p:cNvPicPr>
            <a:picLocks noChangeAspect="1" noChangeArrowheads="1"/>
          </p:cNvPicPr>
          <p:nvPr/>
        </p:nvPicPr>
        <p:blipFill>
          <a:blip r:embed="rId2" cstate="print"/>
          <a:srcRect/>
          <a:stretch>
            <a:fillRect/>
          </a:stretch>
        </p:blipFill>
        <p:spPr bwMode="auto">
          <a:xfrm>
            <a:off x="566738" y="2147888"/>
            <a:ext cx="7735887" cy="3054350"/>
          </a:xfrm>
          <a:prstGeom prst="rect">
            <a:avLst/>
          </a:prstGeom>
          <a:noFill/>
          <a:ln w="9525">
            <a:noFill/>
            <a:miter lim="800000"/>
            <a:headEnd/>
            <a:tailEnd/>
          </a:ln>
          <a:effectLst/>
        </p:spPr>
      </p:pic>
      <p:sp>
        <p:nvSpPr>
          <p:cNvPr id="11270" name="TextBox 4"/>
          <p:cNvSpPr txBox="1">
            <a:spLocks noChangeArrowheads="1"/>
          </p:cNvSpPr>
          <p:nvPr/>
        </p:nvSpPr>
        <p:spPr bwMode="auto">
          <a:xfrm>
            <a:off x="3729038" y="5297488"/>
            <a:ext cx="1882775" cy="246062"/>
          </a:xfrm>
          <a:prstGeom prst="rect">
            <a:avLst/>
          </a:prstGeom>
          <a:noFill/>
          <a:ln w="9525">
            <a:noFill/>
            <a:miter lim="800000"/>
            <a:headEnd/>
            <a:tailEnd/>
          </a:ln>
        </p:spPr>
        <p:txBody>
          <a:bodyPr>
            <a:spAutoFit/>
          </a:bodyPr>
          <a:lstStyle/>
          <a:p>
            <a:r>
              <a:rPr lang="en-US" sz="1000" b="1" dirty="0"/>
              <a:t>Table 1. Priority Declaration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dirty="0" smtClean="0"/>
              <a:t>CorePac Bandwidth Management Cont.</a:t>
            </a:r>
          </a:p>
        </p:txBody>
      </p:sp>
      <p:sp>
        <p:nvSpPr>
          <p:cNvPr id="10243" name="Content Placeholder 2"/>
          <p:cNvSpPr>
            <a:spLocks noGrp="1"/>
          </p:cNvSpPr>
          <p:nvPr>
            <p:ph idx="1"/>
          </p:nvPr>
        </p:nvSpPr>
        <p:spPr>
          <a:xfrm>
            <a:off x="333375" y="1185863"/>
            <a:ext cx="8467725" cy="5119687"/>
          </a:xfrm>
        </p:spPr>
        <p:txBody>
          <a:bodyPr/>
          <a:lstStyle/>
          <a:p>
            <a:pPr marL="0" indent="0">
              <a:buFontTx/>
              <a:buNone/>
              <a:defRPr/>
            </a:pPr>
            <a:r>
              <a:rPr lang="en-US" b="1" dirty="0" smtClean="0"/>
              <a:t>BWM </a:t>
            </a:r>
            <a:r>
              <a:rPr lang="en-US" b="1" dirty="0"/>
              <a:t>Scheme</a:t>
            </a:r>
          </a:p>
          <a:p>
            <a:pPr>
              <a:defRPr/>
            </a:pPr>
            <a:r>
              <a:rPr lang="en-US" sz="1600" dirty="0" smtClean="0"/>
              <a:t>Bandwidth management is implemented locally through registers called “Arbitration Registers” </a:t>
            </a:r>
          </a:p>
          <a:p>
            <a:pPr>
              <a:defRPr/>
            </a:pPr>
            <a:r>
              <a:rPr lang="en-US" sz="1600" dirty="0" smtClean="0"/>
              <a:t>Each resource has a set of arbitration registers, different registers for each requester. </a:t>
            </a:r>
          </a:p>
          <a:p>
            <a:pPr>
              <a:defRPr/>
            </a:pPr>
            <a:r>
              <a:rPr lang="en-US" sz="1600" dirty="0" smtClean="0"/>
              <a:t>Each register defines either PRI or MAXWAIT or both. The PRI field will declare the priority for that requestor. MAXWAIT is explained below. A register may or may not have a PRI field but it will always have the MAXWAIT field. </a:t>
            </a:r>
          </a:p>
          <a:p>
            <a:pPr marL="0" indent="0">
              <a:buFontTx/>
              <a:buNone/>
              <a:defRPr/>
            </a:pPr>
            <a:r>
              <a:rPr lang="en-US" b="1" dirty="0"/>
              <a:t>Priorities</a:t>
            </a:r>
          </a:p>
          <a:p>
            <a:pPr>
              <a:defRPr/>
            </a:pPr>
            <a:r>
              <a:rPr lang="en-US" sz="1600" dirty="0"/>
              <a:t>Requestors are assigned priorities on a per-transfer basis</a:t>
            </a:r>
          </a:p>
          <a:p>
            <a:pPr marL="0" indent="0" algn="ctr">
              <a:spcBef>
                <a:spcPts val="0"/>
              </a:spcBef>
              <a:buFontTx/>
              <a:buNone/>
              <a:defRPr/>
            </a:pPr>
            <a:r>
              <a:rPr lang="en-US" sz="1600" dirty="0"/>
              <a:t>Highest: Priority 0</a:t>
            </a:r>
          </a:p>
          <a:p>
            <a:pPr marL="0" indent="0" algn="ctr">
              <a:spcBef>
                <a:spcPts val="0"/>
              </a:spcBef>
              <a:buFontTx/>
              <a:buNone/>
              <a:defRPr/>
            </a:pPr>
            <a:r>
              <a:rPr lang="en-US" sz="1600" dirty="0"/>
              <a:t>…..</a:t>
            </a:r>
          </a:p>
          <a:p>
            <a:pPr marL="0" indent="0" algn="ctr">
              <a:spcBef>
                <a:spcPts val="0"/>
              </a:spcBef>
              <a:buFontTx/>
              <a:buNone/>
              <a:defRPr/>
            </a:pPr>
            <a:r>
              <a:rPr lang="en-US" sz="1600" dirty="0"/>
              <a:t>Lowest: Priority </a:t>
            </a:r>
            <a:r>
              <a:rPr lang="en-US" sz="1600" dirty="0" smtClean="0"/>
              <a:t>8 </a:t>
            </a:r>
            <a:endParaRPr lang="en-US" sz="1600" dirty="0"/>
          </a:p>
          <a:p>
            <a:pPr>
              <a:defRPr/>
            </a:pPr>
            <a:r>
              <a:rPr lang="en-US" sz="1600" dirty="0"/>
              <a:t>When contention occurs for many successive cycles, a counter is increased. Once the counter reaches the value in the MAXWAIT field, the lower priority requestor gets access. Done by setting its priority to -1 for that cycle, the counter then resets to 0. </a:t>
            </a:r>
          </a:p>
          <a:p>
            <a:pPr marL="0" indent="0">
              <a:buFontTx/>
              <a:buNone/>
              <a:defRPr/>
            </a:pPr>
            <a:endParaRPr lang="en-US" b="1" dirty="0" smtClean="0"/>
          </a:p>
          <a:p>
            <a:pPr marL="0" indent="0">
              <a:buFontTx/>
              <a:buNone/>
              <a:defRPr/>
            </a:pPr>
            <a:endParaRPr lang="en-US" b="1" dirty="0" smtClean="0"/>
          </a:p>
        </p:txBody>
      </p:sp>
      <p:sp>
        <p:nvSpPr>
          <p:cNvPr id="1024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5C665D0-82B3-40A7-B19F-9CDF23D6FF62}" type="slidenum">
              <a:rPr lang="en-US" smtClean="0"/>
              <a:pPr eaLnBrk="1" hangingPunct="1">
                <a:defRPr/>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dirty="0" smtClean="0"/>
              <a:t>CorePac Bandwidth Management Cont.</a:t>
            </a:r>
          </a:p>
        </p:txBody>
      </p:sp>
      <p:pic>
        <p:nvPicPr>
          <p:cNvPr id="13315" name="Content Placeholder 4"/>
          <p:cNvPicPr>
            <a:picLocks noGrp="1" noChangeAspect="1"/>
          </p:cNvPicPr>
          <p:nvPr>
            <p:ph idx="1"/>
          </p:nvPr>
        </p:nvPicPr>
        <p:blipFill>
          <a:blip r:embed="rId3" cstate="print"/>
          <a:srcRect/>
          <a:stretch>
            <a:fillRect/>
          </a:stretch>
        </p:blipFill>
        <p:spPr>
          <a:xfrm>
            <a:off x="333375" y="1428750"/>
            <a:ext cx="8291513" cy="4692650"/>
          </a:xfrm>
        </p:spPr>
      </p:pic>
      <p:sp>
        <p:nvSpPr>
          <p:cNvPr id="12292"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2D043D-87A1-47BC-8253-9153953B0E73}" type="slidenum">
              <a:rPr lang="en-US" smtClean="0"/>
              <a:pPr eaLnBrk="1" hangingPunct="1">
                <a:defRPr/>
              </a:pPr>
              <a:t>18</a:t>
            </a:fld>
            <a:endParaRPr lang="en-US" dirty="0" smtClean="0"/>
          </a:p>
        </p:txBody>
      </p:sp>
      <p:sp>
        <p:nvSpPr>
          <p:cNvPr id="13317" name="TextBox 4"/>
          <p:cNvSpPr txBox="1">
            <a:spLocks noChangeArrowheads="1"/>
          </p:cNvSpPr>
          <p:nvPr/>
        </p:nvSpPr>
        <p:spPr bwMode="auto">
          <a:xfrm>
            <a:off x="3192463" y="5997575"/>
            <a:ext cx="2571750" cy="246063"/>
          </a:xfrm>
          <a:prstGeom prst="rect">
            <a:avLst/>
          </a:prstGeom>
          <a:noFill/>
          <a:ln w="9525">
            <a:noFill/>
            <a:miter lim="800000"/>
            <a:headEnd/>
            <a:tailEnd/>
          </a:ln>
        </p:spPr>
        <p:txBody>
          <a:bodyPr>
            <a:spAutoFit/>
          </a:bodyPr>
          <a:lstStyle/>
          <a:p>
            <a:r>
              <a:rPr lang="en-US" sz="1000" b="1" dirty="0"/>
              <a:t>Table 2. Arbitration Registers</a:t>
            </a:r>
          </a:p>
        </p:txBody>
      </p:sp>
      <p:sp>
        <p:nvSpPr>
          <p:cNvPr id="13318" name="Content Placeholder 2"/>
          <p:cNvSpPr txBox="1">
            <a:spLocks/>
          </p:cNvSpPr>
          <p:nvPr/>
        </p:nvSpPr>
        <p:spPr bwMode="auto">
          <a:xfrm>
            <a:off x="333375" y="957263"/>
            <a:ext cx="8467725" cy="509587"/>
          </a:xfrm>
          <a:prstGeom prst="rect">
            <a:avLst/>
          </a:prstGeom>
          <a:noFill/>
          <a:ln w="9525" algn="ctr">
            <a:noFill/>
            <a:miter lim="800000"/>
            <a:headEnd/>
            <a:tailEnd/>
          </a:ln>
          <a:effectLst/>
        </p:spPr>
        <p:txBody>
          <a:bodyPr/>
          <a:lstStyle/>
          <a:p>
            <a:pPr eaLnBrk="0" hangingPunct="0">
              <a:spcBef>
                <a:spcPct val="65000"/>
              </a:spcBef>
            </a:pPr>
            <a:r>
              <a:rPr lang="en-US" sz="2000" dirty="0"/>
              <a:t>Arbitration Registers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533400" y="1905000"/>
            <a:ext cx="8229600" cy="3001963"/>
          </a:xfrm>
        </p:spPr>
        <p:txBody>
          <a:bodyPr/>
          <a:lstStyle/>
          <a:p>
            <a:pPr marL="0" indent="0">
              <a:buNone/>
              <a:defRPr/>
            </a:pPr>
            <a:r>
              <a:rPr lang="en-US" dirty="0" smtClean="0"/>
              <a:t>Cache coherency operations:</a:t>
            </a:r>
          </a:p>
          <a:p>
            <a:pPr lvl="1">
              <a:defRPr/>
            </a:pPr>
            <a:r>
              <a:rPr lang="en-US" sz="2000" dirty="0" smtClean="0"/>
              <a:t>Fixed priorities, global has the highest priority, block has the lowest priority</a:t>
            </a:r>
          </a:p>
          <a:p>
            <a:pPr lvl="1">
              <a:defRPr/>
            </a:pPr>
            <a:r>
              <a:rPr lang="en-US" sz="2000" dirty="0" smtClean="0"/>
              <a:t>The WAITMAX is only for block transfer</a:t>
            </a:r>
          </a:p>
          <a:p>
            <a:pPr>
              <a:buNone/>
              <a:defRPr/>
            </a:pPr>
            <a:endParaRPr lang="en-US" sz="2400"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r>
              <a:rPr lang="en-US" sz="3600" dirty="0" smtClean="0"/>
              <a:t>Agenda</a:t>
            </a:r>
            <a:endParaRPr lang="en-US" sz="3600" dirty="0"/>
          </a:p>
        </p:txBody>
      </p:sp>
      <p:sp>
        <p:nvSpPr>
          <p:cNvPr id="3" name="Subtitle 2"/>
          <p:cNvSpPr>
            <a:spLocks noGrp="1"/>
          </p:cNvSpPr>
          <p:nvPr>
            <p:ph type="subTitle" idx="1"/>
          </p:nvPr>
        </p:nvSpPr>
        <p:spPr>
          <a:xfrm>
            <a:off x="381000" y="1600200"/>
            <a:ext cx="7239000" cy="4419600"/>
          </a:xfrm>
        </p:spPr>
        <p:txBody>
          <a:bodyPr>
            <a:normAutofit/>
          </a:bodyPr>
          <a:lstStyle/>
          <a:p>
            <a:pPr marL="514350" indent="-514350" algn="l">
              <a:buFont typeface="+mj-lt"/>
              <a:buAutoNum type="arabicPeriod"/>
            </a:pPr>
            <a:r>
              <a:rPr lang="en-US" sz="2800" dirty="0" smtClean="0">
                <a:solidFill>
                  <a:schemeClr val="tx1"/>
                </a:solidFill>
              </a:rPr>
              <a:t>Description of internal connectivity</a:t>
            </a:r>
          </a:p>
          <a:p>
            <a:pPr marL="514350" indent="-514350" algn="l">
              <a:buFont typeface="+mj-lt"/>
              <a:buAutoNum type="arabicPeriod"/>
            </a:pPr>
            <a:r>
              <a:rPr lang="en-US" sz="2800" dirty="0" smtClean="0">
                <a:solidFill>
                  <a:schemeClr val="tx1"/>
                </a:solidFill>
              </a:rPr>
              <a:t>Teranet bridges </a:t>
            </a:r>
          </a:p>
          <a:p>
            <a:pPr marL="514350" indent="-514350" algn="l">
              <a:buFont typeface="+mj-lt"/>
              <a:buAutoNum type="arabicPeriod"/>
            </a:pPr>
            <a:r>
              <a:rPr lang="en-US" sz="2800" dirty="0" smtClean="0">
                <a:solidFill>
                  <a:schemeClr val="tx1"/>
                </a:solidFill>
              </a:rPr>
              <a:t>DSP Internal access priorities and delays</a:t>
            </a:r>
          </a:p>
          <a:p>
            <a:pPr marL="514350" indent="-514350" algn="l">
              <a:buFont typeface="+mj-lt"/>
              <a:buAutoNum type="arabicPeriod"/>
            </a:pPr>
            <a:r>
              <a:rPr lang="en-US" sz="2800" dirty="0" smtClean="0">
                <a:solidFill>
                  <a:schemeClr val="tx1"/>
                </a:solidFill>
              </a:rPr>
              <a:t>DSP Master access to MSMC memory and DDR and delays</a:t>
            </a:r>
          </a:p>
          <a:p>
            <a:pPr marL="514350" indent="-514350" algn="l">
              <a:buFont typeface="+mj-lt"/>
              <a:buAutoNum type="arabicPeriod"/>
            </a:pPr>
            <a:r>
              <a:rPr lang="en-US" sz="2800" dirty="0" smtClean="0">
                <a:solidFill>
                  <a:schemeClr val="tx1"/>
                </a:solidFill>
              </a:rPr>
              <a:t>Teranet priorities for other masters and delays</a:t>
            </a:r>
          </a:p>
          <a:p>
            <a:pPr marL="514350" indent="-514350" algn="l">
              <a:buFont typeface="+mj-lt"/>
              <a:buAutoNum type="arabicPeriod"/>
            </a:pPr>
            <a:r>
              <a:rPr lang="en-US" sz="2800" dirty="0" smtClean="0">
                <a:solidFill>
                  <a:schemeClr val="tx1"/>
                </a:solidFill>
              </a:rPr>
              <a:t>EDMA priorities and delays</a:t>
            </a:r>
          </a:p>
          <a:p>
            <a:pPr marL="514350" indent="-514350" algn="l">
              <a:buFont typeface="+mj-lt"/>
              <a:buAutoNum type="arabicPeriod"/>
            </a:pP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p:txBody>
          <a:bodyPr/>
          <a:lstStyle/>
          <a:p>
            <a:pPr marL="0" indent="0">
              <a:buFontTx/>
              <a:buNone/>
              <a:defRPr/>
            </a:pPr>
            <a:r>
              <a:rPr lang="en-US" dirty="0" smtClean="0"/>
              <a:t>IDMA</a:t>
            </a:r>
          </a:p>
          <a:p>
            <a:pPr>
              <a:defRPr/>
            </a:pPr>
            <a:r>
              <a:rPr lang="en-US" sz="1800" dirty="0" smtClean="0"/>
              <a:t>IDMA channel 0 is always the highest priority.</a:t>
            </a:r>
          </a:p>
          <a:p>
            <a:pPr lvl="1">
              <a:defRPr/>
            </a:pPr>
            <a:r>
              <a:rPr lang="en-US" sz="1600" dirty="0" smtClean="0"/>
              <a:t>IDMA channel 0 is intended for quick programming of configuration registers located in the external configuration space (CFG). It transfers data from a local memory (L1P, L1D, and L2) to the external configuration space.</a:t>
            </a:r>
          </a:p>
          <a:p>
            <a:pPr>
              <a:defRPr/>
            </a:pPr>
            <a:r>
              <a:rPr lang="en-US" sz="1800" dirty="0" smtClean="0"/>
              <a:t>IDMA channel 1 has a programmable priority using the PRI field in the IDMA channel 1 count register (IDMA1_COUNT).</a:t>
            </a:r>
          </a:p>
          <a:p>
            <a:pPr lvl="1">
              <a:defRPr/>
            </a:pPr>
            <a:r>
              <a:rPr lang="en-US" sz="1600" dirty="0" smtClean="0"/>
              <a:t>IDMA channel 1 is intended for transferring data between local memories. It moves data and program sections in the background without DSP operation to set up processing from fast memory.</a:t>
            </a:r>
          </a:p>
          <a:p>
            <a:pPr lvl="1">
              <a:defRPr/>
            </a:pPr>
            <a:r>
              <a:rPr lang="en-US" sz="1600" dirty="0" smtClean="0"/>
              <a:t>Address: 0182 0112h</a:t>
            </a:r>
            <a:endParaRPr lang="en-US" sz="1600"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457200" y="2362200"/>
            <a:ext cx="8229600" cy="3763963"/>
          </a:xfrm>
        </p:spPr>
        <p:txBody>
          <a:bodyPr/>
          <a:lstStyle/>
          <a:p>
            <a:pPr marL="0" indent="0">
              <a:buFontTx/>
              <a:buNone/>
              <a:defRPr/>
            </a:pPr>
            <a:r>
              <a:rPr lang="en-US" dirty="0" smtClean="0"/>
              <a:t>External master</a:t>
            </a:r>
          </a:p>
          <a:p>
            <a:pPr>
              <a:defRPr/>
            </a:pPr>
            <a:r>
              <a:rPr lang="en-US" sz="2400" dirty="0" smtClean="0"/>
              <a:t>Priorities are configured by each master</a:t>
            </a:r>
          </a:p>
          <a:p>
            <a:pPr>
              <a:defRPr/>
            </a:pPr>
            <a:r>
              <a:rPr lang="en-US" sz="2400" dirty="0" smtClean="0"/>
              <a:t>But MAXWAIT is controlled by CorePac </a:t>
            </a:r>
            <a:endParaRPr lang="en-US" sz="2400"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TeraNet Bus Priorities</a:t>
            </a:r>
            <a:endParaRPr lang="en-US" sz="3600" dirty="0"/>
          </a:p>
        </p:txBody>
      </p:sp>
      <p:sp>
        <p:nvSpPr>
          <p:cNvPr id="5" name="Content Placeholder 4"/>
          <p:cNvSpPr>
            <a:spLocks noGrp="1"/>
          </p:cNvSpPr>
          <p:nvPr>
            <p:ph idx="1"/>
          </p:nvPr>
        </p:nvSpPr>
        <p:spPr>
          <a:xfrm>
            <a:off x="457200" y="1600201"/>
            <a:ext cx="8229600" cy="914400"/>
          </a:xfrm>
        </p:spPr>
        <p:txBody>
          <a:bodyPr>
            <a:normAutofit/>
          </a:bodyPr>
          <a:lstStyle/>
          <a:p>
            <a:r>
              <a:rPr lang="en-US" dirty="0" smtClean="0"/>
              <a:t>From the User’s Guide:</a:t>
            </a:r>
          </a:p>
          <a:p>
            <a:pPr lvl="1"/>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461963" y="2552700"/>
            <a:ext cx="822007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DSP Priorities</a:t>
            </a:r>
            <a:endParaRPr lang="en-US" sz="3600" dirty="0"/>
          </a:p>
        </p:txBody>
      </p:sp>
      <p:pic>
        <p:nvPicPr>
          <p:cNvPr id="15362" name="Picture 2"/>
          <p:cNvPicPr>
            <a:picLocks noChangeAspect="1" noChangeArrowheads="1"/>
          </p:cNvPicPr>
          <p:nvPr/>
        </p:nvPicPr>
        <p:blipFill>
          <a:blip r:embed="rId2" cstate="print"/>
          <a:srcRect/>
          <a:stretch>
            <a:fillRect/>
          </a:stretch>
        </p:blipFill>
        <p:spPr bwMode="auto">
          <a:xfrm>
            <a:off x="142875" y="1219200"/>
            <a:ext cx="900112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DSP Priorities</a:t>
            </a:r>
            <a:endParaRPr lang="en-US" sz="3600" dirty="0"/>
          </a:p>
        </p:txBody>
      </p:sp>
      <p:pic>
        <p:nvPicPr>
          <p:cNvPr id="16386" name="Picture 2"/>
          <p:cNvPicPr>
            <a:picLocks noChangeAspect="1" noChangeArrowheads="1"/>
          </p:cNvPicPr>
          <p:nvPr/>
        </p:nvPicPr>
        <p:blipFill>
          <a:blip r:embed="rId2" cstate="print"/>
          <a:srcRect/>
          <a:stretch>
            <a:fillRect/>
          </a:stretch>
        </p:blipFill>
        <p:spPr bwMode="auto">
          <a:xfrm>
            <a:off x="1066799" y="1076084"/>
            <a:ext cx="7648575" cy="513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868362"/>
          </a:xfrm>
        </p:spPr>
        <p:txBody>
          <a:bodyPr>
            <a:normAutofit/>
          </a:bodyPr>
          <a:lstStyle/>
          <a:p>
            <a:r>
              <a:rPr lang="en-US" sz="3600" dirty="0" smtClean="0"/>
              <a:t>EDMA Priority scheme</a:t>
            </a:r>
          </a:p>
        </p:txBody>
      </p:sp>
      <p:sp>
        <p:nvSpPr>
          <p:cNvPr id="3" name="Content Placeholder 2"/>
          <p:cNvSpPr>
            <a:spLocks noGrp="1"/>
          </p:cNvSpPr>
          <p:nvPr>
            <p:ph idx="1"/>
          </p:nvPr>
        </p:nvSpPr>
        <p:spPr>
          <a:xfrm>
            <a:off x="457200" y="1295400"/>
            <a:ext cx="8229600" cy="4830763"/>
          </a:xfrm>
        </p:spPr>
        <p:txBody>
          <a:bodyPr>
            <a:normAutofit/>
          </a:bodyPr>
          <a:lstStyle/>
          <a:p>
            <a:pPr>
              <a:defRPr/>
            </a:pPr>
            <a:r>
              <a:rPr lang="en-US" dirty="0" smtClean="0"/>
              <a:t>Priorities on the bus – Each TC has priority</a:t>
            </a:r>
          </a:p>
          <a:p>
            <a:pPr lvl="1">
              <a:defRPr/>
            </a:pPr>
            <a:r>
              <a:rPr lang="en-US" dirty="0" smtClean="0"/>
              <a:t>Set by queue Priority Register (QUEPRI)</a:t>
            </a:r>
          </a:p>
          <a:p>
            <a:pPr lvl="1">
              <a:defRPr/>
            </a:pPr>
            <a:r>
              <a:rPr lang="en-US" dirty="0" smtClean="0"/>
              <a:t>EDMA UG section 4.2.1.8 in</a:t>
            </a:r>
            <a:r>
              <a:rPr lang="en-US" sz="2000" i="1" dirty="0" smtClean="0"/>
              <a:t> SPRUGS5A—December 2011</a:t>
            </a:r>
          </a:p>
          <a:p>
            <a:pPr lvl="1">
              <a:defRPr/>
            </a:pPr>
            <a:r>
              <a:rPr lang="en-US" dirty="0" smtClean="0"/>
              <a:t>Look at csl_edma3.h and csl_edmaAux.h</a:t>
            </a:r>
          </a:p>
          <a:p>
            <a:pPr>
              <a:defRPr/>
            </a:pPr>
            <a:r>
              <a:rPr lang="en-US" dirty="0" smtClean="0"/>
              <a:t>Priorities inside EDMA controller – fixed scheme </a:t>
            </a:r>
          </a:p>
          <a:p>
            <a:pPr lvl="1">
              <a:defRPr/>
            </a:pPr>
            <a:r>
              <a:rPr lang="en-US" dirty="0" smtClean="0"/>
              <a:t>Look at the next two slides </a:t>
            </a:r>
            <a:endParaRPr lang="en-US"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609600" y="242888"/>
            <a:ext cx="7924800" cy="6372225"/>
          </a:xfrm>
          <a:prstGeom prst="rect">
            <a:avLst/>
          </a:prstGeom>
          <a:noFill/>
          <a:ln w="9525">
            <a:noFill/>
            <a:miter lim="800000"/>
            <a:headEnd/>
            <a:tailEnd/>
          </a:ln>
        </p:spPr>
      </p:pic>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24000" y="908399"/>
            <a:ext cx="7038974" cy="5821013"/>
          </a:xfrm>
          <a:prstGeom prst="rect">
            <a:avLst/>
          </a:prstGeom>
          <a:noFill/>
          <a:ln w="9525">
            <a:noFill/>
            <a:miter lim="800000"/>
            <a:headEnd/>
            <a:tailEnd/>
          </a:ln>
        </p:spPr>
      </p:pic>
      <p:sp>
        <p:nvSpPr>
          <p:cNvPr id="14338" name="Title 1"/>
          <p:cNvSpPr>
            <a:spLocks noGrp="1"/>
          </p:cNvSpPr>
          <p:nvPr>
            <p:ph type="title"/>
          </p:nvPr>
        </p:nvSpPr>
        <p:spPr>
          <a:xfrm>
            <a:off x="457200" y="274638"/>
            <a:ext cx="8229600" cy="487362"/>
          </a:xfrm>
        </p:spPr>
        <p:txBody>
          <a:bodyPr>
            <a:normAutofit fontScale="90000"/>
          </a:bodyPr>
          <a:lstStyle/>
          <a:p>
            <a:r>
              <a:rPr lang="en-US" sz="3600" dirty="0" smtClean="0"/>
              <a:t>Channel Controller</a:t>
            </a:r>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p:spPr>
        <p:txBody>
          <a:bodyPr>
            <a:normAutofit/>
          </a:bodyPr>
          <a:lstStyle/>
          <a:p>
            <a:r>
              <a:rPr lang="en-US" sz="3600" dirty="0" smtClean="0"/>
              <a:t>EDMA Priorities</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defRPr/>
            </a:pPr>
            <a:r>
              <a:rPr lang="en-US" sz="2800" dirty="0" smtClean="0"/>
              <a:t>Channel Priorities when more than one event occurs </a:t>
            </a:r>
          </a:p>
          <a:p>
            <a:pPr lvl="1">
              <a:defRPr/>
            </a:pPr>
            <a:r>
              <a:rPr lang="en-US" sz="2400" dirty="0" smtClean="0"/>
              <a:t>Lower channel number = higher priority</a:t>
            </a:r>
          </a:p>
          <a:p>
            <a:pPr lvl="1">
              <a:defRPr/>
            </a:pPr>
            <a:r>
              <a:rPr lang="en-US" sz="2400" dirty="0" smtClean="0"/>
              <a:t>DMA has higher priority compare with QDMA</a:t>
            </a:r>
          </a:p>
          <a:p>
            <a:pPr>
              <a:defRPr/>
            </a:pPr>
            <a:r>
              <a:rPr lang="en-US" sz="2800" dirty="0" smtClean="0"/>
              <a:t>De-queue priority (from the queues to TC)</a:t>
            </a:r>
          </a:p>
          <a:p>
            <a:pPr lvl="1">
              <a:defRPr/>
            </a:pPr>
            <a:r>
              <a:rPr lang="en-US" sz="2400" dirty="0" smtClean="0"/>
              <a:t>Lower number TC gets channel from the queue before higher TC number</a:t>
            </a:r>
          </a:p>
          <a:p>
            <a:pPr>
              <a:defRPr/>
            </a:pPr>
            <a:r>
              <a:rPr lang="en-US" sz="2800" dirty="0" smtClean="0"/>
              <a:t>Out-of-order queuing</a:t>
            </a:r>
          </a:p>
          <a:p>
            <a:pPr lvl="1">
              <a:defRPr/>
            </a:pPr>
            <a:r>
              <a:rPr lang="en-US" sz="2400" dirty="0" smtClean="0"/>
              <a:t>Smart algorithm can modify the order of channels in a queue to minimize overhead associated with multiple similar requests</a:t>
            </a:r>
          </a:p>
          <a:p>
            <a:pPr>
              <a:defRPr/>
            </a:pPr>
            <a:r>
              <a:rPr lang="en-US" sz="2800" dirty="0" smtClean="0"/>
              <a:t>Burst size – each TC has burst size </a:t>
            </a:r>
          </a:p>
          <a:p>
            <a:pPr lvl="1">
              <a:defRPr/>
            </a:pPr>
            <a:r>
              <a:rPr lang="en-US" sz="2400" dirty="0" smtClean="0"/>
              <a:t>CC0 TC0 and TC1 16 bytes default</a:t>
            </a:r>
          </a:p>
          <a:p>
            <a:pPr lvl="1">
              <a:defRPr/>
            </a:pPr>
            <a:r>
              <a:rPr lang="en-US" sz="2400" dirty="0" smtClean="0"/>
              <a:t>All other TC – 8 bytes default</a:t>
            </a:r>
          </a:p>
          <a:p>
            <a:pPr lvl="1">
              <a:defRPr/>
            </a:pPr>
            <a:endParaRPr lang="en-US" sz="2400"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p:spPr>
        <p:txBody>
          <a:bodyPr>
            <a:normAutofit/>
          </a:bodyPr>
          <a:lstStyle/>
          <a:p>
            <a:r>
              <a:rPr lang="en-US" sz="3600" dirty="0" smtClean="0"/>
              <a:t>Core MSMC and DDR priorities</a:t>
            </a:r>
          </a:p>
        </p:txBody>
      </p:sp>
      <p:sp>
        <p:nvSpPr>
          <p:cNvPr id="3" name="Content Placeholder 2"/>
          <p:cNvSpPr>
            <a:spLocks noGrp="1"/>
          </p:cNvSpPr>
          <p:nvPr>
            <p:ph idx="1"/>
          </p:nvPr>
        </p:nvSpPr>
        <p:spPr>
          <a:xfrm>
            <a:off x="457200" y="1371600"/>
            <a:ext cx="8229600" cy="2666999"/>
          </a:xfrm>
        </p:spPr>
        <p:txBody>
          <a:bodyPr>
            <a:normAutofit fontScale="92500" lnSpcReduction="10000"/>
          </a:bodyPr>
          <a:lstStyle/>
          <a:p>
            <a:pPr>
              <a:defRPr/>
            </a:pPr>
            <a:r>
              <a:rPr lang="en-US" sz="2800" dirty="0" smtClean="0"/>
              <a:t>From CORES  to MSMC there are two priorities PRI (for pre-fetch) and Urgent priority UPRI for all other requests</a:t>
            </a:r>
          </a:p>
          <a:p>
            <a:pPr>
              <a:defRPr/>
            </a:pPr>
            <a:r>
              <a:rPr lang="en-US" sz="2800" dirty="0" smtClean="0"/>
              <a:t>Default priorities for CorePack – 6 for UPRI and 7 for PRI</a:t>
            </a:r>
          </a:p>
          <a:p>
            <a:pPr>
              <a:defRPr/>
            </a:pPr>
            <a:r>
              <a:rPr lang="en-US" sz="2800" dirty="0" smtClean="0"/>
              <a:t>Register MDMAARBU described in 8.3.9 of the CorePack UG enable the user to change the priorities</a:t>
            </a:r>
          </a:p>
          <a:p>
            <a:pPr>
              <a:defRPr/>
            </a:pPr>
            <a:r>
              <a:rPr lang="en-US" sz="2800" dirty="0" smtClean="0"/>
              <a:t>CSL API </a:t>
            </a:r>
          </a:p>
          <a:p>
            <a:pPr>
              <a:defRPr/>
            </a:pPr>
            <a:endParaRPr lang="en-US" sz="2400"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29</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28600" y="4343400"/>
            <a:ext cx="85344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Teranet Masters and Slaves</a:t>
            </a:r>
            <a:endParaRPr lang="en-US" sz="3600" dirty="0"/>
          </a:p>
        </p:txBody>
      </p:sp>
      <p:sp>
        <p:nvSpPr>
          <p:cNvPr id="5" name="Content Placeholder 4"/>
          <p:cNvSpPr>
            <a:spLocks noGrp="1"/>
          </p:cNvSpPr>
          <p:nvPr>
            <p:ph idx="1"/>
          </p:nvPr>
        </p:nvSpPr>
        <p:spPr>
          <a:xfrm>
            <a:off x="762000" y="1143000"/>
            <a:ext cx="7086600" cy="2133600"/>
          </a:xfrm>
        </p:spPr>
        <p:txBody>
          <a:bodyPr>
            <a:normAutofit fontScale="70000" lnSpcReduction="20000"/>
          </a:bodyPr>
          <a:lstStyle/>
          <a:p>
            <a:r>
              <a:rPr lang="en-US" dirty="0" smtClean="0"/>
              <a:t>Main switched Fabric Bus, connect Masters and Slaves</a:t>
            </a:r>
          </a:p>
          <a:p>
            <a:pPr lvl="1"/>
            <a:r>
              <a:rPr lang="en-US" dirty="0" smtClean="0"/>
              <a:t>Masters can initiate transfer (put address on the address bus)</a:t>
            </a:r>
          </a:p>
          <a:p>
            <a:pPr lvl="2"/>
            <a:r>
              <a:rPr lang="en-US" dirty="0" smtClean="0"/>
              <a:t>No contention on a master</a:t>
            </a:r>
          </a:p>
          <a:p>
            <a:pPr lvl="1"/>
            <a:r>
              <a:rPr lang="en-US" dirty="0" smtClean="0"/>
              <a:t>Slaves respond to master requests</a:t>
            </a:r>
          </a:p>
          <a:p>
            <a:pPr lvl="2"/>
            <a:r>
              <a:rPr lang="en-US" dirty="0" smtClean="0"/>
              <a:t>Slaves may have multiple requests from multiple masters</a:t>
            </a:r>
          </a:p>
          <a:p>
            <a:pPr lvl="1"/>
            <a:endParaRPr lang="en-US" dirty="0"/>
          </a:p>
        </p:txBody>
      </p:sp>
      <p:pic>
        <p:nvPicPr>
          <p:cNvPr id="6" name="Picture 1"/>
          <p:cNvPicPr>
            <a:picLocks noChangeAspect="1" noChangeArrowheads="1"/>
          </p:cNvPicPr>
          <p:nvPr/>
        </p:nvPicPr>
        <p:blipFill>
          <a:blip r:embed="rId2" cstate="print"/>
          <a:srcRect/>
          <a:stretch>
            <a:fillRect/>
          </a:stretch>
        </p:blipFill>
        <p:spPr bwMode="auto">
          <a:xfrm>
            <a:off x="3276600" y="3505200"/>
            <a:ext cx="4688783" cy="311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p:spPr>
        <p:txBody>
          <a:bodyPr>
            <a:normAutofit/>
          </a:bodyPr>
          <a:lstStyle/>
          <a:p>
            <a:r>
              <a:rPr lang="en-US" sz="3600" dirty="0" smtClean="0"/>
              <a:t>MSMC Starvation Control</a:t>
            </a:r>
          </a:p>
        </p:txBody>
      </p:sp>
      <p:sp>
        <p:nvSpPr>
          <p:cNvPr id="3" name="Content Placeholder 2"/>
          <p:cNvSpPr>
            <a:spLocks noGrp="1"/>
          </p:cNvSpPr>
          <p:nvPr>
            <p:ph idx="1"/>
          </p:nvPr>
        </p:nvSpPr>
        <p:spPr>
          <a:xfrm>
            <a:off x="457200" y="1371600"/>
            <a:ext cx="8229600" cy="4343400"/>
          </a:xfrm>
        </p:spPr>
        <p:txBody>
          <a:bodyPr>
            <a:normAutofit/>
          </a:bodyPr>
          <a:lstStyle/>
          <a:p>
            <a:pPr>
              <a:defRPr/>
            </a:pPr>
            <a:r>
              <a:rPr lang="en-US" sz="2800" dirty="0" smtClean="0"/>
              <a:t>Starvation Control limits the waiting time of a low priority requester by temporary increasing the priority to 0 – the highest priority </a:t>
            </a:r>
          </a:p>
          <a:p>
            <a:pPr>
              <a:defRPr/>
            </a:pPr>
            <a:r>
              <a:rPr lang="en-US" sz="2800" dirty="0" smtClean="0"/>
              <a:t>8 registers, one for each core, and 2 (one for SMS and one for SES) from the Teranet</a:t>
            </a:r>
          </a:p>
          <a:p>
            <a:pPr>
              <a:defRPr/>
            </a:pPr>
            <a:r>
              <a:rPr lang="en-US" sz="2800" dirty="0" smtClean="0"/>
              <a:t>Register </a:t>
            </a:r>
            <a:r>
              <a:rPr lang="en-US" sz="2400" dirty="0" smtClean="0"/>
              <a:t>SBNDC</a:t>
            </a:r>
            <a:r>
              <a:rPr lang="en-US" sz="2400" i="1" dirty="0" smtClean="0"/>
              <a:t>n</a:t>
            </a:r>
            <a:r>
              <a:rPr lang="en-US" sz="2800" dirty="0" smtClean="0"/>
              <a:t> described in 3.4.1 of the MSMC UG describes the Starvation register for core n</a:t>
            </a:r>
          </a:p>
          <a:p>
            <a:pPr>
              <a:defRPr/>
            </a:pPr>
            <a:r>
              <a:rPr lang="en-US" sz="2800" dirty="0" smtClean="0"/>
              <a:t>CSL API </a:t>
            </a:r>
          </a:p>
          <a:p>
            <a:pPr>
              <a:defRPr/>
            </a:pP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MSMC Starvation Control</a:t>
            </a:r>
            <a:endParaRPr lang="en-US" sz="3600" dirty="0"/>
          </a:p>
        </p:txBody>
      </p:sp>
      <p:pic>
        <p:nvPicPr>
          <p:cNvPr id="3074" name="Picture 2"/>
          <p:cNvPicPr>
            <a:picLocks noChangeAspect="1" noChangeArrowheads="1"/>
          </p:cNvPicPr>
          <p:nvPr/>
        </p:nvPicPr>
        <p:blipFill>
          <a:blip r:embed="rId2" cstate="print"/>
          <a:srcRect/>
          <a:stretch>
            <a:fillRect/>
          </a:stretch>
        </p:blipFill>
        <p:spPr bwMode="auto">
          <a:xfrm>
            <a:off x="419100" y="2133600"/>
            <a:ext cx="8724900" cy="41338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1249362"/>
          </a:xfrm>
        </p:spPr>
        <p:txBody>
          <a:bodyPr>
            <a:normAutofit/>
          </a:bodyPr>
          <a:lstStyle/>
          <a:p>
            <a:r>
              <a:rPr lang="en-US" sz="3600" dirty="0" smtClean="0"/>
              <a:t>DDR EMIF Bandwidth Management – </a:t>
            </a:r>
            <a:br>
              <a:rPr lang="en-US" sz="3600" dirty="0" smtClean="0"/>
            </a:br>
            <a:r>
              <a:rPr lang="en-US" sz="3600" dirty="0" smtClean="0"/>
              <a:t>Level 1 – Arbitration at MSMC controller </a:t>
            </a:r>
          </a:p>
        </p:txBody>
      </p:sp>
      <p:sp>
        <p:nvSpPr>
          <p:cNvPr id="3" name="Content Placeholder 2"/>
          <p:cNvSpPr>
            <a:spLocks noGrp="1"/>
          </p:cNvSpPr>
          <p:nvPr>
            <p:ph idx="1"/>
          </p:nvPr>
        </p:nvSpPr>
        <p:spPr>
          <a:xfrm>
            <a:off x="533400" y="1752600"/>
            <a:ext cx="8229600" cy="4419600"/>
          </a:xfrm>
        </p:spPr>
        <p:txBody>
          <a:bodyPr>
            <a:normAutofit fontScale="92500" lnSpcReduction="10000"/>
          </a:bodyPr>
          <a:lstStyle/>
          <a:p>
            <a:pPr>
              <a:defRPr/>
            </a:pPr>
            <a:r>
              <a:rPr lang="en-US" sz="2800" dirty="0" smtClean="0"/>
              <a:t>DDR is not SRAM, the overhead of moving from one address to another is high. Thus starvation mechanism is different than MSMC memory</a:t>
            </a:r>
          </a:p>
          <a:p>
            <a:pPr>
              <a:defRPr/>
            </a:pPr>
            <a:r>
              <a:rPr lang="en-US" sz="2800" dirty="0" smtClean="0"/>
              <a:t>Use the same registers as before, different bit field</a:t>
            </a:r>
          </a:p>
          <a:p>
            <a:pPr>
              <a:defRPr/>
            </a:pPr>
            <a:r>
              <a:rPr lang="en-US" sz="2800" dirty="0" smtClean="0"/>
              <a:t>8 registers, one for each core, one for SES from the Teranet. Values are multiply by 16 for the DDR</a:t>
            </a:r>
          </a:p>
          <a:p>
            <a:pPr>
              <a:defRPr/>
            </a:pPr>
            <a:r>
              <a:rPr lang="en-US" sz="2800" dirty="0" smtClean="0"/>
              <a:t>DDR starvation range from 0 to 255 X 16 = 4080 MSMC cycles = 8160 DSP cycles</a:t>
            </a:r>
          </a:p>
          <a:p>
            <a:pPr>
              <a:defRPr/>
            </a:pPr>
            <a:r>
              <a:rPr lang="en-US" sz="2800" dirty="0" smtClean="0"/>
              <a:t>Register </a:t>
            </a:r>
            <a:r>
              <a:rPr lang="en-US" sz="2400" dirty="0" smtClean="0"/>
              <a:t>SBNDC</a:t>
            </a:r>
            <a:r>
              <a:rPr lang="en-US" sz="2400" i="1" dirty="0" smtClean="0"/>
              <a:t>n</a:t>
            </a:r>
            <a:r>
              <a:rPr lang="en-US" sz="2800" dirty="0" smtClean="0"/>
              <a:t> described in 3.4.1 of the MSMC UG describes the Starvation register for core n</a:t>
            </a:r>
          </a:p>
          <a:p>
            <a:pPr>
              <a:defRPr/>
            </a:pPr>
            <a:r>
              <a:rPr lang="en-US" sz="2800" dirty="0" smtClean="0"/>
              <a:t>CSL API </a:t>
            </a:r>
          </a:p>
          <a:p>
            <a:pPr>
              <a:defRPr/>
            </a:pPr>
            <a:endParaRPr lang="en-US" sz="2800" dirty="0" smtClean="0"/>
          </a:p>
          <a:p>
            <a:pPr>
              <a:defRPr/>
            </a:pPr>
            <a:endParaRPr lang="en-US" sz="2400"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sz="3600" dirty="0" smtClean="0"/>
              <a:t>Level 2 DDR Arbitration</a:t>
            </a:r>
          </a:p>
        </p:txBody>
      </p:sp>
      <p:sp>
        <p:nvSpPr>
          <p:cNvPr id="3" name="Content Placeholder 2"/>
          <p:cNvSpPr>
            <a:spLocks noGrp="1"/>
          </p:cNvSpPr>
          <p:nvPr>
            <p:ph idx="1"/>
          </p:nvPr>
        </p:nvSpPr>
        <p:spPr/>
        <p:txBody>
          <a:bodyPr>
            <a:normAutofit/>
          </a:bodyPr>
          <a:lstStyle/>
          <a:p>
            <a:pPr marL="0" indent="0"/>
            <a:r>
              <a:rPr lang="en-US" sz="2000" dirty="0" smtClean="0"/>
              <a:t>The DDR3 memory controller performs command reordering and scheduling. Command reordering takes place within the </a:t>
            </a:r>
            <a:r>
              <a:rPr lang="en-US" sz="2000" b="1" dirty="0" smtClean="0"/>
              <a:t>command FIFO</a:t>
            </a:r>
            <a:r>
              <a:rPr lang="en-US" sz="2000" dirty="0" smtClean="0"/>
              <a:t>.</a:t>
            </a:r>
          </a:p>
          <a:p>
            <a:pPr marL="0" indent="0"/>
            <a:r>
              <a:rPr lang="en-US" sz="2000" dirty="0" smtClean="0"/>
              <a:t>The DDR3 memory controller examines all the commands stored in the command FIFO to schedule commands to the external memory. </a:t>
            </a:r>
          </a:p>
          <a:p>
            <a:pPr marL="0" indent="0"/>
            <a:r>
              <a:rPr lang="en-US" sz="2000" dirty="0" smtClean="0"/>
              <a:t>For each master, the DDR3 memory controller reorders the commands based on the following rules:</a:t>
            </a:r>
          </a:p>
          <a:p>
            <a:pPr marL="0" indent="0">
              <a:buFontTx/>
              <a:buAutoNum type="arabicPeriod"/>
            </a:pPr>
            <a:r>
              <a:rPr lang="en-US" sz="2000" dirty="0" smtClean="0"/>
              <a:t>The DDR3 controller will advance a read command before an older write command from the same master if the read is to a different block address (2048 bytes) and the read priority is equal to or greater than the write priority.</a:t>
            </a:r>
          </a:p>
          <a:p>
            <a:pPr marL="0" indent="0">
              <a:buFontTx/>
              <a:buAutoNum type="arabicPeriod"/>
            </a:pPr>
            <a:r>
              <a:rPr lang="en-US" sz="2000" dirty="0" smtClean="0"/>
              <a:t>The DDR3 controller will block a read command, regardless of the master or priority if that read command is to the same block address (2048 bytes) as an older write command.</a:t>
            </a:r>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B40EC6E-15F7-4BE5-911A-53DB0D3A2486}"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fontScale="90000"/>
          </a:bodyPr>
          <a:lstStyle/>
          <a:p>
            <a:r>
              <a:rPr lang="en-US" smtClean="0"/>
              <a:t>DDR3 Memory Controller Interface Cont.</a:t>
            </a:r>
          </a:p>
        </p:txBody>
      </p:sp>
      <p:sp>
        <p:nvSpPr>
          <p:cNvPr id="3" name="Content Placeholder 2"/>
          <p:cNvSpPr>
            <a:spLocks noGrp="1"/>
          </p:cNvSpPr>
          <p:nvPr>
            <p:ph idx="1"/>
          </p:nvPr>
        </p:nvSpPr>
        <p:spPr>
          <a:xfrm>
            <a:off x="333375" y="1185863"/>
            <a:ext cx="8467725" cy="3462337"/>
          </a:xfrm>
        </p:spPr>
        <p:txBody>
          <a:bodyPr/>
          <a:lstStyle/>
          <a:p>
            <a:pPr marL="0" indent="0">
              <a:buFontTx/>
              <a:buNone/>
              <a:defRPr/>
            </a:pPr>
            <a:r>
              <a:rPr lang="en-US" sz="1800" b="1" dirty="0" smtClean="0"/>
              <a:t>Class of Service</a:t>
            </a:r>
          </a:p>
          <a:p>
            <a:pPr>
              <a:defRPr/>
            </a:pPr>
            <a:r>
              <a:rPr lang="en-US" sz="2400" dirty="0" smtClean="0"/>
              <a:t>The commands in the Command FIFO can be mapped to two classes of service: </a:t>
            </a:r>
            <a:r>
              <a:rPr lang="en-US" sz="2400" b="1" dirty="0" smtClean="0"/>
              <a:t>1</a:t>
            </a:r>
            <a:r>
              <a:rPr lang="en-US" sz="2400" dirty="0" smtClean="0"/>
              <a:t> and </a:t>
            </a:r>
            <a:r>
              <a:rPr lang="en-US" sz="2400" b="1" dirty="0" smtClean="0"/>
              <a:t>2</a:t>
            </a:r>
            <a:r>
              <a:rPr lang="en-US" sz="2400" dirty="0" smtClean="0"/>
              <a:t>. </a:t>
            </a:r>
          </a:p>
          <a:p>
            <a:pPr>
              <a:defRPr/>
            </a:pPr>
            <a:r>
              <a:rPr lang="en-US" sz="2400" dirty="0" smtClean="0"/>
              <a:t>The mapping of commands to a particular class of service can be done based on the </a:t>
            </a:r>
            <a:r>
              <a:rPr lang="en-US" sz="2400" b="1" dirty="0" smtClean="0"/>
              <a:t>priority</a:t>
            </a:r>
            <a:r>
              <a:rPr lang="en-US" sz="2400" dirty="0" smtClean="0"/>
              <a:t> or the </a:t>
            </a:r>
            <a:r>
              <a:rPr lang="en-US" sz="2400" b="1" dirty="0" smtClean="0"/>
              <a:t>master ID</a:t>
            </a:r>
            <a:r>
              <a:rPr lang="en-US" sz="2400" dirty="0" smtClean="0"/>
              <a:t>. </a:t>
            </a:r>
          </a:p>
          <a:p>
            <a:pPr>
              <a:defRPr/>
            </a:pPr>
            <a:r>
              <a:rPr lang="en-US" sz="2400" dirty="0" smtClean="0"/>
              <a:t>The mapping based on priority can be done by setting the appropriate values in the </a:t>
            </a:r>
            <a:r>
              <a:rPr lang="en-US" sz="2400" b="1" dirty="0" smtClean="0"/>
              <a:t>Priority to Class of Service Mapping register (offset: 100h)</a:t>
            </a:r>
            <a:r>
              <a:rPr lang="en-US" sz="2400" dirty="0" smtClean="0"/>
              <a:t>.</a:t>
            </a:r>
          </a:p>
          <a:p>
            <a:pPr>
              <a:defRPr/>
            </a:pPr>
            <a:endParaRPr lang="en-US" sz="2400" dirty="0"/>
          </a:p>
          <a:p>
            <a:pPr>
              <a:defRPr/>
            </a:pPr>
            <a:endParaRPr lang="en-US" sz="1200" dirty="0" smtClean="0"/>
          </a:p>
          <a:p>
            <a:pPr>
              <a:defRPr/>
            </a:pPr>
            <a:endParaRPr lang="en-US" sz="1200" dirty="0"/>
          </a:p>
          <a:p>
            <a:pPr>
              <a:defRPr/>
            </a:pPr>
            <a:endParaRPr lang="en-US" sz="1200" dirty="0" smtClean="0"/>
          </a:p>
          <a:p>
            <a:pPr>
              <a:defRPr/>
            </a:pPr>
            <a:endParaRPr lang="en-US" sz="1200" dirty="0"/>
          </a:p>
          <a:p>
            <a:pPr marL="0" indent="0">
              <a:buFontTx/>
              <a:buNone/>
              <a:defRPr/>
            </a:pPr>
            <a:endParaRPr lang="en-US" sz="1200" dirty="0" smtClean="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7431EB45-CE06-4749-8E81-C66269997177}" type="slidenum">
              <a:rPr lang="en-US" smtClean="0"/>
              <a:pPr>
                <a:defRPr/>
              </a:pPr>
              <a:t>34</a:t>
            </a:fld>
            <a:endParaRPr lang="en-US" dirty="0"/>
          </a:p>
        </p:txBody>
      </p:sp>
      <p:pic>
        <p:nvPicPr>
          <p:cNvPr id="52229" name="Picture 2"/>
          <p:cNvPicPr>
            <a:picLocks noChangeAspect="1" noChangeArrowheads="1"/>
          </p:cNvPicPr>
          <p:nvPr/>
        </p:nvPicPr>
        <p:blipFill>
          <a:blip r:embed="rId2" cstate="print"/>
          <a:srcRect/>
          <a:stretch>
            <a:fillRect/>
          </a:stretch>
        </p:blipFill>
        <p:spPr bwMode="auto">
          <a:xfrm>
            <a:off x="914400" y="4724400"/>
            <a:ext cx="6553200" cy="15367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868362"/>
          </a:xfrm>
        </p:spPr>
        <p:txBody>
          <a:bodyPr>
            <a:normAutofit fontScale="90000"/>
          </a:bodyPr>
          <a:lstStyle/>
          <a:p>
            <a:r>
              <a:rPr lang="en-US" sz="4000" dirty="0" smtClean="0"/>
              <a:t>DDR3 Memory Controller Interface Cont</a:t>
            </a:r>
            <a:r>
              <a:rPr lang="en-US" dirty="0" smtClean="0"/>
              <a:t>.</a:t>
            </a:r>
          </a:p>
        </p:txBody>
      </p:sp>
      <p:sp>
        <p:nvSpPr>
          <p:cNvPr id="54275" name="Content Placeholder 2"/>
          <p:cNvSpPr>
            <a:spLocks noGrp="1"/>
          </p:cNvSpPr>
          <p:nvPr>
            <p:ph idx="1"/>
          </p:nvPr>
        </p:nvSpPr>
        <p:spPr>
          <a:xfrm>
            <a:off x="457200" y="1143000"/>
            <a:ext cx="8229600" cy="4983163"/>
          </a:xfrm>
        </p:spPr>
        <p:txBody>
          <a:bodyPr/>
          <a:lstStyle/>
          <a:p>
            <a:endParaRPr lang="en-US" sz="1400" dirty="0" smtClean="0">
              <a:solidFill>
                <a:srgbClr val="000000"/>
              </a:solidFill>
            </a:endParaRPr>
          </a:p>
          <a:p>
            <a:r>
              <a:rPr lang="en-US" sz="2000" dirty="0" smtClean="0">
                <a:solidFill>
                  <a:srgbClr val="000000"/>
                </a:solidFill>
              </a:rPr>
              <a:t>The mapping based on master ID can be done by setting the appropriate values of master ID and the masks in the </a:t>
            </a:r>
            <a:r>
              <a:rPr lang="en-US" sz="2000" b="1" dirty="0" smtClean="0">
                <a:solidFill>
                  <a:srgbClr val="000000"/>
                </a:solidFill>
              </a:rPr>
              <a:t>Master ID to Class of Service Mapping registers:</a:t>
            </a:r>
          </a:p>
          <a:p>
            <a:pPr lvl="1"/>
            <a:r>
              <a:rPr lang="en-US" sz="2000" b="1" dirty="0" smtClean="0">
                <a:solidFill>
                  <a:srgbClr val="000000"/>
                </a:solidFill>
              </a:rPr>
              <a:t>Master ID to Class-Of-Service Mapping 1 Register (offset: 104h)</a:t>
            </a:r>
          </a:p>
          <a:p>
            <a:pPr lvl="1"/>
            <a:r>
              <a:rPr lang="en-US" sz="2000" b="1" dirty="0" smtClean="0">
                <a:solidFill>
                  <a:srgbClr val="000000"/>
                </a:solidFill>
              </a:rPr>
              <a:t>Master ID to Class-Of-Service Mapping 2 Register (offset: 108h)</a:t>
            </a:r>
            <a:endParaRPr lang="en-US" sz="2000" dirty="0" smtClean="0">
              <a:solidFill>
                <a:srgbClr val="000000"/>
              </a:solidFill>
            </a:endParaRPr>
          </a:p>
          <a:p>
            <a:r>
              <a:rPr lang="en-US" sz="2000" dirty="0" smtClean="0">
                <a:solidFill>
                  <a:srgbClr val="000000"/>
                </a:solidFill>
              </a:rPr>
              <a:t>There are </a:t>
            </a:r>
            <a:r>
              <a:rPr lang="en-US" sz="2000" b="1" dirty="0" smtClean="0">
                <a:solidFill>
                  <a:srgbClr val="000000"/>
                </a:solidFill>
              </a:rPr>
              <a:t>3 master ID </a:t>
            </a:r>
            <a:r>
              <a:rPr lang="en-US" sz="2000" dirty="0" smtClean="0">
                <a:solidFill>
                  <a:srgbClr val="000000"/>
                </a:solidFill>
              </a:rPr>
              <a:t>and </a:t>
            </a:r>
            <a:r>
              <a:rPr lang="en-US" sz="2000" b="1" dirty="0" smtClean="0">
                <a:solidFill>
                  <a:srgbClr val="000000"/>
                </a:solidFill>
              </a:rPr>
              <a:t>mask values </a:t>
            </a:r>
            <a:r>
              <a:rPr lang="en-US" sz="2000" dirty="0" smtClean="0">
                <a:solidFill>
                  <a:srgbClr val="000000"/>
                </a:solidFill>
              </a:rPr>
              <a:t>that can be set for </a:t>
            </a:r>
            <a:r>
              <a:rPr lang="en-US" sz="2000" b="1" dirty="0" smtClean="0">
                <a:solidFill>
                  <a:srgbClr val="000000"/>
                </a:solidFill>
              </a:rPr>
              <a:t>each</a:t>
            </a:r>
            <a:r>
              <a:rPr lang="en-US" sz="2000" dirty="0" smtClean="0">
                <a:solidFill>
                  <a:srgbClr val="000000"/>
                </a:solidFill>
              </a:rPr>
              <a:t> class of service. In conjunction with the masks, each class of service can have a maximum of 144 master IDs mapped to it. For example, a master ID value of 0xFF along with a mask value of 0x3 will map all master IDs from 0xF8 to 0xFF to that particular class of service. By default all commands will be mapped to class of service 2.</a:t>
            </a:r>
          </a:p>
          <a:p>
            <a:r>
              <a:rPr lang="en-US" sz="2000" dirty="0" smtClean="0">
                <a:solidFill>
                  <a:srgbClr val="000000"/>
                </a:solidFill>
              </a:rPr>
              <a:t>Registers description is in the next slide</a:t>
            </a: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dirty="0" smtClean="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E5B56877-6032-41C7-8901-8F38814A0F5D}"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868362"/>
          </a:xfrm>
        </p:spPr>
        <p:txBody>
          <a:bodyPr>
            <a:normAutofit fontScale="90000"/>
          </a:bodyPr>
          <a:lstStyle/>
          <a:p>
            <a:r>
              <a:rPr lang="en-US" sz="4000" dirty="0" smtClean="0"/>
              <a:t>DDR3 Memory Controller Interface Cont</a:t>
            </a:r>
            <a:r>
              <a:rPr lang="en-US" dirty="0" smtClean="0"/>
              <a:t>.</a:t>
            </a:r>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E5B56877-6032-41C7-8901-8F38814A0F5D}" type="slidenum">
              <a:rPr lang="en-US" smtClean="0"/>
              <a:pPr>
                <a:defRPr/>
              </a:pPr>
              <a:t>36</a:t>
            </a:fld>
            <a:endParaRPr lang="en-US" dirty="0"/>
          </a:p>
        </p:txBody>
      </p:sp>
      <p:pic>
        <p:nvPicPr>
          <p:cNvPr id="54277" name="Picture 4"/>
          <p:cNvPicPr>
            <a:picLocks noChangeAspect="1"/>
          </p:cNvPicPr>
          <p:nvPr/>
        </p:nvPicPr>
        <p:blipFill>
          <a:blip r:embed="rId2" cstate="print"/>
          <a:srcRect/>
          <a:stretch>
            <a:fillRect/>
          </a:stretch>
        </p:blipFill>
        <p:spPr bwMode="auto">
          <a:xfrm>
            <a:off x="272666" y="1752600"/>
            <a:ext cx="8871334" cy="1183808"/>
          </a:xfrm>
          <a:prstGeom prst="rect">
            <a:avLst/>
          </a:prstGeom>
          <a:noFill/>
          <a:ln w="9525">
            <a:noFill/>
            <a:miter lim="800000"/>
            <a:headEnd/>
            <a:tailEnd/>
          </a:ln>
        </p:spPr>
      </p:pic>
      <p:pic>
        <p:nvPicPr>
          <p:cNvPr id="54278" name="Picture 5"/>
          <p:cNvPicPr>
            <a:picLocks noChangeAspect="1"/>
          </p:cNvPicPr>
          <p:nvPr/>
        </p:nvPicPr>
        <p:blipFill>
          <a:blip r:embed="rId3" cstate="print"/>
          <a:srcRect/>
          <a:stretch>
            <a:fillRect/>
          </a:stretch>
        </p:blipFill>
        <p:spPr bwMode="auto">
          <a:xfrm>
            <a:off x="228600" y="4390641"/>
            <a:ext cx="8480748" cy="117037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sz="3600" dirty="0" smtClean="0"/>
              <a:t>DDR3 Memory Controller Interface Cont.</a:t>
            </a:r>
          </a:p>
        </p:txBody>
      </p:sp>
      <p:sp>
        <p:nvSpPr>
          <p:cNvPr id="3" name="Content Placeholder 2"/>
          <p:cNvSpPr>
            <a:spLocks noGrp="1"/>
          </p:cNvSpPr>
          <p:nvPr>
            <p:ph idx="1"/>
          </p:nvPr>
        </p:nvSpPr>
        <p:spPr/>
        <p:txBody>
          <a:bodyPr/>
          <a:lstStyle/>
          <a:p>
            <a:pPr>
              <a:defRPr/>
            </a:pPr>
            <a:r>
              <a:rPr lang="en-US" sz="2000" dirty="0">
                <a:solidFill>
                  <a:srgbClr val="000000"/>
                </a:solidFill>
              </a:rPr>
              <a:t>Each class of service has an associated latency counter. The value of this counter can be set in the </a:t>
            </a:r>
            <a:r>
              <a:rPr lang="en-US" sz="2000" b="1" dirty="0">
                <a:solidFill>
                  <a:srgbClr val="000000"/>
                </a:solidFill>
              </a:rPr>
              <a:t>Latency Configuration </a:t>
            </a:r>
            <a:r>
              <a:rPr lang="en-US" sz="2000" b="1" dirty="0" smtClean="0">
                <a:solidFill>
                  <a:srgbClr val="000000"/>
                </a:solidFill>
              </a:rPr>
              <a:t>register (offset: 0x54h)</a:t>
            </a:r>
            <a:r>
              <a:rPr lang="en-US" sz="2000" dirty="0" smtClean="0">
                <a:solidFill>
                  <a:srgbClr val="000000"/>
                </a:solidFill>
              </a:rPr>
              <a:t>. </a:t>
            </a:r>
            <a:r>
              <a:rPr lang="en-US" sz="2000" dirty="0">
                <a:solidFill>
                  <a:srgbClr val="000000"/>
                </a:solidFill>
              </a:rPr>
              <a:t>When the latency counter for a command expires, i.e., reaches the value programmed for the class of service that the command belongs to, that command will be the one that is executed next. If there is more that one command that has expired latency counters, the command with the highest priority will be executed first. One exception to this rule is as follows: if any of the commands with the expired latency counters is also the oldest command in the queue, that command will be executed first irrespective of priority. </a:t>
            </a:r>
            <a:endParaRPr lang="en-US" sz="2000" dirty="0" smtClean="0">
              <a:solidFill>
                <a:srgbClr val="000000"/>
              </a:solidFill>
            </a:endParaRPr>
          </a:p>
          <a:p>
            <a:pPr>
              <a:defRPr/>
            </a:pPr>
            <a:r>
              <a:rPr lang="en-US" sz="2000" dirty="0" smtClean="0">
                <a:solidFill>
                  <a:srgbClr val="000000"/>
                </a:solidFill>
              </a:rPr>
              <a:t>Description of the register is in the next slide</a:t>
            </a:r>
            <a:endParaRPr lang="en-US" sz="2000" dirty="0">
              <a:solidFill>
                <a:srgbClr val="000000"/>
              </a:solidFill>
            </a:endParaRPr>
          </a:p>
          <a:p>
            <a:pPr marL="0" indent="0">
              <a:buFontTx/>
              <a:buNone/>
              <a:defRPr/>
            </a:pPr>
            <a:endParaRPr lang="en-US"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5BB740EC-6C72-487B-BB4A-1C54A5114A84}"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sz="3600" dirty="0" smtClean="0"/>
              <a:t>DDR3 Memory Controller Interface Cont.</a:t>
            </a:r>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5BB740EC-6C72-487B-BB4A-1C54A5114A84}" type="slidenum">
              <a:rPr lang="en-US" smtClean="0"/>
              <a:pPr>
                <a:defRPr/>
              </a:pPr>
              <a:t>38</a:t>
            </a:fld>
            <a:endParaRPr lang="en-US" dirty="0"/>
          </a:p>
        </p:txBody>
      </p:sp>
      <p:pic>
        <p:nvPicPr>
          <p:cNvPr id="57349" name="Picture 9"/>
          <p:cNvPicPr>
            <a:picLocks noChangeAspect="1"/>
          </p:cNvPicPr>
          <p:nvPr/>
        </p:nvPicPr>
        <p:blipFill>
          <a:blip r:embed="rId2" cstate="print"/>
          <a:srcRect/>
          <a:stretch>
            <a:fillRect/>
          </a:stretch>
        </p:blipFill>
        <p:spPr bwMode="auto">
          <a:xfrm>
            <a:off x="704851" y="2057400"/>
            <a:ext cx="7100888" cy="40576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sz="3600" dirty="0" smtClean="0"/>
              <a:t>Priority of other Masters</a:t>
            </a:r>
          </a:p>
        </p:txBody>
      </p:sp>
      <p:sp>
        <p:nvSpPr>
          <p:cNvPr id="3" name="Content Placeholder 2"/>
          <p:cNvSpPr>
            <a:spLocks noGrp="1"/>
          </p:cNvSpPr>
          <p:nvPr>
            <p:ph idx="1"/>
          </p:nvPr>
        </p:nvSpPr>
        <p:spPr>
          <a:xfrm>
            <a:off x="457200" y="1600201"/>
            <a:ext cx="8229600" cy="3048000"/>
          </a:xfrm>
        </p:spPr>
        <p:txBody>
          <a:bodyPr>
            <a:normAutofit/>
          </a:bodyPr>
          <a:lstStyle/>
          <a:p>
            <a:pPr>
              <a:defRPr/>
            </a:pPr>
            <a:r>
              <a:rPr lang="en-US" dirty="0" smtClean="0">
                <a:solidFill>
                  <a:srgbClr val="000000"/>
                </a:solidFill>
              </a:rPr>
              <a:t>Other masters configure the bus priority internally to the master</a:t>
            </a:r>
          </a:p>
          <a:p>
            <a:pPr>
              <a:defRPr/>
            </a:pPr>
            <a:r>
              <a:rPr lang="en-US" dirty="0" smtClean="0">
                <a:solidFill>
                  <a:srgbClr val="000000"/>
                </a:solidFill>
              </a:rPr>
              <a:t>The next few slides shows where to set the priority of each master</a:t>
            </a:r>
            <a:endParaRPr lang="en-US"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5BB740EC-6C72-487B-BB4A-1C54A5114A84}"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r>
              <a:rPr lang="en-US" sz="3600" dirty="0" smtClean="0"/>
              <a:t>Some Observation about the Teranet</a:t>
            </a:r>
            <a:endParaRPr lang="en-US" sz="3600" dirty="0"/>
          </a:p>
        </p:txBody>
      </p:sp>
      <p:sp>
        <p:nvSpPr>
          <p:cNvPr id="3" name="Subtitle 2"/>
          <p:cNvSpPr>
            <a:spLocks noGrp="1"/>
          </p:cNvSpPr>
          <p:nvPr>
            <p:ph type="subTitle" idx="1"/>
          </p:nvPr>
        </p:nvSpPr>
        <p:spPr>
          <a:xfrm>
            <a:off x="381000" y="1905000"/>
            <a:ext cx="7239000" cy="4114800"/>
          </a:xfrm>
        </p:spPr>
        <p:txBody>
          <a:bodyPr>
            <a:normAutofit/>
          </a:bodyPr>
          <a:lstStyle/>
          <a:p>
            <a:pPr marL="971550" lvl="1" indent="-514350" algn="l">
              <a:buFont typeface="+mj-lt"/>
              <a:buAutoNum type="arabicPeriod"/>
            </a:pPr>
            <a:r>
              <a:rPr lang="en-US" dirty="0" smtClean="0">
                <a:solidFill>
                  <a:schemeClr val="tx1"/>
                </a:solidFill>
              </a:rPr>
              <a:t>Multiple sections of the Data Teranet connected by bridges</a:t>
            </a:r>
          </a:p>
          <a:p>
            <a:pPr marL="1428750" lvl="2" indent="-514350" algn="l">
              <a:buFont typeface="Arial" pitchFamily="34" charset="0"/>
              <a:buChar char="•"/>
            </a:pPr>
            <a:r>
              <a:rPr lang="en-US" sz="2000" dirty="0" smtClean="0">
                <a:solidFill>
                  <a:schemeClr val="tx1"/>
                </a:solidFill>
              </a:rPr>
              <a:t>Limiting the number of concurrent transfers between sections</a:t>
            </a:r>
          </a:p>
          <a:p>
            <a:pPr marL="971550" lvl="1" indent="-514350" algn="l">
              <a:buFont typeface="+mj-lt"/>
              <a:buAutoNum type="arabicPeriod"/>
            </a:pPr>
            <a:r>
              <a:rPr lang="en-US" dirty="0" smtClean="0">
                <a:solidFill>
                  <a:schemeClr val="tx1"/>
                </a:solidFill>
              </a:rPr>
              <a:t>KeyStone I has CPU/2 section and CPU/3 sections</a:t>
            </a:r>
          </a:p>
          <a:p>
            <a:pPr marL="971550" lvl="1" indent="-514350" algn="l">
              <a:buFont typeface="+mj-lt"/>
              <a:buAutoNum type="arabicPeriod"/>
            </a:pPr>
            <a:r>
              <a:rPr lang="en-US" dirty="0" smtClean="0">
                <a:solidFill>
                  <a:schemeClr val="tx1"/>
                </a:solidFill>
              </a:rPr>
              <a:t>KeyStone II all sections are CPU/3</a:t>
            </a:r>
          </a:p>
          <a:p>
            <a:pPr marL="971550" lvl="1" indent="-514350" algn="l">
              <a:buFont typeface="+mj-lt"/>
              <a:buAutoNum type="arabicPeriod"/>
            </a:pPr>
            <a:r>
              <a:rPr lang="en-US" dirty="0" smtClean="0">
                <a:solidFill>
                  <a:schemeClr val="tx1"/>
                </a:solidFill>
              </a:rPr>
              <a:t>Configuration Teranet is slower – CPU/6</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Hyperlink Priority Register</a:t>
            </a:r>
            <a:endParaRPr lang="en-US" sz="3600"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490537" y="2205831"/>
            <a:ext cx="8162925" cy="3314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Hyperlink Priority Register</a:t>
            </a:r>
            <a:endParaRPr lang="en-US" sz="3600" dirty="0"/>
          </a:p>
        </p:txBody>
      </p:sp>
      <p:pic>
        <p:nvPicPr>
          <p:cNvPr id="18434" name="Picture 2"/>
          <p:cNvPicPr>
            <a:picLocks noChangeAspect="1" noChangeArrowheads="1"/>
          </p:cNvPicPr>
          <p:nvPr/>
        </p:nvPicPr>
        <p:blipFill>
          <a:blip r:embed="rId2" cstate="print"/>
          <a:srcRect/>
          <a:stretch>
            <a:fillRect/>
          </a:stretch>
        </p:blipFill>
        <p:spPr bwMode="auto">
          <a:xfrm>
            <a:off x="762000" y="838200"/>
            <a:ext cx="7591425" cy="545476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PCIe Priority Register</a:t>
            </a:r>
            <a:endParaRPr lang="en-US" sz="3600" dirty="0"/>
          </a:p>
        </p:txBody>
      </p:sp>
      <p:pic>
        <p:nvPicPr>
          <p:cNvPr id="19458" name="Picture 2"/>
          <p:cNvPicPr>
            <a:picLocks noChangeAspect="1" noChangeArrowheads="1"/>
          </p:cNvPicPr>
          <p:nvPr/>
        </p:nvPicPr>
        <p:blipFill>
          <a:blip r:embed="rId2" cstate="print"/>
          <a:srcRect/>
          <a:stretch>
            <a:fillRect/>
          </a:stretch>
        </p:blipFill>
        <p:spPr bwMode="auto">
          <a:xfrm>
            <a:off x="990600" y="826830"/>
            <a:ext cx="7953374" cy="577875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SRIO Priority Register  (1/3)</a:t>
            </a:r>
            <a:endParaRPr lang="en-US" sz="3600" dirty="0"/>
          </a:p>
        </p:txBody>
      </p:sp>
      <p:pic>
        <p:nvPicPr>
          <p:cNvPr id="20482" name="Picture 2"/>
          <p:cNvPicPr>
            <a:picLocks noChangeAspect="1" noChangeArrowheads="1"/>
          </p:cNvPicPr>
          <p:nvPr/>
        </p:nvPicPr>
        <p:blipFill>
          <a:blip r:embed="rId2" cstate="print"/>
          <a:srcRect/>
          <a:stretch>
            <a:fillRect/>
          </a:stretch>
        </p:blipFill>
        <p:spPr bwMode="auto">
          <a:xfrm>
            <a:off x="171450" y="1676400"/>
            <a:ext cx="8801100" cy="35052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SRIO Priority Register  (2/3)</a:t>
            </a:r>
            <a:endParaRPr lang="en-US" sz="3600" dirty="0"/>
          </a:p>
        </p:txBody>
      </p:sp>
      <p:pic>
        <p:nvPicPr>
          <p:cNvPr id="21506" name="Picture 2"/>
          <p:cNvPicPr>
            <a:picLocks noChangeAspect="1" noChangeArrowheads="1"/>
          </p:cNvPicPr>
          <p:nvPr/>
        </p:nvPicPr>
        <p:blipFill>
          <a:blip r:embed="rId2" cstate="print"/>
          <a:srcRect/>
          <a:stretch>
            <a:fillRect/>
          </a:stretch>
        </p:blipFill>
        <p:spPr bwMode="auto">
          <a:xfrm>
            <a:off x="52388" y="1114425"/>
            <a:ext cx="9039225" cy="46291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SRIO Priority Register  (3/3)</a:t>
            </a:r>
            <a:endParaRPr lang="en-US" sz="3600" dirty="0"/>
          </a:p>
        </p:txBody>
      </p:sp>
      <p:pic>
        <p:nvPicPr>
          <p:cNvPr id="22530" name="Picture 2"/>
          <p:cNvPicPr>
            <a:picLocks noChangeAspect="1" noChangeArrowheads="1"/>
          </p:cNvPicPr>
          <p:nvPr/>
        </p:nvPicPr>
        <p:blipFill>
          <a:blip r:embed="rId2" cstate="print"/>
          <a:srcRect/>
          <a:stretch>
            <a:fillRect/>
          </a:stretch>
        </p:blipFill>
        <p:spPr bwMode="auto">
          <a:xfrm>
            <a:off x="138113" y="2362200"/>
            <a:ext cx="8867775" cy="21336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274638"/>
            <a:ext cx="8229600" cy="715962"/>
          </a:xfrm>
        </p:spPr>
        <p:txBody>
          <a:bodyPr/>
          <a:lstStyle/>
          <a:p>
            <a:r>
              <a:rPr lang="en-US" sz="3600" dirty="0" smtClean="0"/>
              <a:t>Questions and Final Statement</a:t>
            </a:r>
          </a:p>
        </p:txBody>
      </p:sp>
      <p:sp>
        <p:nvSpPr>
          <p:cNvPr id="64515" name="Content Placeholder 2"/>
          <p:cNvSpPr>
            <a:spLocks noGrp="1"/>
          </p:cNvSpPr>
          <p:nvPr>
            <p:ph idx="1"/>
          </p:nvPr>
        </p:nvSpPr>
        <p:spPr/>
        <p:txBody>
          <a:bodyPr/>
          <a:lstStyle/>
          <a:p>
            <a:r>
              <a:rPr lang="en-US" dirty="0" smtClean="0"/>
              <a:t>Almost all information is extracted from KeyStone I (Shannon) User Guides (Data manual, EDMA UG, MSMC UG, DDR UG)</a:t>
            </a:r>
          </a:p>
          <a:p>
            <a:r>
              <a:rPr lang="en-US" dirty="0" smtClean="0"/>
              <a:t>I did not go through KeyStone II documents. I believe they are similar </a:t>
            </a:r>
          </a:p>
          <a:p>
            <a:pPr lvl="1"/>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cstate="print"/>
          <a:srcRect/>
          <a:stretch>
            <a:fillRect/>
          </a:stretch>
        </p:blipFill>
        <p:spPr bwMode="auto">
          <a:xfrm>
            <a:off x="178192" y="1447800"/>
            <a:ext cx="7787192" cy="5170837"/>
          </a:xfrm>
          <a:prstGeom prst="rect">
            <a:avLst/>
          </a:prstGeom>
          <a:noFill/>
          <a:ln w="9525">
            <a:noFill/>
            <a:miter lim="800000"/>
            <a:headEnd/>
            <a:tailEnd/>
          </a:ln>
        </p:spPr>
      </p:pic>
      <p:sp>
        <p:nvSpPr>
          <p:cNvPr id="5" name="Title 4"/>
          <p:cNvSpPr>
            <a:spLocks noGrp="1"/>
          </p:cNvSpPr>
          <p:nvPr>
            <p:ph type="title"/>
          </p:nvPr>
        </p:nvSpPr>
        <p:spPr>
          <a:xfrm>
            <a:off x="533400" y="274638"/>
            <a:ext cx="8229600" cy="639762"/>
          </a:xfrm>
        </p:spPr>
        <p:txBody>
          <a:bodyPr>
            <a:noAutofit/>
          </a:bodyPr>
          <a:lstStyle/>
          <a:p>
            <a:r>
              <a:rPr lang="en-US" sz="3600" dirty="0" smtClean="0"/>
              <a:t>6678 Data Manual </a:t>
            </a:r>
            <a:r>
              <a:rPr lang="en-US" sz="3200" dirty="0" smtClean="0"/>
              <a:t>(</a:t>
            </a:r>
            <a:r>
              <a:rPr lang="en-US" sz="3200" i="1" dirty="0" smtClean="0"/>
              <a:t>SPRS691D—April 2013)</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163" y="457200"/>
            <a:ext cx="8395125" cy="6009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a:blip r:embed="rId2" cstate="print"/>
          <a:srcRect/>
          <a:stretch>
            <a:fillRect/>
          </a:stretch>
        </p:blipFill>
        <p:spPr bwMode="auto">
          <a:xfrm>
            <a:off x="85725" y="504825"/>
            <a:ext cx="8972550" cy="58483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74638"/>
            <a:ext cx="8229600" cy="639762"/>
          </a:xfrm>
        </p:spPr>
        <p:txBody>
          <a:bodyPr>
            <a:noAutofit/>
          </a:bodyPr>
          <a:lstStyle/>
          <a:p>
            <a:r>
              <a:rPr lang="en-US" sz="3600" dirty="0" smtClean="0"/>
              <a:t>6638 Data Manual </a:t>
            </a:r>
            <a:r>
              <a:rPr lang="en-US" sz="3200" dirty="0" smtClean="0"/>
              <a:t>(</a:t>
            </a:r>
            <a:r>
              <a:rPr lang="en-US" sz="3200" i="1" dirty="0" smtClean="0"/>
              <a:t>SPRS691D—April 2013)</a:t>
            </a:r>
            <a:endParaRPr lang="en-US" sz="3200" dirty="0"/>
          </a:p>
        </p:txBody>
      </p:sp>
      <p:pic>
        <p:nvPicPr>
          <p:cNvPr id="29698" name="Picture 2"/>
          <p:cNvPicPr>
            <a:picLocks noChangeAspect="1" noChangeArrowheads="1"/>
          </p:cNvPicPr>
          <p:nvPr/>
        </p:nvPicPr>
        <p:blipFill>
          <a:blip r:embed="rId2" cstate="print"/>
          <a:srcRect/>
          <a:stretch>
            <a:fillRect/>
          </a:stretch>
        </p:blipFill>
        <p:spPr bwMode="auto">
          <a:xfrm>
            <a:off x="990600" y="1023292"/>
            <a:ext cx="7977188" cy="535845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209550" y="466725"/>
            <a:ext cx="8724900" cy="59245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1788</Words>
  <Application>Microsoft Office PowerPoint</Application>
  <PresentationFormat>On-screen Show (4:3)</PresentationFormat>
  <Paragraphs>220</Paragraphs>
  <Slides>46</Slides>
  <Notes>15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Agenda</vt:lpstr>
      <vt:lpstr>Teranet Masters and Slaves</vt:lpstr>
      <vt:lpstr>Some Observation about the Teranet</vt:lpstr>
      <vt:lpstr>6678 Data Manual (SPRS691D—April 2013)</vt:lpstr>
      <vt:lpstr>Slide 6</vt:lpstr>
      <vt:lpstr>Slide 7</vt:lpstr>
      <vt:lpstr>6638 Data Manual (SPRS691D—April 2013)</vt:lpstr>
      <vt:lpstr>Slide 9</vt:lpstr>
      <vt:lpstr>KeyStone II MSMC interfaces</vt:lpstr>
      <vt:lpstr>KeyStone I MSMC SRAM Banks (2x32 bytes) 64 Bytes aligned</vt:lpstr>
      <vt:lpstr>KeyStone II MSMC SRAM Banks (4x32 bytes) 128 Bytes aligned</vt:lpstr>
      <vt:lpstr>CorePac Bandwidth Management</vt:lpstr>
      <vt:lpstr>CorePac Bandwidth Management Cont.</vt:lpstr>
      <vt:lpstr>CorePac Bandwidth Management Cont.</vt:lpstr>
      <vt:lpstr>CorePac Bandwidth Management Cont.</vt:lpstr>
      <vt:lpstr>CorePac Bandwidth Management Cont.</vt:lpstr>
      <vt:lpstr>CorePac Bandwidth Management Cont.</vt:lpstr>
      <vt:lpstr>CorePac Bandwidth Management Cont.</vt:lpstr>
      <vt:lpstr>CorePac Bandwidth Management Cont.</vt:lpstr>
      <vt:lpstr>CorePac Bandwidth Management Cont.</vt:lpstr>
      <vt:lpstr>TeraNet Bus Priorities</vt:lpstr>
      <vt:lpstr>DSP Priorities</vt:lpstr>
      <vt:lpstr>DSP Priorities</vt:lpstr>
      <vt:lpstr>EDMA Priority scheme</vt:lpstr>
      <vt:lpstr>Slide 26</vt:lpstr>
      <vt:lpstr>Channel Controller</vt:lpstr>
      <vt:lpstr>EDMA Priorities</vt:lpstr>
      <vt:lpstr>Core MSMC and DDR priorities</vt:lpstr>
      <vt:lpstr>MSMC Starvation Control</vt:lpstr>
      <vt:lpstr>MSMC Starvation Control</vt:lpstr>
      <vt:lpstr>DDR EMIF Bandwidth Management –  Level 1 – Arbitration at MSMC controller </vt:lpstr>
      <vt:lpstr>Level 2 DDR Arbitration</vt:lpstr>
      <vt:lpstr>DDR3 Memory Controller Interface Cont.</vt:lpstr>
      <vt:lpstr>DDR3 Memory Controller Interface Cont.</vt:lpstr>
      <vt:lpstr>DDR3 Memory Controller Interface Cont.</vt:lpstr>
      <vt:lpstr>DDR3 Memory Controller Interface Cont.</vt:lpstr>
      <vt:lpstr>DDR3 Memory Controller Interface Cont.</vt:lpstr>
      <vt:lpstr>Priority of other Masters</vt:lpstr>
      <vt:lpstr>Hyperlink Priority Register</vt:lpstr>
      <vt:lpstr>Hyperlink Priority Register</vt:lpstr>
      <vt:lpstr>PCIe Priority Register</vt:lpstr>
      <vt:lpstr>SRIO Priority Register  (1/3)</vt:lpstr>
      <vt:lpstr>SRIO Priority Register  (2/3)</vt:lpstr>
      <vt:lpstr>SRIO Priority Register  (3/3)</vt:lpstr>
      <vt:lpstr>Questions and Final Statement</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 Connectivity</dc:title>
  <dc:creator>Ran Katzur</dc:creator>
  <cp:lastModifiedBy>Ran Katzur</cp:lastModifiedBy>
  <cp:revision>52</cp:revision>
  <dcterms:created xsi:type="dcterms:W3CDTF">2013-07-01T12:54:11Z</dcterms:created>
  <dcterms:modified xsi:type="dcterms:W3CDTF">2013-09-24T19:36:09Z</dcterms:modified>
</cp:coreProperties>
</file>