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33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4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70"/>
  </p:notesMasterIdLst>
  <p:sldIdLst>
    <p:sldId id="361" r:id="rId5"/>
    <p:sldId id="359" r:id="rId6"/>
    <p:sldId id="257" r:id="rId7"/>
    <p:sldId id="362" r:id="rId8"/>
    <p:sldId id="300" r:id="rId9"/>
    <p:sldId id="301" r:id="rId10"/>
    <p:sldId id="302" r:id="rId11"/>
    <p:sldId id="303" r:id="rId12"/>
    <p:sldId id="304" r:id="rId13"/>
    <p:sldId id="305" r:id="rId14"/>
    <p:sldId id="310" r:id="rId15"/>
    <p:sldId id="306" r:id="rId16"/>
    <p:sldId id="307" r:id="rId17"/>
    <p:sldId id="308" r:id="rId18"/>
    <p:sldId id="309" r:id="rId19"/>
    <p:sldId id="311" r:id="rId20"/>
    <p:sldId id="312" r:id="rId21"/>
    <p:sldId id="363" r:id="rId22"/>
    <p:sldId id="314" r:id="rId23"/>
    <p:sldId id="315" r:id="rId24"/>
    <p:sldId id="316" r:id="rId25"/>
    <p:sldId id="318" r:id="rId26"/>
    <p:sldId id="319" r:id="rId27"/>
    <p:sldId id="313" r:id="rId28"/>
    <p:sldId id="321" r:id="rId29"/>
    <p:sldId id="320" r:id="rId30"/>
    <p:sldId id="323" r:id="rId31"/>
    <p:sldId id="263" r:id="rId32"/>
    <p:sldId id="348" r:id="rId33"/>
    <p:sldId id="326" r:id="rId34"/>
    <p:sldId id="356" r:id="rId35"/>
    <p:sldId id="364" r:id="rId36"/>
    <p:sldId id="350" r:id="rId37"/>
    <p:sldId id="325" r:id="rId38"/>
    <p:sldId id="328" r:id="rId39"/>
    <p:sldId id="334" r:id="rId40"/>
    <p:sldId id="330" r:id="rId41"/>
    <p:sldId id="335" r:id="rId42"/>
    <p:sldId id="332" r:id="rId43"/>
    <p:sldId id="333" r:id="rId44"/>
    <p:sldId id="365" r:id="rId45"/>
    <p:sldId id="268" r:id="rId46"/>
    <p:sldId id="269" r:id="rId47"/>
    <p:sldId id="279" r:id="rId48"/>
    <p:sldId id="280" r:id="rId49"/>
    <p:sldId id="281" r:id="rId50"/>
    <p:sldId id="282" r:id="rId51"/>
    <p:sldId id="283" r:id="rId52"/>
    <p:sldId id="366" r:id="rId53"/>
    <p:sldId id="345" r:id="rId54"/>
    <p:sldId id="349" r:id="rId55"/>
    <p:sldId id="367" r:id="rId56"/>
    <p:sldId id="285" r:id="rId57"/>
    <p:sldId id="286" r:id="rId58"/>
    <p:sldId id="287" r:id="rId59"/>
    <p:sldId id="288" r:id="rId60"/>
    <p:sldId id="289" r:id="rId61"/>
    <p:sldId id="290" r:id="rId62"/>
    <p:sldId id="368" r:id="rId63"/>
    <p:sldId id="352" r:id="rId64"/>
    <p:sldId id="357" r:id="rId65"/>
    <p:sldId id="358" r:id="rId66"/>
    <p:sldId id="347" r:id="rId67"/>
    <p:sldId id="353" r:id="rId68"/>
    <p:sldId id="296" r:id="rId69"/>
  </p:sldIdLst>
  <p:sldSz cx="9144000" cy="6858000" type="screen4x3"/>
  <p:notesSz cx="7010400" cy="9296400"/>
  <p:custDataLst>
    <p:tags r:id="rId7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Rinkes" initials="DT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837BBAC-2808-4796-8F17-AE91FE79765D}" type="datetimeFigureOut">
              <a:rPr lang="en-US" smtClean="0"/>
              <a:pPr/>
              <a:t>1/29/2014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0B16B4-9717-48E1-9B50-21CC3229DA9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Indicate here how many cycles this code processing will require (15 cycles)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3B4A2-C126-47DB-8BAB-ECD4F18747C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C9BF52-597E-4769-B4AB-0897720C9A7C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A27DB-36D9-4733-9BCD-F647A01CD24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47A13-D1EB-49C8-BFD6-19FD21BEAE6C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67D92-3366-4207-A80A-F5F505B89EF9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Restrict qualifiers may be ignored if they do not have function-level scope.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7416D-24CD-4C03-86C6-7DC0EA5F6678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97AB09-9134-4F2D-969B-8DEC23A5D010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4B20A-17DF-4DF6-994E-57082B907237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C5B2A-4867-4A22-A8AA-EF690E038E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dirty="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CA1F99-549B-4183-9697-A51766BAF10E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0D85C-F616-4C83-9214-12523F854377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 Pragma in optimizer comments is *inside* if statement. </a:t>
            </a:r>
          </a:p>
          <a:p>
            <a:pPr>
              <a:buFontTx/>
              <a:buChar char="•"/>
            </a:pPr>
            <a:r>
              <a:rPr lang="en-US" dirty="0"/>
              <a:t> Does not imply that original loop executes at least once.</a:t>
            </a:r>
          </a:p>
          <a:p>
            <a:pPr>
              <a:buFontTx/>
              <a:buChar char="•"/>
            </a:pPr>
            <a:r>
              <a:rPr lang="en-US" dirty="0"/>
              <a:t>All examples in this presentation were generated using CCS 3.2 (cgt version 6.0.1).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E452FD-6C74-4537-8FC3-C7506098BE6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26485F-36B2-4CC6-9C3B-598FA6A20824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C09D2-C500-4794-A0B8-CE4E7D5D6617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81DA8-D2F0-4506-A57A-05100B8FC1FF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CEB3C-3ECC-46B6-928C-5B9D6FB1700D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D36FCD-AB2D-4482-8626-312B6EC8CED0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040" y="4414177"/>
            <a:ext cx="5608320" cy="418499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D47DF-9021-48B6-9ED2-B3ACD011D9F6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D24D8B-6FC8-414B-A0AB-8553BFA876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dirty="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FE527-2E8F-4A0E-949B-F19EB9AFFDC0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31082-7589-41A8-A93F-3DF86E3903E8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5B7BDC-AC41-4883-88F3-4E7C9006D685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F835E-9C1B-4798-9E6F-30F5245320D8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3C50B-80D9-489B-AE60-C200495FDE6A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9C01F-276E-44BC-A256-D85730E8FD41}" type="slidenum">
              <a:rPr lang="en-US" smtClean="0"/>
              <a:pPr/>
              <a:t>64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AE9B4-13B3-4257-B5DB-68F933689ECC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070DA82-A62E-44C7-BCBF-9761B2390FC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1E89B5-50EC-4037-A00C-5882DAB9C0A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dirty="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6ADBD3-7F48-4AC2-933C-5A99F92630B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Should the</a:t>
            </a:r>
            <a:r>
              <a:rPr lang="en-US" baseline="0" dirty="0" smtClean="0"/>
              <a:t> EXECUTEs be sequential here?  E1, E2. E3, etc.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8DC14A-0A20-415A-989A-8BEF92AC6D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dirty="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3800" y="709613"/>
            <a:ext cx="4624388" cy="3468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26" y="4414838"/>
            <a:ext cx="5137150" cy="4183063"/>
          </a:xfrm>
          <a:noFill/>
        </p:spPr>
        <p:txBody>
          <a:bodyPr wrap="square" lIns="93763" tIns="46882" rIns="93763" bIns="4688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7278B9-25A0-46B9-853B-B5FADE7246B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9038" y="703263"/>
            <a:ext cx="4632325" cy="3473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4495800"/>
            <a:ext cx="6324600" cy="4419600"/>
          </a:xfrm>
          <a:noFill/>
        </p:spPr>
        <p:txBody>
          <a:bodyPr wrap="square" lIns="91430" tIns="45714" rIns="91430" bIns="4571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elected_powerpoint_bg_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selected_powerpoint_bg_1_grey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42900" y="1943100"/>
            <a:ext cx="8458200" cy="1470025"/>
          </a:xfrm>
        </p:spPr>
        <p:txBody>
          <a:bodyPr/>
          <a:lstStyle>
            <a:lvl1pPr algn="l">
              <a:defRPr sz="4000">
                <a:solidFill>
                  <a:srgbClr val="DE0000"/>
                </a:solidFill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section </a:t>
            </a:r>
            <a:r>
              <a:rPr lang="en-US" dirty="0"/>
              <a:t>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3698875"/>
            <a:ext cx="8458200" cy="1485900"/>
          </a:xfrm>
          <a:ln/>
        </p:spPr>
        <p:txBody>
          <a:bodyPr/>
          <a:lstStyle>
            <a:lvl1pPr marL="0" indent="0">
              <a:buFontTx/>
              <a:buNone/>
              <a:defRPr sz="2000" b="1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394529-A9B3-4A54-83EC-E61379E83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0362"/>
            <a:ext cx="4040188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0362"/>
            <a:ext cx="4041775" cy="46942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Larg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Left Corner Title w/ text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21425"/>
            <a:ext cx="8810625" cy="466344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7" descr="ti_logo_powerpoint_1_line.pn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75438" y="6440488"/>
            <a:ext cx="18748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42100" y="603885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 sz="800">
                <a:latin typeface="Calibri" pitchFamily="34" charset="0"/>
                <a:cs typeface="Calibri" pitchFamily="34" charset="0"/>
              </a:defRPr>
            </a:lvl1pPr>
          </a:lstStyle>
          <a:p>
            <a:fld id="{F2394529-A9B3-4A54-83EC-E61379E833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0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DE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9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notesSlide" Target="../notesSlides/notesSlide1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.com/lit/SPRA666" TargetMode="External"/><Relationship Id="rId7" Type="http://schemas.openxmlformats.org/officeDocument/2006/relationships/hyperlink" Target="http://e2e.ti.com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ti.com/lit/SPRU187" TargetMode="External"/><Relationship Id="rId5" Type="http://schemas.openxmlformats.org/officeDocument/2006/relationships/hyperlink" Target="http://www.ti.com/lit/SPRU425" TargetMode="External"/><Relationship Id="rId4" Type="http://schemas.openxmlformats.org/officeDocument/2006/relationships/hyperlink" Target="http://www.ti.com/lit/SPRAA4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KeyStone Training</a:t>
            </a:r>
          </a:p>
          <a:p>
            <a:r>
              <a:rPr lang="en-US" dirty="0" smtClean="0"/>
              <a:t>Multicore Applications</a:t>
            </a:r>
          </a:p>
          <a:p>
            <a:r>
              <a:rPr lang="en-US" dirty="0" smtClean="0"/>
              <a:t>Literature Number: SPRP814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685800" y="2913530"/>
            <a:ext cx="75438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35052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4191000"/>
            <a:ext cx="7543800" cy="685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4876800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5190565"/>
            <a:ext cx="7543800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914400" y="994827"/>
            <a:ext cx="7110601" cy="1138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137160" tIns="137160" rIns="137160" bIns="137160" anchor="ctr" anchorCtr="1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+mj-lt"/>
              </a:rPr>
              <a:t>All </a:t>
            </a:r>
            <a:r>
              <a:rPr lang="en-US" sz="2800" dirty="0" smtClean="0">
                <a:latin typeface="+mj-lt"/>
              </a:rPr>
              <a:t>C66x </a:t>
            </a:r>
            <a:r>
              <a:rPr lang="en-US" sz="2800" dirty="0">
                <a:latin typeface="+mj-lt"/>
              </a:rPr>
              <a:t>instructions require only one cycle to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execute, but some results are </a:t>
            </a:r>
            <a:r>
              <a:rPr lang="en-US" sz="2800" dirty="0" smtClean="0">
                <a:latin typeface="+mj-lt"/>
              </a:rPr>
              <a:t>delayed.</a:t>
            </a:r>
            <a:endParaRPr lang="en-US" sz="2800" dirty="0">
              <a:latin typeface="+mj-lt"/>
            </a:endParaRPr>
          </a:p>
        </p:txBody>
      </p:sp>
      <p:sp>
        <p:nvSpPr>
          <p:cNvPr id="43023" name="Rectangle 1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Instruction Delays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5800" y="2514600"/>
          <a:ext cx="7543800" cy="2993136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</a:tblGrid>
              <a:tr h="3966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Instruction Example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Delay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252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Single Cycle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All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instructions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except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5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Integer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multiplication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and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floating point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MPY, FMPYSP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Legacy floating point multiplication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MPYSP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LDW 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Branch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604" marR="55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C66x DSP VLIW Architecture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855612" y="2568918"/>
            <a:ext cx="2971800" cy="3698875"/>
            <a:chOff x="2819400" y="2895600"/>
            <a:chExt cx="2971800" cy="3698875"/>
          </a:xfrm>
        </p:grpSpPr>
        <p:sp>
          <p:nvSpPr>
            <p:cNvPr id="502792" name="Rectangle 8"/>
            <p:cNvSpPr>
              <a:spLocks noChangeArrowheads="1"/>
            </p:cNvSpPr>
            <p:nvPr/>
          </p:nvSpPr>
          <p:spPr bwMode="auto">
            <a:xfrm>
              <a:off x="2819400" y="3489885"/>
              <a:ext cx="646997" cy="26404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02" name="Line 9"/>
            <p:cNvSpPr>
              <a:spLocks noChangeShapeType="1"/>
            </p:cNvSpPr>
            <p:nvPr/>
          </p:nvSpPr>
          <p:spPr bwMode="auto">
            <a:xfrm>
              <a:off x="2819400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3" name="Line 10"/>
            <p:cNvSpPr>
              <a:spLocks noChangeShapeType="1"/>
            </p:cNvSpPr>
            <p:nvPr/>
          </p:nvSpPr>
          <p:spPr bwMode="auto">
            <a:xfrm>
              <a:off x="2819400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4" name="Line 11"/>
            <p:cNvSpPr>
              <a:spLocks noChangeShapeType="1"/>
            </p:cNvSpPr>
            <p:nvPr/>
          </p:nvSpPr>
          <p:spPr bwMode="auto">
            <a:xfrm>
              <a:off x="2819400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2819400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6" name="Line 13"/>
            <p:cNvSpPr>
              <a:spLocks noChangeShapeType="1"/>
            </p:cNvSpPr>
            <p:nvPr/>
          </p:nvSpPr>
          <p:spPr bwMode="auto">
            <a:xfrm>
              <a:off x="2819400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7" name="Line 14"/>
            <p:cNvSpPr>
              <a:spLocks noChangeShapeType="1"/>
            </p:cNvSpPr>
            <p:nvPr/>
          </p:nvSpPr>
          <p:spPr bwMode="auto">
            <a:xfrm>
              <a:off x="2819400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auto">
            <a:xfrm>
              <a:off x="2819400" y="560986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09" name="Rectangle 16"/>
            <p:cNvSpPr>
              <a:spLocks noChangeArrowheads="1"/>
            </p:cNvSpPr>
            <p:nvPr/>
          </p:nvSpPr>
          <p:spPr bwMode="auto">
            <a:xfrm>
              <a:off x="2903592" y="3467477"/>
              <a:ext cx="46487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A0</a:t>
              </a:r>
            </a:p>
          </p:txBody>
        </p:sp>
        <p:sp>
          <p:nvSpPr>
            <p:cNvPr id="4110" name="Rectangle 17"/>
            <p:cNvSpPr>
              <a:spLocks noChangeArrowheads="1"/>
            </p:cNvSpPr>
            <p:nvPr/>
          </p:nvSpPr>
          <p:spPr bwMode="auto">
            <a:xfrm>
              <a:off x="2923578" y="580025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A31</a:t>
              </a:r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auto">
            <a:xfrm>
              <a:off x="3036507" y="5598496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12" name="Line 19"/>
            <p:cNvSpPr>
              <a:spLocks noChangeShapeType="1"/>
            </p:cNvSpPr>
            <p:nvPr/>
          </p:nvSpPr>
          <p:spPr bwMode="auto">
            <a:xfrm>
              <a:off x="2819400" y="536085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auto">
            <a:xfrm>
              <a:off x="2819400" y="51205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05" name="Rectangle 21"/>
            <p:cNvSpPr>
              <a:spLocks noChangeArrowheads="1"/>
            </p:cNvSpPr>
            <p:nvPr/>
          </p:nvSpPr>
          <p:spPr bwMode="auto">
            <a:xfrm>
              <a:off x="3798669" y="4276964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.S1</a:t>
              </a:r>
            </a:p>
          </p:txBody>
        </p:sp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3798669" y="3587276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.D1</a:t>
              </a:r>
            </a:p>
          </p:txBody>
        </p:sp>
        <p:sp>
          <p:nvSpPr>
            <p:cNvPr id="502807" name="Rectangle 23"/>
            <p:cNvSpPr>
              <a:spLocks noChangeArrowheads="1"/>
            </p:cNvSpPr>
            <p:nvPr/>
          </p:nvSpPr>
          <p:spPr bwMode="auto">
            <a:xfrm>
              <a:off x="3798669" y="56533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.L1</a:t>
              </a:r>
            </a:p>
          </p:txBody>
        </p: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75170" y="3803921"/>
              <a:ext cx="315822" cy="2068071"/>
              <a:chOff x="824" y="1272"/>
              <a:chExt cx="261" cy="2081"/>
            </a:xfrm>
          </p:grpSpPr>
          <p:sp>
            <p:nvSpPr>
              <p:cNvPr id="4146" name="Line 25"/>
              <p:cNvSpPr>
                <a:spLocks noChangeShapeType="1"/>
              </p:cNvSpPr>
              <p:nvPr/>
            </p:nvSpPr>
            <p:spPr bwMode="auto">
              <a:xfrm flipH="1">
                <a:off x="824" y="196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7" name="Line 26"/>
              <p:cNvSpPr>
                <a:spLocks noChangeShapeType="1"/>
              </p:cNvSpPr>
              <p:nvPr/>
            </p:nvSpPr>
            <p:spPr bwMode="auto">
              <a:xfrm flipH="1">
                <a:off x="824" y="2659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8" name="Line 27"/>
              <p:cNvSpPr>
                <a:spLocks noChangeShapeType="1"/>
              </p:cNvSpPr>
              <p:nvPr/>
            </p:nvSpPr>
            <p:spPr bwMode="auto">
              <a:xfrm flipH="1">
                <a:off x="824" y="1272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9" name="Line 28"/>
              <p:cNvSpPr>
                <a:spLocks noChangeShapeType="1"/>
              </p:cNvSpPr>
              <p:nvPr/>
            </p:nvSpPr>
            <p:spPr bwMode="auto">
              <a:xfrm flipH="1">
                <a:off x="824" y="3353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13" name="Rectangle 29"/>
            <p:cNvSpPr>
              <a:spLocks noChangeArrowheads="1"/>
            </p:cNvSpPr>
            <p:nvPr/>
          </p:nvSpPr>
          <p:spPr bwMode="auto">
            <a:xfrm>
              <a:off x="4354647" y="4280939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.S2</a:t>
              </a:r>
            </a:p>
          </p:txBody>
        </p:sp>
        <p:sp>
          <p:nvSpPr>
            <p:cNvPr id="502814" name="Rectangle 30"/>
            <p:cNvSpPr>
              <a:spLocks noChangeArrowheads="1"/>
            </p:cNvSpPr>
            <p:nvPr/>
          </p:nvSpPr>
          <p:spPr bwMode="auto">
            <a:xfrm>
              <a:off x="3798669" y="4965659"/>
              <a:ext cx="425483" cy="39950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.M1</a:t>
              </a:r>
            </a:p>
          </p:txBody>
        </p:sp>
        <p:sp>
          <p:nvSpPr>
            <p:cNvPr id="502815" name="Rectangle 31"/>
            <p:cNvSpPr>
              <a:spLocks noChangeArrowheads="1"/>
            </p:cNvSpPr>
            <p:nvPr/>
          </p:nvSpPr>
          <p:spPr bwMode="auto">
            <a:xfrm>
              <a:off x="4354647" y="49726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.M2</a:t>
              </a:r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4354647" y="359224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.D2</a:t>
              </a:r>
            </a:p>
          </p:txBody>
        </p:sp>
        <p:sp>
          <p:nvSpPr>
            <p:cNvPr id="502817" name="Rectangle 33"/>
            <p:cNvSpPr>
              <a:spLocks noChangeArrowheads="1"/>
            </p:cNvSpPr>
            <p:nvPr/>
          </p:nvSpPr>
          <p:spPr bwMode="auto">
            <a:xfrm>
              <a:off x="4354647" y="5660315"/>
              <a:ext cx="426580" cy="3995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en-US" sz="2000" dirty="0"/>
                <a:t>.L2</a:t>
              </a: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4781227" y="3807896"/>
              <a:ext cx="362976" cy="2068071"/>
              <a:chOff x="2060" y="1276"/>
              <a:chExt cx="261" cy="2081"/>
            </a:xfrm>
          </p:grpSpPr>
          <p:sp>
            <p:nvSpPr>
              <p:cNvPr id="4142" name="Line 35"/>
              <p:cNvSpPr>
                <a:spLocks noChangeShapeType="1"/>
              </p:cNvSpPr>
              <p:nvPr/>
            </p:nvSpPr>
            <p:spPr bwMode="auto">
              <a:xfrm flipH="1">
                <a:off x="2060" y="1971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3" name="Line 36"/>
              <p:cNvSpPr>
                <a:spLocks noChangeShapeType="1"/>
              </p:cNvSpPr>
              <p:nvPr/>
            </p:nvSpPr>
            <p:spPr bwMode="auto">
              <a:xfrm flipH="1">
                <a:off x="2060" y="2664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4" name="Line 37"/>
              <p:cNvSpPr>
                <a:spLocks noChangeShapeType="1"/>
              </p:cNvSpPr>
              <p:nvPr/>
            </p:nvSpPr>
            <p:spPr bwMode="auto">
              <a:xfrm flipH="1">
                <a:off x="2060" y="1276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145" name="Line 38"/>
              <p:cNvSpPr>
                <a:spLocks noChangeShapeType="1"/>
              </p:cNvSpPr>
              <p:nvPr/>
            </p:nvSpPr>
            <p:spPr bwMode="auto">
              <a:xfrm flipH="1">
                <a:off x="2060" y="3357"/>
                <a:ext cx="26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02823" name="Rectangle 39"/>
            <p:cNvSpPr>
              <a:spLocks noChangeArrowheads="1"/>
            </p:cNvSpPr>
            <p:nvPr/>
          </p:nvSpPr>
          <p:spPr bwMode="auto">
            <a:xfrm>
              <a:off x="5144203" y="3489885"/>
              <a:ext cx="646997" cy="26404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4125" name="Line 40"/>
            <p:cNvSpPr>
              <a:spLocks noChangeShapeType="1"/>
            </p:cNvSpPr>
            <p:nvPr/>
          </p:nvSpPr>
          <p:spPr bwMode="auto">
            <a:xfrm>
              <a:off x="5144203" y="375224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6" name="Line 41"/>
            <p:cNvSpPr>
              <a:spLocks noChangeShapeType="1"/>
            </p:cNvSpPr>
            <p:nvPr/>
          </p:nvSpPr>
          <p:spPr bwMode="auto">
            <a:xfrm>
              <a:off x="5144203" y="4335598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7" name="Line 42"/>
            <p:cNvSpPr>
              <a:spLocks noChangeShapeType="1"/>
            </p:cNvSpPr>
            <p:nvPr/>
          </p:nvSpPr>
          <p:spPr bwMode="auto">
            <a:xfrm>
              <a:off x="5144203" y="462677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8" name="Line 43"/>
            <p:cNvSpPr>
              <a:spLocks noChangeShapeType="1"/>
            </p:cNvSpPr>
            <p:nvPr/>
          </p:nvSpPr>
          <p:spPr bwMode="auto">
            <a:xfrm>
              <a:off x="5144203" y="4918950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44"/>
            <p:cNvSpPr>
              <a:spLocks noChangeShapeType="1"/>
            </p:cNvSpPr>
            <p:nvPr/>
          </p:nvSpPr>
          <p:spPr bwMode="auto">
            <a:xfrm>
              <a:off x="5144203" y="404342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0" name="Line 45"/>
            <p:cNvSpPr>
              <a:spLocks noChangeShapeType="1"/>
            </p:cNvSpPr>
            <p:nvPr/>
          </p:nvSpPr>
          <p:spPr bwMode="auto">
            <a:xfrm>
              <a:off x="5144203" y="5850129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1" name="Line 46"/>
            <p:cNvSpPr>
              <a:spLocks noChangeShapeType="1"/>
            </p:cNvSpPr>
            <p:nvPr/>
          </p:nvSpPr>
          <p:spPr bwMode="auto">
            <a:xfrm>
              <a:off x="5144203" y="5620694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2" name="Rectangle 47"/>
            <p:cNvSpPr>
              <a:spLocks noChangeArrowheads="1"/>
            </p:cNvSpPr>
            <p:nvPr/>
          </p:nvSpPr>
          <p:spPr bwMode="auto">
            <a:xfrm>
              <a:off x="5257073" y="3485583"/>
              <a:ext cx="45525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0" rIns="92075" bIns="0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B0</a:t>
              </a:r>
            </a:p>
          </p:txBody>
        </p:sp>
        <p:sp>
          <p:nvSpPr>
            <p:cNvPr id="4133" name="Rectangle 48"/>
            <p:cNvSpPr>
              <a:spLocks noChangeArrowheads="1"/>
            </p:cNvSpPr>
            <p:nvPr/>
          </p:nvSpPr>
          <p:spPr bwMode="auto">
            <a:xfrm>
              <a:off x="5257434" y="5786213"/>
              <a:ext cx="449608" cy="210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>
                  <a:latin typeface="Calibri" pitchFamily="34" charset="0"/>
                </a:rPr>
                <a:t>B31</a:t>
              </a:r>
            </a:p>
          </p:txBody>
        </p:sp>
        <p:sp>
          <p:nvSpPr>
            <p:cNvPr id="4134" name="Rectangle 49"/>
            <p:cNvSpPr>
              <a:spLocks noChangeArrowheads="1"/>
            </p:cNvSpPr>
            <p:nvPr/>
          </p:nvSpPr>
          <p:spPr bwMode="auto">
            <a:xfrm>
              <a:off x="5361310" y="5616602"/>
              <a:ext cx="250068" cy="329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dirty="0">
                  <a:latin typeface="Calibri" pitchFamily="34" charset="0"/>
                </a:rPr>
                <a:t>.</a:t>
              </a:r>
              <a:br>
                <a:rPr lang="en-US" sz="2000" dirty="0">
                  <a:latin typeface="Calibri" pitchFamily="34" charset="0"/>
                </a:rPr>
              </a:br>
              <a:r>
                <a:rPr lang="en-US" sz="2000" dirty="0" smtClean="0">
                  <a:latin typeface="Calibri" pitchFamily="34" charset="0"/>
                </a:rPr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dirty="0" smtClean="0">
                  <a:latin typeface="Calibri" pitchFamily="34" charset="0"/>
                </a:rPr>
                <a:t>.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135" name="Line 50"/>
            <p:cNvSpPr>
              <a:spLocks noChangeShapeType="1"/>
            </p:cNvSpPr>
            <p:nvPr/>
          </p:nvSpPr>
          <p:spPr bwMode="auto">
            <a:xfrm>
              <a:off x="5144203" y="5378965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36" name="Line 51"/>
            <p:cNvSpPr>
              <a:spLocks noChangeShapeType="1"/>
            </p:cNvSpPr>
            <p:nvPr/>
          </p:nvSpPr>
          <p:spPr bwMode="auto">
            <a:xfrm>
              <a:off x="5144203" y="5129647"/>
              <a:ext cx="6469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2836" name="Rectangle 52"/>
            <p:cNvSpPr>
              <a:spLocks noChangeArrowheads="1"/>
            </p:cNvSpPr>
            <p:nvPr/>
          </p:nvSpPr>
          <p:spPr bwMode="auto">
            <a:xfrm>
              <a:off x="2819400" y="6215842"/>
              <a:ext cx="2971800" cy="3786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lnSpc>
                  <a:spcPct val="90000"/>
                </a:lnSpc>
                <a:spcAft>
                  <a:spcPts val="0"/>
                </a:spcAft>
                <a:defRPr/>
              </a:pPr>
              <a:r>
                <a:rPr lang="en-US" sz="2000" dirty="0"/>
                <a:t>Controller/Decoder</a:t>
              </a:r>
            </a:p>
          </p:txBody>
        </p:sp>
        <p:grpSp>
          <p:nvGrpSpPr>
            <p:cNvPr id="6" name="Group 53"/>
            <p:cNvGrpSpPr>
              <a:grpSpLocks/>
            </p:cNvGrpSpPr>
            <p:nvPr/>
          </p:nvGrpSpPr>
          <p:grpSpPr bwMode="auto">
            <a:xfrm>
              <a:off x="3749321" y="4918950"/>
              <a:ext cx="1124021" cy="1246209"/>
              <a:chOff x="1066" y="2352"/>
              <a:chExt cx="1025" cy="1296"/>
            </a:xfrm>
          </p:grpSpPr>
          <p:sp>
            <p:nvSpPr>
              <p:cNvPr id="4140" name="Rectangle 54"/>
              <p:cNvSpPr>
                <a:spLocks noChangeArrowheads="1"/>
              </p:cNvSpPr>
              <p:nvPr/>
            </p:nvSpPr>
            <p:spPr bwMode="auto">
              <a:xfrm>
                <a:off x="1066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141" name="Rectangle 55"/>
              <p:cNvSpPr>
                <a:spLocks noChangeArrowheads="1"/>
              </p:cNvSpPr>
              <p:nvPr/>
            </p:nvSpPr>
            <p:spPr bwMode="auto">
              <a:xfrm>
                <a:off x="1579" y="2352"/>
                <a:ext cx="512" cy="1296"/>
              </a:xfrm>
              <a:prstGeom prst="rect">
                <a:avLst/>
              </a:prstGeom>
              <a:noFill/>
              <a:ln w="12700">
                <a:solidFill>
                  <a:srgbClr val="C0C0C0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4139" name="Text Box 56"/>
            <p:cNvSpPr txBox="1">
              <a:spLocks noChangeArrowheads="1"/>
            </p:cNvSpPr>
            <p:nvPr/>
          </p:nvSpPr>
          <p:spPr bwMode="auto">
            <a:xfrm>
              <a:off x="3938688" y="4724944"/>
              <a:ext cx="699230" cy="2954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tIns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dirty="0">
                  <a:solidFill>
                    <a:srgbClr val="808080"/>
                  </a:solidFill>
                  <a:latin typeface="Arial Narrow" pitchFamily="34" charset="0"/>
                </a:rPr>
                <a:t>MACs</a:t>
              </a:r>
            </a:p>
          </p:txBody>
        </p:sp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819400" y="2895600"/>
              <a:ext cx="2971800" cy="672794"/>
              <a:chOff x="218" y="432"/>
              <a:chExt cx="2710" cy="677"/>
            </a:xfrm>
          </p:grpSpPr>
          <p:sp>
            <p:nvSpPr>
              <p:cNvPr id="502788" name="Rectangle 4"/>
              <p:cNvSpPr>
                <a:spLocks noChangeArrowheads="1"/>
              </p:cNvSpPr>
              <p:nvPr/>
            </p:nvSpPr>
            <p:spPr bwMode="auto">
              <a:xfrm>
                <a:off x="218" y="432"/>
                <a:ext cx="2710" cy="46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en-US" dirty="0"/>
                  <a:t>Memory</a:t>
                </a:r>
              </a:p>
            </p:txBody>
          </p:sp>
          <p:sp>
            <p:nvSpPr>
              <p:cNvPr id="502789" name="Line 5"/>
              <p:cNvSpPr>
                <a:spLocks noChangeShapeType="1"/>
              </p:cNvSpPr>
              <p:nvPr/>
            </p:nvSpPr>
            <p:spPr bwMode="auto">
              <a:xfrm flipV="1">
                <a:off x="1278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02790" name="Line 6"/>
              <p:cNvSpPr>
                <a:spLocks noChangeShapeType="1"/>
              </p:cNvSpPr>
              <p:nvPr/>
            </p:nvSpPr>
            <p:spPr bwMode="auto">
              <a:xfrm flipV="1">
                <a:off x="1790" y="899"/>
                <a:ext cx="0" cy="2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1828800"/>
          </a:xfrm>
        </p:spPr>
        <p:txBody>
          <a:bodyPr>
            <a:normAutofit fontScale="92500"/>
          </a:bodyPr>
          <a:lstStyle/>
          <a:p>
            <a:r>
              <a:rPr lang="en-US" sz="3100" dirty="0" smtClean="0"/>
              <a:t>Two (almost independent) sides, A and B</a:t>
            </a:r>
          </a:p>
          <a:p>
            <a:r>
              <a:rPr lang="en-US" sz="3100" dirty="0" smtClean="0"/>
              <a:t>8 functional units, M, L, S, D </a:t>
            </a:r>
          </a:p>
          <a:p>
            <a:r>
              <a:rPr lang="en-US" sz="3100" dirty="0" smtClean="0"/>
              <a:t>Up to 8 instructions sustained dispatch rate </a:t>
            </a:r>
          </a:p>
          <a:p>
            <a:pPr>
              <a:buNone/>
            </a:pPr>
            <a:endParaRPr lang="en-US" sz="2000" dirty="0" smtClean="0"/>
          </a:p>
          <a:p>
            <a:endParaRPr lang="en-US" sz="2800" dirty="0" smtClean="0"/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Software Pipeline Example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838200" y="2667000"/>
            <a:ext cx="2736850" cy="32115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||  LDH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MPY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ADD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Courier New" pitchFamily="49" charset="0"/>
              </a:rPr>
              <a:t>           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343400" y="3200401"/>
            <a:ext cx="377825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How many cycles would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it take to perform this</a:t>
            </a:r>
            <a:br>
              <a:rPr lang="en-US" sz="2800" dirty="0" smtClean="0">
                <a:latin typeface="Calibri" pitchFamily="34" charset="0"/>
              </a:rPr>
            </a:br>
            <a:r>
              <a:rPr lang="en-US" sz="2800" dirty="0" smtClean="0">
                <a:latin typeface="Calibri" pitchFamily="34" charset="0"/>
              </a:rPr>
              <a:t>loop five times?</a:t>
            </a:r>
          </a:p>
          <a:p>
            <a:r>
              <a:rPr lang="en-US" sz="2800" dirty="0" smtClean="0">
                <a:latin typeface="Calibri" pitchFamily="34" charset="0"/>
              </a:rPr>
              <a:t>(Disregard delay slots)    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5" name="PPTShape_0"/>
          <p:cNvSpPr txBox="1">
            <a:spLocks noChangeArrowheads="1"/>
          </p:cNvSpPr>
          <p:nvPr/>
        </p:nvSpPr>
        <p:spPr>
          <a:xfrm>
            <a:off x="609600" y="1371600"/>
            <a:ext cx="8229600" cy="715963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400" dirty="0" smtClean="0">
                <a:latin typeface="+mj-lt"/>
              </a:rPr>
              <a:t>Dot product; A typical DSP MAC operation.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52578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</a:rPr>
              <a:t>5 x 3 = 15 cycles</a:t>
            </a:r>
            <a:endParaRPr lang="en-US" sz="28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Non-Pipelined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600200" y="838200"/>
            <a:ext cx="7162800" cy="457200"/>
            <a:chOff x="1008" y="528"/>
            <a:chExt cx="4512" cy="288"/>
          </a:xfrm>
        </p:grpSpPr>
        <p:sp>
          <p:nvSpPr>
            <p:cNvPr id="27751" name="Rectangle 4"/>
            <p:cNvSpPr>
              <a:spLocks noChangeArrowheads="1"/>
            </p:cNvSpPr>
            <p:nvPr/>
          </p:nvSpPr>
          <p:spPr bwMode="auto">
            <a:xfrm>
              <a:off x="216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.M1</a:t>
              </a:r>
            </a:p>
          </p:txBody>
        </p:sp>
        <p:sp>
          <p:nvSpPr>
            <p:cNvPr id="27752" name="Rectangle 5"/>
            <p:cNvSpPr>
              <a:spLocks noChangeArrowheads="1"/>
            </p:cNvSpPr>
            <p:nvPr/>
          </p:nvSpPr>
          <p:spPr bwMode="auto">
            <a:xfrm>
              <a:off x="2736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.M2</a:t>
              </a:r>
            </a:p>
          </p:txBody>
        </p:sp>
        <p:sp>
          <p:nvSpPr>
            <p:cNvPr id="27753" name="Rectangle 6"/>
            <p:cNvSpPr>
              <a:spLocks noChangeArrowheads="1"/>
            </p:cNvSpPr>
            <p:nvPr/>
          </p:nvSpPr>
          <p:spPr bwMode="auto">
            <a:xfrm>
              <a:off x="3312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.L1</a:t>
              </a:r>
            </a:p>
          </p:txBody>
        </p:sp>
        <p:sp>
          <p:nvSpPr>
            <p:cNvPr id="27754" name="Rectangle 7"/>
            <p:cNvSpPr>
              <a:spLocks noChangeArrowheads="1"/>
            </p:cNvSpPr>
            <p:nvPr/>
          </p:nvSpPr>
          <p:spPr bwMode="auto">
            <a:xfrm>
              <a:off x="388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.L2</a:t>
              </a:r>
            </a:p>
          </p:txBody>
        </p:sp>
        <p:sp>
          <p:nvSpPr>
            <p:cNvPr id="27755" name="Rectangle 8"/>
            <p:cNvSpPr>
              <a:spLocks noChangeArrowheads="1"/>
            </p:cNvSpPr>
            <p:nvPr/>
          </p:nvSpPr>
          <p:spPr bwMode="auto">
            <a:xfrm>
              <a:off x="446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.S1</a:t>
              </a:r>
            </a:p>
          </p:txBody>
        </p:sp>
        <p:sp>
          <p:nvSpPr>
            <p:cNvPr id="27756" name="Rectangle 9"/>
            <p:cNvSpPr>
              <a:spLocks noChangeArrowheads="1"/>
            </p:cNvSpPr>
            <p:nvPr/>
          </p:nvSpPr>
          <p:spPr bwMode="auto">
            <a:xfrm>
              <a:off x="5040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.S2</a:t>
              </a:r>
            </a:p>
          </p:txBody>
        </p:sp>
        <p:sp>
          <p:nvSpPr>
            <p:cNvPr id="27757" name="Rectangle 10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.D1</a:t>
              </a:r>
            </a:p>
          </p:txBody>
        </p:sp>
        <p:sp>
          <p:nvSpPr>
            <p:cNvPr id="27758" name="Rectangle 11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.D2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09600" y="381000"/>
            <a:ext cx="2667000" cy="914400"/>
            <a:chOff x="384" y="240"/>
            <a:chExt cx="1680" cy="576"/>
          </a:xfrm>
        </p:grpSpPr>
        <p:sp>
          <p:nvSpPr>
            <p:cNvPr id="27747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7748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8688" name="Rectangle 16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04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9" name="Rectangle 19"/>
            <p:cNvSpPr>
              <a:spLocks noChangeArrowheads="1"/>
            </p:cNvSpPr>
            <p:nvPr/>
          </p:nvSpPr>
          <p:spPr bwMode="auto">
            <a:xfrm>
              <a:off x="384" y="912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8692" name="Rectangle 20"/>
            <p:cNvSpPr>
              <a:spLocks noChangeArrowheads="1"/>
            </p:cNvSpPr>
            <p:nvPr/>
          </p:nvSpPr>
          <p:spPr bwMode="auto">
            <a:xfrm>
              <a:off x="446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3" name="Rectangle 21"/>
            <p:cNvSpPr>
              <a:spLocks noChangeArrowheads="1"/>
            </p:cNvSpPr>
            <p:nvPr/>
          </p:nvSpPr>
          <p:spPr bwMode="auto">
            <a:xfrm>
              <a:off x="388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4" name="Rectangle 22"/>
            <p:cNvSpPr>
              <a:spLocks noChangeArrowheads="1"/>
            </p:cNvSpPr>
            <p:nvPr/>
          </p:nvSpPr>
          <p:spPr bwMode="auto">
            <a:xfrm>
              <a:off x="3312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5" name="Rectangle 23"/>
            <p:cNvSpPr>
              <a:spLocks noChangeArrowheads="1"/>
            </p:cNvSpPr>
            <p:nvPr/>
          </p:nvSpPr>
          <p:spPr bwMode="auto">
            <a:xfrm>
              <a:off x="2736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3429000" y="14478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mpy</a:t>
            </a:r>
          </a:p>
        </p:txBody>
      </p:sp>
      <p:grpSp>
        <p:nvGrpSpPr>
          <p:cNvPr id="5" name="Group 2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04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7730" name="Rectangle 30"/>
            <p:cNvSpPr>
              <a:spLocks noChangeArrowheads="1"/>
            </p:cNvSpPr>
            <p:nvPr/>
          </p:nvSpPr>
          <p:spPr bwMode="auto">
            <a:xfrm>
              <a:off x="384" y="1296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8703" name="Rectangle 31"/>
            <p:cNvSpPr>
              <a:spLocks noChangeArrowheads="1"/>
            </p:cNvSpPr>
            <p:nvPr/>
          </p:nvSpPr>
          <p:spPr bwMode="auto">
            <a:xfrm>
              <a:off x="446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388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736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1584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1008" y="1296"/>
              <a:ext cx="480" cy="288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</p:grp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5257800" y="2057400"/>
            <a:ext cx="762000" cy="457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add</a:t>
            </a:r>
          </a:p>
        </p:txBody>
      </p:sp>
      <p:grpSp>
        <p:nvGrpSpPr>
          <p:cNvPr id="6" name="Group 3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667000"/>
            <a:ext cx="8153400" cy="1676400"/>
            <a:chOff x="384" y="1680"/>
            <a:chExt cx="5136" cy="1056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8713" name="Rectangle 41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21" name="Rectangle 42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8715" name="Rectangle 4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6" name="Rectangle 44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17" name="Rectangle 45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49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8" name="Group 50"/>
            <p:cNvGrpSpPr>
              <a:grpSpLocks/>
            </p:cNvGrpSpPr>
            <p:nvPr/>
          </p:nvGrpSpPr>
          <p:grpSpPr bwMode="auto">
            <a:xfrm>
              <a:off x="1008" y="1680"/>
              <a:ext cx="1056" cy="288"/>
              <a:chOff x="1008" y="1680"/>
              <a:chExt cx="1056" cy="288"/>
            </a:xfrm>
          </p:grpSpPr>
          <p:sp>
            <p:nvSpPr>
              <p:cNvPr id="28723" name="Rectangle 51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24" name="Rectangle 52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9" name="Group 53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8726" name="Rectangle 54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10" name="Rectangle 55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8728" name="Rectangle 56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9" name="Rectangle 57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0" name="Rectangle 58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1" name="Rectangle 59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2" name="Rectangle 6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3" name="Rectangle 61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3" name="Rectangle 62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35" name="Rectangle 63"/>
            <p:cNvSpPr>
              <a:spLocks noChangeArrowheads="1"/>
            </p:cNvSpPr>
            <p:nvPr/>
          </p:nvSpPr>
          <p:spPr bwMode="auto">
            <a:xfrm>
              <a:off x="2160" y="2064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0" name="Group 64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8737" name="Rectangle 65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701" name="Rectangle 66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8739" name="Rectangle 6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0" name="Rectangle 68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1" name="Rectangle 69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2" name="Rectangle 7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3" name="Rectangle 71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4" name="Rectangle 7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45" name="Rectangle 73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46" name="Rectangle 74"/>
            <p:cNvSpPr>
              <a:spLocks noChangeArrowheads="1"/>
            </p:cNvSpPr>
            <p:nvPr/>
          </p:nvSpPr>
          <p:spPr bwMode="auto">
            <a:xfrm>
              <a:off x="3312" y="2448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1" name="Group 7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609600" y="4495800"/>
            <a:ext cx="8153400" cy="1676400"/>
            <a:chOff x="384" y="2832"/>
            <a:chExt cx="5136" cy="1056"/>
          </a:xfrm>
        </p:grpSpPr>
        <p:grpSp>
          <p:nvGrpSpPr>
            <p:cNvPr id="12" name="Group 76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8749" name="Rectangle 77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86" name="Rectangle 78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8751" name="Rectangle 79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8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3" name="Rectangle 81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4" name="Rectangle 8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5" name="Rectangle 8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6" name="Rectangle 84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7" name="Rectangle 8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86"/>
            <p:cNvGrpSpPr>
              <a:grpSpLocks/>
            </p:cNvGrpSpPr>
            <p:nvPr/>
          </p:nvGrpSpPr>
          <p:grpSpPr bwMode="auto">
            <a:xfrm>
              <a:off x="1008" y="2832"/>
              <a:ext cx="1056" cy="288"/>
              <a:chOff x="1008" y="2832"/>
              <a:chExt cx="1056" cy="288"/>
            </a:xfrm>
          </p:grpSpPr>
          <p:sp>
            <p:nvSpPr>
              <p:cNvPr id="28759" name="Rectangle 87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8760" name="Rectangle 88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384" y="3216"/>
              <a:ext cx="5136" cy="288"/>
              <a:chOff x="384" y="3216"/>
              <a:chExt cx="5136" cy="288"/>
            </a:xfrm>
          </p:grpSpPr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504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75" name="Rectangle 91"/>
              <p:cNvSpPr>
                <a:spLocks noChangeArrowheads="1"/>
              </p:cNvSpPr>
              <p:nvPr/>
            </p:nvSpPr>
            <p:spPr bwMode="auto">
              <a:xfrm>
                <a:off x="384" y="321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28764" name="Rectangle 92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5" name="Rectangle 93"/>
              <p:cNvSpPr>
                <a:spLocks noChangeArrowheads="1"/>
              </p:cNvSpPr>
              <p:nvPr/>
            </p:nvSpPr>
            <p:spPr bwMode="auto">
              <a:xfrm>
                <a:off x="388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7" name="Rectangle 95"/>
              <p:cNvSpPr>
                <a:spLocks noChangeArrowheads="1"/>
              </p:cNvSpPr>
              <p:nvPr/>
            </p:nvSpPr>
            <p:spPr bwMode="auto">
              <a:xfrm>
                <a:off x="2736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8" name="Rectangle 96"/>
              <p:cNvSpPr>
                <a:spLocks noChangeArrowheads="1"/>
              </p:cNvSpPr>
              <p:nvPr/>
            </p:nvSpPr>
            <p:spPr bwMode="auto">
              <a:xfrm>
                <a:off x="2160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9" name="Rectangle 97"/>
              <p:cNvSpPr>
                <a:spLocks noChangeArrowheads="1"/>
              </p:cNvSpPr>
              <p:nvPr/>
            </p:nvSpPr>
            <p:spPr bwMode="auto">
              <a:xfrm>
                <a:off x="1584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0" name="Rectangle 98"/>
              <p:cNvSpPr>
                <a:spLocks noChangeArrowheads="1"/>
              </p:cNvSpPr>
              <p:nvPr/>
            </p:nvSpPr>
            <p:spPr bwMode="auto">
              <a:xfrm>
                <a:off x="1008" y="321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71" name="Rectangle 99"/>
            <p:cNvSpPr>
              <a:spLocks noChangeArrowheads="1"/>
            </p:cNvSpPr>
            <p:nvPr/>
          </p:nvSpPr>
          <p:spPr bwMode="auto">
            <a:xfrm>
              <a:off x="2160" y="3216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5" name="Group 100"/>
            <p:cNvGrpSpPr>
              <a:grpSpLocks/>
            </p:cNvGrpSpPr>
            <p:nvPr/>
          </p:nvGrpSpPr>
          <p:grpSpPr bwMode="auto">
            <a:xfrm>
              <a:off x="384" y="3600"/>
              <a:ext cx="5136" cy="288"/>
              <a:chOff x="384" y="3600"/>
              <a:chExt cx="5136" cy="288"/>
            </a:xfrm>
          </p:grpSpPr>
          <p:sp>
            <p:nvSpPr>
              <p:cNvPr id="28773" name="Rectangle 101"/>
              <p:cNvSpPr>
                <a:spLocks noChangeArrowheads="1"/>
              </p:cNvSpPr>
              <p:nvPr/>
            </p:nvSpPr>
            <p:spPr bwMode="auto">
              <a:xfrm>
                <a:off x="504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666" name="Rectangle 102"/>
              <p:cNvSpPr>
                <a:spLocks noChangeArrowheads="1"/>
              </p:cNvSpPr>
              <p:nvPr/>
            </p:nvSpPr>
            <p:spPr bwMode="auto">
              <a:xfrm>
                <a:off x="384" y="360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28775" name="Rectangle 103"/>
              <p:cNvSpPr>
                <a:spLocks noChangeArrowheads="1"/>
              </p:cNvSpPr>
              <p:nvPr/>
            </p:nvSpPr>
            <p:spPr bwMode="auto">
              <a:xfrm>
                <a:off x="446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6" name="Rectangle 104"/>
              <p:cNvSpPr>
                <a:spLocks noChangeArrowheads="1"/>
              </p:cNvSpPr>
              <p:nvPr/>
            </p:nvSpPr>
            <p:spPr bwMode="auto">
              <a:xfrm>
                <a:off x="388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7" name="Rectangle 105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8" name="Rectangle 106"/>
              <p:cNvSpPr>
                <a:spLocks noChangeArrowheads="1"/>
              </p:cNvSpPr>
              <p:nvPr/>
            </p:nvSpPr>
            <p:spPr bwMode="auto">
              <a:xfrm>
                <a:off x="2736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79" name="Rectangle 107"/>
              <p:cNvSpPr>
                <a:spLocks noChangeArrowheads="1"/>
              </p:cNvSpPr>
              <p:nvPr/>
            </p:nvSpPr>
            <p:spPr bwMode="auto">
              <a:xfrm>
                <a:off x="2160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0" name="Rectangle 108"/>
              <p:cNvSpPr>
                <a:spLocks noChangeArrowheads="1"/>
              </p:cNvSpPr>
              <p:nvPr/>
            </p:nvSpPr>
            <p:spPr bwMode="auto">
              <a:xfrm>
                <a:off x="1584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81" name="Rectangle 109"/>
              <p:cNvSpPr>
                <a:spLocks noChangeArrowheads="1"/>
              </p:cNvSpPr>
              <p:nvPr/>
            </p:nvSpPr>
            <p:spPr bwMode="auto">
              <a:xfrm>
                <a:off x="1008" y="360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12" y="3600"/>
              <a:ext cx="480" cy="28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9" grpId="0" animBg="1" autoUpdateAnimBg="0"/>
      <p:bldP spid="287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Pipelining Code</a:t>
            </a:r>
          </a:p>
        </p:txBody>
      </p:sp>
      <p:grpSp>
        <p:nvGrpSpPr>
          <p:cNvPr id="2" name="Group 3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09600" y="381000"/>
            <a:ext cx="8153400" cy="914400"/>
            <a:chOff x="384" y="240"/>
            <a:chExt cx="5136" cy="57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08" y="528"/>
              <a:ext cx="4512" cy="288"/>
              <a:chOff x="1008" y="528"/>
              <a:chExt cx="4512" cy="288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216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.M1</a:t>
                </a: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2736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.M2</a:t>
                </a: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3312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.L1</a:t>
                </a: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3888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.L2</a:t>
                </a: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4464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.S1</a:t>
                </a: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5040" y="528"/>
                <a:ext cx="480" cy="2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.S2</a:t>
                </a:r>
              </a:p>
            </p:txBody>
          </p:sp>
          <p:sp>
            <p:nvSpPr>
              <p:cNvPr id="28782" name="Rectangle 11"/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.D1</a:t>
                </a:r>
              </a:p>
            </p:txBody>
          </p:sp>
          <p:sp>
            <p:nvSpPr>
              <p:cNvPr id="28783" name="Rectangle 12"/>
              <p:cNvSpPr>
                <a:spLocks noChangeArrowheads="1"/>
              </p:cNvSpPr>
              <p:nvPr/>
            </p:nvSpPr>
            <p:spPr bwMode="auto">
              <a:xfrm>
                <a:off x="1584" y="52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.D2</a:t>
                </a:r>
              </a:p>
            </p:txBody>
          </p:sp>
        </p:grpSp>
        <p:sp>
          <p:nvSpPr>
            <p:cNvPr id="28774" name="Rectangle 13"/>
            <p:cNvSpPr>
              <a:spLocks noChangeArrowheads="1"/>
            </p:cNvSpPr>
            <p:nvPr/>
          </p:nvSpPr>
          <p:spPr bwMode="auto">
            <a:xfrm>
              <a:off x="384" y="528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28775" name="Rectangle 14"/>
            <p:cNvSpPr>
              <a:spLocks noChangeArrowheads="1"/>
            </p:cNvSpPr>
            <p:nvPr/>
          </p:nvSpPr>
          <p:spPr bwMode="auto">
            <a:xfrm>
              <a:off x="384" y="240"/>
              <a:ext cx="480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u="sng" dirty="0">
                  <a:latin typeface="Courier New" pitchFamily="49" charset="0"/>
                </a:rPr>
                <a:t>Cycle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838200"/>
            <a:ext cx="1676400" cy="457200"/>
            <a:chOff x="1008" y="528"/>
            <a:chExt cx="1056" cy="288"/>
          </a:xfrm>
        </p:grpSpPr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1008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584" y="528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609600" y="1447800"/>
            <a:ext cx="8153400" cy="457200"/>
            <a:chOff x="384" y="912"/>
            <a:chExt cx="5136" cy="288"/>
          </a:xfrm>
        </p:grpSpPr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84" y="912"/>
              <a:ext cx="5136" cy="288"/>
              <a:chOff x="384" y="912"/>
              <a:chExt cx="5136" cy="288"/>
            </a:xfrm>
          </p:grpSpPr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312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7" name="Rectangle 21"/>
              <p:cNvSpPr>
                <a:spLocks noChangeArrowheads="1"/>
              </p:cNvSpPr>
              <p:nvPr/>
            </p:nvSpPr>
            <p:spPr bwMode="auto">
              <a:xfrm>
                <a:off x="388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8" name="Rectangle 22"/>
              <p:cNvSpPr>
                <a:spLocks noChangeArrowheads="1"/>
              </p:cNvSpPr>
              <p:nvPr/>
            </p:nvSpPr>
            <p:spPr bwMode="auto">
              <a:xfrm>
                <a:off x="446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19" name="Rectangle 23"/>
              <p:cNvSpPr>
                <a:spLocks noChangeArrowheads="1"/>
              </p:cNvSpPr>
              <p:nvPr/>
            </p:nvSpPr>
            <p:spPr bwMode="auto">
              <a:xfrm>
                <a:off x="504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66" name="Rectangle 24"/>
              <p:cNvSpPr>
                <a:spLocks noChangeArrowheads="1"/>
              </p:cNvSpPr>
              <p:nvPr/>
            </p:nvSpPr>
            <p:spPr bwMode="auto">
              <a:xfrm>
                <a:off x="384" y="91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9721" name="Rectangle 25"/>
              <p:cNvSpPr>
                <a:spLocks noChangeArrowheads="1"/>
              </p:cNvSpPr>
              <p:nvPr/>
            </p:nvSpPr>
            <p:spPr bwMode="auto">
              <a:xfrm>
                <a:off x="2736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>
                <a:off x="1008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1584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24" name="Rectangle 2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2160" y="912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600200" y="1447800"/>
            <a:ext cx="1676400" cy="457200"/>
            <a:chOff x="1008" y="912"/>
            <a:chExt cx="1056" cy="288"/>
          </a:xfrm>
        </p:grpSpPr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1008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1584" y="912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ldh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09600" y="2057400"/>
            <a:ext cx="8153400" cy="457200"/>
            <a:chOff x="384" y="1296"/>
            <a:chExt cx="5136" cy="288"/>
          </a:xfrm>
        </p:grpSpPr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4" y="1296"/>
              <a:ext cx="5136" cy="288"/>
              <a:chOff x="384" y="1296"/>
              <a:chExt cx="5136" cy="288"/>
            </a:xfrm>
          </p:grpSpPr>
          <p:sp>
            <p:nvSpPr>
              <p:cNvPr id="29731" name="Rectangle 35"/>
              <p:cNvSpPr>
                <a:spLocks noChangeArrowheads="1"/>
              </p:cNvSpPr>
              <p:nvPr/>
            </p:nvSpPr>
            <p:spPr bwMode="auto">
              <a:xfrm>
                <a:off x="388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2" name="Rectangle 36"/>
              <p:cNvSpPr>
                <a:spLocks noChangeArrowheads="1"/>
              </p:cNvSpPr>
              <p:nvPr/>
            </p:nvSpPr>
            <p:spPr bwMode="auto">
              <a:xfrm>
                <a:off x="446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3" name="Rectangle 37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52" name="Rectangle 38"/>
              <p:cNvSpPr>
                <a:spLocks noChangeArrowheads="1"/>
              </p:cNvSpPr>
              <p:nvPr/>
            </p:nvSpPr>
            <p:spPr bwMode="auto">
              <a:xfrm>
                <a:off x="384" y="1296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9" name="Rectangle 39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1" name="Rectangle 40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7" name="Rectangle 41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38" name="Rectangle 42"/>
              <p:cNvSpPr>
                <a:spLocks noChangeArrowheads="1"/>
              </p:cNvSpPr>
              <p:nvPr/>
            </p:nvSpPr>
            <p:spPr bwMode="auto">
              <a:xfrm>
                <a:off x="2160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2" name="Rectangle 43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3312" y="1296"/>
              <a:ext cx="480" cy="2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600200" y="2057400"/>
            <a:ext cx="2590800" cy="457200"/>
            <a:chOff x="1008" y="1296"/>
            <a:chExt cx="1632" cy="288"/>
          </a:xfrm>
        </p:grpSpPr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160" y="1296"/>
              <a:ext cx="480" cy="2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mpy</a:t>
              </a:r>
            </a:p>
          </p:txBody>
        </p:sp>
        <p:grpSp>
          <p:nvGrpSpPr>
            <p:cNvPr id="12" name="Group 47"/>
            <p:cNvGrpSpPr>
              <a:grpSpLocks/>
            </p:cNvGrpSpPr>
            <p:nvPr/>
          </p:nvGrpSpPr>
          <p:grpSpPr bwMode="auto">
            <a:xfrm>
              <a:off x="1008" y="1296"/>
              <a:ext cx="1056" cy="288"/>
              <a:chOff x="1008" y="1296"/>
              <a:chExt cx="1056" cy="288"/>
            </a:xfrm>
          </p:grpSpPr>
          <p:sp>
            <p:nvSpPr>
              <p:cNvPr id="29744" name="Rectangle 48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ldh</a:t>
                </a:r>
              </a:p>
            </p:txBody>
          </p:sp>
        </p:grpSp>
      </p:grpSp>
      <p:grpSp>
        <p:nvGrpSpPr>
          <p:cNvPr id="13" name="Group 50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09600" y="2667000"/>
            <a:ext cx="8153400" cy="457200"/>
            <a:chOff x="384" y="1680"/>
            <a:chExt cx="5136" cy="288"/>
          </a:xfrm>
        </p:grpSpPr>
        <p:grpSp>
          <p:nvGrpSpPr>
            <p:cNvPr id="16" name="Group 51"/>
            <p:cNvGrpSpPr>
              <a:grpSpLocks/>
            </p:cNvGrpSpPr>
            <p:nvPr/>
          </p:nvGrpSpPr>
          <p:grpSpPr bwMode="auto">
            <a:xfrm>
              <a:off x="384" y="1680"/>
              <a:ext cx="5136" cy="288"/>
              <a:chOff x="384" y="1680"/>
              <a:chExt cx="5136" cy="288"/>
            </a:xfrm>
          </p:grpSpPr>
          <p:sp>
            <p:nvSpPr>
              <p:cNvPr id="29748" name="Rectangle 5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49" name="Rectangle 53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0" name="Rectangle 54"/>
              <p:cNvSpPr>
                <a:spLocks noChangeArrowheads="1"/>
              </p:cNvSpPr>
              <p:nvPr/>
            </p:nvSpPr>
            <p:spPr bwMode="auto">
              <a:xfrm>
                <a:off x="504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37" name="Rectangle 55"/>
              <p:cNvSpPr>
                <a:spLocks noChangeArrowheads="1"/>
              </p:cNvSpPr>
              <p:nvPr/>
            </p:nvSpPr>
            <p:spPr bwMode="auto">
              <a:xfrm>
                <a:off x="384" y="1680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26" name="Rectangle 56"/>
              <p:cNvSpPr>
                <a:spLocks noChangeArrowheads="1"/>
              </p:cNvSpPr>
              <p:nvPr/>
            </p:nvSpPr>
            <p:spPr bwMode="auto">
              <a:xfrm>
                <a:off x="2736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3" name="Rectangle 57"/>
              <p:cNvSpPr>
                <a:spLocks noChangeArrowheads="1"/>
              </p:cNvSpPr>
              <p:nvPr/>
            </p:nvSpPr>
            <p:spPr bwMode="auto">
              <a:xfrm>
                <a:off x="1008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4" name="Rectangle 58"/>
              <p:cNvSpPr>
                <a:spLocks noChangeArrowheads="1"/>
              </p:cNvSpPr>
              <p:nvPr/>
            </p:nvSpPr>
            <p:spPr bwMode="auto">
              <a:xfrm>
                <a:off x="1584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7" name="Rectangle 5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56" name="Rectangle 60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17" name="Group 61"/>
            <p:cNvGrpSpPr>
              <a:grpSpLocks/>
            </p:cNvGrpSpPr>
            <p:nvPr/>
          </p:nvGrpSpPr>
          <p:grpSpPr bwMode="auto">
            <a:xfrm>
              <a:off x="1008" y="1680"/>
              <a:ext cx="2784" cy="288"/>
              <a:chOff x="1008" y="1680"/>
              <a:chExt cx="2784" cy="288"/>
            </a:xfrm>
          </p:grpSpPr>
          <p:sp>
            <p:nvSpPr>
              <p:cNvPr id="29758" name="Rectangle 6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480" cy="28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59" name="Rectangle 63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18" name="Group 64"/>
              <p:cNvGrpSpPr>
                <a:grpSpLocks/>
              </p:cNvGrpSpPr>
              <p:nvPr/>
            </p:nvGrpSpPr>
            <p:grpSpPr bwMode="auto">
              <a:xfrm>
                <a:off x="1008" y="1680"/>
                <a:ext cx="1056" cy="288"/>
                <a:chOff x="1008" y="1680"/>
                <a:chExt cx="1056" cy="288"/>
              </a:xfrm>
            </p:grpSpPr>
            <p:sp>
              <p:nvSpPr>
                <p:cNvPr id="29761" name="Rectangle 65"/>
                <p:cNvSpPr>
                  <a:spLocks noChangeArrowheads="1"/>
                </p:cNvSpPr>
                <p:nvPr/>
              </p:nvSpPr>
              <p:spPr bwMode="auto">
                <a:xfrm>
                  <a:off x="1008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1584" y="1680"/>
                  <a:ext cx="480" cy="288"/>
                </a:xfrm>
                <a:prstGeom prst="rect">
                  <a:avLst/>
                </a:prstGeom>
                <a:solidFill>
                  <a:srgbClr val="FFCC66"/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0" name="Group 6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09600" y="3276600"/>
            <a:ext cx="8153400" cy="457200"/>
            <a:chOff x="384" y="2064"/>
            <a:chExt cx="5136" cy="288"/>
          </a:xfrm>
        </p:grpSpPr>
        <p:grpSp>
          <p:nvGrpSpPr>
            <p:cNvPr id="23" name="Group 68"/>
            <p:cNvGrpSpPr>
              <a:grpSpLocks/>
            </p:cNvGrpSpPr>
            <p:nvPr/>
          </p:nvGrpSpPr>
          <p:grpSpPr bwMode="auto">
            <a:xfrm>
              <a:off x="384" y="2064"/>
              <a:ext cx="5136" cy="288"/>
              <a:chOff x="384" y="2064"/>
              <a:chExt cx="5136" cy="288"/>
            </a:xfrm>
          </p:grpSpPr>
          <p:sp>
            <p:nvSpPr>
              <p:cNvPr id="29765" name="Rectangle 69"/>
              <p:cNvSpPr>
                <a:spLocks noChangeArrowheads="1"/>
              </p:cNvSpPr>
              <p:nvPr/>
            </p:nvSpPr>
            <p:spPr bwMode="auto">
              <a:xfrm>
                <a:off x="388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6" name="Rectangle 70"/>
              <p:cNvSpPr>
                <a:spLocks noChangeArrowheads="1"/>
              </p:cNvSpPr>
              <p:nvPr/>
            </p:nvSpPr>
            <p:spPr bwMode="auto">
              <a:xfrm>
                <a:off x="446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67" name="Rectangle 71"/>
              <p:cNvSpPr>
                <a:spLocks noChangeArrowheads="1"/>
              </p:cNvSpPr>
              <p:nvPr/>
            </p:nvSpPr>
            <p:spPr bwMode="auto">
              <a:xfrm>
                <a:off x="504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21" name="Rectangle 72"/>
              <p:cNvSpPr>
                <a:spLocks noChangeArrowheads="1"/>
              </p:cNvSpPr>
              <p:nvPr/>
            </p:nvSpPr>
            <p:spPr bwMode="auto">
              <a:xfrm>
                <a:off x="384" y="2064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2736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0" name="Rectangle 74"/>
              <p:cNvSpPr>
                <a:spLocks noChangeArrowheads="1"/>
              </p:cNvSpPr>
              <p:nvPr/>
            </p:nvSpPr>
            <p:spPr bwMode="auto">
              <a:xfrm>
                <a:off x="1008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1" name="Rectangle 75"/>
              <p:cNvSpPr>
                <a:spLocks noChangeArrowheads="1"/>
              </p:cNvSpPr>
              <p:nvPr/>
            </p:nvSpPr>
            <p:spPr bwMode="auto">
              <a:xfrm>
                <a:off x="1584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2" name="Rectangle 76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73" name="Rectangle 77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25" name="Group 78"/>
            <p:cNvGrpSpPr>
              <a:grpSpLocks/>
            </p:cNvGrpSpPr>
            <p:nvPr/>
          </p:nvGrpSpPr>
          <p:grpSpPr bwMode="auto">
            <a:xfrm>
              <a:off x="1008" y="2064"/>
              <a:ext cx="2784" cy="288"/>
              <a:chOff x="1008" y="2064"/>
              <a:chExt cx="2784" cy="288"/>
            </a:xfrm>
          </p:grpSpPr>
          <p:sp>
            <p:nvSpPr>
              <p:cNvPr id="29775" name="Rectangle 79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480" cy="288"/>
              </a:xfrm>
              <a:prstGeom prst="rect">
                <a:avLst/>
              </a:prstGeom>
              <a:solidFill>
                <a:srgbClr val="CCFF99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76" name="Rectangle 80"/>
              <p:cNvSpPr>
                <a:spLocks noChangeArrowheads="1"/>
              </p:cNvSpPr>
              <p:nvPr/>
            </p:nvSpPr>
            <p:spPr bwMode="auto">
              <a:xfrm>
                <a:off x="2160" y="2064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008" y="2064"/>
                <a:ext cx="1056" cy="288"/>
                <a:chOff x="1008" y="2064"/>
                <a:chExt cx="1056" cy="288"/>
              </a:xfrm>
            </p:grpSpPr>
            <p:sp>
              <p:nvSpPr>
                <p:cNvPr id="29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  <p:sp>
              <p:nvSpPr>
                <p:cNvPr id="29779" name="Rectangle 83"/>
                <p:cNvSpPr>
                  <a:spLocks noChangeArrowheads="1"/>
                </p:cNvSpPr>
                <p:nvPr/>
              </p:nvSpPr>
              <p:spPr bwMode="auto">
                <a:xfrm>
                  <a:off x="1584" y="2064"/>
                  <a:ext cx="480" cy="288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headEnd type="none" w="sm" len="sm"/>
                  <a:tailEnd type="none" w="sm" len="sm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latin typeface="Courier New" pitchFamily="49" charset="0"/>
                    </a:rPr>
                    <a:t>ldh</a:t>
                  </a:r>
                </a:p>
              </p:txBody>
            </p:sp>
          </p:grpSp>
        </p:grpSp>
      </p:grpSp>
      <p:grpSp>
        <p:nvGrpSpPr>
          <p:cNvPr id="29" name="Group 84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09600" y="3886200"/>
            <a:ext cx="8153400" cy="457200"/>
            <a:chOff x="384" y="2448"/>
            <a:chExt cx="5136" cy="288"/>
          </a:xfrm>
        </p:grpSpPr>
        <p:grpSp>
          <p:nvGrpSpPr>
            <p:cNvPr id="30" name="Group 85"/>
            <p:cNvGrpSpPr>
              <a:grpSpLocks/>
            </p:cNvGrpSpPr>
            <p:nvPr/>
          </p:nvGrpSpPr>
          <p:grpSpPr bwMode="auto">
            <a:xfrm>
              <a:off x="384" y="2448"/>
              <a:ext cx="5136" cy="288"/>
              <a:chOff x="384" y="2448"/>
              <a:chExt cx="5136" cy="288"/>
            </a:xfrm>
          </p:grpSpPr>
          <p:sp>
            <p:nvSpPr>
              <p:cNvPr id="29782" name="Rectangle 86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3" name="Rectangle 87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4" name="Rectangle 88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705" name="Rectangle 89"/>
              <p:cNvSpPr>
                <a:spLocks noChangeArrowheads="1"/>
              </p:cNvSpPr>
              <p:nvPr/>
            </p:nvSpPr>
            <p:spPr bwMode="auto">
              <a:xfrm>
                <a:off x="384" y="2448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9786" name="Rectangle 90"/>
              <p:cNvSpPr>
                <a:spLocks noChangeArrowheads="1"/>
              </p:cNvSpPr>
              <p:nvPr/>
            </p:nvSpPr>
            <p:spPr bwMode="auto">
              <a:xfrm>
                <a:off x="2736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7" name="Rectangle 91"/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8" name="Rectangle 92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89" name="Rectangle 93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0" name="Rectangle 94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grpSp>
          <p:nvGrpSpPr>
            <p:cNvPr id="31" name="Group 95"/>
            <p:cNvGrpSpPr>
              <a:grpSpLocks/>
            </p:cNvGrpSpPr>
            <p:nvPr/>
          </p:nvGrpSpPr>
          <p:grpSpPr bwMode="auto">
            <a:xfrm>
              <a:off x="2160" y="2448"/>
              <a:ext cx="1632" cy="288"/>
              <a:chOff x="2160" y="2448"/>
              <a:chExt cx="1632" cy="288"/>
            </a:xfrm>
          </p:grpSpPr>
          <p:sp>
            <p:nvSpPr>
              <p:cNvPr id="29792" name="Rectangle 96"/>
              <p:cNvSpPr>
                <a:spLocks noChangeArrowheads="1"/>
              </p:cNvSpPr>
              <p:nvPr/>
            </p:nvSpPr>
            <p:spPr bwMode="auto">
              <a:xfrm>
                <a:off x="3312" y="2448"/>
                <a:ext cx="480" cy="288"/>
              </a:xfrm>
              <a:prstGeom prst="rect">
                <a:avLst/>
              </a:prstGeom>
              <a:solidFill>
                <a:srgbClr val="FFCC66"/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add</a:t>
                </a:r>
              </a:p>
            </p:txBody>
          </p:sp>
          <p:sp>
            <p:nvSpPr>
              <p:cNvPr id="29793" name="Rectangle 97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480" cy="2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latin typeface="Courier New" pitchFamily="49" charset="0"/>
                  </a:rPr>
                  <a:t>mpy</a:t>
                </a:r>
              </a:p>
            </p:txBody>
          </p:sp>
        </p:grpSp>
      </p:grpSp>
      <p:grpSp>
        <p:nvGrpSpPr>
          <p:cNvPr id="29794" name="Group 9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09600" y="4495800"/>
            <a:ext cx="8153400" cy="457200"/>
            <a:chOff x="384" y="2832"/>
            <a:chExt cx="5136" cy="288"/>
          </a:xfrm>
        </p:grpSpPr>
        <p:grpSp>
          <p:nvGrpSpPr>
            <p:cNvPr id="29795" name="Group 99"/>
            <p:cNvGrpSpPr>
              <a:grpSpLocks/>
            </p:cNvGrpSpPr>
            <p:nvPr/>
          </p:nvGrpSpPr>
          <p:grpSpPr bwMode="auto">
            <a:xfrm>
              <a:off x="384" y="2832"/>
              <a:ext cx="5136" cy="288"/>
              <a:chOff x="384" y="2832"/>
              <a:chExt cx="5136" cy="288"/>
            </a:xfrm>
          </p:grpSpPr>
          <p:sp>
            <p:nvSpPr>
              <p:cNvPr id="29796" name="Rectangle 100"/>
              <p:cNvSpPr>
                <a:spLocks noChangeArrowheads="1"/>
              </p:cNvSpPr>
              <p:nvPr/>
            </p:nvSpPr>
            <p:spPr bwMode="auto">
              <a:xfrm>
                <a:off x="388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7" name="Rectangle 101"/>
              <p:cNvSpPr>
                <a:spLocks noChangeArrowheads="1"/>
              </p:cNvSpPr>
              <p:nvPr/>
            </p:nvSpPr>
            <p:spPr bwMode="auto">
              <a:xfrm>
                <a:off x="446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798" name="Rectangle 102"/>
              <p:cNvSpPr>
                <a:spLocks noChangeArrowheads="1"/>
              </p:cNvSpPr>
              <p:nvPr/>
            </p:nvSpPr>
            <p:spPr bwMode="auto">
              <a:xfrm>
                <a:off x="504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8692" name="Rectangle 103"/>
              <p:cNvSpPr>
                <a:spLocks noChangeArrowheads="1"/>
              </p:cNvSpPr>
              <p:nvPr/>
            </p:nvSpPr>
            <p:spPr bwMode="auto">
              <a:xfrm>
                <a:off x="384" y="2832"/>
                <a:ext cx="480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29800" name="Rectangle 104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1" name="Rectangle 105"/>
              <p:cNvSpPr>
                <a:spLocks noChangeArrowheads="1"/>
              </p:cNvSpPr>
              <p:nvPr/>
            </p:nvSpPr>
            <p:spPr bwMode="auto">
              <a:xfrm>
                <a:off x="1008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1584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3" name="Rectangle 107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29804" name="Rectangle 108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3312" y="2832"/>
              <a:ext cx="480" cy="2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Courier New" pitchFamily="49" charset="0"/>
                </a:rPr>
                <a:t>add</a:t>
              </a:r>
            </a:p>
          </p:txBody>
        </p:sp>
      </p:grpSp>
      <p:sp>
        <p:nvSpPr>
          <p:cNvPr id="29806" name="Text Box 110"/>
          <p:cNvSpPr txBox="1">
            <a:spLocks noChangeArrowheads="1"/>
          </p:cNvSpPr>
          <p:nvPr/>
        </p:nvSpPr>
        <p:spPr bwMode="auto">
          <a:xfrm rot="-287537">
            <a:off x="1665394" y="3850809"/>
            <a:ext cx="17508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No </a:t>
            </a:r>
            <a:r>
              <a:rPr lang="en-US" sz="2800" dirty="0" smtClean="0">
                <a:latin typeface="Times New Roman" pitchFamily="18" charset="0"/>
              </a:rPr>
              <a:t>LDHs</a:t>
            </a:r>
            <a:r>
              <a:rPr lang="en-US" sz="2800" dirty="0">
                <a:latin typeface="Times New Roman" pitchFamily="18" charset="0"/>
              </a:rPr>
              <a:t>?</a:t>
            </a:r>
          </a:p>
        </p:txBody>
      </p:sp>
      <p:sp>
        <p:nvSpPr>
          <p:cNvPr id="29807" name="Text Box 111"/>
          <p:cNvSpPr txBox="1">
            <a:spLocks noChangeArrowheads="1"/>
          </p:cNvSpPr>
          <p:nvPr/>
        </p:nvSpPr>
        <p:spPr bwMode="auto">
          <a:xfrm>
            <a:off x="354013" y="5546725"/>
            <a:ext cx="8435975" cy="43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Pipelining these instructions took 1/2 the cycles!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6" grpId="0" autoUpdateAnimBg="0"/>
      <p:bldP spid="29807" grpId="0" build="p" autoUpdateAnimBg="0" advAuto="100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Pipeline Support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compiler is smart enough to schedule instructions efficiently.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is the major speed-up mechanism for VLIW architecture.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Software pipeline requires deterministic execution: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Not if, branch, and call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No interrupts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Dependencies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The C66x hardware SPLOOP enables servicing of interrupts in the middle of loops.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What is SPLOOP?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is an instruction buffer with a set of control hardware registers that keep track of the loop iterations: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Iteration refers to a complete algorithm processing of one element of the vector.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When software pipeline is used, a loop processes multiple iterations.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SPLOOP keeps track of what iterations are currently in the process.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When an interrupt occurs: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SPLOOP stops processing new iterations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But finishes all iterations already in the pipeline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 smtClean="0"/>
              <a:t>Then serves the interrupt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800" dirty="0" smtClean="0"/>
              <a:t>Upon returning from the ISR, SPLOOP starts processing the next iteration and refills the pipeline.</a:t>
            </a: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SPLOOP: Advantages &amp; 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5334000"/>
          </a:xfrm>
        </p:spPr>
        <p:txBody>
          <a:bodyPr rtlCol="0">
            <a:normAutofit lnSpcReduction="1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Advantages: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Enables interrupts during software pipeline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memory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Saves power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Implicit loop counter saves a unit (e.g., </a:t>
            </a:r>
            <a:r>
              <a:rPr lang="en-US" sz="1800" dirty="0" smtClean="0"/>
              <a:t>E2E example of 32 MAC per cycle)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Nested loops are supported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Scheduled by the compiler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 smtClean="0"/>
              <a:t>SPLOOP Limitations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number of executable packets (14)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Limits on the usage and location of some instructions (see the documentations)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 smtClean="0"/>
              <a:t>NOTE: The compiler is not always smart enough to schedule SPLOOP, especially if the minimum number of iterations is not known (to the compiler).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Generic Optimization Advice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Never have printf in your </a:t>
            </a:r>
            <a:r>
              <a:rPr lang="en-US" sz="2400" dirty="0" smtClean="0">
                <a:latin typeface="+mj-lt"/>
              </a:rPr>
              <a:t>code</a:t>
            </a: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+mj-lt"/>
              </a:rPr>
              <a:t>Use peripherals (and coprocessors) to offload unnecessary tasks from the </a:t>
            </a:r>
            <a:r>
              <a:rPr lang="en-US" sz="2400" dirty="0" err="1" smtClean="0">
                <a:latin typeface="+mj-lt"/>
              </a:rPr>
              <a:t>CorePacs</a:t>
            </a:r>
            <a:r>
              <a:rPr lang="en-US" sz="2400" dirty="0" smtClean="0">
                <a:latin typeface="+mj-lt"/>
              </a:rPr>
              <a:t>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Make sure the loop trip counters are (unsigned) int or long (32 bit) … and </a:t>
            </a:r>
            <a:r>
              <a:rPr lang="en-US" sz="2400" u="sng" dirty="0" smtClean="0"/>
              <a:t>not</a:t>
            </a:r>
            <a:r>
              <a:rPr lang="en-US" sz="2400" dirty="0" smtClean="0"/>
              <a:t> short (16 bit).</a:t>
            </a:r>
          </a:p>
          <a:p>
            <a:pPr marL="811213" lvl="1" indent="-51435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Disclaimer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/>
              <a:t>This presentation DOES NOT address multicore optimization.</a:t>
            </a:r>
          </a:p>
          <a:p>
            <a:pPr>
              <a:defRPr/>
            </a:pPr>
            <a:r>
              <a:rPr lang="en-US" sz="2800" dirty="0" smtClean="0"/>
              <a:t>Multicore optimization issues are covered in the multicore considerations presentation.</a:t>
            </a:r>
          </a:p>
          <a:p>
            <a:pPr>
              <a:defRPr/>
            </a:pPr>
            <a:r>
              <a:rPr lang="en-US" sz="2800" dirty="0" smtClean="0"/>
              <a:t>This is NOT a comprehensive collection of optimization techniques.</a:t>
            </a:r>
          </a:p>
          <a:p>
            <a:pPr>
              <a:defRPr/>
            </a:pPr>
            <a:r>
              <a:rPr lang="en-US" sz="2800" dirty="0" smtClean="0"/>
              <a:t>For a more thorough examination of optimization, please consider the C6000 Embedded Design Workshop.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Code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 rtlCol="0">
            <a:normAutofit/>
          </a:bodyPr>
          <a:lstStyle/>
          <a:p>
            <a:pPr marL="811213" lvl="1" indent="-514350" fontAlgn="auto">
              <a:spcAft>
                <a:spcPts val="0"/>
              </a:spcAft>
              <a:buNone/>
              <a:defRPr/>
            </a:pPr>
            <a:endParaRPr lang="en-US" sz="2000" dirty="0" smtClean="0">
              <a:latin typeface="+mj-lt"/>
            </a:endParaRPr>
          </a:p>
          <a:p>
            <a:pPr marL="514350" indent="-514350"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endParaRPr lang="en-US" sz="2400" dirty="0" smtClean="0">
              <a:latin typeface="+mj-lt"/>
            </a:endParaRPr>
          </a:p>
          <a:p>
            <a:pPr marL="514350" indent="-514350" eaLnBrk="1" fontAlgn="auto" hangingPunct="1"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+mj-lt"/>
              </a:rPr>
              <a:t>	</a:t>
            </a:r>
            <a:endParaRPr lang="en-US" sz="2400" b="1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381000" y="7620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lvl="1" indent="-342900" defTabSz="914400" latinLnBrk="0">
              <a:lnSpc>
                <a:spcPct val="110000"/>
              </a:lnSpc>
              <a:spcBef>
                <a:spcPct val="20000"/>
              </a:spcBef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latin typeface="+mn-lt"/>
                <a:cs typeface="+mn-cs"/>
              </a:rPr>
              <a:t>Code Generation Tools can build executables from different code types: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Generic C or C++ code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C with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Linear Assembly  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Assembly (DETAI)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Optimization is performed: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In the front end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Using the intrinsic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Resource allocation and software pipeline search in optimized linear assembly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understand the quality of the optimization of a loop, compare the theoretical iteration interval (II: The actual number of cycles between two results of the loop) to the result of the assembler/optimizer.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Was the software pipeline successful (if not, why)?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Is the usage balanced between the two sides (if not, can it be improved)?</a:t>
            </a:r>
          </a:p>
          <a:p>
            <a:pPr marL="639763" lvl="1" indent="-2857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1600" dirty="0" smtClean="0">
                <a:latin typeface="+mn-lt"/>
                <a:cs typeface="+mn-cs"/>
              </a:rPr>
              <a:t>What are the bottlenecks and how to mitigate them?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To keep the assembly file, set the –k option</a:t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/>
            </a:r>
            <a:br>
              <a:rPr lang="en-US" sz="1600" dirty="0" smtClean="0">
                <a:latin typeface="+mn-lt"/>
                <a:cs typeface="+mn-cs"/>
              </a:rPr>
            </a:br>
            <a:r>
              <a:rPr lang="en-US" sz="1600" dirty="0" smtClean="0">
                <a:latin typeface="+mn-lt"/>
                <a:cs typeface="+mn-cs"/>
              </a:rPr>
              <a:t>NOTE: Screen shots in the following examples are taken from CCS 5.3.0.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500" t="12188" r="3750" b="17813"/>
          <a:stretch>
            <a:fillRect/>
          </a:stretch>
        </p:blipFill>
        <p:spPr bwMode="auto">
          <a:xfrm>
            <a:off x="457200" y="727078"/>
            <a:ext cx="7939511" cy="557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Assembler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-46940"/>
            <a:ext cx="8077200" cy="647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;*   SOFTWARE PIPELINE INFORMATION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source line                 : 64</a:t>
            </a:r>
          </a:p>
          <a:p>
            <a:r>
              <a:rPr lang="en-US" sz="1100" b="1" dirty="0" smtClean="0"/>
              <a:t>;*      Loop opening brace source line   : 65</a:t>
            </a:r>
          </a:p>
          <a:p>
            <a:r>
              <a:rPr lang="en-US" sz="1100" b="1" dirty="0" smtClean="0"/>
              <a:t>;*      Loop closing brace source line   : 65</a:t>
            </a:r>
          </a:p>
          <a:p>
            <a:r>
              <a:rPr lang="en-US" sz="1100" b="1" dirty="0" smtClean="0"/>
              <a:t>;*      Known Minimum Trip Count         : 1                    </a:t>
            </a:r>
          </a:p>
          <a:p>
            <a:r>
              <a:rPr lang="en-US" sz="1100" b="1" dirty="0" smtClean="0"/>
              <a:t>;*      Known Max Trip Count Factor      : 1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Loop Carried Dependency Bound(^) : 13</a:t>
            </a:r>
          </a:p>
          <a:p>
            <a:r>
              <a:rPr lang="en-US" sz="1100" b="1" dirty="0" smtClean="0"/>
              <a:t>;*      Unpartitioned Resource Bound     : 2</a:t>
            </a:r>
          </a:p>
          <a:p>
            <a:r>
              <a:rPr lang="en-US" sz="1100" b="1" dirty="0" smtClean="0"/>
              <a:t>;*      Partitioned Resource Bound(*)    : 4</a:t>
            </a:r>
          </a:p>
          <a:p>
            <a:r>
              <a:rPr lang="en-US" sz="1100" b="1" dirty="0" smtClean="0"/>
              <a:t>;*      Resource Partition:</a:t>
            </a:r>
          </a:p>
          <a:p>
            <a:r>
              <a:rPr lang="en-US" sz="1100" b="1" dirty="0" smtClean="0"/>
              <a:t>;*                                A-side   B-side</a:t>
            </a:r>
          </a:p>
          <a:p>
            <a:r>
              <a:rPr lang="en-US" sz="1100" b="1" dirty="0" smtClean="0"/>
              <a:t>;*      .L units                     0        0     </a:t>
            </a:r>
          </a:p>
          <a:p>
            <a:r>
              <a:rPr lang="en-US" sz="1100" b="1" dirty="0" smtClean="0"/>
              <a:t>;*      .S units      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.D units                     0        4*    </a:t>
            </a:r>
          </a:p>
          <a:p>
            <a:r>
              <a:rPr lang="en-US" sz="1100" b="1" dirty="0" smtClean="0"/>
              <a:t>;*      .M units                     0        1     </a:t>
            </a:r>
          </a:p>
          <a:p>
            <a:r>
              <a:rPr lang="en-US" sz="1100" b="1" dirty="0" smtClean="0"/>
              <a:t>;*      .X cross paths               0        0     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.T address paths             0        4*    </a:t>
            </a:r>
          </a:p>
          <a:p>
            <a:r>
              <a:rPr lang="en-US" sz="1100" b="1" dirty="0" smtClean="0"/>
              <a:t>;*      Long read paths              0        0     </a:t>
            </a:r>
          </a:p>
          <a:p>
            <a:r>
              <a:rPr lang="en-US" sz="1100" b="1" dirty="0" smtClean="0"/>
              <a:t>;*      Long write paths             0        0     </a:t>
            </a:r>
          </a:p>
          <a:p>
            <a:r>
              <a:rPr lang="en-US" sz="1100" b="1" dirty="0" smtClean="0"/>
              <a:t>;*      Logical  ops (.LS)           0        1     (.L or .S unit)</a:t>
            </a:r>
          </a:p>
          <a:p>
            <a:r>
              <a:rPr lang="en-US" sz="1100" b="1" dirty="0" smtClean="0"/>
              <a:t>;*      Addition ops (.LSD)          0        0     (.L or .S or .D unit)</a:t>
            </a:r>
          </a:p>
          <a:p>
            <a:r>
              <a:rPr lang="en-US" sz="1100" b="1" dirty="0" smtClean="0"/>
              <a:t>;*      Bound(.L .S .LS)             0        1     </a:t>
            </a:r>
          </a:p>
          <a:p>
            <a:r>
              <a:rPr lang="en-US" sz="1100" b="1" dirty="0" smtClean="0"/>
              <a:t>;*      Bound(.L .S .D .LS .LSD)     0        2     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Searching for software pipeline schedule at ...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;*         ii = 13 Schedule found with 2 iterations in parallel</a:t>
            </a:r>
          </a:p>
          <a:p>
            <a:r>
              <a:rPr lang="en-US" sz="1100" b="1" dirty="0" smtClean="0"/>
              <a:t>;*      Done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Loop will be splooped</a:t>
            </a:r>
          </a:p>
          <a:p>
            <a:r>
              <a:rPr lang="en-US" sz="1100" b="1" dirty="0" smtClean="0"/>
              <a:t>;*      Collapsed epilog stages       : 0</a:t>
            </a:r>
          </a:p>
          <a:p>
            <a:r>
              <a:rPr lang="en-US" sz="1100" b="1" dirty="0" smtClean="0"/>
              <a:t>;*      Collapsed prolog stages       : 0</a:t>
            </a:r>
          </a:p>
          <a:p>
            <a:r>
              <a:rPr lang="en-US" sz="1100" b="1" dirty="0" smtClean="0"/>
              <a:t>;*      Minimum required memory pad   : 0 bytes</a:t>
            </a:r>
          </a:p>
          <a:p>
            <a:r>
              <a:rPr lang="en-US" sz="1100" b="1" dirty="0" smtClean="0"/>
              <a:t>;*</a:t>
            </a:r>
          </a:p>
          <a:p>
            <a:r>
              <a:rPr lang="en-US" sz="1100" b="1" dirty="0" smtClean="0"/>
              <a:t>;*      Minimum safe trip count       : 1</a:t>
            </a:r>
          </a:p>
          <a:p>
            <a:r>
              <a:rPr lang="en-US" sz="1100" b="1" dirty="0" smtClean="0"/>
              <a:t>;*----------------------------------------------------------------------------*</a:t>
            </a:r>
          </a:p>
          <a:p>
            <a:r>
              <a:rPr lang="en-US" sz="1100" b="1" dirty="0" smtClean="0"/>
              <a:t>$</a:t>
            </a:r>
            <a:endParaRPr lang="en-US" sz="11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200" y="152400"/>
            <a:ext cx="4419600" cy="10668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Software Pipeline</a:t>
            </a:r>
            <a:br>
              <a:rPr lang="en-US" sz="3600" dirty="0" smtClean="0"/>
            </a:br>
            <a:r>
              <a:rPr lang="en-US" sz="3600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406128"/>
            <a:ext cx="80772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1400" b="1" dirty="0" smtClean="0"/>
              <a:t>$C$L3:    ; PIPED LOOP PROLOG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SPLOOPD 13      ;26               ; (P) 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MV      .L2X    A10,B8</a:t>
            </a:r>
          </a:p>
          <a:p>
            <a:r>
              <a:rPr lang="en-US" sz="1400" b="1" dirty="0" smtClean="0"/>
              <a:t>||         ADD     .L1     A15,A3,A3</a:t>
            </a:r>
          </a:p>
          <a:p>
            <a:r>
              <a:rPr lang="en-US" sz="1400" b="1" dirty="0" smtClean="0"/>
              <a:t>||         MVC     .S2     B4,ILC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;** --------------------------------------------------------------------------*</a:t>
            </a:r>
          </a:p>
          <a:p>
            <a:r>
              <a:rPr lang="en-US" sz="1400" b="1" dirty="0" smtClean="0"/>
              <a:t>$C$L4:    ; PIPED LOOP KERNEL</a:t>
            </a:r>
          </a:p>
          <a:p>
            <a:r>
              <a:rPr lang="en-US" sz="1400" b="1" dirty="0" smtClean="0"/>
              <a:t>           LDW     .D2T2   *B8,B4            ; |65| (P) &lt;0,0&gt; 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L2,D2</a:t>
            </a:r>
          </a:p>
          <a:p>
            <a:r>
              <a:rPr lang="en-US" sz="1400" b="1" dirty="0" smtClean="0"/>
              <a:t>||         ADD     .D2     SP,16,B5</a:t>
            </a:r>
          </a:p>
          <a:p>
            <a:r>
              <a:rPr lang="en-US" sz="1400" b="1" dirty="0" smtClean="0"/>
              <a:t>||         ADD     .L2X    B5,A3,B7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     SPMASK          L2</a:t>
            </a:r>
          </a:p>
          <a:p>
            <a:r>
              <a:rPr lang="en-US" sz="1400" b="1" dirty="0" smtClean="0"/>
              <a:t>||         MV      .L2X    A12,B6</a:t>
            </a:r>
          </a:p>
          <a:p>
            <a:r>
              <a:rPr lang="en-US" sz="1400" b="1" dirty="0" smtClean="0"/>
              <a:t>||         LDW     .D2T2   *B7++(16),B9      ; |65| (P) &lt;0,2&gt;  ^</a:t>
            </a:r>
            <a:endParaRPr lang="en-US" sz="1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SPLOOP Instructions from Compiler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Always compile with –s and –mw, as they provide extra information to the resulting assembly file: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-s shows source code after high-level optimization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-mw provides extra information on software pipelined loops</a:t>
            </a:r>
          </a:p>
          <a:p>
            <a:pPr marL="342900" lvl="1" indent="-3429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400" dirty="0" smtClean="0"/>
              <a:t>Safe for production code; No performance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sz="3200" dirty="0" smtClean="0"/>
              <a:t> -S and -MW Setting</a:t>
            </a:r>
            <a:endParaRPr lang="en-US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l="3006" r="4008" b="5818"/>
          <a:stretch>
            <a:fillRect/>
          </a:stretch>
        </p:blipFill>
        <p:spPr bwMode="auto">
          <a:xfrm>
            <a:off x="457200" y="558832"/>
            <a:ext cx="8153400" cy="568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Options for Optimization(2)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37160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Select the “best” build options.</a:t>
            </a:r>
          </a:p>
          <a:p>
            <a:pPr lvl="1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en-US" sz="1600" dirty="0" smtClean="0"/>
              <a:t>More than just “turn on –o3”!</a:t>
            </a:r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DO NOT use –g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109"/>
          <a:stretch>
            <a:fillRect/>
          </a:stretch>
        </p:blipFill>
        <p:spPr bwMode="auto">
          <a:xfrm>
            <a:off x="200865" y="2286000"/>
            <a:ext cx="871453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82"/>
            <a:ext cx="8229600" cy="762000"/>
          </a:xfrm>
        </p:spPr>
        <p:txBody>
          <a:bodyPr/>
          <a:lstStyle/>
          <a:p>
            <a:r>
              <a:rPr lang="en-US" sz="3200" dirty="0" smtClean="0"/>
              <a:t>Global Optimization Across Files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3361" b="23536"/>
          <a:stretch>
            <a:fillRect/>
          </a:stretch>
        </p:blipFill>
        <p:spPr bwMode="auto">
          <a:xfrm>
            <a:off x="381000" y="1143000"/>
            <a:ext cx="8534400" cy="530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0" y="685800"/>
            <a:ext cx="4495800" cy="609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-pm = Program Mode Compilation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19400" y="5334000"/>
            <a:ext cx="3276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610600" cy="762000"/>
          </a:xfrm>
        </p:spPr>
        <p:txBody>
          <a:bodyPr/>
          <a:lstStyle/>
          <a:p>
            <a:r>
              <a:rPr lang="en-US" dirty="0" smtClean="0"/>
              <a:t>Choosing the “Right” Build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–mv6600 enables 6600 ISA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–o[2|3] = Optimization level. Critical!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–o2/-o3 enables SPLOOP (c66 hardware loop buffer).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–o3, file-level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–o2, function-level optimization is performed.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–o1, high-level optimization is minimal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–ms[0-3] is used if codesize is a concern: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Use in conjunction with –o2 or –o3.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Try –ms0 or –ms1 with performance critical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Consider –ms2 or –ms3 for seldom executed code.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NOTE: Improved codesize may mean better cache performance.</a:t>
            </a: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–mi[N]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–mi100 tells the compiler it cannot generate code that turns interrupts off for more than (approximately) 100 cycles.</a:t>
            </a:r>
          </a:p>
          <a:p>
            <a:pPr lvl="1">
              <a:lnSpc>
                <a:spcPct val="110000"/>
              </a:lnSpc>
              <a:buFont typeface="Arial" pitchFamily="34" charset="0"/>
              <a:buChar char="–"/>
              <a:defRPr/>
            </a:pPr>
            <a:r>
              <a:rPr lang="en-US" sz="1600" dirty="0" smtClean="0"/>
              <a:t>For loops that do not SPLOOP, choose ‘balanced’ N (i.e., large enough to get best performance, small enough to keep system latency low).</a:t>
            </a:r>
          </a:p>
          <a:p>
            <a:pPr lvl="1">
              <a:lnSpc>
                <a:spcPct val="80000"/>
              </a:lnSpc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Compiler Interrupt Threshold (-mi) </a:t>
            </a:r>
          </a:p>
        </p:txBody>
      </p:sp>
      <p:sp>
        <p:nvSpPr>
          <p:cNvPr id="2051" name="Rectangle 88"/>
          <p:cNvSpPr>
            <a:spLocks noChangeArrowheads="1"/>
          </p:cNvSpPr>
          <p:nvPr/>
        </p:nvSpPr>
        <p:spPr bwMode="auto">
          <a:xfrm>
            <a:off x="76200" y="563562"/>
            <a:ext cx="8991600" cy="214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 smtClean="0">
                <a:latin typeface="+mn-lt"/>
                <a:cs typeface="+mn-cs"/>
              </a:rPr>
              <a:t>–mi tells </a:t>
            </a:r>
            <a:r>
              <a:rPr lang="en-US" sz="1600" dirty="0">
                <a:latin typeface="+mn-lt"/>
                <a:cs typeface="+mn-cs"/>
              </a:rPr>
              <a:t>the compiler what cycle period is required between </a:t>
            </a:r>
            <a:r>
              <a:rPr lang="en-US" sz="1600" dirty="0" smtClean="0">
                <a:latin typeface="+mn-lt"/>
                <a:cs typeface="+mn-cs"/>
              </a:rPr>
              <a:t>interrupts: -mi </a:t>
            </a:r>
            <a:r>
              <a:rPr lang="en-US" sz="1600" dirty="0">
                <a:latin typeface="+mn-lt"/>
                <a:cs typeface="+mn-cs"/>
              </a:rPr>
              <a:t>&lt;threshold&gt;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the interrupt threshold number will not be </a:t>
            </a:r>
            <a:r>
              <a:rPr lang="en-US" sz="1600" dirty="0" smtClean="0">
                <a:latin typeface="+mn-lt"/>
                <a:cs typeface="+mn-cs"/>
              </a:rPr>
              <a:t>exceeded </a:t>
            </a:r>
            <a:r>
              <a:rPr lang="en-US" sz="1600" dirty="0">
                <a:latin typeface="+mn-lt"/>
                <a:cs typeface="+mn-cs"/>
              </a:rPr>
              <a:t>within a </a:t>
            </a:r>
            <a:r>
              <a:rPr lang="en-US" sz="1600" dirty="0" smtClean="0">
                <a:latin typeface="+mn-lt"/>
                <a:cs typeface="+mn-cs"/>
              </a:rPr>
              <a:t>loop, </a:t>
            </a:r>
            <a:r>
              <a:rPr lang="en-US" sz="1600" dirty="0">
                <a:latin typeface="+mn-lt"/>
                <a:cs typeface="+mn-cs"/>
              </a:rPr>
              <a:t>the compiler may disable interrupts </a:t>
            </a:r>
            <a:r>
              <a:rPr lang="en-US" sz="1600" dirty="0" smtClean="0">
                <a:latin typeface="+mn-lt"/>
                <a:cs typeface="+mn-cs"/>
              </a:rPr>
              <a:t>and </a:t>
            </a:r>
            <a:r>
              <a:rPr lang="en-US" sz="1600" dirty="0">
                <a:latin typeface="+mn-lt"/>
                <a:cs typeface="+mn-cs"/>
              </a:rPr>
              <a:t>use </a:t>
            </a:r>
            <a:r>
              <a:rPr lang="en-US" sz="1600" dirty="0" smtClean="0">
                <a:latin typeface="+mn-lt"/>
                <a:cs typeface="+mn-cs"/>
              </a:rPr>
              <a:t>multiple assignments </a:t>
            </a:r>
            <a:r>
              <a:rPr lang="en-US" sz="1600" dirty="0">
                <a:latin typeface="+mn-lt"/>
                <a:cs typeface="+mn-cs"/>
              </a:rPr>
              <a:t>to a reg.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If compiler cannot determine loop count, it assumes the threshold is exceeded and generates an interruptible loop (albeit, maybe a slower loop</a:t>
            </a:r>
            <a:r>
              <a:rPr lang="en-US" sz="1600" dirty="0" smtClean="0">
                <a:latin typeface="+mn-lt"/>
                <a:cs typeface="+mn-cs"/>
              </a:rPr>
              <a:t>).</a:t>
            </a:r>
            <a:endParaRPr lang="en-US" sz="1600" dirty="0">
              <a:latin typeface="+mn-lt"/>
              <a:cs typeface="+mn-cs"/>
            </a:endParaRP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latin typeface="+mn-lt"/>
                <a:cs typeface="+mn-cs"/>
              </a:rPr>
              <a:t>To control this on a function (vs. project) level, use</a:t>
            </a:r>
            <a:r>
              <a:rPr lang="en-US" sz="1600" dirty="0" smtClean="0">
                <a:latin typeface="+mn-lt"/>
                <a:cs typeface="+mn-cs"/>
              </a:rPr>
              <a:t>:</a:t>
            </a:r>
            <a:r>
              <a:rPr lang="en-US" sz="1700" dirty="0" smtClean="0">
                <a:latin typeface="Calibri" pitchFamily="34" charset="0"/>
              </a:rPr>
              <a:t/>
            </a:r>
            <a:br>
              <a:rPr lang="en-US" sz="1700" dirty="0" smtClean="0">
                <a:latin typeface="Calibri" pitchFamily="34" charset="0"/>
              </a:rPr>
            </a:br>
            <a:r>
              <a:rPr lang="en-US" sz="1700" b="1" dirty="0" smtClean="0">
                <a:latin typeface="Courier New" pitchFamily="49" charset="0"/>
              </a:rPr>
              <a:t>#</a:t>
            </a:r>
            <a:r>
              <a:rPr lang="en-US" sz="1700" b="1" dirty="0" err="1" smtClean="0">
                <a:latin typeface="Courier New" pitchFamily="49" charset="0"/>
              </a:rPr>
              <a:t>pragma</a:t>
            </a:r>
            <a:r>
              <a:rPr lang="en-US" sz="1700" b="1" dirty="0" smtClean="0">
                <a:latin typeface="Courier New" pitchFamily="49" charset="0"/>
              </a:rPr>
              <a:t> FUNC_INTERRUPT_THRESHOLD(</a:t>
            </a:r>
            <a:r>
              <a:rPr lang="en-US" sz="1700" b="1" dirty="0" err="1" smtClean="0">
                <a:latin typeface="Courier New" pitchFamily="49" charset="0"/>
              </a:rPr>
              <a:t>func</a:t>
            </a:r>
            <a:r>
              <a:rPr lang="en-US" sz="1700" b="1" dirty="0" smtClean="0">
                <a:latin typeface="Courier New" pitchFamily="49" charset="0"/>
              </a:rPr>
              <a:t>, threshold);</a:t>
            </a:r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3" cstate="print"/>
          <a:srcRect l="1547" t="4108" b="39030"/>
          <a:stretch>
            <a:fillRect/>
          </a:stretch>
        </p:blipFill>
        <p:spPr bwMode="auto">
          <a:xfrm>
            <a:off x="421857" y="2743200"/>
            <a:ext cx="8202524" cy="35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2514600" y="4854855"/>
            <a:ext cx="4038600" cy="304800"/>
          </a:xfrm>
          <a:prstGeom prst="rect">
            <a:avLst/>
          </a:prstGeom>
          <a:noFill/>
          <a:ln w="25400">
            <a:solidFill>
              <a:srgbClr val="FFFF00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eaLnBrk="1" hangingPunct="1"/>
            <a:endParaRPr lang="en-US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Hardware and Software Pipeline</a:t>
            </a:r>
          </a:p>
          <a:p>
            <a:r>
              <a:rPr lang="en-US" sz="2800" dirty="0" smtClean="0"/>
              <a:t>Basic Optimization</a:t>
            </a:r>
          </a:p>
          <a:p>
            <a:r>
              <a:rPr lang="en-US" sz="2800" dirty="0" smtClean="0"/>
              <a:t>Achieving Optimized Software Pipeline</a:t>
            </a:r>
          </a:p>
          <a:p>
            <a:pPr lvl="1"/>
            <a:r>
              <a:rPr lang="en-US" sz="2400" dirty="0" smtClean="0"/>
              <a:t>Dependencies</a:t>
            </a:r>
          </a:p>
          <a:p>
            <a:pPr lvl="1"/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SIMD and Registers Pressure</a:t>
            </a:r>
          </a:p>
          <a:p>
            <a:pPr lvl="1"/>
            <a:r>
              <a:rPr lang="en-US" sz="2400" dirty="0" smtClean="0"/>
              <a:t>IF Statements and Inline</a:t>
            </a:r>
          </a:p>
          <a:p>
            <a:r>
              <a:rPr lang="en-US" sz="2800" dirty="0" smtClean="0"/>
              <a:t>Cache Optimization</a:t>
            </a:r>
          </a:p>
          <a:p>
            <a:pPr lvl="1"/>
            <a:r>
              <a:rPr lang="en-US" sz="2400" dirty="0" smtClean="0"/>
              <a:t>L1P and L1 D Optimization</a:t>
            </a:r>
          </a:p>
          <a:p>
            <a:r>
              <a:rPr lang="en-US" sz="2800" dirty="0" smtClean="0"/>
              <a:t>Benchmark 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</a:t>
            </a:r>
            <a:r>
              <a:rPr lang="en-US" dirty="0" smtClean="0"/>
              <a:t>Options </a:t>
            </a:r>
            <a:r>
              <a:rPr lang="en-US" dirty="0"/>
              <a:t>to </a:t>
            </a:r>
            <a:r>
              <a:rPr lang="en-US" u="sng" dirty="0"/>
              <a:t>A</a:t>
            </a:r>
            <a:r>
              <a:rPr lang="en-US" u="sng" dirty="0" smtClean="0"/>
              <a:t>void</a:t>
            </a:r>
            <a:endParaRPr lang="en-US" u="sng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/>
              <a:t>–</a:t>
            </a:r>
            <a:r>
              <a:rPr lang="en-US" sz="2400" dirty="0" smtClean="0"/>
              <a:t>g generates </a:t>
            </a:r>
            <a:r>
              <a:rPr lang="en-US" sz="2400" dirty="0"/>
              <a:t>full symbolic debug. </a:t>
            </a:r>
            <a:r>
              <a:rPr lang="en-US" sz="2400" dirty="0" smtClean="0"/>
              <a:t>While it is great </a:t>
            </a:r>
            <a:r>
              <a:rPr lang="en-US" sz="2400" dirty="0"/>
              <a:t>for </a:t>
            </a:r>
            <a:r>
              <a:rPr lang="en-US" sz="2400" dirty="0" smtClean="0"/>
              <a:t>debugging, it should </a:t>
            </a:r>
            <a:r>
              <a:rPr lang="en-US" sz="2400" dirty="0"/>
              <a:t>not </a:t>
            </a:r>
            <a:r>
              <a:rPr lang="en-US" sz="2400" dirty="0" smtClean="0"/>
              <a:t>be used </a:t>
            </a:r>
            <a:r>
              <a:rPr lang="en-US" sz="2400" dirty="0"/>
              <a:t>in production code.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I</a:t>
            </a:r>
            <a:r>
              <a:rPr lang="en-US" sz="2200" dirty="0" smtClean="0"/>
              <a:t>nhibits </a:t>
            </a:r>
            <a:r>
              <a:rPr lang="en-US" sz="2200" dirty="0"/>
              <a:t>code reordering across source line boundaries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L</a:t>
            </a:r>
            <a:r>
              <a:rPr lang="en-US" sz="2200" dirty="0" smtClean="0"/>
              <a:t>imits </a:t>
            </a:r>
            <a:r>
              <a:rPr lang="en-US" sz="2200" dirty="0"/>
              <a:t>optimizations around function </a:t>
            </a:r>
            <a:r>
              <a:rPr lang="en-US" sz="2200" dirty="0" smtClean="0"/>
              <a:t>boundaries</a:t>
            </a:r>
            <a:endParaRPr lang="en-US" sz="2200" dirty="0"/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Can cause a 30-50% performance degradation for control code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 smtClean="0"/>
              <a:t>Basic </a:t>
            </a:r>
            <a:r>
              <a:rPr lang="en-US" sz="2200" dirty="0"/>
              <a:t>function-level profiling support now provided by </a:t>
            </a:r>
            <a:r>
              <a:rPr lang="en-US" sz="2200" dirty="0" smtClean="0"/>
              <a:t>default</a:t>
            </a:r>
            <a:endParaRPr lang="en-US" sz="2200" dirty="0"/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  <a:p>
            <a:pPr marL="342900" lvl="1" indent="-342900">
              <a:lnSpc>
                <a:spcPct val="110000"/>
              </a:lnSpc>
              <a:buClr>
                <a:schemeClr val="tx1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400" dirty="0" smtClean="0"/>
              <a:t>–</a:t>
            </a:r>
            <a:r>
              <a:rPr lang="en-US" sz="2400" dirty="0" err="1" smtClean="0"/>
              <a:t>ss</a:t>
            </a:r>
            <a:r>
              <a:rPr lang="en-US" sz="2400" dirty="0" smtClean="0"/>
              <a:t> generates </a:t>
            </a:r>
            <a:r>
              <a:rPr lang="en-US" sz="2400" dirty="0" err="1" smtClean="0"/>
              <a:t>interlist</a:t>
            </a:r>
            <a:r>
              <a:rPr lang="en-US" sz="2400" dirty="0" smtClean="0"/>
              <a:t> </a:t>
            </a:r>
            <a:r>
              <a:rPr lang="en-US" sz="2400" dirty="0"/>
              <a:t>source code into assembly file.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–"/>
              <a:defRPr/>
            </a:pPr>
            <a:r>
              <a:rPr lang="en-US" sz="2200" dirty="0"/>
              <a:t>As with –g, this option can negatively impact performance.</a:t>
            </a:r>
          </a:p>
          <a:p>
            <a:pPr>
              <a:lnSpc>
                <a:spcPct val="80000"/>
              </a:lnSpc>
              <a:buNone/>
            </a:pPr>
            <a:endParaRPr lang="en-US" sz="2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And if You Don’t Find the GUI? </a:t>
            </a:r>
            <a:endParaRPr lang="en-US" sz="3200" dirty="0"/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096" r="2192" b="2870"/>
          <a:stretch>
            <a:fillRect/>
          </a:stretch>
        </p:blipFill>
        <p:spPr bwMode="auto">
          <a:xfrm>
            <a:off x="990940" y="838200"/>
            <a:ext cx="7162460" cy="549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295400"/>
          </a:xfrm>
        </p:spPr>
        <p:txBody>
          <a:bodyPr/>
          <a:lstStyle/>
          <a:p>
            <a:r>
              <a:rPr lang="en-US" dirty="0" smtClean="0"/>
              <a:t>Golden Rule of Software Pipeline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81400"/>
          </a:xfrm>
        </p:spPr>
        <p:txBody>
          <a:bodyPr/>
          <a:lstStyle/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larger the loop,</a:t>
            </a:r>
          </a:p>
          <a:p>
            <a:pPr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cs typeface="Arial" charset="0"/>
              </a:rPr>
              <a:t>the less efficient the optimizer.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cs typeface="Arial" charset="0"/>
              </a:rPr>
              <a:t>If your application code contains very long loops … break the loop into multiple loops … even if it means storing intermediate results in L1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Loop Dependency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7818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The compiler motto: Safety before optimization!</a:t>
            </a:r>
            <a:br>
              <a:rPr lang="en-US" sz="24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2200" dirty="0" smtClean="0"/>
              <a:t>If the compiler is not sure, it will always choose the safe option.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A typical case: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Solution: Tell the compiler that *i1 and *i2 do not point to the same area.</a:t>
            </a:r>
          </a:p>
          <a:p>
            <a:pPr>
              <a:lnSpc>
                <a:spcPct val="80000"/>
              </a:lnSpc>
              <a:buNone/>
            </a:pPr>
            <a:r>
              <a:rPr lang="en-US" sz="2600" dirty="0" smtClean="0"/>
              <a:t>  </a:t>
            </a: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685800" y="2209800"/>
            <a:ext cx="5638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void simpleCopyFunction(int *i1, out *i2, int N)</a:t>
            </a:r>
          </a:p>
          <a:p>
            <a:r>
              <a:rPr lang="en-US" dirty="0" smtClean="0"/>
              <a:t>{</a:t>
            </a:r>
          </a:p>
          <a:p>
            <a:r>
              <a:rPr lang="en-US" b="1" dirty="0" smtClean="0"/>
              <a:t>    int   x  ,i  ;</a:t>
            </a:r>
          </a:p>
          <a:p>
            <a:r>
              <a:rPr lang="en-US" b="1" dirty="0" smtClean="0"/>
              <a:t>   for (i=0; i&lt;N;i++)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 x = *i1++     ;</a:t>
            </a:r>
          </a:p>
          <a:p>
            <a:r>
              <a:rPr lang="en-US" dirty="0" smtClean="0"/>
              <a:t>    *i2++ = 5*x   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752600"/>
            <a:ext cx="16287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algn="ctr"/>
            <a:r>
              <a:rPr lang="en-US" sz="3600" dirty="0"/>
              <a:t>Restrict </a:t>
            </a:r>
            <a:r>
              <a:rPr lang="en-US" sz="3600" dirty="0" smtClean="0"/>
              <a:t>Qualifiers Enables Software Pipeline</a:t>
            </a:r>
            <a:endParaRPr lang="en-US" sz="3600" dirty="0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86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14400" y="3840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752600" y="4830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696200" y="33067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477000" y="30781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257800" y="2849563"/>
            <a:ext cx="1219200" cy="973137"/>
          </a:xfrm>
          <a:prstGeom prst="rect">
            <a:avLst/>
          </a:prstGeom>
          <a:solidFill>
            <a:srgbClr val="C1A7D7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load</a:t>
            </a:r>
          </a:p>
          <a:p>
            <a:pPr algn="l" eaLnBrk="1" hangingPunct="1"/>
            <a:r>
              <a:rPr lang="en-US" sz="1800" dirty="0"/>
              <a:t>compute</a:t>
            </a:r>
          </a:p>
          <a:p>
            <a:pPr algn="l" eaLnBrk="1" hangingPunct="1"/>
            <a:r>
              <a:rPr lang="en-US" sz="1800" dirty="0"/>
              <a:t>store</a:t>
            </a:r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654425" y="2822575"/>
            <a:ext cx="0" cy="29702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4416425" y="2849563"/>
            <a:ext cx="0" cy="14493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3124200" y="2087563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execution time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5791200" y="1554163"/>
            <a:ext cx="298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restrict qualified loop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914400" y="1554163"/>
            <a:ext cx="1831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dirty="0"/>
              <a:t>original loop</a:t>
            </a:r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1981200" y="982663"/>
            <a:ext cx="1295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4965700" y="969963"/>
            <a:ext cx="22733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914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752600" y="3459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162800" y="26971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i+1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382000" y="2925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514600" y="4449763"/>
            <a:ext cx="495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llegro BT" pitchFamily="82" charset="0"/>
              </a:rPr>
              <a:t>i+2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5867400" y="2468563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iter </a:t>
            </a:r>
            <a:r>
              <a:rPr lang="en-US" sz="1800" dirty="0">
                <a:latin typeface="Allegro BT" pitchFamily="82" charset="0"/>
              </a:rPr>
              <a:t>i</a:t>
            </a:r>
            <a:endParaRPr lang="en-US" sz="1800" dirty="0"/>
          </a:p>
        </p:txBody>
      </p:sp>
      <p:sp>
        <p:nvSpPr>
          <p:cNvPr id="36886" name="AutoShape 22"/>
          <p:cNvSpPr>
            <a:spLocks/>
          </p:cNvSpPr>
          <p:nvPr/>
        </p:nvSpPr>
        <p:spPr bwMode="auto">
          <a:xfrm>
            <a:off x="2514600" y="2849563"/>
            <a:ext cx="231775" cy="990600"/>
          </a:xfrm>
          <a:prstGeom prst="rightBrace">
            <a:avLst>
              <a:gd name="adj1" fmla="val 3561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2825750" y="309403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88" name="AutoShape 24"/>
          <p:cNvSpPr>
            <a:spLocks/>
          </p:cNvSpPr>
          <p:nvPr/>
        </p:nvSpPr>
        <p:spPr bwMode="auto">
          <a:xfrm>
            <a:off x="4959350" y="2849563"/>
            <a:ext cx="88900" cy="214312"/>
          </a:xfrm>
          <a:prstGeom prst="leftBrace">
            <a:avLst>
              <a:gd name="adj1" fmla="val 200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672013" y="2770188"/>
            <a:ext cx="298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/>
              <a:t>ii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3000375" y="5816600"/>
            <a:ext cx="6318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>
            <a:off x="1490663" y="2838450"/>
            <a:ext cx="21383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4411663" y="2847975"/>
            <a:ext cx="8239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>
            <a:off x="4411663" y="4275138"/>
            <a:ext cx="3255962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57200" y="5181600"/>
            <a:ext cx="5791200" cy="11842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 lvl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myfunc(type1 input[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],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    type2 *</a:t>
            </a:r>
            <a:r>
              <a:rPr lang="en-US" sz="1600" b="1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output)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pPr algn="ctr"/>
            <a:r>
              <a:rPr lang="en-US" sz="3200" dirty="0"/>
              <a:t>Restrict Qualifiers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685800"/>
            <a:ext cx="5410200" cy="426719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Loop iterations cannot be overlapped unless input and output are </a:t>
            </a:r>
            <a:r>
              <a:rPr lang="en-US" sz="2000" i="1" dirty="0"/>
              <a:t>independent </a:t>
            </a:r>
            <a:r>
              <a:rPr lang="en-US" sz="2000" dirty="0"/>
              <a:t>(do not reference the same memory locations).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Most users write their loops so that loads and stores do not overlap.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Compiler does not know this unless the compiler sees </a:t>
            </a:r>
            <a:r>
              <a:rPr lang="en-US" sz="2000" b="0" dirty="0"/>
              <a:t>all</a:t>
            </a:r>
            <a:r>
              <a:rPr lang="en-US" sz="2000" dirty="0"/>
              <a:t> callers or user tells compiler.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FF0000"/>
                </a:solidFill>
              </a:rPr>
              <a:t>restrict qualifiers</a:t>
            </a:r>
            <a:r>
              <a:rPr lang="en-US" sz="2000" dirty="0"/>
              <a:t> to </a:t>
            </a:r>
            <a:r>
              <a:rPr lang="en-US" sz="2000" dirty="0" smtClean="0"/>
              <a:t>notify compiler.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Restrict tells the compiler that any location addressed by the following pointer WILL NOT be accessed by any other vector.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28600" y="1066800"/>
            <a:ext cx="3429000" cy="2209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myfunc(type1 input[ ],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   type2 *output)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		load from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	compute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   	store to output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600" b="1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492625" y="947739"/>
            <a:ext cx="4483100" cy="38528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t" anchorCtr="0"/>
          <a:lstStyle/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myfunc(_str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	 _str *t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7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declare local pointers at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top-level of function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int *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// assign to sp and tp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p = s-&gt;q-&gt;p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v = t-&gt;u-&gt;v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dirty="0" smtClean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use sp and tp instead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rgbClr val="FFFF00"/>
                </a:solidFill>
                <a:latin typeface="Courier New" pitchFamily="49" charset="0"/>
              </a:rPr>
              <a:t>    // of s-&gt;q-&gt;p and t-&gt;u-&gt;v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*p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*v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        = *v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46050"/>
            <a:ext cx="8229600" cy="488950"/>
          </a:xfrm>
        </p:spPr>
        <p:txBody>
          <a:bodyPr/>
          <a:lstStyle/>
          <a:p>
            <a:pPr algn="ctr"/>
            <a:r>
              <a:rPr lang="en-US" sz="3200" dirty="0"/>
              <a:t>Restrict Qualifying Pointers in Structures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2738" y="1001713"/>
            <a:ext cx="3959225" cy="506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In the past, </a:t>
            </a:r>
            <a:r>
              <a:rPr lang="en-US" sz="2000" dirty="0"/>
              <a:t>pointers that are structure elements </a:t>
            </a:r>
            <a:r>
              <a:rPr lang="en-US" sz="2000" i="1" dirty="0">
                <a:solidFill>
                  <a:srgbClr val="FF0000"/>
                </a:solidFill>
              </a:rPr>
              <a:t>cannot</a:t>
            </a:r>
            <a:r>
              <a:rPr lang="en-US" sz="2000" dirty="0"/>
              <a:t> be </a:t>
            </a:r>
            <a:r>
              <a:rPr lang="en-US" sz="2000" i="1" dirty="0"/>
              <a:t>directly</a:t>
            </a:r>
            <a:r>
              <a:rPr lang="en-US" sz="2000" dirty="0"/>
              <a:t> restrict-qualified neither with –mt nor by using the restrict keyword.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NOTE: Fixed </a:t>
            </a:r>
            <a:r>
              <a:rPr lang="en-US" sz="1800" dirty="0"/>
              <a:t>in CGT 6.1.0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Instead, create local pointers </a:t>
            </a:r>
            <a:r>
              <a:rPr lang="en-US" sz="2000" i="1" dirty="0">
                <a:solidFill>
                  <a:srgbClr val="FF0000"/>
                </a:solidFill>
              </a:rPr>
              <a:t>at top-level of function</a:t>
            </a:r>
            <a:r>
              <a:rPr lang="en-US" sz="2000" dirty="0"/>
              <a:t> and restrict qualify </a:t>
            </a:r>
            <a:r>
              <a:rPr lang="en-US" sz="2000" dirty="0" smtClean="0"/>
              <a:t>pointers.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Use local pointers in function instead of original pointers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Even though it has been fixed, including local pointers in the code instead of the structure is highly recommended.</a:t>
            </a:r>
          </a:p>
          <a:p>
            <a:pPr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28475"/>
            <a:ext cx="8364538" cy="5715000"/>
          </a:xfrm>
        </p:spPr>
        <p:txBody>
          <a:bodyPr/>
          <a:lstStyle/>
          <a:p>
            <a:r>
              <a:rPr lang="en-US" sz="1800" dirty="0"/>
              <a:t>–mt. </a:t>
            </a:r>
            <a:r>
              <a:rPr lang="en-US" sz="1800" b="0" dirty="0"/>
              <a:t>Assume no pointer-based parameter writes to a memory location that is read by any other pointer-based parameter to the same function. </a:t>
            </a:r>
          </a:p>
          <a:p>
            <a:pPr lvl="1"/>
            <a:r>
              <a:rPr lang="en-US" sz="1600" dirty="0" smtClean="0"/>
              <a:t>Generally </a:t>
            </a:r>
            <a:r>
              <a:rPr lang="en-US" sz="1600" dirty="0"/>
              <a:t>safe except for </a:t>
            </a:r>
            <a:r>
              <a:rPr lang="en-US" sz="1600" i="1" dirty="0"/>
              <a:t>in place </a:t>
            </a:r>
            <a:r>
              <a:rPr lang="en-US" sz="1600" dirty="0"/>
              <a:t>transforms </a:t>
            </a:r>
          </a:p>
          <a:p>
            <a:pPr lvl="1"/>
            <a:r>
              <a:rPr lang="en-US" sz="1600" dirty="0" smtClean="0"/>
              <a:t>Consider </a:t>
            </a:r>
            <a:r>
              <a:rPr lang="en-US" sz="1600" dirty="0"/>
              <a:t>the following </a:t>
            </a:r>
            <a:r>
              <a:rPr lang="en-US" sz="1600" dirty="0" smtClean="0"/>
              <a:t>example function</a:t>
            </a:r>
            <a:r>
              <a:rPr lang="en-US" sz="1600" dirty="0"/>
              <a:t>:</a:t>
            </a:r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800" b="0" dirty="0" smtClean="0"/>
          </a:p>
          <a:p>
            <a:r>
              <a:rPr lang="en-US" sz="1800" b="0" dirty="0" smtClean="0"/>
              <a:t>–</a:t>
            </a:r>
            <a:r>
              <a:rPr lang="en-US" sz="1800" b="0" dirty="0"/>
              <a:t>mt is safe when memory ranges pointed to by “input” and “output” don’t overlap.</a:t>
            </a:r>
          </a:p>
          <a:p>
            <a:r>
              <a:rPr lang="en-US" sz="1800" b="0" i="1" dirty="0"/>
              <a:t>limitations of –mt: </a:t>
            </a:r>
            <a:r>
              <a:rPr lang="en-US" sz="1800" b="0" dirty="0"/>
              <a:t>applies </a:t>
            </a:r>
            <a:r>
              <a:rPr lang="en-US" sz="1800" b="0" i="1" dirty="0"/>
              <a:t>only </a:t>
            </a:r>
            <a:r>
              <a:rPr lang="en-US" sz="1800" b="0" dirty="0"/>
              <a:t>to pointer-based function parameters. It says nothing about:</a:t>
            </a:r>
          </a:p>
          <a:p>
            <a:pPr lvl="1"/>
            <a:r>
              <a:rPr lang="en-US" sz="1600" dirty="0"/>
              <a:t>R</a:t>
            </a:r>
            <a:r>
              <a:rPr lang="en-US" sz="1600" dirty="0" smtClean="0"/>
              <a:t>elationship </a:t>
            </a:r>
            <a:r>
              <a:rPr lang="en-US" sz="1600" dirty="0"/>
              <a:t>between parameters and other pointers (for example, “myglobal” and “output</a:t>
            </a:r>
            <a:r>
              <a:rPr lang="en-US" sz="1600" dirty="0" smtClean="0"/>
              <a:t>”)</a:t>
            </a:r>
            <a:endParaRPr lang="en-US" sz="1600" dirty="0"/>
          </a:p>
          <a:p>
            <a:pPr lvl="1"/>
            <a:r>
              <a:rPr lang="en-US" sz="1600" dirty="0"/>
              <a:t>N</a:t>
            </a:r>
            <a:r>
              <a:rPr lang="en-US" sz="1600" dirty="0" smtClean="0"/>
              <a:t>on-parameter </a:t>
            </a:r>
            <a:r>
              <a:rPr lang="en-US" sz="1600" dirty="0"/>
              <a:t>pointers used in the </a:t>
            </a:r>
            <a:r>
              <a:rPr lang="en-US" sz="1600" dirty="0" smtClean="0"/>
              <a:t>function</a:t>
            </a:r>
            <a:endParaRPr lang="en-US" sz="1600" dirty="0"/>
          </a:p>
          <a:p>
            <a:pPr lvl="1"/>
            <a:r>
              <a:rPr lang="en-US" sz="1600" dirty="0" smtClean="0"/>
              <a:t>Pointers </a:t>
            </a:r>
            <a:r>
              <a:rPr lang="en-US" sz="1600" dirty="0"/>
              <a:t>that are members of structures, even when the structures are </a:t>
            </a:r>
            <a:r>
              <a:rPr lang="en-US" sz="1600" dirty="0" smtClean="0"/>
              <a:t>parameters</a:t>
            </a:r>
            <a:endParaRPr lang="en-US" sz="1600" dirty="0"/>
          </a:p>
          <a:p>
            <a:pPr lvl="1"/>
            <a:r>
              <a:rPr lang="en-US" sz="1600" dirty="0"/>
              <a:t>P</a:t>
            </a:r>
            <a:r>
              <a:rPr lang="en-US" sz="1600" dirty="0" smtClean="0"/>
              <a:t>ointers de-referenced </a:t>
            </a:r>
            <a:r>
              <a:rPr lang="en-US" sz="1600" dirty="0"/>
              <a:t>via multiple levels of </a:t>
            </a:r>
            <a:r>
              <a:rPr lang="en-US" sz="1600" dirty="0" smtClean="0"/>
              <a:t>indirection</a:t>
            </a:r>
            <a:endParaRPr lang="en-US" sz="1600" dirty="0"/>
          </a:p>
          <a:p>
            <a:r>
              <a:rPr lang="en-US" sz="1800" b="0" dirty="0" smtClean="0"/>
              <a:t>NOTE: -mt is </a:t>
            </a:r>
            <a:r>
              <a:rPr lang="en-US" sz="1800" b="1" dirty="0"/>
              <a:t>not</a:t>
            </a:r>
            <a:r>
              <a:rPr lang="en-US" sz="1800" b="0" dirty="0"/>
              <a:t> a substitute for </a:t>
            </a:r>
            <a:r>
              <a:rPr lang="en-US" sz="1800" b="0" dirty="0" smtClean="0"/>
              <a:t>restrict-qualifiers, </a:t>
            </a:r>
            <a:r>
              <a:rPr lang="en-US" sz="1800" b="0" dirty="0"/>
              <a:t>which are key to achieving good </a:t>
            </a:r>
            <a:r>
              <a:rPr lang="en-US" sz="1800" b="0" dirty="0" smtClean="0"/>
              <a:t>performance.</a:t>
            </a:r>
            <a:endParaRPr lang="en-US" sz="1800" dirty="0"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5943600" cy="138499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selective_copy(int *input, int *output, int n)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int i;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for (i=0; i&lt;n; i++)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     if (myglobal[i]) output[i] = input[i];</a:t>
            </a:r>
          </a:p>
          <a:p>
            <a:pPr algn="l"/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33525"/>
            <a:ext cx="8229600" cy="762000"/>
          </a:xfrm>
          <a:noFill/>
          <a:ln/>
        </p:spPr>
        <p:txBody>
          <a:bodyPr/>
          <a:lstStyle/>
          <a:p>
            <a:pPr algn="ctr"/>
            <a:r>
              <a:rPr lang="en-US" dirty="0" smtClean="0"/>
              <a:t> The Global -mt Compiler Option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6248400"/>
            <a:ext cx="8839200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376863" y="1905000"/>
            <a:ext cx="34559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cl6x –o –mw –s –mt –</a:t>
            </a:r>
            <a:r>
              <a:rPr lang="en-US" sz="1800" dirty="0" smtClean="0">
                <a:latin typeface="Arial Unicode MS" pitchFamily="34" charset="-128"/>
              </a:rPr>
              <a:t>mv6600</a:t>
            </a:r>
            <a:endParaRPr lang="en-US" sz="1800" dirty="0">
              <a:latin typeface="Arial Unicode MS" pitchFamily="34" charset="-128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8600" y="827088"/>
            <a:ext cx="4968875" cy="2006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 (and Structures)</a:t>
            </a:r>
            <a:endParaRPr lang="en-US" sz="3200" dirty="0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5302250" cy="4906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myfunc(_str *restrict 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for (i=0; i&lt;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s-&gt;data-&gt;sz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s-&gt;data-&gt;q[i]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600" b="0" dirty="0">
                <a:solidFill>
                  <a:srgbClr val="FFFF00"/>
                </a:solidFill>
                <a:latin typeface="Courier New" pitchFamily="49" charset="0"/>
              </a:rPr>
              <a:t>s-&gt;data-&gt;p[i]</a:t>
            </a: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5011738" y="487363"/>
            <a:ext cx="1804987" cy="1417637"/>
          </a:xfrm>
          <a:prstGeom prst="wedgeRoundRectCallout">
            <a:avLst>
              <a:gd name="adj1" fmla="val -129421"/>
              <a:gd name="adj2" fmla="val -1100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5105400" y="609600"/>
            <a:ext cx="17526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R</a:t>
            </a:r>
            <a:r>
              <a:rPr lang="en-US" sz="1400" b="1" dirty="0" smtClean="0">
                <a:latin typeface="Arial Unicode MS" pitchFamily="34" charset="-128"/>
              </a:rPr>
              <a:t>estrict </a:t>
            </a:r>
            <a:r>
              <a:rPr lang="en-US" sz="1400" b="1" dirty="0">
                <a:latin typeface="Arial Unicode MS" pitchFamily="34" charset="-128"/>
              </a:rPr>
              <a:t>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p or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 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7077075" y="622300"/>
            <a:ext cx="2066925" cy="1087438"/>
          </a:xfrm>
          <a:prstGeom prst="wedgeRoundRectCallout">
            <a:avLst>
              <a:gd name="adj1" fmla="val -44125"/>
              <a:gd name="adj2" fmla="val 7486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8" name="AutoShape 10"/>
          <p:cNvSpPr>
            <a:spLocks noChangeArrowheads="1"/>
          </p:cNvSpPr>
          <p:nvPr/>
        </p:nvSpPr>
        <p:spPr bwMode="auto">
          <a:xfrm>
            <a:off x="228600" y="3405189"/>
            <a:ext cx="2417763" cy="1014412"/>
          </a:xfrm>
          <a:prstGeom prst="wedgeRoundRectCallout">
            <a:avLst>
              <a:gd name="adj1" fmla="val 74491"/>
              <a:gd name="adj2" fmla="val -5051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81000" y="3429000"/>
            <a:ext cx="22097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dirty="0">
                <a:latin typeface="Arial Unicode MS" pitchFamily="34" charset="-128"/>
              </a:rPr>
              <a:t>Note: Addresses of p, q, and sz are calculated during </a:t>
            </a:r>
            <a:r>
              <a:rPr lang="en-US" sz="1400" b="1" dirty="0">
                <a:latin typeface="Arial Unicode MS" pitchFamily="34" charset="-128"/>
              </a:rPr>
              <a:t>every</a:t>
            </a:r>
            <a:r>
              <a:rPr lang="en-US" sz="1400" dirty="0">
                <a:latin typeface="Arial Unicode MS" pitchFamily="34" charset="-128"/>
              </a:rPr>
              <a:t> loop iteration.</a:t>
            </a: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3897313" y="6046788"/>
            <a:ext cx="990600" cy="4191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8140700" y="5602288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152400" y="5105400"/>
            <a:ext cx="2590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12 cycles/result, 72 bytes</a:t>
            </a: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870575" y="2219325"/>
            <a:ext cx="2895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</a:t>
            </a:r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7315200" y="609600"/>
            <a:ext cx="159385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-mt does not help!  Only applies to s, not to 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p or </a:t>
            </a:r>
          </a:p>
          <a:p>
            <a:pPr algn="l" eaLnBrk="1" hangingPunct="1"/>
            <a:r>
              <a:rPr lang="en-US" sz="1400" b="1" dirty="0">
                <a:latin typeface="Arial Unicode MS" pitchFamily="34" charset="-128"/>
              </a:rPr>
              <a:t>s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data</a:t>
            </a:r>
            <a:r>
              <a:rPr lang="en-US" sz="1400" b="1" dirty="0">
                <a:latin typeface="Arial Unicode MS" pitchFamily="34" charset="-128"/>
                <a:sym typeface="Symbol" pitchFamily="18" charset="2"/>
              </a:rPr>
              <a:t></a:t>
            </a:r>
            <a:r>
              <a:rPr lang="en-US" sz="1400" b="1" dirty="0">
                <a:latin typeface="Arial Unicode MS" pitchFamily="34" charset="-128"/>
              </a:rPr>
              <a:t>q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2871788" y="2662238"/>
            <a:ext cx="6272212" cy="37856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*(i*4+(*V$0).q)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=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*(i*4+(*V$0).p)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pl-PL" sz="1600" b="1" dirty="0">
                <a:solidFill>
                  <a:srgbClr val="FFFF00"/>
                </a:solidFill>
                <a:latin typeface="Courier New" pitchFamily="49" charset="0"/>
              </a:rPr>
              <a:t>(*V$0).sz</a:t>
            </a:r>
            <a:r>
              <a:rPr lang="pl-PL" sz="1600" b="1" dirty="0">
                <a:solidFill>
                  <a:schemeClr val="bg1"/>
                </a:solidFill>
                <a:latin typeface="Courier New" pitchFamily="49" charset="0"/>
              </a:rPr>
              <a:t> &gt; (++i) ) goto g2;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source line                 : 17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opening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closing brace source line   : 18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2        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2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11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;*      ii = 12 Schedule found with 2 iterat…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Hardware and Software Pipeline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506413"/>
            <a:ext cx="4864100" cy="345598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0" i="1" dirty="0" smtClean="0">
                <a:solidFill>
                  <a:schemeClr val="bg1"/>
                </a:solidFill>
                <a:latin typeface="Courier New" pitchFamily="49" charset="0"/>
              </a:rPr>
              <a:t>myfunc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(_str *s)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int *restrict p, *restrict 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int sz;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p  = s-&gt;data-&gt;p;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q  = s-&gt;data-&gt;q;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sz = s-&gt;data-&gt;sz;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MUST_ITERATE(2,,2);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sz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q[i]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p[i]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700" b="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0" dirty="0">
                <a:solidFill>
                  <a:schemeClr val="bg1"/>
                </a:solidFill>
                <a:latin typeface="Arial Unicode MS" pitchFamily="34" charset="-128"/>
              </a:rPr>
              <a:t>Hand-optimized source file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74663"/>
          </a:xfrm>
        </p:spPr>
        <p:txBody>
          <a:bodyPr/>
          <a:lstStyle/>
          <a:p>
            <a:pPr algn="ctr"/>
            <a:r>
              <a:rPr lang="en-US" sz="3200" dirty="0"/>
              <a:t>Example: Restrict </a:t>
            </a:r>
            <a:r>
              <a:rPr lang="en-US" sz="3200" dirty="0" smtClean="0"/>
              <a:t>(continued)</a:t>
            </a:r>
            <a:endParaRPr lang="en-US" sz="3200" dirty="0"/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3311525" y="2333625"/>
            <a:ext cx="5603875" cy="41857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_memd8((void *)U$17) = </a:t>
            </a:r>
          </a:p>
          <a:p>
            <a:pPr algn="l" eaLnBrk="1" hangingPunct="1"/>
            <a:r>
              <a:rPr lang="nl-NL" sz="1400" b="1" dirty="0">
                <a:solidFill>
                  <a:srgbClr val="FFFF00"/>
                </a:solidFill>
                <a:latin typeface="Courier New" pitchFamily="49" charset="0"/>
              </a:rPr>
              <a:t>                         _memd8((void *)U$14);</a:t>
            </a: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U$14 += 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nl-NL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U$1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7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L$1 = L$1-1)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Minimum Trip Count         : 1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ii = 2 Schedule found with 3 iterati…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557213" y="4144963"/>
            <a:ext cx="3241675" cy="1157287"/>
          </a:xfrm>
          <a:prstGeom prst="wedgeRoundRectCallout">
            <a:avLst>
              <a:gd name="adj1" fmla="val 37415"/>
              <a:gd name="adj2" fmla="val -148491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09600" y="4267200"/>
            <a:ext cx="3371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>
                <a:latin typeface="Arial Unicode MS" pitchFamily="34" charset="-128"/>
              </a:rPr>
              <a:t>Observe: Now the compiler automatically unrolls loop and SIMDs memory accesses.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26025" y="798513"/>
            <a:ext cx="3463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</a:t>
            </a:r>
            <a:r>
              <a:rPr lang="en-US" sz="2000" dirty="0" smtClean="0">
                <a:latin typeface="Arial Unicode MS" pitchFamily="34" charset="-128"/>
              </a:rPr>
              <a:t>–mv6600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4114800" y="60960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76200" y="5410200"/>
            <a:ext cx="3657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Bottom line: </a:t>
            </a:r>
          </a:p>
          <a:p>
            <a:pPr algn="l" eaLnBrk="1" hangingPunct="1"/>
            <a:r>
              <a:rPr lang="en-US" sz="2400" dirty="0">
                <a:solidFill>
                  <a:srgbClr val="FF0000"/>
                </a:solidFill>
                <a:latin typeface="Arial Unicode MS" pitchFamily="34" charset="-128"/>
              </a:rPr>
              <a:t>1 cycle/result, 44 bytes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6229350" y="1446213"/>
            <a:ext cx="291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Extracted from .asm file: 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7924800" y="51054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7848600" y="5715000"/>
            <a:ext cx="374650" cy="3302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Overhead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876800" y="1260475"/>
            <a:ext cx="3962400" cy="373380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546100"/>
          </a:xfrm>
        </p:spPr>
        <p:txBody>
          <a:bodyPr/>
          <a:lstStyle/>
          <a:p>
            <a:pPr algn="ctr"/>
            <a:r>
              <a:rPr lang="en-US" sz="3200" dirty="0"/>
              <a:t>Reducing Loop Overhead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184275"/>
            <a:ext cx="4876800" cy="51403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If the compiler does not know that a loop will execute at least once, it will need to</a:t>
            </a:r>
            <a:r>
              <a:rPr lang="en-US" sz="1800" dirty="0" smtClean="0"/>
              <a:t>: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I</a:t>
            </a:r>
            <a:r>
              <a:rPr lang="en-US" sz="1800" dirty="0" smtClean="0"/>
              <a:t>nsert </a:t>
            </a:r>
            <a:r>
              <a:rPr lang="en-US" sz="1800" dirty="0"/>
              <a:t>code to check if </a:t>
            </a:r>
            <a:r>
              <a:rPr lang="en-US" sz="1800" dirty="0" smtClean="0"/>
              <a:t>the</a:t>
            </a:r>
            <a:br>
              <a:rPr lang="en-US" sz="1800" dirty="0" smtClean="0"/>
            </a:br>
            <a:r>
              <a:rPr lang="en-US" sz="1800" dirty="0" smtClean="0"/>
              <a:t>trip </a:t>
            </a:r>
            <a:r>
              <a:rPr lang="en-US" sz="1800" dirty="0"/>
              <a:t>count is &lt;= zero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Conditionally </a:t>
            </a:r>
            <a:r>
              <a:rPr lang="en-US" sz="1800" dirty="0"/>
              <a:t>branch around the </a:t>
            </a:r>
            <a:r>
              <a:rPr lang="en-US" sz="1800" dirty="0" smtClean="0"/>
              <a:t>loop</a:t>
            </a: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AutoNum type="arabicPeriod"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This adds overhead to loops.</a:t>
            </a:r>
          </a:p>
          <a:p>
            <a:pPr>
              <a:lnSpc>
                <a:spcPct val="80000"/>
              </a:lnSpc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sz="1800" dirty="0"/>
              <a:t>If </a:t>
            </a:r>
            <a:r>
              <a:rPr lang="en-US" sz="1800" dirty="0" smtClean="0"/>
              <a:t>the loop </a:t>
            </a:r>
            <a:r>
              <a:rPr lang="en-US" sz="1800" dirty="0"/>
              <a:t>is guaranteed to execute at least once, </a:t>
            </a:r>
            <a:r>
              <a:rPr lang="en-US" sz="1800" dirty="0" smtClean="0"/>
              <a:t>insert </a:t>
            </a:r>
            <a:r>
              <a:rPr lang="en-US" sz="1800" dirty="0"/>
              <a:t>pragma immediately before loop to </a:t>
            </a:r>
            <a:r>
              <a:rPr lang="en-US" sz="1800" dirty="0" smtClean="0"/>
              <a:t>notify </a:t>
            </a:r>
            <a:r>
              <a:rPr lang="en-US" sz="1800" dirty="0"/>
              <a:t>the </a:t>
            </a:r>
            <a:r>
              <a:rPr lang="en-US" sz="1800" dirty="0" smtClean="0"/>
              <a:t>compiler:</a:t>
            </a:r>
            <a:endParaRPr lang="en-US" sz="1800" dirty="0"/>
          </a:p>
          <a:p>
            <a:pPr marL="533400" indent="-533400">
              <a:lnSpc>
                <a:spcPct val="80000"/>
              </a:lnSpc>
            </a:pPr>
            <a:endParaRPr lang="en-US" sz="1800" dirty="0"/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0000"/>
                </a:solidFill>
              </a:rPr>
              <a:t>#pragma MUST_ITERATE(1,,);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80000"/>
              </a:lnSpc>
              <a:buFontTx/>
              <a:buNone/>
            </a:pPr>
            <a:r>
              <a:rPr lang="en-US" sz="1800" dirty="0"/>
              <a:t>or, more </a:t>
            </a:r>
            <a:r>
              <a:rPr lang="en-US" sz="1800" dirty="0" smtClean="0"/>
              <a:t>generally</a:t>
            </a:r>
            <a:br>
              <a:rPr lang="en-US" sz="1800" dirty="0" smtClean="0"/>
            </a:br>
            <a:endParaRPr lang="en-US" sz="1800" dirty="0" smtClean="0"/>
          </a:p>
          <a:p>
            <a:pPr marL="914400" lvl="1" indent="-457200">
              <a:lnSpc>
                <a:spcPct val="80000"/>
              </a:lnSpc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#pragma MUST_ITERATE(min, max, mult);</a:t>
            </a:r>
          </a:p>
          <a:p>
            <a:pPr marL="914400" lvl="1" indent="-4572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533400" indent="-533400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19201"/>
            <a:ext cx="3962400" cy="3810000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compute trip count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if (trip count &lt;=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	branch to postloop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load 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compute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	store output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postloop: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/>
              <a:t>	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</p:txBody>
      </p:sp>
      <p:sp>
        <p:nvSpPr>
          <p:cNvPr id="30728" name="AutoShape 8"/>
          <p:cNvSpPr>
            <a:spLocks noChangeArrowheads="1"/>
          </p:cNvSpPr>
          <p:nvPr/>
        </p:nvSpPr>
        <p:spPr bwMode="auto">
          <a:xfrm flipH="1" flipV="1">
            <a:off x="6897688" y="4608513"/>
            <a:ext cx="2246312" cy="1309687"/>
          </a:xfrm>
          <a:prstGeom prst="wedgeRoundRectCallout">
            <a:avLst>
              <a:gd name="adj1" fmla="val -1380"/>
              <a:gd name="adj2" fmla="val 190241"/>
              <a:gd name="adj3" fmla="val 16667"/>
            </a:avLst>
          </a:prstGeom>
          <a:solidFill>
            <a:srgbClr val="FFFF93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eaLnBrk="1" hangingPunct="1"/>
            <a:endParaRPr lang="en-US" sz="12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008813" y="4787900"/>
            <a:ext cx="2135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tx2"/>
                </a:solidFill>
              </a:rPr>
              <a:t>If trip count </a:t>
            </a:r>
            <a:r>
              <a:rPr lang="en-US" sz="1400" b="1" dirty="0" smtClean="0">
                <a:solidFill>
                  <a:schemeClr val="tx2"/>
                </a:solidFill>
              </a:rPr>
              <a:t>is not known to </a:t>
            </a:r>
            <a:r>
              <a:rPr lang="en-US" sz="1400" b="1" dirty="0">
                <a:solidFill>
                  <a:schemeClr val="tx2"/>
                </a:solidFill>
              </a:rPr>
              <a:t>be less than </a:t>
            </a:r>
            <a:r>
              <a:rPr lang="en-US" sz="1400" b="1" dirty="0" smtClean="0">
                <a:solidFill>
                  <a:schemeClr val="tx2"/>
                </a:solidFill>
              </a:rPr>
              <a:t>zero, compiler </a:t>
            </a:r>
            <a:r>
              <a:rPr lang="en-US" sz="1400" b="1" dirty="0">
                <a:solidFill>
                  <a:schemeClr val="tx2"/>
                </a:solidFill>
              </a:rPr>
              <a:t>inserts </a:t>
            </a:r>
            <a:r>
              <a:rPr lang="en-US" sz="1400" b="1" dirty="0" smtClean="0">
                <a:solidFill>
                  <a:schemeClr val="tx2"/>
                </a:solidFill>
              </a:rPr>
              <a:t>code shown in </a:t>
            </a:r>
            <a:r>
              <a:rPr lang="en-US" sz="1400" b="1" dirty="0">
                <a:solidFill>
                  <a:schemeClr val="tx2"/>
                </a:solidFill>
              </a:rPr>
              <a:t>yellow.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221003" y="3640781"/>
            <a:ext cx="7620000" cy="259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28600" y="1143000"/>
            <a:ext cx="6096000" cy="1905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629400" cy="387350"/>
          </a:xfrm>
        </p:spPr>
        <p:txBody>
          <a:bodyPr/>
          <a:lstStyle/>
          <a:p>
            <a:pPr algn="ctr"/>
            <a:r>
              <a:rPr lang="en-US" sz="3200" dirty="0"/>
              <a:t>Detecting Loop Overhead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6019800" cy="2590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myfunc.c: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myfunc(int *input1, int *input2, int *output,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for (i=0; i&lt;n;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       output[i] = input1[i] -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1275793" y="3218506"/>
            <a:ext cx="7639607" cy="281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Extracted from myfunc.asm (generated using –o –</a:t>
            </a:r>
            <a:r>
              <a:rPr lang="en-US" sz="2000" dirty="0" smtClean="0"/>
              <a:t>mv6600  –</a:t>
            </a:r>
            <a:r>
              <a:rPr lang="en-US" sz="2000" dirty="0"/>
              <a:t>s  –mw):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n &lt;= 0 ) goto g4;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U$11 = input1;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U$13 = input2;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U$16 = output;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L$1 =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    #pragma MUST_ITERATE(1,…)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-----------------------g3: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5   -----------------------    *U$16++ = *U$11++-*U$13++;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4   -----------------------    if ( --L$1 ) goto g3;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;**     -----------------------g4: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4648200" y="3657600"/>
            <a:ext cx="3200400" cy="4048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24288" y="1425575"/>
            <a:ext cx="5319712" cy="4483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Known Max Trip Count Factor      :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2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  2*       1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ii = 2  Schedule found with 4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0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*A5++,A4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1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.D2T2   *B4++,B5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2           NOP             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6           SUB     .L1X    B5,A4,A3  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7      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.D1T1   A3,*A6++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||        SPBR            $C$C24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8           ; BRANCHCC OCCURS {$C$C24}        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4191000" y="7461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cl6x –o –s –mw –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mv6600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1062038"/>
            <a:ext cx="4137025" cy="2595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787400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6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6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myfunc(int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*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restrict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#pragma MUST_ITERATE(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,,);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1676400" y="3733800"/>
            <a:ext cx="1912938" cy="434975"/>
          </a:xfrm>
          <a:prstGeom prst="wedgeRoundRectCallout">
            <a:avLst>
              <a:gd name="adj1" fmla="val 110417"/>
              <a:gd name="adj2" fmla="val -35037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</a:t>
            </a:r>
            <a:r>
              <a:rPr lang="en-US" sz="2800" dirty="0" err="1" smtClean="0"/>
              <a:t>nassert</a:t>
            </a:r>
            <a:r>
              <a:rPr lang="en-US" sz="2800" dirty="0" smtClean="0"/>
              <a:t>, </a:t>
            </a:r>
            <a:r>
              <a:rPr lang="en-US" sz="2800" dirty="0"/>
              <a:t>and SIMD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4724400" y="3581400"/>
            <a:ext cx="957263" cy="430213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518622" y="1049681"/>
            <a:ext cx="3616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-mw comments (from .asm file): </a:t>
            </a:r>
          </a:p>
        </p:txBody>
      </p:sp>
      <p:sp>
        <p:nvSpPr>
          <p:cNvPr id="47114" name="Oval 10"/>
          <p:cNvSpPr>
            <a:spLocks noChangeArrowheads="1"/>
          </p:cNvSpPr>
          <p:nvPr/>
        </p:nvSpPr>
        <p:spPr bwMode="auto">
          <a:xfrm>
            <a:off x="6781800" y="2819400"/>
            <a:ext cx="1876425" cy="7620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5" name="Oval 11"/>
          <p:cNvSpPr>
            <a:spLocks noChangeArrowheads="1"/>
          </p:cNvSpPr>
          <p:nvPr/>
        </p:nvSpPr>
        <p:spPr bwMode="auto">
          <a:xfrm>
            <a:off x="7696200" y="2286000"/>
            <a:ext cx="457200" cy="53340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152400" y="4572000"/>
            <a:ext cx="3886200" cy="15621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U$14 = 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U$17 = 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L$1  = n;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U$17++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*U$12++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 - 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*U$14++</a:t>
            </a:r>
            <a:r>
              <a:rPr lang="nl-NL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  <a:r>
              <a:rPr lang="nl-NL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-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0" y="4121150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-s comments (from .asm file): 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1828800" y="3742853"/>
            <a:ext cx="1689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2 cycles / result</a:t>
            </a:r>
          </a:p>
        </p:txBody>
      </p:sp>
      <p:sp>
        <p:nvSpPr>
          <p:cNvPr id="47119" name="AutoShape 15"/>
          <p:cNvSpPr>
            <a:spLocks noChangeArrowheads="1"/>
          </p:cNvSpPr>
          <p:nvPr/>
        </p:nvSpPr>
        <p:spPr bwMode="auto">
          <a:xfrm>
            <a:off x="7467600" y="3962400"/>
            <a:ext cx="1492250" cy="644525"/>
          </a:xfrm>
          <a:prstGeom prst="wedgeRoundRectCallout">
            <a:avLst>
              <a:gd name="adj1" fmla="val 10000"/>
              <a:gd name="adj2" fmla="val -107389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7508875" y="3944938"/>
            <a:ext cx="1993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+mn-lt"/>
              </a:rPr>
              <a:t>resources unbalanced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136650" y="2160588"/>
            <a:ext cx="6324600" cy="34909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981200"/>
            <a:ext cx="6662738" cy="361791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511175" y="1022350"/>
            <a:ext cx="834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400" b="1" i="1" dirty="0"/>
              <a:t>Suppose we know that the trip count is a multiple of 4…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030663" y="1041400"/>
            <a:ext cx="5113337" cy="5207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2x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2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0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*A6++(8),A3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*B6++(8),B4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1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.D1T1   *A8++(8),A3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  ||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LDW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.D2T2   *B5++(8),B4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2       NOP             3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5       SUB     .L1X    B4,A3,A4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6       NOP             1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7       SUB     .L1X    B4,A3,A5          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     8     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STNDW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.D1T1   A5:A4,*A7++(8)                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2400" y="758825"/>
            <a:ext cx="398621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</a:t>
            </a:r>
            <a:r>
              <a:rPr lang="en-US" sz="2000" dirty="0" smtClean="0">
                <a:latin typeface="Arial Unicode MS" pitchFamily="34" charset="-128"/>
              </a:rPr>
              <a:t>mv6600</a:t>
            </a:r>
            <a:endParaRPr lang="en-US" sz="2000" dirty="0">
              <a:latin typeface="Arial Unicode MS" pitchFamily="34" charset="-128"/>
            </a:endParaRP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4989513" y="3309938"/>
            <a:ext cx="957262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5713413" y="642938"/>
            <a:ext cx="343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7267575" y="23891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8553450" y="1927225"/>
            <a:ext cx="374650" cy="485775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0" y="1624013"/>
            <a:ext cx="4664075" cy="2867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FACTOR(2)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= input1;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= input2;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= output;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L$1  = n &gt;&gt; 1;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_memd8((void *)U$23)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     _itod(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*U$14[1]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,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</a:t>
            </a:r>
            <a:r>
              <a:rPr lang="en-US" sz="1400" b="1" dirty="0">
                <a:solidFill>
                  <a:srgbClr val="FFFF00"/>
                </a:solidFill>
                <a:latin typeface="Courier New" pitchFamily="49" charset="0"/>
              </a:rPr>
              <a:t>*U$14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);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U$14 += 2;</a:t>
            </a: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U$23 += 2;</a:t>
            </a:r>
            <a:endParaRPr lang="nl-NL" sz="14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</a:rPr>
              <a:t>--L$1</a:t>
            </a:r>
            <a:r>
              <a:rPr lang="pl-PL" sz="14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4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0" y="1177925"/>
            <a:ext cx="341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976313" y="4859338"/>
            <a:ext cx="2487612" cy="1019175"/>
          </a:xfrm>
          <a:prstGeom prst="wedgeRoundRectCallout">
            <a:avLst>
              <a:gd name="adj1" fmla="val 110625"/>
              <a:gd name="adj2" fmla="val -1619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047750" y="4878388"/>
            <a:ext cx="27733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1.5 cycles / result</a:t>
            </a:r>
          </a:p>
          <a:p>
            <a:pPr algn="l" eaLnBrk="1" hangingPunct="1"/>
            <a:r>
              <a:rPr lang="en-US" sz="1800" b="1" dirty="0"/>
              <a:t>(resource balance better but not great)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136650" y="2012950"/>
            <a:ext cx="6324600" cy="4006850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47650"/>
            <a:ext cx="8686800" cy="474663"/>
          </a:xfrm>
        </p:spPr>
        <p:txBody>
          <a:bodyPr/>
          <a:lstStyle/>
          <a:p>
            <a:pPr algn="ctr"/>
            <a:r>
              <a:rPr lang="en-US" sz="2800" dirty="0"/>
              <a:t>Example: MUST_ITERATE, _nassert, SIMD (cont)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249363" y="1806575"/>
            <a:ext cx="6554787" cy="42132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80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_nassert((int) input1 %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input2 %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rgbClr val="FFFF00"/>
                </a:solidFill>
                <a:latin typeface="Courier New" pitchFamily="49" charset="0"/>
              </a:rPr>
              <a:t>   _nassert((int) output % 8 == 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     output[i] =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554038" y="839788"/>
            <a:ext cx="7972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b="1" i="1" dirty="0"/>
              <a:t>Suppose we tell the compiler that input1, input2 </a:t>
            </a:r>
            <a:r>
              <a:rPr lang="en-US" sz="2000" b="1" i="1" dirty="0" smtClean="0"/>
              <a:t>,and </a:t>
            </a:r>
            <a:r>
              <a:rPr lang="en-US" sz="2000" b="1" i="1" dirty="0"/>
              <a:t>output are aligned on double-word boundaries…</a:t>
            </a:r>
          </a:p>
          <a:p>
            <a:pPr algn="l" eaLnBrk="1" hangingPunct="1"/>
            <a:r>
              <a:rPr lang="en-US" b="1" i="1" dirty="0"/>
              <a:t>	* Note – must </a:t>
            </a:r>
            <a:r>
              <a:rPr lang="en-US" b="1" dirty="0">
                <a:latin typeface="Courier New" pitchFamily="49" charset="0"/>
              </a:rPr>
              <a:t>_nassert(x)</a:t>
            </a:r>
            <a:r>
              <a:rPr lang="en-US" b="1" i="1" dirty="0"/>
              <a:t> before </a:t>
            </a:r>
            <a:r>
              <a:rPr lang="en-US" b="1" dirty="0">
                <a:latin typeface="Courier New" pitchFamily="49" charset="0"/>
              </a:rPr>
              <a:t>x</a:t>
            </a:r>
            <a:r>
              <a:rPr lang="en-US" b="1" i="1" dirty="0"/>
              <a:t> is used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5413"/>
            <a:ext cx="4864100" cy="561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Arial Unicode MS" pitchFamily="34" charset="-128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7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myfunc(int * restrict input1,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input2,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* restrict output,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int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{</a:t>
            </a:r>
            <a:endParaRPr lang="en-US" sz="1400" b="0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rgbClr val="FFFF00"/>
                </a:solidFill>
                <a:latin typeface="Courier New" pitchFamily="49" charset="0"/>
              </a:rPr>
              <a:t>   </a:t>
            </a: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#pragma MUST_ITERATE(1,,4);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for (i=0;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output[i]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       input1[i] – input2[i];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b="0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30663" y="1073150"/>
            <a:ext cx="4732337" cy="48482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Unroll Multiple             : 4x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Loop Carried Dependency Bound(^) : 0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Unpartitioned Resource Bound 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Partitioned Resource Bound(*)    :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Resource Partition: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                     A-side   B-side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.D units        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.T address paths          3*       3*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ii = 3 Schedule found with 3 iter...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SINGLE SCHEDULED ITERATION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 $C$C24: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0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*B18++(16,B9:B8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*A9++(16),A7:A6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1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*A3++(16),A5:A4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LDDW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*B5++(16),B17:B16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2     NOP            3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5     SUB    .L2X    A7,B9,B7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6     SUB    .L2X    A6,B8,B6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SUB    .L1X    B16,A4,A4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7     SUB    .L1X    B17,A5,A5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8   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.D2T2   B7:B6,*B4++(16)          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 ||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STDW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.D1T1   A5:A4,*A8++(16)         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58738"/>
            <a:ext cx="8686800" cy="474662"/>
          </a:xfrm>
        </p:spPr>
        <p:txBody>
          <a:bodyPr/>
          <a:lstStyle/>
          <a:p>
            <a:pPr algn="ctr"/>
            <a:r>
              <a:rPr lang="en-US" sz="2800" dirty="0"/>
              <a:t>Example: MUST_ITERATE, nassert and SIMD (cont)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457200" y="914400"/>
            <a:ext cx="33369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2000" dirty="0">
                <a:latin typeface="Arial Unicode MS" pitchFamily="34" charset="-128"/>
              </a:rPr>
              <a:t>cl6x –o –s –mw –mv64+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800600" y="3011488"/>
            <a:ext cx="957263" cy="43021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032250" y="685800"/>
            <a:ext cx="3430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-mw comments (from .asm file): 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6781800" y="2173288"/>
            <a:ext cx="1876425" cy="95885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8001000" y="1411288"/>
            <a:ext cx="463550" cy="284162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304800" y="1673225"/>
            <a:ext cx="3886200" cy="43005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// LOOP BELOW UNROLLED BY FACTOR(4)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restrict)input1;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restrict)input2;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= (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double *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restrict)output;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L$1  = n &gt;&gt;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…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g2: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C$5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*U$16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C$4   =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*U$12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*U$27 = _itod((int)_hi(C$4)-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(int)_hi(C$5),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(int)_lo(C$4)-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(int)_lo(C$5));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C$3   = *U$16[1];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C$2   = *U$12[1];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</a:t>
            </a:r>
            <a:r>
              <a:rPr lang="en-US" sz="1200" b="1" dirty="0">
                <a:solidFill>
                  <a:srgbClr val="FFFF00"/>
                </a:solidFill>
                <a:latin typeface="Courier New" pitchFamily="49" charset="0"/>
              </a:rPr>
              <a:t>*U$27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= _itod((int)_hi(C$2)- 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(int)_hi(C$3),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(int)_lo(C$2)-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                   (int)_lo(C$3));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U$12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U$16 += 2;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U$27 += 2;</a:t>
            </a:r>
            <a:endParaRPr lang="nl-NL" sz="1200" b="1" dirty="0">
              <a:solidFill>
                <a:srgbClr val="FFFF00"/>
              </a:solidFill>
              <a:latin typeface="Courier New" pitchFamily="49" charset="0"/>
            </a:endParaRP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;**   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if ( </a:t>
            </a:r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--L$1)</a:t>
            </a:r>
            <a:r>
              <a:rPr lang="pl-PL" sz="1200" b="1" dirty="0">
                <a:solidFill>
                  <a:schemeClr val="bg1"/>
                </a:solidFill>
                <a:latin typeface="Courier New" pitchFamily="49" charset="0"/>
              </a:rPr>
              <a:t> ) goto g2;</a:t>
            </a:r>
            <a:endParaRPr lang="en-US" sz="1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0" y="1230313"/>
            <a:ext cx="3413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>
                <a:latin typeface="Arial Unicode MS" pitchFamily="34" charset="-128"/>
              </a:rPr>
              <a:t>-s comments (from .asm file): </a:t>
            </a:r>
          </a:p>
        </p:txBody>
      </p:sp>
      <p:sp>
        <p:nvSpPr>
          <p:cNvPr id="55308" name="AutoShape 12"/>
          <p:cNvSpPr>
            <a:spLocks noChangeArrowheads="1"/>
          </p:cNvSpPr>
          <p:nvPr/>
        </p:nvSpPr>
        <p:spPr bwMode="auto">
          <a:xfrm>
            <a:off x="2209800" y="2590800"/>
            <a:ext cx="2409825" cy="688975"/>
          </a:xfrm>
          <a:prstGeom prst="wedgeRoundRectCallout">
            <a:avLst>
              <a:gd name="adj1" fmla="val 59157"/>
              <a:gd name="adj2" fmla="val 29495"/>
              <a:gd name="adj3" fmla="val 16667"/>
            </a:avLst>
          </a:prstGeom>
          <a:solidFill>
            <a:srgbClr val="FFFF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200" dirty="0">
              <a:latin typeface="Croobie" pitchFamily="2" charset="0"/>
            </a:endParaRPr>
          </a:p>
        </p:txBody>
      </p:sp>
      <p:sp>
        <p:nvSpPr>
          <p:cNvPr id="55309" name="Text Box 13"/>
          <p:cNvSpPr txBox="1">
            <a:spLocks noChangeArrowheads="1"/>
          </p:cNvSpPr>
          <p:nvPr/>
        </p:nvSpPr>
        <p:spPr bwMode="auto">
          <a:xfrm>
            <a:off x="2209800" y="2590800"/>
            <a:ext cx="25415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b="1" dirty="0"/>
              <a:t>0.75 cycles / result</a:t>
            </a:r>
          </a:p>
          <a:p>
            <a:pPr algn="l" eaLnBrk="1" hangingPunct="1"/>
            <a:r>
              <a:rPr lang="en-US" sz="1800" b="1" dirty="0"/>
              <a:t>(resources balanced)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SIMD and Registers Pressure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0" y="6248400"/>
            <a:ext cx="8915400" cy="56207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4343400" y="3124200"/>
            <a:ext cx="457200" cy="1447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733800" y="3124200"/>
            <a:ext cx="457200" cy="1066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3124200" y="3106270"/>
            <a:ext cx="457200" cy="533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Non-Pipelined vs. Pipelined CPU</a:t>
            </a:r>
          </a:p>
        </p:txBody>
      </p:sp>
      <p:sp>
        <p:nvSpPr>
          <p:cNvPr id="17412" name="Rectangle 7"/>
          <p:cNvSpPr>
            <a:spLocks noChangeArrowheads="1"/>
          </p:cNvSpPr>
          <p:nvPr/>
        </p:nvSpPr>
        <p:spPr bwMode="auto">
          <a:xfrm>
            <a:off x="593725" y="1447800"/>
            <a:ext cx="156267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CPU Type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9434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2</a:t>
            </a:r>
            <a:r>
              <a:rPr lang="en-US" sz="3200" dirty="0">
                <a:latin typeface="+mj-lt"/>
              </a:rPr>
              <a:t>  E</a:t>
            </a:r>
            <a:r>
              <a:rPr lang="en-US" sz="3200" baseline="-25000" dirty="0">
                <a:latin typeface="+mj-lt"/>
              </a:rPr>
              <a:t>2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772275" y="2060575"/>
            <a:ext cx="1663700" cy="5302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+mj-lt"/>
              </a:rPr>
              <a:t>F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D</a:t>
            </a:r>
            <a:r>
              <a:rPr lang="en-US" sz="3200" baseline="-25000" dirty="0">
                <a:latin typeface="+mj-lt"/>
              </a:rPr>
              <a:t>3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E</a:t>
            </a:r>
            <a:r>
              <a:rPr lang="en-US" sz="3200" baseline="-25000" dirty="0">
                <a:solidFill>
                  <a:schemeClr val="tx2"/>
                </a:solidFill>
                <a:latin typeface="+mj-lt"/>
              </a:rPr>
              <a:t>3</a:t>
            </a:r>
          </a:p>
        </p:txBody>
      </p:sp>
      <p:grpSp>
        <p:nvGrpSpPr>
          <p:cNvPr id="2" name="Group 26"/>
          <p:cNvGrpSpPr/>
          <p:nvPr>
            <p:custDataLst>
              <p:tags r:id="rId2"/>
            </p:custDataLst>
          </p:nvPr>
        </p:nvGrpSpPr>
        <p:grpSpPr>
          <a:xfrm>
            <a:off x="288925" y="2060575"/>
            <a:ext cx="4489450" cy="596887"/>
            <a:chOff x="288925" y="2060575"/>
            <a:chExt cx="4489450" cy="596887"/>
          </a:xfrm>
        </p:grpSpPr>
        <p:sp>
          <p:nvSpPr>
            <p:cNvPr id="26627" name="Rectangle 3"/>
            <p:cNvSpPr>
              <a:spLocks noChangeArrowheads="1"/>
            </p:cNvSpPr>
            <p:nvPr/>
          </p:nvSpPr>
          <p:spPr bwMode="auto">
            <a:xfrm>
              <a:off x="3114675" y="2060575"/>
              <a:ext cx="1663700" cy="5302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92075" tIns="46038" rIns="92075" bIns="46038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</a:p>
          </p:txBody>
        </p:sp>
        <p:sp>
          <p:nvSpPr>
            <p:cNvPr id="17413" name="Rectangle 8"/>
            <p:cNvSpPr>
              <a:spLocks noChangeArrowheads="1"/>
            </p:cNvSpPr>
            <p:nvPr/>
          </p:nvSpPr>
          <p:spPr bwMode="auto">
            <a:xfrm>
              <a:off x="288925" y="2133600"/>
              <a:ext cx="2261838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Non-Pipelined</a:t>
              </a:r>
            </a:p>
          </p:txBody>
        </p:sp>
      </p:grpSp>
      <p:sp>
        <p:nvSpPr>
          <p:cNvPr id="17414" name="Line 9"/>
          <p:cNvSpPr>
            <a:spLocks noChangeShapeType="1"/>
          </p:cNvSpPr>
          <p:nvPr/>
        </p:nvSpPr>
        <p:spPr bwMode="auto">
          <a:xfrm flipV="1">
            <a:off x="381000" y="1904999"/>
            <a:ext cx="822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5" name="Line 10"/>
          <p:cNvSpPr>
            <a:spLocks noChangeShapeType="1"/>
          </p:cNvSpPr>
          <p:nvPr/>
        </p:nvSpPr>
        <p:spPr bwMode="auto">
          <a:xfrm>
            <a:off x="2819400" y="1063625"/>
            <a:ext cx="0" cy="3584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4708525" y="914400"/>
            <a:ext cx="194630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Clock Cycles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3108325" y="1447800"/>
            <a:ext cx="5264262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latin typeface="+mj-lt"/>
              </a:rPr>
              <a:t>1     2     3     </a:t>
            </a:r>
            <a:r>
              <a:rPr lang="en-US" sz="2800" dirty="0" smtClean="0">
                <a:latin typeface="+mj-lt"/>
              </a:rPr>
              <a:t> 4     </a:t>
            </a:r>
            <a:r>
              <a:rPr lang="en-US" sz="2800" dirty="0">
                <a:latin typeface="+mj-lt"/>
              </a:rPr>
              <a:t>5     6     </a:t>
            </a:r>
            <a:r>
              <a:rPr lang="en-US" sz="2800" dirty="0" smtClean="0">
                <a:latin typeface="+mj-lt"/>
              </a:rPr>
              <a:t> 7     </a:t>
            </a:r>
            <a:r>
              <a:rPr lang="en-US" sz="2800" dirty="0">
                <a:latin typeface="+mj-lt"/>
              </a:rPr>
              <a:t>8     9</a:t>
            </a:r>
          </a:p>
        </p:txBody>
      </p:sp>
      <p:grpSp>
        <p:nvGrpSpPr>
          <p:cNvPr id="3" name="Group 2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614864" y="4618038"/>
            <a:ext cx="1906588" cy="1079500"/>
            <a:chOff x="2907" y="3151"/>
            <a:chExt cx="1201" cy="680"/>
          </a:xfrm>
        </p:grpSpPr>
        <p:sp>
          <p:nvSpPr>
            <p:cNvPr id="17421" name="Rectangle 21"/>
            <p:cNvSpPr>
              <a:spLocks noChangeArrowheads="1"/>
            </p:cNvSpPr>
            <p:nvPr/>
          </p:nvSpPr>
          <p:spPr bwMode="auto">
            <a:xfrm>
              <a:off x="3172" y="3619"/>
              <a:ext cx="9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 dirty="0">
                  <a:latin typeface="+mn-lt"/>
                </a:rPr>
                <a:t>Pipeline full</a:t>
              </a:r>
            </a:p>
          </p:txBody>
        </p:sp>
        <p:cxnSp>
          <p:nvCxnSpPr>
            <p:cNvPr id="17422" name="AutoShape 22"/>
            <p:cNvCxnSpPr>
              <a:cxnSpLocks noChangeShapeType="1"/>
              <a:stCxn id="17421" idx="1"/>
              <a:endCxn id="17424" idx="2"/>
            </p:cNvCxnSpPr>
            <p:nvPr/>
          </p:nvCxnSpPr>
          <p:spPr bwMode="auto">
            <a:xfrm rot="10800000">
              <a:off x="2907" y="3151"/>
              <a:ext cx="265" cy="574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</p:spPr>
        </p:cxnSp>
      </p:grpSp>
      <p:sp>
        <p:nvSpPr>
          <p:cNvPr id="26776" name="Leading Question"/>
          <p:cNvSpPr txBox="1">
            <a:spLocks noChangeArrowheads="1"/>
          </p:cNvSpPr>
          <p:nvPr/>
        </p:nvSpPr>
        <p:spPr bwMode="auto">
          <a:xfrm>
            <a:off x="5644732" y="6108898"/>
            <a:ext cx="3181768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 smtClean="0">
                <a:solidFill>
                  <a:schemeClr val="tx2"/>
                </a:solidFill>
                <a:latin typeface="+mj-lt"/>
              </a:rPr>
              <a:t>Now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look at the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C66x pipeline.</a:t>
            </a:r>
            <a:endParaRPr lang="en-US" sz="2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6200" y="4726940"/>
          <a:ext cx="4114800" cy="2054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970"/>
                <a:gridCol w="3010830"/>
              </a:tblGrid>
              <a:tr h="3175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Pipeline Function</a:t>
                      </a:r>
                      <a:endParaRPr lang="en-US" sz="12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Fetch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Generate program fetch address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Read opcode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Decode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Route opcode to functional units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 smtClean="0"/>
                        <a:t> Decode instructions</a:t>
                      </a:r>
                      <a:endParaRPr lang="en-US" sz="1600" dirty="0"/>
                    </a:p>
                  </a:txBody>
                  <a:tcPr/>
                </a:tc>
              </a:tr>
              <a:tr h="5291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Execute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/>
                      </a:r>
                      <a:br>
                        <a:rPr lang="en-US" sz="800" dirty="0" smtClean="0"/>
                      </a:br>
                      <a:r>
                        <a:rPr lang="en-US" sz="1600" dirty="0" smtClean="0"/>
                        <a:t>Execute instructions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" name="Group 48"/>
          <p:cNvGrpSpPr/>
          <p:nvPr>
            <p:custDataLst>
              <p:tags r:id="rId4"/>
            </p:custDataLst>
          </p:nvPr>
        </p:nvGrpSpPr>
        <p:grpSpPr>
          <a:xfrm>
            <a:off x="1050925" y="2901950"/>
            <a:ext cx="5070476" cy="1803400"/>
            <a:chOff x="1050925" y="2901950"/>
            <a:chExt cx="5070476" cy="1803400"/>
          </a:xfrm>
        </p:grpSpPr>
        <p:sp>
          <p:nvSpPr>
            <p:cNvPr id="50" name="Rectangle 15"/>
            <p:cNvSpPr>
              <a:spLocks noChangeArrowheads="1"/>
            </p:cNvSpPr>
            <p:nvPr/>
          </p:nvSpPr>
          <p:spPr bwMode="auto">
            <a:xfrm>
              <a:off x="3108325" y="3048000"/>
              <a:ext cx="3013076" cy="1570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j-lt"/>
                </a:rPr>
                <a:t>F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1</a:t>
              </a:r>
              <a:r>
                <a:rPr lang="en-US" sz="3200" dirty="0">
                  <a:latin typeface="+mj-lt"/>
                </a:rPr>
                <a:t>  E</a:t>
              </a:r>
              <a:r>
                <a:rPr lang="en-US" sz="3200" baseline="-25000" dirty="0">
                  <a:latin typeface="+mj-lt"/>
                </a:rPr>
                <a:t>1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F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D</a:t>
              </a:r>
              <a:r>
                <a:rPr lang="en-US" sz="3200" baseline="-25000" dirty="0">
                  <a:latin typeface="+mj-lt"/>
                </a:rPr>
                <a:t>2</a:t>
              </a:r>
              <a:r>
                <a:rPr lang="en-US" sz="3200" dirty="0">
                  <a:latin typeface="+mj-lt"/>
                </a:rPr>
                <a:t>   E</a:t>
              </a:r>
              <a:r>
                <a:rPr lang="en-US" sz="3200" baseline="-25000" dirty="0">
                  <a:latin typeface="+mj-lt"/>
                </a:rPr>
                <a:t>2</a:t>
              </a:r>
              <a:endParaRPr lang="en-US" sz="3200" dirty="0">
                <a:latin typeface="+mj-lt"/>
              </a:endParaRPr>
            </a:p>
            <a:p>
              <a:r>
                <a:rPr lang="en-US" sz="3200" dirty="0">
                  <a:latin typeface="+mj-lt"/>
                </a:rPr>
                <a:t>             F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D</a:t>
              </a:r>
              <a:r>
                <a:rPr lang="en-US" sz="3200" baseline="-25000" dirty="0">
                  <a:latin typeface="+mj-lt"/>
                </a:rPr>
                <a:t>3</a:t>
              </a:r>
              <a:r>
                <a:rPr lang="en-US" sz="3200" dirty="0">
                  <a:latin typeface="+mj-lt"/>
                </a:rPr>
                <a:t>   </a:t>
              </a:r>
              <a:r>
                <a:rPr lang="en-US" sz="3200" dirty="0">
                  <a:solidFill>
                    <a:schemeClr val="tx2"/>
                  </a:solidFill>
                  <a:latin typeface="+mj-lt"/>
                </a:rPr>
                <a:t>E</a:t>
              </a:r>
              <a:r>
                <a:rPr lang="en-US" sz="3200" baseline="-25000" dirty="0">
                  <a:solidFill>
                    <a:schemeClr val="tx2"/>
                  </a:solidFill>
                  <a:latin typeface="+mj-lt"/>
                </a:rPr>
                <a:t>3</a:t>
              </a:r>
            </a:p>
          </p:txBody>
        </p:sp>
        <p:sp>
          <p:nvSpPr>
            <p:cNvPr id="51" name="Rectangle 14"/>
            <p:cNvSpPr>
              <a:spLocks noChangeArrowheads="1"/>
            </p:cNvSpPr>
            <p:nvPr/>
          </p:nvSpPr>
          <p:spPr bwMode="auto">
            <a:xfrm>
              <a:off x="1050925" y="3048000"/>
              <a:ext cx="15398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800" dirty="0">
                  <a:latin typeface="+mj-lt"/>
                </a:rPr>
                <a:t>Pipelined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3603626" y="291147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>
              <a:off x="4243388" y="290830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860926" y="2905125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5478463" y="2901950"/>
              <a:ext cx="0" cy="1793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6" grpId="0" animBg="1"/>
      <p:bldP spid="56" grpId="1" animBg="1"/>
      <p:bldP spid="30" grpId="0" animBg="1"/>
      <p:bldP spid="30" grpId="1" animBg="1"/>
      <p:bldP spid="26628" grpId="0" animBg="1"/>
      <p:bldP spid="26629" grpId="0" animBg="1"/>
      <p:bldP spid="2677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and Registers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If the resources are not balanced, unrolling the loop pragma may help</a:t>
            </a:r>
          </a:p>
          <a:p>
            <a:pPr lvl="1">
              <a:lnSpc>
                <a:spcPct val="130000"/>
              </a:lnSpc>
              <a:buNone/>
            </a:pPr>
            <a:r>
              <a:rPr lang="en-US" sz="2000" dirty="0" smtClean="0"/>
              <a:t>#pragma UNROLL(N)     force the compiler to unroll the loop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the following: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SPLOOP limitation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000" dirty="0" smtClean="0">
                <a:cs typeface="Arial" charset="0"/>
              </a:rPr>
              <a:t>Registers pressure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Using SIMD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 can speed up the loop.</a:t>
            </a:r>
          </a:p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2400" dirty="0" smtClean="0">
                <a:cs typeface="Arial" charset="0"/>
              </a:rPr>
              <a:t>Be aware of registers pressure (need to wait in the pipeline until a register is available).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(more) SIMD</a:t>
            </a: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 smtClean="0">
                <a:cs typeface="Arial" charset="0"/>
              </a:rPr>
              <a:t>Leverage new C66x </a:t>
            </a:r>
            <a:r>
              <a:rPr lang="en-US" sz="2400" dirty="0" err="1" smtClean="0">
                <a:cs typeface="Arial" charset="0"/>
              </a:rPr>
              <a:t>intrinsics</a:t>
            </a:r>
            <a:r>
              <a:rPr lang="en-US" sz="2400" dirty="0" smtClean="0">
                <a:cs typeface="Arial" charset="0"/>
              </a:rPr>
              <a:t>: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_dadd2 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Four-way SIMD addition of signed 16-bit values producing four signed 32-bit results.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_ddotp4h </a:t>
            </a:r>
            <a:r>
              <a:rPr lang="en-US" sz="2000" dirty="0" smtClean="0"/>
              <a:t>- Performs two dot-products between four sets of packed 16-bit values.</a:t>
            </a:r>
          </a:p>
          <a:p>
            <a:pPr lvl="2">
              <a:lnSpc>
                <a:spcPct val="130000"/>
              </a:lnSpc>
            </a:pPr>
            <a:r>
              <a:rPr lang="en-US" sz="2000" b="1" dirty="0" smtClean="0"/>
              <a:t>_qmpy32 </a:t>
            </a:r>
            <a:r>
              <a:rPr lang="en-US" sz="2000" dirty="0" smtClean="0"/>
              <a:t>- Four-way SIMD multiply of signed 32-bit values producing four 32-bit results.</a:t>
            </a:r>
          </a:p>
          <a:p>
            <a:pPr lvl="2">
              <a:lnSpc>
                <a:spcPct val="130000"/>
              </a:lnSpc>
            </a:pPr>
            <a:endParaRPr lang="en-US" sz="20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Optimized Software Pipeline:</a:t>
            </a:r>
            <a:br>
              <a:rPr lang="en-US" dirty="0" smtClean="0"/>
            </a:br>
            <a:r>
              <a:rPr lang="en-US" dirty="0" smtClean="0"/>
              <a:t>IF Statements and Inline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657600" y="22098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657600" y="5181600"/>
            <a:ext cx="4419600" cy="609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657600" y="3048000"/>
            <a:ext cx="4419600" cy="15240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algn="ctr"/>
            <a:r>
              <a:rPr lang="en-US" dirty="0"/>
              <a:t>If Statements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buNone/>
            </a:pPr>
            <a:r>
              <a:rPr lang="en-US" dirty="0"/>
              <a:t>Compiler will </a:t>
            </a:r>
            <a:r>
              <a:rPr lang="en-US" dirty="0">
                <a:solidFill>
                  <a:srgbClr val="FF0000"/>
                </a:solidFill>
              </a:rPr>
              <a:t>if-convert</a:t>
            </a:r>
            <a:r>
              <a:rPr lang="en-US" dirty="0"/>
              <a:t> short if statements: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914400" y="2286000"/>
            <a:ext cx="675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Original C code: 		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if (p) then x = 5 else x = 7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914400" y="3048000"/>
            <a:ext cx="669925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Before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branch thenlabel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</a:rPr>
              <a:t>	    	      		         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x = 7	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  			     goto postif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thenlabel:  x = 5</a:t>
            </a:r>
          </a:p>
          <a:p>
            <a:pPr algn="l" eaLnBrk="1" hangingPunct="1"/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		postif: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7467600" y="3048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endParaRPr lang="en-US" sz="1800" dirty="0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914400" y="53340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/>
              <a:t>After if conversion:		  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[p] x = 5 || [!p] x =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80975"/>
            <a:ext cx="7124700" cy="428625"/>
          </a:xfrm>
        </p:spPr>
        <p:txBody>
          <a:bodyPr/>
          <a:lstStyle/>
          <a:p>
            <a:pPr algn="ctr"/>
            <a:r>
              <a:rPr lang="en-US" dirty="0"/>
              <a:t>If Statements (cont.)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2063"/>
            <a:ext cx="8229600" cy="4864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</a:t>
            </a:r>
            <a:r>
              <a:rPr lang="en-US" sz="2400" dirty="0" smtClean="0"/>
              <a:t>if-convert </a:t>
            </a:r>
            <a:r>
              <a:rPr lang="en-US" sz="2400" dirty="0"/>
              <a:t>long if statements.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Compiler will </a:t>
            </a:r>
            <a:r>
              <a:rPr lang="en-US" sz="2400" b="0" dirty="0"/>
              <a:t>not</a:t>
            </a:r>
            <a:r>
              <a:rPr lang="en-US" sz="2400" dirty="0"/>
              <a:t> software pipeline loops with if statements that are not if-converted.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For software </a:t>
            </a:r>
            <a:r>
              <a:rPr lang="en-US" sz="2400" dirty="0" smtClean="0"/>
              <a:t>“pipeline-ability,” </a:t>
            </a:r>
            <a:r>
              <a:rPr lang="en-US" sz="2400" dirty="0"/>
              <a:t>user must transform long if </a:t>
            </a:r>
            <a:r>
              <a:rPr lang="en-US" sz="2400" dirty="0" smtClean="0"/>
              <a:t>statements.</a:t>
            </a:r>
            <a:endParaRPr lang="en-US" sz="24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71650" y="3171825"/>
            <a:ext cx="5181600" cy="101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SOFTWARE PIPELINE INFORMATION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      Disqualified loop: Loop contains control code</a:t>
            </a:r>
          </a:p>
          <a:p>
            <a:pPr algn="l" eaLnBrk="1" hangingPunct="1"/>
            <a:r>
              <a:rPr lang="en-US" sz="1200" b="1" dirty="0">
                <a:solidFill>
                  <a:schemeClr val="bg1"/>
                </a:solidFill>
                <a:latin typeface="Courier New" pitchFamily="49" charset="0"/>
              </a:rPr>
              <a:t>;*---------------------------------------------------</a:t>
            </a:r>
          </a:p>
          <a:p>
            <a:pPr algn="l" eaLnBrk="1" hangingPunct="1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476750" y="1490663"/>
            <a:ext cx="45593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285750" y="1490663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68363"/>
          </a:xfrm>
        </p:spPr>
        <p:txBody>
          <a:bodyPr/>
          <a:lstStyle/>
          <a:p>
            <a:pPr algn="ctr"/>
            <a:r>
              <a:rPr lang="en-US" sz="2800" dirty="0"/>
              <a:t>Example of If Statement </a:t>
            </a:r>
            <a:r>
              <a:rPr lang="en-US" sz="2800" dirty="0" smtClean="0"/>
              <a:t>Reduction</a:t>
            </a:r>
            <a:br>
              <a:rPr lang="en-US" sz="2800" dirty="0" smtClean="0"/>
            </a:br>
            <a:r>
              <a:rPr lang="en-US" sz="2800" dirty="0" smtClean="0"/>
              <a:t>When </a:t>
            </a:r>
            <a:r>
              <a:rPr lang="en-US" sz="2800" dirty="0"/>
              <a:t>No Else Block Exists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2950" y="957263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1428750" y="5548313"/>
            <a:ext cx="634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Note: Only assignment to y must be guarded for correctness.</a:t>
            </a:r>
          </a:p>
          <a:p>
            <a:pPr algn="l" eaLnBrk="1" hangingPunct="1"/>
            <a:r>
              <a:rPr lang="en-US" sz="1800" dirty="0"/>
              <a:t>          Profitability of if reduction depends on </a:t>
            </a:r>
            <a:r>
              <a:rPr lang="en-US" sz="1800" dirty="0" smtClean="0"/>
              <a:t>sparsely </a:t>
            </a:r>
            <a:r>
              <a:rPr lang="en-US" sz="1800" dirty="0"/>
              <a:t>of x. </a:t>
            </a:r>
          </a:p>
        </p:txBody>
      </p:sp>
      <p:sp>
        <p:nvSpPr>
          <p:cNvPr id="61448" name="AutoShape 8"/>
          <p:cNvSpPr>
            <a:spLocks/>
          </p:cNvSpPr>
          <p:nvPr/>
        </p:nvSpPr>
        <p:spPr bwMode="auto">
          <a:xfrm>
            <a:off x="6172200" y="2438400"/>
            <a:ext cx="609600" cy="642938"/>
          </a:xfrm>
          <a:prstGeom prst="rightBrace">
            <a:avLst>
              <a:gd name="adj1" fmla="val 8789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934200" y="2514600"/>
            <a:ext cx="175035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pulled out </a:t>
            </a:r>
          </a:p>
          <a:p>
            <a:pPr algn="l" eaLnBrk="1" hangingPunct="1"/>
            <a:r>
              <a:rPr lang="en-US" sz="2000" b="1" dirty="0">
                <a:solidFill>
                  <a:srgbClr val="FFFF00"/>
                </a:solidFill>
                <a:latin typeface="+mn-lt"/>
              </a:rPr>
              <a:t>of if </a:t>
            </a:r>
            <a:r>
              <a:rPr lang="en-US" sz="2000" b="1" dirty="0" smtClean="0">
                <a:solidFill>
                  <a:srgbClr val="FFFF00"/>
                </a:solidFill>
                <a:latin typeface="+mn-lt"/>
              </a:rPr>
              <a:t>statement</a:t>
            </a:r>
            <a:endParaRPr lang="en-US" sz="2000" b="1" dirty="0">
              <a:solidFill>
                <a:srgbClr val="FFFF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4483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292100" y="1298575"/>
            <a:ext cx="3657600" cy="40386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49288"/>
          </a:xfrm>
        </p:spPr>
        <p:txBody>
          <a:bodyPr/>
          <a:lstStyle/>
          <a:p>
            <a:pPr algn="ctr"/>
            <a:r>
              <a:rPr lang="en-US" sz="3200" dirty="0"/>
              <a:t>Or If Statement Can Be Eliminated Entirely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    *y +=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559300" y="765175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large_if1(int *x, int *y)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i2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p   = (*x++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rgbClr val="FFFF00"/>
                </a:solidFill>
                <a:latin typeface="Courier New" pitchFamily="49" charset="0"/>
              </a:rPr>
              <a:t>		*y += p *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730500" y="5641975"/>
            <a:ext cx="334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/>
              <a:t>Sometimes this works better….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722813" y="1412875"/>
            <a:ext cx="4233862" cy="36798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03200" y="1390650"/>
            <a:ext cx="4189413" cy="44402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sz="1800" dirty="0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title"/>
          </p:nvPr>
        </p:nvSpPr>
        <p:spPr>
          <a:xfrm>
            <a:off x="396875" y="0"/>
            <a:ext cx="8594725" cy="639763"/>
          </a:xfrm>
        </p:spPr>
        <p:txBody>
          <a:bodyPr/>
          <a:lstStyle/>
          <a:p>
            <a:pPr algn="ctr"/>
            <a:r>
              <a:rPr lang="en-US" sz="3200" dirty="0"/>
              <a:t>If Reduction Via Common Code Consolidation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310062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  <a:endParaRPr lang="en-US" sz="1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879975" y="914400"/>
            <a:ext cx="4264025" cy="4186238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buFontTx/>
              <a:buNone/>
            </a:pPr>
            <a:endParaRPr lang="en-US" sz="1000" dirty="0"/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large_if2(int *x, int *y, int *z)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int t = *z++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if (*x++)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*w++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*y++  = t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1522413"/>
          </a:xfrm>
          <a:prstGeom prst="rect">
            <a:avLst/>
          </a:prstGeom>
          <a:solidFill>
            <a:srgbClr val="FFFF93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800" dirty="0" smtClean="0">
                <a:latin typeface="+mn-lt"/>
              </a:rPr>
              <a:t>NOTE: </a:t>
            </a:r>
            <a:r>
              <a:rPr lang="en-US" sz="1800" dirty="0">
                <a:latin typeface="+mn-lt"/>
              </a:rPr>
              <a:t>Makes loop body smaller. Eliminates </a:t>
            </a:r>
            <a:r>
              <a:rPr lang="en-US" sz="1800" dirty="0" smtClean="0">
                <a:latin typeface="+mn-lt"/>
              </a:rPr>
              <a:t>second </a:t>
            </a:r>
            <a:r>
              <a:rPr lang="en-US" sz="1800" dirty="0">
                <a:latin typeface="+mn-lt"/>
              </a:rPr>
              <a:t>copy of:</a:t>
            </a:r>
          </a:p>
          <a:p>
            <a:pPr algn="l" eaLnBrk="1" hangingPunct="1"/>
            <a:r>
              <a:rPr lang="en-US" sz="1800" dirty="0"/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 = *z++</a:t>
            </a:r>
          </a:p>
          <a:p>
            <a:pPr algn="l" eaLnBrk="1" hangingPunct="1"/>
            <a:r>
              <a:rPr lang="en-US" sz="1800" b="1" dirty="0">
                <a:latin typeface="Courier New" pitchFamily="49" charset="0"/>
                <a:cs typeface="Courier New" pitchFamily="49" charset="0"/>
              </a:rPr>
              <a:t>	*y++ = 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616450" y="2263775"/>
            <a:ext cx="4243388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425450" y="2263775"/>
            <a:ext cx="3657600" cy="390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eaLnBrk="1" hangingPunct="1"/>
            <a:endParaRPr lang="en-US" dirty="0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6575"/>
          </a:xfrm>
        </p:spPr>
        <p:txBody>
          <a:bodyPr/>
          <a:lstStyle/>
          <a:p>
            <a:pPr algn="ctr"/>
            <a:r>
              <a:rPr lang="en-US" sz="3200" dirty="0"/>
              <a:t>Eliminating Nested If Statements</a:t>
            </a: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1874838"/>
            <a:ext cx="4038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Original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(*x)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    *y =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705350" y="1936750"/>
            <a:ext cx="4438650" cy="46926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Hand-optimized function: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complex_if(int *x, int *y,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    int *z)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for (…)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// nested if stmt removed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(*z++)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	    i1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  	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    </a:t>
            </a: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p = (*x !=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  <a:latin typeface="Courier New" pitchFamily="49" charset="0"/>
              </a:rPr>
              <a:t>		   *y = !p * *y + p *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y++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	x++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457200" y="830263"/>
            <a:ext cx="84470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i="1" dirty="0" smtClean="0"/>
              <a:t>Compiler </a:t>
            </a:r>
            <a:r>
              <a:rPr lang="en-US" i="1" dirty="0"/>
              <a:t>will software pipeline </a:t>
            </a:r>
            <a:r>
              <a:rPr lang="en-US" i="1" dirty="0">
                <a:solidFill>
                  <a:srgbClr val="FF0000"/>
                </a:solidFill>
              </a:rPr>
              <a:t>nested if statements </a:t>
            </a:r>
            <a:r>
              <a:rPr lang="en-US" i="1" dirty="0"/>
              <a:t>less efficiently, if at all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 Optimization:</a:t>
            </a:r>
            <a:br>
              <a:rPr lang="en-US" dirty="0" smtClean="0"/>
            </a:br>
            <a:r>
              <a:rPr lang="en-US" dirty="0" smtClean="0"/>
              <a:t>L1P and L1 D 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C66x Code Optimization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Program Fetch Phases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6413500" y="35179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30752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753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2438400" y="1219200"/>
          <a:ext cx="4191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27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fetch address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address to memory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Wait for data ready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opcode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grpSp>
        <p:nvGrpSpPr>
          <p:cNvPr id="4" name="Group 148"/>
          <p:cNvGrpSpPr/>
          <p:nvPr>
            <p:custDataLst>
              <p:tags r:id="rId3"/>
            </p:custDataLst>
          </p:nvPr>
        </p:nvGrpSpPr>
        <p:grpSpPr>
          <a:xfrm>
            <a:off x="2209800" y="3803650"/>
            <a:ext cx="4114800" cy="1566205"/>
            <a:chOff x="2209800" y="3803650"/>
            <a:chExt cx="4114800" cy="1566205"/>
          </a:xfrm>
        </p:grpSpPr>
        <p:sp>
          <p:nvSpPr>
            <p:cNvPr id="19470" name="Rectangle 36"/>
            <p:cNvSpPr>
              <a:spLocks noChangeArrowheads="1"/>
            </p:cNvSpPr>
            <p:nvPr/>
          </p:nvSpPr>
          <p:spPr bwMode="auto">
            <a:xfrm>
              <a:off x="3830638" y="3803650"/>
              <a:ext cx="593725" cy="387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10800000">
              <a:off x="2209800" y="5369855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 rot="5400000" flipH="1" flipV="1">
              <a:off x="1624584" y="4776216"/>
              <a:ext cx="1170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2209800" y="4191000"/>
              <a:ext cx="411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 autoUpdateAnimBg="0"/>
      <p:bldP spid="30758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8582028" cy="397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6"/>
                <a:gridCol w="1676400"/>
                <a:gridCol w="1600200"/>
                <a:gridCol w="838200"/>
                <a:gridCol w="1685926"/>
                <a:gridCol w="1685926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Banks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hardware coherency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Coherent with 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 banks, each 32 bit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r>
                        <a:rPr lang="en-US" baseline="0" dirty="0" smtClean="0"/>
                        <a:t> must maintain coherency with external world 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invalidate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write-back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invalidate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banks, 128 bit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r>
              <a:rPr lang="en-US" sz="3600" dirty="0" smtClean="0"/>
              <a:t>C66x L1 D Memory Banks</a:t>
            </a:r>
            <a:endParaRPr lang="en-US" sz="3600" dirty="0"/>
          </a:p>
        </p:txBody>
      </p:sp>
      <p:pic>
        <p:nvPicPr>
          <p:cNvPr id="271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286" r="13278" b="20971"/>
          <a:stretch>
            <a:fillRect/>
          </a:stretch>
        </p:blipFill>
        <p:spPr bwMode="auto">
          <a:xfrm>
            <a:off x="927522" y="1295400"/>
            <a:ext cx="75306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52600"/>
            <a:ext cx="5334000" cy="5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 smtClean="0"/>
              <a:t>Two Loads Instruction in a Cycle</a:t>
            </a:r>
            <a:endParaRPr lang="en-US" sz="3600" dirty="0"/>
          </a:p>
        </p:txBody>
      </p:sp>
      <p:pic>
        <p:nvPicPr>
          <p:cNvPr id="272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384" t="1333" r="11590" b="3333"/>
          <a:stretch>
            <a:fillRect/>
          </a:stretch>
        </p:blipFill>
        <p:spPr bwMode="auto">
          <a:xfrm>
            <a:off x="1109626" y="1192219"/>
            <a:ext cx="6391291" cy="497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Optimization: L1 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6670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800" dirty="0" smtClean="0"/>
              <a:t>Avoid conflict misses by ensuring that parent/child functions don’t share cache lines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Cache Optimization: L1 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Similar to L1P, avoid conflict misses by ensuring that functions with three pointers … </a:t>
            </a:r>
          </a:p>
          <a:p>
            <a:pPr algn="ctr"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i.e., </a:t>
            </a:r>
            <a:r>
              <a:rPr lang="en-US" sz="2800" dirty="0" err="1" smtClean="0">
                <a:solidFill>
                  <a:srgbClr val="0070C0"/>
                </a:solidFill>
              </a:rPr>
              <a:t>addVector</a:t>
            </a:r>
            <a:r>
              <a:rPr lang="en-US" sz="2800" dirty="0" smtClean="0">
                <a:solidFill>
                  <a:srgbClr val="0070C0"/>
                </a:solidFill>
              </a:rPr>
              <a:t> (*p1_in, *p2_in, P3_out) </a:t>
            </a:r>
          </a:p>
          <a:p>
            <a:pPr>
              <a:buNone/>
            </a:pPr>
            <a:r>
              <a:rPr lang="en-US" sz="2800" dirty="0" smtClean="0"/>
              <a:t>	… don’t step on each other.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Keep cache size in mind when designing your code: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Examples: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optimization lab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The Cholesky code</a:t>
            </a:r>
          </a:p>
          <a:p>
            <a:pPr lvl="1">
              <a:buFont typeface="Arial" pitchFamily="34" charset="0"/>
              <a:buChar char="•"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876800"/>
          </a:xfrm>
        </p:spPr>
        <p:txBody>
          <a:bodyPr/>
          <a:lstStyle/>
          <a:p>
            <a:r>
              <a:rPr lang="en-US" sz="2400" dirty="0" smtClean="0"/>
              <a:t>Hand-Tuning </a:t>
            </a:r>
            <a:r>
              <a:rPr lang="en-US" sz="2400" dirty="0"/>
              <a:t>Loops and Control Code on the </a:t>
            </a:r>
            <a:r>
              <a:rPr lang="en-US" sz="2400" dirty="0" smtClean="0"/>
              <a:t>TMS320C6000</a:t>
            </a:r>
            <a:br>
              <a:rPr lang="en-US" sz="2400" dirty="0" smtClean="0"/>
            </a:br>
            <a:r>
              <a:rPr lang="en-US" sz="2400" dirty="0" smtClean="0">
                <a:hlinkClick r:id="rId3"/>
              </a:rPr>
              <a:t>http://www.ti.com/lit/SPRA666</a:t>
            </a:r>
            <a:endParaRPr lang="en-US" sz="2400" dirty="0"/>
          </a:p>
          <a:p>
            <a:r>
              <a:rPr lang="en-US" sz="2400" dirty="0" smtClean="0"/>
              <a:t>Advanced </a:t>
            </a:r>
            <a:r>
              <a:rPr lang="en-US" sz="2400" dirty="0"/>
              <a:t>Linker Techniques for Convenient and Efficient Memory </a:t>
            </a:r>
            <a:r>
              <a:rPr lang="en-US" sz="2400" dirty="0" smtClean="0"/>
              <a:t>Usage</a:t>
            </a:r>
            <a:br>
              <a:rPr lang="en-US" sz="2400" dirty="0" smtClean="0"/>
            </a:br>
            <a:r>
              <a:rPr lang="en-US" sz="2400" dirty="0" smtClean="0">
                <a:hlinkClick r:id="rId4"/>
              </a:rPr>
              <a:t>http://www.ti.com/lit/SPRAA46</a:t>
            </a:r>
            <a:endParaRPr lang="en-US" sz="2400" dirty="0" smtClean="0"/>
          </a:p>
          <a:p>
            <a:r>
              <a:rPr lang="en-US" sz="2400" dirty="0" smtClean="0"/>
              <a:t>TMS320C6000 Optimizing C Compiler Tutorial</a:t>
            </a:r>
            <a:br>
              <a:rPr lang="en-US" sz="2400" dirty="0" smtClean="0"/>
            </a:br>
            <a:r>
              <a:rPr lang="en-US" sz="2400" dirty="0" smtClean="0">
                <a:hlinkClick r:id="rId5"/>
              </a:rPr>
              <a:t>http://www.ti.com/lit/SPRU425</a:t>
            </a:r>
            <a:endParaRPr lang="en-US" sz="2400" dirty="0"/>
          </a:p>
          <a:p>
            <a:r>
              <a:rPr lang="en-US" sz="2400" dirty="0" smtClean="0"/>
              <a:t>TMS320C6000 </a:t>
            </a:r>
            <a:r>
              <a:rPr lang="en-US" sz="2400" dirty="0"/>
              <a:t>Optimizing Compiler User’s </a:t>
            </a:r>
            <a:r>
              <a:rPr lang="en-US" sz="2400" dirty="0" smtClean="0"/>
              <a:t>Guide</a:t>
            </a:r>
            <a:br>
              <a:rPr lang="en-US" sz="2400" dirty="0" smtClean="0"/>
            </a:br>
            <a:r>
              <a:rPr lang="en-US" sz="2400" dirty="0" smtClean="0">
                <a:hlinkClick r:id="rId6"/>
              </a:rPr>
              <a:t>http://www.ti.com/lit/SPRU187</a:t>
            </a:r>
            <a:endParaRPr lang="en-US" sz="2400" dirty="0" smtClean="0"/>
          </a:p>
          <a:p>
            <a:r>
              <a:rPr lang="en-US" sz="2400" dirty="0" smtClean="0"/>
              <a:t>For questions regarding topics covered in this training, visit the support forums at the</a:t>
            </a:r>
            <a:br>
              <a:rPr lang="en-US" sz="2400" dirty="0" smtClean="0"/>
            </a:br>
            <a:r>
              <a:rPr lang="en-US" sz="2400" dirty="0" smtClean="0">
                <a:hlinkClick r:id="rId7"/>
              </a:rPr>
              <a:t>TI E2E Community</a:t>
            </a:r>
            <a:r>
              <a:rPr lang="en-US" sz="2400" dirty="0" smtClean="0"/>
              <a:t>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Pipeline Phases: Review</a:t>
            </a:r>
          </a:p>
        </p:txBody>
      </p:sp>
      <p:sp>
        <p:nvSpPr>
          <p:cNvPr id="20483" name="Text Box 182"/>
          <p:cNvSpPr txBox="1">
            <a:spLocks noChangeArrowheads="1"/>
          </p:cNvSpPr>
          <p:nvPr/>
        </p:nvSpPr>
        <p:spPr bwMode="auto">
          <a:xfrm>
            <a:off x="1238250" y="4560888"/>
            <a:ext cx="6697663" cy="1098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Single-cycle performance is not affected by adding three program fetch </a:t>
            </a:r>
            <a:r>
              <a:rPr lang="en-US" sz="2000" dirty="0" smtClean="0">
                <a:latin typeface="Calibri" pitchFamily="34" charset="0"/>
              </a:rPr>
              <a:t>phases.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000" dirty="0">
                <a:latin typeface="Calibri" pitchFamily="34" charset="0"/>
              </a:rPr>
              <a:t>That is, </a:t>
            </a:r>
            <a:r>
              <a:rPr lang="en-US" sz="2000" dirty="0" smtClean="0">
                <a:latin typeface="Calibri" pitchFamily="34" charset="0"/>
              </a:rPr>
              <a:t>there is </a:t>
            </a:r>
            <a:r>
              <a:rPr lang="en-US" sz="2000" dirty="0">
                <a:latin typeface="Calibri" pitchFamily="34" charset="0"/>
              </a:rPr>
              <a:t>still </a:t>
            </a:r>
            <a:r>
              <a:rPr lang="en-US" sz="2000" dirty="0" smtClean="0">
                <a:latin typeface="Calibri" pitchFamily="34" charset="0"/>
              </a:rPr>
              <a:t>an </a:t>
            </a:r>
            <a:r>
              <a:rPr lang="en-US" sz="2000" dirty="0">
                <a:latin typeface="Calibri" pitchFamily="34" charset="0"/>
              </a:rPr>
              <a:t>execute every </a:t>
            </a:r>
            <a:r>
              <a:rPr lang="en-US" sz="2000" dirty="0" smtClean="0">
                <a:latin typeface="Calibri" pitchFamily="34" charset="0"/>
              </a:rPr>
              <a:t>cycle.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0484" name="Rectangle 175"/>
          <p:cNvSpPr>
            <a:spLocks noChangeArrowheads="1"/>
          </p:cNvSpPr>
          <p:nvPr/>
        </p:nvSpPr>
        <p:spPr bwMode="auto">
          <a:xfrm>
            <a:off x="1873250" y="2130425"/>
            <a:ext cx="6495368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PG	PS	PW	PR</a:t>
            </a:r>
            <a:r>
              <a:rPr lang="en-US" sz="2000" dirty="0">
                <a:latin typeface="Courier New" pitchFamily="49" charset="0"/>
              </a:rPr>
              <a:t>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    </a:t>
            </a:r>
            <a:endParaRPr lang="en-US" sz="2000" dirty="0">
              <a:solidFill>
                <a:srgbClr val="4D4D4D"/>
              </a:solidFill>
              <a:latin typeface="Courier New" pitchFamily="49" charset="0"/>
            </a:endParaRP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>
                <a:solidFill>
                  <a:srgbClr val="4D4D4D"/>
                </a:solidFill>
                <a:latin typeface="Courier New" pitchFamily="49" charset="0"/>
              </a:rPr>
              <a:t>			PG	PS	PW	PR	D	</a:t>
            </a: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      			PG	PS	PW	PR	D	E</a:t>
            </a:r>
          </a:p>
          <a:p>
            <a:pPr>
              <a:tabLst>
                <a:tab pos="744538" algn="ctr"/>
                <a:tab pos="1371600" algn="ctr"/>
                <a:tab pos="1998663" algn="ctr"/>
                <a:tab pos="2573338" algn="ctr"/>
                <a:tab pos="3200400" algn="ctr"/>
                <a:tab pos="3775075" algn="ctr"/>
                <a:tab pos="4349750" algn="ctr"/>
                <a:tab pos="4911725" algn="ctr"/>
              </a:tabLst>
            </a:pPr>
            <a:r>
              <a:rPr lang="en-US" sz="2000" dirty="0" smtClean="0">
                <a:solidFill>
                  <a:srgbClr val="4D4D4D"/>
                </a:solidFill>
                <a:latin typeface="Courier New" pitchFamily="49" charset="0"/>
              </a:rPr>
              <a:t>		 			PG	PS	PW	PR	D   E</a:t>
            </a:r>
          </a:p>
        </p:txBody>
      </p:sp>
      <p:sp>
        <p:nvSpPr>
          <p:cNvPr id="20485" name="Rectangle 176"/>
          <p:cNvSpPr>
            <a:spLocks noChangeArrowheads="1"/>
          </p:cNvSpPr>
          <p:nvPr/>
        </p:nvSpPr>
        <p:spPr bwMode="auto">
          <a:xfrm>
            <a:off x="2074863" y="1033463"/>
            <a:ext cx="19304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Program Fetch</a:t>
            </a:r>
          </a:p>
        </p:txBody>
      </p:sp>
      <p:sp>
        <p:nvSpPr>
          <p:cNvPr id="20486" name="Rectangle 177"/>
          <p:cNvSpPr>
            <a:spLocks noChangeArrowheads="1"/>
          </p:cNvSpPr>
          <p:nvPr/>
        </p:nvSpPr>
        <p:spPr bwMode="auto">
          <a:xfrm>
            <a:off x="5340350" y="1311275"/>
            <a:ext cx="19304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Execute</a:t>
            </a:r>
          </a:p>
        </p:txBody>
      </p:sp>
      <p:sp>
        <p:nvSpPr>
          <p:cNvPr id="20487" name="Rectangle 178"/>
          <p:cNvSpPr>
            <a:spLocks noChangeArrowheads="1"/>
          </p:cNvSpPr>
          <p:nvPr/>
        </p:nvSpPr>
        <p:spPr bwMode="auto">
          <a:xfrm>
            <a:off x="3856038" y="1179513"/>
            <a:ext cx="19050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Decode</a:t>
            </a:r>
          </a:p>
        </p:txBody>
      </p:sp>
      <p:sp>
        <p:nvSpPr>
          <p:cNvPr id="20488" name="AutoShape 179"/>
          <p:cNvSpPr>
            <a:spLocks/>
          </p:cNvSpPr>
          <p:nvPr/>
        </p:nvSpPr>
        <p:spPr bwMode="auto">
          <a:xfrm rot="-5400000">
            <a:off x="2844006" y="842170"/>
            <a:ext cx="403225" cy="2201862"/>
          </a:xfrm>
          <a:prstGeom prst="rightBrace">
            <a:avLst>
              <a:gd name="adj1" fmla="val 45505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489" name="Line 180"/>
          <p:cNvSpPr>
            <a:spLocks noChangeShapeType="1"/>
          </p:cNvSpPr>
          <p:nvPr/>
        </p:nvSpPr>
        <p:spPr bwMode="auto">
          <a:xfrm flipH="1">
            <a:off x="4572000" y="1573213"/>
            <a:ext cx="174625" cy="560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0" name="Line 181"/>
          <p:cNvSpPr>
            <a:spLocks noChangeShapeType="1"/>
          </p:cNvSpPr>
          <p:nvPr/>
        </p:nvSpPr>
        <p:spPr bwMode="auto">
          <a:xfrm flipH="1">
            <a:off x="5356225" y="1725613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1" name="Line 183"/>
          <p:cNvSpPr>
            <a:spLocks noChangeShapeType="1"/>
          </p:cNvSpPr>
          <p:nvPr/>
        </p:nvSpPr>
        <p:spPr bwMode="auto">
          <a:xfrm>
            <a:off x="24225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2" name="Line 184"/>
          <p:cNvSpPr>
            <a:spLocks noChangeShapeType="1"/>
          </p:cNvSpPr>
          <p:nvPr/>
        </p:nvSpPr>
        <p:spPr bwMode="auto">
          <a:xfrm>
            <a:off x="3024188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3" name="Line 185"/>
          <p:cNvSpPr>
            <a:spLocks noChangeShapeType="1"/>
          </p:cNvSpPr>
          <p:nvPr/>
        </p:nvSpPr>
        <p:spPr bwMode="auto">
          <a:xfrm>
            <a:off x="36369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4" name="Line 186"/>
          <p:cNvSpPr>
            <a:spLocks noChangeShapeType="1"/>
          </p:cNvSpPr>
          <p:nvPr/>
        </p:nvSpPr>
        <p:spPr bwMode="auto">
          <a:xfrm>
            <a:off x="4264025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5" name="Line 189"/>
          <p:cNvSpPr>
            <a:spLocks noChangeShapeType="1"/>
          </p:cNvSpPr>
          <p:nvPr/>
        </p:nvSpPr>
        <p:spPr bwMode="auto">
          <a:xfrm>
            <a:off x="48641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6" name="Line 190"/>
          <p:cNvSpPr>
            <a:spLocks noChangeShapeType="1"/>
          </p:cNvSpPr>
          <p:nvPr/>
        </p:nvSpPr>
        <p:spPr bwMode="auto">
          <a:xfrm>
            <a:off x="5491163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7" name="Line 191"/>
          <p:cNvSpPr>
            <a:spLocks noChangeShapeType="1"/>
          </p:cNvSpPr>
          <p:nvPr/>
        </p:nvSpPr>
        <p:spPr bwMode="auto">
          <a:xfrm>
            <a:off x="60579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98" name="Line 192"/>
          <p:cNvSpPr>
            <a:spLocks noChangeShapeType="1"/>
          </p:cNvSpPr>
          <p:nvPr/>
        </p:nvSpPr>
        <p:spPr bwMode="auto">
          <a:xfrm>
            <a:off x="66040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2962" name="Leading Question"/>
          <p:cNvSpPr txBox="1">
            <a:spLocks noChangeArrowheads="1"/>
          </p:cNvSpPr>
          <p:nvPr/>
        </p:nvSpPr>
        <p:spPr bwMode="auto">
          <a:xfrm>
            <a:off x="4657089" y="6032698"/>
            <a:ext cx="416941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about 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decode? Is </a:t>
            </a:r>
            <a:r>
              <a:rPr lang="en-US" sz="2000" dirty="0">
                <a:solidFill>
                  <a:schemeClr val="tx2"/>
                </a:solidFill>
                <a:latin typeface="+mj-lt"/>
              </a:rPr>
              <a:t>it only one cycle?</a:t>
            </a:r>
          </a:p>
        </p:txBody>
      </p:sp>
      <p:sp>
        <p:nvSpPr>
          <p:cNvPr id="20" name="PPTShape_0"/>
          <p:cNvSpPr>
            <a:spLocks noChangeShapeType="1"/>
          </p:cNvSpPr>
          <p:nvPr/>
        </p:nvSpPr>
        <p:spPr bwMode="auto">
          <a:xfrm>
            <a:off x="7192536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PPTShape_1"/>
          <p:cNvSpPr>
            <a:spLocks noChangeShapeType="1"/>
          </p:cNvSpPr>
          <p:nvPr/>
        </p:nvSpPr>
        <p:spPr bwMode="auto">
          <a:xfrm>
            <a:off x="7772400" y="2133600"/>
            <a:ext cx="0" cy="1828800"/>
          </a:xfrm>
          <a:prstGeom prst="line">
            <a:avLst/>
          </a:prstGeom>
          <a:noFill/>
          <a:ln w="12700">
            <a:solidFill>
              <a:srgbClr val="969696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3296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Decode Phases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905000" y="1143000"/>
          <a:ext cx="5486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38862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Decode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Intelligently routes instruction to functional unit (dispatch)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decoded at  functional unit (decode)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3562350" y="5791200"/>
            <a:ext cx="593725" cy="38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PW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6311900" y="3429000"/>
            <a:ext cx="2298700" cy="2235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6413500" y="3429000"/>
            <a:ext cx="1041400" cy="736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j-lt"/>
              </a:rPr>
              <a:t>C66x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Core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29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162300" y="4927600"/>
            <a:ext cx="3124200" cy="1014413"/>
            <a:chOff x="1964" y="3400"/>
            <a:chExt cx="1968" cy="639"/>
          </a:xfrm>
        </p:grpSpPr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3305" y="3795"/>
              <a:ext cx="374" cy="244"/>
            </a:xfrm>
            <a:prstGeom prst="rect">
              <a:avLst/>
            </a:prstGeom>
            <a:noFill/>
            <a:ln w="12700"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77788" tIns="39688" rIns="77788" bIns="39688">
              <a:spAutoFit/>
            </a:bodyPr>
            <a:lstStyle/>
            <a:p>
              <a:pPr algn="ctr" defTabSz="66198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latin typeface="+mj-lt"/>
                </a:rPr>
                <a:t>PS</a:t>
              </a:r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964" y="3400"/>
              <a:ext cx="920" cy="496"/>
              <a:chOff x="1800" y="3400"/>
              <a:chExt cx="920" cy="496"/>
            </a:xfrm>
          </p:grpSpPr>
          <p:sp>
            <p:nvSpPr>
              <p:cNvPr id="28" name="Rectangle 32"/>
              <p:cNvSpPr>
                <a:spLocks noChangeArrowheads="1"/>
              </p:cNvSpPr>
              <p:nvPr/>
            </p:nvSpPr>
            <p:spPr bwMode="auto">
              <a:xfrm>
                <a:off x="1800" y="3400"/>
                <a:ext cx="920" cy="49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33"/>
              <p:cNvSpPr>
                <a:spLocks noChangeArrowheads="1"/>
              </p:cNvSpPr>
              <p:nvPr/>
            </p:nvSpPr>
            <p:spPr bwMode="auto">
              <a:xfrm>
                <a:off x="1917" y="3536"/>
                <a:ext cx="733" cy="2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92075" tIns="46038" rIns="92075" bIns="46038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000" dirty="0">
                    <a:latin typeface="+mj-lt"/>
                  </a:rPr>
                  <a:t>Memory</a:t>
                </a:r>
              </a:p>
            </p:txBody>
          </p:sp>
        </p:grp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2900" y="3680"/>
              <a:ext cx="103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lg" len="med"/>
              <a:tailEnd type="none" w="sm" len="sm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" name="Group 3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600200" y="3895725"/>
            <a:ext cx="4722813" cy="1447800"/>
            <a:chOff x="980" y="2750"/>
            <a:chExt cx="2975" cy="912"/>
          </a:xfrm>
        </p:grpSpPr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385" y="2750"/>
              <a:ext cx="374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77788" tIns="39688" rIns="77788" bIns="39688">
              <a:spAutoFit/>
            </a:bodyPr>
            <a:lstStyle/>
            <a:p>
              <a:pPr algn="ctr" defTabSz="661988"/>
              <a:r>
                <a:rPr lang="en-US" sz="2000" dirty="0">
                  <a:latin typeface="+mj-lt"/>
                </a:rPr>
                <a:t>PR</a:t>
              </a:r>
            </a:p>
          </p:txBody>
        </p:sp>
        <p:sp>
          <p:nvSpPr>
            <p:cNvPr id="32" name="Freeform 37"/>
            <p:cNvSpPr>
              <a:spLocks/>
            </p:cNvSpPr>
            <p:nvPr/>
          </p:nvSpPr>
          <p:spPr bwMode="auto">
            <a:xfrm>
              <a:off x="980" y="2962"/>
              <a:ext cx="2975" cy="700"/>
            </a:xfrm>
            <a:custGeom>
              <a:avLst/>
              <a:gdLst>
                <a:gd name="T0" fmla="*/ 975 w 2975"/>
                <a:gd name="T1" fmla="*/ 700 h 700"/>
                <a:gd name="T2" fmla="*/ 0 w 2975"/>
                <a:gd name="T3" fmla="*/ 700 h 700"/>
                <a:gd name="T4" fmla="*/ 0 w 2975"/>
                <a:gd name="T5" fmla="*/ 0 h 700"/>
                <a:gd name="T6" fmla="*/ 2975 w 2975"/>
                <a:gd name="T7" fmla="*/ 0 h 7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75"/>
                <a:gd name="T13" fmla="*/ 0 h 700"/>
                <a:gd name="T14" fmla="*/ 2975 w 2975"/>
                <a:gd name="T15" fmla="*/ 700 h 7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75" h="700">
                  <a:moveTo>
                    <a:pt x="975" y="700"/>
                  </a:moveTo>
                  <a:lnTo>
                    <a:pt x="0" y="700"/>
                  </a:lnTo>
                  <a:lnTo>
                    <a:pt x="0" y="0"/>
                  </a:lnTo>
                  <a:lnTo>
                    <a:pt x="297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310313" y="5213350"/>
            <a:ext cx="646112" cy="38792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sz="2000" dirty="0">
                <a:latin typeface="+mj-lt"/>
              </a:rPr>
              <a:t>PG</a:t>
            </a: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7543800" y="3581400"/>
            <a:ext cx="958850" cy="1054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Functional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latin typeface="+mj-lt"/>
              </a:rPr>
              <a:t>Units</a:t>
            </a:r>
            <a:endParaRPr lang="en-US" sz="1600" dirty="0">
              <a:latin typeface="+mj-lt"/>
            </a:endParaRP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313580" y="4062450"/>
            <a:ext cx="593725" cy="35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DP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596188" y="4294095"/>
            <a:ext cx="836613" cy="35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7788" tIns="39688" rIns="77788" bIns="39688">
            <a:spAutoFit/>
          </a:bodyPr>
          <a:lstStyle/>
          <a:p>
            <a:pPr algn="ctr" defTabSz="661988"/>
            <a:r>
              <a:rPr lang="en-US" dirty="0">
                <a:solidFill>
                  <a:schemeClr val="tx2"/>
                </a:solidFill>
                <a:latin typeface="+mj-lt"/>
              </a:rPr>
              <a:t>DC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240214" y="2090737"/>
            <a:ext cx="2644775" cy="3759200"/>
            <a:chOff x="2668" y="1152"/>
            <a:chExt cx="1666" cy="2368"/>
          </a:xfrm>
        </p:grpSpPr>
        <p:sp>
          <p:nvSpPr>
            <p:cNvPr id="23564" name="Rectangle 3"/>
            <p:cNvSpPr>
              <a:spLocks noChangeArrowheads="1"/>
            </p:cNvSpPr>
            <p:nvPr/>
          </p:nvSpPr>
          <p:spPr bwMode="auto">
            <a:xfrm>
              <a:off x="2668" y="1152"/>
              <a:ext cx="385" cy="183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5" name="Freeform 4"/>
            <p:cNvSpPr>
              <a:spLocks/>
            </p:cNvSpPr>
            <p:nvPr/>
          </p:nvSpPr>
          <p:spPr bwMode="auto">
            <a:xfrm rot="10800000">
              <a:off x="2896" y="3019"/>
              <a:ext cx="566" cy="409"/>
            </a:xfrm>
            <a:custGeom>
              <a:avLst/>
              <a:gdLst>
                <a:gd name="T0" fmla="*/ 0 w 566"/>
                <a:gd name="T1" fmla="*/ 0 h 609"/>
                <a:gd name="T2" fmla="*/ 144 w 566"/>
                <a:gd name="T3" fmla="*/ 73 h 609"/>
                <a:gd name="T4" fmla="*/ 332 w 566"/>
                <a:gd name="T5" fmla="*/ 51 h 609"/>
                <a:gd name="T6" fmla="*/ 566 w 566"/>
                <a:gd name="T7" fmla="*/ 185 h 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609"/>
                <a:gd name="T14" fmla="*/ 566 w 566"/>
                <a:gd name="T15" fmla="*/ 609 h 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609">
                  <a:moveTo>
                    <a:pt x="0" y="0"/>
                  </a:moveTo>
                  <a:cubicBezTo>
                    <a:pt x="44" y="112"/>
                    <a:pt x="89" y="212"/>
                    <a:pt x="144" y="240"/>
                  </a:cubicBezTo>
                  <a:cubicBezTo>
                    <a:pt x="199" y="268"/>
                    <a:pt x="262" y="107"/>
                    <a:pt x="332" y="168"/>
                  </a:cubicBezTo>
                  <a:cubicBezTo>
                    <a:pt x="402" y="229"/>
                    <a:pt x="517" y="517"/>
                    <a:pt x="566" y="60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lg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566" name="Rectangle 5"/>
            <p:cNvSpPr>
              <a:spLocks noChangeArrowheads="1"/>
            </p:cNvSpPr>
            <p:nvPr/>
          </p:nvSpPr>
          <p:spPr bwMode="auto">
            <a:xfrm>
              <a:off x="3501" y="3287"/>
              <a:ext cx="833" cy="23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+mj-lt"/>
                </a:rPr>
                <a:t>Pipeline Full</a:t>
              </a:r>
            </a:p>
          </p:txBody>
        </p:sp>
      </p:grpSp>
      <p:sp>
        <p:nvSpPr>
          <p:cNvPr id="23555" name="Rectangle 7"/>
          <p:cNvSpPr>
            <a:spLocks noChangeArrowheads="1"/>
          </p:cNvSpPr>
          <p:nvPr/>
        </p:nvSpPr>
        <p:spPr bwMode="auto">
          <a:xfrm>
            <a:off x="636588" y="2190750"/>
            <a:ext cx="7804150" cy="271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latin typeface="Courier New" pitchFamily="49" charset="0"/>
              </a:rPr>
              <a:t>PG  PS  PW  PR  DP  DC 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E1</a:t>
            </a:r>
          </a:p>
          <a:p>
            <a:r>
              <a:rPr lang="en-US" sz="2000" dirty="0">
                <a:latin typeface="Courier New" pitchFamily="49" charset="0"/>
              </a:rPr>
              <a:t>    PG  PS  PW  PR  DP  DC  E1    </a:t>
            </a:r>
          </a:p>
          <a:p>
            <a:r>
              <a:rPr lang="en-US" sz="2000" dirty="0">
                <a:latin typeface="Courier New" pitchFamily="49" charset="0"/>
              </a:rPr>
              <a:t>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PG  PS  PW  PR  DP  DC  E1</a:t>
            </a:r>
          </a:p>
          <a:p>
            <a:r>
              <a:rPr lang="en-US" sz="2000" dirty="0">
                <a:latin typeface="Courier New" pitchFamily="49" charset="0"/>
              </a:rPr>
              <a:t>                    PG  PS  PW  PR  DP  DC  E1 </a:t>
            </a:r>
          </a:p>
          <a:p>
            <a:r>
              <a:rPr lang="en-US" sz="2000" dirty="0">
                <a:latin typeface="Courier New" pitchFamily="49" charset="0"/>
              </a:rPr>
              <a:t>                        PG  PS  PW  PR  DP  DC  E1</a:t>
            </a:r>
          </a:p>
        </p:txBody>
      </p:sp>
      <p:grpSp>
        <p:nvGrpSpPr>
          <p:cNvPr id="3" name="Group 14"/>
          <p:cNvGrpSpPr/>
          <p:nvPr>
            <p:custDataLst>
              <p:tags r:id="rId3"/>
            </p:custDataLst>
          </p:nvPr>
        </p:nvGrpSpPr>
        <p:grpSpPr>
          <a:xfrm>
            <a:off x="708025" y="1371600"/>
            <a:ext cx="5326063" cy="833437"/>
            <a:chOff x="708025" y="1497013"/>
            <a:chExt cx="5326063" cy="833437"/>
          </a:xfrm>
        </p:grpSpPr>
        <p:sp>
          <p:nvSpPr>
            <p:cNvPr id="23556" name="Rectangle 8"/>
            <p:cNvSpPr>
              <a:spLocks noChangeArrowheads="1"/>
            </p:cNvSpPr>
            <p:nvPr/>
          </p:nvSpPr>
          <p:spPr bwMode="auto">
            <a:xfrm>
              <a:off x="838200" y="1524000"/>
              <a:ext cx="1930400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Program Fetch</a:t>
              </a:r>
            </a:p>
          </p:txBody>
        </p:sp>
        <p:sp>
          <p:nvSpPr>
            <p:cNvPr id="23557" name="Rectangle 9"/>
            <p:cNvSpPr>
              <a:spLocks noChangeArrowheads="1"/>
            </p:cNvSpPr>
            <p:nvPr/>
          </p:nvSpPr>
          <p:spPr bwMode="auto">
            <a:xfrm>
              <a:off x="4103688" y="1497013"/>
              <a:ext cx="19304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Execute</a:t>
              </a:r>
            </a:p>
          </p:txBody>
        </p:sp>
        <p:sp>
          <p:nvSpPr>
            <p:cNvPr id="23558" name="Rectangle 10"/>
            <p:cNvSpPr>
              <a:spLocks noChangeArrowheads="1"/>
            </p:cNvSpPr>
            <p:nvPr/>
          </p:nvSpPr>
          <p:spPr bwMode="auto">
            <a:xfrm>
              <a:off x="2619375" y="1520825"/>
              <a:ext cx="1905000" cy="38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Decode</a:t>
              </a:r>
            </a:p>
          </p:txBody>
        </p:sp>
        <p:sp>
          <p:nvSpPr>
            <p:cNvPr id="23559" name="AutoShape 11"/>
            <p:cNvSpPr>
              <a:spLocks/>
            </p:cNvSpPr>
            <p:nvPr/>
          </p:nvSpPr>
          <p:spPr bwMode="auto">
            <a:xfrm rot="-5400000">
              <a:off x="1607344" y="1027906"/>
              <a:ext cx="403225" cy="2201863"/>
            </a:xfrm>
            <a:prstGeom prst="rightBrace">
              <a:avLst>
                <a:gd name="adj1" fmla="val 4550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0" name="AutoShape 12"/>
            <p:cNvSpPr>
              <a:spLocks/>
            </p:cNvSpPr>
            <p:nvPr/>
          </p:nvSpPr>
          <p:spPr bwMode="auto">
            <a:xfrm rot="-5400000">
              <a:off x="3364706" y="1631157"/>
              <a:ext cx="403225" cy="995362"/>
            </a:xfrm>
            <a:prstGeom prst="rightBrace">
              <a:avLst>
                <a:gd name="adj1" fmla="val 2057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 flipV="1">
              <a:off x="4533900" y="1847850"/>
              <a:ext cx="371475" cy="465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56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Pipeline Phases</a:t>
            </a:r>
          </a:p>
        </p:txBody>
      </p:sp>
      <p:sp>
        <p:nvSpPr>
          <p:cNvPr id="39081" name="Leading Question"/>
          <p:cNvSpPr txBox="1">
            <a:spLocks noChangeArrowheads="1"/>
          </p:cNvSpPr>
          <p:nvPr/>
        </p:nvSpPr>
        <p:spPr bwMode="auto">
          <a:xfrm>
            <a:off x="3014781" y="5983485"/>
            <a:ext cx="581171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000" dirty="0">
                <a:solidFill>
                  <a:schemeClr val="tx2"/>
                </a:solidFill>
                <a:latin typeface="+mj-lt"/>
              </a:rPr>
              <a:t>How many cycles does it take to execute an instruction?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3908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e6f515b-b544-4c11-99f1-1dad6d9dee7f"/>
  <p:tag name="ARTICULATE_SLIDE_PAUSE" val="0"/>
  <p:tag name="ARTICULATE_NAV_LEVEL" val="2"/>
  <p:tag name="ARTICULATE_PLAYLIST_ID" val="-1"/>
  <p:tag name="ARTICULATE_LOCK_SLIDE" val="0"/>
  <p:tag name="TIMELINE" val="7.92/33.95"/>
  <p:tag name="ELAPSEDTIME" val="43.619"/>
  <p:tag name="ARTICULATE_SLIDE_NAV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6f04d38-8ea2-4c20-8ab0-3994611fb984"/>
  <p:tag name="ARTICULATE_TITLE_TAG" val="Pipeline Phases w/ Fetch &amp; Decode"/>
  <p:tag name="ARTICULATE_SLIDE_PAUSE" val="0"/>
  <p:tag name="ARTICULATE_NAV_LEVEL" val="2"/>
  <p:tag name="ARTICULATE_PLAYLIST_ID" val="-1"/>
  <p:tag name="ARTICULATE_LOCK_SLIDE" val="0"/>
  <p:tag name="TIMELINE" val="0.74/14.88/23.57"/>
  <p:tag name="ELAPSEDTIME" val="32.156"/>
  <p:tag name="ARTICULATE_SLIDE_NAV" val="2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032d7a5-8a30-4a8a-839f-7ac0cf332e69"/>
  <p:tag name="ARTICULATE_SLIDE_PAUSE" val="0"/>
  <p:tag name="ARTICULATE_NAV_LEVEL" val="2"/>
  <p:tag name="ARTICULATE_PLAYLIST_ID" val="-1"/>
  <p:tag name="ARTICULATE_LOCK_SLIDE" val="0"/>
  <p:tag name="TIMELINE" val="14.90/21.60/46.63/60.92/74.23"/>
  <p:tag name="ELAPSEDTIME" val="79.411"/>
  <p:tag name="ARTICULATE_SLIDE_NAV" val="2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6"/>
  <p:tag name="ELAPSEDTIME" val="119.848"/>
  <p:tag name="ARTICULATE_SLIDE_PAUSE" val="0"/>
  <p:tag name="ARTICULATE_NAV_LEVEL" val="2"/>
  <p:tag name="ARTICULATE_PLAYLIST_ID" val="-1"/>
  <p:tag name="ARTICULATE_VIEW_MODE" val="1"/>
  <p:tag name="ARTICULATE_LOCK_SLID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  <p:tag name="COLORSCHEMEINDEX" val="5"/>
  <p:tag name="ARTICULATE_SLIDE_GUID" val="3d07b721-0b8b-4d9e-a677-8ff26ffd06a0"/>
  <p:tag name="ARTICULATE_SLIDE_PAUSE" val="0"/>
  <p:tag name="ARTICULATE_NAV_LEVEL" val="2"/>
  <p:tag name="ARTICULATE_PLAYLIST_ID" val="-1"/>
  <p:tag name="ARTICULATE_LOCK_SLIDE" val="0"/>
  <p:tag name="ELAPSEDTIME" val="36.854"/>
  <p:tag name="ARTICULATE_SLIDE_NAV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Non-Pipelined Code Flow"/>
  <p:tag name="ARTICULATE_SLIDE_GUID" val="f16edc18-3a3b-4df7-84c2-948637927da7"/>
  <p:tag name="ARTICULATE_SLIDE_PAUSE" val="0"/>
  <p:tag name="ARTICULATE_NAV_LEVEL" val="2"/>
  <p:tag name="ARTICULATE_PLAYLIST_ID" val="-1"/>
  <p:tag name="ARTICULATE_VIEW_MODE" val="1"/>
  <p:tag name="ARTICULATE_LOCK_SLIDE" val="0"/>
  <p:tag name="TIMELINE" val="5.61/10.85/14.53/19.12/36.37"/>
  <p:tag name="ELAPSEDTIME" val="51.614"/>
  <p:tag name="ARTICULATE_SLIDE_NAV" val="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de3ef57-34fa-40fc-a2df-4249a84acb4f"/>
  <p:tag name="ARTICULATE_SLIDE_PAUSE" val="0"/>
  <p:tag name="ARTICULATE_NAV_LEVEL" val="2"/>
  <p:tag name="ARTICULATE_PLAYLIST_ID" val="-1"/>
  <p:tag name="ARTICULATE_LOCK_SLIDE" val="0"/>
  <p:tag name="TIMELINE" val="28.78/46.49/54.93/57.96/64.80/70.53/70.53/82.26/82.60/99.64/130.51"/>
  <p:tag name="ELAPSEDTIME" val="137.531"/>
  <p:tag name="ARTICULATE_SLIDE_NAV" val="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5"/>
  <p:tag name="ARTICULATE_TITLE_TAG" val="Pipelined Code Flow"/>
  <p:tag name="ARTICULATE_SLIDE_GUID" val="d371eae8-dc67-47e3-b5f4-8ee868740c91"/>
  <p:tag name="ARTICULATE_SLIDE_PAUSE" val="0"/>
  <p:tag name="ARTICULATE_NAV_LEVEL" val="2"/>
  <p:tag name="ARTICULATE_PLAYLIST_ID" val="-1"/>
  <p:tag name="ARTICULATE_VIEW_MODE" val="1"/>
  <p:tag name="ARTICULATE_LOCK_SLIDE" val="0"/>
  <p:tag name="TIMELINE" val="9.29/16.53/24.21/31.20/46.94/49.21/51.68/72.06/80.42"/>
  <p:tag name="ELAPSEDTIME" val="94.614"/>
  <p:tag name="ARTICULATE_SLIDE_NAV" val="2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3b108f9-8a56-46ee-9844-10825dcf127f"/>
  <p:tag name="ARTICULATE_SLIDE_PAUSE" val="0"/>
  <p:tag name="ARTICULATE_NAV_LEVEL" val="2"/>
  <p:tag name="ARTICULATE_PLAYLIST_ID" val="-1"/>
  <p:tag name="ARTICULATE_LOCK_SLIDE" val="0"/>
  <p:tag name="ELAPSEDTIME" val="107.489"/>
  <p:tag name="ARTICULATE_SLIDE_NAV" val="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a587c2e-6aaf-4284-9ec1-99ce38bf20cc"/>
  <p:tag name="ARTICULATE_SLIDE_PAUSE" val="0"/>
  <p:tag name="ARTICULATE_NAV_LEVEL" val="2"/>
  <p:tag name="ARTICULATE_PLAYLIST_ID" val="-1"/>
  <p:tag name="ARTICULATE_LOCK_SLIDE" val="0"/>
  <p:tag name="TIMELINE" val="7.88/21.47/29.06/39.80"/>
  <p:tag name="ELAPSEDTIME" val="46.729"/>
  <p:tag name="ARTICULATE_SLIDE_NAV" val="1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8a8f498-51e8-415f-bb9d-287c9666ec27"/>
  <p:tag name="ARTICULATE_TITLE_TAG" val="Pipeline Phases w/ Fetch"/>
  <p:tag name="ARTICULATE_SLIDE_PAUSE" val="0"/>
  <p:tag name="ARTICULATE_NAV_LEVEL" val="2"/>
  <p:tag name="ARTICULATE_PLAYLIST_ID" val="-1"/>
  <p:tag name="ARTICULATE_LOCK_SLIDE" val="0"/>
  <p:tag name="TIMELINE" val="2.37/46.73"/>
  <p:tag name="ELAPSEDTIME" val="56.369"/>
  <p:tag name="ARTICULATE_SLIDE_NAV" val="20"/>
</p:tagLst>
</file>

<file path=ppt/theme/theme1.xml><?xml version="1.0" encoding="utf-8"?>
<a:theme xmlns:a="http://schemas.openxmlformats.org/drawingml/2006/main" name="MC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/>
        </a:ln>
      </a:spPr>
      <a:bodyPr wrap="none" anchor="ctr"/>
      <a:lstStyle>
        <a:defPPr eaLnBrk="1" hangingPunct="1">
          <a:defRPr sz="1400"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34EDD2AB14F49969AD5B68D65D28C" ma:contentTypeVersion="1" ma:contentTypeDescription="Create a new document." ma:contentTypeScope="" ma:versionID="aec3fda75a9471671297bbb4606d1d91">
  <xsd:schema xmlns:xsd="http://www.w3.org/2001/XMLSchema" xmlns:p="http://schemas.microsoft.com/office/2006/metadata/properties" xmlns:ns2="99c847d8-566e-43ce-87b7-3c417d164c47" targetNamespace="http://schemas.microsoft.com/office/2006/metadata/properties" ma:root="true" ma:fieldsID="6b49c4b1e87cfd71c9528e3cb8636bc2" ns2:_="">
    <xsd:import namespace="99c847d8-566e-43ce-87b7-3c417d164c47"/>
    <xsd:element name="properties">
      <xsd:complexType>
        <xsd:sequence>
          <xsd:element name="documentManagement">
            <xsd:complexType>
              <xsd:all>
                <xsd:element ref="ns2:Content_x0020_Owner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99c847d8-566e-43ce-87b7-3c417d164c47" elementFormDefault="qualified">
    <xsd:import namespace="http://schemas.microsoft.com/office/2006/documentManagement/types"/>
    <xsd:element name="Content_x0020_Owner" ma:index="8" nillable="true" ma:displayName="Content Owner" ma:internalName="Content_x0020_Owner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ontent_x0020_Owner xmlns="99c847d8-566e-43ce-87b7-3c417d164c47">Rob Hillard</Content_x0020_Owner>
  </documentManagement>
</p:properties>
</file>

<file path=customXml/itemProps1.xml><?xml version="1.0" encoding="utf-8"?>
<ds:datastoreItem xmlns:ds="http://schemas.openxmlformats.org/officeDocument/2006/customXml" ds:itemID="{DFB5ECF8-E1ED-41E8-906D-A7528EBDAD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c847d8-566e-43ce-87b7-3c417d164c4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B18A6CF-E726-4711-A24D-8E1E634539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ACBC1A-7233-4546-884C-F6FA335F31FE}">
  <ds:schemaRefs>
    <ds:schemaRef ds:uri="http://schemas.microsoft.com/office/2006/metadata/properties"/>
    <ds:schemaRef ds:uri="99c847d8-566e-43ce-87b7-3c417d164c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MC_PPT_Template</Template>
  <TotalTime>1182</TotalTime>
  <Words>4761</Words>
  <Application>Microsoft Office PowerPoint</Application>
  <PresentationFormat>On-screen Show (4:3)</PresentationFormat>
  <Paragraphs>1148</Paragraphs>
  <Slides>65</Slides>
  <Notes>48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MC_PPT_Template</vt:lpstr>
      <vt:lpstr>C66x Code Optimization</vt:lpstr>
      <vt:lpstr>Disclaimer</vt:lpstr>
      <vt:lpstr>Agenda</vt:lpstr>
      <vt:lpstr>Hardware and Software Pipeline</vt:lpstr>
      <vt:lpstr>Non-Pipelined vs. Pipelined CPU</vt:lpstr>
      <vt:lpstr>Program Fetch Phases</vt:lpstr>
      <vt:lpstr>Pipeline Phases: Review</vt:lpstr>
      <vt:lpstr>Decode Phases</vt:lpstr>
      <vt:lpstr>Pipeline Phases</vt:lpstr>
      <vt:lpstr>Instruction Delays</vt:lpstr>
      <vt:lpstr>C66x DSP VLIW Architecture</vt:lpstr>
      <vt:lpstr>Software Pipeline Example</vt:lpstr>
      <vt:lpstr>Non-Pipelined Code</vt:lpstr>
      <vt:lpstr>Pipelining Code</vt:lpstr>
      <vt:lpstr>Software Pipeline Support</vt:lpstr>
      <vt:lpstr>What is SPLOOP?</vt:lpstr>
      <vt:lpstr>SPLOOP: Advantages &amp; Limitations</vt:lpstr>
      <vt:lpstr>Basic Optimization</vt:lpstr>
      <vt:lpstr>Generic Optimization Advice</vt:lpstr>
      <vt:lpstr>Code Development</vt:lpstr>
      <vt:lpstr>Assembler Options</vt:lpstr>
      <vt:lpstr>Software Pipeline Example</vt:lpstr>
      <vt:lpstr>SPLOOP Instructions from Compiler</vt:lpstr>
      <vt:lpstr>Build Options for Optimization</vt:lpstr>
      <vt:lpstr> -S and -MW Setting</vt:lpstr>
      <vt:lpstr>Build Options for Optimization(2)</vt:lpstr>
      <vt:lpstr>Global Optimization Across Files</vt:lpstr>
      <vt:lpstr>Choosing the “Right” Build Options</vt:lpstr>
      <vt:lpstr>Compiler Interrupt Threshold (-mi) </vt:lpstr>
      <vt:lpstr>Build Options to Avoid</vt:lpstr>
      <vt:lpstr>And if You Don’t Find the GUI? </vt:lpstr>
      <vt:lpstr>Optimized Software Pipeline: Dependencies</vt:lpstr>
      <vt:lpstr>Golden Rule of Software Pipeline</vt:lpstr>
      <vt:lpstr>Loop Dependency (1)</vt:lpstr>
      <vt:lpstr>Restrict Qualifiers Enables Software Pipeline</vt:lpstr>
      <vt:lpstr>Restrict Qualifiers</vt:lpstr>
      <vt:lpstr>Restrict Qualifying Pointers in Structures</vt:lpstr>
      <vt:lpstr> The Global -mt Compiler Option</vt:lpstr>
      <vt:lpstr>Example: Restrict  (and Structures)</vt:lpstr>
      <vt:lpstr>Example: Restrict (continued)</vt:lpstr>
      <vt:lpstr>Optimized Software Pipeline: Overhead</vt:lpstr>
      <vt:lpstr>Reducing Loop Overhead</vt:lpstr>
      <vt:lpstr>Detecting Loop Overhead</vt:lpstr>
      <vt:lpstr>Example: MUST_ITERATE, nassert, and SIMD</vt:lpstr>
      <vt:lpstr>Example: MUST_ITERATE, nassert and SIMD (cont)</vt:lpstr>
      <vt:lpstr>Example: MUST_ITERATE, nassert and SIMD (cont)</vt:lpstr>
      <vt:lpstr>Example: MUST_ITERATE, _nassert, SIMD (cont)</vt:lpstr>
      <vt:lpstr>Example: MUST_ITERATE, nassert and SIMD (cont)</vt:lpstr>
      <vt:lpstr>Optimized Software Pipeline: SIMD and Registers Pressure</vt:lpstr>
      <vt:lpstr>SIMD and Registers</vt:lpstr>
      <vt:lpstr>Using (more) SIMD</vt:lpstr>
      <vt:lpstr>Optimized Software Pipeline: IF Statements and Inline</vt:lpstr>
      <vt:lpstr>If Statements</vt:lpstr>
      <vt:lpstr>If Statements (cont.)</vt:lpstr>
      <vt:lpstr>Example of If Statement Reduction When No Else Block Exists</vt:lpstr>
      <vt:lpstr>Or If Statement Can Be Eliminated Entirely</vt:lpstr>
      <vt:lpstr>If Reduction Via Common Code Consolidation</vt:lpstr>
      <vt:lpstr>Eliminating Nested If Statements</vt:lpstr>
      <vt:lpstr>Cache Optimization: L1P and L1 D Optimization</vt:lpstr>
      <vt:lpstr>Cache Sizes and More</vt:lpstr>
      <vt:lpstr>C66x L1 D Memory Banks</vt:lpstr>
      <vt:lpstr>Two Loads Instruction in a Cycle</vt:lpstr>
      <vt:lpstr>Cache Optimization: L1 P</vt:lpstr>
      <vt:lpstr>Cache Optimization: L1 D</vt:lpstr>
      <vt:lpstr>For More Information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Ran Katzur</cp:lastModifiedBy>
  <cp:revision>117</cp:revision>
  <dcterms:created xsi:type="dcterms:W3CDTF">2012-03-08T14:52:30Z</dcterms:created>
  <dcterms:modified xsi:type="dcterms:W3CDTF">2014-01-29T14:59:59Z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0x0101006BF34EDD2AB14F49969AD5B68D65D28C</vt:lpwstr>
  </property>
</Properties>
</file>