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393" r:id="rId2"/>
    <p:sldId id="302" r:id="rId3"/>
    <p:sldId id="394" r:id="rId4"/>
    <p:sldId id="304" r:id="rId5"/>
    <p:sldId id="305" r:id="rId6"/>
    <p:sldId id="306" r:id="rId7"/>
    <p:sldId id="307" r:id="rId8"/>
    <p:sldId id="308" r:id="rId9"/>
    <p:sldId id="3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96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97" r:id="rId34"/>
    <p:sldId id="335" r:id="rId35"/>
    <p:sldId id="336" r:id="rId36"/>
    <p:sldId id="337" r:id="rId37"/>
    <p:sldId id="39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99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400" r:id="rId56"/>
    <p:sldId id="356" r:id="rId57"/>
    <p:sldId id="357" r:id="rId58"/>
    <p:sldId id="358" r:id="rId59"/>
    <p:sldId id="359" r:id="rId60"/>
    <p:sldId id="360" r:id="rId61"/>
    <p:sldId id="361" r:id="rId62"/>
    <p:sldId id="300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17" autoAdjust="0"/>
  </p:normalViewPr>
  <p:slideViewPr>
    <p:cSldViewPr snapToGrid="0" snapToObjects="1"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92E6ECC-D4E1-4AE4-A1EA-2A7A85AB267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00B4194-27CD-4E54-AB08-7B144973A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4" tIns="47846" rIns="95694" bIns="47846" anchor="b"/>
          <a:lstStyle/>
          <a:p>
            <a:pPr defTabSz="955368"/>
            <a:fld id="{82C4EEB3-E567-438E-814B-3D2F9527E61F}" type="slidenum">
              <a:rPr lang="en-US" sz="1100">
                <a:solidFill>
                  <a:srgbClr val="000000"/>
                </a:solidFill>
              </a:rPr>
              <a:pPr defTabSz="955368"/>
              <a:t>4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694" tIns="47846" rIns="95694" bIns="4784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2AD84-ED63-49D1-9661-8A923B437D0F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4" r:id="rId4"/>
    <p:sldLayoutId id="214748366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Peripherals </a:t>
            </a:r>
            <a:r>
              <a:rPr lang="en-US" dirty="0" smtClean="0"/>
              <a:t>Usage</a:t>
            </a:r>
            <a:br>
              <a:rPr lang="en-US" dirty="0" smtClean="0"/>
            </a:br>
            <a:r>
              <a:rPr lang="en-US" dirty="0" smtClean="0"/>
              <a:t>DSP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Resource Management: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1676400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Initial KeyStone I devices had only DSP cores. The system architect was responsible for resource allocation.</a:t>
            </a:r>
          </a:p>
          <a:p>
            <a:pPr lvl="1">
              <a:defRPr/>
            </a:pPr>
            <a:r>
              <a:rPr lang="en-US" sz="2000" dirty="0" smtClean="0"/>
              <a:t>Issues with pre-build libraries and plug-in RTSC modules</a:t>
            </a:r>
          </a:p>
          <a:p>
            <a:pPr lvl="1">
              <a:defRPr/>
            </a:pPr>
            <a:r>
              <a:rPr lang="en-US" sz="2000" dirty="0" smtClean="0"/>
              <a:t>Special KeyStone I device that includes an ARM core in addition to DSP</a:t>
            </a:r>
          </a:p>
          <a:p>
            <a:pPr>
              <a:defRPr/>
            </a:pPr>
            <a:r>
              <a:rPr lang="en-US" sz="2400" dirty="0" smtClean="0"/>
              <a:t>KeyStone I solution – hybrid solution – share resources between DSP and ARM.</a:t>
            </a:r>
          </a:p>
          <a:p>
            <a:pPr lvl="1">
              <a:defRPr/>
            </a:pPr>
            <a:r>
              <a:rPr lang="en-US" sz="2000" dirty="0" smtClean="0"/>
              <a:t>ARM resources are defined in the device tree structure</a:t>
            </a:r>
          </a:p>
          <a:p>
            <a:pPr lvl="1">
              <a:defRPr/>
            </a:pPr>
            <a:r>
              <a:rPr lang="en-US" sz="2000" dirty="0" smtClean="0"/>
              <a:t>DSP resources manage by the RM LLD</a:t>
            </a:r>
          </a:p>
          <a:p>
            <a:pPr>
              <a:defRPr/>
            </a:pPr>
            <a:r>
              <a:rPr lang="en-US" sz="2400" dirty="0" smtClean="0"/>
              <a:t>Compatibility with pre-RM code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733425"/>
          </a:xfrm>
        </p:spPr>
        <p:txBody>
          <a:bodyPr/>
          <a:lstStyle/>
          <a:p>
            <a:r>
              <a:rPr lang="en-US" sz="3200" b="1" dirty="0" smtClean="0"/>
              <a:t>Keystone I Resource Manager (RM) LLD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733425"/>
            <a:ext cx="8467725" cy="514508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Prevents DSP applications from stepping on resources taken by ARM Linux</a:t>
            </a:r>
          </a:p>
          <a:p>
            <a:pPr>
              <a:defRPr/>
            </a:pPr>
            <a:r>
              <a:rPr lang="en-US" sz="2000" dirty="0" smtClean="0"/>
              <a:t>Initialization and usage permissions for select LLD resources defined in user-defined resource table</a:t>
            </a:r>
          </a:p>
          <a:p>
            <a:pPr lvl="1">
              <a:defRPr/>
            </a:pPr>
            <a:r>
              <a:rPr lang="en-US" sz="2000" dirty="0" smtClean="0"/>
              <a:t>QMSS, CPPI, and PA LLDs</a:t>
            </a:r>
          </a:p>
          <a:p>
            <a:pPr>
              <a:defRPr/>
            </a:pPr>
            <a:r>
              <a:rPr lang="en-US" sz="2000" dirty="0" smtClean="0"/>
              <a:t>Operates under the hood of LLDs</a:t>
            </a:r>
          </a:p>
          <a:p>
            <a:pPr lvl="1">
              <a:defRPr/>
            </a:pPr>
            <a:r>
              <a:rPr lang="en-US" sz="2000" dirty="0" smtClean="0"/>
              <a:t>Resource init and usage requests made between LLDs and RM directly:</a:t>
            </a:r>
          </a:p>
          <a:p>
            <a:pPr lvl="2">
              <a:defRPr/>
            </a:pPr>
            <a:r>
              <a:rPr lang="en-US" sz="2000" dirty="0" smtClean="0"/>
              <a:t>LLD operates normally if resource request is “allowed”</a:t>
            </a:r>
          </a:p>
          <a:p>
            <a:pPr lvl="2">
              <a:defRPr/>
            </a:pPr>
            <a:r>
              <a:rPr lang="en-US" sz="2000" dirty="0" smtClean="0"/>
              <a:t>LLD returns error if resource request is “denied”</a:t>
            </a:r>
          </a:p>
          <a:p>
            <a:pPr lvl="3">
              <a:defRPr/>
            </a:pPr>
            <a:r>
              <a:rPr lang="en-US" dirty="0" smtClean="0"/>
              <a:t>Application must take steps to handle</a:t>
            </a:r>
          </a:p>
          <a:p>
            <a:pPr>
              <a:defRPr/>
            </a:pPr>
            <a:r>
              <a:rPr lang="en-US" sz="2000" dirty="0" smtClean="0"/>
              <a:t>Permission tables located in shared memory</a:t>
            </a:r>
          </a:p>
          <a:p>
            <a:pPr lvl="1">
              <a:defRPr/>
            </a:pPr>
            <a:r>
              <a:rPr lang="en-US" sz="2000" dirty="0" smtClean="0"/>
              <a:t>Restricts RM to DSP cores only</a:t>
            </a:r>
          </a:p>
          <a:p>
            <a:pPr>
              <a:defRPr/>
            </a:pPr>
            <a:r>
              <a:rPr lang="en-US" sz="2000" dirty="0" smtClean="0"/>
              <a:t>LLD resource storage still in hands of LLD</a:t>
            </a:r>
          </a:p>
          <a:p>
            <a:pPr lvl="1">
              <a:defRPr/>
            </a:pPr>
            <a:r>
              <a:rPr lang="en-US" sz="2000" dirty="0" smtClean="0"/>
              <a:t>Full backwards compatibility with applications not utilizing RM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8458200" cy="914400"/>
          </a:xfrm>
        </p:spPr>
        <p:txBody>
          <a:bodyPr/>
          <a:lstStyle/>
          <a:p>
            <a:r>
              <a:rPr lang="en-US" sz="3200" b="1" dirty="0" smtClean="0"/>
              <a:t>Keystone I Resource Manager (RM) LLD (2/2)</a:t>
            </a:r>
          </a:p>
        </p:txBody>
      </p:sp>
      <p:sp>
        <p:nvSpPr>
          <p:cNvPr id="25604" name="Rectangle 35"/>
          <p:cNvSpPr>
            <a:spLocks noChangeArrowheads="1"/>
          </p:cNvSpPr>
          <p:nvPr/>
        </p:nvSpPr>
        <p:spPr bwMode="auto">
          <a:xfrm>
            <a:off x="334964" y="1047750"/>
            <a:ext cx="8382000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05" name="Rectangle 36"/>
          <p:cNvSpPr>
            <a:spLocks noChangeArrowheads="1"/>
          </p:cNvSpPr>
          <p:nvPr/>
        </p:nvSpPr>
        <p:spPr bwMode="auto">
          <a:xfrm>
            <a:off x="2236788" y="1325563"/>
            <a:ext cx="3048000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0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3129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7" name="Rectangle 38"/>
          <p:cNvSpPr>
            <a:spLocks noChangeArrowheads="1"/>
          </p:cNvSpPr>
          <p:nvPr/>
        </p:nvSpPr>
        <p:spPr bwMode="auto">
          <a:xfrm>
            <a:off x="2998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4371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9" name="Rectangle 40"/>
          <p:cNvSpPr>
            <a:spLocks noChangeArrowheads="1"/>
          </p:cNvSpPr>
          <p:nvPr/>
        </p:nvSpPr>
        <p:spPr bwMode="auto">
          <a:xfrm>
            <a:off x="3760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0" name="Rectangle 41"/>
          <p:cNvSpPr>
            <a:spLocks noChangeArrowheads="1"/>
          </p:cNvSpPr>
          <p:nvPr/>
        </p:nvSpPr>
        <p:spPr bwMode="auto">
          <a:xfrm>
            <a:off x="4522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1" name="Rectangle 42"/>
          <p:cNvSpPr>
            <a:spLocks noChangeArrowheads="1"/>
          </p:cNvSpPr>
          <p:nvPr/>
        </p:nvSpPr>
        <p:spPr bwMode="auto">
          <a:xfrm>
            <a:off x="6122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6884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7646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23034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54276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6" name="Rectangle 47"/>
          <p:cNvSpPr>
            <a:spLocks noChangeArrowheads="1"/>
          </p:cNvSpPr>
          <p:nvPr/>
        </p:nvSpPr>
        <p:spPr bwMode="auto">
          <a:xfrm>
            <a:off x="427038" y="2920999"/>
            <a:ext cx="1647825" cy="914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dirty="0">
                <a:latin typeface="Arial" charset="0"/>
              </a:rPr>
              <a:t>rmResourceTable{</a:t>
            </a:r>
          </a:p>
          <a:p>
            <a:pPr algn="l"/>
            <a:r>
              <a:rPr lang="en-US" sz="1000" dirty="0">
                <a:latin typeface="Arial" charset="0"/>
              </a:rPr>
              <a:t>   {RES_ID, START, END},</a:t>
            </a:r>
          </a:p>
          <a:p>
            <a:pPr algn="l"/>
            <a:r>
              <a:rPr lang="en-US" sz="1000" dirty="0">
                <a:latin typeface="Arial" charset="0"/>
              </a:rPr>
              <a:t>   { …, …, … },</a:t>
            </a:r>
          </a:p>
          <a:p>
            <a:pPr algn="l"/>
            <a:r>
              <a:rPr lang="en-US" sz="1000" dirty="0">
                <a:latin typeface="Arial" charset="0"/>
              </a:rPr>
              <a:t>   …</a:t>
            </a:r>
          </a:p>
          <a:p>
            <a:pPr algn="l"/>
            <a:r>
              <a:rPr lang="en-US" sz="1000" dirty="0">
                <a:latin typeface="Arial" charset="0"/>
              </a:rPr>
              <a:t>}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3598863" y="3835399"/>
            <a:ext cx="4273550" cy="181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sz="1200" dirty="0">
                <a:latin typeface="Arial" charset="0"/>
              </a:rPr>
              <a:t>Shared Permissions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5360988" y="1325563"/>
            <a:ext cx="3048000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1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6925513" y="421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…</a:t>
            </a:r>
          </a:p>
        </p:txBody>
      </p:sp>
      <p:pic>
        <p:nvPicPr>
          <p:cNvPr id="25620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63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1" name="tabl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088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22" name="AutoShape 65"/>
          <p:cNvCxnSpPr>
            <a:cxnSpLocks noChangeShapeType="1"/>
            <a:stCxn id="25616" idx="3"/>
            <a:endCxn id="25617" idx="1"/>
          </p:cNvCxnSpPr>
          <p:nvPr/>
        </p:nvCxnSpPr>
        <p:spPr bwMode="auto">
          <a:xfrm>
            <a:off x="2074863" y="3378199"/>
            <a:ext cx="1524000" cy="13658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3" name="Text Box 66"/>
          <p:cNvSpPr txBox="1">
            <a:spLocks noChangeArrowheads="1"/>
          </p:cNvSpPr>
          <p:nvPr/>
        </p:nvSpPr>
        <p:spPr bwMode="auto">
          <a:xfrm>
            <a:off x="427038" y="2692400"/>
            <a:ext cx="1419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resource_table.h</a:t>
            </a:r>
          </a:p>
        </p:txBody>
      </p:sp>
      <p:sp>
        <p:nvSpPr>
          <p:cNvPr id="25624" name="AutoShape 67"/>
          <p:cNvSpPr>
            <a:spLocks noChangeArrowheads="1"/>
          </p:cNvSpPr>
          <p:nvPr/>
        </p:nvSpPr>
        <p:spPr bwMode="auto">
          <a:xfrm rot="-2783831">
            <a:off x="4437063" y="33782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5" name="AutoShape 68"/>
          <p:cNvSpPr>
            <a:spLocks noChangeArrowheads="1"/>
          </p:cNvSpPr>
          <p:nvPr/>
        </p:nvSpPr>
        <p:spPr bwMode="auto">
          <a:xfrm rot="2632602">
            <a:off x="5986463" y="3387725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6" name="Text Box 69"/>
          <p:cNvSpPr txBox="1">
            <a:spLocks noChangeArrowheads="1"/>
          </p:cNvSpPr>
          <p:nvPr/>
        </p:nvSpPr>
        <p:spPr bwMode="auto">
          <a:xfrm>
            <a:off x="3760788" y="3218875"/>
            <a:ext cx="1514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7" name="Text Box 70"/>
          <p:cNvSpPr txBox="1">
            <a:spLocks noChangeArrowheads="1"/>
          </p:cNvSpPr>
          <p:nvPr/>
        </p:nvSpPr>
        <p:spPr bwMode="auto">
          <a:xfrm>
            <a:off x="6939413" y="3252850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8" name="Text Box 71"/>
          <p:cNvSpPr txBox="1">
            <a:spLocks noChangeArrowheads="1"/>
          </p:cNvSpPr>
          <p:nvPr/>
        </p:nvSpPr>
        <p:spPr bwMode="auto">
          <a:xfrm>
            <a:off x="1617663" y="4156025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Rm_init maps rmResourceTable to internal Permission Tables</a:t>
            </a:r>
          </a:p>
        </p:txBody>
      </p:sp>
      <p:sp>
        <p:nvSpPr>
          <p:cNvPr id="25629" name="AutoShape 72"/>
          <p:cNvSpPr>
            <a:spLocks noChangeArrowheads="1"/>
          </p:cNvSpPr>
          <p:nvPr/>
        </p:nvSpPr>
        <p:spPr bwMode="auto">
          <a:xfrm>
            <a:off x="3227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0" name="AutoShape 73"/>
          <p:cNvSpPr>
            <a:spLocks noChangeArrowheads="1"/>
          </p:cNvSpPr>
          <p:nvPr/>
        </p:nvSpPr>
        <p:spPr bwMode="auto">
          <a:xfrm>
            <a:off x="3989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1" name="AutoShape 74"/>
          <p:cNvSpPr>
            <a:spLocks noChangeArrowheads="1"/>
          </p:cNvSpPr>
          <p:nvPr/>
        </p:nvSpPr>
        <p:spPr bwMode="auto">
          <a:xfrm>
            <a:off x="4751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2" name="AutoShape 75"/>
          <p:cNvSpPr>
            <a:spLocks noChangeArrowheads="1"/>
          </p:cNvSpPr>
          <p:nvPr/>
        </p:nvSpPr>
        <p:spPr bwMode="auto">
          <a:xfrm>
            <a:off x="6351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3" name="AutoShape 76"/>
          <p:cNvSpPr>
            <a:spLocks noChangeArrowheads="1"/>
          </p:cNvSpPr>
          <p:nvPr/>
        </p:nvSpPr>
        <p:spPr bwMode="auto">
          <a:xfrm>
            <a:off x="7113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4" name="AutoShape 77"/>
          <p:cNvSpPr>
            <a:spLocks noChangeArrowheads="1"/>
          </p:cNvSpPr>
          <p:nvPr/>
        </p:nvSpPr>
        <p:spPr bwMode="auto">
          <a:xfrm>
            <a:off x="7875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5" name="Text Box 78"/>
          <p:cNvSpPr txBox="1">
            <a:spLocks noChangeArrowheads="1"/>
          </p:cNvSpPr>
          <p:nvPr/>
        </p:nvSpPr>
        <p:spPr bwMode="auto">
          <a:xfrm>
            <a:off x="3217863" y="1640263"/>
            <a:ext cx="1838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6" name="Text Box 79"/>
          <p:cNvSpPr txBox="1">
            <a:spLocks noChangeArrowheads="1"/>
          </p:cNvSpPr>
          <p:nvPr/>
        </p:nvSpPr>
        <p:spPr bwMode="auto">
          <a:xfrm>
            <a:off x="6348413" y="1640263"/>
            <a:ext cx="1831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7" name="AutoShape 80"/>
          <p:cNvSpPr>
            <a:spLocks noChangeArrowheads="1"/>
          </p:cNvSpPr>
          <p:nvPr/>
        </p:nvSpPr>
        <p:spPr bwMode="auto">
          <a:xfrm>
            <a:off x="3217863" y="2705100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8" name="AutoShape 81"/>
          <p:cNvSpPr>
            <a:spLocks noChangeArrowheads="1"/>
          </p:cNvSpPr>
          <p:nvPr/>
        </p:nvSpPr>
        <p:spPr bwMode="auto">
          <a:xfrm>
            <a:off x="39862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9" name="AutoShape 82"/>
          <p:cNvSpPr>
            <a:spLocks noChangeArrowheads="1"/>
          </p:cNvSpPr>
          <p:nvPr/>
        </p:nvSpPr>
        <p:spPr bwMode="auto">
          <a:xfrm>
            <a:off x="4738688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0" name="AutoShape 83"/>
          <p:cNvSpPr>
            <a:spLocks noChangeArrowheads="1"/>
          </p:cNvSpPr>
          <p:nvPr/>
        </p:nvSpPr>
        <p:spPr bwMode="auto">
          <a:xfrm>
            <a:off x="6348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1" name="AutoShape 84"/>
          <p:cNvSpPr>
            <a:spLocks noChangeArrowheads="1"/>
          </p:cNvSpPr>
          <p:nvPr/>
        </p:nvSpPr>
        <p:spPr bwMode="auto">
          <a:xfrm>
            <a:off x="7097713" y="2701925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2" name="AutoShape 85"/>
          <p:cNvSpPr>
            <a:spLocks noChangeArrowheads="1"/>
          </p:cNvSpPr>
          <p:nvPr/>
        </p:nvSpPr>
        <p:spPr bwMode="auto">
          <a:xfrm>
            <a:off x="7872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3" name="Text Box 86"/>
          <p:cNvSpPr txBox="1">
            <a:spLocks noChangeArrowheads="1"/>
          </p:cNvSpPr>
          <p:nvPr/>
        </p:nvSpPr>
        <p:spPr bwMode="auto">
          <a:xfrm>
            <a:off x="3217863" y="2871788"/>
            <a:ext cx="15843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4" name="Text Box 87"/>
          <p:cNvSpPr txBox="1">
            <a:spLocks noChangeArrowheads="1"/>
          </p:cNvSpPr>
          <p:nvPr/>
        </p:nvSpPr>
        <p:spPr bwMode="auto">
          <a:xfrm>
            <a:off x="6351588" y="2865438"/>
            <a:ext cx="19716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5" name="AutoShape 88"/>
          <p:cNvSpPr>
            <a:spLocks noChangeArrowheads="1"/>
          </p:cNvSpPr>
          <p:nvPr/>
        </p:nvSpPr>
        <p:spPr bwMode="auto">
          <a:xfrm>
            <a:off x="2312988" y="2163763"/>
            <a:ext cx="609600" cy="982662"/>
          </a:xfrm>
          <a:prstGeom prst="downArrow">
            <a:avLst>
              <a:gd name="adj1" fmla="val 50000"/>
              <a:gd name="adj2" fmla="val 4029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Rm_init</a:t>
            </a:r>
          </a:p>
        </p:txBody>
      </p:sp>
      <p:sp>
        <p:nvSpPr>
          <p:cNvPr id="25646" name="AutoShape 89"/>
          <p:cNvSpPr>
            <a:spLocks noChangeArrowheads="1"/>
          </p:cNvSpPr>
          <p:nvPr/>
        </p:nvSpPr>
        <p:spPr bwMode="auto">
          <a:xfrm>
            <a:off x="5437188" y="2163763"/>
            <a:ext cx="609600" cy="990600"/>
          </a:xfrm>
          <a:prstGeom prst="downArrow">
            <a:avLst>
              <a:gd name="adj1" fmla="val 50000"/>
              <a:gd name="adj2" fmla="val 4062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Rm_start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 RM: Lessons Learned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Very tedious to add new resources since RM has static definitions in both code and data of resources it manages.</a:t>
            </a:r>
            <a:endParaRPr lang="en-US" sz="2000" dirty="0" smtClean="0"/>
          </a:p>
          <a:p>
            <a:r>
              <a:rPr lang="en-US" sz="2400" dirty="0" smtClean="0"/>
              <a:t>Resource table with privileges defined at compile time.</a:t>
            </a:r>
          </a:p>
          <a:p>
            <a:pPr lvl="1"/>
            <a:r>
              <a:rPr lang="en-US" sz="2000" dirty="0" smtClean="0"/>
              <a:t>Privileges cannot be manipulated at runtime</a:t>
            </a:r>
          </a:p>
          <a:p>
            <a:r>
              <a:rPr lang="en-US" sz="2400" dirty="0" smtClean="0"/>
              <a:t>System integrator must align Linux DTB resources with DSP RM resource table.</a:t>
            </a:r>
          </a:p>
          <a:p>
            <a:pPr lvl="1"/>
            <a:r>
              <a:rPr lang="en-US" sz="2000" dirty="0" smtClean="0"/>
              <a:t>Tedious and error-prone</a:t>
            </a:r>
          </a:p>
          <a:p>
            <a:r>
              <a:rPr lang="en-US" sz="2400" dirty="0" smtClean="0"/>
              <a:t>Shared memory architecture provides no communication path to ARM.</a:t>
            </a:r>
          </a:p>
          <a:p>
            <a:pPr lvl="1"/>
            <a:r>
              <a:rPr lang="en-US" sz="2000" dirty="0" smtClean="0"/>
              <a:t>Not easily portable to new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Remove static definitions of managed resources from RM.</a:t>
            </a:r>
          </a:p>
          <a:p>
            <a:pPr lvl="1"/>
            <a:r>
              <a:rPr lang="en-US" sz="2000" dirty="0" smtClean="0"/>
              <a:t>Easy addition of new resources</a:t>
            </a:r>
          </a:p>
          <a:p>
            <a:r>
              <a:rPr lang="en-US" sz="2400" dirty="0" smtClean="0"/>
              <a:t>Enable management of resources at all levels within system software architecture.</a:t>
            </a:r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Pre/post-main execution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kernel.</a:t>
            </a:r>
          </a:p>
          <a:p>
            <a:r>
              <a:rPr lang="en-US" sz="2400" dirty="0" smtClean="0"/>
              <a:t>Generic, processor-independent transport interface that allows RM instances to communicate regardless of device hardware architecture.</a:t>
            </a:r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(1/2)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Server.  </a:t>
            </a:r>
          </a:p>
          <a:p>
            <a:pPr lvl="3"/>
            <a:r>
              <a:rPr lang="en-US" sz="1800" dirty="0" smtClean="0"/>
              <a:t>Provides singular data path to Server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Resources Tracked by RM Defined in </a:t>
            </a:r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Specify RM Instance Resource Privileges</a:t>
            </a:r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2"/>
            <a:r>
              <a:rPr lang="en-US" sz="3200" dirty="0" smtClean="0"/>
              <a:t>Resource assignment to RM instances allows resource management at all software system levels.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Stored within Balanced Search Tree Allocators</a:t>
            </a:r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RM - 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</a:t>
            </a:r>
            <a:r>
              <a:rPr lang="en-US" sz="2800" dirty="0"/>
              <a:t>and </a:t>
            </a:r>
            <a:r>
              <a:rPr lang="en-US" sz="2800" dirty="0" smtClean="0"/>
              <a:t>Coprocessors</a:t>
            </a:r>
            <a:endParaRPr lang="en-US" sz="2800" dirty="0"/>
          </a:p>
          <a:p>
            <a:pPr lvl="0"/>
            <a:r>
              <a:rPr lang="en-US" sz="2800" dirty="0" smtClean="0"/>
              <a:t>Resource Management</a:t>
            </a:r>
            <a:endParaRPr lang="en-US" sz="2800" dirty="0"/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  <a:fld id="{2C19787A-D5D8-498D-9AF3-8D6C3D533C6E}" type="slidenum">
              <a:rPr lang="en-US" smtClean="0"/>
              <a:pPr lvl="1"/>
              <a:t>2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Server 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GRL - In the polices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Keystone II RM: Policy Example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RM Server global policy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All RM instances expected to be resource assignees within the policy.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fail at init if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it finds a resource assignee that is not in the user-instances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"RM_Client_Delegate",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deny any resource requests for resources not defined in the policy.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Format for assigning resources to specific RM instances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gp-queue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&lt;2000 1000&gt;, "iu=(RM_Server RM_Client_Delegate RM_Client)",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&lt;3000 1&gt;, "iux=(RM_Server) &amp; iu=(RM_Client_Delegate RM_Client)";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&lt;4000 1&gt;, “s=(RM_Client_Delegate RM_Client)”;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	     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cppi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pass-rx-flow-id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20&gt;, "iux=(*)";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CSL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43" y="1142999"/>
            <a:ext cx="4631377" cy="530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(Almost)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peripherals are controlled by Memory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Registers (MMR).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MMR may have different address in different (future) devices.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CSL has two layers: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first layer assigns a standard name to MMR.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second layer is a set of functions to manipulate these registers.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Application needs only to know the API of the CSL functions.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noProof="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143000"/>
          <a:ext cx="3927166" cy="5119687"/>
        </p:xfrm>
        <a:graphic>
          <a:graphicData uri="http://schemas.openxmlformats.org/presentationml/2006/ole">
            <p:oleObj spid="_x0000_s1026" name="Visio" r:id="rId3" imgW="4511040" imgH="5882420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CSL Registers #define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MMR address depends on the device family. Currently there are two families.</a:t>
            </a:r>
          </a:p>
          <a:p>
            <a:r>
              <a:rPr lang="en-US" dirty="0" smtClean="0"/>
              <a:t>The include file and device-specific CSL files are located here:</a:t>
            </a:r>
          </a:p>
          <a:p>
            <a:pPr lvl="1"/>
            <a:r>
              <a:rPr lang="en-US" sz="2000" dirty="0" smtClean="0"/>
              <a:t>pdk_keystone2_X_XX_XX_XX\packages\ti\csl\device\k2H</a:t>
            </a:r>
          </a:p>
          <a:p>
            <a:pPr lvl="1"/>
            <a:r>
              <a:rPr lang="en-US" sz="2000" dirty="0" smtClean="0"/>
              <a:t>pdk_keystone2_X_XX_XX_XX\packages\ti\csl\device\k2E</a:t>
            </a:r>
          </a:p>
          <a:p>
            <a:r>
              <a:rPr lang="en-US" sz="2400" dirty="0" smtClean="0"/>
              <a:t>The include file cslr_device.h contains the address definitions of the MMR**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** In KeyStone 1 releases, the file cslr_device.h is here:  pdk_c6678_X_XX_XX_XX\packages\</a:t>
            </a:r>
            <a:r>
              <a:rPr lang="en-US" sz="2400" dirty="0" err="1" smtClean="0"/>
              <a:t>ti</a:t>
            </a:r>
            <a:r>
              <a:rPr lang="en-US" sz="2400" dirty="0" smtClean="0"/>
              <a:t>\</a:t>
            </a:r>
            <a:r>
              <a:rPr lang="en-US" sz="2400" dirty="0" err="1" smtClean="0"/>
              <a:t>csl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cslr_device.h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#define CSL_TAC_BEI_CFG_REGS  (0x02580000 + 0x8000)</a:t>
            </a:r>
          </a:p>
          <a:p>
            <a:r>
              <a:rPr lang="en-US" dirty="0" smtClean="0"/>
              <a:t>#define CSL_TAC_SGCCP_0_CFG_REGS   (0x02580000 + 0x10000)</a:t>
            </a:r>
          </a:p>
          <a:p>
            <a:r>
              <a:rPr lang="en-US" dirty="0" smtClean="0"/>
              <a:t>#define CSL_TAC_SGCCP_1_CFG_REGS   (0x02580000 + 0x20000)</a:t>
            </a:r>
          </a:p>
          <a:p>
            <a:r>
              <a:rPr lang="en-US" dirty="0" smtClean="0"/>
              <a:t>#define CSL_TAC_SGCCP_2_CFG_REGS   (0x02580000 + 0x30000)</a:t>
            </a:r>
          </a:p>
          <a:p>
            <a:r>
              <a:rPr lang="en-US" dirty="0" smtClean="0"/>
              <a:t>#define CSL_TAC_SGCCP_3_CFG_REGS   (0x02580000 + 0x40000)</a:t>
            </a:r>
          </a:p>
          <a:p>
            <a:r>
              <a:rPr lang="en-US" dirty="0" smtClean="0"/>
              <a:t>#define CSL_CIC_0_REGS        (0x02600000)</a:t>
            </a:r>
          </a:p>
          <a:p>
            <a:r>
              <a:rPr lang="en-US" dirty="0" smtClean="0"/>
              <a:t>#define CSL_CIC_1_REGS        (0x02604000)</a:t>
            </a:r>
          </a:p>
          <a:p>
            <a:r>
              <a:rPr lang="en-US" dirty="0" smtClean="0"/>
              <a:t>#define CSL_CIC_2_REGS        (0x02608000)</a:t>
            </a:r>
          </a:p>
          <a:p>
            <a:r>
              <a:rPr lang="en-US" dirty="0" smtClean="0"/>
              <a:t>#define CSL_GPIO_CFG_REGS        (0x0260BF00)</a:t>
            </a:r>
          </a:p>
          <a:p>
            <a:r>
              <a:rPr lang="en-US" dirty="0" smtClean="0"/>
              <a:t>#define CSL_BOOT_CFG_REGS         (0x02620000)</a:t>
            </a:r>
          </a:p>
          <a:p>
            <a:r>
              <a:rPr lang="en-US" dirty="0" smtClean="0"/>
              <a:t>#define CSL_USB_SERDES_CFG_REGS             (0x02630000)</a:t>
            </a:r>
          </a:p>
          <a:p>
            <a:r>
              <a:rPr lang="en-US" b="1" dirty="0" smtClean="0"/>
              <a:t>#define CSL_SEMAPHORE_REGS        (0x02640000)</a:t>
            </a:r>
          </a:p>
          <a:p>
            <a:r>
              <a:rPr lang="en-US" dirty="0" smtClean="0"/>
              <a:t>#define CSL_USB_CFG_REGS        (0x02680000)</a:t>
            </a:r>
          </a:p>
          <a:p>
            <a:r>
              <a:rPr lang="en-US" dirty="0" smtClean="0"/>
              <a:t>#define CSL_EDMACC_0_REGS    (0x02700000)</a:t>
            </a:r>
          </a:p>
          <a:p>
            <a:r>
              <a:rPr lang="en-US" dirty="0" smtClean="0"/>
              <a:t>#define CSL_EDMACC_4_REGS    (0x02708000)</a:t>
            </a:r>
          </a:p>
          <a:p>
            <a:r>
              <a:rPr lang="en-US" dirty="0" smtClean="0"/>
              <a:t>#define CSL_EDMACC_1_REGS    (0x02720000)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Registers Definition: </a:t>
            </a:r>
            <a:r>
              <a:rPr lang="en-US" sz="3600" b="1" dirty="0" err="1" smtClean="0"/>
              <a:t>cslr_XXX.h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semaphore as an example</a:t>
            </a:r>
          </a:p>
          <a:p>
            <a:r>
              <a:rPr lang="en-US" sz="2800" dirty="0" smtClean="0"/>
              <a:t>As we saw, the base address of the semaphore registers is defined at cslr_device.h</a:t>
            </a:r>
          </a:p>
          <a:p>
            <a:r>
              <a:rPr lang="en-US" sz="2800" dirty="0" smtClean="0"/>
              <a:t>The include file </a:t>
            </a:r>
            <a:r>
              <a:rPr lang="en-US" sz="2800" dirty="0" err="1" smtClean="0"/>
              <a:t>cslr_sem.h</a:t>
            </a:r>
            <a:r>
              <a:rPr lang="en-US" sz="2800" dirty="0" smtClean="0"/>
              <a:t> is here: </a:t>
            </a:r>
            <a:r>
              <a:rPr lang="en-US" sz="2000" dirty="0" smtClean="0"/>
              <a:t>pdk_keystone2_X_XX_XX_XX\packages\ti\csl directory </a:t>
            </a:r>
          </a:p>
          <a:p>
            <a:pPr>
              <a:buNone/>
            </a:pPr>
            <a:r>
              <a:rPr lang="en-US" sz="2800" dirty="0" smtClean="0"/>
              <a:t>	This include file defines all the semaphore register values and structures. The following slide shows part of the cslr_sem.h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0" y="801575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typedef struct  {    </a:t>
            </a:r>
          </a:p>
          <a:p>
            <a:r>
              <a:rPr lang="en-US" dirty="0" smtClean="0"/>
              <a:t>volatile Uint32 SEM_PID;    </a:t>
            </a:r>
          </a:p>
          <a:p>
            <a:r>
              <a:rPr lang="en-US" dirty="0" smtClean="0"/>
              <a:t>volatile Uint32 SEM_SCRATCH;    </a:t>
            </a:r>
          </a:p>
          <a:p>
            <a:r>
              <a:rPr lang="en-US" dirty="0" smtClean="0"/>
              <a:t>volatile Uint32 SEM_RST_RUN;   </a:t>
            </a:r>
          </a:p>
          <a:p>
            <a:r>
              <a:rPr lang="en-US" dirty="0" smtClean="0"/>
              <a:t> volatile Uint32 SEM_EOI;    </a:t>
            </a:r>
          </a:p>
          <a:p>
            <a:r>
              <a:rPr lang="en-US" dirty="0" smtClean="0"/>
              <a:t>volatile Uint8 RSVD0[240];    </a:t>
            </a:r>
          </a:p>
          <a:p>
            <a:r>
              <a:rPr lang="en-US" dirty="0" smtClean="0"/>
              <a:t>volatile Uint32 SEM[64];   </a:t>
            </a:r>
          </a:p>
          <a:p>
            <a:r>
              <a:rPr lang="en-US" dirty="0" smtClean="0"/>
              <a:t> volatile Uint32 ISEM[64];    </a:t>
            </a:r>
          </a:p>
          <a:p>
            <a:r>
              <a:rPr lang="en-US" dirty="0" smtClean="0"/>
              <a:t>volatile Uint32 QSEM[64];    </a:t>
            </a:r>
          </a:p>
          <a:p>
            <a:r>
              <a:rPr lang="en-US" dirty="0" smtClean="0"/>
              <a:t>volatile Uint32 SEMFLAGL_CLEAR[16];    </a:t>
            </a:r>
          </a:p>
          <a:p>
            <a:r>
              <a:rPr lang="en-US" dirty="0" smtClean="0"/>
              <a:t>volatile Uint32 SEMFLAGH_CLEAR[16];    </a:t>
            </a:r>
          </a:p>
          <a:p>
            <a:r>
              <a:rPr lang="en-US" dirty="0" smtClean="0"/>
              <a:t>volatile Uint32 SEMFLAGL_SET[16];    </a:t>
            </a:r>
          </a:p>
          <a:p>
            <a:r>
              <a:rPr lang="en-US" dirty="0" smtClean="0"/>
              <a:t>volatile Uint32 SEMFLAGH_SET[16];    </a:t>
            </a:r>
          </a:p>
          <a:p>
            <a:r>
              <a:rPr lang="en-US" dirty="0" smtClean="0"/>
              <a:t>volatile Uint32 SEMERR;    </a:t>
            </a:r>
          </a:p>
          <a:p>
            <a:r>
              <a:rPr lang="en-US" dirty="0" smtClean="0"/>
              <a:t>volatile Uint32 SEMERR_CLEAR;   </a:t>
            </a:r>
          </a:p>
          <a:p>
            <a:r>
              <a:rPr lang="en-US" dirty="0" smtClean="0"/>
              <a:t> volatile Uint32 SEMERR_SET;</a:t>
            </a:r>
          </a:p>
          <a:p>
            <a:r>
              <a:rPr lang="en-US" dirty="0" smtClean="0"/>
              <a:t>}  CSL_SemRegs;</a:t>
            </a:r>
          </a:p>
          <a:p>
            <a:endParaRPr lang="en-US" dirty="0" smtClean="0"/>
          </a:p>
          <a:p>
            <a:r>
              <a:rPr lang="en-US" dirty="0" smtClean="0"/>
              <a:t>//* SEM_PID */</a:t>
            </a:r>
          </a:p>
          <a:p>
            <a:r>
              <a:rPr lang="en-US" dirty="0" smtClean="0"/>
              <a:t>#define CSL_SEM_SEM_PID_SCHEME_MASK      (0xC0000000u)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cslr_sem.h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 Function Layer:</a:t>
            </a:r>
            <a:br>
              <a:rPr lang="en-US" sz="3600" b="1" dirty="0" smtClean="0"/>
            </a:br>
            <a:r>
              <a:rPr lang="en-US" sz="3600" b="1" dirty="0" err="1" smtClean="0"/>
              <a:t>csl_XXX.h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CSL_XXXAux.h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IP has at least two csl include file for interfacing with higher layer:</a:t>
            </a:r>
          </a:p>
          <a:p>
            <a:r>
              <a:rPr lang="en-US" sz="2400" dirty="0" err="1" smtClean="0"/>
              <a:t>csl_XXX.h</a:t>
            </a:r>
            <a:r>
              <a:rPr lang="en-US" sz="2400" dirty="0" smtClean="0"/>
              <a:t> defines the objects that are used in the APIs</a:t>
            </a:r>
          </a:p>
          <a:p>
            <a:r>
              <a:rPr lang="en-US" sz="2400" dirty="0" err="1" smtClean="0"/>
              <a:t>CSL_XXXAux.h</a:t>
            </a:r>
            <a:r>
              <a:rPr lang="en-US" sz="2400" dirty="0" smtClean="0"/>
              <a:t> defines the inline functions to manipulate and configure the IP. Functions that are not inline are defined in source files.</a:t>
            </a:r>
          </a:p>
          <a:p>
            <a:r>
              <a:rPr lang="en-US" sz="2400" dirty="0" smtClean="0"/>
              <a:t>The next  two slides show part of csl_sem.h and csl_semAux.h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75" y="1662544"/>
            <a:ext cx="8686800" cy="35744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 smtClean="0"/>
              <a:t>/**@defgroup CSL_SEM_FUNCTION  SEM Functions@ingroup  CSL_SEM_API*/</a:t>
            </a:r>
          </a:p>
          <a:p>
            <a:r>
              <a:rPr lang="en-US" sz="2000" dirty="0" smtClean="0"/>
              <a:t>/**@addtogroup CSL_SEM_SYMBOL@{*/</a:t>
            </a:r>
          </a:p>
          <a:p>
            <a:r>
              <a:rPr lang="en-US" sz="2000" dirty="0" smtClean="0"/>
              <a:t>/** *  Handle to access SEM registers. */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hSEM     ((CSL_SemRegs*)CSL_SEMAPHORE_REGS)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/**@}*/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KeyStone II</a:t>
            </a:r>
            <a:br>
              <a:rPr lang="en-US" dirty="0" smtClean="0"/>
            </a:br>
            <a:r>
              <a:rPr lang="en-US" dirty="0" smtClean="0"/>
              <a:t>Peripherals and Coprocessors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Uint8    CSL_semAcquireDirect (Uint8 semNum)</a:t>
            </a:r>
          </a:p>
          <a:p>
            <a:endParaRPr lang="en-US" dirty="0" smtClean="0"/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/* Direct Access Request: Read from the SEMn register */	 </a:t>
            </a:r>
          </a:p>
          <a:p>
            <a:endParaRPr lang="en-US" dirty="0" smtClean="0"/>
          </a:p>
          <a:p>
            <a:r>
              <a:rPr lang="en-US" dirty="0" smtClean="0"/>
              <a:t>   return CSL_FEXT (hSEM-&gt;SEM[semNum], SEM_SEM_FREE0);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csl_semAux.h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void CSL_semReleaseSemaphore (Uint8 semNum)</a:t>
            </a:r>
          </a:p>
          <a:p>
            <a:r>
              <a:rPr lang="en-US" dirty="0" smtClean="0"/>
              <a:t>{    </a:t>
            </a:r>
          </a:p>
          <a:p>
            <a:endParaRPr lang="en-US" dirty="0" smtClean="0"/>
          </a:p>
          <a:p>
            <a:r>
              <a:rPr lang="en-US" dirty="0" smtClean="0"/>
              <a:t>/* Semaphore is released up by writing a 1 to the SEMn register */ </a:t>
            </a:r>
          </a:p>
          <a:p>
            <a:endParaRPr lang="en-US" dirty="0" smtClean="0"/>
          </a:p>
          <a:p>
            <a:r>
              <a:rPr lang="en-US" dirty="0" smtClean="0"/>
              <a:t>   hSEM-&gt;SEM[semNum] = CSL_FMK (SEM_SEM_FREE0, 1);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Layer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Defines MMR and API to manipulate IP</a:t>
            </a:r>
          </a:p>
          <a:p>
            <a:r>
              <a:rPr lang="en-US" sz="2800" dirty="0" smtClean="0"/>
              <a:t>Keeps application compatible with new devices</a:t>
            </a:r>
          </a:p>
          <a:p>
            <a:r>
              <a:rPr lang="en-US" sz="2800" dirty="0" smtClean="0"/>
              <a:t>Each IP has at least one cslr file and two csl files</a:t>
            </a:r>
          </a:p>
          <a:p>
            <a:r>
              <a:rPr lang="en-US" sz="2800" dirty="0" smtClean="0"/>
              <a:t>A partial list of CSL include files are shown on the next slide</a:t>
            </a:r>
          </a:p>
          <a:p>
            <a:r>
              <a:rPr lang="en-US" sz="2800" dirty="0" smtClean="0"/>
              <a:t>Most of the IP have higher layer LLDs based on the CSL. So the CSL layer is transparent to the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83" y="6448299"/>
            <a:ext cx="856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3704" r="5631" b="1481"/>
          <a:stretch>
            <a:fillRect/>
          </a:stretch>
        </p:blipFill>
        <p:spPr bwMode="auto">
          <a:xfrm>
            <a:off x="1173735" y="668780"/>
            <a:ext cx="6277927" cy="608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0362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List of CSL Include Files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Drivers for Linux system will be discussed later.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p:oleObj spid="_x0000_s2050" name="Visio" r:id="rId3" imgW="4511040" imgH="5882420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KeyStone I: 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p:oleObj spid="_x0000_s3074" name="Visio" r:id="rId3" imgW="5542858" imgH="5768232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1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Understanding the 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Almost all LLDs are part of the Platform Development Kit (PDK), which is part of MCSDK.</a:t>
            </a:r>
          </a:p>
          <a:p>
            <a:pPr lvl="1"/>
            <a:r>
              <a:rPr lang="en-US" sz="2000" dirty="0" smtClean="0"/>
              <a:t>EDMA LLD is not part of PDK </a:t>
            </a:r>
          </a:p>
          <a:p>
            <a:r>
              <a:rPr lang="en-US" sz="2800" dirty="0" smtClean="0"/>
              <a:t>The Real Time Software Component (RTSC) system enforces a fix structure to all the LLD modules.</a:t>
            </a:r>
          </a:p>
          <a:p>
            <a:r>
              <a:rPr lang="en-US" sz="2800" dirty="0" smtClean="0"/>
              <a:t>The lowest level of PDK functionality is CSL.</a:t>
            </a:r>
          </a:p>
          <a:p>
            <a:r>
              <a:rPr lang="en-US" sz="2800" dirty="0" smtClean="0"/>
              <a:t>LLD drivers are the next layer above.</a:t>
            </a:r>
          </a:p>
          <a:p>
            <a:r>
              <a:rPr lang="en-US" sz="2800" dirty="0" smtClean="0"/>
              <a:t>The next section addresses the LLDs that are part of the PDK for MCSDK release 3.x</a:t>
            </a:r>
          </a:p>
          <a:p>
            <a:r>
              <a:rPr lang="en-US" sz="2800" dirty="0" smtClean="0"/>
              <a:t>Almost all LLD drivers are used the same way.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</a:t>
            </a:r>
            <a:br>
              <a:rPr lang="en-US" dirty="0" smtClean="0"/>
            </a:br>
            <a:r>
              <a:rPr lang="en-US" dirty="0" smtClean="0"/>
              <a:t>MCSDK 3.x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54" y="1410973"/>
            <a:ext cx="8900938" cy="413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Supported LLD Drivers: </a:t>
            </a:r>
            <a:r>
              <a:rPr lang="en-US" sz="36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MCSDK 3.0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525" y="121724"/>
            <a:ext cx="8229600" cy="23483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LLD Drivers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(1/3)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247"/>
          <a:stretch>
            <a:fillRect/>
          </a:stretch>
        </p:blipFill>
        <p:spPr bwMode="auto">
          <a:xfrm>
            <a:off x="2576945" y="411382"/>
            <a:ext cx="6454106" cy="59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KeyStone I Device Architecture</a:t>
            </a:r>
          </a:p>
        </p:txBody>
      </p:sp>
      <p:grpSp>
        <p:nvGrpSpPr>
          <p:cNvPr id="2" name="Group 313"/>
          <p:cNvGrpSpPr/>
          <p:nvPr/>
        </p:nvGrpSpPr>
        <p:grpSpPr>
          <a:xfrm>
            <a:off x="0" y="8128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4" name="Slide Number Placeholder 3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Top directory </a:t>
            </a:r>
          </a:p>
          <a:p>
            <a:pPr lvl="1"/>
            <a:r>
              <a:rPr lang="en-US" sz="2400" dirty="0" smtClean="0"/>
              <a:t>Include files that are visible to the application</a:t>
            </a:r>
          </a:p>
          <a:p>
            <a:pPr lvl="1"/>
            <a:r>
              <a:rPr lang="en-US" sz="2400" dirty="0" smtClean="0"/>
              <a:t>XDC files that help with building projects</a:t>
            </a:r>
          </a:p>
          <a:p>
            <a:r>
              <a:rPr lang="en-US" sz="2800" dirty="0" smtClean="0"/>
              <a:t>Subdirectories:</a:t>
            </a:r>
          </a:p>
          <a:p>
            <a:pPr lvl="1"/>
            <a:r>
              <a:rPr lang="en-US" sz="2400" dirty="0" smtClean="0"/>
              <a:t>Build: Make files to build the generic libraries</a:t>
            </a:r>
          </a:p>
          <a:p>
            <a:pPr lvl="1"/>
            <a:r>
              <a:rPr lang="en-US" sz="2400" dirty="0" smtClean="0"/>
              <a:t>Device: Device specific source code, usually definition and device specific functions</a:t>
            </a:r>
          </a:p>
          <a:p>
            <a:pPr lvl="1"/>
            <a:r>
              <a:rPr lang="en-US" sz="2400" b="1" dirty="0" smtClean="0"/>
              <a:t>Docs: The most important subdirectory, will be discussed later.</a:t>
            </a:r>
          </a:p>
          <a:p>
            <a:pPr lvl="1"/>
            <a:r>
              <a:rPr lang="en-US" sz="2400" dirty="0" smtClean="0"/>
              <a:t>Example: Code to support the example project</a:t>
            </a:r>
          </a:p>
          <a:p>
            <a:pPr lvl="1"/>
            <a:r>
              <a:rPr lang="en-US" sz="2400" dirty="0" smtClean="0"/>
              <a:t>Include: Include files that are needed for internal module build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Subdirectories:</a:t>
            </a:r>
          </a:p>
          <a:p>
            <a:pPr lvl="1"/>
            <a:r>
              <a:rPr lang="en-US" sz="2400" dirty="0" smtClean="0"/>
              <a:t>Lib: Contains two generic libraries; little endian or big endian version (the additional e means big endian)</a:t>
            </a:r>
          </a:p>
          <a:p>
            <a:pPr lvl="1"/>
            <a:r>
              <a:rPr lang="en-US" sz="2400" dirty="0" smtClean="0"/>
              <a:t>Package: Files that are used during the automatic building of the module</a:t>
            </a:r>
          </a:p>
          <a:p>
            <a:pPr lvl="1"/>
            <a:r>
              <a:rPr lang="en-US" sz="2400" dirty="0" smtClean="0"/>
              <a:t>SRC: Contains the source files that are not device dependent</a:t>
            </a:r>
          </a:p>
          <a:p>
            <a:pPr lvl="1"/>
            <a:r>
              <a:rPr lang="en-US" sz="2400" dirty="0" smtClean="0"/>
              <a:t>Test: Contains files that are part of the example test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Docs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the top directory </a:t>
            </a:r>
          </a:p>
          <a:p>
            <a:pPr lvl="1"/>
            <a:r>
              <a:rPr lang="en-US" sz="2400" dirty="0" smtClean="0"/>
              <a:t>Software manifest (licensing, export control, etc.)</a:t>
            </a:r>
          </a:p>
          <a:p>
            <a:pPr lvl="1"/>
            <a:r>
              <a:rPr lang="en-US" sz="2400" dirty="0" smtClean="0"/>
              <a:t>Release notes</a:t>
            </a:r>
          </a:p>
          <a:p>
            <a:pPr lvl="1"/>
            <a:r>
              <a:rPr lang="en-US" sz="2400" dirty="0" smtClean="0"/>
              <a:t>User Guide*</a:t>
            </a:r>
          </a:p>
          <a:p>
            <a:pPr lvl="1"/>
            <a:r>
              <a:rPr lang="en-US" sz="2400" dirty="0" smtClean="0"/>
              <a:t>Other module-specific documents</a:t>
            </a:r>
          </a:p>
          <a:p>
            <a:r>
              <a:rPr lang="en-US" sz="2800" dirty="0" smtClean="0"/>
              <a:t>Doxygen Subdirectory</a:t>
            </a:r>
          </a:p>
          <a:p>
            <a:pPr lvl="1"/>
            <a:r>
              <a:rPr lang="en-US" sz="2400" dirty="0" smtClean="0"/>
              <a:t>Collection of  linked HTML files generated from the source code that describe the module objects and functions</a:t>
            </a:r>
          </a:p>
          <a:p>
            <a:pPr lvl="1"/>
            <a:r>
              <a:rPr lang="en-US" sz="2400" dirty="0" smtClean="0"/>
              <a:t>Easy navigation between different types of information</a:t>
            </a:r>
          </a:p>
          <a:p>
            <a:pPr lvl="1"/>
            <a:r>
              <a:rPr lang="en-US" sz="2400" dirty="0" smtClean="0"/>
              <a:t>The main tool to understand how to use the module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* not all modules have a user guide 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HTML Documents: Main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6761" b="11852"/>
          <a:stretch>
            <a:fillRect/>
          </a:stretch>
        </p:blipFill>
        <p:spPr bwMode="auto">
          <a:xfrm>
            <a:off x="1414345" y="1295399"/>
            <a:ext cx="6339538" cy="256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Modules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521" b="4788"/>
          <a:stretch>
            <a:fillRect/>
          </a:stretch>
        </p:blipFill>
        <p:spPr bwMode="auto">
          <a:xfrm>
            <a:off x="1227183" y="1384422"/>
            <a:ext cx="6289898" cy="43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Data Structures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291" b="1089"/>
          <a:stretch>
            <a:fillRect/>
          </a:stretch>
        </p:blipFill>
        <p:spPr bwMode="auto">
          <a:xfrm>
            <a:off x="1439301" y="582030"/>
            <a:ext cx="5982780" cy="569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Files</a:t>
            </a:r>
            <a:endParaRPr lang="en-US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797"/>
          <a:stretch>
            <a:fillRect/>
          </a:stretch>
        </p:blipFill>
        <p:spPr bwMode="auto">
          <a:xfrm>
            <a:off x="1649" y="1138050"/>
            <a:ext cx="9076940" cy="479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LLD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Developing LLD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a resource (open, create).</a:t>
            </a:r>
          </a:p>
          <a:p>
            <a:pPr lvl="1"/>
            <a:r>
              <a:rPr lang="en-US" sz="2400" dirty="0" smtClean="0"/>
              <a:t>Resource management</a:t>
            </a:r>
          </a:p>
          <a:p>
            <a:r>
              <a:rPr lang="en-US" sz="2800" dirty="0" smtClean="0"/>
              <a:t>Configure the resource (one core, each core).</a:t>
            </a:r>
          </a:p>
          <a:p>
            <a:pPr lvl="1"/>
            <a:r>
              <a:rPr lang="en-US" sz="2400" dirty="0" smtClean="0"/>
              <a:t>Understand the structure of the parameters of the configuration function (example to follow)</a:t>
            </a:r>
          </a:p>
          <a:p>
            <a:r>
              <a:rPr lang="en-US" sz="2800" dirty="0" smtClean="0"/>
              <a:t>Configure dependencies (Multicore Navigator).</a:t>
            </a:r>
            <a:endParaRPr lang="en-US" sz="2400" dirty="0" smtClean="0"/>
          </a:p>
          <a:p>
            <a:r>
              <a:rPr lang="en-US" sz="2800" dirty="0" smtClean="0"/>
              <a:t>Use in run time.</a:t>
            </a:r>
          </a:p>
          <a:p>
            <a:r>
              <a:rPr lang="en-US" sz="2800" dirty="0" smtClean="0"/>
              <a:t>Follow the MCSDK example to understand what needs to be done (reverse engineer the C code).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4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PDK Example: Using SRIO Direct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001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b="1" dirty="0" smtClean="0"/>
              <a:t>if (coreNum == CORE_SYS_INIT)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("Debug(Core %d): System Initialization for CPPI &amp; QMSS\n", coreNum);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System Initialization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(system_init() &lt; 0)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/* Power on SRIO peripheral before using it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(enable_srio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PSC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/* Device Specific SRIO Initializations: This should always be called before</a:t>
            </a:r>
          </a:p>
          <a:p>
            <a:r>
              <a:rPr lang="en-US" sz="1200" dirty="0" smtClean="0"/>
              <a:t>         * initializing the SRIO Driver.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(SrioDevice_init() &lt; 0)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return;    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Initialize the SRIO Driver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(Srio_init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Driver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(1/3)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Bit Rate Interfaces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smtClean="0"/>
              <a:t>SRIO</a:t>
            </a:r>
          </a:p>
          <a:p>
            <a:pPr lvl="1"/>
            <a:r>
              <a:rPr lang="en-US" dirty="0" smtClean="0"/>
              <a:t>PCIe</a:t>
            </a:r>
          </a:p>
          <a:p>
            <a:pPr lvl="1"/>
            <a:r>
              <a:rPr lang="en-US" dirty="0" smtClean="0"/>
              <a:t>10/100/1G SGMII</a:t>
            </a:r>
          </a:p>
          <a:p>
            <a:pPr lvl="1"/>
            <a:r>
              <a:rPr lang="en-US" dirty="0" smtClean="0"/>
              <a:t>10G  SGMII</a:t>
            </a:r>
          </a:p>
          <a:p>
            <a:pPr lvl="1"/>
            <a:r>
              <a:rPr lang="en-US" dirty="0" smtClean="0"/>
              <a:t>USB3</a:t>
            </a:r>
          </a:p>
          <a:p>
            <a:pPr lvl="1"/>
            <a:r>
              <a:rPr lang="en-US" dirty="0" smtClean="0"/>
              <a:t>AIF2</a:t>
            </a:r>
          </a:p>
          <a:p>
            <a:pPr lvl="1"/>
            <a:r>
              <a:rPr lang="en-US" dirty="0" smtClean="0"/>
              <a:t>TSIP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QMSS Example: Inside qmss_init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de-DE" sz="1200" dirty="0" smtClean="0"/>
              <a:t>    /* Initialize Queue Manager Sub System */</a:t>
            </a:r>
          </a:p>
          <a:p>
            <a:r>
              <a:rPr lang="en-US" sz="1200" dirty="0" smtClean="0"/>
              <a:t>    result = </a:t>
            </a:r>
            <a:r>
              <a:rPr lang="en-US" sz="1200" b="1" dirty="0" smtClean="0"/>
              <a:t>Qmss_init (&amp;qmssInitConfig, &amp;qmssGblCfgParams);</a:t>
            </a:r>
          </a:p>
          <a:p>
            <a:r>
              <a:rPr lang="en-US" sz="1200" dirty="0" smtClean="0"/>
              <a:t>    if (result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 initializing Queue Manager SubSystem error code : %d\n", result);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Start the QMSS.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(Qmss_start()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("Error: Unable to start the QMSS\n");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Memory Region 0 Configuration */</a:t>
            </a:r>
          </a:p>
          <a:p>
            <a:r>
              <a:rPr lang="en-US" sz="1200" dirty="0" smtClean="0"/>
              <a:t>    memRegInfo.descBase         = (UInt32 *)l2_global_address((UInt32)host_region);</a:t>
            </a:r>
          </a:p>
          <a:p>
            <a:r>
              <a:rPr lang="en-US" sz="1200" dirty="0" smtClean="0"/>
              <a:t>    memRegInfo.descSize         = SIZE_HOST_DESC;</a:t>
            </a:r>
          </a:p>
          <a:p>
            <a:r>
              <a:rPr lang="en-US" sz="1200" dirty="0" smtClean="0"/>
              <a:t>    memRegInfo.descNum          = NUM_HOST_DESC;</a:t>
            </a:r>
          </a:p>
          <a:p>
            <a:r>
              <a:rPr lang="en-US" sz="1200" dirty="0" smtClean="0"/>
              <a:t>    memRegInfo.manageDescFlag   = </a:t>
            </a:r>
            <a:r>
              <a:rPr lang="en-US" sz="1200" i="1" dirty="0" smtClean="0"/>
              <a:t>Qmss_ManageDesc_MANAGE_DESCRIPTOR;</a:t>
            </a:r>
          </a:p>
          <a:p>
            <a:r>
              <a:rPr lang="en-US" sz="1200" dirty="0" smtClean="0"/>
              <a:t>    memRegInfo.memRegion        = </a:t>
            </a:r>
            <a:r>
              <a:rPr lang="en-US" sz="1200" i="1" dirty="0" smtClean="0"/>
              <a:t>Qmss_MemRegion_MEMORY_REGION_NOT_SPECIFIED;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/* Initialize and </a:t>
            </a:r>
            <a:r>
              <a:rPr lang="en-US" sz="1200" u="sng" dirty="0" smtClean="0"/>
              <a:t>inset the memory region. */</a:t>
            </a:r>
          </a:p>
          <a:p>
            <a:r>
              <a:rPr lang="en-US" sz="1200" b="1" dirty="0" smtClean="0"/>
              <a:t>    result = Qmss_insertMemoryRegion (&amp;memRegInfo);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Locate </a:t>
            </a:r>
            <a:r>
              <a:rPr lang="en-US" sz="3600" b="1" dirty="0" err="1" smtClean="0"/>
              <a:t>qmss_init</a:t>
            </a:r>
            <a:r>
              <a:rPr lang="en-US" sz="3600" b="1" dirty="0" smtClean="0"/>
              <a:t> in Doc Directory (QMSS)</a:t>
            </a:r>
            <a:endParaRPr lang="en-US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3" y="1828800"/>
            <a:ext cx="9098923" cy="3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38240"/>
            <a:ext cx="8894618" cy="57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625" r="2250" b="4688"/>
          <a:stretch>
            <a:fillRect/>
          </a:stretch>
        </p:blipFill>
        <p:spPr bwMode="auto">
          <a:xfrm>
            <a:off x="303612" y="458407"/>
            <a:ext cx="8621486" cy="63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229600" cy="50257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Qmss_InitCfg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Struc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Enable SRIO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Int32 enable_srio (void)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    /* SRIO power domain is turned OFF by default. It needs to be turned on before doing any </a:t>
            </a:r>
          </a:p>
          <a:p>
            <a:r>
              <a:rPr lang="en-US" dirty="0" smtClean="0"/>
              <a:t>     * SRIO device register access. This not required for the simulator. */</a:t>
            </a:r>
          </a:p>
          <a:p>
            <a:endParaRPr lang="en-US" dirty="0" smtClean="0"/>
          </a:p>
          <a:p>
            <a:r>
              <a:rPr lang="en-US" dirty="0" smtClean="0"/>
              <a:t>    /* Set SRIO Power domain to ON */        </a:t>
            </a:r>
          </a:p>
          <a:p>
            <a:r>
              <a:rPr lang="en-US" dirty="0" smtClean="0"/>
              <a:t>    CSL_PSC_enablePowerDomain (CSL_PSC_PD_SRIO);</a:t>
            </a:r>
          </a:p>
          <a:p>
            <a:endParaRPr lang="en-US" dirty="0" smtClean="0"/>
          </a:p>
          <a:p>
            <a:r>
              <a:rPr lang="en-US" dirty="0" smtClean="0"/>
              <a:t>    /* Enable the clocks too for SRIO */</a:t>
            </a:r>
          </a:p>
          <a:p>
            <a:r>
              <a:rPr lang="en-US" dirty="0" smtClean="0"/>
              <a:t>    CSL_PSC_setModuleNextState (CSL_PSC_LPSC_SRIO, </a:t>
            </a:r>
            <a:r>
              <a:rPr lang="en-US" i="1" dirty="0" smtClean="0"/>
              <a:t>PSC_MODSTATE_ENABLE);</a:t>
            </a:r>
          </a:p>
          <a:p>
            <a:endParaRPr lang="en-US" dirty="0" smtClean="0"/>
          </a:p>
          <a:p>
            <a:r>
              <a:rPr lang="en-US" dirty="0" smtClean="0"/>
              <a:t>    /* Start the state transition */</a:t>
            </a:r>
          </a:p>
          <a:p>
            <a:r>
              <a:rPr lang="en-US" dirty="0" smtClean="0"/>
              <a:t>    CSL_PSC_startStateTransition (CSL_PSC_PD_SRIO);</a:t>
            </a:r>
          </a:p>
          <a:p>
            <a:endParaRPr lang="en-US" dirty="0" smtClean="0"/>
          </a:p>
          <a:p>
            <a:r>
              <a:rPr lang="en-US" dirty="0" smtClean="0"/>
              <a:t>    /* Wait until the state transition process is completed. */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SRIO Handle to the Instance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26275" y="1216967"/>
            <a:ext cx="735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hDrvManagedSrioDrv = </a:t>
            </a:r>
            <a:r>
              <a:rPr lang="en-US" sz="2400" b="1" dirty="0" smtClean="0"/>
              <a:t>Srio_start(&amp;drvCfg);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777"/>
          <a:stretch>
            <a:fillRect/>
          </a:stretch>
        </p:blipFill>
        <p:spPr bwMode="auto">
          <a:xfrm>
            <a:off x="35453" y="1905000"/>
            <a:ext cx="9072922" cy="27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</a:t>
            </a:r>
            <a:br>
              <a:rPr lang="en-US" dirty="0" smtClean="0"/>
            </a:br>
            <a:r>
              <a:rPr lang="en-US" dirty="0" smtClean="0"/>
              <a:t>NWAL (Network Adaptation Layer)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NETCP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NETCP is very sophisticated device that can offload all networking processing from CPU, but requires (of course) configuration.</a:t>
            </a:r>
          </a:p>
          <a:p>
            <a:r>
              <a:rPr lang="en-US" dirty="0" smtClean="0"/>
              <a:t>The DSP LLD does not hide all implementation details from the application; They require multiple LLD calls and explicit usage of Multicore Navigator to configure the NETCP.</a:t>
            </a:r>
          </a:p>
          <a:p>
            <a:r>
              <a:rPr lang="en-US" dirty="0" smtClean="0"/>
              <a:t>NWAL (Network Adaptation Layer) is higher layer driver library for easy configuration of the NETCP device.</a:t>
            </a:r>
          </a:p>
          <a:p>
            <a:r>
              <a:rPr lang="en-US" dirty="0" smtClean="0"/>
              <a:t>NETAPI is a user’s space library that supports networking.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00" y="990600"/>
            <a:ext cx="8401792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Adaptation Layer (NWAL) provides high-level driver functionality abstracting NETCP LLD for PA and SA.</a:t>
            </a:r>
          </a:p>
          <a:p>
            <a:r>
              <a:rPr lang="en-US" dirty="0" smtClean="0"/>
              <a:t>NWAL supports NETCP functionality:</a:t>
            </a:r>
          </a:p>
          <a:p>
            <a:pPr lvl="1"/>
            <a:r>
              <a:rPr lang="en-US" dirty="0" smtClean="0"/>
              <a:t>Classification and routing  of ingress packages based on L2 (MAC), L3 (IP) and L4 (UDP - port) or L5 (GTPU ID)  </a:t>
            </a:r>
          </a:p>
          <a:p>
            <a:pPr lvl="1"/>
            <a:r>
              <a:rPr lang="en-US" dirty="0" smtClean="0"/>
              <a:t>MAC/IPSec/IP/UDP header generation for outgoing packets</a:t>
            </a:r>
          </a:p>
          <a:p>
            <a:r>
              <a:rPr lang="en-US" dirty="0" smtClean="0"/>
              <a:t>NWAL APIs provide both blocking/synchronous and non-blocking/asynchronous support for the NETCP configuration.</a:t>
            </a:r>
          </a:p>
          <a:p>
            <a:r>
              <a:rPr lang="en-US" dirty="0" smtClean="0"/>
              <a:t>NWAL is part of PDK release.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60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NWAL: NETCP</a:t>
            </a:r>
            <a:br>
              <a:rPr lang="en-US" sz="3600" b="1" dirty="0" smtClean="0"/>
            </a:br>
            <a:r>
              <a:rPr lang="en-US" sz="3600" b="1" dirty="0" smtClean="0"/>
              <a:t>Security Accelerator (SA)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Unidirectional IPSec SA creation and deletion </a:t>
            </a:r>
          </a:p>
          <a:p>
            <a:r>
              <a:rPr lang="en-US" dirty="0" smtClean="0"/>
              <a:t>Unidirectional IPSec Security Policy creation and deletion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Dependencies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Queue Manager Subsystem (QMSS) </a:t>
            </a:r>
          </a:p>
          <a:p>
            <a:r>
              <a:rPr lang="en-US" dirty="0" smtClean="0"/>
              <a:t>Initialization of memory buffer pool with packet DMA resources including descriptors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(2/3)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Bit-Rate Interfaces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GPIO</a:t>
            </a:r>
          </a:p>
          <a:p>
            <a:r>
              <a:rPr lang="en-US" dirty="0" smtClean="0"/>
              <a:t>IP that support multicore co-operation</a:t>
            </a:r>
          </a:p>
          <a:p>
            <a:pPr lvl="1"/>
            <a:r>
              <a:rPr lang="en-US" dirty="0" smtClean="0"/>
              <a:t>Multicore Navigator</a:t>
            </a:r>
          </a:p>
          <a:p>
            <a:pPr lvl="1"/>
            <a:r>
              <a:rPr lang="en-US" dirty="0" smtClean="0"/>
              <a:t>EDMA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"/>
            <a:ext cx="8229600" cy="116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NWAL Documentation </a:t>
            </a:r>
            <a:r>
              <a:rPr lang="en-US" sz="2000" dirty="0" smtClean="0"/>
              <a:t>T:\pdk_keystone2_1_00_00_09\packages\ti\drv\nwal\docs\doxygen\html 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2006600"/>
            <a:ext cx="50577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Functions (Partial List)</a:t>
            </a:r>
            <a:endParaRPr lang="en-U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8504"/>
          <a:stretch>
            <a:fillRect/>
          </a:stretch>
        </p:blipFill>
        <p:spPr bwMode="auto">
          <a:xfrm>
            <a:off x="34050" y="734820"/>
            <a:ext cx="9085322" cy="54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KeyStone 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(3/3)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Coprocessors</a:t>
            </a:r>
          </a:p>
          <a:p>
            <a:pPr lvl="1"/>
            <a:r>
              <a:rPr lang="en-US" dirty="0" smtClean="0"/>
              <a:t>VCP</a:t>
            </a:r>
          </a:p>
          <a:p>
            <a:pPr lvl="1"/>
            <a:r>
              <a:rPr lang="en-US" dirty="0" smtClean="0"/>
              <a:t>TCPE</a:t>
            </a:r>
          </a:p>
          <a:p>
            <a:pPr lvl="1"/>
            <a:r>
              <a:rPr lang="en-US" dirty="0" smtClean="0"/>
              <a:t>TCPD</a:t>
            </a:r>
          </a:p>
          <a:p>
            <a:pPr lvl="1"/>
            <a:r>
              <a:rPr lang="en-US" dirty="0" smtClean="0"/>
              <a:t>FFTC</a:t>
            </a:r>
          </a:p>
          <a:p>
            <a:pPr lvl="1"/>
            <a:r>
              <a:rPr lang="en-US" dirty="0" smtClean="0"/>
              <a:t>BCP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share resources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r>
              <a:rPr lang="en-US" dirty="0" smtClean="0"/>
              <a:t>How to use these peripherals and IP?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Low Level Drivers (LLD) on DSP, LINUX drivers on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3041</Words>
  <Application>Microsoft Office PowerPoint</Application>
  <PresentationFormat>On-screen Show (4:3)</PresentationFormat>
  <Paragraphs>609</Paragraphs>
  <Slides>62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77_KeyStoneOLT</vt:lpstr>
      <vt:lpstr>Visio</vt:lpstr>
      <vt:lpstr>KeyStone Peripherals Usage DSP View</vt:lpstr>
      <vt:lpstr>Agenda</vt:lpstr>
      <vt:lpstr>KeyStone II Peripherals and Coprocessors</vt:lpstr>
      <vt:lpstr>KeyStone I Device Architecture</vt:lpstr>
      <vt:lpstr>Peripherals and Coprocessors (1/3)</vt:lpstr>
      <vt:lpstr>Peripherals and Coprocessors (2/3)</vt:lpstr>
      <vt:lpstr>Peripherals and Coprocessors (3/3)</vt:lpstr>
      <vt:lpstr>Challenges</vt:lpstr>
      <vt:lpstr>Resource Management</vt:lpstr>
      <vt:lpstr>Resource Management: Background</vt:lpstr>
      <vt:lpstr>Keystone I Resource Manager (RM) LLD (1/2)</vt:lpstr>
      <vt:lpstr>Keystone I Resource Manager (RM) LLD (2/2)</vt:lpstr>
      <vt:lpstr>Keystone I RM: Lessons Learned</vt:lpstr>
      <vt:lpstr>Keystone II RM: Major Requirements</vt:lpstr>
      <vt:lpstr>Keystone II RM – Overview (1/2)</vt:lpstr>
      <vt:lpstr>Keystone II RM – Overview (2/2)</vt:lpstr>
      <vt:lpstr>Keystone II RM: Overview</vt:lpstr>
      <vt:lpstr>Keystone II RM: Instance Topology Example</vt:lpstr>
      <vt:lpstr>Keystone II RM - Services</vt:lpstr>
      <vt:lpstr>Keystone II RM: Global Resource List (GRL)</vt:lpstr>
      <vt:lpstr>Keystone II RM: Policy Example</vt:lpstr>
      <vt:lpstr>DSP CorePac CSL Layer</vt:lpstr>
      <vt:lpstr>CSL Overview</vt:lpstr>
      <vt:lpstr>CSL Registers #define</vt:lpstr>
      <vt:lpstr>cslr_device.h </vt:lpstr>
      <vt:lpstr>Registers Definition: cslr_XXX.h</vt:lpstr>
      <vt:lpstr>Slide 27</vt:lpstr>
      <vt:lpstr>CSL Function Layer: csl_XXX.h and CSL_XXXAux.h</vt:lpstr>
      <vt:lpstr>Slide 29</vt:lpstr>
      <vt:lpstr>Slide 30</vt:lpstr>
      <vt:lpstr>CSL Layer Summary</vt:lpstr>
      <vt:lpstr>Slide 32</vt:lpstr>
      <vt:lpstr>DSP CorePac LLD Layer: Functions</vt:lpstr>
      <vt:lpstr>LLD Overview</vt:lpstr>
      <vt:lpstr>KeyStone I: Interface via LLD and CSL Layers</vt:lpstr>
      <vt:lpstr>Understanding the LLD</vt:lpstr>
      <vt:lpstr>DSP CorePac LLD Layer: MCSDK 3.x Support</vt:lpstr>
      <vt:lpstr>Slide 38</vt:lpstr>
      <vt:lpstr>Slide 39</vt:lpstr>
      <vt:lpstr>Directory Structure of LLD Drivers (2/3)</vt:lpstr>
      <vt:lpstr>Directory Structure of LLD Drivers (3/3)</vt:lpstr>
      <vt:lpstr>Docs Directory</vt:lpstr>
      <vt:lpstr>HTML Documents: Main Page</vt:lpstr>
      <vt:lpstr>HTML Documents: Modules</vt:lpstr>
      <vt:lpstr>HTML Documents: Data Structures</vt:lpstr>
      <vt:lpstr>HTML Documents: Files</vt:lpstr>
      <vt:lpstr>DSP CorePac LLD Layer: LLD Usage</vt:lpstr>
      <vt:lpstr>Developing LLD Code</vt:lpstr>
      <vt:lpstr>PDK Example: Using SRIO Direct IO</vt:lpstr>
      <vt:lpstr>QMSS Example: Inside qmss_init </vt:lpstr>
      <vt:lpstr>Locate qmss_init in Doc Directory (QMSS)</vt:lpstr>
      <vt:lpstr>Slide 52</vt:lpstr>
      <vt:lpstr>Enable SRIO</vt:lpstr>
      <vt:lpstr>SRIO Handle to the Instance</vt:lpstr>
      <vt:lpstr>DSP CorePac LLD Layer: NWAL (Network Adaptation Layer) </vt:lpstr>
      <vt:lpstr>NETCP Configuration</vt:lpstr>
      <vt:lpstr>NWAL </vt:lpstr>
      <vt:lpstr>NWAL: NETCP Security Accelerator (SA) Configuration</vt:lpstr>
      <vt:lpstr>NWAL Dependencies </vt:lpstr>
      <vt:lpstr>NWAL Documentation T:\pdk_keystone2_1_00_00_09\packages\ti\drv\nwal\docs\doxygen\html </vt:lpstr>
      <vt:lpstr>NWAL Functions (Partial List)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Ran Katzur</cp:lastModifiedBy>
  <cp:revision>533</cp:revision>
  <dcterms:created xsi:type="dcterms:W3CDTF">2013-01-31T07:41:08Z</dcterms:created>
  <dcterms:modified xsi:type="dcterms:W3CDTF">2014-01-29T15:18:30Z</dcterms:modified>
</cp:coreProperties>
</file>