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34.xml" ContentType="application/vnd.openxmlformats-officedocument.presentationml.notesSlide+xml"/>
  <Override PartName="/ppt/tags/tag56.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ppt/tags/tag45.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tags/tag52.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tags/tag41.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tags/tag39.xml" ContentType="application/vnd.openxmlformats-officedocument.presentationml.tags+xml"/>
  <Default Extension="emf" ContentType="image/x-emf"/>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tags/tag46.xml" ContentType="application/vnd.openxmlformats-officedocument.presentationml.tags+xml"/>
  <Override PartName="/ppt/tags/tag15.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notesSlides/notesSlide20.xml" ContentType="application/vnd.openxmlformats-officedocument.presentationml.notesSlide+xml"/>
  <Override PartName="/ppt/tags/tag44.xml" ContentType="application/vnd.openxmlformats-officedocument.presentationml.tags+xml"/>
  <Default Extension="vml" ContentType="application/vnd.openxmlformats-officedocument.vmlDrawing"/>
  <Override PartName="/ppt/notesSlides/notesSlide31.xml" ContentType="application/vnd.openxmlformats-officedocument.presentationml.notesSlide+xml"/>
  <Override PartName="/ppt/tags/tag53.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tags/tag54.xml" ContentType="application/vnd.openxmlformats-officedocument.presentationml.tags+xml"/>
  <Override PartName="/ppt/commentAuthors.xml" ContentType="application/vnd.openxmlformats-officedocument.presentationml.commentAuthors+xml"/>
  <Override PartName="/ppt/tags/tag1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tags/tag43.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customXml/itemProps4.xml" ContentType="application/vnd.openxmlformats-officedocument.customXmlProperties+xml"/>
  <Override PartName="/ppt/slides/slide7.xml" ContentType="application/vnd.openxmlformats-officedocument.presentationml.slide+xml"/>
  <Override PartName="/ppt/tags/tag1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tags/tag3.xml" ContentType="application/vnd.openxmlformats-officedocument.presentationml.tags+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notesSlides/notesSlide26.xml" ContentType="application/vnd.openxmlformats-officedocument.presentationml.notesSlide+xml"/>
  <Override PartName="/ppt/tags/tag48.xml" ContentType="application/vnd.openxmlformats-officedocument.presentationml.tags+xml"/>
  <Override PartName="/ppt/slides/slide20.xml" ContentType="application/vnd.openxmlformats-officedocument.presentationml.slide+xml"/>
  <Override PartName="/ppt/tags/tag26.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5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 id="2147486021" r:id="rId6"/>
  </p:sldMasterIdLst>
  <p:notesMasterIdLst>
    <p:notesMasterId r:id="rId52"/>
  </p:notesMasterIdLst>
  <p:handoutMasterIdLst>
    <p:handoutMasterId r:id="rId53"/>
  </p:handoutMasterIdLst>
  <p:sldIdLst>
    <p:sldId id="827" r:id="rId7"/>
    <p:sldId id="905" r:id="rId8"/>
    <p:sldId id="976" r:id="rId9"/>
    <p:sldId id="836" r:id="rId10"/>
    <p:sldId id="988" r:id="rId11"/>
    <p:sldId id="989" r:id="rId12"/>
    <p:sldId id="990" r:id="rId13"/>
    <p:sldId id="991" r:id="rId14"/>
    <p:sldId id="992" r:id="rId15"/>
    <p:sldId id="993" r:id="rId16"/>
    <p:sldId id="994" r:id="rId17"/>
    <p:sldId id="995" r:id="rId18"/>
    <p:sldId id="996" r:id="rId19"/>
    <p:sldId id="997" r:id="rId20"/>
    <p:sldId id="998" r:id="rId21"/>
    <p:sldId id="837" r:id="rId22"/>
    <p:sldId id="838" r:id="rId23"/>
    <p:sldId id="839" r:id="rId24"/>
    <p:sldId id="840" r:id="rId25"/>
    <p:sldId id="841" r:id="rId26"/>
    <p:sldId id="842" r:id="rId27"/>
    <p:sldId id="843" r:id="rId28"/>
    <p:sldId id="844" r:id="rId29"/>
    <p:sldId id="970" r:id="rId30"/>
    <p:sldId id="971" r:id="rId31"/>
    <p:sldId id="975" r:id="rId32"/>
    <p:sldId id="974" r:id="rId33"/>
    <p:sldId id="972" r:id="rId34"/>
    <p:sldId id="973" r:id="rId35"/>
    <p:sldId id="981" r:id="rId36"/>
    <p:sldId id="930" r:id="rId37"/>
    <p:sldId id="959" r:id="rId38"/>
    <p:sldId id="982" r:id="rId39"/>
    <p:sldId id="985" r:id="rId40"/>
    <p:sldId id="936" r:id="rId41"/>
    <p:sldId id="941" r:id="rId42"/>
    <p:sldId id="986" r:id="rId43"/>
    <p:sldId id="987" r:id="rId44"/>
    <p:sldId id="934" r:id="rId45"/>
    <p:sldId id="984" r:id="rId46"/>
    <p:sldId id="951" r:id="rId47"/>
    <p:sldId id="956" r:id="rId48"/>
    <p:sldId id="953" r:id="rId49"/>
    <p:sldId id="948" r:id="rId50"/>
    <p:sldId id="980" r:id="rId51"/>
  </p:sldIdLst>
  <p:sldSz cx="9144000" cy="6858000" type="screen4x3"/>
  <p:notesSz cx="7010400" cy="9296400"/>
  <p:custDataLst>
    <p:tags r:id="rId54"/>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0133017" initials="a"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FFFF66"/>
    <a:srgbClr val="CCCC00"/>
    <a:srgbClr val="66FF66"/>
    <a:srgbClr val="00CC00"/>
    <a:srgbClr val="003300"/>
    <a:srgbClr val="217BFF"/>
    <a:srgbClr val="FF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777" autoAdjust="0"/>
    <p:restoredTop sz="95078" autoAdjust="0"/>
  </p:normalViewPr>
  <p:slideViewPr>
    <p:cSldViewPr snapToGrid="0">
      <p:cViewPr varScale="1">
        <p:scale>
          <a:sx n="88" d="100"/>
          <a:sy n="88" d="100"/>
        </p:scale>
        <p:origin x="-1344" y="-108"/>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handoutMaster" Target="handoutMasters/handoutMaster1.xml"/><Relationship Id="rId58"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9/6/2012</a:t>
            </a:fld>
            <a:endParaRPr lang="en-US"/>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5C2274EC-813D-4FAA-B106-4C603B3B957F}" type="slidenum">
              <a:rPr lang="en-US" sz="1200">
                <a:solidFill>
                  <a:srgbClr val="000000"/>
                </a:solidFill>
              </a:rPr>
              <a:pPr defTabSz="917575"/>
              <a:t>1</a:t>
            </a:fld>
            <a:endParaRPr lang="en-US" sz="1200" dirty="0">
              <a:solidFill>
                <a:srgbClr val="000000"/>
              </a:solidFill>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lIns="91925" tIns="45962" rIns="91925" bIns="45962"/>
          <a:lstStyle/>
          <a:p>
            <a:pPr eaLnBrk="1" hangingPunct="1"/>
            <a:r>
              <a:rPr lang="en-US" dirty="0" smtClean="0">
                <a:latin typeface="Arial" pitchFamily="34" charset="0"/>
              </a:rPr>
              <a:t>NEW</a:t>
            </a:r>
          </a:p>
          <a:p>
            <a:pPr eaLnBrk="1" hangingPunct="1"/>
            <a:endParaRPr 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703B4A2-C126-47DB-8BAB-ECD4F18747C5}"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703B4A2-C126-47DB-8BAB-ECD4F18747C5}"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703B4A2-C126-47DB-8BAB-ECD4F18747C5}" type="slidenum">
              <a:rPr lang="en-US" smtClean="0"/>
              <a:pPr>
                <a:defRPr/>
              </a:pPr>
              <a:t>15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E484047A-6C0D-454B-AB60-E6B47A1C40F8}" type="slidenum">
              <a:rPr lang="en-US" sz="1200">
                <a:solidFill>
                  <a:srgbClr val="000000"/>
                </a:solidFill>
              </a:rPr>
              <a:pPr defTabSz="917575"/>
              <a:t>16</a:t>
            </a:fld>
            <a:endParaRPr lang="en-US" sz="1200">
              <a:solidFill>
                <a:srgbClr val="000000"/>
              </a:solidFill>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EF012F7-DCA4-4318-B11B-D57C20969FAB}" type="slidenum">
              <a:rPr lang="en-US" sz="1200">
                <a:solidFill>
                  <a:srgbClr val="000000"/>
                </a:solidFill>
              </a:rPr>
              <a:pPr defTabSz="917575"/>
              <a:t>17</a:t>
            </a:fld>
            <a:endParaRPr lang="en-US" sz="1200">
              <a:solidFill>
                <a:srgbClr val="000000"/>
              </a:solidFill>
            </a:endParaRPr>
          </a:p>
        </p:txBody>
      </p:sp>
      <p:sp>
        <p:nvSpPr>
          <p:cNvPr id="121859" name="Rectangle 2"/>
          <p:cNvSpPr>
            <a:spLocks noGrp="1" noRot="1" noChangeAspect="1" noChangeArrowheads="1" noTextEdit="1"/>
          </p:cNvSpPr>
          <p:nvPr>
            <p:ph type="sldImg"/>
          </p:nvPr>
        </p:nvSpPr>
        <p:spPr>
          <a:xfrm>
            <a:off x="1189038" y="696913"/>
            <a:ext cx="4641850" cy="3481387"/>
          </a:xfrm>
          <a:ln/>
        </p:spPr>
      </p:sp>
      <p:sp>
        <p:nvSpPr>
          <p:cNvPr id="121860" name="Rectangle 3"/>
          <p:cNvSpPr>
            <a:spLocks noGrp="1" noChangeArrowheads="1"/>
          </p:cNvSpPr>
          <p:nvPr>
            <p:ph type="body" idx="1"/>
          </p:nvPr>
        </p:nvSpPr>
        <p:spPr>
          <a:xfrm>
            <a:off x="933450" y="4414838"/>
            <a:ext cx="5143500" cy="4184650"/>
          </a:xfrm>
          <a:noFill/>
          <a:ln/>
        </p:spPr>
        <p:txBody>
          <a:bodyPr lIns="93139" tIns="46573" rIns="93139" bIns="46573"/>
          <a:lstStyle/>
          <a:p>
            <a:pPr eaLnBrk="1" hangingPunct="1">
              <a:buFont typeface="Symbol" pitchFamily="18" charset="2"/>
              <a:buNone/>
            </a:pPr>
            <a:r>
              <a:rPr lang="en-US" sz="1000" smtClean="0">
                <a:latin typeface="Arial" pitchFamily="34" charset="0"/>
              </a:rPr>
              <a:t>NEW</a:t>
            </a:r>
          </a:p>
          <a:p>
            <a:pPr eaLnBrk="1" hangingPunct="1">
              <a:buFont typeface="Symbol" pitchFamily="18" charset="2"/>
              <a:buNone/>
            </a:pPr>
            <a:endParaRPr lang="en-US" altLang="en-US" sz="1000"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A6427320-770B-4EEB-83B2-3B5D17B04241}" type="slidenum">
              <a:rPr lang="en-US" sz="1200">
                <a:solidFill>
                  <a:srgbClr val="000000"/>
                </a:solidFill>
              </a:rPr>
              <a:pPr defTabSz="917575"/>
              <a:t>18</a:t>
            </a:fld>
            <a:endParaRPr lang="en-US" sz="1200">
              <a:solidFill>
                <a:srgbClr val="000000"/>
              </a:solidFill>
            </a:endParaRPr>
          </a:p>
        </p:txBody>
      </p:sp>
      <p:sp>
        <p:nvSpPr>
          <p:cNvPr id="122883" name="Rectangle 2"/>
          <p:cNvSpPr>
            <a:spLocks noGrp="1" noRot="1" noChangeAspect="1" noChangeArrowheads="1" noTextEdit="1"/>
          </p:cNvSpPr>
          <p:nvPr>
            <p:ph type="sldImg"/>
          </p:nvPr>
        </p:nvSpPr>
        <p:spPr>
          <a:xfrm>
            <a:off x="1189038" y="696913"/>
            <a:ext cx="4641850" cy="3481387"/>
          </a:xfrm>
          <a:ln/>
        </p:spPr>
      </p:sp>
      <p:sp>
        <p:nvSpPr>
          <p:cNvPr id="122884" name="Rectangle 3"/>
          <p:cNvSpPr>
            <a:spLocks noGrp="1" noChangeArrowheads="1"/>
          </p:cNvSpPr>
          <p:nvPr>
            <p:ph type="body" idx="1"/>
          </p:nvPr>
        </p:nvSpPr>
        <p:spPr>
          <a:xfrm>
            <a:off x="933450" y="4414838"/>
            <a:ext cx="5143500" cy="4184650"/>
          </a:xfrm>
          <a:noFill/>
          <a:ln/>
        </p:spPr>
        <p:txBody>
          <a:bodyPr lIns="93139" tIns="46573" rIns="93139" bIns="46573"/>
          <a:lstStyle/>
          <a:p>
            <a:r>
              <a:rPr lang="en-US" sz="1000" smtClean="0">
                <a:latin typeface="Arial" pitchFamily="34" charset="0"/>
              </a:rPr>
              <a:t>NEW</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F9671649-D823-4BEA-9285-481E35983DE8}" type="slidenum">
              <a:rPr lang="en-US" sz="1200">
                <a:solidFill>
                  <a:srgbClr val="000000"/>
                </a:solidFill>
              </a:rPr>
              <a:pPr defTabSz="917575"/>
              <a:t>19</a:t>
            </a:fld>
            <a:endParaRPr lang="en-US" sz="1200">
              <a:solidFill>
                <a:srgbClr val="000000"/>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2B673D4D-4313-4E0B-8CE5-CCF6D5CA5B11}" type="slidenum">
              <a:rPr lang="en-US" sz="1200">
                <a:solidFill>
                  <a:srgbClr val="000000"/>
                </a:solidFill>
              </a:rPr>
              <a:pPr defTabSz="917575"/>
              <a:t>20</a:t>
            </a:fld>
            <a:endParaRPr lang="en-US" sz="1200">
              <a:solidFill>
                <a:srgbClr val="000000"/>
              </a:solidFill>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0DAD587A-7352-4D26-9C1C-2AE9861C8ACA}" type="slidenum">
              <a:rPr lang="en-US" sz="1200">
                <a:solidFill>
                  <a:srgbClr val="000000"/>
                </a:solidFill>
              </a:rPr>
              <a:pPr defTabSz="917575"/>
              <a:t>21</a:t>
            </a:fld>
            <a:endParaRPr lang="en-US" sz="1200">
              <a:solidFill>
                <a:srgbClr val="000000"/>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2A9733AE-E64F-4FF3-A0C4-018C1F94AF31}" type="slidenum">
              <a:rPr lang="en-US" sz="1200">
                <a:solidFill>
                  <a:srgbClr val="000000"/>
                </a:solidFill>
              </a:rPr>
              <a:pPr defTabSz="917575"/>
              <a:t>22</a:t>
            </a:fld>
            <a:endParaRPr lang="en-US" sz="1200">
              <a:solidFill>
                <a:srgbClr val="000000"/>
              </a:solidFill>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39" tIns="45969" rIns="91939" bIns="45969" anchor="b"/>
          <a:lstStyle/>
          <a:p>
            <a:pPr defTabSz="917575"/>
            <a:fld id="{C3759880-0824-4D46-8D61-1E24A12BF5F0}" type="slidenum">
              <a:rPr lang="en-US" sz="1200"/>
              <a:pPr defTabSz="917575"/>
              <a:t>2</a:t>
            </a:fld>
            <a:endParaRPr lang="en-US" sz="12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lIns="91939" tIns="45969" rIns="91939" bIns="45969"/>
          <a:lstStyle/>
          <a:p>
            <a:pPr eaLnBrk="1" hangingPunct="1"/>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988CB972-FC31-4983-92CF-C8764C1C5C6B}" type="slidenum">
              <a:rPr lang="en-US" sz="1200">
                <a:solidFill>
                  <a:srgbClr val="000000"/>
                </a:solidFill>
              </a:rPr>
              <a:pPr defTabSz="917575"/>
              <a:t>23</a:t>
            </a:fld>
            <a:endParaRPr lang="en-US" sz="1200">
              <a:solidFill>
                <a:srgbClr val="000000"/>
              </a:solidFill>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82C4EEB3-E567-438E-814B-3D2F9527E61F}" type="slidenum">
              <a:rPr lang="en-US" sz="1200">
                <a:solidFill>
                  <a:srgbClr val="000000"/>
                </a:solidFill>
              </a:rPr>
              <a:pPr defTabSz="921175"/>
              <a:t>24</a:t>
            </a:fld>
            <a:endParaRPr lang="en-US" sz="1200" dirty="0">
              <a:solidFill>
                <a:srgbClr val="000000"/>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642F4E10-3C26-4D9A-99E8-99AB2A0589B2}" type="slidenum">
              <a:rPr lang="en-US" sz="1200">
                <a:solidFill>
                  <a:srgbClr val="000000"/>
                </a:solidFill>
              </a:rPr>
              <a:pPr defTabSz="921175"/>
              <a:t>25</a:t>
            </a:fld>
            <a:endParaRPr lang="en-US" sz="1200" dirty="0">
              <a:solidFill>
                <a:srgbClr val="000000"/>
              </a:solidFill>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970734" y="8829122"/>
            <a:ext cx="3038145" cy="465743"/>
          </a:xfrm>
          <a:prstGeom prst="rect">
            <a:avLst/>
          </a:prstGeom>
          <a:noFill/>
          <a:ln w="9525">
            <a:noFill/>
            <a:miter lim="800000"/>
            <a:headEnd/>
            <a:tailEnd/>
          </a:ln>
        </p:spPr>
        <p:txBody>
          <a:bodyPr lIns="92256" tIns="46127" rIns="92256" bIns="46127" anchor="b"/>
          <a:lstStyle/>
          <a:p>
            <a:pPr defTabSz="921040"/>
            <a:fld id="{2DB7854F-B940-4FCE-83BF-913FB27A2D58}" type="slidenum">
              <a:rPr lang="en-US" sz="1200">
                <a:solidFill>
                  <a:srgbClr val="000000"/>
                </a:solidFill>
              </a:rPr>
              <a:pPr defTabSz="921040"/>
              <a:t>27</a:t>
            </a:fld>
            <a:endParaRPr lang="en-US" sz="1200" dirty="0">
              <a:solidFill>
                <a:srgbClr val="000000"/>
              </a:solidFill>
            </a:endParaRPr>
          </a:p>
        </p:txBody>
      </p:sp>
      <p:sp>
        <p:nvSpPr>
          <p:cNvPr id="158723" name="Rectangle 2"/>
          <p:cNvSpPr>
            <a:spLocks noGrp="1" noRot="1" noChangeAspect="1" noChangeArrowheads="1" noTextEdit="1"/>
          </p:cNvSpPr>
          <p:nvPr>
            <p:ph type="sldImg"/>
          </p:nvPr>
        </p:nvSpPr>
        <p:spPr>
          <a:xfrm>
            <a:off x="1190625" y="696913"/>
            <a:ext cx="4640263" cy="3481387"/>
          </a:xfrm>
          <a:ln/>
        </p:spPr>
      </p:sp>
      <p:sp>
        <p:nvSpPr>
          <p:cNvPr id="158724" name="Rectangle 3"/>
          <p:cNvSpPr>
            <a:spLocks noGrp="1" noChangeArrowheads="1"/>
          </p:cNvSpPr>
          <p:nvPr>
            <p:ph type="body" idx="1"/>
          </p:nvPr>
        </p:nvSpPr>
        <p:spPr>
          <a:xfrm>
            <a:off x="934112" y="4414561"/>
            <a:ext cx="5142177" cy="4185532"/>
          </a:xfrm>
          <a:noFill/>
          <a:ln/>
        </p:spPr>
        <p:txBody>
          <a:bodyPr lIns="93474" tIns="46740" rIns="93474" bIns="46740"/>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970734" y="8829122"/>
            <a:ext cx="3038145" cy="465743"/>
          </a:xfrm>
          <a:prstGeom prst="rect">
            <a:avLst/>
          </a:prstGeom>
          <a:noFill/>
          <a:ln w="9525">
            <a:noFill/>
            <a:miter lim="800000"/>
            <a:headEnd/>
            <a:tailEnd/>
          </a:ln>
        </p:spPr>
        <p:txBody>
          <a:bodyPr lIns="92256" tIns="46127" rIns="92256" bIns="46127" anchor="b"/>
          <a:lstStyle/>
          <a:p>
            <a:pPr defTabSz="921040"/>
            <a:fld id="{2DB7854F-B940-4FCE-83BF-913FB27A2D58}" type="slidenum">
              <a:rPr lang="en-US" sz="1200">
                <a:solidFill>
                  <a:srgbClr val="000000"/>
                </a:solidFill>
              </a:rPr>
              <a:pPr defTabSz="921040"/>
              <a:t>28</a:t>
            </a:fld>
            <a:endParaRPr lang="en-US" sz="1200" dirty="0">
              <a:solidFill>
                <a:srgbClr val="000000"/>
              </a:solidFill>
            </a:endParaRPr>
          </a:p>
        </p:txBody>
      </p:sp>
      <p:sp>
        <p:nvSpPr>
          <p:cNvPr id="158723" name="Rectangle 2"/>
          <p:cNvSpPr>
            <a:spLocks noGrp="1" noRot="1" noChangeAspect="1" noChangeArrowheads="1" noTextEdit="1"/>
          </p:cNvSpPr>
          <p:nvPr>
            <p:ph type="sldImg"/>
          </p:nvPr>
        </p:nvSpPr>
        <p:spPr>
          <a:xfrm>
            <a:off x="1190625" y="696913"/>
            <a:ext cx="4640263" cy="3481387"/>
          </a:xfrm>
          <a:ln/>
        </p:spPr>
      </p:sp>
      <p:sp>
        <p:nvSpPr>
          <p:cNvPr id="158724" name="Rectangle 3"/>
          <p:cNvSpPr>
            <a:spLocks noGrp="1" noChangeArrowheads="1"/>
          </p:cNvSpPr>
          <p:nvPr>
            <p:ph type="body" idx="1"/>
          </p:nvPr>
        </p:nvSpPr>
        <p:spPr>
          <a:xfrm>
            <a:off x="934112" y="4414561"/>
            <a:ext cx="5142177" cy="4185532"/>
          </a:xfrm>
          <a:noFill/>
          <a:ln/>
        </p:spPr>
        <p:txBody>
          <a:bodyPr lIns="93474" tIns="46740" rIns="93474" bIns="46740"/>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p:spPr>
        <p:txBody>
          <a:bodyPr/>
          <a:lstStyle/>
          <a:p>
            <a:r>
              <a:rPr lang="en-US" smtClean="0">
                <a:latin typeface="Arial" pitchFamily="34" charset="0"/>
              </a:rPr>
              <a:t>NEW</a:t>
            </a:r>
          </a:p>
        </p:txBody>
      </p:sp>
      <p:sp>
        <p:nvSpPr>
          <p:cNvPr id="171012" name="Slide Number Placeholder 3"/>
          <p:cNvSpPr>
            <a:spLocks noGrp="1"/>
          </p:cNvSpPr>
          <p:nvPr>
            <p:ph type="sldNum" sz="quarter" idx="5"/>
          </p:nvPr>
        </p:nvSpPr>
        <p:spPr>
          <a:noFill/>
        </p:spPr>
        <p:txBody>
          <a:bodyPr/>
          <a:lstStyle/>
          <a:p>
            <a:pPr defTabSz="909638"/>
            <a:fld id="{10144997-15AB-425C-90E6-9DA978354CFA}" type="slidenum">
              <a:rPr lang="en-US" smtClean="0">
                <a:solidFill>
                  <a:srgbClr val="000000"/>
                </a:solidFill>
                <a:latin typeface="Arial" pitchFamily="34" charset="0"/>
              </a:rPr>
              <a:pPr defTabSz="909638"/>
              <a:t>30</a:t>
            </a:fld>
            <a:endParaRPr lang="en-US" smtClean="0">
              <a:solidFill>
                <a:srgbClr val="000000"/>
              </a:solidFill>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p:spPr>
        <p:txBody>
          <a:bodyPr/>
          <a:lstStyle/>
          <a:p>
            <a:r>
              <a:rPr lang="en-US" smtClean="0">
                <a:latin typeface="Arial" pitchFamily="34" charset="0"/>
              </a:rPr>
              <a:t>NEW</a:t>
            </a:r>
          </a:p>
          <a:p>
            <a:endParaRPr lang="en-US" smtClean="0">
              <a:latin typeface="Arial" pitchFamily="34" charset="0"/>
            </a:endParaRPr>
          </a:p>
        </p:txBody>
      </p:sp>
      <p:sp>
        <p:nvSpPr>
          <p:cNvPr id="131076" name="Slide Number Placeholder 3"/>
          <p:cNvSpPr>
            <a:spLocks noGrp="1"/>
          </p:cNvSpPr>
          <p:nvPr>
            <p:ph type="sldNum" sz="quarter" idx="5"/>
          </p:nvPr>
        </p:nvSpPr>
        <p:spPr>
          <a:noFill/>
        </p:spPr>
        <p:txBody>
          <a:bodyPr/>
          <a:lstStyle/>
          <a:p>
            <a:pPr defTabSz="909638"/>
            <a:fld id="{E739C9B9-25BC-437D-825B-9DB715FCC9D8}" type="slidenum">
              <a:rPr lang="en-US" smtClean="0">
                <a:solidFill>
                  <a:srgbClr val="000000"/>
                </a:solidFill>
                <a:latin typeface="Arial" pitchFamily="34" charset="0"/>
              </a:rPr>
              <a:pPr defTabSz="909638"/>
              <a:t>31</a:t>
            </a:fld>
            <a:endParaRPr lang="en-US" smtClean="0">
              <a:solidFill>
                <a:srgbClr val="000000"/>
              </a:solidFill>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p:spPr>
        <p:txBody>
          <a:bodyPr/>
          <a:lstStyle/>
          <a:p>
            <a:r>
              <a:rPr lang="en-US" smtClean="0">
                <a:latin typeface="Arial" pitchFamily="34" charset="0"/>
              </a:rPr>
              <a:t>REUSABLE – nothing here needs to be rerecorded</a:t>
            </a:r>
          </a:p>
          <a:p>
            <a:endParaRPr lang="en-US" smtClean="0">
              <a:latin typeface="Arial" pitchFamily="34" charset="0"/>
            </a:endParaRPr>
          </a:p>
        </p:txBody>
      </p:sp>
      <p:sp>
        <p:nvSpPr>
          <p:cNvPr id="147460" name="Slide Number Placeholder 3"/>
          <p:cNvSpPr>
            <a:spLocks noGrp="1"/>
          </p:cNvSpPr>
          <p:nvPr>
            <p:ph type="sldNum" sz="quarter" idx="5"/>
          </p:nvPr>
        </p:nvSpPr>
        <p:spPr>
          <a:noFill/>
        </p:spPr>
        <p:txBody>
          <a:bodyPr/>
          <a:lstStyle/>
          <a:p>
            <a:pPr defTabSz="909638"/>
            <a:fld id="{11CB96CB-74CE-49CE-B84B-57EA4132C6B8}" type="slidenum">
              <a:rPr lang="en-US" smtClean="0">
                <a:solidFill>
                  <a:srgbClr val="000000"/>
                </a:solidFill>
                <a:latin typeface="Arial" pitchFamily="34" charset="0"/>
              </a:rPr>
              <a:pPr defTabSz="909638"/>
              <a:t>34</a:t>
            </a:fld>
            <a:endParaRPr lang="en-US" smtClean="0">
              <a:solidFill>
                <a:srgbClr val="000000"/>
              </a:solidFill>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77350D2-8F6B-4224-8C3A-7BEA29CA4BE2}" type="slidenum">
              <a:rPr lang="en-US" sz="1200">
                <a:solidFill>
                  <a:srgbClr val="000000"/>
                </a:solidFill>
                <a:cs typeface="Arial" pitchFamily="34" charset="0"/>
              </a:rPr>
              <a:pPr defTabSz="917575"/>
              <a:t>35</a:t>
            </a:fld>
            <a:endParaRPr lang="en-US" sz="1200">
              <a:solidFill>
                <a:srgbClr val="000000"/>
              </a:solidFill>
              <a:cs typeface="Arial" pitchFamily="34" charset="0"/>
            </a:endParaRPr>
          </a:p>
        </p:txBody>
      </p:sp>
      <p:sp>
        <p:nvSpPr>
          <p:cNvPr id="138243" name="Rectangle 2"/>
          <p:cNvSpPr>
            <a:spLocks noGrp="1" noRot="1" noChangeAspect="1" noChangeArrowheads="1" noTextEdit="1"/>
          </p:cNvSpPr>
          <p:nvPr>
            <p:ph type="sldImg"/>
          </p:nvPr>
        </p:nvSpPr>
        <p:spPr>
          <a:xfrm>
            <a:off x="1189038" y="696913"/>
            <a:ext cx="4641850" cy="3481387"/>
          </a:xfrm>
          <a:ln/>
        </p:spPr>
      </p:sp>
      <p:sp>
        <p:nvSpPr>
          <p:cNvPr id="138244" name="Rectangle 3"/>
          <p:cNvSpPr>
            <a:spLocks noGrp="1" noChangeArrowheads="1"/>
          </p:cNvSpPr>
          <p:nvPr>
            <p:ph type="body" idx="1"/>
          </p:nvPr>
        </p:nvSpPr>
        <p:spPr>
          <a:xfrm>
            <a:off x="933450" y="4414838"/>
            <a:ext cx="5143500" cy="4184650"/>
          </a:xfrm>
          <a:noFill/>
          <a:ln/>
        </p:spPr>
        <p:txBody>
          <a:bodyPr lIns="93129" tIns="46568" rIns="93129" bIns="46568"/>
          <a:lstStyle/>
          <a:p>
            <a:pPr eaLnBrk="1" hangingPunct="1"/>
            <a:r>
              <a:rPr lang="en-US" altLang="en-US" smtClean="0">
                <a:latin typeface="Arial" pitchFamily="34" charset="0"/>
              </a:rPr>
              <a:t>MOSTLY REUSABLE (PCIe, UART, SPI, I2C, GPIO, SRIO, SGMII) – Need new audio for HyperLink and Application-specific I/O &gt;&gt; AIF2 and TSIP</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lIns="91939" tIns="45969" rIns="91939" bIns="45969"/>
          <a:lstStyle/>
          <a:p>
            <a:pPr eaLnBrk="1" hangingPunct="1"/>
            <a:r>
              <a:rPr lang="en-US" smtClean="0">
                <a:latin typeface="Arial" pitchFamily="34" charset="0"/>
              </a:rPr>
              <a:t>CPT see physical addresses.  In MSMC, one CPT per bank.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82C4EEB3-E567-438E-814B-3D2F9527E61F}" type="slidenum">
              <a:rPr lang="en-US" sz="1200">
                <a:solidFill>
                  <a:srgbClr val="000000"/>
                </a:solidFill>
              </a:rPr>
              <a:pPr defTabSz="921175"/>
              <a:t>3</a:t>
            </a:fld>
            <a:endParaRPr lang="en-US" sz="1200" dirty="0">
              <a:solidFill>
                <a:srgbClr val="000000"/>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F6E695B-DBCF-4E22-9B0B-90A508F59CB0}" type="slidenum">
              <a:rPr lang="en-US" sz="1200">
                <a:solidFill>
                  <a:srgbClr val="000000"/>
                </a:solidFill>
                <a:cs typeface="Arial" pitchFamily="34" charset="0"/>
              </a:rPr>
              <a:pPr defTabSz="917575"/>
              <a:t>38</a:t>
            </a:fld>
            <a:endParaRPr lang="en-US" sz="1200" dirty="0">
              <a:solidFill>
                <a:srgbClr val="000000"/>
              </a:solidFill>
              <a:cs typeface="Arial" pitchFamily="34" charset="0"/>
            </a:endParaRPr>
          </a:p>
        </p:txBody>
      </p:sp>
      <p:sp>
        <p:nvSpPr>
          <p:cNvPr id="163843" name="Rectangle 2"/>
          <p:cNvSpPr>
            <a:spLocks noGrp="1" noRot="1" noChangeAspect="1" noChangeArrowheads="1" noTextEdit="1"/>
          </p:cNvSpPr>
          <p:nvPr>
            <p:ph type="sldImg"/>
          </p:nvPr>
        </p:nvSpPr>
        <p:spPr>
          <a:xfrm>
            <a:off x="1182688" y="696913"/>
            <a:ext cx="4648200" cy="3486150"/>
          </a:xfrm>
          <a:ln/>
        </p:spPr>
      </p:sp>
      <p:sp>
        <p:nvSpPr>
          <p:cNvPr id="163844" name="Rectangle 3"/>
          <p:cNvSpPr>
            <a:spLocks noGrp="1" noChangeArrowheads="1"/>
          </p:cNvSpPr>
          <p:nvPr>
            <p:ph type="body" idx="1"/>
          </p:nvPr>
        </p:nvSpPr>
        <p:spPr>
          <a:noFill/>
          <a:ln/>
        </p:spPr>
        <p:txBody>
          <a:bodyPr lIns="91925" tIns="45962" rIns="91925" bIns="45962"/>
          <a:lstStyle/>
          <a:p>
            <a:pPr eaLnBrk="1" hangingPunct="1"/>
            <a:r>
              <a:rPr lang="en-US" dirty="0" smtClean="0">
                <a:latin typeface="Arial" pitchFamily="34" charset="0"/>
              </a:rPr>
              <a:t>NEW -- Not much at all was said about emulation features in the original presentation.  I’ve broken it into two slides to make it more readable.  Can you record new audio here and briefly touch on what is on each slide?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pPr defTabSz="909638"/>
            <a:fld id="{B0E1F163-9B35-495D-9AA7-571F6BEA6716}" type="slidenum">
              <a:rPr lang="en-US" smtClean="0">
                <a:latin typeface="Arial" pitchFamily="34" charset="0"/>
              </a:rPr>
              <a:pPr defTabSz="909638"/>
              <a:t>39</a:t>
            </a:fld>
            <a:endParaRPr lang="en-US" smtClean="0">
              <a:latin typeface="Arial" pitchFamily="34" charset="0"/>
            </a:endParaRPr>
          </a:p>
        </p:txBody>
      </p:sp>
      <p:sp>
        <p:nvSpPr>
          <p:cNvPr id="144387" name="Rectangle 2"/>
          <p:cNvSpPr>
            <a:spLocks noGrp="1" noRot="1" noChangeAspect="1" noChangeArrowheads="1" noTextEdit="1"/>
          </p:cNvSpPr>
          <p:nvPr>
            <p:ph type="sldImg"/>
          </p:nvPr>
        </p:nvSpPr>
        <p:spPr>
          <a:xfrm>
            <a:off x="1181100" y="698500"/>
            <a:ext cx="4646613" cy="3486150"/>
          </a:xfrm>
          <a:ln/>
        </p:spPr>
      </p:sp>
      <p:sp>
        <p:nvSpPr>
          <p:cNvPr id="14438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a:ln/>
        </p:spPr>
      </p:sp>
      <p:sp>
        <p:nvSpPr>
          <p:cNvPr id="152579" name="Rectangle 3"/>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pPr defTabSz="909638"/>
            <a:fld id="{8761EE60-DA55-4269-94B9-495E3933A91D}" type="slidenum">
              <a:rPr lang="en-US" smtClean="0">
                <a:latin typeface="Arial" pitchFamily="34" charset="0"/>
                <a:cs typeface="Arial" pitchFamily="34" charset="0"/>
              </a:rPr>
              <a:pPr defTabSz="909638"/>
              <a:t>42</a:t>
            </a:fld>
            <a:endParaRPr lang="en-US" smtClean="0">
              <a:latin typeface="Arial" pitchFamily="34" charset="0"/>
              <a:cs typeface="Arial" pitchFamily="34"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spcBef>
                <a:spcPct val="0"/>
              </a:spcBef>
            </a:pPr>
            <a:r>
              <a:rPr lang="en-US" smtClean="0">
                <a:latin typeface="Arial" pitchFamily="34" charset="0"/>
              </a:rPr>
              <a:t>TCP turbo coprocessor</a:t>
            </a:r>
          </a:p>
          <a:p>
            <a:pPr eaLnBrk="1" hangingPunct="1">
              <a:spcBef>
                <a:spcPct val="0"/>
              </a:spcBef>
            </a:pPr>
            <a:r>
              <a:rPr lang="en-US" smtClean="0">
                <a:latin typeface="Arial" pitchFamily="34" charset="0"/>
              </a:rPr>
              <a:t>TCP3D is a programmable peripheral for decoding of 3GPP (WCDMA, HSUPA, HSUPA+, TD_SCDMA), LTE and WiMax turbo codes. </a:t>
            </a:r>
          </a:p>
          <a:p>
            <a:pPr eaLnBrk="1" hangingPunct="1">
              <a:spcBef>
                <a:spcPct val="0"/>
              </a:spcBef>
            </a:pPr>
            <a:r>
              <a:rPr lang="en-US" smtClean="0">
                <a:latin typeface="Arial" pitchFamily="34" charset="0"/>
              </a:rPr>
              <a:t>Turbo decoding is a part of bit processing which are very similar in CDMA and OFMD systems. TCP3D is used in LTE system, the inputs into the TCP3D are LLR data for systematic and parity bits coming form rate de-matching, the outputs of TCP are hard decision, also called decoded bits.</a:t>
            </a:r>
          </a:p>
          <a:p>
            <a:pPr eaLnBrk="1" hangingPunct="1">
              <a:spcBef>
                <a:spcPct val="0"/>
              </a:spcBef>
            </a:pPr>
            <a:endParaRPr lang="en-US" smtClean="0">
              <a:latin typeface="Arial" pitchFamily="34" charset="0"/>
            </a:endParaRPr>
          </a:p>
          <a:p>
            <a:pPr eaLnBrk="1" hangingPunct="1">
              <a:spcBef>
                <a:spcPct val="0"/>
              </a:spcBef>
            </a:pPr>
            <a:r>
              <a:rPr lang="en-US" smtClean="0">
                <a:latin typeface="Arial" pitchFamily="34" charset="0"/>
              </a:rPr>
              <a:t>TCP3 calculate decoded code block’s CRC, in case of TB with one CB, CRC result generated by TCP3 is TB CRC, so in this case TB CRC do not need to perfermed by CPU anymore.</a:t>
            </a:r>
          </a:p>
          <a:p>
            <a:pPr eaLnBrk="1" hangingPunct="1">
              <a:spcBef>
                <a:spcPct val="0"/>
              </a:spcBef>
            </a:pPr>
            <a:r>
              <a:rPr lang="en-US" smtClean="0">
                <a:latin typeface="Arial" pitchFamily="34" charset="0"/>
              </a:rPr>
              <a:t>Only in TB with multiple CBs case, the TB CRC need to calculate by CPU when all CBs are avalible.  </a:t>
            </a:r>
          </a:p>
          <a:p>
            <a:pPr eaLnBrk="1" hangingPunct="1">
              <a:spcBef>
                <a:spcPct val="0"/>
              </a:spcBef>
            </a:pPr>
            <a:endParaRPr lang="en-US"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ACA60A0C-6E82-4A6A-AF0A-6CF6931298B1}" type="slidenum">
              <a:rPr lang="en-US" sz="1200">
                <a:solidFill>
                  <a:srgbClr val="000000"/>
                </a:solidFill>
                <a:cs typeface="Arial" pitchFamily="34" charset="0"/>
              </a:rPr>
              <a:pPr defTabSz="917575"/>
              <a:t>44</a:t>
            </a:fld>
            <a:endParaRPr lang="en-US" sz="1200">
              <a:solidFill>
                <a:srgbClr val="000000"/>
              </a:solidFill>
              <a:cs typeface="Arial" pitchFamily="34" charset="0"/>
            </a:endParaRPr>
          </a:p>
        </p:txBody>
      </p:sp>
      <p:sp>
        <p:nvSpPr>
          <p:cNvPr id="161795" name="Rectangle 2"/>
          <p:cNvSpPr>
            <a:spLocks noGrp="1" noRot="1" noChangeAspect="1" noChangeArrowheads="1" noTextEdit="1"/>
          </p:cNvSpPr>
          <p:nvPr>
            <p:ph type="sldImg"/>
          </p:nvPr>
        </p:nvSpPr>
        <p:spPr>
          <a:xfrm>
            <a:off x="1182688" y="695325"/>
            <a:ext cx="4648200" cy="3486150"/>
          </a:xfrm>
          <a:ln/>
        </p:spPr>
      </p:sp>
      <p:sp>
        <p:nvSpPr>
          <p:cNvPr id="161796" name="Rectangle 3"/>
          <p:cNvSpPr>
            <a:spLocks noGrp="1" noChangeArrowheads="1"/>
          </p:cNvSpPr>
          <p:nvPr>
            <p:ph type="body" idx="1"/>
          </p:nvPr>
        </p:nvSpPr>
        <p:spPr>
          <a:xfrm>
            <a:off x="703263" y="4416425"/>
            <a:ext cx="5603875" cy="4184650"/>
          </a:xfrm>
          <a:noFill/>
          <a:ln/>
        </p:spPr>
        <p:txBody>
          <a:bodyPr lIns="91925" tIns="45962" rIns="91925" bIns="45962"/>
          <a:lstStyle/>
          <a:p>
            <a:pPr eaLnBrk="1" hangingPunct="1"/>
            <a:r>
              <a:rPr lang="en-US" smtClean="0">
                <a:latin typeface="Arial" pitchFamily="34" charset="0"/>
              </a:rPr>
              <a:t>NEW</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a:ln/>
        </p:spPr>
      </p:sp>
      <p:sp>
        <p:nvSpPr>
          <p:cNvPr id="152579" name="Rectangle 3"/>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BDFEC6E6-BCD5-4F32-85F3-FB692D89CDBC}" type="slidenum">
              <a:rPr lang="en-US" sz="1200">
                <a:solidFill>
                  <a:srgbClr val="000000"/>
                </a:solidFill>
              </a:rPr>
              <a:pPr defTabSz="917575"/>
              <a:t>4</a:t>
            </a:fld>
            <a:endParaRPr lang="en-US" sz="120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DDCCC5D-953A-4701-8FCF-A6052A481915}" type="slidenum">
              <a:rPr lang="en-US" smtClean="0"/>
              <a:pPr fontAlgn="base">
                <a:spcBef>
                  <a:spcPct val="0"/>
                </a:spcBef>
                <a:spcAft>
                  <a:spcPct val="0"/>
                </a:spcAft>
                <a:defRPr/>
              </a:pPr>
              <a:t>5</a:t>
            </a:fld>
            <a:endParaRPr lang="en-US" smtClean="0"/>
          </a:p>
        </p:txBody>
      </p:sp>
      <p:sp>
        <p:nvSpPr>
          <p:cNvPr id="32771" name="Rectangle 2"/>
          <p:cNvSpPr>
            <a:spLocks noGrp="1" noRot="1" noChangeAspect="1" noChangeArrowheads="1" noTextEdit="1"/>
          </p:cNvSpPr>
          <p:nvPr>
            <p:ph type="sldImg"/>
          </p:nvPr>
        </p:nvSpPr>
        <p:spPr bwMode="auto">
          <a:xfrm>
            <a:off x="1193800" y="709613"/>
            <a:ext cx="4622800" cy="3467100"/>
          </a:xfrm>
          <a:noFill/>
          <a:ln>
            <a:solidFill>
              <a:srgbClr val="000000"/>
            </a:solidFill>
            <a:miter lim="800000"/>
            <a:headEnd/>
            <a:tailEnd/>
          </a:ln>
        </p:spPr>
      </p:sp>
      <p:sp>
        <p:nvSpPr>
          <p:cNvPr id="32772" name="Rectangle 3"/>
          <p:cNvSpPr>
            <a:spLocks noGrp="1" noChangeArrowheads="1"/>
          </p:cNvSpPr>
          <p:nvPr>
            <p:ph type="body" idx="1"/>
          </p:nvPr>
        </p:nvSpPr>
        <p:spPr bwMode="auto">
          <a:xfrm>
            <a:off x="936625" y="4414838"/>
            <a:ext cx="5137150" cy="4183062"/>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7278B9-25A0-46B9-853B-B5FADE7246B0}" type="slidenum">
              <a:rPr lang="en-US" smtClean="0"/>
              <a:pPr fontAlgn="base">
                <a:spcBef>
                  <a:spcPct val="0"/>
                </a:spcBef>
                <a:spcAft>
                  <a:spcPct val="0"/>
                </a:spcAft>
                <a:defRPr/>
              </a:pPr>
              <a:t>6</a:t>
            </a:fld>
            <a:endParaRPr lang="en-US" smtClean="0"/>
          </a:p>
        </p:txBody>
      </p:sp>
      <p:sp>
        <p:nvSpPr>
          <p:cNvPr id="33795" name="Rectangle 2"/>
          <p:cNvSpPr>
            <a:spLocks noGrp="1" noRot="1" noChangeAspect="1" noChangeArrowheads="1" noTextEdit="1"/>
          </p:cNvSpPr>
          <p:nvPr>
            <p:ph type="sldImg"/>
          </p:nvPr>
        </p:nvSpPr>
        <p:spPr bwMode="auto">
          <a:xfrm>
            <a:off x="1214041" y="703994"/>
            <a:ext cx="4582319" cy="3472317"/>
          </a:xfrm>
          <a:noFill/>
          <a:ln>
            <a:solidFill>
              <a:srgbClr val="000000"/>
            </a:solidFill>
            <a:miter lim="800000"/>
            <a:headEnd/>
            <a:tailEnd/>
          </a:ln>
        </p:spPr>
      </p:sp>
      <p:sp>
        <p:nvSpPr>
          <p:cNvPr id="33796" name="Rectangle 3"/>
          <p:cNvSpPr>
            <a:spLocks noGrp="1" noChangeArrowheads="1"/>
          </p:cNvSpPr>
          <p:nvPr>
            <p:ph type="body" idx="1"/>
          </p:nvPr>
        </p:nvSpPr>
        <p:spPr bwMode="auto">
          <a:xfrm>
            <a:off x="457200" y="4495800"/>
            <a:ext cx="6324600" cy="4419600"/>
          </a:xfrm>
          <a:noFill/>
        </p:spPr>
        <p:txBody>
          <a:bodyPr wrap="square" lIns="91422" tIns="45710" rIns="91422" bIns="45710" numCol="1" anchor="t" anchorCtr="0" compatLnSpc="1">
            <a:prstTxWarp prst="textNoShape">
              <a:avLst/>
            </a:prstTxWarp>
          </a:bodyPr>
          <a:lstStyle/>
          <a:p>
            <a:pPr eaLnBrk="1" hangingPunct="1">
              <a:spcBef>
                <a:spcPct val="0"/>
              </a:spcBef>
            </a:pPr>
            <a:endParaRPr lang="en-US" baseline="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06373E-D95D-4D38-BDB0-1B941ADE98FA}" type="slidenum">
              <a:rPr lang="en-US" smtClean="0"/>
              <a:pPr fontAlgn="base">
                <a:spcBef>
                  <a:spcPct val="0"/>
                </a:spcBef>
                <a:spcAft>
                  <a:spcPct val="0"/>
                </a:spcAft>
                <a:defRPr/>
              </a:pPr>
              <a:t>7</a:t>
            </a:fld>
            <a:endParaRPr lang="en-US" smtClean="0"/>
          </a:p>
        </p:txBody>
      </p:sp>
      <p:sp>
        <p:nvSpPr>
          <p:cNvPr id="34819" name="Rectangle 2"/>
          <p:cNvSpPr>
            <a:spLocks noGrp="1" noRot="1" noChangeAspect="1" noChangeArrowheads="1" noTextEdit="1"/>
          </p:cNvSpPr>
          <p:nvPr>
            <p:ph type="sldImg"/>
          </p:nvPr>
        </p:nvSpPr>
        <p:spPr bwMode="auto">
          <a:xfrm>
            <a:off x="1193800" y="709613"/>
            <a:ext cx="4622800" cy="3467100"/>
          </a:xfrm>
          <a:noFill/>
          <a:ln>
            <a:solidFill>
              <a:srgbClr val="000000"/>
            </a:solidFill>
            <a:miter lim="800000"/>
            <a:headEnd/>
            <a:tailEnd/>
          </a:ln>
        </p:spPr>
      </p:sp>
      <p:sp>
        <p:nvSpPr>
          <p:cNvPr id="34820" name="Rectangle 3"/>
          <p:cNvSpPr>
            <a:spLocks noGrp="1" noChangeArrowheads="1"/>
          </p:cNvSpPr>
          <p:nvPr>
            <p:ph type="body" idx="1"/>
          </p:nvPr>
        </p:nvSpPr>
        <p:spPr bwMode="auto">
          <a:xfrm>
            <a:off x="936625" y="4414838"/>
            <a:ext cx="5137150" cy="4183062"/>
          </a:xfrm>
          <a:noFill/>
        </p:spPr>
        <p:txBody>
          <a:bodyPr wrap="square" lIns="93755" tIns="46877" rIns="93755" bIns="46877"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703B4A2-C126-47DB-8BAB-ECD4F18747C5}"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703B4A2-C126-47DB-8BAB-ECD4F18747C5}"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jpeg"/><Relationship Id="rId5" Type="http://schemas.openxmlformats.org/officeDocument/2006/relationships/tags" Target="../tags/tag5.xml"/><Relationship Id="rId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srgbClr val="000000"/>
              </a:solidFill>
              <a:latin typeface="Calibri"/>
            </a:endParaRPr>
          </a:p>
        </p:txBody>
      </p:sp>
      <p:pic>
        <p:nvPicPr>
          <p:cNvPr id="10245" name="Picture 8" descr="ti_hz_1c_pos_rgb_jpg.jpg"/>
          <p:cNvPicPr>
            <a:picLocks noChangeAspect="1"/>
          </p:cNvPicPr>
          <p:nvPr>
            <p:custDataLst>
              <p:tags r:id="rId7"/>
            </p:custDataLst>
          </p:nvPr>
        </p:nvPicPr>
        <p:blipFill>
          <a:blip r:embed="rId9"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8"/>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 id="2147486017" r:id="rId2"/>
    <p:sldLayoutId id="2147486018" r:id="rId3"/>
    <p:sldLayoutId id="2147486020" r:id="rId4"/>
    <p:sldLayoutId id="2147486024" r:id="rId5"/>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srgbClr val="000000"/>
              </a:solidFill>
              <a:latin typeface="Calibri"/>
            </a:endParaRPr>
          </a:p>
        </p:txBody>
      </p:sp>
      <p:pic>
        <p:nvPicPr>
          <p:cNvPr id="10245" name="Picture 8" descr="ti_hz_1c_pos_rgb_jpg.jpg"/>
          <p:cNvPicPr>
            <a:picLocks noChangeAspect="1"/>
          </p:cNvPicPr>
          <p:nvPr>
            <p:custDataLst>
              <p:tags r:id="rId4"/>
            </p:custDataLst>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5"/>
            </p:custDataLst>
          </p:nvPr>
        </p:nvSpPr>
        <p:spPr>
          <a:xfrm>
            <a:off x="7438709"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6022" r:id="rId1"/>
    <p:sldLayoutId id="2147486023" r:id="rId2"/>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4.jpeg"/><Relationship Id="rId5" Type="http://schemas.openxmlformats.org/officeDocument/2006/relationships/hyperlink" Target="http://www.ti.com/lit/ug/sprugh7/sprugh7.pdf" TargetMode="Externa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5.jpeg"/><Relationship Id="rId5" Type="http://schemas.openxmlformats.org/officeDocument/2006/relationships/hyperlink" Target="http://www.ti.com/lit/ug/sprugh7/sprugh7.pdf" TargetMode="Externa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4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hyperlink" Target="http://e2e.ti.com/" TargetMode="External"/><Relationship Id="rId5" Type="http://schemas.openxmlformats.org/officeDocument/2006/relationships/hyperlink" Target="http://focus.ti.com/docs/training/catalog/events/event.jhtml?sku=OLT110027" TargetMode="External"/><Relationship Id="rId4" Type="http://schemas.openxmlformats.org/officeDocument/2006/relationships/hyperlink" Target="http://focus.ti.com/dsp/docs/dspcontent.tsp?contentId=77428" TargetMode="Externa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6.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ags" Target="../tags/tag5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51.xml"/></Relationships>
</file>

<file path=ppt/slides/_rels/slide43.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image" Target="../media/image9.wmf"/><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8.png"/><Relationship Id="rId5" Type="http://schemas.openxmlformats.org/officeDocument/2006/relationships/notesSlide" Target="../notesSlides/notesSlide34.xml"/><Relationship Id="rId4"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5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tags" Target="../tags/tag56.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notesSlide" Target="../notesSlides/notesSlide7.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2.jpeg"/><Relationship Id="rId5" Type="http://schemas.openxmlformats.org/officeDocument/2006/relationships/hyperlink" Target="http://www.ti.com/lit/ug/sprugh7/sprugh7.pdf" TargetMode="Externa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3.jpeg"/><Relationship Id="rId5" Type="http://schemas.openxmlformats.org/officeDocument/2006/relationships/hyperlink" Target="http://www.ti.com/lit/ug/sprugh7/sprugh7.pdf" TargetMode="Externa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idx="4294967295"/>
          </p:nvPr>
        </p:nvSpPr>
        <p:spPr>
          <a:xfrm>
            <a:off x="304800" y="3652838"/>
            <a:ext cx="8839200" cy="1447800"/>
          </a:xfrm>
        </p:spPr>
        <p:txBody>
          <a:bodyPr/>
          <a:lstStyle/>
          <a:p>
            <a:pPr eaLnBrk="1" hangingPunct="1"/>
            <a:r>
              <a:rPr lang="en-US" sz="2800" b="0" dirty="0" smtClean="0"/>
              <a:t>Multicore Applications Team</a:t>
            </a:r>
          </a:p>
        </p:txBody>
      </p:sp>
      <p:sp>
        <p:nvSpPr>
          <p:cNvPr id="3" name="PPTShape_0"/>
          <p:cNvSpPr txBox="1">
            <a:spLocks noChangeArrowheads="1"/>
          </p:cNvSpPr>
          <p:nvPr/>
        </p:nvSpPr>
        <p:spPr bwMode="auto">
          <a:xfrm>
            <a:off x="142960" y="314325"/>
            <a:ext cx="8839200" cy="1743075"/>
          </a:xfrm>
          <a:prstGeom prst="rect">
            <a:avLst/>
          </a:prstGeom>
          <a:noFill/>
          <a:ln w="9525">
            <a:noFill/>
            <a:miter lim="800000"/>
            <a:headEnd/>
            <a:tailEnd/>
          </a:ln>
        </p:spPr>
        <p:txBody>
          <a:bodyPr anchor="ctr"/>
          <a:lstStyle/>
          <a:p>
            <a:pPr algn="ctr">
              <a:defRPr/>
            </a:pPr>
            <a:r>
              <a:rPr lang="en-US" sz="4400" kern="0" dirty="0">
                <a:solidFill>
                  <a:srgbClr val="000000"/>
                </a:solidFill>
                <a:latin typeface="+mj-lt"/>
              </a:rPr>
              <a:t>KeyStone </a:t>
            </a:r>
            <a:r>
              <a:rPr lang="en-US" sz="4400" dirty="0">
                <a:latin typeface="+mj-lt"/>
              </a:rPr>
              <a:t>C66x </a:t>
            </a:r>
            <a:r>
              <a:rPr lang="en-US" sz="4400" dirty="0" smtClean="0">
                <a:latin typeface="+mj-lt"/>
              </a:rPr>
              <a:t>Multicore</a:t>
            </a:r>
          </a:p>
          <a:p>
            <a:pPr algn="ctr">
              <a:defRPr/>
            </a:pPr>
            <a:r>
              <a:rPr lang="en-US" sz="4400" dirty="0" smtClean="0">
                <a:latin typeface="+mj-lt"/>
              </a:rPr>
              <a:t>SoC Overview</a:t>
            </a:r>
            <a:endParaRPr lang="en-US" sz="4400" kern="0" dirty="0">
              <a:solidFill>
                <a:srgbClr val="000000"/>
              </a:solidFill>
              <a:latin typeface="+mj-lt"/>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6460272"/>
            <a:ext cx="8763000" cy="369332"/>
          </a:xfrm>
          <a:prstGeom prst="rect">
            <a:avLst/>
          </a:prstGeom>
          <a:solidFill>
            <a:schemeClr val="bg1"/>
          </a:solidFill>
        </p:spPr>
        <p:txBody>
          <a:bodyPr wrap="square" rtlCol="0">
            <a:spAutoFit/>
          </a:bodyPr>
          <a:lstStyle/>
          <a:p>
            <a:endParaRPr lang="en-US" dirty="0"/>
          </a:p>
        </p:txBody>
      </p:sp>
      <p:sp>
        <p:nvSpPr>
          <p:cNvPr id="4" name="Title 3"/>
          <p:cNvSpPr>
            <a:spLocks noGrp="1"/>
          </p:cNvSpPr>
          <p:nvPr>
            <p:ph type="title"/>
          </p:nvPr>
        </p:nvSpPr>
        <p:spPr/>
        <p:txBody>
          <a:bodyPr/>
          <a:lstStyle/>
          <a:p>
            <a:r>
              <a:rPr lang="en-US" dirty="0" smtClean="0">
                <a:latin typeface="Calibri" pitchFamily="34" charset="0"/>
              </a:rPr>
              <a:t>Partial List of .M Instructions</a:t>
            </a:r>
            <a:endParaRPr lang="en-US" dirty="0"/>
          </a:p>
        </p:txBody>
      </p:sp>
      <p:pic>
        <p:nvPicPr>
          <p:cNvPr id="12" name="Picture 11" descr="M_instructions.jpg">
            <a:hlinkClick r:id="rId5"/>
          </p:cNvPr>
          <p:cNvPicPr>
            <a:picLocks noChangeAspect="1"/>
          </p:cNvPicPr>
          <p:nvPr>
            <p:custDataLst>
              <p:tags r:id="rId2"/>
            </p:custDataLst>
          </p:nvPr>
        </p:nvPicPr>
        <p:blipFill>
          <a:blip r:embed="rId6" cstate="print"/>
          <a:stretch>
            <a:fillRect/>
          </a:stretch>
        </p:blipFill>
        <p:spPr>
          <a:xfrm>
            <a:off x="1219201" y="716878"/>
            <a:ext cx="6934200" cy="6111386"/>
          </a:xfrm>
          <a:prstGeom prst="rect">
            <a:avLst/>
          </a:prstGeom>
        </p:spPr>
      </p:pic>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6460272"/>
            <a:ext cx="8763000" cy="369332"/>
          </a:xfrm>
          <a:prstGeom prst="rect">
            <a:avLst/>
          </a:prstGeom>
          <a:solidFill>
            <a:schemeClr val="bg1"/>
          </a:solidFill>
        </p:spPr>
        <p:txBody>
          <a:bodyPr wrap="square" rtlCol="0">
            <a:spAutoFit/>
          </a:bodyPr>
          <a:lstStyle/>
          <a:p>
            <a:endParaRPr lang="en-US" dirty="0"/>
          </a:p>
        </p:txBody>
      </p:sp>
      <p:sp>
        <p:nvSpPr>
          <p:cNvPr id="4" name="Title 3"/>
          <p:cNvSpPr>
            <a:spLocks noGrp="1"/>
          </p:cNvSpPr>
          <p:nvPr>
            <p:ph type="title"/>
          </p:nvPr>
        </p:nvSpPr>
        <p:spPr/>
        <p:txBody>
          <a:bodyPr/>
          <a:lstStyle/>
          <a:p>
            <a:r>
              <a:rPr lang="en-US" dirty="0" smtClean="0">
                <a:latin typeface="Calibri" pitchFamily="34" charset="0"/>
              </a:rPr>
              <a:t>Partial List of .S Instructions</a:t>
            </a:r>
            <a:endParaRPr lang="en-US" dirty="0"/>
          </a:p>
        </p:txBody>
      </p:sp>
      <p:pic>
        <p:nvPicPr>
          <p:cNvPr id="12" name="Picture 11" descr="S_instructions.jpg">
            <a:hlinkClick r:id="rId5"/>
          </p:cNvPr>
          <p:cNvPicPr>
            <a:picLocks noChangeAspect="1"/>
          </p:cNvPicPr>
          <p:nvPr>
            <p:custDataLst>
              <p:tags r:id="rId2"/>
            </p:custDataLst>
          </p:nvPr>
        </p:nvPicPr>
        <p:blipFill>
          <a:blip r:embed="rId6" cstate="print"/>
          <a:stretch>
            <a:fillRect/>
          </a:stretch>
        </p:blipFill>
        <p:spPr>
          <a:xfrm>
            <a:off x="990600" y="762000"/>
            <a:ext cx="7157356" cy="6095999"/>
          </a:xfrm>
          <a:prstGeom prst="rect">
            <a:avLst/>
          </a:prstGeom>
        </p:spPr>
      </p:pic>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200" dirty="0" smtClean="0"/>
              <a:t>C66x CorePac Improvements Over C64x+</a:t>
            </a:r>
            <a:endParaRPr lang="en-US" sz="3200" dirty="0"/>
          </a:p>
        </p:txBody>
      </p:sp>
      <p:sp>
        <p:nvSpPr>
          <p:cNvPr id="5" name="Content Placeholder 4"/>
          <p:cNvSpPr>
            <a:spLocks noGrp="1"/>
          </p:cNvSpPr>
          <p:nvPr>
            <p:ph idx="1"/>
          </p:nvPr>
        </p:nvSpPr>
        <p:spPr>
          <a:xfrm>
            <a:off x="457200" y="1143000"/>
            <a:ext cx="8229600" cy="4983163"/>
          </a:xfrm>
        </p:spPr>
        <p:txBody>
          <a:bodyPr>
            <a:normAutofit lnSpcReduction="10000"/>
          </a:bodyPr>
          <a:lstStyle/>
          <a:p>
            <a:r>
              <a:rPr lang="en-US" dirty="0" smtClean="0"/>
              <a:t>Wider internal bus</a:t>
            </a:r>
          </a:p>
          <a:p>
            <a:pPr lvl="1"/>
            <a:r>
              <a:rPr lang="en-US" dirty="0" smtClean="0"/>
              <a:t>64 bit for the .L and .S functional units</a:t>
            </a:r>
          </a:p>
          <a:p>
            <a:pPr lvl="1"/>
            <a:r>
              <a:rPr lang="en-US" dirty="0" smtClean="0"/>
              <a:t>128 bit for the .M functional unit</a:t>
            </a:r>
          </a:p>
          <a:p>
            <a:r>
              <a:rPr lang="en-US" dirty="0" smtClean="0"/>
              <a:t>Wider cross path</a:t>
            </a:r>
          </a:p>
          <a:p>
            <a:pPr lvl="1"/>
            <a:r>
              <a:rPr lang="en-US" dirty="0" smtClean="0"/>
              <a:t>64 bit for each direction</a:t>
            </a:r>
          </a:p>
          <a:p>
            <a:r>
              <a:rPr lang="en-US" dirty="0" smtClean="0"/>
              <a:t>4x number of multipliers</a:t>
            </a:r>
          </a:p>
          <a:p>
            <a:pPr lvl="1"/>
            <a:r>
              <a:rPr lang="en-US" dirty="0" smtClean="0"/>
              <a:t>More SIMD instructions</a:t>
            </a:r>
          </a:p>
          <a:p>
            <a:r>
              <a:rPr lang="en-US" dirty="0" smtClean="0"/>
              <a:t>Enhanced instruction set</a:t>
            </a:r>
          </a:p>
          <a:p>
            <a:pPr lvl="1"/>
            <a:r>
              <a:rPr lang="en-US" dirty="0" smtClean="0"/>
              <a:t>More than 100 new instructions added (compared to c64+)</a:t>
            </a:r>
          </a:p>
          <a:p>
            <a:pPr lvl="1"/>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200" dirty="0" smtClean="0"/>
              <a:t>Enhanced C66x Instruction Set  </a:t>
            </a:r>
            <a:endParaRPr lang="en-US" sz="3200" dirty="0"/>
          </a:p>
        </p:txBody>
      </p:sp>
      <p:sp>
        <p:nvSpPr>
          <p:cNvPr id="5" name="Content Placeholder 4"/>
          <p:cNvSpPr>
            <a:spLocks noGrp="1"/>
          </p:cNvSpPr>
          <p:nvPr>
            <p:ph idx="1"/>
          </p:nvPr>
        </p:nvSpPr>
        <p:spPr>
          <a:xfrm>
            <a:off x="457200" y="1143000"/>
            <a:ext cx="8229600" cy="4983163"/>
          </a:xfrm>
        </p:spPr>
        <p:txBody>
          <a:bodyPr>
            <a:normAutofit lnSpcReduction="10000"/>
          </a:bodyPr>
          <a:lstStyle/>
          <a:p>
            <a:r>
              <a:rPr lang="en-US" dirty="0" smtClean="0"/>
              <a:t>New SIMD instructions:</a:t>
            </a:r>
          </a:p>
          <a:p>
            <a:pPr lvl="1">
              <a:buFont typeface="Wingdings" pitchFamily="2" charset="2"/>
              <a:buChar char="§"/>
            </a:pPr>
            <a:r>
              <a:rPr lang="en-US" dirty="0" smtClean="0"/>
              <a:t>QMPY32 – 4-way SIMD of MYP32</a:t>
            </a:r>
          </a:p>
          <a:p>
            <a:pPr lvl="1">
              <a:buFont typeface="Wingdings" pitchFamily="2" charset="2"/>
              <a:buChar char="§"/>
            </a:pPr>
            <a:r>
              <a:rPr lang="en-US" dirty="0" smtClean="0"/>
              <a:t>DDOTP4H – 2-way SIMD of DOTP4H</a:t>
            </a:r>
          </a:p>
          <a:p>
            <a:pPr lvl="1">
              <a:buFont typeface="Wingdings" pitchFamily="2" charset="2"/>
              <a:buChar char="§"/>
            </a:pPr>
            <a:r>
              <a:rPr lang="en-US" dirty="0" smtClean="0"/>
              <a:t>DPACKL2 – SIMD version of PACKL2</a:t>
            </a:r>
          </a:p>
          <a:p>
            <a:pPr lvl="1">
              <a:buFont typeface="Wingdings" pitchFamily="2" charset="2"/>
              <a:buChar char="§"/>
            </a:pPr>
            <a:r>
              <a:rPr lang="en-US" dirty="0" smtClean="0"/>
              <a:t>DAVGU4 – Average of 8 packed unsigned bytes </a:t>
            </a:r>
          </a:p>
          <a:p>
            <a:r>
              <a:rPr lang="en-US" dirty="0" smtClean="0"/>
              <a:t>New floating-point instructions:</a:t>
            </a:r>
          </a:p>
          <a:p>
            <a:pPr lvl="1">
              <a:buFont typeface="Wingdings" pitchFamily="2" charset="2"/>
              <a:buChar char="§"/>
            </a:pPr>
            <a:r>
              <a:rPr lang="en-US" dirty="0" smtClean="0"/>
              <a:t>MPYDP – Double Precision Multiplication</a:t>
            </a:r>
          </a:p>
          <a:p>
            <a:pPr lvl="1">
              <a:buFont typeface="Wingdings" pitchFamily="2" charset="2"/>
              <a:buChar char="§"/>
            </a:pPr>
            <a:r>
              <a:rPr lang="en-US" dirty="0" smtClean="0"/>
              <a:t>FMPYDP – Fast Double Precision multiplication</a:t>
            </a:r>
          </a:p>
          <a:p>
            <a:pPr lvl="1">
              <a:buFont typeface="Wingdings" pitchFamily="2" charset="2"/>
              <a:buChar char="§"/>
            </a:pPr>
            <a:r>
              <a:rPr lang="en-US" dirty="0" smtClean="0"/>
              <a:t>DINTSP – 2-Way SIMD Convert 32-bits Unsigned Integer to Single Precision Floating Point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200" dirty="0" smtClean="0"/>
              <a:t>Interesting New C66x Instructions</a:t>
            </a:r>
          </a:p>
        </p:txBody>
      </p:sp>
      <p:sp>
        <p:nvSpPr>
          <p:cNvPr id="5" name="Content Placeholder 4"/>
          <p:cNvSpPr>
            <a:spLocks noGrp="1"/>
          </p:cNvSpPr>
          <p:nvPr>
            <p:ph idx="1"/>
          </p:nvPr>
        </p:nvSpPr>
        <p:spPr>
          <a:xfrm>
            <a:off x="457200" y="1143000"/>
            <a:ext cx="8229600" cy="4983163"/>
          </a:xfrm>
        </p:spPr>
        <p:txBody>
          <a:bodyPr/>
          <a:lstStyle/>
          <a:p>
            <a:r>
              <a:rPr lang="en-US" dirty="0" smtClean="0"/>
              <a:t>MFENCE (Memory Fence) Stall instruction pipeline until memory system is done.</a:t>
            </a:r>
          </a:p>
          <a:p>
            <a:r>
              <a:rPr lang="en-US" dirty="0" smtClean="0"/>
              <a:t>RCPSP (Single-Precision </a:t>
            </a:r>
            <a:r>
              <a:rPr lang="en-US" dirty="0"/>
              <a:t>Floating-Point Reciprocal </a:t>
            </a:r>
            <a:r>
              <a:rPr lang="en-US" dirty="0" smtClean="0"/>
              <a:t>Approximation)</a:t>
            </a:r>
          </a:p>
          <a:p>
            <a:r>
              <a:rPr lang="en-US" dirty="0" smtClean="0"/>
              <a:t>RSQRSP (Single-Precision </a:t>
            </a:r>
            <a:r>
              <a:rPr lang="en-US" dirty="0"/>
              <a:t>Floating-Point Square-Root Reciprocal </a:t>
            </a:r>
            <a:r>
              <a:rPr lang="en-US" dirty="0" smtClean="0"/>
              <a:t>Approximation)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0" cy="762000"/>
          </a:xfrm>
        </p:spPr>
        <p:txBody>
          <a:bodyPr rtlCol="0">
            <a:normAutofit/>
          </a:bodyPr>
          <a:lstStyle/>
          <a:p>
            <a:pPr eaLnBrk="1" fontAlgn="auto" hangingPunct="1">
              <a:spcAft>
                <a:spcPts val="0"/>
              </a:spcAft>
              <a:defRPr/>
            </a:pPr>
            <a:r>
              <a:rPr lang="en-US" dirty="0" smtClean="0"/>
              <a:t>C66x SIMD Instruction: CMATMPY</a:t>
            </a:r>
          </a:p>
        </p:txBody>
      </p:sp>
      <p:sp>
        <p:nvSpPr>
          <p:cNvPr id="3" name="Subtitle 2"/>
          <p:cNvSpPr>
            <a:spLocks noGrp="1"/>
          </p:cNvSpPr>
          <p:nvPr>
            <p:ph idx="1"/>
          </p:nvPr>
        </p:nvSpPr>
        <p:spPr/>
        <p:txBody>
          <a:bodyPr rtlCol="0">
            <a:normAutofit fontScale="92500" lnSpcReduction="20000"/>
          </a:bodyPr>
          <a:lstStyle/>
          <a:p>
            <a:pPr marL="514350" indent="-514350" algn="l" eaLnBrk="1" fontAlgn="auto" hangingPunct="1">
              <a:spcAft>
                <a:spcPts val="0"/>
              </a:spcAft>
              <a:buFont typeface="Arial" pitchFamily="34" charset="0"/>
              <a:buNone/>
              <a:defRPr/>
            </a:pPr>
            <a:r>
              <a:rPr lang="en-US" sz="2400" dirty="0" smtClean="0">
                <a:solidFill>
                  <a:schemeClr val="tx1"/>
                </a:solidFill>
                <a:latin typeface="+mj-lt"/>
              </a:rPr>
              <a:t>Many applications use complex matrix arithmetic.</a:t>
            </a:r>
          </a:p>
          <a:p>
            <a:pPr marL="514350" indent="-514350" algn="l" eaLnBrk="1" fontAlgn="auto" hangingPunct="1">
              <a:spcAft>
                <a:spcPts val="0"/>
              </a:spcAft>
              <a:buFont typeface="Arial" pitchFamily="34" charset="0"/>
              <a:buNone/>
              <a:defRPr/>
            </a:pPr>
            <a:endParaRPr lang="en-US" sz="2400" dirty="0" smtClean="0">
              <a:solidFill>
                <a:schemeClr val="tx1"/>
              </a:solidFill>
              <a:latin typeface="+mj-lt"/>
            </a:endParaRPr>
          </a:p>
          <a:p>
            <a:pPr marL="514350" indent="-514350" eaLnBrk="1" fontAlgn="auto" hangingPunct="1">
              <a:spcAft>
                <a:spcPts val="0"/>
              </a:spcAft>
              <a:defRPr/>
            </a:pPr>
            <a:r>
              <a:rPr lang="en-US" sz="2400" dirty="0" smtClean="0">
                <a:solidFill>
                  <a:schemeClr val="tx1"/>
                </a:solidFill>
              </a:rPr>
              <a:t>CMATMPY</a:t>
            </a:r>
            <a:r>
              <a:rPr lang="en-US" sz="2400" dirty="0" smtClean="0">
                <a:solidFill>
                  <a:schemeClr val="tx1"/>
                </a:solidFill>
                <a:latin typeface="+mj-lt"/>
              </a:rPr>
              <a:t> – 2x1 Complex </a:t>
            </a:r>
            <a:r>
              <a:rPr lang="en-US" sz="2400" dirty="0" smtClean="0">
                <a:latin typeface="+mj-lt"/>
              </a:rPr>
              <a:t>V</a:t>
            </a:r>
            <a:r>
              <a:rPr lang="en-US" sz="2400" dirty="0" smtClean="0">
                <a:solidFill>
                  <a:schemeClr val="tx1"/>
                </a:solidFill>
                <a:latin typeface="+mj-lt"/>
              </a:rPr>
              <a:t>ector </a:t>
            </a:r>
            <a:r>
              <a:rPr lang="en-US" sz="2400" dirty="0" smtClean="0">
                <a:latin typeface="+mj-lt"/>
              </a:rPr>
              <a:t>M</a:t>
            </a:r>
            <a:r>
              <a:rPr lang="en-US" sz="2400" dirty="0" smtClean="0">
                <a:solidFill>
                  <a:schemeClr val="tx1"/>
                </a:solidFill>
                <a:latin typeface="+mj-lt"/>
              </a:rPr>
              <a:t>ultiply 2x2 </a:t>
            </a:r>
            <a:r>
              <a:rPr lang="en-US" sz="2400" dirty="0" smtClean="0">
                <a:solidFill>
                  <a:schemeClr val="tx1"/>
                </a:solidFill>
              </a:rPr>
              <a:t>Complex Matrix</a:t>
            </a:r>
          </a:p>
          <a:p>
            <a:pPr marL="811213" lvl="1" indent="-514350" eaLnBrk="1" fontAlgn="auto" hangingPunct="1">
              <a:spcAft>
                <a:spcPts val="0"/>
              </a:spcAft>
              <a:defRPr/>
            </a:pPr>
            <a:r>
              <a:rPr lang="en-US" sz="2400" dirty="0" smtClean="0">
                <a:latin typeface="+mj-lt"/>
              </a:rPr>
              <a:t>Results in 1x2 signed complex vector.</a:t>
            </a:r>
          </a:p>
          <a:p>
            <a:pPr marL="811213" lvl="1" indent="-514350" eaLnBrk="1" fontAlgn="auto" hangingPunct="1">
              <a:spcAft>
                <a:spcPts val="0"/>
              </a:spcAft>
              <a:defRPr/>
            </a:pPr>
            <a:r>
              <a:rPr lang="en-US" sz="2400" dirty="0" smtClean="0">
                <a:latin typeface="+mj-lt"/>
              </a:rPr>
              <a:t>All values are 16-bit (16-bit real/16-bit Imaginary)</a:t>
            </a:r>
          </a:p>
          <a:p>
            <a:pPr marL="811213" lvl="1" indent="-514350" eaLnBrk="1" fontAlgn="auto" hangingPunct="1">
              <a:spcAft>
                <a:spcPts val="0"/>
              </a:spcAft>
              <a:defRPr/>
            </a:pPr>
            <a:r>
              <a:rPr lang="en-US" sz="2400" dirty="0" smtClean="0">
                <a:latin typeface="+mj-lt"/>
              </a:rPr>
              <a:t>unit = .M1 or .M2</a:t>
            </a:r>
          </a:p>
          <a:p>
            <a:pPr marL="514350" indent="-514350" algn="l" eaLnBrk="1" fontAlgn="auto" hangingPunct="1">
              <a:spcAft>
                <a:spcPts val="0"/>
              </a:spcAft>
              <a:buFont typeface="Arial" pitchFamily="34" charset="0"/>
              <a:buNone/>
              <a:defRPr/>
            </a:pPr>
            <a:endParaRPr lang="en-US" sz="2400" dirty="0" smtClean="0">
              <a:solidFill>
                <a:schemeClr val="tx1"/>
              </a:solidFill>
              <a:latin typeface="+mj-lt"/>
            </a:endParaRPr>
          </a:p>
          <a:p>
            <a:pPr marL="514350" indent="-514350" eaLnBrk="1" fontAlgn="auto" hangingPunct="1">
              <a:spcAft>
                <a:spcPts val="0"/>
              </a:spcAft>
              <a:defRPr/>
            </a:pPr>
            <a:r>
              <a:rPr lang="en-US" sz="2400" dirty="0" smtClean="0">
                <a:solidFill>
                  <a:schemeClr val="tx1"/>
                </a:solidFill>
                <a:latin typeface="+mj-lt"/>
              </a:rPr>
              <a:t>How many multiplications are complex multiplication, where each complex multiplication has the following?</a:t>
            </a:r>
          </a:p>
          <a:p>
            <a:pPr marL="811213" lvl="1" indent="-514350" eaLnBrk="1" fontAlgn="auto" hangingPunct="1">
              <a:spcAft>
                <a:spcPts val="0"/>
              </a:spcAft>
              <a:defRPr/>
            </a:pPr>
            <a:r>
              <a:rPr lang="en-US" sz="2400" dirty="0" smtClean="0">
                <a:latin typeface="+mj-lt"/>
              </a:rPr>
              <a:t>4 complex multiplications (4 real multiplications each)</a:t>
            </a:r>
          </a:p>
          <a:p>
            <a:pPr marL="811213" lvl="1" indent="-514350" eaLnBrk="1" fontAlgn="auto" hangingPunct="1">
              <a:spcAft>
                <a:spcPts val="0"/>
              </a:spcAft>
              <a:defRPr/>
            </a:pPr>
            <a:r>
              <a:rPr lang="en-US" sz="2400" dirty="0" smtClean="0">
                <a:latin typeface="+mj-lt"/>
              </a:rPr>
              <a:t>Two M units (16 multiplications each) = 32 multiplications</a:t>
            </a:r>
          </a:p>
          <a:p>
            <a:pPr marL="811213" lvl="1" indent="-514350" eaLnBrk="1" fontAlgn="auto" hangingPunct="1">
              <a:spcAft>
                <a:spcPts val="0"/>
              </a:spcAft>
              <a:defRPr/>
            </a:pPr>
            <a:r>
              <a:rPr lang="en-US" sz="2400" dirty="0" smtClean="0">
                <a:latin typeface="+mj-lt"/>
              </a:rPr>
              <a:t>Core cycles per second (1.25 </a:t>
            </a:r>
            <a:r>
              <a:rPr lang="en-US" sz="2400" dirty="0" smtClean="0"/>
              <a:t>G</a:t>
            </a:r>
            <a:r>
              <a:rPr lang="en-US" sz="2400" dirty="0" smtClean="0">
                <a:latin typeface="+mj-lt"/>
              </a:rPr>
              <a:t>)</a:t>
            </a:r>
          </a:p>
          <a:p>
            <a:pPr marL="811213" lvl="1" indent="-514350" eaLnBrk="1" fontAlgn="auto" hangingPunct="1">
              <a:spcAft>
                <a:spcPts val="0"/>
              </a:spcAft>
              <a:defRPr/>
            </a:pPr>
            <a:r>
              <a:rPr lang="en-US" sz="2400" dirty="0" smtClean="0">
                <a:latin typeface="+mj-lt"/>
              </a:rPr>
              <a:t>Total multiplications per second = 40 </a:t>
            </a:r>
            <a:r>
              <a:rPr lang="en-US" sz="2400" dirty="0" smtClean="0"/>
              <a:t>G multiplications</a:t>
            </a:r>
            <a:endParaRPr lang="en-US" sz="2400" dirty="0" smtClean="0">
              <a:latin typeface="+mj-lt"/>
            </a:endParaRPr>
          </a:p>
          <a:p>
            <a:pPr marL="811213" lvl="1" indent="-514350" eaLnBrk="1" fontAlgn="auto" hangingPunct="1">
              <a:spcAft>
                <a:spcPts val="0"/>
              </a:spcAft>
              <a:defRPr/>
            </a:pPr>
            <a:r>
              <a:rPr lang="en-US" sz="2400" dirty="0" smtClean="0">
                <a:solidFill>
                  <a:schemeClr val="tx1"/>
                </a:solidFill>
                <a:latin typeface="+mj-lt"/>
              </a:rPr>
              <a:t>8 cores = 320 G multiplications</a:t>
            </a:r>
          </a:p>
          <a:p>
            <a:pPr marL="514350" indent="-514350" algn="l" eaLnBrk="1" fontAlgn="auto" hangingPunct="1">
              <a:spcAft>
                <a:spcPts val="0"/>
              </a:spcAft>
              <a:buFont typeface="Arial" pitchFamily="34" charset="0"/>
              <a:buNone/>
              <a:defRPr/>
            </a:pPr>
            <a:endParaRPr lang="en-US" sz="2400" dirty="0" smtClean="0">
              <a:latin typeface="+mj-lt"/>
            </a:endParaRPr>
          </a:p>
          <a:p>
            <a:pPr marL="514350" indent="-514350" algn="l" eaLnBrk="1" fontAlgn="auto" hangingPunct="1">
              <a:spcAft>
                <a:spcPts val="0"/>
              </a:spcAft>
              <a:buFont typeface="Arial" pitchFamily="34" charset="0"/>
              <a:buNone/>
              <a:defRPr/>
            </a:pPr>
            <a:r>
              <a:rPr lang="en-US" sz="2400" dirty="0" smtClean="0">
                <a:solidFill>
                  <a:schemeClr val="tx1"/>
                </a:solidFill>
                <a:latin typeface="+mj-lt"/>
              </a:rPr>
              <a:t>The issue here is, can we feed the functional units data fast enough</a:t>
            </a:r>
            <a:r>
              <a:rPr lang="en-US" sz="2400" dirty="0" smtClean="0">
                <a:latin typeface="+mj-lt"/>
              </a:rPr>
              <a:t>?</a:t>
            </a:r>
            <a:endParaRPr lang="en-US" sz="2400" dirty="0" smtClean="0">
              <a:solidFill>
                <a:schemeClr val="tx1"/>
              </a:solidFill>
              <a:latin typeface="+mj-lt"/>
            </a:endParaRP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828"/>
          <p:cNvSpPr txBox="1">
            <a:spLocks noChangeArrowheads="1"/>
          </p:cNvSpPr>
          <p:nvPr/>
        </p:nvSpPr>
        <p:spPr bwMode="auto">
          <a:xfrm>
            <a:off x="336550" y="990600"/>
            <a:ext cx="2293938" cy="68580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2228" name="AutoShape 7"/>
          <p:cNvSpPr>
            <a:spLocks noChangeArrowheads="1"/>
          </p:cNvSpPr>
          <p:nvPr/>
        </p:nvSpPr>
        <p:spPr bwMode="auto">
          <a:xfrm>
            <a:off x="5410200" y="1471608"/>
            <a:ext cx="3619500" cy="4779173"/>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2229" name="Rectangle 2"/>
          <p:cNvSpPr>
            <a:spLocks noGrp="1" noChangeArrowheads="1"/>
          </p:cNvSpPr>
          <p:nvPr>
            <p:ph type="title" idx="4294967295"/>
          </p:nvPr>
        </p:nvSpPr>
        <p:spPr>
          <a:xfrm>
            <a:off x="500080" y="76200"/>
            <a:ext cx="8229600" cy="762000"/>
          </a:xfrm>
        </p:spPr>
        <p:txBody>
          <a:bodyPr/>
          <a:lstStyle/>
          <a:p>
            <a:pPr eaLnBrk="1" hangingPunct="1"/>
            <a:r>
              <a:rPr lang="en-US" b="0" dirty="0" smtClean="0"/>
              <a:t>Memory Subsystem</a:t>
            </a:r>
          </a:p>
        </p:txBody>
      </p:sp>
      <p:sp>
        <p:nvSpPr>
          <p:cNvPr id="52231" name="Rectangle 59"/>
          <p:cNvSpPr>
            <a:spLocks noChangeArrowheads="1"/>
          </p:cNvSpPr>
          <p:nvPr/>
        </p:nvSpPr>
        <p:spPr bwMode="auto">
          <a:xfrm>
            <a:off x="5410200" y="1554158"/>
            <a:ext cx="3581400" cy="4841325"/>
          </a:xfrm>
          <a:prstGeom prst="rect">
            <a:avLst/>
          </a:prstGeom>
          <a:noFill/>
          <a:ln w="9525">
            <a:noFill/>
            <a:miter lim="800000"/>
            <a:headEnd/>
            <a:tailEnd/>
          </a:ln>
        </p:spPr>
        <p:txBody>
          <a:bodyPr>
            <a:spAutoFit/>
          </a:bodyPr>
          <a:lstStyle/>
          <a:p>
            <a:pPr marL="117475" lvl="1" indent="-117475" algn="l">
              <a:lnSpc>
                <a:spcPct val="85000"/>
              </a:lnSpc>
              <a:spcBef>
                <a:spcPct val="65000"/>
              </a:spcBef>
              <a:buFontTx/>
              <a:buChar char="•"/>
            </a:pPr>
            <a:r>
              <a:rPr lang="en-US" sz="1400" dirty="0" smtClean="0">
                <a:solidFill>
                  <a:srgbClr val="000000"/>
                </a:solidFill>
                <a:latin typeface="Calibri" pitchFamily="34" charset="0"/>
              </a:rPr>
              <a:t>Multicore Shared Memory (MSM SRAM)</a:t>
            </a:r>
          </a:p>
          <a:p>
            <a:pPr marL="339725" lvl="1" indent="-107950" algn="l">
              <a:lnSpc>
                <a:spcPct val="85000"/>
              </a:lnSpc>
              <a:spcBef>
                <a:spcPct val="20000"/>
              </a:spcBef>
              <a:buFontTx/>
              <a:buChar char="•"/>
            </a:pPr>
            <a:r>
              <a:rPr lang="en-US" sz="1300" dirty="0" smtClean="0">
                <a:solidFill>
                  <a:srgbClr val="000000"/>
                </a:solidFill>
                <a:latin typeface="Calibri" pitchFamily="34" charset="0"/>
              </a:rPr>
              <a:t>2 to 4 MB</a:t>
            </a:r>
            <a:endParaRPr lang="en-US" altLang="en-US" sz="1300" dirty="0" smtClean="0">
              <a:solidFill>
                <a:srgbClr val="000000"/>
              </a:solidFill>
              <a:latin typeface="Calibri" pitchFamily="34" charset="0"/>
            </a:endParaRPr>
          </a:p>
          <a:p>
            <a:pPr marL="339725" lvl="1" indent="-107950" algn="l">
              <a:lnSpc>
                <a:spcPct val="85000"/>
              </a:lnSpc>
              <a:spcBef>
                <a:spcPct val="20000"/>
              </a:spcBef>
              <a:buFontTx/>
              <a:buChar char="•"/>
            </a:pPr>
            <a:r>
              <a:rPr lang="en-US" altLang="en-US" sz="1300" dirty="0" smtClean="0">
                <a:solidFill>
                  <a:srgbClr val="000000"/>
                </a:solidFill>
                <a:latin typeface="Calibri" pitchFamily="34" charset="0"/>
              </a:rPr>
              <a:t>Available to all cores</a:t>
            </a:r>
          </a:p>
          <a:p>
            <a:pPr marL="339725" lvl="1" indent="-107950" algn="l">
              <a:lnSpc>
                <a:spcPct val="85000"/>
              </a:lnSpc>
              <a:spcBef>
                <a:spcPct val="20000"/>
              </a:spcBef>
              <a:buFontTx/>
              <a:buChar char="•"/>
            </a:pPr>
            <a:r>
              <a:rPr lang="en-US" altLang="en-US" sz="1300" dirty="0" smtClean="0">
                <a:solidFill>
                  <a:srgbClr val="000000"/>
                </a:solidFill>
                <a:latin typeface="Calibri" pitchFamily="34" charset="0"/>
              </a:rPr>
              <a:t>Can contain program and data</a:t>
            </a:r>
          </a:p>
          <a:p>
            <a:pPr marL="117475" indent="-117475" algn="l">
              <a:lnSpc>
                <a:spcPct val="85000"/>
              </a:lnSpc>
              <a:spcBef>
                <a:spcPct val="65000"/>
              </a:spcBef>
              <a:buFontTx/>
              <a:buChar char="•"/>
            </a:pPr>
            <a:r>
              <a:rPr lang="en-US" sz="1300" dirty="0" smtClean="0">
                <a:solidFill>
                  <a:srgbClr val="000000"/>
                </a:solidFill>
                <a:latin typeface="Calibri" pitchFamily="34" charset="0"/>
              </a:rPr>
              <a:t>Multicore </a:t>
            </a:r>
            <a:r>
              <a:rPr lang="en-US" sz="1300" dirty="0">
                <a:solidFill>
                  <a:srgbClr val="000000"/>
                </a:solidFill>
                <a:latin typeface="Calibri" pitchFamily="34" charset="0"/>
              </a:rPr>
              <a:t>Shared Memory Controller (MSMC)</a:t>
            </a:r>
          </a:p>
          <a:p>
            <a:pPr marL="339725" lvl="1" indent="-107950" algn="l">
              <a:lnSpc>
                <a:spcPct val="85000"/>
              </a:lnSpc>
              <a:spcBef>
                <a:spcPct val="20000"/>
              </a:spcBef>
              <a:buFontTx/>
              <a:buChar char="•"/>
            </a:pPr>
            <a:r>
              <a:rPr lang="en-US" altLang="en-US" sz="1300" dirty="0">
                <a:solidFill>
                  <a:srgbClr val="000000"/>
                </a:solidFill>
                <a:latin typeface="Calibri" pitchFamily="34" charset="0"/>
              </a:rPr>
              <a:t>Arbitrates </a:t>
            </a:r>
            <a:r>
              <a:rPr lang="en-US" altLang="en-US" sz="1300" dirty="0" smtClean="0">
                <a:solidFill>
                  <a:srgbClr val="000000"/>
                </a:solidFill>
                <a:latin typeface="Calibri" pitchFamily="34" charset="0"/>
              </a:rPr>
              <a:t>access of CorePac </a:t>
            </a:r>
            <a:r>
              <a:rPr lang="en-US" altLang="en-US" sz="1300" dirty="0">
                <a:solidFill>
                  <a:srgbClr val="000000"/>
                </a:solidFill>
                <a:latin typeface="Calibri" pitchFamily="34" charset="0"/>
              </a:rPr>
              <a:t>and </a:t>
            </a:r>
            <a:r>
              <a:rPr lang="en-US" altLang="en-US" sz="1300" dirty="0" err="1">
                <a:solidFill>
                  <a:srgbClr val="000000"/>
                </a:solidFill>
                <a:latin typeface="Calibri" pitchFamily="34" charset="0"/>
              </a:rPr>
              <a:t>SoC</a:t>
            </a:r>
            <a:r>
              <a:rPr lang="en-US" altLang="en-US" sz="1300" dirty="0">
                <a:solidFill>
                  <a:srgbClr val="000000"/>
                </a:solidFill>
                <a:latin typeface="Calibri" pitchFamily="34" charset="0"/>
              </a:rPr>
              <a:t> </a:t>
            </a:r>
            <a:r>
              <a:rPr lang="en-US" altLang="en-US" sz="1300" dirty="0" smtClean="0">
                <a:solidFill>
                  <a:srgbClr val="000000"/>
                </a:solidFill>
                <a:latin typeface="Calibri" pitchFamily="34" charset="0"/>
              </a:rPr>
              <a:t>masters to </a:t>
            </a:r>
            <a:r>
              <a:rPr lang="en-US" altLang="en-US" sz="1300" dirty="0">
                <a:solidFill>
                  <a:srgbClr val="000000"/>
                </a:solidFill>
                <a:latin typeface="Calibri" pitchFamily="34" charset="0"/>
              </a:rPr>
              <a:t>shared memory</a:t>
            </a:r>
          </a:p>
          <a:p>
            <a:pPr marL="339725" lvl="1" indent="-107950" algn="l">
              <a:lnSpc>
                <a:spcPct val="85000"/>
              </a:lnSpc>
              <a:spcBef>
                <a:spcPct val="20000"/>
              </a:spcBef>
              <a:buFontTx/>
              <a:buChar char="•"/>
            </a:pPr>
            <a:r>
              <a:rPr lang="en-US" sz="1300" dirty="0">
                <a:solidFill>
                  <a:srgbClr val="000000"/>
                </a:solidFill>
                <a:latin typeface="Calibri" pitchFamily="34" charset="0"/>
              </a:rPr>
              <a:t>Provides a </a:t>
            </a:r>
            <a:r>
              <a:rPr lang="en-US" sz="1300" dirty="0" smtClean="0">
                <a:solidFill>
                  <a:srgbClr val="000000"/>
                </a:solidFill>
                <a:latin typeface="Calibri" pitchFamily="34" charset="0"/>
              </a:rPr>
              <a:t>connection </a:t>
            </a:r>
            <a:r>
              <a:rPr lang="en-US" sz="1300" dirty="0">
                <a:solidFill>
                  <a:srgbClr val="000000"/>
                </a:solidFill>
                <a:latin typeface="Calibri" pitchFamily="34" charset="0"/>
              </a:rPr>
              <a:t>to the DDR3 EMIF</a:t>
            </a:r>
          </a:p>
          <a:p>
            <a:pPr marL="339725" lvl="1" indent="-107950" algn="l">
              <a:lnSpc>
                <a:spcPct val="85000"/>
              </a:lnSpc>
              <a:spcBef>
                <a:spcPct val="20000"/>
              </a:spcBef>
              <a:buFontTx/>
              <a:buChar char="•"/>
            </a:pPr>
            <a:r>
              <a:rPr lang="en-US" sz="1300" dirty="0">
                <a:solidFill>
                  <a:srgbClr val="000000"/>
                </a:solidFill>
                <a:latin typeface="Calibri" pitchFamily="34" charset="0"/>
              </a:rPr>
              <a:t>Provides CorePac access to coprocessors and IO </a:t>
            </a:r>
            <a:r>
              <a:rPr lang="en-US" sz="1300" dirty="0" smtClean="0">
                <a:solidFill>
                  <a:srgbClr val="000000"/>
                </a:solidFill>
                <a:latin typeface="Calibri" pitchFamily="34" charset="0"/>
              </a:rPr>
              <a:t>peripherals</a:t>
            </a:r>
            <a:endParaRPr lang="en-US" sz="1300" dirty="0">
              <a:solidFill>
                <a:srgbClr val="000000"/>
              </a:solidFill>
              <a:latin typeface="Calibri" pitchFamily="34" charset="0"/>
            </a:endParaRPr>
          </a:p>
          <a:p>
            <a:pPr marL="339725" lvl="1" indent="-107950" algn="l">
              <a:lnSpc>
                <a:spcPct val="85000"/>
              </a:lnSpc>
              <a:spcBef>
                <a:spcPct val="20000"/>
              </a:spcBef>
              <a:buFontTx/>
              <a:buChar char="•"/>
            </a:pPr>
            <a:r>
              <a:rPr lang="en-US" altLang="en-US" sz="1300" dirty="0" smtClean="0">
                <a:solidFill>
                  <a:srgbClr val="000000"/>
                </a:solidFill>
                <a:latin typeface="Calibri" pitchFamily="34" charset="0"/>
              </a:rPr>
              <a:t>Provides error detection and correction for all shared memory</a:t>
            </a:r>
            <a:endParaRPr lang="en-US" sz="1300" b="1" dirty="0" smtClean="0">
              <a:solidFill>
                <a:srgbClr val="FF0000"/>
              </a:solidFill>
              <a:latin typeface="Calibri" pitchFamily="34" charset="0"/>
            </a:endParaRPr>
          </a:p>
          <a:p>
            <a:pPr marL="339725" lvl="1" indent="-107950" algn="l">
              <a:lnSpc>
                <a:spcPct val="85000"/>
              </a:lnSpc>
              <a:spcBef>
                <a:spcPct val="20000"/>
              </a:spcBef>
              <a:buFontTx/>
              <a:buChar char="•"/>
            </a:pPr>
            <a:r>
              <a:rPr lang="en-US" sz="1300" dirty="0" smtClean="0">
                <a:solidFill>
                  <a:srgbClr val="000000"/>
                </a:solidFill>
                <a:latin typeface="Calibri" pitchFamily="34" charset="0"/>
              </a:rPr>
              <a:t>Memory </a:t>
            </a:r>
            <a:r>
              <a:rPr lang="en-US" sz="1300" dirty="0">
                <a:solidFill>
                  <a:srgbClr val="000000"/>
                </a:solidFill>
                <a:latin typeface="Calibri" pitchFamily="34" charset="0"/>
              </a:rPr>
              <a:t>protection and address extension to 64 GB (36 bits)</a:t>
            </a:r>
          </a:p>
          <a:p>
            <a:pPr marL="339725" lvl="1" indent="-107950" algn="l">
              <a:lnSpc>
                <a:spcPct val="85000"/>
              </a:lnSpc>
              <a:spcBef>
                <a:spcPct val="20000"/>
              </a:spcBef>
              <a:buFontTx/>
              <a:buChar char="•"/>
            </a:pPr>
            <a:r>
              <a:rPr lang="en-US" sz="1300" dirty="0">
                <a:solidFill>
                  <a:srgbClr val="000000"/>
                </a:solidFill>
                <a:latin typeface="Calibri" pitchFamily="34" charset="0"/>
              </a:rPr>
              <a:t>Provides multi-stream pre-fetching </a:t>
            </a:r>
            <a:r>
              <a:rPr lang="en-US" sz="1300" dirty="0" smtClean="0">
                <a:solidFill>
                  <a:srgbClr val="000000"/>
                </a:solidFill>
                <a:latin typeface="Calibri" pitchFamily="34" charset="0"/>
              </a:rPr>
              <a:t>capability</a:t>
            </a:r>
            <a:br>
              <a:rPr lang="en-US" sz="1300" dirty="0" smtClean="0">
                <a:solidFill>
                  <a:srgbClr val="000000"/>
                </a:solidFill>
                <a:latin typeface="Calibri" pitchFamily="34" charset="0"/>
              </a:rPr>
            </a:br>
            <a:endParaRPr lang="en-US" sz="800" dirty="0" smtClean="0">
              <a:solidFill>
                <a:srgbClr val="000000"/>
              </a:solidFill>
              <a:latin typeface="Calibri" pitchFamily="34" charset="0"/>
            </a:endParaRPr>
          </a:p>
          <a:p>
            <a:pPr marL="117475" indent="-117475" algn="l">
              <a:lnSpc>
                <a:spcPct val="85000"/>
              </a:lnSpc>
              <a:spcBef>
                <a:spcPct val="20000"/>
              </a:spcBef>
              <a:buFontTx/>
              <a:buChar char="•"/>
            </a:pPr>
            <a:r>
              <a:rPr lang="en-US" sz="1400" dirty="0" smtClean="0">
                <a:solidFill>
                  <a:srgbClr val="000000"/>
                </a:solidFill>
                <a:latin typeface="Calibri" pitchFamily="34" charset="0"/>
              </a:rPr>
              <a:t>DDR3 External Memory Interface (EMIF)</a:t>
            </a:r>
          </a:p>
          <a:p>
            <a:pPr marL="339725" lvl="1" indent="-107950" algn="l">
              <a:lnSpc>
                <a:spcPct val="85000"/>
              </a:lnSpc>
              <a:spcBef>
                <a:spcPct val="20000"/>
              </a:spcBef>
              <a:buFontTx/>
              <a:buChar char="•"/>
            </a:pPr>
            <a:r>
              <a:rPr lang="en-US" sz="1300" dirty="0" smtClean="0">
                <a:solidFill>
                  <a:srgbClr val="000000"/>
                </a:solidFill>
                <a:latin typeface="Calibri" pitchFamily="34" charset="0"/>
              </a:rPr>
              <a:t>Support </a:t>
            </a:r>
            <a:r>
              <a:rPr lang="en-US" sz="1300" dirty="0">
                <a:solidFill>
                  <a:srgbClr val="000000"/>
                </a:solidFill>
                <a:latin typeface="Calibri" pitchFamily="34" charset="0"/>
              </a:rPr>
              <a:t>for </a:t>
            </a:r>
            <a:r>
              <a:rPr lang="en-US" sz="1300" dirty="0" smtClean="0">
                <a:solidFill>
                  <a:srgbClr val="000000"/>
                </a:solidFill>
                <a:latin typeface="Calibri" pitchFamily="34" charset="0"/>
              </a:rPr>
              <a:t>16-bit</a:t>
            </a:r>
            <a:r>
              <a:rPr lang="en-US" sz="1300" dirty="0">
                <a:solidFill>
                  <a:srgbClr val="000000"/>
                </a:solidFill>
                <a:latin typeface="Calibri" pitchFamily="34" charset="0"/>
              </a:rPr>
              <a:t>, </a:t>
            </a:r>
            <a:r>
              <a:rPr lang="en-US" sz="1300" dirty="0" smtClean="0">
                <a:solidFill>
                  <a:srgbClr val="000000"/>
                </a:solidFill>
                <a:latin typeface="Calibri" pitchFamily="34" charset="0"/>
              </a:rPr>
              <a:t>32-bit</a:t>
            </a:r>
            <a:r>
              <a:rPr lang="en-US" sz="1300" dirty="0">
                <a:solidFill>
                  <a:srgbClr val="000000"/>
                </a:solidFill>
                <a:latin typeface="Calibri" pitchFamily="34" charset="0"/>
              </a:rPr>
              <a:t>, and </a:t>
            </a:r>
            <a:r>
              <a:rPr lang="en-US" sz="1300" dirty="0" smtClean="0">
                <a:solidFill>
                  <a:srgbClr val="000000"/>
                </a:solidFill>
                <a:latin typeface="Calibri" pitchFamily="34" charset="0"/>
              </a:rPr>
              <a:t>64-bit </a:t>
            </a:r>
            <a:r>
              <a:rPr lang="en-US" sz="1300" dirty="0">
                <a:solidFill>
                  <a:srgbClr val="000000"/>
                </a:solidFill>
                <a:latin typeface="Calibri" pitchFamily="34" charset="0"/>
              </a:rPr>
              <a:t>modes</a:t>
            </a:r>
          </a:p>
          <a:p>
            <a:pPr marL="339725" lvl="1" indent="-107950" algn="l">
              <a:lnSpc>
                <a:spcPct val="85000"/>
              </a:lnSpc>
              <a:spcBef>
                <a:spcPct val="20000"/>
              </a:spcBef>
              <a:buFontTx/>
              <a:buChar char="•"/>
            </a:pPr>
            <a:r>
              <a:rPr lang="en-US" sz="1300" dirty="0" smtClean="0">
                <a:solidFill>
                  <a:srgbClr val="000000"/>
                </a:solidFill>
                <a:latin typeface="Calibri" pitchFamily="34" charset="0"/>
              </a:rPr>
              <a:t>Specified at up </a:t>
            </a:r>
            <a:r>
              <a:rPr lang="en-US" sz="1300" dirty="0">
                <a:solidFill>
                  <a:srgbClr val="000000"/>
                </a:solidFill>
                <a:latin typeface="Calibri" pitchFamily="34" charset="0"/>
              </a:rPr>
              <a:t>to 1600 </a:t>
            </a:r>
            <a:r>
              <a:rPr lang="en-US" sz="1300" dirty="0" smtClean="0">
                <a:solidFill>
                  <a:srgbClr val="000000"/>
                </a:solidFill>
                <a:latin typeface="Calibri" pitchFamily="34" charset="0"/>
              </a:rPr>
              <a:t>MT/s</a:t>
            </a:r>
            <a:endParaRPr lang="en-US" sz="1300" dirty="0">
              <a:solidFill>
                <a:srgbClr val="000000"/>
              </a:solidFill>
              <a:latin typeface="Calibri" pitchFamily="34" charset="0"/>
            </a:endParaRPr>
          </a:p>
          <a:p>
            <a:pPr marL="339725" lvl="1" indent="-107950" algn="l">
              <a:lnSpc>
                <a:spcPct val="85000"/>
              </a:lnSpc>
              <a:spcBef>
                <a:spcPct val="20000"/>
              </a:spcBef>
              <a:buFontTx/>
              <a:buChar char="•"/>
            </a:pPr>
            <a:r>
              <a:rPr lang="en-US" sz="1300" dirty="0">
                <a:solidFill>
                  <a:srgbClr val="000000"/>
                </a:solidFill>
                <a:latin typeface="Calibri" pitchFamily="34" charset="0"/>
              </a:rPr>
              <a:t>Supports power down of unused pins when using 16-bit or 32-bit width</a:t>
            </a:r>
          </a:p>
          <a:p>
            <a:pPr marL="339725" lvl="1" indent="-107950" algn="l">
              <a:lnSpc>
                <a:spcPct val="85000"/>
              </a:lnSpc>
              <a:spcBef>
                <a:spcPct val="20000"/>
              </a:spcBef>
              <a:buFontTx/>
              <a:buChar char="•"/>
            </a:pPr>
            <a:r>
              <a:rPr lang="en-US" sz="1300" dirty="0">
                <a:solidFill>
                  <a:srgbClr val="000000"/>
                </a:solidFill>
                <a:latin typeface="Calibri" pitchFamily="34" charset="0"/>
              </a:rPr>
              <a:t>Support for 8 GB memory address</a:t>
            </a:r>
          </a:p>
          <a:p>
            <a:pPr marL="339725" lvl="1" indent="-107950" algn="l">
              <a:lnSpc>
                <a:spcPct val="85000"/>
              </a:lnSpc>
              <a:spcBef>
                <a:spcPct val="20000"/>
              </a:spcBef>
              <a:buFontTx/>
              <a:buChar char="•"/>
            </a:pPr>
            <a:r>
              <a:rPr lang="en-US" sz="1300" dirty="0">
                <a:solidFill>
                  <a:srgbClr val="000000"/>
                </a:solidFill>
                <a:latin typeface="Calibri" pitchFamily="34" charset="0"/>
              </a:rPr>
              <a:t>Error detection and correction</a:t>
            </a:r>
            <a:r>
              <a:rPr lang="en-US" sz="1200" dirty="0">
                <a:solidFill>
                  <a:srgbClr val="000000"/>
                </a:solidFill>
                <a:latin typeface="Calibri" pitchFamily="34" charset="0"/>
              </a:rPr>
              <a:t/>
            </a:r>
            <a:br>
              <a:rPr lang="en-US" sz="1200" dirty="0">
                <a:solidFill>
                  <a:srgbClr val="000000"/>
                </a:solidFill>
                <a:latin typeface="Calibri" pitchFamily="34" charset="0"/>
              </a:rPr>
            </a:br>
            <a:endParaRPr lang="en-US" sz="600" dirty="0">
              <a:solidFill>
                <a:srgbClr val="000000"/>
              </a:solidFill>
              <a:latin typeface="Calibri" pitchFamily="34" charset="0"/>
            </a:endParaRPr>
          </a:p>
        </p:txBody>
      </p:sp>
      <p:sp>
        <p:nvSpPr>
          <p:cNvPr id="41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19"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grpSp>
        <p:nvGrpSpPr>
          <p:cNvPr id="420" name="Group 419"/>
          <p:cNvGrpSpPr/>
          <p:nvPr/>
        </p:nvGrpSpPr>
        <p:grpSpPr>
          <a:xfrm>
            <a:off x="0" y="914400"/>
            <a:ext cx="5354638" cy="5442739"/>
            <a:chOff x="0" y="914400"/>
            <a:chExt cx="5354638" cy="5442739"/>
          </a:xfrm>
        </p:grpSpPr>
        <p:sp>
          <p:nvSpPr>
            <p:cNvPr id="42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2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2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5"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26"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7"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8"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29"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30"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1"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32"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3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4"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35"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36"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7"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8"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9"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0"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41"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42"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43"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44"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45"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4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4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4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5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5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5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5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5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6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6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6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6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6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6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69"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0"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71"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72"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3"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74"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75"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6"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77"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8"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79"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0"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81"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82"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83"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84"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85"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86"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87"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88"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89"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490"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491"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92"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493"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94"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95"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496"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97"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98"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99"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00"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01"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02"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3"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4"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05"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6"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7"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08"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09"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0"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1"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14"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1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1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9"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2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23"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8"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3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33"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34"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5"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6"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37"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38"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39"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0"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1"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42"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43"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44"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45"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46"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47"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4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49"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50"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1"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2"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53"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4"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55"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6"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7"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58"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59"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60"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61"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62"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63"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64"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65"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66"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67"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68"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69"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70"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71"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72"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73"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74"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75"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76"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77"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78"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79"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80"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81"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82"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83"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84"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8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8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8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8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89"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0"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91"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592"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593"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594"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95"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96"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7"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59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9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00"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02"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03"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04"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05"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07"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08"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0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1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1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1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1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1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1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7"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20"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21"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2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2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2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2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2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2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3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3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3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3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3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3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4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4"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5"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6"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47"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48"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49"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50"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51"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52"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53"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54"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55"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56"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57"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58"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59"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60"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61"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62"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63"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64"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65"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66"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67"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68"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69"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0"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1"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2"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3"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4"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5"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76"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77"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8"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9"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80"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1"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2"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3"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4"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5"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86"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87"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88"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89"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90"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1"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2"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693"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9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69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69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697"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8"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699"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00"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01"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02"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3"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04"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05"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6"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07"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08"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09"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10"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12"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3"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4"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15"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6"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7"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8"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19"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20"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21"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2"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23"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24"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25"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2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2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2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3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3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3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3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3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3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3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3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4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4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4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5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53"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54"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5"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56"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7"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5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5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6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6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6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6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6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6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6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6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7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7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7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7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7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7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7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7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7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8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8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8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8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8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8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79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791"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792"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793"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794"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795"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796"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97"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98"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799"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1"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0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4"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05"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06"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07"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08"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09"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10"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9"/>
          <p:cNvSpPr>
            <a:spLocks noGrp="1" noChangeArrowheads="1"/>
          </p:cNvSpPr>
          <p:nvPr>
            <p:ph type="title" idx="4294967295"/>
          </p:nvPr>
        </p:nvSpPr>
        <p:spPr>
          <a:xfrm>
            <a:off x="450072" y="76200"/>
            <a:ext cx="8229600" cy="762000"/>
          </a:xfrm>
        </p:spPr>
        <p:txBody>
          <a:bodyPr/>
          <a:lstStyle/>
          <a:p>
            <a:pPr eaLnBrk="1" hangingPunct="1"/>
            <a:r>
              <a:rPr lang="en-US" b="0" dirty="0" smtClean="0"/>
              <a:t>Multicore Navigator</a:t>
            </a:r>
          </a:p>
        </p:txBody>
      </p:sp>
      <p:sp>
        <p:nvSpPr>
          <p:cNvPr id="53251" name="Rectangle 67"/>
          <p:cNvSpPr>
            <a:spLocks noChangeArrowheads="1"/>
          </p:cNvSpPr>
          <p:nvPr/>
        </p:nvSpPr>
        <p:spPr bwMode="auto">
          <a:xfrm>
            <a:off x="5257800" y="2895600"/>
            <a:ext cx="3581400" cy="244475"/>
          </a:xfrm>
          <a:prstGeom prst="rect">
            <a:avLst/>
          </a:prstGeom>
          <a:noFill/>
          <a:ln w="9525">
            <a:noFill/>
            <a:miter lim="800000"/>
            <a:headEnd/>
            <a:tailEnd/>
          </a:ln>
        </p:spPr>
        <p:txBody>
          <a:bodyPr>
            <a:spAutoFit/>
          </a:bodyPr>
          <a:lstStyle/>
          <a:p>
            <a:pPr marL="457200" indent="-457200" algn="l">
              <a:spcAft>
                <a:spcPct val="10000"/>
              </a:spcAft>
              <a:buFont typeface="Wingdings" pitchFamily="2" charset="2"/>
              <a:buChar char="Ø"/>
            </a:pPr>
            <a:endParaRPr lang="en-US" sz="1000" b="1">
              <a:solidFill>
                <a:srgbClr val="000000"/>
              </a:solidFill>
            </a:endParaRPr>
          </a:p>
        </p:txBody>
      </p:sp>
      <p:sp>
        <p:nvSpPr>
          <p:cNvPr id="53252" name="AutoShape 6"/>
          <p:cNvSpPr>
            <a:spLocks noChangeArrowheads="1"/>
          </p:cNvSpPr>
          <p:nvPr/>
        </p:nvSpPr>
        <p:spPr bwMode="auto">
          <a:xfrm>
            <a:off x="5410200" y="1750212"/>
            <a:ext cx="3630613" cy="4071944"/>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53253" name="Rectangle 63"/>
          <p:cNvSpPr>
            <a:spLocks noChangeArrowheads="1"/>
          </p:cNvSpPr>
          <p:nvPr/>
        </p:nvSpPr>
        <p:spPr bwMode="auto">
          <a:xfrm>
            <a:off x="5441950" y="1834347"/>
            <a:ext cx="3594894" cy="3888244"/>
          </a:xfrm>
          <a:prstGeom prst="rect">
            <a:avLst/>
          </a:prstGeom>
          <a:noFill/>
          <a:ln w="9525">
            <a:noFill/>
            <a:miter lim="800000"/>
            <a:headEnd/>
            <a:tailEnd/>
          </a:ln>
        </p:spPr>
        <p:txBody>
          <a:bodyPr wrap="square">
            <a:spAutoFit/>
          </a:bodyPr>
          <a:lstStyle/>
          <a:p>
            <a:pPr marL="228600" indent="-228600" algn="l">
              <a:spcBef>
                <a:spcPts val="0"/>
              </a:spcBef>
              <a:spcAft>
                <a:spcPts val="216"/>
              </a:spcAft>
              <a:buFontTx/>
              <a:buChar char="•"/>
            </a:pPr>
            <a:r>
              <a:rPr lang="en-US" sz="1600" dirty="0" smtClean="0">
                <a:solidFill>
                  <a:srgbClr val="000000"/>
                </a:solidFill>
                <a:latin typeface="Calibri" pitchFamily="34" charset="0"/>
              </a:rPr>
              <a:t>Provides seamless inter-core communications (messages and data exchanges) between cores, IP, and peripherals … “Fire and forget”</a:t>
            </a:r>
          </a:p>
          <a:p>
            <a:pPr marL="228600" indent="-228600" algn="l">
              <a:spcBef>
                <a:spcPts val="0"/>
              </a:spcBef>
              <a:spcAft>
                <a:spcPts val="216"/>
              </a:spcAft>
              <a:buFontTx/>
              <a:buChar char="•"/>
            </a:pPr>
            <a:r>
              <a:rPr lang="en-US" sz="1600" dirty="0" smtClean="0">
                <a:solidFill>
                  <a:srgbClr val="000000"/>
                </a:solidFill>
                <a:latin typeface="Calibri" pitchFamily="34" charset="0"/>
              </a:rPr>
              <a:t>Low-overhead processing and routing of packet traffic to and from peripherals and cores</a:t>
            </a:r>
          </a:p>
          <a:p>
            <a:pPr marL="228600" indent="-228600" algn="l">
              <a:spcBef>
                <a:spcPts val="0"/>
              </a:spcBef>
              <a:spcAft>
                <a:spcPts val="216"/>
              </a:spcAft>
              <a:buFontTx/>
              <a:buChar char="•"/>
            </a:pPr>
            <a:r>
              <a:rPr lang="en-US" sz="1600" dirty="0" smtClean="0">
                <a:solidFill>
                  <a:srgbClr val="000000"/>
                </a:solidFill>
                <a:latin typeface="Calibri" pitchFamily="34" charset="0"/>
              </a:rPr>
              <a:t>Supports dynamic load optimization</a:t>
            </a:r>
          </a:p>
          <a:p>
            <a:pPr marL="228600" indent="-228600" algn="l">
              <a:spcBef>
                <a:spcPts val="0"/>
              </a:spcBef>
              <a:spcAft>
                <a:spcPts val="216"/>
              </a:spcAft>
              <a:buFontTx/>
              <a:buChar char="•"/>
            </a:pPr>
            <a:r>
              <a:rPr lang="en-US" sz="1600" dirty="0" smtClean="0">
                <a:solidFill>
                  <a:srgbClr val="000000"/>
                </a:solidFill>
                <a:latin typeface="Calibri" pitchFamily="34" charset="0"/>
              </a:rPr>
              <a:t>Data transfer architecture designed to minimize host interaction while maximizing memory and bus efficiency</a:t>
            </a:r>
          </a:p>
          <a:p>
            <a:pPr marL="228600" indent="-228600" algn="l">
              <a:spcBef>
                <a:spcPts val="0"/>
              </a:spcBef>
              <a:spcAft>
                <a:spcPts val="216"/>
              </a:spcAft>
              <a:buFontTx/>
              <a:buChar char="•"/>
            </a:pPr>
            <a:r>
              <a:rPr lang="en-US" sz="1600" dirty="0" smtClean="0">
                <a:solidFill>
                  <a:srgbClr val="000000"/>
                </a:solidFill>
                <a:latin typeface="Calibri" pitchFamily="34" charset="0"/>
              </a:rPr>
              <a:t>Consists of a Queue Manager Subsystem (QMSS) and multiple, dedicated Packet DMA engines</a:t>
            </a:r>
          </a:p>
        </p:txBody>
      </p:sp>
      <p:sp>
        <p:nvSpPr>
          <p:cNvPr id="419"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0"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1"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grpSp>
        <p:nvGrpSpPr>
          <p:cNvPr id="813" name="Group 812"/>
          <p:cNvGrpSpPr/>
          <p:nvPr/>
        </p:nvGrpSpPr>
        <p:grpSpPr>
          <a:xfrm>
            <a:off x="0" y="914400"/>
            <a:ext cx="5354638" cy="5442739"/>
            <a:chOff x="0" y="914400"/>
            <a:chExt cx="5354638" cy="5442739"/>
          </a:xfrm>
        </p:grpSpPr>
        <p:sp>
          <p:nvSpPr>
            <p:cNvPr id="814"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815"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816"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7"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8"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81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822"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823"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4"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825"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826"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7"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828"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82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3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3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3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3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3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3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3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37"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838"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83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4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84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4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84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84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84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84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4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85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5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5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85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5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5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85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5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5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85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86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6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86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6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865"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6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867"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868"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69"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870"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71"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872"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73"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874"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875"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876"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877"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878"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879"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88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88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88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883"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884"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85"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886"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87"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88"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889"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9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91"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92"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893"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94"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895"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96"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97"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89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9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00"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901"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902"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03"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904"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90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906"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907"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08"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909"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910"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911"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912"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13"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1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1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16"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17"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18"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919"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920"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21"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22"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23"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924"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925"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92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92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2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2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93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93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93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3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3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93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93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93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3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3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94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4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4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4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4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4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94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94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94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4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50"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951"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952"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953"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954"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955"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956"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957"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958"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959"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960"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961"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962"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963"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964"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965"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966"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967"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68"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69"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70"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71"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72"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73"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74"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975"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976"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977"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97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97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98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98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982"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983"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984"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985"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986"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8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98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8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9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99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992" name="Rectangle 622"/>
            <p:cNvSpPr>
              <a:spLocks noChangeArrowheads="1"/>
            </p:cNvSpPr>
            <p:nvPr/>
          </p:nvSpPr>
          <p:spPr bwMode="auto">
            <a:xfrm>
              <a:off x="3901412" y="3989789"/>
              <a:ext cx="1424008" cy="579711"/>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9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94" name="Rectangle 624"/>
            <p:cNvSpPr>
              <a:spLocks noChangeArrowheads="1"/>
            </p:cNvSpPr>
            <p:nvPr/>
          </p:nvSpPr>
          <p:spPr bwMode="auto">
            <a:xfrm>
              <a:off x="4704147" y="4197378"/>
              <a:ext cx="570526" cy="313690"/>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99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99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997"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998" name="Rectangle 628"/>
            <p:cNvSpPr>
              <a:spLocks noChangeArrowheads="1"/>
            </p:cNvSpPr>
            <p:nvPr/>
          </p:nvSpPr>
          <p:spPr bwMode="auto">
            <a:xfrm>
              <a:off x="3950622" y="4197378"/>
              <a:ext cx="695088" cy="31369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99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0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100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100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100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0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100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00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100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0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100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10"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11"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2"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101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01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15"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16"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1017"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18"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19"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1020"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21"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22"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1023"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24"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25"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1026"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27"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28"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1029"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30"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31"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1032"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33"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34"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1035"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36"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37"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8"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40"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41"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42"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43"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4"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045"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046"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047"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1048"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1049"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50"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51"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1052"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053"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1054"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55"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6"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7"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58"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59"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60"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61"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62"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63"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4"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65"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66"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67"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68"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69"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70"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71"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72"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73"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74"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75"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76"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77"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78"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79"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80"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81"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82"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83"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84"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85"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108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8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108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108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109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91"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92"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093"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1094"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095"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096"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1097"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1098"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099"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10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110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10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1103"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4"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1105"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106"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7"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108"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09"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10"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11"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112"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113"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114"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5"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116"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117"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118"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119"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120"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121"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2"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123"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124"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125"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126"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7"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128"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29"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130"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131"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132"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133"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134"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135"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6"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7"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8"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39"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0"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1"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2"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3"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144"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1145"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1146"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1147"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148"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1149"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1150"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1151"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1152"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1153"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115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15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5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15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15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15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6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16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16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16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16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6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6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16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16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69"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17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17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17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17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174"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7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17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7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7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17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18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18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18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18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18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18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18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18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188"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1189"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90"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9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19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19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19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119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19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197"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198"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199"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200"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01"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202"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203"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9"/>
          <p:cNvSpPr>
            <a:spLocks noGrp="1" noChangeArrowheads="1"/>
          </p:cNvSpPr>
          <p:nvPr>
            <p:ph type="title" idx="4294967295"/>
          </p:nvPr>
        </p:nvSpPr>
        <p:spPr>
          <a:xfrm>
            <a:off x="457216" y="76200"/>
            <a:ext cx="8229600" cy="762000"/>
          </a:xfrm>
        </p:spPr>
        <p:txBody>
          <a:bodyPr/>
          <a:lstStyle/>
          <a:p>
            <a:pPr eaLnBrk="1" hangingPunct="1"/>
            <a:r>
              <a:rPr lang="en-US" b="0" dirty="0" smtClean="0"/>
              <a:t>Network Coprocessor</a:t>
            </a:r>
          </a:p>
        </p:txBody>
      </p:sp>
      <p:sp>
        <p:nvSpPr>
          <p:cNvPr id="54275" name="AutoShape 6"/>
          <p:cNvSpPr>
            <a:spLocks noChangeArrowheads="1"/>
          </p:cNvSpPr>
          <p:nvPr/>
        </p:nvSpPr>
        <p:spPr bwMode="auto">
          <a:xfrm>
            <a:off x="5410200" y="2035176"/>
            <a:ext cx="3605213" cy="416560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4276" name="Rectangle 63"/>
          <p:cNvSpPr>
            <a:spLocks noChangeArrowheads="1"/>
          </p:cNvSpPr>
          <p:nvPr/>
        </p:nvSpPr>
        <p:spPr bwMode="auto">
          <a:xfrm>
            <a:off x="5486400" y="2095500"/>
            <a:ext cx="3505200" cy="4099584"/>
          </a:xfrm>
          <a:prstGeom prst="rect">
            <a:avLst/>
          </a:prstGeom>
          <a:noFill/>
          <a:ln w="9525">
            <a:noFill/>
            <a:miter lim="800000"/>
            <a:headEnd/>
            <a:tailEnd/>
          </a:ln>
        </p:spPr>
        <p:txBody>
          <a:bodyPr>
            <a:spAutoFit/>
          </a:bodyPr>
          <a:lstStyle/>
          <a:p>
            <a:pPr marL="117475" indent="-117475" algn="l">
              <a:lnSpc>
                <a:spcPct val="85000"/>
              </a:lnSpc>
              <a:spcBef>
                <a:spcPct val="30000"/>
              </a:spcBef>
              <a:buFontTx/>
              <a:buChar char="•"/>
            </a:pPr>
            <a:r>
              <a:rPr lang="en-US" sz="1400" dirty="0" smtClean="0">
                <a:solidFill>
                  <a:srgbClr val="000000"/>
                </a:solidFill>
                <a:latin typeface="Calibri" pitchFamily="34" charset="0"/>
              </a:rPr>
              <a:t>Provides hardware accelerators to perform L2, L3, and L4 processing and encryption that was previously done in software</a:t>
            </a:r>
          </a:p>
          <a:p>
            <a:pPr marL="117475" indent="-117475" algn="l">
              <a:lnSpc>
                <a:spcPct val="85000"/>
              </a:lnSpc>
              <a:spcBef>
                <a:spcPct val="30000"/>
              </a:spcBef>
              <a:buFontTx/>
              <a:buChar char="•"/>
            </a:pPr>
            <a:r>
              <a:rPr lang="en-US" sz="1400" dirty="0" smtClean="0">
                <a:solidFill>
                  <a:srgbClr val="000000"/>
                </a:solidFill>
                <a:latin typeface="Calibri" pitchFamily="34" charset="0"/>
              </a:rPr>
              <a:t>Packet </a:t>
            </a:r>
            <a:r>
              <a:rPr lang="en-US" sz="1400" dirty="0">
                <a:solidFill>
                  <a:srgbClr val="000000"/>
                </a:solidFill>
                <a:latin typeface="Calibri" pitchFamily="34" charset="0"/>
              </a:rPr>
              <a:t>Accelerator (PA</a:t>
            </a:r>
            <a:r>
              <a:rPr lang="en-US" sz="1400" dirty="0" smtClean="0">
                <a:solidFill>
                  <a:srgbClr val="000000"/>
                </a:solidFill>
                <a:latin typeface="Calibri" pitchFamily="34" charset="0"/>
              </a:rPr>
              <a: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8K multiple-in, multiple-out HW queues</a:t>
            </a:r>
          </a:p>
          <a:p>
            <a:pPr marL="574675" lvl="1" indent="-117475" algn="l">
              <a:lnSpc>
                <a:spcPct val="85000"/>
              </a:lnSpc>
              <a:spcBef>
                <a:spcPct val="30000"/>
              </a:spcBef>
              <a:buFontTx/>
              <a:buChar char="•"/>
            </a:pPr>
            <a:r>
              <a:rPr lang="en-US" sz="1400" dirty="0" smtClean="0">
                <a:solidFill>
                  <a:srgbClr val="000000"/>
                </a:solidFill>
                <a:latin typeface="Calibri" pitchFamily="34" charset="0"/>
              </a:rPr>
              <a:t>Single IP address option</a:t>
            </a:r>
          </a:p>
          <a:p>
            <a:pPr marL="574675" lvl="1" indent="-117475" algn="l">
              <a:lnSpc>
                <a:spcPct val="85000"/>
              </a:lnSpc>
              <a:spcBef>
                <a:spcPct val="30000"/>
              </a:spcBef>
              <a:buFontTx/>
              <a:buChar char="•"/>
            </a:pPr>
            <a:r>
              <a:rPr lang="en-US" sz="1400" dirty="0" smtClean="0">
                <a:solidFill>
                  <a:srgbClr val="000000"/>
                </a:solidFill>
                <a:latin typeface="Calibri" pitchFamily="34" charset="0"/>
              </a:rPr>
              <a:t>UDP (and TCP) checksum and selected CRCs </a:t>
            </a:r>
          </a:p>
          <a:p>
            <a:pPr marL="574675" lvl="1" indent="-117475" algn="l">
              <a:lnSpc>
                <a:spcPct val="85000"/>
              </a:lnSpc>
              <a:spcBef>
                <a:spcPct val="30000"/>
              </a:spcBef>
              <a:buFontTx/>
              <a:buChar char="•"/>
            </a:pPr>
            <a:r>
              <a:rPr lang="en-US" sz="1400" dirty="0" smtClean="0">
                <a:solidFill>
                  <a:srgbClr val="000000"/>
                </a:solidFill>
                <a:latin typeface="Calibri" pitchFamily="34" charset="0"/>
              </a:rPr>
              <a:t>L2/L3/L4 support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Quality of Service (</a:t>
            </a:r>
            <a:r>
              <a:rPr lang="en-US" sz="1400" dirty="0" err="1" smtClean="0">
                <a:solidFill>
                  <a:srgbClr val="000000"/>
                </a:solidFill>
                <a:latin typeface="Calibri" pitchFamily="34" charset="0"/>
              </a:rPr>
              <a:t>QoS</a:t>
            </a:r>
            <a:r>
              <a:rPr lang="en-US" sz="1400" dirty="0" smtClean="0">
                <a:solidFill>
                  <a:srgbClr val="000000"/>
                </a:solidFill>
                <a:latin typeface="Calibri" pitchFamily="34" charset="0"/>
              </a:rPr>
              <a: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Multicast to multiple queues</a:t>
            </a:r>
          </a:p>
          <a:p>
            <a:pPr marL="574675" lvl="1" indent="-117475" algn="l">
              <a:lnSpc>
                <a:spcPct val="85000"/>
              </a:lnSpc>
              <a:spcBef>
                <a:spcPct val="30000"/>
              </a:spcBef>
              <a:buFontTx/>
              <a:buChar char="•"/>
            </a:pPr>
            <a:r>
              <a:rPr lang="en-US" sz="1400" dirty="0" smtClean="0">
                <a:solidFill>
                  <a:srgbClr val="000000"/>
                </a:solidFill>
                <a:latin typeface="Calibri" pitchFamily="34" charset="0"/>
              </a:rPr>
              <a:t>Timestamps</a:t>
            </a:r>
          </a:p>
          <a:p>
            <a:pPr marL="117475" indent="-117475" algn="l">
              <a:lnSpc>
                <a:spcPct val="85000"/>
              </a:lnSpc>
              <a:spcBef>
                <a:spcPct val="30000"/>
              </a:spcBef>
              <a:buFontTx/>
              <a:buChar char="•"/>
            </a:pPr>
            <a:r>
              <a:rPr lang="en-US" sz="1400" dirty="0" smtClean="0">
                <a:solidFill>
                  <a:srgbClr val="000000"/>
                </a:solidFill>
                <a:latin typeface="Calibri" pitchFamily="34" charset="0"/>
              </a:rPr>
              <a:t>Security </a:t>
            </a:r>
            <a:r>
              <a:rPr lang="en-US" sz="1400" dirty="0">
                <a:solidFill>
                  <a:srgbClr val="000000"/>
                </a:solidFill>
                <a:latin typeface="Calibri" pitchFamily="34" charset="0"/>
              </a:rPr>
              <a:t>Accelerator (SA</a:t>
            </a:r>
            <a:r>
              <a:rPr lang="en-US" sz="1400" dirty="0" smtClean="0">
                <a:solidFill>
                  <a:srgbClr val="000000"/>
                </a:solidFill>
                <a:latin typeface="Calibri" pitchFamily="34" charset="0"/>
              </a:rPr>
              <a:t>)</a:t>
            </a:r>
          </a:p>
          <a:p>
            <a:pPr marL="574675" lvl="1" indent="-117475" algn="l">
              <a:lnSpc>
                <a:spcPct val="85000"/>
              </a:lnSpc>
              <a:spcBef>
                <a:spcPct val="30000"/>
              </a:spcBef>
              <a:buFontTx/>
              <a:buChar char="•"/>
            </a:pPr>
            <a:r>
              <a:rPr lang="en-US" sz="1400" dirty="0" smtClean="0">
                <a:solidFill>
                  <a:srgbClr val="000000"/>
                </a:solidFill>
                <a:latin typeface="Calibri" pitchFamily="34" charset="0"/>
              </a:rPr>
              <a:t>Hardware encryption, decryption, and authentication</a:t>
            </a:r>
          </a:p>
          <a:p>
            <a:pPr marL="574675" lvl="1" indent="-117475" algn="l">
              <a:lnSpc>
                <a:spcPct val="85000"/>
              </a:lnSpc>
              <a:spcBef>
                <a:spcPct val="30000"/>
              </a:spcBef>
              <a:buFontTx/>
              <a:buChar char="•"/>
            </a:pPr>
            <a:r>
              <a:rPr lang="en-US" sz="1400" dirty="0" smtClean="0">
                <a:solidFill>
                  <a:srgbClr val="000000"/>
                </a:solidFill>
                <a:latin typeface="Calibri" pitchFamily="34" charset="0"/>
              </a:rPr>
              <a:t>Supports </a:t>
            </a:r>
            <a:r>
              <a:rPr lang="en-US" sz="1400" dirty="0" err="1" smtClean="0">
                <a:solidFill>
                  <a:srgbClr val="000000"/>
                </a:solidFill>
                <a:latin typeface="Calibri" pitchFamily="34" charset="0"/>
              </a:rPr>
              <a:t>IPsec</a:t>
            </a:r>
            <a:r>
              <a:rPr lang="en-US" sz="1400" dirty="0" smtClean="0">
                <a:solidFill>
                  <a:srgbClr val="000000"/>
                </a:solidFill>
                <a:latin typeface="Calibri" pitchFamily="34" charset="0"/>
              </a:rPr>
              <a:t> ESP, </a:t>
            </a:r>
            <a:r>
              <a:rPr lang="en-US" sz="1400" dirty="0" err="1" smtClean="0">
                <a:solidFill>
                  <a:srgbClr val="000000"/>
                </a:solidFill>
                <a:latin typeface="Calibri" pitchFamily="34" charset="0"/>
              </a:rPr>
              <a:t>IPsec</a:t>
            </a:r>
            <a:r>
              <a:rPr lang="en-US" sz="1400" dirty="0" smtClean="0">
                <a:solidFill>
                  <a:srgbClr val="000000"/>
                </a:solidFill>
                <a:latin typeface="Calibri" pitchFamily="34" charset="0"/>
              </a:rPr>
              <a:t> AH, SRTP, and 3GPP protocols</a:t>
            </a:r>
            <a:endParaRPr lang="en-US" sz="1400" dirty="0">
              <a:solidFill>
                <a:srgbClr val="000000"/>
              </a:solidFill>
              <a:latin typeface="Calibri" pitchFamily="34" charset="0"/>
            </a:endParaRPr>
          </a:p>
        </p:txBody>
      </p:sp>
      <p:sp>
        <p:nvSpPr>
          <p:cNvPr id="422"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3"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4"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26"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28" name="Group 427"/>
          <p:cNvGrpSpPr/>
          <p:nvPr/>
        </p:nvGrpSpPr>
        <p:grpSpPr>
          <a:xfrm>
            <a:off x="0" y="914400"/>
            <a:ext cx="5354638" cy="5442739"/>
            <a:chOff x="0" y="914400"/>
            <a:chExt cx="5354638" cy="5442739"/>
          </a:xfrm>
        </p:grpSpPr>
        <p:sp>
          <p:nvSpPr>
            <p:cNvPr id="429"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0"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1"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2"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3"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4"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5"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6"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37"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38"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9"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0"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1"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2"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3"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4"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5"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6"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7"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8"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49"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0"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1"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2"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3"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4"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5"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56"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7"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8"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59"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0"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1"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3"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4"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65"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6"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68"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9"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0"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1"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2"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3"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4"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75"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76"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77"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8"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79"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0"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1"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2"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3"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4"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85"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87"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8"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89"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0"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1"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2"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3"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4"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9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9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9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498"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499"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0"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1"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2"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3"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4"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5"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6"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07"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08"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09"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0"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1"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2"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3"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4"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5"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6"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7"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8"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9"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0"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1"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2"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3"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4"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5"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6"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7"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8"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9"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0"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1"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2"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3"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4"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5"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6"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7"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8"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9"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0"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1"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2"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3"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4"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5"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6"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47"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0"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1"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2"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3"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4"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55"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6"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5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0"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1"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2"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3"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4"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6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6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6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6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7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7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7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7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7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8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8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8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8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8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9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9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9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9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0"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1"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2"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3"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4"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05"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06"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07"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08"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9"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0"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1"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2"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3"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4"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5"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16"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17"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18"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19"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0"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1"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2"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3"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4"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5"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6"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7"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28"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29"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0"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1"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2"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3"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4"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5"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6"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7"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38"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9"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0"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1"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2"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3"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4"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5"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6"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47"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8"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9"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0"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1"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2"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3"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4"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55"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56"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57"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58"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59"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0"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1"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2"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3"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4"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65" name="Rectangle 685"/>
            <p:cNvSpPr>
              <a:spLocks noChangeArrowheads="1"/>
            </p:cNvSpPr>
            <p:nvPr/>
          </p:nvSpPr>
          <p:spPr bwMode="auto">
            <a:xfrm>
              <a:off x="3337038" y="4709430"/>
              <a:ext cx="1988382" cy="1363935"/>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6"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67"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68"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69"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Network Coprocessor</a:t>
              </a:r>
              <a:endParaRPr lang="en-US" sz="1800" dirty="0">
                <a:solidFill>
                  <a:srgbClr val="000000"/>
                </a:solidFill>
              </a:endParaRPr>
            </a:p>
          </p:txBody>
        </p:sp>
        <p:sp>
          <p:nvSpPr>
            <p:cNvPr id="670"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1" name="Rectangle 691"/>
            <p:cNvSpPr>
              <a:spLocks noChangeArrowheads="1"/>
            </p:cNvSpPr>
            <p:nvPr/>
          </p:nvSpPr>
          <p:spPr bwMode="auto">
            <a:xfrm>
              <a:off x="4033664" y="4949310"/>
              <a:ext cx="247587" cy="636605"/>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2"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3"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4"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5"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6"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77"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8"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9"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0"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2"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3"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4"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5"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7"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88"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9"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0"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1"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2"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3"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4"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5"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6"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97"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98"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99"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0"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1"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2"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3"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4"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5" name="Rectangle 725"/>
            <p:cNvSpPr>
              <a:spLocks noChangeArrowheads="1"/>
            </p:cNvSpPr>
            <p:nvPr/>
          </p:nvSpPr>
          <p:spPr bwMode="auto">
            <a:xfrm>
              <a:off x="4579584" y="5304518"/>
              <a:ext cx="645878" cy="306001"/>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6"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07"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08"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09"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0"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1"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2"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3"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4"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15"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6"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17"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18" name="Rectangle 740"/>
            <p:cNvSpPr>
              <a:spLocks noChangeArrowheads="1"/>
            </p:cNvSpPr>
            <p:nvPr/>
          </p:nvSpPr>
          <p:spPr bwMode="auto">
            <a:xfrm>
              <a:off x="4579584" y="4941622"/>
              <a:ext cx="645878" cy="30446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9"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Security</a:t>
              </a:r>
              <a:endParaRPr lang="en-US" sz="1800" dirty="0">
                <a:solidFill>
                  <a:srgbClr val="000000"/>
                </a:solidFill>
              </a:endParaRPr>
            </a:p>
          </p:txBody>
        </p:sp>
        <p:sp>
          <p:nvSpPr>
            <p:cNvPr id="720"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1"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2"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3"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5"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6"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27"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28"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29"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0"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1"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3"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4"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35"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36"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7"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38"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39"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0"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1"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2"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3"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4"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45"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46"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47"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48"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49"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0"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1"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2"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3"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4"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5"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0"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1"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2"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3"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4"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5"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66"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67"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68"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69"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0"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1"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2"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3"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4"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5"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76"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77"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78"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79"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0"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1"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2"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3"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4"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85"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86"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87"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88"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89"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0"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1"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2"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3"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4"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95"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96"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7"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798"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799"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0"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1"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2"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3"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4"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05"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06"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07"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8"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9"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0"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1"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2"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3"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4"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15"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6"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17"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18"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b="0" smtClean="0"/>
              <a:t>External Interfaces</a:t>
            </a:r>
          </a:p>
        </p:txBody>
      </p:sp>
      <p:sp>
        <p:nvSpPr>
          <p:cNvPr id="55299" name="Rectangle 4"/>
          <p:cNvSpPr>
            <a:spLocks noGrp="1" noChangeArrowheads="1"/>
          </p:cNvSpPr>
          <p:nvPr>
            <p:ph type="body" sz="half" idx="4294967295"/>
          </p:nvPr>
        </p:nvSpPr>
        <p:spPr>
          <a:xfrm>
            <a:off x="5407819" y="2314576"/>
            <a:ext cx="3564731" cy="3350418"/>
          </a:xfrm>
        </p:spPr>
        <p:txBody>
          <a:bodyPr/>
          <a:lstStyle/>
          <a:p>
            <a:pPr marL="227013" indent="-227013" eaLnBrk="1" hangingPunct="1">
              <a:spcBef>
                <a:spcPct val="0"/>
              </a:spcBef>
              <a:spcAft>
                <a:spcPct val="10000"/>
              </a:spcAft>
            </a:pPr>
            <a:r>
              <a:rPr lang="en-US" sz="1800" dirty="0" smtClean="0"/>
              <a:t>2x SGMII ports support 10/100/1000 Ethernet</a:t>
            </a:r>
          </a:p>
          <a:p>
            <a:pPr marL="227013" indent="-227013" eaLnBrk="1" hangingPunct="1">
              <a:spcBef>
                <a:spcPct val="0"/>
              </a:spcBef>
              <a:spcAft>
                <a:spcPct val="10000"/>
              </a:spcAft>
            </a:pPr>
            <a:r>
              <a:rPr lang="en-US" sz="1800" dirty="0" smtClean="0"/>
              <a:t>4x high-bandwidth Serial </a:t>
            </a:r>
            <a:r>
              <a:rPr lang="en-US" sz="1800" dirty="0" err="1" smtClean="0"/>
              <a:t>RapidIO</a:t>
            </a:r>
            <a:r>
              <a:rPr lang="en-US" sz="1800" dirty="0" smtClean="0"/>
              <a:t> (SRIO) lanes for inter-DSP applications</a:t>
            </a:r>
          </a:p>
          <a:p>
            <a:pPr marL="227013" indent="-227013" eaLnBrk="1" hangingPunct="1">
              <a:spcBef>
                <a:spcPct val="0"/>
              </a:spcBef>
              <a:spcAft>
                <a:spcPct val="10000"/>
              </a:spcAft>
            </a:pPr>
            <a:r>
              <a:rPr lang="en-US" sz="1800" dirty="0" smtClean="0"/>
              <a:t>SPI for boot operations</a:t>
            </a:r>
          </a:p>
          <a:p>
            <a:pPr marL="227013" indent="-227013" eaLnBrk="1" hangingPunct="1">
              <a:spcBef>
                <a:spcPct val="0"/>
              </a:spcBef>
              <a:spcAft>
                <a:spcPct val="10000"/>
              </a:spcAft>
            </a:pPr>
            <a:r>
              <a:rPr lang="en-US" sz="1800" dirty="0" smtClean="0"/>
              <a:t>UART for development/testing</a:t>
            </a:r>
          </a:p>
          <a:p>
            <a:pPr marL="227013" indent="-227013" eaLnBrk="1" hangingPunct="1">
              <a:spcBef>
                <a:spcPct val="0"/>
              </a:spcBef>
              <a:spcAft>
                <a:spcPct val="10000"/>
              </a:spcAft>
            </a:pPr>
            <a:r>
              <a:rPr lang="en-US" sz="1800" dirty="0" smtClean="0"/>
              <a:t>2x PCIe at 5 </a:t>
            </a:r>
            <a:r>
              <a:rPr lang="en-US" sz="1800" dirty="0" err="1" smtClean="0"/>
              <a:t>Gbps</a:t>
            </a:r>
            <a:r>
              <a:rPr lang="en-US" sz="1800" dirty="0" smtClean="0"/>
              <a:t> </a:t>
            </a:r>
          </a:p>
          <a:p>
            <a:pPr marL="227013" indent="-227013" eaLnBrk="1" hangingPunct="1">
              <a:spcBef>
                <a:spcPct val="0"/>
              </a:spcBef>
              <a:spcAft>
                <a:spcPct val="10000"/>
              </a:spcAft>
            </a:pPr>
            <a:r>
              <a:rPr lang="en-US" altLang="zh-CN" sz="1800" dirty="0" smtClean="0"/>
              <a:t>I2C</a:t>
            </a:r>
            <a:r>
              <a:rPr lang="en-US" sz="1800" dirty="0" smtClean="0"/>
              <a:t> for EPROM at 400 Kbps</a:t>
            </a:r>
          </a:p>
          <a:p>
            <a:pPr marL="227013" indent="-227013" eaLnBrk="1" hangingPunct="1">
              <a:spcBef>
                <a:spcPct val="0"/>
              </a:spcBef>
              <a:spcAft>
                <a:spcPct val="10000"/>
              </a:spcAft>
            </a:pPr>
            <a:r>
              <a:rPr lang="en-US" sz="1800" dirty="0" smtClean="0"/>
              <a:t>16x GPIO pins</a:t>
            </a:r>
          </a:p>
          <a:p>
            <a:pPr marL="227013" indent="-227013" eaLnBrk="1" hangingPunct="1">
              <a:spcBef>
                <a:spcPct val="0"/>
              </a:spcBef>
              <a:spcAft>
                <a:spcPct val="10000"/>
              </a:spcAft>
            </a:pPr>
            <a:r>
              <a:rPr lang="en-US" sz="1800" dirty="0" smtClean="0"/>
              <a:t>Application-specific interfaces</a:t>
            </a:r>
          </a:p>
          <a:p>
            <a:pPr marL="523875" lvl="1" indent="-227013" eaLnBrk="1" hangingPunct="1">
              <a:lnSpc>
                <a:spcPct val="80000"/>
              </a:lnSpc>
              <a:spcBef>
                <a:spcPct val="0"/>
              </a:spcBef>
              <a:spcAft>
                <a:spcPct val="10000"/>
              </a:spcAft>
            </a:pPr>
            <a:endParaRPr lang="en-US" sz="1600" dirty="0" smtClean="0"/>
          </a:p>
          <a:p>
            <a:pPr marL="523875" lvl="1" indent="-227013" eaLnBrk="1" hangingPunct="1">
              <a:lnSpc>
                <a:spcPct val="80000"/>
              </a:lnSpc>
              <a:spcBef>
                <a:spcPct val="0"/>
              </a:spcBef>
              <a:spcAft>
                <a:spcPct val="10000"/>
              </a:spcAft>
            </a:pPr>
            <a:endParaRPr lang="en-US" sz="1600" dirty="0" smtClean="0"/>
          </a:p>
        </p:txBody>
      </p:sp>
      <p:sp>
        <p:nvSpPr>
          <p:cNvPr id="55300" name="AutoShape 5"/>
          <p:cNvSpPr>
            <a:spLocks noChangeArrowheads="1"/>
          </p:cNvSpPr>
          <p:nvPr/>
        </p:nvSpPr>
        <p:spPr bwMode="auto">
          <a:xfrm>
            <a:off x="5422900" y="2303463"/>
            <a:ext cx="3599656" cy="3354387"/>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23"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4"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5"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26"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27"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30" name="Group 429"/>
          <p:cNvGrpSpPr/>
          <p:nvPr/>
        </p:nvGrpSpPr>
        <p:grpSpPr>
          <a:xfrm>
            <a:off x="0" y="914400"/>
            <a:ext cx="5354638" cy="5442739"/>
            <a:chOff x="0" y="914400"/>
            <a:chExt cx="5354638" cy="5442739"/>
          </a:xfrm>
        </p:grpSpPr>
        <p:sp>
          <p:nvSpPr>
            <p:cNvPr id="43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5"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6"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7"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8"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39"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0"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1"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2"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5"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6"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7"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8"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9"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0"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1"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2"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3"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4"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5"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6"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7"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58"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9"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0"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1"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2"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3"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4"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5"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6"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67"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8"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9"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0"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1"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2"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3"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4"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5"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6"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7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7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79"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0"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1"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2"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3"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4"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5"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87"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8"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89"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1"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2"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3"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4"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5"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6"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97"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98"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99"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0"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1"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2"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3"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4"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5"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6" name="Rectangle 494"/>
            <p:cNvSpPr>
              <a:spLocks noChangeArrowheads="1"/>
            </p:cNvSpPr>
            <p:nvPr/>
          </p:nvSpPr>
          <p:spPr bwMode="auto">
            <a:xfrm>
              <a:off x="2959088"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07"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8"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09"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0"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1"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2"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3"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4"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5" name="Rectangle 504"/>
            <p:cNvSpPr>
              <a:spLocks noChangeArrowheads="1"/>
            </p:cNvSpPr>
            <p:nvPr/>
          </p:nvSpPr>
          <p:spPr bwMode="auto">
            <a:xfrm>
              <a:off x="1716541" y="4709430"/>
              <a:ext cx="239898"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16"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7"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8"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9"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0"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1"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4" name="Rectangle 514"/>
            <p:cNvSpPr>
              <a:spLocks noChangeArrowheads="1"/>
            </p:cNvSpPr>
            <p:nvPr/>
          </p:nvSpPr>
          <p:spPr bwMode="auto">
            <a:xfrm>
              <a:off x="2022564" y="4709430"/>
              <a:ext cx="249124" cy="842656"/>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9" name="Rectangle 519"/>
            <p:cNvSpPr>
              <a:spLocks noChangeArrowheads="1"/>
            </p:cNvSpPr>
            <p:nvPr/>
          </p:nvSpPr>
          <p:spPr bwMode="auto">
            <a:xfrm>
              <a:off x="2643838"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3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3" name="Rectangle 545"/>
            <p:cNvSpPr>
              <a:spLocks noChangeArrowheads="1"/>
            </p:cNvSpPr>
            <p:nvPr/>
          </p:nvSpPr>
          <p:spPr bwMode="auto">
            <a:xfrm>
              <a:off x="2337814" y="4709430"/>
              <a:ext cx="24912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3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8" name="Rectangle 550"/>
            <p:cNvSpPr>
              <a:spLocks noChangeArrowheads="1"/>
            </p:cNvSpPr>
            <p:nvPr/>
          </p:nvSpPr>
          <p:spPr bwMode="auto">
            <a:xfrm>
              <a:off x="1402829" y="4709430"/>
              <a:ext cx="256814"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3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3"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4"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5"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6"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7"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8"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49"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0"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1"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2"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3"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4"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5"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6"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57"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9"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0"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1"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2"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3"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4"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5"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6"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7"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68"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69"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0"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1"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2"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3"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4"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5"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6"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77"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78"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79"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0"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1"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2"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3"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4"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5"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6"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87"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88"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89"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0"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1"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2"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3"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4"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9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9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99"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0"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1"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2"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3"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4"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5"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6"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07"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0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0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0"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2"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3"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4"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5"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7"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18"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1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7" name="Rectangle 640"/>
            <p:cNvSpPr>
              <a:spLocks noChangeArrowheads="1"/>
            </p:cNvSpPr>
            <p:nvPr/>
          </p:nvSpPr>
          <p:spPr bwMode="auto">
            <a:xfrm>
              <a:off x="1087579" y="4709430"/>
              <a:ext cx="247587" cy="842657"/>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62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0"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1"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4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4"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5"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6"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57"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58"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59"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0"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1"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2"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3"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4"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5"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6"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67"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8"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69"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0"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1"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2"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3"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4"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5"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6"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7"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8"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79"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0" name="Rectangle 698"/>
            <p:cNvSpPr>
              <a:spLocks noChangeArrowheads="1"/>
            </p:cNvSpPr>
            <p:nvPr/>
          </p:nvSpPr>
          <p:spPr bwMode="auto">
            <a:xfrm>
              <a:off x="3444684" y="4817069"/>
              <a:ext cx="322939" cy="644294"/>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1"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2"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3"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4"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5"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6"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7"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8"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9"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0"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1"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2"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3"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4"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5"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6" name="Rectangle 714"/>
            <p:cNvSpPr>
              <a:spLocks noChangeArrowheads="1"/>
            </p:cNvSpPr>
            <p:nvPr/>
          </p:nvSpPr>
          <p:spPr bwMode="auto">
            <a:xfrm>
              <a:off x="3453911" y="5635122"/>
              <a:ext cx="313712" cy="330604"/>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7"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8"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99"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0"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1"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2"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3"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7"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8"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09"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0"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1"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2"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3"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4"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5"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6"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17"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8"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19"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0"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1"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2"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3"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5"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6"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8"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29"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0"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1"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2"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3"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4"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5"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3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3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4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4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4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3"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4"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5"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6"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7"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6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6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7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7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8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8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8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9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9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1"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2"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3"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4"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5"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6" name="Rectangle 640"/>
            <p:cNvSpPr>
              <a:spLocks noChangeArrowheads="1"/>
            </p:cNvSpPr>
            <p:nvPr/>
          </p:nvSpPr>
          <p:spPr bwMode="auto">
            <a:xfrm>
              <a:off x="789907" y="4711806"/>
              <a:ext cx="247587" cy="842657"/>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807"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08"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09"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1"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4"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5"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6"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17"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8"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19"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0"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428616" y="64291"/>
            <a:ext cx="8458200" cy="814388"/>
          </a:xfrm>
        </p:spPr>
        <p:txBody>
          <a:bodyPr/>
          <a:lstStyle/>
          <a:p>
            <a:pPr eaLnBrk="1" hangingPunct="1"/>
            <a:r>
              <a:rPr lang="en-US" b="0" dirty="0" smtClean="0"/>
              <a:t>Enhanced DSP core</a:t>
            </a:r>
          </a:p>
        </p:txBody>
      </p:sp>
      <p:sp>
        <p:nvSpPr>
          <p:cNvPr id="49156" name="AutoShape 3"/>
          <p:cNvSpPr>
            <a:spLocks noChangeArrowheads="1"/>
          </p:cNvSpPr>
          <p:nvPr/>
        </p:nvSpPr>
        <p:spPr bwMode="auto">
          <a:xfrm>
            <a:off x="3641725" y="857250"/>
            <a:ext cx="2089150" cy="5010150"/>
          </a:xfrm>
          <a:prstGeom prst="roundRect">
            <a:avLst>
              <a:gd name="adj" fmla="val 16667"/>
            </a:avLst>
          </a:prstGeom>
          <a:gradFill rotWithShape="1">
            <a:gsLst>
              <a:gs pos="0">
                <a:schemeClr val="tx2"/>
              </a:gs>
              <a:gs pos="100000">
                <a:schemeClr val="tx1"/>
              </a:gs>
            </a:gsLst>
            <a:lin ang="2700000" scaled="1"/>
          </a:gradFill>
          <a:ln w="9525" algn="ctr">
            <a:solidFill>
              <a:schemeClr val="tx1"/>
            </a:solidFill>
            <a:round/>
            <a:headEnd/>
            <a:tailEnd/>
          </a:ln>
        </p:spPr>
        <p:txBody>
          <a:bodyPr anchor="b"/>
          <a:lstStyle/>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r>
              <a:rPr lang="en-US" sz="1100" dirty="0" smtClean="0">
                <a:solidFill>
                  <a:schemeClr val="bg1"/>
                </a:solidFill>
                <a:latin typeface="+mj-lt"/>
              </a:rPr>
              <a:t>100</a:t>
            </a:r>
            <a:r>
              <a:rPr lang="en-US" sz="1100" dirty="0">
                <a:solidFill>
                  <a:schemeClr val="bg1"/>
                </a:solidFill>
                <a:latin typeface="+mj-lt"/>
              </a:rPr>
              <a:t>% upward object code compatible </a:t>
            </a:r>
          </a:p>
          <a:p>
            <a:pPr algn="ctr"/>
            <a:endParaRPr lang="en-US" sz="1100" dirty="0">
              <a:solidFill>
                <a:schemeClr val="bg1"/>
              </a:solidFill>
              <a:latin typeface="+mj-lt"/>
            </a:endParaRPr>
          </a:p>
          <a:p>
            <a:pPr algn="ctr"/>
            <a:r>
              <a:rPr lang="en-US" sz="1100" dirty="0" smtClean="0">
                <a:solidFill>
                  <a:schemeClr val="bg1"/>
                </a:solidFill>
                <a:latin typeface="+mj-lt"/>
              </a:rPr>
              <a:t>4x </a:t>
            </a:r>
            <a:r>
              <a:rPr lang="en-US" sz="1100" dirty="0">
                <a:solidFill>
                  <a:schemeClr val="bg1"/>
                </a:solidFill>
                <a:latin typeface="+mj-lt"/>
              </a:rPr>
              <a:t>performance improvement for multiply operation</a:t>
            </a:r>
          </a:p>
          <a:p>
            <a:pPr algn="ctr"/>
            <a:endParaRPr lang="en-US" sz="1100" dirty="0">
              <a:solidFill>
                <a:schemeClr val="bg1"/>
              </a:solidFill>
              <a:latin typeface="+mj-lt"/>
            </a:endParaRPr>
          </a:p>
          <a:p>
            <a:pPr algn="ctr"/>
            <a:r>
              <a:rPr lang="en-US" sz="1100" dirty="0">
                <a:solidFill>
                  <a:schemeClr val="bg1"/>
                </a:solidFill>
                <a:latin typeface="+mj-lt"/>
              </a:rPr>
              <a:t>32 16-bit MACs</a:t>
            </a:r>
          </a:p>
          <a:p>
            <a:pPr algn="ctr"/>
            <a:endParaRPr lang="en-US" sz="1100" dirty="0">
              <a:solidFill>
                <a:schemeClr val="bg1"/>
              </a:solidFill>
              <a:latin typeface="+mj-lt"/>
            </a:endParaRPr>
          </a:p>
          <a:p>
            <a:pPr algn="ctr"/>
            <a:r>
              <a:rPr lang="en-US" sz="1100" dirty="0">
                <a:solidFill>
                  <a:schemeClr val="bg1"/>
                </a:solidFill>
                <a:latin typeface="+mj-lt"/>
              </a:rPr>
              <a:t>Improved support for complex arithmetic and matrix computation</a:t>
            </a: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a:p>
            <a:pPr algn="ctr"/>
            <a:endParaRPr lang="en-US" sz="1200" dirty="0">
              <a:solidFill>
                <a:schemeClr val="bg1"/>
              </a:solidFill>
              <a:latin typeface="+mj-lt"/>
            </a:endParaRPr>
          </a:p>
        </p:txBody>
      </p:sp>
      <p:sp>
        <p:nvSpPr>
          <p:cNvPr id="49157" name="AutoShape 4"/>
          <p:cNvSpPr>
            <a:spLocks noChangeArrowheads="1"/>
          </p:cNvSpPr>
          <p:nvPr/>
        </p:nvSpPr>
        <p:spPr bwMode="auto">
          <a:xfrm>
            <a:off x="914400" y="4343400"/>
            <a:ext cx="1363663" cy="1524000"/>
          </a:xfrm>
          <a:prstGeom prst="roundRect">
            <a:avLst>
              <a:gd name="adj" fmla="val 16667"/>
            </a:avLst>
          </a:prstGeom>
          <a:gradFill rotWithShape="1">
            <a:gsLst>
              <a:gs pos="0">
                <a:srgbClr val="3399FF"/>
              </a:gs>
              <a:gs pos="100000">
                <a:schemeClr val="tx1"/>
              </a:gs>
            </a:gsLst>
            <a:lin ang="2700000" scaled="1"/>
          </a:gradFill>
          <a:ln w="9525" algn="ctr">
            <a:solidFill>
              <a:schemeClr val="tx1"/>
            </a:solidFill>
            <a:round/>
            <a:headEnd/>
            <a:tailEnd/>
          </a:ln>
        </p:spPr>
        <p:txBody>
          <a:bodyPr anchor="b"/>
          <a:lstStyle/>
          <a:p>
            <a:pPr algn="ctr"/>
            <a:r>
              <a:rPr lang="en-US" sz="1100" dirty="0">
                <a:solidFill>
                  <a:schemeClr val="bg1"/>
                </a:solidFill>
                <a:latin typeface="+mj-lt"/>
              </a:rPr>
              <a:t>Native instructions for IEEE 754, SP&amp;DP</a:t>
            </a:r>
          </a:p>
          <a:p>
            <a:pPr algn="ctr"/>
            <a:endParaRPr lang="en-US" sz="1100" dirty="0">
              <a:solidFill>
                <a:schemeClr val="bg1"/>
              </a:solidFill>
              <a:latin typeface="+mj-lt"/>
            </a:endParaRPr>
          </a:p>
          <a:p>
            <a:pPr algn="ctr"/>
            <a:r>
              <a:rPr lang="en-US" sz="1100" dirty="0">
                <a:solidFill>
                  <a:schemeClr val="bg1"/>
                </a:solidFill>
                <a:latin typeface="+mj-lt"/>
              </a:rPr>
              <a:t>Advanced VLIW architecture</a:t>
            </a:r>
          </a:p>
        </p:txBody>
      </p:sp>
      <p:sp>
        <p:nvSpPr>
          <p:cNvPr id="49158" name="AutoShape 5"/>
          <p:cNvSpPr>
            <a:spLocks noChangeArrowheads="1"/>
          </p:cNvSpPr>
          <p:nvPr/>
        </p:nvSpPr>
        <p:spPr bwMode="auto">
          <a:xfrm>
            <a:off x="2278063" y="3810000"/>
            <a:ext cx="1363662" cy="2057400"/>
          </a:xfrm>
          <a:prstGeom prst="roundRect">
            <a:avLst>
              <a:gd name="adj" fmla="val 16667"/>
            </a:avLst>
          </a:prstGeom>
          <a:gradFill rotWithShape="1">
            <a:gsLst>
              <a:gs pos="0">
                <a:srgbClr val="0033CC"/>
              </a:gs>
              <a:gs pos="100000">
                <a:schemeClr val="tx1"/>
              </a:gs>
            </a:gsLst>
            <a:lin ang="2700000" scaled="1"/>
          </a:gradFill>
          <a:ln w="9525" algn="ctr">
            <a:solidFill>
              <a:schemeClr val="tx1"/>
            </a:solidFill>
            <a:round/>
            <a:headEnd/>
            <a:tailEnd/>
          </a:ln>
        </p:spPr>
        <p:txBody>
          <a:bodyPr anchor="b"/>
          <a:lstStyle/>
          <a:p>
            <a:pPr algn="ctr"/>
            <a:r>
              <a:rPr lang="en-US" sz="1100" dirty="0">
                <a:solidFill>
                  <a:schemeClr val="bg1"/>
                </a:solidFill>
                <a:latin typeface="+mj-lt"/>
              </a:rPr>
              <a:t>2x registers</a:t>
            </a:r>
          </a:p>
          <a:p>
            <a:pPr algn="ctr"/>
            <a:endParaRPr lang="en-US" sz="1100" dirty="0">
              <a:solidFill>
                <a:schemeClr val="bg1"/>
              </a:solidFill>
              <a:latin typeface="+mj-lt"/>
            </a:endParaRPr>
          </a:p>
          <a:p>
            <a:pPr algn="ctr"/>
            <a:endParaRPr lang="en-US" sz="1100" dirty="0">
              <a:solidFill>
                <a:schemeClr val="bg1"/>
              </a:solidFill>
              <a:latin typeface="+mj-lt"/>
            </a:endParaRPr>
          </a:p>
          <a:p>
            <a:pPr algn="ctr"/>
            <a:endParaRPr lang="en-US" sz="1100" dirty="0">
              <a:solidFill>
                <a:schemeClr val="bg1"/>
              </a:solidFill>
              <a:latin typeface="+mj-lt"/>
            </a:endParaRPr>
          </a:p>
          <a:p>
            <a:pPr algn="ctr"/>
            <a:r>
              <a:rPr lang="en-US" sz="1100" dirty="0">
                <a:solidFill>
                  <a:schemeClr val="bg1"/>
                </a:solidFill>
                <a:latin typeface="+mj-lt"/>
              </a:rPr>
              <a:t>Enhanced floating-point add capabilities</a:t>
            </a:r>
          </a:p>
        </p:txBody>
      </p:sp>
      <p:sp>
        <p:nvSpPr>
          <p:cNvPr id="49159" name="AutoShape 6"/>
          <p:cNvSpPr>
            <a:spLocks noChangeArrowheads="1"/>
          </p:cNvSpPr>
          <p:nvPr/>
        </p:nvSpPr>
        <p:spPr bwMode="auto">
          <a:xfrm>
            <a:off x="3641725" y="3571876"/>
            <a:ext cx="2089150" cy="2295524"/>
          </a:xfrm>
          <a:prstGeom prst="roundRect">
            <a:avLst>
              <a:gd name="adj" fmla="val 16667"/>
            </a:avLst>
          </a:prstGeom>
          <a:gradFill rotWithShape="1">
            <a:gsLst>
              <a:gs pos="0">
                <a:srgbClr val="FF9900"/>
              </a:gs>
              <a:gs pos="100000">
                <a:schemeClr val="tx1"/>
              </a:gs>
            </a:gsLst>
            <a:lin ang="0" scaled="1"/>
          </a:gradFill>
          <a:ln w="9525">
            <a:solidFill>
              <a:schemeClr val="tx1"/>
            </a:solidFill>
            <a:round/>
            <a:headEnd/>
            <a:tailEnd/>
          </a:ln>
        </p:spPr>
        <p:txBody>
          <a:bodyPr anchor="b"/>
          <a:lstStyle/>
          <a:p>
            <a:pPr algn="ctr"/>
            <a:r>
              <a:rPr lang="en-US" sz="1100" dirty="0">
                <a:solidFill>
                  <a:schemeClr val="bg1"/>
                </a:solidFill>
                <a:latin typeface="+mj-lt"/>
              </a:rPr>
              <a:t>100% upward object code compatible with C64x, C64x+, C67x and c67x+</a:t>
            </a:r>
          </a:p>
          <a:p>
            <a:pPr algn="ctr"/>
            <a:endParaRPr lang="en-US" sz="1100" dirty="0" smtClean="0">
              <a:solidFill>
                <a:schemeClr val="bg1"/>
              </a:solidFill>
              <a:latin typeface="+mj-lt"/>
            </a:endParaRPr>
          </a:p>
          <a:p>
            <a:pPr algn="ctr"/>
            <a:endParaRPr lang="en-US" sz="1100" dirty="0">
              <a:solidFill>
                <a:schemeClr val="bg1"/>
              </a:solidFill>
              <a:latin typeface="+mj-lt"/>
            </a:endParaRPr>
          </a:p>
          <a:p>
            <a:pPr algn="ctr"/>
            <a:r>
              <a:rPr lang="en-US" sz="1100" dirty="0">
                <a:solidFill>
                  <a:schemeClr val="bg1"/>
                </a:solidFill>
                <a:latin typeface="+mj-lt"/>
              </a:rPr>
              <a:t>Best of fixed-point and floating-point architecture for better system performance and faster </a:t>
            </a:r>
            <a:r>
              <a:rPr lang="en-US" sz="1100" dirty="0" smtClean="0">
                <a:solidFill>
                  <a:schemeClr val="bg1"/>
                </a:solidFill>
                <a:latin typeface="+mj-lt"/>
              </a:rPr>
              <a:t>time-to-market</a:t>
            </a:r>
            <a:endParaRPr lang="en-US" sz="1100" dirty="0">
              <a:solidFill>
                <a:schemeClr val="bg1"/>
              </a:solidFill>
              <a:latin typeface="+mj-lt"/>
            </a:endParaRPr>
          </a:p>
        </p:txBody>
      </p:sp>
      <p:sp>
        <p:nvSpPr>
          <p:cNvPr id="49160" name="AutoShape 7"/>
          <p:cNvSpPr>
            <a:spLocks noChangeArrowheads="1"/>
          </p:cNvSpPr>
          <p:nvPr/>
        </p:nvSpPr>
        <p:spPr bwMode="auto">
          <a:xfrm flipH="1">
            <a:off x="7094538" y="4236244"/>
            <a:ext cx="1363662" cy="1631156"/>
          </a:xfrm>
          <a:prstGeom prst="roundRect">
            <a:avLst>
              <a:gd name="adj" fmla="val 16667"/>
            </a:avLst>
          </a:prstGeom>
          <a:gradFill rotWithShape="1">
            <a:gsLst>
              <a:gs pos="0">
                <a:srgbClr val="33CC33"/>
              </a:gs>
              <a:gs pos="100000">
                <a:schemeClr val="tx1"/>
              </a:gs>
            </a:gsLst>
            <a:lin ang="2700000" scaled="1"/>
          </a:gradFill>
          <a:ln w="9525" algn="ctr">
            <a:solidFill>
              <a:schemeClr val="tx1"/>
            </a:solidFill>
            <a:round/>
            <a:headEnd/>
            <a:tailEnd/>
          </a:ln>
        </p:spPr>
        <p:txBody>
          <a:bodyPr anchor="b"/>
          <a:lstStyle/>
          <a:p>
            <a:pPr algn="ctr"/>
            <a:r>
              <a:rPr lang="en-US" sz="1100" dirty="0">
                <a:solidFill>
                  <a:schemeClr val="bg1"/>
                </a:solidFill>
                <a:latin typeface="+mj-lt"/>
              </a:rPr>
              <a:t>Advanced fixed-point instructions</a:t>
            </a:r>
          </a:p>
          <a:p>
            <a:pPr algn="ctr"/>
            <a:endParaRPr lang="en-US" sz="1100" dirty="0">
              <a:solidFill>
                <a:schemeClr val="bg1"/>
              </a:solidFill>
              <a:latin typeface="+mj-lt"/>
            </a:endParaRPr>
          </a:p>
          <a:p>
            <a:pPr algn="ctr"/>
            <a:r>
              <a:rPr lang="en-US" sz="1100" dirty="0">
                <a:solidFill>
                  <a:schemeClr val="bg1"/>
                </a:solidFill>
                <a:latin typeface="+mj-lt"/>
              </a:rPr>
              <a:t>Four 16-bit or eight 8-bit MACs</a:t>
            </a:r>
          </a:p>
          <a:p>
            <a:pPr algn="ctr"/>
            <a:endParaRPr lang="en-US" sz="1100" dirty="0">
              <a:solidFill>
                <a:schemeClr val="bg1"/>
              </a:solidFill>
              <a:latin typeface="+mj-lt"/>
            </a:endParaRPr>
          </a:p>
          <a:p>
            <a:pPr algn="ctr"/>
            <a:r>
              <a:rPr lang="en-US" sz="1100" dirty="0">
                <a:solidFill>
                  <a:schemeClr val="bg1"/>
                </a:solidFill>
                <a:latin typeface="+mj-lt"/>
              </a:rPr>
              <a:t>Two-level cache</a:t>
            </a:r>
          </a:p>
        </p:txBody>
      </p:sp>
      <p:sp>
        <p:nvSpPr>
          <p:cNvPr id="49161" name="AutoShape 8"/>
          <p:cNvSpPr>
            <a:spLocks noChangeArrowheads="1"/>
          </p:cNvSpPr>
          <p:nvPr/>
        </p:nvSpPr>
        <p:spPr bwMode="auto">
          <a:xfrm flipH="1">
            <a:off x="5730874" y="3707606"/>
            <a:ext cx="1363663" cy="2159794"/>
          </a:xfrm>
          <a:prstGeom prst="roundRect">
            <a:avLst>
              <a:gd name="adj" fmla="val 16667"/>
            </a:avLst>
          </a:prstGeom>
          <a:gradFill rotWithShape="1">
            <a:gsLst>
              <a:gs pos="0">
                <a:srgbClr val="008000"/>
              </a:gs>
              <a:gs pos="100000">
                <a:schemeClr val="tx1"/>
              </a:gs>
            </a:gsLst>
            <a:lin ang="2700000" scaled="1"/>
          </a:gradFill>
          <a:ln w="9525" algn="ctr">
            <a:solidFill>
              <a:schemeClr val="tx1"/>
            </a:solidFill>
            <a:round/>
            <a:headEnd/>
            <a:tailEnd/>
          </a:ln>
        </p:spPr>
        <p:txBody>
          <a:bodyPr lIns="0" rIns="0" anchor="b"/>
          <a:lstStyle/>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endParaRPr lang="en-US" sz="900" dirty="0">
              <a:solidFill>
                <a:schemeClr val="bg1"/>
              </a:solidFill>
            </a:endParaRPr>
          </a:p>
          <a:p>
            <a:pPr algn="ctr"/>
            <a:r>
              <a:rPr lang="en-US" sz="1100" dirty="0">
                <a:solidFill>
                  <a:schemeClr val="bg1"/>
                </a:solidFill>
                <a:latin typeface="+mj-lt"/>
              </a:rPr>
              <a:t>SPLOOP and 16-bit instructions for smaller code size</a:t>
            </a:r>
          </a:p>
          <a:p>
            <a:pPr algn="ctr"/>
            <a:endParaRPr lang="en-US" sz="1100" dirty="0">
              <a:solidFill>
                <a:schemeClr val="bg1"/>
              </a:solidFill>
              <a:latin typeface="+mj-lt"/>
            </a:endParaRPr>
          </a:p>
          <a:p>
            <a:pPr algn="ctr"/>
            <a:r>
              <a:rPr lang="en-US" sz="1100" dirty="0">
                <a:solidFill>
                  <a:schemeClr val="bg1"/>
                </a:solidFill>
                <a:latin typeface="+mj-lt"/>
              </a:rPr>
              <a:t>Flexible level one memory architecture</a:t>
            </a:r>
          </a:p>
          <a:p>
            <a:pPr algn="ctr"/>
            <a:endParaRPr lang="en-US" sz="1100" dirty="0">
              <a:solidFill>
                <a:schemeClr val="bg1"/>
              </a:solidFill>
              <a:latin typeface="+mj-lt"/>
            </a:endParaRPr>
          </a:p>
          <a:p>
            <a:pPr algn="ctr"/>
            <a:r>
              <a:rPr lang="en-US" sz="1100" dirty="0" err="1">
                <a:solidFill>
                  <a:schemeClr val="bg1"/>
                </a:solidFill>
                <a:latin typeface="+mj-lt"/>
              </a:rPr>
              <a:t>iDMA</a:t>
            </a:r>
            <a:r>
              <a:rPr lang="en-US" sz="1100" dirty="0">
                <a:solidFill>
                  <a:schemeClr val="bg1"/>
                </a:solidFill>
                <a:latin typeface="+mj-lt"/>
              </a:rPr>
              <a:t> for rapid data transfers between local memories</a:t>
            </a:r>
          </a:p>
        </p:txBody>
      </p:sp>
      <p:sp>
        <p:nvSpPr>
          <p:cNvPr id="49162" name="Text Box 10"/>
          <p:cNvSpPr txBox="1">
            <a:spLocks noChangeArrowheads="1"/>
          </p:cNvSpPr>
          <p:nvPr/>
        </p:nvSpPr>
        <p:spPr bwMode="auto">
          <a:xfrm>
            <a:off x="4045391" y="1016000"/>
            <a:ext cx="1254831" cy="461665"/>
          </a:xfrm>
          <a:prstGeom prst="rect">
            <a:avLst/>
          </a:prstGeom>
          <a:noFill/>
          <a:ln w="9525">
            <a:noFill/>
            <a:miter lim="800000"/>
            <a:headEnd/>
            <a:tailEnd/>
          </a:ln>
        </p:spPr>
        <p:txBody>
          <a:bodyPr wrap="none">
            <a:spAutoFit/>
          </a:bodyPr>
          <a:lstStyle/>
          <a:p>
            <a:pPr algn="ctr"/>
            <a:r>
              <a:rPr lang="en-US" dirty="0">
                <a:solidFill>
                  <a:schemeClr val="bg1"/>
                </a:solidFill>
                <a:latin typeface="+mj-lt"/>
              </a:rPr>
              <a:t>C66x ISA</a:t>
            </a:r>
          </a:p>
        </p:txBody>
      </p:sp>
      <p:sp>
        <p:nvSpPr>
          <p:cNvPr id="49163" name="Text Box 11"/>
          <p:cNvSpPr txBox="1">
            <a:spLocks noChangeArrowheads="1"/>
          </p:cNvSpPr>
          <p:nvPr/>
        </p:nvSpPr>
        <p:spPr bwMode="auto">
          <a:xfrm>
            <a:off x="5930930" y="3702840"/>
            <a:ext cx="946093" cy="461665"/>
          </a:xfrm>
          <a:prstGeom prst="rect">
            <a:avLst/>
          </a:prstGeom>
          <a:noFill/>
          <a:ln w="9525">
            <a:noFill/>
            <a:miter lim="800000"/>
            <a:headEnd/>
            <a:tailEnd/>
          </a:ln>
        </p:spPr>
        <p:txBody>
          <a:bodyPr wrap="none">
            <a:spAutoFit/>
          </a:bodyPr>
          <a:lstStyle/>
          <a:p>
            <a:pPr algn="ctr"/>
            <a:r>
              <a:rPr lang="en-US" dirty="0">
                <a:solidFill>
                  <a:schemeClr val="bg1"/>
                </a:solidFill>
                <a:latin typeface="+mj-lt"/>
              </a:rPr>
              <a:t>C64x+</a:t>
            </a:r>
          </a:p>
        </p:txBody>
      </p:sp>
      <p:sp>
        <p:nvSpPr>
          <p:cNvPr id="49164" name="Text Box 12"/>
          <p:cNvSpPr txBox="1">
            <a:spLocks noChangeArrowheads="1"/>
          </p:cNvSpPr>
          <p:nvPr/>
        </p:nvSpPr>
        <p:spPr bwMode="auto">
          <a:xfrm>
            <a:off x="7343755" y="4186232"/>
            <a:ext cx="792204" cy="461665"/>
          </a:xfrm>
          <a:prstGeom prst="rect">
            <a:avLst/>
          </a:prstGeom>
          <a:noFill/>
          <a:ln w="9525">
            <a:noFill/>
            <a:miter lim="800000"/>
            <a:headEnd/>
            <a:tailEnd/>
          </a:ln>
        </p:spPr>
        <p:txBody>
          <a:bodyPr wrap="none">
            <a:spAutoFit/>
          </a:bodyPr>
          <a:lstStyle/>
          <a:p>
            <a:pPr algn="ctr"/>
            <a:r>
              <a:rPr lang="en-US" dirty="0">
                <a:solidFill>
                  <a:schemeClr val="bg1"/>
                </a:solidFill>
                <a:latin typeface="+mj-lt"/>
              </a:rPr>
              <a:t>C64x</a:t>
            </a:r>
          </a:p>
        </p:txBody>
      </p:sp>
      <p:sp>
        <p:nvSpPr>
          <p:cNvPr id="49165" name="Text Box 13"/>
          <p:cNvSpPr txBox="1">
            <a:spLocks noChangeArrowheads="1"/>
          </p:cNvSpPr>
          <p:nvPr/>
        </p:nvSpPr>
        <p:spPr bwMode="auto">
          <a:xfrm>
            <a:off x="1157245" y="4343400"/>
            <a:ext cx="792205" cy="461665"/>
          </a:xfrm>
          <a:prstGeom prst="rect">
            <a:avLst/>
          </a:prstGeom>
          <a:noFill/>
          <a:ln w="9525">
            <a:noFill/>
            <a:miter lim="800000"/>
            <a:headEnd/>
            <a:tailEnd/>
          </a:ln>
        </p:spPr>
        <p:txBody>
          <a:bodyPr wrap="none">
            <a:spAutoFit/>
          </a:bodyPr>
          <a:lstStyle/>
          <a:p>
            <a:pPr algn="ctr"/>
            <a:r>
              <a:rPr lang="en-US" dirty="0">
                <a:solidFill>
                  <a:schemeClr val="bg1"/>
                </a:solidFill>
                <a:latin typeface="+mj-lt"/>
              </a:rPr>
              <a:t>C67x</a:t>
            </a:r>
          </a:p>
        </p:txBody>
      </p:sp>
      <p:sp>
        <p:nvSpPr>
          <p:cNvPr id="49166" name="Text Box 14"/>
          <p:cNvSpPr txBox="1">
            <a:spLocks noChangeArrowheads="1"/>
          </p:cNvSpPr>
          <p:nvPr/>
        </p:nvSpPr>
        <p:spPr bwMode="auto">
          <a:xfrm>
            <a:off x="2490849" y="3962400"/>
            <a:ext cx="946093" cy="461665"/>
          </a:xfrm>
          <a:prstGeom prst="rect">
            <a:avLst/>
          </a:prstGeom>
          <a:noFill/>
          <a:ln w="9525">
            <a:noFill/>
            <a:miter lim="800000"/>
            <a:headEnd/>
            <a:tailEnd/>
          </a:ln>
        </p:spPr>
        <p:txBody>
          <a:bodyPr wrap="none">
            <a:spAutoFit/>
          </a:bodyPr>
          <a:lstStyle/>
          <a:p>
            <a:pPr algn="ctr"/>
            <a:r>
              <a:rPr lang="en-US" dirty="0">
                <a:solidFill>
                  <a:schemeClr val="bg1"/>
                </a:solidFill>
                <a:latin typeface="+mj-lt"/>
              </a:rPr>
              <a:t>C67x+</a:t>
            </a:r>
          </a:p>
        </p:txBody>
      </p:sp>
      <p:sp>
        <p:nvSpPr>
          <p:cNvPr id="49167" name="Line 15"/>
          <p:cNvSpPr>
            <a:spLocks noChangeShapeType="1"/>
          </p:cNvSpPr>
          <p:nvPr/>
        </p:nvSpPr>
        <p:spPr bwMode="auto">
          <a:xfrm flipH="1">
            <a:off x="4953000" y="6172200"/>
            <a:ext cx="3505200" cy="0"/>
          </a:xfrm>
          <a:prstGeom prst="line">
            <a:avLst/>
          </a:prstGeom>
          <a:noFill/>
          <a:ln w="28575">
            <a:solidFill>
              <a:srgbClr val="008000"/>
            </a:solidFill>
            <a:round/>
            <a:headEnd/>
            <a:tailEnd type="triangle" w="med" len="med"/>
          </a:ln>
        </p:spPr>
        <p:txBody>
          <a:bodyPr/>
          <a:lstStyle/>
          <a:p>
            <a:endParaRPr lang="en-US"/>
          </a:p>
        </p:txBody>
      </p:sp>
      <p:sp>
        <p:nvSpPr>
          <p:cNvPr id="49168" name="Line 16"/>
          <p:cNvSpPr>
            <a:spLocks noChangeShapeType="1"/>
          </p:cNvSpPr>
          <p:nvPr/>
        </p:nvSpPr>
        <p:spPr bwMode="auto">
          <a:xfrm>
            <a:off x="990600" y="6172200"/>
            <a:ext cx="3429000" cy="0"/>
          </a:xfrm>
          <a:prstGeom prst="line">
            <a:avLst/>
          </a:prstGeom>
          <a:noFill/>
          <a:ln w="28575">
            <a:solidFill>
              <a:srgbClr val="0033CC"/>
            </a:solidFill>
            <a:round/>
            <a:headEnd/>
            <a:tailEnd type="triangle" w="med" len="med"/>
          </a:ln>
        </p:spPr>
        <p:txBody>
          <a:bodyPr/>
          <a:lstStyle/>
          <a:p>
            <a:endParaRPr lang="en-US"/>
          </a:p>
        </p:txBody>
      </p:sp>
      <p:sp>
        <p:nvSpPr>
          <p:cNvPr id="49169" name="Text Box 17"/>
          <p:cNvSpPr txBox="1">
            <a:spLocks noChangeArrowheads="1"/>
          </p:cNvSpPr>
          <p:nvPr/>
        </p:nvSpPr>
        <p:spPr bwMode="auto">
          <a:xfrm>
            <a:off x="1660525" y="5980113"/>
            <a:ext cx="184150" cy="366712"/>
          </a:xfrm>
          <a:prstGeom prst="rect">
            <a:avLst/>
          </a:prstGeom>
          <a:noFill/>
          <a:ln w="9525">
            <a:noFill/>
            <a:miter lim="800000"/>
            <a:headEnd/>
            <a:tailEnd/>
          </a:ln>
        </p:spPr>
        <p:txBody>
          <a:bodyPr wrap="none">
            <a:spAutoFit/>
          </a:bodyPr>
          <a:lstStyle/>
          <a:p>
            <a:endParaRPr lang="en-US"/>
          </a:p>
        </p:txBody>
      </p:sp>
      <p:sp>
        <p:nvSpPr>
          <p:cNvPr id="49170" name="Rectangle 18"/>
          <p:cNvSpPr>
            <a:spLocks noChangeArrowheads="1"/>
          </p:cNvSpPr>
          <p:nvPr/>
        </p:nvSpPr>
        <p:spPr bwMode="auto">
          <a:xfrm>
            <a:off x="1600200" y="6019800"/>
            <a:ext cx="2209800" cy="304800"/>
          </a:xfrm>
          <a:prstGeom prst="rect">
            <a:avLst/>
          </a:prstGeom>
          <a:solidFill>
            <a:schemeClr val="bg1"/>
          </a:solidFill>
          <a:ln w="9525">
            <a:noFill/>
            <a:miter lim="800000"/>
            <a:headEnd/>
            <a:tailEnd/>
          </a:ln>
        </p:spPr>
        <p:txBody>
          <a:bodyPr wrap="none" anchor="ctr"/>
          <a:lstStyle/>
          <a:p>
            <a:pPr algn="ctr"/>
            <a:r>
              <a:rPr lang="en-US" sz="1600" dirty="0">
                <a:solidFill>
                  <a:srgbClr val="0033CC"/>
                </a:solidFill>
                <a:latin typeface="+mj-lt"/>
              </a:rPr>
              <a:t>FLOATING-POINT VALUE</a:t>
            </a:r>
          </a:p>
        </p:txBody>
      </p:sp>
      <p:sp>
        <p:nvSpPr>
          <p:cNvPr id="49171" name="Rectangle 19"/>
          <p:cNvSpPr>
            <a:spLocks noChangeArrowheads="1"/>
          </p:cNvSpPr>
          <p:nvPr/>
        </p:nvSpPr>
        <p:spPr bwMode="auto">
          <a:xfrm>
            <a:off x="5867400" y="6019800"/>
            <a:ext cx="1828800" cy="304800"/>
          </a:xfrm>
          <a:prstGeom prst="rect">
            <a:avLst/>
          </a:prstGeom>
          <a:solidFill>
            <a:schemeClr val="bg1"/>
          </a:solidFill>
          <a:ln w="9525">
            <a:noFill/>
            <a:miter lim="800000"/>
            <a:headEnd/>
            <a:tailEnd/>
          </a:ln>
        </p:spPr>
        <p:txBody>
          <a:bodyPr wrap="none" anchor="ctr"/>
          <a:lstStyle/>
          <a:p>
            <a:pPr algn="ctr"/>
            <a:r>
              <a:rPr lang="en-US" sz="1600" dirty="0">
                <a:solidFill>
                  <a:srgbClr val="008000"/>
                </a:solidFill>
                <a:latin typeface="+mj-lt"/>
              </a:rPr>
              <a:t>FIXED-POINT VALUE</a:t>
            </a:r>
          </a:p>
        </p:txBody>
      </p:sp>
      <p:grpSp>
        <p:nvGrpSpPr>
          <p:cNvPr id="49172" name="Group 20"/>
          <p:cNvGrpSpPr>
            <a:grpSpLocks/>
          </p:cNvGrpSpPr>
          <p:nvPr/>
        </p:nvGrpSpPr>
        <p:grpSpPr bwMode="auto">
          <a:xfrm>
            <a:off x="257175" y="1057275"/>
            <a:ext cx="958850" cy="3554413"/>
            <a:chOff x="4052" y="265"/>
            <a:chExt cx="604" cy="2239"/>
          </a:xfrm>
        </p:grpSpPr>
        <p:sp>
          <p:nvSpPr>
            <p:cNvPr id="49174" name="AutoShape 21"/>
            <p:cNvSpPr>
              <a:spLocks noChangeArrowheads="1"/>
            </p:cNvSpPr>
            <p:nvPr/>
          </p:nvSpPr>
          <p:spPr bwMode="auto">
            <a:xfrm rot="-5400000">
              <a:off x="3816" y="1320"/>
              <a:ext cx="1344" cy="336"/>
            </a:xfrm>
            <a:prstGeom prst="rightArrow">
              <a:avLst>
                <a:gd name="adj1" fmla="val 50000"/>
                <a:gd name="adj2" fmla="val 100000"/>
              </a:avLst>
            </a:prstGeom>
            <a:gradFill rotWithShape="1">
              <a:gsLst>
                <a:gs pos="0">
                  <a:schemeClr val="bg1"/>
                </a:gs>
                <a:gs pos="100000">
                  <a:srgbClr val="3399FF"/>
                </a:gs>
              </a:gsLst>
              <a:lin ang="0" scaled="1"/>
            </a:gradFill>
            <a:ln w="9525">
              <a:noFill/>
              <a:miter lim="800000"/>
              <a:headEnd/>
              <a:tailEnd/>
            </a:ln>
          </p:spPr>
          <p:txBody>
            <a:bodyPr wrap="none" anchor="ctr"/>
            <a:lstStyle/>
            <a:p>
              <a:endParaRPr lang="en-US"/>
            </a:p>
          </p:txBody>
        </p:sp>
        <p:sp>
          <p:nvSpPr>
            <p:cNvPr id="49175" name="Text Box 22"/>
            <p:cNvSpPr txBox="1">
              <a:spLocks noChangeArrowheads="1"/>
            </p:cNvSpPr>
            <p:nvPr/>
          </p:nvSpPr>
          <p:spPr bwMode="auto">
            <a:xfrm rot="16200000">
              <a:off x="3078" y="1239"/>
              <a:ext cx="2239" cy="291"/>
            </a:xfrm>
            <a:prstGeom prst="rect">
              <a:avLst/>
            </a:prstGeom>
            <a:noFill/>
            <a:ln w="9525">
              <a:noFill/>
              <a:miter lim="800000"/>
              <a:headEnd/>
              <a:tailEnd/>
            </a:ln>
          </p:spPr>
          <p:txBody>
            <a:bodyPr wrap="none">
              <a:spAutoFit/>
            </a:bodyPr>
            <a:lstStyle/>
            <a:p>
              <a:r>
                <a:rPr lang="en-US" dirty="0">
                  <a:latin typeface="+mj-lt"/>
                </a:rPr>
                <a:t>Performance </a:t>
              </a:r>
              <a:r>
                <a:rPr lang="en-US" dirty="0" smtClean="0">
                  <a:latin typeface="+mj-lt"/>
                </a:rPr>
                <a:t>Improvement</a:t>
              </a:r>
              <a:endParaRPr lang="en-US" dirty="0">
                <a:latin typeface="+mj-lt"/>
              </a:endParaRPr>
            </a:p>
          </p:txBody>
        </p:sp>
      </p:grpSp>
      <p:sp>
        <p:nvSpPr>
          <p:cNvPr id="49173" name="Text Box 14"/>
          <p:cNvSpPr txBox="1">
            <a:spLocks noChangeArrowheads="1"/>
          </p:cNvSpPr>
          <p:nvPr/>
        </p:nvSpPr>
        <p:spPr bwMode="auto">
          <a:xfrm>
            <a:off x="4148975" y="3650451"/>
            <a:ext cx="947695" cy="461665"/>
          </a:xfrm>
          <a:prstGeom prst="rect">
            <a:avLst/>
          </a:prstGeom>
          <a:noFill/>
          <a:ln w="9525">
            <a:noFill/>
            <a:miter lim="800000"/>
            <a:headEnd/>
            <a:tailEnd/>
          </a:ln>
        </p:spPr>
        <p:txBody>
          <a:bodyPr wrap="none">
            <a:spAutoFit/>
          </a:bodyPr>
          <a:lstStyle/>
          <a:p>
            <a:pPr algn="ctr"/>
            <a:r>
              <a:rPr lang="en-US" dirty="0">
                <a:solidFill>
                  <a:schemeClr val="bg1"/>
                </a:solidFill>
                <a:latin typeface="+mj-lt"/>
              </a:rPr>
              <a:t>C674x</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32" name="Rectangle 491"/>
          <p:cNvSpPr>
            <a:spLocks noChangeArrowheads="1"/>
          </p:cNvSpPr>
          <p:nvPr/>
        </p:nvSpPr>
        <p:spPr bwMode="auto">
          <a:xfrm>
            <a:off x="878681" y="3706813"/>
            <a:ext cx="2955132" cy="18415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grpSp>
        <p:nvGrpSpPr>
          <p:cNvPr id="433" name="Group 432"/>
          <p:cNvGrpSpPr/>
          <p:nvPr/>
        </p:nvGrpSpPr>
        <p:grpSpPr>
          <a:xfrm>
            <a:off x="0" y="914400"/>
            <a:ext cx="5354638" cy="5442739"/>
            <a:chOff x="0" y="914400"/>
            <a:chExt cx="5354638" cy="5442739"/>
          </a:xfrm>
        </p:grpSpPr>
        <p:sp>
          <p:nvSpPr>
            <p:cNvPr id="434"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5"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6"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7"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8"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2"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3"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5"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6"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7"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8"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7"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8"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6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6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7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8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5"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7"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8"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9"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90"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92"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3"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4"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5"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6"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7"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8"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9"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0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50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3"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4"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5"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6"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7"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8"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9"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1"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2"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3"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4"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5"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6"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7"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0"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1"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2"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3"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4"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6"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7"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8"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9"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30"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1"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2"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3"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6"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7"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8"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9"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0"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2"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3"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4"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5"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6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0"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71"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2"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3"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4"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5"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6"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7"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8"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9"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80"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81"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2"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3"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4"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5"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6"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7"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8"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9"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90"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91"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2"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3"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4"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5"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6"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7"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60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60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2"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3"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4"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5"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6"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1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2"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4"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7"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8"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2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30"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31"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2"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7"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40"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1"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2"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3"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4"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5"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6"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7"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8"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9"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50"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51"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2"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4"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5"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6"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7"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8"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60"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61"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2"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3"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4"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5"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6"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7"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8"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9"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70"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71"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2"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3"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4"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5"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6"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7"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8"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9"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0"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2"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3"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4"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5"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6"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7"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8"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9"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90"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91"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2"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3"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4"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5"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6"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7"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8"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9"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00"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701"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2"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3"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4"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5"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1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2"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3"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4"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5"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6"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7"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8"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9"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2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2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3"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5"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6"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8"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9"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0"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2"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3"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4"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5"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6"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7"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8"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9"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40"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41"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2"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3"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4"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5"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6"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7"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8"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9"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50"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51"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2"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3"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4"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5"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3"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4"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5"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6"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7"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8"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9"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70"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71"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2"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3"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8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9"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9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9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4" name="Rectangle 814"/>
            <p:cNvSpPr>
              <a:spLocks noChangeArrowheads="1"/>
            </p:cNvSpPr>
            <p:nvPr/>
          </p:nvSpPr>
          <p:spPr bwMode="auto">
            <a:xfrm>
              <a:off x="871538" y="3700158"/>
              <a:ext cx="2962211" cy="20116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79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80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80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8"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9"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10"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7"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8"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9"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20"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1"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2"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3"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
        <p:nvSpPr>
          <p:cNvPr id="56323" name="Rectangle 2"/>
          <p:cNvSpPr>
            <a:spLocks noGrp="1" noChangeArrowheads="1"/>
          </p:cNvSpPr>
          <p:nvPr>
            <p:ph type="title" idx="4294967295"/>
          </p:nvPr>
        </p:nvSpPr>
        <p:spPr>
          <a:xfrm>
            <a:off x="464360" y="76200"/>
            <a:ext cx="8229600" cy="762000"/>
          </a:xfrm>
        </p:spPr>
        <p:txBody>
          <a:bodyPr/>
          <a:lstStyle/>
          <a:p>
            <a:pPr eaLnBrk="1" hangingPunct="1"/>
            <a:r>
              <a:rPr lang="en-US" b="0" dirty="0" smtClean="0"/>
              <a:t>TeraNet Switch Fabric</a:t>
            </a:r>
          </a:p>
        </p:txBody>
      </p:sp>
      <p:sp>
        <p:nvSpPr>
          <p:cNvPr id="56324" name="Rectangle 4"/>
          <p:cNvSpPr>
            <a:spLocks noGrp="1" noChangeArrowheads="1"/>
          </p:cNvSpPr>
          <p:nvPr>
            <p:ph type="body" sz="half" idx="4294967295"/>
          </p:nvPr>
        </p:nvSpPr>
        <p:spPr>
          <a:xfrm>
            <a:off x="5450680" y="2633659"/>
            <a:ext cx="3571876" cy="3731421"/>
          </a:xfrm>
        </p:spPr>
        <p:txBody>
          <a:bodyPr/>
          <a:lstStyle/>
          <a:p>
            <a:pPr marL="227013" indent="-227013" eaLnBrk="1" hangingPunct="1">
              <a:spcBef>
                <a:spcPct val="0"/>
              </a:spcBef>
              <a:spcAft>
                <a:spcPct val="10000"/>
              </a:spcAft>
            </a:pPr>
            <a:r>
              <a:rPr lang="en-US" sz="1800" dirty="0" smtClean="0"/>
              <a:t>A non-blocking switch fabric that enables fast and contention-free internal data movement</a:t>
            </a:r>
          </a:p>
          <a:p>
            <a:pPr marL="227013" indent="-227013" eaLnBrk="1" hangingPunct="1">
              <a:spcBef>
                <a:spcPct val="0"/>
              </a:spcBef>
              <a:spcAft>
                <a:spcPct val="10000"/>
              </a:spcAft>
            </a:pPr>
            <a:r>
              <a:rPr lang="en-US" sz="1800" dirty="0" smtClean="0"/>
              <a:t>Provides a configured way – within hardware – to manage traffic queues and ensure priority jobs are getting accomplished while minimizing the involvement of the CorePac cores</a:t>
            </a:r>
          </a:p>
          <a:p>
            <a:pPr marL="227013" indent="-227013" eaLnBrk="1" hangingPunct="1">
              <a:spcBef>
                <a:spcPct val="0"/>
              </a:spcBef>
              <a:spcAft>
                <a:spcPct val="10000"/>
              </a:spcAft>
            </a:pPr>
            <a:r>
              <a:rPr lang="en-US" sz="1800" dirty="0" smtClean="0"/>
              <a:t>Facilitates high-bandwidth communications between CorePac cores, subsystems, peripherals, and memory</a:t>
            </a:r>
          </a:p>
        </p:txBody>
      </p:sp>
      <p:sp>
        <p:nvSpPr>
          <p:cNvPr id="56325" name="AutoShape 5"/>
          <p:cNvSpPr>
            <a:spLocks noChangeArrowheads="1"/>
          </p:cNvSpPr>
          <p:nvPr/>
        </p:nvSpPr>
        <p:spPr bwMode="auto">
          <a:xfrm>
            <a:off x="5426075" y="2582863"/>
            <a:ext cx="3603625" cy="380365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6333" name="Rectangle 494"/>
          <p:cNvSpPr>
            <a:spLocks noChangeArrowheads="1"/>
          </p:cNvSpPr>
          <p:nvPr/>
        </p:nvSpPr>
        <p:spPr bwMode="auto">
          <a:xfrm>
            <a:off x="3643313" y="1300163"/>
            <a:ext cx="190500" cy="2422525"/>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6334" name="Rectangle 498"/>
          <p:cNvSpPr>
            <a:spLocks noChangeArrowheads="1"/>
          </p:cNvSpPr>
          <p:nvPr/>
        </p:nvSpPr>
        <p:spPr bwMode="auto">
          <a:xfrm>
            <a:off x="1408113" y="1492250"/>
            <a:ext cx="190500" cy="223043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426"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8"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9"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30"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31"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title" idx="4294967295"/>
          </p:nvPr>
        </p:nvSpPr>
        <p:spPr>
          <a:xfrm>
            <a:off x="0" y="76200"/>
            <a:ext cx="8229600" cy="762000"/>
          </a:xfrm>
        </p:spPr>
        <p:txBody>
          <a:bodyPr/>
          <a:lstStyle/>
          <a:p>
            <a:pPr eaLnBrk="1" hangingPunct="1"/>
            <a:r>
              <a:rPr lang="en-US" b="0" dirty="0" smtClean="0"/>
              <a:t>Diagnostic Enhancements</a:t>
            </a:r>
          </a:p>
        </p:txBody>
      </p:sp>
      <p:sp>
        <p:nvSpPr>
          <p:cNvPr id="57347" name="Rectangle 5"/>
          <p:cNvSpPr>
            <a:spLocks noGrp="1" noChangeArrowheads="1"/>
          </p:cNvSpPr>
          <p:nvPr>
            <p:ph type="body" sz="half" idx="4294967295"/>
          </p:nvPr>
        </p:nvSpPr>
        <p:spPr>
          <a:xfrm>
            <a:off x="5422107" y="2943225"/>
            <a:ext cx="3586162" cy="3436144"/>
          </a:xfrm>
        </p:spPr>
        <p:txBody>
          <a:bodyPr/>
          <a:lstStyle/>
          <a:p>
            <a:pPr marL="227013" indent="-227013" eaLnBrk="1" hangingPunct="1">
              <a:lnSpc>
                <a:spcPct val="80000"/>
              </a:lnSpc>
              <a:spcBef>
                <a:spcPct val="0"/>
              </a:spcBef>
              <a:spcAft>
                <a:spcPct val="10000"/>
              </a:spcAft>
            </a:pPr>
            <a:r>
              <a:rPr lang="en-US" sz="1600" dirty="0" smtClean="0"/>
              <a:t>Embedded Trace Buffers (ETB) enhance the diagnostic capabilities of the CorePac.</a:t>
            </a:r>
          </a:p>
          <a:p>
            <a:pPr marL="227013" indent="-227013" eaLnBrk="1" hangingPunct="1">
              <a:lnSpc>
                <a:spcPct val="80000"/>
              </a:lnSpc>
              <a:spcBef>
                <a:spcPct val="0"/>
              </a:spcBef>
              <a:spcAft>
                <a:spcPct val="10000"/>
              </a:spcAft>
            </a:pPr>
            <a:r>
              <a:rPr lang="en-US" sz="1600" dirty="0" smtClean="0"/>
              <a:t>CP Monitor enables diagnostic capabilities on data traffic through the TeraNet switch fabric.</a:t>
            </a:r>
          </a:p>
          <a:p>
            <a:pPr marL="227013" indent="-227013">
              <a:lnSpc>
                <a:spcPct val="80000"/>
              </a:lnSpc>
            </a:pPr>
            <a:r>
              <a:rPr lang="en-US" sz="1600" dirty="0" smtClean="0"/>
              <a:t>Automatic statistics collection and exporting (non-intrusive)</a:t>
            </a:r>
          </a:p>
          <a:p>
            <a:pPr marL="227013" indent="-227013">
              <a:lnSpc>
                <a:spcPct val="80000"/>
              </a:lnSpc>
            </a:pPr>
            <a:r>
              <a:rPr lang="en-US" sz="1600" dirty="0" smtClean="0"/>
              <a:t>Monitors individual events for better debugging</a:t>
            </a:r>
          </a:p>
          <a:p>
            <a:pPr marL="227013" indent="-227013">
              <a:lnSpc>
                <a:spcPct val="80000"/>
              </a:lnSpc>
            </a:pPr>
            <a:r>
              <a:rPr lang="en-US" sz="1600" dirty="0" smtClean="0"/>
              <a:t>Monitors transactions to both memory end point and Memory-Mapped Registers (MMR)</a:t>
            </a:r>
          </a:p>
          <a:p>
            <a:pPr marL="227013" indent="-227013">
              <a:lnSpc>
                <a:spcPct val="80000"/>
              </a:lnSpc>
            </a:pPr>
            <a:r>
              <a:rPr lang="en-US" sz="1600" dirty="0" smtClean="0"/>
              <a:t>Configurable monitor-filtering capability based on address and transaction type</a:t>
            </a:r>
          </a:p>
        </p:txBody>
      </p:sp>
      <p:sp>
        <p:nvSpPr>
          <p:cNvPr id="57348" name="AutoShape 6"/>
          <p:cNvSpPr>
            <a:spLocks noChangeArrowheads="1"/>
          </p:cNvSpPr>
          <p:nvPr/>
        </p:nvSpPr>
        <p:spPr bwMode="auto">
          <a:xfrm>
            <a:off x="5435601" y="2857500"/>
            <a:ext cx="3601244" cy="3564731"/>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23"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24"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5"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6"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7"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28"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29"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31" name="Group 430"/>
          <p:cNvGrpSpPr/>
          <p:nvPr/>
        </p:nvGrpSpPr>
        <p:grpSpPr>
          <a:xfrm>
            <a:off x="0" y="914400"/>
            <a:ext cx="5354638" cy="5442739"/>
            <a:chOff x="0" y="914400"/>
            <a:chExt cx="5354638" cy="5442739"/>
          </a:xfrm>
        </p:grpSpPr>
        <p:sp>
          <p:nvSpPr>
            <p:cNvPr id="43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4"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5"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6"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7"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8"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9"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0"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1"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2"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3"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4"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5"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6"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5"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6"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7"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8"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59"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0"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1"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2"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3"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4"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5"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6"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7"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68"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9"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0"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1"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2"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3"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4"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5"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6"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7"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78"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79"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0"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1"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2"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3"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4"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5"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6" name="Rectangle 473"/>
            <p:cNvSpPr>
              <a:spLocks noChangeArrowheads="1"/>
            </p:cNvSpPr>
            <p:nvPr/>
          </p:nvSpPr>
          <p:spPr bwMode="auto">
            <a:xfrm>
              <a:off x="364459" y="1807801"/>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7"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Debug &amp; Trace</a:t>
              </a:r>
              <a:endParaRPr lang="en-US" sz="700" dirty="0">
                <a:solidFill>
                  <a:srgbClr val="000000"/>
                </a:solidFill>
              </a:endParaRPr>
            </a:p>
          </p:txBody>
        </p:sp>
        <p:sp>
          <p:nvSpPr>
            <p:cNvPr id="488"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9"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90"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2"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3"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4"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5"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6"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7"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98"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99"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0"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1"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2"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3"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4"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5"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6"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7"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8"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9"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0"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1"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2"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3"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4"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5"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6"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7"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8"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9"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0"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1"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2"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3"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4"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5"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6"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7"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8"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9"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0"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1"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2"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3"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4"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5"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6"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7"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8"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9"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0"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1"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2"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3"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4"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5"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6"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7"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8"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9"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0"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1"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2"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3"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4"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5"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6"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7"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58"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9"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0"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1"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2"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3"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4"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5"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6"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7"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8"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69"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0"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1"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2"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3"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4"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5"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6"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7"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78"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79"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0"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1"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2"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3"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4"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5"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6"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7"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88"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89"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0"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1"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2"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3"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4"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5"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6"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7"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98"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99"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0"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1"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2"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3"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4"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5"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6"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7"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08"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09"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0"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1"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2"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3"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4"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5"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6"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7"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8"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19"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0"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1"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2"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3"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4"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5"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6"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7"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8"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9"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0"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1"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2"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3"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4"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5"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6"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7"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8"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9"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0"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1"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2"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3"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4"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5"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6"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7"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8"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9"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0"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1"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2"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3"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4"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5"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6"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7"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5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5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0"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1"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2"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3"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4"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5"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6"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7"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68"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69"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0"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1"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2"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3"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4"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5"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6"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7"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8"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9"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0"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1"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2"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3"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4"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5"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7"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88"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9"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0"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1"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2"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3"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4"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5"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6"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7"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98"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99"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0"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1"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2"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3"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4"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5"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6"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7"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08"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9"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0"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1"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2"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3"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4"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5"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6"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7"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18"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19"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0"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1"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2"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3"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4"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5"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6"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8"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9"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0"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1"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2"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3"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4"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5"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6"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7"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38"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39"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0"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1"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2"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3"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4"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5"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6"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7"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48"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49"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0"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1"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2"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3"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4"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5"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3"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4"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5"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6"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7"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8"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69"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0"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1"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2"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3"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4"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5"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6"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7"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8"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79"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0"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1"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2"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3"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4"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5"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6"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7"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88"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89"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0"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1"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2"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3"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4"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5"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6"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7"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98"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99"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0"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1"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2"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3"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4"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5"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6"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7"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08"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09"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0"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1"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2"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3"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4"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5"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6"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7"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18"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19"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0"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1"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485"/>
          <p:cNvSpPr>
            <a:spLocks noChangeArrowheads="1"/>
          </p:cNvSpPr>
          <p:nvPr/>
        </p:nvSpPr>
        <p:spPr bwMode="auto">
          <a:xfrm>
            <a:off x="163513" y="3686175"/>
            <a:ext cx="806450" cy="19843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8370" name="Left Arrow 839"/>
          <p:cNvSpPr>
            <a:spLocks noChangeArrowheads="1"/>
          </p:cNvSpPr>
          <p:nvPr/>
        </p:nvSpPr>
        <p:spPr bwMode="auto">
          <a:xfrm>
            <a:off x="20638" y="3589338"/>
            <a:ext cx="998537" cy="396875"/>
          </a:xfrm>
          <a:prstGeom prst="leftArrow">
            <a:avLst>
              <a:gd name="adj1" fmla="val 50000"/>
              <a:gd name="adj2" fmla="val 49924"/>
            </a:avLst>
          </a:prstGeom>
          <a:solidFill>
            <a:srgbClr val="FFFF00"/>
          </a:solidFill>
          <a:ln w="9525" algn="ctr">
            <a:noFill/>
            <a:round/>
            <a:headEnd/>
            <a:tailEnd/>
          </a:ln>
        </p:spPr>
        <p:txBody>
          <a:bodyPr/>
          <a:lstStyle/>
          <a:p>
            <a:pPr algn="l" eaLnBrk="0" hangingPunct="0"/>
            <a:endParaRPr lang="en-US" sz="1800">
              <a:solidFill>
                <a:srgbClr val="000000"/>
              </a:solidFill>
            </a:endParaRPr>
          </a:p>
        </p:txBody>
      </p:sp>
      <p:grpSp>
        <p:nvGrpSpPr>
          <p:cNvPr id="434" name="Group 433"/>
          <p:cNvGrpSpPr/>
          <p:nvPr/>
        </p:nvGrpSpPr>
        <p:grpSpPr>
          <a:xfrm>
            <a:off x="0" y="914400"/>
            <a:ext cx="5354638" cy="5442739"/>
            <a:chOff x="0" y="914400"/>
            <a:chExt cx="5354638" cy="5442739"/>
          </a:xfrm>
        </p:grpSpPr>
        <p:sp>
          <p:nvSpPr>
            <p:cNvPr id="435"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6"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7"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8"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9"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40"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1"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2"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3"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4"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5"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6"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7"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8"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9"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50"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1"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2"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3"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4"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5"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6"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7"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8"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9"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60"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61"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62"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3"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4"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5"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6"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7"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8"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9"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0"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71"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2"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3"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4"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5"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6"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7"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8"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9"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80"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81"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2"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3"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4"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5"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6"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7"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8"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9"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91"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2"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93"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4"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5"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6"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7"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8"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9"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500"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01"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502"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3"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4"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5"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6"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7"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8"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9"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10"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1"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2"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3"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4"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5"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6"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7"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8"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9"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0"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1"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2"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3"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4"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5"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6"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7"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8"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9"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30"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31"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2"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3"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4"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6"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7"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8"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9"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40"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1"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2"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3"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4"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5"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6"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7"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8"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9"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0"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1"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2"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3"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4"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6"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7"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8"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9"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60"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61"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2"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3"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4"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5"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6"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7"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8"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9"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70"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1"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72"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3"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4"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5"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6"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7"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8"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9"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80"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81"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82"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3"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4"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5"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6"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7"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8"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9"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90"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91"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92"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3"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4"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5"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6"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7"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8"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9"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600"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601"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602"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3"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4"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5"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6"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7"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8"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9"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10"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1"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12"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3"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4"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5"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6"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7"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8"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9"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0"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1"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22"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3"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4"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5"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6"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7"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8"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9"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30"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31"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32"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3"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4"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5"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6"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7"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8"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9"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0"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41"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2"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3"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4"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5"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6"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7"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8"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9"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50"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51"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52"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3"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4"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5"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6"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7"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8"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9"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60"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61"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62"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3"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4"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5"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6"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7"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8"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9"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70"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71"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72"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3"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4"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5"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6"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7"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8"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9"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80"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1"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2"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3"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4"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5"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6"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7"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8"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9"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90"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91"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92"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3"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4"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5"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6"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7"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8"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9"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00"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01"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702"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3"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4"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5"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6"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7"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8"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9"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10"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11"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2"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3"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4"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5"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6"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7"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8"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9"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2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21"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22"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3"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4"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5"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6"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7"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8"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9"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0"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2"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3"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4"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5"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6"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7"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8"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9"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40"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41"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42"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3"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4"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5"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6"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7"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8"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9"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50"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51"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52"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3"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4"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5"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6"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3"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4"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5"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6"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7"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8"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9"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70"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71"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72"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3"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4"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5"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6"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7"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8"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9"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80"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1"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82"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3"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4"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5"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6"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7"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8"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9" name="Rectangle 808"/>
            <p:cNvSpPr>
              <a:spLocks noChangeArrowheads="1"/>
            </p:cNvSpPr>
            <p:nvPr/>
          </p:nvSpPr>
          <p:spPr bwMode="auto">
            <a:xfrm>
              <a:off x="149167" y="3693014"/>
              <a:ext cx="802734" cy="198363"/>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790"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91"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92"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3"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4"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5"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6"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7"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8"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9"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800"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801"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802"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3"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4"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5"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6"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7"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8"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9"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10"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1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2"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3"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4"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5"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6"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7"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8"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9"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20"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21"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2"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3"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4"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
        <p:nvSpPr>
          <p:cNvPr id="58372" name="Rectangle 3"/>
          <p:cNvSpPr>
            <a:spLocks noGrp="1" noChangeArrowheads="1"/>
          </p:cNvSpPr>
          <p:nvPr>
            <p:ph type="title" idx="4294967295"/>
          </p:nvPr>
        </p:nvSpPr>
        <p:spPr>
          <a:xfrm>
            <a:off x="557232" y="76200"/>
            <a:ext cx="8229600" cy="762000"/>
          </a:xfrm>
        </p:spPr>
        <p:txBody>
          <a:bodyPr/>
          <a:lstStyle/>
          <a:p>
            <a:pPr eaLnBrk="1" hangingPunct="1"/>
            <a:r>
              <a:rPr lang="en-US" b="0" dirty="0" smtClean="0"/>
              <a:t>HyperLink Bus</a:t>
            </a:r>
          </a:p>
        </p:txBody>
      </p:sp>
      <p:sp>
        <p:nvSpPr>
          <p:cNvPr id="58373" name="Rectangle 5"/>
          <p:cNvSpPr>
            <a:spLocks noGrp="1" noChangeArrowheads="1"/>
          </p:cNvSpPr>
          <p:nvPr>
            <p:ph type="body" sz="half" idx="4294967295"/>
          </p:nvPr>
        </p:nvSpPr>
        <p:spPr>
          <a:xfrm>
            <a:off x="5416543" y="3206750"/>
            <a:ext cx="3606013" cy="1638300"/>
          </a:xfrm>
        </p:spPr>
        <p:txBody>
          <a:bodyPr/>
          <a:lstStyle/>
          <a:p>
            <a:pPr marL="227013" indent="-227013" eaLnBrk="1" hangingPunct="1">
              <a:lnSpc>
                <a:spcPct val="80000"/>
              </a:lnSpc>
              <a:spcBef>
                <a:spcPct val="0"/>
              </a:spcBef>
              <a:spcAft>
                <a:spcPct val="10000"/>
              </a:spcAft>
            </a:pPr>
            <a:r>
              <a:rPr lang="en-US" sz="1800" dirty="0" smtClean="0"/>
              <a:t>Provides the capability to expand the device to include hardware acceleration or other auxiliary processors</a:t>
            </a:r>
          </a:p>
          <a:p>
            <a:pPr marL="227013" indent="-227013" eaLnBrk="1" hangingPunct="1">
              <a:lnSpc>
                <a:spcPct val="80000"/>
              </a:lnSpc>
              <a:spcBef>
                <a:spcPct val="0"/>
              </a:spcBef>
              <a:spcAft>
                <a:spcPct val="10000"/>
              </a:spcAft>
            </a:pPr>
            <a:r>
              <a:rPr lang="en-US" sz="1800" dirty="0" smtClean="0"/>
              <a:t>Supports four lanes with up to 12.5 </a:t>
            </a:r>
            <a:r>
              <a:rPr lang="en-US" sz="1800" dirty="0" err="1" smtClean="0"/>
              <a:t>Gbaud</a:t>
            </a:r>
            <a:r>
              <a:rPr lang="en-US" sz="1800" dirty="0" smtClean="0"/>
              <a:t> per lane</a:t>
            </a:r>
          </a:p>
        </p:txBody>
      </p:sp>
      <p:sp>
        <p:nvSpPr>
          <p:cNvPr id="58374" name="AutoShape 6"/>
          <p:cNvSpPr>
            <a:spLocks noChangeArrowheads="1"/>
          </p:cNvSpPr>
          <p:nvPr/>
        </p:nvSpPr>
        <p:spPr bwMode="auto">
          <a:xfrm>
            <a:off x="5410200" y="3130550"/>
            <a:ext cx="3629025" cy="175260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425"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426"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27"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8"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9"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30"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31"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32"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title" idx="4294967295"/>
          </p:nvPr>
        </p:nvSpPr>
        <p:spPr>
          <a:xfrm>
            <a:off x="457216" y="76200"/>
            <a:ext cx="8229600" cy="762000"/>
          </a:xfrm>
        </p:spPr>
        <p:txBody>
          <a:bodyPr/>
          <a:lstStyle/>
          <a:p>
            <a:pPr eaLnBrk="1" hangingPunct="1"/>
            <a:r>
              <a:rPr lang="en-US" b="0" dirty="0" smtClean="0"/>
              <a:t>Miscellaneous Elements</a:t>
            </a:r>
          </a:p>
        </p:txBody>
      </p:sp>
      <p:sp>
        <p:nvSpPr>
          <p:cNvPr id="59395" name="Rectangle 5"/>
          <p:cNvSpPr>
            <a:spLocks noGrp="1" noChangeArrowheads="1"/>
          </p:cNvSpPr>
          <p:nvPr>
            <p:ph type="body" sz="half" idx="4294967295"/>
          </p:nvPr>
        </p:nvSpPr>
        <p:spPr>
          <a:xfrm>
            <a:off x="5472113" y="3440113"/>
            <a:ext cx="3543301" cy="2789237"/>
          </a:xfrm>
        </p:spPr>
        <p:txBody>
          <a:bodyPr/>
          <a:lstStyle/>
          <a:p>
            <a:pPr marL="227013" indent="-227013" eaLnBrk="1" hangingPunct="1">
              <a:lnSpc>
                <a:spcPct val="80000"/>
              </a:lnSpc>
              <a:spcBef>
                <a:spcPct val="0"/>
              </a:spcBef>
              <a:spcAft>
                <a:spcPct val="10000"/>
              </a:spcAft>
            </a:pPr>
            <a:r>
              <a:rPr lang="en-US" sz="1600" dirty="0" smtClean="0"/>
              <a:t>Boot ROM</a:t>
            </a:r>
          </a:p>
          <a:p>
            <a:pPr marL="227013" indent="-227013" eaLnBrk="1" hangingPunct="1">
              <a:lnSpc>
                <a:spcPct val="80000"/>
              </a:lnSpc>
              <a:spcBef>
                <a:spcPct val="0"/>
              </a:spcBef>
              <a:spcAft>
                <a:spcPct val="10000"/>
              </a:spcAft>
            </a:pPr>
            <a:r>
              <a:rPr lang="en-US" sz="1600" dirty="0" smtClean="0"/>
              <a:t>Semaphore module provides atomic access to shared chip-level resources.</a:t>
            </a:r>
          </a:p>
          <a:p>
            <a:pPr marL="227013" indent="-227013" eaLnBrk="1" hangingPunct="1">
              <a:lnSpc>
                <a:spcPct val="80000"/>
              </a:lnSpc>
              <a:spcBef>
                <a:spcPct val="0"/>
              </a:spcBef>
              <a:spcAft>
                <a:spcPct val="10000"/>
              </a:spcAft>
            </a:pPr>
            <a:r>
              <a:rPr lang="en-US" sz="1600" dirty="0" smtClean="0"/>
              <a:t>Power management</a:t>
            </a:r>
          </a:p>
          <a:p>
            <a:pPr marL="227013" indent="-227013" eaLnBrk="1" hangingPunct="1">
              <a:lnSpc>
                <a:spcPct val="80000"/>
              </a:lnSpc>
              <a:spcBef>
                <a:spcPct val="0"/>
              </a:spcBef>
              <a:spcAft>
                <a:spcPct val="10000"/>
              </a:spcAft>
            </a:pPr>
            <a:r>
              <a:rPr lang="en-US" sz="1600" dirty="0" smtClean="0"/>
              <a:t>Three on-chip PLLs:</a:t>
            </a:r>
          </a:p>
          <a:p>
            <a:pPr marL="742950" lvl="1" eaLnBrk="1" hangingPunct="1">
              <a:lnSpc>
                <a:spcPct val="80000"/>
              </a:lnSpc>
              <a:spcBef>
                <a:spcPct val="0"/>
              </a:spcBef>
              <a:spcAft>
                <a:spcPct val="10000"/>
              </a:spcAft>
            </a:pPr>
            <a:r>
              <a:rPr lang="en-US" sz="1600" dirty="0" smtClean="0"/>
              <a:t>PLL1 for </a:t>
            </a:r>
            <a:r>
              <a:rPr lang="en-US" sz="1600" dirty="0" err="1" smtClean="0"/>
              <a:t>CorePacs</a:t>
            </a:r>
            <a:r>
              <a:rPr lang="en-US" sz="1600" dirty="0" smtClean="0"/>
              <a:t> (and all modules except DDR3 and PA)</a:t>
            </a:r>
          </a:p>
          <a:p>
            <a:pPr marL="742950" lvl="1" eaLnBrk="1" hangingPunct="1">
              <a:lnSpc>
                <a:spcPct val="80000"/>
              </a:lnSpc>
              <a:spcBef>
                <a:spcPct val="0"/>
              </a:spcBef>
              <a:spcAft>
                <a:spcPct val="10000"/>
              </a:spcAft>
            </a:pPr>
            <a:r>
              <a:rPr lang="en-US" sz="1600" dirty="0" smtClean="0"/>
              <a:t>PLL2 for DDR3</a:t>
            </a:r>
          </a:p>
          <a:p>
            <a:pPr marL="742950" lvl="1" eaLnBrk="1" hangingPunct="1">
              <a:lnSpc>
                <a:spcPct val="80000"/>
              </a:lnSpc>
              <a:spcBef>
                <a:spcPct val="0"/>
              </a:spcBef>
              <a:spcAft>
                <a:spcPct val="10000"/>
              </a:spcAft>
            </a:pPr>
            <a:r>
              <a:rPr lang="en-US" sz="1600" dirty="0" smtClean="0"/>
              <a:t>PLL3 for Packet Acceleration</a:t>
            </a:r>
          </a:p>
          <a:p>
            <a:pPr marL="227013" indent="-227013" eaLnBrk="1" hangingPunct="1">
              <a:lnSpc>
                <a:spcPct val="80000"/>
              </a:lnSpc>
              <a:spcBef>
                <a:spcPct val="0"/>
              </a:spcBef>
              <a:spcAft>
                <a:spcPct val="10000"/>
              </a:spcAft>
            </a:pPr>
            <a:r>
              <a:rPr lang="en-US" sz="1600" dirty="0" smtClean="0"/>
              <a:t>Three EDMA controllers</a:t>
            </a:r>
          </a:p>
          <a:p>
            <a:pPr marL="227013" indent="-227013" eaLnBrk="1" hangingPunct="1">
              <a:lnSpc>
                <a:spcPct val="80000"/>
              </a:lnSpc>
              <a:spcBef>
                <a:spcPct val="0"/>
              </a:spcBef>
              <a:spcAft>
                <a:spcPct val="10000"/>
              </a:spcAft>
            </a:pPr>
            <a:r>
              <a:rPr lang="en-US" sz="1600" dirty="0" smtClean="0"/>
              <a:t>Eight 64-bit timers</a:t>
            </a:r>
          </a:p>
          <a:p>
            <a:pPr marL="227013" indent="-227013" eaLnBrk="1" hangingPunct="1">
              <a:lnSpc>
                <a:spcPct val="80000"/>
              </a:lnSpc>
              <a:spcBef>
                <a:spcPct val="0"/>
              </a:spcBef>
              <a:spcAft>
                <a:spcPct val="10000"/>
              </a:spcAft>
            </a:pPr>
            <a:r>
              <a:rPr lang="en-US" sz="1600" dirty="0" smtClean="0"/>
              <a:t>Inter-Processor Communication (IPC) registers</a:t>
            </a:r>
          </a:p>
        </p:txBody>
      </p:sp>
      <p:sp>
        <p:nvSpPr>
          <p:cNvPr id="59396" name="AutoShape 6"/>
          <p:cNvSpPr>
            <a:spLocks noChangeArrowheads="1"/>
          </p:cNvSpPr>
          <p:nvPr/>
        </p:nvSpPr>
        <p:spPr bwMode="auto">
          <a:xfrm>
            <a:off x="5451475" y="3406775"/>
            <a:ext cx="3585369" cy="285115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23"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424"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425"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26"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2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28"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29"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30"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31"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433" name="Group 432"/>
          <p:cNvGrpSpPr/>
          <p:nvPr/>
        </p:nvGrpSpPr>
        <p:grpSpPr>
          <a:xfrm>
            <a:off x="0" y="914400"/>
            <a:ext cx="5354638" cy="5442739"/>
            <a:chOff x="0" y="914400"/>
            <a:chExt cx="5354638" cy="5442739"/>
          </a:xfrm>
        </p:grpSpPr>
        <p:sp>
          <p:nvSpPr>
            <p:cNvPr id="434"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35"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36"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7"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38"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39"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0"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4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42"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43"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4"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45"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46"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7"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48"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4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5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5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7"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58"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5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6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6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6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6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6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6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6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6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7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7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7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7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7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7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8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8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8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8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85" name="Rectangle 470"/>
            <p:cNvSpPr>
              <a:spLocks noChangeArrowheads="1"/>
            </p:cNvSpPr>
            <p:nvPr/>
          </p:nvSpPr>
          <p:spPr bwMode="auto">
            <a:xfrm>
              <a:off x="372148" y="2542819"/>
              <a:ext cx="645878" cy="273710"/>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6"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87"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88"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89"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90" name="Rectangle 475"/>
            <p:cNvSpPr>
              <a:spLocks noChangeArrowheads="1"/>
            </p:cNvSpPr>
            <p:nvPr/>
          </p:nvSpPr>
          <p:spPr bwMode="auto">
            <a:xfrm>
              <a:off x="364459" y="2047681"/>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Boot ROM</a:t>
              </a:r>
              <a:endParaRPr lang="en-US" sz="1800" dirty="0">
                <a:solidFill>
                  <a:srgbClr val="000000"/>
                </a:solidFill>
              </a:endParaRPr>
            </a:p>
          </p:txBody>
        </p:sp>
        <p:sp>
          <p:nvSpPr>
            <p:cNvPr id="492" name="Rectangle 477"/>
            <p:cNvSpPr>
              <a:spLocks noChangeArrowheads="1"/>
            </p:cNvSpPr>
            <p:nvPr/>
          </p:nvSpPr>
          <p:spPr bwMode="auto">
            <a:xfrm>
              <a:off x="364459" y="2295250"/>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3"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94"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95"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6"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97"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98"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99"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0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50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0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03"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04"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05"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06"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07"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08"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09"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1"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2"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3"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4"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5"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6"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7"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8"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0"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1"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2"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3"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4"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5"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6"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7"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8"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9"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30"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1"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2"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3"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6"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7"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8"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9"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0"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2"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3"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4"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5"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5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6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6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0"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71"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72"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73"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74"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75"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76"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77"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78"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79"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80"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81"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82"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83"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84"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85"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86"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87"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88"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9"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90"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91"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92"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93"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94"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95"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96"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97"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98"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99"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600"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601"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602"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603"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604"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605"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606"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0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08"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09"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0"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611"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612"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1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4"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1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17"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18"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2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22"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23"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25"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6"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27"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28"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29"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30"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31"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32"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3"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34"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7"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40"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1"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2"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3"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4"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5"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6"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7"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8"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9"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50"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51"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52"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4"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5"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6"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57" name="Rectangle 672"/>
            <p:cNvSpPr>
              <a:spLocks noChangeArrowheads="1"/>
            </p:cNvSpPr>
            <p:nvPr/>
          </p:nvSpPr>
          <p:spPr bwMode="auto">
            <a:xfrm>
              <a:off x="422897" y="2956458"/>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8" name="Rectangle 673"/>
            <p:cNvSpPr>
              <a:spLocks noChangeArrowheads="1"/>
            </p:cNvSpPr>
            <p:nvPr/>
          </p:nvSpPr>
          <p:spPr bwMode="auto">
            <a:xfrm>
              <a:off x="396754" y="2931855"/>
              <a:ext cx="655105" cy="16453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9"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60"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61"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62"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63"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64"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65"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66"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67"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68"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69"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70"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71"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72"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73"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74"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75"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76"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77"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8"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9"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80"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1"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2"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3"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4"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5"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6"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7"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88"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89"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90"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91"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2"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93"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94"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95"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96"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97"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98"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99"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00"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701"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702"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703"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4"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705"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706"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07"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708"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709"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710"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712"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3"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714"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715"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6"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17"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18"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19"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20"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21"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22"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23"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4"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25"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26" name="Rectangle 743"/>
            <p:cNvSpPr>
              <a:spLocks noChangeArrowheads="1"/>
            </p:cNvSpPr>
            <p:nvPr/>
          </p:nvSpPr>
          <p:spPr bwMode="auto">
            <a:xfrm>
              <a:off x="372149" y="2898026"/>
              <a:ext cx="655105" cy="166071"/>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7"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28" name="Rectangle 745"/>
            <p:cNvSpPr>
              <a:spLocks noChangeArrowheads="1"/>
            </p:cNvSpPr>
            <p:nvPr/>
          </p:nvSpPr>
          <p:spPr bwMode="auto">
            <a:xfrm>
              <a:off x="422897" y="3311666"/>
              <a:ext cx="653567"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29" name="Rectangle 746"/>
            <p:cNvSpPr>
              <a:spLocks noChangeArrowheads="1"/>
            </p:cNvSpPr>
            <p:nvPr/>
          </p:nvSpPr>
          <p:spPr bwMode="auto">
            <a:xfrm>
              <a:off x="396754" y="3279374"/>
              <a:ext cx="655105" cy="173759"/>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0" name="Rectangle 747"/>
            <p:cNvSpPr>
              <a:spLocks noChangeArrowheads="1"/>
            </p:cNvSpPr>
            <p:nvPr/>
          </p:nvSpPr>
          <p:spPr bwMode="auto">
            <a:xfrm>
              <a:off x="372149" y="3254771"/>
              <a:ext cx="655105" cy="16453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32"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33"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34"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5"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36"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37"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38"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39"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40"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41"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2"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43"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44"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45"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46"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7"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48"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49"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50"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51"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52"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53"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54"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55"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6"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7"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8"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59"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0"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1"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2"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3"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64"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65"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66"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67"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68"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69"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70"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71"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72"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73"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74"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75"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6"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77"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78"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79"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0"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81"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82"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83"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84"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85"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86"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87"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88"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89"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90"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91"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92"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93"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94"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5"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96"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7"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98"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99"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800"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80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0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80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80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80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0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80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808"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809"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10"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81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7"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18"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19"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20"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1"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22"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23"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title" idx="4294967295"/>
          </p:nvPr>
        </p:nvSpPr>
        <p:spPr>
          <a:xfrm>
            <a:off x="257184" y="76200"/>
            <a:ext cx="8686800" cy="762000"/>
          </a:xfrm>
        </p:spPr>
        <p:txBody>
          <a:bodyPr/>
          <a:lstStyle/>
          <a:p>
            <a:pPr eaLnBrk="1" hangingPunct="1"/>
            <a:r>
              <a:rPr lang="en-US" sz="4000" b="0" dirty="0" smtClean="0"/>
              <a:t>App-Specific: Wireless Applications</a:t>
            </a:r>
          </a:p>
        </p:txBody>
      </p:sp>
      <p:sp>
        <p:nvSpPr>
          <p:cNvPr id="103436" name="AutoShape 6"/>
          <p:cNvSpPr>
            <a:spLocks noChangeArrowheads="1"/>
          </p:cNvSpPr>
          <p:nvPr/>
        </p:nvSpPr>
        <p:spPr bwMode="auto">
          <a:xfrm>
            <a:off x="5414963" y="3954463"/>
            <a:ext cx="3621881" cy="2496343"/>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103437" name="PPTShape_5"/>
          <p:cNvSpPr>
            <a:spLocks noChangeArrowheads="1"/>
          </p:cNvSpPr>
          <p:nvPr/>
        </p:nvSpPr>
        <p:spPr bwMode="auto">
          <a:xfrm>
            <a:off x="5398294" y="3672682"/>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Wireless Applications</a:t>
            </a:r>
            <a:endParaRPr lang="en-US" sz="1800" dirty="0">
              <a:solidFill>
                <a:srgbClr val="000000"/>
              </a:solidFill>
              <a:latin typeface="Calibri" pitchFamily="34" charset="0"/>
            </a:endParaRPr>
          </a:p>
        </p:txBody>
      </p:sp>
      <p:sp>
        <p:nvSpPr>
          <p:cNvPr id="103439" name="Rectangle 5"/>
          <p:cNvSpPr txBox="1">
            <a:spLocks noChangeArrowheads="1"/>
          </p:cNvSpPr>
          <p:nvPr/>
        </p:nvSpPr>
        <p:spPr bwMode="auto">
          <a:xfrm>
            <a:off x="5414963" y="4004470"/>
            <a:ext cx="3614737" cy="2467767"/>
          </a:xfrm>
          <a:prstGeom prst="rect">
            <a:avLst/>
          </a:prstGeom>
          <a:noFill/>
          <a:ln w="9525">
            <a:noFill/>
            <a:miter lim="800000"/>
            <a:headEnd/>
            <a:tailEnd/>
          </a:ln>
        </p:spPr>
        <p:txBody>
          <a:bodyPr/>
          <a:lstStyle/>
          <a:p>
            <a:pPr marL="228600" indent="-228600" algn="l">
              <a:lnSpc>
                <a:spcPct val="85000"/>
              </a:lnSpc>
              <a:spcBef>
                <a:spcPct val="20000"/>
              </a:spcBef>
              <a:buFontTx/>
              <a:buChar char="•"/>
            </a:pPr>
            <a:r>
              <a:rPr lang="en-US" sz="1600" dirty="0">
                <a:solidFill>
                  <a:srgbClr val="000000"/>
                </a:solidFill>
                <a:latin typeface="Calibri" pitchFamily="34" charset="0"/>
              </a:rPr>
              <a:t>Wireless-specific </a:t>
            </a:r>
            <a:r>
              <a:rPr lang="en-US" sz="1600" dirty="0" smtClean="0">
                <a:solidFill>
                  <a:srgbClr val="000000"/>
                </a:solidFill>
                <a:latin typeface="Calibri" pitchFamily="34" charset="0"/>
              </a:rPr>
              <a:t>coprocessors:</a:t>
            </a:r>
          </a:p>
          <a:p>
            <a:pPr marL="228600" indent="-228600" algn="l">
              <a:lnSpc>
                <a:spcPct val="85000"/>
              </a:lnSpc>
              <a:spcBef>
                <a:spcPct val="20000"/>
              </a:spcBef>
            </a:pPr>
            <a:endParaRPr lang="en-US" sz="400" dirty="0">
              <a:solidFill>
                <a:srgbClr val="000000"/>
              </a:solidFill>
              <a:latin typeface="Calibri" pitchFamily="34" charset="0"/>
            </a:endParaRPr>
          </a:p>
          <a:p>
            <a:pPr marL="742950" lvl="1" indent="-285750" algn="l">
              <a:lnSpc>
                <a:spcPct val="80000"/>
              </a:lnSpc>
              <a:spcAft>
                <a:spcPct val="10000"/>
              </a:spcAft>
              <a:buFont typeface="Arial" pitchFamily="34" charset="0"/>
              <a:buChar char="–"/>
            </a:pPr>
            <a:r>
              <a:rPr lang="en-US" sz="1600" dirty="0" smtClean="0">
                <a:latin typeface="+mn-lt"/>
              </a:rPr>
              <a:t>2x FFT Coprocessor (FFTC)</a:t>
            </a:r>
          </a:p>
          <a:p>
            <a:pPr marL="742950" lvl="1" indent="-285750" algn="l">
              <a:lnSpc>
                <a:spcPct val="80000"/>
              </a:lnSpc>
              <a:spcAft>
                <a:spcPct val="10000"/>
              </a:spcAft>
              <a:buFont typeface="Arial" pitchFamily="34" charset="0"/>
              <a:buChar char="–"/>
            </a:pPr>
            <a:r>
              <a:rPr lang="en-US" sz="1600" dirty="0" smtClean="0">
                <a:latin typeface="+mn-lt"/>
              </a:rPr>
              <a:t>Turbo Decoder/Encoder Coprocessor (TCP3D/3E)</a:t>
            </a:r>
          </a:p>
          <a:p>
            <a:pPr marL="742950" lvl="1" indent="-285750" algn="l">
              <a:lnSpc>
                <a:spcPct val="80000"/>
              </a:lnSpc>
              <a:spcAft>
                <a:spcPct val="10000"/>
              </a:spcAft>
              <a:buFont typeface="Arial" pitchFamily="34" charset="0"/>
              <a:buChar char="–"/>
            </a:pPr>
            <a:r>
              <a:rPr lang="en-US" sz="1600" dirty="0" smtClean="0">
                <a:latin typeface="+mn-lt"/>
              </a:rPr>
              <a:t>4x </a:t>
            </a:r>
            <a:r>
              <a:rPr lang="en-US" sz="1600" dirty="0" err="1" smtClean="0">
                <a:latin typeface="+mn-lt"/>
              </a:rPr>
              <a:t>Viterbi</a:t>
            </a:r>
            <a:r>
              <a:rPr lang="en-US" sz="1600" dirty="0" smtClean="0">
                <a:latin typeface="+mn-lt"/>
              </a:rPr>
              <a:t> Coprocessor (VCP2)</a:t>
            </a:r>
          </a:p>
          <a:p>
            <a:pPr marL="742950" lvl="1" indent="-285750" algn="l">
              <a:lnSpc>
                <a:spcPct val="80000"/>
              </a:lnSpc>
              <a:spcAft>
                <a:spcPct val="10000"/>
              </a:spcAft>
              <a:buFont typeface="Arial" pitchFamily="34" charset="0"/>
              <a:buChar char="–"/>
            </a:pPr>
            <a:r>
              <a:rPr lang="en-US" sz="1600" dirty="0" smtClean="0">
                <a:latin typeface="+mn-lt"/>
              </a:rPr>
              <a:t>Bit-rate Coprocessor (BCP)</a:t>
            </a:r>
          </a:p>
          <a:p>
            <a:pPr marL="742950" lvl="1" indent="-285750" algn="l">
              <a:lnSpc>
                <a:spcPct val="80000"/>
              </a:lnSpc>
              <a:spcAft>
                <a:spcPct val="10000"/>
              </a:spcAft>
              <a:buFont typeface="Arial" pitchFamily="34" charset="0"/>
              <a:buChar char="–"/>
            </a:pPr>
            <a:r>
              <a:rPr lang="en-US" sz="1600" dirty="0" smtClean="0">
                <a:latin typeface="+mn-lt"/>
              </a:rPr>
              <a:t>2x R</a:t>
            </a:r>
            <a:r>
              <a:rPr lang="en-US" sz="1500" dirty="0" smtClean="0">
                <a:latin typeface="+mn-lt"/>
              </a:rPr>
              <a:t>ake </a:t>
            </a:r>
            <a:r>
              <a:rPr lang="en-US" sz="1600" dirty="0" smtClean="0">
                <a:latin typeface="+mn-lt"/>
              </a:rPr>
              <a:t>S</a:t>
            </a:r>
            <a:r>
              <a:rPr lang="en-US" sz="1500" dirty="0" smtClean="0">
                <a:latin typeface="+mn-lt"/>
              </a:rPr>
              <a:t>earch </a:t>
            </a:r>
            <a:r>
              <a:rPr lang="en-US" sz="1600" dirty="0" smtClean="0">
                <a:latin typeface="+mn-lt"/>
              </a:rPr>
              <a:t>A</a:t>
            </a:r>
            <a:r>
              <a:rPr lang="en-US" sz="1500" dirty="0" smtClean="0">
                <a:latin typeface="+mn-lt"/>
              </a:rPr>
              <a:t>ccelerator </a:t>
            </a:r>
            <a:r>
              <a:rPr lang="en-US" sz="1600" dirty="0" smtClean="0">
                <a:latin typeface="+mn-lt"/>
              </a:rPr>
              <a:t>(RSA)</a:t>
            </a:r>
          </a:p>
          <a:p>
            <a:pPr marL="228600" indent="-228600" algn="l">
              <a:lnSpc>
                <a:spcPct val="85000"/>
              </a:lnSpc>
              <a:spcBef>
                <a:spcPct val="20000"/>
              </a:spcBef>
              <a:buFontTx/>
              <a:buChar char="•"/>
            </a:pPr>
            <a:r>
              <a:rPr lang="en-US" sz="1600" dirty="0" smtClean="0">
                <a:solidFill>
                  <a:srgbClr val="000000"/>
                </a:solidFill>
                <a:latin typeface="Calibri" pitchFamily="34" charset="0"/>
              </a:rPr>
              <a:t>Wireless-specific interface:</a:t>
            </a:r>
          </a:p>
          <a:p>
            <a:pPr marL="228600" indent="-228600" algn="l">
              <a:lnSpc>
                <a:spcPct val="85000"/>
              </a:lnSpc>
              <a:spcBef>
                <a:spcPct val="20000"/>
              </a:spcBef>
            </a:pPr>
            <a:endParaRPr lang="en-US" sz="400" dirty="0" smtClean="0">
              <a:solidFill>
                <a:srgbClr val="000000"/>
              </a:solidFill>
              <a:latin typeface="Calibri" pitchFamily="34" charset="0"/>
            </a:endParaRPr>
          </a:p>
          <a:p>
            <a:pPr marL="742950" lvl="1" indent="-285750" algn="l">
              <a:lnSpc>
                <a:spcPct val="80000"/>
              </a:lnSpc>
              <a:spcAft>
                <a:spcPct val="10000"/>
              </a:spcAft>
              <a:buFont typeface="Arial" pitchFamily="34" charset="0"/>
              <a:buChar char="–"/>
            </a:pPr>
            <a:r>
              <a:rPr lang="en-US" sz="1600" dirty="0" smtClean="0">
                <a:latin typeface="+mn-lt"/>
              </a:rPr>
              <a:t>6x Antenna Interface 2 (AIF2)</a:t>
            </a:r>
          </a:p>
        </p:txBody>
      </p:sp>
      <p:grpSp>
        <p:nvGrpSpPr>
          <p:cNvPr id="2" name="Group 828"/>
          <p:cNvGrpSpPr/>
          <p:nvPr/>
        </p:nvGrpSpPr>
        <p:grpSpPr>
          <a:xfrm>
            <a:off x="0" y="914400"/>
            <a:ext cx="5349875" cy="5440363"/>
            <a:chOff x="0" y="914400"/>
            <a:chExt cx="5349875" cy="5440363"/>
          </a:xfrm>
        </p:grpSpPr>
        <p:sp>
          <p:nvSpPr>
            <p:cNvPr id="830" name="AutoShape 426"/>
            <p:cNvSpPr>
              <a:spLocks noChangeAspect="1" noChangeArrowheads="1" noTextEdit="1"/>
            </p:cNvSpPr>
            <p:nvPr/>
          </p:nvSpPr>
          <p:spPr bwMode="auto">
            <a:xfrm>
              <a:off x="0" y="914400"/>
              <a:ext cx="5349875" cy="5440363"/>
            </a:xfrm>
            <a:prstGeom prst="rect">
              <a:avLst/>
            </a:prstGeom>
            <a:noFill/>
            <a:ln w="9525">
              <a:noFill/>
              <a:miter lim="800000"/>
              <a:headEnd/>
              <a:tailEnd/>
            </a:ln>
          </p:spPr>
          <p:txBody>
            <a:bodyPr/>
            <a:lstStyle/>
            <a:p>
              <a:endParaRPr lang="en-US"/>
            </a:p>
          </p:txBody>
        </p:sp>
        <p:grpSp>
          <p:nvGrpSpPr>
            <p:cNvPr id="3" name="Group 628"/>
            <p:cNvGrpSpPr>
              <a:grpSpLocks/>
            </p:cNvGrpSpPr>
            <p:nvPr/>
          </p:nvGrpSpPr>
          <p:grpSpPr bwMode="auto">
            <a:xfrm>
              <a:off x="247650" y="930275"/>
              <a:ext cx="5084763" cy="5151438"/>
              <a:chOff x="156" y="586"/>
              <a:chExt cx="3203" cy="3245"/>
            </a:xfrm>
          </p:grpSpPr>
          <p:sp>
            <p:nvSpPr>
              <p:cNvPr id="1051" name="Rectangle 428"/>
              <p:cNvSpPr>
                <a:spLocks noChangeArrowheads="1"/>
              </p:cNvSpPr>
              <p:nvPr/>
            </p:nvSpPr>
            <p:spPr bwMode="auto">
              <a:xfrm>
                <a:off x="156" y="586"/>
                <a:ext cx="3203" cy="3245"/>
              </a:xfrm>
              <a:prstGeom prst="rect">
                <a:avLst/>
              </a:prstGeom>
              <a:noFill/>
              <a:ln w="5" cap="rnd">
                <a:solidFill>
                  <a:srgbClr val="24211D"/>
                </a:solidFill>
                <a:round/>
                <a:headEnd/>
                <a:tailEnd/>
              </a:ln>
            </p:spPr>
            <p:txBody>
              <a:bodyPr/>
              <a:lstStyle/>
              <a:p>
                <a:pPr algn="l" eaLnBrk="0" hangingPunct="0"/>
                <a:endParaRPr lang="en-US" sz="1800">
                  <a:solidFill>
                    <a:srgbClr val="000000"/>
                  </a:solidFill>
                </a:endParaRPr>
              </a:p>
            </p:txBody>
          </p:sp>
          <p:sp>
            <p:nvSpPr>
              <p:cNvPr id="1052" name="Rectangle 429"/>
              <p:cNvSpPr>
                <a:spLocks noChangeArrowheads="1"/>
              </p:cNvSpPr>
              <p:nvPr/>
            </p:nvSpPr>
            <p:spPr bwMode="auto">
              <a:xfrm>
                <a:off x="569" y="2868"/>
                <a:ext cx="1471" cy="958"/>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53" name="Rectangle 430"/>
              <p:cNvSpPr>
                <a:spLocks noChangeArrowheads="1"/>
              </p:cNvSpPr>
              <p:nvPr/>
            </p:nvSpPr>
            <p:spPr bwMode="auto">
              <a:xfrm>
                <a:off x="2572" y="621"/>
                <a:ext cx="782" cy="1679"/>
              </a:xfrm>
              <a:prstGeom prst="rect">
                <a:avLst/>
              </a:prstGeom>
              <a:solidFill>
                <a:schemeClr val="bg1">
                  <a:lumMod val="85000"/>
                </a:schemeClr>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54" name="Rectangle 431"/>
              <p:cNvSpPr>
                <a:spLocks noChangeArrowheads="1"/>
              </p:cNvSpPr>
              <p:nvPr/>
            </p:nvSpPr>
            <p:spPr bwMode="auto">
              <a:xfrm>
                <a:off x="1163" y="2180"/>
                <a:ext cx="1012"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4 Cores @ 1.0 GHz / 1.2 GHz</a:t>
                </a:r>
                <a:endParaRPr lang="en-US" sz="1800">
                  <a:solidFill>
                    <a:srgbClr val="000000"/>
                  </a:solidFill>
                </a:endParaRPr>
              </a:p>
            </p:txBody>
          </p:sp>
          <p:sp>
            <p:nvSpPr>
              <p:cNvPr id="1055" name="Rectangle 432"/>
              <p:cNvSpPr>
                <a:spLocks noChangeArrowheads="1"/>
              </p:cNvSpPr>
              <p:nvPr/>
            </p:nvSpPr>
            <p:spPr bwMode="auto">
              <a:xfrm>
                <a:off x="1320" y="1253"/>
                <a:ext cx="730"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6" name="Rectangle 433"/>
              <p:cNvSpPr>
                <a:spLocks noChangeArrowheads="1"/>
              </p:cNvSpPr>
              <p:nvPr/>
            </p:nvSpPr>
            <p:spPr bwMode="auto">
              <a:xfrm>
                <a:off x="1288" y="1295"/>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7" name="Rectangle 434"/>
              <p:cNvSpPr>
                <a:spLocks noChangeArrowheads="1"/>
              </p:cNvSpPr>
              <p:nvPr/>
            </p:nvSpPr>
            <p:spPr bwMode="auto">
              <a:xfrm>
                <a:off x="1288" y="1295"/>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8" name="Rectangle 435"/>
              <p:cNvSpPr>
                <a:spLocks noChangeArrowheads="1"/>
              </p:cNvSpPr>
              <p:nvPr/>
            </p:nvSpPr>
            <p:spPr bwMode="auto">
              <a:xfrm>
                <a:off x="1262" y="1342"/>
                <a:ext cx="731"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9" name="Rectangle 436"/>
              <p:cNvSpPr>
                <a:spLocks noChangeArrowheads="1"/>
              </p:cNvSpPr>
              <p:nvPr/>
            </p:nvSpPr>
            <p:spPr bwMode="auto">
              <a:xfrm>
                <a:off x="1262" y="1342"/>
                <a:ext cx="731"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0" name="Rectangle 437"/>
              <p:cNvSpPr>
                <a:spLocks noChangeArrowheads="1"/>
              </p:cNvSpPr>
              <p:nvPr/>
            </p:nvSpPr>
            <p:spPr bwMode="auto">
              <a:xfrm>
                <a:off x="123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1" name="Rectangle 438"/>
              <p:cNvSpPr>
                <a:spLocks noChangeArrowheads="1"/>
              </p:cNvSpPr>
              <p:nvPr/>
            </p:nvSpPr>
            <p:spPr bwMode="auto">
              <a:xfrm>
                <a:off x="123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2" name="Rectangle 439"/>
              <p:cNvSpPr>
                <a:spLocks noChangeArrowheads="1"/>
              </p:cNvSpPr>
              <p:nvPr/>
            </p:nvSpPr>
            <p:spPr bwMode="auto">
              <a:xfrm>
                <a:off x="1445" y="1477"/>
                <a:ext cx="407"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C66x™</a:t>
                </a:r>
                <a:endParaRPr lang="en-US" sz="1800">
                  <a:solidFill>
                    <a:srgbClr val="000000"/>
                  </a:solidFill>
                </a:endParaRPr>
              </a:p>
            </p:txBody>
          </p:sp>
          <p:sp>
            <p:nvSpPr>
              <p:cNvPr id="1063" name="Rectangle 440"/>
              <p:cNvSpPr>
                <a:spLocks noChangeArrowheads="1"/>
              </p:cNvSpPr>
              <p:nvPr/>
            </p:nvSpPr>
            <p:spPr bwMode="auto">
              <a:xfrm>
                <a:off x="1414" y="1586"/>
                <a:ext cx="475"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CorePac</a:t>
                </a:r>
                <a:endParaRPr lang="en-US" sz="1800">
                  <a:solidFill>
                    <a:srgbClr val="000000"/>
                  </a:solidFill>
                </a:endParaRPr>
              </a:p>
            </p:txBody>
          </p:sp>
          <p:sp>
            <p:nvSpPr>
              <p:cNvPr id="1064" name="Rectangle 441"/>
              <p:cNvSpPr>
                <a:spLocks noChangeArrowheads="1"/>
              </p:cNvSpPr>
              <p:nvPr/>
            </p:nvSpPr>
            <p:spPr bwMode="auto">
              <a:xfrm>
                <a:off x="2728" y="1880"/>
                <a:ext cx="418"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5" name="Rectangle 442"/>
              <p:cNvSpPr>
                <a:spLocks noChangeArrowheads="1"/>
              </p:cNvSpPr>
              <p:nvPr/>
            </p:nvSpPr>
            <p:spPr bwMode="auto">
              <a:xfrm>
                <a:off x="2707" y="1859"/>
                <a:ext cx="413"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6" name="Rectangle 443"/>
              <p:cNvSpPr>
                <a:spLocks noChangeArrowheads="1"/>
              </p:cNvSpPr>
              <p:nvPr/>
            </p:nvSpPr>
            <p:spPr bwMode="auto">
              <a:xfrm>
                <a:off x="2827" y="1895"/>
                <a:ext cx="188"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FFTC</a:t>
                </a:r>
                <a:endParaRPr lang="en-US" sz="1800" dirty="0">
                  <a:solidFill>
                    <a:srgbClr val="000000"/>
                  </a:solidFill>
                </a:endParaRPr>
              </a:p>
            </p:txBody>
          </p:sp>
          <p:sp>
            <p:nvSpPr>
              <p:cNvPr id="1067" name="Rectangle 444"/>
              <p:cNvSpPr>
                <a:spLocks noChangeArrowheads="1"/>
              </p:cNvSpPr>
              <p:nvPr/>
            </p:nvSpPr>
            <p:spPr bwMode="auto">
              <a:xfrm>
                <a:off x="2728" y="1452"/>
                <a:ext cx="418"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8" name="Rectangle 445"/>
              <p:cNvSpPr>
                <a:spLocks noChangeArrowheads="1"/>
              </p:cNvSpPr>
              <p:nvPr/>
            </p:nvSpPr>
            <p:spPr bwMode="auto">
              <a:xfrm>
                <a:off x="2707" y="1432"/>
                <a:ext cx="413"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9" name="Rectangle 446"/>
              <p:cNvSpPr>
                <a:spLocks noChangeArrowheads="1"/>
              </p:cNvSpPr>
              <p:nvPr/>
            </p:nvSpPr>
            <p:spPr bwMode="auto">
              <a:xfrm>
                <a:off x="2812" y="1474"/>
                <a:ext cx="230"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TCP3d</a:t>
                </a:r>
                <a:endParaRPr lang="en-US" sz="1800">
                  <a:solidFill>
                    <a:srgbClr val="000000"/>
                  </a:solidFill>
                </a:endParaRPr>
              </a:p>
            </p:txBody>
          </p:sp>
          <p:sp>
            <p:nvSpPr>
              <p:cNvPr id="1070" name="Rectangle 447"/>
              <p:cNvSpPr>
                <a:spLocks noChangeArrowheads="1"/>
              </p:cNvSpPr>
              <p:nvPr/>
            </p:nvSpPr>
            <p:spPr bwMode="auto">
              <a:xfrm>
                <a:off x="2263" y="607"/>
                <a:ext cx="166" cy="68"/>
              </a:xfrm>
              <a:prstGeom prst="rect">
                <a:avLst/>
              </a:prstGeom>
              <a:noFill/>
              <a:ln w="9525">
                <a:noFill/>
                <a:miter lim="800000"/>
                <a:headEnd/>
                <a:tailEnd/>
              </a:ln>
            </p:spPr>
            <p:txBody>
              <a:bodyPr wrap="none" lIns="0" tIns="0" rIns="0" bIns="0">
                <a:spAutoFit/>
              </a:bodyPr>
              <a:lstStyle/>
              <a:p>
                <a:pPr algn="ctr" eaLnBrk="0" hangingPunct="0"/>
                <a:r>
                  <a:rPr lang="en-US" sz="700" dirty="0" smtClean="0">
                    <a:solidFill>
                      <a:srgbClr val="24211D"/>
                    </a:solidFill>
                  </a:rPr>
                  <a:t>C6670</a:t>
                </a:r>
                <a:endParaRPr lang="en-US" sz="1800" dirty="0">
                  <a:solidFill>
                    <a:srgbClr val="000000"/>
                  </a:solidFill>
                </a:endParaRPr>
              </a:p>
            </p:txBody>
          </p:sp>
          <p:sp>
            <p:nvSpPr>
              <p:cNvPr id="1071" name="Rectangle 448"/>
              <p:cNvSpPr>
                <a:spLocks noChangeArrowheads="1"/>
              </p:cNvSpPr>
              <p:nvPr/>
            </p:nvSpPr>
            <p:spPr bwMode="auto">
              <a:xfrm>
                <a:off x="1247" y="659"/>
                <a:ext cx="381" cy="360"/>
              </a:xfrm>
              <a:prstGeom prst="rect">
                <a:avLst/>
              </a:prstGeom>
              <a:noFill/>
              <a:ln w="5" cap="rnd">
                <a:solidFill>
                  <a:srgbClr val="000000"/>
                </a:solidFill>
                <a:round/>
                <a:headEnd/>
                <a:tailEnd/>
              </a:ln>
            </p:spPr>
            <p:txBody>
              <a:bodyPr/>
              <a:lstStyle/>
              <a:p>
                <a:pPr algn="l" eaLnBrk="0" hangingPunct="0"/>
                <a:endParaRPr lang="en-US" sz="1800">
                  <a:solidFill>
                    <a:srgbClr val="000000"/>
                  </a:solidFill>
                </a:endParaRPr>
              </a:p>
            </p:txBody>
          </p:sp>
          <p:sp>
            <p:nvSpPr>
              <p:cNvPr id="1072" name="Rectangle 449"/>
              <p:cNvSpPr>
                <a:spLocks noChangeArrowheads="1"/>
              </p:cNvSpPr>
              <p:nvPr/>
            </p:nvSpPr>
            <p:spPr bwMode="auto">
              <a:xfrm>
                <a:off x="1346" y="936"/>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73" name="Rectangle 450"/>
              <p:cNvSpPr>
                <a:spLocks noChangeArrowheads="1"/>
              </p:cNvSpPr>
              <p:nvPr/>
            </p:nvSpPr>
            <p:spPr bwMode="auto">
              <a:xfrm>
                <a:off x="1309" y="701"/>
                <a:ext cx="261" cy="2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74" name="Rectangle 451"/>
              <p:cNvSpPr>
                <a:spLocks noChangeArrowheads="1"/>
              </p:cNvSpPr>
              <p:nvPr/>
            </p:nvSpPr>
            <p:spPr bwMode="auto">
              <a:xfrm>
                <a:off x="1372" y="717"/>
                <a:ext cx="16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2MB</a:t>
                </a:r>
                <a:endParaRPr lang="en-US" sz="1800">
                  <a:solidFill>
                    <a:srgbClr val="000000"/>
                  </a:solidFill>
                </a:endParaRPr>
              </a:p>
            </p:txBody>
          </p:sp>
          <p:sp>
            <p:nvSpPr>
              <p:cNvPr id="1075" name="Rectangle 452"/>
              <p:cNvSpPr>
                <a:spLocks noChangeArrowheads="1"/>
              </p:cNvSpPr>
              <p:nvPr/>
            </p:nvSpPr>
            <p:spPr bwMode="auto">
              <a:xfrm>
                <a:off x="1367" y="779"/>
                <a:ext cx="178"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MSM</a:t>
                </a:r>
                <a:endParaRPr lang="en-US" sz="1800">
                  <a:solidFill>
                    <a:srgbClr val="000000"/>
                  </a:solidFill>
                </a:endParaRPr>
              </a:p>
            </p:txBody>
          </p:sp>
          <p:sp>
            <p:nvSpPr>
              <p:cNvPr id="1076" name="Rectangle 453"/>
              <p:cNvSpPr>
                <a:spLocks noChangeArrowheads="1"/>
              </p:cNvSpPr>
              <p:nvPr/>
            </p:nvSpPr>
            <p:spPr bwMode="auto">
              <a:xfrm>
                <a:off x="1351" y="836"/>
                <a:ext cx="214"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SRAM</a:t>
                </a:r>
                <a:endParaRPr lang="en-US" sz="1800">
                  <a:solidFill>
                    <a:srgbClr val="000000"/>
                  </a:solidFill>
                </a:endParaRPr>
              </a:p>
            </p:txBody>
          </p:sp>
          <p:sp>
            <p:nvSpPr>
              <p:cNvPr id="1077" name="Rectangle 454"/>
              <p:cNvSpPr>
                <a:spLocks noChangeArrowheads="1"/>
              </p:cNvSpPr>
              <p:nvPr/>
            </p:nvSpPr>
            <p:spPr bwMode="auto">
              <a:xfrm>
                <a:off x="308" y="737"/>
                <a:ext cx="412" cy="18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78" name="Rectangle 455"/>
              <p:cNvSpPr>
                <a:spLocks noChangeArrowheads="1"/>
              </p:cNvSpPr>
              <p:nvPr/>
            </p:nvSpPr>
            <p:spPr bwMode="auto">
              <a:xfrm>
                <a:off x="423" y="759"/>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79" name="Rectangle 456"/>
              <p:cNvSpPr>
                <a:spLocks noChangeArrowheads="1"/>
              </p:cNvSpPr>
              <p:nvPr/>
            </p:nvSpPr>
            <p:spPr bwMode="auto">
              <a:xfrm>
                <a:off x="344" y="821"/>
                <a:ext cx="37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1080" name="Rectangle 457"/>
              <p:cNvSpPr>
                <a:spLocks noChangeArrowheads="1"/>
              </p:cNvSpPr>
              <p:nvPr/>
            </p:nvSpPr>
            <p:spPr bwMode="auto">
              <a:xfrm>
                <a:off x="2707" y="989"/>
                <a:ext cx="413" cy="146"/>
              </a:xfrm>
              <a:prstGeom prst="rect">
                <a:avLst/>
              </a:prstGeom>
              <a:solidFill>
                <a:schemeClr val="bg1">
                  <a:lumMod val="85000"/>
                </a:schemeClr>
              </a:solidFill>
              <a:ln w="5" cap="rnd">
                <a:solidFill>
                  <a:srgbClr val="000000"/>
                </a:solidFill>
                <a:prstDash val="solid"/>
                <a:round/>
                <a:headEnd/>
                <a:tailEnd/>
              </a:ln>
            </p:spPr>
            <p:txBody>
              <a:bodyPr/>
              <a:lstStyle/>
              <a:p>
                <a:pPr algn="l" eaLnBrk="0" hangingPunct="0">
                  <a:defRPr/>
                </a:pPr>
                <a:endParaRPr lang="en-US" sz="1800">
                  <a:solidFill>
                    <a:srgbClr val="000000"/>
                  </a:solidFill>
                </a:endParaRPr>
              </a:p>
            </p:txBody>
          </p:sp>
          <p:sp>
            <p:nvSpPr>
              <p:cNvPr id="1081" name="Rectangle 460"/>
              <p:cNvSpPr>
                <a:spLocks noChangeArrowheads="1"/>
              </p:cNvSpPr>
              <p:nvPr/>
            </p:nvSpPr>
            <p:spPr bwMode="auto">
              <a:xfrm>
                <a:off x="2707" y="781"/>
                <a:ext cx="413" cy="145"/>
              </a:xfrm>
              <a:prstGeom prst="rect">
                <a:avLst/>
              </a:prstGeom>
              <a:solidFill>
                <a:schemeClr val="bg1">
                  <a:lumMod val="85000"/>
                </a:schemeClr>
              </a:solidFill>
              <a:ln w="5" cap="rnd">
                <a:solidFill>
                  <a:srgbClr val="000000"/>
                </a:solidFill>
                <a:prstDash val="solid"/>
                <a:round/>
                <a:headEnd/>
                <a:tailEnd/>
              </a:ln>
            </p:spPr>
            <p:txBody>
              <a:bodyPr/>
              <a:lstStyle/>
              <a:p>
                <a:pPr algn="l" eaLnBrk="0" hangingPunct="0">
                  <a:defRPr/>
                </a:pPr>
                <a:endParaRPr lang="en-US" sz="1800">
                  <a:solidFill>
                    <a:srgbClr val="000000"/>
                  </a:solidFill>
                </a:endParaRPr>
              </a:p>
            </p:txBody>
          </p:sp>
          <p:sp>
            <p:nvSpPr>
              <p:cNvPr id="1082" name="Rectangle 462"/>
              <p:cNvSpPr>
                <a:spLocks noChangeArrowheads="1"/>
              </p:cNvSpPr>
              <p:nvPr/>
            </p:nvSpPr>
            <p:spPr bwMode="auto">
              <a:xfrm>
                <a:off x="2707" y="1650"/>
                <a:ext cx="413" cy="141"/>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83" name="Rectangle 463"/>
              <p:cNvSpPr>
                <a:spLocks noChangeArrowheads="1"/>
              </p:cNvSpPr>
              <p:nvPr/>
            </p:nvSpPr>
            <p:spPr bwMode="auto">
              <a:xfrm>
                <a:off x="2812" y="1687"/>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TCP3e</a:t>
                </a:r>
                <a:endParaRPr lang="en-US" sz="1800">
                  <a:solidFill>
                    <a:srgbClr val="000000"/>
                  </a:solidFill>
                </a:endParaRPr>
              </a:p>
            </p:txBody>
          </p:sp>
          <p:sp>
            <p:nvSpPr>
              <p:cNvPr id="1084" name="Rectangle 465"/>
              <p:cNvSpPr>
                <a:spLocks noChangeArrowheads="1"/>
              </p:cNvSpPr>
              <p:nvPr/>
            </p:nvSpPr>
            <p:spPr bwMode="auto">
              <a:xfrm>
                <a:off x="3224" y="1478"/>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x2</a:t>
                </a:r>
                <a:endParaRPr lang="en-US" sz="1800">
                  <a:solidFill>
                    <a:srgbClr val="000000"/>
                  </a:solidFill>
                </a:endParaRPr>
              </a:p>
            </p:txBody>
          </p:sp>
          <p:sp>
            <p:nvSpPr>
              <p:cNvPr id="1085" name="Rectangle 467"/>
              <p:cNvSpPr>
                <a:spLocks noChangeArrowheads="1"/>
              </p:cNvSpPr>
              <p:nvPr/>
            </p:nvSpPr>
            <p:spPr bwMode="auto">
              <a:xfrm>
                <a:off x="3224" y="189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x2</a:t>
                </a:r>
                <a:endParaRPr lang="en-US" sz="1800">
                  <a:solidFill>
                    <a:srgbClr val="000000"/>
                  </a:solidFill>
                </a:endParaRPr>
              </a:p>
            </p:txBody>
          </p:sp>
          <p:sp>
            <p:nvSpPr>
              <p:cNvPr id="1086" name="Freeform 470"/>
              <p:cNvSpPr>
                <a:spLocks/>
              </p:cNvSpPr>
              <p:nvPr/>
            </p:nvSpPr>
            <p:spPr bwMode="auto">
              <a:xfrm>
                <a:off x="2634" y="1024"/>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087" name="Freeform 471"/>
              <p:cNvSpPr>
                <a:spLocks/>
              </p:cNvSpPr>
              <p:nvPr/>
            </p:nvSpPr>
            <p:spPr bwMode="auto">
              <a:xfrm>
                <a:off x="2640" y="1055"/>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88" name="Rectangle 472"/>
              <p:cNvSpPr>
                <a:spLocks noChangeArrowheads="1"/>
              </p:cNvSpPr>
              <p:nvPr/>
            </p:nvSpPr>
            <p:spPr bwMode="auto">
              <a:xfrm>
                <a:off x="2488" y="1055"/>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9" name="Freeform 473"/>
              <p:cNvSpPr>
                <a:spLocks/>
              </p:cNvSpPr>
              <p:nvPr/>
            </p:nvSpPr>
            <p:spPr bwMode="auto">
              <a:xfrm>
                <a:off x="2426" y="1024"/>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90" name="Freeform 474"/>
              <p:cNvSpPr>
                <a:spLocks/>
              </p:cNvSpPr>
              <p:nvPr/>
            </p:nvSpPr>
            <p:spPr bwMode="auto">
              <a:xfrm>
                <a:off x="2478" y="1055"/>
                <a:ext cx="10" cy="16"/>
              </a:xfrm>
              <a:custGeom>
                <a:avLst/>
                <a:gdLst>
                  <a:gd name="T0" fmla="*/ 10 w 10"/>
                  <a:gd name="T1" fmla="*/ 0 h 16"/>
                  <a:gd name="T2" fmla="*/ 5 w 10"/>
                  <a:gd name="T3" fmla="*/ 0 h 16"/>
                  <a:gd name="T4" fmla="*/ 5 w 10"/>
                  <a:gd name="T5" fmla="*/ 0 h 16"/>
                  <a:gd name="T6" fmla="*/ 5 w 10"/>
                  <a:gd name="T7" fmla="*/ 5 h 16"/>
                  <a:gd name="T8" fmla="*/ 0 w 10"/>
                  <a:gd name="T9" fmla="*/ 5 h 16"/>
                  <a:gd name="T10" fmla="*/ 5 w 10"/>
                  <a:gd name="T11" fmla="*/ 11 h 16"/>
                  <a:gd name="T12" fmla="*/ 5 w 10"/>
                  <a:gd name="T13" fmla="*/ 11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091" name="Rectangle 475"/>
              <p:cNvSpPr>
                <a:spLocks noChangeArrowheads="1"/>
              </p:cNvSpPr>
              <p:nvPr/>
            </p:nvSpPr>
            <p:spPr bwMode="auto">
              <a:xfrm>
                <a:off x="2723" y="642"/>
                <a:ext cx="532" cy="110"/>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Coprocessors</a:t>
                </a:r>
                <a:endParaRPr lang="en-US" sz="1800" dirty="0">
                  <a:solidFill>
                    <a:srgbClr val="000000"/>
                  </a:solidFill>
                </a:endParaRPr>
              </a:p>
            </p:txBody>
          </p:sp>
          <p:sp>
            <p:nvSpPr>
              <p:cNvPr id="1092" name="Freeform 476"/>
              <p:cNvSpPr>
                <a:spLocks/>
              </p:cNvSpPr>
              <p:nvPr/>
            </p:nvSpPr>
            <p:spPr bwMode="auto">
              <a:xfrm>
                <a:off x="2634" y="1243"/>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093" name="Freeform 477"/>
              <p:cNvSpPr>
                <a:spLocks/>
              </p:cNvSpPr>
              <p:nvPr/>
            </p:nvSpPr>
            <p:spPr bwMode="auto">
              <a:xfrm>
                <a:off x="2640" y="1269"/>
                <a:ext cx="5" cy="15"/>
              </a:xfrm>
              <a:custGeom>
                <a:avLst/>
                <a:gdLst>
                  <a:gd name="T0" fmla="*/ 0 w 5"/>
                  <a:gd name="T1" fmla="*/ 15 h 15"/>
                  <a:gd name="T2" fmla="*/ 5 w 5"/>
                  <a:gd name="T3" fmla="*/ 15 h 15"/>
                  <a:gd name="T4" fmla="*/ 5 w 5"/>
                  <a:gd name="T5" fmla="*/ 15 h 15"/>
                  <a:gd name="T6" fmla="*/ 5 w 5"/>
                  <a:gd name="T7" fmla="*/ 10 h 15"/>
                  <a:gd name="T8" fmla="*/ 5 w 5"/>
                  <a:gd name="T9" fmla="*/ 10 h 15"/>
                  <a:gd name="T10" fmla="*/ 5 w 5"/>
                  <a:gd name="T11" fmla="*/ 5 h 15"/>
                  <a:gd name="T12" fmla="*/ 5 w 5"/>
                  <a:gd name="T13" fmla="*/ 5 h 15"/>
                  <a:gd name="T14" fmla="*/ 5 w 5"/>
                  <a:gd name="T15" fmla="*/ 0 h 15"/>
                  <a:gd name="T16" fmla="*/ 0 w 5"/>
                  <a:gd name="T17" fmla="*/ 0 h 15"/>
                  <a:gd name="T18" fmla="*/ 0 w 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1094" name="Rectangle 478"/>
              <p:cNvSpPr>
                <a:spLocks noChangeArrowheads="1"/>
              </p:cNvSpPr>
              <p:nvPr/>
            </p:nvSpPr>
            <p:spPr bwMode="auto">
              <a:xfrm>
                <a:off x="2488" y="1269"/>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5" name="Freeform 479"/>
              <p:cNvSpPr>
                <a:spLocks/>
              </p:cNvSpPr>
              <p:nvPr/>
            </p:nvSpPr>
            <p:spPr bwMode="auto">
              <a:xfrm>
                <a:off x="2426" y="1243"/>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96" name="Freeform 480"/>
              <p:cNvSpPr>
                <a:spLocks/>
              </p:cNvSpPr>
              <p:nvPr/>
            </p:nvSpPr>
            <p:spPr bwMode="auto">
              <a:xfrm>
                <a:off x="2478" y="1269"/>
                <a:ext cx="10" cy="15"/>
              </a:xfrm>
              <a:custGeom>
                <a:avLst/>
                <a:gdLst>
                  <a:gd name="T0" fmla="*/ 10 w 10"/>
                  <a:gd name="T1" fmla="*/ 0 h 15"/>
                  <a:gd name="T2" fmla="*/ 5 w 10"/>
                  <a:gd name="T3" fmla="*/ 0 h 15"/>
                  <a:gd name="T4" fmla="*/ 5 w 10"/>
                  <a:gd name="T5" fmla="*/ 5 h 15"/>
                  <a:gd name="T6" fmla="*/ 5 w 10"/>
                  <a:gd name="T7" fmla="*/ 5 h 15"/>
                  <a:gd name="T8" fmla="*/ 0 w 10"/>
                  <a:gd name="T9" fmla="*/ 10 h 15"/>
                  <a:gd name="T10" fmla="*/ 5 w 10"/>
                  <a:gd name="T11" fmla="*/ 10 h 15"/>
                  <a:gd name="T12" fmla="*/ 5 w 10"/>
                  <a:gd name="T13" fmla="*/ 15 h 15"/>
                  <a:gd name="T14" fmla="*/ 5 w 10"/>
                  <a:gd name="T15" fmla="*/ 15 h 15"/>
                  <a:gd name="T16" fmla="*/ 10 w 10"/>
                  <a:gd name="T17" fmla="*/ 15 h 15"/>
                  <a:gd name="T18" fmla="*/ 10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10"/>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1097" name="Freeform 481"/>
              <p:cNvSpPr>
                <a:spLocks/>
              </p:cNvSpPr>
              <p:nvPr/>
            </p:nvSpPr>
            <p:spPr bwMode="auto">
              <a:xfrm>
                <a:off x="2634" y="1680"/>
                <a:ext cx="68" cy="73"/>
              </a:xfrm>
              <a:custGeom>
                <a:avLst/>
                <a:gdLst>
                  <a:gd name="T0" fmla="*/ 0 w 68"/>
                  <a:gd name="T1" fmla="*/ 73 h 73"/>
                  <a:gd name="T2" fmla="*/ 68 w 68"/>
                  <a:gd name="T3" fmla="*/ 37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7"/>
                    </a:lnTo>
                    <a:lnTo>
                      <a:pt x="0" y="0"/>
                    </a:lnTo>
                    <a:lnTo>
                      <a:pt x="0" y="73"/>
                    </a:lnTo>
                    <a:close/>
                  </a:path>
                </a:pathLst>
              </a:custGeom>
              <a:solidFill>
                <a:srgbClr val="000000"/>
              </a:solidFill>
              <a:ln w="9525">
                <a:noFill/>
                <a:round/>
                <a:headEnd/>
                <a:tailEnd/>
              </a:ln>
            </p:spPr>
            <p:txBody>
              <a:bodyPr/>
              <a:lstStyle/>
              <a:p>
                <a:endParaRPr lang="en-US"/>
              </a:p>
            </p:txBody>
          </p:sp>
          <p:sp>
            <p:nvSpPr>
              <p:cNvPr id="1098" name="Freeform 482"/>
              <p:cNvSpPr>
                <a:spLocks/>
              </p:cNvSpPr>
              <p:nvPr/>
            </p:nvSpPr>
            <p:spPr bwMode="auto">
              <a:xfrm>
                <a:off x="2640" y="1706"/>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99" name="Rectangle 483"/>
              <p:cNvSpPr>
                <a:spLocks noChangeArrowheads="1"/>
              </p:cNvSpPr>
              <p:nvPr/>
            </p:nvSpPr>
            <p:spPr bwMode="auto">
              <a:xfrm>
                <a:off x="2488" y="1706"/>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0" name="Freeform 484"/>
              <p:cNvSpPr>
                <a:spLocks/>
              </p:cNvSpPr>
              <p:nvPr/>
            </p:nvSpPr>
            <p:spPr bwMode="auto">
              <a:xfrm>
                <a:off x="2426" y="1680"/>
                <a:ext cx="68" cy="73"/>
              </a:xfrm>
              <a:custGeom>
                <a:avLst/>
                <a:gdLst>
                  <a:gd name="T0" fmla="*/ 68 w 68"/>
                  <a:gd name="T1" fmla="*/ 73 h 73"/>
                  <a:gd name="T2" fmla="*/ 0 w 68"/>
                  <a:gd name="T3" fmla="*/ 37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7"/>
                    </a:lnTo>
                    <a:lnTo>
                      <a:pt x="68" y="0"/>
                    </a:lnTo>
                    <a:lnTo>
                      <a:pt x="68" y="73"/>
                    </a:lnTo>
                    <a:close/>
                  </a:path>
                </a:pathLst>
              </a:custGeom>
              <a:solidFill>
                <a:srgbClr val="000000"/>
              </a:solidFill>
              <a:ln w="9525">
                <a:noFill/>
                <a:round/>
                <a:headEnd/>
                <a:tailEnd/>
              </a:ln>
            </p:spPr>
            <p:txBody>
              <a:bodyPr/>
              <a:lstStyle/>
              <a:p>
                <a:endParaRPr lang="en-US"/>
              </a:p>
            </p:txBody>
          </p:sp>
          <p:sp>
            <p:nvSpPr>
              <p:cNvPr id="1101" name="Freeform 485"/>
              <p:cNvSpPr>
                <a:spLocks/>
              </p:cNvSpPr>
              <p:nvPr/>
            </p:nvSpPr>
            <p:spPr bwMode="auto">
              <a:xfrm>
                <a:off x="2478" y="1706"/>
                <a:ext cx="10" cy="16"/>
              </a:xfrm>
              <a:custGeom>
                <a:avLst/>
                <a:gdLst>
                  <a:gd name="T0" fmla="*/ 10 w 10"/>
                  <a:gd name="T1" fmla="*/ 0 h 16"/>
                  <a:gd name="T2" fmla="*/ 5 w 10"/>
                  <a:gd name="T3" fmla="*/ 5 h 16"/>
                  <a:gd name="T4" fmla="*/ 5 w 10"/>
                  <a:gd name="T5" fmla="*/ 5 h 16"/>
                  <a:gd name="T6" fmla="*/ 5 w 10"/>
                  <a:gd name="T7" fmla="*/ 5 h 16"/>
                  <a:gd name="T8" fmla="*/ 0 w 10"/>
                  <a:gd name="T9" fmla="*/ 11 h 16"/>
                  <a:gd name="T10" fmla="*/ 5 w 10"/>
                  <a:gd name="T11" fmla="*/ 11 h 16"/>
                  <a:gd name="T12" fmla="*/ 5 w 10"/>
                  <a:gd name="T13" fmla="*/ 16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5"/>
                    </a:lnTo>
                    <a:lnTo>
                      <a:pt x="0" y="11"/>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102" name="Freeform 486"/>
              <p:cNvSpPr>
                <a:spLocks/>
              </p:cNvSpPr>
              <p:nvPr/>
            </p:nvSpPr>
            <p:spPr bwMode="auto">
              <a:xfrm>
                <a:off x="2634" y="1899"/>
                <a:ext cx="68" cy="68"/>
              </a:xfrm>
              <a:custGeom>
                <a:avLst/>
                <a:gdLst>
                  <a:gd name="T0" fmla="*/ 0 w 68"/>
                  <a:gd name="T1" fmla="*/ 68 h 68"/>
                  <a:gd name="T2" fmla="*/ 68 w 68"/>
                  <a:gd name="T3" fmla="*/ 31 h 68"/>
                  <a:gd name="T4" fmla="*/ 0 w 68"/>
                  <a:gd name="T5" fmla="*/ 0 h 68"/>
                  <a:gd name="T6" fmla="*/ 0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0" y="68"/>
                    </a:moveTo>
                    <a:lnTo>
                      <a:pt x="68" y="31"/>
                    </a:lnTo>
                    <a:lnTo>
                      <a:pt x="0" y="0"/>
                    </a:lnTo>
                    <a:lnTo>
                      <a:pt x="0" y="68"/>
                    </a:lnTo>
                    <a:close/>
                  </a:path>
                </a:pathLst>
              </a:custGeom>
              <a:solidFill>
                <a:srgbClr val="000000"/>
              </a:solidFill>
              <a:ln w="9525">
                <a:noFill/>
                <a:round/>
                <a:headEnd/>
                <a:tailEnd/>
              </a:ln>
            </p:spPr>
            <p:txBody>
              <a:bodyPr/>
              <a:lstStyle/>
              <a:p>
                <a:endParaRPr lang="en-US"/>
              </a:p>
            </p:txBody>
          </p:sp>
          <p:sp>
            <p:nvSpPr>
              <p:cNvPr id="1103" name="Freeform 487"/>
              <p:cNvSpPr>
                <a:spLocks/>
              </p:cNvSpPr>
              <p:nvPr/>
            </p:nvSpPr>
            <p:spPr bwMode="auto">
              <a:xfrm>
                <a:off x="2640" y="192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04" name="Rectangle 488"/>
              <p:cNvSpPr>
                <a:spLocks noChangeArrowheads="1"/>
              </p:cNvSpPr>
              <p:nvPr/>
            </p:nvSpPr>
            <p:spPr bwMode="auto">
              <a:xfrm>
                <a:off x="2488" y="1925"/>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5" name="Freeform 489"/>
              <p:cNvSpPr>
                <a:spLocks/>
              </p:cNvSpPr>
              <p:nvPr/>
            </p:nvSpPr>
            <p:spPr bwMode="auto">
              <a:xfrm>
                <a:off x="2426" y="1899"/>
                <a:ext cx="68" cy="68"/>
              </a:xfrm>
              <a:custGeom>
                <a:avLst/>
                <a:gdLst>
                  <a:gd name="T0" fmla="*/ 68 w 68"/>
                  <a:gd name="T1" fmla="*/ 68 h 68"/>
                  <a:gd name="T2" fmla="*/ 0 w 68"/>
                  <a:gd name="T3" fmla="*/ 31 h 68"/>
                  <a:gd name="T4" fmla="*/ 68 w 68"/>
                  <a:gd name="T5" fmla="*/ 0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0" y="31"/>
                    </a:lnTo>
                    <a:lnTo>
                      <a:pt x="68" y="0"/>
                    </a:lnTo>
                    <a:lnTo>
                      <a:pt x="68" y="68"/>
                    </a:lnTo>
                    <a:close/>
                  </a:path>
                </a:pathLst>
              </a:custGeom>
              <a:solidFill>
                <a:srgbClr val="000000"/>
              </a:solidFill>
              <a:ln w="9525">
                <a:noFill/>
                <a:round/>
                <a:headEnd/>
                <a:tailEnd/>
              </a:ln>
            </p:spPr>
            <p:txBody>
              <a:bodyPr/>
              <a:lstStyle/>
              <a:p>
                <a:endParaRPr lang="en-US"/>
              </a:p>
            </p:txBody>
          </p:sp>
          <p:sp>
            <p:nvSpPr>
              <p:cNvPr id="1106" name="Freeform 490"/>
              <p:cNvSpPr>
                <a:spLocks/>
              </p:cNvSpPr>
              <p:nvPr/>
            </p:nvSpPr>
            <p:spPr bwMode="auto">
              <a:xfrm>
                <a:off x="2478" y="1925"/>
                <a:ext cx="10" cy="16"/>
              </a:xfrm>
              <a:custGeom>
                <a:avLst/>
                <a:gdLst>
                  <a:gd name="T0" fmla="*/ 10 w 10"/>
                  <a:gd name="T1" fmla="*/ 0 h 16"/>
                  <a:gd name="T2" fmla="*/ 5 w 10"/>
                  <a:gd name="T3" fmla="*/ 0 h 16"/>
                  <a:gd name="T4" fmla="*/ 5 w 10"/>
                  <a:gd name="T5" fmla="*/ 5 h 16"/>
                  <a:gd name="T6" fmla="*/ 5 w 10"/>
                  <a:gd name="T7" fmla="*/ 5 h 16"/>
                  <a:gd name="T8" fmla="*/ 0 w 10"/>
                  <a:gd name="T9" fmla="*/ 5 h 16"/>
                  <a:gd name="T10" fmla="*/ 5 w 10"/>
                  <a:gd name="T11" fmla="*/ 10 h 16"/>
                  <a:gd name="T12" fmla="*/ 5 w 10"/>
                  <a:gd name="T13" fmla="*/ 10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0"/>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107" name="Rectangle 491"/>
              <p:cNvSpPr>
                <a:spLocks noChangeArrowheads="1"/>
              </p:cNvSpPr>
              <p:nvPr/>
            </p:nvSpPr>
            <p:spPr bwMode="auto">
              <a:xfrm>
                <a:off x="2770" y="1234"/>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08" name="Rectangle 492"/>
              <p:cNvSpPr>
                <a:spLocks noChangeArrowheads="1"/>
              </p:cNvSpPr>
              <p:nvPr/>
            </p:nvSpPr>
            <p:spPr bwMode="auto">
              <a:xfrm>
                <a:off x="2749" y="1213"/>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09" name="Rectangle 493"/>
              <p:cNvSpPr>
                <a:spLocks noChangeArrowheads="1"/>
              </p:cNvSpPr>
              <p:nvPr/>
            </p:nvSpPr>
            <p:spPr bwMode="auto">
              <a:xfrm>
                <a:off x="2728" y="1192"/>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10" name="Rectangle 494"/>
              <p:cNvSpPr>
                <a:spLocks noChangeArrowheads="1"/>
              </p:cNvSpPr>
              <p:nvPr/>
            </p:nvSpPr>
            <p:spPr bwMode="auto">
              <a:xfrm>
                <a:off x="2707" y="1176"/>
                <a:ext cx="413" cy="141"/>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11" name="Rectangle 495"/>
              <p:cNvSpPr>
                <a:spLocks noChangeArrowheads="1"/>
              </p:cNvSpPr>
              <p:nvPr/>
            </p:nvSpPr>
            <p:spPr bwMode="auto">
              <a:xfrm>
                <a:off x="2833" y="1213"/>
                <a:ext cx="193"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VCP2</a:t>
                </a:r>
                <a:endParaRPr lang="en-US" sz="1800" dirty="0">
                  <a:solidFill>
                    <a:srgbClr val="000000"/>
                  </a:solidFill>
                </a:endParaRPr>
              </a:p>
            </p:txBody>
          </p:sp>
          <p:sp>
            <p:nvSpPr>
              <p:cNvPr id="1112" name="Rectangle 497"/>
              <p:cNvSpPr>
                <a:spLocks noChangeArrowheads="1"/>
              </p:cNvSpPr>
              <p:nvPr/>
            </p:nvSpPr>
            <p:spPr bwMode="auto">
              <a:xfrm>
                <a:off x="3255" y="1259"/>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x4</a:t>
                </a:r>
                <a:endParaRPr lang="en-US" sz="1800">
                  <a:solidFill>
                    <a:srgbClr val="000000"/>
                  </a:solidFill>
                </a:endParaRPr>
              </a:p>
            </p:txBody>
          </p:sp>
          <p:sp>
            <p:nvSpPr>
              <p:cNvPr id="1113" name="Freeform 498"/>
              <p:cNvSpPr>
                <a:spLocks/>
              </p:cNvSpPr>
              <p:nvPr/>
            </p:nvSpPr>
            <p:spPr bwMode="auto">
              <a:xfrm>
                <a:off x="2634" y="1470"/>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114" name="Rectangle 500"/>
              <p:cNvSpPr>
                <a:spLocks noChangeArrowheads="1"/>
              </p:cNvSpPr>
              <p:nvPr/>
            </p:nvSpPr>
            <p:spPr bwMode="auto">
              <a:xfrm>
                <a:off x="2488" y="1496"/>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5" name="Freeform 501"/>
              <p:cNvSpPr>
                <a:spLocks/>
              </p:cNvSpPr>
              <p:nvPr/>
            </p:nvSpPr>
            <p:spPr bwMode="auto">
              <a:xfrm>
                <a:off x="2426" y="1470"/>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116" name="Freeform 503"/>
              <p:cNvSpPr>
                <a:spLocks/>
              </p:cNvSpPr>
              <p:nvPr/>
            </p:nvSpPr>
            <p:spPr bwMode="auto">
              <a:xfrm>
                <a:off x="1153" y="784"/>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1117" name="Freeform 504"/>
              <p:cNvSpPr>
                <a:spLocks/>
              </p:cNvSpPr>
              <p:nvPr/>
            </p:nvSpPr>
            <p:spPr bwMode="auto">
              <a:xfrm>
                <a:off x="1153" y="810"/>
                <a:ext cx="21" cy="37"/>
              </a:xfrm>
              <a:custGeom>
                <a:avLst/>
                <a:gdLst>
                  <a:gd name="T0" fmla="*/ 0 w 21"/>
                  <a:gd name="T1" fmla="*/ 37 h 37"/>
                  <a:gd name="T2" fmla="*/ 5 w 21"/>
                  <a:gd name="T3" fmla="*/ 37 h 37"/>
                  <a:gd name="T4" fmla="*/ 10 w 21"/>
                  <a:gd name="T5" fmla="*/ 37 h 37"/>
                  <a:gd name="T6" fmla="*/ 10 w 21"/>
                  <a:gd name="T7" fmla="*/ 37 h 37"/>
                  <a:gd name="T8" fmla="*/ 15 w 21"/>
                  <a:gd name="T9" fmla="*/ 32 h 37"/>
                  <a:gd name="T10" fmla="*/ 15 w 21"/>
                  <a:gd name="T11" fmla="*/ 32 h 37"/>
                  <a:gd name="T12" fmla="*/ 15 w 21"/>
                  <a:gd name="T13" fmla="*/ 26 h 37"/>
                  <a:gd name="T14" fmla="*/ 21 w 21"/>
                  <a:gd name="T15" fmla="*/ 21 h 37"/>
                  <a:gd name="T16" fmla="*/ 21 w 21"/>
                  <a:gd name="T17" fmla="*/ 21 h 37"/>
                  <a:gd name="T18" fmla="*/ 21 w 21"/>
                  <a:gd name="T19" fmla="*/ 16 h 37"/>
                  <a:gd name="T20" fmla="*/ 15 w 21"/>
                  <a:gd name="T21" fmla="*/ 16 h 37"/>
                  <a:gd name="T22" fmla="*/ 15 w 21"/>
                  <a:gd name="T23" fmla="*/ 11 h 37"/>
                  <a:gd name="T24" fmla="*/ 15 w 21"/>
                  <a:gd name="T25" fmla="*/ 6 h 37"/>
                  <a:gd name="T26" fmla="*/ 10 w 21"/>
                  <a:gd name="T27" fmla="*/ 6 h 37"/>
                  <a:gd name="T28" fmla="*/ 10 w 21"/>
                  <a:gd name="T29" fmla="*/ 6 h 37"/>
                  <a:gd name="T30" fmla="*/ 5 w 21"/>
                  <a:gd name="T31" fmla="*/ 6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0" y="37"/>
                    </a:lnTo>
                    <a:lnTo>
                      <a:pt x="15" y="32"/>
                    </a:lnTo>
                    <a:lnTo>
                      <a:pt x="15" y="26"/>
                    </a:lnTo>
                    <a:lnTo>
                      <a:pt x="21" y="21"/>
                    </a:lnTo>
                    <a:lnTo>
                      <a:pt x="21" y="16"/>
                    </a:lnTo>
                    <a:lnTo>
                      <a:pt x="15" y="16"/>
                    </a:lnTo>
                    <a:lnTo>
                      <a:pt x="15" y="11"/>
                    </a:lnTo>
                    <a:lnTo>
                      <a:pt x="15" y="6"/>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118" name="Rectangle 505"/>
              <p:cNvSpPr>
                <a:spLocks noChangeArrowheads="1"/>
              </p:cNvSpPr>
              <p:nvPr/>
            </p:nvSpPr>
            <p:spPr bwMode="auto">
              <a:xfrm>
                <a:off x="814" y="810"/>
                <a:ext cx="339"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9" name="Freeform 506"/>
              <p:cNvSpPr>
                <a:spLocks/>
              </p:cNvSpPr>
              <p:nvPr/>
            </p:nvSpPr>
            <p:spPr bwMode="auto">
              <a:xfrm>
                <a:off x="725" y="784"/>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1120" name="Freeform 507"/>
              <p:cNvSpPr>
                <a:spLocks/>
              </p:cNvSpPr>
              <p:nvPr/>
            </p:nvSpPr>
            <p:spPr bwMode="auto">
              <a:xfrm>
                <a:off x="798" y="810"/>
                <a:ext cx="16" cy="37"/>
              </a:xfrm>
              <a:custGeom>
                <a:avLst/>
                <a:gdLst>
                  <a:gd name="T0" fmla="*/ 16 w 16"/>
                  <a:gd name="T1" fmla="*/ 0 h 37"/>
                  <a:gd name="T2" fmla="*/ 11 w 16"/>
                  <a:gd name="T3" fmla="*/ 6 h 37"/>
                  <a:gd name="T4" fmla="*/ 11 w 16"/>
                  <a:gd name="T5" fmla="*/ 6 h 37"/>
                  <a:gd name="T6" fmla="*/ 5 w 16"/>
                  <a:gd name="T7" fmla="*/ 6 h 37"/>
                  <a:gd name="T8" fmla="*/ 5 w 16"/>
                  <a:gd name="T9" fmla="*/ 6 h 37"/>
                  <a:gd name="T10" fmla="*/ 0 w 16"/>
                  <a:gd name="T11" fmla="*/ 11 h 37"/>
                  <a:gd name="T12" fmla="*/ 0 w 16"/>
                  <a:gd name="T13" fmla="*/ 16 h 37"/>
                  <a:gd name="T14" fmla="*/ 0 w 16"/>
                  <a:gd name="T15" fmla="*/ 16 h 37"/>
                  <a:gd name="T16" fmla="*/ 0 w 16"/>
                  <a:gd name="T17" fmla="*/ 21 h 37"/>
                  <a:gd name="T18" fmla="*/ 0 w 16"/>
                  <a:gd name="T19" fmla="*/ 21 h 37"/>
                  <a:gd name="T20" fmla="*/ 0 w 16"/>
                  <a:gd name="T21" fmla="*/ 26 h 37"/>
                  <a:gd name="T22" fmla="*/ 0 w 16"/>
                  <a:gd name="T23" fmla="*/ 32 h 37"/>
                  <a:gd name="T24" fmla="*/ 5 w 16"/>
                  <a:gd name="T25" fmla="*/ 32 h 37"/>
                  <a:gd name="T26" fmla="*/ 5 w 16"/>
                  <a:gd name="T27" fmla="*/ 37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6"/>
                    </a:lnTo>
                    <a:lnTo>
                      <a:pt x="5" y="6"/>
                    </a:lnTo>
                    <a:lnTo>
                      <a:pt x="0" y="11"/>
                    </a:lnTo>
                    <a:lnTo>
                      <a:pt x="0" y="16"/>
                    </a:lnTo>
                    <a:lnTo>
                      <a:pt x="0" y="21"/>
                    </a:lnTo>
                    <a:lnTo>
                      <a:pt x="0" y="26"/>
                    </a:lnTo>
                    <a:lnTo>
                      <a:pt x="0" y="32"/>
                    </a:lnTo>
                    <a:lnTo>
                      <a:pt x="5" y="32"/>
                    </a:lnTo>
                    <a:lnTo>
                      <a:pt x="5" y="37"/>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121" name="Rectangle 508"/>
              <p:cNvSpPr>
                <a:spLocks noChangeArrowheads="1"/>
              </p:cNvSpPr>
              <p:nvPr/>
            </p:nvSpPr>
            <p:spPr bwMode="auto">
              <a:xfrm>
                <a:off x="235" y="1602"/>
                <a:ext cx="407" cy="17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2" name="Rectangle 509"/>
              <p:cNvSpPr>
                <a:spLocks noChangeArrowheads="1"/>
              </p:cNvSpPr>
              <p:nvPr/>
            </p:nvSpPr>
            <p:spPr bwMode="auto">
              <a:xfrm>
                <a:off x="344" y="1613"/>
                <a:ext cx="21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123" name="Rectangle 510"/>
              <p:cNvSpPr>
                <a:spLocks noChangeArrowheads="1"/>
              </p:cNvSpPr>
              <p:nvPr/>
            </p:nvSpPr>
            <p:spPr bwMode="auto">
              <a:xfrm>
                <a:off x="250" y="1680"/>
                <a:ext cx="41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1124" name="Rectangle 511"/>
              <p:cNvSpPr>
                <a:spLocks noChangeArrowheads="1"/>
              </p:cNvSpPr>
              <p:nvPr/>
            </p:nvSpPr>
            <p:spPr bwMode="auto">
              <a:xfrm>
                <a:off x="230" y="1138"/>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5" name="Rectangle 512"/>
              <p:cNvSpPr>
                <a:spLocks noChangeArrowheads="1"/>
              </p:cNvSpPr>
              <p:nvPr/>
            </p:nvSpPr>
            <p:spPr bwMode="auto">
              <a:xfrm>
                <a:off x="240" y="1154"/>
                <a:ext cx="475"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1800">
                  <a:solidFill>
                    <a:srgbClr val="000000"/>
                  </a:solidFill>
                </a:endParaRPr>
              </a:p>
            </p:txBody>
          </p:sp>
          <p:sp>
            <p:nvSpPr>
              <p:cNvPr id="1126" name="Rectangle 513"/>
              <p:cNvSpPr>
                <a:spLocks noChangeArrowheads="1"/>
              </p:cNvSpPr>
              <p:nvPr/>
            </p:nvSpPr>
            <p:spPr bwMode="auto">
              <a:xfrm>
                <a:off x="230" y="1289"/>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7" name="Rectangle 514"/>
              <p:cNvSpPr>
                <a:spLocks noChangeArrowheads="1"/>
              </p:cNvSpPr>
              <p:nvPr/>
            </p:nvSpPr>
            <p:spPr bwMode="auto">
              <a:xfrm>
                <a:off x="292" y="1311"/>
                <a:ext cx="33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128" name="Rectangle 515"/>
              <p:cNvSpPr>
                <a:spLocks noChangeArrowheads="1"/>
              </p:cNvSpPr>
              <p:nvPr/>
            </p:nvSpPr>
            <p:spPr bwMode="auto">
              <a:xfrm>
                <a:off x="230" y="144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9" name="Rectangle 516"/>
              <p:cNvSpPr>
                <a:spLocks noChangeArrowheads="1"/>
              </p:cNvSpPr>
              <p:nvPr/>
            </p:nvSpPr>
            <p:spPr bwMode="auto">
              <a:xfrm>
                <a:off x="271" y="1456"/>
                <a:ext cx="376"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1130" name="Line 517"/>
              <p:cNvSpPr>
                <a:spLocks noChangeShapeType="1"/>
              </p:cNvSpPr>
              <p:nvPr/>
            </p:nvSpPr>
            <p:spPr bwMode="auto">
              <a:xfrm flipH="1">
                <a:off x="657" y="1191"/>
                <a:ext cx="204" cy="1"/>
              </a:xfrm>
              <a:prstGeom prst="line">
                <a:avLst/>
              </a:prstGeom>
              <a:noFill/>
              <a:ln w="0">
                <a:solidFill>
                  <a:srgbClr val="000000"/>
                </a:solidFill>
                <a:round/>
                <a:headEnd/>
                <a:tailEnd/>
              </a:ln>
            </p:spPr>
            <p:txBody>
              <a:bodyPr/>
              <a:lstStyle/>
              <a:p>
                <a:endParaRPr lang="en-US"/>
              </a:p>
            </p:txBody>
          </p:sp>
          <p:sp>
            <p:nvSpPr>
              <p:cNvPr id="1131" name="Freeform 518"/>
              <p:cNvSpPr>
                <a:spLocks/>
              </p:cNvSpPr>
              <p:nvPr/>
            </p:nvSpPr>
            <p:spPr bwMode="auto">
              <a:xfrm>
                <a:off x="819" y="1170"/>
                <a:ext cx="42" cy="41"/>
              </a:xfrm>
              <a:custGeom>
                <a:avLst/>
                <a:gdLst>
                  <a:gd name="T0" fmla="*/ 42 w 42"/>
                  <a:gd name="T1" fmla="*/ 21 h 41"/>
                  <a:gd name="T2" fmla="*/ 0 w 42"/>
                  <a:gd name="T3" fmla="*/ 41 h 41"/>
                  <a:gd name="T4" fmla="*/ 0 w 42"/>
                  <a:gd name="T5" fmla="*/ 0 h 41"/>
                  <a:gd name="T6" fmla="*/ 42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41"/>
                    </a:lnTo>
                    <a:lnTo>
                      <a:pt x="0" y="0"/>
                    </a:lnTo>
                    <a:lnTo>
                      <a:pt x="42" y="21"/>
                    </a:lnTo>
                    <a:close/>
                  </a:path>
                </a:pathLst>
              </a:custGeom>
              <a:solidFill>
                <a:srgbClr val="000000"/>
              </a:solidFill>
              <a:ln w="9525">
                <a:noFill/>
                <a:round/>
                <a:headEnd/>
                <a:tailEnd/>
              </a:ln>
            </p:spPr>
            <p:txBody>
              <a:bodyPr/>
              <a:lstStyle/>
              <a:p>
                <a:endParaRPr lang="en-US"/>
              </a:p>
            </p:txBody>
          </p:sp>
          <p:sp>
            <p:nvSpPr>
              <p:cNvPr id="1132" name="Freeform 519"/>
              <p:cNvSpPr>
                <a:spLocks/>
              </p:cNvSpPr>
              <p:nvPr/>
            </p:nvSpPr>
            <p:spPr bwMode="auto">
              <a:xfrm>
                <a:off x="657" y="1170"/>
                <a:ext cx="42" cy="41"/>
              </a:xfrm>
              <a:custGeom>
                <a:avLst/>
                <a:gdLst>
                  <a:gd name="T0" fmla="*/ 0 w 42"/>
                  <a:gd name="T1" fmla="*/ 21 h 41"/>
                  <a:gd name="T2" fmla="*/ 42 w 42"/>
                  <a:gd name="T3" fmla="*/ 41 h 41"/>
                  <a:gd name="T4" fmla="*/ 42 w 42"/>
                  <a:gd name="T5" fmla="*/ 0 h 41"/>
                  <a:gd name="T6" fmla="*/ 0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0" y="21"/>
                    </a:moveTo>
                    <a:lnTo>
                      <a:pt x="42" y="41"/>
                    </a:lnTo>
                    <a:lnTo>
                      <a:pt x="42" y="0"/>
                    </a:lnTo>
                    <a:lnTo>
                      <a:pt x="0" y="21"/>
                    </a:lnTo>
                    <a:close/>
                  </a:path>
                </a:pathLst>
              </a:custGeom>
              <a:solidFill>
                <a:srgbClr val="000000"/>
              </a:solidFill>
              <a:ln w="9525">
                <a:noFill/>
                <a:round/>
                <a:headEnd/>
                <a:tailEnd/>
              </a:ln>
            </p:spPr>
            <p:txBody>
              <a:bodyPr/>
              <a:lstStyle/>
              <a:p>
                <a:endParaRPr lang="en-US"/>
              </a:p>
            </p:txBody>
          </p:sp>
          <p:sp>
            <p:nvSpPr>
              <p:cNvPr id="1133" name="Line 520"/>
              <p:cNvSpPr>
                <a:spLocks noChangeShapeType="1"/>
              </p:cNvSpPr>
              <p:nvPr/>
            </p:nvSpPr>
            <p:spPr bwMode="auto">
              <a:xfrm flipH="1">
                <a:off x="657" y="1347"/>
                <a:ext cx="204" cy="1"/>
              </a:xfrm>
              <a:prstGeom prst="line">
                <a:avLst/>
              </a:prstGeom>
              <a:noFill/>
              <a:ln w="0">
                <a:solidFill>
                  <a:srgbClr val="000000"/>
                </a:solidFill>
                <a:round/>
                <a:headEnd/>
                <a:tailEnd/>
              </a:ln>
            </p:spPr>
            <p:txBody>
              <a:bodyPr/>
              <a:lstStyle/>
              <a:p>
                <a:endParaRPr lang="en-US"/>
              </a:p>
            </p:txBody>
          </p:sp>
          <p:sp>
            <p:nvSpPr>
              <p:cNvPr id="1134" name="Freeform 521"/>
              <p:cNvSpPr>
                <a:spLocks/>
              </p:cNvSpPr>
              <p:nvPr/>
            </p:nvSpPr>
            <p:spPr bwMode="auto">
              <a:xfrm>
                <a:off x="819" y="1321"/>
                <a:ext cx="42" cy="47"/>
              </a:xfrm>
              <a:custGeom>
                <a:avLst/>
                <a:gdLst>
                  <a:gd name="T0" fmla="*/ 42 w 42"/>
                  <a:gd name="T1" fmla="*/ 26 h 47"/>
                  <a:gd name="T2" fmla="*/ 0 w 42"/>
                  <a:gd name="T3" fmla="*/ 47 h 47"/>
                  <a:gd name="T4" fmla="*/ 0 w 42"/>
                  <a:gd name="T5" fmla="*/ 0 h 47"/>
                  <a:gd name="T6" fmla="*/ 42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6"/>
                    </a:moveTo>
                    <a:lnTo>
                      <a:pt x="0" y="47"/>
                    </a:lnTo>
                    <a:lnTo>
                      <a:pt x="0" y="0"/>
                    </a:lnTo>
                    <a:lnTo>
                      <a:pt x="42" y="26"/>
                    </a:lnTo>
                    <a:close/>
                  </a:path>
                </a:pathLst>
              </a:custGeom>
              <a:solidFill>
                <a:srgbClr val="000000"/>
              </a:solidFill>
              <a:ln w="9525">
                <a:noFill/>
                <a:round/>
                <a:headEnd/>
                <a:tailEnd/>
              </a:ln>
            </p:spPr>
            <p:txBody>
              <a:bodyPr/>
              <a:lstStyle/>
              <a:p>
                <a:endParaRPr lang="en-US"/>
              </a:p>
            </p:txBody>
          </p:sp>
          <p:sp>
            <p:nvSpPr>
              <p:cNvPr id="1135" name="Freeform 522"/>
              <p:cNvSpPr>
                <a:spLocks/>
              </p:cNvSpPr>
              <p:nvPr/>
            </p:nvSpPr>
            <p:spPr bwMode="auto">
              <a:xfrm>
                <a:off x="657" y="1321"/>
                <a:ext cx="42" cy="47"/>
              </a:xfrm>
              <a:custGeom>
                <a:avLst/>
                <a:gdLst>
                  <a:gd name="T0" fmla="*/ 0 w 42"/>
                  <a:gd name="T1" fmla="*/ 26 h 47"/>
                  <a:gd name="T2" fmla="*/ 42 w 42"/>
                  <a:gd name="T3" fmla="*/ 47 h 47"/>
                  <a:gd name="T4" fmla="*/ 42 w 42"/>
                  <a:gd name="T5" fmla="*/ 0 h 47"/>
                  <a:gd name="T6" fmla="*/ 0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6"/>
                    </a:moveTo>
                    <a:lnTo>
                      <a:pt x="42" y="47"/>
                    </a:lnTo>
                    <a:lnTo>
                      <a:pt x="42" y="0"/>
                    </a:lnTo>
                    <a:lnTo>
                      <a:pt x="0" y="26"/>
                    </a:lnTo>
                    <a:close/>
                  </a:path>
                </a:pathLst>
              </a:custGeom>
              <a:solidFill>
                <a:srgbClr val="000000"/>
              </a:solidFill>
              <a:ln w="9525">
                <a:noFill/>
                <a:round/>
                <a:headEnd/>
                <a:tailEnd/>
              </a:ln>
            </p:spPr>
            <p:txBody>
              <a:bodyPr/>
              <a:lstStyle/>
              <a:p>
                <a:endParaRPr lang="en-US"/>
              </a:p>
            </p:txBody>
          </p:sp>
          <p:sp>
            <p:nvSpPr>
              <p:cNvPr id="1136" name="Line 523"/>
              <p:cNvSpPr>
                <a:spLocks noChangeShapeType="1"/>
              </p:cNvSpPr>
              <p:nvPr/>
            </p:nvSpPr>
            <p:spPr bwMode="auto">
              <a:xfrm flipH="1">
                <a:off x="657" y="1680"/>
                <a:ext cx="204" cy="1"/>
              </a:xfrm>
              <a:prstGeom prst="line">
                <a:avLst/>
              </a:prstGeom>
              <a:noFill/>
              <a:ln w="0">
                <a:solidFill>
                  <a:srgbClr val="000000"/>
                </a:solidFill>
                <a:round/>
                <a:headEnd/>
                <a:tailEnd/>
              </a:ln>
            </p:spPr>
            <p:txBody>
              <a:bodyPr/>
              <a:lstStyle/>
              <a:p>
                <a:endParaRPr lang="en-US"/>
              </a:p>
            </p:txBody>
          </p:sp>
          <p:sp>
            <p:nvSpPr>
              <p:cNvPr id="1137" name="Freeform 524"/>
              <p:cNvSpPr>
                <a:spLocks/>
              </p:cNvSpPr>
              <p:nvPr/>
            </p:nvSpPr>
            <p:spPr bwMode="auto">
              <a:xfrm>
                <a:off x="819" y="1659"/>
                <a:ext cx="42" cy="47"/>
              </a:xfrm>
              <a:custGeom>
                <a:avLst/>
                <a:gdLst>
                  <a:gd name="T0" fmla="*/ 42 w 42"/>
                  <a:gd name="T1" fmla="*/ 21 h 47"/>
                  <a:gd name="T2" fmla="*/ 0 w 42"/>
                  <a:gd name="T3" fmla="*/ 47 h 47"/>
                  <a:gd name="T4" fmla="*/ 0 w 42"/>
                  <a:gd name="T5" fmla="*/ 0 h 47"/>
                  <a:gd name="T6" fmla="*/ 42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1138" name="Freeform 525"/>
              <p:cNvSpPr>
                <a:spLocks/>
              </p:cNvSpPr>
              <p:nvPr/>
            </p:nvSpPr>
            <p:spPr bwMode="auto">
              <a:xfrm>
                <a:off x="657" y="1659"/>
                <a:ext cx="42" cy="47"/>
              </a:xfrm>
              <a:custGeom>
                <a:avLst/>
                <a:gdLst>
                  <a:gd name="T0" fmla="*/ 0 w 42"/>
                  <a:gd name="T1" fmla="*/ 21 h 47"/>
                  <a:gd name="T2" fmla="*/ 42 w 42"/>
                  <a:gd name="T3" fmla="*/ 47 h 47"/>
                  <a:gd name="T4" fmla="*/ 42 w 42"/>
                  <a:gd name="T5" fmla="*/ 0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1139" name="Rectangle 526"/>
              <p:cNvSpPr>
                <a:spLocks noChangeArrowheads="1"/>
              </p:cNvSpPr>
              <p:nvPr/>
            </p:nvSpPr>
            <p:spPr bwMode="auto">
              <a:xfrm>
                <a:off x="428" y="638"/>
                <a:ext cx="725"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1140" name="Freeform 527"/>
              <p:cNvSpPr>
                <a:spLocks/>
              </p:cNvSpPr>
              <p:nvPr/>
            </p:nvSpPr>
            <p:spPr bwMode="auto">
              <a:xfrm>
                <a:off x="1148" y="946"/>
                <a:ext cx="88" cy="88"/>
              </a:xfrm>
              <a:custGeom>
                <a:avLst/>
                <a:gdLst>
                  <a:gd name="T0" fmla="*/ 88 w 88"/>
                  <a:gd name="T1" fmla="*/ 47 h 88"/>
                  <a:gd name="T2" fmla="*/ 0 w 88"/>
                  <a:gd name="T3" fmla="*/ 88 h 88"/>
                  <a:gd name="T4" fmla="*/ 0 w 88"/>
                  <a:gd name="T5" fmla="*/ 0 h 88"/>
                  <a:gd name="T6" fmla="*/ 88 w 88"/>
                  <a:gd name="T7" fmla="*/ 47 h 88"/>
                  <a:gd name="T8" fmla="*/ 0 60000 65536"/>
                  <a:gd name="T9" fmla="*/ 0 60000 65536"/>
                  <a:gd name="T10" fmla="*/ 0 60000 65536"/>
                  <a:gd name="T11" fmla="*/ 0 60000 65536"/>
                  <a:gd name="T12" fmla="*/ 0 w 88"/>
                  <a:gd name="T13" fmla="*/ 0 h 88"/>
                  <a:gd name="T14" fmla="*/ 88 w 88"/>
                  <a:gd name="T15" fmla="*/ 88 h 88"/>
                </a:gdLst>
                <a:ahLst/>
                <a:cxnLst>
                  <a:cxn ang="T8">
                    <a:pos x="T0" y="T1"/>
                  </a:cxn>
                  <a:cxn ang="T9">
                    <a:pos x="T2" y="T3"/>
                  </a:cxn>
                  <a:cxn ang="T10">
                    <a:pos x="T4" y="T5"/>
                  </a:cxn>
                  <a:cxn ang="T11">
                    <a:pos x="T6" y="T7"/>
                  </a:cxn>
                </a:cxnLst>
                <a:rect l="T12" t="T13" r="T14" b="T15"/>
                <a:pathLst>
                  <a:path w="88" h="88">
                    <a:moveTo>
                      <a:pt x="88" y="47"/>
                    </a:moveTo>
                    <a:lnTo>
                      <a:pt x="0" y="88"/>
                    </a:lnTo>
                    <a:lnTo>
                      <a:pt x="0" y="0"/>
                    </a:lnTo>
                    <a:lnTo>
                      <a:pt x="88" y="47"/>
                    </a:lnTo>
                    <a:close/>
                  </a:path>
                </a:pathLst>
              </a:custGeom>
              <a:solidFill>
                <a:srgbClr val="000000"/>
              </a:solidFill>
              <a:ln w="9525">
                <a:noFill/>
                <a:round/>
                <a:headEnd/>
                <a:tailEnd/>
              </a:ln>
            </p:spPr>
            <p:txBody>
              <a:bodyPr/>
              <a:lstStyle/>
              <a:p>
                <a:endParaRPr lang="en-US"/>
              </a:p>
            </p:txBody>
          </p:sp>
          <p:sp>
            <p:nvSpPr>
              <p:cNvPr id="1141" name="Freeform 528"/>
              <p:cNvSpPr>
                <a:spLocks/>
              </p:cNvSpPr>
              <p:nvPr/>
            </p:nvSpPr>
            <p:spPr bwMode="auto">
              <a:xfrm>
                <a:off x="1148" y="972"/>
                <a:ext cx="20" cy="36"/>
              </a:xfrm>
              <a:custGeom>
                <a:avLst/>
                <a:gdLst>
                  <a:gd name="T0" fmla="*/ 0 w 20"/>
                  <a:gd name="T1" fmla="*/ 36 h 36"/>
                  <a:gd name="T2" fmla="*/ 5 w 20"/>
                  <a:gd name="T3" fmla="*/ 36 h 36"/>
                  <a:gd name="T4" fmla="*/ 10 w 20"/>
                  <a:gd name="T5" fmla="*/ 36 h 36"/>
                  <a:gd name="T6" fmla="*/ 10 w 20"/>
                  <a:gd name="T7" fmla="*/ 31 h 36"/>
                  <a:gd name="T8" fmla="*/ 15 w 20"/>
                  <a:gd name="T9" fmla="*/ 31 h 36"/>
                  <a:gd name="T10" fmla="*/ 15 w 20"/>
                  <a:gd name="T11" fmla="*/ 31 h 36"/>
                  <a:gd name="T12" fmla="*/ 15 w 20"/>
                  <a:gd name="T13" fmla="*/ 26 h 36"/>
                  <a:gd name="T14" fmla="*/ 20 w 20"/>
                  <a:gd name="T15" fmla="*/ 21 h 36"/>
                  <a:gd name="T16" fmla="*/ 20 w 20"/>
                  <a:gd name="T17" fmla="*/ 21 h 36"/>
                  <a:gd name="T18" fmla="*/ 20 w 20"/>
                  <a:gd name="T19" fmla="*/ 15 h 36"/>
                  <a:gd name="T20" fmla="*/ 15 w 20"/>
                  <a:gd name="T21" fmla="*/ 10 h 36"/>
                  <a:gd name="T22" fmla="*/ 15 w 20"/>
                  <a:gd name="T23" fmla="*/ 10 h 36"/>
                  <a:gd name="T24" fmla="*/ 15 w 20"/>
                  <a:gd name="T25" fmla="*/ 5 h 36"/>
                  <a:gd name="T26" fmla="*/ 10 w 20"/>
                  <a:gd name="T27" fmla="*/ 5 h 36"/>
                  <a:gd name="T28" fmla="*/ 10 w 20"/>
                  <a:gd name="T29" fmla="*/ 5 h 36"/>
                  <a:gd name="T30" fmla="*/ 5 w 20"/>
                  <a:gd name="T31" fmla="*/ 0 h 36"/>
                  <a:gd name="T32" fmla="*/ 0 w 20"/>
                  <a:gd name="T33" fmla="*/ 0 h 36"/>
                  <a:gd name="T34" fmla="*/ 0 w 20"/>
                  <a:gd name="T35" fmla="*/ 3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36"/>
                  <a:gd name="T56" fmla="*/ 20 w 20"/>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36">
                    <a:moveTo>
                      <a:pt x="0" y="36"/>
                    </a:moveTo>
                    <a:lnTo>
                      <a:pt x="5" y="36"/>
                    </a:lnTo>
                    <a:lnTo>
                      <a:pt x="10" y="36"/>
                    </a:lnTo>
                    <a:lnTo>
                      <a:pt x="10" y="31"/>
                    </a:lnTo>
                    <a:lnTo>
                      <a:pt x="15" y="31"/>
                    </a:lnTo>
                    <a:lnTo>
                      <a:pt x="15" y="26"/>
                    </a:lnTo>
                    <a:lnTo>
                      <a:pt x="20" y="21"/>
                    </a:lnTo>
                    <a:lnTo>
                      <a:pt x="20" y="15"/>
                    </a:lnTo>
                    <a:lnTo>
                      <a:pt x="15" y="10"/>
                    </a:lnTo>
                    <a:lnTo>
                      <a:pt x="15" y="5"/>
                    </a:lnTo>
                    <a:lnTo>
                      <a:pt x="10" y="5"/>
                    </a:lnTo>
                    <a:lnTo>
                      <a:pt x="5" y="0"/>
                    </a:lnTo>
                    <a:lnTo>
                      <a:pt x="0" y="0"/>
                    </a:lnTo>
                    <a:lnTo>
                      <a:pt x="0" y="36"/>
                    </a:lnTo>
                    <a:close/>
                  </a:path>
                </a:pathLst>
              </a:custGeom>
              <a:solidFill>
                <a:srgbClr val="000000"/>
              </a:solidFill>
              <a:ln w="9525">
                <a:noFill/>
                <a:round/>
                <a:headEnd/>
                <a:tailEnd/>
              </a:ln>
            </p:spPr>
            <p:txBody>
              <a:bodyPr/>
              <a:lstStyle/>
              <a:p>
                <a:endParaRPr lang="en-US"/>
              </a:p>
            </p:txBody>
          </p:sp>
          <p:sp>
            <p:nvSpPr>
              <p:cNvPr id="1142" name="Rectangle 529"/>
              <p:cNvSpPr>
                <a:spLocks noChangeArrowheads="1"/>
              </p:cNvSpPr>
              <p:nvPr/>
            </p:nvSpPr>
            <p:spPr bwMode="auto">
              <a:xfrm>
                <a:off x="1111" y="972"/>
                <a:ext cx="37" cy="3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43" name="Freeform 530"/>
              <p:cNvSpPr>
                <a:spLocks/>
              </p:cNvSpPr>
              <p:nvPr/>
            </p:nvSpPr>
            <p:spPr bwMode="auto">
              <a:xfrm>
                <a:off x="1022" y="946"/>
                <a:ext cx="89" cy="88"/>
              </a:xfrm>
              <a:custGeom>
                <a:avLst/>
                <a:gdLst>
                  <a:gd name="T0" fmla="*/ 0 w 89"/>
                  <a:gd name="T1" fmla="*/ 47 h 88"/>
                  <a:gd name="T2" fmla="*/ 89 w 89"/>
                  <a:gd name="T3" fmla="*/ 88 h 88"/>
                  <a:gd name="T4" fmla="*/ 89 w 89"/>
                  <a:gd name="T5" fmla="*/ 0 h 88"/>
                  <a:gd name="T6" fmla="*/ 0 w 89"/>
                  <a:gd name="T7" fmla="*/ 47 h 88"/>
                  <a:gd name="T8" fmla="*/ 0 60000 65536"/>
                  <a:gd name="T9" fmla="*/ 0 60000 65536"/>
                  <a:gd name="T10" fmla="*/ 0 60000 65536"/>
                  <a:gd name="T11" fmla="*/ 0 60000 65536"/>
                  <a:gd name="T12" fmla="*/ 0 w 89"/>
                  <a:gd name="T13" fmla="*/ 0 h 88"/>
                  <a:gd name="T14" fmla="*/ 89 w 89"/>
                  <a:gd name="T15" fmla="*/ 88 h 88"/>
                </a:gdLst>
                <a:ahLst/>
                <a:cxnLst>
                  <a:cxn ang="T8">
                    <a:pos x="T0" y="T1"/>
                  </a:cxn>
                  <a:cxn ang="T9">
                    <a:pos x="T2" y="T3"/>
                  </a:cxn>
                  <a:cxn ang="T10">
                    <a:pos x="T4" y="T5"/>
                  </a:cxn>
                  <a:cxn ang="T11">
                    <a:pos x="T6" y="T7"/>
                  </a:cxn>
                </a:cxnLst>
                <a:rect l="T12" t="T13" r="T14" b="T15"/>
                <a:pathLst>
                  <a:path w="89" h="88">
                    <a:moveTo>
                      <a:pt x="0" y="47"/>
                    </a:moveTo>
                    <a:lnTo>
                      <a:pt x="89" y="88"/>
                    </a:lnTo>
                    <a:lnTo>
                      <a:pt x="89" y="0"/>
                    </a:lnTo>
                    <a:lnTo>
                      <a:pt x="0" y="47"/>
                    </a:lnTo>
                    <a:close/>
                  </a:path>
                </a:pathLst>
              </a:custGeom>
              <a:solidFill>
                <a:srgbClr val="000000"/>
              </a:solidFill>
              <a:ln w="9525">
                <a:noFill/>
                <a:round/>
                <a:headEnd/>
                <a:tailEnd/>
              </a:ln>
            </p:spPr>
            <p:txBody>
              <a:bodyPr/>
              <a:lstStyle/>
              <a:p>
                <a:endParaRPr lang="en-US"/>
              </a:p>
            </p:txBody>
          </p:sp>
          <p:sp>
            <p:nvSpPr>
              <p:cNvPr id="1144" name="Freeform 531"/>
              <p:cNvSpPr>
                <a:spLocks/>
              </p:cNvSpPr>
              <p:nvPr/>
            </p:nvSpPr>
            <p:spPr bwMode="auto">
              <a:xfrm>
                <a:off x="1095" y="972"/>
                <a:ext cx="16" cy="36"/>
              </a:xfrm>
              <a:custGeom>
                <a:avLst/>
                <a:gdLst>
                  <a:gd name="T0" fmla="*/ 16 w 16"/>
                  <a:gd name="T1" fmla="*/ 0 h 36"/>
                  <a:gd name="T2" fmla="*/ 11 w 16"/>
                  <a:gd name="T3" fmla="*/ 0 h 36"/>
                  <a:gd name="T4" fmla="*/ 11 w 16"/>
                  <a:gd name="T5" fmla="*/ 5 h 36"/>
                  <a:gd name="T6" fmla="*/ 6 w 16"/>
                  <a:gd name="T7" fmla="*/ 5 h 36"/>
                  <a:gd name="T8" fmla="*/ 6 w 16"/>
                  <a:gd name="T9" fmla="*/ 5 h 36"/>
                  <a:gd name="T10" fmla="*/ 0 w 16"/>
                  <a:gd name="T11" fmla="*/ 10 h 36"/>
                  <a:gd name="T12" fmla="*/ 0 w 16"/>
                  <a:gd name="T13" fmla="*/ 10 h 36"/>
                  <a:gd name="T14" fmla="*/ 0 w 16"/>
                  <a:gd name="T15" fmla="*/ 15 h 36"/>
                  <a:gd name="T16" fmla="*/ 0 w 16"/>
                  <a:gd name="T17" fmla="*/ 21 h 36"/>
                  <a:gd name="T18" fmla="*/ 0 w 16"/>
                  <a:gd name="T19" fmla="*/ 21 h 36"/>
                  <a:gd name="T20" fmla="*/ 0 w 16"/>
                  <a:gd name="T21" fmla="*/ 26 h 36"/>
                  <a:gd name="T22" fmla="*/ 0 w 16"/>
                  <a:gd name="T23" fmla="*/ 31 h 36"/>
                  <a:gd name="T24" fmla="*/ 6 w 16"/>
                  <a:gd name="T25" fmla="*/ 31 h 36"/>
                  <a:gd name="T26" fmla="*/ 6 w 16"/>
                  <a:gd name="T27" fmla="*/ 31 h 36"/>
                  <a:gd name="T28" fmla="*/ 11 w 16"/>
                  <a:gd name="T29" fmla="*/ 36 h 36"/>
                  <a:gd name="T30" fmla="*/ 11 w 16"/>
                  <a:gd name="T31" fmla="*/ 36 h 36"/>
                  <a:gd name="T32" fmla="*/ 16 w 16"/>
                  <a:gd name="T33" fmla="*/ 36 h 36"/>
                  <a:gd name="T34" fmla="*/ 16 w 16"/>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6"/>
                  <a:gd name="T56" fmla="*/ 16 w 16"/>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6">
                    <a:moveTo>
                      <a:pt x="16" y="0"/>
                    </a:moveTo>
                    <a:lnTo>
                      <a:pt x="11" y="0"/>
                    </a:lnTo>
                    <a:lnTo>
                      <a:pt x="11" y="5"/>
                    </a:lnTo>
                    <a:lnTo>
                      <a:pt x="6" y="5"/>
                    </a:lnTo>
                    <a:lnTo>
                      <a:pt x="0" y="10"/>
                    </a:lnTo>
                    <a:lnTo>
                      <a:pt x="0" y="15"/>
                    </a:lnTo>
                    <a:lnTo>
                      <a:pt x="0" y="21"/>
                    </a:lnTo>
                    <a:lnTo>
                      <a:pt x="0" y="26"/>
                    </a:lnTo>
                    <a:lnTo>
                      <a:pt x="0" y="31"/>
                    </a:lnTo>
                    <a:lnTo>
                      <a:pt x="6" y="31"/>
                    </a:lnTo>
                    <a:lnTo>
                      <a:pt x="11" y="36"/>
                    </a:lnTo>
                    <a:lnTo>
                      <a:pt x="16" y="36"/>
                    </a:lnTo>
                    <a:lnTo>
                      <a:pt x="16" y="0"/>
                    </a:lnTo>
                    <a:close/>
                  </a:path>
                </a:pathLst>
              </a:custGeom>
              <a:solidFill>
                <a:srgbClr val="000000"/>
              </a:solidFill>
              <a:ln w="9525">
                <a:noFill/>
                <a:round/>
                <a:headEnd/>
                <a:tailEnd/>
              </a:ln>
            </p:spPr>
            <p:txBody>
              <a:bodyPr/>
              <a:lstStyle/>
              <a:p>
                <a:endParaRPr lang="en-US"/>
              </a:p>
            </p:txBody>
          </p:sp>
          <p:sp>
            <p:nvSpPr>
              <p:cNvPr id="1145" name="Rectangle 532"/>
              <p:cNvSpPr>
                <a:spLocks noChangeArrowheads="1"/>
              </p:cNvSpPr>
              <p:nvPr/>
            </p:nvSpPr>
            <p:spPr bwMode="auto">
              <a:xfrm>
                <a:off x="1810"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46" name="Rectangle 533"/>
              <p:cNvSpPr>
                <a:spLocks noChangeArrowheads="1"/>
              </p:cNvSpPr>
              <p:nvPr/>
            </p:nvSpPr>
            <p:spPr bwMode="auto">
              <a:xfrm>
                <a:off x="1810"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47" name="Rectangle 534"/>
              <p:cNvSpPr>
                <a:spLocks noChangeArrowheads="1"/>
              </p:cNvSpPr>
              <p:nvPr/>
            </p:nvSpPr>
            <p:spPr bwMode="auto">
              <a:xfrm rot="-5400000">
                <a:off x="1854" y="330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148" name="Rectangle 535"/>
              <p:cNvSpPr>
                <a:spLocks noChangeArrowheads="1"/>
              </p:cNvSpPr>
              <p:nvPr/>
            </p:nvSpPr>
            <p:spPr bwMode="auto">
              <a:xfrm rot="-5400000">
                <a:off x="1852" y="324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149" name="Rectangle 536"/>
              <p:cNvSpPr>
                <a:spLocks noChangeArrowheads="1"/>
              </p:cNvSpPr>
              <p:nvPr/>
            </p:nvSpPr>
            <p:spPr bwMode="auto">
              <a:xfrm rot="-5400000">
                <a:off x="1870" y="320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50" name="Rectangle 537"/>
              <p:cNvSpPr>
                <a:spLocks noChangeArrowheads="1"/>
              </p:cNvSpPr>
              <p:nvPr/>
            </p:nvSpPr>
            <p:spPr bwMode="auto">
              <a:xfrm rot="-5400000">
                <a:off x="1849" y="316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151" name="Rectangle 538"/>
              <p:cNvSpPr>
                <a:spLocks noChangeArrowheads="1"/>
              </p:cNvSpPr>
              <p:nvPr/>
            </p:nvSpPr>
            <p:spPr bwMode="auto">
              <a:xfrm rot="-5400000">
                <a:off x="1870" y="312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52" name="Rectangle 539"/>
              <p:cNvSpPr>
                <a:spLocks noChangeArrowheads="1"/>
              </p:cNvSpPr>
              <p:nvPr/>
            </p:nvSpPr>
            <p:spPr bwMode="auto">
              <a:xfrm rot="-5400000">
                <a:off x="1870" y="309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53" name="Rectangle 540"/>
              <p:cNvSpPr>
                <a:spLocks noChangeArrowheads="1"/>
              </p:cNvSpPr>
              <p:nvPr/>
            </p:nvSpPr>
            <p:spPr bwMode="auto">
              <a:xfrm rot="-5400000">
                <a:off x="1855" y="301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154" name="Rectangle 542"/>
              <p:cNvSpPr>
                <a:spLocks noChangeArrowheads="1"/>
              </p:cNvSpPr>
              <p:nvPr/>
            </p:nvSpPr>
            <p:spPr bwMode="auto">
              <a:xfrm>
                <a:off x="1028" y="2967"/>
                <a:ext cx="156"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55" name="Rectangle 543"/>
              <p:cNvSpPr>
                <a:spLocks noChangeArrowheads="1"/>
              </p:cNvSpPr>
              <p:nvPr/>
            </p:nvSpPr>
            <p:spPr bwMode="auto">
              <a:xfrm>
                <a:off x="1028" y="2967"/>
                <a:ext cx="156"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56" name="Rectangle 544"/>
              <p:cNvSpPr>
                <a:spLocks noChangeArrowheads="1"/>
              </p:cNvSpPr>
              <p:nvPr/>
            </p:nvSpPr>
            <p:spPr bwMode="auto">
              <a:xfrm rot="-5400000">
                <a:off x="1070"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157" name="Rectangle 545"/>
              <p:cNvSpPr>
                <a:spLocks noChangeArrowheads="1"/>
              </p:cNvSpPr>
              <p:nvPr/>
            </p:nvSpPr>
            <p:spPr bwMode="auto">
              <a:xfrm rot="-5400000">
                <a:off x="1068" y="3237"/>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158" name="Rectangle 546"/>
              <p:cNvSpPr>
                <a:spLocks noChangeArrowheads="1"/>
              </p:cNvSpPr>
              <p:nvPr/>
            </p:nvSpPr>
            <p:spPr bwMode="auto">
              <a:xfrm rot="-5400000">
                <a:off x="1086" y="319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59" name="Rectangle 547"/>
              <p:cNvSpPr>
                <a:spLocks noChangeArrowheads="1"/>
              </p:cNvSpPr>
              <p:nvPr/>
            </p:nvSpPr>
            <p:spPr bwMode="auto">
              <a:xfrm rot="-5400000">
                <a:off x="1076" y="316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160" name="Rectangle 548"/>
              <p:cNvSpPr>
                <a:spLocks noChangeArrowheads="1"/>
              </p:cNvSpPr>
              <p:nvPr/>
            </p:nvSpPr>
            <p:spPr bwMode="auto">
              <a:xfrm rot="-5400000">
                <a:off x="1086"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61" name="Rectangle 549"/>
              <p:cNvSpPr>
                <a:spLocks noChangeArrowheads="1"/>
              </p:cNvSpPr>
              <p:nvPr/>
            </p:nvSpPr>
            <p:spPr bwMode="auto">
              <a:xfrm rot="-5400000">
                <a:off x="1086"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62" name="Rectangle 550"/>
              <p:cNvSpPr>
                <a:spLocks noChangeArrowheads="1"/>
              </p:cNvSpPr>
              <p:nvPr/>
            </p:nvSpPr>
            <p:spPr bwMode="auto">
              <a:xfrm rot="-5400000">
                <a:off x="1071"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163" name="Rectangle 552"/>
              <p:cNvSpPr>
                <a:spLocks noChangeArrowheads="1"/>
              </p:cNvSpPr>
              <p:nvPr/>
            </p:nvSpPr>
            <p:spPr bwMode="auto">
              <a:xfrm>
                <a:off x="1221" y="2967"/>
                <a:ext cx="156" cy="531"/>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64" name="Rectangle 553"/>
              <p:cNvSpPr>
                <a:spLocks noChangeArrowheads="1"/>
              </p:cNvSpPr>
              <p:nvPr/>
            </p:nvSpPr>
            <p:spPr bwMode="auto">
              <a:xfrm rot="-5400000">
                <a:off x="1257" y="324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165" name="Rectangle 554"/>
              <p:cNvSpPr>
                <a:spLocks noChangeArrowheads="1"/>
              </p:cNvSpPr>
              <p:nvPr/>
            </p:nvSpPr>
            <p:spPr bwMode="auto">
              <a:xfrm rot="-5400000">
                <a:off x="1259" y="3187"/>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166" name="Rectangle 555"/>
              <p:cNvSpPr>
                <a:spLocks noChangeArrowheads="1"/>
              </p:cNvSpPr>
              <p:nvPr/>
            </p:nvSpPr>
            <p:spPr bwMode="auto">
              <a:xfrm rot="-5400000">
                <a:off x="1257" y="312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167" name="Rectangle 556"/>
              <p:cNvSpPr>
                <a:spLocks noChangeArrowheads="1"/>
              </p:cNvSpPr>
              <p:nvPr/>
            </p:nvSpPr>
            <p:spPr bwMode="auto">
              <a:xfrm rot="-5400000">
                <a:off x="1262" y="307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168" name="Rectangle 557"/>
              <p:cNvSpPr>
                <a:spLocks noChangeArrowheads="1"/>
              </p:cNvSpPr>
              <p:nvPr/>
            </p:nvSpPr>
            <p:spPr bwMode="auto">
              <a:xfrm>
                <a:off x="1612"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69" name="Rectangle 558"/>
              <p:cNvSpPr>
                <a:spLocks noChangeArrowheads="1"/>
              </p:cNvSpPr>
              <p:nvPr/>
            </p:nvSpPr>
            <p:spPr bwMode="auto">
              <a:xfrm>
                <a:off x="1612" y="2967"/>
                <a:ext cx="162"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70" name="Rectangle 559"/>
              <p:cNvSpPr>
                <a:spLocks noChangeArrowheads="1"/>
              </p:cNvSpPr>
              <p:nvPr/>
            </p:nvSpPr>
            <p:spPr bwMode="auto">
              <a:xfrm rot="-5400000">
                <a:off x="1655"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171" name="Rectangle 560"/>
              <p:cNvSpPr>
                <a:spLocks noChangeArrowheads="1"/>
              </p:cNvSpPr>
              <p:nvPr/>
            </p:nvSpPr>
            <p:spPr bwMode="auto">
              <a:xfrm rot="-5400000">
                <a:off x="1671" y="325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72" name="Rectangle 561"/>
              <p:cNvSpPr>
                <a:spLocks noChangeArrowheads="1"/>
              </p:cNvSpPr>
              <p:nvPr/>
            </p:nvSpPr>
            <p:spPr bwMode="auto">
              <a:xfrm rot="-5400000">
                <a:off x="1658" y="3211"/>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F</a:t>
                </a:r>
                <a:endParaRPr lang="en-US" sz="1800">
                  <a:solidFill>
                    <a:srgbClr val="000000"/>
                  </a:solidFill>
                </a:endParaRPr>
              </a:p>
            </p:txBody>
          </p:sp>
          <p:sp>
            <p:nvSpPr>
              <p:cNvPr id="1173" name="Rectangle 562"/>
              <p:cNvSpPr>
                <a:spLocks noChangeArrowheads="1"/>
              </p:cNvSpPr>
              <p:nvPr/>
            </p:nvSpPr>
            <p:spPr bwMode="auto">
              <a:xfrm rot="-5400000">
                <a:off x="1661" y="316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2</a:t>
                </a:r>
                <a:endParaRPr lang="en-US" sz="1800">
                  <a:solidFill>
                    <a:srgbClr val="000000"/>
                  </a:solidFill>
                </a:endParaRPr>
              </a:p>
            </p:txBody>
          </p:sp>
          <p:sp>
            <p:nvSpPr>
              <p:cNvPr id="1174" name="Rectangle 564"/>
              <p:cNvSpPr>
                <a:spLocks noChangeArrowheads="1"/>
              </p:cNvSpPr>
              <p:nvPr/>
            </p:nvSpPr>
            <p:spPr bwMode="auto">
              <a:xfrm rot="-5400000">
                <a:off x="1656" y="3031"/>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x6</a:t>
                </a:r>
                <a:endParaRPr lang="en-US" sz="1800">
                  <a:solidFill>
                    <a:srgbClr val="000000"/>
                  </a:solidFill>
                </a:endParaRPr>
              </a:p>
            </p:txBody>
          </p:sp>
          <p:sp>
            <p:nvSpPr>
              <p:cNvPr id="1175" name="Rectangle 565"/>
              <p:cNvSpPr>
                <a:spLocks noChangeArrowheads="1"/>
              </p:cNvSpPr>
              <p:nvPr/>
            </p:nvSpPr>
            <p:spPr bwMode="auto">
              <a:xfrm>
                <a:off x="1419" y="2967"/>
                <a:ext cx="156"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76" name="Rectangle 566"/>
              <p:cNvSpPr>
                <a:spLocks noChangeArrowheads="1"/>
              </p:cNvSpPr>
              <p:nvPr/>
            </p:nvSpPr>
            <p:spPr bwMode="auto">
              <a:xfrm>
                <a:off x="1419" y="2967"/>
                <a:ext cx="156"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77" name="Rectangle 567"/>
              <p:cNvSpPr>
                <a:spLocks noChangeArrowheads="1"/>
              </p:cNvSpPr>
              <p:nvPr/>
            </p:nvSpPr>
            <p:spPr bwMode="auto">
              <a:xfrm rot="-5400000">
                <a:off x="1457" y="319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178" name="Rectangle 568"/>
              <p:cNvSpPr>
                <a:spLocks noChangeArrowheads="1"/>
              </p:cNvSpPr>
              <p:nvPr/>
            </p:nvSpPr>
            <p:spPr bwMode="auto">
              <a:xfrm rot="-5400000">
                <a:off x="1457" y="3140"/>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179" name="Rectangle 569"/>
              <p:cNvSpPr>
                <a:spLocks noChangeArrowheads="1"/>
              </p:cNvSpPr>
              <p:nvPr/>
            </p:nvSpPr>
            <p:spPr bwMode="auto">
              <a:xfrm rot="-5400000">
                <a:off x="1473" y="3104"/>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80" name="Rectangle 570"/>
              <p:cNvSpPr>
                <a:spLocks noChangeArrowheads="1"/>
              </p:cNvSpPr>
              <p:nvPr/>
            </p:nvSpPr>
            <p:spPr bwMode="auto">
              <a:xfrm>
                <a:off x="829"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81" name="Rectangle 571"/>
              <p:cNvSpPr>
                <a:spLocks noChangeArrowheads="1"/>
              </p:cNvSpPr>
              <p:nvPr/>
            </p:nvSpPr>
            <p:spPr bwMode="auto">
              <a:xfrm>
                <a:off x="829"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82" name="Rectangle 572"/>
              <p:cNvSpPr>
                <a:spLocks noChangeArrowheads="1"/>
              </p:cNvSpPr>
              <p:nvPr/>
            </p:nvSpPr>
            <p:spPr bwMode="auto">
              <a:xfrm rot="-5400000">
                <a:off x="888"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83" name="Rectangle 573"/>
              <p:cNvSpPr>
                <a:spLocks noChangeArrowheads="1"/>
              </p:cNvSpPr>
              <p:nvPr/>
            </p:nvSpPr>
            <p:spPr bwMode="auto">
              <a:xfrm rot="-5400000">
                <a:off x="870" y="313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184" name="Rectangle 574"/>
              <p:cNvSpPr>
                <a:spLocks noChangeArrowheads="1"/>
              </p:cNvSpPr>
              <p:nvPr/>
            </p:nvSpPr>
            <p:spPr bwMode="auto">
              <a:xfrm rot="-5400000">
                <a:off x="862" y="3192"/>
                <a:ext cx="58" cy="84"/>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185" name="Freeform 575"/>
              <p:cNvSpPr>
                <a:spLocks/>
              </p:cNvSpPr>
              <p:nvPr/>
            </p:nvSpPr>
            <p:spPr bwMode="auto">
              <a:xfrm>
                <a:off x="1810" y="2461"/>
                <a:ext cx="68" cy="68"/>
              </a:xfrm>
              <a:custGeom>
                <a:avLst/>
                <a:gdLst>
                  <a:gd name="T0" fmla="*/ 68 w 68"/>
                  <a:gd name="T1" fmla="*/ 68 h 68"/>
                  <a:gd name="T2" fmla="*/ 31 w 68"/>
                  <a:gd name="T3" fmla="*/ 0 h 68"/>
                  <a:gd name="T4" fmla="*/ 0 w 68"/>
                  <a:gd name="T5" fmla="*/ 68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31" y="0"/>
                    </a:lnTo>
                    <a:lnTo>
                      <a:pt x="0" y="68"/>
                    </a:lnTo>
                    <a:lnTo>
                      <a:pt x="68" y="68"/>
                    </a:lnTo>
                    <a:close/>
                  </a:path>
                </a:pathLst>
              </a:custGeom>
              <a:solidFill>
                <a:srgbClr val="000000"/>
              </a:solidFill>
              <a:ln w="9525">
                <a:noFill/>
                <a:round/>
                <a:headEnd/>
                <a:tailEnd/>
              </a:ln>
            </p:spPr>
            <p:txBody>
              <a:bodyPr/>
              <a:lstStyle/>
              <a:p>
                <a:endParaRPr lang="en-US"/>
              </a:p>
            </p:txBody>
          </p:sp>
          <p:sp>
            <p:nvSpPr>
              <p:cNvPr id="1186" name="Freeform 576"/>
              <p:cNvSpPr>
                <a:spLocks/>
              </p:cNvSpPr>
              <p:nvPr/>
            </p:nvSpPr>
            <p:spPr bwMode="auto">
              <a:xfrm>
                <a:off x="1836" y="2513"/>
                <a:ext cx="16" cy="11"/>
              </a:xfrm>
              <a:custGeom>
                <a:avLst/>
                <a:gdLst>
                  <a:gd name="T0" fmla="*/ 16 w 16"/>
                  <a:gd name="T1" fmla="*/ 11 h 11"/>
                  <a:gd name="T2" fmla="*/ 16 w 16"/>
                  <a:gd name="T3" fmla="*/ 6 h 11"/>
                  <a:gd name="T4" fmla="*/ 11 w 16"/>
                  <a:gd name="T5" fmla="*/ 6 h 11"/>
                  <a:gd name="T6" fmla="*/ 11 w 16"/>
                  <a:gd name="T7" fmla="*/ 0 h 11"/>
                  <a:gd name="T8" fmla="*/ 5 w 16"/>
                  <a:gd name="T9" fmla="*/ 0 h 11"/>
                  <a:gd name="T10" fmla="*/ 5 w 16"/>
                  <a:gd name="T11" fmla="*/ 0 h 11"/>
                  <a:gd name="T12" fmla="*/ 5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5" y="0"/>
                    </a:lnTo>
                    <a:lnTo>
                      <a:pt x="5"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187" name="Rectangle 577"/>
              <p:cNvSpPr>
                <a:spLocks noChangeArrowheads="1"/>
              </p:cNvSpPr>
              <p:nvPr/>
            </p:nvSpPr>
            <p:spPr bwMode="auto">
              <a:xfrm>
                <a:off x="1836"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88" name="Freeform 578"/>
              <p:cNvSpPr>
                <a:spLocks/>
              </p:cNvSpPr>
              <p:nvPr/>
            </p:nvSpPr>
            <p:spPr bwMode="auto">
              <a:xfrm>
                <a:off x="1810" y="2888"/>
                <a:ext cx="68" cy="68"/>
              </a:xfrm>
              <a:custGeom>
                <a:avLst/>
                <a:gdLst>
                  <a:gd name="T0" fmla="*/ 68 w 68"/>
                  <a:gd name="T1" fmla="*/ 0 h 68"/>
                  <a:gd name="T2" fmla="*/ 31 w 68"/>
                  <a:gd name="T3" fmla="*/ 68 h 68"/>
                  <a:gd name="T4" fmla="*/ 0 w 68"/>
                  <a:gd name="T5" fmla="*/ 0 h 68"/>
                  <a:gd name="T6" fmla="*/ 68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0"/>
                    </a:moveTo>
                    <a:lnTo>
                      <a:pt x="31" y="68"/>
                    </a:lnTo>
                    <a:lnTo>
                      <a:pt x="0" y="0"/>
                    </a:lnTo>
                    <a:lnTo>
                      <a:pt x="68" y="0"/>
                    </a:lnTo>
                    <a:close/>
                  </a:path>
                </a:pathLst>
              </a:custGeom>
              <a:solidFill>
                <a:srgbClr val="000000"/>
              </a:solidFill>
              <a:ln w="9525">
                <a:noFill/>
                <a:round/>
                <a:headEnd/>
                <a:tailEnd/>
              </a:ln>
            </p:spPr>
            <p:txBody>
              <a:bodyPr/>
              <a:lstStyle/>
              <a:p>
                <a:endParaRPr lang="en-US"/>
              </a:p>
            </p:txBody>
          </p:sp>
          <p:sp>
            <p:nvSpPr>
              <p:cNvPr id="1189" name="Freeform 579"/>
              <p:cNvSpPr>
                <a:spLocks/>
              </p:cNvSpPr>
              <p:nvPr/>
            </p:nvSpPr>
            <p:spPr bwMode="auto">
              <a:xfrm>
                <a:off x="1836" y="2899"/>
                <a:ext cx="16" cy="5"/>
              </a:xfrm>
              <a:custGeom>
                <a:avLst/>
                <a:gdLst>
                  <a:gd name="T0" fmla="*/ 0 w 16"/>
                  <a:gd name="T1" fmla="*/ 0 h 5"/>
                  <a:gd name="T2" fmla="*/ 0 w 16"/>
                  <a:gd name="T3" fmla="*/ 0 h 5"/>
                  <a:gd name="T4" fmla="*/ 5 w 16"/>
                  <a:gd name="T5" fmla="*/ 5 h 5"/>
                  <a:gd name="T6" fmla="*/ 5 w 16"/>
                  <a:gd name="T7" fmla="*/ 5 h 5"/>
                  <a:gd name="T8" fmla="*/ 5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5"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190" name="Freeform 580"/>
              <p:cNvSpPr>
                <a:spLocks/>
              </p:cNvSpPr>
              <p:nvPr/>
            </p:nvSpPr>
            <p:spPr bwMode="auto">
              <a:xfrm>
                <a:off x="1612" y="2461"/>
                <a:ext cx="73" cy="68"/>
              </a:xfrm>
              <a:custGeom>
                <a:avLst/>
                <a:gdLst>
                  <a:gd name="T0" fmla="*/ 73 w 73"/>
                  <a:gd name="T1" fmla="*/ 68 h 68"/>
                  <a:gd name="T2" fmla="*/ 36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6" y="0"/>
                    </a:lnTo>
                    <a:lnTo>
                      <a:pt x="0" y="68"/>
                    </a:lnTo>
                    <a:lnTo>
                      <a:pt x="73" y="68"/>
                    </a:lnTo>
                    <a:close/>
                  </a:path>
                </a:pathLst>
              </a:custGeom>
              <a:solidFill>
                <a:srgbClr val="000000"/>
              </a:solidFill>
              <a:ln w="9525">
                <a:noFill/>
                <a:round/>
                <a:headEnd/>
                <a:tailEnd/>
              </a:ln>
            </p:spPr>
            <p:txBody>
              <a:bodyPr/>
              <a:lstStyle/>
              <a:p>
                <a:endParaRPr lang="en-US"/>
              </a:p>
            </p:txBody>
          </p:sp>
          <p:sp>
            <p:nvSpPr>
              <p:cNvPr id="1191" name="Freeform 581"/>
              <p:cNvSpPr>
                <a:spLocks/>
              </p:cNvSpPr>
              <p:nvPr/>
            </p:nvSpPr>
            <p:spPr bwMode="auto">
              <a:xfrm>
                <a:off x="1638" y="2513"/>
                <a:ext cx="16" cy="11"/>
              </a:xfrm>
              <a:custGeom>
                <a:avLst/>
                <a:gdLst>
                  <a:gd name="T0" fmla="*/ 16 w 16"/>
                  <a:gd name="T1" fmla="*/ 11 h 11"/>
                  <a:gd name="T2" fmla="*/ 16 w 16"/>
                  <a:gd name="T3" fmla="*/ 6 h 11"/>
                  <a:gd name="T4" fmla="*/ 16 w 16"/>
                  <a:gd name="T5" fmla="*/ 6 h 11"/>
                  <a:gd name="T6" fmla="*/ 10 w 16"/>
                  <a:gd name="T7" fmla="*/ 0 h 11"/>
                  <a:gd name="T8" fmla="*/ 10 w 16"/>
                  <a:gd name="T9" fmla="*/ 0 h 11"/>
                  <a:gd name="T10" fmla="*/ 5 w 16"/>
                  <a:gd name="T11" fmla="*/ 0 h 11"/>
                  <a:gd name="T12" fmla="*/ 5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0" y="0"/>
                    </a:lnTo>
                    <a:lnTo>
                      <a:pt x="5" y="0"/>
                    </a:lnTo>
                    <a:lnTo>
                      <a:pt x="5"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192" name="Rectangle 582"/>
              <p:cNvSpPr>
                <a:spLocks noChangeArrowheads="1"/>
              </p:cNvSpPr>
              <p:nvPr/>
            </p:nvSpPr>
            <p:spPr bwMode="auto">
              <a:xfrm>
                <a:off x="1638"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93" name="Freeform 583"/>
              <p:cNvSpPr>
                <a:spLocks/>
              </p:cNvSpPr>
              <p:nvPr/>
            </p:nvSpPr>
            <p:spPr bwMode="auto">
              <a:xfrm>
                <a:off x="1612" y="2888"/>
                <a:ext cx="73" cy="68"/>
              </a:xfrm>
              <a:custGeom>
                <a:avLst/>
                <a:gdLst>
                  <a:gd name="T0" fmla="*/ 73 w 73"/>
                  <a:gd name="T1" fmla="*/ 0 h 68"/>
                  <a:gd name="T2" fmla="*/ 36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6" y="68"/>
                    </a:lnTo>
                    <a:lnTo>
                      <a:pt x="0" y="0"/>
                    </a:lnTo>
                    <a:lnTo>
                      <a:pt x="73" y="0"/>
                    </a:lnTo>
                    <a:close/>
                  </a:path>
                </a:pathLst>
              </a:custGeom>
              <a:solidFill>
                <a:srgbClr val="000000"/>
              </a:solidFill>
              <a:ln w="9525">
                <a:noFill/>
                <a:round/>
                <a:headEnd/>
                <a:tailEnd/>
              </a:ln>
            </p:spPr>
            <p:txBody>
              <a:bodyPr/>
              <a:lstStyle/>
              <a:p>
                <a:endParaRPr lang="en-US"/>
              </a:p>
            </p:txBody>
          </p:sp>
          <p:sp>
            <p:nvSpPr>
              <p:cNvPr id="1194" name="Freeform 584"/>
              <p:cNvSpPr>
                <a:spLocks/>
              </p:cNvSpPr>
              <p:nvPr/>
            </p:nvSpPr>
            <p:spPr bwMode="auto">
              <a:xfrm>
                <a:off x="1638" y="2899"/>
                <a:ext cx="16" cy="5"/>
              </a:xfrm>
              <a:custGeom>
                <a:avLst/>
                <a:gdLst>
                  <a:gd name="T0" fmla="*/ 0 w 16"/>
                  <a:gd name="T1" fmla="*/ 0 h 5"/>
                  <a:gd name="T2" fmla="*/ 0 w 16"/>
                  <a:gd name="T3" fmla="*/ 0 h 5"/>
                  <a:gd name="T4" fmla="*/ 5 w 16"/>
                  <a:gd name="T5" fmla="*/ 5 h 5"/>
                  <a:gd name="T6" fmla="*/ 5 w 16"/>
                  <a:gd name="T7" fmla="*/ 5 h 5"/>
                  <a:gd name="T8" fmla="*/ 10 w 16"/>
                  <a:gd name="T9" fmla="*/ 5 h 5"/>
                  <a:gd name="T10" fmla="*/ 10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5" y="5"/>
                    </a:lnTo>
                    <a:lnTo>
                      <a:pt x="10"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1195" name="Line 585"/>
              <p:cNvSpPr>
                <a:spLocks noChangeShapeType="1"/>
              </p:cNvSpPr>
              <p:nvPr/>
            </p:nvSpPr>
            <p:spPr bwMode="auto">
              <a:xfrm>
                <a:off x="1492" y="2461"/>
                <a:ext cx="1" cy="495"/>
              </a:xfrm>
              <a:prstGeom prst="line">
                <a:avLst/>
              </a:prstGeom>
              <a:noFill/>
              <a:ln w="0">
                <a:solidFill>
                  <a:srgbClr val="000000"/>
                </a:solidFill>
                <a:round/>
                <a:headEnd/>
                <a:tailEnd/>
              </a:ln>
            </p:spPr>
            <p:txBody>
              <a:bodyPr/>
              <a:lstStyle/>
              <a:p>
                <a:endParaRPr lang="en-US"/>
              </a:p>
            </p:txBody>
          </p:sp>
          <p:sp>
            <p:nvSpPr>
              <p:cNvPr id="1196" name="Freeform 586"/>
              <p:cNvSpPr>
                <a:spLocks/>
              </p:cNvSpPr>
              <p:nvPr/>
            </p:nvSpPr>
            <p:spPr bwMode="auto">
              <a:xfrm>
                <a:off x="1471" y="2461"/>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197" name="Freeform 587"/>
              <p:cNvSpPr>
                <a:spLocks/>
              </p:cNvSpPr>
              <p:nvPr/>
            </p:nvSpPr>
            <p:spPr bwMode="auto">
              <a:xfrm>
                <a:off x="1471" y="2914"/>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198" name="Line 588"/>
              <p:cNvSpPr>
                <a:spLocks noChangeShapeType="1"/>
              </p:cNvSpPr>
              <p:nvPr/>
            </p:nvSpPr>
            <p:spPr bwMode="auto">
              <a:xfrm>
                <a:off x="1304" y="2461"/>
                <a:ext cx="1" cy="495"/>
              </a:xfrm>
              <a:prstGeom prst="line">
                <a:avLst/>
              </a:prstGeom>
              <a:noFill/>
              <a:ln w="0">
                <a:solidFill>
                  <a:srgbClr val="000000"/>
                </a:solidFill>
                <a:round/>
                <a:headEnd/>
                <a:tailEnd/>
              </a:ln>
            </p:spPr>
            <p:txBody>
              <a:bodyPr/>
              <a:lstStyle/>
              <a:p>
                <a:endParaRPr lang="en-US"/>
              </a:p>
            </p:txBody>
          </p:sp>
          <p:sp>
            <p:nvSpPr>
              <p:cNvPr id="1199" name="Freeform 589"/>
              <p:cNvSpPr>
                <a:spLocks/>
              </p:cNvSpPr>
              <p:nvPr/>
            </p:nvSpPr>
            <p:spPr bwMode="auto">
              <a:xfrm>
                <a:off x="1278" y="2461"/>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200" name="Freeform 590"/>
              <p:cNvSpPr>
                <a:spLocks/>
              </p:cNvSpPr>
              <p:nvPr/>
            </p:nvSpPr>
            <p:spPr bwMode="auto">
              <a:xfrm>
                <a:off x="1278" y="2914"/>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201" name="Freeform 591"/>
              <p:cNvSpPr>
                <a:spLocks/>
              </p:cNvSpPr>
              <p:nvPr/>
            </p:nvSpPr>
            <p:spPr bwMode="auto">
              <a:xfrm>
                <a:off x="1069" y="2461"/>
                <a:ext cx="68" cy="68"/>
              </a:xfrm>
              <a:custGeom>
                <a:avLst/>
                <a:gdLst>
                  <a:gd name="T0" fmla="*/ 68 w 68"/>
                  <a:gd name="T1" fmla="*/ 68 h 68"/>
                  <a:gd name="T2" fmla="*/ 37 w 68"/>
                  <a:gd name="T3" fmla="*/ 0 h 68"/>
                  <a:gd name="T4" fmla="*/ 0 w 68"/>
                  <a:gd name="T5" fmla="*/ 68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37" y="0"/>
                    </a:lnTo>
                    <a:lnTo>
                      <a:pt x="0" y="68"/>
                    </a:lnTo>
                    <a:lnTo>
                      <a:pt x="68" y="68"/>
                    </a:lnTo>
                    <a:close/>
                  </a:path>
                </a:pathLst>
              </a:custGeom>
              <a:solidFill>
                <a:srgbClr val="000000"/>
              </a:solidFill>
              <a:ln w="9525">
                <a:noFill/>
                <a:round/>
                <a:headEnd/>
                <a:tailEnd/>
              </a:ln>
            </p:spPr>
            <p:txBody>
              <a:bodyPr/>
              <a:lstStyle/>
              <a:p>
                <a:endParaRPr lang="en-US"/>
              </a:p>
            </p:txBody>
          </p:sp>
          <p:sp>
            <p:nvSpPr>
              <p:cNvPr id="1202" name="Freeform 592"/>
              <p:cNvSpPr>
                <a:spLocks/>
              </p:cNvSpPr>
              <p:nvPr/>
            </p:nvSpPr>
            <p:spPr bwMode="auto">
              <a:xfrm>
                <a:off x="1095" y="2513"/>
                <a:ext cx="16" cy="11"/>
              </a:xfrm>
              <a:custGeom>
                <a:avLst/>
                <a:gdLst>
                  <a:gd name="T0" fmla="*/ 16 w 16"/>
                  <a:gd name="T1" fmla="*/ 11 h 11"/>
                  <a:gd name="T2" fmla="*/ 16 w 16"/>
                  <a:gd name="T3" fmla="*/ 6 h 11"/>
                  <a:gd name="T4" fmla="*/ 11 w 16"/>
                  <a:gd name="T5" fmla="*/ 6 h 11"/>
                  <a:gd name="T6" fmla="*/ 11 w 16"/>
                  <a:gd name="T7" fmla="*/ 0 h 11"/>
                  <a:gd name="T8" fmla="*/ 11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203" name="Rectangle 593"/>
              <p:cNvSpPr>
                <a:spLocks noChangeArrowheads="1"/>
              </p:cNvSpPr>
              <p:nvPr/>
            </p:nvSpPr>
            <p:spPr bwMode="auto">
              <a:xfrm>
                <a:off x="1095"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04" name="Freeform 594"/>
              <p:cNvSpPr>
                <a:spLocks/>
              </p:cNvSpPr>
              <p:nvPr/>
            </p:nvSpPr>
            <p:spPr bwMode="auto">
              <a:xfrm>
                <a:off x="1069" y="2888"/>
                <a:ext cx="68" cy="68"/>
              </a:xfrm>
              <a:custGeom>
                <a:avLst/>
                <a:gdLst>
                  <a:gd name="T0" fmla="*/ 68 w 68"/>
                  <a:gd name="T1" fmla="*/ 0 h 68"/>
                  <a:gd name="T2" fmla="*/ 37 w 68"/>
                  <a:gd name="T3" fmla="*/ 68 h 68"/>
                  <a:gd name="T4" fmla="*/ 0 w 68"/>
                  <a:gd name="T5" fmla="*/ 0 h 68"/>
                  <a:gd name="T6" fmla="*/ 68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0"/>
                    </a:moveTo>
                    <a:lnTo>
                      <a:pt x="37" y="68"/>
                    </a:lnTo>
                    <a:lnTo>
                      <a:pt x="0" y="0"/>
                    </a:lnTo>
                    <a:lnTo>
                      <a:pt x="68" y="0"/>
                    </a:lnTo>
                    <a:close/>
                  </a:path>
                </a:pathLst>
              </a:custGeom>
              <a:solidFill>
                <a:srgbClr val="000000"/>
              </a:solidFill>
              <a:ln w="9525">
                <a:noFill/>
                <a:round/>
                <a:headEnd/>
                <a:tailEnd/>
              </a:ln>
            </p:spPr>
            <p:txBody>
              <a:bodyPr/>
              <a:lstStyle/>
              <a:p>
                <a:endParaRPr lang="en-US"/>
              </a:p>
            </p:txBody>
          </p:sp>
          <p:sp>
            <p:nvSpPr>
              <p:cNvPr id="1205" name="Freeform 595"/>
              <p:cNvSpPr>
                <a:spLocks/>
              </p:cNvSpPr>
              <p:nvPr/>
            </p:nvSpPr>
            <p:spPr bwMode="auto">
              <a:xfrm>
                <a:off x="1095" y="2899"/>
                <a:ext cx="16" cy="5"/>
              </a:xfrm>
              <a:custGeom>
                <a:avLst/>
                <a:gdLst>
                  <a:gd name="T0" fmla="*/ 0 w 16"/>
                  <a:gd name="T1" fmla="*/ 0 h 5"/>
                  <a:gd name="T2" fmla="*/ 0 w 16"/>
                  <a:gd name="T3" fmla="*/ 0 h 5"/>
                  <a:gd name="T4" fmla="*/ 6 w 16"/>
                  <a:gd name="T5" fmla="*/ 5 h 5"/>
                  <a:gd name="T6" fmla="*/ 6 w 16"/>
                  <a:gd name="T7" fmla="*/ 5 h 5"/>
                  <a:gd name="T8" fmla="*/ 11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206" name="Line 596"/>
              <p:cNvSpPr>
                <a:spLocks noChangeShapeType="1"/>
              </p:cNvSpPr>
              <p:nvPr/>
            </p:nvSpPr>
            <p:spPr bwMode="auto">
              <a:xfrm>
                <a:off x="908" y="2461"/>
                <a:ext cx="1" cy="495"/>
              </a:xfrm>
              <a:prstGeom prst="line">
                <a:avLst/>
              </a:prstGeom>
              <a:noFill/>
              <a:ln w="0">
                <a:solidFill>
                  <a:srgbClr val="000000"/>
                </a:solidFill>
                <a:round/>
                <a:headEnd/>
                <a:tailEnd/>
              </a:ln>
            </p:spPr>
            <p:txBody>
              <a:bodyPr/>
              <a:lstStyle/>
              <a:p>
                <a:endParaRPr lang="en-US"/>
              </a:p>
            </p:txBody>
          </p:sp>
          <p:sp>
            <p:nvSpPr>
              <p:cNvPr id="1207" name="Freeform 597"/>
              <p:cNvSpPr>
                <a:spLocks/>
              </p:cNvSpPr>
              <p:nvPr/>
            </p:nvSpPr>
            <p:spPr bwMode="auto">
              <a:xfrm>
                <a:off x="887"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208" name="Freeform 598"/>
              <p:cNvSpPr>
                <a:spLocks/>
              </p:cNvSpPr>
              <p:nvPr/>
            </p:nvSpPr>
            <p:spPr bwMode="auto">
              <a:xfrm>
                <a:off x="887"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209" name="Line 599"/>
              <p:cNvSpPr>
                <a:spLocks noChangeShapeType="1"/>
              </p:cNvSpPr>
              <p:nvPr/>
            </p:nvSpPr>
            <p:spPr bwMode="auto">
              <a:xfrm>
                <a:off x="203" y="618"/>
                <a:ext cx="68" cy="1"/>
              </a:xfrm>
              <a:prstGeom prst="line">
                <a:avLst/>
              </a:prstGeom>
              <a:noFill/>
              <a:ln w="0">
                <a:solidFill>
                  <a:srgbClr val="24211D"/>
                </a:solidFill>
                <a:round/>
                <a:headEnd/>
                <a:tailEnd/>
              </a:ln>
            </p:spPr>
            <p:txBody>
              <a:bodyPr/>
              <a:lstStyle/>
              <a:p>
                <a:endParaRPr lang="en-US"/>
              </a:p>
            </p:txBody>
          </p:sp>
          <p:sp>
            <p:nvSpPr>
              <p:cNvPr id="1210" name="Line 600"/>
              <p:cNvSpPr>
                <a:spLocks noChangeShapeType="1"/>
              </p:cNvSpPr>
              <p:nvPr/>
            </p:nvSpPr>
            <p:spPr bwMode="auto">
              <a:xfrm>
                <a:off x="308" y="618"/>
                <a:ext cx="68" cy="1"/>
              </a:xfrm>
              <a:prstGeom prst="line">
                <a:avLst/>
              </a:prstGeom>
              <a:noFill/>
              <a:ln w="0">
                <a:solidFill>
                  <a:srgbClr val="24211D"/>
                </a:solidFill>
                <a:round/>
                <a:headEnd/>
                <a:tailEnd/>
              </a:ln>
            </p:spPr>
            <p:txBody>
              <a:bodyPr/>
              <a:lstStyle/>
              <a:p>
                <a:endParaRPr lang="en-US"/>
              </a:p>
            </p:txBody>
          </p:sp>
          <p:sp>
            <p:nvSpPr>
              <p:cNvPr id="1211" name="Line 601"/>
              <p:cNvSpPr>
                <a:spLocks noChangeShapeType="1"/>
              </p:cNvSpPr>
              <p:nvPr/>
            </p:nvSpPr>
            <p:spPr bwMode="auto">
              <a:xfrm>
                <a:off x="412" y="618"/>
                <a:ext cx="68" cy="1"/>
              </a:xfrm>
              <a:prstGeom prst="line">
                <a:avLst/>
              </a:prstGeom>
              <a:noFill/>
              <a:ln w="0">
                <a:solidFill>
                  <a:srgbClr val="24211D"/>
                </a:solidFill>
                <a:round/>
                <a:headEnd/>
                <a:tailEnd/>
              </a:ln>
            </p:spPr>
            <p:txBody>
              <a:bodyPr/>
              <a:lstStyle/>
              <a:p>
                <a:endParaRPr lang="en-US"/>
              </a:p>
            </p:txBody>
          </p:sp>
          <p:sp>
            <p:nvSpPr>
              <p:cNvPr id="1212" name="Line 602"/>
              <p:cNvSpPr>
                <a:spLocks noChangeShapeType="1"/>
              </p:cNvSpPr>
              <p:nvPr/>
            </p:nvSpPr>
            <p:spPr bwMode="auto">
              <a:xfrm>
                <a:off x="516" y="618"/>
                <a:ext cx="68" cy="1"/>
              </a:xfrm>
              <a:prstGeom prst="line">
                <a:avLst/>
              </a:prstGeom>
              <a:noFill/>
              <a:ln w="0">
                <a:solidFill>
                  <a:srgbClr val="24211D"/>
                </a:solidFill>
                <a:round/>
                <a:headEnd/>
                <a:tailEnd/>
              </a:ln>
            </p:spPr>
            <p:txBody>
              <a:bodyPr/>
              <a:lstStyle/>
              <a:p>
                <a:endParaRPr lang="en-US"/>
              </a:p>
            </p:txBody>
          </p:sp>
          <p:sp>
            <p:nvSpPr>
              <p:cNvPr id="1213" name="Line 603"/>
              <p:cNvSpPr>
                <a:spLocks noChangeShapeType="1"/>
              </p:cNvSpPr>
              <p:nvPr/>
            </p:nvSpPr>
            <p:spPr bwMode="auto">
              <a:xfrm>
                <a:off x="621" y="618"/>
                <a:ext cx="68" cy="1"/>
              </a:xfrm>
              <a:prstGeom prst="line">
                <a:avLst/>
              </a:prstGeom>
              <a:noFill/>
              <a:ln w="0">
                <a:solidFill>
                  <a:srgbClr val="24211D"/>
                </a:solidFill>
                <a:round/>
                <a:headEnd/>
                <a:tailEnd/>
              </a:ln>
            </p:spPr>
            <p:txBody>
              <a:bodyPr/>
              <a:lstStyle/>
              <a:p>
                <a:endParaRPr lang="en-US"/>
              </a:p>
            </p:txBody>
          </p:sp>
          <p:sp>
            <p:nvSpPr>
              <p:cNvPr id="1214" name="Line 604"/>
              <p:cNvSpPr>
                <a:spLocks noChangeShapeType="1"/>
              </p:cNvSpPr>
              <p:nvPr/>
            </p:nvSpPr>
            <p:spPr bwMode="auto">
              <a:xfrm>
                <a:off x="725" y="618"/>
                <a:ext cx="68" cy="1"/>
              </a:xfrm>
              <a:prstGeom prst="line">
                <a:avLst/>
              </a:prstGeom>
              <a:noFill/>
              <a:ln w="0">
                <a:solidFill>
                  <a:srgbClr val="24211D"/>
                </a:solidFill>
                <a:round/>
                <a:headEnd/>
                <a:tailEnd/>
              </a:ln>
            </p:spPr>
            <p:txBody>
              <a:bodyPr/>
              <a:lstStyle/>
              <a:p>
                <a:endParaRPr lang="en-US"/>
              </a:p>
            </p:txBody>
          </p:sp>
          <p:sp>
            <p:nvSpPr>
              <p:cNvPr id="1215" name="Line 605"/>
              <p:cNvSpPr>
                <a:spLocks noChangeShapeType="1"/>
              </p:cNvSpPr>
              <p:nvPr/>
            </p:nvSpPr>
            <p:spPr bwMode="auto">
              <a:xfrm>
                <a:off x="829" y="618"/>
                <a:ext cx="68" cy="1"/>
              </a:xfrm>
              <a:prstGeom prst="line">
                <a:avLst/>
              </a:prstGeom>
              <a:noFill/>
              <a:ln w="0">
                <a:solidFill>
                  <a:srgbClr val="24211D"/>
                </a:solidFill>
                <a:round/>
                <a:headEnd/>
                <a:tailEnd/>
              </a:ln>
            </p:spPr>
            <p:txBody>
              <a:bodyPr/>
              <a:lstStyle/>
              <a:p>
                <a:endParaRPr lang="en-US"/>
              </a:p>
            </p:txBody>
          </p:sp>
          <p:sp>
            <p:nvSpPr>
              <p:cNvPr id="1216" name="Line 606"/>
              <p:cNvSpPr>
                <a:spLocks noChangeShapeType="1"/>
              </p:cNvSpPr>
              <p:nvPr/>
            </p:nvSpPr>
            <p:spPr bwMode="auto">
              <a:xfrm>
                <a:off x="934" y="618"/>
                <a:ext cx="68" cy="1"/>
              </a:xfrm>
              <a:prstGeom prst="line">
                <a:avLst/>
              </a:prstGeom>
              <a:noFill/>
              <a:ln w="0">
                <a:solidFill>
                  <a:srgbClr val="24211D"/>
                </a:solidFill>
                <a:round/>
                <a:headEnd/>
                <a:tailEnd/>
              </a:ln>
            </p:spPr>
            <p:txBody>
              <a:bodyPr/>
              <a:lstStyle/>
              <a:p>
                <a:endParaRPr lang="en-US"/>
              </a:p>
            </p:txBody>
          </p:sp>
          <p:sp>
            <p:nvSpPr>
              <p:cNvPr id="1217" name="Line 607"/>
              <p:cNvSpPr>
                <a:spLocks noChangeShapeType="1"/>
              </p:cNvSpPr>
              <p:nvPr/>
            </p:nvSpPr>
            <p:spPr bwMode="auto">
              <a:xfrm>
                <a:off x="1038" y="618"/>
                <a:ext cx="68" cy="1"/>
              </a:xfrm>
              <a:prstGeom prst="line">
                <a:avLst/>
              </a:prstGeom>
              <a:noFill/>
              <a:ln w="0">
                <a:solidFill>
                  <a:srgbClr val="24211D"/>
                </a:solidFill>
                <a:round/>
                <a:headEnd/>
                <a:tailEnd/>
              </a:ln>
            </p:spPr>
            <p:txBody>
              <a:bodyPr/>
              <a:lstStyle/>
              <a:p>
                <a:endParaRPr lang="en-US"/>
              </a:p>
            </p:txBody>
          </p:sp>
          <p:sp>
            <p:nvSpPr>
              <p:cNvPr id="1218" name="Line 608"/>
              <p:cNvSpPr>
                <a:spLocks noChangeShapeType="1"/>
              </p:cNvSpPr>
              <p:nvPr/>
            </p:nvSpPr>
            <p:spPr bwMode="auto">
              <a:xfrm>
                <a:off x="1142" y="618"/>
                <a:ext cx="68" cy="1"/>
              </a:xfrm>
              <a:prstGeom prst="line">
                <a:avLst/>
              </a:prstGeom>
              <a:noFill/>
              <a:ln w="0">
                <a:solidFill>
                  <a:srgbClr val="24211D"/>
                </a:solidFill>
                <a:round/>
                <a:headEnd/>
                <a:tailEnd/>
              </a:ln>
            </p:spPr>
            <p:txBody>
              <a:bodyPr/>
              <a:lstStyle/>
              <a:p>
                <a:endParaRPr lang="en-US"/>
              </a:p>
            </p:txBody>
          </p:sp>
          <p:sp>
            <p:nvSpPr>
              <p:cNvPr id="1219" name="Line 609"/>
              <p:cNvSpPr>
                <a:spLocks noChangeShapeType="1"/>
              </p:cNvSpPr>
              <p:nvPr/>
            </p:nvSpPr>
            <p:spPr bwMode="auto">
              <a:xfrm>
                <a:off x="1247" y="618"/>
                <a:ext cx="68" cy="1"/>
              </a:xfrm>
              <a:prstGeom prst="line">
                <a:avLst/>
              </a:prstGeom>
              <a:noFill/>
              <a:ln w="0">
                <a:solidFill>
                  <a:srgbClr val="24211D"/>
                </a:solidFill>
                <a:round/>
                <a:headEnd/>
                <a:tailEnd/>
              </a:ln>
            </p:spPr>
            <p:txBody>
              <a:bodyPr/>
              <a:lstStyle/>
              <a:p>
                <a:endParaRPr lang="en-US"/>
              </a:p>
            </p:txBody>
          </p:sp>
          <p:sp>
            <p:nvSpPr>
              <p:cNvPr id="1220" name="Line 610"/>
              <p:cNvSpPr>
                <a:spLocks noChangeShapeType="1"/>
              </p:cNvSpPr>
              <p:nvPr/>
            </p:nvSpPr>
            <p:spPr bwMode="auto">
              <a:xfrm>
                <a:off x="1351" y="618"/>
                <a:ext cx="68" cy="1"/>
              </a:xfrm>
              <a:prstGeom prst="line">
                <a:avLst/>
              </a:prstGeom>
              <a:noFill/>
              <a:ln w="0">
                <a:solidFill>
                  <a:srgbClr val="24211D"/>
                </a:solidFill>
                <a:round/>
                <a:headEnd/>
                <a:tailEnd/>
              </a:ln>
            </p:spPr>
            <p:txBody>
              <a:bodyPr/>
              <a:lstStyle/>
              <a:p>
                <a:endParaRPr lang="en-US"/>
              </a:p>
            </p:txBody>
          </p:sp>
          <p:sp>
            <p:nvSpPr>
              <p:cNvPr id="1221" name="Line 611"/>
              <p:cNvSpPr>
                <a:spLocks noChangeShapeType="1"/>
              </p:cNvSpPr>
              <p:nvPr/>
            </p:nvSpPr>
            <p:spPr bwMode="auto">
              <a:xfrm>
                <a:off x="1455" y="618"/>
                <a:ext cx="68" cy="1"/>
              </a:xfrm>
              <a:prstGeom prst="line">
                <a:avLst/>
              </a:prstGeom>
              <a:noFill/>
              <a:ln w="0">
                <a:solidFill>
                  <a:srgbClr val="24211D"/>
                </a:solidFill>
                <a:round/>
                <a:headEnd/>
                <a:tailEnd/>
              </a:ln>
            </p:spPr>
            <p:txBody>
              <a:bodyPr/>
              <a:lstStyle/>
              <a:p>
                <a:endParaRPr lang="en-US"/>
              </a:p>
            </p:txBody>
          </p:sp>
          <p:sp>
            <p:nvSpPr>
              <p:cNvPr id="1222" name="Line 612"/>
              <p:cNvSpPr>
                <a:spLocks noChangeShapeType="1"/>
              </p:cNvSpPr>
              <p:nvPr/>
            </p:nvSpPr>
            <p:spPr bwMode="auto">
              <a:xfrm>
                <a:off x="1560" y="618"/>
                <a:ext cx="68" cy="1"/>
              </a:xfrm>
              <a:prstGeom prst="line">
                <a:avLst/>
              </a:prstGeom>
              <a:noFill/>
              <a:ln w="0">
                <a:solidFill>
                  <a:srgbClr val="24211D"/>
                </a:solidFill>
                <a:round/>
                <a:headEnd/>
                <a:tailEnd/>
              </a:ln>
            </p:spPr>
            <p:txBody>
              <a:bodyPr/>
              <a:lstStyle/>
              <a:p>
                <a:endParaRPr lang="en-US"/>
              </a:p>
            </p:txBody>
          </p:sp>
          <p:sp>
            <p:nvSpPr>
              <p:cNvPr id="1223" name="Line 613"/>
              <p:cNvSpPr>
                <a:spLocks noChangeShapeType="1"/>
              </p:cNvSpPr>
              <p:nvPr/>
            </p:nvSpPr>
            <p:spPr bwMode="auto">
              <a:xfrm>
                <a:off x="1659" y="628"/>
                <a:ext cx="1" cy="63"/>
              </a:xfrm>
              <a:prstGeom prst="line">
                <a:avLst/>
              </a:prstGeom>
              <a:noFill/>
              <a:ln w="0">
                <a:solidFill>
                  <a:srgbClr val="24211D"/>
                </a:solidFill>
                <a:round/>
                <a:headEnd/>
                <a:tailEnd/>
              </a:ln>
            </p:spPr>
            <p:txBody>
              <a:bodyPr/>
              <a:lstStyle/>
              <a:p>
                <a:endParaRPr lang="en-US"/>
              </a:p>
            </p:txBody>
          </p:sp>
          <p:sp>
            <p:nvSpPr>
              <p:cNvPr id="1224" name="Line 614"/>
              <p:cNvSpPr>
                <a:spLocks noChangeShapeType="1"/>
              </p:cNvSpPr>
              <p:nvPr/>
            </p:nvSpPr>
            <p:spPr bwMode="auto">
              <a:xfrm>
                <a:off x="1659" y="732"/>
                <a:ext cx="1" cy="63"/>
              </a:xfrm>
              <a:prstGeom prst="line">
                <a:avLst/>
              </a:prstGeom>
              <a:noFill/>
              <a:ln w="0">
                <a:solidFill>
                  <a:srgbClr val="24211D"/>
                </a:solidFill>
                <a:round/>
                <a:headEnd/>
                <a:tailEnd/>
              </a:ln>
            </p:spPr>
            <p:txBody>
              <a:bodyPr/>
              <a:lstStyle/>
              <a:p>
                <a:endParaRPr lang="en-US"/>
              </a:p>
            </p:txBody>
          </p:sp>
          <p:sp>
            <p:nvSpPr>
              <p:cNvPr id="1225" name="Line 615"/>
              <p:cNvSpPr>
                <a:spLocks noChangeShapeType="1"/>
              </p:cNvSpPr>
              <p:nvPr/>
            </p:nvSpPr>
            <p:spPr bwMode="auto">
              <a:xfrm>
                <a:off x="1659" y="836"/>
                <a:ext cx="1" cy="63"/>
              </a:xfrm>
              <a:prstGeom prst="line">
                <a:avLst/>
              </a:prstGeom>
              <a:noFill/>
              <a:ln w="0">
                <a:solidFill>
                  <a:srgbClr val="24211D"/>
                </a:solidFill>
                <a:round/>
                <a:headEnd/>
                <a:tailEnd/>
              </a:ln>
            </p:spPr>
            <p:txBody>
              <a:bodyPr/>
              <a:lstStyle/>
              <a:p>
                <a:endParaRPr lang="en-US"/>
              </a:p>
            </p:txBody>
          </p:sp>
          <p:sp>
            <p:nvSpPr>
              <p:cNvPr id="1226" name="Line 616"/>
              <p:cNvSpPr>
                <a:spLocks noChangeShapeType="1"/>
              </p:cNvSpPr>
              <p:nvPr/>
            </p:nvSpPr>
            <p:spPr bwMode="auto">
              <a:xfrm>
                <a:off x="1659" y="941"/>
                <a:ext cx="1" cy="62"/>
              </a:xfrm>
              <a:prstGeom prst="line">
                <a:avLst/>
              </a:prstGeom>
              <a:noFill/>
              <a:ln w="0">
                <a:solidFill>
                  <a:srgbClr val="24211D"/>
                </a:solidFill>
                <a:round/>
                <a:headEnd/>
                <a:tailEnd/>
              </a:ln>
            </p:spPr>
            <p:txBody>
              <a:bodyPr/>
              <a:lstStyle/>
              <a:p>
                <a:endParaRPr lang="en-US"/>
              </a:p>
            </p:txBody>
          </p:sp>
          <p:sp>
            <p:nvSpPr>
              <p:cNvPr id="1227" name="Freeform 617"/>
              <p:cNvSpPr>
                <a:spLocks/>
              </p:cNvSpPr>
              <p:nvPr/>
            </p:nvSpPr>
            <p:spPr bwMode="auto">
              <a:xfrm>
                <a:off x="1607" y="1045"/>
                <a:ext cx="52" cy="15"/>
              </a:xfrm>
              <a:custGeom>
                <a:avLst/>
                <a:gdLst>
                  <a:gd name="T0" fmla="*/ 52 w 52"/>
                  <a:gd name="T1" fmla="*/ 0 h 15"/>
                  <a:gd name="T2" fmla="*/ 52 w 52"/>
                  <a:gd name="T3" fmla="*/ 15 h 15"/>
                  <a:gd name="T4" fmla="*/ 52 w 52"/>
                  <a:gd name="T5" fmla="*/ 15 h 15"/>
                  <a:gd name="T6" fmla="*/ 0 w 52"/>
                  <a:gd name="T7" fmla="*/ 15 h 15"/>
                  <a:gd name="T8" fmla="*/ 0 60000 65536"/>
                  <a:gd name="T9" fmla="*/ 0 60000 65536"/>
                  <a:gd name="T10" fmla="*/ 0 60000 65536"/>
                  <a:gd name="T11" fmla="*/ 0 60000 65536"/>
                  <a:gd name="T12" fmla="*/ 0 w 52"/>
                  <a:gd name="T13" fmla="*/ 0 h 15"/>
                  <a:gd name="T14" fmla="*/ 52 w 52"/>
                  <a:gd name="T15" fmla="*/ 15 h 15"/>
                </a:gdLst>
                <a:ahLst/>
                <a:cxnLst>
                  <a:cxn ang="T8">
                    <a:pos x="T0" y="T1"/>
                  </a:cxn>
                  <a:cxn ang="T9">
                    <a:pos x="T2" y="T3"/>
                  </a:cxn>
                  <a:cxn ang="T10">
                    <a:pos x="T4" y="T5"/>
                  </a:cxn>
                  <a:cxn ang="T11">
                    <a:pos x="T6" y="T7"/>
                  </a:cxn>
                </a:cxnLst>
                <a:rect l="T12" t="T13" r="T14" b="T15"/>
                <a:pathLst>
                  <a:path w="52" h="15">
                    <a:moveTo>
                      <a:pt x="52" y="0"/>
                    </a:moveTo>
                    <a:lnTo>
                      <a:pt x="52" y="15"/>
                    </a:lnTo>
                    <a:lnTo>
                      <a:pt x="0" y="15"/>
                    </a:lnTo>
                  </a:path>
                </a:pathLst>
              </a:custGeom>
              <a:noFill/>
              <a:ln w="0">
                <a:solidFill>
                  <a:srgbClr val="24211D"/>
                </a:solidFill>
                <a:prstDash val="solid"/>
                <a:round/>
                <a:headEnd/>
                <a:tailEnd/>
              </a:ln>
            </p:spPr>
            <p:txBody>
              <a:bodyPr/>
              <a:lstStyle/>
              <a:p>
                <a:endParaRPr lang="en-US"/>
              </a:p>
            </p:txBody>
          </p:sp>
          <p:sp>
            <p:nvSpPr>
              <p:cNvPr id="1228" name="Line 618"/>
              <p:cNvSpPr>
                <a:spLocks noChangeShapeType="1"/>
              </p:cNvSpPr>
              <p:nvPr/>
            </p:nvSpPr>
            <p:spPr bwMode="auto">
              <a:xfrm flipH="1">
                <a:off x="1502" y="1060"/>
                <a:ext cx="68" cy="1"/>
              </a:xfrm>
              <a:prstGeom prst="line">
                <a:avLst/>
              </a:prstGeom>
              <a:noFill/>
              <a:ln w="0">
                <a:solidFill>
                  <a:srgbClr val="24211D"/>
                </a:solidFill>
                <a:round/>
                <a:headEnd/>
                <a:tailEnd/>
              </a:ln>
            </p:spPr>
            <p:txBody>
              <a:bodyPr/>
              <a:lstStyle/>
              <a:p>
                <a:endParaRPr lang="en-US"/>
              </a:p>
            </p:txBody>
          </p:sp>
          <p:sp>
            <p:nvSpPr>
              <p:cNvPr id="1229" name="Line 619"/>
              <p:cNvSpPr>
                <a:spLocks noChangeShapeType="1"/>
              </p:cNvSpPr>
              <p:nvPr/>
            </p:nvSpPr>
            <p:spPr bwMode="auto">
              <a:xfrm flipH="1">
                <a:off x="1398" y="1060"/>
                <a:ext cx="68" cy="1"/>
              </a:xfrm>
              <a:prstGeom prst="line">
                <a:avLst/>
              </a:prstGeom>
              <a:noFill/>
              <a:ln w="0">
                <a:solidFill>
                  <a:srgbClr val="24211D"/>
                </a:solidFill>
                <a:round/>
                <a:headEnd/>
                <a:tailEnd/>
              </a:ln>
            </p:spPr>
            <p:txBody>
              <a:bodyPr/>
              <a:lstStyle/>
              <a:p>
                <a:endParaRPr lang="en-US"/>
              </a:p>
            </p:txBody>
          </p:sp>
          <p:sp>
            <p:nvSpPr>
              <p:cNvPr id="1230" name="Line 620"/>
              <p:cNvSpPr>
                <a:spLocks noChangeShapeType="1"/>
              </p:cNvSpPr>
              <p:nvPr/>
            </p:nvSpPr>
            <p:spPr bwMode="auto">
              <a:xfrm flipH="1">
                <a:off x="1294" y="1060"/>
                <a:ext cx="68" cy="1"/>
              </a:xfrm>
              <a:prstGeom prst="line">
                <a:avLst/>
              </a:prstGeom>
              <a:noFill/>
              <a:ln w="0">
                <a:solidFill>
                  <a:srgbClr val="24211D"/>
                </a:solidFill>
                <a:round/>
                <a:headEnd/>
                <a:tailEnd/>
              </a:ln>
            </p:spPr>
            <p:txBody>
              <a:bodyPr/>
              <a:lstStyle/>
              <a:p>
                <a:endParaRPr lang="en-US"/>
              </a:p>
            </p:txBody>
          </p:sp>
          <p:sp>
            <p:nvSpPr>
              <p:cNvPr id="1231" name="Line 621"/>
              <p:cNvSpPr>
                <a:spLocks noChangeShapeType="1"/>
              </p:cNvSpPr>
              <p:nvPr/>
            </p:nvSpPr>
            <p:spPr bwMode="auto">
              <a:xfrm flipH="1">
                <a:off x="1189" y="1060"/>
                <a:ext cx="68" cy="1"/>
              </a:xfrm>
              <a:prstGeom prst="line">
                <a:avLst/>
              </a:prstGeom>
              <a:noFill/>
              <a:ln w="0">
                <a:solidFill>
                  <a:srgbClr val="24211D"/>
                </a:solidFill>
                <a:round/>
                <a:headEnd/>
                <a:tailEnd/>
              </a:ln>
            </p:spPr>
            <p:txBody>
              <a:bodyPr/>
              <a:lstStyle/>
              <a:p>
                <a:endParaRPr lang="en-US"/>
              </a:p>
            </p:txBody>
          </p:sp>
          <p:sp>
            <p:nvSpPr>
              <p:cNvPr id="1232" name="Line 622"/>
              <p:cNvSpPr>
                <a:spLocks noChangeShapeType="1"/>
              </p:cNvSpPr>
              <p:nvPr/>
            </p:nvSpPr>
            <p:spPr bwMode="auto">
              <a:xfrm flipH="1">
                <a:off x="1085" y="1060"/>
                <a:ext cx="68" cy="1"/>
              </a:xfrm>
              <a:prstGeom prst="line">
                <a:avLst/>
              </a:prstGeom>
              <a:noFill/>
              <a:ln w="0">
                <a:solidFill>
                  <a:srgbClr val="24211D"/>
                </a:solidFill>
                <a:round/>
                <a:headEnd/>
                <a:tailEnd/>
              </a:ln>
            </p:spPr>
            <p:txBody>
              <a:bodyPr/>
              <a:lstStyle/>
              <a:p>
                <a:endParaRPr lang="en-US"/>
              </a:p>
            </p:txBody>
          </p:sp>
          <p:sp>
            <p:nvSpPr>
              <p:cNvPr id="1233" name="Line 623"/>
              <p:cNvSpPr>
                <a:spLocks noChangeShapeType="1"/>
              </p:cNvSpPr>
              <p:nvPr/>
            </p:nvSpPr>
            <p:spPr bwMode="auto">
              <a:xfrm flipH="1">
                <a:off x="981" y="1060"/>
                <a:ext cx="68" cy="1"/>
              </a:xfrm>
              <a:prstGeom prst="line">
                <a:avLst/>
              </a:prstGeom>
              <a:noFill/>
              <a:ln w="0">
                <a:solidFill>
                  <a:srgbClr val="24211D"/>
                </a:solidFill>
                <a:round/>
                <a:headEnd/>
                <a:tailEnd/>
              </a:ln>
            </p:spPr>
            <p:txBody>
              <a:bodyPr/>
              <a:lstStyle/>
              <a:p>
                <a:endParaRPr lang="en-US"/>
              </a:p>
            </p:txBody>
          </p:sp>
          <p:sp>
            <p:nvSpPr>
              <p:cNvPr id="1234" name="Line 624"/>
              <p:cNvSpPr>
                <a:spLocks noChangeShapeType="1"/>
              </p:cNvSpPr>
              <p:nvPr/>
            </p:nvSpPr>
            <p:spPr bwMode="auto">
              <a:xfrm flipH="1">
                <a:off x="876" y="1060"/>
                <a:ext cx="68" cy="1"/>
              </a:xfrm>
              <a:prstGeom prst="line">
                <a:avLst/>
              </a:prstGeom>
              <a:noFill/>
              <a:ln w="0">
                <a:solidFill>
                  <a:srgbClr val="24211D"/>
                </a:solidFill>
                <a:round/>
                <a:headEnd/>
                <a:tailEnd/>
              </a:ln>
            </p:spPr>
            <p:txBody>
              <a:bodyPr/>
              <a:lstStyle/>
              <a:p>
                <a:endParaRPr lang="en-US"/>
              </a:p>
            </p:txBody>
          </p:sp>
          <p:sp>
            <p:nvSpPr>
              <p:cNvPr id="1235" name="Line 625"/>
              <p:cNvSpPr>
                <a:spLocks noChangeShapeType="1"/>
              </p:cNvSpPr>
              <p:nvPr/>
            </p:nvSpPr>
            <p:spPr bwMode="auto">
              <a:xfrm flipH="1">
                <a:off x="772" y="1060"/>
                <a:ext cx="68" cy="1"/>
              </a:xfrm>
              <a:prstGeom prst="line">
                <a:avLst/>
              </a:prstGeom>
              <a:noFill/>
              <a:ln w="0">
                <a:solidFill>
                  <a:srgbClr val="24211D"/>
                </a:solidFill>
                <a:round/>
                <a:headEnd/>
                <a:tailEnd/>
              </a:ln>
            </p:spPr>
            <p:txBody>
              <a:bodyPr/>
              <a:lstStyle/>
              <a:p>
                <a:endParaRPr lang="en-US"/>
              </a:p>
            </p:txBody>
          </p:sp>
          <p:sp>
            <p:nvSpPr>
              <p:cNvPr id="1236" name="Line 626"/>
              <p:cNvSpPr>
                <a:spLocks noChangeShapeType="1"/>
              </p:cNvSpPr>
              <p:nvPr/>
            </p:nvSpPr>
            <p:spPr bwMode="auto">
              <a:xfrm flipH="1">
                <a:off x="668" y="1060"/>
                <a:ext cx="68" cy="1"/>
              </a:xfrm>
              <a:prstGeom prst="line">
                <a:avLst/>
              </a:prstGeom>
              <a:noFill/>
              <a:ln w="0">
                <a:solidFill>
                  <a:srgbClr val="24211D"/>
                </a:solidFill>
                <a:round/>
                <a:headEnd/>
                <a:tailEnd/>
              </a:ln>
            </p:spPr>
            <p:txBody>
              <a:bodyPr/>
              <a:lstStyle/>
              <a:p>
                <a:endParaRPr lang="en-US"/>
              </a:p>
            </p:txBody>
          </p:sp>
          <p:sp>
            <p:nvSpPr>
              <p:cNvPr id="1237" name="Line 627"/>
              <p:cNvSpPr>
                <a:spLocks noChangeShapeType="1"/>
              </p:cNvSpPr>
              <p:nvPr/>
            </p:nvSpPr>
            <p:spPr bwMode="auto">
              <a:xfrm flipH="1">
                <a:off x="563" y="1060"/>
                <a:ext cx="68" cy="1"/>
              </a:xfrm>
              <a:prstGeom prst="line">
                <a:avLst/>
              </a:prstGeom>
              <a:noFill/>
              <a:ln w="0">
                <a:solidFill>
                  <a:srgbClr val="24211D"/>
                </a:solidFill>
                <a:round/>
                <a:headEnd/>
                <a:tailEnd/>
              </a:ln>
            </p:spPr>
            <p:txBody>
              <a:bodyPr/>
              <a:lstStyle/>
              <a:p>
                <a:endParaRPr lang="en-US"/>
              </a:p>
            </p:txBody>
          </p:sp>
        </p:grpSp>
        <p:grpSp>
          <p:nvGrpSpPr>
            <p:cNvPr id="4" name="Group 829"/>
            <p:cNvGrpSpPr>
              <a:grpSpLocks/>
            </p:cNvGrpSpPr>
            <p:nvPr/>
          </p:nvGrpSpPr>
          <p:grpSpPr bwMode="auto">
            <a:xfrm>
              <a:off x="15875" y="981075"/>
              <a:ext cx="5308600" cy="5373688"/>
              <a:chOff x="10" y="618"/>
              <a:chExt cx="3344" cy="3385"/>
            </a:xfrm>
          </p:grpSpPr>
          <p:sp>
            <p:nvSpPr>
              <p:cNvPr id="853" name="Line 629"/>
              <p:cNvSpPr>
                <a:spLocks noChangeShapeType="1"/>
              </p:cNvSpPr>
              <p:nvPr/>
            </p:nvSpPr>
            <p:spPr bwMode="auto">
              <a:xfrm flipH="1">
                <a:off x="459" y="1060"/>
                <a:ext cx="68" cy="1"/>
              </a:xfrm>
              <a:prstGeom prst="line">
                <a:avLst/>
              </a:prstGeom>
              <a:noFill/>
              <a:ln w="0">
                <a:solidFill>
                  <a:srgbClr val="24211D"/>
                </a:solidFill>
                <a:round/>
                <a:headEnd/>
                <a:tailEnd/>
              </a:ln>
            </p:spPr>
            <p:txBody>
              <a:bodyPr/>
              <a:lstStyle/>
              <a:p>
                <a:endParaRPr lang="en-US"/>
              </a:p>
            </p:txBody>
          </p:sp>
          <p:sp>
            <p:nvSpPr>
              <p:cNvPr id="854" name="Line 630"/>
              <p:cNvSpPr>
                <a:spLocks noChangeShapeType="1"/>
              </p:cNvSpPr>
              <p:nvPr/>
            </p:nvSpPr>
            <p:spPr bwMode="auto">
              <a:xfrm flipH="1">
                <a:off x="355" y="1060"/>
                <a:ext cx="68" cy="1"/>
              </a:xfrm>
              <a:prstGeom prst="line">
                <a:avLst/>
              </a:prstGeom>
              <a:noFill/>
              <a:ln w="0">
                <a:solidFill>
                  <a:srgbClr val="24211D"/>
                </a:solidFill>
                <a:round/>
                <a:headEnd/>
                <a:tailEnd/>
              </a:ln>
            </p:spPr>
            <p:txBody>
              <a:bodyPr/>
              <a:lstStyle/>
              <a:p>
                <a:endParaRPr lang="en-US"/>
              </a:p>
            </p:txBody>
          </p:sp>
          <p:sp>
            <p:nvSpPr>
              <p:cNvPr id="855" name="Line 631"/>
              <p:cNvSpPr>
                <a:spLocks noChangeShapeType="1"/>
              </p:cNvSpPr>
              <p:nvPr/>
            </p:nvSpPr>
            <p:spPr bwMode="auto">
              <a:xfrm flipH="1">
                <a:off x="250" y="1060"/>
                <a:ext cx="68" cy="1"/>
              </a:xfrm>
              <a:prstGeom prst="line">
                <a:avLst/>
              </a:prstGeom>
              <a:noFill/>
              <a:ln w="0">
                <a:solidFill>
                  <a:srgbClr val="24211D"/>
                </a:solidFill>
                <a:round/>
                <a:headEnd/>
                <a:tailEnd/>
              </a:ln>
            </p:spPr>
            <p:txBody>
              <a:bodyPr/>
              <a:lstStyle/>
              <a:p>
                <a:endParaRPr lang="en-US"/>
              </a:p>
            </p:txBody>
          </p:sp>
          <p:sp>
            <p:nvSpPr>
              <p:cNvPr id="856" name="Freeform 632"/>
              <p:cNvSpPr>
                <a:spLocks/>
              </p:cNvSpPr>
              <p:nvPr/>
            </p:nvSpPr>
            <p:spPr bwMode="auto">
              <a:xfrm>
                <a:off x="203" y="1003"/>
                <a:ext cx="11" cy="57"/>
              </a:xfrm>
              <a:custGeom>
                <a:avLst/>
                <a:gdLst>
                  <a:gd name="T0" fmla="*/ 11 w 11"/>
                  <a:gd name="T1" fmla="*/ 57 h 57"/>
                  <a:gd name="T2" fmla="*/ 0 w 11"/>
                  <a:gd name="T3" fmla="*/ 57 h 57"/>
                  <a:gd name="T4" fmla="*/ 0 w 11"/>
                  <a:gd name="T5" fmla="*/ 57 h 57"/>
                  <a:gd name="T6" fmla="*/ 0 w 11"/>
                  <a:gd name="T7" fmla="*/ 0 h 57"/>
                  <a:gd name="T8" fmla="*/ 0 60000 65536"/>
                  <a:gd name="T9" fmla="*/ 0 60000 65536"/>
                  <a:gd name="T10" fmla="*/ 0 60000 65536"/>
                  <a:gd name="T11" fmla="*/ 0 60000 65536"/>
                  <a:gd name="T12" fmla="*/ 0 w 11"/>
                  <a:gd name="T13" fmla="*/ 0 h 57"/>
                  <a:gd name="T14" fmla="*/ 11 w 11"/>
                  <a:gd name="T15" fmla="*/ 57 h 57"/>
                </a:gdLst>
                <a:ahLst/>
                <a:cxnLst>
                  <a:cxn ang="T8">
                    <a:pos x="T0" y="T1"/>
                  </a:cxn>
                  <a:cxn ang="T9">
                    <a:pos x="T2" y="T3"/>
                  </a:cxn>
                  <a:cxn ang="T10">
                    <a:pos x="T4" y="T5"/>
                  </a:cxn>
                  <a:cxn ang="T11">
                    <a:pos x="T6" y="T7"/>
                  </a:cxn>
                </a:cxnLst>
                <a:rect l="T12" t="T13" r="T14" b="T15"/>
                <a:pathLst>
                  <a:path w="11" h="57">
                    <a:moveTo>
                      <a:pt x="11" y="57"/>
                    </a:moveTo>
                    <a:lnTo>
                      <a:pt x="0" y="57"/>
                    </a:lnTo>
                    <a:lnTo>
                      <a:pt x="0" y="0"/>
                    </a:lnTo>
                  </a:path>
                </a:pathLst>
              </a:custGeom>
              <a:noFill/>
              <a:ln w="0">
                <a:solidFill>
                  <a:srgbClr val="24211D"/>
                </a:solidFill>
                <a:prstDash val="solid"/>
                <a:round/>
                <a:headEnd/>
                <a:tailEnd/>
              </a:ln>
            </p:spPr>
            <p:txBody>
              <a:bodyPr/>
              <a:lstStyle/>
              <a:p>
                <a:endParaRPr lang="en-US"/>
              </a:p>
            </p:txBody>
          </p:sp>
          <p:sp>
            <p:nvSpPr>
              <p:cNvPr id="857" name="Line 633"/>
              <p:cNvSpPr>
                <a:spLocks noChangeShapeType="1"/>
              </p:cNvSpPr>
              <p:nvPr/>
            </p:nvSpPr>
            <p:spPr bwMode="auto">
              <a:xfrm flipV="1">
                <a:off x="203" y="899"/>
                <a:ext cx="1" cy="62"/>
              </a:xfrm>
              <a:prstGeom prst="line">
                <a:avLst/>
              </a:prstGeom>
              <a:noFill/>
              <a:ln w="0">
                <a:solidFill>
                  <a:srgbClr val="24211D"/>
                </a:solidFill>
                <a:round/>
                <a:headEnd/>
                <a:tailEnd/>
              </a:ln>
            </p:spPr>
            <p:txBody>
              <a:bodyPr/>
              <a:lstStyle/>
              <a:p>
                <a:endParaRPr lang="en-US"/>
              </a:p>
            </p:txBody>
          </p:sp>
          <p:sp>
            <p:nvSpPr>
              <p:cNvPr id="858" name="Line 634"/>
              <p:cNvSpPr>
                <a:spLocks noChangeShapeType="1"/>
              </p:cNvSpPr>
              <p:nvPr/>
            </p:nvSpPr>
            <p:spPr bwMode="auto">
              <a:xfrm flipV="1">
                <a:off x="203" y="795"/>
                <a:ext cx="1" cy="62"/>
              </a:xfrm>
              <a:prstGeom prst="line">
                <a:avLst/>
              </a:prstGeom>
              <a:noFill/>
              <a:ln w="0">
                <a:solidFill>
                  <a:srgbClr val="24211D"/>
                </a:solidFill>
                <a:round/>
                <a:headEnd/>
                <a:tailEnd/>
              </a:ln>
            </p:spPr>
            <p:txBody>
              <a:bodyPr/>
              <a:lstStyle/>
              <a:p>
                <a:endParaRPr lang="en-US"/>
              </a:p>
            </p:txBody>
          </p:sp>
          <p:sp>
            <p:nvSpPr>
              <p:cNvPr id="859" name="Line 635"/>
              <p:cNvSpPr>
                <a:spLocks noChangeShapeType="1"/>
              </p:cNvSpPr>
              <p:nvPr/>
            </p:nvSpPr>
            <p:spPr bwMode="auto">
              <a:xfrm flipV="1">
                <a:off x="203" y="691"/>
                <a:ext cx="1" cy="62"/>
              </a:xfrm>
              <a:prstGeom prst="line">
                <a:avLst/>
              </a:prstGeom>
              <a:noFill/>
              <a:ln w="0">
                <a:solidFill>
                  <a:srgbClr val="24211D"/>
                </a:solidFill>
                <a:round/>
                <a:headEnd/>
                <a:tailEnd/>
              </a:ln>
            </p:spPr>
            <p:txBody>
              <a:bodyPr/>
              <a:lstStyle/>
              <a:p>
                <a:endParaRPr lang="en-US"/>
              </a:p>
            </p:txBody>
          </p:sp>
          <p:sp>
            <p:nvSpPr>
              <p:cNvPr id="860" name="Line 636"/>
              <p:cNvSpPr>
                <a:spLocks noChangeShapeType="1"/>
              </p:cNvSpPr>
              <p:nvPr/>
            </p:nvSpPr>
            <p:spPr bwMode="auto">
              <a:xfrm flipV="1">
                <a:off x="203" y="618"/>
                <a:ext cx="1" cy="31"/>
              </a:xfrm>
              <a:prstGeom prst="line">
                <a:avLst/>
              </a:prstGeom>
              <a:noFill/>
              <a:ln w="0">
                <a:solidFill>
                  <a:srgbClr val="24211D"/>
                </a:solidFill>
                <a:round/>
                <a:headEnd/>
                <a:tailEnd/>
              </a:ln>
            </p:spPr>
            <p:txBody>
              <a:bodyPr/>
              <a:lstStyle/>
              <a:p>
                <a:endParaRPr lang="en-US"/>
              </a:p>
            </p:txBody>
          </p:sp>
          <p:sp>
            <p:nvSpPr>
              <p:cNvPr id="861" name="Freeform 637"/>
              <p:cNvSpPr>
                <a:spLocks/>
              </p:cNvSpPr>
              <p:nvPr/>
            </p:nvSpPr>
            <p:spPr bwMode="auto">
              <a:xfrm>
                <a:off x="1153" y="1623"/>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862" name="Freeform 638"/>
              <p:cNvSpPr>
                <a:spLocks/>
              </p:cNvSpPr>
              <p:nvPr/>
            </p:nvSpPr>
            <p:spPr bwMode="auto">
              <a:xfrm>
                <a:off x="1158" y="1654"/>
                <a:ext cx="10" cy="16"/>
              </a:xfrm>
              <a:custGeom>
                <a:avLst/>
                <a:gdLst>
                  <a:gd name="T0" fmla="*/ 0 w 10"/>
                  <a:gd name="T1" fmla="*/ 16 h 16"/>
                  <a:gd name="T2" fmla="*/ 5 w 10"/>
                  <a:gd name="T3" fmla="*/ 10 h 16"/>
                  <a:gd name="T4" fmla="*/ 5 w 10"/>
                  <a:gd name="T5" fmla="*/ 10 h 16"/>
                  <a:gd name="T6" fmla="*/ 10 w 10"/>
                  <a:gd name="T7" fmla="*/ 10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0"/>
                    </a:lnTo>
                    <a:lnTo>
                      <a:pt x="10" y="10"/>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63" name="Rectangle 639"/>
              <p:cNvSpPr>
                <a:spLocks noChangeArrowheads="1"/>
              </p:cNvSpPr>
              <p:nvPr/>
            </p:nvSpPr>
            <p:spPr bwMode="auto">
              <a:xfrm>
                <a:off x="1080" y="1654"/>
                <a:ext cx="78"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4" name="Freeform 640"/>
              <p:cNvSpPr>
                <a:spLocks/>
              </p:cNvSpPr>
              <p:nvPr/>
            </p:nvSpPr>
            <p:spPr bwMode="auto">
              <a:xfrm>
                <a:off x="1022" y="1623"/>
                <a:ext cx="63" cy="73"/>
              </a:xfrm>
              <a:custGeom>
                <a:avLst/>
                <a:gdLst>
                  <a:gd name="T0" fmla="*/ 63 w 63"/>
                  <a:gd name="T1" fmla="*/ 73 h 73"/>
                  <a:gd name="T2" fmla="*/ 0 w 63"/>
                  <a:gd name="T3" fmla="*/ 36 h 73"/>
                  <a:gd name="T4" fmla="*/ 63 w 63"/>
                  <a:gd name="T5" fmla="*/ 0 h 73"/>
                  <a:gd name="T6" fmla="*/ 63 w 63"/>
                  <a:gd name="T7" fmla="*/ 73 h 73"/>
                  <a:gd name="T8" fmla="*/ 0 60000 65536"/>
                  <a:gd name="T9" fmla="*/ 0 60000 65536"/>
                  <a:gd name="T10" fmla="*/ 0 60000 65536"/>
                  <a:gd name="T11" fmla="*/ 0 60000 65536"/>
                  <a:gd name="T12" fmla="*/ 0 w 63"/>
                  <a:gd name="T13" fmla="*/ 0 h 73"/>
                  <a:gd name="T14" fmla="*/ 63 w 63"/>
                  <a:gd name="T15" fmla="*/ 73 h 73"/>
                </a:gdLst>
                <a:ahLst/>
                <a:cxnLst>
                  <a:cxn ang="T8">
                    <a:pos x="T0" y="T1"/>
                  </a:cxn>
                  <a:cxn ang="T9">
                    <a:pos x="T2" y="T3"/>
                  </a:cxn>
                  <a:cxn ang="T10">
                    <a:pos x="T4" y="T5"/>
                  </a:cxn>
                  <a:cxn ang="T11">
                    <a:pos x="T6" y="T7"/>
                  </a:cxn>
                </a:cxnLst>
                <a:rect l="T12" t="T13" r="T14" b="T15"/>
                <a:pathLst>
                  <a:path w="63" h="73">
                    <a:moveTo>
                      <a:pt x="63" y="73"/>
                    </a:moveTo>
                    <a:lnTo>
                      <a:pt x="0" y="36"/>
                    </a:lnTo>
                    <a:lnTo>
                      <a:pt x="63" y="0"/>
                    </a:lnTo>
                    <a:lnTo>
                      <a:pt x="63" y="73"/>
                    </a:lnTo>
                    <a:close/>
                  </a:path>
                </a:pathLst>
              </a:custGeom>
              <a:solidFill>
                <a:srgbClr val="000000"/>
              </a:solidFill>
              <a:ln w="9525">
                <a:noFill/>
                <a:round/>
                <a:headEnd/>
                <a:tailEnd/>
              </a:ln>
            </p:spPr>
            <p:txBody>
              <a:bodyPr/>
              <a:lstStyle/>
              <a:p>
                <a:endParaRPr lang="en-US"/>
              </a:p>
            </p:txBody>
          </p:sp>
          <p:sp>
            <p:nvSpPr>
              <p:cNvPr id="865" name="Freeform 641"/>
              <p:cNvSpPr>
                <a:spLocks/>
              </p:cNvSpPr>
              <p:nvPr/>
            </p:nvSpPr>
            <p:spPr bwMode="auto">
              <a:xfrm>
                <a:off x="1075" y="1654"/>
                <a:ext cx="5" cy="16"/>
              </a:xfrm>
              <a:custGeom>
                <a:avLst/>
                <a:gdLst>
                  <a:gd name="T0" fmla="*/ 5 w 5"/>
                  <a:gd name="T1" fmla="*/ 0 h 16"/>
                  <a:gd name="T2" fmla="*/ 5 w 5"/>
                  <a:gd name="T3" fmla="*/ 0 h 16"/>
                  <a:gd name="T4" fmla="*/ 0 w 5"/>
                  <a:gd name="T5" fmla="*/ 0 h 16"/>
                  <a:gd name="T6" fmla="*/ 0 w 5"/>
                  <a:gd name="T7" fmla="*/ 5 h 16"/>
                  <a:gd name="T8" fmla="*/ 0 w 5"/>
                  <a:gd name="T9" fmla="*/ 5 h 16"/>
                  <a:gd name="T10" fmla="*/ 0 w 5"/>
                  <a:gd name="T11" fmla="*/ 10 h 16"/>
                  <a:gd name="T12" fmla="*/ 0 w 5"/>
                  <a:gd name="T13" fmla="*/ 10 h 16"/>
                  <a:gd name="T14" fmla="*/ 5 w 5"/>
                  <a:gd name="T15" fmla="*/ 10 h 16"/>
                  <a:gd name="T16" fmla="*/ 5 w 5"/>
                  <a:gd name="T17" fmla="*/ 16 h 16"/>
                  <a:gd name="T18" fmla="*/ 5 w 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5" y="0"/>
                    </a:moveTo>
                    <a:lnTo>
                      <a:pt x="5" y="0"/>
                    </a:lnTo>
                    <a:lnTo>
                      <a:pt x="0" y="0"/>
                    </a:lnTo>
                    <a:lnTo>
                      <a:pt x="0" y="5"/>
                    </a:lnTo>
                    <a:lnTo>
                      <a:pt x="0" y="10"/>
                    </a:lnTo>
                    <a:lnTo>
                      <a:pt x="5" y="10"/>
                    </a:lnTo>
                    <a:lnTo>
                      <a:pt x="5" y="16"/>
                    </a:lnTo>
                    <a:lnTo>
                      <a:pt x="5" y="0"/>
                    </a:lnTo>
                    <a:close/>
                  </a:path>
                </a:pathLst>
              </a:custGeom>
              <a:solidFill>
                <a:srgbClr val="000000"/>
              </a:solidFill>
              <a:ln w="9525">
                <a:noFill/>
                <a:round/>
                <a:headEnd/>
                <a:tailEnd/>
              </a:ln>
            </p:spPr>
            <p:txBody>
              <a:bodyPr/>
              <a:lstStyle/>
              <a:p>
                <a:endParaRPr lang="en-US"/>
              </a:p>
            </p:txBody>
          </p:sp>
          <p:sp>
            <p:nvSpPr>
              <p:cNvPr id="866" name="Rectangle 642"/>
              <p:cNvSpPr>
                <a:spLocks noChangeArrowheads="1"/>
              </p:cNvSpPr>
              <p:nvPr/>
            </p:nvSpPr>
            <p:spPr bwMode="auto">
              <a:xfrm>
                <a:off x="2457" y="2513"/>
                <a:ext cx="897" cy="365"/>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867" name="Rectangle 643"/>
              <p:cNvSpPr>
                <a:spLocks noChangeArrowheads="1"/>
              </p:cNvSpPr>
              <p:nvPr/>
            </p:nvSpPr>
            <p:spPr bwMode="auto">
              <a:xfrm>
                <a:off x="2963" y="2644"/>
                <a:ext cx="360"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68" name="Rectangle 644"/>
              <p:cNvSpPr>
                <a:spLocks noChangeArrowheads="1"/>
              </p:cNvSpPr>
              <p:nvPr/>
            </p:nvSpPr>
            <p:spPr bwMode="auto">
              <a:xfrm>
                <a:off x="2963" y="2644"/>
                <a:ext cx="360"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9" name="Rectangle 645"/>
              <p:cNvSpPr>
                <a:spLocks noChangeArrowheads="1"/>
              </p:cNvSpPr>
              <p:nvPr/>
            </p:nvSpPr>
            <p:spPr bwMode="auto">
              <a:xfrm>
                <a:off x="3015" y="2654"/>
                <a:ext cx="287"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870" name="Rectangle 646"/>
              <p:cNvSpPr>
                <a:spLocks noChangeArrowheads="1"/>
              </p:cNvSpPr>
              <p:nvPr/>
            </p:nvSpPr>
            <p:spPr bwMode="auto">
              <a:xfrm>
                <a:off x="3052" y="2742"/>
                <a:ext cx="20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871" name="Rectangle 647"/>
              <p:cNvSpPr>
                <a:spLocks noChangeArrowheads="1"/>
              </p:cNvSpPr>
              <p:nvPr/>
            </p:nvSpPr>
            <p:spPr bwMode="auto">
              <a:xfrm>
                <a:off x="2582" y="2534"/>
                <a:ext cx="720"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872" name="Rectangle 648"/>
              <p:cNvSpPr>
                <a:spLocks noChangeArrowheads="1"/>
              </p:cNvSpPr>
              <p:nvPr/>
            </p:nvSpPr>
            <p:spPr bwMode="auto">
              <a:xfrm>
                <a:off x="2488" y="2644"/>
                <a:ext cx="439"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3" name="Rectangle 649"/>
              <p:cNvSpPr>
                <a:spLocks noChangeArrowheads="1"/>
              </p:cNvSpPr>
              <p:nvPr/>
            </p:nvSpPr>
            <p:spPr bwMode="auto">
              <a:xfrm>
                <a:off x="2488" y="2644"/>
                <a:ext cx="439"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4" name="Rectangle 650"/>
              <p:cNvSpPr>
                <a:spLocks noChangeArrowheads="1"/>
              </p:cNvSpPr>
              <p:nvPr/>
            </p:nvSpPr>
            <p:spPr bwMode="auto">
              <a:xfrm>
                <a:off x="2577" y="2649"/>
                <a:ext cx="282"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875" name="Rectangle 651"/>
              <p:cNvSpPr>
                <a:spLocks noChangeArrowheads="1"/>
              </p:cNvSpPr>
              <p:nvPr/>
            </p:nvSpPr>
            <p:spPr bwMode="auto">
              <a:xfrm>
                <a:off x="2540" y="2737"/>
                <a:ext cx="355"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876" name="Line 652"/>
              <p:cNvSpPr>
                <a:spLocks noChangeShapeType="1"/>
              </p:cNvSpPr>
              <p:nvPr/>
            </p:nvSpPr>
            <p:spPr bwMode="auto">
              <a:xfrm>
                <a:off x="1941" y="2774"/>
                <a:ext cx="1" cy="182"/>
              </a:xfrm>
              <a:prstGeom prst="line">
                <a:avLst/>
              </a:prstGeom>
              <a:noFill/>
              <a:ln w="0">
                <a:solidFill>
                  <a:srgbClr val="000000"/>
                </a:solidFill>
                <a:round/>
                <a:headEnd/>
                <a:tailEnd/>
              </a:ln>
            </p:spPr>
            <p:txBody>
              <a:bodyPr/>
              <a:lstStyle/>
              <a:p>
                <a:endParaRPr lang="en-US"/>
              </a:p>
            </p:txBody>
          </p:sp>
          <p:sp>
            <p:nvSpPr>
              <p:cNvPr id="877" name="Freeform 653"/>
              <p:cNvSpPr>
                <a:spLocks/>
              </p:cNvSpPr>
              <p:nvPr/>
            </p:nvSpPr>
            <p:spPr bwMode="auto">
              <a:xfrm>
                <a:off x="1920" y="2914"/>
                <a:ext cx="41" cy="42"/>
              </a:xfrm>
              <a:custGeom>
                <a:avLst/>
                <a:gdLst>
                  <a:gd name="T0" fmla="*/ 21 w 41"/>
                  <a:gd name="T1" fmla="*/ 42 h 42"/>
                  <a:gd name="T2" fmla="*/ 41 w 41"/>
                  <a:gd name="T3" fmla="*/ 0 h 42"/>
                  <a:gd name="T4" fmla="*/ 0 w 41"/>
                  <a:gd name="T5" fmla="*/ 0 h 42"/>
                  <a:gd name="T6" fmla="*/ 21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1" y="42"/>
                    </a:moveTo>
                    <a:lnTo>
                      <a:pt x="41" y="0"/>
                    </a:lnTo>
                    <a:lnTo>
                      <a:pt x="0" y="0"/>
                    </a:lnTo>
                    <a:lnTo>
                      <a:pt x="21" y="42"/>
                    </a:lnTo>
                    <a:close/>
                  </a:path>
                </a:pathLst>
              </a:custGeom>
              <a:solidFill>
                <a:srgbClr val="000000"/>
              </a:solidFill>
              <a:ln w="9525">
                <a:noFill/>
                <a:round/>
                <a:headEnd/>
                <a:tailEnd/>
              </a:ln>
            </p:spPr>
            <p:txBody>
              <a:bodyPr/>
              <a:lstStyle/>
              <a:p>
                <a:endParaRPr lang="en-US"/>
              </a:p>
            </p:txBody>
          </p:sp>
          <p:sp>
            <p:nvSpPr>
              <p:cNvPr id="878" name="Line 654"/>
              <p:cNvSpPr>
                <a:spLocks noChangeShapeType="1"/>
              </p:cNvSpPr>
              <p:nvPr/>
            </p:nvSpPr>
            <p:spPr bwMode="auto">
              <a:xfrm flipV="1">
                <a:off x="1742" y="2696"/>
                <a:ext cx="1" cy="260"/>
              </a:xfrm>
              <a:prstGeom prst="line">
                <a:avLst/>
              </a:prstGeom>
              <a:noFill/>
              <a:ln w="0">
                <a:solidFill>
                  <a:srgbClr val="000000"/>
                </a:solidFill>
                <a:round/>
                <a:headEnd/>
                <a:tailEnd/>
              </a:ln>
            </p:spPr>
            <p:txBody>
              <a:bodyPr/>
              <a:lstStyle/>
              <a:p>
                <a:endParaRPr lang="en-US"/>
              </a:p>
            </p:txBody>
          </p:sp>
          <p:sp>
            <p:nvSpPr>
              <p:cNvPr id="879" name="Freeform 655"/>
              <p:cNvSpPr>
                <a:spLocks/>
              </p:cNvSpPr>
              <p:nvPr/>
            </p:nvSpPr>
            <p:spPr bwMode="auto">
              <a:xfrm>
                <a:off x="1721" y="2914"/>
                <a:ext cx="42" cy="42"/>
              </a:xfrm>
              <a:custGeom>
                <a:avLst/>
                <a:gdLst>
                  <a:gd name="T0" fmla="*/ 21 w 42"/>
                  <a:gd name="T1" fmla="*/ 42 h 42"/>
                  <a:gd name="T2" fmla="*/ 0 w 42"/>
                  <a:gd name="T3" fmla="*/ 0 h 42"/>
                  <a:gd name="T4" fmla="*/ 42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0" y="0"/>
                    </a:lnTo>
                    <a:lnTo>
                      <a:pt x="42" y="0"/>
                    </a:lnTo>
                    <a:lnTo>
                      <a:pt x="21" y="42"/>
                    </a:lnTo>
                    <a:close/>
                  </a:path>
                </a:pathLst>
              </a:custGeom>
              <a:solidFill>
                <a:srgbClr val="000000"/>
              </a:solidFill>
              <a:ln w="9525">
                <a:noFill/>
                <a:round/>
                <a:headEnd/>
                <a:tailEnd/>
              </a:ln>
            </p:spPr>
            <p:txBody>
              <a:bodyPr/>
              <a:lstStyle/>
              <a:p>
                <a:endParaRPr lang="en-US"/>
              </a:p>
            </p:txBody>
          </p:sp>
          <p:sp>
            <p:nvSpPr>
              <p:cNvPr id="880" name="Line 656"/>
              <p:cNvSpPr>
                <a:spLocks noChangeShapeType="1"/>
              </p:cNvSpPr>
              <p:nvPr/>
            </p:nvSpPr>
            <p:spPr bwMode="auto">
              <a:xfrm>
                <a:off x="1742" y="2696"/>
                <a:ext cx="705" cy="1"/>
              </a:xfrm>
              <a:prstGeom prst="line">
                <a:avLst/>
              </a:prstGeom>
              <a:noFill/>
              <a:ln w="0">
                <a:solidFill>
                  <a:srgbClr val="000000"/>
                </a:solidFill>
                <a:round/>
                <a:headEnd/>
                <a:tailEnd/>
              </a:ln>
            </p:spPr>
            <p:txBody>
              <a:bodyPr/>
              <a:lstStyle/>
              <a:p>
                <a:endParaRPr lang="en-US"/>
              </a:p>
            </p:txBody>
          </p:sp>
          <p:sp>
            <p:nvSpPr>
              <p:cNvPr id="881" name="Freeform 657"/>
              <p:cNvSpPr>
                <a:spLocks/>
              </p:cNvSpPr>
              <p:nvPr/>
            </p:nvSpPr>
            <p:spPr bwMode="auto">
              <a:xfrm>
                <a:off x="2405" y="2675"/>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82" name="Line 658"/>
              <p:cNvSpPr>
                <a:spLocks noChangeShapeType="1"/>
              </p:cNvSpPr>
              <p:nvPr/>
            </p:nvSpPr>
            <p:spPr bwMode="auto">
              <a:xfrm>
                <a:off x="1941" y="2774"/>
                <a:ext cx="506" cy="1"/>
              </a:xfrm>
              <a:prstGeom prst="line">
                <a:avLst/>
              </a:prstGeom>
              <a:noFill/>
              <a:ln w="0">
                <a:solidFill>
                  <a:srgbClr val="000000"/>
                </a:solidFill>
                <a:round/>
                <a:headEnd/>
                <a:tailEnd/>
              </a:ln>
            </p:spPr>
            <p:txBody>
              <a:bodyPr/>
              <a:lstStyle/>
              <a:p>
                <a:endParaRPr lang="en-US"/>
              </a:p>
            </p:txBody>
          </p:sp>
          <p:sp>
            <p:nvSpPr>
              <p:cNvPr id="883" name="Freeform 659"/>
              <p:cNvSpPr>
                <a:spLocks/>
              </p:cNvSpPr>
              <p:nvPr/>
            </p:nvSpPr>
            <p:spPr bwMode="auto">
              <a:xfrm>
                <a:off x="2405" y="2753"/>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84" name="Rectangle 660"/>
              <p:cNvSpPr>
                <a:spLocks noChangeArrowheads="1"/>
              </p:cNvSpPr>
              <p:nvPr/>
            </p:nvSpPr>
            <p:spPr bwMode="auto">
              <a:xfrm>
                <a:off x="631"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85" name="Rectangle 661"/>
              <p:cNvSpPr>
                <a:spLocks noChangeArrowheads="1"/>
              </p:cNvSpPr>
              <p:nvPr/>
            </p:nvSpPr>
            <p:spPr bwMode="auto">
              <a:xfrm>
                <a:off x="631"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92" name="Line 668"/>
              <p:cNvSpPr>
                <a:spLocks noChangeShapeType="1"/>
              </p:cNvSpPr>
              <p:nvPr/>
            </p:nvSpPr>
            <p:spPr bwMode="auto">
              <a:xfrm>
                <a:off x="709" y="2461"/>
                <a:ext cx="1" cy="495"/>
              </a:xfrm>
              <a:prstGeom prst="line">
                <a:avLst/>
              </a:prstGeom>
              <a:noFill/>
              <a:ln w="0">
                <a:solidFill>
                  <a:srgbClr val="000000"/>
                </a:solidFill>
                <a:round/>
                <a:headEnd/>
                <a:tailEnd/>
              </a:ln>
            </p:spPr>
            <p:txBody>
              <a:bodyPr/>
              <a:lstStyle/>
              <a:p>
                <a:endParaRPr lang="en-US"/>
              </a:p>
            </p:txBody>
          </p:sp>
          <p:sp>
            <p:nvSpPr>
              <p:cNvPr id="893" name="Freeform 669"/>
              <p:cNvSpPr>
                <a:spLocks/>
              </p:cNvSpPr>
              <p:nvPr/>
            </p:nvSpPr>
            <p:spPr bwMode="auto">
              <a:xfrm>
                <a:off x="689" y="2461"/>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894" name="Freeform 670"/>
              <p:cNvSpPr>
                <a:spLocks/>
              </p:cNvSpPr>
              <p:nvPr/>
            </p:nvSpPr>
            <p:spPr bwMode="auto">
              <a:xfrm>
                <a:off x="689" y="2914"/>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895" name="Line 671"/>
              <p:cNvSpPr>
                <a:spLocks noChangeShapeType="1"/>
              </p:cNvSpPr>
              <p:nvPr/>
            </p:nvSpPr>
            <p:spPr bwMode="auto">
              <a:xfrm>
                <a:off x="1888" y="3508"/>
                <a:ext cx="1" cy="495"/>
              </a:xfrm>
              <a:prstGeom prst="line">
                <a:avLst/>
              </a:prstGeom>
              <a:noFill/>
              <a:ln w="0">
                <a:solidFill>
                  <a:srgbClr val="000000"/>
                </a:solidFill>
                <a:round/>
                <a:headEnd/>
                <a:tailEnd/>
              </a:ln>
            </p:spPr>
            <p:txBody>
              <a:bodyPr/>
              <a:lstStyle/>
              <a:p>
                <a:endParaRPr lang="en-US"/>
              </a:p>
            </p:txBody>
          </p:sp>
          <p:sp>
            <p:nvSpPr>
              <p:cNvPr id="896" name="Freeform 672"/>
              <p:cNvSpPr>
                <a:spLocks/>
              </p:cNvSpPr>
              <p:nvPr/>
            </p:nvSpPr>
            <p:spPr bwMode="auto">
              <a:xfrm>
                <a:off x="1862"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897" name="Freeform 673"/>
              <p:cNvSpPr>
                <a:spLocks/>
              </p:cNvSpPr>
              <p:nvPr/>
            </p:nvSpPr>
            <p:spPr bwMode="auto">
              <a:xfrm>
                <a:off x="1862"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898" name="Line 674"/>
              <p:cNvSpPr>
                <a:spLocks noChangeShapeType="1"/>
              </p:cNvSpPr>
              <p:nvPr/>
            </p:nvSpPr>
            <p:spPr bwMode="auto">
              <a:xfrm>
                <a:off x="1695" y="3508"/>
                <a:ext cx="1" cy="495"/>
              </a:xfrm>
              <a:prstGeom prst="line">
                <a:avLst/>
              </a:prstGeom>
              <a:noFill/>
              <a:ln w="0">
                <a:solidFill>
                  <a:srgbClr val="000000"/>
                </a:solidFill>
                <a:round/>
                <a:headEnd/>
                <a:tailEnd/>
              </a:ln>
            </p:spPr>
            <p:txBody>
              <a:bodyPr/>
              <a:lstStyle/>
              <a:p>
                <a:endParaRPr lang="en-US"/>
              </a:p>
            </p:txBody>
          </p:sp>
          <p:sp>
            <p:nvSpPr>
              <p:cNvPr id="899" name="Freeform 675"/>
              <p:cNvSpPr>
                <a:spLocks/>
              </p:cNvSpPr>
              <p:nvPr/>
            </p:nvSpPr>
            <p:spPr bwMode="auto">
              <a:xfrm>
                <a:off x="1675"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900" name="Freeform 676"/>
              <p:cNvSpPr>
                <a:spLocks/>
              </p:cNvSpPr>
              <p:nvPr/>
            </p:nvSpPr>
            <p:spPr bwMode="auto">
              <a:xfrm>
                <a:off x="1675"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901" name="Line 677"/>
              <p:cNvSpPr>
                <a:spLocks noChangeShapeType="1"/>
              </p:cNvSpPr>
              <p:nvPr/>
            </p:nvSpPr>
            <p:spPr bwMode="auto">
              <a:xfrm>
                <a:off x="1492" y="3508"/>
                <a:ext cx="1" cy="495"/>
              </a:xfrm>
              <a:prstGeom prst="line">
                <a:avLst/>
              </a:prstGeom>
              <a:noFill/>
              <a:ln w="0">
                <a:solidFill>
                  <a:srgbClr val="000000"/>
                </a:solidFill>
                <a:round/>
                <a:headEnd/>
                <a:tailEnd/>
              </a:ln>
            </p:spPr>
            <p:txBody>
              <a:bodyPr/>
              <a:lstStyle/>
              <a:p>
                <a:endParaRPr lang="en-US"/>
              </a:p>
            </p:txBody>
          </p:sp>
          <p:sp>
            <p:nvSpPr>
              <p:cNvPr id="902" name="Freeform 678"/>
              <p:cNvSpPr>
                <a:spLocks/>
              </p:cNvSpPr>
              <p:nvPr/>
            </p:nvSpPr>
            <p:spPr bwMode="auto">
              <a:xfrm>
                <a:off x="1471" y="3508"/>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903" name="Freeform 679"/>
              <p:cNvSpPr>
                <a:spLocks/>
              </p:cNvSpPr>
              <p:nvPr/>
            </p:nvSpPr>
            <p:spPr bwMode="auto">
              <a:xfrm>
                <a:off x="1471" y="3961"/>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904" name="Line 680"/>
              <p:cNvSpPr>
                <a:spLocks noChangeShapeType="1"/>
              </p:cNvSpPr>
              <p:nvPr/>
            </p:nvSpPr>
            <p:spPr bwMode="auto">
              <a:xfrm>
                <a:off x="1304" y="3508"/>
                <a:ext cx="1" cy="495"/>
              </a:xfrm>
              <a:prstGeom prst="line">
                <a:avLst/>
              </a:prstGeom>
              <a:noFill/>
              <a:ln w="0">
                <a:solidFill>
                  <a:srgbClr val="000000"/>
                </a:solidFill>
                <a:round/>
                <a:headEnd/>
                <a:tailEnd/>
              </a:ln>
            </p:spPr>
            <p:txBody>
              <a:bodyPr/>
              <a:lstStyle/>
              <a:p>
                <a:endParaRPr lang="en-US"/>
              </a:p>
            </p:txBody>
          </p:sp>
          <p:sp>
            <p:nvSpPr>
              <p:cNvPr id="905" name="Freeform 681"/>
              <p:cNvSpPr>
                <a:spLocks/>
              </p:cNvSpPr>
              <p:nvPr/>
            </p:nvSpPr>
            <p:spPr bwMode="auto">
              <a:xfrm>
                <a:off x="1278"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906" name="Freeform 682"/>
              <p:cNvSpPr>
                <a:spLocks/>
              </p:cNvSpPr>
              <p:nvPr/>
            </p:nvSpPr>
            <p:spPr bwMode="auto">
              <a:xfrm>
                <a:off x="1278"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907" name="Line 683"/>
              <p:cNvSpPr>
                <a:spLocks noChangeShapeType="1"/>
              </p:cNvSpPr>
              <p:nvPr/>
            </p:nvSpPr>
            <p:spPr bwMode="auto">
              <a:xfrm>
                <a:off x="1106" y="3508"/>
                <a:ext cx="1" cy="495"/>
              </a:xfrm>
              <a:prstGeom prst="line">
                <a:avLst/>
              </a:prstGeom>
              <a:noFill/>
              <a:ln w="0">
                <a:solidFill>
                  <a:srgbClr val="000000"/>
                </a:solidFill>
                <a:round/>
                <a:headEnd/>
                <a:tailEnd/>
              </a:ln>
            </p:spPr>
            <p:txBody>
              <a:bodyPr/>
              <a:lstStyle/>
              <a:p>
                <a:endParaRPr lang="en-US"/>
              </a:p>
            </p:txBody>
          </p:sp>
          <p:sp>
            <p:nvSpPr>
              <p:cNvPr id="908" name="Freeform 684"/>
              <p:cNvSpPr>
                <a:spLocks/>
              </p:cNvSpPr>
              <p:nvPr/>
            </p:nvSpPr>
            <p:spPr bwMode="auto">
              <a:xfrm>
                <a:off x="1080"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909" name="Freeform 685"/>
              <p:cNvSpPr>
                <a:spLocks/>
              </p:cNvSpPr>
              <p:nvPr/>
            </p:nvSpPr>
            <p:spPr bwMode="auto">
              <a:xfrm>
                <a:off x="1080"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910" name="Line 686"/>
              <p:cNvSpPr>
                <a:spLocks noChangeShapeType="1"/>
              </p:cNvSpPr>
              <p:nvPr/>
            </p:nvSpPr>
            <p:spPr bwMode="auto">
              <a:xfrm>
                <a:off x="908" y="3508"/>
                <a:ext cx="1" cy="495"/>
              </a:xfrm>
              <a:prstGeom prst="line">
                <a:avLst/>
              </a:prstGeom>
              <a:noFill/>
              <a:ln w="0">
                <a:solidFill>
                  <a:srgbClr val="000000"/>
                </a:solidFill>
                <a:round/>
                <a:headEnd/>
                <a:tailEnd/>
              </a:ln>
            </p:spPr>
            <p:txBody>
              <a:bodyPr/>
              <a:lstStyle/>
              <a:p>
                <a:endParaRPr lang="en-US"/>
              </a:p>
            </p:txBody>
          </p:sp>
          <p:sp>
            <p:nvSpPr>
              <p:cNvPr id="911" name="Freeform 687"/>
              <p:cNvSpPr>
                <a:spLocks/>
              </p:cNvSpPr>
              <p:nvPr/>
            </p:nvSpPr>
            <p:spPr bwMode="auto">
              <a:xfrm>
                <a:off x="887"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912" name="Freeform 688"/>
              <p:cNvSpPr>
                <a:spLocks/>
              </p:cNvSpPr>
              <p:nvPr/>
            </p:nvSpPr>
            <p:spPr bwMode="auto">
              <a:xfrm>
                <a:off x="887"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913" name="Line 689"/>
              <p:cNvSpPr>
                <a:spLocks noChangeShapeType="1"/>
              </p:cNvSpPr>
              <p:nvPr/>
            </p:nvSpPr>
            <p:spPr bwMode="auto">
              <a:xfrm>
                <a:off x="709" y="3508"/>
                <a:ext cx="1" cy="495"/>
              </a:xfrm>
              <a:prstGeom prst="line">
                <a:avLst/>
              </a:prstGeom>
              <a:noFill/>
              <a:ln w="0">
                <a:solidFill>
                  <a:srgbClr val="000000"/>
                </a:solidFill>
                <a:round/>
                <a:headEnd/>
                <a:tailEnd/>
              </a:ln>
            </p:spPr>
            <p:txBody>
              <a:bodyPr/>
              <a:lstStyle/>
              <a:p>
                <a:endParaRPr lang="en-US"/>
              </a:p>
            </p:txBody>
          </p:sp>
          <p:sp>
            <p:nvSpPr>
              <p:cNvPr id="914" name="Freeform 690"/>
              <p:cNvSpPr>
                <a:spLocks/>
              </p:cNvSpPr>
              <p:nvPr/>
            </p:nvSpPr>
            <p:spPr bwMode="auto">
              <a:xfrm>
                <a:off x="689"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915" name="Freeform 691"/>
              <p:cNvSpPr>
                <a:spLocks/>
              </p:cNvSpPr>
              <p:nvPr/>
            </p:nvSpPr>
            <p:spPr bwMode="auto">
              <a:xfrm>
                <a:off x="689"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916" name="Rectangle 692"/>
              <p:cNvSpPr>
                <a:spLocks noChangeArrowheads="1"/>
              </p:cNvSpPr>
              <p:nvPr/>
            </p:nvSpPr>
            <p:spPr bwMode="auto">
              <a:xfrm>
                <a:off x="266" y="1862"/>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17" name="Rectangle 693"/>
              <p:cNvSpPr>
                <a:spLocks noChangeArrowheads="1"/>
              </p:cNvSpPr>
              <p:nvPr/>
            </p:nvSpPr>
            <p:spPr bwMode="auto">
              <a:xfrm>
                <a:off x="250" y="1847"/>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18" name="Line 694"/>
              <p:cNvSpPr>
                <a:spLocks noChangeShapeType="1"/>
              </p:cNvSpPr>
              <p:nvPr/>
            </p:nvSpPr>
            <p:spPr bwMode="auto">
              <a:xfrm flipH="1">
                <a:off x="683" y="1904"/>
                <a:ext cx="178" cy="1"/>
              </a:xfrm>
              <a:prstGeom prst="line">
                <a:avLst/>
              </a:prstGeom>
              <a:noFill/>
              <a:ln w="0">
                <a:solidFill>
                  <a:srgbClr val="000000"/>
                </a:solidFill>
                <a:round/>
                <a:headEnd/>
                <a:tailEnd/>
              </a:ln>
            </p:spPr>
            <p:txBody>
              <a:bodyPr/>
              <a:lstStyle/>
              <a:p>
                <a:endParaRPr lang="en-US"/>
              </a:p>
            </p:txBody>
          </p:sp>
          <p:sp>
            <p:nvSpPr>
              <p:cNvPr id="919" name="Freeform 695"/>
              <p:cNvSpPr>
                <a:spLocks/>
              </p:cNvSpPr>
              <p:nvPr/>
            </p:nvSpPr>
            <p:spPr bwMode="auto">
              <a:xfrm>
                <a:off x="819" y="1883"/>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920" name="Freeform 696"/>
              <p:cNvSpPr>
                <a:spLocks/>
              </p:cNvSpPr>
              <p:nvPr/>
            </p:nvSpPr>
            <p:spPr bwMode="auto">
              <a:xfrm>
                <a:off x="683" y="1883"/>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921" name="Rectangle 698"/>
              <p:cNvSpPr>
                <a:spLocks noChangeArrowheads="1"/>
              </p:cNvSpPr>
              <p:nvPr/>
            </p:nvSpPr>
            <p:spPr bwMode="auto">
              <a:xfrm>
                <a:off x="699" y="1966"/>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922" name="Rectangle 699"/>
              <p:cNvSpPr>
                <a:spLocks noChangeArrowheads="1"/>
              </p:cNvSpPr>
              <p:nvPr/>
            </p:nvSpPr>
            <p:spPr bwMode="auto">
              <a:xfrm>
                <a:off x="1304" y="1862"/>
                <a:ext cx="263"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L1P</a:t>
                </a:r>
                <a:endParaRPr lang="en-US" sz="1800" dirty="0">
                  <a:solidFill>
                    <a:srgbClr val="000000"/>
                  </a:solidFill>
                </a:endParaRPr>
              </a:p>
            </p:txBody>
          </p:sp>
          <p:sp>
            <p:nvSpPr>
              <p:cNvPr id="923" name="Rectangle 700"/>
              <p:cNvSpPr>
                <a:spLocks noChangeArrowheads="1"/>
              </p:cNvSpPr>
              <p:nvPr/>
            </p:nvSpPr>
            <p:spPr bwMode="auto">
              <a:xfrm>
                <a:off x="1277" y="1920"/>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924" name="Rectangle 701"/>
              <p:cNvSpPr>
                <a:spLocks noChangeArrowheads="1"/>
              </p:cNvSpPr>
              <p:nvPr/>
            </p:nvSpPr>
            <p:spPr bwMode="auto">
              <a:xfrm>
                <a:off x="1664" y="1868"/>
                <a:ext cx="266"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L1D</a:t>
                </a:r>
                <a:endParaRPr lang="en-US" sz="1800" dirty="0">
                  <a:solidFill>
                    <a:srgbClr val="000000"/>
                  </a:solidFill>
                </a:endParaRPr>
              </a:p>
            </p:txBody>
          </p:sp>
          <p:sp>
            <p:nvSpPr>
              <p:cNvPr id="925" name="Rectangle 702"/>
              <p:cNvSpPr>
                <a:spLocks noChangeArrowheads="1"/>
              </p:cNvSpPr>
              <p:nvPr/>
            </p:nvSpPr>
            <p:spPr bwMode="auto">
              <a:xfrm>
                <a:off x="1628" y="1925"/>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926" name="Rectangle 703"/>
              <p:cNvSpPr>
                <a:spLocks noChangeArrowheads="1"/>
              </p:cNvSpPr>
              <p:nvPr/>
            </p:nvSpPr>
            <p:spPr bwMode="auto">
              <a:xfrm>
                <a:off x="1311" y="2024"/>
                <a:ext cx="617"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1024KB L2 </a:t>
                </a:r>
                <a:r>
                  <a:rPr lang="en-US" sz="700" b="1" dirty="0" smtClean="0">
                    <a:solidFill>
                      <a:srgbClr val="000000"/>
                    </a:solidFill>
                  </a:rPr>
                  <a:t>Cache/RAM</a:t>
                </a:r>
                <a:endParaRPr lang="en-US" sz="1800" dirty="0">
                  <a:solidFill>
                    <a:srgbClr val="000000"/>
                  </a:solidFill>
                </a:endParaRPr>
              </a:p>
            </p:txBody>
          </p:sp>
          <p:sp>
            <p:nvSpPr>
              <p:cNvPr id="927" name="Line 704"/>
              <p:cNvSpPr>
                <a:spLocks noChangeShapeType="1"/>
              </p:cNvSpPr>
              <p:nvPr/>
            </p:nvSpPr>
            <p:spPr bwMode="auto">
              <a:xfrm>
                <a:off x="1231" y="1842"/>
                <a:ext cx="730" cy="1"/>
              </a:xfrm>
              <a:prstGeom prst="line">
                <a:avLst/>
              </a:prstGeom>
              <a:noFill/>
              <a:ln w="0">
                <a:solidFill>
                  <a:srgbClr val="24211D"/>
                </a:solidFill>
                <a:round/>
                <a:headEnd/>
                <a:tailEnd/>
              </a:ln>
            </p:spPr>
            <p:txBody>
              <a:bodyPr/>
              <a:lstStyle/>
              <a:p>
                <a:endParaRPr lang="en-US"/>
              </a:p>
            </p:txBody>
          </p:sp>
          <p:sp>
            <p:nvSpPr>
              <p:cNvPr id="928" name="Line 705"/>
              <p:cNvSpPr>
                <a:spLocks noChangeShapeType="1"/>
              </p:cNvSpPr>
              <p:nvPr/>
            </p:nvSpPr>
            <p:spPr bwMode="auto">
              <a:xfrm>
                <a:off x="1231" y="2008"/>
                <a:ext cx="730" cy="1"/>
              </a:xfrm>
              <a:prstGeom prst="line">
                <a:avLst/>
              </a:prstGeom>
              <a:noFill/>
              <a:ln w="0">
                <a:solidFill>
                  <a:srgbClr val="24211D"/>
                </a:solidFill>
                <a:round/>
                <a:headEnd/>
                <a:tailEnd/>
              </a:ln>
            </p:spPr>
            <p:txBody>
              <a:bodyPr/>
              <a:lstStyle/>
              <a:p>
                <a:endParaRPr lang="en-US"/>
              </a:p>
            </p:txBody>
          </p:sp>
          <p:sp>
            <p:nvSpPr>
              <p:cNvPr id="929" name="Line 706"/>
              <p:cNvSpPr>
                <a:spLocks noChangeShapeType="1"/>
              </p:cNvSpPr>
              <p:nvPr/>
            </p:nvSpPr>
            <p:spPr bwMode="auto">
              <a:xfrm>
                <a:off x="1596" y="1842"/>
                <a:ext cx="1" cy="166"/>
              </a:xfrm>
              <a:prstGeom prst="line">
                <a:avLst/>
              </a:prstGeom>
              <a:noFill/>
              <a:ln w="0">
                <a:solidFill>
                  <a:srgbClr val="24211D"/>
                </a:solidFill>
                <a:round/>
                <a:headEnd/>
                <a:tailEnd/>
              </a:ln>
            </p:spPr>
            <p:txBody>
              <a:bodyPr/>
              <a:lstStyle/>
              <a:p>
                <a:endParaRPr lang="en-US"/>
              </a:p>
            </p:txBody>
          </p:sp>
          <p:sp>
            <p:nvSpPr>
              <p:cNvPr id="930" name="Line 707"/>
              <p:cNvSpPr>
                <a:spLocks noChangeShapeType="1"/>
              </p:cNvSpPr>
              <p:nvPr/>
            </p:nvSpPr>
            <p:spPr bwMode="auto">
              <a:xfrm>
                <a:off x="16" y="1191"/>
                <a:ext cx="208" cy="1"/>
              </a:xfrm>
              <a:prstGeom prst="line">
                <a:avLst/>
              </a:prstGeom>
              <a:noFill/>
              <a:ln w="0">
                <a:solidFill>
                  <a:srgbClr val="000000"/>
                </a:solidFill>
                <a:round/>
                <a:headEnd/>
                <a:tailEnd/>
              </a:ln>
            </p:spPr>
            <p:txBody>
              <a:bodyPr/>
              <a:lstStyle/>
              <a:p>
                <a:endParaRPr lang="en-US"/>
              </a:p>
            </p:txBody>
          </p:sp>
          <p:sp>
            <p:nvSpPr>
              <p:cNvPr id="931" name="Freeform 708"/>
              <p:cNvSpPr>
                <a:spLocks/>
              </p:cNvSpPr>
              <p:nvPr/>
            </p:nvSpPr>
            <p:spPr bwMode="auto">
              <a:xfrm>
                <a:off x="16" y="1170"/>
                <a:ext cx="41" cy="47"/>
              </a:xfrm>
              <a:custGeom>
                <a:avLst/>
                <a:gdLst>
                  <a:gd name="T0" fmla="*/ 0 w 41"/>
                  <a:gd name="T1" fmla="*/ 21 h 47"/>
                  <a:gd name="T2" fmla="*/ 41 w 41"/>
                  <a:gd name="T3" fmla="*/ 0 h 47"/>
                  <a:gd name="T4" fmla="*/ 41 w 41"/>
                  <a:gd name="T5" fmla="*/ 47 h 47"/>
                  <a:gd name="T6" fmla="*/ 0 w 41"/>
                  <a:gd name="T7" fmla="*/ 21 h 47"/>
                  <a:gd name="T8" fmla="*/ 0 60000 65536"/>
                  <a:gd name="T9" fmla="*/ 0 60000 65536"/>
                  <a:gd name="T10" fmla="*/ 0 60000 65536"/>
                  <a:gd name="T11" fmla="*/ 0 60000 65536"/>
                  <a:gd name="T12" fmla="*/ 0 w 41"/>
                  <a:gd name="T13" fmla="*/ 0 h 47"/>
                  <a:gd name="T14" fmla="*/ 41 w 41"/>
                  <a:gd name="T15" fmla="*/ 47 h 47"/>
                </a:gdLst>
                <a:ahLst/>
                <a:cxnLst>
                  <a:cxn ang="T8">
                    <a:pos x="T0" y="T1"/>
                  </a:cxn>
                  <a:cxn ang="T9">
                    <a:pos x="T2" y="T3"/>
                  </a:cxn>
                  <a:cxn ang="T10">
                    <a:pos x="T4" y="T5"/>
                  </a:cxn>
                  <a:cxn ang="T11">
                    <a:pos x="T6" y="T7"/>
                  </a:cxn>
                </a:cxnLst>
                <a:rect l="T12" t="T13" r="T14" b="T15"/>
                <a:pathLst>
                  <a:path w="41" h="47">
                    <a:moveTo>
                      <a:pt x="0" y="21"/>
                    </a:moveTo>
                    <a:lnTo>
                      <a:pt x="41" y="0"/>
                    </a:lnTo>
                    <a:lnTo>
                      <a:pt x="41" y="47"/>
                    </a:lnTo>
                    <a:lnTo>
                      <a:pt x="0" y="21"/>
                    </a:lnTo>
                    <a:close/>
                  </a:path>
                </a:pathLst>
              </a:custGeom>
              <a:solidFill>
                <a:srgbClr val="000000"/>
              </a:solidFill>
              <a:ln w="9525">
                <a:noFill/>
                <a:round/>
                <a:headEnd/>
                <a:tailEnd/>
              </a:ln>
            </p:spPr>
            <p:txBody>
              <a:bodyPr/>
              <a:lstStyle/>
              <a:p>
                <a:endParaRPr lang="en-US"/>
              </a:p>
            </p:txBody>
          </p:sp>
          <p:sp>
            <p:nvSpPr>
              <p:cNvPr id="932" name="Freeform 709"/>
              <p:cNvSpPr>
                <a:spLocks/>
              </p:cNvSpPr>
              <p:nvPr/>
            </p:nvSpPr>
            <p:spPr bwMode="auto">
              <a:xfrm>
                <a:off x="183" y="1170"/>
                <a:ext cx="41" cy="47"/>
              </a:xfrm>
              <a:custGeom>
                <a:avLst/>
                <a:gdLst>
                  <a:gd name="T0" fmla="*/ 41 w 41"/>
                  <a:gd name="T1" fmla="*/ 21 h 47"/>
                  <a:gd name="T2" fmla="*/ 0 w 41"/>
                  <a:gd name="T3" fmla="*/ 0 h 47"/>
                  <a:gd name="T4" fmla="*/ 0 w 41"/>
                  <a:gd name="T5" fmla="*/ 47 h 47"/>
                  <a:gd name="T6" fmla="*/ 41 w 41"/>
                  <a:gd name="T7" fmla="*/ 21 h 47"/>
                  <a:gd name="T8" fmla="*/ 0 60000 65536"/>
                  <a:gd name="T9" fmla="*/ 0 60000 65536"/>
                  <a:gd name="T10" fmla="*/ 0 60000 65536"/>
                  <a:gd name="T11" fmla="*/ 0 60000 65536"/>
                  <a:gd name="T12" fmla="*/ 0 w 41"/>
                  <a:gd name="T13" fmla="*/ 0 h 47"/>
                  <a:gd name="T14" fmla="*/ 41 w 41"/>
                  <a:gd name="T15" fmla="*/ 47 h 47"/>
                </a:gdLst>
                <a:ahLst/>
                <a:cxnLst>
                  <a:cxn ang="T8">
                    <a:pos x="T0" y="T1"/>
                  </a:cxn>
                  <a:cxn ang="T9">
                    <a:pos x="T2" y="T3"/>
                  </a:cxn>
                  <a:cxn ang="T10">
                    <a:pos x="T4" y="T5"/>
                  </a:cxn>
                  <a:cxn ang="T11">
                    <a:pos x="T6" y="T7"/>
                  </a:cxn>
                </a:cxnLst>
                <a:rect l="T12" t="T13" r="T14" b="T15"/>
                <a:pathLst>
                  <a:path w="41" h="47">
                    <a:moveTo>
                      <a:pt x="41" y="21"/>
                    </a:moveTo>
                    <a:lnTo>
                      <a:pt x="0" y="0"/>
                    </a:lnTo>
                    <a:lnTo>
                      <a:pt x="0" y="47"/>
                    </a:lnTo>
                    <a:lnTo>
                      <a:pt x="41" y="21"/>
                    </a:lnTo>
                    <a:close/>
                  </a:path>
                </a:pathLst>
              </a:custGeom>
              <a:solidFill>
                <a:srgbClr val="000000"/>
              </a:solidFill>
              <a:ln w="9525">
                <a:noFill/>
                <a:round/>
                <a:headEnd/>
                <a:tailEnd/>
              </a:ln>
            </p:spPr>
            <p:txBody>
              <a:bodyPr/>
              <a:lstStyle/>
              <a:p>
                <a:endParaRPr lang="en-US"/>
              </a:p>
            </p:txBody>
          </p:sp>
          <p:sp>
            <p:nvSpPr>
              <p:cNvPr id="933" name="Rectangle 710"/>
              <p:cNvSpPr>
                <a:spLocks noChangeArrowheads="1"/>
              </p:cNvSpPr>
              <p:nvPr/>
            </p:nvSpPr>
            <p:spPr bwMode="auto">
              <a:xfrm>
                <a:off x="1690" y="1040"/>
                <a:ext cx="412"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34" name="Line 711"/>
              <p:cNvSpPr>
                <a:spLocks noChangeShapeType="1"/>
              </p:cNvSpPr>
              <p:nvPr/>
            </p:nvSpPr>
            <p:spPr bwMode="auto">
              <a:xfrm>
                <a:off x="1894" y="1040"/>
                <a:ext cx="1" cy="145"/>
              </a:xfrm>
              <a:prstGeom prst="line">
                <a:avLst/>
              </a:prstGeom>
              <a:noFill/>
              <a:ln w="5" cap="rnd">
                <a:solidFill>
                  <a:srgbClr val="24211D"/>
                </a:solidFill>
                <a:round/>
                <a:headEnd/>
                <a:tailEnd/>
              </a:ln>
            </p:spPr>
            <p:txBody>
              <a:bodyPr/>
              <a:lstStyle/>
              <a:p>
                <a:endParaRPr lang="en-US"/>
              </a:p>
            </p:txBody>
          </p:sp>
          <p:sp>
            <p:nvSpPr>
              <p:cNvPr id="935" name="Rectangle 712"/>
              <p:cNvSpPr>
                <a:spLocks noChangeArrowheads="1"/>
              </p:cNvSpPr>
              <p:nvPr/>
            </p:nvSpPr>
            <p:spPr bwMode="auto">
              <a:xfrm>
                <a:off x="1669" y="1066"/>
                <a:ext cx="412"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36" name="Rectangle 713"/>
              <p:cNvSpPr>
                <a:spLocks noChangeArrowheads="1"/>
              </p:cNvSpPr>
              <p:nvPr/>
            </p:nvSpPr>
            <p:spPr bwMode="auto">
              <a:xfrm>
                <a:off x="1706" y="1102"/>
                <a:ext cx="162"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RSA</a:t>
                </a:r>
                <a:endParaRPr lang="en-US" sz="1800" dirty="0">
                  <a:solidFill>
                    <a:srgbClr val="000000"/>
                  </a:solidFill>
                </a:endParaRPr>
              </a:p>
            </p:txBody>
          </p:sp>
          <p:sp>
            <p:nvSpPr>
              <p:cNvPr id="937" name="Line 714"/>
              <p:cNvSpPr>
                <a:spLocks noChangeShapeType="1"/>
              </p:cNvSpPr>
              <p:nvPr/>
            </p:nvSpPr>
            <p:spPr bwMode="auto">
              <a:xfrm>
                <a:off x="1727" y="1211"/>
                <a:ext cx="1" cy="125"/>
              </a:xfrm>
              <a:prstGeom prst="line">
                <a:avLst/>
              </a:prstGeom>
              <a:noFill/>
              <a:ln w="0">
                <a:solidFill>
                  <a:srgbClr val="000000"/>
                </a:solidFill>
                <a:round/>
                <a:headEnd/>
                <a:tailEnd/>
              </a:ln>
            </p:spPr>
            <p:txBody>
              <a:bodyPr/>
              <a:lstStyle/>
              <a:p>
                <a:endParaRPr lang="en-US"/>
              </a:p>
            </p:txBody>
          </p:sp>
          <p:sp>
            <p:nvSpPr>
              <p:cNvPr id="938" name="Freeform 715"/>
              <p:cNvSpPr>
                <a:spLocks/>
              </p:cNvSpPr>
              <p:nvPr/>
            </p:nvSpPr>
            <p:spPr bwMode="auto">
              <a:xfrm>
                <a:off x="1706" y="1305"/>
                <a:ext cx="36" cy="31"/>
              </a:xfrm>
              <a:custGeom>
                <a:avLst/>
                <a:gdLst>
                  <a:gd name="T0" fmla="*/ 36 w 36"/>
                  <a:gd name="T1" fmla="*/ 0 h 31"/>
                  <a:gd name="T2" fmla="*/ 21 w 36"/>
                  <a:gd name="T3" fmla="*/ 31 h 31"/>
                  <a:gd name="T4" fmla="*/ 0 w 36"/>
                  <a:gd name="T5" fmla="*/ 0 h 31"/>
                  <a:gd name="T6" fmla="*/ 36 w 36"/>
                  <a:gd name="T7" fmla="*/ 0 h 31"/>
                  <a:gd name="T8" fmla="*/ 0 60000 65536"/>
                  <a:gd name="T9" fmla="*/ 0 60000 65536"/>
                  <a:gd name="T10" fmla="*/ 0 60000 65536"/>
                  <a:gd name="T11" fmla="*/ 0 60000 65536"/>
                  <a:gd name="T12" fmla="*/ 0 w 36"/>
                  <a:gd name="T13" fmla="*/ 0 h 31"/>
                  <a:gd name="T14" fmla="*/ 36 w 36"/>
                  <a:gd name="T15" fmla="*/ 31 h 31"/>
                </a:gdLst>
                <a:ahLst/>
                <a:cxnLst>
                  <a:cxn ang="T8">
                    <a:pos x="T0" y="T1"/>
                  </a:cxn>
                  <a:cxn ang="T9">
                    <a:pos x="T2" y="T3"/>
                  </a:cxn>
                  <a:cxn ang="T10">
                    <a:pos x="T4" y="T5"/>
                  </a:cxn>
                  <a:cxn ang="T11">
                    <a:pos x="T6" y="T7"/>
                  </a:cxn>
                </a:cxnLst>
                <a:rect l="T12" t="T13" r="T14" b="T15"/>
                <a:pathLst>
                  <a:path w="36" h="31">
                    <a:moveTo>
                      <a:pt x="36" y="0"/>
                    </a:moveTo>
                    <a:lnTo>
                      <a:pt x="21" y="31"/>
                    </a:lnTo>
                    <a:lnTo>
                      <a:pt x="0" y="0"/>
                    </a:lnTo>
                    <a:lnTo>
                      <a:pt x="36" y="0"/>
                    </a:lnTo>
                    <a:close/>
                  </a:path>
                </a:pathLst>
              </a:custGeom>
              <a:solidFill>
                <a:srgbClr val="000000"/>
              </a:solidFill>
              <a:ln w="9525">
                <a:noFill/>
                <a:round/>
                <a:headEnd/>
                <a:tailEnd/>
              </a:ln>
            </p:spPr>
            <p:txBody>
              <a:bodyPr/>
              <a:lstStyle/>
              <a:p>
                <a:endParaRPr lang="en-US"/>
              </a:p>
            </p:txBody>
          </p:sp>
          <p:sp>
            <p:nvSpPr>
              <p:cNvPr id="939" name="Rectangle 716"/>
              <p:cNvSpPr>
                <a:spLocks noChangeArrowheads="1"/>
              </p:cNvSpPr>
              <p:nvPr/>
            </p:nvSpPr>
            <p:spPr bwMode="auto">
              <a:xfrm>
                <a:off x="1914" y="1102"/>
                <a:ext cx="162"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RSA</a:t>
                </a:r>
                <a:endParaRPr lang="en-US" sz="1800">
                  <a:solidFill>
                    <a:srgbClr val="000000"/>
                  </a:solidFill>
                </a:endParaRPr>
              </a:p>
            </p:txBody>
          </p:sp>
          <p:sp>
            <p:nvSpPr>
              <p:cNvPr id="940" name="Line 717"/>
              <p:cNvSpPr>
                <a:spLocks noChangeShapeType="1"/>
              </p:cNvSpPr>
              <p:nvPr/>
            </p:nvSpPr>
            <p:spPr bwMode="auto">
              <a:xfrm>
                <a:off x="1878" y="1066"/>
                <a:ext cx="1" cy="145"/>
              </a:xfrm>
              <a:prstGeom prst="line">
                <a:avLst/>
              </a:prstGeom>
              <a:noFill/>
              <a:ln w="5" cap="rnd">
                <a:solidFill>
                  <a:srgbClr val="24211D"/>
                </a:solidFill>
                <a:round/>
                <a:headEnd/>
                <a:tailEnd/>
              </a:ln>
            </p:spPr>
            <p:txBody>
              <a:bodyPr/>
              <a:lstStyle/>
              <a:p>
                <a:endParaRPr lang="en-US"/>
              </a:p>
            </p:txBody>
          </p:sp>
          <p:sp>
            <p:nvSpPr>
              <p:cNvPr id="941" name="Line 718"/>
              <p:cNvSpPr>
                <a:spLocks noChangeShapeType="1"/>
              </p:cNvSpPr>
              <p:nvPr/>
            </p:nvSpPr>
            <p:spPr bwMode="auto">
              <a:xfrm>
                <a:off x="1914" y="1211"/>
                <a:ext cx="1" cy="125"/>
              </a:xfrm>
              <a:prstGeom prst="line">
                <a:avLst/>
              </a:prstGeom>
              <a:noFill/>
              <a:ln w="0">
                <a:solidFill>
                  <a:srgbClr val="000000"/>
                </a:solidFill>
                <a:round/>
                <a:headEnd/>
                <a:tailEnd/>
              </a:ln>
            </p:spPr>
            <p:txBody>
              <a:bodyPr/>
              <a:lstStyle/>
              <a:p>
                <a:endParaRPr lang="en-US"/>
              </a:p>
            </p:txBody>
          </p:sp>
          <p:sp>
            <p:nvSpPr>
              <p:cNvPr id="942" name="Freeform 719"/>
              <p:cNvSpPr>
                <a:spLocks/>
              </p:cNvSpPr>
              <p:nvPr/>
            </p:nvSpPr>
            <p:spPr bwMode="auto">
              <a:xfrm>
                <a:off x="1899" y="1305"/>
                <a:ext cx="36" cy="31"/>
              </a:xfrm>
              <a:custGeom>
                <a:avLst/>
                <a:gdLst>
                  <a:gd name="T0" fmla="*/ 36 w 36"/>
                  <a:gd name="T1" fmla="*/ 0 h 31"/>
                  <a:gd name="T2" fmla="*/ 15 w 36"/>
                  <a:gd name="T3" fmla="*/ 31 h 31"/>
                  <a:gd name="T4" fmla="*/ 0 w 36"/>
                  <a:gd name="T5" fmla="*/ 0 h 31"/>
                  <a:gd name="T6" fmla="*/ 36 w 36"/>
                  <a:gd name="T7" fmla="*/ 0 h 31"/>
                  <a:gd name="T8" fmla="*/ 0 60000 65536"/>
                  <a:gd name="T9" fmla="*/ 0 60000 65536"/>
                  <a:gd name="T10" fmla="*/ 0 60000 65536"/>
                  <a:gd name="T11" fmla="*/ 0 60000 65536"/>
                  <a:gd name="T12" fmla="*/ 0 w 36"/>
                  <a:gd name="T13" fmla="*/ 0 h 31"/>
                  <a:gd name="T14" fmla="*/ 36 w 36"/>
                  <a:gd name="T15" fmla="*/ 31 h 31"/>
                </a:gdLst>
                <a:ahLst/>
                <a:cxnLst>
                  <a:cxn ang="T8">
                    <a:pos x="T0" y="T1"/>
                  </a:cxn>
                  <a:cxn ang="T9">
                    <a:pos x="T2" y="T3"/>
                  </a:cxn>
                  <a:cxn ang="T10">
                    <a:pos x="T4" y="T5"/>
                  </a:cxn>
                  <a:cxn ang="T11">
                    <a:pos x="T6" y="T7"/>
                  </a:cxn>
                </a:cxnLst>
                <a:rect l="T12" t="T13" r="T14" b="T15"/>
                <a:pathLst>
                  <a:path w="36" h="31">
                    <a:moveTo>
                      <a:pt x="36" y="0"/>
                    </a:moveTo>
                    <a:lnTo>
                      <a:pt x="15" y="31"/>
                    </a:lnTo>
                    <a:lnTo>
                      <a:pt x="0" y="0"/>
                    </a:lnTo>
                    <a:lnTo>
                      <a:pt x="36" y="0"/>
                    </a:lnTo>
                    <a:close/>
                  </a:path>
                </a:pathLst>
              </a:custGeom>
              <a:solidFill>
                <a:srgbClr val="000000"/>
              </a:solidFill>
              <a:ln w="9525">
                <a:noFill/>
                <a:round/>
                <a:headEnd/>
                <a:tailEnd/>
              </a:ln>
            </p:spPr>
            <p:txBody>
              <a:bodyPr/>
              <a:lstStyle/>
              <a:p>
                <a:endParaRPr lang="en-US"/>
              </a:p>
            </p:txBody>
          </p:sp>
          <p:sp>
            <p:nvSpPr>
              <p:cNvPr id="943" name="Line 720"/>
              <p:cNvSpPr>
                <a:spLocks noChangeShapeType="1"/>
              </p:cNvSpPr>
              <p:nvPr/>
            </p:nvSpPr>
            <p:spPr bwMode="auto">
              <a:xfrm>
                <a:off x="2019" y="1211"/>
                <a:ext cx="1" cy="84"/>
              </a:xfrm>
              <a:prstGeom prst="line">
                <a:avLst/>
              </a:prstGeom>
              <a:noFill/>
              <a:ln w="0">
                <a:solidFill>
                  <a:srgbClr val="000000"/>
                </a:solidFill>
                <a:round/>
                <a:headEnd/>
                <a:tailEnd/>
              </a:ln>
            </p:spPr>
            <p:txBody>
              <a:bodyPr/>
              <a:lstStyle/>
              <a:p>
                <a:endParaRPr lang="en-US"/>
              </a:p>
            </p:txBody>
          </p:sp>
          <p:sp>
            <p:nvSpPr>
              <p:cNvPr id="944" name="Freeform 721"/>
              <p:cNvSpPr>
                <a:spLocks/>
              </p:cNvSpPr>
              <p:nvPr/>
            </p:nvSpPr>
            <p:spPr bwMode="auto">
              <a:xfrm>
                <a:off x="1998" y="1263"/>
                <a:ext cx="36" cy="32"/>
              </a:xfrm>
              <a:custGeom>
                <a:avLst/>
                <a:gdLst>
                  <a:gd name="T0" fmla="*/ 36 w 36"/>
                  <a:gd name="T1" fmla="*/ 0 h 32"/>
                  <a:gd name="T2" fmla="*/ 21 w 36"/>
                  <a:gd name="T3" fmla="*/ 32 h 32"/>
                  <a:gd name="T4" fmla="*/ 0 w 36"/>
                  <a:gd name="T5" fmla="*/ 0 h 32"/>
                  <a:gd name="T6" fmla="*/ 36 w 36"/>
                  <a:gd name="T7" fmla="*/ 0 h 32"/>
                  <a:gd name="T8" fmla="*/ 0 60000 65536"/>
                  <a:gd name="T9" fmla="*/ 0 60000 65536"/>
                  <a:gd name="T10" fmla="*/ 0 60000 65536"/>
                  <a:gd name="T11" fmla="*/ 0 60000 65536"/>
                  <a:gd name="T12" fmla="*/ 0 w 36"/>
                  <a:gd name="T13" fmla="*/ 0 h 32"/>
                  <a:gd name="T14" fmla="*/ 36 w 36"/>
                  <a:gd name="T15" fmla="*/ 32 h 32"/>
                </a:gdLst>
                <a:ahLst/>
                <a:cxnLst>
                  <a:cxn ang="T8">
                    <a:pos x="T0" y="T1"/>
                  </a:cxn>
                  <a:cxn ang="T9">
                    <a:pos x="T2" y="T3"/>
                  </a:cxn>
                  <a:cxn ang="T10">
                    <a:pos x="T4" y="T5"/>
                  </a:cxn>
                  <a:cxn ang="T11">
                    <a:pos x="T6" y="T7"/>
                  </a:cxn>
                </a:cxnLst>
                <a:rect l="T12" t="T13" r="T14" b="T15"/>
                <a:pathLst>
                  <a:path w="36" h="32">
                    <a:moveTo>
                      <a:pt x="36" y="0"/>
                    </a:moveTo>
                    <a:lnTo>
                      <a:pt x="21" y="32"/>
                    </a:lnTo>
                    <a:lnTo>
                      <a:pt x="0" y="0"/>
                    </a:lnTo>
                    <a:lnTo>
                      <a:pt x="36" y="0"/>
                    </a:lnTo>
                    <a:close/>
                  </a:path>
                </a:pathLst>
              </a:custGeom>
              <a:solidFill>
                <a:srgbClr val="000000"/>
              </a:solidFill>
              <a:ln w="9525">
                <a:noFill/>
                <a:round/>
                <a:headEnd/>
                <a:tailEnd/>
              </a:ln>
            </p:spPr>
            <p:txBody>
              <a:bodyPr/>
              <a:lstStyle/>
              <a:p>
                <a:endParaRPr lang="en-US"/>
              </a:p>
            </p:txBody>
          </p:sp>
          <p:sp>
            <p:nvSpPr>
              <p:cNvPr id="945" name="Line 722"/>
              <p:cNvSpPr>
                <a:spLocks noChangeShapeType="1"/>
              </p:cNvSpPr>
              <p:nvPr/>
            </p:nvSpPr>
            <p:spPr bwMode="auto">
              <a:xfrm>
                <a:off x="1831" y="1211"/>
                <a:ext cx="1" cy="84"/>
              </a:xfrm>
              <a:prstGeom prst="line">
                <a:avLst/>
              </a:prstGeom>
              <a:noFill/>
              <a:ln w="0">
                <a:solidFill>
                  <a:srgbClr val="000000"/>
                </a:solidFill>
                <a:round/>
                <a:headEnd/>
                <a:tailEnd/>
              </a:ln>
            </p:spPr>
            <p:txBody>
              <a:bodyPr/>
              <a:lstStyle/>
              <a:p>
                <a:endParaRPr lang="en-US"/>
              </a:p>
            </p:txBody>
          </p:sp>
          <p:sp>
            <p:nvSpPr>
              <p:cNvPr id="946" name="Freeform 723"/>
              <p:cNvSpPr>
                <a:spLocks/>
              </p:cNvSpPr>
              <p:nvPr/>
            </p:nvSpPr>
            <p:spPr bwMode="auto">
              <a:xfrm>
                <a:off x="1810" y="1263"/>
                <a:ext cx="37" cy="32"/>
              </a:xfrm>
              <a:custGeom>
                <a:avLst/>
                <a:gdLst>
                  <a:gd name="T0" fmla="*/ 37 w 37"/>
                  <a:gd name="T1" fmla="*/ 0 h 32"/>
                  <a:gd name="T2" fmla="*/ 21 w 37"/>
                  <a:gd name="T3" fmla="*/ 32 h 32"/>
                  <a:gd name="T4" fmla="*/ 0 w 37"/>
                  <a:gd name="T5" fmla="*/ 0 h 32"/>
                  <a:gd name="T6" fmla="*/ 37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37" y="0"/>
                    </a:moveTo>
                    <a:lnTo>
                      <a:pt x="21" y="32"/>
                    </a:lnTo>
                    <a:lnTo>
                      <a:pt x="0" y="0"/>
                    </a:lnTo>
                    <a:lnTo>
                      <a:pt x="37" y="0"/>
                    </a:lnTo>
                    <a:close/>
                  </a:path>
                </a:pathLst>
              </a:custGeom>
              <a:solidFill>
                <a:srgbClr val="000000"/>
              </a:solidFill>
              <a:ln w="9525">
                <a:noFill/>
                <a:round/>
                <a:headEnd/>
                <a:tailEnd/>
              </a:ln>
            </p:spPr>
            <p:txBody>
              <a:bodyPr/>
              <a:lstStyle/>
              <a:p>
                <a:endParaRPr lang="en-US"/>
              </a:p>
            </p:txBody>
          </p:sp>
          <p:sp>
            <p:nvSpPr>
              <p:cNvPr id="948" name="Rectangle 725"/>
              <p:cNvSpPr>
                <a:spLocks noChangeArrowheads="1"/>
              </p:cNvSpPr>
              <p:nvPr/>
            </p:nvSpPr>
            <p:spPr bwMode="auto">
              <a:xfrm>
                <a:off x="2149" y="1196"/>
                <a:ext cx="89" cy="97"/>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x2</a:t>
                </a:r>
                <a:endParaRPr lang="en-US" sz="1800" dirty="0">
                  <a:solidFill>
                    <a:srgbClr val="000000"/>
                  </a:solidFill>
                </a:endParaRPr>
              </a:p>
            </p:txBody>
          </p:sp>
          <p:sp>
            <p:nvSpPr>
              <p:cNvPr id="949" name="Line 726"/>
              <p:cNvSpPr>
                <a:spLocks noChangeShapeType="1"/>
              </p:cNvSpPr>
              <p:nvPr/>
            </p:nvSpPr>
            <p:spPr bwMode="auto">
              <a:xfrm>
                <a:off x="16" y="826"/>
                <a:ext cx="281" cy="1"/>
              </a:xfrm>
              <a:prstGeom prst="line">
                <a:avLst/>
              </a:prstGeom>
              <a:noFill/>
              <a:ln w="0">
                <a:solidFill>
                  <a:srgbClr val="000000"/>
                </a:solidFill>
                <a:round/>
                <a:headEnd/>
                <a:tailEnd/>
              </a:ln>
            </p:spPr>
            <p:txBody>
              <a:bodyPr/>
              <a:lstStyle/>
              <a:p>
                <a:endParaRPr lang="en-US"/>
              </a:p>
            </p:txBody>
          </p:sp>
          <p:sp>
            <p:nvSpPr>
              <p:cNvPr id="950" name="Freeform 727"/>
              <p:cNvSpPr>
                <a:spLocks/>
              </p:cNvSpPr>
              <p:nvPr/>
            </p:nvSpPr>
            <p:spPr bwMode="auto">
              <a:xfrm>
                <a:off x="16" y="805"/>
                <a:ext cx="41" cy="42"/>
              </a:xfrm>
              <a:custGeom>
                <a:avLst/>
                <a:gdLst>
                  <a:gd name="T0" fmla="*/ 0 w 41"/>
                  <a:gd name="T1" fmla="*/ 21 h 42"/>
                  <a:gd name="T2" fmla="*/ 41 w 41"/>
                  <a:gd name="T3" fmla="*/ 0 h 42"/>
                  <a:gd name="T4" fmla="*/ 41 w 41"/>
                  <a:gd name="T5" fmla="*/ 42 h 42"/>
                  <a:gd name="T6" fmla="*/ 0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0" y="21"/>
                    </a:moveTo>
                    <a:lnTo>
                      <a:pt x="41" y="0"/>
                    </a:lnTo>
                    <a:lnTo>
                      <a:pt x="41" y="42"/>
                    </a:lnTo>
                    <a:lnTo>
                      <a:pt x="0" y="21"/>
                    </a:lnTo>
                    <a:close/>
                  </a:path>
                </a:pathLst>
              </a:custGeom>
              <a:solidFill>
                <a:srgbClr val="000000"/>
              </a:solidFill>
              <a:ln w="9525">
                <a:noFill/>
                <a:round/>
                <a:headEnd/>
                <a:tailEnd/>
              </a:ln>
            </p:spPr>
            <p:txBody>
              <a:bodyPr/>
              <a:lstStyle/>
              <a:p>
                <a:endParaRPr lang="en-US"/>
              </a:p>
            </p:txBody>
          </p:sp>
          <p:sp>
            <p:nvSpPr>
              <p:cNvPr id="951" name="Freeform 728"/>
              <p:cNvSpPr>
                <a:spLocks/>
              </p:cNvSpPr>
              <p:nvPr/>
            </p:nvSpPr>
            <p:spPr bwMode="auto">
              <a:xfrm>
                <a:off x="256" y="805"/>
                <a:ext cx="41" cy="42"/>
              </a:xfrm>
              <a:custGeom>
                <a:avLst/>
                <a:gdLst>
                  <a:gd name="T0" fmla="*/ 41 w 41"/>
                  <a:gd name="T1" fmla="*/ 21 h 42"/>
                  <a:gd name="T2" fmla="*/ 0 w 41"/>
                  <a:gd name="T3" fmla="*/ 0 h 42"/>
                  <a:gd name="T4" fmla="*/ 0 w 41"/>
                  <a:gd name="T5" fmla="*/ 42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0"/>
                    </a:lnTo>
                    <a:lnTo>
                      <a:pt x="0" y="42"/>
                    </a:lnTo>
                    <a:lnTo>
                      <a:pt x="41" y="21"/>
                    </a:lnTo>
                    <a:close/>
                  </a:path>
                </a:pathLst>
              </a:custGeom>
              <a:solidFill>
                <a:srgbClr val="000000"/>
              </a:solidFill>
              <a:ln w="9525">
                <a:noFill/>
                <a:round/>
                <a:headEnd/>
                <a:tailEnd/>
              </a:ln>
            </p:spPr>
            <p:txBody>
              <a:bodyPr/>
              <a:lstStyle/>
              <a:p>
                <a:endParaRPr lang="en-US"/>
              </a:p>
            </p:txBody>
          </p:sp>
          <p:sp>
            <p:nvSpPr>
              <p:cNvPr id="952" name="Freeform 729"/>
              <p:cNvSpPr>
                <a:spLocks/>
              </p:cNvSpPr>
              <p:nvPr/>
            </p:nvSpPr>
            <p:spPr bwMode="auto">
              <a:xfrm>
                <a:off x="1393" y="1024"/>
                <a:ext cx="88" cy="94"/>
              </a:xfrm>
              <a:custGeom>
                <a:avLst/>
                <a:gdLst>
                  <a:gd name="T0" fmla="*/ 42 w 88"/>
                  <a:gd name="T1" fmla="*/ 0 h 94"/>
                  <a:gd name="T2" fmla="*/ 88 w 88"/>
                  <a:gd name="T3" fmla="*/ 94 h 94"/>
                  <a:gd name="T4" fmla="*/ 0 w 88"/>
                  <a:gd name="T5" fmla="*/ 94 h 94"/>
                  <a:gd name="T6" fmla="*/ 42 w 88"/>
                  <a:gd name="T7" fmla="*/ 0 h 94"/>
                  <a:gd name="T8" fmla="*/ 0 60000 65536"/>
                  <a:gd name="T9" fmla="*/ 0 60000 65536"/>
                  <a:gd name="T10" fmla="*/ 0 60000 65536"/>
                  <a:gd name="T11" fmla="*/ 0 60000 65536"/>
                  <a:gd name="T12" fmla="*/ 0 w 88"/>
                  <a:gd name="T13" fmla="*/ 0 h 94"/>
                  <a:gd name="T14" fmla="*/ 88 w 88"/>
                  <a:gd name="T15" fmla="*/ 94 h 94"/>
                </a:gdLst>
                <a:ahLst/>
                <a:cxnLst>
                  <a:cxn ang="T8">
                    <a:pos x="T0" y="T1"/>
                  </a:cxn>
                  <a:cxn ang="T9">
                    <a:pos x="T2" y="T3"/>
                  </a:cxn>
                  <a:cxn ang="T10">
                    <a:pos x="T4" y="T5"/>
                  </a:cxn>
                  <a:cxn ang="T11">
                    <a:pos x="T6" y="T7"/>
                  </a:cxn>
                </a:cxnLst>
                <a:rect l="T12" t="T13" r="T14" b="T15"/>
                <a:pathLst>
                  <a:path w="88" h="94">
                    <a:moveTo>
                      <a:pt x="42" y="0"/>
                    </a:moveTo>
                    <a:lnTo>
                      <a:pt x="88" y="94"/>
                    </a:lnTo>
                    <a:lnTo>
                      <a:pt x="0" y="94"/>
                    </a:lnTo>
                    <a:lnTo>
                      <a:pt x="42" y="0"/>
                    </a:lnTo>
                    <a:close/>
                  </a:path>
                </a:pathLst>
              </a:custGeom>
              <a:solidFill>
                <a:srgbClr val="000000"/>
              </a:solidFill>
              <a:ln w="9525">
                <a:noFill/>
                <a:round/>
                <a:headEnd/>
                <a:tailEnd/>
              </a:ln>
            </p:spPr>
            <p:txBody>
              <a:bodyPr/>
              <a:lstStyle/>
              <a:p>
                <a:endParaRPr lang="en-US"/>
              </a:p>
            </p:txBody>
          </p:sp>
          <p:sp>
            <p:nvSpPr>
              <p:cNvPr id="953" name="Freeform 730"/>
              <p:cNvSpPr>
                <a:spLocks/>
              </p:cNvSpPr>
              <p:nvPr/>
            </p:nvSpPr>
            <p:spPr bwMode="auto">
              <a:xfrm>
                <a:off x="1419" y="1097"/>
                <a:ext cx="36" cy="15"/>
              </a:xfrm>
              <a:custGeom>
                <a:avLst/>
                <a:gdLst>
                  <a:gd name="T0" fmla="*/ 36 w 36"/>
                  <a:gd name="T1" fmla="*/ 15 h 15"/>
                  <a:gd name="T2" fmla="*/ 36 w 36"/>
                  <a:gd name="T3" fmla="*/ 15 h 15"/>
                  <a:gd name="T4" fmla="*/ 31 w 36"/>
                  <a:gd name="T5" fmla="*/ 10 h 15"/>
                  <a:gd name="T6" fmla="*/ 31 w 36"/>
                  <a:gd name="T7" fmla="*/ 10 h 15"/>
                  <a:gd name="T8" fmla="*/ 31 w 36"/>
                  <a:gd name="T9" fmla="*/ 5 h 15"/>
                  <a:gd name="T10" fmla="*/ 26 w 36"/>
                  <a:gd name="T11" fmla="*/ 5 h 15"/>
                  <a:gd name="T12" fmla="*/ 26 w 36"/>
                  <a:gd name="T13" fmla="*/ 0 h 15"/>
                  <a:gd name="T14" fmla="*/ 21 w 36"/>
                  <a:gd name="T15" fmla="*/ 0 h 15"/>
                  <a:gd name="T16" fmla="*/ 16 w 36"/>
                  <a:gd name="T17" fmla="*/ 0 h 15"/>
                  <a:gd name="T18" fmla="*/ 16 w 36"/>
                  <a:gd name="T19" fmla="*/ 0 h 15"/>
                  <a:gd name="T20" fmla="*/ 10 w 36"/>
                  <a:gd name="T21" fmla="*/ 0 h 15"/>
                  <a:gd name="T22" fmla="*/ 5 w 36"/>
                  <a:gd name="T23" fmla="*/ 5 h 15"/>
                  <a:gd name="T24" fmla="*/ 5 w 36"/>
                  <a:gd name="T25" fmla="*/ 5 h 15"/>
                  <a:gd name="T26" fmla="*/ 5 w 36"/>
                  <a:gd name="T27" fmla="*/ 10 h 15"/>
                  <a:gd name="T28" fmla="*/ 0 w 36"/>
                  <a:gd name="T29" fmla="*/ 10 h 15"/>
                  <a:gd name="T30" fmla="*/ 0 w 36"/>
                  <a:gd name="T31" fmla="*/ 15 h 15"/>
                  <a:gd name="T32" fmla="*/ 0 w 36"/>
                  <a:gd name="T33" fmla="*/ 15 h 15"/>
                  <a:gd name="T34" fmla="*/ 36 w 36"/>
                  <a:gd name="T35" fmla="*/ 15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15"/>
                  <a:gd name="T56" fmla="*/ 36 w 36"/>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15">
                    <a:moveTo>
                      <a:pt x="36" y="15"/>
                    </a:moveTo>
                    <a:lnTo>
                      <a:pt x="36" y="15"/>
                    </a:lnTo>
                    <a:lnTo>
                      <a:pt x="31" y="10"/>
                    </a:lnTo>
                    <a:lnTo>
                      <a:pt x="31" y="5"/>
                    </a:lnTo>
                    <a:lnTo>
                      <a:pt x="26" y="5"/>
                    </a:lnTo>
                    <a:lnTo>
                      <a:pt x="26" y="0"/>
                    </a:lnTo>
                    <a:lnTo>
                      <a:pt x="21" y="0"/>
                    </a:lnTo>
                    <a:lnTo>
                      <a:pt x="16" y="0"/>
                    </a:lnTo>
                    <a:lnTo>
                      <a:pt x="10" y="0"/>
                    </a:lnTo>
                    <a:lnTo>
                      <a:pt x="5" y="5"/>
                    </a:lnTo>
                    <a:lnTo>
                      <a:pt x="5" y="10"/>
                    </a:lnTo>
                    <a:lnTo>
                      <a:pt x="0" y="10"/>
                    </a:lnTo>
                    <a:lnTo>
                      <a:pt x="0" y="15"/>
                    </a:lnTo>
                    <a:lnTo>
                      <a:pt x="36" y="15"/>
                    </a:lnTo>
                    <a:close/>
                  </a:path>
                </a:pathLst>
              </a:custGeom>
              <a:solidFill>
                <a:srgbClr val="000000"/>
              </a:solidFill>
              <a:ln w="9525">
                <a:noFill/>
                <a:round/>
                <a:headEnd/>
                <a:tailEnd/>
              </a:ln>
            </p:spPr>
            <p:txBody>
              <a:bodyPr/>
              <a:lstStyle/>
              <a:p>
                <a:endParaRPr lang="en-US"/>
              </a:p>
            </p:txBody>
          </p:sp>
          <p:sp>
            <p:nvSpPr>
              <p:cNvPr id="954" name="Rectangle 731"/>
              <p:cNvSpPr>
                <a:spLocks noChangeArrowheads="1"/>
              </p:cNvSpPr>
              <p:nvPr/>
            </p:nvSpPr>
            <p:spPr bwMode="auto">
              <a:xfrm>
                <a:off x="1419" y="1112"/>
                <a:ext cx="36" cy="5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5" name="Freeform 732"/>
              <p:cNvSpPr>
                <a:spLocks/>
              </p:cNvSpPr>
              <p:nvPr/>
            </p:nvSpPr>
            <p:spPr bwMode="auto">
              <a:xfrm>
                <a:off x="1393" y="1159"/>
                <a:ext cx="88" cy="94"/>
              </a:xfrm>
              <a:custGeom>
                <a:avLst/>
                <a:gdLst>
                  <a:gd name="T0" fmla="*/ 42 w 88"/>
                  <a:gd name="T1" fmla="*/ 94 h 94"/>
                  <a:gd name="T2" fmla="*/ 88 w 88"/>
                  <a:gd name="T3" fmla="*/ 0 h 94"/>
                  <a:gd name="T4" fmla="*/ 0 w 88"/>
                  <a:gd name="T5" fmla="*/ 0 h 94"/>
                  <a:gd name="T6" fmla="*/ 42 w 88"/>
                  <a:gd name="T7" fmla="*/ 94 h 94"/>
                  <a:gd name="T8" fmla="*/ 0 60000 65536"/>
                  <a:gd name="T9" fmla="*/ 0 60000 65536"/>
                  <a:gd name="T10" fmla="*/ 0 60000 65536"/>
                  <a:gd name="T11" fmla="*/ 0 60000 65536"/>
                  <a:gd name="T12" fmla="*/ 0 w 88"/>
                  <a:gd name="T13" fmla="*/ 0 h 94"/>
                  <a:gd name="T14" fmla="*/ 88 w 88"/>
                  <a:gd name="T15" fmla="*/ 94 h 94"/>
                </a:gdLst>
                <a:ahLst/>
                <a:cxnLst>
                  <a:cxn ang="T8">
                    <a:pos x="T0" y="T1"/>
                  </a:cxn>
                  <a:cxn ang="T9">
                    <a:pos x="T2" y="T3"/>
                  </a:cxn>
                  <a:cxn ang="T10">
                    <a:pos x="T4" y="T5"/>
                  </a:cxn>
                  <a:cxn ang="T11">
                    <a:pos x="T6" y="T7"/>
                  </a:cxn>
                </a:cxnLst>
                <a:rect l="T12" t="T13" r="T14" b="T15"/>
                <a:pathLst>
                  <a:path w="88" h="94">
                    <a:moveTo>
                      <a:pt x="42" y="94"/>
                    </a:moveTo>
                    <a:lnTo>
                      <a:pt x="88" y="0"/>
                    </a:lnTo>
                    <a:lnTo>
                      <a:pt x="0" y="0"/>
                    </a:lnTo>
                    <a:lnTo>
                      <a:pt x="42" y="94"/>
                    </a:lnTo>
                    <a:close/>
                  </a:path>
                </a:pathLst>
              </a:custGeom>
              <a:solidFill>
                <a:srgbClr val="000000"/>
              </a:solidFill>
              <a:ln w="9525">
                <a:noFill/>
                <a:round/>
                <a:headEnd/>
                <a:tailEnd/>
              </a:ln>
            </p:spPr>
            <p:txBody>
              <a:bodyPr/>
              <a:lstStyle/>
              <a:p>
                <a:endParaRPr lang="en-US"/>
              </a:p>
            </p:txBody>
          </p:sp>
          <p:sp>
            <p:nvSpPr>
              <p:cNvPr id="956" name="Freeform 733"/>
              <p:cNvSpPr>
                <a:spLocks/>
              </p:cNvSpPr>
              <p:nvPr/>
            </p:nvSpPr>
            <p:spPr bwMode="auto">
              <a:xfrm>
                <a:off x="1419" y="1165"/>
                <a:ext cx="36" cy="15"/>
              </a:xfrm>
              <a:custGeom>
                <a:avLst/>
                <a:gdLst>
                  <a:gd name="T0" fmla="*/ 0 w 36"/>
                  <a:gd name="T1" fmla="*/ 0 h 15"/>
                  <a:gd name="T2" fmla="*/ 0 w 36"/>
                  <a:gd name="T3" fmla="*/ 0 h 15"/>
                  <a:gd name="T4" fmla="*/ 0 w 36"/>
                  <a:gd name="T5" fmla="*/ 5 h 15"/>
                  <a:gd name="T6" fmla="*/ 5 w 36"/>
                  <a:gd name="T7" fmla="*/ 5 h 15"/>
                  <a:gd name="T8" fmla="*/ 5 w 36"/>
                  <a:gd name="T9" fmla="*/ 10 h 15"/>
                  <a:gd name="T10" fmla="*/ 5 w 36"/>
                  <a:gd name="T11" fmla="*/ 10 h 15"/>
                  <a:gd name="T12" fmla="*/ 10 w 36"/>
                  <a:gd name="T13" fmla="*/ 15 h 15"/>
                  <a:gd name="T14" fmla="*/ 16 w 36"/>
                  <a:gd name="T15" fmla="*/ 15 h 15"/>
                  <a:gd name="T16" fmla="*/ 16 w 36"/>
                  <a:gd name="T17" fmla="*/ 15 h 15"/>
                  <a:gd name="T18" fmla="*/ 21 w 36"/>
                  <a:gd name="T19" fmla="*/ 15 h 15"/>
                  <a:gd name="T20" fmla="*/ 26 w 36"/>
                  <a:gd name="T21" fmla="*/ 15 h 15"/>
                  <a:gd name="T22" fmla="*/ 26 w 36"/>
                  <a:gd name="T23" fmla="*/ 10 h 15"/>
                  <a:gd name="T24" fmla="*/ 31 w 36"/>
                  <a:gd name="T25" fmla="*/ 10 h 15"/>
                  <a:gd name="T26" fmla="*/ 31 w 36"/>
                  <a:gd name="T27" fmla="*/ 5 h 15"/>
                  <a:gd name="T28" fmla="*/ 31 w 36"/>
                  <a:gd name="T29" fmla="*/ 5 h 15"/>
                  <a:gd name="T30" fmla="*/ 36 w 36"/>
                  <a:gd name="T31" fmla="*/ 0 h 15"/>
                  <a:gd name="T32" fmla="*/ 36 w 36"/>
                  <a:gd name="T33" fmla="*/ 0 h 15"/>
                  <a:gd name="T34" fmla="*/ 0 w 36"/>
                  <a:gd name="T35" fmla="*/ 0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15"/>
                  <a:gd name="T56" fmla="*/ 36 w 36"/>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15">
                    <a:moveTo>
                      <a:pt x="0" y="0"/>
                    </a:moveTo>
                    <a:lnTo>
                      <a:pt x="0" y="0"/>
                    </a:lnTo>
                    <a:lnTo>
                      <a:pt x="0" y="5"/>
                    </a:lnTo>
                    <a:lnTo>
                      <a:pt x="5" y="5"/>
                    </a:lnTo>
                    <a:lnTo>
                      <a:pt x="5" y="10"/>
                    </a:lnTo>
                    <a:lnTo>
                      <a:pt x="10" y="15"/>
                    </a:lnTo>
                    <a:lnTo>
                      <a:pt x="16" y="15"/>
                    </a:lnTo>
                    <a:lnTo>
                      <a:pt x="21" y="15"/>
                    </a:lnTo>
                    <a:lnTo>
                      <a:pt x="26" y="15"/>
                    </a:lnTo>
                    <a:lnTo>
                      <a:pt x="26" y="10"/>
                    </a:lnTo>
                    <a:lnTo>
                      <a:pt x="31" y="10"/>
                    </a:lnTo>
                    <a:lnTo>
                      <a:pt x="31" y="5"/>
                    </a:lnTo>
                    <a:lnTo>
                      <a:pt x="36" y="0"/>
                    </a:lnTo>
                    <a:lnTo>
                      <a:pt x="0" y="0"/>
                    </a:lnTo>
                    <a:close/>
                  </a:path>
                </a:pathLst>
              </a:custGeom>
              <a:solidFill>
                <a:srgbClr val="000000"/>
              </a:solidFill>
              <a:ln w="9525">
                <a:noFill/>
                <a:round/>
                <a:headEnd/>
                <a:tailEnd/>
              </a:ln>
            </p:spPr>
            <p:txBody>
              <a:bodyPr/>
              <a:lstStyle/>
              <a:p>
                <a:endParaRPr lang="en-US"/>
              </a:p>
            </p:txBody>
          </p:sp>
          <p:sp>
            <p:nvSpPr>
              <p:cNvPr id="957" name="Rectangle 734"/>
              <p:cNvSpPr>
                <a:spLocks noChangeArrowheads="1"/>
              </p:cNvSpPr>
              <p:nvPr/>
            </p:nvSpPr>
            <p:spPr bwMode="auto">
              <a:xfrm>
                <a:off x="235" y="1826"/>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58" name="Rectangle 735"/>
              <p:cNvSpPr>
                <a:spLocks noChangeArrowheads="1"/>
              </p:cNvSpPr>
              <p:nvPr/>
            </p:nvSpPr>
            <p:spPr bwMode="auto">
              <a:xfrm>
                <a:off x="386" y="1842"/>
                <a:ext cx="15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959" name="Rectangle 736"/>
              <p:cNvSpPr>
                <a:spLocks noChangeArrowheads="1"/>
              </p:cNvSpPr>
              <p:nvPr/>
            </p:nvSpPr>
            <p:spPr bwMode="auto">
              <a:xfrm>
                <a:off x="266" y="2086"/>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0" name="Rectangle 737"/>
              <p:cNvSpPr>
                <a:spLocks noChangeArrowheads="1"/>
              </p:cNvSpPr>
              <p:nvPr/>
            </p:nvSpPr>
            <p:spPr bwMode="auto">
              <a:xfrm>
                <a:off x="250" y="206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1" name="Rectangle 738"/>
              <p:cNvSpPr>
                <a:spLocks noChangeArrowheads="1"/>
              </p:cNvSpPr>
              <p:nvPr/>
            </p:nvSpPr>
            <p:spPr bwMode="auto">
              <a:xfrm>
                <a:off x="235" y="2050"/>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2" name="Rectangle 739"/>
              <p:cNvSpPr>
                <a:spLocks noChangeArrowheads="1"/>
              </p:cNvSpPr>
              <p:nvPr/>
            </p:nvSpPr>
            <p:spPr bwMode="auto">
              <a:xfrm>
                <a:off x="349" y="2066"/>
                <a:ext cx="21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963" name="Freeform 740"/>
              <p:cNvSpPr>
                <a:spLocks/>
              </p:cNvSpPr>
              <p:nvPr/>
            </p:nvSpPr>
            <p:spPr bwMode="auto">
              <a:xfrm>
                <a:off x="798" y="2092"/>
                <a:ext cx="63" cy="72"/>
              </a:xfrm>
              <a:custGeom>
                <a:avLst/>
                <a:gdLst>
                  <a:gd name="T0" fmla="*/ 0 w 63"/>
                  <a:gd name="T1" fmla="*/ 72 h 72"/>
                  <a:gd name="T2" fmla="*/ 63 w 63"/>
                  <a:gd name="T3" fmla="*/ 36 h 72"/>
                  <a:gd name="T4" fmla="*/ 0 w 63"/>
                  <a:gd name="T5" fmla="*/ 0 h 72"/>
                  <a:gd name="T6" fmla="*/ 0 w 63"/>
                  <a:gd name="T7" fmla="*/ 72 h 72"/>
                  <a:gd name="T8" fmla="*/ 0 60000 65536"/>
                  <a:gd name="T9" fmla="*/ 0 60000 65536"/>
                  <a:gd name="T10" fmla="*/ 0 60000 65536"/>
                  <a:gd name="T11" fmla="*/ 0 60000 65536"/>
                  <a:gd name="T12" fmla="*/ 0 w 63"/>
                  <a:gd name="T13" fmla="*/ 0 h 72"/>
                  <a:gd name="T14" fmla="*/ 63 w 63"/>
                  <a:gd name="T15" fmla="*/ 72 h 72"/>
                </a:gdLst>
                <a:ahLst/>
                <a:cxnLst>
                  <a:cxn ang="T8">
                    <a:pos x="T0" y="T1"/>
                  </a:cxn>
                  <a:cxn ang="T9">
                    <a:pos x="T2" y="T3"/>
                  </a:cxn>
                  <a:cxn ang="T10">
                    <a:pos x="T4" y="T5"/>
                  </a:cxn>
                  <a:cxn ang="T11">
                    <a:pos x="T6" y="T7"/>
                  </a:cxn>
                </a:cxnLst>
                <a:rect l="T12" t="T13" r="T14" b="T15"/>
                <a:pathLst>
                  <a:path w="63" h="72">
                    <a:moveTo>
                      <a:pt x="0" y="72"/>
                    </a:moveTo>
                    <a:lnTo>
                      <a:pt x="63" y="36"/>
                    </a:lnTo>
                    <a:lnTo>
                      <a:pt x="0" y="0"/>
                    </a:lnTo>
                    <a:lnTo>
                      <a:pt x="0" y="72"/>
                    </a:lnTo>
                    <a:close/>
                  </a:path>
                </a:pathLst>
              </a:custGeom>
              <a:solidFill>
                <a:srgbClr val="000000"/>
              </a:solidFill>
              <a:ln w="9525">
                <a:noFill/>
                <a:round/>
                <a:headEnd/>
                <a:tailEnd/>
              </a:ln>
            </p:spPr>
            <p:txBody>
              <a:bodyPr/>
              <a:lstStyle/>
              <a:p>
                <a:endParaRPr lang="en-US"/>
              </a:p>
            </p:txBody>
          </p:sp>
          <p:sp>
            <p:nvSpPr>
              <p:cNvPr id="964" name="Freeform 741"/>
              <p:cNvSpPr>
                <a:spLocks/>
              </p:cNvSpPr>
              <p:nvPr/>
            </p:nvSpPr>
            <p:spPr bwMode="auto">
              <a:xfrm>
                <a:off x="803" y="2123"/>
                <a:ext cx="6" cy="10"/>
              </a:xfrm>
              <a:custGeom>
                <a:avLst/>
                <a:gdLst>
                  <a:gd name="T0" fmla="*/ 0 w 6"/>
                  <a:gd name="T1" fmla="*/ 10 h 10"/>
                  <a:gd name="T2" fmla="*/ 0 w 6"/>
                  <a:gd name="T3" fmla="*/ 10 h 10"/>
                  <a:gd name="T4" fmla="*/ 6 w 6"/>
                  <a:gd name="T5" fmla="*/ 10 h 10"/>
                  <a:gd name="T6" fmla="*/ 6 w 6"/>
                  <a:gd name="T7" fmla="*/ 5 h 10"/>
                  <a:gd name="T8" fmla="*/ 6 w 6"/>
                  <a:gd name="T9" fmla="*/ 5 h 10"/>
                  <a:gd name="T10" fmla="*/ 6 w 6"/>
                  <a:gd name="T11" fmla="*/ 0 h 10"/>
                  <a:gd name="T12" fmla="*/ 6 w 6"/>
                  <a:gd name="T13" fmla="*/ 0 h 10"/>
                  <a:gd name="T14" fmla="*/ 0 w 6"/>
                  <a:gd name="T15" fmla="*/ 0 h 10"/>
                  <a:gd name="T16" fmla="*/ 0 w 6"/>
                  <a:gd name="T17" fmla="*/ 0 h 10"/>
                  <a:gd name="T18" fmla="*/ 0 w 6"/>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0"/>
                  <a:gd name="T32" fmla="*/ 6 w 6"/>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0">
                    <a:moveTo>
                      <a:pt x="0" y="10"/>
                    </a:moveTo>
                    <a:lnTo>
                      <a:pt x="0" y="10"/>
                    </a:lnTo>
                    <a:lnTo>
                      <a:pt x="6" y="10"/>
                    </a:lnTo>
                    <a:lnTo>
                      <a:pt x="6" y="5"/>
                    </a:lnTo>
                    <a:lnTo>
                      <a:pt x="6" y="0"/>
                    </a:lnTo>
                    <a:lnTo>
                      <a:pt x="0" y="0"/>
                    </a:lnTo>
                    <a:lnTo>
                      <a:pt x="0" y="10"/>
                    </a:lnTo>
                    <a:close/>
                  </a:path>
                </a:pathLst>
              </a:custGeom>
              <a:solidFill>
                <a:srgbClr val="000000"/>
              </a:solidFill>
              <a:ln w="9525">
                <a:noFill/>
                <a:round/>
                <a:headEnd/>
                <a:tailEnd/>
              </a:ln>
            </p:spPr>
            <p:txBody>
              <a:bodyPr/>
              <a:lstStyle/>
              <a:p>
                <a:endParaRPr lang="en-US"/>
              </a:p>
            </p:txBody>
          </p:sp>
          <p:sp>
            <p:nvSpPr>
              <p:cNvPr id="965" name="Rectangle 742"/>
              <p:cNvSpPr>
                <a:spLocks noChangeArrowheads="1"/>
              </p:cNvSpPr>
              <p:nvPr/>
            </p:nvSpPr>
            <p:spPr bwMode="auto">
              <a:xfrm>
                <a:off x="746" y="2123"/>
                <a:ext cx="57"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6" name="Freeform 743"/>
              <p:cNvSpPr>
                <a:spLocks/>
              </p:cNvSpPr>
              <p:nvPr/>
            </p:nvSpPr>
            <p:spPr bwMode="auto">
              <a:xfrm>
                <a:off x="689" y="2092"/>
                <a:ext cx="67" cy="72"/>
              </a:xfrm>
              <a:custGeom>
                <a:avLst/>
                <a:gdLst>
                  <a:gd name="T0" fmla="*/ 67 w 67"/>
                  <a:gd name="T1" fmla="*/ 72 h 72"/>
                  <a:gd name="T2" fmla="*/ 0 w 67"/>
                  <a:gd name="T3" fmla="*/ 36 h 72"/>
                  <a:gd name="T4" fmla="*/ 67 w 67"/>
                  <a:gd name="T5" fmla="*/ 0 h 72"/>
                  <a:gd name="T6" fmla="*/ 67 w 67"/>
                  <a:gd name="T7" fmla="*/ 72 h 72"/>
                  <a:gd name="T8" fmla="*/ 0 60000 65536"/>
                  <a:gd name="T9" fmla="*/ 0 60000 65536"/>
                  <a:gd name="T10" fmla="*/ 0 60000 65536"/>
                  <a:gd name="T11" fmla="*/ 0 60000 65536"/>
                  <a:gd name="T12" fmla="*/ 0 w 67"/>
                  <a:gd name="T13" fmla="*/ 0 h 72"/>
                  <a:gd name="T14" fmla="*/ 67 w 67"/>
                  <a:gd name="T15" fmla="*/ 72 h 72"/>
                </a:gdLst>
                <a:ahLst/>
                <a:cxnLst>
                  <a:cxn ang="T8">
                    <a:pos x="T0" y="T1"/>
                  </a:cxn>
                  <a:cxn ang="T9">
                    <a:pos x="T2" y="T3"/>
                  </a:cxn>
                  <a:cxn ang="T10">
                    <a:pos x="T4" y="T5"/>
                  </a:cxn>
                  <a:cxn ang="T11">
                    <a:pos x="T6" y="T7"/>
                  </a:cxn>
                </a:cxnLst>
                <a:rect l="T12" t="T13" r="T14" b="T15"/>
                <a:pathLst>
                  <a:path w="67" h="72">
                    <a:moveTo>
                      <a:pt x="67" y="72"/>
                    </a:moveTo>
                    <a:lnTo>
                      <a:pt x="0" y="36"/>
                    </a:lnTo>
                    <a:lnTo>
                      <a:pt x="67" y="0"/>
                    </a:lnTo>
                    <a:lnTo>
                      <a:pt x="67" y="72"/>
                    </a:lnTo>
                    <a:close/>
                  </a:path>
                </a:pathLst>
              </a:custGeom>
              <a:solidFill>
                <a:srgbClr val="000000"/>
              </a:solidFill>
              <a:ln w="9525">
                <a:noFill/>
                <a:round/>
                <a:headEnd/>
                <a:tailEnd/>
              </a:ln>
            </p:spPr>
            <p:txBody>
              <a:bodyPr/>
              <a:lstStyle/>
              <a:p>
                <a:endParaRPr lang="en-US"/>
              </a:p>
            </p:txBody>
          </p:sp>
          <p:sp>
            <p:nvSpPr>
              <p:cNvPr id="967" name="Freeform 744"/>
              <p:cNvSpPr>
                <a:spLocks/>
              </p:cNvSpPr>
              <p:nvPr/>
            </p:nvSpPr>
            <p:spPr bwMode="auto">
              <a:xfrm>
                <a:off x="741" y="2123"/>
                <a:ext cx="5" cy="10"/>
              </a:xfrm>
              <a:custGeom>
                <a:avLst/>
                <a:gdLst>
                  <a:gd name="T0" fmla="*/ 5 w 5"/>
                  <a:gd name="T1" fmla="*/ 0 h 10"/>
                  <a:gd name="T2" fmla="*/ 5 w 5"/>
                  <a:gd name="T3" fmla="*/ 0 h 10"/>
                  <a:gd name="T4" fmla="*/ 0 w 5"/>
                  <a:gd name="T5" fmla="*/ 0 h 10"/>
                  <a:gd name="T6" fmla="*/ 0 w 5"/>
                  <a:gd name="T7" fmla="*/ 0 h 10"/>
                  <a:gd name="T8" fmla="*/ 0 w 5"/>
                  <a:gd name="T9" fmla="*/ 5 h 10"/>
                  <a:gd name="T10" fmla="*/ 0 w 5"/>
                  <a:gd name="T11" fmla="*/ 5 h 10"/>
                  <a:gd name="T12" fmla="*/ 0 w 5"/>
                  <a:gd name="T13" fmla="*/ 10 h 10"/>
                  <a:gd name="T14" fmla="*/ 5 w 5"/>
                  <a:gd name="T15" fmla="*/ 10 h 10"/>
                  <a:gd name="T16" fmla="*/ 5 w 5"/>
                  <a:gd name="T17" fmla="*/ 10 h 10"/>
                  <a:gd name="T18" fmla="*/ 5 w 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5" y="0"/>
                    </a:moveTo>
                    <a:lnTo>
                      <a:pt x="5" y="0"/>
                    </a:lnTo>
                    <a:lnTo>
                      <a:pt x="0" y="0"/>
                    </a:lnTo>
                    <a:lnTo>
                      <a:pt x="0" y="5"/>
                    </a:lnTo>
                    <a:lnTo>
                      <a:pt x="0" y="10"/>
                    </a:lnTo>
                    <a:lnTo>
                      <a:pt x="5" y="10"/>
                    </a:lnTo>
                    <a:lnTo>
                      <a:pt x="5" y="0"/>
                    </a:lnTo>
                    <a:close/>
                  </a:path>
                </a:pathLst>
              </a:custGeom>
              <a:solidFill>
                <a:srgbClr val="000000"/>
              </a:solidFill>
              <a:ln w="9525">
                <a:noFill/>
                <a:round/>
                <a:headEnd/>
                <a:tailEnd/>
              </a:ln>
            </p:spPr>
            <p:txBody>
              <a:bodyPr/>
              <a:lstStyle/>
              <a:p>
                <a:endParaRPr lang="en-US"/>
              </a:p>
            </p:txBody>
          </p:sp>
          <p:sp>
            <p:nvSpPr>
              <p:cNvPr id="968" name="Rectangle 746"/>
              <p:cNvSpPr>
                <a:spLocks noChangeArrowheads="1"/>
              </p:cNvSpPr>
              <p:nvPr/>
            </p:nvSpPr>
            <p:spPr bwMode="auto">
              <a:xfrm>
                <a:off x="699" y="218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969" name="Freeform 747"/>
              <p:cNvSpPr>
                <a:spLocks/>
              </p:cNvSpPr>
              <p:nvPr/>
            </p:nvSpPr>
            <p:spPr bwMode="auto">
              <a:xfrm>
                <a:off x="2634" y="2118"/>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970" name="Freeform 748"/>
              <p:cNvSpPr>
                <a:spLocks/>
              </p:cNvSpPr>
              <p:nvPr/>
            </p:nvSpPr>
            <p:spPr bwMode="auto">
              <a:xfrm>
                <a:off x="2640" y="2144"/>
                <a:ext cx="5" cy="15"/>
              </a:xfrm>
              <a:custGeom>
                <a:avLst/>
                <a:gdLst>
                  <a:gd name="T0" fmla="*/ 0 w 5"/>
                  <a:gd name="T1" fmla="*/ 15 h 15"/>
                  <a:gd name="T2" fmla="*/ 5 w 5"/>
                  <a:gd name="T3" fmla="*/ 15 h 15"/>
                  <a:gd name="T4" fmla="*/ 5 w 5"/>
                  <a:gd name="T5" fmla="*/ 15 h 15"/>
                  <a:gd name="T6" fmla="*/ 5 w 5"/>
                  <a:gd name="T7" fmla="*/ 10 h 15"/>
                  <a:gd name="T8" fmla="*/ 5 w 5"/>
                  <a:gd name="T9" fmla="*/ 10 h 15"/>
                  <a:gd name="T10" fmla="*/ 5 w 5"/>
                  <a:gd name="T11" fmla="*/ 5 h 15"/>
                  <a:gd name="T12" fmla="*/ 5 w 5"/>
                  <a:gd name="T13" fmla="*/ 5 h 15"/>
                  <a:gd name="T14" fmla="*/ 5 w 5"/>
                  <a:gd name="T15" fmla="*/ 0 h 15"/>
                  <a:gd name="T16" fmla="*/ 0 w 5"/>
                  <a:gd name="T17" fmla="*/ 0 h 15"/>
                  <a:gd name="T18" fmla="*/ 0 w 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971" name="Rectangle 749"/>
              <p:cNvSpPr>
                <a:spLocks noChangeArrowheads="1"/>
              </p:cNvSpPr>
              <p:nvPr/>
            </p:nvSpPr>
            <p:spPr bwMode="auto">
              <a:xfrm>
                <a:off x="2488" y="2144"/>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2" name="Freeform 750"/>
              <p:cNvSpPr>
                <a:spLocks/>
              </p:cNvSpPr>
              <p:nvPr/>
            </p:nvSpPr>
            <p:spPr bwMode="auto">
              <a:xfrm>
                <a:off x="2426" y="2118"/>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973" name="Freeform 751"/>
              <p:cNvSpPr>
                <a:spLocks/>
              </p:cNvSpPr>
              <p:nvPr/>
            </p:nvSpPr>
            <p:spPr bwMode="auto">
              <a:xfrm>
                <a:off x="2478" y="2144"/>
                <a:ext cx="10" cy="15"/>
              </a:xfrm>
              <a:custGeom>
                <a:avLst/>
                <a:gdLst>
                  <a:gd name="T0" fmla="*/ 10 w 10"/>
                  <a:gd name="T1" fmla="*/ 0 h 15"/>
                  <a:gd name="T2" fmla="*/ 5 w 10"/>
                  <a:gd name="T3" fmla="*/ 0 h 15"/>
                  <a:gd name="T4" fmla="*/ 5 w 10"/>
                  <a:gd name="T5" fmla="*/ 5 h 15"/>
                  <a:gd name="T6" fmla="*/ 5 w 10"/>
                  <a:gd name="T7" fmla="*/ 5 h 15"/>
                  <a:gd name="T8" fmla="*/ 0 w 10"/>
                  <a:gd name="T9" fmla="*/ 10 h 15"/>
                  <a:gd name="T10" fmla="*/ 5 w 10"/>
                  <a:gd name="T11" fmla="*/ 10 h 15"/>
                  <a:gd name="T12" fmla="*/ 5 w 10"/>
                  <a:gd name="T13" fmla="*/ 15 h 15"/>
                  <a:gd name="T14" fmla="*/ 5 w 10"/>
                  <a:gd name="T15" fmla="*/ 15 h 15"/>
                  <a:gd name="T16" fmla="*/ 10 w 10"/>
                  <a:gd name="T17" fmla="*/ 15 h 15"/>
                  <a:gd name="T18" fmla="*/ 10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10"/>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982" name="Line 760"/>
              <p:cNvSpPr>
                <a:spLocks noChangeShapeType="1"/>
              </p:cNvSpPr>
              <p:nvPr/>
            </p:nvSpPr>
            <p:spPr bwMode="auto">
              <a:xfrm>
                <a:off x="2829" y="2237"/>
                <a:ext cx="1" cy="266"/>
              </a:xfrm>
              <a:prstGeom prst="line">
                <a:avLst/>
              </a:prstGeom>
              <a:noFill/>
              <a:ln w="0">
                <a:solidFill>
                  <a:srgbClr val="000000"/>
                </a:solidFill>
                <a:round/>
                <a:headEnd/>
                <a:tailEnd/>
              </a:ln>
            </p:spPr>
            <p:txBody>
              <a:bodyPr/>
              <a:lstStyle/>
              <a:p>
                <a:endParaRPr lang="en-US"/>
              </a:p>
            </p:txBody>
          </p:sp>
          <p:sp>
            <p:nvSpPr>
              <p:cNvPr id="983" name="Freeform 761"/>
              <p:cNvSpPr>
                <a:spLocks/>
              </p:cNvSpPr>
              <p:nvPr/>
            </p:nvSpPr>
            <p:spPr bwMode="auto">
              <a:xfrm>
                <a:off x="2812" y="2237"/>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984" name="Freeform 762"/>
              <p:cNvSpPr>
                <a:spLocks/>
              </p:cNvSpPr>
              <p:nvPr/>
            </p:nvSpPr>
            <p:spPr bwMode="auto">
              <a:xfrm>
                <a:off x="2812" y="24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985" name="Line 763"/>
              <p:cNvSpPr>
                <a:spLocks noChangeShapeType="1"/>
              </p:cNvSpPr>
              <p:nvPr/>
            </p:nvSpPr>
            <p:spPr bwMode="auto">
              <a:xfrm flipH="1">
                <a:off x="657" y="1498"/>
                <a:ext cx="204" cy="1"/>
              </a:xfrm>
              <a:prstGeom prst="line">
                <a:avLst/>
              </a:prstGeom>
              <a:noFill/>
              <a:ln w="0">
                <a:solidFill>
                  <a:srgbClr val="000000"/>
                </a:solidFill>
                <a:round/>
                <a:headEnd/>
                <a:tailEnd/>
              </a:ln>
            </p:spPr>
            <p:txBody>
              <a:bodyPr/>
              <a:lstStyle/>
              <a:p>
                <a:endParaRPr lang="en-US"/>
              </a:p>
            </p:txBody>
          </p:sp>
          <p:sp>
            <p:nvSpPr>
              <p:cNvPr id="986" name="Freeform 764"/>
              <p:cNvSpPr>
                <a:spLocks/>
              </p:cNvSpPr>
              <p:nvPr/>
            </p:nvSpPr>
            <p:spPr bwMode="auto">
              <a:xfrm>
                <a:off x="819" y="1477"/>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987" name="Freeform 765"/>
              <p:cNvSpPr>
                <a:spLocks/>
              </p:cNvSpPr>
              <p:nvPr/>
            </p:nvSpPr>
            <p:spPr bwMode="auto">
              <a:xfrm>
                <a:off x="657" y="1477"/>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988" name="Rectangle 766"/>
              <p:cNvSpPr>
                <a:spLocks noChangeArrowheads="1"/>
              </p:cNvSpPr>
              <p:nvPr/>
            </p:nvSpPr>
            <p:spPr bwMode="auto">
              <a:xfrm>
                <a:off x="94" y="2326"/>
                <a:ext cx="506" cy="1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89" name="Rectangle 767"/>
              <p:cNvSpPr>
                <a:spLocks noChangeArrowheads="1"/>
              </p:cNvSpPr>
              <p:nvPr/>
            </p:nvSpPr>
            <p:spPr bwMode="auto">
              <a:xfrm>
                <a:off x="188" y="2341"/>
                <a:ext cx="418" cy="104"/>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HyperLink</a:t>
                </a:r>
                <a:endParaRPr lang="en-US" sz="1800">
                  <a:solidFill>
                    <a:srgbClr val="000000"/>
                  </a:solidFill>
                </a:endParaRPr>
              </a:p>
            </p:txBody>
          </p:sp>
          <p:sp>
            <p:nvSpPr>
              <p:cNvPr id="990" name="Line 768"/>
              <p:cNvSpPr>
                <a:spLocks noChangeShapeType="1"/>
              </p:cNvSpPr>
              <p:nvPr/>
            </p:nvSpPr>
            <p:spPr bwMode="auto">
              <a:xfrm flipH="1">
                <a:off x="10" y="2284"/>
                <a:ext cx="110" cy="104"/>
              </a:xfrm>
              <a:prstGeom prst="line">
                <a:avLst/>
              </a:prstGeom>
              <a:noFill/>
              <a:ln w="5" cap="rnd">
                <a:solidFill>
                  <a:srgbClr val="24211D"/>
                </a:solidFill>
                <a:round/>
                <a:headEnd/>
                <a:tailEnd/>
              </a:ln>
            </p:spPr>
            <p:txBody>
              <a:bodyPr/>
              <a:lstStyle/>
              <a:p>
                <a:endParaRPr lang="en-US"/>
              </a:p>
            </p:txBody>
          </p:sp>
          <p:sp>
            <p:nvSpPr>
              <p:cNvPr id="991" name="Line 769"/>
              <p:cNvSpPr>
                <a:spLocks noChangeShapeType="1"/>
              </p:cNvSpPr>
              <p:nvPr/>
            </p:nvSpPr>
            <p:spPr bwMode="auto">
              <a:xfrm flipH="1" flipV="1">
                <a:off x="10" y="2388"/>
                <a:ext cx="110" cy="99"/>
              </a:xfrm>
              <a:prstGeom prst="line">
                <a:avLst/>
              </a:prstGeom>
              <a:noFill/>
              <a:ln w="5" cap="rnd">
                <a:solidFill>
                  <a:srgbClr val="24211D"/>
                </a:solidFill>
                <a:round/>
                <a:headEnd/>
                <a:tailEnd/>
              </a:ln>
            </p:spPr>
            <p:txBody>
              <a:bodyPr/>
              <a:lstStyle/>
              <a:p>
                <a:endParaRPr lang="en-US"/>
              </a:p>
            </p:txBody>
          </p:sp>
          <p:sp>
            <p:nvSpPr>
              <p:cNvPr id="992" name="Line 770"/>
              <p:cNvSpPr>
                <a:spLocks noChangeShapeType="1"/>
              </p:cNvSpPr>
              <p:nvPr/>
            </p:nvSpPr>
            <p:spPr bwMode="auto">
              <a:xfrm flipV="1">
                <a:off x="120" y="2289"/>
                <a:ext cx="1" cy="37"/>
              </a:xfrm>
              <a:prstGeom prst="line">
                <a:avLst/>
              </a:prstGeom>
              <a:noFill/>
              <a:ln w="5" cap="rnd">
                <a:solidFill>
                  <a:srgbClr val="24211D"/>
                </a:solidFill>
                <a:round/>
                <a:headEnd/>
                <a:tailEnd/>
              </a:ln>
            </p:spPr>
            <p:txBody>
              <a:bodyPr/>
              <a:lstStyle/>
              <a:p>
                <a:endParaRPr lang="en-US"/>
              </a:p>
            </p:txBody>
          </p:sp>
          <p:sp>
            <p:nvSpPr>
              <p:cNvPr id="993" name="Line 771"/>
              <p:cNvSpPr>
                <a:spLocks noChangeShapeType="1"/>
              </p:cNvSpPr>
              <p:nvPr/>
            </p:nvSpPr>
            <p:spPr bwMode="auto">
              <a:xfrm flipV="1">
                <a:off x="120" y="2451"/>
                <a:ext cx="1" cy="36"/>
              </a:xfrm>
              <a:prstGeom prst="line">
                <a:avLst/>
              </a:prstGeom>
              <a:noFill/>
              <a:ln w="5" cap="rnd">
                <a:solidFill>
                  <a:srgbClr val="24211D"/>
                </a:solidFill>
                <a:round/>
                <a:headEnd/>
                <a:tailEnd/>
              </a:ln>
            </p:spPr>
            <p:txBody>
              <a:bodyPr/>
              <a:lstStyle/>
              <a:p>
                <a:endParaRPr lang="en-US"/>
              </a:p>
            </p:txBody>
          </p:sp>
          <p:sp>
            <p:nvSpPr>
              <p:cNvPr id="994" name="Rectangle 772"/>
              <p:cNvSpPr>
                <a:spLocks noChangeArrowheads="1"/>
              </p:cNvSpPr>
              <p:nvPr/>
            </p:nvSpPr>
            <p:spPr bwMode="auto">
              <a:xfrm>
                <a:off x="600" y="2326"/>
                <a:ext cx="1815" cy="1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5" name="Line 773"/>
              <p:cNvSpPr>
                <a:spLocks noChangeShapeType="1"/>
              </p:cNvSpPr>
              <p:nvPr/>
            </p:nvSpPr>
            <p:spPr bwMode="auto">
              <a:xfrm flipH="1">
                <a:off x="1012" y="2326"/>
                <a:ext cx="1283" cy="1"/>
              </a:xfrm>
              <a:prstGeom prst="line">
                <a:avLst/>
              </a:prstGeom>
              <a:noFill/>
              <a:ln w="5" cap="rnd">
                <a:solidFill>
                  <a:srgbClr val="24211D"/>
                </a:solidFill>
                <a:round/>
                <a:headEnd/>
                <a:tailEnd/>
              </a:ln>
            </p:spPr>
            <p:txBody>
              <a:bodyPr/>
              <a:lstStyle/>
              <a:p>
                <a:endParaRPr lang="en-US"/>
              </a:p>
            </p:txBody>
          </p:sp>
          <p:sp>
            <p:nvSpPr>
              <p:cNvPr id="996" name="Rectangle 774"/>
              <p:cNvSpPr>
                <a:spLocks noChangeArrowheads="1"/>
              </p:cNvSpPr>
              <p:nvPr/>
            </p:nvSpPr>
            <p:spPr bwMode="auto">
              <a:xfrm>
                <a:off x="2295" y="810"/>
                <a:ext cx="120" cy="152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7" name="Rectangle 775"/>
              <p:cNvSpPr>
                <a:spLocks noChangeArrowheads="1"/>
              </p:cNvSpPr>
              <p:nvPr/>
            </p:nvSpPr>
            <p:spPr bwMode="auto">
              <a:xfrm>
                <a:off x="2295" y="816"/>
                <a:ext cx="120" cy="15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8" name="Line 776"/>
              <p:cNvSpPr>
                <a:spLocks noChangeShapeType="1"/>
              </p:cNvSpPr>
              <p:nvPr/>
            </p:nvSpPr>
            <p:spPr bwMode="auto">
              <a:xfrm>
                <a:off x="2415" y="816"/>
                <a:ext cx="1" cy="1635"/>
              </a:xfrm>
              <a:prstGeom prst="line">
                <a:avLst/>
              </a:prstGeom>
              <a:noFill/>
              <a:ln w="5" cap="rnd">
                <a:solidFill>
                  <a:srgbClr val="24211D"/>
                </a:solidFill>
                <a:round/>
                <a:headEnd/>
                <a:tailEnd/>
              </a:ln>
            </p:spPr>
            <p:txBody>
              <a:bodyPr/>
              <a:lstStyle/>
              <a:p>
                <a:endParaRPr lang="en-US"/>
              </a:p>
            </p:txBody>
          </p:sp>
          <p:sp>
            <p:nvSpPr>
              <p:cNvPr id="999" name="Line 777"/>
              <p:cNvSpPr>
                <a:spLocks noChangeShapeType="1"/>
              </p:cNvSpPr>
              <p:nvPr/>
            </p:nvSpPr>
            <p:spPr bwMode="auto">
              <a:xfrm>
                <a:off x="2290" y="816"/>
                <a:ext cx="1" cy="1510"/>
              </a:xfrm>
              <a:prstGeom prst="line">
                <a:avLst/>
              </a:prstGeom>
              <a:noFill/>
              <a:ln w="5" cap="rnd">
                <a:solidFill>
                  <a:srgbClr val="24211D"/>
                </a:solidFill>
                <a:round/>
                <a:headEnd/>
                <a:tailEnd/>
              </a:ln>
            </p:spPr>
            <p:txBody>
              <a:bodyPr/>
              <a:lstStyle/>
              <a:p>
                <a:endParaRPr lang="en-US"/>
              </a:p>
            </p:txBody>
          </p:sp>
          <p:sp>
            <p:nvSpPr>
              <p:cNvPr id="1000" name="Line 778"/>
              <p:cNvSpPr>
                <a:spLocks noChangeShapeType="1"/>
              </p:cNvSpPr>
              <p:nvPr/>
            </p:nvSpPr>
            <p:spPr bwMode="auto">
              <a:xfrm>
                <a:off x="2295" y="810"/>
                <a:ext cx="125" cy="1"/>
              </a:xfrm>
              <a:prstGeom prst="line">
                <a:avLst/>
              </a:prstGeom>
              <a:noFill/>
              <a:ln w="5" cap="rnd">
                <a:solidFill>
                  <a:srgbClr val="24211D"/>
                </a:solidFill>
                <a:round/>
                <a:headEnd/>
                <a:tailEnd/>
              </a:ln>
            </p:spPr>
            <p:txBody>
              <a:bodyPr/>
              <a:lstStyle/>
              <a:p>
                <a:endParaRPr lang="en-US"/>
              </a:p>
            </p:txBody>
          </p:sp>
          <p:sp>
            <p:nvSpPr>
              <p:cNvPr id="1001" name="Rectangle 779"/>
              <p:cNvSpPr>
                <a:spLocks noChangeArrowheads="1"/>
              </p:cNvSpPr>
              <p:nvPr/>
            </p:nvSpPr>
            <p:spPr bwMode="auto">
              <a:xfrm>
                <a:off x="887" y="935"/>
                <a:ext cx="120" cy="140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02" name="Line 780"/>
              <p:cNvSpPr>
                <a:spLocks noChangeShapeType="1"/>
              </p:cNvSpPr>
              <p:nvPr/>
            </p:nvSpPr>
            <p:spPr bwMode="auto">
              <a:xfrm>
                <a:off x="1007" y="935"/>
                <a:ext cx="1" cy="1391"/>
              </a:xfrm>
              <a:prstGeom prst="line">
                <a:avLst/>
              </a:prstGeom>
              <a:noFill/>
              <a:ln w="5" cap="rnd">
                <a:solidFill>
                  <a:srgbClr val="24211D"/>
                </a:solidFill>
                <a:round/>
                <a:headEnd/>
                <a:tailEnd/>
              </a:ln>
            </p:spPr>
            <p:txBody>
              <a:bodyPr/>
              <a:lstStyle/>
              <a:p>
                <a:endParaRPr lang="en-US"/>
              </a:p>
            </p:txBody>
          </p:sp>
          <p:sp>
            <p:nvSpPr>
              <p:cNvPr id="1003" name="Line 781"/>
              <p:cNvSpPr>
                <a:spLocks noChangeShapeType="1"/>
              </p:cNvSpPr>
              <p:nvPr/>
            </p:nvSpPr>
            <p:spPr bwMode="auto">
              <a:xfrm>
                <a:off x="882" y="935"/>
                <a:ext cx="1" cy="1391"/>
              </a:xfrm>
              <a:prstGeom prst="line">
                <a:avLst/>
              </a:prstGeom>
              <a:noFill/>
              <a:ln w="5" cap="rnd">
                <a:solidFill>
                  <a:srgbClr val="24211D"/>
                </a:solidFill>
                <a:round/>
                <a:headEnd/>
                <a:tailEnd/>
              </a:ln>
            </p:spPr>
            <p:txBody>
              <a:bodyPr/>
              <a:lstStyle/>
              <a:p>
                <a:endParaRPr lang="en-US"/>
              </a:p>
            </p:txBody>
          </p:sp>
          <p:sp>
            <p:nvSpPr>
              <p:cNvPr id="1004" name="Line 782"/>
              <p:cNvSpPr>
                <a:spLocks noChangeShapeType="1"/>
              </p:cNvSpPr>
              <p:nvPr/>
            </p:nvSpPr>
            <p:spPr bwMode="auto">
              <a:xfrm>
                <a:off x="882" y="935"/>
                <a:ext cx="125" cy="1"/>
              </a:xfrm>
              <a:prstGeom prst="line">
                <a:avLst/>
              </a:prstGeom>
              <a:noFill/>
              <a:ln w="5" cap="rnd">
                <a:solidFill>
                  <a:srgbClr val="24211D"/>
                </a:solidFill>
                <a:round/>
                <a:headEnd/>
                <a:tailEnd/>
              </a:ln>
            </p:spPr>
            <p:txBody>
              <a:bodyPr/>
              <a:lstStyle/>
              <a:p>
                <a:endParaRPr lang="en-US"/>
              </a:p>
            </p:txBody>
          </p:sp>
          <p:sp>
            <p:nvSpPr>
              <p:cNvPr id="1005" name="Rectangle 783"/>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06" name="Line 784"/>
              <p:cNvSpPr>
                <a:spLocks noChangeShapeType="1"/>
              </p:cNvSpPr>
              <p:nvPr/>
            </p:nvSpPr>
            <p:spPr bwMode="auto">
              <a:xfrm flipH="1">
                <a:off x="120" y="2326"/>
                <a:ext cx="762" cy="1"/>
              </a:xfrm>
              <a:prstGeom prst="line">
                <a:avLst/>
              </a:prstGeom>
              <a:noFill/>
              <a:ln w="5" cap="rnd">
                <a:solidFill>
                  <a:srgbClr val="24211D"/>
                </a:solidFill>
                <a:round/>
                <a:headEnd/>
                <a:tailEnd/>
              </a:ln>
            </p:spPr>
            <p:txBody>
              <a:bodyPr/>
              <a:lstStyle/>
              <a:p>
                <a:endParaRPr lang="en-US"/>
              </a:p>
            </p:txBody>
          </p:sp>
          <p:sp>
            <p:nvSpPr>
              <p:cNvPr id="1007" name="Line 785"/>
              <p:cNvSpPr>
                <a:spLocks noChangeShapeType="1"/>
              </p:cNvSpPr>
              <p:nvPr/>
            </p:nvSpPr>
            <p:spPr bwMode="auto">
              <a:xfrm flipH="1">
                <a:off x="120" y="2451"/>
                <a:ext cx="2295" cy="1"/>
              </a:xfrm>
              <a:prstGeom prst="line">
                <a:avLst/>
              </a:prstGeom>
              <a:noFill/>
              <a:ln w="5" cap="rnd">
                <a:solidFill>
                  <a:srgbClr val="24211D"/>
                </a:solidFill>
                <a:round/>
                <a:headEnd/>
                <a:tailEnd/>
              </a:ln>
            </p:spPr>
            <p:txBody>
              <a:bodyPr/>
              <a:lstStyle/>
              <a:p>
                <a:endParaRPr lang="en-US"/>
              </a:p>
            </p:txBody>
          </p:sp>
          <p:sp>
            <p:nvSpPr>
              <p:cNvPr id="1008" name="Rectangle 786"/>
              <p:cNvSpPr>
                <a:spLocks noChangeArrowheads="1"/>
              </p:cNvSpPr>
              <p:nvPr/>
            </p:nvSpPr>
            <p:spPr bwMode="auto">
              <a:xfrm>
                <a:off x="2102" y="2967"/>
                <a:ext cx="1252" cy="859"/>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09" name="Line 787"/>
              <p:cNvSpPr>
                <a:spLocks noChangeShapeType="1"/>
              </p:cNvSpPr>
              <p:nvPr/>
            </p:nvSpPr>
            <p:spPr bwMode="auto">
              <a:xfrm flipH="1">
                <a:off x="2379" y="3326"/>
                <a:ext cx="151" cy="1"/>
              </a:xfrm>
              <a:prstGeom prst="line">
                <a:avLst/>
              </a:prstGeom>
              <a:noFill/>
              <a:ln w="0">
                <a:solidFill>
                  <a:srgbClr val="000000"/>
                </a:solidFill>
                <a:round/>
                <a:headEnd/>
                <a:tailEnd/>
              </a:ln>
            </p:spPr>
            <p:txBody>
              <a:bodyPr/>
              <a:lstStyle/>
              <a:p>
                <a:endParaRPr lang="en-US"/>
              </a:p>
            </p:txBody>
          </p:sp>
          <p:sp>
            <p:nvSpPr>
              <p:cNvPr id="1010" name="Freeform 788"/>
              <p:cNvSpPr>
                <a:spLocks/>
              </p:cNvSpPr>
              <p:nvPr/>
            </p:nvSpPr>
            <p:spPr bwMode="auto">
              <a:xfrm>
                <a:off x="2488" y="3305"/>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11" name="Freeform 789"/>
              <p:cNvSpPr>
                <a:spLocks/>
              </p:cNvSpPr>
              <p:nvPr/>
            </p:nvSpPr>
            <p:spPr bwMode="auto">
              <a:xfrm>
                <a:off x="2379" y="3305"/>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12" name="Rectangle 790"/>
              <p:cNvSpPr>
                <a:spLocks noChangeArrowheads="1"/>
              </p:cNvSpPr>
              <p:nvPr/>
            </p:nvSpPr>
            <p:spPr bwMode="auto">
              <a:xfrm>
                <a:off x="2504" y="3685"/>
                <a:ext cx="804"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13" name="Rectangle 791"/>
              <p:cNvSpPr>
                <a:spLocks noChangeArrowheads="1"/>
              </p:cNvSpPr>
              <p:nvPr/>
            </p:nvSpPr>
            <p:spPr bwMode="auto">
              <a:xfrm>
                <a:off x="2540" y="3118"/>
                <a:ext cx="157" cy="40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14" name="Rectangle 792"/>
              <p:cNvSpPr>
                <a:spLocks noChangeArrowheads="1"/>
              </p:cNvSpPr>
              <p:nvPr/>
            </p:nvSpPr>
            <p:spPr bwMode="auto">
              <a:xfrm>
                <a:off x="2540" y="3118"/>
                <a:ext cx="157" cy="40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5" name="Rectangle 793"/>
              <p:cNvSpPr>
                <a:spLocks noChangeArrowheads="1"/>
              </p:cNvSpPr>
              <p:nvPr/>
            </p:nvSpPr>
            <p:spPr bwMode="auto">
              <a:xfrm rot="-5400000">
                <a:off x="2579" y="334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16" name="Rectangle 794"/>
              <p:cNvSpPr>
                <a:spLocks noChangeArrowheads="1"/>
              </p:cNvSpPr>
              <p:nvPr/>
            </p:nvSpPr>
            <p:spPr bwMode="auto">
              <a:xfrm rot="-5400000">
                <a:off x="2574" y="329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17" name="Rectangle 795"/>
              <p:cNvSpPr>
                <a:spLocks noChangeArrowheads="1"/>
              </p:cNvSpPr>
              <p:nvPr/>
            </p:nvSpPr>
            <p:spPr bwMode="auto">
              <a:xfrm rot="-5400000">
                <a:off x="2595" y="324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18" name="Rectangle 796"/>
              <p:cNvSpPr>
                <a:spLocks noChangeArrowheads="1"/>
              </p:cNvSpPr>
              <p:nvPr/>
            </p:nvSpPr>
            <p:spPr bwMode="auto">
              <a:xfrm rot="-5400000">
                <a:off x="2592" y="3225"/>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19" name="Rectangle 797"/>
              <p:cNvSpPr>
                <a:spLocks noChangeArrowheads="1"/>
              </p:cNvSpPr>
              <p:nvPr/>
            </p:nvSpPr>
            <p:spPr bwMode="auto">
              <a:xfrm rot="-5400000">
                <a:off x="2585" y="319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20" name="Rectangle 798"/>
              <p:cNvSpPr>
                <a:spLocks noChangeArrowheads="1"/>
              </p:cNvSpPr>
              <p:nvPr/>
            </p:nvSpPr>
            <p:spPr bwMode="auto">
              <a:xfrm rot="-5400000">
                <a:off x="2582" y="3142"/>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1" name="Rectangle 799"/>
              <p:cNvSpPr>
                <a:spLocks noChangeArrowheads="1"/>
              </p:cNvSpPr>
              <p:nvPr/>
            </p:nvSpPr>
            <p:spPr bwMode="auto">
              <a:xfrm>
                <a:off x="2170" y="3034"/>
                <a:ext cx="204" cy="406"/>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22" name="Rectangle 800"/>
              <p:cNvSpPr>
                <a:spLocks noChangeArrowheads="1"/>
              </p:cNvSpPr>
              <p:nvPr/>
            </p:nvSpPr>
            <p:spPr bwMode="auto">
              <a:xfrm rot="-5400000">
                <a:off x="2188" y="330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3" name="Rectangle 801"/>
              <p:cNvSpPr>
                <a:spLocks noChangeArrowheads="1"/>
              </p:cNvSpPr>
              <p:nvPr/>
            </p:nvSpPr>
            <p:spPr bwMode="auto">
              <a:xfrm rot="-5400000">
                <a:off x="2201" y="3257"/>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24" name="Rectangle 802"/>
              <p:cNvSpPr>
                <a:spLocks noChangeArrowheads="1"/>
              </p:cNvSpPr>
              <p:nvPr/>
            </p:nvSpPr>
            <p:spPr bwMode="auto">
              <a:xfrm rot="-5400000">
                <a:off x="2191" y="322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5" name="Rectangle 803"/>
              <p:cNvSpPr>
                <a:spLocks noChangeArrowheads="1"/>
              </p:cNvSpPr>
              <p:nvPr/>
            </p:nvSpPr>
            <p:spPr bwMode="auto">
              <a:xfrm rot="-5400000">
                <a:off x="2194" y="317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6" name="Rectangle 804"/>
              <p:cNvSpPr>
                <a:spLocks noChangeArrowheads="1"/>
              </p:cNvSpPr>
              <p:nvPr/>
            </p:nvSpPr>
            <p:spPr bwMode="auto">
              <a:xfrm rot="-5400000">
                <a:off x="2199" y="3135"/>
                <a:ext cx="6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27" name="Rectangle 805"/>
              <p:cNvSpPr>
                <a:spLocks noChangeArrowheads="1"/>
              </p:cNvSpPr>
              <p:nvPr/>
            </p:nvSpPr>
            <p:spPr bwMode="auto">
              <a:xfrm rot="-5400000">
                <a:off x="2191" y="3095"/>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28" name="Rectangle 806"/>
              <p:cNvSpPr>
                <a:spLocks noChangeArrowheads="1"/>
              </p:cNvSpPr>
              <p:nvPr/>
            </p:nvSpPr>
            <p:spPr bwMode="auto">
              <a:xfrm rot="-5400000">
                <a:off x="2194" y="305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9" name="Rectangle 807"/>
              <p:cNvSpPr>
                <a:spLocks noChangeArrowheads="1"/>
              </p:cNvSpPr>
              <p:nvPr/>
            </p:nvSpPr>
            <p:spPr bwMode="auto">
              <a:xfrm rot="-5400000">
                <a:off x="2201" y="301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0" name="Rectangle 808"/>
              <p:cNvSpPr>
                <a:spLocks noChangeArrowheads="1"/>
              </p:cNvSpPr>
              <p:nvPr/>
            </p:nvSpPr>
            <p:spPr bwMode="auto">
              <a:xfrm rot="-5400000">
                <a:off x="2276" y="3264"/>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31" name="Rectangle 809"/>
              <p:cNvSpPr>
                <a:spLocks noChangeArrowheads="1"/>
              </p:cNvSpPr>
              <p:nvPr/>
            </p:nvSpPr>
            <p:spPr bwMode="auto">
              <a:xfrm rot="-5400000">
                <a:off x="2271" y="3207"/>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32" name="Rectangle 810"/>
              <p:cNvSpPr>
                <a:spLocks noChangeArrowheads="1"/>
              </p:cNvSpPr>
              <p:nvPr/>
            </p:nvSpPr>
            <p:spPr bwMode="auto">
              <a:xfrm rot="-5400000">
                <a:off x="2292" y="316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33" name="Rectangle 811"/>
              <p:cNvSpPr>
                <a:spLocks noChangeArrowheads="1"/>
              </p:cNvSpPr>
              <p:nvPr/>
            </p:nvSpPr>
            <p:spPr bwMode="auto">
              <a:xfrm rot="-5400000">
                <a:off x="2289" y="314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4" name="Rectangle 812"/>
              <p:cNvSpPr>
                <a:spLocks noChangeArrowheads="1"/>
              </p:cNvSpPr>
              <p:nvPr/>
            </p:nvSpPr>
            <p:spPr bwMode="auto">
              <a:xfrm rot="-5400000">
                <a:off x="2282" y="310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35" name="Rectangle 813"/>
              <p:cNvSpPr>
                <a:spLocks noChangeArrowheads="1"/>
              </p:cNvSpPr>
              <p:nvPr/>
            </p:nvSpPr>
            <p:spPr bwMode="auto">
              <a:xfrm rot="-5400000">
                <a:off x="2279" y="3059"/>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36" name="Rectangle 814"/>
              <p:cNvSpPr>
                <a:spLocks noChangeArrowheads="1"/>
              </p:cNvSpPr>
              <p:nvPr/>
            </p:nvSpPr>
            <p:spPr bwMode="auto">
              <a:xfrm>
                <a:off x="2175" y="3550"/>
                <a:ext cx="199" cy="20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37" name="Rectangle 815"/>
              <p:cNvSpPr>
                <a:spLocks noChangeArrowheads="1"/>
              </p:cNvSpPr>
              <p:nvPr/>
            </p:nvSpPr>
            <p:spPr bwMode="auto">
              <a:xfrm>
                <a:off x="2175" y="3550"/>
                <a:ext cx="199" cy="20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38" name="Rectangle 816"/>
              <p:cNvSpPr>
                <a:spLocks noChangeArrowheads="1"/>
              </p:cNvSpPr>
              <p:nvPr/>
            </p:nvSpPr>
            <p:spPr bwMode="auto">
              <a:xfrm rot="-5400000">
                <a:off x="2210" y="3655"/>
                <a:ext cx="73"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39" name="Rectangle 817"/>
              <p:cNvSpPr>
                <a:spLocks noChangeArrowheads="1"/>
              </p:cNvSpPr>
              <p:nvPr/>
            </p:nvSpPr>
            <p:spPr bwMode="auto">
              <a:xfrm rot="-5400000">
                <a:off x="2208" y="3611"/>
                <a:ext cx="7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40" name="Rectangle 818"/>
              <p:cNvSpPr>
                <a:spLocks noChangeArrowheads="1"/>
              </p:cNvSpPr>
              <p:nvPr/>
            </p:nvSpPr>
            <p:spPr bwMode="auto">
              <a:xfrm rot="-5400000">
                <a:off x="2205" y="3561"/>
                <a:ext cx="8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41" name="Rectangle 819"/>
              <p:cNvSpPr>
                <a:spLocks noChangeArrowheads="1"/>
              </p:cNvSpPr>
              <p:nvPr/>
            </p:nvSpPr>
            <p:spPr bwMode="auto">
              <a:xfrm rot="-5400000">
                <a:off x="2223" y="3527"/>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2" name="Rectangle 820"/>
              <p:cNvSpPr>
                <a:spLocks noChangeArrowheads="1"/>
              </p:cNvSpPr>
              <p:nvPr/>
            </p:nvSpPr>
            <p:spPr bwMode="auto">
              <a:xfrm rot="-5400000">
                <a:off x="2223" y="3506"/>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3" name="Rectangle 821"/>
              <p:cNvSpPr>
                <a:spLocks noChangeArrowheads="1"/>
              </p:cNvSpPr>
              <p:nvPr/>
            </p:nvSpPr>
            <p:spPr bwMode="auto">
              <a:xfrm rot="-5400000">
                <a:off x="2286" y="3564"/>
                <a:ext cx="6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2</a:t>
                </a:r>
                <a:endParaRPr lang="en-US" sz="1800">
                  <a:solidFill>
                    <a:srgbClr val="000000"/>
                  </a:solidFill>
                </a:endParaRPr>
              </a:p>
            </p:txBody>
          </p:sp>
          <p:sp>
            <p:nvSpPr>
              <p:cNvPr id="1044" name="Rectangle 822"/>
              <p:cNvSpPr>
                <a:spLocks noChangeArrowheads="1"/>
              </p:cNvSpPr>
              <p:nvPr/>
            </p:nvSpPr>
            <p:spPr bwMode="auto">
              <a:xfrm rot="-5400000">
                <a:off x="2263" y="3574"/>
                <a:ext cx="99" cy="130"/>
              </a:xfrm>
              <a:prstGeom prst="rect">
                <a:avLst/>
              </a:prstGeom>
              <a:noFill/>
              <a:ln w="9525">
                <a:noFill/>
                <a:miter lim="800000"/>
                <a:headEnd/>
                <a:tailEnd/>
              </a:ln>
            </p:spPr>
            <p:txBody>
              <a:bodyPr wrap="none" lIns="0" tIns="0" rIns="0" bIns="0">
                <a:spAutoFit/>
              </a:bodyPr>
              <a:lstStyle/>
              <a:p>
                <a:pPr algn="l" eaLnBrk="0" hangingPunct="0"/>
                <a:r>
                  <a:rPr lang="en-US" sz="1100">
                    <a:solidFill>
                      <a:srgbClr val="24211D"/>
                    </a:solidFill>
                    <a:latin typeface="Symbol" pitchFamily="18" charset="2"/>
                  </a:rPr>
                  <a:t>´</a:t>
                </a:r>
                <a:endParaRPr lang="en-US" sz="1800">
                  <a:solidFill>
                    <a:srgbClr val="000000"/>
                  </a:solidFill>
                </a:endParaRPr>
              </a:p>
            </p:txBody>
          </p:sp>
          <p:sp>
            <p:nvSpPr>
              <p:cNvPr id="1045" name="Line 823"/>
              <p:cNvSpPr>
                <a:spLocks noChangeShapeType="1"/>
              </p:cNvSpPr>
              <p:nvPr/>
            </p:nvSpPr>
            <p:spPr bwMode="auto">
              <a:xfrm>
                <a:off x="2269" y="3446"/>
                <a:ext cx="1" cy="93"/>
              </a:xfrm>
              <a:prstGeom prst="line">
                <a:avLst/>
              </a:prstGeom>
              <a:noFill/>
              <a:ln w="0">
                <a:solidFill>
                  <a:srgbClr val="000000"/>
                </a:solidFill>
                <a:round/>
                <a:headEnd/>
                <a:tailEnd/>
              </a:ln>
            </p:spPr>
            <p:txBody>
              <a:bodyPr/>
              <a:lstStyle/>
              <a:p>
                <a:endParaRPr lang="en-US"/>
              </a:p>
            </p:txBody>
          </p:sp>
          <p:sp>
            <p:nvSpPr>
              <p:cNvPr id="1046" name="Freeform 824"/>
              <p:cNvSpPr>
                <a:spLocks/>
              </p:cNvSpPr>
              <p:nvPr/>
            </p:nvSpPr>
            <p:spPr bwMode="auto">
              <a:xfrm>
                <a:off x="2248" y="3446"/>
                <a:ext cx="37" cy="36"/>
              </a:xfrm>
              <a:custGeom>
                <a:avLst/>
                <a:gdLst>
                  <a:gd name="T0" fmla="*/ 37 w 37"/>
                  <a:gd name="T1" fmla="*/ 36 h 36"/>
                  <a:gd name="T2" fmla="*/ 21 w 37"/>
                  <a:gd name="T3" fmla="*/ 0 h 36"/>
                  <a:gd name="T4" fmla="*/ 0 w 37"/>
                  <a:gd name="T5" fmla="*/ 36 h 36"/>
                  <a:gd name="T6" fmla="*/ 37 w 37"/>
                  <a:gd name="T7" fmla="*/ 36 h 36"/>
                  <a:gd name="T8" fmla="*/ 0 60000 65536"/>
                  <a:gd name="T9" fmla="*/ 0 60000 65536"/>
                  <a:gd name="T10" fmla="*/ 0 60000 65536"/>
                  <a:gd name="T11" fmla="*/ 0 60000 65536"/>
                  <a:gd name="T12" fmla="*/ 0 w 37"/>
                  <a:gd name="T13" fmla="*/ 0 h 36"/>
                  <a:gd name="T14" fmla="*/ 37 w 37"/>
                  <a:gd name="T15" fmla="*/ 36 h 36"/>
                </a:gdLst>
                <a:ahLst/>
                <a:cxnLst>
                  <a:cxn ang="T8">
                    <a:pos x="T0" y="T1"/>
                  </a:cxn>
                  <a:cxn ang="T9">
                    <a:pos x="T2" y="T3"/>
                  </a:cxn>
                  <a:cxn ang="T10">
                    <a:pos x="T4" y="T5"/>
                  </a:cxn>
                  <a:cxn ang="T11">
                    <a:pos x="T6" y="T7"/>
                  </a:cxn>
                </a:cxnLst>
                <a:rect l="T12" t="T13" r="T14" b="T15"/>
                <a:pathLst>
                  <a:path w="37" h="36">
                    <a:moveTo>
                      <a:pt x="37" y="36"/>
                    </a:moveTo>
                    <a:lnTo>
                      <a:pt x="21" y="0"/>
                    </a:lnTo>
                    <a:lnTo>
                      <a:pt x="0" y="36"/>
                    </a:lnTo>
                    <a:lnTo>
                      <a:pt x="37" y="36"/>
                    </a:lnTo>
                    <a:close/>
                  </a:path>
                </a:pathLst>
              </a:custGeom>
              <a:solidFill>
                <a:srgbClr val="000000"/>
              </a:solidFill>
              <a:ln w="9525">
                <a:noFill/>
                <a:round/>
                <a:headEnd/>
                <a:tailEnd/>
              </a:ln>
            </p:spPr>
            <p:txBody>
              <a:bodyPr/>
              <a:lstStyle/>
              <a:p>
                <a:endParaRPr lang="en-US"/>
              </a:p>
            </p:txBody>
          </p:sp>
          <p:sp>
            <p:nvSpPr>
              <p:cNvPr id="1047" name="Freeform 825"/>
              <p:cNvSpPr>
                <a:spLocks/>
              </p:cNvSpPr>
              <p:nvPr/>
            </p:nvSpPr>
            <p:spPr bwMode="auto">
              <a:xfrm>
                <a:off x="2248" y="3508"/>
                <a:ext cx="37" cy="31"/>
              </a:xfrm>
              <a:custGeom>
                <a:avLst/>
                <a:gdLst>
                  <a:gd name="T0" fmla="*/ 37 w 37"/>
                  <a:gd name="T1" fmla="*/ 0 h 31"/>
                  <a:gd name="T2" fmla="*/ 21 w 37"/>
                  <a:gd name="T3" fmla="*/ 31 h 31"/>
                  <a:gd name="T4" fmla="*/ 0 w 37"/>
                  <a:gd name="T5" fmla="*/ 0 h 31"/>
                  <a:gd name="T6" fmla="*/ 37 w 37"/>
                  <a:gd name="T7" fmla="*/ 0 h 31"/>
                  <a:gd name="T8" fmla="*/ 0 60000 65536"/>
                  <a:gd name="T9" fmla="*/ 0 60000 65536"/>
                  <a:gd name="T10" fmla="*/ 0 60000 65536"/>
                  <a:gd name="T11" fmla="*/ 0 60000 65536"/>
                  <a:gd name="T12" fmla="*/ 0 w 37"/>
                  <a:gd name="T13" fmla="*/ 0 h 31"/>
                  <a:gd name="T14" fmla="*/ 37 w 37"/>
                  <a:gd name="T15" fmla="*/ 31 h 31"/>
                </a:gdLst>
                <a:ahLst/>
                <a:cxnLst>
                  <a:cxn ang="T8">
                    <a:pos x="T0" y="T1"/>
                  </a:cxn>
                  <a:cxn ang="T9">
                    <a:pos x="T2" y="T3"/>
                  </a:cxn>
                  <a:cxn ang="T10">
                    <a:pos x="T4" y="T5"/>
                  </a:cxn>
                  <a:cxn ang="T11">
                    <a:pos x="T6" y="T7"/>
                  </a:cxn>
                </a:cxnLst>
                <a:rect l="T12" t="T13" r="T14" b="T15"/>
                <a:pathLst>
                  <a:path w="37" h="31">
                    <a:moveTo>
                      <a:pt x="37" y="0"/>
                    </a:moveTo>
                    <a:lnTo>
                      <a:pt x="21" y="31"/>
                    </a:lnTo>
                    <a:lnTo>
                      <a:pt x="0" y="0"/>
                    </a:lnTo>
                    <a:lnTo>
                      <a:pt x="37" y="0"/>
                    </a:lnTo>
                    <a:close/>
                  </a:path>
                </a:pathLst>
              </a:custGeom>
              <a:solidFill>
                <a:srgbClr val="000000"/>
              </a:solidFill>
              <a:ln w="9525">
                <a:noFill/>
                <a:round/>
                <a:headEnd/>
                <a:tailEnd/>
              </a:ln>
            </p:spPr>
            <p:txBody>
              <a:bodyPr/>
              <a:lstStyle/>
              <a:p>
                <a:endParaRPr lang="en-US"/>
              </a:p>
            </p:txBody>
          </p:sp>
          <p:sp>
            <p:nvSpPr>
              <p:cNvPr id="1048" name="Rectangle 826"/>
              <p:cNvSpPr>
                <a:spLocks noChangeArrowheads="1"/>
              </p:cNvSpPr>
              <p:nvPr/>
            </p:nvSpPr>
            <p:spPr bwMode="auto">
              <a:xfrm>
                <a:off x="2885" y="3342"/>
                <a:ext cx="407" cy="19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9" name="Rectangle 827"/>
              <p:cNvSpPr>
                <a:spLocks noChangeArrowheads="1"/>
              </p:cNvSpPr>
              <p:nvPr/>
            </p:nvSpPr>
            <p:spPr bwMode="auto">
              <a:xfrm>
                <a:off x="2989" y="3368"/>
                <a:ext cx="23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50" name="Rectangle 828"/>
              <p:cNvSpPr>
                <a:spLocks noChangeArrowheads="1"/>
              </p:cNvSpPr>
              <p:nvPr/>
            </p:nvSpPr>
            <p:spPr bwMode="auto">
              <a:xfrm>
                <a:off x="2921" y="3430"/>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grpSp>
        <p:sp>
          <p:nvSpPr>
            <p:cNvPr id="833" name="Line 830"/>
            <p:cNvSpPr>
              <a:spLocks noChangeShapeType="1"/>
            </p:cNvSpPr>
            <p:nvPr/>
          </p:nvSpPr>
          <p:spPr bwMode="auto">
            <a:xfrm flipH="1">
              <a:off x="4297363" y="5453063"/>
              <a:ext cx="265113" cy="1588"/>
            </a:xfrm>
            <a:prstGeom prst="line">
              <a:avLst/>
            </a:prstGeom>
            <a:noFill/>
            <a:ln w="0">
              <a:solidFill>
                <a:srgbClr val="000000"/>
              </a:solidFill>
              <a:round/>
              <a:headEnd/>
              <a:tailEnd/>
            </a:ln>
          </p:spPr>
          <p:txBody>
            <a:bodyPr/>
            <a:lstStyle/>
            <a:p>
              <a:endParaRPr lang="en-US"/>
            </a:p>
          </p:txBody>
        </p:sp>
        <p:sp>
          <p:nvSpPr>
            <p:cNvPr id="834" name="Freeform 831"/>
            <p:cNvSpPr>
              <a:spLocks/>
            </p:cNvSpPr>
            <p:nvPr/>
          </p:nvSpPr>
          <p:spPr bwMode="auto">
            <a:xfrm>
              <a:off x="4497388" y="5419725"/>
              <a:ext cx="65088" cy="66675"/>
            </a:xfrm>
            <a:custGeom>
              <a:avLst/>
              <a:gdLst>
                <a:gd name="T0" fmla="*/ 41 w 41"/>
                <a:gd name="T1" fmla="*/ 21 h 42"/>
                <a:gd name="T2" fmla="*/ 0 w 41"/>
                <a:gd name="T3" fmla="*/ 42 h 42"/>
                <a:gd name="T4" fmla="*/ 0 w 41"/>
                <a:gd name="T5" fmla="*/ 0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42"/>
                  </a:lnTo>
                  <a:lnTo>
                    <a:pt x="0" y="0"/>
                  </a:lnTo>
                  <a:lnTo>
                    <a:pt x="41" y="21"/>
                  </a:lnTo>
                  <a:close/>
                </a:path>
              </a:pathLst>
            </a:custGeom>
            <a:solidFill>
              <a:srgbClr val="000000"/>
            </a:solidFill>
            <a:ln w="9525">
              <a:noFill/>
              <a:round/>
              <a:headEnd/>
              <a:tailEnd/>
            </a:ln>
          </p:spPr>
          <p:txBody>
            <a:bodyPr/>
            <a:lstStyle/>
            <a:p>
              <a:endParaRPr lang="en-US"/>
            </a:p>
          </p:txBody>
        </p:sp>
        <p:sp>
          <p:nvSpPr>
            <p:cNvPr id="835" name="Freeform 832"/>
            <p:cNvSpPr>
              <a:spLocks/>
            </p:cNvSpPr>
            <p:nvPr/>
          </p:nvSpPr>
          <p:spPr bwMode="auto">
            <a:xfrm>
              <a:off x="4297363" y="5419725"/>
              <a:ext cx="66675" cy="66675"/>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36" name="Line 833"/>
            <p:cNvSpPr>
              <a:spLocks noChangeShapeType="1"/>
            </p:cNvSpPr>
            <p:nvPr/>
          </p:nvSpPr>
          <p:spPr bwMode="auto">
            <a:xfrm flipH="1">
              <a:off x="4297363" y="5097463"/>
              <a:ext cx="274638" cy="1588"/>
            </a:xfrm>
            <a:prstGeom prst="line">
              <a:avLst/>
            </a:prstGeom>
            <a:noFill/>
            <a:ln w="0">
              <a:solidFill>
                <a:srgbClr val="000000"/>
              </a:solidFill>
              <a:round/>
              <a:headEnd/>
              <a:tailEnd/>
            </a:ln>
          </p:spPr>
          <p:txBody>
            <a:bodyPr/>
            <a:lstStyle/>
            <a:p>
              <a:endParaRPr lang="en-US"/>
            </a:p>
          </p:txBody>
        </p:sp>
        <p:sp>
          <p:nvSpPr>
            <p:cNvPr id="837" name="Freeform 834"/>
            <p:cNvSpPr>
              <a:spLocks/>
            </p:cNvSpPr>
            <p:nvPr/>
          </p:nvSpPr>
          <p:spPr bwMode="auto">
            <a:xfrm>
              <a:off x="4497388" y="5064125"/>
              <a:ext cx="74613" cy="66675"/>
            </a:xfrm>
            <a:custGeom>
              <a:avLst/>
              <a:gdLst>
                <a:gd name="T0" fmla="*/ 47 w 47"/>
                <a:gd name="T1" fmla="*/ 21 h 42"/>
                <a:gd name="T2" fmla="*/ 0 w 47"/>
                <a:gd name="T3" fmla="*/ 42 h 42"/>
                <a:gd name="T4" fmla="*/ 0 w 47"/>
                <a:gd name="T5" fmla="*/ 0 h 42"/>
                <a:gd name="T6" fmla="*/ 47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47" y="21"/>
                  </a:moveTo>
                  <a:lnTo>
                    <a:pt x="0" y="42"/>
                  </a:lnTo>
                  <a:lnTo>
                    <a:pt x="0" y="0"/>
                  </a:lnTo>
                  <a:lnTo>
                    <a:pt x="47" y="21"/>
                  </a:lnTo>
                  <a:close/>
                </a:path>
              </a:pathLst>
            </a:custGeom>
            <a:solidFill>
              <a:srgbClr val="000000"/>
            </a:solidFill>
            <a:ln w="9525">
              <a:noFill/>
              <a:round/>
              <a:headEnd/>
              <a:tailEnd/>
            </a:ln>
          </p:spPr>
          <p:txBody>
            <a:bodyPr/>
            <a:lstStyle/>
            <a:p>
              <a:endParaRPr lang="en-US"/>
            </a:p>
          </p:txBody>
        </p:sp>
        <p:sp>
          <p:nvSpPr>
            <p:cNvPr id="838" name="Freeform 835"/>
            <p:cNvSpPr>
              <a:spLocks/>
            </p:cNvSpPr>
            <p:nvPr/>
          </p:nvSpPr>
          <p:spPr bwMode="auto">
            <a:xfrm>
              <a:off x="4297363" y="5064125"/>
              <a:ext cx="66675" cy="66675"/>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42" name="Line 839"/>
            <p:cNvSpPr>
              <a:spLocks noChangeShapeType="1"/>
            </p:cNvSpPr>
            <p:nvPr/>
          </p:nvSpPr>
          <p:spPr bwMode="auto">
            <a:xfrm flipV="1">
              <a:off x="3609975" y="5983288"/>
              <a:ext cx="1588" cy="371475"/>
            </a:xfrm>
            <a:prstGeom prst="line">
              <a:avLst/>
            </a:prstGeom>
            <a:noFill/>
            <a:ln w="0">
              <a:solidFill>
                <a:srgbClr val="000000"/>
              </a:solidFill>
              <a:round/>
              <a:headEnd/>
              <a:tailEnd/>
            </a:ln>
          </p:spPr>
          <p:txBody>
            <a:bodyPr/>
            <a:lstStyle/>
            <a:p>
              <a:endParaRPr lang="en-US"/>
            </a:p>
          </p:txBody>
        </p:sp>
        <p:sp>
          <p:nvSpPr>
            <p:cNvPr id="843" name="Freeform 840"/>
            <p:cNvSpPr>
              <a:spLocks/>
            </p:cNvSpPr>
            <p:nvPr/>
          </p:nvSpPr>
          <p:spPr bwMode="auto">
            <a:xfrm>
              <a:off x="3578225" y="6288088"/>
              <a:ext cx="65088" cy="66675"/>
            </a:xfrm>
            <a:custGeom>
              <a:avLst/>
              <a:gdLst>
                <a:gd name="T0" fmla="*/ 20 w 41"/>
                <a:gd name="T1" fmla="*/ 42 h 42"/>
                <a:gd name="T2" fmla="*/ 0 w 41"/>
                <a:gd name="T3" fmla="*/ 0 h 42"/>
                <a:gd name="T4" fmla="*/ 41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0" y="0"/>
                  </a:lnTo>
                  <a:lnTo>
                    <a:pt x="41" y="0"/>
                  </a:lnTo>
                  <a:lnTo>
                    <a:pt x="20" y="42"/>
                  </a:lnTo>
                  <a:close/>
                </a:path>
              </a:pathLst>
            </a:custGeom>
            <a:solidFill>
              <a:srgbClr val="000000"/>
            </a:solidFill>
            <a:ln w="9525">
              <a:noFill/>
              <a:round/>
              <a:headEnd/>
              <a:tailEnd/>
            </a:ln>
          </p:spPr>
          <p:txBody>
            <a:bodyPr/>
            <a:lstStyle/>
            <a:p>
              <a:endParaRPr lang="en-US"/>
            </a:p>
          </p:txBody>
        </p:sp>
        <p:sp>
          <p:nvSpPr>
            <p:cNvPr id="844" name="Freeform 841"/>
            <p:cNvSpPr>
              <a:spLocks/>
            </p:cNvSpPr>
            <p:nvPr/>
          </p:nvSpPr>
          <p:spPr bwMode="auto">
            <a:xfrm>
              <a:off x="3578225" y="5983288"/>
              <a:ext cx="65088" cy="73025"/>
            </a:xfrm>
            <a:custGeom>
              <a:avLst/>
              <a:gdLst>
                <a:gd name="T0" fmla="*/ 20 w 41"/>
                <a:gd name="T1" fmla="*/ 0 h 46"/>
                <a:gd name="T2" fmla="*/ 0 w 41"/>
                <a:gd name="T3" fmla="*/ 46 h 46"/>
                <a:gd name="T4" fmla="*/ 41 w 41"/>
                <a:gd name="T5" fmla="*/ 46 h 46"/>
                <a:gd name="T6" fmla="*/ 20 w 41"/>
                <a:gd name="T7" fmla="*/ 0 h 46"/>
                <a:gd name="T8" fmla="*/ 0 60000 65536"/>
                <a:gd name="T9" fmla="*/ 0 60000 65536"/>
                <a:gd name="T10" fmla="*/ 0 60000 65536"/>
                <a:gd name="T11" fmla="*/ 0 60000 65536"/>
                <a:gd name="T12" fmla="*/ 0 w 41"/>
                <a:gd name="T13" fmla="*/ 0 h 46"/>
                <a:gd name="T14" fmla="*/ 41 w 41"/>
                <a:gd name="T15" fmla="*/ 46 h 46"/>
              </a:gdLst>
              <a:ahLst/>
              <a:cxnLst>
                <a:cxn ang="T8">
                  <a:pos x="T0" y="T1"/>
                </a:cxn>
                <a:cxn ang="T9">
                  <a:pos x="T2" y="T3"/>
                </a:cxn>
                <a:cxn ang="T10">
                  <a:pos x="T4" y="T5"/>
                </a:cxn>
                <a:cxn ang="T11">
                  <a:pos x="T6" y="T7"/>
                </a:cxn>
              </a:cxnLst>
              <a:rect l="T12" t="T13" r="T14" b="T15"/>
              <a:pathLst>
                <a:path w="41" h="46">
                  <a:moveTo>
                    <a:pt x="20" y="0"/>
                  </a:moveTo>
                  <a:lnTo>
                    <a:pt x="0" y="46"/>
                  </a:lnTo>
                  <a:lnTo>
                    <a:pt x="41" y="46"/>
                  </a:lnTo>
                  <a:lnTo>
                    <a:pt x="20" y="0"/>
                  </a:lnTo>
                  <a:close/>
                </a:path>
              </a:pathLst>
            </a:custGeom>
            <a:solidFill>
              <a:srgbClr val="000000"/>
            </a:solidFill>
            <a:ln w="9525">
              <a:noFill/>
              <a:round/>
              <a:headEnd/>
              <a:tailEnd/>
            </a:ln>
          </p:spPr>
          <p:txBody>
            <a:bodyPr/>
            <a:lstStyle/>
            <a:p>
              <a:endParaRPr lang="en-US"/>
            </a:p>
          </p:txBody>
        </p:sp>
        <p:sp>
          <p:nvSpPr>
            <p:cNvPr id="845" name="Rectangle 842"/>
            <p:cNvSpPr>
              <a:spLocks noChangeArrowheads="1"/>
            </p:cNvSpPr>
            <p:nvPr/>
          </p:nvSpPr>
          <p:spPr bwMode="auto">
            <a:xfrm>
              <a:off x="4579938" y="4940300"/>
              <a:ext cx="646113" cy="306388"/>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846" name="Rectangle 843"/>
            <p:cNvSpPr>
              <a:spLocks noChangeArrowheads="1"/>
            </p:cNvSpPr>
            <p:nvPr/>
          </p:nvSpPr>
          <p:spPr bwMode="auto">
            <a:xfrm>
              <a:off x="4711700" y="4983163"/>
              <a:ext cx="447675" cy="14128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847" name="Rectangle 844"/>
            <p:cNvSpPr>
              <a:spLocks noChangeArrowheads="1"/>
            </p:cNvSpPr>
            <p:nvPr/>
          </p:nvSpPr>
          <p:spPr bwMode="auto">
            <a:xfrm>
              <a:off x="4637088" y="5081588"/>
              <a:ext cx="604838" cy="14128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848" name="Rectangle 462"/>
            <p:cNvSpPr>
              <a:spLocks noChangeArrowheads="1"/>
            </p:cNvSpPr>
            <p:nvPr/>
          </p:nvSpPr>
          <p:spPr bwMode="auto">
            <a:xfrm>
              <a:off x="4299739" y="3301213"/>
              <a:ext cx="436567" cy="223838"/>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849" name="Rectangle 463"/>
            <p:cNvSpPr>
              <a:spLocks noChangeArrowheads="1"/>
            </p:cNvSpPr>
            <p:nvPr/>
          </p:nvSpPr>
          <p:spPr bwMode="auto">
            <a:xfrm>
              <a:off x="4423562" y="3359951"/>
              <a:ext cx="216406"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BCP</a:t>
              </a:r>
              <a:endParaRPr lang="en-US" sz="1800" dirty="0">
                <a:solidFill>
                  <a:srgbClr val="000000"/>
                </a:solidFill>
              </a:endParaRPr>
            </a:p>
          </p:txBody>
        </p:sp>
        <p:sp>
          <p:nvSpPr>
            <p:cNvPr id="850" name="Line 760"/>
            <p:cNvSpPr>
              <a:spLocks noChangeShapeType="1"/>
            </p:cNvSpPr>
            <p:nvPr/>
          </p:nvSpPr>
          <p:spPr bwMode="auto">
            <a:xfrm>
              <a:off x="4857750" y="3264694"/>
              <a:ext cx="1590" cy="718340"/>
            </a:xfrm>
            <a:prstGeom prst="line">
              <a:avLst/>
            </a:prstGeom>
            <a:noFill/>
            <a:ln w="0">
              <a:solidFill>
                <a:srgbClr val="000000"/>
              </a:solidFill>
              <a:round/>
              <a:headEnd/>
              <a:tailEnd/>
            </a:ln>
          </p:spPr>
          <p:txBody>
            <a:bodyPr/>
            <a:lstStyle/>
            <a:p>
              <a:endParaRPr lang="en-US"/>
            </a:p>
          </p:txBody>
        </p:sp>
        <p:sp>
          <p:nvSpPr>
            <p:cNvPr id="851" name="Freeform 761"/>
            <p:cNvSpPr>
              <a:spLocks/>
            </p:cNvSpPr>
            <p:nvPr/>
          </p:nvSpPr>
          <p:spPr bwMode="auto">
            <a:xfrm>
              <a:off x="4824414" y="3224990"/>
              <a:ext cx="66675" cy="66675"/>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852" name="Freeform 762"/>
            <p:cNvSpPr>
              <a:spLocks/>
            </p:cNvSpPr>
            <p:nvPr/>
          </p:nvSpPr>
          <p:spPr bwMode="auto">
            <a:xfrm>
              <a:off x="4831558" y="3916358"/>
              <a:ext cx="66675" cy="66675"/>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grpSp>
      <p:sp>
        <p:nvSpPr>
          <p:cNvPr id="1238" name="Freeform 470"/>
          <p:cNvSpPr>
            <a:spLocks/>
          </p:cNvSpPr>
          <p:nvPr/>
        </p:nvSpPr>
        <p:spPr bwMode="auto">
          <a:xfrm>
            <a:off x="4183851" y="1313640"/>
            <a:ext cx="107950" cy="115888"/>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239" name="Rectangle 472"/>
          <p:cNvSpPr>
            <a:spLocks noChangeArrowheads="1"/>
          </p:cNvSpPr>
          <p:nvPr/>
        </p:nvSpPr>
        <p:spPr bwMode="auto">
          <a:xfrm>
            <a:off x="3952076" y="1362853"/>
            <a:ext cx="241300" cy="2540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40" name="Freeform 473"/>
          <p:cNvSpPr>
            <a:spLocks/>
          </p:cNvSpPr>
          <p:nvPr/>
        </p:nvSpPr>
        <p:spPr bwMode="auto">
          <a:xfrm>
            <a:off x="3853651" y="1313640"/>
            <a:ext cx="107950" cy="115888"/>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437"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438"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439"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440"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44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442"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443"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444"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445"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446"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Application-Specific</a:t>
            </a:r>
            <a:endParaRPr lang="en-US" sz="1800" dirty="0">
              <a:solidFill>
                <a:srgbClr val="000000"/>
              </a:solidFill>
              <a:latin typeface="Calibri" pitchFamily="34" charset="0"/>
            </a:endParaRPr>
          </a:p>
        </p:txBody>
      </p:sp>
      <p:sp>
        <p:nvSpPr>
          <p:cNvPr id="447" name="Rectangle 642"/>
          <p:cNvSpPr>
            <a:spLocks noChangeArrowheads="1"/>
          </p:cNvSpPr>
          <p:nvPr/>
        </p:nvSpPr>
        <p:spPr bwMode="auto">
          <a:xfrm rot="16200000">
            <a:off x="963391" y="5063295"/>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448"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49"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5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45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45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45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45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title" idx="4294967295"/>
          </p:nvPr>
        </p:nvSpPr>
        <p:spPr>
          <a:xfrm>
            <a:off x="421496" y="76200"/>
            <a:ext cx="8229600" cy="762000"/>
          </a:xfrm>
        </p:spPr>
        <p:txBody>
          <a:bodyPr/>
          <a:lstStyle/>
          <a:p>
            <a:pPr eaLnBrk="1" hangingPunct="1"/>
            <a:r>
              <a:rPr lang="en-US" sz="4000" b="0" dirty="0" smtClean="0"/>
              <a:t>App-Specific: General Purpose</a:t>
            </a:r>
          </a:p>
        </p:txBody>
      </p:sp>
      <p:sp>
        <p:nvSpPr>
          <p:cNvPr id="104460" name="AutoShape 6"/>
          <p:cNvSpPr>
            <a:spLocks noChangeArrowheads="1"/>
          </p:cNvSpPr>
          <p:nvPr/>
        </p:nvSpPr>
        <p:spPr bwMode="auto">
          <a:xfrm>
            <a:off x="5429251" y="3954463"/>
            <a:ext cx="3607594" cy="2482056"/>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104461" name="PPTShape_5"/>
          <p:cNvSpPr>
            <a:spLocks noChangeArrowheads="1"/>
          </p:cNvSpPr>
          <p:nvPr/>
        </p:nvSpPr>
        <p:spPr bwMode="auto">
          <a:xfrm>
            <a:off x="5398294" y="3672682"/>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General Purpose Applications</a:t>
            </a:r>
            <a:endParaRPr lang="en-US" sz="1800" dirty="0">
              <a:solidFill>
                <a:srgbClr val="000000"/>
              </a:solidFill>
              <a:latin typeface="Calibri" pitchFamily="34" charset="0"/>
            </a:endParaRPr>
          </a:p>
        </p:txBody>
      </p:sp>
      <p:sp>
        <p:nvSpPr>
          <p:cNvPr id="859" name="Rectangle 5"/>
          <p:cNvSpPr txBox="1">
            <a:spLocks noChangeArrowheads="1"/>
          </p:cNvSpPr>
          <p:nvPr/>
        </p:nvSpPr>
        <p:spPr bwMode="auto">
          <a:xfrm>
            <a:off x="5422106" y="3978275"/>
            <a:ext cx="3721893" cy="2486819"/>
          </a:xfrm>
          <a:prstGeom prst="rect">
            <a:avLst/>
          </a:prstGeom>
          <a:noFill/>
          <a:ln w="9525">
            <a:noFill/>
            <a:miter lim="800000"/>
            <a:headEnd/>
            <a:tailEnd/>
          </a:ln>
        </p:spPr>
        <p:txBody>
          <a:bodyPr/>
          <a:lstStyle/>
          <a:p>
            <a:pPr marL="227013" indent="-227013" algn="l">
              <a:lnSpc>
                <a:spcPct val="80000"/>
              </a:lnSpc>
              <a:spcAft>
                <a:spcPct val="10000"/>
              </a:spcAft>
              <a:defRPr/>
            </a:pPr>
            <a:r>
              <a:rPr lang="en-US" sz="1600" kern="0" dirty="0" smtClean="0">
                <a:solidFill>
                  <a:srgbClr val="000000"/>
                </a:solidFill>
                <a:latin typeface="Calibri"/>
              </a:rPr>
              <a:t>General purpose application interfaces:</a:t>
            </a:r>
          </a:p>
          <a:p>
            <a:pPr marL="228600" indent="-228600" algn="l">
              <a:lnSpc>
                <a:spcPct val="85000"/>
              </a:lnSpc>
              <a:spcBef>
                <a:spcPct val="20000"/>
              </a:spcBef>
              <a:buFontTx/>
              <a:buChar char="•"/>
              <a:defRPr/>
            </a:pPr>
            <a:r>
              <a:rPr lang="en-US" sz="1600" dirty="0" smtClean="0">
                <a:solidFill>
                  <a:srgbClr val="000000"/>
                </a:solidFill>
                <a:latin typeface="Calibri" pitchFamily="34" charset="0"/>
              </a:rPr>
              <a:t>2x T</a:t>
            </a:r>
            <a:r>
              <a:rPr lang="en-US" sz="1500" dirty="0" smtClean="0">
                <a:solidFill>
                  <a:srgbClr val="000000"/>
                </a:solidFill>
                <a:latin typeface="Calibri" pitchFamily="34" charset="0"/>
              </a:rPr>
              <a:t>elecommunications </a:t>
            </a:r>
            <a:r>
              <a:rPr lang="en-US" sz="1600" dirty="0" smtClean="0">
                <a:solidFill>
                  <a:srgbClr val="000000"/>
                </a:solidFill>
                <a:latin typeface="Calibri" pitchFamily="34" charset="0"/>
              </a:rPr>
              <a:t>S</a:t>
            </a:r>
            <a:r>
              <a:rPr lang="en-US" sz="1500" dirty="0" smtClean="0">
                <a:solidFill>
                  <a:srgbClr val="000000"/>
                </a:solidFill>
                <a:latin typeface="Calibri" pitchFamily="34" charset="0"/>
              </a:rPr>
              <a:t>erial </a:t>
            </a:r>
            <a:r>
              <a:rPr lang="en-US" sz="1600" dirty="0" smtClean="0">
                <a:solidFill>
                  <a:srgbClr val="000000"/>
                </a:solidFill>
                <a:latin typeface="Calibri" pitchFamily="34" charset="0"/>
              </a:rPr>
              <a:t>P</a:t>
            </a:r>
            <a:r>
              <a:rPr lang="en-US" sz="1500" dirty="0" smtClean="0">
                <a:solidFill>
                  <a:srgbClr val="000000"/>
                </a:solidFill>
                <a:latin typeface="Calibri" pitchFamily="34" charset="0"/>
              </a:rPr>
              <a:t>ort </a:t>
            </a:r>
            <a:r>
              <a:rPr lang="en-US" sz="1600" dirty="0" smtClean="0">
                <a:solidFill>
                  <a:srgbClr val="000000"/>
                </a:solidFill>
                <a:latin typeface="Calibri" pitchFamily="34" charset="0"/>
              </a:rPr>
              <a:t>(TSIP)</a:t>
            </a:r>
          </a:p>
          <a:p>
            <a:pPr marL="228600" indent="-228600" algn="l">
              <a:lnSpc>
                <a:spcPct val="85000"/>
              </a:lnSpc>
              <a:spcBef>
                <a:spcPct val="20000"/>
              </a:spcBef>
              <a:buFontTx/>
              <a:buChar char="•"/>
              <a:defRPr/>
            </a:pPr>
            <a:r>
              <a:rPr lang="en-US" sz="1600" dirty="0" smtClean="0">
                <a:solidFill>
                  <a:srgbClr val="000000"/>
                </a:solidFill>
                <a:latin typeface="Calibri" pitchFamily="34" charset="0"/>
              </a:rPr>
              <a:t>EMIF 16 (EMIF-A) :</a:t>
            </a:r>
          </a:p>
          <a:p>
            <a:pPr marL="742950" lvl="1" indent="-285750" algn="l">
              <a:lnSpc>
                <a:spcPct val="80000"/>
              </a:lnSpc>
              <a:spcAft>
                <a:spcPct val="10000"/>
              </a:spcAft>
              <a:buFont typeface="Arial" pitchFamily="34" charset="0"/>
              <a:buChar char="–"/>
            </a:pPr>
            <a:r>
              <a:rPr lang="en-US" sz="1600" dirty="0" smtClean="0">
                <a:latin typeface="+mn-lt"/>
              </a:rPr>
              <a:t>Connects memory up to 256 MB</a:t>
            </a:r>
          </a:p>
          <a:p>
            <a:pPr marL="742950" lvl="1" indent="-285750" algn="l">
              <a:lnSpc>
                <a:spcPct val="80000"/>
              </a:lnSpc>
              <a:spcAft>
                <a:spcPct val="10000"/>
              </a:spcAft>
              <a:buFont typeface="Arial" pitchFamily="34" charset="0"/>
              <a:buChar char="–"/>
            </a:pPr>
            <a:r>
              <a:rPr lang="en-US" sz="1600" dirty="0" smtClean="0">
                <a:latin typeface="+mn-lt"/>
              </a:rPr>
              <a:t>Three modes:</a:t>
            </a:r>
          </a:p>
          <a:p>
            <a:pPr marL="1143000" lvl="2" indent="-228600" algn="l">
              <a:lnSpc>
                <a:spcPct val="85000"/>
              </a:lnSpc>
              <a:spcBef>
                <a:spcPct val="20000"/>
              </a:spcBef>
              <a:buFontTx/>
              <a:buChar char="•"/>
            </a:pPr>
            <a:r>
              <a:rPr lang="en-US" sz="1600" dirty="0" smtClean="0">
                <a:solidFill>
                  <a:srgbClr val="000000"/>
                </a:solidFill>
                <a:latin typeface="Calibri" pitchFamily="34" charset="0"/>
              </a:rPr>
              <a:t>Synchronized SRAM</a:t>
            </a:r>
          </a:p>
          <a:p>
            <a:pPr marL="1143000" lvl="2" indent="-228600" algn="l">
              <a:lnSpc>
                <a:spcPct val="85000"/>
              </a:lnSpc>
              <a:spcBef>
                <a:spcPct val="20000"/>
              </a:spcBef>
              <a:buFontTx/>
              <a:buChar char="•"/>
            </a:pPr>
            <a:r>
              <a:rPr lang="en-US" sz="1600" dirty="0" smtClean="0">
                <a:solidFill>
                  <a:srgbClr val="000000"/>
                </a:solidFill>
                <a:latin typeface="Calibri" pitchFamily="34" charset="0"/>
              </a:rPr>
              <a:t>NAND flash</a:t>
            </a:r>
          </a:p>
          <a:p>
            <a:pPr marL="1143000" lvl="2" indent="-228600" algn="l">
              <a:lnSpc>
                <a:spcPct val="85000"/>
              </a:lnSpc>
              <a:spcBef>
                <a:spcPct val="20000"/>
              </a:spcBef>
              <a:buFontTx/>
              <a:buChar char="•"/>
            </a:pPr>
            <a:r>
              <a:rPr lang="en-US" sz="1600" dirty="0" smtClean="0">
                <a:solidFill>
                  <a:srgbClr val="000000"/>
                </a:solidFill>
                <a:latin typeface="Calibri" pitchFamily="34" charset="0"/>
              </a:rPr>
              <a:t>NOR flash</a:t>
            </a:r>
          </a:p>
        </p:txBody>
      </p:sp>
      <p:grpSp>
        <p:nvGrpSpPr>
          <p:cNvPr id="2" name="Group 365"/>
          <p:cNvGrpSpPr>
            <a:grpSpLocks noChangeAspect="1"/>
          </p:cNvGrpSpPr>
          <p:nvPr/>
        </p:nvGrpSpPr>
        <p:grpSpPr bwMode="auto">
          <a:xfrm>
            <a:off x="0" y="914400"/>
            <a:ext cx="5349875" cy="5440363"/>
            <a:chOff x="0" y="576"/>
            <a:chExt cx="3370" cy="3427"/>
          </a:xfrm>
        </p:grpSpPr>
        <p:sp>
          <p:nvSpPr>
            <p:cNvPr id="104465" name="AutoShape 364"/>
            <p:cNvSpPr>
              <a:spLocks noChangeAspect="1" noChangeArrowheads="1" noTextEdit="1"/>
            </p:cNvSpPr>
            <p:nvPr/>
          </p:nvSpPr>
          <p:spPr bwMode="auto">
            <a:xfrm>
              <a:off x="0" y="576"/>
              <a:ext cx="3370" cy="3427"/>
            </a:xfrm>
            <a:prstGeom prst="rect">
              <a:avLst/>
            </a:prstGeom>
            <a:noFill/>
            <a:ln w="9525">
              <a:noFill/>
              <a:miter lim="800000"/>
              <a:headEnd/>
              <a:tailEnd/>
            </a:ln>
          </p:spPr>
          <p:txBody>
            <a:bodyPr/>
            <a:lstStyle/>
            <a:p>
              <a:endParaRPr lang="en-US"/>
            </a:p>
          </p:txBody>
        </p:sp>
        <p:grpSp>
          <p:nvGrpSpPr>
            <p:cNvPr id="3" name="Group 566"/>
            <p:cNvGrpSpPr>
              <a:grpSpLocks/>
            </p:cNvGrpSpPr>
            <p:nvPr/>
          </p:nvGrpSpPr>
          <p:grpSpPr bwMode="auto">
            <a:xfrm>
              <a:off x="10" y="586"/>
              <a:ext cx="3349" cy="3417"/>
              <a:chOff x="10" y="586"/>
              <a:chExt cx="3349" cy="3417"/>
            </a:xfrm>
          </p:grpSpPr>
          <p:sp>
            <p:nvSpPr>
              <p:cNvPr id="104618" name="Rectangle 366"/>
              <p:cNvSpPr>
                <a:spLocks noChangeArrowheads="1"/>
              </p:cNvSpPr>
              <p:nvPr/>
            </p:nvSpPr>
            <p:spPr bwMode="auto">
              <a:xfrm>
                <a:off x="156" y="586"/>
                <a:ext cx="3203" cy="3245"/>
              </a:xfrm>
              <a:prstGeom prst="rect">
                <a:avLst/>
              </a:prstGeom>
              <a:noFill/>
              <a:ln w="5" cap="rnd">
                <a:solidFill>
                  <a:srgbClr val="24211D"/>
                </a:solidFill>
                <a:round/>
                <a:headEnd/>
                <a:tailEnd/>
              </a:ln>
            </p:spPr>
            <p:txBody>
              <a:bodyPr/>
              <a:lstStyle/>
              <a:p>
                <a:pPr algn="l" eaLnBrk="0" hangingPunct="0"/>
                <a:endParaRPr lang="en-US" sz="1800">
                  <a:solidFill>
                    <a:srgbClr val="000000"/>
                  </a:solidFill>
                </a:endParaRPr>
              </a:p>
            </p:txBody>
          </p:sp>
          <p:sp>
            <p:nvSpPr>
              <p:cNvPr id="104619" name="Rectangle 367"/>
              <p:cNvSpPr>
                <a:spLocks noChangeArrowheads="1"/>
              </p:cNvSpPr>
              <p:nvPr/>
            </p:nvSpPr>
            <p:spPr bwMode="auto">
              <a:xfrm>
                <a:off x="412" y="2862"/>
                <a:ext cx="1643" cy="964"/>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620" name="Rectangle 368"/>
              <p:cNvSpPr>
                <a:spLocks noChangeArrowheads="1"/>
              </p:cNvSpPr>
              <p:nvPr/>
            </p:nvSpPr>
            <p:spPr bwMode="auto">
              <a:xfrm>
                <a:off x="1224" y="2169"/>
                <a:ext cx="1032"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104621" name="Rectangle 369"/>
              <p:cNvSpPr>
                <a:spLocks noChangeArrowheads="1"/>
              </p:cNvSpPr>
              <p:nvPr/>
            </p:nvSpPr>
            <p:spPr bwMode="auto">
              <a:xfrm>
                <a:off x="235" y="1602"/>
                <a:ext cx="407" cy="17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2" name="Rectangle 370"/>
              <p:cNvSpPr>
                <a:spLocks noChangeArrowheads="1"/>
              </p:cNvSpPr>
              <p:nvPr/>
            </p:nvSpPr>
            <p:spPr bwMode="auto">
              <a:xfrm>
                <a:off x="344" y="1613"/>
                <a:ext cx="21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04623" name="Rectangle 371"/>
              <p:cNvSpPr>
                <a:spLocks noChangeArrowheads="1"/>
              </p:cNvSpPr>
              <p:nvPr/>
            </p:nvSpPr>
            <p:spPr bwMode="auto">
              <a:xfrm>
                <a:off x="250" y="1680"/>
                <a:ext cx="41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104624" name="Rectangle 372"/>
              <p:cNvSpPr>
                <a:spLocks noChangeArrowheads="1"/>
              </p:cNvSpPr>
              <p:nvPr/>
            </p:nvSpPr>
            <p:spPr bwMode="auto">
              <a:xfrm>
                <a:off x="230" y="1138"/>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5" name="Rectangle 373"/>
              <p:cNvSpPr>
                <a:spLocks noChangeArrowheads="1"/>
              </p:cNvSpPr>
              <p:nvPr/>
            </p:nvSpPr>
            <p:spPr bwMode="auto">
              <a:xfrm>
                <a:off x="240" y="1154"/>
                <a:ext cx="475"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1800">
                  <a:solidFill>
                    <a:srgbClr val="000000"/>
                  </a:solidFill>
                </a:endParaRPr>
              </a:p>
            </p:txBody>
          </p:sp>
          <p:sp>
            <p:nvSpPr>
              <p:cNvPr id="104626" name="Rectangle 374"/>
              <p:cNvSpPr>
                <a:spLocks noChangeArrowheads="1"/>
              </p:cNvSpPr>
              <p:nvPr/>
            </p:nvSpPr>
            <p:spPr bwMode="auto">
              <a:xfrm>
                <a:off x="230" y="1289"/>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7" name="Rectangle 375"/>
              <p:cNvSpPr>
                <a:spLocks noChangeArrowheads="1"/>
              </p:cNvSpPr>
              <p:nvPr/>
            </p:nvSpPr>
            <p:spPr bwMode="auto">
              <a:xfrm>
                <a:off x="292" y="1311"/>
                <a:ext cx="33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04628" name="Rectangle 376"/>
              <p:cNvSpPr>
                <a:spLocks noChangeArrowheads="1"/>
              </p:cNvSpPr>
              <p:nvPr/>
            </p:nvSpPr>
            <p:spPr bwMode="auto">
              <a:xfrm>
                <a:off x="230" y="144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9" name="Rectangle 377"/>
              <p:cNvSpPr>
                <a:spLocks noChangeArrowheads="1"/>
              </p:cNvSpPr>
              <p:nvPr/>
            </p:nvSpPr>
            <p:spPr bwMode="auto">
              <a:xfrm>
                <a:off x="271" y="1456"/>
                <a:ext cx="376"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104630" name="Line 378"/>
              <p:cNvSpPr>
                <a:spLocks noChangeShapeType="1"/>
              </p:cNvSpPr>
              <p:nvPr/>
            </p:nvSpPr>
            <p:spPr bwMode="auto">
              <a:xfrm flipH="1">
                <a:off x="657" y="1191"/>
                <a:ext cx="204" cy="1"/>
              </a:xfrm>
              <a:prstGeom prst="line">
                <a:avLst/>
              </a:prstGeom>
              <a:noFill/>
              <a:ln w="0">
                <a:solidFill>
                  <a:srgbClr val="000000"/>
                </a:solidFill>
                <a:round/>
                <a:headEnd/>
                <a:tailEnd/>
              </a:ln>
            </p:spPr>
            <p:txBody>
              <a:bodyPr/>
              <a:lstStyle/>
              <a:p>
                <a:endParaRPr lang="en-US"/>
              </a:p>
            </p:txBody>
          </p:sp>
          <p:sp>
            <p:nvSpPr>
              <p:cNvPr id="104631" name="Freeform 379"/>
              <p:cNvSpPr>
                <a:spLocks/>
              </p:cNvSpPr>
              <p:nvPr/>
            </p:nvSpPr>
            <p:spPr bwMode="auto">
              <a:xfrm>
                <a:off x="819" y="1170"/>
                <a:ext cx="42" cy="41"/>
              </a:xfrm>
              <a:custGeom>
                <a:avLst/>
                <a:gdLst>
                  <a:gd name="T0" fmla="*/ 42 w 42"/>
                  <a:gd name="T1" fmla="*/ 21 h 41"/>
                  <a:gd name="T2" fmla="*/ 0 w 42"/>
                  <a:gd name="T3" fmla="*/ 41 h 41"/>
                  <a:gd name="T4" fmla="*/ 0 w 42"/>
                  <a:gd name="T5" fmla="*/ 0 h 41"/>
                  <a:gd name="T6" fmla="*/ 42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41"/>
                    </a:lnTo>
                    <a:lnTo>
                      <a:pt x="0" y="0"/>
                    </a:lnTo>
                    <a:lnTo>
                      <a:pt x="42" y="21"/>
                    </a:lnTo>
                    <a:close/>
                  </a:path>
                </a:pathLst>
              </a:custGeom>
              <a:solidFill>
                <a:srgbClr val="000000"/>
              </a:solidFill>
              <a:ln w="9525">
                <a:noFill/>
                <a:round/>
                <a:headEnd/>
                <a:tailEnd/>
              </a:ln>
            </p:spPr>
            <p:txBody>
              <a:bodyPr/>
              <a:lstStyle/>
              <a:p>
                <a:endParaRPr lang="en-US"/>
              </a:p>
            </p:txBody>
          </p:sp>
          <p:sp>
            <p:nvSpPr>
              <p:cNvPr id="104632" name="Freeform 380"/>
              <p:cNvSpPr>
                <a:spLocks/>
              </p:cNvSpPr>
              <p:nvPr/>
            </p:nvSpPr>
            <p:spPr bwMode="auto">
              <a:xfrm>
                <a:off x="657" y="1170"/>
                <a:ext cx="42" cy="41"/>
              </a:xfrm>
              <a:custGeom>
                <a:avLst/>
                <a:gdLst>
                  <a:gd name="T0" fmla="*/ 0 w 42"/>
                  <a:gd name="T1" fmla="*/ 21 h 41"/>
                  <a:gd name="T2" fmla="*/ 42 w 42"/>
                  <a:gd name="T3" fmla="*/ 41 h 41"/>
                  <a:gd name="T4" fmla="*/ 42 w 42"/>
                  <a:gd name="T5" fmla="*/ 0 h 41"/>
                  <a:gd name="T6" fmla="*/ 0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0" y="21"/>
                    </a:moveTo>
                    <a:lnTo>
                      <a:pt x="42" y="41"/>
                    </a:lnTo>
                    <a:lnTo>
                      <a:pt x="42" y="0"/>
                    </a:lnTo>
                    <a:lnTo>
                      <a:pt x="0" y="21"/>
                    </a:lnTo>
                    <a:close/>
                  </a:path>
                </a:pathLst>
              </a:custGeom>
              <a:solidFill>
                <a:srgbClr val="000000"/>
              </a:solidFill>
              <a:ln w="9525">
                <a:noFill/>
                <a:round/>
                <a:headEnd/>
                <a:tailEnd/>
              </a:ln>
            </p:spPr>
            <p:txBody>
              <a:bodyPr/>
              <a:lstStyle/>
              <a:p>
                <a:endParaRPr lang="en-US"/>
              </a:p>
            </p:txBody>
          </p:sp>
          <p:sp>
            <p:nvSpPr>
              <p:cNvPr id="104633" name="Line 381"/>
              <p:cNvSpPr>
                <a:spLocks noChangeShapeType="1"/>
              </p:cNvSpPr>
              <p:nvPr/>
            </p:nvSpPr>
            <p:spPr bwMode="auto">
              <a:xfrm flipH="1">
                <a:off x="657" y="1347"/>
                <a:ext cx="204" cy="1"/>
              </a:xfrm>
              <a:prstGeom prst="line">
                <a:avLst/>
              </a:prstGeom>
              <a:noFill/>
              <a:ln w="0">
                <a:solidFill>
                  <a:srgbClr val="000000"/>
                </a:solidFill>
                <a:round/>
                <a:headEnd/>
                <a:tailEnd/>
              </a:ln>
            </p:spPr>
            <p:txBody>
              <a:bodyPr/>
              <a:lstStyle/>
              <a:p>
                <a:endParaRPr lang="en-US"/>
              </a:p>
            </p:txBody>
          </p:sp>
          <p:sp>
            <p:nvSpPr>
              <p:cNvPr id="104634" name="Freeform 382"/>
              <p:cNvSpPr>
                <a:spLocks/>
              </p:cNvSpPr>
              <p:nvPr/>
            </p:nvSpPr>
            <p:spPr bwMode="auto">
              <a:xfrm>
                <a:off x="819" y="1321"/>
                <a:ext cx="42" cy="47"/>
              </a:xfrm>
              <a:custGeom>
                <a:avLst/>
                <a:gdLst>
                  <a:gd name="T0" fmla="*/ 42 w 42"/>
                  <a:gd name="T1" fmla="*/ 26 h 47"/>
                  <a:gd name="T2" fmla="*/ 0 w 42"/>
                  <a:gd name="T3" fmla="*/ 47 h 47"/>
                  <a:gd name="T4" fmla="*/ 0 w 42"/>
                  <a:gd name="T5" fmla="*/ 0 h 47"/>
                  <a:gd name="T6" fmla="*/ 42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6"/>
                    </a:moveTo>
                    <a:lnTo>
                      <a:pt x="0" y="47"/>
                    </a:lnTo>
                    <a:lnTo>
                      <a:pt x="0" y="0"/>
                    </a:lnTo>
                    <a:lnTo>
                      <a:pt x="42" y="26"/>
                    </a:lnTo>
                    <a:close/>
                  </a:path>
                </a:pathLst>
              </a:custGeom>
              <a:solidFill>
                <a:srgbClr val="000000"/>
              </a:solidFill>
              <a:ln w="9525">
                <a:noFill/>
                <a:round/>
                <a:headEnd/>
                <a:tailEnd/>
              </a:ln>
            </p:spPr>
            <p:txBody>
              <a:bodyPr/>
              <a:lstStyle/>
              <a:p>
                <a:endParaRPr lang="en-US"/>
              </a:p>
            </p:txBody>
          </p:sp>
          <p:sp>
            <p:nvSpPr>
              <p:cNvPr id="104635" name="Freeform 383"/>
              <p:cNvSpPr>
                <a:spLocks/>
              </p:cNvSpPr>
              <p:nvPr/>
            </p:nvSpPr>
            <p:spPr bwMode="auto">
              <a:xfrm>
                <a:off x="657" y="1321"/>
                <a:ext cx="42" cy="47"/>
              </a:xfrm>
              <a:custGeom>
                <a:avLst/>
                <a:gdLst>
                  <a:gd name="T0" fmla="*/ 0 w 42"/>
                  <a:gd name="T1" fmla="*/ 26 h 47"/>
                  <a:gd name="T2" fmla="*/ 42 w 42"/>
                  <a:gd name="T3" fmla="*/ 47 h 47"/>
                  <a:gd name="T4" fmla="*/ 42 w 42"/>
                  <a:gd name="T5" fmla="*/ 0 h 47"/>
                  <a:gd name="T6" fmla="*/ 0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6"/>
                    </a:moveTo>
                    <a:lnTo>
                      <a:pt x="42" y="47"/>
                    </a:lnTo>
                    <a:lnTo>
                      <a:pt x="42" y="0"/>
                    </a:lnTo>
                    <a:lnTo>
                      <a:pt x="0" y="26"/>
                    </a:lnTo>
                    <a:close/>
                  </a:path>
                </a:pathLst>
              </a:custGeom>
              <a:solidFill>
                <a:srgbClr val="000000"/>
              </a:solidFill>
              <a:ln w="9525">
                <a:noFill/>
                <a:round/>
                <a:headEnd/>
                <a:tailEnd/>
              </a:ln>
            </p:spPr>
            <p:txBody>
              <a:bodyPr/>
              <a:lstStyle/>
              <a:p>
                <a:endParaRPr lang="en-US"/>
              </a:p>
            </p:txBody>
          </p:sp>
          <p:sp>
            <p:nvSpPr>
              <p:cNvPr id="104636" name="Line 384"/>
              <p:cNvSpPr>
                <a:spLocks noChangeShapeType="1"/>
              </p:cNvSpPr>
              <p:nvPr/>
            </p:nvSpPr>
            <p:spPr bwMode="auto">
              <a:xfrm flipH="1">
                <a:off x="657" y="1680"/>
                <a:ext cx="204" cy="1"/>
              </a:xfrm>
              <a:prstGeom prst="line">
                <a:avLst/>
              </a:prstGeom>
              <a:noFill/>
              <a:ln w="0">
                <a:solidFill>
                  <a:srgbClr val="000000"/>
                </a:solidFill>
                <a:round/>
                <a:headEnd/>
                <a:tailEnd/>
              </a:ln>
            </p:spPr>
            <p:txBody>
              <a:bodyPr/>
              <a:lstStyle/>
              <a:p>
                <a:endParaRPr lang="en-US"/>
              </a:p>
            </p:txBody>
          </p:sp>
          <p:sp>
            <p:nvSpPr>
              <p:cNvPr id="104637" name="Freeform 385"/>
              <p:cNvSpPr>
                <a:spLocks/>
              </p:cNvSpPr>
              <p:nvPr/>
            </p:nvSpPr>
            <p:spPr bwMode="auto">
              <a:xfrm>
                <a:off x="819" y="1659"/>
                <a:ext cx="42" cy="47"/>
              </a:xfrm>
              <a:custGeom>
                <a:avLst/>
                <a:gdLst>
                  <a:gd name="T0" fmla="*/ 42 w 42"/>
                  <a:gd name="T1" fmla="*/ 21 h 47"/>
                  <a:gd name="T2" fmla="*/ 0 w 42"/>
                  <a:gd name="T3" fmla="*/ 47 h 47"/>
                  <a:gd name="T4" fmla="*/ 0 w 42"/>
                  <a:gd name="T5" fmla="*/ 0 h 47"/>
                  <a:gd name="T6" fmla="*/ 42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104638" name="Freeform 386"/>
              <p:cNvSpPr>
                <a:spLocks/>
              </p:cNvSpPr>
              <p:nvPr/>
            </p:nvSpPr>
            <p:spPr bwMode="auto">
              <a:xfrm>
                <a:off x="657" y="1659"/>
                <a:ext cx="42" cy="47"/>
              </a:xfrm>
              <a:custGeom>
                <a:avLst/>
                <a:gdLst>
                  <a:gd name="T0" fmla="*/ 0 w 42"/>
                  <a:gd name="T1" fmla="*/ 21 h 47"/>
                  <a:gd name="T2" fmla="*/ 42 w 42"/>
                  <a:gd name="T3" fmla="*/ 47 h 47"/>
                  <a:gd name="T4" fmla="*/ 42 w 42"/>
                  <a:gd name="T5" fmla="*/ 0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104639" name="Rectangle 387"/>
              <p:cNvSpPr>
                <a:spLocks noChangeArrowheads="1"/>
              </p:cNvSpPr>
              <p:nvPr/>
            </p:nvSpPr>
            <p:spPr bwMode="auto">
              <a:xfrm>
                <a:off x="1841"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40" name="Rectangle 388"/>
              <p:cNvSpPr>
                <a:spLocks noChangeArrowheads="1"/>
              </p:cNvSpPr>
              <p:nvPr/>
            </p:nvSpPr>
            <p:spPr bwMode="auto">
              <a:xfrm>
                <a:off x="1841"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41" name="Rectangle 389"/>
              <p:cNvSpPr>
                <a:spLocks noChangeArrowheads="1"/>
              </p:cNvSpPr>
              <p:nvPr/>
            </p:nvSpPr>
            <p:spPr bwMode="auto">
              <a:xfrm rot="-5400000">
                <a:off x="1880" y="330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42" name="Rectangle 390"/>
              <p:cNvSpPr>
                <a:spLocks noChangeArrowheads="1"/>
              </p:cNvSpPr>
              <p:nvPr/>
            </p:nvSpPr>
            <p:spPr bwMode="auto">
              <a:xfrm rot="-5400000">
                <a:off x="1878" y="324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643" name="Rectangle 391"/>
              <p:cNvSpPr>
                <a:spLocks noChangeArrowheads="1"/>
              </p:cNvSpPr>
              <p:nvPr/>
            </p:nvSpPr>
            <p:spPr bwMode="auto">
              <a:xfrm rot="-5400000">
                <a:off x="1896" y="320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44" name="Rectangle 392"/>
              <p:cNvSpPr>
                <a:spLocks noChangeArrowheads="1"/>
              </p:cNvSpPr>
              <p:nvPr/>
            </p:nvSpPr>
            <p:spPr bwMode="auto">
              <a:xfrm rot="-5400000">
                <a:off x="1875" y="316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4645" name="Rectangle 393"/>
              <p:cNvSpPr>
                <a:spLocks noChangeArrowheads="1"/>
              </p:cNvSpPr>
              <p:nvPr/>
            </p:nvSpPr>
            <p:spPr bwMode="auto">
              <a:xfrm rot="-5400000">
                <a:off x="1896" y="312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46" name="Rectangle 394"/>
              <p:cNvSpPr>
                <a:spLocks noChangeArrowheads="1"/>
              </p:cNvSpPr>
              <p:nvPr/>
            </p:nvSpPr>
            <p:spPr bwMode="auto">
              <a:xfrm rot="-5400000">
                <a:off x="1896" y="309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47" name="Rectangle 395"/>
              <p:cNvSpPr>
                <a:spLocks noChangeArrowheads="1"/>
              </p:cNvSpPr>
              <p:nvPr/>
            </p:nvSpPr>
            <p:spPr bwMode="auto">
              <a:xfrm rot="-5400000">
                <a:off x="1881" y="301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04648" name="Rectangle 397"/>
              <p:cNvSpPr>
                <a:spLocks noChangeArrowheads="1"/>
              </p:cNvSpPr>
              <p:nvPr/>
            </p:nvSpPr>
            <p:spPr bwMode="auto">
              <a:xfrm>
                <a:off x="1059" y="2967"/>
                <a:ext cx="151"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49" name="Rectangle 398"/>
              <p:cNvSpPr>
                <a:spLocks noChangeArrowheads="1"/>
              </p:cNvSpPr>
              <p:nvPr/>
            </p:nvSpPr>
            <p:spPr bwMode="auto">
              <a:xfrm>
                <a:off x="1059" y="2967"/>
                <a:ext cx="151"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50" name="Rectangle 399"/>
              <p:cNvSpPr>
                <a:spLocks noChangeArrowheads="1"/>
              </p:cNvSpPr>
              <p:nvPr/>
            </p:nvSpPr>
            <p:spPr bwMode="auto">
              <a:xfrm rot="-5400000">
                <a:off x="1101"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51" name="Rectangle 400"/>
              <p:cNvSpPr>
                <a:spLocks noChangeArrowheads="1"/>
              </p:cNvSpPr>
              <p:nvPr/>
            </p:nvSpPr>
            <p:spPr bwMode="auto">
              <a:xfrm rot="-5400000">
                <a:off x="1099" y="3237"/>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652" name="Rectangle 401"/>
              <p:cNvSpPr>
                <a:spLocks noChangeArrowheads="1"/>
              </p:cNvSpPr>
              <p:nvPr/>
            </p:nvSpPr>
            <p:spPr bwMode="auto">
              <a:xfrm rot="-5400000">
                <a:off x="1117" y="319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53" name="Rectangle 402"/>
              <p:cNvSpPr>
                <a:spLocks noChangeArrowheads="1"/>
              </p:cNvSpPr>
              <p:nvPr/>
            </p:nvSpPr>
            <p:spPr bwMode="auto">
              <a:xfrm rot="-5400000">
                <a:off x="1107" y="316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654" name="Rectangle 403"/>
              <p:cNvSpPr>
                <a:spLocks noChangeArrowheads="1"/>
              </p:cNvSpPr>
              <p:nvPr/>
            </p:nvSpPr>
            <p:spPr bwMode="auto">
              <a:xfrm rot="-5400000">
                <a:off x="1117"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55" name="Rectangle 404"/>
              <p:cNvSpPr>
                <a:spLocks noChangeArrowheads="1"/>
              </p:cNvSpPr>
              <p:nvPr/>
            </p:nvSpPr>
            <p:spPr bwMode="auto">
              <a:xfrm rot="-5400000">
                <a:off x="1117"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56" name="Rectangle 405"/>
              <p:cNvSpPr>
                <a:spLocks noChangeArrowheads="1"/>
              </p:cNvSpPr>
              <p:nvPr/>
            </p:nvSpPr>
            <p:spPr bwMode="auto">
              <a:xfrm rot="-5400000">
                <a:off x="1102"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4657" name="Rectangle 407"/>
              <p:cNvSpPr>
                <a:spLocks noChangeArrowheads="1"/>
              </p:cNvSpPr>
              <p:nvPr/>
            </p:nvSpPr>
            <p:spPr bwMode="auto">
              <a:xfrm>
                <a:off x="1252" y="2967"/>
                <a:ext cx="156" cy="531"/>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58" name="Rectangle 408"/>
              <p:cNvSpPr>
                <a:spLocks noChangeArrowheads="1"/>
              </p:cNvSpPr>
              <p:nvPr/>
            </p:nvSpPr>
            <p:spPr bwMode="auto">
              <a:xfrm rot="-5400000">
                <a:off x="1288" y="324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04659" name="Rectangle 409"/>
              <p:cNvSpPr>
                <a:spLocks noChangeArrowheads="1"/>
              </p:cNvSpPr>
              <p:nvPr/>
            </p:nvSpPr>
            <p:spPr bwMode="auto">
              <a:xfrm rot="-5400000">
                <a:off x="1290" y="3187"/>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04660" name="Rectangle 410"/>
              <p:cNvSpPr>
                <a:spLocks noChangeArrowheads="1"/>
              </p:cNvSpPr>
              <p:nvPr/>
            </p:nvSpPr>
            <p:spPr bwMode="auto">
              <a:xfrm rot="-5400000">
                <a:off x="1288" y="312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661" name="Rectangle 411"/>
              <p:cNvSpPr>
                <a:spLocks noChangeArrowheads="1"/>
              </p:cNvSpPr>
              <p:nvPr/>
            </p:nvSpPr>
            <p:spPr bwMode="auto">
              <a:xfrm rot="-5400000">
                <a:off x="1293" y="307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662" name="Rectangle 412"/>
              <p:cNvSpPr>
                <a:spLocks noChangeArrowheads="1"/>
              </p:cNvSpPr>
              <p:nvPr/>
            </p:nvSpPr>
            <p:spPr bwMode="auto">
              <a:xfrm>
                <a:off x="1643"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63" name="Rectangle 413"/>
              <p:cNvSpPr>
                <a:spLocks noChangeArrowheads="1"/>
              </p:cNvSpPr>
              <p:nvPr/>
            </p:nvSpPr>
            <p:spPr bwMode="auto">
              <a:xfrm>
                <a:off x="1643" y="2967"/>
                <a:ext cx="162"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64" name="Rectangle 414"/>
              <p:cNvSpPr>
                <a:spLocks noChangeArrowheads="1"/>
              </p:cNvSpPr>
              <p:nvPr/>
            </p:nvSpPr>
            <p:spPr bwMode="auto">
              <a:xfrm rot="-5400000">
                <a:off x="1685" y="3294"/>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665" name="Rectangle 415"/>
              <p:cNvSpPr>
                <a:spLocks noChangeArrowheads="1"/>
              </p:cNvSpPr>
              <p:nvPr/>
            </p:nvSpPr>
            <p:spPr bwMode="auto">
              <a:xfrm rot="-5400000">
                <a:off x="1682" y="3245"/>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66" name="Rectangle 416"/>
              <p:cNvSpPr>
                <a:spLocks noChangeArrowheads="1"/>
              </p:cNvSpPr>
              <p:nvPr/>
            </p:nvSpPr>
            <p:spPr bwMode="auto">
              <a:xfrm rot="-5400000">
                <a:off x="1698"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67" name="Rectangle 417"/>
              <p:cNvSpPr>
                <a:spLocks noChangeArrowheads="1"/>
              </p:cNvSpPr>
              <p:nvPr/>
            </p:nvSpPr>
            <p:spPr bwMode="auto">
              <a:xfrm rot="-5400000">
                <a:off x="1682" y="3166"/>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68" name="Rectangle 418"/>
              <p:cNvSpPr>
                <a:spLocks noChangeArrowheads="1"/>
              </p:cNvSpPr>
              <p:nvPr/>
            </p:nvSpPr>
            <p:spPr bwMode="auto">
              <a:xfrm rot="-5400000">
                <a:off x="1698"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69" name="Rectangle 419"/>
              <p:cNvSpPr>
                <a:spLocks noChangeArrowheads="1"/>
              </p:cNvSpPr>
              <p:nvPr/>
            </p:nvSpPr>
            <p:spPr bwMode="auto">
              <a:xfrm rot="-5400000">
                <a:off x="1698"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70" name="Rectangle 421"/>
              <p:cNvSpPr>
                <a:spLocks noChangeArrowheads="1"/>
              </p:cNvSpPr>
              <p:nvPr/>
            </p:nvSpPr>
            <p:spPr bwMode="auto">
              <a:xfrm rot="-5400000">
                <a:off x="1683"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4671" name="Rectangle 422"/>
              <p:cNvSpPr>
                <a:spLocks noChangeArrowheads="1"/>
              </p:cNvSpPr>
              <p:nvPr/>
            </p:nvSpPr>
            <p:spPr bwMode="auto">
              <a:xfrm>
                <a:off x="1450"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72" name="Rectangle 423"/>
              <p:cNvSpPr>
                <a:spLocks noChangeArrowheads="1"/>
              </p:cNvSpPr>
              <p:nvPr/>
            </p:nvSpPr>
            <p:spPr bwMode="auto">
              <a:xfrm>
                <a:off x="1450" y="2967"/>
                <a:ext cx="157"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73" name="Rectangle 424"/>
              <p:cNvSpPr>
                <a:spLocks noChangeArrowheads="1"/>
              </p:cNvSpPr>
              <p:nvPr/>
            </p:nvSpPr>
            <p:spPr bwMode="auto">
              <a:xfrm rot="-5400000">
                <a:off x="1489" y="319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74" name="Rectangle 425"/>
              <p:cNvSpPr>
                <a:spLocks noChangeArrowheads="1"/>
              </p:cNvSpPr>
              <p:nvPr/>
            </p:nvSpPr>
            <p:spPr bwMode="auto">
              <a:xfrm rot="-5400000">
                <a:off x="1489" y="3140"/>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75" name="Rectangle 426"/>
              <p:cNvSpPr>
                <a:spLocks noChangeArrowheads="1"/>
              </p:cNvSpPr>
              <p:nvPr/>
            </p:nvSpPr>
            <p:spPr bwMode="auto">
              <a:xfrm rot="-5400000">
                <a:off x="1505" y="3104"/>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76" name="Rectangle 427"/>
              <p:cNvSpPr>
                <a:spLocks noChangeArrowheads="1"/>
              </p:cNvSpPr>
              <p:nvPr/>
            </p:nvSpPr>
            <p:spPr bwMode="auto">
              <a:xfrm>
                <a:off x="861" y="2967"/>
                <a:ext cx="161"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77" name="Rectangle 428"/>
              <p:cNvSpPr>
                <a:spLocks noChangeArrowheads="1"/>
              </p:cNvSpPr>
              <p:nvPr/>
            </p:nvSpPr>
            <p:spPr bwMode="auto">
              <a:xfrm>
                <a:off x="861" y="2967"/>
                <a:ext cx="161"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78" name="Rectangle 429"/>
              <p:cNvSpPr>
                <a:spLocks noChangeArrowheads="1"/>
              </p:cNvSpPr>
              <p:nvPr/>
            </p:nvSpPr>
            <p:spPr bwMode="auto">
              <a:xfrm rot="-5400000">
                <a:off x="914"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79" name="Rectangle 430"/>
              <p:cNvSpPr>
                <a:spLocks noChangeArrowheads="1"/>
              </p:cNvSpPr>
              <p:nvPr/>
            </p:nvSpPr>
            <p:spPr bwMode="auto">
              <a:xfrm rot="-5400000">
                <a:off x="896" y="313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680" name="Rectangle 431"/>
              <p:cNvSpPr>
                <a:spLocks noChangeArrowheads="1"/>
              </p:cNvSpPr>
              <p:nvPr/>
            </p:nvSpPr>
            <p:spPr bwMode="auto">
              <a:xfrm rot="-5400000">
                <a:off x="894" y="3192"/>
                <a:ext cx="58" cy="84"/>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04681" name="Freeform 432"/>
              <p:cNvSpPr>
                <a:spLocks/>
              </p:cNvSpPr>
              <p:nvPr/>
            </p:nvSpPr>
            <p:spPr bwMode="auto">
              <a:xfrm>
                <a:off x="1836" y="2461"/>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104682" name="Freeform 433"/>
              <p:cNvSpPr>
                <a:spLocks/>
              </p:cNvSpPr>
              <p:nvPr/>
            </p:nvSpPr>
            <p:spPr bwMode="auto">
              <a:xfrm>
                <a:off x="1868" y="2513"/>
                <a:ext cx="15" cy="11"/>
              </a:xfrm>
              <a:custGeom>
                <a:avLst/>
                <a:gdLst>
                  <a:gd name="T0" fmla="*/ 15 w 15"/>
                  <a:gd name="T1" fmla="*/ 11 h 11"/>
                  <a:gd name="T2" fmla="*/ 10 w 15"/>
                  <a:gd name="T3" fmla="*/ 6 h 11"/>
                  <a:gd name="T4" fmla="*/ 10 w 15"/>
                  <a:gd name="T5" fmla="*/ 6 h 11"/>
                  <a:gd name="T6" fmla="*/ 10 w 15"/>
                  <a:gd name="T7" fmla="*/ 0 h 11"/>
                  <a:gd name="T8" fmla="*/ 5 w 15"/>
                  <a:gd name="T9" fmla="*/ 0 h 11"/>
                  <a:gd name="T10" fmla="*/ 5 w 15"/>
                  <a:gd name="T11" fmla="*/ 0 h 11"/>
                  <a:gd name="T12" fmla="*/ 0 w 15"/>
                  <a:gd name="T13" fmla="*/ 6 h 11"/>
                  <a:gd name="T14" fmla="*/ 0 w 15"/>
                  <a:gd name="T15" fmla="*/ 6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0" y="6"/>
                    </a:lnTo>
                    <a:lnTo>
                      <a:pt x="10" y="0"/>
                    </a:lnTo>
                    <a:lnTo>
                      <a:pt x="5" y="0"/>
                    </a:lnTo>
                    <a:lnTo>
                      <a:pt x="0" y="6"/>
                    </a:lnTo>
                    <a:lnTo>
                      <a:pt x="0" y="11"/>
                    </a:lnTo>
                    <a:lnTo>
                      <a:pt x="15" y="11"/>
                    </a:lnTo>
                    <a:close/>
                  </a:path>
                </a:pathLst>
              </a:custGeom>
              <a:solidFill>
                <a:srgbClr val="000000"/>
              </a:solidFill>
              <a:ln w="9525">
                <a:noFill/>
                <a:round/>
                <a:headEnd/>
                <a:tailEnd/>
              </a:ln>
            </p:spPr>
            <p:txBody>
              <a:bodyPr/>
              <a:lstStyle/>
              <a:p>
                <a:endParaRPr lang="en-US"/>
              </a:p>
            </p:txBody>
          </p:sp>
          <p:sp>
            <p:nvSpPr>
              <p:cNvPr id="104683" name="Rectangle 434"/>
              <p:cNvSpPr>
                <a:spLocks noChangeArrowheads="1"/>
              </p:cNvSpPr>
              <p:nvPr/>
            </p:nvSpPr>
            <p:spPr bwMode="auto">
              <a:xfrm>
                <a:off x="1868" y="2524"/>
                <a:ext cx="15"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84" name="Freeform 435"/>
              <p:cNvSpPr>
                <a:spLocks/>
              </p:cNvSpPr>
              <p:nvPr/>
            </p:nvSpPr>
            <p:spPr bwMode="auto">
              <a:xfrm>
                <a:off x="1836" y="2888"/>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104685" name="Freeform 436"/>
              <p:cNvSpPr>
                <a:spLocks/>
              </p:cNvSpPr>
              <p:nvPr/>
            </p:nvSpPr>
            <p:spPr bwMode="auto">
              <a:xfrm>
                <a:off x="1868" y="2899"/>
                <a:ext cx="15" cy="5"/>
              </a:xfrm>
              <a:custGeom>
                <a:avLst/>
                <a:gdLst>
                  <a:gd name="T0" fmla="*/ 0 w 15"/>
                  <a:gd name="T1" fmla="*/ 0 h 5"/>
                  <a:gd name="T2" fmla="*/ 0 w 15"/>
                  <a:gd name="T3" fmla="*/ 0 h 5"/>
                  <a:gd name="T4" fmla="*/ 0 w 15"/>
                  <a:gd name="T5" fmla="*/ 5 h 5"/>
                  <a:gd name="T6" fmla="*/ 5 w 15"/>
                  <a:gd name="T7" fmla="*/ 5 h 5"/>
                  <a:gd name="T8" fmla="*/ 5 w 15"/>
                  <a:gd name="T9" fmla="*/ 5 h 5"/>
                  <a:gd name="T10" fmla="*/ 10 w 15"/>
                  <a:gd name="T11" fmla="*/ 5 h 5"/>
                  <a:gd name="T12" fmla="*/ 10 w 15"/>
                  <a:gd name="T13" fmla="*/ 5 h 5"/>
                  <a:gd name="T14" fmla="*/ 10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0" y="5"/>
                    </a:lnTo>
                    <a:lnTo>
                      <a:pt x="5" y="5"/>
                    </a:lnTo>
                    <a:lnTo>
                      <a:pt x="10" y="5"/>
                    </a:lnTo>
                    <a:lnTo>
                      <a:pt x="10" y="0"/>
                    </a:lnTo>
                    <a:lnTo>
                      <a:pt x="15" y="0"/>
                    </a:lnTo>
                    <a:lnTo>
                      <a:pt x="0" y="0"/>
                    </a:lnTo>
                    <a:close/>
                  </a:path>
                </a:pathLst>
              </a:custGeom>
              <a:solidFill>
                <a:srgbClr val="000000"/>
              </a:solidFill>
              <a:ln w="9525">
                <a:noFill/>
                <a:round/>
                <a:headEnd/>
                <a:tailEnd/>
              </a:ln>
            </p:spPr>
            <p:txBody>
              <a:bodyPr/>
              <a:lstStyle/>
              <a:p>
                <a:endParaRPr lang="en-US"/>
              </a:p>
            </p:txBody>
          </p:sp>
          <p:sp>
            <p:nvSpPr>
              <p:cNvPr id="104686" name="Line 437"/>
              <p:cNvSpPr>
                <a:spLocks noChangeShapeType="1"/>
              </p:cNvSpPr>
              <p:nvPr/>
            </p:nvSpPr>
            <p:spPr bwMode="auto">
              <a:xfrm>
                <a:off x="1523" y="2461"/>
                <a:ext cx="1" cy="495"/>
              </a:xfrm>
              <a:prstGeom prst="line">
                <a:avLst/>
              </a:prstGeom>
              <a:noFill/>
              <a:ln w="0">
                <a:solidFill>
                  <a:srgbClr val="000000"/>
                </a:solidFill>
                <a:round/>
                <a:headEnd/>
                <a:tailEnd/>
              </a:ln>
            </p:spPr>
            <p:txBody>
              <a:bodyPr/>
              <a:lstStyle/>
              <a:p>
                <a:endParaRPr lang="en-US"/>
              </a:p>
            </p:txBody>
          </p:sp>
          <p:sp>
            <p:nvSpPr>
              <p:cNvPr id="104687" name="Freeform 438"/>
              <p:cNvSpPr>
                <a:spLocks/>
              </p:cNvSpPr>
              <p:nvPr/>
            </p:nvSpPr>
            <p:spPr bwMode="auto">
              <a:xfrm>
                <a:off x="1502"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88" name="Freeform 439"/>
              <p:cNvSpPr>
                <a:spLocks/>
              </p:cNvSpPr>
              <p:nvPr/>
            </p:nvSpPr>
            <p:spPr bwMode="auto">
              <a:xfrm>
                <a:off x="1502"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689" name="Line 440"/>
              <p:cNvSpPr>
                <a:spLocks noChangeShapeType="1"/>
              </p:cNvSpPr>
              <p:nvPr/>
            </p:nvSpPr>
            <p:spPr bwMode="auto">
              <a:xfrm>
                <a:off x="1330" y="2461"/>
                <a:ext cx="1" cy="495"/>
              </a:xfrm>
              <a:prstGeom prst="line">
                <a:avLst/>
              </a:prstGeom>
              <a:noFill/>
              <a:ln w="0">
                <a:solidFill>
                  <a:srgbClr val="000000"/>
                </a:solidFill>
                <a:round/>
                <a:headEnd/>
                <a:tailEnd/>
              </a:ln>
            </p:spPr>
            <p:txBody>
              <a:bodyPr/>
              <a:lstStyle/>
              <a:p>
                <a:endParaRPr lang="en-US"/>
              </a:p>
            </p:txBody>
          </p:sp>
          <p:sp>
            <p:nvSpPr>
              <p:cNvPr id="104690" name="Freeform 441"/>
              <p:cNvSpPr>
                <a:spLocks/>
              </p:cNvSpPr>
              <p:nvPr/>
            </p:nvSpPr>
            <p:spPr bwMode="auto">
              <a:xfrm>
                <a:off x="1309"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91" name="Freeform 442"/>
              <p:cNvSpPr>
                <a:spLocks/>
              </p:cNvSpPr>
              <p:nvPr/>
            </p:nvSpPr>
            <p:spPr bwMode="auto">
              <a:xfrm>
                <a:off x="1309"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692" name="Freeform 443"/>
              <p:cNvSpPr>
                <a:spLocks/>
              </p:cNvSpPr>
              <p:nvPr/>
            </p:nvSpPr>
            <p:spPr bwMode="auto">
              <a:xfrm>
                <a:off x="1095" y="2461"/>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104693" name="Freeform 444"/>
              <p:cNvSpPr>
                <a:spLocks/>
              </p:cNvSpPr>
              <p:nvPr/>
            </p:nvSpPr>
            <p:spPr bwMode="auto">
              <a:xfrm>
                <a:off x="1127" y="2513"/>
                <a:ext cx="15" cy="11"/>
              </a:xfrm>
              <a:custGeom>
                <a:avLst/>
                <a:gdLst>
                  <a:gd name="T0" fmla="*/ 15 w 15"/>
                  <a:gd name="T1" fmla="*/ 11 h 11"/>
                  <a:gd name="T2" fmla="*/ 10 w 15"/>
                  <a:gd name="T3" fmla="*/ 6 h 11"/>
                  <a:gd name="T4" fmla="*/ 10 w 15"/>
                  <a:gd name="T5" fmla="*/ 6 h 11"/>
                  <a:gd name="T6" fmla="*/ 10 w 15"/>
                  <a:gd name="T7" fmla="*/ 0 h 11"/>
                  <a:gd name="T8" fmla="*/ 5 w 15"/>
                  <a:gd name="T9" fmla="*/ 0 h 11"/>
                  <a:gd name="T10" fmla="*/ 5 w 15"/>
                  <a:gd name="T11" fmla="*/ 0 h 11"/>
                  <a:gd name="T12" fmla="*/ 0 w 15"/>
                  <a:gd name="T13" fmla="*/ 6 h 11"/>
                  <a:gd name="T14" fmla="*/ 0 w 15"/>
                  <a:gd name="T15" fmla="*/ 6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0" y="6"/>
                    </a:lnTo>
                    <a:lnTo>
                      <a:pt x="10" y="0"/>
                    </a:lnTo>
                    <a:lnTo>
                      <a:pt x="5" y="0"/>
                    </a:lnTo>
                    <a:lnTo>
                      <a:pt x="0" y="6"/>
                    </a:lnTo>
                    <a:lnTo>
                      <a:pt x="0" y="11"/>
                    </a:lnTo>
                    <a:lnTo>
                      <a:pt x="15" y="11"/>
                    </a:lnTo>
                    <a:close/>
                  </a:path>
                </a:pathLst>
              </a:custGeom>
              <a:solidFill>
                <a:srgbClr val="000000"/>
              </a:solidFill>
              <a:ln w="9525">
                <a:noFill/>
                <a:round/>
                <a:headEnd/>
                <a:tailEnd/>
              </a:ln>
            </p:spPr>
            <p:txBody>
              <a:bodyPr/>
              <a:lstStyle/>
              <a:p>
                <a:endParaRPr lang="en-US"/>
              </a:p>
            </p:txBody>
          </p:sp>
          <p:sp>
            <p:nvSpPr>
              <p:cNvPr id="104694" name="Rectangle 445"/>
              <p:cNvSpPr>
                <a:spLocks noChangeArrowheads="1"/>
              </p:cNvSpPr>
              <p:nvPr/>
            </p:nvSpPr>
            <p:spPr bwMode="auto">
              <a:xfrm>
                <a:off x="1127" y="2524"/>
                <a:ext cx="15"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95" name="Freeform 446"/>
              <p:cNvSpPr>
                <a:spLocks/>
              </p:cNvSpPr>
              <p:nvPr/>
            </p:nvSpPr>
            <p:spPr bwMode="auto">
              <a:xfrm>
                <a:off x="1095" y="2888"/>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104696" name="Freeform 447"/>
              <p:cNvSpPr>
                <a:spLocks/>
              </p:cNvSpPr>
              <p:nvPr/>
            </p:nvSpPr>
            <p:spPr bwMode="auto">
              <a:xfrm>
                <a:off x="1127" y="2899"/>
                <a:ext cx="15" cy="5"/>
              </a:xfrm>
              <a:custGeom>
                <a:avLst/>
                <a:gdLst>
                  <a:gd name="T0" fmla="*/ 0 w 15"/>
                  <a:gd name="T1" fmla="*/ 0 h 5"/>
                  <a:gd name="T2" fmla="*/ 0 w 15"/>
                  <a:gd name="T3" fmla="*/ 0 h 5"/>
                  <a:gd name="T4" fmla="*/ 0 w 15"/>
                  <a:gd name="T5" fmla="*/ 5 h 5"/>
                  <a:gd name="T6" fmla="*/ 5 w 15"/>
                  <a:gd name="T7" fmla="*/ 5 h 5"/>
                  <a:gd name="T8" fmla="*/ 5 w 15"/>
                  <a:gd name="T9" fmla="*/ 5 h 5"/>
                  <a:gd name="T10" fmla="*/ 10 w 15"/>
                  <a:gd name="T11" fmla="*/ 5 h 5"/>
                  <a:gd name="T12" fmla="*/ 10 w 15"/>
                  <a:gd name="T13" fmla="*/ 5 h 5"/>
                  <a:gd name="T14" fmla="*/ 10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0" y="5"/>
                    </a:lnTo>
                    <a:lnTo>
                      <a:pt x="5" y="5"/>
                    </a:lnTo>
                    <a:lnTo>
                      <a:pt x="10" y="5"/>
                    </a:lnTo>
                    <a:lnTo>
                      <a:pt x="10" y="0"/>
                    </a:lnTo>
                    <a:lnTo>
                      <a:pt x="15" y="0"/>
                    </a:lnTo>
                    <a:lnTo>
                      <a:pt x="0" y="0"/>
                    </a:lnTo>
                    <a:close/>
                  </a:path>
                </a:pathLst>
              </a:custGeom>
              <a:solidFill>
                <a:srgbClr val="000000"/>
              </a:solidFill>
              <a:ln w="9525">
                <a:noFill/>
                <a:round/>
                <a:headEnd/>
                <a:tailEnd/>
              </a:ln>
            </p:spPr>
            <p:txBody>
              <a:bodyPr/>
              <a:lstStyle/>
              <a:p>
                <a:endParaRPr lang="en-US"/>
              </a:p>
            </p:txBody>
          </p:sp>
          <p:sp>
            <p:nvSpPr>
              <p:cNvPr id="104697" name="Line 448"/>
              <p:cNvSpPr>
                <a:spLocks noChangeShapeType="1"/>
              </p:cNvSpPr>
              <p:nvPr/>
            </p:nvSpPr>
            <p:spPr bwMode="auto">
              <a:xfrm>
                <a:off x="939" y="2461"/>
                <a:ext cx="1" cy="495"/>
              </a:xfrm>
              <a:prstGeom prst="line">
                <a:avLst/>
              </a:prstGeom>
              <a:noFill/>
              <a:ln w="0">
                <a:solidFill>
                  <a:srgbClr val="000000"/>
                </a:solidFill>
                <a:round/>
                <a:headEnd/>
                <a:tailEnd/>
              </a:ln>
            </p:spPr>
            <p:txBody>
              <a:bodyPr/>
              <a:lstStyle/>
              <a:p>
                <a:endParaRPr lang="en-US"/>
              </a:p>
            </p:txBody>
          </p:sp>
          <p:sp>
            <p:nvSpPr>
              <p:cNvPr id="104698" name="Freeform 449"/>
              <p:cNvSpPr>
                <a:spLocks/>
              </p:cNvSpPr>
              <p:nvPr/>
            </p:nvSpPr>
            <p:spPr bwMode="auto">
              <a:xfrm>
                <a:off x="918"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99" name="Freeform 450"/>
              <p:cNvSpPr>
                <a:spLocks/>
              </p:cNvSpPr>
              <p:nvPr/>
            </p:nvSpPr>
            <p:spPr bwMode="auto">
              <a:xfrm>
                <a:off x="918"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00" name="Freeform 451"/>
              <p:cNvSpPr>
                <a:spLocks/>
              </p:cNvSpPr>
              <p:nvPr/>
            </p:nvSpPr>
            <p:spPr bwMode="auto">
              <a:xfrm>
                <a:off x="1262" y="1769"/>
                <a:ext cx="63" cy="73"/>
              </a:xfrm>
              <a:custGeom>
                <a:avLst/>
                <a:gdLst>
                  <a:gd name="T0" fmla="*/ 0 w 63"/>
                  <a:gd name="T1" fmla="*/ 73 h 73"/>
                  <a:gd name="T2" fmla="*/ 63 w 63"/>
                  <a:gd name="T3" fmla="*/ 36 h 73"/>
                  <a:gd name="T4" fmla="*/ 0 w 63"/>
                  <a:gd name="T5" fmla="*/ 0 h 73"/>
                  <a:gd name="T6" fmla="*/ 0 w 63"/>
                  <a:gd name="T7" fmla="*/ 73 h 73"/>
                  <a:gd name="T8" fmla="*/ 0 60000 65536"/>
                  <a:gd name="T9" fmla="*/ 0 60000 65536"/>
                  <a:gd name="T10" fmla="*/ 0 60000 65536"/>
                  <a:gd name="T11" fmla="*/ 0 60000 65536"/>
                  <a:gd name="T12" fmla="*/ 0 w 63"/>
                  <a:gd name="T13" fmla="*/ 0 h 73"/>
                  <a:gd name="T14" fmla="*/ 63 w 63"/>
                  <a:gd name="T15" fmla="*/ 73 h 73"/>
                </a:gdLst>
                <a:ahLst/>
                <a:cxnLst>
                  <a:cxn ang="T8">
                    <a:pos x="T0" y="T1"/>
                  </a:cxn>
                  <a:cxn ang="T9">
                    <a:pos x="T2" y="T3"/>
                  </a:cxn>
                  <a:cxn ang="T10">
                    <a:pos x="T4" y="T5"/>
                  </a:cxn>
                  <a:cxn ang="T11">
                    <a:pos x="T6" y="T7"/>
                  </a:cxn>
                </a:cxnLst>
                <a:rect l="T12" t="T13" r="T14" b="T15"/>
                <a:pathLst>
                  <a:path w="63" h="73">
                    <a:moveTo>
                      <a:pt x="0" y="73"/>
                    </a:moveTo>
                    <a:lnTo>
                      <a:pt x="63" y="36"/>
                    </a:lnTo>
                    <a:lnTo>
                      <a:pt x="0" y="0"/>
                    </a:lnTo>
                    <a:lnTo>
                      <a:pt x="0" y="73"/>
                    </a:lnTo>
                    <a:close/>
                  </a:path>
                </a:pathLst>
              </a:custGeom>
              <a:solidFill>
                <a:srgbClr val="000000"/>
              </a:solidFill>
              <a:ln w="9525">
                <a:noFill/>
                <a:round/>
                <a:headEnd/>
                <a:tailEnd/>
              </a:ln>
            </p:spPr>
            <p:txBody>
              <a:bodyPr/>
              <a:lstStyle/>
              <a:p>
                <a:endParaRPr lang="en-US"/>
              </a:p>
            </p:txBody>
          </p:sp>
          <p:sp>
            <p:nvSpPr>
              <p:cNvPr id="104701" name="Freeform 452"/>
              <p:cNvSpPr>
                <a:spLocks/>
              </p:cNvSpPr>
              <p:nvPr/>
            </p:nvSpPr>
            <p:spPr bwMode="auto">
              <a:xfrm>
                <a:off x="1268" y="1800"/>
                <a:ext cx="5" cy="10"/>
              </a:xfrm>
              <a:custGeom>
                <a:avLst/>
                <a:gdLst>
                  <a:gd name="T0" fmla="*/ 0 w 5"/>
                  <a:gd name="T1" fmla="*/ 10 h 10"/>
                  <a:gd name="T2" fmla="*/ 0 w 5"/>
                  <a:gd name="T3" fmla="*/ 10 h 10"/>
                  <a:gd name="T4" fmla="*/ 5 w 5"/>
                  <a:gd name="T5" fmla="*/ 10 h 10"/>
                  <a:gd name="T6" fmla="*/ 5 w 5"/>
                  <a:gd name="T7" fmla="*/ 10 h 10"/>
                  <a:gd name="T8" fmla="*/ 5 w 5"/>
                  <a:gd name="T9" fmla="*/ 5 h 10"/>
                  <a:gd name="T10" fmla="*/ 5 w 5"/>
                  <a:gd name="T11" fmla="*/ 5 h 10"/>
                  <a:gd name="T12" fmla="*/ 5 w 5"/>
                  <a:gd name="T13" fmla="*/ 0 h 10"/>
                  <a:gd name="T14" fmla="*/ 0 w 5"/>
                  <a:gd name="T15" fmla="*/ 0 h 10"/>
                  <a:gd name="T16" fmla="*/ 0 w 5"/>
                  <a:gd name="T17" fmla="*/ 0 h 10"/>
                  <a:gd name="T18" fmla="*/ 0 w 5"/>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0" y="10"/>
                    </a:moveTo>
                    <a:lnTo>
                      <a:pt x="0" y="10"/>
                    </a:lnTo>
                    <a:lnTo>
                      <a:pt x="5" y="10"/>
                    </a:lnTo>
                    <a:lnTo>
                      <a:pt x="5"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4702" name="Rectangle 453"/>
              <p:cNvSpPr>
                <a:spLocks noChangeArrowheads="1"/>
              </p:cNvSpPr>
              <p:nvPr/>
            </p:nvSpPr>
            <p:spPr bwMode="auto">
              <a:xfrm>
                <a:off x="1085" y="1800"/>
                <a:ext cx="183"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03" name="Freeform 454"/>
              <p:cNvSpPr>
                <a:spLocks/>
              </p:cNvSpPr>
              <p:nvPr/>
            </p:nvSpPr>
            <p:spPr bwMode="auto">
              <a:xfrm>
                <a:off x="1022" y="1769"/>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4704" name="Freeform 455"/>
              <p:cNvSpPr>
                <a:spLocks/>
              </p:cNvSpPr>
              <p:nvPr/>
            </p:nvSpPr>
            <p:spPr bwMode="auto">
              <a:xfrm>
                <a:off x="1075" y="1800"/>
                <a:ext cx="10" cy="10"/>
              </a:xfrm>
              <a:custGeom>
                <a:avLst/>
                <a:gdLst>
                  <a:gd name="T0" fmla="*/ 10 w 10"/>
                  <a:gd name="T1" fmla="*/ 0 h 10"/>
                  <a:gd name="T2" fmla="*/ 5 w 10"/>
                  <a:gd name="T3" fmla="*/ 0 h 10"/>
                  <a:gd name="T4" fmla="*/ 5 w 10"/>
                  <a:gd name="T5" fmla="*/ 0 h 10"/>
                  <a:gd name="T6" fmla="*/ 5 w 10"/>
                  <a:gd name="T7" fmla="*/ 5 h 10"/>
                  <a:gd name="T8" fmla="*/ 0 w 10"/>
                  <a:gd name="T9" fmla="*/ 5 h 10"/>
                  <a:gd name="T10" fmla="*/ 5 w 10"/>
                  <a:gd name="T11" fmla="*/ 10 h 10"/>
                  <a:gd name="T12" fmla="*/ 5 w 10"/>
                  <a:gd name="T13" fmla="*/ 10 h 10"/>
                  <a:gd name="T14" fmla="*/ 5 w 10"/>
                  <a:gd name="T15" fmla="*/ 10 h 10"/>
                  <a:gd name="T16" fmla="*/ 10 w 10"/>
                  <a:gd name="T17" fmla="*/ 10 h 10"/>
                  <a:gd name="T18" fmla="*/ 10 w 10"/>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0"/>
                  <a:gd name="T32" fmla="*/ 10 w 10"/>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0">
                    <a:moveTo>
                      <a:pt x="10" y="0"/>
                    </a:moveTo>
                    <a:lnTo>
                      <a:pt x="5" y="0"/>
                    </a:lnTo>
                    <a:lnTo>
                      <a:pt x="5" y="5"/>
                    </a:lnTo>
                    <a:lnTo>
                      <a:pt x="0" y="5"/>
                    </a:lnTo>
                    <a:lnTo>
                      <a:pt x="5" y="10"/>
                    </a:lnTo>
                    <a:lnTo>
                      <a:pt x="10" y="10"/>
                    </a:lnTo>
                    <a:lnTo>
                      <a:pt x="10" y="0"/>
                    </a:lnTo>
                    <a:close/>
                  </a:path>
                </a:pathLst>
              </a:custGeom>
              <a:solidFill>
                <a:srgbClr val="000000"/>
              </a:solidFill>
              <a:ln w="9525">
                <a:noFill/>
                <a:round/>
                <a:headEnd/>
                <a:tailEnd/>
              </a:ln>
            </p:spPr>
            <p:txBody>
              <a:bodyPr/>
              <a:lstStyle/>
              <a:p>
                <a:endParaRPr lang="en-US"/>
              </a:p>
            </p:txBody>
          </p:sp>
          <p:sp>
            <p:nvSpPr>
              <p:cNvPr id="104705" name="Rectangle 456"/>
              <p:cNvSpPr>
                <a:spLocks noChangeArrowheads="1"/>
              </p:cNvSpPr>
              <p:nvPr/>
            </p:nvSpPr>
            <p:spPr bwMode="auto">
              <a:xfrm>
                <a:off x="2457" y="2513"/>
                <a:ext cx="897" cy="365"/>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706" name="Rectangle 457"/>
              <p:cNvSpPr>
                <a:spLocks noChangeArrowheads="1"/>
              </p:cNvSpPr>
              <p:nvPr/>
            </p:nvSpPr>
            <p:spPr bwMode="auto">
              <a:xfrm>
                <a:off x="2963" y="2644"/>
                <a:ext cx="360"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07" name="Rectangle 458"/>
              <p:cNvSpPr>
                <a:spLocks noChangeArrowheads="1"/>
              </p:cNvSpPr>
              <p:nvPr/>
            </p:nvSpPr>
            <p:spPr bwMode="auto">
              <a:xfrm>
                <a:off x="2963" y="2644"/>
                <a:ext cx="360"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08" name="Rectangle 459"/>
              <p:cNvSpPr>
                <a:spLocks noChangeArrowheads="1"/>
              </p:cNvSpPr>
              <p:nvPr/>
            </p:nvSpPr>
            <p:spPr bwMode="auto">
              <a:xfrm>
                <a:off x="3015" y="2654"/>
                <a:ext cx="287"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104709" name="Rectangle 460"/>
              <p:cNvSpPr>
                <a:spLocks noChangeArrowheads="1"/>
              </p:cNvSpPr>
              <p:nvPr/>
            </p:nvSpPr>
            <p:spPr bwMode="auto">
              <a:xfrm>
                <a:off x="3052" y="2742"/>
                <a:ext cx="20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104710" name="Rectangle 461"/>
              <p:cNvSpPr>
                <a:spLocks noChangeArrowheads="1"/>
              </p:cNvSpPr>
              <p:nvPr/>
            </p:nvSpPr>
            <p:spPr bwMode="auto">
              <a:xfrm>
                <a:off x="2582" y="2534"/>
                <a:ext cx="720"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104711" name="Rectangle 462"/>
              <p:cNvSpPr>
                <a:spLocks noChangeArrowheads="1"/>
              </p:cNvSpPr>
              <p:nvPr/>
            </p:nvSpPr>
            <p:spPr bwMode="auto">
              <a:xfrm>
                <a:off x="2488" y="2644"/>
                <a:ext cx="439"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12" name="Rectangle 463"/>
              <p:cNvSpPr>
                <a:spLocks noChangeArrowheads="1"/>
              </p:cNvSpPr>
              <p:nvPr/>
            </p:nvSpPr>
            <p:spPr bwMode="auto">
              <a:xfrm>
                <a:off x="2488" y="2644"/>
                <a:ext cx="439"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13" name="Rectangle 464"/>
              <p:cNvSpPr>
                <a:spLocks noChangeArrowheads="1"/>
              </p:cNvSpPr>
              <p:nvPr/>
            </p:nvSpPr>
            <p:spPr bwMode="auto">
              <a:xfrm>
                <a:off x="2577" y="2649"/>
                <a:ext cx="282"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104714" name="Rectangle 465"/>
              <p:cNvSpPr>
                <a:spLocks noChangeArrowheads="1"/>
              </p:cNvSpPr>
              <p:nvPr/>
            </p:nvSpPr>
            <p:spPr bwMode="auto">
              <a:xfrm>
                <a:off x="2540" y="2737"/>
                <a:ext cx="355"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104715" name="Line 466"/>
              <p:cNvSpPr>
                <a:spLocks noChangeShapeType="1"/>
              </p:cNvSpPr>
              <p:nvPr/>
            </p:nvSpPr>
            <p:spPr bwMode="auto">
              <a:xfrm>
                <a:off x="1972" y="2774"/>
                <a:ext cx="1" cy="182"/>
              </a:xfrm>
              <a:prstGeom prst="line">
                <a:avLst/>
              </a:prstGeom>
              <a:noFill/>
              <a:ln w="0">
                <a:solidFill>
                  <a:srgbClr val="000000"/>
                </a:solidFill>
                <a:round/>
                <a:headEnd/>
                <a:tailEnd/>
              </a:ln>
            </p:spPr>
            <p:txBody>
              <a:bodyPr/>
              <a:lstStyle/>
              <a:p>
                <a:endParaRPr lang="en-US"/>
              </a:p>
            </p:txBody>
          </p:sp>
          <p:sp>
            <p:nvSpPr>
              <p:cNvPr id="104716" name="Freeform 467"/>
              <p:cNvSpPr>
                <a:spLocks/>
              </p:cNvSpPr>
              <p:nvPr/>
            </p:nvSpPr>
            <p:spPr bwMode="auto">
              <a:xfrm>
                <a:off x="1951"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17" name="Line 468"/>
              <p:cNvSpPr>
                <a:spLocks noChangeShapeType="1"/>
              </p:cNvSpPr>
              <p:nvPr/>
            </p:nvSpPr>
            <p:spPr bwMode="auto">
              <a:xfrm>
                <a:off x="1972" y="2774"/>
                <a:ext cx="475" cy="1"/>
              </a:xfrm>
              <a:prstGeom prst="line">
                <a:avLst/>
              </a:prstGeom>
              <a:noFill/>
              <a:ln w="0">
                <a:solidFill>
                  <a:srgbClr val="000000"/>
                </a:solidFill>
                <a:round/>
                <a:headEnd/>
                <a:tailEnd/>
              </a:ln>
            </p:spPr>
            <p:txBody>
              <a:bodyPr/>
              <a:lstStyle/>
              <a:p>
                <a:endParaRPr lang="en-US"/>
              </a:p>
            </p:txBody>
          </p:sp>
          <p:sp>
            <p:nvSpPr>
              <p:cNvPr id="104718" name="Freeform 469"/>
              <p:cNvSpPr>
                <a:spLocks/>
              </p:cNvSpPr>
              <p:nvPr/>
            </p:nvSpPr>
            <p:spPr bwMode="auto">
              <a:xfrm>
                <a:off x="2405" y="2753"/>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104719" name="Rectangle 470"/>
              <p:cNvSpPr>
                <a:spLocks noChangeArrowheads="1"/>
              </p:cNvSpPr>
              <p:nvPr/>
            </p:nvSpPr>
            <p:spPr bwMode="auto">
              <a:xfrm>
                <a:off x="662"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20" name="Rectangle 471"/>
              <p:cNvSpPr>
                <a:spLocks noChangeArrowheads="1"/>
              </p:cNvSpPr>
              <p:nvPr/>
            </p:nvSpPr>
            <p:spPr bwMode="auto">
              <a:xfrm>
                <a:off x="662" y="2967"/>
                <a:ext cx="157"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21" name="Rectangle 472"/>
              <p:cNvSpPr>
                <a:spLocks noChangeArrowheads="1"/>
              </p:cNvSpPr>
              <p:nvPr/>
            </p:nvSpPr>
            <p:spPr bwMode="auto">
              <a:xfrm rot="-5400000">
                <a:off x="695" y="3229"/>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G</a:t>
                </a:r>
                <a:endParaRPr lang="en-US" sz="1800">
                  <a:solidFill>
                    <a:srgbClr val="000000"/>
                  </a:solidFill>
                </a:endParaRPr>
              </a:p>
            </p:txBody>
          </p:sp>
          <p:sp>
            <p:nvSpPr>
              <p:cNvPr id="104722" name="Rectangle 473"/>
              <p:cNvSpPr>
                <a:spLocks noChangeArrowheads="1"/>
              </p:cNvSpPr>
              <p:nvPr/>
            </p:nvSpPr>
            <p:spPr bwMode="auto">
              <a:xfrm rot="-5400000">
                <a:off x="700" y="317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723" name="Rectangle 474"/>
              <p:cNvSpPr>
                <a:spLocks noChangeArrowheads="1"/>
              </p:cNvSpPr>
              <p:nvPr/>
            </p:nvSpPr>
            <p:spPr bwMode="auto">
              <a:xfrm rot="-5400000">
                <a:off x="716" y="313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724" name="Rectangle 475"/>
              <p:cNvSpPr>
                <a:spLocks noChangeArrowheads="1"/>
              </p:cNvSpPr>
              <p:nvPr/>
            </p:nvSpPr>
            <p:spPr bwMode="auto">
              <a:xfrm rot="-5400000">
                <a:off x="695" y="3088"/>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4725" name="Line 476"/>
              <p:cNvSpPr>
                <a:spLocks noChangeShapeType="1"/>
              </p:cNvSpPr>
              <p:nvPr/>
            </p:nvSpPr>
            <p:spPr bwMode="auto">
              <a:xfrm>
                <a:off x="736" y="2461"/>
                <a:ext cx="1" cy="495"/>
              </a:xfrm>
              <a:prstGeom prst="line">
                <a:avLst/>
              </a:prstGeom>
              <a:noFill/>
              <a:ln w="0">
                <a:solidFill>
                  <a:srgbClr val="000000"/>
                </a:solidFill>
                <a:round/>
                <a:headEnd/>
                <a:tailEnd/>
              </a:ln>
            </p:spPr>
            <p:txBody>
              <a:bodyPr/>
              <a:lstStyle/>
              <a:p>
                <a:endParaRPr lang="en-US"/>
              </a:p>
            </p:txBody>
          </p:sp>
          <p:sp>
            <p:nvSpPr>
              <p:cNvPr id="104726" name="Freeform 477"/>
              <p:cNvSpPr>
                <a:spLocks/>
              </p:cNvSpPr>
              <p:nvPr/>
            </p:nvSpPr>
            <p:spPr bwMode="auto">
              <a:xfrm>
                <a:off x="715" y="2461"/>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04727" name="Freeform 478"/>
              <p:cNvSpPr>
                <a:spLocks/>
              </p:cNvSpPr>
              <p:nvPr/>
            </p:nvSpPr>
            <p:spPr bwMode="auto">
              <a:xfrm>
                <a:off x="715" y="2914"/>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04728" name="Line 479"/>
              <p:cNvSpPr>
                <a:spLocks noChangeShapeType="1"/>
              </p:cNvSpPr>
              <p:nvPr/>
            </p:nvSpPr>
            <p:spPr bwMode="auto">
              <a:xfrm>
                <a:off x="1914" y="3508"/>
                <a:ext cx="1" cy="495"/>
              </a:xfrm>
              <a:prstGeom prst="line">
                <a:avLst/>
              </a:prstGeom>
              <a:noFill/>
              <a:ln w="0">
                <a:solidFill>
                  <a:srgbClr val="000000"/>
                </a:solidFill>
                <a:round/>
                <a:headEnd/>
                <a:tailEnd/>
              </a:ln>
            </p:spPr>
            <p:txBody>
              <a:bodyPr/>
              <a:lstStyle/>
              <a:p>
                <a:endParaRPr lang="en-US"/>
              </a:p>
            </p:txBody>
          </p:sp>
          <p:sp>
            <p:nvSpPr>
              <p:cNvPr id="104729" name="Freeform 480"/>
              <p:cNvSpPr>
                <a:spLocks/>
              </p:cNvSpPr>
              <p:nvPr/>
            </p:nvSpPr>
            <p:spPr bwMode="auto">
              <a:xfrm>
                <a:off x="1894"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104730" name="Freeform 481"/>
              <p:cNvSpPr>
                <a:spLocks/>
              </p:cNvSpPr>
              <p:nvPr/>
            </p:nvSpPr>
            <p:spPr bwMode="auto">
              <a:xfrm>
                <a:off x="1894"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104731" name="Line 482"/>
              <p:cNvSpPr>
                <a:spLocks noChangeShapeType="1"/>
              </p:cNvSpPr>
              <p:nvPr/>
            </p:nvSpPr>
            <p:spPr bwMode="auto">
              <a:xfrm>
                <a:off x="1721" y="3508"/>
                <a:ext cx="1" cy="495"/>
              </a:xfrm>
              <a:prstGeom prst="line">
                <a:avLst/>
              </a:prstGeom>
              <a:noFill/>
              <a:ln w="0">
                <a:solidFill>
                  <a:srgbClr val="000000"/>
                </a:solidFill>
                <a:round/>
                <a:headEnd/>
                <a:tailEnd/>
              </a:ln>
            </p:spPr>
            <p:txBody>
              <a:bodyPr/>
              <a:lstStyle/>
              <a:p>
                <a:endParaRPr lang="en-US"/>
              </a:p>
            </p:txBody>
          </p:sp>
          <p:sp>
            <p:nvSpPr>
              <p:cNvPr id="104732" name="Freeform 483"/>
              <p:cNvSpPr>
                <a:spLocks/>
              </p:cNvSpPr>
              <p:nvPr/>
            </p:nvSpPr>
            <p:spPr bwMode="auto">
              <a:xfrm>
                <a:off x="1701" y="3508"/>
                <a:ext cx="47" cy="42"/>
              </a:xfrm>
              <a:custGeom>
                <a:avLst/>
                <a:gdLst>
                  <a:gd name="T0" fmla="*/ 20 w 47"/>
                  <a:gd name="T1" fmla="*/ 0 h 42"/>
                  <a:gd name="T2" fmla="*/ 47 w 47"/>
                  <a:gd name="T3" fmla="*/ 42 h 42"/>
                  <a:gd name="T4" fmla="*/ 0 w 47"/>
                  <a:gd name="T5" fmla="*/ 42 h 42"/>
                  <a:gd name="T6" fmla="*/ 20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0" y="0"/>
                    </a:moveTo>
                    <a:lnTo>
                      <a:pt x="47" y="42"/>
                    </a:lnTo>
                    <a:lnTo>
                      <a:pt x="0" y="42"/>
                    </a:lnTo>
                    <a:lnTo>
                      <a:pt x="20" y="0"/>
                    </a:lnTo>
                    <a:close/>
                  </a:path>
                </a:pathLst>
              </a:custGeom>
              <a:solidFill>
                <a:srgbClr val="000000"/>
              </a:solidFill>
              <a:ln w="9525">
                <a:noFill/>
                <a:round/>
                <a:headEnd/>
                <a:tailEnd/>
              </a:ln>
            </p:spPr>
            <p:txBody>
              <a:bodyPr/>
              <a:lstStyle/>
              <a:p>
                <a:endParaRPr lang="en-US"/>
              </a:p>
            </p:txBody>
          </p:sp>
          <p:sp>
            <p:nvSpPr>
              <p:cNvPr id="104733" name="Freeform 484"/>
              <p:cNvSpPr>
                <a:spLocks/>
              </p:cNvSpPr>
              <p:nvPr/>
            </p:nvSpPr>
            <p:spPr bwMode="auto">
              <a:xfrm>
                <a:off x="1701" y="3961"/>
                <a:ext cx="47" cy="42"/>
              </a:xfrm>
              <a:custGeom>
                <a:avLst/>
                <a:gdLst>
                  <a:gd name="T0" fmla="*/ 20 w 47"/>
                  <a:gd name="T1" fmla="*/ 42 h 42"/>
                  <a:gd name="T2" fmla="*/ 47 w 47"/>
                  <a:gd name="T3" fmla="*/ 0 h 42"/>
                  <a:gd name="T4" fmla="*/ 0 w 47"/>
                  <a:gd name="T5" fmla="*/ 0 h 42"/>
                  <a:gd name="T6" fmla="*/ 20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0" y="42"/>
                    </a:moveTo>
                    <a:lnTo>
                      <a:pt x="47" y="0"/>
                    </a:lnTo>
                    <a:lnTo>
                      <a:pt x="0" y="0"/>
                    </a:lnTo>
                    <a:lnTo>
                      <a:pt x="20" y="42"/>
                    </a:lnTo>
                    <a:close/>
                  </a:path>
                </a:pathLst>
              </a:custGeom>
              <a:solidFill>
                <a:srgbClr val="000000"/>
              </a:solidFill>
              <a:ln w="9525">
                <a:noFill/>
                <a:round/>
                <a:headEnd/>
                <a:tailEnd/>
              </a:ln>
            </p:spPr>
            <p:txBody>
              <a:bodyPr/>
              <a:lstStyle/>
              <a:p>
                <a:endParaRPr lang="en-US"/>
              </a:p>
            </p:txBody>
          </p:sp>
          <p:sp>
            <p:nvSpPr>
              <p:cNvPr id="104734" name="Line 485"/>
              <p:cNvSpPr>
                <a:spLocks noChangeShapeType="1"/>
              </p:cNvSpPr>
              <p:nvPr/>
            </p:nvSpPr>
            <p:spPr bwMode="auto">
              <a:xfrm>
                <a:off x="1523" y="3508"/>
                <a:ext cx="1" cy="495"/>
              </a:xfrm>
              <a:prstGeom prst="line">
                <a:avLst/>
              </a:prstGeom>
              <a:noFill/>
              <a:ln w="0">
                <a:solidFill>
                  <a:srgbClr val="000000"/>
                </a:solidFill>
                <a:round/>
                <a:headEnd/>
                <a:tailEnd/>
              </a:ln>
            </p:spPr>
            <p:txBody>
              <a:bodyPr/>
              <a:lstStyle/>
              <a:p>
                <a:endParaRPr lang="en-US"/>
              </a:p>
            </p:txBody>
          </p:sp>
          <p:sp>
            <p:nvSpPr>
              <p:cNvPr id="104735" name="Freeform 486"/>
              <p:cNvSpPr>
                <a:spLocks/>
              </p:cNvSpPr>
              <p:nvPr/>
            </p:nvSpPr>
            <p:spPr bwMode="auto">
              <a:xfrm>
                <a:off x="1502"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36" name="Freeform 487"/>
              <p:cNvSpPr>
                <a:spLocks/>
              </p:cNvSpPr>
              <p:nvPr/>
            </p:nvSpPr>
            <p:spPr bwMode="auto">
              <a:xfrm>
                <a:off x="1502"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37" name="Line 488"/>
              <p:cNvSpPr>
                <a:spLocks noChangeShapeType="1"/>
              </p:cNvSpPr>
              <p:nvPr/>
            </p:nvSpPr>
            <p:spPr bwMode="auto">
              <a:xfrm>
                <a:off x="1330" y="3508"/>
                <a:ext cx="1" cy="495"/>
              </a:xfrm>
              <a:prstGeom prst="line">
                <a:avLst/>
              </a:prstGeom>
              <a:noFill/>
              <a:ln w="0">
                <a:solidFill>
                  <a:srgbClr val="000000"/>
                </a:solidFill>
                <a:round/>
                <a:headEnd/>
                <a:tailEnd/>
              </a:ln>
            </p:spPr>
            <p:txBody>
              <a:bodyPr/>
              <a:lstStyle/>
              <a:p>
                <a:endParaRPr lang="en-US"/>
              </a:p>
            </p:txBody>
          </p:sp>
          <p:sp>
            <p:nvSpPr>
              <p:cNvPr id="104738" name="Freeform 489"/>
              <p:cNvSpPr>
                <a:spLocks/>
              </p:cNvSpPr>
              <p:nvPr/>
            </p:nvSpPr>
            <p:spPr bwMode="auto">
              <a:xfrm>
                <a:off x="1309"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39" name="Freeform 490"/>
              <p:cNvSpPr>
                <a:spLocks/>
              </p:cNvSpPr>
              <p:nvPr/>
            </p:nvSpPr>
            <p:spPr bwMode="auto">
              <a:xfrm>
                <a:off x="1309"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0" name="Line 491"/>
              <p:cNvSpPr>
                <a:spLocks noChangeShapeType="1"/>
              </p:cNvSpPr>
              <p:nvPr/>
            </p:nvSpPr>
            <p:spPr bwMode="auto">
              <a:xfrm>
                <a:off x="1132" y="3508"/>
                <a:ext cx="1" cy="495"/>
              </a:xfrm>
              <a:prstGeom prst="line">
                <a:avLst/>
              </a:prstGeom>
              <a:noFill/>
              <a:ln w="0">
                <a:solidFill>
                  <a:srgbClr val="000000"/>
                </a:solidFill>
                <a:round/>
                <a:headEnd/>
                <a:tailEnd/>
              </a:ln>
            </p:spPr>
            <p:txBody>
              <a:bodyPr/>
              <a:lstStyle/>
              <a:p>
                <a:endParaRPr lang="en-US"/>
              </a:p>
            </p:txBody>
          </p:sp>
          <p:sp>
            <p:nvSpPr>
              <p:cNvPr id="104741" name="Freeform 492"/>
              <p:cNvSpPr>
                <a:spLocks/>
              </p:cNvSpPr>
              <p:nvPr/>
            </p:nvSpPr>
            <p:spPr bwMode="auto">
              <a:xfrm>
                <a:off x="1111"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42" name="Freeform 493"/>
              <p:cNvSpPr>
                <a:spLocks/>
              </p:cNvSpPr>
              <p:nvPr/>
            </p:nvSpPr>
            <p:spPr bwMode="auto">
              <a:xfrm>
                <a:off x="1111"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3" name="Line 494"/>
              <p:cNvSpPr>
                <a:spLocks noChangeShapeType="1"/>
              </p:cNvSpPr>
              <p:nvPr/>
            </p:nvSpPr>
            <p:spPr bwMode="auto">
              <a:xfrm>
                <a:off x="939" y="3508"/>
                <a:ext cx="1" cy="495"/>
              </a:xfrm>
              <a:prstGeom prst="line">
                <a:avLst/>
              </a:prstGeom>
              <a:noFill/>
              <a:ln w="0">
                <a:solidFill>
                  <a:srgbClr val="000000"/>
                </a:solidFill>
                <a:round/>
                <a:headEnd/>
                <a:tailEnd/>
              </a:ln>
            </p:spPr>
            <p:txBody>
              <a:bodyPr/>
              <a:lstStyle/>
              <a:p>
                <a:endParaRPr lang="en-US"/>
              </a:p>
            </p:txBody>
          </p:sp>
          <p:sp>
            <p:nvSpPr>
              <p:cNvPr id="104744" name="Freeform 495"/>
              <p:cNvSpPr>
                <a:spLocks/>
              </p:cNvSpPr>
              <p:nvPr/>
            </p:nvSpPr>
            <p:spPr bwMode="auto">
              <a:xfrm>
                <a:off x="918"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45" name="Freeform 496"/>
              <p:cNvSpPr>
                <a:spLocks/>
              </p:cNvSpPr>
              <p:nvPr/>
            </p:nvSpPr>
            <p:spPr bwMode="auto">
              <a:xfrm>
                <a:off x="918"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6" name="Line 497"/>
              <p:cNvSpPr>
                <a:spLocks noChangeShapeType="1"/>
              </p:cNvSpPr>
              <p:nvPr/>
            </p:nvSpPr>
            <p:spPr bwMode="auto">
              <a:xfrm>
                <a:off x="736" y="3508"/>
                <a:ext cx="1" cy="495"/>
              </a:xfrm>
              <a:prstGeom prst="line">
                <a:avLst/>
              </a:prstGeom>
              <a:noFill/>
              <a:ln w="0">
                <a:solidFill>
                  <a:srgbClr val="000000"/>
                </a:solidFill>
                <a:round/>
                <a:headEnd/>
                <a:tailEnd/>
              </a:ln>
            </p:spPr>
            <p:txBody>
              <a:bodyPr/>
              <a:lstStyle/>
              <a:p>
                <a:endParaRPr lang="en-US"/>
              </a:p>
            </p:txBody>
          </p:sp>
          <p:sp>
            <p:nvSpPr>
              <p:cNvPr id="104747" name="Freeform 498"/>
              <p:cNvSpPr>
                <a:spLocks/>
              </p:cNvSpPr>
              <p:nvPr/>
            </p:nvSpPr>
            <p:spPr bwMode="auto">
              <a:xfrm>
                <a:off x="715" y="3508"/>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04748" name="Freeform 499"/>
              <p:cNvSpPr>
                <a:spLocks/>
              </p:cNvSpPr>
              <p:nvPr/>
            </p:nvSpPr>
            <p:spPr bwMode="auto">
              <a:xfrm>
                <a:off x="715" y="3961"/>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04749" name="Rectangle 500"/>
              <p:cNvSpPr>
                <a:spLocks noChangeArrowheads="1"/>
              </p:cNvSpPr>
              <p:nvPr/>
            </p:nvSpPr>
            <p:spPr bwMode="auto">
              <a:xfrm>
                <a:off x="266" y="1862"/>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50" name="Rectangle 501"/>
              <p:cNvSpPr>
                <a:spLocks noChangeArrowheads="1"/>
              </p:cNvSpPr>
              <p:nvPr/>
            </p:nvSpPr>
            <p:spPr bwMode="auto">
              <a:xfrm>
                <a:off x="250" y="1847"/>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51" name="Line 502"/>
              <p:cNvSpPr>
                <a:spLocks noChangeShapeType="1"/>
              </p:cNvSpPr>
              <p:nvPr/>
            </p:nvSpPr>
            <p:spPr bwMode="auto">
              <a:xfrm flipH="1">
                <a:off x="683" y="1904"/>
                <a:ext cx="178" cy="1"/>
              </a:xfrm>
              <a:prstGeom prst="line">
                <a:avLst/>
              </a:prstGeom>
              <a:noFill/>
              <a:ln w="0">
                <a:solidFill>
                  <a:srgbClr val="000000"/>
                </a:solidFill>
                <a:round/>
                <a:headEnd/>
                <a:tailEnd/>
              </a:ln>
            </p:spPr>
            <p:txBody>
              <a:bodyPr/>
              <a:lstStyle/>
              <a:p>
                <a:endParaRPr lang="en-US"/>
              </a:p>
            </p:txBody>
          </p:sp>
          <p:sp>
            <p:nvSpPr>
              <p:cNvPr id="104752" name="Freeform 503"/>
              <p:cNvSpPr>
                <a:spLocks/>
              </p:cNvSpPr>
              <p:nvPr/>
            </p:nvSpPr>
            <p:spPr bwMode="auto">
              <a:xfrm>
                <a:off x="819" y="1883"/>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753" name="Freeform 504"/>
              <p:cNvSpPr>
                <a:spLocks/>
              </p:cNvSpPr>
              <p:nvPr/>
            </p:nvSpPr>
            <p:spPr bwMode="auto">
              <a:xfrm>
                <a:off x="683" y="1883"/>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4754" name="Rectangle 506"/>
              <p:cNvSpPr>
                <a:spLocks noChangeArrowheads="1"/>
              </p:cNvSpPr>
              <p:nvPr/>
            </p:nvSpPr>
            <p:spPr bwMode="auto">
              <a:xfrm>
                <a:off x="699" y="1966"/>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755" name="Line 507"/>
              <p:cNvSpPr>
                <a:spLocks noChangeShapeType="1"/>
              </p:cNvSpPr>
              <p:nvPr/>
            </p:nvSpPr>
            <p:spPr bwMode="auto">
              <a:xfrm>
                <a:off x="10" y="1191"/>
                <a:ext cx="214" cy="1"/>
              </a:xfrm>
              <a:prstGeom prst="line">
                <a:avLst/>
              </a:prstGeom>
              <a:noFill/>
              <a:ln w="0">
                <a:solidFill>
                  <a:srgbClr val="000000"/>
                </a:solidFill>
                <a:round/>
                <a:headEnd/>
                <a:tailEnd/>
              </a:ln>
            </p:spPr>
            <p:txBody>
              <a:bodyPr/>
              <a:lstStyle/>
              <a:p>
                <a:endParaRPr lang="en-US"/>
              </a:p>
            </p:txBody>
          </p:sp>
          <p:sp>
            <p:nvSpPr>
              <p:cNvPr id="104756" name="Freeform 508"/>
              <p:cNvSpPr>
                <a:spLocks/>
              </p:cNvSpPr>
              <p:nvPr/>
            </p:nvSpPr>
            <p:spPr bwMode="auto">
              <a:xfrm>
                <a:off x="10" y="1170"/>
                <a:ext cx="42" cy="47"/>
              </a:xfrm>
              <a:custGeom>
                <a:avLst/>
                <a:gdLst>
                  <a:gd name="T0" fmla="*/ 0 w 42"/>
                  <a:gd name="T1" fmla="*/ 21 h 47"/>
                  <a:gd name="T2" fmla="*/ 42 w 42"/>
                  <a:gd name="T3" fmla="*/ 0 h 47"/>
                  <a:gd name="T4" fmla="*/ 42 w 42"/>
                  <a:gd name="T5" fmla="*/ 47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0"/>
                    </a:lnTo>
                    <a:lnTo>
                      <a:pt x="42" y="47"/>
                    </a:lnTo>
                    <a:lnTo>
                      <a:pt x="0" y="21"/>
                    </a:lnTo>
                    <a:close/>
                  </a:path>
                </a:pathLst>
              </a:custGeom>
              <a:solidFill>
                <a:srgbClr val="000000"/>
              </a:solidFill>
              <a:ln w="9525">
                <a:noFill/>
                <a:round/>
                <a:headEnd/>
                <a:tailEnd/>
              </a:ln>
            </p:spPr>
            <p:txBody>
              <a:bodyPr/>
              <a:lstStyle/>
              <a:p>
                <a:endParaRPr lang="en-US"/>
              </a:p>
            </p:txBody>
          </p:sp>
          <p:sp>
            <p:nvSpPr>
              <p:cNvPr id="104757" name="Freeform 509"/>
              <p:cNvSpPr>
                <a:spLocks/>
              </p:cNvSpPr>
              <p:nvPr/>
            </p:nvSpPr>
            <p:spPr bwMode="auto">
              <a:xfrm>
                <a:off x="177" y="1170"/>
                <a:ext cx="47" cy="47"/>
              </a:xfrm>
              <a:custGeom>
                <a:avLst/>
                <a:gdLst>
                  <a:gd name="T0" fmla="*/ 47 w 47"/>
                  <a:gd name="T1" fmla="*/ 21 h 47"/>
                  <a:gd name="T2" fmla="*/ 0 w 47"/>
                  <a:gd name="T3" fmla="*/ 0 h 47"/>
                  <a:gd name="T4" fmla="*/ 0 w 47"/>
                  <a:gd name="T5" fmla="*/ 47 h 47"/>
                  <a:gd name="T6" fmla="*/ 47 w 47"/>
                  <a:gd name="T7" fmla="*/ 21 h 47"/>
                  <a:gd name="T8" fmla="*/ 0 60000 65536"/>
                  <a:gd name="T9" fmla="*/ 0 60000 65536"/>
                  <a:gd name="T10" fmla="*/ 0 60000 65536"/>
                  <a:gd name="T11" fmla="*/ 0 60000 65536"/>
                  <a:gd name="T12" fmla="*/ 0 w 47"/>
                  <a:gd name="T13" fmla="*/ 0 h 47"/>
                  <a:gd name="T14" fmla="*/ 47 w 47"/>
                  <a:gd name="T15" fmla="*/ 47 h 47"/>
                </a:gdLst>
                <a:ahLst/>
                <a:cxnLst>
                  <a:cxn ang="T8">
                    <a:pos x="T0" y="T1"/>
                  </a:cxn>
                  <a:cxn ang="T9">
                    <a:pos x="T2" y="T3"/>
                  </a:cxn>
                  <a:cxn ang="T10">
                    <a:pos x="T4" y="T5"/>
                  </a:cxn>
                  <a:cxn ang="T11">
                    <a:pos x="T6" y="T7"/>
                  </a:cxn>
                </a:cxnLst>
                <a:rect l="T12" t="T13" r="T14" b="T15"/>
                <a:pathLst>
                  <a:path w="47" h="47">
                    <a:moveTo>
                      <a:pt x="47" y="21"/>
                    </a:moveTo>
                    <a:lnTo>
                      <a:pt x="0" y="0"/>
                    </a:lnTo>
                    <a:lnTo>
                      <a:pt x="0" y="47"/>
                    </a:lnTo>
                    <a:lnTo>
                      <a:pt x="47" y="21"/>
                    </a:lnTo>
                    <a:close/>
                  </a:path>
                </a:pathLst>
              </a:custGeom>
              <a:solidFill>
                <a:srgbClr val="000000"/>
              </a:solidFill>
              <a:ln w="9525">
                <a:noFill/>
                <a:round/>
                <a:headEnd/>
                <a:tailEnd/>
              </a:ln>
            </p:spPr>
            <p:txBody>
              <a:bodyPr/>
              <a:lstStyle/>
              <a:p>
                <a:endParaRPr lang="en-US"/>
              </a:p>
            </p:txBody>
          </p:sp>
          <p:sp>
            <p:nvSpPr>
              <p:cNvPr id="104758" name="Freeform 510"/>
              <p:cNvSpPr>
                <a:spLocks/>
              </p:cNvSpPr>
              <p:nvPr/>
            </p:nvSpPr>
            <p:spPr bwMode="auto">
              <a:xfrm>
                <a:off x="1153" y="1602"/>
                <a:ext cx="31" cy="16"/>
              </a:xfrm>
              <a:custGeom>
                <a:avLst/>
                <a:gdLst>
                  <a:gd name="T0" fmla="*/ 0 w 31"/>
                  <a:gd name="T1" fmla="*/ 0 h 16"/>
                  <a:gd name="T2" fmla="*/ 0 w 31"/>
                  <a:gd name="T3" fmla="*/ 5 h 16"/>
                  <a:gd name="T4" fmla="*/ 0 w 31"/>
                  <a:gd name="T5" fmla="*/ 5 h 16"/>
                  <a:gd name="T6" fmla="*/ 0 w 31"/>
                  <a:gd name="T7" fmla="*/ 10 h 16"/>
                  <a:gd name="T8" fmla="*/ 5 w 31"/>
                  <a:gd name="T9" fmla="*/ 10 h 16"/>
                  <a:gd name="T10" fmla="*/ 5 w 31"/>
                  <a:gd name="T11" fmla="*/ 16 h 16"/>
                  <a:gd name="T12" fmla="*/ 10 w 31"/>
                  <a:gd name="T13" fmla="*/ 16 h 16"/>
                  <a:gd name="T14" fmla="*/ 10 w 31"/>
                  <a:gd name="T15" fmla="*/ 16 h 16"/>
                  <a:gd name="T16" fmla="*/ 15 w 31"/>
                  <a:gd name="T17" fmla="*/ 16 h 16"/>
                  <a:gd name="T18" fmla="*/ 21 w 31"/>
                  <a:gd name="T19" fmla="*/ 16 h 16"/>
                  <a:gd name="T20" fmla="*/ 21 w 31"/>
                  <a:gd name="T21" fmla="*/ 16 h 16"/>
                  <a:gd name="T22" fmla="*/ 26 w 31"/>
                  <a:gd name="T23" fmla="*/ 16 h 16"/>
                  <a:gd name="T24" fmla="*/ 26 w 31"/>
                  <a:gd name="T25" fmla="*/ 10 h 16"/>
                  <a:gd name="T26" fmla="*/ 31 w 31"/>
                  <a:gd name="T27" fmla="*/ 10 h 16"/>
                  <a:gd name="T28" fmla="*/ 31 w 31"/>
                  <a:gd name="T29" fmla="*/ 5 h 16"/>
                  <a:gd name="T30" fmla="*/ 31 w 31"/>
                  <a:gd name="T31" fmla="*/ 5 h 16"/>
                  <a:gd name="T32" fmla="*/ 31 w 31"/>
                  <a:gd name="T33" fmla="*/ 0 h 16"/>
                  <a:gd name="T34" fmla="*/ 0 w 31"/>
                  <a:gd name="T35" fmla="*/ 0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16"/>
                  <a:gd name="T56" fmla="*/ 31 w 31"/>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16">
                    <a:moveTo>
                      <a:pt x="0" y="0"/>
                    </a:moveTo>
                    <a:lnTo>
                      <a:pt x="0" y="5"/>
                    </a:lnTo>
                    <a:lnTo>
                      <a:pt x="0" y="10"/>
                    </a:lnTo>
                    <a:lnTo>
                      <a:pt x="5" y="10"/>
                    </a:lnTo>
                    <a:lnTo>
                      <a:pt x="5" y="16"/>
                    </a:lnTo>
                    <a:lnTo>
                      <a:pt x="10" y="16"/>
                    </a:lnTo>
                    <a:lnTo>
                      <a:pt x="15" y="16"/>
                    </a:lnTo>
                    <a:lnTo>
                      <a:pt x="21" y="16"/>
                    </a:lnTo>
                    <a:lnTo>
                      <a:pt x="26" y="16"/>
                    </a:lnTo>
                    <a:lnTo>
                      <a:pt x="26" y="10"/>
                    </a:lnTo>
                    <a:lnTo>
                      <a:pt x="31" y="10"/>
                    </a:lnTo>
                    <a:lnTo>
                      <a:pt x="31" y="5"/>
                    </a:lnTo>
                    <a:lnTo>
                      <a:pt x="31" y="0"/>
                    </a:lnTo>
                    <a:lnTo>
                      <a:pt x="0" y="0"/>
                    </a:lnTo>
                    <a:close/>
                  </a:path>
                </a:pathLst>
              </a:custGeom>
              <a:solidFill>
                <a:srgbClr val="000000"/>
              </a:solidFill>
              <a:ln w="9525">
                <a:noFill/>
                <a:round/>
                <a:headEnd/>
                <a:tailEnd/>
              </a:ln>
            </p:spPr>
            <p:txBody>
              <a:bodyPr/>
              <a:lstStyle/>
              <a:p>
                <a:endParaRPr lang="en-US"/>
              </a:p>
            </p:txBody>
          </p:sp>
          <p:sp>
            <p:nvSpPr>
              <p:cNvPr id="104759" name="Rectangle 511"/>
              <p:cNvSpPr>
                <a:spLocks noChangeArrowheads="1"/>
              </p:cNvSpPr>
              <p:nvPr/>
            </p:nvSpPr>
            <p:spPr bwMode="auto">
              <a:xfrm>
                <a:off x="1153" y="1154"/>
                <a:ext cx="31" cy="44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60" name="Freeform 512"/>
              <p:cNvSpPr>
                <a:spLocks/>
              </p:cNvSpPr>
              <p:nvPr/>
            </p:nvSpPr>
            <p:spPr bwMode="auto">
              <a:xfrm>
                <a:off x="1122" y="1066"/>
                <a:ext cx="93" cy="88"/>
              </a:xfrm>
              <a:custGeom>
                <a:avLst/>
                <a:gdLst>
                  <a:gd name="T0" fmla="*/ 46 w 93"/>
                  <a:gd name="T1" fmla="*/ 0 h 88"/>
                  <a:gd name="T2" fmla="*/ 0 w 93"/>
                  <a:gd name="T3" fmla="*/ 88 h 88"/>
                  <a:gd name="T4" fmla="*/ 93 w 93"/>
                  <a:gd name="T5" fmla="*/ 88 h 88"/>
                  <a:gd name="T6" fmla="*/ 46 w 93"/>
                  <a:gd name="T7" fmla="*/ 0 h 88"/>
                  <a:gd name="T8" fmla="*/ 0 60000 65536"/>
                  <a:gd name="T9" fmla="*/ 0 60000 65536"/>
                  <a:gd name="T10" fmla="*/ 0 60000 65536"/>
                  <a:gd name="T11" fmla="*/ 0 60000 65536"/>
                  <a:gd name="T12" fmla="*/ 0 w 93"/>
                  <a:gd name="T13" fmla="*/ 0 h 88"/>
                  <a:gd name="T14" fmla="*/ 93 w 93"/>
                  <a:gd name="T15" fmla="*/ 88 h 88"/>
                </a:gdLst>
                <a:ahLst/>
                <a:cxnLst>
                  <a:cxn ang="T8">
                    <a:pos x="T0" y="T1"/>
                  </a:cxn>
                  <a:cxn ang="T9">
                    <a:pos x="T2" y="T3"/>
                  </a:cxn>
                  <a:cxn ang="T10">
                    <a:pos x="T4" y="T5"/>
                  </a:cxn>
                  <a:cxn ang="T11">
                    <a:pos x="T6" y="T7"/>
                  </a:cxn>
                </a:cxnLst>
                <a:rect l="T12" t="T13" r="T14" b="T15"/>
                <a:pathLst>
                  <a:path w="93" h="88">
                    <a:moveTo>
                      <a:pt x="46" y="0"/>
                    </a:moveTo>
                    <a:lnTo>
                      <a:pt x="0" y="88"/>
                    </a:lnTo>
                    <a:lnTo>
                      <a:pt x="93" y="88"/>
                    </a:lnTo>
                    <a:lnTo>
                      <a:pt x="46" y="0"/>
                    </a:lnTo>
                    <a:close/>
                  </a:path>
                </a:pathLst>
              </a:custGeom>
              <a:solidFill>
                <a:srgbClr val="000000"/>
              </a:solidFill>
              <a:ln w="9525">
                <a:noFill/>
                <a:round/>
                <a:headEnd/>
                <a:tailEnd/>
              </a:ln>
            </p:spPr>
            <p:txBody>
              <a:bodyPr/>
              <a:lstStyle/>
              <a:p>
                <a:endParaRPr lang="en-US"/>
              </a:p>
            </p:txBody>
          </p:sp>
          <p:sp>
            <p:nvSpPr>
              <p:cNvPr id="104761" name="Freeform 513"/>
              <p:cNvSpPr>
                <a:spLocks/>
              </p:cNvSpPr>
              <p:nvPr/>
            </p:nvSpPr>
            <p:spPr bwMode="auto">
              <a:xfrm>
                <a:off x="1153" y="1138"/>
                <a:ext cx="31" cy="16"/>
              </a:xfrm>
              <a:custGeom>
                <a:avLst/>
                <a:gdLst>
                  <a:gd name="T0" fmla="*/ 31 w 31"/>
                  <a:gd name="T1" fmla="*/ 16 h 16"/>
                  <a:gd name="T2" fmla="*/ 31 w 31"/>
                  <a:gd name="T3" fmla="*/ 11 h 16"/>
                  <a:gd name="T4" fmla="*/ 31 w 31"/>
                  <a:gd name="T5" fmla="*/ 11 h 16"/>
                  <a:gd name="T6" fmla="*/ 31 w 31"/>
                  <a:gd name="T7" fmla="*/ 6 h 16"/>
                  <a:gd name="T8" fmla="*/ 26 w 31"/>
                  <a:gd name="T9" fmla="*/ 6 h 16"/>
                  <a:gd name="T10" fmla="*/ 26 w 31"/>
                  <a:gd name="T11" fmla="*/ 0 h 16"/>
                  <a:gd name="T12" fmla="*/ 21 w 31"/>
                  <a:gd name="T13" fmla="*/ 0 h 16"/>
                  <a:gd name="T14" fmla="*/ 21 w 31"/>
                  <a:gd name="T15" fmla="*/ 0 h 16"/>
                  <a:gd name="T16" fmla="*/ 15 w 31"/>
                  <a:gd name="T17" fmla="*/ 0 h 16"/>
                  <a:gd name="T18" fmla="*/ 10 w 31"/>
                  <a:gd name="T19" fmla="*/ 0 h 16"/>
                  <a:gd name="T20" fmla="*/ 10 w 31"/>
                  <a:gd name="T21" fmla="*/ 0 h 16"/>
                  <a:gd name="T22" fmla="*/ 5 w 31"/>
                  <a:gd name="T23" fmla="*/ 0 h 16"/>
                  <a:gd name="T24" fmla="*/ 5 w 31"/>
                  <a:gd name="T25" fmla="*/ 6 h 16"/>
                  <a:gd name="T26" fmla="*/ 0 w 31"/>
                  <a:gd name="T27" fmla="*/ 6 h 16"/>
                  <a:gd name="T28" fmla="*/ 0 w 31"/>
                  <a:gd name="T29" fmla="*/ 11 h 16"/>
                  <a:gd name="T30" fmla="*/ 0 w 31"/>
                  <a:gd name="T31" fmla="*/ 11 h 16"/>
                  <a:gd name="T32" fmla="*/ 0 w 31"/>
                  <a:gd name="T33" fmla="*/ 16 h 16"/>
                  <a:gd name="T34" fmla="*/ 31 w 31"/>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16"/>
                  <a:gd name="T56" fmla="*/ 31 w 31"/>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16">
                    <a:moveTo>
                      <a:pt x="31" y="16"/>
                    </a:moveTo>
                    <a:lnTo>
                      <a:pt x="31" y="11"/>
                    </a:lnTo>
                    <a:lnTo>
                      <a:pt x="31" y="6"/>
                    </a:lnTo>
                    <a:lnTo>
                      <a:pt x="26" y="6"/>
                    </a:lnTo>
                    <a:lnTo>
                      <a:pt x="26" y="0"/>
                    </a:lnTo>
                    <a:lnTo>
                      <a:pt x="21" y="0"/>
                    </a:lnTo>
                    <a:lnTo>
                      <a:pt x="15" y="0"/>
                    </a:lnTo>
                    <a:lnTo>
                      <a:pt x="10" y="0"/>
                    </a:lnTo>
                    <a:lnTo>
                      <a:pt x="5" y="0"/>
                    </a:lnTo>
                    <a:lnTo>
                      <a:pt x="5" y="6"/>
                    </a:lnTo>
                    <a:lnTo>
                      <a:pt x="0" y="6"/>
                    </a:lnTo>
                    <a:lnTo>
                      <a:pt x="0" y="11"/>
                    </a:lnTo>
                    <a:lnTo>
                      <a:pt x="0" y="16"/>
                    </a:lnTo>
                    <a:lnTo>
                      <a:pt x="31" y="16"/>
                    </a:lnTo>
                    <a:close/>
                  </a:path>
                </a:pathLst>
              </a:custGeom>
              <a:solidFill>
                <a:srgbClr val="000000"/>
              </a:solidFill>
              <a:ln w="9525">
                <a:noFill/>
                <a:round/>
                <a:headEnd/>
                <a:tailEnd/>
              </a:ln>
            </p:spPr>
            <p:txBody>
              <a:bodyPr/>
              <a:lstStyle/>
              <a:p>
                <a:endParaRPr lang="en-US"/>
              </a:p>
            </p:txBody>
          </p:sp>
          <p:sp>
            <p:nvSpPr>
              <p:cNvPr id="104762" name="Rectangle 514"/>
              <p:cNvSpPr>
                <a:spLocks noChangeArrowheads="1"/>
              </p:cNvSpPr>
              <p:nvPr/>
            </p:nvSpPr>
            <p:spPr bwMode="auto">
              <a:xfrm>
                <a:off x="235" y="1826"/>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3" name="Rectangle 515"/>
              <p:cNvSpPr>
                <a:spLocks noChangeArrowheads="1"/>
              </p:cNvSpPr>
              <p:nvPr/>
            </p:nvSpPr>
            <p:spPr bwMode="auto">
              <a:xfrm>
                <a:off x="386" y="1842"/>
                <a:ext cx="15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04764" name="Rectangle 516"/>
              <p:cNvSpPr>
                <a:spLocks noChangeArrowheads="1"/>
              </p:cNvSpPr>
              <p:nvPr/>
            </p:nvSpPr>
            <p:spPr bwMode="auto">
              <a:xfrm>
                <a:off x="266" y="2086"/>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5" name="Rectangle 517"/>
              <p:cNvSpPr>
                <a:spLocks noChangeArrowheads="1"/>
              </p:cNvSpPr>
              <p:nvPr/>
            </p:nvSpPr>
            <p:spPr bwMode="auto">
              <a:xfrm>
                <a:off x="250" y="206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6" name="Rectangle 518"/>
              <p:cNvSpPr>
                <a:spLocks noChangeArrowheads="1"/>
              </p:cNvSpPr>
              <p:nvPr/>
            </p:nvSpPr>
            <p:spPr bwMode="auto">
              <a:xfrm>
                <a:off x="235" y="2050"/>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7" name="Rectangle 519"/>
              <p:cNvSpPr>
                <a:spLocks noChangeArrowheads="1"/>
              </p:cNvSpPr>
              <p:nvPr/>
            </p:nvSpPr>
            <p:spPr bwMode="auto">
              <a:xfrm>
                <a:off x="349" y="2066"/>
                <a:ext cx="21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04768" name="Freeform 520"/>
              <p:cNvSpPr>
                <a:spLocks/>
              </p:cNvSpPr>
              <p:nvPr/>
            </p:nvSpPr>
            <p:spPr bwMode="auto">
              <a:xfrm>
                <a:off x="798" y="2092"/>
                <a:ext cx="63" cy="72"/>
              </a:xfrm>
              <a:custGeom>
                <a:avLst/>
                <a:gdLst>
                  <a:gd name="T0" fmla="*/ 0 w 63"/>
                  <a:gd name="T1" fmla="*/ 72 h 72"/>
                  <a:gd name="T2" fmla="*/ 63 w 63"/>
                  <a:gd name="T3" fmla="*/ 36 h 72"/>
                  <a:gd name="T4" fmla="*/ 0 w 63"/>
                  <a:gd name="T5" fmla="*/ 0 h 72"/>
                  <a:gd name="T6" fmla="*/ 0 w 63"/>
                  <a:gd name="T7" fmla="*/ 72 h 72"/>
                  <a:gd name="T8" fmla="*/ 0 60000 65536"/>
                  <a:gd name="T9" fmla="*/ 0 60000 65536"/>
                  <a:gd name="T10" fmla="*/ 0 60000 65536"/>
                  <a:gd name="T11" fmla="*/ 0 60000 65536"/>
                  <a:gd name="T12" fmla="*/ 0 w 63"/>
                  <a:gd name="T13" fmla="*/ 0 h 72"/>
                  <a:gd name="T14" fmla="*/ 63 w 63"/>
                  <a:gd name="T15" fmla="*/ 72 h 72"/>
                </a:gdLst>
                <a:ahLst/>
                <a:cxnLst>
                  <a:cxn ang="T8">
                    <a:pos x="T0" y="T1"/>
                  </a:cxn>
                  <a:cxn ang="T9">
                    <a:pos x="T2" y="T3"/>
                  </a:cxn>
                  <a:cxn ang="T10">
                    <a:pos x="T4" y="T5"/>
                  </a:cxn>
                  <a:cxn ang="T11">
                    <a:pos x="T6" y="T7"/>
                  </a:cxn>
                </a:cxnLst>
                <a:rect l="T12" t="T13" r="T14" b="T15"/>
                <a:pathLst>
                  <a:path w="63" h="72">
                    <a:moveTo>
                      <a:pt x="0" y="72"/>
                    </a:moveTo>
                    <a:lnTo>
                      <a:pt x="63" y="36"/>
                    </a:lnTo>
                    <a:lnTo>
                      <a:pt x="0" y="0"/>
                    </a:lnTo>
                    <a:lnTo>
                      <a:pt x="0" y="72"/>
                    </a:lnTo>
                    <a:close/>
                  </a:path>
                </a:pathLst>
              </a:custGeom>
              <a:solidFill>
                <a:srgbClr val="000000"/>
              </a:solidFill>
              <a:ln w="9525">
                <a:noFill/>
                <a:round/>
                <a:headEnd/>
                <a:tailEnd/>
              </a:ln>
            </p:spPr>
            <p:txBody>
              <a:bodyPr/>
              <a:lstStyle/>
              <a:p>
                <a:endParaRPr lang="en-US"/>
              </a:p>
            </p:txBody>
          </p:sp>
          <p:sp>
            <p:nvSpPr>
              <p:cNvPr id="104769" name="Freeform 521"/>
              <p:cNvSpPr>
                <a:spLocks/>
              </p:cNvSpPr>
              <p:nvPr/>
            </p:nvSpPr>
            <p:spPr bwMode="auto">
              <a:xfrm>
                <a:off x="803" y="2123"/>
                <a:ext cx="6" cy="10"/>
              </a:xfrm>
              <a:custGeom>
                <a:avLst/>
                <a:gdLst>
                  <a:gd name="T0" fmla="*/ 0 w 6"/>
                  <a:gd name="T1" fmla="*/ 10 h 10"/>
                  <a:gd name="T2" fmla="*/ 0 w 6"/>
                  <a:gd name="T3" fmla="*/ 10 h 10"/>
                  <a:gd name="T4" fmla="*/ 6 w 6"/>
                  <a:gd name="T5" fmla="*/ 10 h 10"/>
                  <a:gd name="T6" fmla="*/ 6 w 6"/>
                  <a:gd name="T7" fmla="*/ 5 h 10"/>
                  <a:gd name="T8" fmla="*/ 6 w 6"/>
                  <a:gd name="T9" fmla="*/ 5 h 10"/>
                  <a:gd name="T10" fmla="*/ 6 w 6"/>
                  <a:gd name="T11" fmla="*/ 0 h 10"/>
                  <a:gd name="T12" fmla="*/ 6 w 6"/>
                  <a:gd name="T13" fmla="*/ 0 h 10"/>
                  <a:gd name="T14" fmla="*/ 0 w 6"/>
                  <a:gd name="T15" fmla="*/ 0 h 10"/>
                  <a:gd name="T16" fmla="*/ 0 w 6"/>
                  <a:gd name="T17" fmla="*/ 0 h 10"/>
                  <a:gd name="T18" fmla="*/ 0 w 6"/>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0"/>
                  <a:gd name="T32" fmla="*/ 6 w 6"/>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0">
                    <a:moveTo>
                      <a:pt x="0" y="10"/>
                    </a:moveTo>
                    <a:lnTo>
                      <a:pt x="0" y="10"/>
                    </a:lnTo>
                    <a:lnTo>
                      <a:pt x="6" y="10"/>
                    </a:lnTo>
                    <a:lnTo>
                      <a:pt x="6" y="5"/>
                    </a:lnTo>
                    <a:lnTo>
                      <a:pt x="6" y="0"/>
                    </a:lnTo>
                    <a:lnTo>
                      <a:pt x="0" y="0"/>
                    </a:lnTo>
                    <a:lnTo>
                      <a:pt x="0" y="10"/>
                    </a:lnTo>
                    <a:close/>
                  </a:path>
                </a:pathLst>
              </a:custGeom>
              <a:solidFill>
                <a:srgbClr val="000000"/>
              </a:solidFill>
              <a:ln w="9525">
                <a:noFill/>
                <a:round/>
                <a:headEnd/>
                <a:tailEnd/>
              </a:ln>
            </p:spPr>
            <p:txBody>
              <a:bodyPr/>
              <a:lstStyle/>
              <a:p>
                <a:endParaRPr lang="en-US"/>
              </a:p>
            </p:txBody>
          </p:sp>
          <p:sp>
            <p:nvSpPr>
              <p:cNvPr id="104770" name="Rectangle 522"/>
              <p:cNvSpPr>
                <a:spLocks noChangeArrowheads="1"/>
              </p:cNvSpPr>
              <p:nvPr/>
            </p:nvSpPr>
            <p:spPr bwMode="auto">
              <a:xfrm>
                <a:off x="746" y="2123"/>
                <a:ext cx="57"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71" name="Freeform 523"/>
              <p:cNvSpPr>
                <a:spLocks/>
              </p:cNvSpPr>
              <p:nvPr/>
            </p:nvSpPr>
            <p:spPr bwMode="auto">
              <a:xfrm>
                <a:off x="689" y="2092"/>
                <a:ext cx="67" cy="72"/>
              </a:xfrm>
              <a:custGeom>
                <a:avLst/>
                <a:gdLst>
                  <a:gd name="T0" fmla="*/ 67 w 67"/>
                  <a:gd name="T1" fmla="*/ 72 h 72"/>
                  <a:gd name="T2" fmla="*/ 0 w 67"/>
                  <a:gd name="T3" fmla="*/ 36 h 72"/>
                  <a:gd name="T4" fmla="*/ 67 w 67"/>
                  <a:gd name="T5" fmla="*/ 0 h 72"/>
                  <a:gd name="T6" fmla="*/ 67 w 67"/>
                  <a:gd name="T7" fmla="*/ 72 h 72"/>
                  <a:gd name="T8" fmla="*/ 0 60000 65536"/>
                  <a:gd name="T9" fmla="*/ 0 60000 65536"/>
                  <a:gd name="T10" fmla="*/ 0 60000 65536"/>
                  <a:gd name="T11" fmla="*/ 0 60000 65536"/>
                  <a:gd name="T12" fmla="*/ 0 w 67"/>
                  <a:gd name="T13" fmla="*/ 0 h 72"/>
                  <a:gd name="T14" fmla="*/ 67 w 67"/>
                  <a:gd name="T15" fmla="*/ 72 h 72"/>
                </a:gdLst>
                <a:ahLst/>
                <a:cxnLst>
                  <a:cxn ang="T8">
                    <a:pos x="T0" y="T1"/>
                  </a:cxn>
                  <a:cxn ang="T9">
                    <a:pos x="T2" y="T3"/>
                  </a:cxn>
                  <a:cxn ang="T10">
                    <a:pos x="T4" y="T5"/>
                  </a:cxn>
                  <a:cxn ang="T11">
                    <a:pos x="T6" y="T7"/>
                  </a:cxn>
                </a:cxnLst>
                <a:rect l="T12" t="T13" r="T14" b="T15"/>
                <a:pathLst>
                  <a:path w="67" h="72">
                    <a:moveTo>
                      <a:pt x="67" y="72"/>
                    </a:moveTo>
                    <a:lnTo>
                      <a:pt x="0" y="36"/>
                    </a:lnTo>
                    <a:lnTo>
                      <a:pt x="67" y="0"/>
                    </a:lnTo>
                    <a:lnTo>
                      <a:pt x="67" y="72"/>
                    </a:lnTo>
                    <a:close/>
                  </a:path>
                </a:pathLst>
              </a:custGeom>
              <a:solidFill>
                <a:srgbClr val="000000"/>
              </a:solidFill>
              <a:ln w="9525">
                <a:noFill/>
                <a:round/>
                <a:headEnd/>
                <a:tailEnd/>
              </a:ln>
            </p:spPr>
            <p:txBody>
              <a:bodyPr/>
              <a:lstStyle/>
              <a:p>
                <a:endParaRPr lang="en-US"/>
              </a:p>
            </p:txBody>
          </p:sp>
          <p:sp>
            <p:nvSpPr>
              <p:cNvPr id="104772" name="Freeform 524"/>
              <p:cNvSpPr>
                <a:spLocks/>
              </p:cNvSpPr>
              <p:nvPr/>
            </p:nvSpPr>
            <p:spPr bwMode="auto">
              <a:xfrm>
                <a:off x="741" y="2123"/>
                <a:ext cx="5" cy="10"/>
              </a:xfrm>
              <a:custGeom>
                <a:avLst/>
                <a:gdLst>
                  <a:gd name="T0" fmla="*/ 5 w 5"/>
                  <a:gd name="T1" fmla="*/ 0 h 10"/>
                  <a:gd name="T2" fmla="*/ 5 w 5"/>
                  <a:gd name="T3" fmla="*/ 0 h 10"/>
                  <a:gd name="T4" fmla="*/ 0 w 5"/>
                  <a:gd name="T5" fmla="*/ 0 h 10"/>
                  <a:gd name="T6" fmla="*/ 0 w 5"/>
                  <a:gd name="T7" fmla="*/ 0 h 10"/>
                  <a:gd name="T8" fmla="*/ 0 w 5"/>
                  <a:gd name="T9" fmla="*/ 5 h 10"/>
                  <a:gd name="T10" fmla="*/ 0 w 5"/>
                  <a:gd name="T11" fmla="*/ 5 h 10"/>
                  <a:gd name="T12" fmla="*/ 0 w 5"/>
                  <a:gd name="T13" fmla="*/ 10 h 10"/>
                  <a:gd name="T14" fmla="*/ 5 w 5"/>
                  <a:gd name="T15" fmla="*/ 10 h 10"/>
                  <a:gd name="T16" fmla="*/ 5 w 5"/>
                  <a:gd name="T17" fmla="*/ 10 h 10"/>
                  <a:gd name="T18" fmla="*/ 5 w 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5" y="0"/>
                    </a:moveTo>
                    <a:lnTo>
                      <a:pt x="5" y="0"/>
                    </a:lnTo>
                    <a:lnTo>
                      <a:pt x="0" y="0"/>
                    </a:lnTo>
                    <a:lnTo>
                      <a:pt x="0" y="5"/>
                    </a:lnTo>
                    <a:lnTo>
                      <a:pt x="0" y="10"/>
                    </a:lnTo>
                    <a:lnTo>
                      <a:pt x="5" y="10"/>
                    </a:lnTo>
                    <a:lnTo>
                      <a:pt x="5" y="0"/>
                    </a:lnTo>
                    <a:close/>
                  </a:path>
                </a:pathLst>
              </a:custGeom>
              <a:solidFill>
                <a:srgbClr val="000000"/>
              </a:solidFill>
              <a:ln w="9525">
                <a:noFill/>
                <a:round/>
                <a:headEnd/>
                <a:tailEnd/>
              </a:ln>
            </p:spPr>
            <p:txBody>
              <a:bodyPr/>
              <a:lstStyle/>
              <a:p>
                <a:endParaRPr lang="en-US"/>
              </a:p>
            </p:txBody>
          </p:sp>
          <p:sp>
            <p:nvSpPr>
              <p:cNvPr id="104773" name="Rectangle 526"/>
              <p:cNvSpPr>
                <a:spLocks noChangeArrowheads="1"/>
              </p:cNvSpPr>
              <p:nvPr/>
            </p:nvSpPr>
            <p:spPr bwMode="auto">
              <a:xfrm>
                <a:off x="699" y="218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782" name="Rectangle 535"/>
              <p:cNvSpPr>
                <a:spLocks noChangeArrowheads="1"/>
              </p:cNvSpPr>
              <p:nvPr/>
            </p:nvSpPr>
            <p:spPr bwMode="auto">
              <a:xfrm>
                <a:off x="459"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83" name="Rectangle 536"/>
              <p:cNvSpPr>
                <a:spLocks noChangeArrowheads="1"/>
              </p:cNvSpPr>
              <p:nvPr/>
            </p:nvSpPr>
            <p:spPr bwMode="auto">
              <a:xfrm>
                <a:off x="459" y="2967"/>
                <a:ext cx="157"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84" name="Rectangle 537"/>
              <p:cNvSpPr>
                <a:spLocks noChangeArrowheads="1"/>
              </p:cNvSpPr>
              <p:nvPr/>
            </p:nvSpPr>
            <p:spPr bwMode="auto">
              <a:xfrm rot="-5400000">
                <a:off x="496" y="3286"/>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785" name="Rectangle 538"/>
              <p:cNvSpPr>
                <a:spLocks noChangeArrowheads="1"/>
              </p:cNvSpPr>
              <p:nvPr/>
            </p:nvSpPr>
            <p:spPr bwMode="auto">
              <a:xfrm rot="-5400000">
                <a:off x="491" y="3229"/>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t>
                </a:r>
                <a:endParaRPr lang="en-US" sz="1800">
                  <a:solidFill>
                    <a:srgbClr val="000000"/>
                  </a:solidFill>
                </a:endParaRPr>
              </a:p>
            </p:txBody>
          </p:sp>
          <p:sp>
            <p:nvSpPr>
              <p:cNvPr id="104786" name="Rectangle 539"/>
              <p:cNvSpPr>
                <a:spLocks noChangeArrowheads="1"/>
              </p:cNvSpPr>
              <p:nvPr/>
            </p:nvSpPr>
            <p:spPr bwMode="auto">
              <a:xfrm rot="-5400000">
                <a:off x="512" y="3182"/>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787" name="Rectangle 540"/>
              <p:cNvSpPr>
                <a:spLocks noChangeArrowheads="1"/>
              </p:cNvSpPr>
              <p:nvPr/>
            </p:nvSpPr>
            <p:spPr bwMode="auto">
              <a:xfrm rot="-5400000">
                <a:off x="499" y="3143"/>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F</a:t>
                </a:r>
                <a:endParaRPr lang="en-US" sz="1800">
                  <a:solidFill>
                    <a:srgbClr val="000000"/>
                  </a:solidFill>
                </a:endParaRPr>
              </a:p>
            </p:txBody>
          </p:sp>
          <p:sp>
            <p:nvSpPr>
              <p:cNvPr id="104788" name="Rectangle 541"/>
              <p:cNvSpPr>
                <a:spLocks noChangeArrowheads="1"/>
              </p:cNvSpPr>
              <p:nvPr/>
            </p:nvSpPr>
            <p:spPr bwMode="auto">
              <a:xfrm rot="-5400000">
                <a:off x="512"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789" name="Rectangle 542"/>
              <p:cNvSpPr>
                <a:spLocks noChangeArrowheads="1"/>
              </p:cNvSpPr>
              <p:nvPr/>
            </p:nvSpPr>
            <p:spPr bwMode="auto">
              <a:xfrm rot="-5400000">
                <a:off x="502" y="307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1</a:t>
                </a:r>
                <a:endParaRPr lang="en-US" sz="1800">
                  <a:solidFill>
                    <a:srgbClr val="000000"/>
                  </a:solidFill>
                </a:endParaRPr>
              </a:p>
            </p:txBody>
          </p:sp>
          <p:sp>
            <p:nvSpPr>
              <p:cNvPr id="104790" name="Rectangle 543"/>
              <p:cNvSpPr>
                <a:spLocks noChangeArrowheads="1"/>
              </p:cNvSpPr>
              <p:nvPr/>
            </p:nvSpPr>
            <p:spPr bwMode="auto">
              <a:xfrm rot="-5400000">
                <a:off x="502" y="303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6</a:t>
                </a:r>
                <a:endParaRPr lang="en-US" sz="1800">
                  <a:solidFill>
                    <a:srgbClr val="000000"/>
                  </a:solidFill>
                </a:endParaRPr>
              </a:p>
            </p:txBody>
          </p:sp>
          <p:sp>
            <p:nvSpPr>
              <p:cNvPr id="104791" name="Line 544"/>
              <p:cNvSpPr>
                <a:spLocks noChangeShapeType="1"/>
              </p:cNvSpPr>
              <p:nvPr/>
            </p:nvSpPr>
            <p:spPr bwMode="auto">
              <a:xfrm>
                <a:off x="537" y="2461"/>
                <a:ext cx="1" cy="495"/>
              </a:xfrm>
              <a:prstGeom prst="line">
                <a:avLst/>
              </a:prstGeom>
              <a:noFill/>
              <a:ln w="0">
                <a:solidFill>
                  <a:srgbClr val="000000"/>
                </a:solidFill>
                <a:round/>
                <a:headEnd/>
                <a:tailEnd/>
              </a:ln>
            </p:spPr>
            <p:txBody>
              <a:bodyPr/>
              <a:lstStyle/>
              <a:p>
                <a:endParaRPr lang="en-US"/>
              </a:p>
            </p:txBody>
          </p:sp>
          <p:sp>
            <p:nvSpPr>
              <p:cNvPr id="104792" name="Freeform 545"/>
              <p:cNvSpPr>
                <a:spLocks/>
              </p:cNvSpPr>
              <p:nvPr/>
            </p:nvSpPr>
            <p:spPr bwMode="auto">
              <a:xfrm>
                <a:off x="511" y="2461"/>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04793" name="Freeform 546"/>
              <p:cNvSpPr>
                <a:spLocks/>
              </p:cNvSpPr>
              <p:nvPr/>
            </p:nvSpPr>
            <p:spPr bwMode="auto">
              <a:xfrm>
                <a:off x="511" y="2914"/>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04794" name="Line 547"/>
              <p:cNvSpPr>
                <a:spLocks noChangeShapeType="1"/>
              </p:cNvSpPr>
              <p:nvPr/>
            </p:nvSpPr>
            <p:spPr bwMode="auto">
              <a:xfrm>
                <a:off x="537" y="3508"/>
                <a:ext cx="1" cy="495"/>
              </a:xfrm>
              <a:prstGeom prst="line">
                <a:avLst/>
              </a:prstGeom>
              <a:noFill/>
              <a:ln w="0">
                <a:solidFill>
                  <a:srgbClr val="000000"/>
                </a:solidFill>
                <a:round/>
                <a:headEnd/>
                <a:tailEnd/>
              </a:ln>
            </p:spPr>
            <p:txBody>
              <a:bodyPr/>
              <a:lstStyle/>
              <a:p>
                <a:endParaRPr lang="en-US"/>
              </a:p>
            </p:txBody>
          </p:sp>
          <p:sp>
            <p:nvSpPr>
              <p:cNvPr id="104795" name="Freeform 548"/>
              <p:cNvSpPr>
                <a:spLocks/>
              </p:cNvSpPr>
              <p:nvPr/>
            </p:nvSpPr>
            <p:spPr bwMode="auto">
              <a:xfrm>
                <a:off x="511"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04796" name="Freeform 549"/>
              <p:cNvSpPr>
                <a:spLocks/>
              </p:cNvSpPr>
              <p:nvPr/>
            </p:nvSpPr>
            <p:spPr bwMode="auto">
              <a:xfrm>
                <a:off x="511"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04797" name="Rectangle 550"/>
              <p:cNvSpPr>
                <a:spLocks noChangeArrowheads="1"/>
              </p:cNvSpPr>
              <p:nvPr/>
            </p:nvSpPr>
            <p:spPr bwMode="auto">
              <a:xfrm>
                <a:off x="2946" y="611"/>
                <a:ext cx="347" cy="136"/>
              </a:xfrm>
              <a:prstGeom prst="rect">
                <a:avLst/>
              </a:prstGeom>
              <a:noFill/>
              <a:ln w="9525">
                <a:noFill/>
                <a:miter lim="800000"/>
                <a:headEnd/>
                <a:tailEnd/>
              </a:ln>
            </p:spPr>
            <p:txBody>
              <a:bodyPr wrap="none" lIns="0" tIns="0" rIns="0" bIns="0">
                <a:spAutoFit/>
              </a:bodyPr>
              <a:lstStyle/>
              <a:p>
                <a:pPr algn="ctr" eaLnBrk="0" hangingPunct="0"/>
                <a:r>
                  <a:rPr lang="en-US" sz="700" dirty="0" smtClean="0">
                    <a:solidFill>
                      <a:srgbClr val="24211D"/>
                    </a:solidFill>
                  </a:rPr>
                  <a:t>C6671/C6672</a:t>
                </a:r>
                <a:br>
                  <a:rPr lang="en-US" sz="700" dirty="0" smtClean="0">
                    <a:solidFill>
                      <a:srgbClr val="24211D"/>
                    </a:solidFill>
                  </a:rPr>
                </a:br>
                <a:r>
                  <a:rPr lang="en-US" sz="700" dirty="0" smtClean="0">
                    <a:solidFill>
                      <a:srgbClr val="24211D"/>
                    </a:solidFill>
                  </a:rPr>
                  <a:t>C6674/C6678</a:t>
                </a:r>
                <a:endParaRPr lang="en-US" sz="1800" dirty="0">
                  <a:solidFill>
                    <a:srgbClr val="000000"/>
                  </a:solidFill>
                </a:endParaRPr>
              </a:p>
            </p:txBody>
          </p:sp>
          <p:sp>
            <p:nvSpPr>
              <p:cNvPr id="104798" name="Rectangle 551"/>
              <p:cNvSpPr>
                <a:spLocks noChangeArrowheads="1"/>
              </p:cNvSpPr>
              <p:nvPr/>
            </p:nvSpPr>
            <p:spPr bwMode="auto">
              <a:xfrm>
                <a:off x="1247" y="659"/>
                <a:ext cx="381" cy="360"/>
              </a:xfrm>
              <a:prstGeom prst="rect">
                <a:avLst/>
              </a:prstGeom>
              <a:noFill/>
              <a:ln w="5" cap="rnd">
                <a:solidFill>
                  <a:srgbClr val="000000"/>
                </a:solidFill>
                <a:round/>
                <a:headEnd/>
                <a:tailEnd/>
              </a:ln>
            </p:spPr>
            <p:txBody>
              <a:bodyPr/>
              <a:lstStyle/>
              <a:p>
                <a:pPr algn="l" eaLnBrk="0" hangingPunct="0"/>
                <a:endParaRPr lang="en-US" sz="1800">
                  <a:solidFill>
                    <a:srgbClr val="000000"/>
                  </a:solidFill>
                </a:endParaRPr>
              </a:p>
            </p:txBody>
          </p:sp>
          <p:sp>
            <p:nvSpPr>
              <p:cNvPr id="104799" name="Rectangle 552"/>
              <p:cNvSpPr>
                <a:spLocks noChangeArrowheads="1"/>
              </p:cNvSpPr>
              <p:nvPr/>
            </p:nvSpPr>
            <p:spPr bwMode="auto">
              <a:xfrm>
                <a:off x="1309" y="701"/>
                <a:ext cx="261" cy="2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00" name="Rectangle 553"/>
              <p:cNvSpPr>
                <a:spLocks noChangeArrowheads="1"/>
              </p:cNvSpPr>
              <p:nvPr/>
            </p:nvSpPr>
            <p:spPr bwMode="auto">
              <a:xfrm>
                <a:off x="1372" y="717"/>
                <a:ext cx="16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4MB</a:t>
                </a:r>
                <a:endParaRPr lang="en-US" sz="1800">
                  <a:solidFill>
                    <a:srgbClr val="000000"/>
                  </a:solidFill>
                </a:endParaRPr>
              </a:p>
            </p:txBody>
          </p:sp>
          <p:sp>
            <p:nvSpPr>
              <p:cNvPr id="104801" name="Rectangle 554"/>
              <p:cNvSpPr>
                <a:spLocks noChangeArrowheads="1"/>
              </p:cNvSpPr>
              <p:nvPr/>
            </p:nvSpPr>
            <p:spPr bwMode="auto">
              <a:xfrm>
                <a:off x="1367" y="779"/>
                <a:ext cx="178"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MSM</a:t>
                </a:r>
                <a:endParaRPr lang="en-US" sz="1800">
                  <a:solidFill>
                    <a:srgbClr val="000000"/>
                  </a:solidFill>
                </a:endParaRPr>
              </a:p>
            </p:txBody>
          </p:sp>
          <p:sp>
            <p:nvSpPr>
              <p:cNvPr id="104802" name="Rectangle 555"/>
              <p:cNvSpPr>
                <a:spLocks noChangeArrowheads="1"/>
              </p:cNvSpPr>
              <p:nvPr/>
            </p:nvSpPr>
            <p:spPr bwMode="auto">
              <a:xfrm>
                <a:off x="1351" y="836"/>
                <a:ext cx="214"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SRAM</a:t>
                </a:r>
                <a:endParaRPr lang="en-US" sz="1800">
                  <a:solidFill>
                    <a:srgbClr val="000000"/>
                  </a:solidFill>
                </a:endParaRPr>
              </a:p>
            </p:txBody>
          </p:sp>
          <p:sp>
            <p:nvSpPr>
              <p:cNvPr id="104803" name="Rectangle 556"/>
              <p:cNvSpPr>
                <a:spLocks noChangeArrowheads="1"/>
              </p:cNvSpPr>
              <p:nvPr/>
            </p:nvSpPr>
            <p:spPr bwMode="auto">
              <a:xfrm>
                <a:off x="308" y="737"/>
                <a:ext cx="412" cy="18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04" name="Rectangle 557"/>
              <p:cNvSpPr>
                <a:spLocks noChangeArrowheads="1"/>
              </p:cNvSpPr>
              <p:nvPr/>
            </p:nvSpPr>
            <p:spPr bwMode="auto">
              <a:xfrm>
                <a:off x="423" y="759"/>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4805" name="Rectangle 558"/>
              <p:cNvSpPr>
                <a:spLocks noChangeArrowheads="1"/>
              </p:cNvSpPr>
              <p:nvPr/>
            </p:nvSpPr>
            <p:spPr bwMode="auto">
              <a:xfrm>
                <a:off x="344" y="821"/>
                <a:ext cx="37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104806" name="Freeform 559"/>
              <p:cNvSpPr>
                <a:spLocks/>
              </p:cNvSpPr>
              <p:nvPr/>
            </p:nvSpPr>
            <p:spPr bwMode="auto">
              <a:xfrm>
                <a:off x="1153" y="784"/>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104807" name="Freeform 560"/>
              <p:cNvSpPr>
                <a:spLocks/>
              </p:cNvSpPr>
              <p:nvPr/>
            </p:nvSpPr>
            <p:spPr bwMode="auto">
              <a:xfrm>
                <a:off x="1153" y="810"/>
                <a:ext cx="21" cy="37"/>
              </a:xfrm>
              <a:custGeom>
                <a:avLst/>
                <a:gdLst>
                  <a:gd name="T0" fmla="*/ 0 w 21"/>
                  <a:gd name="T1" fmla="*/ 37 h 37"/>
                  <a:gd name="T2" fmla="*/ 5 w 21"/>
                  <a:gd name="T3" fmla="*/ 37 h 37"/>
                  <a:gd name="T4" fmla="*/ 10 w 21"/>
                  <a:gd name="T5" fmla="*/ 37 h 37"/>
                  <a:gd name="T6" fmla="*/ 10 w 21"/>
                  <a:gd name="T7" fmla="*/ 37 h 37"/>
                  <a:gd name="T8" fmla="*/ 15 w 21"/>
                  <a:gd name="T9" fmla="*/ 32 h 37"/>
                  <a:gd name="T10" fmla="*/ 15 w 21"/>
                  <a:gd name="T11" fmla="*/ 32 h 37"/>
                  <a:gd name="T12" fmla="*/ 15 w 21"/>
                  <a:gd name="T13" fmla="*/ 26 h 37"/>
                  <a:gd name="T14" fmla="*/ 21 w 21"/>
                  <a:gd name="T15" fmla="*/ 21 h 37"/>
                  <a:gd name="T16" fmla="*/ 21 w 21"/>
                  <a:gd name="T17" fmla="*/ 21 h 37"/>
                  <a:gd name="T18" fmla="*/ 21 w 21"/>
                  <a:gd name="T19" fmla="*/ 16 h 37"/>
                  <a:gd name="T20" fmla="*/ 15 w 21"/>
                  <a:gd name="T21" fmla="*/ 16 h 37"/>
                  <a:gd name="T22" fmla="*/ 15 w 21"/>
                  <a:gd name="T23" fmla="*/ 11 h 37"/>
                  <a:gd name="T24" fmla="*/ 15 w 21"/>
                  <a:gd name="T25" fmla="*/ 6 h 37"/>
                  <a:gd name="T26" fmla="*/ 10 w 21"/>
                  <a:gd name="T27" fmla="*/ 6 h 37"/>
                  <a:gd name="T28" fmla="*/ 10 w 21"/>
                  <a:gd name="T29" fmla="*/ 6 h 37"/>
                  <a:gd name="T30" fmla="*/ 5 w 21"/>
                  <a:gd name="T31" fmla="*/ 6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0" y="37"/>
                    </a:lnTo>
                    <a:lnTo>
                      <a:pt x="15" y="32"/>
                    </a:lnTo>
                    <a:lnTo>
                      <a:pt x="15" y="26"/>
                    </a:lnTo>
                    <a:lnTo>
                      <a:pt x="21" y="21"/>
                    </a:lnTo>
                    <a:lnTo>
                      <a:pt x="21" y="16"/>
                    </a:lnTo>
                    <a:lnTo>
                      <a:pt x="15" y="16"/>
                    </a:lnTo>
                    <a:lnTo>
                      <a:pt x="15" y="11"/>
                    </a:lnTo>
                    <a:lnTo>
                      <a:pt x="15" y="6"/>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04808" name="Rectangle 561"/>
              <p:cNvSpPr>
                <a:spLocks noChangeArrowheads="1"/>
              </p:cNvSpPr>
              <p:nvPr/>
            </p:nvSpPr>
            <p:spPr bwMode="auto">
              <a:xfrm>
                <a:off x="814" y="810"/>
                <a:ext cx="339"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809" name="Freeform 562"/>
              <p:cNvSpPr>
                <a:spLocks/>
              </p:cNvSpPr>
              <p:nvPr/>
            </p:nvSpPr>
            <p:spPr bwMode="auto">
              <a:xfrm>
                <a:off x="725" y="784"/>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104810" name="Freeform 563"/>
              <p:cNvSpPr>
                <a:spLocks/>
              </p:cNvSpPr>
              <p:nvPr/>
            </p:nvSpPr>
            <p:spPr bwMode="auto">
              <a:xfrm>
                <a:off x="798" y="810"/>
                <a:ext cx="16" cy="37"/>
              </a:xfrm>
              <a:custGeom>
                <a:avLst/>
                <a:gdLst>
                  <a:gd name="T0" fmla="*/ 16 w 16"/>
                  <a:gd name="T1" fmla="*/ 0 h 37"/>
                  <a:gd name="T2" fmla="*/ 11 w 16"/>
                  <a:gd name="T3" fmla="*/ 6 h 37"/>
                  <a:gd name="T4" fmla="*/ 11 w 16"/>
                  <a:gd name="T5" fmla="*/ 6 h 37"/>
                  <a:gd name="T6" fmla="*/ 5 w 16"/>
                  <a:gd name="T7" fmla="*/ 6 h 37"/>
                  <a:gd name="T8" fmla="*/ 5 w 16"/>
                  <a:gd name="T9" fmla="*/ 6 h 37"/>
                  <a:gd name="T10" fmla="*/ 0 w 16"/>
                  <a:gd name="T11" fmla="*/ 11 h 37"/>
                  <a:gd name="T12" fmla="*/ 0 w 16"/>
                  <a:gd name="T13" fmla="*/ 16 h 37"/>
                  <a:gd name="T14" fmla="*/ 0 w 16"/>
                  <a:gd name="T15" fmla="*/ 16 h 37"/>
                  <a:gd name="T16" fmla="*/ 0 w 16"/>
                  <a:gd name="T17" fmla="*/ 21 h 37"/>
                  <a:gd name="T18" fmla="*/ 0 w 16"/>
                  <a:gd name="T19" fmla="*/ 21 h 37"/>
                  <a:gd name="T20" fmla="*/ 0 w 16"/>
                  <a:gd name="T21" fmla="*/ 26 h 37"/>
                  <a:gd name="T22" fmla="*/ 0 w 16"/>
                  <a:gd name="T23" fmla="*/ 32 h 37"/>
                  <a:gd name="T24" fmla="*/ 5 w 16"/>
                  <a:gd name="T25" fmla="*/ 32 h 37"/>
                  <a:gd name="T26" fmla="*/ 5 w 16"/>
                  <a:gd name="T27" fmla="*/ 37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6"/>
                    </a:lnTo>
                    <a:lnTo>
                      <a:pt x="5" y="6"/>
                    </a:lnTo>
                    <a:lnTo>
                      <a:pt x="0" y="11"/>
                    </a:lnTo>
                    <a:lnTo>
                      <a:pt x="0" y="16"/>
                    </a:lnTo>
                    <a:lnTo>
                      <a:pt x="0" y="21"/>
                    </a:lnTo>
                    <a:lnTo>
                      <a:pt x="0" y="26"/>
                    </a:lnTo>
                    <a:lnTo>
                      <a:pt x="0" y="32"/>
                    </a:lnTo>
                    <a:lnTo>
                      <a:pt x="5" y="32"/>
                    </a:lnTo>
                    <a:lnTo>
                      <a:pt x="5" y="37"/>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04811" name="Rectangle 564"/>
              <p:cNvSpPr>
                <a:spLocks noChangeArrowheads="1"/>
              </p:cNvSpPr>
              <p:nvPr/>
            </p:nvSpPr>
            <p:spPr bwMode="auto">
              <a:xfrm>
                <a:off x="428" y="638"/>
                <a:ext cx="725"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104812" name="Freeform 565"/>
              <p:cNvSpPr>
                <a:spLocks/>
              </p:cNvSpPr>
              <p:nvPr/>
            </p:nvSpPr>
            <p:spPr bwMode="auto">
              <a:xfrm>
                <a:off x="1153" y="946"/>
                <a:ext cx="89" cy="88"/>
              </a:xfrm>
              <a:custGeom>
                <a:avLst/>
                <a:gdLst>
                  <a:gd name="T0" fmla="*/ 89 w 89"/>
                  <a:gd name="T1" fmla="*/ 47 h 88"/>
                  <a:gd name="T2" fmla="*/ 0 w 89"/>
                  <a:gd name="T3" fmla="*/ 88 h 88"/>
                  <a:gd name="T4" fmla="*/ 0 w 89"/>
                  <a:gd name="T5" fmla="*/ 0 h 88"/>
                  <a:gd name="T6" fmla="*/ 89 w 89"/>
                  <a:gd name="T7" fmla="*/ 47 h 88"/>
                  <a:gd name="T8" fmla="*/ 0 60000 65536"/>
                  <a:gd name="T9" fmla="*/ 0 60000 65536"/>
                  <a:gd name="T10" fmla="*/ 0 60000 65536"/>
                  <a:gd name="T11" fmla="*/ 0 60000 65536"/>
                  <a:gd name="T12" fmla="*/ 0 w 89"/>
                  <a:gd name="T13" fmla="*/ 0 h 88"/>
                  <a:gd name="T14" fmla="*/ 89 w 89"/>
                  <a:gd name="T15" fmla="*/ 88 h 88"/>
                </a:gdLst>
                <a:ahLst/>
                <a:cxnLst>
                  <a:cxn ang="T8">
                    <a:pos x="T0" y="T1"/>
                  </a:cxn>
                  <a:cxn ang="T9">
                    <a:pos x="T2" y="T3"/>
                  </a:cxn>
                  <a:cxn ang="T10">
                    <a:pos x="T4" y="T5"/>
                  </a:cxn>
                  <a:cxn ang="T11">
                    <a:pos x="T6" y="T7"/>
                  </a:cxn>
                </a:cxnLst>
                <a:rect l="T12" t="T13" r="T14" b="T15"/>
                <a:pathLst>
                  <a:path w="89" h="88">
                    <a:moveTo>
                      <a:pt x="89" y="47"/>
                    </a:moveTo>
                    <a:lnTo>
                      <a:pt x="0" y="88"/>
                    </a:lnTo>
                    <a:lnTo>
                      <a:pt x="0" y="0"/>
                    </a:lnTo>
                    <a:lnTo>
                      <a:pt x="89" y="47"/>
                    </a:lnTo>
                    <a:close/>
                  </a:path>
                </a:pathLst>
              </a:custGeom>
              <a:solidFill>
                <a:srgbClr val="000000"/>
              </a:solidFill>
              <a:ln w="9525">
                <a:noFill/>
                <a:round/>
                <a:headEnd/>
                <a:tailEnd/>
              </a:ln>
            </p:spPr>
            <p:txBody>
              <a:bodyPr/>
              <a:lstStyle/>
              <a:p>
                <a:endParaRPr lang="en-US"/>
              </a:p>
            </p:txBody>
          </p:sp>
        </p:grpSp>
        <p:sp>
          <p:nvSpPr>
            <p:cNvPr id="104467" name="Freeform 567"/>
            <p:cNvSpPr>
              <a:spLocks/>
            </p:cNvSpPr>
            <p:nvPr/>
          </p:nvSpPr>
          <p:spPr bwMode="auto">
            <a:xfrm>
              <a:off x="1153" y="972"/>
              <a:ext cx="21" cy="36"/>
            </a:xfrm>
            <a:custGeom>
              <a:avLst/>
              <a:gdLst>
                <a:gd name="T0" fmla="*/ 0 w 21"/>
                <a:gd name="T1" fmla="*/ 36 h 36"/>
                <a:gd name="T2" fmla="*/ 5 w 21"/>
                <a:gd name="T3" fmla="*/ 36 h 36"/>
                <a:gd name="T4" fmla="*/ 10 w 21"/>
                <a:gd name="T5" fmla="*/ 36 h 36"/>
                <a:gd name="T6" fmla="*/ 10 w 21"/>
                <a:gd name="T7" fmla="*/ 31 h 36"/>
                <a:gd name="T8" fmla="*/ 15 w 21"/>
                <a:gd name="T9" fmla="*/ 31 h 36"/>
                <a:gd name="T10" fmla="*/ 15 w 21"/>
                <a:gd name="T11" fmla="*/ 31 h 36"/>
                <a:gd name="T12" fmla="*/ 15 w 21"/>
                <a:gd name="T13" fmla="*/ 26 h 36"/>
                <a:gd name="T14" fmla="*/ 21 w 21"/>
                <a:gd name="T15" fmla="*/ 21 h 36"/>
                <a:gd name="T16" fmla="*/ 21 w 21"/>
                <a:gd name="T17" fmla="*/ 21 h 36"/>
                <a:gd name="T18" fmla="*/ 21 w 21"/>
                <a:gd name="T19" fmla="*/ 15 h 36"/>
                <a:gd name="T20" fmla="*/ 15 w 21"/>
                <a:gd name="T21" fmla="*/ 10 h 36"/>
                <a:gd name="T22" fmla="*/ 15 w 21"/>
                <a:gd name="T23" fmla="*/ 10 h 36"/>
                <a:gd name="T24" fmla="*/ 15 w 21"/>
                <a:gd name="T25" fmla="*/ 5 h 36"/>
                <a:gd name="T26" fmla="*/ 10 w 21"/>
                <a:gd name="T27" fmla="*/ 5 h 36"/>
                <a:gd name="T28" fmla="*/ 10 w 21"/>
                <a:gd name="T29" fmla="*/ 5 h 36"/>
                <a:gd name="T30" fmla="*/ 5 w 21"/>
                <a:gd name="T31" fmla="*/ 0 h 36"/>
                <a:gd name="T32" fmla="*/ 0 w 21"/>
                <a:gd name="T33" fmla="*/ 0 h 36"/>
                <a:gd name="T34" fmla="*/ 0 w 21"/>
                <a:gd name="T35" fmla="*/ 3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6"/>
                <a:gd name="T56" fmla="*/ 21 w 21"/>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6">
                  <a:moveTo>
                    <a:pt x="0" y="36"/>
                  </a:moveTo>
                  <a:lnTo>
                    <a:pt x="5" y="36"/>
                  </a:lnTo>
                  <a:lnTo>
                    <a:pt x="10" y="36"/>
                  </a:lnTo>
                  <a:lnTo>
                    <a:pt x="10" y="31"/>
                  </a:lnTo>
                  <a:lnTo>
                    <a:pt x="15" y="31"/>
                  </a:lnTo>
                  <a:lnTo>
                    <a:pt x="15" y="26"/>
                  </a:lnTo>
                  <a:lnTo>
                    <a:pt x="21" y="21"/>
                  </a:lnTo>
                  <a:lnTo>
                    <a:pt x="21" y="15"/>
                  </a:lnTo>
                  <a:lnTo>
                    <a:pt x="15" y="10"/>
                  </a:lnTo>
                  <a:lnTo>
                    <a:pt x="15" y="5"/>
                  </a:lnTo>
                  <a:lnTo>
                    <a:pt x="10" y="5"/>
                  </a:lnTo>
                  <a:lnTo>
                    <a:pt x="5" y="0"/>
                  </a:lnTo>
                  <a:lnTo>
                    <a:pt x="0" y="0"/>
                  </a:lnTo>
                  <a:lnTo>
                    <a:pt x="0" y="36"/>
                  </a:lnTo>
                  <a:close/>
                </a:path>
              </a:pathLst>
            </a:custGeom>
            <a:solidFill>
              <a:srgbClr val="000000"/>
            </a:solidFill>
            <a:ln w="9525">
              <a:noFill/>
              <a:round/>
              <a:headEnd/>
              <a:tailEnd/>
            </a:ln>
          </p:spPr>
          <p:txBody>
            <a:bodyPr/>
            <a:lstStyle/>
            <a:p>
              <a:endParaRPr lang="en-US"/>
            </a:p>
          </p:txBody>
        </p:sp>
        <p:sp>
          <p:nvSpPr>
            <p:cNvPr id="104468" name="Rectangle 568"/>
            <p:cNvSpPr>
              <a:spLocks noChangeArrowheads="1"/>
            </p:cNvSpPr>
            <p:nvPr/>
          </p:nvSpPr>
          <p:spPr bwMode="auto">
            <a:xfrm>
              <a:off x="1116" y="972"/>
              <a:ext cx="37" cy="3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469" name="Freeform 569"/>
            <p:cNvSpPr>
              <a:spLocks/>
            </p:cNvSpPr>
            <p:nvPr/>
          </p:nvSpPr>
          <p:spPr bwMode="auto">
            <a:xfrm>
              <a:off x="1028" y="946"/>
              <a:ext cx="88" cy="88"/>
            </a:xfrm>
            <a:custGeom>
              <a:avLst/>
              <a:gdLst>
                <a:gd name="T0" fmla="*/ 0 w 88"/>
                <a:gd name="T1" fmla="*/ 47 h 88"/>
                <a:gd name="T2" fmla="*/ 88 w 88"/>
                <a:gd name="T3" fmla="*/ 88 h 88"/>
                <a:gd name="T4" fmla="*/ 88 w 88"/>
                <a:gd name="T5" fmla="*/ 0 h 88"/>
                <a:gd name="T6" fmla="*/ 0 w 88"/>
                <a:gd name="T7" fmla="*/ 47 h 88"/>
                <a:gd name="T8" fmla="*/ 0 60000 65536"/>
                <a:gd name="T9" fmla="*/ 0 60000 65536"/>
                <a:gd name="T10" fmla="*/ 0 60000 65536"/>
                <a:gd name="T11" fmla="*/ 0 60000 65536"/>
                <a:gd name="T12" fmla="*/ 0 w 88"/>
                <a:gd name="T13" fmla="*/ 0 h 88"/>
                <a:gd name="T14" fmla="*/ 88 w 88"/>
                <a:gd name="T15" fmla="*/ 88 h 88"/>
              </a:gdLst>
              <a:ahLst/>
              <a:cxnLst>
                <a:cxn ang="T8">
                  <a:pos x="T0" y="T1"/>
                </a:cxn>
                <a:cxn ang="T9">
                  <a:pos x="T2" y="T3"/>
                </a:cxn>
                <a:cxn ang="T10">
                  <a:pos x="T4" y="T5"/>
                </a:cxn>
                <a:cxn ang="T11">
                  <a:pos x="T6" y="T7"/>
                </a:cxn>
              </a:cxnLst>
              <a:rect l="T12" t="T13" r="T14" b="T15"/>
              <a:pathLst>
                <a:path w="88" h="88">
                  <a:moveTo>
                    <a:pt x="0" y="47"/>
                  </a:moveTo>
                  <a:lnTo>
                    <a:pt x="88" y="88"/>
                  </a:lnTo>
                  <a:lnTo>
                    <a:pt x="88" y="0"/>
                  </a:lnTo>
                  <a:lnTo>
                    <a:pt x="0" y="47"/>
                  </a:lnTo>
                  <a:close/>
                </a:path>
              </a:pathLst>
            </a:custGeom>
            <a:solidFill>
              <a:srgbClr val="000000"/>
            </a:solidFill>
            <a:ln w="9525">
              <a:noFill/>
              <a:round/>
              <a:headEnd/>
              <a:tailEnd/>
            </a:ln>
          </p:spPr>
          <p:txBody>
            <a:bodyPr/>
            <a:lstStyle/>
            <a:p>
              <a:endParaRPr lang="en-US"/>
            </a:p>
          </p:txBody>
        </p:sp>
        <p:sp>
          <p:nvSpPr>
            <p:cNvPr id="104470" name="Freeform 570"/>
            <p:cNvSpPr>
              <a:spLocks/>
            </p:cNvSpPr>
            <p:nvPr/>
          </p:nvSpPr>
          <p:spPr bwMode="auto">
            <a:xfrm>
              <a:off x="1101" y="972"/>
              <a:ext cx="15" cy="36"/>
            </a:xfrm>
            <a:custGeom>
              <a:avLst/>
              <a:gdLst>
                <a:gd name="T0" fmla="*/ 15 w 15"/>
                <a:gd name="T1" fmla="*/ 0 h 36"/>
                <a:gd name="T2" fmla="*/ 10 w 15"/>
                <a:gd name="T3" fmla="*/ 0 h 36"/>
                <a:gd name="T4" fmla="*/ 10 w 15"/>
                <a:gd name="T5" fmla="*/ 5 h 36"/>
                <a:gd name="T6" fmla="*/ 5 w 15"/>
                <a:gd name="T7" fmla="*/ 5 h 36"/>
                <a:gd name="T8" fmla="*/ 5 w 15"/>
                <a:gd name="T9" fmla="*/ 5 h 36"/>
                <a:gd name="T10" fmla="*/ 0 w 15"/>
                <a:gd name="T11" fmla="*/ 10 h 36"/>
                <a:gd name="T12" fmla="*/ 0 w 15"/>
                <a:gd name="T13" fmla="*/ 10 h 36"/>
                <a:gd name="T14" fmla="*/ 0 w 15"/>
                <a:gd name="T15" fmla="*/ 15 h 36"/>
                <a:gd name="T16" fmla="*/ 0 w 15"/>
                <a:gd name="T17" fmla="*/ 21 h 36"/>
                <a:gd name="T18" fmla="*/ 0 w 15"/>
                <a:gd name="T19" fmla="*/ 21 h 36"/>
                <a:gd name="T20" fmla="*/ 0 w 15"/>
                <a:gd name="T21" fmla="*/ 26 h 36"/>
                <a:gd name="T22" fmla="*/ 0 w 15"/>
                <a:gd name="T23" fmla="*/ 31 h 36"/>
                <a:gd name="T24" fmla="*/ 5 w 15"/>
                <a:gd name="T25" fmla="*/ 31 h 36"/>
                <a:gd name="T26" fmla="*/ 5 w 15"/>
                <a:gd name="T27" fmla="*/ 31 h 36"/>
                <a:gd name="T28" fmla="*/ 10 w 15"/>
                <a:gd name="T29" fmla="*/ 36 h 36"/>
                <a:gd name="T30" fmla="*/ 10 w 15"/>
                <a:gd name="T31" fmla="*/ 36 h 36"/>
                <a:gd name="T32" fmla="*/ 15 w 15"/>
                <a:gd name="T33" fmla="*/ 36 h 36"/>
                <a:gd name="T34" fmla="*/ 15 w 15"/>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6"/>
                <a:gd name="T56" fmla="*/ 15 w 15"/>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6">
                  <a:moveTo>
                    <a:pt x="15" y="0"/>
                  </a:moveTo>
                  <a:lnTo>
                    <a:pt x="10" y="0"/>
                  </a:lnTo>
                  <a:lnTo>
                    <a:pt x="10" y="5"/>
                  </a:lnTo>
                  <a:lnTo>
                    <a:pt x="5" y="5"/>
                  </a:lnTo>
                  <a:lnTo>
                    <a:pt x="0" y="10"/>
                  </a:lnTo>
                  <a:lnTo>
                    <a:pt x="0" y="15"/>
                  </a:lnTo>
                  <a:lnTo>
                    <a:pt x="0" y="21"/>
                  </a:lnTo>
                  <a:lnTo>
                    <a:pt x="0" y="26"/>
                  </a:lnTo>
                  <a:lnTo>
                    <a:pt x="0" y="31"/>
                  </a:lnTo>
                  <a:lnTo>
                    <a:pt x="5" y="31"/>
                  </a:lnTo>
                  <a:lnTo>
                    <a:pt x="10" y="36"/>
                  </a:lnTo>
                  <a:lnTo>
                    <a:pt x="15" y="36"/>
                  </a:lnTo>
                  <a:lnTo>
                    <a:pt x="15" y="0"/>
                  </a:lnTo>
                  <a:close/>
                </a:path>
              </a:pathLst>
            </a:custGeom>
            <a:solidFill>
              <a:srgbClr val="000000"/>
            </a:solidFill>
            <a:ln w="9525">
              <a:noFill/>
              <a:round/>
              <a:headEnd/>
              <a:tailEnd/>
            </a:ln>
          </p:spPr>
          <p:txBody>
            <a:bodyPr/>
            <a:lstStyle/>
            <a:p>
              <a:endParaRPr lang="en-US"/>
            </a:p>
          </p:txBody>
        </p:sp>
        <p:sp>
          <p:nvSpPr>
            <p:cNvPr id="104471" name="Line 571"/>
            <p:cNvSpPr>
              <a:spLocks noChangeShapeType="1"/>
            </p:cNvSpPr>
            <p:nvPr/>
          </p:nvSpPr>
          <p:spPr bwMode="auto">
            <a:xfrm>
              <a:off x="203" y="618"/>
              <a:ext cx="68" cy="1"/>
            </a:xfrm>
            <a:prstGeom prst="line">
              <a:avLst/>
            </a:prstGeom>
            <a:noFill/>
            <a:ln w="0">
              <a:solidFill>
                <a:srgbClr val="24211D"/>
              </a:solidFill>
              <a:round/>
              <a:headEnd/>
              <a:tailEnd/>
            </a:ln>
          </p:spPr>
          <p:txBody>
            <a:bodyPr/>
            <a:lstStyle/>
            <a:p>
              <a:endParaRPr lang="en-US"/>
            </a:p>
          </p:txBody>
        </p:sp>
        <p:sp>
          <p:nvSpPr>
            <p:cNvPr id="104472" name="Line 572"/>
            <p:cNvSpPr>
              <a:spLocks noChangeShapeType="1"/>
            </p:cNvSpPr>
            <p:nvPr/>
          </p:nvSpPr>
          <p:spPr bwMode="auto">
            <a:xfrm>
              <a:off x="308" y="618"/>
              <a:ext cx="68" cy="1"/>
            </a:xfrm>
            <a:prstGeom prst="line">
              <a:avLst/>
            </a:prstGeom>
            <a:noFill/>
            <a:ln w="0">
              <a:solidFill>
                <a:srgbClr val="24211D"/>
              </a:solidFill>
              <a:round/>
              <a:headEnd/>
              <a:tailEnd/>
            </a:ln>
          </p:spPr>
          <p:txBody>
            <a:bodyPr/>
            <a:lstStyle/>
            <a:p>
              <a:endParaRPr lang="en-US"/>
            </a:p>
          </p:txBody>
        </p:sp>
        <p:sp>
          <p:nvSpPr>
            <p:cNvPr id="104473" name="Line 573"/>
            <p:cNvSpPr>
              <a:spLocks noChangeShapeType="1"/>
            </p:cNvSpPr>
            <p:nvPr/>
          </p:nvSpPr>
          <p:spPr bwMode="auto">
            <a:xfrm>
              <a:off x="412" y="618"/>
              <a:ext cx="68" cy="1"/>
            </a:xfrm>
            <a:prstGeom prst="line">
              <a:avLst/>
            </a:prstGeom>
            <a:noFill/>
            <a:ln w="0">
              <a:solidFill>
                <a:srgbClr val="24211D"/>
              </a:solidFill>
              <a:round/>
              <a:headEnd/>
              <a:tailEnd/>
            </a:ln>
          </p:spPr>
          <p:txBody>
            <a:bodyPr/>
            <a:lstStyle/>
            <a:p>
              <a:endParaRPr lang="en-US"/>
            </a:p>
          </p:txBody>
        </p:sp>
        <p:sp>
          <p:nvSpPr>
            <p:cNvPr id="104474" name="Line 574"/>
            <p:cNvSpPr>
              <a:spLocks noChangeShapeType="1"/>
            </p:cNvSpPr>
            <p:nvPr/>
          </p:nvSpPr>
          <p:spPr bwMode="auto">
            <a:xfrm>
              <a:off x="516" y="618"/>
              <a:ext cx="68" cy="1"/>
            </a:xfrm>
            <a:prstGeom prst="line">
              <a:avLst/>
            </a:prstGeom>
            <a:noFill/>
            <a:ln w="0">
              <a:solidFill>
                <a:srgbClr val="24211D"/>
              </a:solidFill>
              <a:round/>
              <a:headEnd/>
              <a:tailEnd/>
            </a:ln>
          </p:spPr>
          <p:txBody>
            <a:bodyPr/>
            <a:lstStyle/>
            <a:p>
              <a:endParaRPr lang="en-US"/>
            </a:p>
          </p:txBody>
        </p:sp>
        <p:sp>
          <p:nvSpPr>
            <p:cNvPr id="104475" name="Line 575"/>
            <p:cNvSpPr>
              <a:spLocks noChangeShapeType="1"/>
            </p:cNvSpPr>
            <p:nvPr/>
          </p:nvSpPr>
          <p:spPr bwMode="auto">
            <a:xfrm>
              <a:off x="621" y="618"/>
              <a:ext cx="68" cy="1"/>
            </a:xfrm>
            <a:prstGeom prst="line">
              <a:avLst/>
            </a:prstGeom>
            <a:noFill/>
            <a:ln w="0">
              <a:solidFill>
                <a:srgbClr val="24211D"/>
              </a:solidFill>
              <a:round/>
              <a:headEnd/>
              <a:tailEnd/>
            </a:ln>
          </p:spPr>
          <p:txBody>
            <a:bodyPr/>
            <a:lstStyle/>
            <a:p>
              <a:endParaRPr lang="en-US"/>
            </a:p>
          </p:txBody>
        </p:sp>
        <p:sp>
          <p:nvSpPr>
            <p:cNvPr id="104476" name="Line 576"/>
            <p:cNvSpPr>
              <a:spLocks noChangeShapeType="1"/>
            </p:cNvSpPr>
            <p:nvPr/>
          </p:nvSpPr>
          <p:spPr bwMode="auto">
            <a:xfrm>
              <a:off x="725" y="618"/>
              <a:ext cx="68" cy="1"/>
            </a:xfrm>
            <a:prstGeom prst="line">
              <a:avLst/>
            </a:prstGeom>
            <a:noFill/>
            <a:ln w="0">
              <a:solidFill>
                <a:srgbClr val="24211D"/>
              </a:solidFill>
              <a:round/>
              <a:headEnd/>
              <a:tailEnd/>
            </a:ln>
          </p:spPr>
          <p:txBody>
            <a:bodyPr/>
            <a:lstStyle/>
            <a:p>
              <a:endParaRPr lang="en-US"/>
            </a:p>
          </p:txBody>
        </p:sp>
        <p:sp>
          <p:nvSpPr>
            <p:cNvPr id="104477" name="Line 577"/>
            <p:cNvSpPr>
              <a:spLocks noChangeShapeType="1"/>
            </p:cNvSpPr>
            <p:nvPr/>
          </p:nvSpPr>
          <p:spPr bwMode="auto">
            <a:xfrm>
              <a:off x="829" y="618"/>
              <a:ext cx="68" cy="1"/>
            </a:xfrm>
            <a:prstGeom prst="line">
              <a:avLst/>
            </a:prstGeom>
            <a:noFill/>
            <a:ln w="0">
              <a:solidFill>
                <a:srgbClr val="24211D"/>
              </a:solidFill>
              <a:round/>
              <a:headEnd/>
              <a:tailEnd/>
            </a:ln>
          </p:spPr>
          <p:txBody>
            <a:bodyPr/>
            <a:lstStyle/>
            <a:p>
              <a:endParaRPr lang="en-US"/>
            </a:p>
          </p:txBody>
        </p:sp>
        <p:sp>
          <p:nvSpPr>
            <p:cNvPr id="104478" name="Line 578"/>
            <p:cNvSpPr>
              <a:spLocks noChangeShapeType="1"/>
            </p:cNvSpPr>
            <p:nvPr/>
          </p:nvSpPr>
          <p:spPr bwMode="auto">
            <a:xfrm>
              <a:off x="934" y="618"/>
              <a:ext cx="68" cy="1"/>
            </a:xfrm>
            <a:prstGeom prst="line">
              <a:avLst/>
            </a:prstGeom>
            <a:noFill/>
            <a:ln w="0">
              <a:solidFill>
                <a:srgbClr val="24211D"/>
              </a:solidFill>
              <a:round/>
              <a:headEnd/>
              <a:tailEnd/>
            </a:ln>
          </p:spPr>
          <p:txBody>
            <a:bodyPr/>
            <a:lstStyle/>
            <a:p>
              <a:endParaRPr lang="en-US"/>
            </a:p>
          </p:txBody>
        </p:sp>
        <p:sp>
          <p:nvSpPr>
            <p:cNvPr id="104479" name="Line 579"/>
            <p:cNvSpPr>
              <a:spLocks noChangeShapeType="1"/>
            </p:cNvSpPr>
            <p:nvPr/>
          </p:nvSpPr>
          <p:spPr bwMode="auto">
            <a:xfrm>
              <a:off x="1038" y="618"/>
              <a:ext cx="68" cy="1"/>
            </a:xfrm>
            <a:prstGeom prst="line">
              <a:avLst/>
            </a:prstGeom>
            <a:noFill/>
            <a:ln w="0">
              <a:solidFill>
                <a:srgbClr val="24211D"/>
              </a:solidFill>
              <a:round/>
              <a:headEnd/>
              <a:tailEnd/>
            </a:ln>
          </p:spPr>
          <p:txBody>
            <a:bodyPr/>
            <a:lstStyle/>
            <a:p>
              <a:endParaRPr lang="en-US"/>
            </a:p>
          </p:txBody>
        </p:sp>
        <p:sp>
          <p:nvSpPr>
            <p:cNvPr id="104480" name="Line 580"/>
            <p:cNvSpPr>
              <a:spLocks noChangeShapeType="1"/>
            </p:cNvSpPr>
            <p:nvPr/>
          </p:nvSpPr>
          <p:spPr bwMode="auto">
            <a:xfrm>
              <a:off x="1142" y="618"/>
              <a:ext cx="68" cy="1"/>
            </a:xfrm>
            <a:prstGeom prst="line">
              <a:avLst/>
            </a:prstGeom>
            <a:noFill/>
            <a:ln w="0">
              <a:solidFill>
                <a:srgbClr val="24211D"/>
              </a:solidFill>
              <a:round/>
              <a:headEnd/>
              <a:tailEnd/>
            </a:ln>
          </p:spPr>
          <p:txBody>
            <a:bodyPr/>
            <a:lstStyle/>
            <a:p>
              <a:endParaRPr lang="en-US"/>
            </a:p>
          </p:txBody>
        </p:sp>
        <p:sp>
          <p:nvSpPr>
            <p:cNvPr id="104481" name="Line 581"/>
            <p:cNvSpPr>
              <a:spLocks noChangeShapeType="1"/>
            </p:cNvSpPr>
            <p:nvPr/>
          </p:nvSpPr>
          <p:spPr bwMode="auto">
            <a:xfrm>
              <a:off x="1247" y="618"/>
              <a:ext cx="68" cy="1"/>
            </a:xfrm>
            <a:prstGeom prst="line">
              <a:avLst/>
            </a:prstGeom>
            <a:noFill/>
            <a:ln w="0">
              <a:solidFill>
                <a:srgbClr val="24211D"/>
              </a:solidFill>
              <a:round/>
              <a:headEnd/>
              <a:tailEnd/>
            </a:ln>
          </p:spPr>
          <p:txBody>
            <a:bodyPr/>
            <a:lstStyle/>
            <a:p>
              <a:endParaRPr lang="en-US"/>
            </a:p>
          </p:txBody>
        </p:sp>
        <p:sp>
          <p:nvSpPr>
            <p:cNvPr id="104482" name="Line 582"/>
            <p:cNvSpPr>
              <a:spLocks noChangeShapeType="1"/>
            </p:cNvSpPr>
            <p:nvPr/>
          </p:nvSpPr>
          <p:spPr bwMode="auto">
            <a:xfrm>
              <a:off x="1351" y="618"/>
              <a:ext cx="68" cy="1"/>
            </a:xfrm>
            <a:prstGeom prst="line">
              <a:avLst/>
            </a:prstGeom>
            <a:noFill/>
            <a:ln w="0">
              <a:solidFill>
                <a:srgbClr val="24211D"/>
              </a:solidFill>
              <a:round/>
              <a:headEnd/>
              <a:tailEnd/>
            </a:ln>
          </p:spPr>
          <p:txBody>
            <a:bodyPr/>
            <a:lstStyle/>
            <a:p>
              <a:endParaRPr lang="en-US"/>
            </a:p>
          </p:txBody>
        </p:sp>
        <p:sp>
          <p:nvSpPr>
            <p:cNvPr id="104483" name="Line 583"/>
            <p:cNvSpPr>
              <a:spLocks noChangeShapeType="1"/>
            </p:cNvSpPr>
            <p:nvPr/>
          </p:nvSpPr>
          <p:spPr bwMode="auto">
            <a:xfrm>
              <a:off x="1455" y="618"/>
              <a:ext cx="68" cy="1"/>
            </a:xfrm>
            <a:prstGeom prst="line">
              <a:avLst/>
            </a:prstGeom>
            <a:noFill/>
            <a:ln w="0">
              <a:solidFill>
                <a:srgbClr val="24211D"/>
              </a:solidFill>
              <a:round/>
              <a:headEnd/>
              <a:tailEnd/>
            </a:ln>
          </p:spPr>
          <p:txBody>
            <a:bodyPr/>
            <a:lstStyle/>
            <a:p>
              <a:endParaRPr lang="en-US"/>
            </a:p>
          </p:txBody>
        </p:sp>
        <p:sp>
          <p:nvSpPr>
            <p:cNvPr id="104484" name="Line 584"/>
            <p:cNvSpPr>
              <a:spLocks noChangeShapeType="1"/>
            </p:cNvSpPr>
            <p:nvPr/>
          </p:nvSpPr>
          <p:spPr bwMode="auto">
            <a:xfrm>
              <a:off x="1560" y="618"/>
              <a:ext cx="68" cy="1"/>
            </a:xfrm>
            <a:prstGeom prst="line">
              <a:avLst/>
            </a:prstGeom>
            <a:noFill/>
            <a:ln w="0">
              <a:solidFill>
                <a:srgbClr val="24211D"/>
              </a:solidFill>
              <a:round/>
              <a:headEnd/>
              <a:tailEnd/>
            </a:ln>
          </p:spPr>
          <p:txBody>
            <a:bodyPr/>
            <a:lstStyle/>
            <a:p>
              <a:endParaRPr lang="en-US"/>
            </a:p>
          </p:txBody>
        </p:sp>
        <p:sp>
          <p:nvSpPr>
            <p:cNvPr id="104485" name="Line 585"/>
            <p:cNvSpPr>
              <a:spLocks noChangeShapeType="1"/>
            </p:cNvSpPr>
            <p:nvPr/>
          </p:nvSpPr>
          <p:spPr bwMode="auto">
            <a:xfrm>
              <a:off x="1659" y="628"/>
              <a:ext cx="1" cy="63"/>
            </a:xfrm>
            <a:prstGeom prst="line">
              <a:avLst/>
            </a:prstGeom>
            <a:noFill/>
            <a:ln w="0">
              <a:solidFill>
                <a:srgbClr val="24211D"/>
              </a:solidFill>
              <a:round/>
              <a:headEnd/>
              <a:tailEnd/>
            </a:ln>
          </p:spPr>
          <p:txBody>
            <a:bodyPr/>
            <a:lstStyle/>
            <a:p>
              <a:endParaRPr lang="en-US"/>
            </a:p>
          </p:txBody>
        </p:sp>
        <p:sp>
          <p:nvSpPr>
            <p:cNvPr id="104486" name="Line 586"/>
            <p:cNvSpPr>
              <a:spLocks noChangeShapeType="1"/>
            </p:cNvSpPr>
            <p:nvPr/>
          </p:nvSpPr>
          <p:spPr bwMode="auto">
            <a:xfrm>
              <a:off x="1659" y="732"/>
              <a:ext cx="1" cy="63"/>
            </a:xfrm>
            <a:prstGeom prst="line">
              <a:avLst/>
            </a:prstGeom>
            <a:noFill/>
            <a:ln w="0">
              <a:solidFill>
                <a:srgbClr val="24211D"/>
              </a:solidFill>
              <a:round/>
              <a:headEnd/>
              <a:tailEnd/>
            </a:ln>
          </p:spPr>
          <p:txBody>
            <a:bodyPr/>
            <a:lstStyle/>
            <a:p>
              <a:endParaRPr lang="en-US"/>
            </a:p>
          </p:txBody>
        </p:sp>
        <p:sp>
          <p:nvSpPr>
            <p:cNvPr id="104487" name="Line 587"/>
            <p:cNvSpPr>
              <a:spLocks noChangeShapeType="1"/>
            </p:cNvSpPr>
            <p:nvPr/>
          </p:nvSpPr>
          <p:spPr bwMode="auto">
            <a:xfrm>
              <a:off x="1659" y="836"/>
              <a:ext cx="1" cy="63"/>
            </a:xfrm>
            <a:prstGeom prst="line">
              <a:avLst/>
            </a:prstGeom>
            <a:noFill/>
            <a:ln w="0">
              <a:solidFill>
                <a:srgbClr val="24211D"/>
              </a:solidFill>
              <a:round/>
              <a:headEnd/>
              <a:tailEnd/>
            </a:ln>
          </p:spPr>
          <p:txBody>
            <a:bodyPr/>
            <a:lstStyle/>
            <a:p>
              <a:endParaRPr lang="en-US"/>
            </a:p>
          </p:txBody>
        </p:sp>
        <p:sp>
          <p:nvSpPr>
            <p:cNvPr id="104488" name="Line 588"/>
            <p:cNvSpPr>
              <a:spLocks noChangeShapeType="1"/>
            </p:cNvSpPr>
            <p:nvPr/>
          </p:nvSpPr>
          <p:spPr bwMode="auto">
            <a:xfrm>
              <a:off x="1659" y="941"/>
              <a:ext cx="1" cy="62"/>
            </a:xfrm>
            <a:prstGeom prst="line">
              <a:avLst/>
            </a:prstGeom>
            <a:noFill/>
            <a:ln w="0">
              <a:solidFill>
                <a:srgbClr val="24211D"/>
              </a:solidFill>
              <a:round/>
              <a:headEnd/>
              <a:tailEnd/>
            </a:ln>
          </p:spPr>
          <p:txBody>
            <a:bodyPr/>
            <a:lstStyle/>
            <a:p>
              <a:endParaRPr lang="en-US"/>
            </a:p>
          </p:txBody>
        </p:sp>
        <p:sp>
          <p:nvSpPr>
            <p:cNvPr id="104489" name="Freeform 589"/>
            <p:cNvSpPr>
              <a:spLocks/>
            </p:cNvSpPr>
            <p:nvPr/>
          </p:nvSpPr>
          <p:spPr bwMode="auto">
            <a:xfrm>
              <a:off x="1607" y="1045"/>
              <a:ext cx="52" cy="15"/>
            </a:xfrm>
            <a:custGeom>
              <a:avLst/>
              <a:gdLst>
                <a:gd name="T0" fmla="*/ 52 w 52"/>
                <a:gd name="T1" fmla="*/ 0 h 15"/>
                <a:gd name="T2" fmla="*/ 52 w 52"/>
                <a:gd name="T3" fmla="*/ 15 h 15"/>
                <a:gd name="T4" fmla="*/ 52 w 52"/>
                <a:gd name="T5" fmla="*/ 15 h 15"/>
                <a:gd name="T6" fmla="*/ 0 w 52"/>
                <a:gd name="T7" fmla="*/ 15 h 15"/>
                <a:gd name="T8" fmla="*/ 0 60000 65536"/>
                <a:gd name="T9" fmla="*/ 0 60000 65536"/>
                <a:gd name="T10" fmla="*/ 0 60000 65536"/>
                <a:gd name="T11" fmla="*/ 0 60000 65536"/>
                <a:gd name="T12" fmla="*/ 0 w 52"/>
                <a:gd name="T13" fmla="*/ 0 h 15"/>
                <a:gd name="T14" fmla="*/ 52 w 52"/>
                <a:gd name="T15" fmla="*/ 15 h 15"/>
              </a:gdLst>
              <a:ahLst/>
              <a:cxnLst>
                <a:cxn ang="T8">
                  <a:pos x="T0" y="T1"/>
                </a:cxn>
                <a:cxn ang="T9">
                  <a:pos x="T2" y="T3"/>
                </a:cxn>
                <a:cxn ang="T10">
                  <a:pos x="T4" y="T5"/>
                </a:cxn>
                <a:cxn ang="T11">
                  <a:pos x="T6" y="T7"/>
                </a:cxn>
              </a:cxnLst>
              <a:rect l="T12" t="T13" r="T14" b="T15"/>
              <a:pathLst>
                <a:path w="52" h="15">
                  <a:moveTo>
                    <a:pt x="52" y="0"/>
                  </a:moveTo>
                  <a:lnTo>
                    <a:pt x="52" y="15"/>
                  </a:lnTo>
                  <a:lnTo>
                    <a:pt x="0" y="15"/>
                  </a:lnTo>
                </a:path>
              </a:pathLst>
            </a:custGeom>
            <a:noFill/>
            <a:ln w="0">
              <a:solidFill>
                <a:srgbClr val="24211D"/>
              </a:solidFill>
              <a:prstDash val="solid"/>
              <a:round/>
              <a:headEnd/>
              <a:tailEnd/>
            </a:ln>
          </p:spPr>
          <p:txBody>
            <a:bodyPr/>
            <a:lstStyle/>
            <a:p>
              <a:endParaRPr lang="en-US"/>
            </a:p>
          </p:txBody>
        </p:sp>
        <p:sp>
          <p:nvSpPr>
            <p:cNvPr id="104490" name="Line 590"/>
            <p:cNvSpPr>
              <a:spLocks noChangeShapeType="1"/>
            </p:cNvSpPr>
            <p:nvPr/>
          </p:nvSpPr>
          <p:spPr bwMode="auto">
            <a:xfrm flipH="1">
              <a:off x="1502" y="1060"/>
              <a:ext cx="68" cy="1"/>
            </a:xfrm>
            <a:prstGeom prst="line">
              <a:avLst/>
            </a:prstGeom>
            <a:noFill/>
            <a:ln w="0">
              <a:solidFill>
                <a:srgbClr val="24211D"/>
              </a:solidFill>
              <a:round/>
              <a:headEnd/>
              <a:tailEnd/>
            </a:ln>
          </p:spPr>
          <p:txBody>
            <a:bodyPr/>
            <a:lstStyle/>
            <a:p>
              <a:endParaRPr lang="en-US"/>
            </a:p>
          </p:txBody>
        </p:sp>
        <p:sp>
          <p:nvSpPr>
            <p:cNvPr id="104491" name="Line 591"/>
            <p:cNvSpPr>
              <a:spLocks noChangeShapeType="1"/>
            </p:cNvSpPr>
            <p:nvPr/>
          </p:nvSpPr>
          <p:spPr bwMode="auto">
            <a:xfrm flipH="1">
              <a:off x="1398" y="1060"/>
              <a:ext cx="68" cy="1"/>
            </a:xfrm>
            <a:prstGeom prst="line">
              <a:avLst/>
            </a:prstGeom>
            <a:noFill/>
            <a:ln w="0">
              <a:solidFill>
                <a:srgbClr val="24211D"/>
              </a:solidFill>
              <a:round/>
              <a:headEnd/>
              <a:tailEnd/>
            </a:ln>
          </p:spPr>
          <p:txBody>
            <a:bodyPr/>
            <a:lstStyle/>
            <a:p>
              <a:endParaRPr lang="en-US"/>
            </a:p>
          </p:txBody>
        </p:sp>
        <p:sp>
          <p:nvSpPr>
            <p:cNvPr id="104492" name="Line 592"/>
            <p:cNvSpPr>
              <a:spLocks noChangeShapeType="1"/>
            </p:cNvSpPr>
            <p:nvPr/>
          </p:nvSpPr>
          <p:spPr bwMode="auto">
            <a:xfrm flipH="1">
              <a:off x="1294" y="1060"/>
              <a:ext cx="68" cy="1"/>
            </a:xfrm>
            <a:prstGeom prst="line">
              <a:avLst/>
            </a:prstGeom>
            <a:noFill/>
            <a:ln w="0">
              <a:solidFill>
                <a:srgbClr val="24211D"/>
              </a:solidFill>
              <a:round/>
              <a:headEnd/>
              <a:tailEnd/>
            </a:ln>
          </p:spPr>
          <p:txBody>
            <a:bodyPr/>
            <a:lstStyle/>
            <a:p>
              <a:endParaRPr lang="en-US"/>
            </a:p>
          </p:txBody>
        </p:sp>
        <p:sp>
          <p:nvSpPr>
            <p:cNvPr id="104493" name="Line 593"/>
            <p:cNvSpPr>
              <a:spLocks noChangeShapeType="1"/>
            </p:cNvSpPr>
            <p:nvPr/>
          </p:nvSpPr>
          <p:spPr bwMode="auto">
            <a:xfrm flipH="1">
              <a:off x="1189" y="1060"/>
              <a:ext cx="68" cy="1"/>
            </a:xfrm>
            <a:prstGeom prst="line">
              <a:avLst/>
            </a:prstGeom>
            <a:noFill/>
            <a:ln w="0">
              <a:solidFill>
                <a:srgbClr val="24211D"/>
              </a:solidFill>
              <a:round/>
              <a:headEnd/>
              <a:tailEnd/>
            </a:ln>
          </p:spPr>
          <p:txBody>
            <a:bodyPr/>
            <a:lstStyle/>
            <a:p>
              <a:endParaRPr lang="en-US"/>
            </a:p>
          </p:txBody>
        </p:sp>
        <p:sp>
          <p:nvSpPr>
            <p:cNvPr id="104494" name="Line 594"/>
            <p:cNvSpPr>
              <a:spLocks noChangeShapeType="1"/>
            </p:cNvSpPr>
            <p:nvPr/>
          </p:nvSpPr>
          <p:spPr bwMode="auto">
            <a:xfrm flipH="1">
              <a:off x="1085" y="1060"/>
              <a:ext cx="68" cy="1"/>
            </a:xfrm>
            <a:prstGeom prst="line">
              <a:avLst/>
            </a:prstGeom>
            <a:noFill/>
            <a:ln w="0">
              <a:solidFill>
                <a:srgbClr val="24211D"/>
              </a:solidFill>
              <a:round/>
              <a:headEnd/>
              <a:tailEnd/>
            </a:ln>
          </p:spPr>
          <p:txBody>
            <a:bodyPr/>
            <a:lstStyle/>
            <a:p>
              <a:endParaRPr lang="en-US"/>
            </a:p>
          </p:txBody>
        </p:sp>
        <p:sp>
          <p:nvSpPr>
            <p:cNvPr id="104495" name="Line 595"/>
            <p:cNvSpPr>
              <a:spLocks noChangeShapeType="1"/>
            </p:cNvSpPr>
            <p:nvPr/>
          </p:nvSpPr>
          <p:spPr bwMode="auto">
            <a:xfrm flipH="1">
              <a:off x="981" y="1060"/>
              <a:ext cx="68" cy="1"/>
            </a:xfrm>
            <a:prstGeom prst="line">
              <a:avLst/>
            </a:prstGeom>
            <a:noFill/>
            <a:ln w="0">
              <a:solidFill>
                <a:srgbClr val="24211D"/>
              </a:solidFill>
              <a:round/>
              <a:headEnd/>
              <a:tailEnd/>
            </a:ln>
          </p:spPr>
          <p:txBody>
            <a:bodyPr/>
            <a:lstStyle/>
            <a:p>
              <a:endParaRPr lang="en-US"/>
            </a:p>
          </p:txBody>
        </p:sp>
        <p:sp>
          <p:nvSpPr>
            <p:cNvPr id="104496" name="Line 596"/>
            <p:cNvSpPr>
              <a:spLocks noChangeShapeType="1"/>
            </p:cNvSpPr>
            <p:nvPr/>
          </p:nvSpPr>
          <p:spPr bwMode="auto">
            <a:xfrm flipH="1">
              <a:off x="876" y="1060"/>
              <a:ext cx="68" cy="1"/>
            </a:xfrm>
            <a:prstGeom prst="line">
              <a:avLst/>
            </a:prstGeom>
            <a:noFill/>
            <a:ln w="0">
              <a:solidFill>
                <a:srgbClr val="24211D"/>
              </a:solidFill>
              <a:round/>
              <a:headEnd/>
              <a:tailEnd/>
            </a:ln>
          </p:spPr>
          <p:txBody>
            <a:bodyPr/>
            <a:lstStyle/>
            <a:p>
              <a:endParaRPr lang="en-US"/>
            </a:p>
          </p:txBody>
        </p:sp>
        <p:sp>
          <p:nvSpPr>
            <p:cNvPr id="104497" name="Line 597"/>
            <p:cNvSpPr>
              <a:spLocks noChangeShapeType="1"/>
            </p:cNvSpPr>
            <p:nvPr/>
          </p:nvSpPr>
          <p:spPr bwMode="auto">
            <a:xfrm flipH="1">
              <a:off x="772" y="1060"/>
              <a:ext cx="68" cy="1"/>
            </a:xfrm>
            <a:prstGeom prst="line">
              <a:avLst/>
            </a:prstGeom>
            <a:noFill/>
            <a:ln w="0">
              <a:solidFill>
                <a:srgbClr val="24211D"/>
              </a:solidFill>
              <a:round/>
              <a:headEnd/>
              <a:tailEnd/>
            </a:ln>
          </p:spPr>
          <p:txBody>
            <a:bodyPr/>
            <a:lstStyle/>
            <a:p>
              <a:endParaRPr lang="en-US"/>
            </a:p>
          </p:txBody>
        </p:sp>
        <p:sp>
          <p:nvSpPr>
            <p:cNvPr id="104498" name="Line 598"/>
            <p:cNvSpPr>
              <a:spLocks noChangeShapeType="1"/>
            </p:cNvSpPr>
            <p:nvPr/>
          </p:nvSpPr>
          <p:spPr bwMode="auto">
            <a:xfrm flipH="1">
              <a:off x="668" y="1060"/>
              <a:ext cx="68" cy="1"/>
            </a:xfrm>
            <a:prstGeom prst="line">
              <a:avLst/>
            </a:prstGeom>
            <a:noFill/>
            <a:ln w="0">
              <a:solidFill>
                <a:srgbClr val="24211D"/>
              </a:solidFill>
              <a:round/>
              <a:headEnd/>
              <a:tailEnd/>
            </a:ln>
          </p:spPr>
          <p:txBody>
            <a:bodyPr/>
            <a:lstStyle/>
            <a:p>
              <a:endParaRPr lang="en-US"/>
            </a:p>
          </p:txBody>
        </p:sp>
        <p:sp>
          <p:nvSpPr>
            <p:cNvPr id="104499" name="Line 599"/>
            <p:cNvSpPr>
              <a:spLocks noChangeShapeType="1"/>
            </p:cNvSpPr>
            <p:nvPr/>
          </p:nvSpPr>
          <p:spPr bwMode="auto">
            <a:xfrm flipH="1">
              <a:off x="563" y="1060"/>
              <a:ext cx="68" cy="1"/>
            </a:xfrm>
            <a:prstGeom prst="line">
              <a:avLst/>
            </a:prstGeom>
            <a:noFill/>
            <a:ln w="0">
              <a:solidFill>
                <a:srgbClr val="24211D"/>
              </a:solidFill>
              <a:round/>
              <a:headEnd/>
              <a:tailEnd/>
            </a:ln>
          </p:spPr>
          <p:txBody>
            <a:bodyPr/>
            <a:lstStyle/>
            <a:p>
              <a:endParaRPr lang="en-US"/>
            </a:p>
          </p:txBody>
        </p:sp>
        <p:sp>
          <p:nvSpPr>
            <p:cNvPr id="104500" name="Line 600"/>
            <p:cNvSpPr>
              <a:spLocks noChangeShapeType="1"/>
            </p:cNvSpPr>
            <p:nvPr/>
          </p:nvSpPr>
          <p:spPr bwMode="auto">
            <a:xfrm flipH="1">
              <a:off x="459" y="1060"/>
              <a:ext cx="68" cy="1"/>
            </a:xfrm>
            <a:prstGeom prst="line">
              <a:avLst/>
            </a:prstGeom>
            <a:noFill/>
            <a:ln w="0">
              <a:solidFill>
                <a:srgbClr val="24211D"/>
              </a:solidFill>
              <a:round/>
              <a:headEnd/>
              <a:tailEnd/>
            </a:ln>
          </p:spPr>
          <p:txBody>
            <a:bodyPr/>
            <a:lstStyle/>
            <a:p>
              <a:endParaRPr lang="en-US"/>
            </a:p>
          </p:txBody>
        </p:sp>
        <p:sp>
          <p:nvSpPr>
            <p:cNvPr id="104501" name="Line 601"/>
            <p:cNvSpPr>
              <a:spLocks noChangeShapeType="1"/>
            </p:cNvSpPr>
            <p:nvPr/>
          </p:nvSpPr>
          <p:spPr bwMode="auto">
            <a:xfrm flipH="1">
              <a:off x="355" y="1060"/>
              <a:ext cx="68" cy="1"/>
            </a:xfrm>
            <a:prstGeom prst="line">
              <a:avLst/>
            </a:prstGeom>
            <a:noFill/>
            <a:ln w="0">
              <a:solidFill>
                <a:srgbClr val="24211D"/>
              </a:solidFill>
              <a:round/>
              <a:headEnd/>
              <a:tailEnd/>
            </a:ln>
          </p:spPr>
          <p:txBody>
            <a:bodyPr/>
            <a:lstStyle/>
            <a:p>
              <a:endParaRPr lang="en-US"/>
            </a:p>
          </p:txBody>
        </p:sp>
        <p:sp>
          <p:nvSpPr>
            <p:cNvPr id="104502" name="Line 602"/>
            <p:cNvSpPr>
              <a:spLocks noChangeShapeType="1"/>
            </p:cNvSpPr>
            <p:nvPr/>
          </p:nvSpPr>
          <p:spPr bwMode="auto">
            <a:xfrm flipH="1">
              <a:off x="250" y="1060"/>
              <a:ext cx="68" cy="1"/>
            </a:xfrm>
            <a:prstGeom prst="line">
              <a:avLst/>
            </a:prstGeom>
            <a:noFill/>
            <a:ln w="0">
              <a:solidFill>
                <a:srgbClr val="24211D"/>
              </a:solidFill>
              <a:round/>
              <a:headEnd/>
              <a:tailEnd/>
            </a:ln>
          </p:spPr>
          <p:txBody>
            <a:bodyPr/>
            <a:lstStyle/>
            <a:p>
              <a:endParaRPr lang="en-US"/>
            </a:p>
          </p:txBody>
        </p:sp>
        <p:sp>
          <p:nvSpPr>
            <p:cNvPr id="104503" name="Freeform 603"/>
            <p:cNvSpPr>
              <a:spLocks/>
            </p:cNvSpPr>
            <p:nvPr/>
          </p:nvSpPr>
          <p:spPr bwMode="auto">
            <a:xfrm>
              <a:off x="203" y="1003"/>
              <a:ext cx="11" cy="57"/>
            </a:xfrm>
            <a:custGeom>
              <a:avLst/>
              <a:gdLst>
                <a:gd name="T0" fmla="*/ 11 w 11"/>
                <a:gd name="T1" fmla="*/ 57 h 57"/>
                <a:gd name="T2" fmla="*/ 0 w 11"/>
                <a:gd name="T3" fmla="*/ 57 h 57"/>
                <a:gd name="T4" fmla="*/ 0 w 11"/>
                <a:gd name="T5" fmla="*/ 57 h 57"/>
                <a:gd name="T6" fmla="*/ 0 w 11"/>
                <a:gd name="T7" fmla="*/ 0 h 57"/>
                <a:gd name="T8" fmla="*/ 0 60000 65536"/>
                <a:gd name="T9" fmla="*/ 0 60000 65536"/>
                <a:gd name="T10" fmla="*/ 0 60000 65536"/>
                <a:gd name="T11" fmla="*/ 0 60000 65536"/>
                <a:gd name="T12" fmla="*/ 0 w 11"/>
                <a:gd name="T13" fmla="*/ 0 h 57"/>
                <a:gd name="T14" fmla="*/ 11 w 11"/>
                <a:gd name="T15" fmla="*/ 57 h 57"/>
              </a:gdLst>
              <a:ahLst/>
              <a:cxnLst>
                <a:cxn ang="T8">
                  <a:pos x="T0" y="T1"/>
                </a:cxn>
                <a:cxn ang="T9">
                  <a:pos x="T2" y="T3"/>
                </a:cxn>
                <a:cxn ang="T10">
                  <a:pos x="T4" y="T5"/>
                </a:cxn>
                <a:cxn ang="T11">
                  <a:pos x="T6" y="T7"/>
                </a:cxn>
              </a:cxnLst>
              <a:rect l="T12" t="T13" r="T14" b="T15"/>
              <a:pathLst>
                <a:path w="11" h="57">
                  <a:moveTo>
                    <a:pt x="11" y="57"/>
                  </a:moveTo>
                  <a:lnTo>
                    <a:pt x="0" y="57"/>
                  </a:lnTo>
                  <a:lnTo>
                    <a:pt x="0" y="0"/>
                  </a:lnTo>
                </a:path>
              </a:pathLst>
            </a:custGeom>
            <a:noFill/>
            <a:ln w="0">
              <a:solidFill>
                <a:srgbClr val="24211D"/>
              </a:solidFill>
              <a:prstDash val="solid"/>
              <a:round/>
              <a:headEnd/>
              <a:tailEnd/>
            </a:ln>
          </p:spPr>
          <p:txBody>
            <a:bodyPr/>
            <a:lstStyle/>
            <a:p>
              <a:endParaRPr lang="en-US"/>
            </a:p>
          </p:txBody>
        </p:sp>
        <p:sp>
          <p:nvSpPr>
            <p:cNvPr id="104504" name="Line 604"/>
            <p:cNvSpPr>
              <a:spLocks noChangeShapeType="1"/>
            </p:cNvSpPr>
            <p:nvPr/>
          </p:nvSpPr>
          <p:spPr bwMode="auto">
            <a:xfrm flipV="1">
              <a:off x="203" y="899"/>
              <a:ext cx="1" cy="62"/>
            </a:xfrm>
            <a:prstGeom prst="line">
              <a:avLst/>
            </a:prstGeom>
            <a:noFill/>
            <a:ln w="0">
              <a:solidFill>
                <a:srgbClr val="24211D"/>
              </a:solidFill>
              <a:round/>
              <a:headEnd/>
              <a:tailEnd/>
            </a:ln>
          </p:spPr>
          <p:txBody>
            <a:bodyPr/>
            <a:lstStyle/>
            <a:p>
              <a:endParaRPr lang="en-US"/>
            </a:p>
          </p:txBody>
        </p:sp>
        <p:sp>
          <p:nvSpPr>
            <p:cNvPr id="104505" name="Line 605"/>
            <p:cNvSpPr>
              <a:spLocks noChangeShapeType="1"/>
            </p:cNvSpPr>
            <p:nvPr/>
          </p:nvSpPr>
          <p:spPr bwMode="auto">
            <a:xfrm flipV="1">
              <a:off x="203" y="795"/>
              <a:ext cx="1" cy="62"/>
            </a:xfrm>
            <a:prstGeom prst="line">
              <a:avLst/>
            </a:prstGeom>
            <a:noFill/>
            <a:ln w="0">
              <a:solidFill>
                <a:srgbClr val="24211D"/>
              </a:solidFill>
              <a:round/>
              <a:headEnd/>
              <a:tailEnd/>
            </a:ln>
          </p:spPr>
          <p:txBody>
            <a:bodyPr/>
            <a:lstStyle/>
            <a:p>
              <a:endParaRPr lang="en-US"/>
            </a:p>
          </p:txBody>
        </p:sp>
        <p:sp>
          <p:nvSpPr>
            <p:cNvPr id="104506" name="Line 606"/>
            <p:cNvSpPr>
              <a:spLocks noChangeShapeType="1"/>
            </p:cNvSpPr>
            <p:nvPr/>
          </p:nvSpPr>
          <p:spPr bwMode="auto">
            <a:xfrm flipV="1">
              <a:off x="203" y="691"/>
              <a:ext cx="1" cy="62"/>
            </a:xfrm>
            <a:prstGeom prst="line">
              <a:avLst/>
            </a:prstGeom>
            <a:noFill/>
            <a:ln w="0">
              <a:solidFill>
                <a:srgbClr val="24211D"/>
              </a:solidFill>
              <a:round/>
              <a:headEnd/>
              <a:tailEnd/>
            </a:ln>
          </p:spPr>
          <p:txBody>
            <a:bodyPr/>
            <a:lstStyle/>
            <a:p>
              <a:endParaRPr lang="en-US"/>
            </a:p>
          </p:txBody>
        </p:sp>
        <p:sp>
          <p:nvSpPr>
            <p:cNvPr id="104507" name="Line 607"/>
            <p:cNvSpPr>
              <a:spLocks noChangeShapeType="1"/>
            </p:cNvSpPr>
            <p:nvPr/>
          </p:nvSpPr>
          <p:spPr bwMode="auto">
            <a:xfrm flipV="1">
              <a:off x="203" y="618"/>
              <a:ext cx="1" cy="31"/>
            </a:xfrm>
            <a:prstGeom prst="line">
              <a:avLst/>
            </a:prstGeom>
            <a:noFill/>
            <a:ln w="0">
              <a:solidFill>
                <a:srgbClr val="24211D"/>
              </a:solidFill>
              <a:round/>
              <a:headEnd/>
              <a:tailEnd/>
            </a:ln>
          </p:spPr>
          <p:txBody>
            <a:bodyPr/>
            <a:lstStyle/>
            <a:p>
              <a:endParaRPr lang="en-US"/>
            </a:p>
          </p:txBody>
        </p:sp>
        <p:sp>
          <p:nvSpPr>
            <p:cNvPr id="104508" name="Line 608"/>
            <p:cNvSpPr>
              <a:spLocks noChangeShapeType="1"/>
            </p:cNvSpPr>
            <p:nvPr/>
          </p:nvSpPr>
          <p:spPr bwMode="auto">
            <a:xfrm>
              <a:off x="16" y="826"/>
              <a:ext cx="281" cy="1"/>
            </a:xfrm>
            <a:prstGeom prst="line">
              <a:avLst/>
            </a:prstGeom>
            <a:noFill/>
            <a:ln w="0">
              <a:solidFill>
                <a:srgbClr val="000000"/>
              </a:solidFill>
              <a:round/>
              <a:headEnd/>
              <a:tailEnd/>
            </a:ln>
          </p:spPr>
          <p:txBody>
            <a:bodyPr/>
            <a:lstStyle/>
            <a:p>
              <a:endParaRPr lang="en-US"/>
            </a:p>
          </p:txBody>
        </p:sp>
        <p:sp>
          <p:nvSpPr>
            <p:cNvPr id="104509" name="Freeform 609"/>
            <p:cNvSpPr>
              <a:spLocks/>
            </p:cNvSpPr>
            <p:nvPr/>
          </p:nvSpPr>
          <p:spPr bwMode="auto">
            <a:xfrm>
              <a:off x="16" y="805"/>
              <a:ext cx="41" cy="42"/>
            </a:xfrm>
            <a:custGeom>
              <a:avLst/>
              <a:gdLst>
                <a:gd name="T0" fmla="*/ 0 w 41"/>
                <a:gd name="T1" fmla="*/ 21 h 42"/>
                <a:gd name="T2" fmla="*/ 41 w 41"/>
                <a:gd name="T3" fmla="*/ 0 h 42"/>
                <a:gd name="T4" fmla="*/ 41 w 41"/>
                <a:gd name="T5" fmla="*/ 42 h 42"/>
                <a:gd name="T6" fmla="*/ 0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0" y="21"/>
                  </a:moveTo>
                  <a:lnTo>
                    <a:pt x="41" y="0"/>
                  </a:lnTo>
                  <a:lnTo>
                    <a:pt x="41" y="42"/>
                  </a:lnTo>
                  <a:lnTo>
                    <a:pt x="0" y="21"/>
                  </a:lnTo>
                  <a:close/>
                </a:path>
              </a:pathLst>
            </a:custGeom>
            <a:solidFill>
              <a:srgbClr val="000000"/>
            </a:solidFill>
            <a:ln w="9525">
              <a:noFill/>
              <a:round/>
              <a:headEnd/>
              <a:tailEnd/>
            </a:ln>
          </p:spPr>
          <p:txBody>
            <a:bodyPr/>
            <a:lstStyle/>
            <a:p>
              <a:endParaRPr lang="en-US"/>
            </a:p>
          </p:txBody>
        </p:sp>
        <p:sp>
          <p:nvSpPr>
            <p:cNvPr id="104510" name="Freeform 610"/>
            <p:cNvSpPr>
              <a:spLocks/>
            </p:cNvSpPr>
            <p:nvPr/>
          </p:nvSpPr>
          <p:spPr bwMode="auto">
            <a:xfrm>
              <a:off x="256" y="805"/>
              <a:ext cx="41" cy="42"/>
            </a:xfrm>
            <a:custGeom>
              <a:avLst/>
              <a:gdLst>
                <a:gd name="T0" fmla="*/ 41 w 41"/>
                <a:gd name="T1" fmla="*/ 21 h 42"/>
                <a:gd name="T2" fmla="*/ 0 w 41"/>
                <a:gd name="T3" fmla="*/ 0 h 42"/>
                <a:gd name="T4" fmla="*/ 0 w 41"/>
                <a:gd name="T5" fmla="*/ 42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0"/>
                  </a:lnTo>
                  <a:lnTo>
                    <a:pt x="0" y="42"/>
                  </a:lnTo>
                  <a:lnTo>
                    <a:pt x="41" y="21"/>
                  </a:lnTo>
                  <a:close/>
                </a:path>
              </a:pathLst>
            </a:custGeom>
            <a:solidFill>
              <a:srgbClr val="000000"/>
            </a:solidFill>
            <a:ln w="9525">
              <a:noFill/>
              <a:round/>
              <a:headEnd/>
              <a:tailEnd/>
            </a:ln>
          </p:spPr>
          <p:txBody>
            <a:bodyPr/>
            <a:lstStyle/>
            <a:p>
              <a:endParaRPr lang="en-US"/>
            </a:p>
          </p:txBody>
        </p:sp>
        <p:sp>
          <p:nvSpPr>
            <p:cNvPr id="104511" name="Rectangle 611"/>
            <p:cNvSpPr>
              <a:spLocks noChangeArrowheads="1"/>
            </p:cNvSpPr>
            <p:nvPr/>
          </p:nvSpPr>
          <p:spPr bwMode="auto">
            <a:xfrm>
              <a:off x="1351" y="936"/>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4512" name="Rectangle 612"/>
            <p:cNvSpPr>
              <a:spLocks noChangeArrowheads="1"/>
            </p:cNvSpPr>
            <p:nvPr/>
          </p:nvSpPr>
          <p:spPr bwMode="auto">
            <a:xfrm>
              <a:off x="2113" y="665"/>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3" name="Rectangle 613"/>
            <p:cNvSpPr>
              <a:spLocks noChangeArrowheads="1"/>
            </p:cNvSpPr>
            <p:nvPr/>
          </p:nvSpPr>
          <p:spPr bwMode="auto">
            <a:xfrm>
              <a:off x="2003" y="769"/>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4" name="Rectangle 614"/>
            <p:cNvSpPr>
              <a:spLocks noChangeArrowheads="1"/>
            </p:cNvSpPr>
            <p:nvPr/>
          </p:nvSpPr>
          <p:spPr bwMode="auto">
            <a:xfrm>
              <a:off x="1894" y="87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5" name="Rectangle 615"/>
            <p:cNvSpPr>
              <a:spLocks noChangeArrowheads="1"/>
            </p:cNvSpPr>
            <p:nvPr/>
          </p:nvSpPr>
          <p:spPr bwMode="auto">
            <a:xfrm>
              <a:off x="1784" y="977"/>
              <a:ext cx="730"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6" name="Rectangle 616"/>
            <p:cNvSpPr>
              <a:spLocks noChangeArrowheads="1"/>
            </p:cNvSpPr>
            <p:nvPr/>
          </p:nvSpPr>
          <p:spPr bwMode="auto">
            <a:xfrm>
              <a:off x="1669" y="1076"/>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7" name="Rectangle 617"/>
            <p:cNvSpPr>
              <a:spLocks noChangeArrowheads="1"/>
            </p:cNvSpPr>
            <p:nvPr/>
          </p:nvSpPr>
          <p:spPr bwMode="auto">
            <a:xfrm>
              <a:off x="1560" y="1180"/>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8" name="Rectangle 618"/>
            <p:cNvSpPr>
              <a:spLocks noChangeArrowheads="1"/>
            </p:cNvSpPr>
            <p:nvPr/>
          </p:nvSpPr>
          <p:spPr bwMode="auto">
            <a:xfrm>
              <a:off x="1450" y="1284"/>
              <a:ext cx="731"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9" name="Rectangle 619"/>
            <p:cNvSpPr>
              <a:spLocks noChangeArrowheads="1"/>
            </p:cNvSpPr>
            <p:nvPr/>
          </p:nvSpPr>
          <p:spPr bwMode="auto">
            <a:xfrm>
              <a:off x="134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20" name="Rectangle 620"/>
            <p:cNvSpPr>
              <a:spLocks noChangeArrowheads="1"/>
            </p:cNvSpPr>
            <p:nvPr/>
          </p:nvSpPr>
          <p:spPr bwMode="auto">
            <a:xfrm>
              <a:off x="1560" y="1482"/>
              <a:ext cx="407"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C66x™</a:t>
              </a:r>
              <a:endParaRPr lang="en-US" sz="1800">
                <a:solidFill>
                  <a:srgbClr val="000000"/>
                </a:solidFill>
              </a:endParaRPr>
            </a:p>
          </p:txBody>
        </p:sp>
        <p:sp>
          <p:nvSpPr>
            <p:cNvPr id="104521" name="Rectangle 621"/>
            <p:cNvSpPr>
              <a:spLocks noChangeArrowheads="1"/>
            </p:cNvSpPr>
            <p:nvPr/>
          </p:nvSpPr>
          <p:spPr bwMode="auto">
            <a:xfrm>
              <a:off x="1528" y="1591"/>
              <a:ext cx="475"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CorePac</a:t>
              </a:r>
              <a:endParaRPr lang="en-US" sz="1800">
                <a:solidFill>
                  <a:srgbClr val="000000"/>
                </a:solidFill>
              </a:endParaRPr>
            </a:p>
          </p:txBody>
        </p:sp>
        <p:sp>
          <p:nvSpPr>
            <p:cNvPr id="104522" name="Rectangle 622"/>
            <p:cNvSpPr>
              <a:spLocks noChangeArrowheads="1"/>
            </p:cNvSpPr>
            <p:nvPr/>
          </p:nvSpPr>
          <p:spPr bwMode="auto">
            <a:xfrm>
              <a:off x="1414" y="1868"/>
              <a:ext cx="263"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L1P</a:t>
              </a:r>
              <a:endParaRPr lang="en-US" sz="1800" dirty="0">
                <a:solidFill>
                  <a:srgbClr val="000000"/>
                </a:solidFill>
              </a:endParaRPr>
            </a:p>
          </p:txBody>
        </p:sp>
        <p:sp>
          <p:nvSpPr>
            <p:cNvPr id="104523" name="Rectangle 623"/>
            <p:cNvSpPr>
              <a:spLocks noChangeArrowheads="1"/>
            </p:cNvSpPr>
            <p:nvPr/>
          </p:nvSpPr>
          <p:spPr bwMode="auto">
            <a:xfrm>
              <a:off x="1382" y="1925"/>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104524" name="Rectangle 624"/>
            <p:cNvSpPr>
              <a:spLocks noChangeArrowheads="1"/>
            </p:cNvSpPr>
            <p:nvPr/>
          </p:nvSpPr>
          <p:spPr bwMode="auto">
            <a:xfrm>
              <a:off x="1779" y="1873"/>
              <a:ext cx="266"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32KB </a:t>
              </a:r>
              <a:r>
                <a:rPr lang="en-US" sz="700" b="1" dirty="0" smtClean="0">
                  <a:solidFill>
                    <a:srgbClr val="000000"/>
                  </a:solidFill>
                </a:rPr>
                <a:t>L1D</a:t>
              </a:r>
              <a:endParaRPr lang="en-US" sz="1800" dirty="0">
                <a:solidFill>
                  <a:srgbClr val="000000"/>
                </a:solidFill>
              </a:endParaRPr>
            </a:p>
          </p:txBody>
        </p:sp>
        <p:sp>
          <p:nvSpPr>
            <p:cNvPr id="104525" name="Rectangle 625"/>
            <p:cNvSpPr>
              <a:spLocks noChangeArrowheads="1"/>
            </p:cNvSpPr>
            <p:nvPr/>
          </p:nvSpPr>
          <p:spPr bwMode="auto">
            <a:xfrm>
              <a:off x="1743" y="1930"/>
              <a:ext cx="313" cy="68"/>
            </a:xfrm>
            <a:prstGeom prst="rect">
              <a:avLst/>
            </a:prstGeom>
            <a:noFill/>
            <a:ln w="9525">
              <a:noFill/>
              <a:miter lim="800000"/>
              <a:headEnd/>
              <a:tailEnd/>
            </a:ln>
          </p:spPr>
          <p:txBody>
            <a:bodyPr wrap="none" lIns="0" tIns="0" rIns="0" bIns="0">
              <a:spAutoFit/>
            </a:bodyPr>
            <a:lstStyle/>
            <a:p>
              <a:pPr algn="l" eaLnBrk="0" hangingPunct="0"/>
              <a:r>
                <a:rPr lang="en-US" sz="700" b="1" dirty="0" smtClean="0">
                  <a:solidFill>
                    <a:srgbClr val="000000"/>
                  </a:solidFill>
                </a:rPr>
                <a:t>Cache/RAM</a:t>
              </a:r>
              <a:endParaRPr lang="en-US" sz="1800" dirty="0">
                <a:solidFill>
                  <a:srgbClr val="000000"/>
                </a:solidFill>
              </a:endParaRPr>
            </a:p>
          </p:txBody>
        </p:sp>
        <p:sp>
          <p:nvSpPr>
            <p:cNvPr id="104526" name="Rectangle 626"/>
            <p:cNvSpPr>
              <a:spLocks noChangeArrowheads="1"/>
            </p:cNvSpPr>
            <p:nvPr/>
          </p:nvSpPr>
          <p:spPr bwMode="auto">
            <a:xfrm>
              <a:off x="1433" y="2029"/>
              <a:ext cx="586" cy="68"/>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512KB L2 </a:t>
              </a:r>
              <a:r>
                <a:rPr lang="en-US" sz="700" b="1" dirty="0" smtClean="0">
                  <a:solidFill>
                    <a:srgbClr val="000000"/>
                  </a:solidFill>
                </a:rPr>
                <a:t>Cache/RAM</a:t>
              </a:r>
              <a:endParaRPr lang="en-US" sz="1800" dirty="0">
                <a:solidFill>
                  <a:srgbClr val="000000"/>
                </a:solidFill>
              </a:endParaRPr>
            </a:p>
          </p:txBody>
        </p:sp>
        <p:sp>
          <p:nvSpPr>
            <p:cNvPr id="104527" name="Line 627"/>
            <p:cNvSpPr>
              <a:spLocks noChangeShapeType="1"/>
            </p:cNvSpPr>
            <p:nvPr/>
          </p:nvSpPr>
          <p:spPr bwMode="auto">
            <a:xfrm>
              <a:off x="1341" y="1847"/>
              <a:ext cx="735" cy="1"/>
            </a:xfrm>
            <a:prstGeom prst="line">
              <a:avLst/>
            </a:prstGeom>
            <a:noFill/>
            <a:ln w="0">
              <a:solidFill>
                <a:srgbClr val="24211D"/>
              </a:solidFill>
              <a:round/>
              <a:headEnd/>
              <a:tailEnd/>
            </a:ln>
          </p:spPr>
          <p:txBody>
            <a:bodyPr/>
            <a:lstStyle/>
            <a:p>
              <a:endParaRPr lang="en-US"/>
            </a:p>
          </p:txBody>
        </p:sp>
        <p:sp>
          <p:nvSpPr>
            <p:cNvPr id="104528" name="Line 628"/>
            <p:cNvSpPr>
              <a:spLocks noChangeShapeType="1"/>
            </p:cNvSpPr>
            <p:nvPr/>
          </p:nvSpPr>
          <p:spPr bwMode="auto">
            <a:xfrm>
              <a:off x="1341" y="2013"/>
              <a:ext cx="735" cy="1"/>
            </a:xfrm>
            <a:prstGeom prst="line">
              <a:avLst/>
            </a:prstGeom>
            <a:noFill/>
            <a:ln w="0">
              <a:solidFill>
                <a:srgbClr val="24211D"/>
              </a:solidFill>
              <a:round/>
              <a:headEnd/>
              <a:tailEnd/>
            </a:ln>
          </p:spPr>
          <p:txBody>
            <a:bodyPr/>
            <a:lstStyle/>
            <a:p>
              <a:endParaRPr lang="en-US"/>
            </a:p>
          </p:txBody>
        </p:sp>
        <p:sp>
          <p:nvSpPr>
            <p:cNvPr id="104529" name="Line 629"/>
            <p:cNvSpPr>
              <a:spLocks noChangeShapeType="1"/>
            </p:cNvSpPr>
            <p:nvPr/>
          </p:nvSpPr>
          <p:spPr bwMode="auto">
            <a:xfrm>
              <a:off x="1711" y="1847"/>
              <a:ext cx="1" cy="166"/>
            </a:xfrm>
            <a:prstGeom prst="line">
              <a:avLst/>
            </a:prstGeom>
            <a:noFill/>
            <a:ln w="0">
              <a:solidFill>
                <a:srgbClr val="24211D"/>
              </a:solidFill>
              <a:round/>
              <a:headEnd/>
              <a:tailEnd/>
            </a:ln>
          </p:spPr>
          <p:txBody>
            <a:bodyPr/>
            <a:lstStyle/>
            <a:p>
              <a:endParaRPr lang="en-US"/>
            </a:p>
          </p:txBody>
        </p:sp>
        <p:sp>
          <p:nvSpPr>
            <p:cNvPr id="104530" name="Freeform 630"/>
            <p:cNvSpPr>
              <a:spLocks/>
            </p:cNvSpPr>
            <p:nvPr/>
          </p:nvSpPr>
          <p:spPr bwMode="auto">
            <a:xfrm>
              <a:off x="1153" y="1586"/>
              <a:ext cx="15" cy="37"/>
            </a:xfrm>
            <a:custGeom>
              <a:avLst/>
              <a:gdLst>
                <a:gd name="T0" fmla="*/ 15 w 15"/>
                <a:gd name="T1" fmla="*/ 0 h 37"/>
                <a:gd name="T2" fmla="*/ 10 w 15"/>
                <a:gd name="T3" fmla="*/ 0 h 37"/>
                <a:gd name="T4" fmla="*/ 10 w 15"/>
                <a:gd name="T5" fmla="*/ 6 h 37"/>
                <a:gd name="T6" fmla="*/ 5 w 15"/>
                <a:gd name="T7" fmla="*/ 6 h 37"/>
                <a:gd name="T8" fmla="*/ 5 w 15"/>
                <a:gd name="T9" fmla="*/ 6 h 37"/>
                <a:gd name="T10" fmla="*/ 0 w 15"/>
                <a:gd name="T11" fmla="*/ 11 h 37"/>
                <a:gd name="T12" fmla="*/ 0 w 15"/>
                <a:gd name="T13" fmla="*/ 11 h 37"/>
                <a:gd name="T14" fmla="*/ 0 w 15"/>
                <a:gd name="T15" fmla="*/ 16 h 37"/>
                <a:gd name="T16" fmla="*/ 0 w 15"/>
                <a:gd name="T17" fmla="*/ 21 h 37"/>
                <a:gd name="T18" fmla="*/ 0 w 15"/>
                <a:gd name="T19" fmla="*/ 21 h 37"/>
                <a:gd name="T20" fmla="*/ 0 w 15"/>
                <a:gd name="T21" fmla="*/ 26 h 37"/>
                <a:gd name="T22" fmla="*/ 0 w 15"/>
                <a:gd name="T23" fmla="*/ 32 h 37"/>
                <a:gd name="T24" fmla="*/ 5 w 15"/>
                <a:gd name="T25" fmla="*/ 32 h 37"/>
                <a:gd name="T26" fmla="*/ 5 w 15"/>
                <a:gd name="T27" fmla="*/ 32 h 37"/>
                <a:gd name="T28" fmla="*/ 10 w 15"/>
                <a:gd name="T29" fmla="*/ 37 h 37"/>
                <a:gd name="T30" fmla="*/ 10 w 15"/>
                <a:gd name="T31" fmla="*/ 37 h 37"/>
                <a:gd name="T32" fmla="*/ 15 w 15"/>
                <a:gd name="T33" fmla="*/ 37 h 37"/>
                <a:gd name="T34" fmla="*/ 15 w 15"/>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7"/>
                <a:gd name="T56" fmla="*/ 15 w 15"/>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7">
                  <a:moveTo>
                    <a:pt x="15" y="0"/>
                  </a:moveTo>
                  <a:lnTo>
                    <a:pt x="10" y="0"/>
                  </a:lnTo>
                  <a:lnTo>
                    <a:pt x="10" y="6"/>
                  </a:lnTo>
                  <a:lnTo>
                    <a:pt x="5" y="6"/>
                  </a:lnTo>
                  <a:lnTo>
                    <a:pt x="0" y="11"/>
                  </a:lnTo>
                  <a:lnTo>
                    <a:pt x="0" y="16"/>
                  </a:lnTo>
                  <a:lnTo>
                    <a:pt x="0" y="21"/>
                  </a:lnTo>
                  <a:lnTo>
                    <a:pt x="0" y="26"/>
                  </a:lnTo>
                  <a:lnTo>
                    <a:pt x="0" y="32"/>
                  </a:lnTo>
                  <a:lnTo>
                    <a:pt x="5" y="32"/>
                  </a:lnTo>
                  <a:lnTo>
                    <a:pt x="10" y="37"/>
                  </a:lnTo>
                  <a:lnTo>
                    <a:pt x="15" y="37"/>
                  </a:lnTo>
                  <a:lnTo>
                    <a:pt x="15" y="0"/>
                  </a:lnTo>
                  <a:close/>
                </a:path>
              </a:pathLst>
            </a:custGeom>
            <a:solidFill>
              <a:srgbClr val="000000"/>
            </a:solidFill>
            <a:ln w="9525">
              <a:noFill/>
              <a:round/>
              <a:headEnd/>
              <a:tailEnd/>
            </a:ln>
          </p:spPr>
          <p:txBody>
            <a:bodyPr/>
            <a:lstStyle/>
            <a:p>
              <a:endParaRPr lang="en-US"/>
            </a:p>
          </p:txBody>
        </p:sp>
        <p:sp>
          <p:nvSpPr>
            <p:cNvPr id="104531" name="Rectangle 631"/>
            <p:cNvSpPr>
              <a:spLocks noChangeArrowheads="1"/>
            </p:cNvSpPr>
            <p:nvPr/>
          </p:nvSpPr>
          <p:spPr bwMode="auto">
            <a:xfrm>
              <a:off x="1168" y="1586"/>
              <a:ext cx="74"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532" name="Freeform 632"/>
            <p:cNvSpPr>
              <a:spLocks/>
            </p:cNvSpPr>
            <p:nvPr/>
          </p:nvSpPr>
          <p:spPr bwMode="auto">
            <a:xfrm>
              <a:off x="1236" y="1560"/>
              <a:ext cx="94" cy="89"/>
            </a:xfrm>
            <a:custGeom>
              <a:avLst/>
              <a:gdLst>
                <a:gd name="T0" fmla="*/ 94 w 94"/>
                <a:gd name="T1" fmla="*/ 47 h 89"/>
                <a:gd name="T2" fmla="*/ 0 w 94"/>
                <a:gd name="T3" fmla="*/ 0 h 89"/>
                <a:gd name="T4" fmla="*/ 0 w 94"/>
                <a:gd name="T5" fmla="*/ 89 h 89"/>
                <a:gd name="T6" fmla="*/ 94 w 94"/>
                <a:gd name="T7" fmla="*/ 47 h 89"/>
                <a:gd name="T8" fmla="*/ 0 60000 65536"/>
                <a:gd name="T9" fmla="*/ 0 60000 65536"/>
                <a:gd name="T10" fmla="*/ 0 60000 65536"/>
                <a:gd name="T11" fmla="*/ 0 60000 65536"/>
                <a:gd name="T12" fmla="*/ 0 w 94"/>
                <a:gd name="T13" fmla="*/ 0 h 89"/>
                <a:gd name="T14" fmla="*/ 94 w 94"/>
                <a:gd name="T15" fmla="*/ 89 h 89"/>
              </a:gdLst>
              <a:ahLst/>
              <a:cxnLst>
                <a:cxn ang="T8">
                  <a:pos x="T0" y="T1"/>
                </a:cxn>
                <a:cxn ang="T9">
                  <a:pos x="T2" y="T3"/>
                </a:cxn>
                <a:cxn ang="T10">
                  <a:pos x="T4" y="T5"/>
                </a:cxn>
                <a:cxn ang="T11">
                  <a:pos x="T6" y="T7"/>
                </a:cxn>
              </a:cxnLst>
              <a:rect l="T12" t="T13" r="T14" b="T15"/>
              <a:pathLst>
                <a:path w="94" h="89">
                  <a:moveTo>
                    <a:pt x="94" y="47"/>
                  </a:moveTo>
                  <a:lnTo>
                    <a:pt x="0" y="0"/>
                  </a:lnTo>
                  <a:lnTo>
                    <a:pt x="0" y="89"/>
                  </a:lnTo>
                  <a:lnTo>
                    <a:pt x="94" y="47"/>
                  </a:lnTo>
                  <a:close/>
                </a:path>
              </a:pathLst>
            </a:custGeom>
            <a:solidFill>
              <a:srgbClr val="000000"/>
            </a:solidFill>
            <a:ln w="9525">
              <a:noFill/>
              <a:round/>
              <a:headEnd/>
              <a:tailEnd/>
            </a:ln>
          </p:spPr>
          <p:txBody>
            <a:bodyPr/>
            <a:lstStyle/>
            <a:p>
              <a:endParaRPr lang="en-US"/>
            </a:p>
          </p:txBody>
        </p:sp>
        <p:sp>
          <p:nvSpPr>
            <p:cNvPr id="104533" name="Freeform 633"/>
            <p:cNvSpPr>
              <a:spLocks/>
            </p:cNvSpPr>
            <p:nvPr/>
          </p:nvSpPr>
          <p:spPr bwMode="auto">
            <a:xfrm>
              <a:off x="1242" y="1586"/>
              <a:ext cx="15" cy="37"/>
            </a:xfrm>
            <a:custGeom>
              <a:avLst/>
              <a:gdLst>
                <a:gd name="T0" fmla="*/ 0 w 15"/>
                <a:gd name="T1" fmla="*/ 37 h 37"/>
                <a:gd name="T2" fmla="*/ 0 w 15"/>
                <a:gd name="T3" fmla="*/ 37 h 37"/>
                <a:gd name="T4" fmla="*/ 5 w 15"/>
                <a:gd name="T5" fmla="*/ 37 h 37"/>
                <a:gd name="T6" fmla="*/ 10 w 15"/>
                <a:gd name="T7" fmla="*/ 32 h 37"/>
                <a:gd name="T8" fmla="*/ 10 w 15"/>
                <a:gd name="T9" fmla="*/ 32 h 37"/>
                <a:gd name="T10" fmla="*/ 10 w 15"/>
                <a:gd name="T11" fmla="*/ 32 h 37"/>
                <a:gd name="T12" fmla="*/ 15 w 15"/>
                <a:gd name="T13" fmla="*/ 26 h 37"/>
                <a:gd name="T14" fmla="*/ 15 w 15"/>
                <a:gd name="T15" fmla="*/ 21 h 37"/>
                <a:gd name="T16" fmla="*/ 15 w 15"/>
                <a:gd name="T17" fmla="*/ 21 h 37"/>
                <a:gd name="T18" fmla="*/ 15 w 15"/>
                <a:gd name="T19" fmla="*/ 16 h 37"/>
                <a:gd name="T20" fmla="*/ 15 w 15"/>
                <a:gd name="T21" fmla="*/ 11 h 37"/>
                <a:gd name="T22" fmla="*/ 10 w 15"/>
                <a:gd name="T23" fmla="*/ 11 h 37"/>
                <a:gd name="T24" fmla="*/ 10 w 15"/>
                <a:gd name="T25" fmla="*/ 6 h 37"/>
                <a:gd name="T26" fmla="*/ 10 w 15"/>
                <a:gd name="T27" fmla="*/ 6 h 37"/>
                <a:gd name="T28" fmla="*/ 5 w 15"/>
                <a:gd name="T29" fmla="*/ 6 h 37"/>
                <a:gd name="T30" fmla="*/ 0 w 15"/>
                <a:gd name="T31" fmla="*/ 0 h 37"/>
                <a:gd name="T32" fmla="*/ 0 w 15"/>
                <a:gd name="T33" fmla="*/ 0 h 37"/>
                <a:gd name="T34" fmla="*/ 0 w 15"/>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7"/>
                <a:gd name="T56" fmla="*/ 15 w 15"/>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7">
                  <a:moveTo>
                    <a:pt x="0" y="37"/>
                  </a:moveTo>
                  <a:lnTo>
                    <a:pt x="0" y="37"/>
                  </a:lnTo>
                  <a:lnTo>
                    <a:pt x="5" y="37"/>
                  </a:lnTo>
                  <a:lnTo>
                    <a:pt x="10" y="32"/>
                  </a:lnTo>
                  <a:lnTo>
                    <a:pt x="15" y="26"/>
                  </a:lnTo>
                  <a:lnTo>
                    <a:pt x="15" y="21"/>
                  </a:lnTo>
                  <a:lnTo>
                    <a:pt x="15" y="16"/>
                  </a:lnTo>
                  <a:lnTo>
                    <a:pt x="15" y="11"/>
                  </a:lnTo>
                  <a:lnTo>
                    <a:pt x="10" y="11"/>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04534" name="Line 634"/>
            <p:cNvSpPr>
              <a:spLocks noChangeShapeType="1"/>
            </p:cNvSpPr>
            <p:nvPr/>
          </p:nvSpPr>
          <p:spPr bwMode="auto">
            <a:xfrm flipH="1">
              <a:off x="657" y="1498"/>
              <a:ext cx="204" cy="1"/>
            </a:xfrm>
            <a:prstGeom prst="line">
              <a:avLst/>
            </a:prstGeom>
            <a:noFill/>
            <a:ln w="0">
              <a:solidFill>
                <a:srgbClr val="000000"/>
              </a:solidFill>
              <a:round/>
              <a:headEnd/>
              <a:tailEnd/>
            </a:ln>
          </p:spPr>
          <p:txBody>
            <a:bodyPr/>
            <a:lstStyle/>
            <a:p>
              <a:endParaRPr lang="en-US"/>
            </a:p>
          </p:txBody>
        </p:sp>
        <p:sp>
          <p:nvSpPr>
            <p:cNvPr id="104535" name="Freeform 635"/>
            <p:cNvSpPr>
              <a:spLocks/>
            </p:cNvSpPr>
            <p:nvPr/>
          </p:nvSpPr>
          <p:spPr bwMode="auto">
            <a:xfrm>
              <a:off x="819" y="1477"/>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536" name="Freeform 636"/>
            <p:cNvSpPr>
              <a:spLocks/>
            </p:cNvSpPr>
            <p:nvPr/>
          </p:nvSpPr>
          <p:spPr bwMode="auto">
            <a:xfrm>
              <a:off x="657" y="1477"/>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537" name="Line 637"/>
            <p:cNvSpPr>
              <a:spLocks noChangeShapeType="1"/>
            </p:cNvSpPr>
            <p:nvPr/>
          </p:nvSpPr>
          <p:spPr bwMode="auto">
            <a:xfrm>
              <a:off x="1721" y="2461"/>
              <a:ext cx="1" cy="495"/>
            </a:xfrm>
            <a:prstGeom prst="line">
              <a:avLst/>
            </a:prstGeom>
            <a:noFill/>
            <a:ln w="0">
              <a:solidFill>
                <a:srgbClr val="000000"/>
              </a:solidFill>
              <a:round/>
              <a:headEnd/>
              <a:tailEnd/>
            </a:ln>
          </p:spPr>
          <p:txBody>
            <a:bodyPr/>
            <a:lstStyle/>
            <a:p>
              <a:endParaRPr lang="en-US"/>
            </a:p>
          </p:txBody>
        </p:sp>
        <p:sp>
          <p:nvSpPr>
            <p:cNvPr id="104538" name="Freeform 638"/>
            <p:cNvSpPr>
              <a:spLocks/>
            </p:cNvSpPr>
            <p:nvPr/>
          </p:nvSpPr>
          <p:spPr bwMode="auto">
            <a:xfrm>
              <a:off x="1701" y="2461"/>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104539" name="Freeform 639"/>
            <p:cNvSpPr>
              <a:spLocks/>
            </p:cNvSpPr>
            <p:nvPr/>
          </p:nvSpPr>
          <p:spPr bwMode="auto">
            <a:xfrm>
              <a:off x="1701" y="2914"/>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104540" name="Rectangle 640"/>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4541" name="Rectangle 641"/>
            <p:cNvSpPr>
              <a:spLocks noChangeArrowheads="1"/>
            </p:cNvSpPr>
            <p:nvPr/>
          </p:nvSpPr>
          <p:spPr bwMode="auto">
            <a:xfrm>
              <a:off x="94" y="2326"/>
              <a:ext cx="506" cy="1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42" name="Rectangle 642"/>
            <p:cNvSpPr>
              <a:spLocks noChangeArrowheads="1"/>
            </p:cNvSpPr>
            <p:nvPr/>
          </p:nvSpPr>
          <p:spPr bwMode="auto">
            <a:xfrm>
              <a:off x="104" y="2341"/>
              <a:ext cx="418" cy="104"/>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HyperLink</a:t>
              </a:r>
              <a:endParaRPr lang="en-US" sz="1800">
                <a:solidFill>
                  <a:srgbClr val="000000"/>
                </a:solidFill>
              </a:endParaRPr>
            </a:p>
          </p:txBody>
        </p:sp>
        <p:sp>
          <p:nvSpPr>
            <p:cNvPr id="104543" name="Line 643"/>
            <p:cNvSpPr>
              <a:spLocks noChangeShapeType="1"/>
            </p:cNvSpPr>
            <p:nvPr/>
          </p:nvSpPr>
          <p:spPr bwMode="auto">
            <a:xfrm flipH="1">
              <a:off x="10" y="2284"/>
              <a:ext cx="110" cy="104"/>
            </a:xfrm>
            <a:prstGeom prst="line">
              <a:avLst/>
            </a:prstGeom>
            <a:noFill/>
            <a:ln w="5" cap="rnd">
              <a:solidFill>
                <a:srgbClr val="24211D"/>
              </a:solidFill>
              <a:round/>
              <a:headEnd/>
              <a:tailEnd/>
            </a:ln>
          </p:spPr>
          <p:txBody>
            <a:bodyPr/>
            <a:lstStyle/>
            <a:p>
              <a:endParaRPr lang="en-US"/>
            </a:p>
          </p:txBody>
        </p:sp>
        <p:sp>
          <p:nvSpPr>
            <p:cNvPr id="104544" name="Line 644"/>
            <p:cNvSpPr>
              <a:spLocks noChangeShapeType="1"/>
            </p:cNvSpPr>
            <p:nvPr/>
          </p:nvSpPr>
          <p:spPr bwMode="auto">
            <a:xfrm flipH="1" flipV="1">
              <a:off x="10" y="2388"/>
              <a:ext cx="110" cy="99"/>
            </a:xfrm>
            <a:prstGeom prst="line">
              <a:avLst/>
            </a:prstGeom>
            <a:noFill/>
            <a:ln w="5" cap="rnd">
              <a:solidFill>
                <a:srgbClr val="24211D"/>
              </a:solidFill>
              <a:round/>
              <a:headEnd/>
              <a:tailEnd/>
            </a:ln>
          </p:spPr>
          <p:txBody>
            <a:bodyPr/>
            <a:lstStyle/>
            <a:p>
              <a:endParaRPr lang="en-US"/>
            </a:p>
          </p:txBody>
        </p:sp>
        <p:sp>
          <p:nvSpPr>
            <p:cNvPr id="104545" name="Line 645"/>
            <p:cNvSpPr>
              <a:spLocks noChangeShapeType="1"/>
            </p:cNvSpPr>
            <p:nvPr/>
          </p:nvSpPr>
          <p:spPr bwMode="auto">
            <a:xfrm flipV="1">
              <a:off x="120" y="2289"/>
              <a:ext cx="1" cy="37"/>
            </a:xfrm>
            <a:prstGeom prst="line">
              <a:avLst/>
            </a:prstGeom>
            <a:noFill/>
            <a:ln w="5" cap="rnd">
              <a:solidFill>
                <a:srgbClr val="24211D"/>
              </a:solidFill>
              <a:round/>
              <a:headEnd/>
              <a:tailEnd/>
            </a:ln>
          </p:spPr>
          <p:txBody>
            <a:bodyPr/>
            <a:lstStyle/>
            <a:p>
              <a:endParaRPr lang="en-US"/>
            </a:p>
          </p:txBody>
        </p:sp>
        <p:sp>
          <p:nvSpPr>
            <p:cNvPr id="104546" name="Line 646"/>
            <p:cNvSpPr>
              <a:spLocks noChangeShapeType="1"/>
            </p:cNvSpPr>
            <p:nvPr/>
          </p:nvSpPr>
          <p:spPr bwMode="auto">
            <a:xfrm flipV="1">
              <a:off x="120" y="2451"/>
              <a:ext cx="1" cy="36"/>
            </a:xfrm>
            <a:prstGeom prst="line">
              <a:avLst/>
            </a:prstGeom>
            <a:noFill/>
            <a:ln w="5" cap="rnd">
              <a:solidFill>
                <a:srgbClr val="24211D"/>
              </a:solidFill>
              <a:round/>
              <a:headEnd/>
              <a:tailEnd/>
            </a:ln>
          </p:spPr>
          <p:txBody>
            <a:bodyPr/>
            <a:lstStyle/>
            <a:p>
              <a:endParaRPr lang="en-US"/>
            </a:p>
          </p:txBody>
        </p:sp>
        <p:sp>
          <p:nvSpPr>
            <p:cNvPr id="104547" name="Rectangle 647"/>
            <p:cNvSpPr>
              <a:spLocks noChangeArrowheads="1"/>
            </p:cNvSpPr>
            <p:nvPr/>
          </p:nvSpPr>
          <p:spPr bwMode="auto">
            <a:xfrm>
              <a:off x="506" y="2326"/>
              <a:ext cx="2660" cy="1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48" name="Line 648"/>
            <p:cNvSpPr>
              <a:spLocks noChangeShapeType="1"/>
            </p:cNvSpPr>
            <p:nvPr/>
          </p:nvSpPr>
          <p:spPr bwMode="auto">
            <a:xfrm flipH="1">
              <a:off x="934" y="2326"/>
              <a:ext cx="2107" cy="1"/>
            </a:xfrm>
            <a:prstGeom prst="line">
              <a:avLst/>
            </a:prstGeom>
            <a:noFill/>
            <a:ln w="5" cap="rnd">
              <a:solidFill>
                <a:srgbClr val="24211D"/>
              </a:solidFill>
              <a:round/>
              <a:headEnd/>
              <a:tailEnd/>
            </a:ln>
          </p:spPr>
          <p:txBody>
            <a:bodyPr/>
            <a:lstStyle/>
            <a:p>
              <a:endParaRPr lang="en-US"/>
            </a:p>
          </p:txBody>
        </p:sp>
        <p:sp>
          <p:nvSpPr>
            <p:cNvPr id="104549" name="Rectangle 649"/>
            <p:cNvSpPr>
              <a:spLocks noChangeArrowheads="1"/>
            </p:cNvSpPr>
            <p:nvPr/>
          </p:nvSpPr>
          <p:spPr bwMode="auto">
            <a:xfrm>
              <a:off x="3046" y="810"/>
              <a:ext cx="120" cy="152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0" name="Rectangle 650"/>
            <p:cNvSpPr>
              <a:spLocks noChangeArrowheads="1"/>
            </p:cNvSpPr>
            <p:nvPr/>
          </p:nvSpPr>
          <p:spPr bwMode="auto">
            <a:xfrm>
              <a:off x="3046" y="816"/>
              <a:ext cx="120" cy="15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1" name="Line 651"/>
            <p:cNvSpPr>
              <a:spLocks noChangeShapeType="1"/>
            </p:cNvSpPr>
            <p:nvPr/>
          </p:nvSpPr>
          <p:spPr bwMode="auto">
            <a:xfrm>
              <a:off x="3166" y="816"/>
              <a:ext cx="1" cy="1635"/>
            </a:xfrm>
            <a:prstGeom prst="line">
              <a:avLst/>
            </a:prstGeom>
            <a:noFill/>
            <a:ln w="5" cap="rnd">
              <a:solidFill>
                <a:srgbClr val="24211D"/>
              </a:solidFill>
              <a:round/>
              <a:headEnd/>
              <a:tailEnd/>
            </a:ln>
          </p:spPr>
          <p:txBody>
            <a:bodyPr/>
            <a:lstStyle/>
            <a:p>
              <a:endParaRPr lang="en-US"/>
            </a:p>
          </p:txBody>
        </p:sp>
        <p:sp>
          <p:nvSpPr>
            <p:cNvPr id="104552" name="Line 652"/>
            <p:cNvSpPr>
              <a:spLocks noChangeShapeType="1"/>
            </p:cNvSpPr>
            <p:nvPr/>
          </p:nvSpPr>
          <p:spPr bwMode="auto">
            <a:xfrm>
              <a:off x="3041" y="816"/>
              <a:ext cx="1" cy="1510"/>
            </a:xfrm>
            <a:prstGeom prst="line">
              <a:avLst/>
            </a:prstGeom>
            <a:noFill/>
            <a:ln w="5" cap="rnd">
              <a:solidFill>
                <a:srgbClr val="24211D"/>
              </a:solidFill>
              <a:round/>
              <a:headEnd/>
              <a:tailEnd/>
            </a:ln>
          </p:spPr>
          <p:txBody>
            <a:bodyPr/>
            <a:lstStyle/>
            <a:p>
              <a:endParaRPr lang="en-US"/>
            </a:p>
          </p:txBody>
        </p:sp>
        <p:sp>
          <p:nvSpPr>
            <p:cNvPr id="104553" name="Line 653"/>
            <p:cNvSpPr>
              <a:spLocks noChangeShapeType="1"/>
            </p:cNvSpPr>
            <p:nvPr/>
          </p:nvSpPr>
          <p:spPr bwMode="auto">
            <a:xfrm>
              <a:off x="3046" y="810"/>
              <a:ext cx="126" cy="1"/>
            </a:xfrm>
            <a:prstGeom prst="line">
              <a:avLst/>
            </a:prstGeom>
            <a:noFill/>
            <a:ln w="5" cap="rnd">
              <a:solidFill>
                <a:srgbClr val="24211D"/>
              </a:solidFill>
              <a:round/>
              <a:headEnd/>
              <a:tailEnd/>
            </a:ln>
          </p:spPr>
          <p:txBody>
            <a:bodyPr/>
            <a:lstStyle/>
            <a:p>
              <a:endParaRPr lang="en-US"/>
            </a:p>
          </p:txBody>
        </p:sp>
        <p:sp>
          <p:nvSpPr>
            <p:cNvPr id="104554" name="Rectangle 654"/>
            <p:cNvSpPr>
              <a:spLocks noChangeArrowheads="1"/>
            </p:cNvSpPr>
            <p:nvPr/>
          </p:nvSpPr>
          <p:spPr bwMode="auto">
            <a:xfrm>
              <a:off x="887" y="935"/>
              <a:ext cx="120" cy="140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5" name="Line 655"/>
            <p:cNvSpPr>
              <a:spLocks noChangeShapeType="1"/>
            </p:cNvSpPr>
            <p:nvPr/>
          </p:nvSpPr>
          <p:spPr bwMode="auto">
            <a:xfrm>
              <a:off x="1007" y="935"/>
              <a:ext cx="1" cy="1391"/>
            </a:xfrm>
            <a:prstGeom prst="line">
              <a:avLst/>
            </a:prstGeom>
            <a:noFill/>
            <a:ln w="5" cap="rnd">
              <a:solidFill>
                <a:srgbClr val="24211D"/>
              </a:solidFill>
              <a:round/>
              <a:headEnd/>
              <a:tailEnd/>
            </a:ln>
          </p:spPr>
          <p:txBody>
            <a:bodyPr/>
            <a:lstStyle/>
            <a:p>
              <a:endParaRPr lang="en-US"/>
            </a:p>
          </p:txBody>
        </p:sp>
        <p:sp>
          <p:nvSpPr>
            <p:cNvPr id="104556" name="Line 656"/>
            <p:cNvSpPr>
              <a:spLocks noChangeShapeType="1"/>
            </p:cNvSpPr>
            <p:nvPr/>
          </p:nvSpPr>
          <p:spPr bwMode="auto">
            <a:xfrm>
              <a:off x="882" y="935"/>
              <a:ext cx="1" cy="1391"/>
            </a:xfrm>
            <a:prstGeom prst="line">
              <a:avLst/>
            </a:prstGeom>
            <a:noFill/>
            <a:ln w="5" cap="rnd">
              <a:solidFill>
                <a:srgbClr val="24211D"/>
              </a:solidFill>
              <a:round/>
              <a:headEnd/>
              <a:tailEnd/>
            </a:ln>
          </p:spPr>
          <p:txBody>
            <a:bodyPr/>
            <a:lstStyle/>
            <a:p>
              <a:endParaRPr lang="en-US"/>
            </a:p>
          </p:txBody>
        </p:sp>
        <p:sp>
          <p:nvSpPr>
            <p:cNvPr id="104557" name="Line 657"/>
            <p:cNvSpPr>
              <a:spLocks noChangeShapeType="1"/>
            </p:cNvSpPr>
            <p:nvPr/>
          </p:nvSpPr>
          <p:spPr bwMode="auto">
            <a:xfrm>
              <a:off x="882" y="935"/>
              <a:ext cx="125" cy="1"/>
            </a:xfrm>
            <a:prstGeom prst="line">
              <a:avLst/>
            </a:prstGeom>
            <a:noFill/>
            <a:ln w="5" cap="rnd">
              <a:solidFill>
                <a:srgbClr val="24211D"/>
              </a:solidFill>
              <a:round/>
              <a:headEnd/>
              <a:tailEnd/>
            </a:ln>
          </p:spPr>
          <p:txBody>
            <a:bodyPr/>
            <a:lstStyle/>
            <a:p>
              <a:endParaRPr lang="en-US"/>
            </a:p>
          </p:txBody>
        </p:sp>
        <p:sp>
          <p:nvSpPr>
            <p:cNvPr id="104558" name="Line 658"/>
            <p:cNvSpPr>
              <a:spLocks noChangeShapeType="1"/>
            </p:cNvSpPr>
            <p:nvPr/>
          </p:nvSpPr>
          <p:spPr bwMode="auto">
            <a:xfrm flipH="1">
              <a:off x="120" y="2326"/>
              <a:ext cx="762" cy="1"/>
            </a:xfrm>
            <a:prstGeom prst="line">
              <a:avLst/>
            </a:prstGeom>
            <a:noFill/>
            <a:ln w="5" cap="rnd">
              <a:solidFill>
                <a:srgbClr val="24211D"/>
              </a:solidFill>
              <a:round/>
              <a:headEnd/>
              <a:tailEnd/>
            </a:ln>
          </p:spPr>
          <p:txBody>
            <a:bodyPr/>
            <a:lstStyle/>
            <a:p>
              <a:endParaRPr lang="en-US"/>
            </a:p>
          </p:txBody>
        </p:sp>
        <p:sp>
          <p:nvSpPr>
            <p:cNvPr id="104559" name="Line 659"/>
            <p:cNvSpPr>
              <a:spLocks noChangeShapeType="1"/>
            </p:cNvSpPr>
            <p:nvPr/>
          </p:nvSpPr>
          <p:spPr bwMode="auto">
            <a:xfrm flipH="1">
              <a:off x="120" y="2451"/>
              <a:ext cx="3046" cy="1"/>
            </a:xfrm>
            <a:prstGeom prst="line">
              <a:avLst/>
            </a:prstGeom>
            <a:noFill/>
            <a:ln w="5" cap="rnd">
              <a:solidFill>
                <a:srgbClr val="24211D"/>
              </a:solidFill>
              <a:round/>
              <a:headEnd/>
              <a:tailEnd/>
            </a:ln>
          </p:spPr>
          <p:txBody>
            <a:bodyPr/>
            <a:lstStyle/>
            <a:p>
              <a:endParaRPr lang="en-US"/>
            </a:p>
          </p:txBody>
        </p:sp>
        <p:sp>
          <p:nvSpPr>
            <p:cNvPr id="104560" name="Rectangle 660"/>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4561" name="Rectangle 661"/>
            <p:cNvSpPr>
              <a:spLocks noChangeArrowheads="1"/>
            </p:cNvSpPr>
            <p:nvPr/>
          </p:nvSpPr>
          <p:spPr bwMode="auto">
            <a:xfrm>
              <a:off x="2102" y="2967"/>
              <a:ext cx="1252" cy="859"/>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562" name="Line 662"/>
            <p:cNvSpPr>
              <a:spLocks noChangeShapeType="1"/>
            </p:cNvSpPr>
            <p:nvPr/>
          </p:nvSpPr>
          <p:spPr bwMode="auto">
            <a:xfrm flipH="1">
              <a:off x="2379" y="3326"/>
              <a:ext cx="151" cy="1"/>
            </a:xfrm>
            <a:prstGeom prst="line">
              <a:avLst/>
            </a:prstGeom>
            <a:noFill/>
            <a:ln w="0">
              <a:solidFill>
                <a:srgbClr val="000000"/>
              </a:solidFill>
              <a:round/>
              <a:headEnd/>
              <a:tailEnd/>
            </a:ln>
          </p:spPr>
          <p:txBody>
            <a:bodyPr/>
            <a:lstStyle/>
            <a:p>
              <a:endParaRPr lang="en-US"/>
            </a:p>
          </p:txBody>
        </p:sp>
        <p:sp>
          <p:nvSpPr>
            <p:cNvPr id="104563" name="Freeform 663"/>
            <p:cNvSpPr>
              <a:spLocks/>
            </p:cNvSpPr>
            <p:nvPr/>
          </p:nvSpPr>
          <p:spPr bwMode="auto">
            <a:xfrm>
              <a:off x="2488" y="3305"/>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564" name="Freeform 664"/>
            <p:cNvSpPr>
              <a:spLocks/>
            </p:cNvSpPr>
            <p:nvPr/>
          </p:nvSpPr>
          <p:spPr bwMode="auto">
            <a:xfrm>
              <a:off x="2379" y="3305"/>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4565" name="Rectangle 665"/>
            <p:cNvSpPr>
              <a:spLocks noChangeArrowheads="1"/>
            </p:cNvSpPr>
            <p:nvPr/>
          </p:nvSpPr>
          <p:spPr bwMode="auto">
            <a:xfrm>
              <a:off x="2504" y="3685"/>
              <a:ext cx="804"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4566" name="Rectangle 666"/>
            <p:cNvSpPr>
              <a:spLocks noChangeArrowheads="1"/>
            </p:cNvSpPr>
            <p:nvPr/>
          </p:nvSpPr>
          <p:spPr bwMode="auto">
            <a:xfrm>
              <a:off x="2540" y="3118"/>
              <a:ext cx="157" cy="40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67" name="Rectangle 667"/>
            <p:cNvSpPr>
              <a:spLocks noChangeArrowheads="1"/>
            </p:cNvSpPr>
            <p:nvPr/>
          </p:nvSpPr>
          <p:spPr bwMode="auto">
            <a:xfrm>
              <a:off x="2540" y="3118"/>
              <a:ext cx="157" cy="40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568" name="Rectangle 668"/>
            <p:cNvSpPr>
              <a:spLocks noChangeArrowheads="1"/>
            </p:cNvSpPr>
            <p:nvPr/>
          </p:nvSpPr>
          <p:spPr bwMode="auto">
            <a:xfrm rot="-5400000">
              <a:off x="2579" y="334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569" name="Rectangle 669"/>
            <p:cNvSpPr>
              <a:spLocks noChangeArrowheads="1"/>
            </p:cNvSpPr>
            <p:nvPr/>
          </p:nvSpPr>
          <p:spPr bwMode="auto">
            <a:xfrm rot="-5400000">
              <a:off x="2574" y="329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4570" name="Rectangle 670"/>
            <p:cNvSpPr>
              <a:spLocks noChangeArrowheads="1"/>
            </p:cNvSpPr>
            <p:nvPr/>
          </p:nvSpPr>
          <p:spPr bwMode="auto">
            <a:xfrm rot="-5400000">
              <a:off x="2595" y="324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571" name="Rectangle 671"/>
            <p:cNvSpPr>
              <a:spLocks noChangeArrowheads="1"/>
            </p:cNvSpPr>
            <p:nvPr/>
          </p:nvSpPr>
          <p:spPr bwMode="auto">
            <a:xfrm rot="-5400000">
              <a:off x="2592" y="3225"/>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72" name="Rectangle 672"/>
            <p:cNvSpPr>
              <a:spLocks noChangeArrowheads="1"/>
            </p:cNvSpPr>
            <p:nvPr/>
          </p:nvSpPr>
          <p:spPr bwMode="auto">
            <a:xfrm rot="-5400000">
              <a:off x="2585" y="319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573" name="Rectangle 673"/>
            <p:cNvSpPr>
              <a:spLocks noChangeArrowheads="1"/>
            </p:cNvSpPr>
            <p:nvPr/>
          </p:nvSpPr>
          <p:spPr bwMode="auto">
            <a:xfrm rot="-5400000">
              <a:off x="2582" y="3142"/>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74" name="Rectangle 674"/>
            <p:cNvSpPr>
              <a:spLocks noChangeArrowheads="1"/>
            </p:cNvSpPr>
            <p:nvPr/>
          </p:nvSpPr>
          <p:spPr bwMode="auto">
            <a:xfrm>
              <a:off x="2170" y="3034"/>
              <a:ext cx="204" cy="406"/>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575" name="Rectangle 675"/>
            <p:cNvSpPr>
              <a:spLocks noChangeArrowheads="1"/>
            </p:cNvSpPr>
            <p:nvPr/>
          </p:nvSpPr>
          <p:spPr bwMode="auto">
            <a:xfrm rot="-5400000">
              <a:off x="2188" y="330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76" name="Rectangle 676"/>
            <p:cNvSpPr>
              <a:spLocks noChangeArrowheads="1"/>
            </p:cNvSpPr>
            <p:nvPr/>
          </p:nvSpPr>
          <p:spPr bwMode="auto">
            <a:xfrm rot="-5400000">
              <a:off x="2201" y="3257"/>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77" name="Rectangle 677"/>
            <p:cNvSpPr>
              <a:spLocks noChangeArrowheads="1"/>
            </p:cNvSpPr>
            <p:nvPr/>
          </p:nvSpPr>
          <p:spPr bwMode="auto">
            <a:xfrm rot="-5400000">
              <a:off x="2191" y="322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78" name="Rectangle 678"/>
            <p:cNvSpPr>
              <a:spLocks noChangeArrowheads="1"/>
            </p:cNvSpPr>
            <p:nvPr/>
          </p:nvSpPr>
          <p:spPr bwMode="auto">
            <a:xfrm rot="-5400000">
              <a:off x="2194" y="317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79" name="Rectangle 679"/>
            <p:cNvSpPr>
              <a:spLocks noChangeArrowheads="1"/>
            </p:cNvSpPr>
            <p:nvPr/>
          </p:nvSpPr>
          <p:spPr bwMode="auto">
            <a:xfrm rot="-5400000">
              <a:off x="2199" y="3135"/>
              <a:ext cx="6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580" name="Rectangle 680"/>
            <p:cNvSpPr>
              <a:spLocks noChangeArrowheads="1"/>
            </p:cNvSpPr>
            <p:nvPr/>
          </p:nvSpPr>
          <p:spPr bwMode="auto">
            <a:xfrm rot="-5400000">
              <a:off x="2191" y="3095"/>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4581" name="Rectangle 681"/>
            <p:cNvSpPr>
              <a:spLocks noChangeArrowheads="1"/>
            </p:cNvSpPr>
            <p:nvPr/>
          </p:nvSpPr>
          <p:spPr bwMode="auto">
            <a:xfrm rot="-5400000">
              <a:off x="2194" y="305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82" name="Rectangle 682"/>
            <p:cNvSpPr>
              <a:spLocks noChangeArrowheads="1"/>
            </p:cNvSpPr>
            <p:nvPr/>
          </p:nvSpPr>
          <p:spPr bwMode="auto">
            <a:xfrm rot="-5400000">
              <a:off x="2201" y="301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83" name="Rectangle 683"/>
            <p:cNvSpPr>
              <a:spLocks noChangeArrowheads="1"/>
            </p:cNvSpPr>
            <p:nvPr/>
          </p:nvSpPr>
          <p:spPr bwMode="auto">
            <a:xfrm rot="-5400000">
              <a:off x="2276" y="3264"/>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584" name="Rectangle 684"/>
            <p:cNvSpPr>
              <a:spLocks noChangeArrowheads="1"/>
            </p:cNvSpPr>
            <p:nvPr/>
          </p:nvSpPr>
          <p:spPr bwMode="auto">
            <a:xfrm rot="-5400000">
              <a:off x="2271" y="3207"/>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4585" name="Rectangle 685"/>
            <p:cNvSpPr>
              <a:spLocks noChangeArrowheads="1"/>
            </p:cNvSpPr>
            <p:nvPr/>
          </p:nvSpPr>
          <p:spPr bwMode="auto">
            <a:xfrm rot="-5400000">
              <a:off x="2292" y="316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586" name="Rectangle 686"/>
            <p:cNvSpPr>
              <a:spLocks noChangeArrowheads="1"/>
            </p:cNvSpPr>
            <p:nvPr/>
          </p:nvSpPr>
          <p:spPr bwMode="auto">
            <a:xfrm rot="-5400000">
              <a:off x="2289" y="314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87" name="Rectangle 687"/>
            <p:cNvSpPr>
              <a:spLocks noChangeArrowheads="1"/>
            </p:cNvSpPr>
            <p:nvPr/>
          </p:nvSpPr>
          <p:spPr bwMode="auto">
            <a:xfrm rot="-5400000">
              <a:off x="2282" y="310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588" name="Rectangle 688"/>
            <p:cNvSpPr>
              <a:spLocks noChangeArrowheads="1"/>
            </p:cNvSpPr>
            <p:nvPr/>
          </p:nvSpPr>
          <p:spPr bwMode="auto">
            <a:xfrm rot="-5400000">
              <a:off x="2279" y="3059"/>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89" name="Rectangle 689"/>
            <p:cNvSpPr>
              <a:spLocks noChangeArrowheads="1"/>
            </p:cNvSpPr>
            <p:nvPr/>
          </p:nvSpPr>
          <p:spPr bwMode="auto">
            <a:xfrm>
              <a:off x="2175" y="3550"/>
              <a:ext cx="199" cy="20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90" name="Rectangle 690"/>
            <p:cNvSpPr>
              <a:spLocks noChangeArrowheads="1"/>
            </p:cNvSpPr>
            <p:nvPr/>
          </p:nvSpPr>
          <p:spPr bwMode="auto">
            <a:xfrm>
              <a:off x="2175" y="3550"/>
              <a:ext cx="199" cy="20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591" name="Rectangle 691"/>
            <p:cNvSpPr>
              <a:spLocks noChangeArrowheads="1"/>
            </p:cNvSpPr>
            <p:nvPr/>
          </p:nvSpPr>
          <p:spPr bwMode="auto">
            <a:xfrm rot="-5400000">
              <a:off x="2210" y="3655"/>
              <a:ext cx="73"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4592" name="Rectangle 692"/>
            <p:cNvSpPr>
              <a:spLocks noChangeArrowheads="1"/>
            </p:cNvSpPr>
            <p:nvPr/>
          </p:nvSpPr>
          <p:spPr bwMode="auto">
            <a:xfrm rot="-5400000">
              <a:off x="2208" y="3611"/>
              <a:ext cx="7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4593" name="Rectangle 693"/>
            <p:cNvSpPr>
              <a:spLocks noChangeArrowheads="1"/>
            </p:cNvSpPr>
            <p:nvPr/>
          </p:nvSpPr>
          <p:spPr bwMode="auto">
            <a:xfrm rot="-5400000">
              <a:off x="2205" y="3561"/>
              <a:ext cx="8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4594" name="Rectangle 694"/>
            <p:cNvSpPr>
              <a:spLocks noChangeArrowheads="1"/>
            </p:cNvSpPr>
            <p:nvPr/>
          </p:nvSpPr>
          <p:spPr bwMode="auto">
            <a:xfrm rot="-5400000">
              <a:off x="2223" y="3527"/>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95" name="Rectangle 695"/>
            <p:cNvSpPr>
              <a:spLocks noChangeArrowheads="1"/>
            </p:cNvSpPr>
            <p:nvPr/>
          </p:nvSpPr>
          <p:spPr bwMode="auto">
            <a:xfrm rot="-5400000">
              <a:off x="2223" y="3506"/>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96" name="Rectangle 696"/>
            <p:cNvSpPr>
              <a:spLocks noChangeArrowheads="1"/>
            </p:cNvSpPr>
            <p:nvPr/>
          </p:nvSpPr>
          <p:spPr bwMode="auto">
            <a:xfrm rot="-5400000">
              <a:off x="2284" y="3570"/>
              <a:ext cx="73"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104597" name="Line 698"/>
            <p:cNvSpPr>
              <a:spLocks noChangeShapeType="1"/>
            </p:cNvSpPr>
            <p:nvPr/>
          </p:nvSpPr>
          <p:spPr bwMode="auto">
            <a:xfrm>
              <a:off x="2269" y="3446"/>
              <a:ext cx="1" cy="93"/>
            </a:xfrm>
            <a:prstGeom prst="line">
              <a:avLst/>
            </a:prstGeom>
            <a:noFill/>
            <a:ln w="0">
              <a:solidFill>
                <a:srgbClr val="000000"/>
              </a:solidFill>
              <a:round/>
              <a:headEnd/>
              <a:tailEnd/>
            </a:ln>
          </p:spPr>
          <p:txBody>
            <a:bodyPr/>
            <a:lstStyle/>
            <a:p>
              <a:endParaRPr lang="en-US"/>
            </a:p>
          </p:txBody>
        </p:sp>
        <p:sp>
          <p:nvSpPr>
            <p:cNvPr id="104598" name="Freeform 699"/>
            <p:cNvSpPr>
              <a:spLocks/>
            </p:cNvSpPr>
            <p:nvPr/>
          </p:nvSpPr>
          <p:spPr bwMode="auto">
            <a:xfrm>
              <a:off x="2248" y="3446"/>
              <a:ext cx="37" cy="36"/>
            </a:xfrm>
            <a:custGeom>
              <a:avLst/>
              <a:gdLst>
                <a:gd name="T0" fmla="*/ 37 w 37"/>
                <a:gd name="T1" fmla="*/ 36 h 36"/>
                <a:gd name="T2" fmla="*/ 21 w 37"/>
                <a:gd name="T3" fmla="*/ 0 h 36"/>
                <a:gd name="T4" fmla="*/ 0 w 37"/>
                <a:gd name="T5" fmla="*/ 36 h 36"/>
                <a:gd name="T6" fmla="*/ 37 w 37"/>
                <a:gd name="T7" fmla="*/ 36 h 36"/>
                <a:gd name="T8" fmla="*/ 0 60000 65536"/>
                <a:gd name="T9" fmla="*/ 0 60000 65536"/>
                <a:gd name="T10" fmla="*/ 0 60000 65536"/>
                <a:gd name="T11" fmla="*/ 0 60000 65536"/>
                <a:gd name="T12" fmla="*/ 0 w 37"/>
                <a:gd name="T13" fmla="*/ 0 h 36"/>
                <a:gd name="T14" fmla="*/ 37 w 37"/>
                <a:gd name="T15" fmla="*/ 36 h 36"/>
              </a:gdLst>
              <a:ahLst/>
              <a:cxnLst>
                <a:cxn ang="T8">
                  <a:pos x="T0" y="T1"/>
                </a:cxn>
                <a:cxn ang="T9">
                  <a:pos x="T2" y="T3"/>
                </a:cxn>
                <a:cxn ang="T10">
                  <a:pos x="T4" y="T5"/>
                </a:cxn>
                <a:cxn ang="T11">
                  <a:pos x="T6" y="T7"/>
                </a:cxn>
              </a:cxnLst>
              <a:rect l="T12" t="T13" r="T14" b="T15"/>
              <a:pathLst>
                <a:path w="37" h="36">
                  <a:moveTo>
                    <a:pt x="37" y="36"/>
                  </a:moveTo>
                  <a:lnTo>
                    <a:pt x="21" y="0"/>
                  </a:lnTo>
                  <a:lnTo>
                    <a:pt x="0" y="36"/>
                  </a:lnTo>
                  <a:lnTo>
                    <a:pt x="37" y="36"/>
                  </a:lnTo>
                  <a:close/>
                </a:path>
              </a:pathLst>
            </a:custGeom>
            <a:solidFill>
              <a:srgbClr val="000000"/>
            </a:solidFill>
            <a:ln w="9525">
              <a:noFill/>
              <a:round/>
              <a:headEnd/>
              <a:tailEnd/>
            </a:ln>
          </p:spPr>
          <p:txBody>
            <a:bodyPr/>
            <a:lstStyle/>
            <a:p>
              <a:endParaRPr lang="en-US"/>
            </a:p>
          </p:txBody>
        </p:sp>
        <p:sp>
          <p:nvSpPr>
            <p:cNvPr id="104599" name="Freeform 700"/>
            <p:cNvSpPr>
              <a:spLocks/>
            </p:cNvSpPr>
            <p:nvPr/>
          </p:nvSpPr>
          <p:spPr bwMode="auto">
            <a:xfrm>
              <a:off x="2248" y="3508"/>
              <a:ext cx="37" cy="31"/>
            </a:xfrm>
            <a:custGeom>
              <a:avLst/>
              <a:gdLst>
                <a:gd name="T0" fmla="*/ 37 w 37"/>
                <a:gd name="T1" fmla="*/ 0 h 31"/>
                <a:gd name="T2" fmla="*/ 21 w 37"/>
                <a:gd name="T3" fmla="*/ 31 h 31"/>
                <a:gd name="T4" fmla="*/ 0 w 37"/>
                <a:gd name="T5" fmla="*/ 0 h 31"/>
                <a:gd name="T6" fmla="*/ 37 w 37"/>
                <a:gd name="T7" fmla="*/ 0 h 31"/>
                <a:gd name="T8" fmla="*/ 0 60000 65536"/>
                <a:gd name="T9" fmla="*/ 0 60000 65536"/>
                <a:gd name="T10" fmla="*/ 0 60000 65536"/>
                <a:gd name="T11" fmla="*/ 0 60000 65536"/>
                <a:gd name="T12" fmla="*/ 0 w 37"/>
                <a:gd name="T13" fmla="*/ 0 h 31"/>
                <a:gd name="T14" fmla="*/ 37 w 37"/>
                <a:gd name="T15" fmla="*/ 31 h 31"/>
              </a:gdLst>
              <a:ahLst/>
              <a:cxnLst>
                <a:cxn ang="T8">
                  <a:pos x="T0" y="T1"/>
                </a:cxn>
                <a:cxn ang="T9">
                  <a:pos x="T2" y="T3"/>
                </a:cxn>
                <a:cxn ang="T10">
                  <a:pos x="T4" y="T5"/>
                </a:cxn>
                <a:cxn ang="T11">
                  <a:pos x="T6" y="T7"/>
                </a:cxn>
              </a:cxnLst>
              <a:rect l="T12" t="T13" r="T14" b="T15"/>
              <a:pathLst>
                <a:path w="37" h="31">
                  <a:moveTo>
                    <a:pt x="37" y="0"/>
                  </a:moveTo>
                  <a:lnTo>
                    <a:pt x="21" y="31"/>
                  </a:lnTo>
                  <a:lnTo>
                    <a:pt x="0" y="0"/>
                  </a:lnTo>
                  <a:lnTo>
                    <a:pt x="37" y="0"/>
                  </a:lnTo>
                  <a:close/>
                </a:path>
              </a:pathLst>
            </a:custGeom>
            <a:solidFill>
              <a:srgbClr val="000000"/>
            </a:solidFill>
            <a:ln w="9525">
              <a:noFill/>
              <a:round/>
              <a:headEnd/>
              <a:tailEnd/>
            </a:ln>
          </p:spPr>
          <p:txBody>
            <a:bodyPr/>
            <a:lstStyle/>
            <a:p>
              <a:endParaRPr lang="en-US"/>
            </a:p>
          </p:txBody>
        </p:sp>
        <p:sp>
          <p:nvSpPr>
            <p:cNvPr id="104600" name="Rectangle 701"/>
            <p:cNvSpPr>
              <a:spLocks noChangeArrowheads="1"/>
            </p:cNvSpPr>
            <p:nvPr/>
          </p:nvSpPr>
          <p:spPr bwMode="auto">
            <a:xfrm>
              <a:off x="2885" y="3342"/>
              <a:ext cx="407" cy="19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01" name="Rectangle 702"/>
            <p:cNvSpPr>
              <a:spLocks noChangeArrowheads="1"/>
            </p:cNvSpPr>
            <p:nvPr/>
          </p:nvSpPr>
          <p:spPr bwMode="auto">
            <a:xfrm>
              <a:off x="2989" y="3368"/>
              <a:ext cx="23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4602" name="Rectangle 703"/>
            <p:cNvSpPr>
              <a:spLocks noChangeArrowheads="1"/>
            </p:cNvSpPr>
            <p:nvPr/>
          </p:nvSpPr>
          <p:spPr bwMode="auto">
            <a:xfrm>
              <a:off x="2921" y="3430"/>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04603" name="Line 704"/>
            <p:cNvSpPr>
              <a:spLocks noChangeShapeType="1"/>
            </p:cNvSpPr>
            <p:nvPr/>
          </p:nvSpPr>
          <p:spPr bwMode="auto">
            <a:xfrm flipH="1">
              <a:off x="2707" y="3435"/>
              <a:ext cx="167" cy="1"/>
            </a:xfrm>
            <a:prstGeom prst="line">
              <a:avLst/>
            </a:prstGeom>
            <a:noFill/>
            <a:ln w="0">
              <a:solidFill>
                <a:srgbClr val="000000"/>
              </a:solidFill>
              <a:round/>
              <a:headEnd/>
              <a:tailEnd/>
            </a:ln>
          </p:spPr>
          <p:txBody>
            <a:bodyPr/>
            <a:lstStyle/>
            <a:p>
              <a:endParaRPr lang="en-US"/>
            </a:p>
          </p:txBody>
        </p:sp>
        <p:sp>
          <p:nvSpPr>
            <p:cNvPr id="104604" name="Freeform 705"/>
            <p:cNvSpPr>
              <a:spLocks/>
            </p:cNvSpPr>
            <p:nvPr/>
          </p:nvSpPr>
          <p:spPr bwMode="auto">
            <a:xfrm>
              <a:off x="2833" y="3414"/>
              <a:ext cx="41" cy="42"/>
            </a:xfrm>
            <a:custGeom>
              <a:avLst/>
              <a:gdLst>
                <a:gd name="T0" fmla="*/ 41 w 41"/>
                <a:gd name="T1" fmla="*/ 21 h 42"/>
                <a:gd name="T2" fmla="*/ 0 w 41"/>
                <a:gd name="T3" fmla="*/ 42 h 42"/>
                <a:gd name="T4" fmla="*/ 0 w 41"/>
                <a:gd name="T5" fmla="*/ 0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42"/>
                  </a:lnTo>
                  <a:lnTo>
                    <a:pt x="0" y="0"/>
                  </a:lnTo>
                  <a:lnTo>
                    <a:pt x="41" y="21"/>
                  </a:lnTo>
                  <a:close/>
                </a:path>
              </a:pathLst>
            </a:custGeom>
            <a:solidFill>
              <a:srgbClr val="000000"/>
            </a:solidFill>
            <a:ln w="9525">
              <a:noFill/>
              <a:round/>
              <a:headEnd/>
              <a:tailEnd/>
            </a:ln>
          </p:spPr>
          <p:txBody>
            <a:bodyPr/>
            <a:lstStyle/>
            <a:p>
              <a:endParaRPr lang="en-US"/>
            </a:p>
          </p:txBody>
        </p:sp>
        <p:sp>
          <p:nvSpPr>
            <p:cNvPr id="104605" name="Freeform 706"/>
            <p:cNvSpPr>
              <a:spLocks/>
            </p:cNvSpPr>
            <p:nvPr/>
          </p:nvSpPr>
          <p:spPr bwMode="auto">
            <a:xfrm>
              <a:off x="2707" y="3414"/>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606" name="Line 707"/>
            <p:cNvSpPr>
              <a:spLocks noChangeShapeType="1"/>
            </p:cNvSpPr>
            <p:nvPr/>
          </p:nvSpPr>
          <p:spPr bwMode="auto">
            <a:xfrm flipH="1">
              <a:off x="2707" y="3211"/>
              <a:ext cx="173" cy="1"/>
            </a:xfrm>
            <a:prstGeom prst="line">
              <a:avLst/>
            </a:prstGeom>
            <a:noFill/>
            <a:ln w="0">
              <a:solidFill>
                <a:srgbClr val="000000"/>
              </a:solidFill>
              <a:round/>
              <a:headEnd/>
              <a:tailEnd/>
            </a:ln>
          </p:spPr>
          <p:txBody>
            <a:bodyPr/>
            <a:lstStyle/>
            <a:p>
              <a:endParaRPr lang="en-US"/>
            </a:p>
          </p:txBody>
        </p:sp>
        <p:sp>
          <p:nvSpPr>
            <p:cNvPr id="104607" name="Freeform 708"/>
            <p:cNvSpPr>
              <a:spLocks/>
            </p:cNvSpPr>
            <p:nvPr/>
          </p:nvSpPr>
          <p:spPr bwMode="auto">
            <a:xfrm>
              <a:off x="2833" y="3190"/>
              <a:ext cx="47" cy="42"/>
            </a:xfrm>
            <a:custGeom>
              <a:avLst/>
              <a:gdLst>
                <a:gd name="T0" fmla="*/ 47 w 47"/>
                <a:gd name="T1" fmla="*/ 21 h 42"/>
                <a:gd name="T2" fmla="*/ 0 w 47"/>
                <a:gd name="T3" fmla="*/ 42 h 42"/>
                <a:gd name="T4" fmla="*/ 0 w 47"/>
                <a:gd name="T5" fmla="*/ 0 h 42"/>
                <a:gd name="T6" fmla="*/ 47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47" y="21"/>
                  </a:moveTo>
                  <a:lnTo>
                    <a:pt x="0" y="42"/>
                  </a:lnTo>
                  <a:lnTo>
                    <a:pt x="0" y="0"/>
                  </a:lnTo>
                  <a:lnTo>
                    <a:pt x="47" y="21"/>
                  </a:lnTo>
                  <a:close/>
                </a:path>
              </a:pathLst>
            </a:custGeom>
            <a:solidFill>
              <a:srgbClr val="000000"/>
            </a:solidFill>
            <a:ln w="9525">
              <a:noFill/>
              <a:round/>
              <a:headEnd/>
              <a:tailEnd/>
            </a:ln>
          </p:spPr>
          <p:txBody>
            <a:bodyPr/>
            <a:lstStyle/>
            <a:p>
              <a:endParaRPr lang="en-US"/>
            </a:p>
          </p:txBody>
        </p:sp>
        <p:sp>
          <p:nvSpPr>
            <p:cNvPr id="104608" name="Freeform 709"/>
            <p:cNvSpPr>
              <a:spLocks/>
            </p:cNvSpPr>
            <p:nvPr/>
          </p:nvSpPr>
          <p:spPr bwMode="auto">
            <a:xfrm>
              <a:off x="2707" y="3190"/>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612" name="Line 713"/>
            <p:cNvSpPr>
              <a:spLocks noChangeShapeType="1"/>
            </p:cNvSpPr>
            <p:nvPr/>
          </p:nvSpPr>
          <p:spPr bwMode="auto">
            <a:xfrm flipV="1">
              <a:off x="2274" y="3769"/>
              <a:ext cx="1" cy="234"/>
            </a:xfrm>
            <a:prstGeom prst="line">
              <a:avLst/>
            </a:prstGeom>
            <a:noFill/>
            <a:ln w="0">
              <a:solidFill>
                <a:srgbClr val="000000"/>
              </a:solidFill>
              <a:round/>
              <a:headEnd/>
              <a:tailEnd/>
            </a:ln>
          </p:spPr>
          <p:txBody>
            <a:bodyPr/>
            <a:lstStyle/>
            <a:p>
              <a:endParaRPr lang="en-US"/>
            </a:p>
          </p:txBody>
        </p:sp>
        <p:sp>
          <p:nvSpPr>
            <p:cNvPr id="104613" name="Freeform 714"/>
            <p:cNvSpPr>
              <a:spLocks/>
            </p:cNvSpPr>
            <p:nvPr/>
          </p:nvSpPr>
          <p:spPr bwMode="auto">
            <a:xfrm>
              <a:off x="2254" y="3961"/>
              <a:ext cx="41" cy="42"/>
            </a:xfrm>
            <a:custGeom>
              <a:avLst/>
              <a:gdLst>
                <a:gd name="T0" fmla="*/ 20 w 41"/>
                <a:gd name="T1" fmla="*/ 42 h 42"/>
                <a:gd name="T2" fmla="*/ 0 w 41"/>
                <a:gd name="T3" fmla="*/ 0 h 42"/>
                <a:gd name="T4" fmla="*/ 41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0" y="0"/>
                  </a:lnTo>
                  <a:lnTo>
                    <a:pt x="41" y="0"/>
                  </a:lnTo>
                  <a:lnTo>
                    <a:pt x="20" y="42"/>
                  </a:lnTo>
                  <a:close/>
                </a:path>
              </a:pathLst>
            </a:custGeom>
            <a:solidFill>
              <a:srgbClr val="000000"/>
            </a:solidFill>
            <a:ln w="9525">
              <a:noFill/>
              <a:round/>
              <a:headEnd/>
              <a:tailEnd/>
            </a:ln>
          </p:spPr>
          <p:txBody>
            <a:bodyPr/>
            <a:lstStyle/>
            <a:p>
              <a:endParaRPr lang="en-US"/>
            </a:p>
          </p:txBody>
        </p:sp>
        <p:sp>
          <p:nvSpPr>
            <p:cNvPr id="104614" name="Freeform 715"/>
            <p:cNvSpPr>
              <a:spLocks/>
            </p:cNvSpPr>
            <p:nvPr/>
          </p:nvSpPr>
          <p:spPr bwMode="auto">
            <a:xfrm>
              <a:off x="2254" y="3769"/>
              <a:ext cx="41" cy="46"/>
            </a:xfrm>
            <a:custGeom>
              <a:avLst/>
              <a:gdLst>
                <a:gd name="T0" fmla="*/ 20 w 41"/>
                <a:gd name="T1" fmla="*/ 0 h 46"/>
                <a:gd name="T2" fmla="*/ 0 w 41"/>
                <a:gd name="T3" fmla="*/ 46 h 46"/>
                <a:gd name="T4" fmla="*/ 41 w 41"/>
                <a:gd name="T5" fmla="*/ 46 h 46"/>
                <a:gd name="T6" fmla="*/ 20 w 41"/>
                <a:gd name="T7" fmla="*/ 0 h 46"/>
                <a:gd name="T8" fmla="*/ 0 60000 65536"/>
                <a:gd name="T9" fmla="*/ 0 60000 65536"/>
                <a:gd name="T10" fmla="*/ 0 60000 65536"/>
                <a:gd name="T11" fmla="*/ 0 60000 65536"/>
                <a:gd name="T12" fmla="*/ 0 w 41"/>
                <a:gd name="T13" fmla="*/ 0 h 46"/>
                <a:gd name="T14" fmla="*/ 41 w 41"/>
                <a:gd name="T15" fmla="*/ 46 h 46"/>
              </a:gdLst>
              <a:ahLst/>
              <a:cxnLst>
                <a:cxn ang="T8">
                  <a:pos x="T0" y="T1"/>
                </a:cxn>
                <a:cxn ang="T9">
                  <a:pos x="T2" y="T3"/>
                </a:cxn>
                <a:cxn ang="T10">
                  <a:pos x="T4" y="T5"/>
                </a:cxn>
                <a:cxn ang="T11">
                  <a:pos x="T6" y="T7"/>
                </a:cxn>
              </a:cxnLst>
              <a:rect l="T12" t="T13" r="T14" b="T15"/>
              <a:pathLst>
                <a:path w="41" h="46">
                  <a:moveTo>
                    <a:pt x="20" y="0"/>
                  </a:moveTo>
                  <a:lnTo>
                    <a:pt x="0" y="46"/>
                  </a:lnTo>
                  <a:lnTo>
                    <a:pt x="41" y="46"/>
                  </a:lnTo>
                  <a:lnTo>
                    <a:pt x="20" y="0"/>
                  </a:lnTo>
                  <a:close/>
                </a:path>
              </a:pathLst>
            </a:custGeom>
            <a:solidFill>
              <a:srgbClr val="000000"/>
            </a:solidFill>
            <a:ln w="9525">
              <a:noFill/>
              <a:round/>
              <a:headEnd/>
              <a:tailEnd/>
            </a:ln>
          </p:spPr>
          <p:txBody>
            <a:bodyPr/>
            <a:lstStyle/>
            <a:p>
              <a:endParaRPr lang="en-US"/>
            </a:p>
          </p:txBody>
        </p:sp>
        <p:sp>
          <p:nvSpPr>
            <p:cNvPr id="104615" name="Rectangle 716"/>
            <p:cNvSpPr>
              <a:spLocks noChangeArrowheads="1"/>
            </p:cNvSpPr>
            <p:nvPr/>
          </p:nvSpPr>
          <p:spPr bwMode="auto">
            <a:xfrm>
              <a:off x="2885" y="3112"/>
              <a:ext cx="407" cy="193"/>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16" name="Rectangle 717"/>
            <p:cNvSpPr>
              <a:spLocks noChangeArrowheads="1"/>
            </p:cNvSpPr>
            <p:nvPr/>
          </p:nvSpPr>
          <p:spPr bwMode="auto">
            <a:xfrm>
              <a:off x="2968" y="3139"/>
              <a:ext cx="282"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104617" name="Rectangle 718"/>
            <p:cNvSpPr>
              <a:spLocks noChangeArrowheads="1"/>
            </p:cNvSpPr>
            <p:nvPr/>
          </p:nvSpPr>
          <p:spPr bwMode="auto">
            <a:xfrm>
              <a:off x="2921" y="3201"/>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grpSp>
      <p:sp>
        <p:nvSpPr>
          <p:cNvPr id="365"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366"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367"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368"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369"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370"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371"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372"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373"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374"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Application-Specific</a:t>
            </a:r>
            <a:endParaRPr lang="en-US" sz="1800" dirty="0">
              <a:solidFill>
                <a:srgbClr val="000000"/>
              </a:solidFill>
              <a:latin typeface="Calibri" pitchFamily="34" charset="0"/>
            </a:endParaRPr>
          </a:p>
        </p:txBody>
      </p:sp>
      <p:sp>
        <p:nvSpPr>
          <p:cNvPr id="375"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376"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377"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78"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379"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80"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381"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382"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383"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384"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385"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99" y="2396613"/>
            <a:ext cx="8808244" cy="1821426"/>
          </a:xfrm>
        </p:spPr>
        <p:txBody>
          <a:bodyPr/>
          <a:lstStyle/>
          <a:p>
            <a:r>
              <a:rPr lang="en-US" b="0" dirty="0" smtClean="0">
                <a:solidFill>
                  <a:srgbClr val="000000"/>
                </a:solidFill>
                <a:latin typeface="Calibri" pitchFamily="34" charset="0"/>
              </a:rPr>
              <a:t>Low-Power Low-Cost</a:t>
            </a:r>
            <a:br>
              <a:rPr lang="en-US" b="0" dirty="0" smtClean="0">
                <a:solidFill>
                  <a:srgbClr val="000000"/>
                </a:solidFill>
                <a:latin typeface="Calibri" pitchFamily="34" charset="0"/>
              </a:rPr>
            </a:br>
            <a:r>
              <a:rPr lang="en-US" b="0" dirty="0" smtClean="0">
                <a:solidFill>
                  <a:srgbClr val="000000"/>
                </a:solidFill>
                <a:latin typeface="Calibri" pitchFamily="34" charset="0"/>
              </a:rPr>
              <a:t> KeyStone C665x Sub-family</a:t>
            </a:r>
            <a:endParaRPr lang="en-US" b="0" dirty="0"/>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87"/>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endParaRPr>
          </a:p>
        </p:txBody>
      </p:sp>
      <p:sp>
        <p:nvSpPr>
          <p:cNvPr id="418" name="Rectangle 59"/>
          <p:cNvSpPr txBox="1">
            <a:spLocks noChangeArrowheads="1"/>
          </p:cNvSpPr>
          <p:nvPr/>
        </p:nvSpPr>
        <p:spPr bwMode="auto">
          <a:xfrm>
            <a:off x="207169" y="57152"/>
            <a:ext cx="8722519" cy="685800"/>
          </a:xfrm>
          <a:prstGeom prst="rect">
            <a:avLst/>
          </a:prstGeom>
          <a:noFill/>
          <a:ln w="9525">
            <a:noFill/>
            <a:miter lim="800000"/>
            <a:headEnd/>
            <a:tailEnd/>
          </a:ln>
        </p:spPr>
        <p:txBody>
          <a:bodyPr anchor="ctr"/>
          <a:lstStyle/>
          <a:p>
            <a:pPr algn="ctr">
              <a:lnSpc>
                <a:spcPct val="70000"/>
              </a:lnSpc>
              <a:defRPr/>
            </a:pPr>
            <a:r>
              <a:rPr lang="en-US" sz="4400" kern="0" dirty="0">
                <a:solidFill>
                  <a:srgbClr val="000000"/>
                </a:solidFill>
                <a:latin typeface="Calibri" pitchFamily="34" charset="0"/>
              </a:rPr>
              <a:t>KeyStone </a:t>
            </a:r>
            <a:r>
              <a:rPr lang="en-US" sz="4400" kern="0" dirty="0" smtClean="0">
                <a:solidFill>
                  <a:srgbClr val="000000"/>
                </a:solidFill>
                <a:latin typeface="Calibri" pitchFamily="34" charset="0"/>
              </a:rPr>
              <a:t>C6655/57: Device </a:t>
            </a:r>
            <a:r>
              <a:rPr lang="en-US" sz="4400" kern="0" dirty="0">
                <a:solidFill>
                  <a:srgbClr val="000000"/>
                </a:solidFill>
                <a:latin typeface="Calibri" pitchFamily="34" charset="0"/>
              </a:rPr>
              <a:t>Features</a:t>
            </a:r>
            <a:endParaRPr lang="en-US" sz="1600" kern="0" dirty="0">
              <a:solidFill>
                <a:srgbClr val="FF0000"/>
              </a:solidFill>
              <a:latin typeface="Calibri"/>
            </a:endParaRPr>
          </a:p>
        </p:txBody>
      </p:sp>
      <p:sp>
        <p:nvSpPr>
          <p:cNvPr id="87045" name="Rectangle 3"/>
          <p:cNvSpPr>
            <a:spLocks noChangeArrowheads="1"/>
          </p:cNvSpPr>
          <p:nvPr/>
        </p:nvSpPr>
        <p:spPr bwMode="auto">
          <a:xfrm>
            <a:off x="121449" y="1147784"/>
            <a:ext cx="3586162" cy="5301451"/>
          </a:xfrm>
          <a:prstGeom prst="rect">
            <a:avLst/>
          </a:prstGeom>
          <a:noFill/>
          <a:ln w="9525">
            <a:noFill/>
            <a:miter lim="800000"/>
            <a:headEnd/>
            <a:tailEnd/>
          </a:ln>
        </p:spPr>
        <p:txBody>
          <a:bodyPr wrap="square">
            <a:spAutoFit/>
          </a:bodyPr>
          <a:lstStyle/>
          <a:p>
            <a:pPr marL="117475" indent="-117475" algn="l">
              <a:lnSpc>
                <a:spcPct val="85000"/>
              </a:lnSpc>
              <a:spcBef>
                <a:spcPct val="65000"/>
              </a:spcBef>
              <a:buClr>
                <a:srgbClr val="3C9244"/>
              </a:buClr>
              <a:buSzPct val="110000"/>
            </a:pPr>
            <a:r>
              <a:rPr lang="en-US" altLang="en-US" sz="1000" b="1" dirty="0">
                <a:solidFill>
                  <a:srgbClr val="000000"/>
                </a:solidFill>
              </a:rPr>
              <a:t>C66x CorePac</a:t>
            </a:r>
          </a:p>
          <a:p>
            <a:pPr marL="339725" lvl="1" indent="-107950" algn="l">
              <a:lnSpc>
                <a:spcPct val="85000"/>
              </a:lnSpc>
              <a:spcBef>
                <a:spcPct val="20000"/>
              </a:spcBef>
              <a:buFontTx/>
              <a:buChar char="–"/>
            </a:pPr>
            <a:r>
              <a:rPr lang="en-US" altLang="en-US" sz="1000" dirty="0" smtClean="0">
                <a:solidFill>
                  <a:srgbClr val="000000"/>
                </a:solidFill>
              </a:rPr>
              <a:t>C6655: One C66x CorePac DSP Core</a:t>
            </a:r>
            <a:br>
              <a:rPr lang="en-US" altLang="en-US" sz="1000" dirty="0" smtClean="0">
                <a:solidFill>
                  <a:srgbClr val="000000"/>
                </a:solidFill>
              </a:rPr>
            </a:br>
            <a:r>
              <a:rPr lang="en-US" altLang="en-US" sz="1000" dirty="0" smtClean="0">
                <a:solidFill>
                  <a:srgbClr val="000000"/>
                </a:solidFill>
              </a:rPr>
              <a:t>at 1.0 or 1.25 GHz</a:t>
            </a:r>
          </a:p>
          <a:p>
            <a:pPr marL="339725" lvl="1" indent="-107950" algn="l">
              <a:lnSpc>
                <a:spcPct val="85000"/>
              </a:lnSpc>
              <a:spcBef>
                <a:spcPct val="20000"/>
              </a:spcBef>
              <a:buFontTx/>
              <a:buChar char="–"/>
            </a:pPr>
            <a:r>
              <a:rPr lang="en-US" altLang="en-US" sz="1000" dirty="0" smtClean="0">
                <a:solidFill>
                  <a:srgbClr val="000000"/>
                </a:solidFill>
              </a:rPr>
              <a:t>C6657: Two C66x CorePac DSP Cores </a:t>
            </a:r>
            <a:br>
              <a:rPr lang="en-US" altLang="en-US" sz="1000" dirty="0" smtClean="0">
                <a:solidFill>
                  <a:srgbClr val="000000"/>
                </a:solidFill>
              </a:rPr>
            </a:br>
            <a:r>
              <a:rPr lang="en-US" altLang="en-US" sz="1000" dirty="0" smtClean="0">
                <a:solidFill>
                  <a:srgbClr val="000000"/>
                </a:solidFill>
              </a:rPr>
              <a:t> at 0.85, 1.0, or 1.25 GHz</a:t>
            </a:r>
          </a:p>
          <a:p>
            <a:pPr marL="339725" lvl="1" indent="-107950" algn="l">
              <a:lnSpc>
                <a:spcPct val="85000"/>
              </a:lnSpc>
              <a:spcBef>
                <a:spcPct val="20000"/>
              </a:spcBef>
              <a:buFontTx/>
              <a:buChar char="–"/>
            </a:pPr>
            <a:r>
              <a:rPr lang="en-US" altLang="en-US" sz="1000" dirty="0" smtClean="0">
                <a:solidFill>
                  <a:srgbClr val="000000"/>
                </a:solidFill>
              </a:rPr>
              <a:t>Fixed </a:t>
            </a:r>
            <a:r>
              <a:rPr lang="en-US" altLang="en-US" sz="1000" dirty="0">
                <a:solidFill>
                  <a:srgbClr val="000000"/>
                </a:solidFill>
              </a:rPr>
              <a:t>and Floating Point </a:t>
            </a:r>
            <a:r>
              <a:rPr lang="en-US" altLang="en-US" sz="1000" dirty="0" smtClean="0">
                <a:solidFill>
                  <a:srgbClr val="000000"/>
                </a:solidFill>
              </a:rPr>
              <a:t>Operations</a:t>
            </a:r>
          </a:p>
          <a:p>
            <a:pPr marL="339725" lvl="1" indent="-107950" algn="l">
              <a:lnSpc>
                <a:spcPct val="85000"/>
              </a:lnSpc>
              <a:spcBef>
                <a:spcPct val="20000"/>
              </a:spcBef>
              <a:buFontTx/>
              <a:buChar char="–"/>
            </a:pPr>
            <a:r>
              <a:rPr lang="en-US" altLang="en-US" sz="1000" dirty="0" smtClean="0">
                <a:solidFill>
                  <a:srgbClr val="000000"/>
                </a:solidFill>
              </a:rPr>
              <a:t>Backward-compatible with C64x+ and C67x+ cores</a:t>
            </a:r>
            <a:endParaRPr lang="en-US" altLang="en-US" sz="1000" dirty="0">
              <a:solidFill>
                <a:srgbClr val="000000"/>
              </a:solidFill>
            </a:endParaRPr>
          </a:p>
          <a:p>
            <a:pPr marL="117475" indent="-117475" algn="l">
              <a:lnSpc>
                <a:spcPct val="85000"/>
              </a:lnSpc>
              <a:spcBef>
                <a:spcPct val="65000"/>
              </a:spcBef>
              <a:buClr>
                <a:srgbClr val="705BA5"/>
              </a:buClr>
              <a:buSzPct val="110000"/>
            </a:pPr>
            <a:r>
              <a:rPr lang="en-US" altLang="en-US" sz="1000" b="1" dirty="0" smtClean="0">
                <a:solidFill>
                  <a:srgbClr val="000000"/>
                </a:solidFill>
              </a:rPr>
              <a:t>Memory </a:t>
            </a:r>
            <a:r>
              <a:rPr lang="en-US" altLang="en-US" sz="1000" b="1" dirty="0">
                <a:solidFill>
                  <a:srgbClr val="000000"/>
                </a:solidFill>
              </a:rPr>
              <a:t>Subsystem</a:t>
            </a:r>
          </a:p>
          <a:p>
            <a:pPr marL="339725" lvl="1" indent="-107950" algn="l">
              <a:lnSpc>
                <a:spcPct val="85000"/>
              </a:lnSpc>
              <a:spcBef>
                <a:spcPct val="20000"/>
              </a:spcBef>
              <a:buFontTx/>
              <a:buChar char="–"/>
            </a:pPr>
            <a:r>
              <a:rPr lang="en-US" sz="1000" dirty="0" smtClean="0">
                <a:solidFill>
                  <a:srgbClr val="000000"/>
                </a:solidFill>
              </a:rPr>
              <a:t>1 MB </a:t>
            </a:r>
            <a:r>
              <a:rPr lang="en-US" sz="1000" dirty="0">
                <a:solidFill>
                  <a:srgbClr val="000000"/>
                </a:solidFill>
              </a:rPr>
              <a:t>Local L2 memory per core</a:t>
            </a:r>
          </a:p>
          <a:p>
            <a:pPr marL="339725" lvl="1" indent="-107950" algn="l">
              <a:lnSpc>
                <a:spcPct val="85000"/>
              </a:lnSpc>
              <a:spcBef>
                <a:spcPct val="20000"/>
              </a:spcBef>
              <a:buFontTx/>
              <a:buChar char="–"/>
            </a:pPr>
            <a:r>
              <a:rPr lang="en-US" sz="1000" dirty="0" smtClean="0">
                <a:solidFill>
                  <a:srgbClr val="000000"/>
                </a:solidFill>
              </a:rPr>
              <a:t>Multicore </a:t>
            </a:r>
            <a:r>
              <a:rPr lang="en-US" sz="1000" dirty="0">
                <a:solidFill>
                  <a:srgbClr val="000000"/>
                </a:solidFill>
              </a:rPr>
              <a:t>Shared Memory Controller (MSMC</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32-bit DDR3 Interface</a:t>
            </a:r>
          </a:p>
          <a:p>
            <a:pPr marL="117475" indent="-117475" algn="l">
              <a:lnSpc>
                <a:spcPct val="85000"/>
              </a:lnSpc>
              <a:spcBef>
                <a:spcPct val="65000"/>
              </a:spcBef>
              <a:buClr>
                <a:srgbClr val="42968C"/>
              </a:buClr>
              <a:buSzPct val="110000"/>
            </a:pPr>
            <a:r>
              <a:rPr lang="en-US" sz="1000" b="1" dirty="0" smtClean="0">
                <a:solidFill>
                  <a:srgbClr val="000000"/>
                </a:solidFill>
              </a:rPr>
              <a:t>Hardware Coprocessors</a:t>
            </a:r>
            <a:endParaRPr lang="en-US" sz="1000" b="1"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Turbo Coprocessor Decoder (TCP3d)</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2x </a:t>
            </a:r>
            <a:r>
              <a:rPr lang="en-US" altLang="en-US" sz="1000" dirty="0" err="1" smtClean="0">
                <a:solidFill>
                  <a:srgbClr val="000000"/>
                </a:solidFill>
              </a:rPr>
              <a:t>Viterbi</a:t>
            </a:r>
            <a:r>
              <a:rPr lang="en-US" altLang="en-US" sz="1000" dirty="0" smtClean="0">
                <a:solidFill>
                  <a:srgbClr val="000000"/>
                </a:solidFill>
              </a:rPr>
              <a:t> Coprocessors (VCP2)</a:t>
            </a:r>
            <a:endParaRPr lang="en-US" altLang="en-US" sz="1000" dirty="0">
              <a:solidFill>
                <a:srgbClr val="000000"/>
              </a:solidFill>
            </a:endParaRPr>
          </a:p>
          <a:p>
            <a:pPr marL="117475" indent="-117475" algn="l">
              <a:lnSpc>
                <a:spcPct val="85000"/>
              </a:lnSpc>
              <a:spcBef>
                <a:spcPct val="65000"/>
              </a:spcBef>
              <a:buClr>
                <a:srgbClr val="42968C"/>
              </a:buClr>
              <a:buSzPct val="110000"/>
            </a:pPr>
            <a:r>
              <a:rPr lang="en-US" sz="1000" b="1" dirty="0">
                <a:solidFill>
                  <a:srgbClr val="000000"/>
                </a:solidFill>
              </a:rPr>
              <a:t>Multicore Navigator</a:t>
            </a:r>
          </a:p>
          <a:p>
            <a:pPr marL="339725" lvl="1" indent="-107950" algn="l">
              <a:lnSpc>
                <a:spcPct val="85000"/>
              </a:lnSpc>
              <a:spcBef>
                <a:spcPct val="20000"/>
              </a:spcBef>
              <a:buFontTx/>
              <a:buChar char="–"/>
            </a:pPr>
            <a:r>
              <a:rPr lang="en-US" altLang="en-US" sz="1000" dirty="0">
                <a:solidFill>
                  <a:srgbClr val="000000"/>
                </a:solidFill>
              </a:rPr>
              <a:t>Queue </a:t>
            </a:r>
            <a:r>
              <a:rPr lang="en-US" altLang="en-US" sz="1000" dirty="0" smtClean="0">
                <a:solidFill>
                  <a:srgbClr val="000000"/>
                </a:solidFill>
              </a:rPr>
              <a:t>Manager (8192 hardware queues)</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Packet-based </a:t>
            </a:r>
            <a:r>
              <a:rPr lang="en-US" altLang="en-US" sz="1000" dirty="0">
                <a:solidFill>
                  <a:srgbClr val="000000"/>
                </a:solidFill>
              </a:rPr>
              <a:t>DMA</a:t>
            </a:r>
          </a:p>
          <a:p>
            <a:pPr marL="117475" indent="-117475" algn="l">
              <a:lnSpc>
                <a:spcPct val="85000"/>
              </a:lnSpc>
              <a:spcBef>
                <a:spcPct val="65000"/>
              </a:spcBef>
              <a:buClr>
                <a:srgbClr val="2C71BC"/>
              </a:buClr>
              <a:buSzPct val="110000"/>
            </a:pPr>
            <a:r>
              <a:rPr lang="en-US" altLang="en-US" sz="1000" b="1" dirty="0" smtClean="0">
                <a:solidFill>
                  <a:srgbClr val="000000"/>
                </a:solidFill>
              </a:rPr>
              <a:t>Interfaces</a:t>
            </a:r>
            <a:endParaRPr lang="en-US" altLang="en-US" sz="1000" b="1" dirty="0">
              <a:solidFill>
                <a:srgbClr val="000000"/>
              </a:solidFill>
            </a:endParaRPr>
          </a:p>
          <a:p>
            <a:pPr marL="339725" lvl="1" indent="-107950" algn="l">
              <a:lnSpc>
                <a:spcPct val="85000"/>
              </a:lnSpc>
              <a:spcBef>
                <a:spcPct val="20000"/>
              </a:spcBef>
              <a:buFontTx/>
              <a:buChar char="–"/>
            </a:pPr>
            <a:r>
              <a:rPr lang="en-US" sz="1000" dirty="0">
                <a:solidFill>
                  <a:srgbClr val="000000"/>
                </a:solidFill>
              </a:rPr>
              <a:t>High-speed Hyperlink </a:t>
            </a:r>
            <a:r>
              <a:rPr lang="en-US" sz="1000" dirty="0" smtClean="0">
                <a:solidFill>
                  <a:srgbClr val="000000"/>
                </a:solidFill>
              </a:rPr>
              <a:t>bus</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One </a:t>
            </a:r>
            <a:r>
              <a:rPr lang="en-US" sz="1000" dirty="0">
                <a:solidFill>
                  <a:srgbClr val="000000"/>
                </a:solidFill>
              </a:rPr>
              <a:t>10/100/1000 Ethernet SGMII </a:t>
            </a:r>
            <a:r>
              <a:rPr lang="en-US" sz="1000" dirty="0" smtClean="0">
                <a:solidFill>
                  <a:srgbClr val="000000"/>
                </a:solidFill>
              </a:rPr>
              <a:t>port</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4x Serial </a:t>
            </a:r>
            <a:r>
              <a:rPr lang="en-US" sz="1000" dirty="0" err="1" smtClean="0">
                <a:solidFill>
                  <a:srgbClr val="000000"/>
                </a:solidFill>
              </a:rPr>
              <a:t>RapidIO</a:t>
            </a:r>
            <a:r>
              <a:rPr lang="en-US" sz="1000" dirty="0" smtClean="0">
                <a:solidFill>
                  <a:srgbClr val="000000"/>
                </a:solidFill>
              </a:rPr>
              <a:t> (SRIO) Rev 2.1</a:t>
            </a:r>
          </a:p>
          <a:p>
            <a:pPr marL="339725" lvl="1" indent="-107950" algn="l">
              <a:lnSpc>
                <a:spcPct val="85000"/>
              </a:lnSpc>
              <a:spcBef>
                <a:spcPct val="20000"/>
              </a:spcBef>
              <a:buFontTx/>
              <a:buChar char="–"/>
            </a:pPr>
            <a:r>
              <a:rPr lang="en-US" sz="1000" dirty="0" smtClean="0">
                <a:solidFill>
                  <a:srgbClr val="000000"/>
                </a:solidFill>
              </a:rPr>
              <a:t>2x </a:t>
            </a:r>
            <a:r>
              <a:rPr lang="en-US" sz="1000" dirty="0" err="1">
                <a:solidFill>
                  <a:srgbClr val="000000"/>
                </a:solidFill>
              </a:rPr>
              <a:t>PCIe</a:t>
            </a:r>
            <a:r>
              <a:rPr lang="en-US" sz="1000" dirty="0">
                <a:solidFill>
                  <a:srgbClr val="000000"/>
                </a:solidFill>
              </a:rPr>
              <a:t> </a:t>
            </a:r>
            <a:r>
              <a:rPr lang="en-US" sz="1000" dirty="0" smtClean="0">
                <a:solidFill>
                  <a:srgbClr val="000000"/>
                </a:solidFill>
              </a:rPr>
              <a:t>Gen2</a:t>
            </a:r>
          </a:p>
          <a:p>
            <a:pPr marL="339725" lvl="1" indent="-107950" algn="l">
              <a:lnSpc>
                <a:spcPct val="85000"/>
              </a:lnSpc>
              <a:spcBef>
                <a:spcPct val="20000"/>
              </a:spcBef>
              <a:buFontTx/>
              <a:buChar char="–"/>
            </a:pPr>
            <a:r>
              <a:rPr lang="en-US" sz="1000" dirty="0" smtClean="0">
                <a:solidFill>
                  <a:srgbClr val="000000"/>
                </a:solidFill>
              </a:rPr>
              <a:t>2x Multichannel Buffered Serial Ports (</a:t>
            </a:r>
            <a:r>
              <a:rPr lang="en-US" sz="1000" dirty="0" err="1" smtClean="0">
                <a:solidFill>
                  <a:srgbClr val="000000"/>
                </a:solidFill>
              </a:rPr>
              <a:t>McBSP</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One Asynchronous Memory Interface (EMIF16)</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Additional </a:t>
            </a:r>
            <a:r>
              <a:rPr lang="en-US" sz="1000" dirty="0">
                <a:solidFill>
                  <a:srgbClr val="000000"/>
                </a:solidFill>
              </a:rPr>
              <a:t>Serials</a:t>
            </a:r>
            <a:r>
              <a:rPr lang="en-US" sz="1000" dirty="0" smtClean="0">
                <a:solidFill>
                  <a:srgbClr val="000000"/>
                </a:solidFill>
              </a:rPr>
              <a:t>: </a:t>
            </a:r>
            <a:r>
              <a:rPr lang="en-US" sz="1000" dirty="0">
                <a:solidFill>
                  <a:srgbClr val="000000"/>
                </a:solidFill>
              </a:rPr>
              <a:t>SPI, </a:t>
            </a:r>
            <a:r>
              <a:rPr lang="en-US" sz="1000" dirty="0" smtClean="0">
                <a:solidFill>
                  <a:srgbClr val="000000"/>
                </a:solidFill>
              </a:rPr>
              <a:t>I</a:t>
            </a:r>
            <a:r>
              <a:rPr lang="en-US" sz="1000" baseline="30000" dirty="0" smtClean="0">
                <a:solidFill>
                  <a:srgbClr val="000000"/>
                </a:solidFill>
              </a:rPr>
              <a:t>2</a:t>
            </a:r>
            <a:r>
              <a:rPr lang="en-US" sz="1000" dirty="0" smtClean="0">
                <a:solidFill>
                  <a:srgbClr val="000000"/>
                </a:solidFill>
              </a:rPr>
              <a:t>C, UPP, GPIO</a:t>
            </a:r>
            <a:r>
              <a:rPr lang="en-US" sz="1000" dirty="0">
                <a:solidFill>
                  <a:srgbClr val="000000"/>
                </a:solidFill>
              </a:rPr>
              <a:t>, UART</a:t>
            </a:r>
          </a:p>
          <a:p>
            <a:pPr marL="117475" indent="-117475" algn="l">
              <a:lnSpc>
                <a:spcPct val="85000"/>
              </a:lnSpc>
              <a:spcBef>
                <a:spcPct val="65000"/>
              </a:spcBef>
              <a:buClr>
                <a:srgbClr val="000000"/>
              </a:buClr>
              <a:buSzPct val="200000"/>
            </a:pPr>
            <a:r>
              <a:rPr lang="en-US" altLang="en-US" sz="1000" b="1" dirty="0">
                <a:solidFill>
                  <a:srgbClr val="000000"/>
                </a:solidFill>
              </a:rPr>
              <a:t>Embedded Trace Buffer (ETB) </a:t>
            </a:r>
            <a:r>
              <a:rPr lang="en-US" altLang="en-US" sz="1000" b="1" dirty="0" smtClean="0">
                <a:solidFill>
                  <a:srgbClr val="000000"/>
                </a:solidFill>
              </a:rPr>
              <a:t>and</a:t>
            </a:r>
            <a:br>
              <a:rPr lang="en-US" altLang="en-US" sz="1000" b="1" dirty="0" smtClean="0">
                <a:solidFill>
                  <a:srgbClr val="000000"/>
                </a:solidFill>
              </a:rPr>
            </a:br>
            <a:r>
              <a:rPr lang="en-US" altLang="en-US" sz="1000" b="1" dirty="0" smtClean="0">
                <a:solidFill>
                  <a:srgbClr val="000000"/>
                </a:solidFill>
              </a:rPr>
              <a:t>System </a:t>
            </a:r>
            <a:r>
              <a:rPr lang="en-US" altLang="en-US" sz="1000" b="1" dirty="0">
                <a:solidFill>
                  <a:srgbClr val="000000"/>
                </a:solidFill>
              </a:rPr>
              <a:t>Trace Buffer (STB)</a:t>
            </a:r>
          </a:p>
          <a:p>
            <a:pPr marL="117475" indent="-117475" algn="l">
              <a:lnSpc>
                <a:spcPct val="85000"/>
              </a:lnSpc>
              <a:spcBef>
                <a:spcPct val="65000"/>
              </a:spcBef>
              <a:buClr>
                <a:srgbClr val="000000"/>
              </a:buClr>
              <a:buSzPct val="200000"/>
            </a:pPr>
            <a:r>
              <a:rPr lang="en-US" altLang="en-US" sz="1000" b="1" dirty="0">
                <a:solidFill>
                  <a:srgbClr val="000000"/>
                </a:solidFill>
              </a:rPr>
              <a:t>Smart Reflex Enabled</a:t>
            </a:r>
          </a:p>
          <a:p>
            <a:pPr marL="117475" indent="-117475" algn="l">
              <a:lnSpc>
                <a:spcPct val="85000"/>
              </a:lnSpc>
              <a:spcBef>
                <a:spcPct val="65000"/>
              </a:spcBef>
              <a:buClr>
                <a:srgbClr val="000000"/>
              </a:buClr>
              <a:buSzPct val="200000"/>
            </a:pPr>
            <a:r>
              <a:rPr lang="en-US" altLang="en-US" sz="1000" b="1" dirty="0">
                <a:solidFill>
                  <a:srgbClr val="000000"/>
                </a:solidFill>
              </a:rPr>
              <a:t>40 nm High-Performance Process</a:t>
            </a:r>
            <a:endParaRPr lang="en-US" sz="1000" b="1" dirty="0">
              <a:solidFill>
                <a:srgbClr val="000000"/>
              </a:solidFill>
            </a:endParaRPr>
          </a:p>
        </p:txBody>
      </p:sp>
      <p:grpSp>
        <p:nvGrpSpPr>
          <p:cNvPr id="2" name="Group 1382"/>
          <p:cNvGrpSpPr/>
          <p:nvPr/>
        </p:nvGrpSpPr>
        <p:grpSpPr>
          <a:xfrm>
            <a:off x="3608389" y="1090614"/>
            <a:ext cx="5475288" cy="5568951"/>
            <a:chOff x="3608389" y="1090614"/>
            <a:chExt cx="5475288" cy="5568951"/>
          </a:xfrm>
        </p:grpSpPr>
        <p:grpSp>
          <p:nvGrpSpPr>
            <p:cNvPr id="3" name="Group 619"/>
            <p:cNvGrpSpPr>
              <a:grpSpLocks noChangeAspect="1"/>
            </p:cNvGrpSpPr>
            <p:nvPr/>
          </p:nvGrpSpPr>
          <p:grpSpPr bwMode="auto">
            <a:xfrm>
              <a:off x="3608389" y="1090614"/>
              <a:ext cx="5475288" cy="5568951"/>
              <a:chOff x="2273" y="687"/>
              <a:chExt cx="3449" cy="3508"/>
            </a:xfrm>
          </p:grpSpPr>
          <p:sp>
            <p:nvSpPr>
              <p:cNvPr id="37482" name="AutoShape 618"/>
              <p:cNvSpPr>
                <a:spLocks noChangeAspect="1" noChangeArrowheads="1" noTextEdit="1"/>
              </p:cNvSpPr>
              <p:nvPr/>
            </p:nvSpPr>
            <p:spPr bwMode="auto">
              <a:xfrm>
                <a:off x="2273" y="687"/>
                <a:ext cx="3449" cy="35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4" name="Group 820"/>
              <p:cNvGrpSpPr>
                <a:grpSpLocks/>
              </p:cNvGrpSpPr>
              <p:nvPr/>
            </p:nvGrpSpPr>
            <p:grpSpPr bwMode="auto">
              <a:xfrm>
                <a:off x="2284" y="698"/>
                <a:ext cx="3427" cy="3497"/>
                <a:chOff x="2284" y="698"/>
                <a:chExt cx="3427" cy="3497"/>
              </a:xfrm>
            </p:grpSpPr>
            <p:sp>
              <p:nvSpPr>
                <p:cNvPr id="37484" name="Rectangle 620"/>
                <p:cNvSpPr>
                  <a:spLocks noChangeArrowheads="1"/>
                </p:cNvSpPr>
                <p:nvPr/>
              </p:nvSpPr>
              <p:spPr bwMode="auto">
                <a:xfrm>
                  <a:off x="2433" y="698"/>
                  <a:ext cx="3278" cy="3321"/>
                </a:xfrm>
                <a:prstGeom prst="rect">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5" name="Rectangle 621"/>
                <p:cNvSpPr>
                  <a:spLocks noChangeArrowheads="1"/>
                </p:cNvSpPr>
                <p:nvPr/>
              </p:nvSpPr>
              <p:spPr bwMode="auto">
                <a:xfrm>
                  <a:off x="4905" y="1807"/>
                  <a:ext cx="801" cy="645"/>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6" name="Rectangle 622"/>
                <p:cNvSpPr>
                  <a:spLocks noChangeArrowheads="1"/>
                </p:cNvSpPr>
                <p:nvPr/>
              </p:nvSpPr>
              <p:spPr bwMode="auto">
                <a:xfrm>
                  <a:off x="3453" y="2329"/>
                  <a:ext cx="1111"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000000"/>
                      </a:solidFill>
                      <a:cs typeface="Arial" pitchFamily="34" charset="0"/>
                    </a:rPr>
                    <a:t>1 or 2 Cores @ up to 1.25 GHz</a:t>
                  </a:r>
                  <a:endParaRPr lang="en-US" sz="1800" smtClean="0">
                    <a:solidFill>
                      <a:srgbClr val="000000"/>
                    </a:solidFill>
                    <a:cs typeface="Arial" pitchFamily="34" charset="0"/>
                  </a:endParaRPr>
                </a:p>
              </p:txBody>
            </p:sp>
            <p:sp>
              <p:nvSpPr>
                <p:cNvPr id="37487" name="Rectangle 623"/>
                <p:cNvSpPr>
                  <a:spLocks noChangeArrowheads="1"/>
                </p:cNvSpPr>
                <p:nvPr/>
              </p:nvSpPr>
              <p:spPr bwMode="auto">
                <a:xfrm>
                  <a:off x="3624" y="1417"/>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8" name="Rectangle 624"/>
                <p:cNvSpPr>
                  <a:spLocks noChangeArrowheads="1"/>
                </p:cNvSpPr>
                <p:nvPr/>
              </p:nvSpPr>
              <p:spPr bwMode="auto">
                <a:xfrm>
                  <a:off x="3533" y="1513"/>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9" name="Rectangle 625"/>
                <p:cNvSpPr>
                  <a:spLocks noChangeArrowheads="1"/>
                </p:cNvSpPr>
                <p:nvPr/>
              </p:nvSpPr>
              <p:spPr bwMode="auto">
                <a:xfrm>
                  <a:off x="3533" y="1513"/>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0" name="Rectangle 626"/>
                <p:cNvSpPr>
                  <a:spLocks noChangeArrowheads="1"/>
                </p:cNvSpPr>
                <p:nvPr/>
              </p:nvSpPr>
              <p:spPr bwMode="auto">
                <a:xfrm>
                  <a:off x="3752" y="1604"/>
                  <a:ext cx="417" cy="1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C66x™</a:t>
                  </a:r>
                  <a:endParaRPr lang="en-US" sz="1800" smtClean="0">
                    <a:solidFill>
                      <a:srgbClr val="000000"/>
                    </a:solidFill>
                    <a:cs typeface="Arial" pitchFamily="34" charset="0"/>
                  </a:endParaRPr>
                </a:p>
              </p:txBody>
            </p:sp>
            <p:sp>
              <p:nvSpPr>
                <p:cNvPr id="37491" name="Rectangle 627"/>
                <p:cNvSpPr>
                  <a:spLocks noChangeArrowheads="1"/>
                </p:cNvSpPr>
                <p:nvPr/>
              </p:nvSpPr>
              <p:spPr bwMode="auto">
                <a:xfrm>
                  <a:off x="3720" y="1716"/>
                  <a:ext cx="486" cy="1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CorePac</a:t>
                  </a:r>
                  <a:endParaRPr lang="en-US" sz="1800" smtClean="0">
                    <a:solidFill>
                      <a:srgbClr val="000000"/>
                    </a:solidFill>
                    <a:cs typeface="Arial" pitchFamily="34" charset="0"/>
                  </a:endParaRPr>
                </a:p>
              </p:txBody>
            </p:sp>
            <p:sp>
              <p:nvSpPr>
                <p:cNvPr id="37492" name="Rectangle 628"/>
                <p:cNvSpPr>
                  <a:spLocks noChangeArrowheads="1"/>
                </p:cNvSpPr>
                <p:nvPr/>
              </p:nvSpPr>
              <p:spPr bwMode="auto">
                <a:xfrm>
                  <a:off x="5065" y="2238"/>
                  <a:ext cx="427" cy="15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3" name="Rectangle 629"/>
                <p:cNvSpPr>
                  <a:spLocks noChangeArrowheads="1"/>
                </p:cNvSpPr>
                <p:nvPr/>
              </p:nvSpPr>
              <p:spPr bwMode="auto">
                <a:xfrm>
                  <a:off x="5044" y="2217"/>
                  <a:ext cx="422" cy="149"/>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4" name="Rectangle 630"/>
                <p:cNvSpPr>
                  <a:spLocks noChangeArrowheads="1"/>
                </p:cNvSpPr>
                <p:nvPr/>
              </p:nvSpPr>
              <p:spPr bwMode="auto">
                <a:xfrm>
                  <a:off x="5167" y="2254"/>
                  <a:ext cx="19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VCP2</a:t>
                  </a:r>
                  <a:endParaRPr lang="en-US" sz="1800" smtClean="0">
                    <a:solidFill>
                      <a:srgbClr val="000000"/>
                    </a:solidFill>
                    <a:cs typeface="Arial" pitchFamily="34" charset="0"/>
                  </a:endParaRPr>
                </a:p>
              </p:txBody>
            </p:sp>
            <p:sp>
              <p:nvSpPr>
                <p:cNvPr id="37495" name="Rectangle 631"/>
                <p:cNvSpPr>
                  <a:spLocks noChangeArrowheads="1"/>
                </p:cNvSpPr>
                <p:nvPr/>
              </p:nvSpPr>
              <p:spPr bwMode="auto">
                <a:xfrm>
                  <a:off x="5459" y="713"/>
                  <a:ext cx="244"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dirty="0" smtClean="0">
                      <a:solidFill>
                        <a:srgbClr val="24211D"/>
                      </a:solidFill>
                      <a:cs typeface="Arial" pitchFamily="34" charset="0"/>
                    </a:rPr>
                    <a:t>C6655/57</a:t>
                  </a:r>
                  <a:endParaRPr lang="en-US" sz="1800" dirty="0" smtClean="0">
                    <a:solidFill>
                      <a:srgbClr val="000000"/>
                    </a:solidFill>
                    <a:cs typeface="Arial" pitchFamily="34" charset="0"/>
                  </a:endParaRPr>
                </a:p>
              </p:txBody>
            </p:sp>
            <p:sp>
              <p:nvSpPr>
                <p:cNvPr id="37496" name="Rectangle 632"/>
                <p:cNvSpPr>
                  <a:spLocks noChangeArrowheads="1"/>
                </p:cNvSpPr>
                <p:nvPr/>
              </p:nvSpPr>
              <p:spPr bwMode="auto">
                <a:xfrm>
                  <a:off x="3549" y="767"/>
                  <a:ext cx="390" cy="373"/>
                </a:xfrm>
                <a:prstGeom prst="rect">
                  <a:avLst/>
                </a:pr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7" name="Rectangle 633"/>
                <p:cNvSpPr>
                  <a:spLocks noChangeArrowheads="1"/>
                </p:cNvSpPr>
                <p:nvPr/>
              </p:nvSpPr>
              <p:spPr bwMode="auto">
                <a:xfrm>
                  <a:off x="3650" y="1054"/>
                  <a:ext cx="230"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MSMC</a:t>
                  </a:r>
                  <a:endParaRPr lang="en-US" sz="1800" smtClean="0">
                    <a:solidFill>
                      <a:srgbClr val="000000"/>
                    </a:solidFill>
                    <a:cs typeface="Arial" pitchFamily="34" charset="0"/>
                  </a:endParaRPr>
                </a:p>
              </p:txBody>
            </p:sp>
            <p:sp>
              <p:nvSpPr>
                <p:cNvPr id="37498" name="Rectangle 634"/>
                <p:cNvSpPr>
                  <a:spLocks noChangeArrowheads="1"/>
                </p:cNvSpPr>
                <p:nvPr/>
              </p:nvSpPr>
              <p:spPr bwMode="auto">
                <a:xfrm>
                  <a:off x="3613" y="788"/>
                  <a:ext cx="267" cy="26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9" name="Rectangle 635"/>
                <p:cNvSpPr>
                  <a:spLocks noChangeArrowheads="1"/>
                </p:cNvSpPr>
                <p:nvPr/>
              </p:nvSpPr>
              <p:spPr bwMode="auto">
                <a:xfrm>
                  <a:off x="3677" y="798"/>
                  <a:ext cx="166"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1MB</a:t>
                  </a:r>
                  <a:endParaRPr lang="en-US" sz="1800" smtClean="0">
                    <a:solidFill>
                      <a:srgbClr val="000000"/>
                    </a:solidFill>
                    <a:cs typeface="Arial" pitchFamily="34" charset="0"/>
                  </a:endParaRPr>
                </a:p>
              </p:txBody>
            </p:sp>
            <p:sp>
              <p:nvSpPr>
                <p:cNvPr id="37500" name="Rectangle 636"/>
                <p:cNvSpPr>
                  <a:spLocks noChangeArrowheads="1"/>
                </p:cNvSpPr>
                <p:nvPr/>
              </p:nvSpPr>
              <p:spPr bwMode="auto">
                <a:xfrm>
                  <a:off x="3672" y="862"/>
                  <a:ext cx="182"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MSM</a:t>
                  </a:r>
                  <a:endParaRPr lang="en-US" sz="1800" smtClean="0">
                    <a:solidFill>
                      <a:srgbClr val="000000"/>
                    </a:solidFill>
                    <a:cs typeface="Arial" pitchFamily="34" charset="0"/>
                  </a:endParaRPr>
                </a:p>
              </p:txBody>
            </p:sp>
            <p:sp>
              <p:nvSpPr>
                <p:cNvPr id="37501" name="Rectangle 637"/>
                <p:cNvSpPr>
                  <a:spLocks noChangeArrowheads="1"/>
                </p:cNvSpPr>
                <p:nvPr/>
              </p:nvSpPr>
              <p:spPr bwMode="auto">
                <a:xfrm>
                  <a:off x="3656" y="921"/>
                  <a:ext cx="166"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SRAM</a:t>
                  </a:r>
                  <a:endParaRPr lang="en-US" sz="1800" dirty="0" smtClean="0">
                    <a:solidFill>
                      <a:srgbClr val="000000"/>
                    </a:solidFill>
                    <a:cs typeface="Arial" pitchFamily="34" charset="0"/>
                  </a:endParaRPr>
                </a:p>
              </p:txBody>
            </p:sp>
            <p:sp>
              <p:nvSpPr>
                <p:cNvPr id="37502" name="Rectangle 638"/>
                <p:cNvSpPr>
                  <a:spLocks noChangeArrowheads="1"/>
                </p:cNvSpPr>
                <p:nvPr/>
              </p:nvSpPr>
              <p:spPr bwMode="auto">
                <a:xfrm>
                  <a:off x="2588" y="852"/>
                  <a:ext cx="422" cy="192"/>
                </a:xfrm>
                <a:prstGeom prst="rect">
                  <a:avLst/>
                </a:prstGeom>
                <a:solidFill>
                  <a:srgbClr val="FFFF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3" name="Rectangle 639"/>
                <p:cNvSpPr>
                  <a:spLocks noChangeArrowheads="1"/>
                </p:cNvSpPr>
                <p:nvPr/>
              </p:nvSpPr>
              <p:spPr bwMode="auto">
                <a:xfrm>
                  <a:off x="2705" y="873"/>
                  <a:ext cx="230"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32-Bit </a:t>
                  </a:r>
                  <a:endParaRPr lang="en-US" sz="1800" smtClean="0">
                    <a:solidFill>
                      <a:srgbClr val="000000"/>
                    </a:solidFill>
                    <a:cs typeface="Arial" pitchFamily="34" charset="0"/>
                  </a:endParaRPr>
                </a:p>
              </p:txBody>
            </p:sp>
            <p:sp>
              <p:nvSpPr>
                <p:cNvPr id="37504" name="Rectangle 640"/>
                <p:cNvSpPr>
                  <a:spLocks noChangeArrowheads="1"/>
                </p:cNvSpPr>
                <p:nvPr/>
              </p:nvSpPr>
              <p:spPr bwMode="auto">
                <a:xfrm>
                  <a:off x="2625" y="937"/>
                  <a:ext cx="37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DDR3 EMIF</a:t>
                  </a:r>
                  <a:endParaRPr lang="en-US" sz="1800" smtClean="0">
                    <a:solidFill>
                      <a:srgbClr val="000000"/>
                    </a:solidFill>
                    <a:cs typeface="Arial" pitchFamily="34" charset="0"/>
                  </a:endParaRPr>
                </a:p>
              </p:txBody>
            </p:sp>
            <p:sp>
              <p:nvSpPr>
                <p:cNvPr id="37505" name="Rectangle 641"/>
                <p:cNvSpPr>
                  <a:spLocks noChangeArrowheads="1"/>
                </p:cNvSpPr>
                <p:nvPr/>
              </p:nvSpPr>
              <p:spPr bwMode="auto">
                <a:xfrm>
                  <a:off x="5044" y="1998"/>
                  <a:ext cx="422" cy="15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6" name="Rectangle 642"/>
                <p:cNvSpPr>
                  <a:spLocks noChangeArrowheads="1"/>
                </p:cNvSpPr>
                <p:nvPr/>
              </p:nvSpPr>
              <p:spPr bwMode="auto">
                <a:xfrm>
                  <a:off x="5151" y="2041"/>
                  <a:ext cx="235"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TCP3d</a:t>
                  </a:r>
                  <a:endParaRPr lang="en-US" sz="1800" smtClean="0">
                    <a:solidFill>
                      <a:srgbClr val="000000"/>
                    </a:solidFill>
                    <a:cs typeface="Arial" pitchFamily="34" charset="0"/>
                  </a:endParaRPr>
                </a:p>
              </p:txBody>
            </p:sp>
            <p:sp>
              <p:nvSpPr>
                <p:cNvPr id="37508" name="Rectangle 644"/>
                <p:cNvSpPr>
                  <a:spLocks noChangeArrowheads="1"/>
                </p:cNvSpPr>
                <p:nvPr/>
              </p:nvSpPr>
              <p:spPr bwMode="auto">
                <a:xfrm>
                  <a:off x="5545" y="2254"/>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09" name="Rectangle 645"/>
                <p:cNvSpPr>
                  <a:spLocks noChangeArrowheads="1"/>
                </p:cNvSpPr>
                <p:nvPr/>
              </p:nvSpPr>
              <p:spPr bwMode="auto">
                <a:xfrm>
                  <a:off x="5055" y="1819"/>
                  <a:ext cx="489"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Coprocessors</a:t>
                  </a:r>
                  <a:endParaRPr lang="en-US" sz="1800" dirty="0" smtClean="0">
                    <a:solidFill>
                      <a:srgbClr val="000000"/>
                    </a:solidFill>
                    <a:cs typeface="Arial" pitchFamily="34" charset="0"/>
                  </a:endParaRPr>
                </a:p>
              </p:txBody>
            </p:sp>
            <p:sp>
              <p:nvSpPr>
                <p:cNvPr id="37510" name="Freeform 646"/>
                <p:cNvSpPr>
                  <a:spLocks/>
                </p:cNvSpPr>
                <p:nvPr/>
              </p:nvSpPr>
              <p:spPr bwMode="auto">
                <a:xfrm>
                  <a:off x="4969" y="2036"/>
                  <a:ext cx="70" cy="74"/>
                </a:xfrm>
                <a:custGeom>
                  <a:avLst/>
                  <a:gdLst/>
                  <a:ahLst/>
                  <a:cxnLst>
                    <a:cxn ang="0">
                      <a:pos x="0" y="74"/>
                    </a:cxn>
                    <a:cxn ang="0">
                      <a:pos x="70" y="37"/>
                    </a:cxn>
                    <a:cxn ang="0">
                      <a:pos x="0" y="0"/>
                    </a:cxn>
                    <a:cxn ang="0">
                      <a:pos x="0" y="74"/>
                    </a:cxn>
                  </a:cxnLst>
                  <a:rect l="0" t="0" r="r" b="b"/>
                  <a:pathLst>
                    <a:path w="70" h="74">
                      <a:moveTo>
                        <a:pt x="0" y="74"/>
                      </a:moveTo>
                      <a:lnTo>
                        <a:pt x="70"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1" name="Freeform 647"/>
                <p:cNvSpPr>
                  <a:spLocks/>
                </p:cNvSpPr>
                <p:nvPr/>
              </p:nvSpPr>
              <p:spPr bwMode="auto">
                <a:xfrm>
                  <a:off x="4974" y="2068"/>
                  <a:ext cx="6" cy="16"/>
                </a:xfrm>
                <a:custGeom>
                  <a:avLst/>
                  <a:gdLst/>
                  <a:ahLst/>
                  <a:cxnLst>
                    <a:cxn ang="0">
                      <a:pos x="0" y="16"/>
                    </a:cxn>
                    <a:cxn ang="0">
                      <a:pos x="6" y="10"/>
                    </a:cxn>
                    <a:cxn ang="0">
                      <a:pos x="6" y="10"/>
                    </a:cxn>
                    <a:cxn ang="0">
                      <a:pos x="6" y="10"/>
                    </a:cxn>
                    <a:cxn ang="0">
                      <a:pos x="6" y="5"/>
                    </a:cxn>
                    <a:cxn ang="0">
                      <a:pos x="6" y="5"/>
                    </a:cxn>
                    <a:cxn ang="0">
                      <a:pos x="6" y="0"/>
                    </a:cxn>
                    <a:cxn ang="0">
                      <a:pos x="6" y="0"/>
                    </a:cxn>
                    <a:cxn ang="0">
                      <a:pos x="0" y="0"/>
                    </a:cxn>
                    <a:cxn ang="0">
                      <a:pos x="0" y="16"/>
                    </a:cxn>
                  </a:cxnLst>
                  <a:rect l="0" t="0" r="r" b="b"/>
                  <a:pathLst>
                    <a:path w="6" h="16">
                      <a:moveTo>
                        <a:pt x="0" y="16"/>
                      </a:moveTo>
                      <a:lnTo>
                        <a:pt x="6" y="10"/>
                      </a:lnTo>
                      <a:lnTo>
                        <a:pt x="6" y="10"/>
                      </a:lnTo>
                      <a:lnTo>
                        <a:pt x="6" y="10"/>
                      </a:lnTo>
                      <a:lnTo>
                        <a:pt x="6" y="5"/>
                      </a:lnTo>
                      <a:lnTo>
                        <a:pt x="6" y="5"/>
                      </a:lnTo>
                      <a:lnTo>
                        <a:pt x="6" y="0"/>
                      </a:lnTo>
                      <a:lnTo>
                        <a:pt x="6" y="0"/>
                      </a:lnTo>
                      <a:lnTo>
                        <a:pt x="0" y="0"/>
                      </a:lnTo>
                      <a:lnTo>
                        <a:pt x="0"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2" name="Rectangle 648"/>
                <p:cNvSpPr>
                  <a:spLocks noChangeArrowheads="1"/>
                </p:cNvSpPr>
                <p:nvPr/>
              </p:nvSpPr>
              <p:spPr bwMode="auto">
                <a:xfrm>
                  <a:off x="4820" y="2068"/>
                  <a:ext cx="154" cy="1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3" name="Freeform 649"/>
                <p:cNvSpPr>
                  <a:spLocks/>
                </p:cNvSpPr>
                <p:nvPr/>
              </p:nvSpPr>
              <p:spPr bwMode="auto">
                <a:xfrm>
                  <a:off x="4756" y="2036"/>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4" name="Freeform 650"/>
                <p:cNvSpPr>
                  <a:spLocks/>
                </p:cNvSpPr>
                <p:nvPr/>
              </p:nvSpPr>
              <p:spPr bwMode="auto">
                <a:xfrm>
                  <a:off x="4809" y="2068"/>
                  <a:ext cx="11" cy="16"/>
                </a:xfrm>
                <a:custGeom>
                  <a:avLst/>
                  <a:gdLst/>
                  <a:ahLst/>
                  <a:cxnLst>
                    <a:cxn ang="0">
                      <a:pos x="11" y="0"/>
                    </a:cxn>
                    <a:cxn ang="0">
                      <a:pos x="5" y="0"/>
                    </a:cxn>
                    <a:cxn ang="0">
                      <a:pos x="5" y="0"/>
                    </a:cxn>
                    <a:cxn ang="0">
                      <a:pos x="5" y="5"/>
                    </a:cxn>
                    <a:cxn ang="0">
                      <a:pos x="0" y="5"/>
                    </a:cxn>
                    <a:cxn ang="0">
                      <a:pos x="5" y="10"/>
                    </a:cxn>
                    <a:cxn ang="0">
                      <a:pos x="5" y="10"/>
                    </a:cxn>
                    <a:cxn ang="0">
                      <a:pos x="5" y="10"/>
                    </a:cxn>
                    <a:cxn ang="0">
                      <a:pos x="11" y="16"/>
                    </a:cxn>
                    <a:cxn ang="0">
                      <a:pos x="11" y="0"/>
                    </a:cxn>
                  </a:cxnLst>
                  <a:rect l="0" t="0" r="r" b="b"/>
                  <a:pathLst>
                    <a:path w="11" h="16">
                      <a:moveTo>
                        <a:pt x="11" y="0"/>
                      </a:moveTo>
                      <a:lnTo>
                        <a:pt x="5" y="0"/>
                      </a:lnTo>
                      <a:lnTo>
                        <a:pt x="5" y="0"/>
                      </a:lnTo>
                      <a:lnTo>
                        <a:pt x="5" y="5"/>
                      </a:lnTo>
                      <a:lnTo>
                        <a:pt x="0" y="5"/>
                      </a:lnTo>
                      <a:lnTo>
                        <a:pt x="5" y="10"/>
                      </a:lnTo>
                      <a:lnTo>
                        <a:pt x="5" y="10"/>
                      </a:lnTo>
                      <a:lnTo>
                        <a:pt x="5" y="10"/>
                      </a:lnTo>
                      <a:lnTo>
                        <a:pt x="11" y="16"/>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5" name="Freeform 651"/>
                <p:cNvSpPr>
                  <a:spLocks/>
                </p:cNvSpPr>
                <p:nvPr/>
              </p:nvSpPr>
              <p:spPr bwMode="auto">
                <a:xfrm>
                  <a:off x="3453" y="900"/>
                  <a:ext cx="91" cy="91"/>
                </a:xfrm>
                <a:custGeom>
                  <a:avLst/>
                  <a:gdLst/>
                  <a:ahLst/>
                  <a:cxnLst>
                    <a:cxn ang="0">
                      <a:pos x="91" y="48"/>
                    </a:cxn>
                    <a:cxn ang="0">
                      <a:pos x="0" y="91"/>
                    </a:cxn>
                    <a:cxn ang="0">
                      <a:pos x="0" y="0"/>
                    </a:cxn>
                    <a:cxn ang="0">
                      <a:pos x="91" y="48"/>
                    </a:cxn>
                  </a:cxnLst>
                  <a:rect l="0" t="0" r="r" b="b"/>
                  <a:pathLst>
                    <a:path w="91" h="91">
                      <a:moveTo>
                        <a:pt x="91" y="48"/>
                      </a:moveTo>
                      <a:lnTo>
                        <a:pt x="0" y="91"/>
                      </a:lnTo>
                      <a:lnTo>
                        <a:pt x="0" y="0"/>
                      </a:lnTo>
                      <a:lnTo>
                        <a:pt x="91"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6" name="Freeform 652"/>
                <p:cNvSpPr>
                  <a:spLocks/>
                </p:cNvSpPr>
                <p:nvPr/>
              </p:nvSpPr>
              <p:spPr bwMode="auto">
                <a:xfrm>
                  <a:off x="3453" y="927"/>
                  <a:ext cx="21" cy="37"/>
                </a:xfrm>
                <a:custGeom>
                  <a:avLst/>
                  <a:gdLst/>
                  <a:ahLst/>
                  <a:cxnLst>
                    <a:cxn ang="0">
                      <a:pos x="0" y="37"/>
                    </a:cxn>
                    <a:cxn ang="0">
                      <a:pos x="5" y="37"/>
                    </a:cxn>
                    <a:cxn ang="0">
                      <a:pos x="11" y="37"/>
                    </a:cxn>
                    <a:cxn ang="0">
                      <a:pos x="11" y="32"/>
                    </a:cxn>
                    <a:cxn ang="0">
                      <a:pos x="16" y="32"/>
                    </a:cxn>
                    <a:cxn ang="0">
                      <a:pos x="16" y="27"/>
                    </a:cxn>
                    <a:cxn ang="0">
                      <a:pos x="16" y="27"/>
                    </a:cxn>
                    <a:cxn ang="0">
                      <a:pos x="21" y="21"/>
                    </a:cxn>
                    <a:cxn ang="0">
                      <a:pos x="21" y="21"/>
                    </a:cxn>
                    <a:cxn ang="0">
                      <a:pos x="21" y="16"/>
                    </a:cxn>
                    <a:cxn ang="0">
                      <a:pos x="16" y="11"/>
                    </a:cxn>
                    <a:cxn ang="0">
                      <a:pos x="16" y="11"/>
                    </a:cxn>
                    <a:cxn ang="0">
                      <a:pos x="16" y="5"/>
                    </a:cxn>
                    <a:cxn ang="0">
                      <a:pos x="11" y="5"/>
                    </a:cxn>
                    <a:cxn ang="0">
                      <a:pos x="11" y="0"/>
                    </a:cxn>
                    <a:cxn ang="0">
                      <a:pos x="5" y="0"/>
                    </a:cxn>
                    <a:cxn ang="0">
                      <a:pos x="0" y="0"/>
                    </a:cxn>
                    <a:cxn ang="0">
                      <a:pos x="0" y="37"/>
                    </a:cxn>
                  </a:cxnLst>
                  <a:rect l="0" t="0" r="r" b="b"/>
                  <a:pathLst>
                    <a:path w="21" h="37">
                      <a:moveTo>
                        <a:pt x="0" y="37"/>
                      </a:moveTo>
                      <a:lnTo>
                        <a:pt x="5" y="37"/>
                      </a:lnTo>
                      <a:lnTo>
                        <a:pt x="11" y="37"/>
                      </a:lnTo>
                      <a:lnTo>
                        <a:pt x="11" y="32"/>
                      </a:lnTo>
                      <a:lnTo>
                        <a:pt x="16" y="32"/>
                      </a:lnTo>
                      <a:lnTo>
                        <a:pt x="16" y="27"/>
                      </a:lnTo>
                      <a:lnTo>
                        <a:pt x="16" y="27"/>
                      </a:lnTo>
                      <a:lnTo>
                        <a:pt x="21" y="21"/>
                      </a:lnTo>
                      <a:lnTo>
                        <a:pt x="21" y="21"/>
                      </a:lnTo>
                      <a:lnTo>
                        <a:pt x="21" y="16"/>
                      </a:lnTo>
                      <a:lnTo>
                        <a:pt x="16" y="11"/>
                      </a:lnTo>
                      <a:lnTo>
                        <a:pt x="16" y="11"/>
                      </a:lnTo>
                      <a:lnTo>
                        <a:pt x="16" y="5"/>
                      </a:lnTo>
                      <a:lnTo>
                        <a:pt x="11" y="5"/>
                      </a:lnTo>
                      <a:lnTo>
                        <a:pt x="11"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7" name="Rectangle 653"/>
                <p:cNvSpPr>
                  <a:spLocks noChangeArrowheads="1"/>
                </p:cNvSpPr>
                <p:nvPr/>
              </p:nvSpPr>
              <p:spPr bwMode="auto">
                <a:xfrm>
                  <a:off x="3106" y="927"/>
                  <a:ext cx="347" cy="3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8" name="Freeform 654"/>
                <p:cNvSpPr>
                  <a:spLocks/>
                </p:cNvSpPr>
                <p:nvPr/>
              </p:nvSpPr>
              <p:spPr bwMode="auto">
                <a:xfrm>
                  <a:off x="3015" y="900"/>
                  <a:ext cx="91" cy="91"/>
                </a:xfrm>
                <a:custGeom>
                  <a:avLst/>
                  <a:gdLst/>
                  <a:ahLst/>
                  <a:cxnLst>
                    <a:cxn ang="0">
                      <a:pos x="0" y="48"/>
                    </a:cxn>
                    <a:cxn ang="0">
                      <a:pos x="91" y="91"/>
                    </a:cxn>
                    <a:cxn ang="0">
                      <a:pos x="91" y="0"/>
                    </a:cxn>
                    <a:cxn ang="0">
                      <a:pos x="0" y="48"/>
                    </a:cxn>
                  </a:cxnLst>
                  <a:rect l="0" t="0" r="r" b="b"/>
                  <a:pathLst>
                    <a:path w="91" h="91">
                      <a:moveTo>
                        <a:pt x="0" y="48"/>
                      </a:moveTo>
                      <a:lnTo>
                        <a:pt x="91" y="91"/>
                      </a:lnTo>
                      <a:lnTo>
                        <a:pt x="91" y="0"/>
                      </a:lnTo>
                      <a:lnTo>
                        <a:pt x="0"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9" name="Freeform 655"/>
                <p:cNvSpPr>
                  <a:spLocks/>
                </p:cNvSpPr>
                <p:nvPr/>
              </p:nvSpPr>
              <p:spPr bwMode="auto">
                <a:xfrm>
                  <a:off x="3090" y="927"/>
                  <a:ext cx="16" cy="37"/>
                </a:xfrm>
                <a:custGeom>
                  <a:avLst/>
                  <a:gdLst/>
                  <a:ahLst/>
                  <a:cxnLst>
                    <a:cxn ang="0">
                      <a:pos x="16" y="0"/>
                    </a:cxn>
                    <a:cxn ang="0">
                      <a:pos x="11" y="0"/>
                    </a:cxn>
                    <a:cxn ang="0">
                      <a:pos x="11" y="0"/>
                    </a:cxn>
                    <a:cxn ang="0">
                      <a:pos x="5" y="5"/>
                    </a:cxn>
                    <a:cxn ang="0">
                      <a:pos x="5" y="5"/>
                    </a:cxn>
                    <a:cxn ang="0">
                      <a:pos x="0" y="11"/>
                    </a:cxn>
                    <a:cxn ang="0">
                      <a:pos x="0" y="11"/>
                    </a:cxn>
                    <a:cxn ang="0">
                      <a:pos x="0" y="16"/>
                    </a:cxn>
                    <a:cxn ang="0">
                      <a:pos x="0" y="21"/>
                    </a:cxn>
                    <a:cxn ang="0">
                      <a:pos x="0" y="21"/>
                    </a:cxn>
                    <a:cxn ang="0">
                      <a:pos x="0" y="27"/>
                    </a:cxn>
                    <a:cxn ang="0">
                      <a:pos x="0" y="27"/>
                    </a:cxn>
                    <a:cxn ang="0">
                      <a:pos x="5" y="32"/>
                    </a:cxn>
                    <a:cxn ang="0">
                      <a:pos x="5" y="32"/>
                    </a:cxn>
                    <a:cxn ang="0">
                      <a:pos x="11" y="37"/>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21"/>
                      </a:lnTo>
                      <a:lnTo>
                        <a:pt x="0" y="21"/>
                      </a:lnTo>
                      <a:lnTo>
                        <a:pt x="0" y="27"/>
                      </a:lnTo>
                      <a:lnTo>
                        <a:pt x="0" y="27"/>
                      </a:lnTo>
                      <a:lnTo>
                        <a:pt x="5" y="32"/>
                      </a:lnTo>
                      <a:lnTo>
                        <a:pt x="5" y="32"/>
                      </a:lnTo>
                      <a:lnTo>
                        <a:pt x="11" y="37"/>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0" name="Rectangle 656"/>
                <p:cNvSpPr>
                  <a:spLocks noChangeArrowheads="1"/>
                </p:cNvSpPr>
                <p:nvPr/>
              </p:nvSpPr>
              <p:spPr bwMode="auto">
                <a:xfrm>
                  <a:off x="2711" y="751"/>
                  <a:ext cx="742"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Memory Subsystem</a:t>
                  </a:r>
                  <a:endParaRPr lang="en-US" sz="1800" smtClean="0">
                    <a:solidFill>
                      <a:srgbClr val="000000"/>
                    </a:solidFill>
                    <a:cs typeface="Arial" pitchFamily="34" charset="0"/>
                  </a:endParaRPr>
                </a:p>
              </p:txBody>
            </p:sp>
            <p:sp>
              <p:nvSpPr>
                <p:cNvPr id="37521" name="Freeform 657"/>
                <p:cNvSpPr>
                  <a:spLocks/>
                </p:cNvSpPr>
                <p:nvPr/>
              </p:nvSpPr>
              <p:spPr bwMode="auto">
                <a:xfrm>
                  <a:off x="3448" y="1066"/>
                  <a:ext cx="90" cy="90"/>
                </a:xfrm>
                <a:custGeom>
                  <a:avLst/>
                  <a:gdLst/>
                  <a:ahLst/>
                  <a:cxnLst>
                    <a:cxn ang="0">
                      <a:pos x="90" y="42"/>
                    </a:cxn>
                    <a:cxn ang="0">
                      <a:pos x="0" y="90"/>
                    </a:cxn>
                    <a:cxn ang="0">
                      <a:pos x="0" y="0"/>
                    </a:cxn>
                    <a:cxn ang="0">
                      <a:pos x="90" y="42"/>
                    </a:cxn>
                  </a:cxnLst>
                  <a:rect l="0" t="0" r="r" b="b"/>
                  <a:pathLst>
                    <a:path w="90" h="90">
                      <a:moveTo>
                        <a:pt x="90" y="42"/>
                      </a:moveTo>
                      <a:lnTo>
                        <a:pt x="0" y="90"/>
                      </a:lnTo>
                      <a:lnTo>
                        <a:pt x="0" y="0"/>
                      </a:lnTo>
                      <a:lnTo>
                        <a:pt x="9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2" name="Freeform 658"/>
                <p:cNvSpPr>
                  <a:spLocks/>
                </p:cNvSpPr>
                <p:nvPr/>
              </p:nvSpPr>
              <p:spPr bwMode="auto">
                <a:xfrm>
                  <a:off x="3448" y="1092"/>
                  <a:ext cx="21" cy="37"/>
                </a:xfrm>
                <a:custGeom>
                  <a:avLst/>
                  <a:gdLst/>
                  <a:ahLst/>
                  <a:cxnLst>
                    <a:cxn ang="0">
                      <a:pos x="0" y="37"/>
                    </a:cxn>
                    <a:cxn ang="0">
                      <a:pos x="5" y="37"/>
                    </a:cxn>
                    <a:cxn ang="0">
                      <a:pos x="10" y="32"/>
                    </a:cxn>
                    <a:cxn ang="0">
                      <a:pos x="10" y="32"/>
                    </a:cxn>
                    <a:cxn ang="0">
                      <a:pos x="16" y="32"/>
                    </a:cxn>
                    <a:cxn ang="0">
                      <a:pos x="16" y="27"/>
                    </a:cxn>
                    <a:cxn ang="0">
                      <a:pos x="16" y="27"/>
                    </a:cxn>
                    <a:cxn ang="0">
                      <a:pos x="21" y="21"/>
                    </a:cxn>
                    <a:cxn ang="0">
                      <a:pos x="21" y="16"/>
                    </a:cxn>
                    <a:cxn ang="0">
                      <a:pos x="21" y="16"/>
                    </a:cxn>
                    <a:cxn ang="0">
                      <a:pos x="16" y="11"/>
                    </a:cxn>
                    <a:cxn ang="0">
                      <a:pos x="16" y="11"/>
                    </a:cxn>
                    <a:cxn ang="0">
                      <a:pos x="16" y="5"/>
                    </a:cxn>
                    <a:cxn ang="0">
                      <a:pos x="10" y="5"/>
                    </a:cxn>
                    <a:cxn ang="0">
                      <a:pos x="10" y="0"/>
                    </a:cxn>
                    <a:cxn ang="0">
                      <a:pos x="5" y="0"/>
                    </a:cxn>
                    <a:cxn ang="0">
                      <a:pos x="0" y="0"/>
                    </a:cxn>
                    <a:cxn ang="0">
                      <a:pos x="0" y="37"/>
                    </a:cxn>
                  </a:cxnLst>
                  <a:rect l="0" t="0" r="r" b="b"/>
                  <a:pathLst>
                    <a:path w="21" h="37">
                      <a:moveTo>
                        <a:pt x="0" y="37"/>
                      </a:moveTo>
                      <a:lnTo>
                        <a:pt x="5" y="37"/>
                      </a:lnTo>
                      <a:lnTo>
                        <a:pt x="10" y="32"/>
                      </a:lnTo>
                      <a:lnTo>
                        <a:pt x="10" y="32"/>
                      </a:lnTo>
                      <a:lnTo>
                        <a:pt x="16" y="32"/>
                      </a:lnTo>
                      <a:lnTo>
                        <a:pt x="16" y="27"/>
                      </a:lnTo>
                      <a:lnTo>
                        <a:pt x="16" y="27"/>
                      </a:lnTo>
                      <a:lnTo>
                        <a:pt x="21" y="21"/>
                      </a:lnTo>
                      <a:lnTo>
                        <a:pt x="21" y="16"/>
                      </a:lnTo>
                      <a:lnTo>
                        <a:pt x="21" y="16"/>
                      </a:lnTo>
                      <a:lnTo>
                        <a:pt x="16" y="11"/>
                      </a:lnTo>
                      <a:lnTo>
                        <a:pt x="16" y="11"/>
                      </a:lnTo>
                      <a:lnTo>
                        <a:pt x="16" y="5"/>
                      </a:lnTo>
                      <a:lnTo>
                        <a:pt x="10" y="5"/>
                      </a:lnTo>
                      <a:lnTo>
                        <a:pt x="10"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3" name="Rectangle 659"/>
                <p:cNvSpPr>
                  <a:spLocks noChangeArrowheads="1"/>
                </p:cNvSpPr>
                <p:nvPr/>
              </p:nvSpPr>
              <p:spPr bwMode="auto">
                <a:xfrm>
                  <a:off x="3410" y="1092"/>
                  <a:ext cx="38" cy="3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4" name="Freeform 660"/>
                <p:cNvSpPr>
                  <a:spLocks/>
                </p:cNvSpPr>
                <p:nvPr/>
              </p:nvSpPr>
              <p:spPr bwMode="auto">
                <a:xfrm>
                  <a:off x="3319" y="1066"/>
                  <a:ext cx="91" cy="90"/>
                </a:xfrm>
                <a:custGeom>
                  <a:avLst/>
                  <a:gdLst/>
                  <a:ahLst/>
                  <a:cxnLst>
                    <a:cxn ang="0">
                      <a:pos x="0" y="42"/>
                    </a:cxn>
                    <a:cxn ang="0">
                      <a:pos x="91" y="90"/>
                    </a:cxn>
                    <a:cxn ang="0">
                      <a:pos x="91" y="0"/>
                    </a:cxn>
                    <a:cxn ang="0">
                      <a:pos x="0" y="42"/>
                    </a:cxn>
                  </a:cxnLst>
                  <a:rect l="0" t="0" r="r" b="b"/>
                  <a:pathLst>
                    <a:path w="91" h="90">
                      <a:moveTo>
                        <a:pt x="0" y="42"/>
                      </a:moveTo>
                      <a:lnTo>
                        <a:pt x="91" y="90"/>
                      </a:lnTo>
                      <a:lnTo>
                        <a:pt x="91" y="0"/>
                      </a:lnTo>
                      <a:lnTo>
                        <a:pt x="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5" name="Freeform 661"/>
                <p:cNvSpPr>
                  <a:spLocks/>
                </p:cNvSpPr>
                <p:nvPr/>
              </p:nvSpPr>
              <p:spPr bwMode="auto">
                <a:xfrm>
                  <a:off x="3394" y="1092"/>
                  <a:ext cx="16" cy="37"/>
                </a:xfrm>
                <a:custGeom>
                  <a:avLst/>
                  <a:gdLst/>
                  <a:ahLst/>
                  <a:cxnLst>
                    <a:cxn ang="0">
                      <a:pos x="16" y="0"/>
                    </a:cxn>
                    <a:cxn ang="0">
                      <a:pos x="11" y="0"/>
                    </a:cxn>
                    <a:cxn ang="0">
                      <a:pos x="11" y="0"/>
                    </a:cxn>
                    <a:cxn ang="0">
                      <a:pos x="5" y="5"/>
                    </a:cxn>
                    <a:cxn ang="0">
                      <a:pos x="5" y="5"/>
                    </a:cxn>
                    <a:cxn ang="0">
                      <a:pos x="0" y="11"/>
                    </a:cxn>
                    <a:cxn ang="0">
                      <a:pos x="0" y="11"/>
                    </a:cxn>
                    <a:cxn ang="0">
                      <a:pos x="0" y="16"/>
                    </a:cxn>
                    <a:cxn ang="0">
                      <a:pos x="0" y="16"/>
                    </a:cxn>
                    <a:cxn ang="0">
                      <a:pos x="0" y="21"/>
                    </a:cxn>
                    <a:cxn ang="0">
                      <a:pos x="0" y="27"/>
                    </a:cxn>
                    <a:cxn ang="0">
                      <a:pos x="0" y="27"/>
                    </a:cxn>
                    <a:cxn ang="0">
                      <a:pos x="5" y="32"/>
                    </a:cxn>
                    <a:cxn ang="0">
                      <a:pos x="5" y="32"/>
                    </a:cxn>
                    <a:cxn ang="0">
                      <a:pos x="11" y="32"/>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16"/>
                      </a:lnTo>
                      <a:lnTo>
                        <a:pt x="0" y="21"/>
                      </a:lnTo>
                      <a:lnTo>
                        <a:pt x="0" y="27"/>
                      </a:lnTo>
                      <a:lnTo>
                        <a:pt x="0" y="27"/>
                      </a:lnTo>
                      <a:lnTo>
                        <a:pt x="5" y="32"/>
                      </a:lnTo>
                      <a:lnTo>
                        <a:pt x="5" y="32"/>
                      </a:lnTo>
                      <a:lnTo>
                        <a:pt x="11" y="32"/>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51" name="Line 687"/>
                <p:cNvSpPr>
                  <a:spLocks noChangeShapeType="1"/>
                </p:cNvSpPr>
                <p:nvPr/>
              </p:nvSpPr>
              <p:spPr bwMode="auto">
                <a:xfrm flipH="1">
                  <a:off x="3170" y="1183"/>
                  <a:ext cx="69"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3" name="Freeform 699"/>
                <p:cNvSpPr>
                  <a:spLocks/>
                </p:cNvSpPr>
                <p:nvPr/>
              </p:nvSpPr>
              <p:spPr bwMode="auto">
                <a:xfrm>
                  <a:off x="3453" y="1759"/>
                  <a:ext cx="69" cy="74"/>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4" name="Freeform 700"/>
                <p:cNvSpPr>
                  <a:spLocks/>
                </p:cNvSpPr>
                <p:nvPr/>
              </p:nvSpPr>
              <p:spPr bwMode="auto">
                <a:xfrm>
                  <a:off x="3458" y="1791"/>
                  <a:ext cx="11" cy="10"/>
                </a:xfrm>
                <a:custGeom>
                  <a:avLst/>
                  <a:gdLst/>
                  <a:ahLst/>
                  <a:cxnLst>
                    <a:cxn ang="0">
                      <a:pos x="0" y="10"/>
                    </a:cxn>
                    <a:cxn ang="0">
                      <a:pos x="6" y="10"/>
                    </a:cxn>
                    <a:cxn ang="0">
                      <a:pos x="6" y="10"/>
                    </a:cxn>
                    <a:cxn ang="0">
                      <a:pos x="11" y="5"/>
                    </a:cxn>
                    <a:cxn ang="0">
                      <a:pos x="11" y="5"/>
                    </a:cxn>
                    <a:cxn ang="0">
                      <a:pos x="11" y="0"/>
                    </a:cxn>
                    <a:cxn ang="0">
                      <a:pos x="6" y="0"/>
                    </a:cxn>
                    <a:cxn ang="0">
                      <a:pos x="6" y="0"/>
                    </a:cxn>
                    <a:cxn ang="0">
                      <a:pos x="0" y="0"/>
                    </a:cxn>
                    <a:cxn ang="0">
                      <a:pos x="0" y="10"/>
                    </a:cxn>
                  </a:cxnLst>
                  <a:rect l="0" t="0" r="r" b="b"/>
                  <a:pathLst>
                    <a:path w="11" h="10">
                      <a:moveTo>
                        <a:pt x="0" y="10"/>
                      </a:moveTo>
                      <a:lnTo>
                        <a:pt x="6" y="10"/>
                      </a:lnTo>
                      <a:lnTo>
                        <a:pt x="6" y="10"/>
                      </a:lnTo>
                      <a:lnTo>
                        <a:pt x="11" y="5"/>
                      </a:lnTo>
                      <a:lnTo>
                        <a:pt x="11" y="5"/>
                      </a:lnTo>
                      <a:lnTo>
                        <a:pt x="11" y="0"/>
                      </a:lnTo>
                      <a:lnTo>
                        <a:pt x="6" y="0"/>
                      </a:lnTo>
                      <a:lnTo>
                        <a:pt x="6"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5" name="Rectangle 701"/>
                <p:cNvSpPr>
                  <a:spLocks noChangeArrowheads="1"/>
                </p:cNvSpPr>
                <p:nvPr/>
              </p:nvSpPr>
              <p:spPr bwMode="auto">
                <a:xfrm>
                  <a:off x="3378" y="1791"/>
                  <a:ext cx="80"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6" name="Freeform 702"/>
                <p:cNvSpPr>
                  <a:spLocks/>
                </p:cNvSpPr>
                <p:nvPr/>
              </p:nvSpPr>
              <p:spPr bwMode="auto">
                <a:xfrm>
                  <a:off x="3319" y="1759"/>
                  <a:ext cx="64" cy="74"/>
                </a:xfrm>
                <a:custGeom>
                  <a:avLst/>
                  <a:gdLst/>
                  <a:ahLst/>
                  <a:cxnLst>
                    <a:cxn ang="0">
                      <a:pos x="64" y="74"/>
                    </a:cxn>
                    <a:cxn ang="0">
                      <a:pos x="0" y="37"/>
                    </a:cxn>
                    <a:cxn ang="0">
                      <a:pos x="64" y="0"/>
                    </a:cxn>
                    <a:cxn ang="0">
                      <a:pos x="64" y="74"/>
                    </a:cxn>
                  </a:cxnLst>
                  <a:rect l="0" t="0" r="r" b="b"/>
                  <a:pathLst>
                    <a:path w="64" h="74">
                      <a:moveTo>
                        <a:pt x="64" y="74"/>
                      </a:moveTo>
                      <a:lnTo>
                        <a:pt x="0" y="37"/>
                      </a:lnTo>
                      <a:lnTo>
                        <a:pt x="64" y="0"/>
                      </a:lnTo>
                      <a:lnTo>
                        <a:pt x="64"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7" name="Freeform 703"/>
                <p:cNvSpPr>
                  <a:spLocks/>
                </p:cNvSpPr>
                <p:nvPr/>
              </p:nvSpPr>
              <p:spPr bwMode="auto">
                <a:xfrm>
                  <a:off x="3373" y="1791"/>
                  <a:ext cx="5" cy="10"/>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8" name="Rectangle 704"/>
                <p:cNvSpPr>
                  <a:spLocks noChangeArrowheads="1"/>
                </p:cNvSpPr>
                <p:nvPr/>
              </p:nvSpPr>
              <p:spPr bwMode="auto">
                <a:xfrm>
                  <a:off x="4788" y="2665"/>
                  <a:ext cx="918" cy="378"/>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9" name="Rectangle 705"/>
                <p:cNvSpPr>
                  <a:spLocks noChangeArrowheads="1"/>
                </p:cNvSpPr>
                <p:nvPr/>
              </p:nvSpPr>
              <p:spPr bwMode="auto">
                <a:xfrm>
                  <a:off x="5305" y="2803"/>
                  <a:ext cx="369" cy="2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0" name="Rectangle 706"/>
                <p:cNvSpPr>
                  <a:spLocks noChangeArrowheads="1"/>
                </p:cNvSpPr>
                <p:nvPr/>
              </p:nvSpPr>
              <p:spPr bwMode="auto">
                <a:xfrm>
                  <a:off x="5305" y="2803"/>
                  <a:ext cx="369" cy="20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1" name="Rectangle 707"/>
                <p:cNvSpPr>
                  <a:spLocks noChangeArrowheads="1"/>
                </p:cNvSpPr>
                <p:nvPr/>
              </p:nvSpPr>
              <p:spPr bwMode="auto">
                <a:xfrm>
                  <a:off x="5359" y="2814"/>
                  <a:ext cx="294"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Packet</a:t>
                  </a:r>
                  <a:endParaRPr lang="en-US" sz="1800" smtClean="0">
                    <a:solidFill>
                      <a:srgbClr val="000000"/>
                    </a:solidFill>
                    <a:cs typeface="Arial" pitchFamily="34" charset="0"/>
                  </a:endParaRPr>
                </a:p>
              </p:txBody>
            </p:sp>
            <p:sp>
              <p:nvSpPr>
                <p:cNvPr id="37572" name="Rectangle 708"/>
                <p:cNvSpPr>
                  <a:spLocks noChangeArrowheads="1"/>
                </p:cNvSpPr>
                <p:nvPr/>
              </p:nvSpPr>
              <p:spPr bwMode="auto">
                <a:xfrm>
                  <a:off x="5396" y="2904"/>
                  <a:ext cx="21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DMA</a:t>
                  </a:r>
                  <a:endParaRPr lang="en-US" sz="1800" smtClean="0">
                    <a:solidFill>
                      <a:srgbClr val="000000"/>
                    </a:solidFill>
                    <a:cs typeface="Arial" pitchFamily="34" charset="0"/>
                  </a:endParaRPr>
                </a:p>
              </p:txBody>
            </p:sp>
            <p:sp>
              <p:nvSpPr>
                <p:cNvPr id="37573" name="Rectangle 709"/>
                <p:cNvSpPr>
                  <a:spLocks noChangeArrowheads="1"/>
                </p:cNvSpPr>
                <p:nvPr/>
              </p:nvSpPr>
              <p:spPr bwMode="auto">
                <a:xfrm>
                  <a:off x="4916" y="2692"/>
                  <a:ext cx="737"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Multicore Navigator</a:t>
                  </a:r>
                  <a:endParaRPr lang="en-US" sz="1800" smtClean="0">
                    <a:solidFill>
                      <a:srgbClr val="000000"/>
                    </a:solidFill>
                    <a:cs typeface="Arial" pitchFamily="34" charset="0"/>
                  </a:endParaRPr>
                </a:p>
              </p:txBody>
            </p:sp>
            <p:sp>
              <p:nvSpPr>
                <p:cNvPr id="37574" name="Rectangle 710"/>
                <p:cNvSpPr>
                  <a:spLocks noChangeArrowheads="1"/>
                </p:cNvSpPr>
                <p:nvPr/>
              </p:nvSpPr>
              <p:spPr bwMode="auto">
                <a:xfrm>
                  <a:off x="4820" y="2803"/>
                  <a:ext cx="448" cy="2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5" name="Rectangle 711"/>
                <p:cNvSpPr>
                  <a:spLocks noChangeArrowheads="1"/>
                </p:cNvSpPr>
                <p:nvPr/>
              </p:nvSpPr>
              <p:spPr bwMode="auto">
                <a:xfrm>
                  <a:off x="4820" y="2803"/>
                  <a:ext cx="448" cy="20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6" name="Rectangle 712"/>
                <p:cNvSpPr>
                  <a:spLocks noChangeArrowheads="1"/>
                </p:cNvSpPr>
                <p:nvPr/>
              </p:nvSpPr>
              <p:spPr bwMode="auto">
                <a:xfrm>
                  <a:off x="4910" y="2803"/>
                  <a:ext cx="28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Queue</a:t>
                  </a:r>
                  <a:endParaRPr lang="en-US" sz="1800" smtClean="0">
                    <a:solidFill>
                      <a:srgbClr val="000000"/>
                    </a:solidFill>
                    <a:cs typeface="Arial" pitchFamily="34" charset="0"/>
                  </a:endParaRPr>
                </a:p>
              </p:txBody>
            </p:sp>
            <p:sp>
              <p:nvSpPr>
                <p:cNvPr id="37577" name="Rectangle 713"/>
                <p:cNvSpPr>
                  <a:spLocks noChangeArrowheads="1"/>
                </p:cNvSpPr>
                <p:nvPr/>
              </p:nvSpPr>
              <p:spPr bwMode="auto">
                <a:xfrm>
                  <a:off x="4873" y="2894"/>
                  <a:ext cx="36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Manager</a:t>
                  </a:r>
                  <a:endParaRPr lang="en-US" sz="1800" smtClean="0">
                    <a:solidFill>
                      <a:srgbClr val="000000"/>
                    </a:solidFill>
                    <a:cs typeface="Arial" pitchFamily="34" charset="0"/>
                  </a:endParaRPr>
                </a:p>
              </p:txBody>
            </p:sp>
            <p:sp>
              <p:nvSpPr>
                <p:cNvPr id="37579" name="Rectangle 715"/>
                <p:cNvSpPr>
                  <a:spLocks noChangeArrowheads="1"/>
                </p:cNvSpPr>
                <p:nvPr/>
              </p:nvSpPr>
              <p:spPr bwMode="auto">
                <a:xfrm>
                  <a:off x="3042" y="2180"/>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80" name="Rectangle 716"/>
                <p:cNvSpPr>
                  <a:spLocks noChangeArrowheads="1"/>
                </p:cNvSpPr>
                <p:nvPr/>
              </p:nvSpPr>
              <p:spPr bwMode="auto">
                <a:xfrm>
                  <a:off x="3608" y="2003"/>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1" name="Rectangle 717"/>
                <p:cNvSpPr>
                  <a:spLocks noChangeArrowheads="1"/>
                </p:cNvSpPr>
                <p:nvPr/>
              </p:nvSpPr>
              <p:spPr bwMode="auto">
                <a:xfrm>
                  <a:off x="3608" y="2062"/>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P-Cache</a:t>
                  </a:r>
                  <a:endParaRPr lang="en-US" sz="1800" smtClean="0">
                    <a:solidFill>
                      <a:srgbClr val="000000"/>
                    </a:solidFill>
                    <a:cs typeface="Arial" pitchFamily="34" charset="0"/>
                  </a:endParaRPr>
                </a:p>
              </p:txBody>
            </p:sp>
            <p:sp>
              <p:nvSpPr>
                <p:cNvPr id="37582" name="Rectangle 718"/>
                <p:cNvSpPr>
                  <a:spLocks noChangeArrowheads="1"/>
                </p:cNvSpPr>
                <p:nvPr/>
              </p:nvSpPr>
              <p:spPr bwMode="auto">
                <a:xfrm>
                  <a:off x="3976" y="2008"/>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3" name="Rectangle 719"/>
                <p:cNvSpPr>
                  <a:spLocks noChangeArrowheads="1"/>
                </p:cNvSpPr>
                <p:nvPr/>
              </p:nvSpPr>
              <p:spPr bwMode="auto">
                <a:xfrm>
                  <a:off x="3976" y="2067"/>
                  <a:ext cx="29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D-Cache</a:t>
                  </a:r>
                  <a:endParaRPr lang="en-US" sz="1800" smtClean="0">
                    <a:solidFill>
                      <a:srgbClr val="000000"/>
                    </a:solidFill>
                    <a:cs typeface="Arial" pitchFamily="34" charset="0"/>
                  </a:endParaRPr>
                </a:p>
              </p:txBody>
            </p:sp>
            <p:sp>
              <p:nvSpPr>
                <p:cNvPr id="37584" name="Rectangle 720"/>
                <p:cNvSpPr>
                  <a:spLocks noChangeArrowheads="1"/>
                </p:cNvSpPr>
                <p:nvPr/>
              </p:nvSpPr>
              <p:spPr bwMode="auto">
                <a:xfrm>
                  <a:off x="3661" y="2168"/>
                  <a:ext cx="572"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1024KB L2 Cache</a:t>
                  </a:r>
                  <a:endParaRPr lang="en-US" sz="1800" dirty="0" smtClean="0">
                    <a:solidFill>
                      <a:srgbClr val="000000"/>
                    </a:solidFill>
                    <a:cs typeface="Arial" pitchFamily="34" charset="0"/>
                  </a:endParaRPr>
                </a:p>
              </p:txBody>
            </p:sp>
            <p:sp>
              <p:nvSpPr>
                <p:cNvPr id="37585" name="Line 721"/>
                <p:cNvSpPr>
                  <a:spLocks noChangeShapeType="1"/>
                </p:cNvSpPr>
                <p:nvPr/>
              </p:nvSpPr>
              <p:spPr bwMode="auto">
                <a:xfrm>
                  <a:off x="3533" y="1982"/>
                  <a:ext cx="74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6" name="Line 722"/>
                <p:cNvSpPr>
                  <a:spLocks noChangeShapeType="1"/>
                </p:cNvSpPr>
                <p:nvPr/>
              </p:nvSpPr>
              <p:spPr bwMode="auto">
                <a:xfrm>
                  <a:off x="3533" y="2153"/>
                  <a:ext cx="74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7" name="Line 723"/>
                <p:cNvSpPr>
                  <a:spLocks noChangeShapeType="1"/>
                </p:cNvSpPr>
                <p:nvPr/>
              </p:nvSpPr>
              <p:spPr bwMode="auto">
                <a:xfrm>
                  <a:off x="3907" y="1982"/>
                  <a:ext cx="1" cy="17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8" name="Line 724"/>
                <p:cNvSpPr>
                  <a:spLocks noChangeShapeType="1"/>
                </p:cNvSpPr>
                <p:nvPr/>
              </p:nvSpPr>
              <p:spPr bwMode="auto">
                <a:xfrm>
                  <a:off x="2289" y="938"/>
                  <a:ext cx="28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9" name="Freeform 725"/>
                <p:cNvSpPr>
                  <a:spLocks/>
                </p:cNvSpPr>
                <p:nvPr/>
              </p:nvSpPr>
              <p:spPr bwMode="auto">
                <a:xfrm>
                  <a:off x="2289" y="916"/>
                  <a:ext cx="43" cy="4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0" name="Freeform 726"/>
                <p:cNvSpPr>
                  <a:spLocks/>
                </p:cNvSpPr>
                <p:nvPr/>
              </p:nvSpPr>
              <p:spPr bwMode="auto">
                <a:xfrm>
                  <a:off x="2535" y="916"/>
                  <a:ext cx="42" cy="43"/>
                </a:xfrm>
                <a:custGeom>
                  <a:avLst/>
                  <a:gdLst/>
                  <a:ahLst/>
                  <a:cxnLst>
                    <a:cxn ang="0">
                      <a:pos x="42" y="22"/>
                    </a:cxn>
                    <a:cxn ang="0">
                      <a:pos x="0" y="0"/>
                    </a:cxn>
                    <a:cxn ang="0">
                      <a:pos x="0" y="43"/>
                    </a:cxn>
                    <a:cxn ang="0">
                      <a:pos x="42" y="22"/>
                    </a:cxn>
                  </a:cxnLst>
                  <a:rect l="0" t="0" r="r" b="b"/>
                  <a:pathLst>
                    <a:path w="42" h="43">
                      <a:moveTo>
                        <a:pt x="42" y="22"/>
                      </a:moveTo>
                      <a:lnTo>
                        <a:pt x="0" y="0"/>
                      </a:lnTo>
                      <a:lnTo>
                        <a:pt x="0" y="43"/>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1" name="Freeform 727"/>
                <p:cNvSpPr>
                  <a:spLocks/>
                </p:cNvSpPr>
                <p:nvPr/>
              </p:nvSpPr>
              <p:spPr bwMode="auto">
                <a:xfrm>
                  <a:off x="3698" y="1145"/>
                  <a:ext cx="91" cy="91"/>
                </a:xfrm>
                <a:custGeom>
                  <a:avLst/>
                  <a:gdLst/>
                  <a:ahLst/>
                  <a:cxnLst>
                    <a:cxn ang="0">
                      <a:pos x="43" y="0"/>
                    </a:cxn>
                    <a:cxn ang="0">
                      <a:pos x="91" y="91"/>
                    </a:cxn>
                    <a:cxn ang="0">
                      <a:pos x="0" y="91"/>
                    </a:cxn>
                    <a:cxn ang="0">
                      <a:pos x="43" y="0"/>
                    </a:cxn>
                  </a:cxnLst>
                  <a:rect l="0" t="0" r="r" b="b"/>
                  <a:pathLst>
                    <a:path w="91" h="91">
                      <a:moveTo>
                        <a:pt x="43" y="0"/>
                      </a:moveTo>
                      <a:lnTo>
                        <a:pt x="91" y="91"/>
                      </a:lnTo>
                      <a:lnTo>
                        <a:pt x="0" y="91"/>
                      </a:lnTo>
                      <a:lnTo>
                        <a:pt x="4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2" name="Freeform 728"/>
                <p:cNvSpPr>
                  <a:spLocks/>
                </p:cNvSpPr>
                <p:nvPr/>
              </p:nvSpPr>
              <p:spPr bwMode="auto">
                <a:xfrm>
                  <a:off x="3725" y="1220"/>
                  <a:ext cx="38" cy="16"/>
                </a:xfrm>
                <a:custGeom>
                  <a:avLst/>
                  <a:gdLst/>
                  <a:ahLst/>
                  <a:cxnLst>
                    <a:cxn ang="0">
                      <a:pos x="38" y="16"/>
                    </a:cxn>
                    <a:cxn ang="0">
                      <a:pos x="38" y="11"/>
                    </a:cxn>
                    <a:cxn ang="0">
                      <a:pos x="32" y="11"/>
                    </a:cxn>
                    <a:cxn ang="0">
                      <a:pos x="32" y="5"/>
                    </a:cxn>
                    <a:cxn ang="0">
                      <a:pos x="32" y="5"/>
                    </a:cxn>
                    <a:cxn ang="0">
                      <a:pos x="27" y="0"/>
                    </a:cxn>
                    <a:cxn ang="0">
                      <a:pos x="27" y="0"/>
                    </a:cxn>
                    <a:cxn ang="0">
                      <a:pos x="22" y="0"/>
                    </a:cxn>
                    <a:cxn ang="0">
                      <a:pos x="16" y="0"/>
                    </a:cxn>
                    <a:cxn ang="0">
                      <a:pos x="16" y="0"/>
                    </a:cxn>
                    <a:cxn ang="0">
                      <a:pos x="11" y="0"/>
                    </a:cxn>
                    <a:cxn ang="0">
                      <a:pos x="6" y="0"/>
                    </a:cxn>
                    <a:cxn ang="0">
                      <a:pos x="6" y="5"/>
                    </a:cxn>
                    <a:cxn ang="0">
                      <a:pos x="6" y="5"/>
                    </a:cxn>
                    <a:cxn ang="0">
                      <a:pos x="0" y="11"/>
                    </a:cxn>
                    <a:cxn ang="0">
                      <a:pos x="0" y="11"/>
                    </a:cxn>
                    <a:cxn ang="0">
                      <a:pos x="0" y="16"/>
                    </a:cxn>
                    <a:cxn ang="0">
                      <a:pos x="38" y="16"/>
                    </a:cxn>
                  </a:cxnLst>
                  <a:rect l="0" t="0" r="r" b="b"/>
                  <a:pathLst>
                    <a:path w="38" h="16">
                      <a:moveTo>
                        <a:pt x="38" y="16"/>
                      </a:moveTo>
                      <a:lnTo>
                        <a:pt x="38" y="11"/>
                      </a:lnTo>
                      <a:lnTo>
                        <a:pt x="32" y="11"/>
                      </a:lnTo>
                      <a:lnTo>
                        <a:pt x="32" y="5"/>
                      </a:lnTo>
                      <a:lnTo>
                        <a:pt x="32" y="5"/>
                      </a:lnTo>
                      <a:lnTo>
                        <a:pt x="27" y="0"/>
                      </a:lnTo>
                      <a:lnTo>
                        <a:pt x="27" y="0"/>
                      </a:lnTo>
                      <a:lnTo>
                        <a:pt x="22" y="0"/>
                      </a:lnTo>
                      <a:lnTo>
                        <a:pt x="16" y="0"/>
                      </a:lnTo>
                      <a:lnTo>
                        <a:pt x="16" y="0"/>
                      </a:lnTo>
                      <a:lnTo>
                        <a:pt x="11" y="0"/>
                      </a:lnTo>
                      <a:lnTo>
                        <a:pt x="6" y="0"/>
                      </a:lnTo>
                      <a:lnTo>
                        <a:pt x="6" y="5"/>
                      </a:lnTo>
                      <a:lnTo>
                        <a:pt x="6" y="5"/>
                      </a:lnTo>
                      <a:lnTo>
                        <a:pt x="0" y="11"/>
                      </a:lnTo>
                      <a:lnTo>
                        <a:pt x="0" y="11"/>
                      </a:lnTo>
                      <a:lnTo>
                        <a:pt x="0" y="16"/>
                      </a:lnTo>
                      <a:lnTo>
                        <a:pt x="38"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3" name="Rectangle 729"/>
                <p:cNvSpPr>
                  <a:spLocks noChangeArrowheads="1"/>
                </p:cNvSpPr>
                <p:nvPr/>
              </p:nvSpPr>
              <p:spPr bwMode="auto">
                <a:xfrm>
                  <a:off x="3725" y="1236"/>
                  <a:ext cx="38" cy="6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4" name="Freeform 730"/>
                <p:cNvSpPr>
                  <a:spLocks/>
                </p:cNvSpPr>
                <p:nvPr/>
              </p:nvSpPr>
              <p:spPr bwMode="auto">
                <a:xfrm>
                  <a:off x="3698" y="1305"/>
                  <a:ext cx="91" cy="91"/>
                </a:xfrm>
                <a:custGeom>
                  <a:avLst/>
                  <a:gdLst/>
                  <a:ahLst/>
                  <a:cxnLst>
                    <a:cxn ang="0">
                      <a:pos x="43" y="91"/>
                    </a:cxn>
                    <a:cxn ang="0">
                      <a:pos x="91" y="0"/>
                    </a:cxn>
                    <a:cxn ang="0">
                      <a:pos x="0" y="0"/>
                    </a:cxn>
                    <a:cxn ang="0">
                      <a:pos x="43" y="91"/>
                    </a:cxn>
                  </a:cxnLst>
                  <a:rect l="0" t="0" r="r" b="b"/>
                  <a:pathLst>
                    <a:path w="91" h="91">
                      <a:moveTo>
                        <a:pt x="43" y="91"/>
                      </a:moveTo>
                      <a:lnTo>
                        <a:pt x="91" y="0"/>
                      </a:lnTo>
                      <a:lnTo>
                        <a:pt x="0" y="0"/>
                      </a:lnTo>
                      <a:lnTo>
                        <a:pt x="43" y="9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5" name="Freeform 731"/>
                <p:cNvSpPr>
                  <a:spLocks/>
                </p:cNvSpPr>
                <p:nvPr/>
              </p:nvSpPr>
              <p:spPr bwMode="auto">
                <a:xfrm>
                  <a:off x="3725" y="1305"/>
                  <a:ext cx="38" cy="22"/>
                </a:xfrm>
                <a:custGeom>
                  <a:avLst/>
                  <a:gdLst/>
                  <a:ahLst/>
                  <a:cxnLst>
                    <a:cxn ang="0">
                      <a:pos x="0" y="0"/>
                    </a:cxn>
                    <a:cxn ang="0">
                      <a:pos x="0" y="6"/>
                    </a:cxn>
                    <a:cxn ang="0">
                      <a:pos x="0" y="11"/>
                    </a:cxn>
                    <a:cxn ang="0">
                      <a:pos x="6" y="11"/>
                    </a:cxn>
                    <a:cxn ang="0">
                      <a:pos x="6" y="16"/>
                    </a:cxn>
                    <a:cxn ang="0">
                      <a:pos x="6" y="16"/>
                    </a:cxn>
                    <a:cxn ang="0">
                      <a:pos x="11" y="16"/>
                    </a:cxn>
                    <a:cxn ang="0">
                      <a:pos x="16" y="22"/>
                    </a:cxn>
                    <a:cxn ang="0">
                      <a:pos x="16" y="22"/>
                    </a:cxn>
                    <a:cxn ang="0">
                      <a:pos x="22" y="22"/>
                    </a:cxn>
                    <a:cxn ang="0">
                      <a:pos x="27" y="16"/>
                    </a:cxn>
                    <a:cxn ang="0">
                      <a:pos x="27" y="16"/>
                    </a:cxn>
                    <a:cxn ang="0">
                      <a:pos x="32" y="16"/>
                    </a:cxn>
                    <a:cxn ang="0">
                      <a:pos x="32" y="11"/>
                    </a:cxn>
                    <a:cxn ang="0">
                      <a:pos x="32" y="11"/>
                    </a:cxn>
                    <a:cxn ang="0">
                      <a:pos x="38" y="6"/>
                    </a:cxn>
                    <a:cxn ang="0">
                      <a:pos x="38" y="0"/>
                    </a:cxn>
                    <a:cxn ang="0">
                      <a:pos x="0" y="0"/>
                    </a:cxn>
                  </a:cxnLst>
                  <a:rect l="0" t="0" r="r" b="b"/>
                  <a:pathLst>
                    <a:path w="38" h="22">
                      <a:moveTo>
                        <a:pt x="0" y="0"/>
                      </a:moveTo>
                      <a:lnTo>
                        <a:pt x="0" y="6"/>
                      </a:lnTo>
                      <a:lnTo>
                        <a:pt x="0" y="11"/>
                      </a:lnTo>
                      <a:lnTo>
                        <a:pt x="6" y="11"/>
                      </a:lnTo>
                      <a:lnTo>
                        <a:pt x="6" y="16"/>
                      </a:lnTo>
                      <a:lnTo>
                        <a:pt x="6" y="16"/>
                      </a:lnTo>
                      <a:lnTo>
                        <a:pt x="11" y="16"/>
                      </a:lnTo>
                      <a:lnTo>
                        <a:pt x="16" y="22"/>
                      </a:lnTo>
                      <a:lnTo>
                        <a:pt x="16" y="22"/>
                      </a:lnTo>
                      <a:lnTo>
                        <a:pt x="22" y="22"/>
                      </a:lnTo>
                      <a:lnTo>
                        <a:pt x="27" y="16"/>
                      </a:lnTo>
                      <a:lnTo>
                        <a:pt x="27" y="16"/>
                      </a:lnTo>
                      <a:lnTo>
                        <a:pt x="32" y="16"/>
                      </a:lnTo>
                      <a:lnTo>
                        <a:pt x="32" y="11"/>
                      </a:lnTo>
                      <a:lnTo>
                        <a:pt x="32" y="11"/>
                      </a:lnTo>
                      <a:lnTo>
                        <a:pt x="38" y="6"/>
                      </a:lnTo>
                      <a:lnTo>
                        <a:pt x="38"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6" name="Rectangle 732"/>
                <p:cNvSpPr>
                  <a:spLocks noChangeArrowheads="1"/>
                </p:cNvSpPr>
                <p:nvPr/>
              </p:nvSpPr>
              <p:spPr bwMode="auto">
                <a:xfrm>
                  <a:off x="2529" y="2105"/>
                  <a:ext cx="422" cy="112"/>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7" name="Line 733"/>
                <p:cNvSpPr>
                  <a:spLocks noChangeShapeType="1"/>
                </p:cNvSpPr>
                <p:nvPr/>
              </p:nvSpPr>
              <p:spPr bwMode="auto">
                <a:xfrm flipH="1">
                  <a:off x="2972" y="2164"/>
                  <a:ext cx="182"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8" name="Freeform 734"/>
                <p:cNvSpPr>
                  <a:spLocks/>
                </p:cNvSpPr>
                <p:nvPr/>
              </p:nvSpPr>
              <p:spPr bwMode="auto">
                <a:xfrm>
                  <a:off x="3111" y="2142"/>
                  <a:ext cx="43" cy="43"/>
                </a:xfrm>
                <a:custGeom>
                  <a:avLst/>
                  <a:gdLst/>
                  <a:ahLst/>
                  <a:cxnLst>
                    <a:cxn ang="0">
                      <a:pos x="43" y="22"/>
                    </a:cxn>
                    <a:cxn ang="0">
                      <a:pos x="0" y="43"/>
                    </a:cxn>
                    <a:cxn ang="0">
                      <a:pos x="0" y="0"/>
                    </a:cxn>
                    <a:cxn ang="0">
                      <a:pos x="43" y="22"/>
                    </a:cxn>
                  </a:cxnLst>
                  <a:rect l="0" t="0" r="r" b="b"/>
                  <a:pathLst>
                    <a:path w="43" h="43">
                      <a:moveTo>
                        <a:pt x="43" y="22"/>
                      </a:moveTo>
                      <a:lnTo>
                        <a:pt x="0" y="43"/>
                      </a:lnTo>
                      <a:lnTo>
                        <a:pt x="0" y="0"/>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9" name="Freeform 735"/>
                <p:cNvSpPr>
                  <a:spLocks/>
                </p:cNvSpPr>
                <p:nvPr/>
              </p:nvSpPr>
              <p:spPr bwMode="auto">
                <a:xfrm>
                  <a:off x="2972" y="2142"/>
                  <a:ext cx="48" cy="43"/>
                </a:xfrm>
                <a:custGeom>
                  <a:avLst/>
                  <a:gdLst/>
                  <a:ahLst/>
                  <a:cxnLst>
                    <a:cxn ang="0">
                      <a:pos x="0" y="22"/>
                    </a:cxn>
                    <a:cxn ang="0">
                      <a:pos x="48" y="43"/>
                    </a:cxn>
                    <a:cxn ang="0">
                      <a:pos x="48" y="0"/>
                    </a:cxn>
                    <a:cxn ang="0">
                      <a:pos x="0" y="22"/>
                    </a:cxn>
                  </a:cxnLst>
                  <a:rect l="0" t="0" r="r" b="b"/>
                  <a:pathLst>
                    <a:path w="48" h="43">
                      <a:moveTo>
                        <a:pt x="0" y="22"/>
                      </a:moveTo>
                      <a:lnTo>
                        <a:pt x="48" y="43"/>
                      </a:lnTo>
                      <a:lnTo>
                        <a:pt x="48"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0" name="Rectangle 736"/>
                <p:cNvSpPr>
                  <a:spLocks noChangeArrowheads="1"/>
                </p:cNvSpPr>
                <p:nvPr/>
              </p:nvSpPr>
              <p:spPr bwMode="auto">
                <a:xfrm>
                  <a:off x="2513" y="2089"/>
                  <a:ext cx="422" cy="107"/>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1" name="Rectangle 737"/>
                <p:cNvSpPr>
                  <a:spLocks noChangeArrowheads="1"/>
                </p:cNvSpPr>
                <p:nvPr/>
              </p:nvSpPr>
              <p:spPr bwMode="auto">
                <a:xfrm>
                  <a:off x="2668" y="2105"/>
                  <a:ext cx="155"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PLL</a:t>
                  </a:r>
                  <a:endParaRPr lang="en-US" sz="1800" smtClean="0">
                    <a:solidFill>
                      <a:srgbClr val="000000"/>
                    </a:solidFill>
                    <a:cs typeface="Arial" pitchFamily="34" charset="0"/>
                  </a:endParaRPr>
                </a:p>
              </p:txBody>
            </p:sp>
            <p:sp>
              <p:nvSpPr>
                <p:cNvPr id="37602" name="Rectangle 738"/>
                <p:cNvSpPr>
                  <a:spLocks noChangeArrowheads="1"/>
                </p:cNvSpPr>
                <p:nvPr/>
              </p:nvSpPr>
              <p:spPr bwMode="auto">
                <a:xfrm>
                  <a:off x="2513" y="2276"/>
                  <a:ext cx="422" cy="10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3" name="Rectangle 739"/>
                <p:cNvSpPr>
                  <a:spLocks noChangeArrowheads="1"/>
                </p:cNvSpPr>
                <p:nvPr/>
              </p:nvSpPr>
              <p:spPr bwMode="auto">
                <a:xfrm>
                  <a:off x="2631" y="2291"/>
                  <a:ext cx="21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EDMA</a:t>
                  </a:r>
                  <a:endParaRPr lang="en-US" sz="1800" smtClean="0">
                    <a:solidFill>
                      <a:srgbClr val="000000"/>
                    </a:solidFill>
                    <a:cs typeface="Arial" pitchFamily="34" charset="0"/>
                  </a:endParaRPr>
                </a:p>
              </p:txBody>
            </p:sp>
            <p:sp>
              <p:nvSpPr>
                <p:cNvPr id="37604" name="Freeform 740"/>
                <p:cNvSpPr>
                  <a:spLocks/>
                </p:cNvSpPr>
                <p:nvPr/>
              </p:nvSpPr>
              <p:spPr bwMode="auto">
                <a:xfrm>
                  <a:off x="3090" y="2292"/>
                  <a:ext cx="64" cy="74"/>
                </a:xfrm>
                <a:custGeom>
                  <a:avLst/>
                  <a:gdLst/>
                  <a:ahLst/>
                  <a:cxnLst>
                    <a:cxn ang="0">
                      <a:pos x="0" y="74"/>
                    </a:cxn>
                    <a:cxn ang="0">
                      <a:pos x="64" y="37"/>
                    </a:cxn>
                    <a:cxn ang="0">
                      <a:pos x="0" y="0"/>
                    </a:cxn>
                    <a:cxn ang="0">
                      <a:pos x="0" y="74"/>
                    </a:cxn>
                  </a:cxnLst>
                  <a:rect l="0" t="0" r="r" b="b"/>
                  <a:pathLst>
                    <a:path w="64" h="74">
                      <a:moveTo>
                        <a:pt x="0" y="74"/>
                      </a:moveTo>
                      <a:lnTo>
                        <a:pt x="64"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5" name="Freeform 741"/>
                <p:cNvSpPr>
                  <a:spLocks/>
                </p:cNvSpPr>
                <p:nvPr/>
              </p:nvSpPr>
              <p:spPr bwMode="auto">
                <a:xfrm>
                  <a:off x="3095" y="2324"/>
                  <a:ext cx="6" cy="10"/>
                </a:xfrm>
                <a:custGeom>
                  <a:avLst/>
                  <a:gdLst/>
                  <a:ahLst/>
                  <a:cxnLst>
                    <a:cxn ang="0">
                      <a:pos x="0" y="10"/>
                    </a:cxn>
                    <a:cxn ang="0">
                      <a:pos x="0" y="10"/>
                    </a:cxn>
                    <a:cxn ang="0">
                      <a:pos x="6" y="10"/>
                    </a:cxn>
                    <a:cxn ang="0">
                      <a:pos x="6" y="5"/>
                    </a:cxn>
                    <a:cxn ang="0">
                      <a:pos x="6" y="5"/>
                    </a:cxn>
                    <a:cxn ang="0">
                      <a:pos x="6" y="0"/>
                    </a:cxn>
                    <a:cxn ang="0">
                      <a:pos x="6" y="0"/>
                    </a:cxn>
                    <a:cxn ang="0">
                      <a:pos x="0" y="0"/>
                    </a:cxn>
                    <a:cxn ang="0">
                      <a:pos x="0" y="0"/>
                    </a:cxn>
                    <a:cxn ang="0">
                      <a:pos x="0" y="10"/>
                    </a:cxn>
                  </a:cxnLst>
                  <a:rect l="0" t="0" r="r" b="b"/>
                  <a:pathLst>
                    <a:path w="6" h="10">
                      <a:moveTo>
                        <a:pt x="0" y="10"/>
                      </a:moveTo>
                      <a:lnTo>
                        <a:pt x="0" y="10"/>
                      </a:lnTo>
                      <a:lnTo>
                        <a:pt x="6" y="10"/>
                      </a:lnTo>
                      <a:lnTo>
                        <a:pt x="6" y="5"/>
                      </a:lnTo>
                      <a:lnTo>
                        <a:pt x="6" y="5"/>
                      </a:lnTo>
                      <a:lnTo>
                        <a:pt x="6" y="0"/>
                      </a:lnTo>
                      <a:lnTo>
                        <a:pt x="6" y="0"/>
                      </a:lnTo>
                      <a:lnTo>
                        <a:pt x="0"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6" name="Rectangle 742"/>
                <p:cNvSpPr>
                  <a:spLocks noChangeArrowheads="1"/>
                </p:cNvSpPr>
                <p:nvPr/>
              </p:nvSpPr>
              <p:spPr bwMode="auto">
                <a:xfrm>
                  <a:off x="3036" y="2324"/>
                  <a:ext cx="59"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7" name="Freeform 743"/>
                <p:cNvSpPr>
                  <a:spLocks/>
                </p:cNvSpPr>
                <p:nvPr/>
              </p:nvSpPr>
              <p:spPr bwMode="auto">
                <a:xfrm>
                  <a:off x="2978" y="2292"/>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8" name="Freeform 744"/>
                <p:cNvSpPr>
                  <a:spLocks/>
                </p:cNvSpPr>
                <p:nvPr/>
              </p:nvSpPr>
              <p:spPr bwMode="auto">
                <a:xfrm>
                  <a:off x="3031" y="2324"/>
                  <a:ext cx="5" cy="10"/>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9" name="Freeform 745"/>
                <p:cNvSpPr>
                  <a:spLocks/>
                </p:cNvSpPr>
                <p:nvPr/>
              </p:nvSpPr>
              <p:spPr bwMode="auto">
                <a:xfrm>
                  <a:off x="4969" y="2260"/>
                  <a:ext cx="70" cy="74"/>
                </a:xfrm>
                <a:custGeom>
                  <a:avLst/>
                  <a:gdLst/>
                  <a:ahLst/>
                  <a:cxnLst>
                    <a:cxn ang="0">
                      <a:pos x="0" y="74"/>
                    </a:cxn>
                    <a:cxn ang="0">
                      <a:pos x="70" y="37"/>
                    </a:cxn>
                    <a:cxn ang="0">
                      <a:pos x="0" y="0"/>
                    </a:cxn>
                    <a:cxn ang="0">
                      <a:pos x="0" y="74"/>
                    </a:cxn>
                  </a:cxnLst>
                  <a:rect l="0" t="0" r="r" b="b"/>
                  <a:pathLst>
                    <a:path w="70" h="74">
                      <a:moveTo>
                        <a:pt x="0" y="74"/>
                      </a:moveTo>
                      <a:lnTo>
                        <a:pt x="70"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0" name="Freeform 746"/>
                <p:cNvSpPr>
                  <a:spLocks/>
                </p:cNvSpPr>
                <p:nvPr/>
              </p:nvSpPr>
              <p:spPr bwMode="auto">
                <a:xfrm>
                  <a:off x="4974" y="2292"/>
                  <a:ext cx="6" cy="16"/>
                </a:xfrm>
                <a:custGeom>
                  <a:avLst/>
                  <a:gdLst/>
                  <a:ahLst/>
                  <a:cxnLst>
                    <a:cxn ang="0">
                      <a:pos x="0" y="16"/>
                    </a:cxn>
                    <a:cxn ang="0">
                      <a:pos x="6" y="16"/>
                    </a:cxn>
                    <a:cxn ang="0">
                      <a:pos x="6" y="10"/>
                    </a:cxn>
                    <a:cxn ang="0">
                      <a:pos x="6" y="10"/>
                    </a:cxn>
                    <a:cxn ang="0">
                      <a:pos x="6" y="5"/>
                    </a:cxn>
                    <a:cxn ang="0">
                      <a:pos x="6" y="5"/>
                    </a:cxn>
                    <a:cxn ang="0">
                      <a:pos x="6" y="5"/>
                    </a:cxn>
                    <a:cxn ang="0">
                      <a:pos x="6" y="0"/>
                    </a:cxn>
                    <a:cxn ang="0">
                      <a:pos x="0" y="0"/>
                    </a:cxn>
                    <a:cxn ang="0">
                      <a:pos x="0" y="16"/>
                    </a:cxn>
                  </a:cxnLst>
                  <a:rect l="0" t="0" r="r" b="b"/>
                  <a:pathLst>
                    <a:path w="6" h="16">
                      <a:moveTo>
                        <a:pt x="0" y="16"/>
                      </a:moveTo>
                      <a:lnTo>
                        <a:pt x="6" y="16"/>
                      </a:lnTo>
                      <a:lnTo>
                        <a:pt x="6" y="10"/>
                      </a:lnTo>
                      <a:lnTo>
                        <a:pt x="6" y="10"/>
                      </a:lnTo>
                      <a:lnTo>
                        <a:pt x="6" y="5"/>
                      </a:lnTo>
                      <a:lnTo>
                        <a:pt x="6" y="5"/>
                      </a:lnTo>
                      <a:lnTo>
                        <a:pt x="6" y="5"/>
                      </a:lnTo>
                      <a:lnTo>
                        <a:pt x="6" y="0"/>
                      </a:lnTo>
                      <a:lnTo>
                        <a:pt x="0" y="0"/>
                      </a:lnTo>
                      <a:lnTo>
                        <a:pt x="0"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1" name="Rectangle 747"/>
                <p:cNvSpPr>
                  <a:spLocks noChangeArrowheads="1"/>
                </p:cNvSpPr>
                <p:nvPr/>
              </p:nvSpPr>
              <p:spPr bwMode="auto">
                <a:xfrm>
                  <a:off x="4820" y="2292"/>
                  <a:ext cx="154" cy="1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2" name="Freeform 748"/>
                <p:cNvSpPr>
                  <a:spLocks/>
                </p:cNvSpPr>
                <p:nvPr/>
              </p:nvSpPr>
              <p:spPr bwMode="auto">
                <a:xfrm>
                  <a:off x="4756" y="2260"/>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3" name="Freeform 749"/>
                <p:cNvSpPr>
                  <a:spLocks/>
                </p:cNvSpPr>
                <p:nvPr/>
              </p:nvSpPr>
              <p:spPr bwMode="auto">
                <a:xfrm>
                  <a:off x="4809" y="2292"/>
                  <a:ext cx="11" cy="16"/>
                </a:xfrm>
                <a:custGeom>
                  <a:avLst/>
                  <a:gdLst/>
                  <a:ahLst/>
                  <a:cxnLst>
                    <a:cxn ang="0">
                      <a:pos x="11" y="0"/>
                    </a:cxn>
                    <a:cxn ang="0">
                      <a:pos x="5" y="0"/>
                    </a:cxn>
                    <a:cxn ang="0">
                      <a:pos x="5" y="5"/>
                    </a:cxn>
                    <a:cxn ang="0">
                      <a:pos x="5" y="5"/>
                    </a:cxn>
                    <a:cxn ang="0">
                      <a:pos x="0" y="5"/>
                    </a:cxn>
                    <a:cxn ang="0">
                      <a:pos x="5" y="10"/>
                    </a:cxn>
                    <a:cxn ang="0">
                      <a:pos x="5" y="10"/>
                    </a:cxn>
                    <a:cxn ang="0">
                      <a:pos x="5" y="16"/>
                    </a:cxn>
                    <a:cxn ang="0">
                      <a:pos x="11" y="16"/>
                    </a:cxn>
                    <a:cxn ang="0">
                      <a:pos x="11" y="0"/>
                    </a:cxn>
                  </a:cxnLst>
                  <a:rect l="0" t="0" r="r" b="b"/>
                  <a:pathLst>
                    <a:path w="11" h="16">
                      <a:moveTo>
                        <a:pt x="11" y="0"/>
                      </a:moveTo>
                      <a:lnTo>
                        <a:pt x="5" y="0"/>
                      </a:lnTo>
                      <a:lnTo>
                        <a:pt x="5" y="5"/>
                      </a:lnTo>
                      <a:lnTo>
                        <a:pt x="5" y="5"/>
                      </a:lnTo>
                      <a:lnTo>
                        <a:pt x="0" y="5"/>
                      </a:lnTo>
                      <a:lnTo>
                        <a:pt x="5" y="10"/>
                      </a:lnTo>
                      <a:lnTo>
                        <a:pt x="5" y="10"/>
                      </a:lnTo>
                      <a:lnTo>
                        <a:pt x="5" y="16"/>
                      </a:lnTo>
                      <a:lnTo>
                        <a:pt x="11" y="16"/>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4" name="Rectangle 750"/>
                <p:cNvSpPr>
                  <a:spLocks noChangeArrowheads="1"/>
                </p:cNvSpPr>
                <p:nvPr/>
              </p:nvSpPr>
              <p:spPr bwMode="auto">
                <a:xfrm>
                  <a:off x="2369" y="2478"/>
                  <a:ext cx="518" cy="12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5" name="Rectangle 751"/>
                <p:cNvSpPr>
                  <a:spLocks noChangeArrowheads="1"/>
                </p:cNvSpPr>
                <p:nvPr/>
              </p:nvSpPr>
              <p:spPr bwMode="auto">
                <a:xfrm>
                  <a:off x="2370" y="2503"/>
                  <a:ext cx="317"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24211D"/>
                      </a:solidFill>
                      <a:cs typeface="Arial" pitchFamily="34" charset="0"/>
                    </a:rPr>
                    <a:t>HyperLink</a:t>
                  </a:r>
                  <a:endParaRPr lang="en-US" sz="800" dirty="0" smtClean="0">
                    <a:solidFill>
                      <a:srgbClr val="000000"/>
                    </a:solidFill>
                    <a:cs typeface="Arial" pitchFamily="34" charset="0"/>
                  </a:endParaRPr>
                </a:p>
              </p:txBody>
            </p:sp>
            <p:sp>
              <p:nvSpPr>
                <p:cNvPr id="37616" name="Line 752"/>
                <p:cNvSpPr>
                  <a:spLocks noChangeShapeType="1"/>
                </p:cNvSpPr>
                <p:nvPr/>
              </p:nvSpPr>
              <p:spPr bwMode="auto">
                <a:xfrm flipH="1">
                  <a:off x="2284" y="2436"/>
                  <a:ext cx="112" cy="106"/>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7" name="Line 753"/>
                <p:cNvSpPr>
                  <a:spLocks noChangeShapeType="1"/>
                </p:cNvSpPr>
                <p:nvPr/>
              </p:nvSpPr>
              <p:spPr bwMode="auto">
                <a:xfrm flipH="1" flipV="1">
                  <a:off x="2284" y="2542"/>
                  <a:ext cx="112" cy="102"/>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8" name="Line 754"/>
                <p:cNvSpPr>
                  <a:spLocks noChangeShapeType="1"/>
                </p:cNvSpPr>
                <p:nvPr/>
              </p:nvSpPr>
              <p:spPr bwMode="auto">
                <a:xfrm flipV="1">
                  <a:off x="2396" y="2436"/>
                  <a:ext cx="1" cy="37"/>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9" name="Line 755"/>
                <p:cNvSpPr>
                  <a:spLocks noChangeShapeType="1"/>
                </p:cNvSpPr>
                <p:nvPr/>
              </p:nvSpPr>
              <p:spPr bwMode="auto">
                <a:xfrm flipV="1">
                  <a:off x="2396" y="2606"/>
                  <a:ext cx="1" cy="3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0" name="Rectangle 756"/>
                <p:cNvSpPr>
                  <a:spLocks noChangeArrowheads="1"/>
                </p:cNvSpPr>
                <p:nvPr/>
              </p:nvSpPr>
              <p:spPr bwMode="auto">
                <a:xfrm>
                  <a:off x="2745" y="2478"/>
                  <a:ext cx="2000" cy="123"/>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1" name="Line 757"/>
                <p:cNvSpPr>
                  <a:spLocks noChangeShapeType="1"/>
                </p:cNvSpPr>
                <p:nvPr/>
              </p:nvSpPr>
              <p:spPr bwMode="auto">
                <a:xfrm flipH="1">
                  <a:off x="3309" y="2478"/>
                  <a:ext cx="1313"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2" name="Rectangle 758"/>
                <p:cNvSpPr>
                  <a:spLocks noChangeArrowheads="1"/>
                </p:cNvSpPr>
                <p:nvPr/>
              </p:nvSpPr>
              <p:spPr bwMode="auto">
                <a:xfrm>
                  <a:off x="4622" y="927"/>
                  <a:ext cx="123" cy="1557"/>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3" name="Rectangle 759"/>
                <p:cNvSpPr>
                  <a:spLocks noChangeArrowheads="1"/>
                </p:cNvSpPr>
                <p:nvPr/>
              </p:nvSpPr>
              <p:spPr bwMode="auto">
                <a:xfrm>
                  <a:off x="4622" y="927"/>
                  <a:ext cx="123" cy="1562"/>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4" name="Line 760"/>
                <p:cNvSpPr>
                  <a:spLocks noChangeShapeType="1"/>
                </p:cNvSpPr>
                <p:nvPr/>
              </p:nvSpPr>
              <p:spPr bwMode="auto">
                <a:xfrm>
                  <a:off x="4745" y="927"/>
                  <a:ext cx="1" cy="1679"/>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5" name="Line 761"/>
                <p:cNvSpPr>
                  <a:spLocks noChangeShapeType="1"/>
                </p:cNvSpPr>
                <p:nvPr/>
              </p:nvSpPr>
              <p:spPr bwMode="auto">
                <a:xfrm>
                  <a:off x="4617" y="927"/>
                  <a:ext cx="1" cy="155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6" name="Line 762"/>
                <p:cNvSpPr>
                  <a:spLocks noChangeShapeType="1"/>
                </p:cNvSpPr>
                <p:nvPr/>
              </p:nvSpPr>
              <p:spPr bwMode="auto">
                <a:xfrm>
                  <a:off x="4622" y="927"/>
                  <a:ext cx="128"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7" name="Rectangle 763"/>
                <p:cNvSpPr>
                  <a:spLocks noChangeArrowheads="1"/>
                </p:cNvSpPr>
                <p:nvPr/>
              </p:nvSpPr>
              <p:spPr bwMode="auto">
                <a:xfrm>
                  <a:off x="3181" y="1055"/>
                  <a:ext cx="122" cy="1434"/>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8" name="Line 764"/>
                <p:cNvSpPr>
                  <a:spLocks noChangeShapeType="1"/>
                </p:cNvSpPr>
                <p:nvPr/>
              </p:nvSpPr>
              <p:spPr bwMode="auto">
                <a:xfrm>
                  <a:off x="3303" y="1055"/>
                  <a:ext cx="1" cy="142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9" name="Line 765"/>
                <p:cNvSpPr>
                  <a:spLocks noChangeShapeType="1"/>
                </p:cNvSpPr>
                <p:nvPr/>
              </p:nvSpPr>
              <p:spPr bwMode="auto">
                <a:xfrm>
                  <a:off x="3175" y="1055"/>
                  <a:ext cx="1" cy="141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0" name="Line 766"/>
                <p:cNvSpPr>
                  <a:spLocks noChangeShapeType="1"/>
                </p:cNvSpPr>
                <p:nvPr/>
              </p:nvSpPr>
              <p:spPr bwMode="auto">
                <a:xfrm>
                  <a:off x="3175" y="1055"/>
                  <a:ext cx="128"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1" name="Rectangle 767"/>
                <p:cNvSpPr>
                  <a:spLocks noChangeArrowheads="1"/>
                </p:cNvSpPr>
                <p:nvPr/>
              </p:nvSpPr>
              <p:spPr bwMode="auto">
                <a:xfrm>
                  <a:off x="3693" y="2489"/>
                  <a:ext cx="33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24211D"/>
                      </a:solidFill>
                      <a:cs typeface="Arial" pitchFamily="34" charset="0"/>
                    </a:rPr>
                    <a:t>TeraNet</a:t>
                  </a:r>
                  <a:endParaRPr lang="en-US" sz="1800" smtClean="0">
                    <a:solidFill>
                      <a:srgbClr val="000000"/>
                    </a:solidFill>
                    <a:cs typeface="Arial" pitchFamily="34" charset="0"/>
                  </a:endParaRPr>
                </a:p>
              </p:txBody>
            </p:sp>
            <p:sp>
              <p:nvSpPr>
                <p:cNvPr id="37632" name="Line 768"/>
                <p:cNvSpPr>
                  <a:spLocks noChangeShapeType="1"/>
                </p:cNvSpPr>
                <p:nvPr/>
              </p:nvSpPr>
              <p:spPr bwMode="auto">
                <a:xfrm flipH="1">
                  <a:off x="2396" y="2478"/>
                  <a:ext cx="779"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3" name="Line 769"/>
                <p:cNvSpPr>
                  <a:spLocks noChangeShapeType="1"/>
                </p:cNvSpPr>
                <p:nvPr/>
              </p:nvSpPr>
              <p:spPr bwMode="auto">
                <a:xfrm flipH="1">
                  <a:off x="2396" y="2606"/>
                  <a:ext cx="2349"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4" name="Rectangle 770"/>
                <p:cNvSpPr>
                  <a:spLocks noChangeArrowheads="1"/>
                </p:cNvSpPr>
                <p:nvPr/>
              </p:nvSpPr>
              <p:spPr bwMode="auto">
                <a:xfrm>
                  <a:off x="4414" y="3134"/>
                  <a:ext cx="507" cy="880"/>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5" name="Rectangle 771"/>
                <p:cNvSpPr>
                  <a:spLocks noChangeArrowheads="1"/>
                </p:cNvSpPr>
                <p:nvPr/>
              </p:nvSpPr>
              <p:spPr bwMode="auto">
                <a:xfrm>
                  <a:off x="4462" y="3241"/>
                  <a:ext cx="416" cy="208"/>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6" name="Rectangle 772"/>
                <p:cNvSpPr>
                  <a:spLocks noChangeArrowheads="1"/>
                </p:cNvSpPr>
                <p:nvPr/>
              </p:nvSpPr>
              <p:spPr bwMode="auto">
                <a:xfrm>
                  <a:off x="4499" y="3251"/>
                  <a:ext cx="36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Ethernet</a:t>
                  </a:r>
                  <a:endParaRPr lang="en-US" sz="1800" smtClean="0">
                    <a:solidFill>
                      <a:srgbClr val="000000"/>
                    </a:solidFill>
                    <a:cs typeface="Arial" pitchFamily="34" charset="0"/>
                  </a:endParaRPr>
                </a:p>
              </p:txBody>
            </p:sp>
            <p:sp>
              <p:nvSpPr>
                <p:cNvPr id="37637" name="Rectangle 773"/>
                <p:cNvSpPr>
                  <a:spLocks noChangeArrowheads="1"/>
                </p:cNvSpPr>
                <p:nvPr/>
              </p:nvSpPr>
              <p:spPr bwMode="auto">
                <a:xfrm>
                  <a:off x="4574" y="3336"/>
                  <a:ext cx="21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MAC</a:t>
                  </a:r>
                  <a:endParaRPr lang="en-US" sz="1800" smtClean="0">
                    <a:solidFill>
                      <a:srgbClr val="000000"/>
                    </a:solidFill>
                    <a:cs typeface="Arial" pitchFamily="34" charset="0"/>
                  </a:endParaRPr>
                </a:p>
              </p:txBody>
            </p:sp>
            <p:sp>
              <p:nvSpPr>
                <p:cNvPr id="37638" name="Rectangle 774"/>
                <p:cNvSpPr>
                  <a:spLocks noChangeArrowheads="1"/>
                </p:cNvSpPr>
                <p:nvPr/>
              </p:nvSpPr>
              <p:spPr bwMode="auto">
                <a:xfrm>
                  <a:off x="4547" y="3662"/>
                  <a:ext cx="241" cy="21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9" name="Rectangle 775"/>
                <p:cNvSpPr>
                  <a:spLocks noChangeArrowheads="1"/>
                </p:cNvSpPr>
                <p:nvPr/>
              </p:nvSpPr>
              <p:spPr bwMode="auto">
                <a:xfrm>
                  <a:off x="4547" y="3662"/>
                  <a:ext cx="241" cy="21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0" name="Rectangle 776"/>
                <p:cNvSpPr>
                  <a:spLocks noChangeArrowheads="1"/>
                </p:cNvSpPr>
                <p:nvPr/>
              </p:nvSpPr>
              <p:spPr bwMode="auto">
                <a:xfrm>
                  <a:off x="4574" y="3736"/>
                  <a:ext cx="21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SGMII</a:t>
                  </a:r>
                  <a:endParaRPr lang="en-US" sz="1800" smtClean="0">
                    <a:solidFill>
                      <a:srgbClr val="000000"/>
                    </a:solidFill>
                    <a:cs typeface="Arial" pitchFamily="34" charset="0"/>
                  </a:endParaRPr>
                </a:p>
              </p:txBody>
            </p:sp>
            <p:sp>
              <p:nvSpPr>
                <p:cNvPr id="37641" name="Line 777"/>
                <p:cNvSpPr>
                  <a:spLocks noChangeShapeType="1"/>
                </p:cNvSpPr>
                <p:nvPr/>
              </p:nvSpPr>
              <p:spPr bwMode="auto">
                <a:xfrm>
                  <a:off x="4665" y="3465"/>
                  <a:ext cx="1" cy="18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2" name="Freeform 778"/>
                <p:cNvSpPr>
                  <a:spLocks/>
                </p:cNvSpPr>
                <p:nvPr/>
              </p:nvSpPr>
              <p:spPr bwMode="auto">
                <a:xfrm>
                  <a:off x="4649" y="3465"/>
                  <a:ext cx="37" cy="32"/>
                </a:xfrm>
                <a:custGeom>
                  <a:avLst/>
                  <a:gdLst/>
                  <a:ahLst/>
                  <a:cxnLst>
                    <a:cxn ang="0">
                      <a:pos x="37" y="32"/>
                    </a:cxn>
                    <a:cxn ang="0">
                      <a:pos x="16" y="0"/>
                    </a:cxn>
                    <a:cxn ang="0">
                      <a:pos x="0" y="32"/>
                    </a:cxn>
                    <a:cxn ang="0">
                      <a:pos x="37" y="32"/>
                    </a:cxn>
                  </a:cxnLst>
                  <a:rect l="0" t="0" r="r" b="b"/>
                  <a:pathLst>
                    <a:path w="37" h="32">
                      <a:moveTo>
                        <a:pt x="37" y="32"/>
                      </a:moveTo>
                      <a:lnTo>
                        <a:pt x="16" y="0"/>
                      </a:lnTo>
                      <a:lnTo>
                        <a:pt x="0" y="32"/>
                      </a:lnTo>
                      <a:lnTo>
                        <a:pt x="37"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3" name="Freeform 779"/>
                <p:cNvSpPr>
                  <a:spLocks/>
                </p:cNvSpPr>
                <p:nvPr/>
              </p:nvSpPr>
              <p:spPr bwMode="auto">
                <a:xfrm>
                  <a:off x="4649" y="3619"/>
                  <a:ext cx="37" cy="32"/>
                </a:xfrm>
                <a:custGeom>
                  <a:avLst/>
                  <a:gdLst/>
                  <a:ahLst/>
                  <a:cxnLst>
                    <a:cxn ang="0">
                      <a:pos x="37" y="0"/>
                    </a:cxn>
                    <a:cxn ang="0">
                      <a:pos x="16" y="32"/>
                    </a:cxn>
                    <a:cxn ang="0">
                      <a:pos x="0" y="0"/>
                    </a:cxn>
                    <a:cxn ang="0">
                      <a:pos x="37" y="0"/>
                    </a:cxn>
                  </a:cxnLst>
                  <a:rect l="0" t="0" r="r" b="b"/>
                  <a:pathLst>
                    <a:path w="37" h="32">
                      <a:moveTo>
                        <a:pt x="37" y="0"/>
                      </a:moveTo>
                      <a:lnTo>
                        <a:pt x="16" y="32"/>
                      </a:lnTo>
                      <a:lnTo>
                        <a:pt x="0" y="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4" name="Line 780"/>
                <p:cNvSpPr>
                  <a:spLocks noChangeShapeType="1"/>
                </p:cNvSpPr>
                <p:nvPr/>
              </p:nvSpPr>
              <p:spPr bwMode="auto">
                <a:xfrm flipV="1">
                  <a:off x="4665" y="3896"/>
                  <a:ext cx="1" cy="299"/>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5" name="Freeform 781"/>
                <p:cNvSpPr>
                  <a:spLocks/>
                </p:cNvSpPr>
                <p:nvPr/>
              </p:nvSpPr>
              <p:spPr bwMode="auto">
                <a:xfrm>
                  <a:off x="4643" y="4147"/>
                  <a:ext cx="49" cy="48"/>
                </a:xfrm>
                <a:custGeom>
                  <a:avLst/>
                  <a:gdLst/>
                  <a:ahLst/>
                  <a:cxnLst>
                    <a:cxn ang="0">
                      <a:pos x="22" y="48"/>
                    </a:cxn>
                    <a:cxn ang="0">
                      <a:pos x="0" y="0"/>
                    </a:cxn>
                    <a:cxn ang="0">
                      <a:pos x="49" y="0"/>
                    </a:cxn>
                    <a:cxn ang="0">
                      <a:pos x="22" y="48"/>
                    </a:cxn>
                  </a:cxnLst>
                  <a:rect l="0" t="0" r="r" b="b"/>
                  <a:pathLst>
                    <a:path w="49" h="48">
                      <a:moveTo>
                        <a:pt x="22" y="48"/>
                      </a:moveTo>
                      <a:lnTo>
                        <a:pt x="0" y="0"/>
                      </a:lnTo>
                      <a:lnTo>
                        <a:pt x="49" y="0"/>
                      </a:lnTo>
                      <a:lnTo>
                        <a:pt x="22"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6" name="Freeform 782"/>
                <p:cNvSpPr>
                  <a:spLocks/>
                </p:cNvSpPr>
                <p:nvPr/>
              </p:nvSpPr>
              <p:spPr bwMode="auto">
                <a:xfrm>
                  <a:off x="4643" y="3896"/>
                  <a:ext cx="49" cy="48"/>
                </a:xfrm>
                <a:custGeom>
                  <a:avLst/>
                  <a:gdLst/>
                  <a:ahLst/>
                  <a:cxnLst>
                    <a:cxn ang="0">
                      <a:pos x="22" y="0"/>
                    </a:cxn>
                    <a:cxn ang="0">
                      <a:pos x="0" y="48"/>
                    </a:cxn>
                    <a:cxn ang="0">
                      <a:pos x="49" y="48"/>
                    </a:cxn>
                    <a:cxn ang="0">
                      <a:pos x="22" y="0"/>
                    </a:cxn>
                  </a:cxnLst>
                  <a:rect l="0" t="0" r="r" b="b"/>
                  <a:pathLst>
                    <a:path w="49" h="48">
                      <a:moveTo>
                        <a:pt x="22" y="0"/>
                      </a:moveTo>
                      <a:lnTo>
                        <a:pt x="0" y="48"/>
                      </a:lnTo>
                      <a:lnTo>
                        <a:pt x="49" y="48"/>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7" name="Freeform 783"/>
                <p:cNvSpPr>
                  <a:spLocks/>
                </p:cNvSpPr>
                <p:nvPr/>
              </p:nvSpPr>
              <p:spPr bwMode="auto">
                <a:xfrm>
                  <a:off x="4713" y="2740"/>
                  <a:ext cx="69" cy="74"/>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8" name="Freeform 784"/>
                <p:cNvSpPr>
                  <a:spLocks/>
                </p:cNvSpPr>
                <p:nvPr/>
              </p:nvSpPr>
              <p:spPr bwMode="auto">
                <a:xfrm>
                  <a:off x="4718" y="2772"/>
                  <a:ext cx="6" cy="15"/>
                </a:xfrm>
                <a:custGeom>
                  <a:avLst/>
                  <a:gdLst/>
                  <a:ahLst/>
                  <a:cxnLst>
                    <a:cxn ang="0">
                      <a:pos x="0" y="15"/>
                    </a:cxn>
                    <a:cxn ang="0">
                      <a:pos x="0" y="15"/>
                    </a:cxn>
                    <a:cxn ang="0">
                      <a:pos x="6" y="10"/>
                    </a:cxn>
                    <a:cxn ang="0">
                      <a:pos x="6" y="10"/>
                    </a:cxn>
                    <a:cxn ang="0">
                      <a:pos x="6" y="5"/>
                    </a:cxn>
                    <a:cxn ang="0">
                      <a:pos x="6" y="5"/>
                    </a:cxn>
                    <a:cxn ang="0">
                      <a:pos x="6" y="0"/>
                    </a:cxn>
                    <a:cxn ang="0">
                      <a:pos x="0" y="0"/>
                    </a:cxn>
                    <a:cxn ang="0">
                      <a:pos x="0" y="0"/>
                    </a:cxn>
                    <a:cxn ang="0">
                      <a:pos x="0" y="15"/>
                    </a:cxn>
                  </a:cxnLst>
                  <a:rect l="0" t="0" r="r" b="b"/>
                  <a:pathLst>
                    <a:path w="6" h="15">
                      <a:moveTo>
                        <a:pt x="0" y="15"/>
                      </a:moveTo>
                      <a:lnTo>
                        <a:pt x="0" y="15"/>
                      </a:lnTo>
                      <a:lnTo>
                        <a:pt x="6" y="10"/>
                      </a:lnTo>
                      <a:lnTo>
                        <a:pt x="6" y="10"/>
                      </a:lnTo>
                      <a:lnTo>
                        <a:pt x="6" y="5"/>
                      </a:lnTo>
                      <a:lnTo>
                        <a:pt x="6" y="5"/>
                      </a:lnTo>
                      <a:lnTo>
                        <a:pt x="6" y="0"/>
                      </a:lnTo>
                      <a:lnTo>
                        <a:pt x="0" y="0"/>
                      </a:lnTo>
                      <a:lnTo>
                        <a:pt x="0" y="0"/>
                      </a:lnTo>
                      <a:lnTo>
                        <a:pt x="0"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9" name="Rectangle 785"/>
                <p:cNvSpPr>
                  <a:spLocks noChangeArrowheads="1"/>
                </p:cNvSpPr>
                <p:nvPr/>
              </p:nvSpPr>
              <p:spPr bwMode="auto">
                <a:xfrm>
                  <a:off x="4606" y="2772"/>
                  <a:ext cx="112" cy="1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0" name="Freeform 786"/>
                <p:cNvSpPr>
                  <a:spLocks/>
                </p:cNvSpPr>
                <p:nvPr/>
              </p:nvSpPr>
              <p:spPr bwMode="auto">
                <a:xfrm>
                  <a:off x="4595" y="2772"/>
                  <a:ext cx="11" cy="15"/>
                </a:xfrm>
                <a:custGeom>
                  <a:avLst/>
                  <a:gdLst/>
                  <a:ahLst/>
                  <a:cxnLst>
                    <a:cxn ang="0">
                      <a:pos x="11" y="0"/>
                    </a:cxn>
                    <a:cxn ang="0">
                      <a:pos x="6" y="0"/>
                    </a:cxn>
                    <a:cxn ang="0">
                      <a:pos x="6" y="0"/>
                    </a:cxn>
                    <a:cxn ang="0">
                      <a:pos x="0" y="5"/>
                    </a:cxn>
                    <a:cxn ang="0">
                      <a:pos x="0" y="5"/>
                    </a:cxn>
                    <a:cxn ang="0">
                      <a:pos x="0" y="10"/>
                    </a:cxn>
                    <a:cxn ang="0">
                      <a:pos x="6" y="10"/>
                    </a:cxn>
                    <a:cxn ang="0">
                      <a:pos x="6" y="15"/>
                    </a:cxn>
                    <a:cxn ang="0">
                      <a:pos x="11" y="15"/>
                    </a:cxn>
                    <a:cxn ang="0">
                      <a:pos x="11" y="0"/>
                    </a:cxn>
                  </a:cxnLst>
                  <a:rect l="0" t="0" r="r" b="b"/>
                  <a:pathLst>
                    <a:path w="11" h="15">
                      <a:moveTo>
                        <a:pt x="11" y="0"/>
                      </a:moveTo>
                      <a:lnTo>
                        <a:pt x="6" y="0"/>
                      </a:lnTo>
                      <a:lnTo>
                        <a:pt x="6" y="0"/>
                      </a:lnTo>
                      <a:lnTo>
                        <a:pt x="0" y="5"/>
                      </a:lnTo>
                      <a:lnTo>
                        <a:pt x="0" y="5"/>
                      </a:lnTo>
                      <a:lnTo>
                        <a:pt x="0" y="10"/>
                      </a:lnTo>
                      <a:lnTo>
                        <a:pt x="6" y="10"/>
                      </a:lnTo>
                      <a:lnTo>
                        <a:pt x="6" y="15"/>
                      </a:lnTo>
                      <a:lnTo>
                        <a:pt x="11" y="15"/>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1" name="Freeform 787"/>
                <p:cNvSpPr>
                  <a:spLocks/>
                </p:cNvSpPr>
                <p:nvPr/>
              </p:nvSpPr>
              <p:spPr bwMode="auto">
                <a:xfrm>
                  <a:off x="4569" y="2612"/>
                  <a:ext cx="74" cy="69"/>
                </a:xfrm>
                <a:custGeom>
                  <a:avLst/>
                  <a:gdLst/>
                  <a:ahLst/>
                  <a:cxnLst>
                    <a:cxn ang="0">
                      <a:pos x="74" y="69"/>
                    </a:cxn>
                    <a:cxn ang="0">
                      <a:pos x="37" y="0"/>
                    </a:cxn>
                    <a:cxn ang="0">
                      <a:pos x="0" y="69"/>
                    </a:cxn>
                    <a:cxn ang="0">
                      <a:pos x="74" y="69"/>
                    </a:cxn>
                  </a:cxnLst>
                  <a:rect l="0" t="0" r="r" b="b"/>
                  <a:pathLst>
                    <a:path w="74" h="69">
                      <a:moveTo>
                        <a:pt x="74" y="69"/>
                      </a:moveTo>
                      <a:lnTo>
                        <a:pt x="37" y="0"/>
                      </a:lnTo>
                      <a:lnTo>
                        <a:pt x="0" y="69"/>
                      </a:lnTo>
                      <a:lnTo>
                        <a:pt x="74"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2" name="Freeform 788"/>
                <p:cNvSpPr>
                  <a:spLocks/>
                </p:cNvSpPr>
                <p:nvPr/>
              </p:nvSpPr>
              <p:spPr bwMode="auto">
                <a:xfrm>
                  <a:off x="4595" y="2670"/>
                  <a:ext cx="16" cy="6"/>
                </a:xfrm>
                <a:custGeom>
                  <a:avLst/>
                  <a:gdLst/>
                  <a:ahLst/>
                  <a:cxnLst>
                    <a:cxn ang="0">
                      <a:pos x="16" y="6"/>
                    </a:cxn>
                    <a:cxn ang="0">
                      <a:pos x="16" y="0"/>
                    </a:cxn>
                    <a:cxn ang="0">
                      <a:pos x="16" y="0"/>
                    </a:cxn>
                    <a:cxn ang="0">
                      <a:pos x="11" y="0"/>
                    </a:cxn>
                    <a:cxn ang="0">
                      <a:pos x="11" y="0"/>
                    </a:cxn>
                    <a:cxn ang="0">
                      <a:pos x="6" y="0"/>
                    </a:cxn>
                    <a:cxn ang="0">
                      <a:pos x="6" y="0"/>
                    </a:cxn>
                    <a:cxn ang="0">
                      <a:pos x="0" y="0"/>
                    </a:cxn>
                    <a:cxn ang="0">
                      <a:pos x="0" y="6"/>
                    </a:cxn>
                    <a:cxn ang="0">
                      <a:pos x="16" y="6"/>
                    </a:cxn>
                  </a:cxnLst>
                  <a:rect l="0" t="0" r="r" b="b"/>
                  <a:pathLst>
                    <a:path w="16" h="6">
                      <a:moveTo>
                        <a:pt x="16" y="6"/>
                      </a:moveTo>
                      <a:lnTo>
                        <a:pt x="16" y="0"/>
                      </a:lnTo>
                      <a:lnTo>
                        <a:pt x="16" y="0"/>
                      </a:lnTo>
                      <a:lnTo>
                        <a:pt x="11" y="0"/>
                      </a:lnTo>
                      <a:lnTo>
                        <a:pt x="11" y="0"/>
                      </a:lnTo>
                      <a:lnTo>
                        <a:pt x="6" y="0"/>
                      </a:lnTo>
                      <a:lnTo>
                        <a:pt x="6" y="0"/>
                      </a:lnTo>
                      <a:lnTo>
                        <a:pt x="0" y="0"/>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3" name="Rectangle 789"/>
                <p:cNvSpPr>
                  <a:spLocks noChangeArrowheads="1"/>
                </p:cNvSpPr>
                <p:nvPr/>
              </p:nvSpPr>
              <p:spPr bwMode="auto">
                <a:xfrm>
                  <a:off x="4595" y="2676"/>
                  <a:ext cx="16" cy="101"/>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4" name="Freeform 790"/>
                <p:cNvSpPr>
                  <a:spLocks/>
                </p:cNvSpPr>
                <p:nvPr/>
              </p:nvSpPr>
              <p:spPr bwMode="auto">
                <a:xfrm>
                  <a:off x="4595" y="2777"/>
                  <a:ext cx="16" cy="10"/>
                </a:xfrm>
                <a:custGeom>
                  <a:avLst/>
                  <a:gdLst/>
                  <a:ahLst/>
                  <a:cxnLst>
                    <a:cxn ang="0">
                      <a:pos x="0" y="0"/>
                    </a:cxn>
                    <a:cxn ang="0">
                      <a:pos x="0" y="5"/>
                    </a:cxn>
                    <a:cxn ang="0">
                      <a:pos x="6" y="5"/>
                    </a:cxn>
                    <a:cxn ang="0">
                      <a:pos x="6" y="10"/>
                    </a:cxn>
                    <a:cxn ang="0">
                      <a:pos x="11" y="10"/>
                    </a:cxn>
                    <a:cxn ang="0">
                      <a:pos x="11" y="10"/>
                    </a:cxn>
                    <a:cxn ang="0">
                      <a:pos x="16" y="5"/>
                    </a:cxn>
                    <a:cxn ang="0">
                      <a:pos x="16" y="5"/>
                    </a:cxn>
                    <a:cxn ang="0">
                      <a:pos x="16" y="0"/>
                    </a:cxn>
                    <a:cxn ang="0">
                      <a:pos x="0" y="0"/>
                    </a:cxn>
                  </a:cxnLst>
                  <a:rect l="0" t="0" r="r" b="b"/>
                  <a:pathLst>
                    <a:path w="16" h="10">
                      <a:moveTo>
                        <a:pt x="0" y="0"/>
                      </a:moveTo>
                      <a:lnTo>
                        <a:pt x="0" y="5"/>
                      </a:lnTo>
                      <a:lnTo>
                        <a:pt x="6" y="5"/>
                      </a:lnTo>
                      <a:lnTo>
                        <a:pt x="6" y="10"/>
                      </a:lnTo>
                      <a:lnTo>
                        <a:pt x="11" y="10"/>
                      </a:lnTo>
                      <a:lnTo>
                        <a:pt x="11" y="10"/>
                      </a:lnTo>
                      <a:lnTo>
                        <a:pt x="16" y="5"/>
                      </a:lnTo>
                      <a:lnTo>
                        <a:pt x="16" y="5"/>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5" name="Freeform 791"/>
                <p:cNvSpPr>
                  <a:spLocks/>
                </p:cNvSpPr>
                <p:nvPr/>
              </p:nvSpPr>
              <p:spPr bwMode="auto">
                <a:xfrm>
                  <a:off x="4435" y="2612"/>
                  <a:ext cx="75" cy="69"/>
                </a:xfrm>
                <a:custGeom>
                  <a:avLst/>
                  <a:gdLst/>
                  <a:ahLst/>
                  <a:cxnLst>
                    <a:cxn ang="0">
                      <a:pos x="75" y="69"/>
                    </a:cxn>
                    <a:cxn ang="0">
                      <a:pos x="38" y="0"/>
                    </a:cxn>
                    <a:cxn ang="0">
                      <a:pos x="0" y="69"/>
                    </a:cxn>
                    <a:cxn ang="0">
                      <a:pos x="75" y="69"/>
                    </a:cxn>
                  </a:cxnLst>
                  <a:rect l="0" t="0" r="r" b="b"/>
                  <a:pathLst>
                    <a:path w="75" h="69">
                      <a:moveTo>
                        <a:pt x="75" y="69"/>
                      </a:moveTo>
                      <a:lnTo>
                        <a:pt x="38"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6" name="Freeform 792"/>
                <p:cNvSpPr>
                  <a:spLocks/>
                </p:cNvSpPr>
                <p:nvPr/>
              </p:nvSpPr>
              <p:spPr bwMode="auto">
                <a:xfrm>
                  <a:off x="4467" y="2665"/>
                  <a:ext cx="11" cy="11"/>
                </a:xfrm>
                <a:custGeom>
                  <a:avLst/>
                  <a:gdLst/>
                  <a:ahLst/>
                  <a:cxnLst>
                    <a:cxn ang="0">
                      <a:pos x="11" y="11"/>
                    </a:cxn>
                    <a:cxn ang="0">
                      <a:pos x="11" y="5"/>
                    </a:cxn>
                    <a:cxn ang="0">
                      <a:pos x="11" y="5"/>
                    </a:cxn>
                    <a:cxn ang="0">
                      <a:pos x="6" y="5"/>
                    </a:cxn>
                    <a:cxn ang="0">
                      <a:pos x="6" y="0"/>
                    </a:cxn>
                    <a:cxn ang="0">
                      <a:pos x="0" y="5"/>
                    </a:cxn>
                    <a:cxn ang="0">
                      <a:pos x="0" y="5"/>
                    </a:cxn>
                    <a:cxn ang="0">
                      <a:pos x="0" y="5"/>
                    </a:cxn>
                    <a:cxn ang="0">
                      <a:pos x="0" y="11"/>
                    </a:cxn>
                    <a:cxn ang="0">
                      <a:pos x="11" y="11"/>
                    </a:cxn>
                  </a:cxnLst>
                  <a:rect l="0" t="0" r="r" b="b"/>
                  <a:pathLst>
                    <a:path w="11" h="11">
                      <a:moveTo>
                        <a:pt x="11" y="11"/>
                      </a:moveTo>
                      <a:lnTo>
                        <a:pt x="11" y="5"/>
                      </a:lnTo>
                      <a:lnTo>
                        <a:pt x="11" y="5"/>
                      </a:lnTo>
                      <a:lnTo>
                        <a:pt x="6" y="5"/>
                      </a:lnTo>
                      <a:lnTo>
                        <a:pt x="6" y="0"/>
                      </a:lnTo>
                      <a:lnTo>
                        <a:pt x="0" y="5"/>
                      </a:lnTo>
                      <a:lnTo>
                        <a:pt x="0" y="5"/>
                      </a:lnTo>
                      <a:lnTo>
                        <a:pt x="0" y="5"/>
                      </a:lnTo>
                      <a:lnTo>
                        <a:pt x="0" y="11"/>
                      </a:lnTo>
                      <a:lnTo>
                        <a:pt x="11" y="1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7" name="Rectangle 793"/>
                <p:cNvSpPr>
                  <a:spLocks noChangeArrowheads="1"/>
                </p:cNvSpPr>
                <p:nvPr/>
              </p:nvSpPr>
              <p:spPr bwMode="auto">
                <a:xfrm>
                  <a:off x="4467" y="2676"/>
                  <a:ext cx="11" cy="38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8" name="Freeform 794"/>
                <p:cNvSpPr>
                  <a:spLocks/>
                </p:cNvSpPr>
                <p:nvPr/>
              </p:nvSpPr>
              <p:spPr bwMode="auto">
                <a:xfrm>
                  <a:off x="4435" y="3059"/>
                  <a:ext cx="75" cy="64"/>
                </a:xfrm>
                <a:custGeom>
                  <a:avLst/>
                  <a:gdLst/>
                  <a:ahLst/>
                  <a:cxnLst>
                    <a:cxn ang="0">
                      <a:pos x="75" y="0"/>
                    </a:cxn>
                    <a:cxn ang="0">
                      <a:pos x="38" y="64"/>
                    </a:cxn>
                    <a:cxn ang="0">
                      <a:pos x="0" y="0"/>
                    </a:cxn>
                    <a:cxn ang="0">
                      <a:pos x="75" y="0"/>
                    </a:cxn>
                  </a:cxnLst>
                  <a:rect l="0" t="0" r="r" b="b"/>
                  <a:pathLst>
                    <a:path w="75" h="64">
                      <a:moveTo>
                        <a:pt x="75" y="0"/>
                      </a:moveTo>
                      <a:lnTo>
                        <a:pt x="38" y="64"/>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9" name="Freeform 795"/>
                <p:cNvSpPr>
                  <a:spLocks/>
                </p:cNvSpPr>
                <p:nvPr/>
              </p:nvSpPr>
              <p:spPr bwMode="auto">
                <a:xfrm>
                  <a:off x="4467" y="3065"/>
                  <a:ext cx="11" cy="5"/>
                </a:xfrm>
                <a:custGeom>
                  <a:avLst/>
                  <a:gdLst/>
                  <a:ahLst/>
                  <a:cxnLst>
                    <a:cxn ang="0">
                      <a:pos x="0" y="0"/>
                    </a:cxn>
                    <a:cxn ang="0">
                      <a:pos x="0" y="0"/>
                    </a:cxn>
                    <a:cxn ang="0">
                      <a:pos x="0" y="5"/>
                    </a:cxn>
                    <a:cxn ang="0">
                      <a:pos x="0" y="5"/>
                    </a:cxn>
                    <a:cxn ang="0">
                      <a:pos x="6" y="5"/>
                    </a:cxn>
                    <a:cxn ang="0">
                      <a:pos x="6" y="5"/>
                    </a:cxn>
                    <a:cxn ang="0">
                      <a:pos x="11" y="5"/>
                    </a:cxn>
                    <a:cxn ang="0">
                      <a:pos x="11" y="0"/>
                    </a:cxn>
                    <a:cxn ang="0">
                      <a:pos x="11" y="0"/>
                    </a:cxn>
                    <a:cxn ang="0">
                      <a:pos x="0" y="0"/>
                    </a:cxn>
                  </a:cxnLst>
                  <a:rect l="0" t="0" r="r" b="b"/>
                  <a:pathLst>
                    <a:path w="11" h="5">
                      <a:moveTo>
                        <a:pt x="0" y="0"/>
                      </a:moveTo>
                      <a:lnTo>
                        <a:pt x="0" y="0"/>
                      </a:lnTo>
                      <a:lnTo>
                        <a:pt x="0" y="5"/>
                      </a:lnTo>
                      <a:lnTo>
                        <a:pt x="0" y="5"/>
                      </a:lnTo>
                      <a:lnTo>
                        <a:pt x="6" y="5"/>
                      </a:lnTo>
                      <a:lnTo>
                        <a:pt x="6" y="5"/>
                      </a:lnTo>
                      <a:lnTo>
                        <a:pt x="11" y="5"/>
                      </a:lnTo>
                      <a:lnTo>
                        <a:pt x="11" y="0"/>
                      </a:lnTo>
                      <a:lnTo>
                        <a:pt x="1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0" name="Rectangle 796"/>
                <p:cNvSpPr>
                  <a:spLocks noChangeArrowheads="1"/>
                </p:cNvSpPr>
                <p:nvPr/>
              </p:nvSpPr>
              <p:spPr bwMode="auto">
                <a:xfrm>
                  <a:off x="2844" y="3027"/>
                  <a:ext cx="1484" cy="987"/>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1" name="Rectangle 797"/>
                <p:cNvSpPr>
                  <a:spLocks noChangeArrowheads="1"/>
                </p:cNvSpPr>
                <p:nvPr/>
              </p:nvSpPr>
              <p:spPr bwMode="auto">
                <a:xfrm>
                  <a:off x="4168" y="3134"/>
                  <a:ext cx="134"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2" name="Rectangle 798"/>
                <p:cNvSpPr>
                  <a:spLocks noChangeArrowheads="1"/>
                </p:cNvSpPr>
                <p:nvPr/>
              </p:nvSpPr>
              <p:spPr bwMode="auto">
                <a:xfrm>
                  <a:off x="4168" y="3134"/>
                  <a:ext cx="134"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3" name="Rectangle 799"/>
                <p:cNvSpPr>
                  <a:spLocks noChangeArrowheads="1"/>
                </p:cNvSpPr>
                <p:nvPr/>
              </p:nvSpPr>
              <p:spPr bwMode="auto">
                <a:xfrm rot="16200000">
                  <a:off x="4192" y="3461"/>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664" name="Rectangle 800"/>
                <p:cNvSpPr>
                  <a:spLocks noChangeArrowheads="1"/>
                </p:cNvSpPr>
                <p:nvPr/>
              </p:nvSpPr>
              <p:spPr bwMode="auto">
                <a:xfrm rot="16200000">
                  <a:off x="4190" y="3411"/>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R</a:t>
                  </a:r>
                  <a:endParaRPr lang="en-US" sz="1800" smtClean="0">
                    <a:solidFill>
                      <a:srgbClr val="000000"/>
                    </a:solidFill>
                    <a:cs typeface="Arial" pitchFamily="34" charset="0"/>
                  </a:endParaRPr>
                </a:p>
              </p:txBody>
            </p:sp>
            <p:sp>
              <p:nvSpPr>
                <p:cNvPr id="37665" name="Rectangle 801"/>
                <p:cNvSpPr>
                  <a:spLocks noChangeArrowheads="1"/>
                </p:cNvSpPr>
                <p:nvPr/>
              </p:nvSpPr>
              <p:spPr bwMode="auto">
                <a:xfrm rot="16200000">
                  <a:off x="4208" y="3370"/>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666" name="Rectangle 802"/>
                <p:cNvSpPr>
                  <a:spLocks noChangeArrowheads="1"/>
                </p:cNvSpPr>
                <p:nvPr/>
              </p:nvSpPr>
              <p:spPr bwMode="auto">
                <a:xfrm rot="16200000">
                  <a:off x="4187" y="3328"/>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667" name="Rectangle 803"/>
                <p:cNvSpPr>
                  <a:spLocks noChangeArrowheads="1"/>
                </p:cNvSpPr>
                <p:nvPr/>
              </p:nvSpPr>
              <p:spPr bwMode="auto">
                <a:xfrm rot="16200000">
                  <a:off x="4208" y="328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669" name="Rectangle 805"/>
                <p:cNvSpPr>
                  <a:spLocks noChangeArrowheads="1"/>
                </p:cNvSpPr>
                <p:nvPr/>
              </p:nvSpPr>
              <p:spPr bwMode="auto">
                <a:xfrm rot="16200000">
                  <a:off x="4194" y="3158"/>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x4</a:t>
                  </a:r>
                  <a:endParaRPr lang="en-US" sz="2000" dirty="0" smtClean="0">
                    <a:solidFill>
                      <a:srgbClr val="000000"/>
                    </a:solidFill>
                    <a:cs typeface="Arial" pitchFamily="34" charset="0"/>
                  </a:endParaRPr>
                </a:p>
              </p:txBody>
            </p:sp>
            <p:sp>
              <p:nvSpPr>
                <p:cNvPr id="37671" name="Freeform 807"/>
                <p:cNvSpPr>
                  <a:spLocks/>
                </p:cNvSpPr>
                <p:nvPr/>
              </p:nvSpPr>
              <p:spPr bwMode="auto">
                <a:xfrm>
                  <a:off x="4200" y="2617"/>
                  <a:ext cx="70" cy="69"/>
                </a:xfrm>
                <a:custGeom>
                  <a:avLst/>
                  <a:gdLst/>
                  <a:ahLst/>
                  <a:cxnLst>
                    <a:cxn ang="0">
                      <a:pos x="70" y="69"/>
                    </a:cxn>
                    <a:cxn ang="0">
                      <a:pos x="32" y="0"/>
                    </a:cxn>
                    <a:cxn ang="0">
                      <a:pos x="0" y="69"/>
                    </a:cxn>
                    <a:cxn ang="0">
                      <a:pos x="70" y="69"/>
                    </a:cxn>
                  </a:cxnLst>
                  <a:rect l="0" t="0" r="r" b="b"/>
                  <a:pathLst>
                    <a:path w="70" h="69">
                      <a:moveTo>
                        <a:pt x="70" y="69"/>
                      </a:moveTo>
                      <a:lnTo>
                        <a:pt x="32" y="0"/>
                      </a:lnTo>
                      <a:lnTo>
                        <a:pt x="0" y="69"/>
                      </a:lnTo>
                      <a:lnTo>
                        <a:pt x="70"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2" name="Freeform 808"/>
                <p:cNvSpPr>
                  <a:spLocks/>
                </p:cNvSpPr>
                <p:nvPr/>
              </p:nvSpPr>
              <p:spPr bwMode="auto">
                <a:xfrm>
                  <a:off x="4227" y="2670"/>
                  <a:ext cx="16" cy="6"/>
                </a:xfrm>
                <a:custGeom>
                  <a:avLst/>
                  <a:gdLst/>
                  <a:ahLst/>
                  <a:cxnLst>
                    <a:cxn ang="0">
                      <a:pos x="16" y="6"/>
                    </a:cxn>
                    <a:cxn ang="0">
                      <a:pos x="16" y="6"/>
                    </a:cxn>
                    <a:cxn ang="0">
                      <a:pos x="11" y="0"/>
                    </a:cxn>
                    <a:cxn ang="0">
                      <a:pos x="11" y="0"/>
                    </a:cxn>
                    <a:cxn ang="0">
                      <a:pos x="5" y="0"/>
                    </a:cxn>
                    <a:cxn ang="0">
                      <a:pos x="5" y="0"/>
                    </a:cxn>
                    <a:cxn ang="0">
                      <a:pos x="5"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5"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3" name="Rectangle 809"/>
                <p:cNvSpPr>
                  <a:spLocks noChangeArrowheads="1"/>
                </p:cNvSpPr>
                <p:nvPr/>
              </p:nvSpPr>
              <p:spPr bwMode="auto">
                <a:xfrm>
                  <a:off x="4227" y="2676"/>
                  <a:ext cx="16" cy="38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4" name="Freeform 810"/>
                <p:cNvSpPr>
                  <a:spLocks/>
                </p:cNvSpPr>
                <p:nvPr/>
              </p:nvSpPr>
              <p:spPr bwMode="auto">
                <a:xfrm>
                  <a:off x="4200" y="3054"/>
                  <a:ext cx="70" cy="69"/>
                </a:xfrm>
                <a:custGeom>
                  <a:avLst/>
                  <a:gdLst/>
                  <a:ahLst/>
                  <a:cxnLst>
                    <a:cxn ang="0">
                      <a:pos x="70" y="0"/>
                    </a:cxn>
                    <a:cxn ang="0">
                      <a:pos x="32" y="69"/>
                    </a:cxn>
                    <a:cxn ang="0">
                      <a:pos x="0" y="0"/>
                    </a:cxn>
                    <a:cxn ang="0">
                      <a:pos x="70" y="0"/>
                    </a:cxn>
                  </a:cxnLst>
                  <a:rect l="0" t="0" r="r" b="b"/>
                  <a:pathLst>
                    <a:path w="70" h="69">
                      <a:moveTo>
                        <a:pt x="70" y="0"/>
                      </a:moveTo>
                      <a:lnTo>
                        <a:pt x="32" y="69"/>
                      </a:lnTo>
                      <a:lnTo>
                        <a:pt x="0" y="0"/>
                      </a:lnTo>
                      <a:lnTo>
                        <a:pt x="7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5" name="Freeform 811"/>
                <p:cNvSpPr>
                  <a:spLocks/>
                </p:cNvSpPr>
                <p:nvPr/>
              </p:nvSpPr>
              <p:spPr bwMode="auto">
                <a:xfrm>
                  <a:off x="4227" y="3059"/>
                  <a:ext cx="16" cy="11"/>
                </a:xfrm>
                <a:custGeom>
                  <a:avLst/>
                  <a:gdLst/>
                  <a:ahLst/>
                  <a:cxnLst>
                    <a:cxn ang="0">
                      <a:pos x="0" y="0"/>
                    </a:cxn>
                    <a:cxn ang="0">
                      <a:pos x="0" y="6"/>
                    </a:cxn>
                    <a:cxn ang="0">
                      <a:pos x="5"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5"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6" name="Line 812"/>
                <p:cNvSpPr>
                  <a:spLocks noChangeShapeType="1"/>
                </p:cNvSpPr>
                <p:nvPr/>
              </p:nvSpPr>
              <p:spPr bwMode="auto">
                <a:xfrm>
                  <a:off x="4232"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7" name="Freeform 813"/>
                <p:cNvSpPr>
                  <a:spLocks/>
                </p:cNvSpPr>
                <p:nvPr/>
              </p:nvSpPr>
              <p:spPr bwMode="auto">
                <a:xfrm>
                  <a:off x="4211" y="3688"/>
                  <a:ext cx="48" cy="43"/>
                </a:xfrm>
                <a:custGeom>
                  <a:avLst/>
                  <a:gdLst/>
                  <a:ahLst/>
                  <a:cxnLst>
                    <a:cxn ang="0">
                      <a:pos x="21" y="0"/>
                    </a:cxn>
                    <a:cxn ang="0">
                      <a:pos x="48" y="43"/>
                    </a:cxn>
                    <a:cxn ang="0">
                      <a:pos x="0" y="43"/>
                    </a:cxn>
                    <a:cxn ang="0">
                      <a:pos x="21" y="0"/>
                    </a:cxn>
                  </a:cxnLst>
                  <a:rect l="0" t="0" r="r" b="b"/>
                  <a:pathLst>
                    <a:path w="48" h="43">
                      <a:moveTo>
                        <a:pt x="21" y="0"/>
                      </a:moveTo>
                      <a:lnTo>
                        <a:pt x="48"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8" name="Freeform 814"/>
                <p:cNvSpPr>
                  <a:spLocks/>
                </p:cNvSpPr>
                <p:nvPr/>
              </p:nvSpPr>
              <p:spPr bwMode="auto">
                <a:xfrm>
                  <a:off x="4211" y="4147"/>
                  <a:ext cx="48" cy="43"/>
                </a:xfrm>
                <a:custGeom>
                  <a:avLst/>
                  <a:gdLst/>
                  <a:ahLst/>
                  <a:cxnLst>
                    <a:cxn ang="0">
                      <a:pos x="21" y="43"/>
                    </a:cxn>
                    <a:cxn ang="0">
                      <a:pos x="48" y="0"/>
                    </a:cxn>
                    <a:cxn ang="0">
                      <a:pos x="0" y="0"/>
                    </a:cxn>
                    <a:cxn ang="0">
                      <a:pos x="21" y="43"/>
                    </a:cxn>
                  </a:cxnLst>
                  <a:rect l="0" t="0" r="r" b="b"/>
                  <a:pathLst>
                    <a:path w="48" h="43">
                      <a:moveTo>
                        <a:pt x="21" y="43"/>
                      </a:moveTo>
                      <a:lnTo>
                        <a:pt x="48"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9" name="Rectangle 815"/>
                <p:cNvSpPr>
                  <a:spLocks noChangeArrowheads="1"/>
                </p:cNvSpPr>
                <p:nvPr/>
              </p:nvSpPr>
              <p:spPr bwMode="auto">
                <a:xfrm>
                  <a:off x="3682" y="3134"/>
                  <a:ext cx="129"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0" name="Rectangle 816"/>
                <p:cNvSpPr>
                  <a:spLocks noChangeArrowheads="1"/>
                </p:cNvSpPr>
                <p:nvPr/>
              </p:nvSpPr>
              <p:spPr bwMode="auto">
                <a:xfrm>
                  <a:off x="3682" y="3134"/>
                  <a:ext cx="129"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1" name="Rectangle 817"/>
                <p:cNvSpPr>
                  <a:spLocks noChangeArrowheads="1"/>
                </p:cNvSpPr>
                <p:nvPr/>
              </p:nvSpPr>
              <p:spPr bwMode="auto">
                <a:xfrm rot="16200000">
                  <a:off x="3706" y="3391"/>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a:t>
                  </a:r>
                  <a:endParaRPr lang="en-US" sz="1800" dirty="0" smtClean="0">
                    <a:solidFill>
                      <a:srgbClr val="000000"/>
                    </a:solidFill>
                    <a:cs typeface="Arial" pitchFamily="34" charset="0"/>
                  </a:endParaRPr>
                </a:p>
              </p:txBody>
            </p:sp>
            <p:sp>
              <p:nvSpPr>
                <p:cNvPr id="37682" name="Rectangle 818"/>
                <p:cNvSpPr>
                  <a:spLocks noChangeArrowheads="1"/>
                </p:cNvSpPr>
                <p:nvPr/>
              </p:nvSpPr>
              <p:spPr bwMode="auto">
                <a:xfrm rot="16200000">
                  <a:off x="3706" y="3337"/>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P</a:t>
                  </a:r>
                  <a:endParaRPr lang="en-US" sz="1800" dirty="0" smtClean="0">
                    <a:solidFill>
                      <a:srgbClr val="000000"/>
                    </a:solidFill>
                    <a:cs typeface="Arial" pitchFamily="34" charset="0"/>
                  </a:endParaRPr>
                </a:p>
              </p:txBody>
            </p:sp>
            <p:sp>
              <p:nvSpPr>
                <p:cNvPr id="37683" name="Rectangle 819"/>
                <p:cNvSpPr>
                  <a:spLocks noChangeArrowheads="1"/>
                </p:cNvSpPr>
                <p:nvPr/>
              </p:nvSpPr>
              <p:spPr bwMode="auto">
                <a:xfrm rot="16200000">
                  <a:off x="3722" y="3300"/>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endParaRPr lang="en-US" sz="1800" dirty="0" smtClean="0">
                    <a:solidFill>
                      <a:srgbClr val="000000"/>
                    </a:solidFill>
                    <a:cs typeface="Arial" pitchFamily="34" charset="0"/>
                  </a:endParaRPr>
                </a:p>
              </p:txBody>
            </p:sp>
          </p:grpSp>
          <p:sp>
            <p:nvSpPr>
              <p:cNvPr id="37685" name="Line 821"/>
              <p:cNvSpPr>
                <a:spLocks noChangeShapeType="1"/>
              </p:cNvSpPr>
              <p:nvPr/>
            </p:nvSpPr>
            <p:spPr bwMode="auto">
              <a:xfrm>
                <a:off x="3747"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6" name="Freeform 822"/>
              <p:cNvSpPr>
                <a:spLocks/>
              </p:cNvSpPr>
              <p:nvPr/>
            </p:nvSpPr>
            <p:spPr bwMode="auto">
              <a:xfrm>
                <a:off x="3725" y="2617"/>
                <a:ext cx="48" cy="4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7" name="Freeform 823"/>
              <p:cNvSpPr>
                <a:spLocks/>
              </p:cNvSpPr>
              <p:nvPr/>
            </p:nvSpPr>
            <p:spPr bwMode="auto">
              <a:xfrm>
                <a:off x="3725" y="3081"/>
                <a:ext cx="48" cy="42"/>
              </a:xfrm>
              <a:custGeom>
                <a:avLst/>
                <a:gdLst/>
                <a:ahLst/>
                <a:cxnLst>
                  <a:cxn ang="0">
                    <a:pos x="22" y="42"/>
                  </a:cxn>
                  <a:cxn ang="0">
                    <a:pos x="48" y="0"/>
                  </a:cxn>
                  <a:cxn ang="0">
                    <a:pos x="0" y="0"/>
                  </a:cxn>
                  <a:cxn ang="0">
                    <a:pos x="22" y="42"/>
                  </a:cxn>
                </a:cxnLst>
                <a:rect l="0" t="0" r="r" b="b"/>
                <a:pathLst>
                  <a:path w="48" h="42">
                    <a:moveTo>
                      <a:pt x="22" y="42"/>
                    </a:moveTo>
                    <a:lnTo>
                      <a:pt x="48"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8" name="Line 824"/>
              <p:cNvSpPr>
                <a:spLocks noChangeShapeType="1"/>
              </p:cNvSpPr>
              <p:nvPr/>
            </p:nvSpPr>
            <p:spPr bwMode="auto">
              <a:xfrm>
                <a:off x="3747"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9" name="Freeform 825"/>
              <p:cNvSpPr>
                <a:spLocks/>
              </p:cNvSpPr>
              <p:nvPr/>
            </p:nvSpPr>
            <p:spPr bwMode="auto">
              <a:xfrm>
                <a:off x="3725" y="3688"/>
                <a:ext cx="48" cy="4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0" name="Freeform 826"/>
              <p:cNvSpPr>
                <a:spLocks/>
              </p:cNvSpPr>
              <p:nvPr/>
            </p:nvSpPr>
            <p:spPr bwMode="auto">
              <a:xfrm>
                <a:off x="3725" y="4147"/>
                <a:ext cx="48" cy="43"/>
              </a:xfrm>
              <a:custGeom>
                <a:avLst/>
                <a:gdLst/>
                <a:ahLst/>
                <a:cxnLst>
                  <a:cxn ang="0">
                    <a:pos x="22" y="43"/>
                  </a:cxn>
                  <a:cxn ang="0">
                    <a:pos x="48" y="0"/>
                  </a:cxn>
                  <a:cxn ang="0">
                    <a:pos x="0" y="0"/>
                  </a:cxn>
                  <a:cxn ang="0">
                    <a:pos x="22" y="43"/>
                  </a:cxn>
                </a:cxnLst>
                <a:rect l="0" t="0" r="r" b="b"/>
                <a:pathLst>
                  <a:path w="48" h="43">
                    <a:moveTo>
                      <a:pt x="22" y="43"/>
                    </a:moveTo>
                    <a:lnTo>
                      <a:pt x="48"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1" name="Rectangle 827"/>
              <p:cNvSpPr>
                <a:spLocks noChangeArrowheads="1"/>
              </p:cNvSpPr>
              <p:nvPr/>
            </p:nvSpPr>
            <p:spPr bwMode="auto">
              <a:xfrm>
                <a:off x="3522" y="3134"/>
                <a:ext cx="128" cy="54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2" name="Rectangle 828"/>
              <p:cNvSpPr>
                <a:spLocks noChangeArrowheads="1"/>
              </p:cNvSpPr>
              <p:nvPr/>
            </p:nvSpPr>
            <p:spPr bwMode="auto">
              <a:xfrm rot="16200000">
                <a:off x="3544" y="3456"/>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693" name="Rectangle 829"/>
              <p:cNvSpPr>
                <a:spLocks noChangeArrowheads="1"/>
              </p:cNvSpPr>
              <p:nvPr/>
            </p:nvSpPr>
            <p:spPr bwMode="auto">
              <a:xfrm rot="16200000">
                <a:off x="3546" y="3399"/>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A</a:t>
                </a:r>
                <a:endParaRPr lang="en-US" sz="1800" dirty="0" smtClean="0">
                  <a:solidFill>
                    <a:srgbClr val="000000"/>
                  </a:solidFill>
                  <a:cs typeface="Arial" pitchFamily="34" charset="0"/>
                </a:endParaRPr>
              </a:p>
            </p:txBody>
          </p:sp>
          <p:sp>
            <p:nvSpPr>
              <p:cNvPr id="37694" name="Rectangle 830"/>
              <p:cNvSpPr>
                <a:spLocks noChangeArrowheads="1"/>
              </p:cNvSpPr>
              <p:nvPr/>
            </p:nvSpPr>
            <p:spPr bwMode="auto">
              <a:xfrm rot="16200000">
                <a:off x="3544" y="3344"/>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R</a:t>
                </a:r>
                <a:endParaRPr lang="en-US" sz="1800" dirty="0" smtClean="0">
                  <a:solidFill>
                    <a:srgbClr val="000000"/>
                  </a:solidFill>
                  <a:cs typeface="Arial" pitchFamily="34" charset="0"/>
                </a:endParaRPr>
              </a:p>
            </p:txBody>
          </p:sp>
          <p:sp>
            <p:nvSpPr>
              <p:cNvPr id="37695" name="Rectangle 831"/>
              <p:cNvSpPr>
                <a:spLocks noChangeArrowheads="1"/>
              </p:cNvSpPr>
              <p:nvPr/>
            </p:nvSpPr>
            <p:spPr bwMode="auto">
              <a:xfrm rot="16200000">
                <a:off x="3549" y="3290"/>
                <a:ext cx="8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T</a:t>
                </a:r>
                <a:endParaRPr lang="en-US" sz="1800" dirty="0" smtClean="0">
                  <a:solidFill>
                    <a:srgbClr val="000000"/>
                  </a:solidFill>
                  <a:cs typeface="Arial" pitchFamily="34" charset="0"/>
                </a:endParaRPr>
              </a:p>
            </p:txBody>
          </p:sp>
          <p:sp>
            <p:nvSpPr>
              <p:cNvPr id="37698" name="Rectangle 834"/>
              <p:cNvSpPr>
                <a:spLocks noChangeArrowheads="1"/>
              </p:cNvSpPr>
              <p:nvPr/>
            </p:nvSpPr>
            <p:spPr bwMode="auto">
              <a:xfrm rot="16200000">
                <a:off x="3548" y="3156"/>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00" name="Line 836"/>
              <p:cNvSpPr>
                <a:spLocks noChangeShapeType="1"/>
              </p:cNvSpPr>
              <p:nvPr/>
            </p:nvSpPr>
            <p:spPr bwMode="auto">
              <a:xfrm>
                <a:off x="3586"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1" name="Freeform 837"/>
              <p:cNvSpPr>
                <a:spLocks/>
              </p:cNvSpPr>
              <p:nvPr/>
            </p:nvSpPr>
            <p:spPr bwMode="auto">
              <a:xfrm>
                <a:off x="3565" y="2617"/>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2" name="Freeform 838"/>
              <p:cNvSpPr>
                <a:spLocks/>
              </p:cNvSpPr>
              <p:nvPr/>
            </p:nvSpPr>
            <p:spPr bwMode="auto">
              <a:xfrm>
                <a:off x="3565" y="3081"/>
                <a:ext cx="43" cy="42"/>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3" name="Line 839"/>
              <p:cNvSpPr>
                <a:spLocks noChangeShapeType="1"/>
              </p:cNvSpPr>
              <p:nvPr/>
            </p:nvSpPr>
            <p:spPr bwMode="auto">
              <a:xfrm>
                <a:off x="3586"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4" name="Freeform 840"/>
              <p:cNvSpPr>
                <a:spLocks/>
              </p:cNvSpPr>
              <p:nvPr/>
            </p:nvSpPr>
            <p:spPr bwMode="auto">
              <a:xfrm>
                <a:off x="3565" y="3688"/>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5" name="Freeform 841"/>
              <p:cNvSpPr>
                <a:spLocks/>
              </p:cNvSpPr>
              <p:nvPr/>
            </p:nvSpPr>
            <p:spPr bwMode="auto">
              <a:xfrm>
                <a:off x="3565" y="4147"/>
                <a:ext cx="43" cy="43"/>
              </a:xfrm>
              <a:custGeom>
                <a:avLst/>
                <a:gdLst/>
                <a:ahLst/>
                <a:cxnLst>
                  <a:cxn ang="0">
                    <a:pos x="21" y="43"/>
                  </a:cxn>
                  <a:cxn ang="0">
                    <a:pos x="43" y="0"/>
                  </a:cxn>
                  <a:cxn ang="0">
                    <a:pos x="0" y="0"/>
                  </a:cxn>
                  <a:cxn ang="0">
                    <a:pos x="21" y="43"/>
                  </a:cxn>
                </a:cxnLst>
                <a:rect l="0" t="0" r="r" b="b"/>
                <a:pathLst>
                  <a:path w="43" h="43">
                    <a:moveTo>
                      <a:pt x="21" y="43"/>
                    </a:moveTo>
                    <a:lnTo>
                      <a:pt x="43"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6" name="Rectangle 842"/>
              <p:cNvSpPr>
                <a:spLocks noChangeArrowheads="1"/>
              </p:cNvSpPr>
              <p:nvPr/>
            </p:nvSpPr>
            <p:spPr bwMode="auto">
              <a:xfrm>
                <a:off x="4008"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7" name="Rectangle 843"/>
              <p:cNvSpPr>
                <a:spLocks noChangeArrowheads="1"/>
              </p:cNvSpPr>
              <p:nvPr/>
            </p:nvSpPr>
            <p:spPr bwMode="auto">
              <a:xfrm>
                <a:off x="4008"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8" name="Rectangle 844"/>
              <p:cNvSpPr>
                <a:spLocks noChangeArrowheads="1"/>
              </p:cNvSpPr>
              <p:nvPr/>
            </p:nvSpPr>
            <p:spPr bwMode="auto">
              <a:xfrm rot="16200000">
                <a:off x="4043" y="3466"/>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09" name="Rectangle 845"/>
              <p:cNvSpPr>
                <a:spLocks noChangeArrowheads="1"/>
              </p:cNvSpPr>
              <p:nvPr/>
            </p:nvSpPr>
            <p:spPr bwMode="auto">
              <a:xfrm rot="16200000">
                <a:off x="4041" y="3411"/>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10" name="Rectangle 846"/>
              <p:cNvSpPr>
                <a:spLocks noChangeArrowheads="1"/>
              </p:cNvSpPr>
              <p:nvPr/>
            </p:nvSpPr>
            <p:spPr bwMode="auto">
              <a:xfrm rot="16200000">
                <a:off x="4059" y="337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11" name="Rectangle 847"/>
              <p:cNvSpPr>
                <a:spLocks noChangeArrowheads="1"/>
              </p:cNvSpPr>
              <p:nvPr/>
            </p:nvSpPr>
            <p:spPr bwMode="auto">
              <a:xfrm rot="16200000">
                <a:off x="4049" y="3344"/>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13" name="Rectangle 849"/>
              <p:cNvSpPr>
                <a:spLocks noChangeArrowheads="1"/>
              </p:cNvSpPr>
              <p:nvPr/>
            </p:nvSpPr>
            <p:spPr bwMode="auto">
              <a:xfrm rot="16200000">
                <a:off x="4059" y="328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714" name="Rectangle 850"/>
              <p:cNvSpPr>
                <a:spLocks noChangeArrowheads="1"/>
              </p:cNvSpPr>
              <p:nvPr/>
            </p:nvSpPr>
            <p:spPr bwMode="auto">
              <a:xfrm rot="16200000">
                <a:off x="4045" y="3158"/>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16" name="Freeform 852"/>
              <p:cNvSpPr>
                <a:spLocks/>
              </p:cNvSpPr>
              <p:nvPr/>
            </p:nvSpPr>
            <p:spPr bwMode="auto">
              <a:xfrm>
                <a:off x="4035" y="2617"/>
                <a:ext cx="75" cy="69"/>
              </a:xfrm>
              <a:custGeom>
                <a:avLst/>
                <a:gdLst/>
                <a:ahLst/>
                <a:cxnLst>
                  <a:cxn ang="0">
                    <a:pos x="75" y="69"/>
                  </a:cxn>
                  <a:cxn ang="0">
                    <a:pos x="37" y="0"/>
                  </a:cxn>
                  <a:cxn ang="0">
                    <a:pos x="0" y="69"/>
                  </a:cxn>
                  <a:cxn ang="0">
                    <a:pos x="75" y="69"/>
                  </a:cxn>
                </a:cxnLst>
                <a:rect l="0" t="0" r="r" b="b"/>
                <a:pathLst>
                  <a:path w="75" h="69">
                    <a:moveTo>
                      <a:pt x="75" y="69"/>
                    </a:moveTo>
                    <a:lnTo>
                      <a:pt x="37"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7" name="Freeform 853"/>
              <p:cNvSpPr>
                <a:spLocks/>
              </p:cNvSpPr>
              <p:nvPr/>
            </p:nvSpPr>
            <p:spPr bwMode="auto">
              <a:xfrm>
                <a:off x="4067" y="2670"/>
                <a:ext cx="16" cy="6"/>
              </a:xfrm>
              <a:custGeom>
                <a:avLst/>
                <a:gdLst/>
                <a:ahLst/>
                <a:cxnLst>
                  <a:cxn ang="0">
                    <a:pos x="16" y="6"/>
                  </a:cxn>
                  <a:cxn ang="0">
                    <a:pos x="16" y="6"/>
                  </a:cxn>
                  <a:cxn ang="0">
                    <a:pos x="11" y="0"/>
                  </a:cxn>
                  <a:cxn ang="0">
                    <a:pos x="11" y="0"/>
                  </a:cxn>
                  <a:cxn ang="0">
                    <a:pos x="5" y="0"/>
                  </a:cxn>
                  <a:cxn ang="0">
                    <a:pos x="5" y="0"/>
                  </a:cxn>
                  <a:cxn ang="0">
                    <a:pos x="0"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0"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8" name="Rectangle 854"/>
              <p:cNvSpPr>
                <a:spLocks noChangeArrowheads="1"/>
              </p:cNvSpPr>
              <p:nvPr/>
            </p:nvSpPr>
            <p:spPr bwMode="auto">
              <a:xfrm>
                <a:off x="4067" y="2676"/>
                <a:ext cx="16" cy="38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9" name="Freeform 855"/>
              <p:cNvSpPr>
                <a:spLocks/>
              </p:cNvSpPr>
              <p:nvPr/>
            </p:nvSpPr>
            <p:spPr bwMode="auto">
              <a:xfrm>
                <a:off x="4035" y="3054"/>
                <a:ext cx="75" cy="69"/>
              </a:xfrm>
              <a:custGeom>
                <a:avLst/>
                <a:gdLst/>
                <a:ahLst/>
                <a:cxnLst>
                  <a:cxn ang="0">
                    <a:pos x="75" y="0"/>
                  </a:cxn>
                  <a:cxn ang="0">
                    <a:pos x="37" y="69"/>
                  </a:cxn>
                  <a:cxn ang="0">
                    <a:pos x="0" y="0"/>
                  </a:cxn>
                  <a:cxn ang="0">
                    <a:pos x="75" y="0"/>
                  </a:cxn>
                </a:cxnLst>
                <a:rect l="0" t="0" r="r" b="b"/>
                <a:pathLst>
                  <a:path w="75" h="69">
                    <a:moveTo>
                      <a:pt x="75" y="0"/>
                    </a:moveTo>
                    <a:lnTo>
                      <a:pt x="37" y="69"/>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0" name="Freeform 856"/>
              <p:cNvSpPr>
                <a:spLocks/>
              </p:cNvSpPr>
              <p:nvPr/>
            </p:nvSpPr>
            <p:spPr bwMode="auto">
              <a:xfrm>
                <a:off x="4067" y="3059"/>
                <a:ext cx="16" cy="11"/>
              </a:xfrm>
              <a:custGeom>
                <a:avLst/>
                <a:gdLst/>
                <a:ahLst/>
                <a:cxnLst>
                  <a:cxn ang="0">
                    <a:pos x="0" y="0"/>
                  </a:cxn>
                  <a:cxn ang="0">
                    <a:pos x="0" y="6"/>
                  </a:cxn>
                  <a:cxn ang="0">
                    <a:pos x="0"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0"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1" name="Line 857"/>
              <p:cNvSpPr>
                <a:spLocks noChangeShapeType="1"/>
              </p:cNvSpPr>
              <p:nvPr/>
            </p:nvSpPr>
            <p:spPr bwMode="auto">
              <a:xfrm>
                <a:off x="4078"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2" name="Freeform 858"/>
              <p:cNvSpPr>
                <a:spLocks/>
              </p:cNvSpPr>
              <p:nvPr/>
            </p:nvSpPr>
            <p:spPr bwMode="auto">
              <a:xfrm>
                <a:off x="4051" y="3688"/>
                <a:ext cx="48" cy="43"/>
              </a:xfrm>
              <a:custGeom>
                <a:avLst/>
                <a:gdLst/>
                <a:ahLst/>
                <a:cxnLst>
                  <a:cxn ang="0">
                    <a:pos x="27" y="0"/>
                  </a:cxn>
                  <a:cxn ang="0">
                    <a:pos x="48" y="43"/>
                  </a:cxn>
                  <a:cxn ang="0">
                    <a:pos x="0" y="43"/>
                  </a:cxn>
                  <a:cxn ang="0">
                    <a:pos x="27" y="0"/>
                  </a:cxn>
                </a:cxnLst>
                <a:rect l="0" t="0" r="r" b="b"/>
                <a:pathLst>
                  <a:path w="48" h="43">
                    <a:moveTo>
                      <a:pt x="27" y="0"/>
                    </a:moveTo>
                    <a:lnTo>
                      <a:pt x="48"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3" name="Freeform 859"/>
              <p:cNvSpPr>
                <a:spLocks/>
              </p:cNvSpPr>
              <p:nvPr/>
            </p:nvSpPr>
            <p:spPr bwMode="auto">
              <a:xfrm>
                <a:off x="4051" y="4147"/>
                <a:ext cx="48" cy="43"/>
              </a:xfrm>
              <a:custGeom>
                <a:avLst/>
                <a:gdLst/>
                <a:ahLst/>
                <a:cxnLst>
                  <a:cxn ang="0">
                    <a:pos x="27" y="43"/>
                  </a:cxn>
                  <a:cxn ang="0">
                    <a:pos x="48" y="0"/>
                  </a:cxn>
                  <a:cxn ang="0">
                    <a:pos x="0" y="0"/>
                  </a:cxn>
                  <a:cxn ang="0">
                    <a:pos x="27" y="43"/>
                  </a:cxn>
                </a:cxnLst>
                <a:rect l="0" t="0" r="r" b="b"/>
                <a:pathLst>
                  <a:path w="48" h="43">
                    <a:moveTo>
                      <a:pt x="27" y="43"/>
                    </a:moveTo>
                    <a:lnTo>
                      <a:pt x="48"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4" name="Rectangle 860"/>
              <p:cNvSpPr>
                <a:spLocks noChangeArrowheads="1"/>
              </p:cNvSpPr>
              <p:nvPr/>
            </p:nvSpPr>
            <p:spPr bwMode="auto">
              <a:xfrm>
                <a:off x="3362"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5" name="Rectangle 861"/>
              <p:cNvSpPr>
                <a:spLocks noChangeArrowheads="1"/>
              </p:cNvSpPr>
              <p:nvPr/>
            </p:nvSpPr>
            <p:spPr bwMode="auto">
              <a:xfrm>
                <a:off x="3362"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7" name="Rectangle 863"/>
              <p:cNvSpPr>
                <a:spLocks noChangeArrowheads="1"/>
              </p:cNvSpPr>
              <p:nvPr/>
            </p:nvSpPr>
            <p:spPr bwMode="auto">
              <a:xfrm rot="16200000">
                <a:off x="3376" y="3349"/>
                <a:ext cx="111"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r>
                  <a:rPr lang="en-US" sz="1000" b="1" baseline="30000" dirty="0" smtClean="0">
                    <a:solidFill>
                      <a:srgbClr val="000000"/>
                    </a:solidFill>
                    <a:cs typeface="Arial" pitchFamily="34" charset="0"/>
                  </a:rPr>
                  <a:t>2</a:t>
                </a:r>
                <a:r>
                  <a:rPr lang="en-US" sz="1000" b="1" dirty="0" smtClean="0">
                    <a:solidFill>
                      <a:srgbClr val="000000"/>
                    </a:solidFill>
                    <a:cs typeface="Arial" pitchFamily="34" charset="0"/>
                  </a:rPr>
                  <a:t>C</a:t>
                </a:r>
                <a:endParaRPr lang="en-US" sz="1800" dirty="0" smtClean="0">
                  <a:solidFill>
                    <a:srgbClr val="000000"/>
                  </a:solidFill>
                  <a:cs typeface="Arial" pitchFamily="34" charset="0"/>
                </a:endParaRPr>
              </a:p>
            </p:txBody>
          </p:sp>
          <p:sp>
            <p:nvSpPr>
              <p:cNvPr id="37728" name="Rectangle 864"/>
              <p:cNvSpPr>
                <a:spLocks noChangeArrowheads="1"/>
              </p:cNvSpPr>
              <p:nvPr/>
            </p:nvSpPr>
            <p:spPr bwMode="auto">
              <a:xfrm rot="16200000">
                <a:off x="3414" y="3323"/>
                <a:ext cx="0" cy="17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endParaRPr lang="en-US" sz="1800" dirty="0" smtClean="0">
                  <a:solidFill>
                    <a:srgbClr val="000000"/>
                  </a:solidFill>
                  <a:cs typeface="Arial" pitchFamily="34" charset="0"/>
                </a:endParaRPr>
              </a:p>
            </p:txBody>
          </p:sp>
          <p:sp>
            <p:nvSpPr>
              <p:cNvPr id="37729" name="Line 865"/>
              <p:cNvSpPr>
                <a:spLocks noChangeShapeType="1"/>
              </p:cNvSpPr>
              <p:nvPr/>
            </p:nvSpPr>
            <p:spPr bwMode="auto">
              <a:xfrm>
                <a:off x="3426"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0" name="Freeform 866"/>
              <p:cNvSpPr>
                <a:spLocks/>
              </p:cNvSpPr>
              <p:nvPr/>
            </p:nvSpPr>
            <p:spPr bwMode="auto">
              <a:xfrm>
                <a:off x="3399" y="2617"/>
                <a:ext cx="49" cy="4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1" name="Freeform 867"/>
              <p:cNvSpPr>
                <a:spLocks/>
              </p:cNvSpPr>
              <p:nvPr/>
            </p:nvSpPr>
            <p:spPr bwMode="auto">
              <a:xfrm>
                <a:off x="3399" y="3081"/>
                <a:ext cx="49" cy="42"/>
              </a:xfrm>
              <a:custGeom>
                <a:avLst/>
                <a:gdLst/>
                <a:ahLst/>
                <a:cxnLst>
                  <a:cxn ang="0">
                    <a:pos x="27" y="42"/>
                  </a:cxn>
                  <a:cxn ang="0">
                    <a:pos x="49" y="0"/>
                  </a:cxn>
                  <a:cxn ang="0">
                    <a:pos x="0" y="0"/>
                  </a:cxn>
                  <a:cxn ang="0">
                    <a:pos x="27" y="42"/>
                  </a:cxn>
                </a:cxnLst>
                <a:rect l="0" t="0" r="r" b="b"/>
                <a:pathLst>
                  <a:path w="49" h="42">
                    <a:moveTo>
                      <a:pt x="27" y="42"/>
                    </a:moveTo>
                    <a:lnTo>
                      <a:pt x="49" y="0"/>
                    </a:lnTo>
                    <a:lnTo>
                      <a:pt x="0" y="0"/>
                    </a:lnTo>
                    <a:lnTo>
                      <a:pt x="27"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2" name="Line 868"/>
              <p:cNvSpPr>
                <a:spLocks noChangeShapeType="1"/>
              </p:cNvSpPr>
              <p:nvPr/>
            </p:nvSpPr>
            <p:spPr bwMode="auto">
              <a:xfrm>
                <a:off x="3426"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3" name="Freeform 869"/>
              <p:cNvSpPr>
                <a:spLocks/>
              </p:cNvSpPr>
              <p:nvPr/>
            </p:nvSpPr>
            <p:spPr bwMode="auto">
              <a:xfrm>
                <a:off x="3399" y="3688"/>
                <a:ext cx="49" cy="4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4" name="Freeform 870"/>
              <p:cNvSpPr>
                <a:spLocks/>
              </p:cNvSpPr>
              <p:nvPr/>
            </p:nvSpPr>
            <p:spPr bwMode="auto">
              <a:xfrm>
                <a:off x="3399" y="4147"/>
                <a:ext cx="49" cy="43"/>
              </a:xfrm>
              <a:custGeom>
                <a:avLst/>
                <a:gdLst/>
                <a:ahLst/>
                <a:cxnLst>
                  <a:cxn ang="0">
                    <a:pos x="27" y="43"/>
                  </a:cxn>
                  <a:cxn ang="0">
                    <a:pos x="49" y="0"/>
                  </a:cxn>
                  <a:cxn ang="0">
                    <a:pos x="0" y="0"/>
                  </a:cxn>
                  <a:cxn ang="0">
                    <a:pos x="27" y="43"/>
                  </a:cxn>
                </a:cxnLst>
                <a:rect l="0" t="0" r="r" b="b"/>
                <a:pathLst>
                  <a:path w="49" h="43">
                    <a:moveTo>
                      <a:pt x="27" y="43"/>
                    </a:moveTo>
                    <a:lnTo>
                      <a:pt x="49"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5" name="Rectangle 871"/>
              <p:cNvSpPr>
                <a:spLocks noChangeArrowheads="1"/>
              </p:cNvSpPr>
              <p:nvPr/>
            </p:nvSpPr>
            <p:spPr bwMode="auto">
              <a:xfrm>
                <a:off x="3197" y="3134"/>
                <a:ext cx="128" cy="544"/>
              </a:xfrm>
              <a:prstGeom prst="rect">
                <a:avLst/>
              </a:prstGeom>
              <a:solidFill>
                <a:srgbClr val="FFF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6" name="Rectangle 872"/>
              <p:cNvSpPr>
                <a:spLocks noChangeArrowheads="1"/>
              </p:cNvSpPr>
              <p:nvPr/>
            </p:nvSpPr>
            <p:spPr bwMode="auto">
              <a:xfrm>
                <a:off x="3197"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7" name="Rectangle 873"/>
              <p:cNvSpPr>
                <a:spLocks noChangeArrowheads="1"/>
              </p:cNvSpPr>
              <p:nvPr/>
            </p:nvSpPr>
            <p:spPr bwMode="auto">
              <a:xfrm rot="16200000">
                <a:off x="3218" y="3378"/>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738" name="Rectangle 874"/>
              <p:cNvSpPr>
                <a:spLocks noChangeArrowheads="1"/>
              </p:cNvSpPr>
              <p:nvPr/>
            </p:nvSpPr>
            <p:spPr bwMode="auto">
              <a:xfrm rot="16200000">
                <a:off x="3220" y="3326"/>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39" name="Rectangle 875"/>
              <p:cNvSpPr>
                <a:spLocks noChangeArrowheads="1"/>
              </p:cNvSpPr>
              <p:nvPr/>
            </p:nvSpPr>
            <p:spPr bwMode="auto">
              <a:xfrm rot="16200000">
                <a:off x="3220" y="3273"/>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40" name="Line 876"/>
              <p:cNvSpPr>
                <a:spLocks noChangeShapeType="1"/>
              </p:cNvSpPr>
              <p:nvPr/>
            </p:nvSpPr>
            <p:spPr bwMode="auto">
              <a:xfrm>
                <a:off x="3261"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1" name="Freeform 877"/>
              <p:cNvSpPr>
                <a:spLocks/>
              </p:cNvSpPr>
              <p:nvPr/>
            </p:nvSpPr>
            <p:spPr bwMode="auto">
              <a:xfrm>
                <a:off x="3239" y="2617"/>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2" name="Freeform 878"/>
              <p:cNvSpPr>
                <a:spLocks/>
              </p:cNvSpPr>
              <p:nvPr/>
            </p:nvSpPr>
            <p:spPr bwMode="auto">
              <a:xfrm>
                <a:off x="3239" y="3081"/>
                <a:ext cx="43" cy="42"/>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3" name="Line 879"/>
              <p:cNvSpPr>
                <a:spLocks noChangeShapeType="1"/>
              </p:cNvSpPr>
              <p:nvPr/>
            </p:nvSpPr>
            <p:spPr bwMode="auto">
              <a:xfrm>
                <a:off x="3261"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4" name="Freeform 880"/>
              <p:cNvSpPr>
                <a:spLocks/>
              </p:cNvSpPr>
              <p:nvPr/>
            </p:nvSpPr>
            <p:spPr bwMode="auto">
              <a:xfrm>
                <a:off x="3239" y="3688"/>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5" name="Freeform 881"/>
              <p:cNvSpPr>
                <a:spLocks/>
              </p:cNvSpPr>
              <p:nvPr/>
            </p:nvSpPr>
            <p:spPr bwMode="auto">
              <a:xfrm>
                <a:off x="3239" y="4147"/>
                <a:ext cx="43" cy="4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6" name="Rectangle 882"/>
              <p:cNvSpPr>
                <a:spLocks noChangeArrowheads="1"/>
              </p:cNvSpPr>
              <p:nvPr/>
            </p:nvSpPr>
            <p:spPr bwMode="auto">
              <a:xfrm>
                <a:off x="3848" y="3134"/>
                <a:ext cx="128" cy="544"/>
              </a:xfrm>
              <a:prstGeom prst="rect">
                <a:avLst/>
              </a:prstGeom>
              <a:solidFill>
                <a:srgbClr val="FFF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7" name="Rectangle 883"/>
              <p:cNvSpPr>
                <a:spLocks noChangeArrowheads="1"/>
              </p:cNvSpPr>
              <p:nvPr/>
            </p:nvSpPr>
            <p:spPr bwMode="auto">
              <a:xfrm>
                <a:off x="3848"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8" name="Rectangle 884"/>
              <p:cNvSpPr>
                <a:spLocks noChangeArrowheads="1"/>
              </p:cNvSpPr>
              <p:nvPr/>
            </p:nvSpPr>
            <p:spPr bwMode="auto">
              <a:xfrm rot="16200000">
                <a:off x="3864" y="3489"/>
                <a:ext cx="10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M</a:t>
                </a:r>
                <a:endParaRPr lang="en-US" sz="1800" dirty="0" smtClean="0">
                  <a:solidFill>
                    <a:srgbClr val="000000"/>
                  </a:solidFill>
                  <a:cs typeface="Arial" pitchFamily="34" charset="0"/>
                </a:endParaRPr>
              </a:p>
            </p:txBody>
          </p:sp>
          <p:sp>
            <p:nvSpPr>
              <p:cNvPr id="37749" name="Rectangle 885"/>
              <p:cNvSpPr>
                <a:spLocks noChangeArrowheads="1"/>
              </p:cNvSpPr>
              <p:nvPr/>
            </p:nvSpPr>
            <p:spPr bwMode="auto">
              <a:xfrm rot="16200000">
                <a:off x="3878" y="3439"/>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50" name="Rectangle 886"/>
              <p:cNvSpPr>
                <a:spLocks noChangeArrowheads="1"/>
              </p:cNvSpPr>
              <p:nvPr/>
            </p:nvSpPr>
            <p:spPr bwMode="auto">
              <a:xfrm rot="16200000">
                <a:off x="3870" y="3388"/>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B</a:t>
                </a:r>
                <a:endParaRPr lang="en-US" sz="1800" smtClean="0">
                  <a:solidFill>
                    <a:srgbClr val="000000"/>
                  </a:solidFill>
                  <a:cs typeface="Arial" pitchFamily="34" charset="0"/>
                </a:endParaRPr>
              </a:p>
            </p:txBody>
          </p:sp>
          <p:sp>
            <p:nvSpPr>
              <p:cNvPr id="37751" name="Rectangle 887"/>
              <p:cNvSpPr>
                <a:spLocks noChangeArrowheads="1"/>
              </p:cNvSpPr>
              <p:nvPr/>
            </p:nvSpPr>
            <p:spPr bwMode="auto">
              <a:xfrm rot="16200000">
                <a:off x="3872" y="3332"/>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752" name="Rectangle 888"/>
              <p:cNvSpPr>
                <a:spLocks noChangeArrowheads="1"/>
              </p:cNvSpPr>
              <p:nvPr/>
            </p:nvSpPr>
            <p:spPr bwMode="auto">
              <a:xfrm rot="16200000">
                <a:off x="3872" y="3284"/>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54" name="Rectangle 890"/>
              <p:cNvSpPr>
                <a:spLocks noChangeArrowheads="1"/>
              </p:cNvSpPr>
              <p:nvPr/>
            </p:nvSpPr>
            <p:spPr bwMode="auto">
              <a:xfrm rot="16200000">
                <a:off x="3874" y="3156"/>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55" name="Line 891"/>
              <p:cNvSpPr>
                <a:spLocks noChangeShapeType="1"/>
              </p:cNvSpPr>
              <p:nvPr/>
            </p:nvSpPr>
            <p:spPr bwMode="auto">
              <a:xfrm>
                <a:off x="3912"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6" name="Freeform 892"/>
              <p:cNvSpPr>
                <a:spLocks/>
              </p:cNvSpPr>
              <p:nvPr/>
            </p:nvSpPr>
            <p:spPr bwMode="auto">
              <a:xfrm>
                <a:off x="3891" y="3688"/>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7" name="Freeform 893"/>
              <p:cNvSpPr>
                <a:spLocks/>
              </p:cNvSpPr>
              <p:nvPr/>
            </p:nvSpPr>
            <p:spPr bwMode="auto">
              <a:xfrm>
                <a:off x="3891" y="4147"/>
                <a:ext cx="42" cy="4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8" name="Line 894"/>
              <p:cNvSpPr>
                <a:spLocks noChangeShapeType="1"/>
              </p:cNvSpPr>
              <p:nvPr/>
            </p:nvSpPr>
            <p:spPr bwMode="auto">
              <a:xfrm>
                <a:off x="3917"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9" name="Freeform 895"/>
              <p:cNvSpPr>
                <a:spLocks/>
              </p:cNvSpPr>
              <p:nvPr/>
            </p:nvSpPr>
            <p:spPr bwMode="auto">
              <a:xfrm>
                <a:off x="3896" y="2617"/>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0" name="Freeform 896"/>
              <p:cNvSpPr>
                <a:spLocks/>
              </p:cNvSpPr>
              <p:nvPr/>
            </p:nvSpPr>
            <p:spPr bwMode="auto">
              <a:xfrm>
                <a:off x="3896" y="3081"/>
                <a:ext cx="43" cy="42"/>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1" name="Rectangle 897"/>
              <p:cNvSpPr>
                <a:spLocks noChangeArrowheads="1"/>
              </p:cNvSpPr>
              <p:nvPr/>
            </p:nvSpPr>
            <p:spPr bwMode="auto">
              <a:xfrm>
                <a:off x="3036" y="3134"/>
                <a:ext cx="129"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2" name="Rectangle 898"/>
              <p:cNvSpPr>
                <a:spLocks noChangeArrowheads="1"/>
              </p:cNvSpPr>
              <p:nvPr/>
            </p:nvSpPr>
            <p:spPr bwMode="auto">
              <a:xfrm>
                <a:off x="3036" y="3134"/>
                <a:ext cx="129"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3" name="Rectangle 899"/>
              <p:cNvSpPr>
                <a:spLocks noChangeArrowheads="1"/>
              </p:cNvSpPr>
              <p:nvPr/>
            </p:nvSpPr>
            <p:spPr bwMode="auto">
              <a:xfrm rot="16200000">
                <a:off x="3055" y="3396"/>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G</a:t>
                </a:r>
                <a:endParaRPr lang="en-US" sz="1800" smtClean="0">
                  <a:solidFill>
                    <a:srgbClr val="000000"/>
                  </a:solidFill>
                  <a:cs typeface="Arial" pitchFamily="34" charset="0"/>
                </a:endParaRPr>
              </a:p>
            </p:txBody>
          </p:sp>
          <p:sp>
            <p:nvSpPr>
              <p:cNvPr id="37764" name="Rectangle 900"/>
              <p:cNvSpPr>
                <a:spLocks noChangeArrowheads="1"/>
              </p:cNvSpPr>
              <p:nvPr/>
            </p:nvSpPr>
            <p:spPr bwMode="auto">
              <a:xfrm rot="16200000">
                <a:off x="3060" y="3337"/>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65" name="Rectangle 901"/>
              <p:cNvSpPr>
                <a:spLocks noChangeArrowheads="1"/>
              </p:cNvSpPr>
              <p:nvPr/>
            </p:nvSpPr>
            <p:spPr bwMode="auto">
              <a:xfrm rot="16200000">
                <a:off x="3076" y="330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66" name="Rectangle 902"/>
              <p:cNvSpPr>
                <a:spLocks noChangeArrowheads="1"/>
              </p:cNvSpPr>
              <p:nvPr/>
            </p:nvSpPr>
            <p:spPr bwMode="auto">
              <a:xfrm rot="16200000">
                <a:off x="3055" y="3257"/>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767" name="Line 903"/>
              <p:cNvSpPr>
                <a:spLocks noChangeShapeType="1"/>
              </p:cNvSpPr>
              <p:nvPr/>
            </p:nvSpPr>
            <p:spPr bwMode="auto">
              <a:xfrm>
                <a:off x="3101"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8" name="Freeform 904"/>
              <p:cNvSpPr>
                <a:spLocks/>
              </p:cNvSpPr>
              <p:nvPr/>
            </p:nvSpPr>
            <p:spPr bwMode="auto">
              <a:xfrm>
                <a:off x="3079" y="3688"/>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9" name="Freeform 905"/>
              <p:cNvSpPr>
                <a:spLocks/>
              </p:cNvSpPr>
              <p:nvPr/>
            </p:nvSpPr>
            <p:spPr bwMode="auto">
              <a:xfrm>
                <a:off x="3079" y="4147"/>
                <a:ext cx="43" cy="4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0" name="Line 906"/>
              <p:cNvSpPr>
                <a:spLocks noChangeShapeType="1"/>
              </p:cNvSpPr>
              <p:nvPr/>
            </p:nvSpPr>
            <p:spPr bwMode="auto">
              <a:xfrm>
                <a:off x="3101"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1" name="Freeform 907"/>
              <p:cNvSpPr>
                <a:spLocks/>
              </p:cNvSpPr>
              <p:nvPr/>
            </p:nvSpPr>
            <p:spPr bwMode="auto">
              <a:xfrm>
                <a:off x="3079" y="2617"/>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2" name="Freeform 908"/>
              <p:cNvSpPr>
                <a:spLocks/>
              </p:cNvSpPr>
              <p:nvPr/>
            </p:nvSpPr>
            <p:spPr bwMode="auto">
              <a:xfrm>
                <a:off x="3079" y="3081"/>
                <a:ext cx="43" cy="42"/>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3" name="Rectangle 909"/>
              <p:cNvSpPr>
                <a:spLocks noChangeArrowheads="1"/>
              </p:cNvSpPr>
              <p:nvPr/>
            </p:nvSpPr>
            <p:spPr bwMode="auto">
              <a:xfrm>
                <a:off x="2871"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4" name="Rectangle 910"/>
              <p:cNvSpPr>
                <a:spLocks noChangeArrowheads="1"/>
              </p:cNvSpPr>
              <p:nvPr/>
            </p:nvSpPr>
            <p:spPr bwMode="auto">
              <a:xfrm>
                <a:off x="2871"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5" name="Rectangle 911"/>
              <p:cNvSpPr>
                <a:spLocks noChangeArrowheads="1"/>
              </p:cNvSpPr>
              <p:nvPr/>
            </p:nvSpPr>
            <p:spPr bwMode="auto">
              <a:xfrm rot="16200000">
                <a:off x="2895" y="3438"/>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76" name="Rectangle 912"/>
              <p:cNvSpPr>
                <a:spLocks noChangeArrowheads="1"/>
              </p:cNvSpPr>
              <p:nvPr/>
            </p:nvSpPr>
            <p:spPr bwMode="auto">
              <a:xfrm rot="16200000">
                <a:off x="2887" y="3377"/>
                <a:ext cx="10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77" name="Rectangle 913"/>
              <p:cNvSpPr>
                <a:spLocks noChangeArrowheads="1"/>
              </p:cNvSpPr>
              <p:nvPr/>
            </p:nvSpPr>
            <p:spPr bwMode="auto">
              <a:xfrm rot="16200000">
                <a:off x="2911" y="3337"/>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78" name="Rectangle 914"/>
              <p:cNvSpPr>
                <a:spLocks noChangeArrowheads="1"/>
              </p:cNvSpPr>
              <p:nvPr/>
            </p:nvSpPr>
            <p:spPr bwMode="auto">
              <a:xfrm rot="16200000">
                <a:off x="2898" y="3303"/>
                <a:ext cx="8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F</a:t>
                </a:r>
                <a:endParaRPr lang="en-US" sz="1800" smtClean="0">
                  <a:solidFill>
                    <a:srgbClr val="000000"/>
                  </a:solidFill>
                  <a:cs typeface="Arial" pitchFamily="34" charset="0"/>
                </a:endParaRPr>
              </a:p>
            </p:txBody>
          </p:sp>
          <p:sp>
            <p:nvSpPr>
              <p:cNvPr id="37779" name="Rectangle 915"/>
              <p:cNvSpPr>
                <a:spLocks noChangeArrowheads="1"/>
              </p:cNvSpPr>
              <p:nvPr/>
            </p:nvSpPr>
            <p:spPr bwMode="auto">
              <a:xfrm rot="16200000">
                <a:off x="2901" y="3258"/>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1</a:t>
                </a:r>
                <a:endParaRPr lang="en-US" sz="1800" smtClean="0">
                  <a:solidFill>
                    <a:srgbClr val="000000"/>
                  </a:solidFill>
                  <a:cs typeface="Arial" pitchFamily="34" charset="0"/>
                </a:endParaRPr>
              </a:p>
            </p:txBody>
          </p:sp>
          <p:sp>
            <p:nvSpPr>
              <p:cNvPr id="37780" name="Rectangle 916"/>
              <p:cNvSpPr>
                <a:spLocks noChangeArrowheads="1"/>
              </p:cNvSpPr>
              <p:nvPr/>
            </p:nvSpPr>
            <p:spPr bwMode="auto">
              <a:xfrm rot="16200000">
                <a:off x="2901" y="3215"/>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6</a:t>
                </a:r>
                <a:endParaRPr lang="en-US" sz="1800" smtClean="0">
                  <a:solidFill>
                    <a:srgbClr val="000000"/>
                  </a:solidFill>
                  <a:cs typeface="Arial" pitchFamily="34" charset="0"/>
                </a:endParaRPr>
              </a:p>
            </p:txBody>
          </p:sp>
          <p:sp>
            <p:nvSpPr>
              <p:cNvPr id="37781" name="Line 917"/>
              <p:cNvSpPr>
                <a:spLocks noChangeShapeType="1"/>
              </p:cNvSpPr>
              <p:nvPr/>
            </p:nvSpPr>
            <p:spPr bwMode="auto">
              <a:xfrm>
                <a:off x="2935"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2" name="Freeform 918"/>
              <p:cNvSpPr>
                <a:spLocks/>
              </p:cNvSpPr>
              <p:nvPr/>
            </p:nvSpPr>
            <p:spPr bwMode="auto">
              <a:xfrm>
                <a:off x="2914" y="3688"/>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3" name="Freeform 919"/>
              <p:cNvSpPr>
                <a:spLocks/>
              </p:cNvSpPr>
              <p:nvPr/>
            </p:nvSpPr>
            <p:spPr bwMode="auto">
              <a:xfrm>
                <a:off x="2914" y="4147"/>
                <a:ext cx="42" cy="4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4" name="Line 920"/>
              <p:cNvSpPr>
                <a:spLocks noChangeShapeType="1"/>
              </p:cNvSpPr>
              <p:nvPr/>
            </p:nvSpPr>
            <p:spPr bwMode="auto">
              <a:xfrm>
                <a:off x="2935"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5" name="Freeform 921"/>
              <p:cNvSpPr>
                <a:spLocks/>
              </p:cNvSpPr>
              <p:nvPr/>
            </p:nvSpPr>
            <p:spPr bwMode="auto">
              <a:xfrm>
                <a:off x="2914" y="2617"/>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6" name="Freeform 922"/>
              <p:cNvSpPr>
                <a:spLocks/>
              </p:cNvSpPr>
              <p:nvPr/>
            </p:nvSpPr>
            <p:spPr bwMode="auto">
              <a:xfrm>
                <a:off x="2914" y="3081"/>
                <a:ext cx="42" cy="42"/>
              </a:xfrm>
              <a:custGeom>
                <a:avLst/>
                <a:gdLst/>
                <a:ahLst/>
                <a:cxnLst>
                  <a:cxn ang="0">
                    <a:pos x="21" y="42"/>
                  </a:cxn>
                  <a:cxn ang="0">
                    <a:pos x="42" y="0"/>
                  </a:cxn>
                  <a:cxn ang="0">
                    <a:pos x="0" y="0"/>
                  </a:cxn>
                  <a:cxn ang="0">
                    <a:pos x="21" y="42"/>
                  </a:cxn>
                </a:cxnLst>
                <a:rect l="0" t="0" r="r" b="b"/>
                <a:pathLst>
                  <a:path w="42" h="42">
                    <a:moveTo>
                      <a:pt x="21" y="42"/>
                    </a:moveTo>
                    <a:lnTo>
                      <a:pt x="42"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7" name="Rectangle 923"/>
              <p:cNvSpPr>
                <a:spLocks noChangeArrowheads="1"/>
              </p:cNvSpPr>
              <p:nvPr/>
            </p:nvSpPr>
            <p:spPr bwMode="auto">
              <a:xfrm>
                <a:off x="2513" y="1353"/>
                <a:ext cx="422" cy="8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8" name="Rectangle 924"/>
              <p:cNvSpPr>
                <a:spLocks noChangeArrowheads="1"/>
              </p:cNvSpPr>
              <p:nvPr/>
            </p:nvSpPr>
            <p:spPr bwMode="auto">
              <a:xfrm>
                <a:off x="2513" y="1348"/>
                <a:ext cx="422" cy="91"/>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9" name="Rectangle 925"/>
              <p:cNvSpPr>
                <a:spLocks noChangeArrowheads="1"/>
              </p:cNvSpPr>
              <p:nvPr/>
            </p:nvSpPr>
            <p:spPr bwMode="auto">
              <a:xfrm>
                <a:off x="2593" y="1364"/>
                <a:ext cx="315"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Boot ROM</a:t>
                </a:r>
                <a:endParaRPr lang="en-US" sz="1800" smtClean="0">
                  <a:solidFill>
                    <a:srgbClr val="000000"/>
                  </a:solidFill>
                  <a:cs typeface="Arial" pitchFamily="34" charset="0"/>
                </a:endParaRPr>
              </a:p>
            </p:txBody>
          </p:sp>
          <p:sp>
            <p:nvSpPr>
              <p:cNvPr id="37790" name="Line 926"/>
              <p:cNvSpPr>
                <a:spLocks noChangeShapeType="1"/>
              </p:cNvSpPr>
              <p:nvPr/>
            </p:nvSpPr>
            <p:spPr bwMode="auto">
              <a:xfrm flipH="1">
                <a:off x="2951" y="1396"/>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1" name="Freeform 927"/>
              <p:cNvSpPr>
                <a:spLocks/>
              </p:cNvSpPr>
              <p:nvPr/>
            </p:nvSpPr>
            <p:spPr bwMode="auto">
              <a:xfrm>
                <a:off x="3117" y="1375"/>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2" name="Freeform 928"/>
              <p:cNvSpPr>
                <a:spLocks/>
              </p:cNvSpPr>
              <p:nvPr/>
            </p:nvSpPr>
            <p:spPr bwMode="auto">
              <a:xfrm>
                <a:off x="2951" y="1375"/>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3" name="Rectangle 929"/>
              <p:cNvSpPr>
                <a:spLocks noChangeArrowheads="1"/>
              </p:cNvSpPr>
              <p:nvPr/>
            </p:nvSpPr>
            <p:spPr bwMode="auto">
              <a:xfrm>
                <a:off x="2513" y="1225"/>
                <a:ext cx="422" cy="8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4" name="Rectangle 930"/>
              <p:cNvSpPr>
                <a:spLocks noChangeArrowheads="1"/>
              </p:cNvSpPr>
              <p:nvPr/>
            </p:nvSpPr>
            <p:spPr bwMode="auto">
              <a:xfrm>
                <a:off x="2513" y="1220"/>
                <a:ext cx="422" cy="91"/>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5" name="Rectangle 931"/>
              <p:cNvSpPr>
                <a:spLocks noChangeArrowheads="1"/>
              </p:cNvSpPr>
              <p:nvPr/>
            </p:nvSpPr>
            <p:spPr bwMode="auto">
              <a:xfrm>
                <a:off x="2535" y="1231"/>
                <a:ext cx="443"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Debug &amp; Trace</a:t>
                </a:r>
                <a:endParaRPr lang="en-US" sz="1800" dirty="0" smtClean="0">
                  <a:solidFill>
                    <a:srgbClr val="000000"/>
                  </a:solidFill>
                  <a:cs typeface="Arial" pitchFamily="34" charset="0"/>
                </a:endParaRPr>
              </a:p>
            </p:txBody>
          </p:sp>
          <p:sp>
            <p:nvSpPr>
              <p:cNvPr id="37796" name="Line 932"/>
              <p:cNvSpPr>
                <a:spLocks noChangeShapeType="1"/>
              </p:cNvSpPr>
              <p:nvPr/>
            </p:nvSpPr>
            <p:spPr bwMode="auto">
              <a:xfrm flipH="1">
                <a:off x="2951" y="1263"/>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7" name="Freeform 933"/>
              <p:cNvSpPr>
                <a:spLocks/>
              </p:cNvSpPr>
              <p:nvPr/>
            </p:nvSpPr>
            <p:spPr bwMode="auto">
              <a:xfrm>
                <a:off x="3117" y="1241"/>
                <a:ext cx="42" cy="4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8" name="Freeform 934"/>
              <p:cNvSpPr>
                <a:spLocks/>
              </p:cNvSpPr>
              <p:nvPr/>
            </p:nvSpPr>
            <p:spPr bwMode="auto">
              <a:xfrm>
                <a:off x="2951" y="1241"/>
                <a:ext cx="43" cy="4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9" name="Line 935"/>
              <p:cNvSpPr>
                <a:spLocks noChangeShapeType="1"/>
              </p:cNvSpPr>
              <p:nvPr/>
            </p:nvSpPr>
            <p:spPr bwMode="auto">
              <a:xfrm>
                <a:off x="2294" y="1263"/>
                <a:ext cx="20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0" name="Freeform 936"/>
              <p:cNvSpPr>
                <a:spLocks/>
              </p:cNvSpPr>
              <p:nvPr/>
            </p:nvSpPr>
            <p:spPr bwMode="auto">
              <a:xfrm>
                <a:off x="2294" y="1241"/>
                <a:ext cx="43" cy="4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1" name="Freeform 937"/>
              <p:cNvSpPr>
                <a:spLocks/>
              </p:cNvSpPr>
              <p:nvPr/>
            </p:nvSpPr>
            <p:spPr bwMode="auto">
              <a:xfrm>
                <a:off x="2460" y="1241"/>
                <a:ext cx="43" cy="43"/>
              </a:xfrm>
              <a:custGeom>
                <a:avLst/>
                <a:gdLst/>
                <a:ahLst/>
                <a:cxnLst>
                  <a:cxn ang="0">
                    <a:pos x="43" y="22"/>
                  </a:cxn>
                  <a:cxn ang="0">
                    <a:pos x="0" y="0"/>
                  </a:cxn>
                  <a:cxn ang="0">
                    <a:pos x="0" y="43"/>
                  </a:cxn>
                  <a:cxn ang="0">
                    <a:pos x="43" y="22"/>
                  </a:cxn>
                </a:cxnLst>
                <a:rect l="0" t="0" r="r" b="b"/>
                <a:pathLst>
                  <a:path w="43" h="43">
                    <a:moveTo>
                      <a:pt x="43" y="22"/>
                    </a:moveTo>
                    <a:lnTo>
                      <a:pt x="0" y="0"/>
                    </a:lnTo>
                    <a:lnTo>
                      <a:pt x="0" y="43"/>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2" name="Rectangle 938"/>
              <p:cNvSpPr>
                <a:spLocks noChangeArrowheads="1"/>
              </p:cNvSpPr>
              <p:nvPr/>
            </p:nvSpPr>
            <p:spPr bwMode="auto">
              <a:xfrm>
                <a:off x="2513" y="1913"/>
                <a:ext cx="422" cy="13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3" name="Rectangle 939"/>
              <p:cNvSpPr>
                <a:spLocks noChangeArrowheads="1"/>
              </p:cNvSpPr>
              <p:nvPr/>
            </p:nvSpPr>
            <p:spPr bwMode="auto">
              <a:xfrm>
                <a:off x="2513" y="1913"/>
                <a:ext cx="422" cy="13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4" name="Rectangle 940"/>
              <p:cNvSpPr>
                <a:spLocks noChangeArrowheads="1"/>
              </p:cNvSpPr>
              <p:nvPr/>
            </p:nvSpPr>
            <p:spPr bwMode="auto">
              <a:xfrm>
                <a:off x="2513" y="1913"/>
                <a:ext cx="422" cy="139"/>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5" name="Rectangle 941"/>
              <p:cNvSpPr>
                <a:spLocks noChangeArrowheads="1"/>
              </p:cNvSpPr>
              <p:nvPr/>
            </p:nvSpPr>
            <p:spPr bwMode="auto">
              <a:xfrm>
                <a:off x="2636" y="1918"/>
                <a:ext cx="203"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Power</a:t>
                </a:r>
                <a:endParaRPr lang="en-US" sz="1800" smtClean="0">
                  <a:solidFill>
                    <a:srgbClr val="000000"/>
                  </a:solidFill>
                  <a:cs typeface="Arial" pitchFamily="34" charset="0"/>
                </a:endParaRPr>
              </a:p>
            </p:txBody>
          </p:sp>
          <p:sp>
            <p:nvSpPr>
              <p:cNvPr id="37806" name="Rectangle 942"/>
              <p:cNvSpPr>
                <a:spLocks noChangeArrowheads="1"/>
              </p:cNvSpPr>
              <p:nvPr/>
            </p:nvSpPr>
            <p:spPr bwMode="auto">
              <a:xfrm>
                <a:off x="2556" y="1972"/>
                <a:ext cx="390"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Management</a:t>
                </a:r>
                <a:endParaRPr lang="en-US" sz="1800" smtClean="0">
                  <a:solidFill>
                    <a:srgbClr val="000000"/>
                  </a:solidFill>
                  <a:cs typeface="Arial" pitchFamily="34" charset="0"/>
                </a:endParaRPr>
              </a:p>
            </p:txBody>
          </p:sp>
          <p:sp>
            <p:nvSpPr>
              <p:cNvPr id="37807" name="Line 943"/>
              <p:cNvSpPr>
                <a:spLocks noChangeShapeType="1"/>
              </p:cNvSpPr>
              <p:nvPr/>
            </p:nvSpPr>
            <p:spPr bwMode="auto">
              <a:xfrm flipH="1">
                <a:off x="2951" y="1982"/>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8" name="Freeform 944"/>
              <p:cNvSpPr>
                <a:spLocks/>
              </p:cNvSpPr>
              <p:nvPr/>
            </p:nvSpPr>
            <p:spPr bwMode="auto">
              <a:xfrm>
                <a:off x="3117" y="1956"/>
                <a:ext cx="42" cy="48"/>
              </a:xfrm>
              <a:custGeom>
                <a:avLst/>
                <a:gdLst/>
                <a:ahLst/>
                <a:cxnLst>
                  <a:cxn ang="0">
                    <a:pos x="42" y="26"/>
                  </a:cxn>
                  <a:cxn ang="0">
                    <a:pos x="0" y="48"/>
                  </a:cxn>
                  <a:cxn ang="0">
                    <a:pos x="0" y="0"/>
                  </a:cxn>
                  <a:cxn ang="0">
                    <a:pos x="42" y="26"/>
                  </a:cxn>
                </a:cxnLst>
                <a:rect l="0" t="0" r="r" b="b"/>
                <a:pathLst>
                  <a:path w="42" h="48">
                    <a:moveTo>
                      <a:pt x="42" y="26"/>
                    </a:moveTo>
                    <a:lnTo>
                      <a:pt x="0" y="48"/>
                    </a:lnTo>
                    <a:lnTo>
                      <a:pt x="0" y="0"/>
                    </a:lnTo>
                    <a:lnTo>
                      <a:pt x="42"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9" name="Freeform 945"/>
              <p:cNvSpPr>
                <a:spLocks/>
              </p:cNvSpPr>
              <p:nvPr/>
            </p:nvSpPr>
            <p:spPr bwMode="auto">
              <a:xfrm>
                <a:off x="2951" y="1956"/>
                <a:ext cx="43" cy="48"/>
              </a:xfrm>
              <a:custGeom>
                <a:avLst/>
                <a:gdLst/>
                <a:ahLst/>
                <a:cxnLst>
                  <a:cxn ang="0">
                    <a:pos x="0" y="26"/>
                  </a:cxn>
                  <a:cxn ang="0">
                    <a:pos x="43" y="48"/>
                  </a:cxn>
                  <a:cxn ang="0">
                    <a:pos x="43" y="0"/>
                  </a:cxn>
                  <a:cxn ang="0">
                    <a:pos x="0" y="26"/>
                  </a:cxn>
                </a:cxnLst>
                <a:rect l="0" t="0" r="r" b="b"/>
                <a:pathLst>
                  <a:path w="43" h="48">
                    <a:moveTo>
                      <a:pt x="0" y="26"/>
                    </a:moveTo>
                    <a:lnTo>
                      <a:pt x="43" y="48"/>
                    </a:lnTo>
                    <a:lnTo>
                      <a:pt x="43"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0" name="Rectangle 946"/>
              <p:cNvSpPr>
                <a:spLocks noChangeArrowheads="1"/>
              </p:cNvSpPr>
              <p:nvPr/>
            </p:nvSpPr>
            <p:spPr bwMode="auto">
              <a:xfrm>
                <a:off x="2513" y="1487"/>
                <a:ext cx="422" cy="7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1" name="Rectangle 947"/>
              <p:cNvSpPr>
                <a:spLocks noChangeArrowheads="1"/>
              </p:cNvSpPr>
              <p:nvPr/>
            </p:nvSpPr>
            <p:spPr bwMode="auto">
              <a:xfrm>
                <a:off x="2513" y="1476"/>
                <a:ext cx="422" cy="9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2" name="Line 948"/>
              <p:cNvSpPr>
                <a:spLocks noChangeShapeType="1"/>
              </p:cNvSpPr>
              <p:nvPr/>
            </p:nvSpPr>
            <p:spPr bwMode="auto">
              <a:xfrm flipH="1">
                <a:off x="2951" y="1524"/>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3" name="Freeform 949"/>
              <p:cNvSpPr>
                <a:spLocks/>
              </p:cNvSpPr>
              <p:nvPr/>
            </p:nvSpPr>
            <p:spPr bwMode="auto">
              <a:xfrm>
                <a:off x="3117" y="1503"/>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4" name="Freeform 950"/>
              <p:cNvSpPr>
                <a:spLocks/>
              </p:cNvSpPr>
              <p:nvPr/>
            </p:nvSpPr>
            <p:spPr bwMode="auto">
              <a:xfrm>
                <a:off x="2951" y="1503"/>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5" name="Rectangle 951"/>
              <p:cNvSpPr>
                <a:spLocks noChangeArrowheads="1"/>
              </p:cNvSpPr>
              <p:nvPr/>
            </p:nvSpPr>
            <p:spPr bwMode="auto">
              <a:xfrm>
                <a:off x="2577" y="1492"/>
                <a:ext cx="347"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Semaphore</a:t>
                </a:r>
                <a:endParaRPr lang="en-US" sz="1800" smtClean="0">
                  <a:solidFill>
                    <a:srgbClr val="000000"/>
                  </a:solidFill>
                  <a:cs typeface="Arial" pitchFamily="34" charset="0"/>
                </a:endParaRPr>
              </a:p>
            </p:txBody>
          </p:sp>
          <p:sp>
            <p:nvSpPr>
              <p:cNvPr id="37816" name="Rectangle 952"/>
              <p:cNvSpPr>
                <a:spLocks noChangeArrowheads="1"/>
              </p:cNvSpPr>
              <p:nvPr/>
            </p:nvSpPr>
            <p:spPr bwMode="auto">
              <a:xfrm>
                <a:off x="2513" y="1737"/>
                <a:ext cx="422" cy="139"/>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7" name="Line 953"/>
              <p:cNvSpPr>
                <a:spLocks noChangeShapeType="1"/>
              </p:cNvSpPr>
              <p:nvPr/>
            </p:nvSpPr>
            <p:spPr bwMode="auto">
              <a:xfrm flipH="1">
                <a:off x="2951" y="1807"/>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8" name="Freeform 954"/>
              <p:cNvSpPr>
                <a:spLocks/>
              </p:cNvSpPr>
              <p:nvPr/>
            </p:nvSpPr>
            <p:spPr bwMode="auto">
              <a:xfrm>
                <a:off x="3117" y="1785"/>
                <a:ext cx="42" cy="4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9" name="Freeform 955"/>
              <p:cNvSpPr>
                <a:spLocks/>
              </p:cNvSpPr>
              <p:nvPr/>
            </p:nvSpPr>
            <p:spPr bwMode="auto">
              <a:xfrm>
                <a:off x="2951" y="1785"/>
                <a:ext cx="43" cy="4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0" name="Rectangle 956"/>
              <p:cNvSpPr>
                <a:spLocks noChangeArrowheads="1"/>
              </p:cNvSpPr>
              <p:nvPr/>
            </p:nvSpPr>
            <p:spPr bwMode="auto">
              <a:xfrm>
                <a:off x="2599" y="1743"/>
                <a:ext cx="289"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Security /</a:t>
                </a:r>
                <a:endParaRPr lang="en-US" sz="1800" smtClean="0">
                  <a:solidFill>
                    <a:srgbClr val="000000"/>
                  </a:solidFill>
                  <a:cs typeface="Arial" pitchFamily="34" charset="0"/>
                </a:endParaRPr>
              </a:p>
            </p:txBody>
          </p:sp>
          <p:sp>
            <p:nvSpPr>
              <p:cNvPr id="37821" name="Rectangle 957"/>
              <p:cNvSpPr>
                <a:spLocks noChangeArrowheads="1"/>
              </p:cNvSpPr>
              <p:nvPr/>
            </p:nvSpPr>
            <p:spPr bwMode="auto">
              <a:xfrm>
                <a:off x="2551" y="1796"/>
                <a:ext cx="395"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Key Manager</a:t>
                </a:r>
                <a:endParaRPr lang="en-US" sz="1800" dirty="0" smtClean="0">
                  <a:solidFill>
                    <a:srgbClr val="000000"/>
                  </a:solidFill>
                  <a:cs typeface="Arial" pitchFamily="34" charset="0"/>
                </a:endParaRPr>
              </a:p>
            </p:txBody>
          </p:sp>
          <p:sp>
            <p:nvSpPr>
              <p:cNvPr id="37822" name="Rectangle 958"/>
              <p:cNvSpPr>
                <a:spLocks noChangeArrowheads="1"/>
              </p:cNvSpPr>
              <p:nvPr/>
            </p:nvSpPr>
            <p:spPr bwMode="auto">
              <a:xfrm>
                <a:off x="2513" y="1615"/>
                <a:ext cx="422" cy="7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3" name="Rectangle 959"/>
              <p:cNvSpPr>
                <a:spLocks noChangeArrowheads="1"/>
              </p:cNvSpPr>
              <p:nvPr/>
            </p:nvSpPr>
            <p:spPr bwMode="auto">
              <a:xfrm>
                <a:off x="2513" y="1604"/>
                <a:ext cx="422" cy="9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4" name="Line 960"/>
              <p:cNvSpPr>
                <a:spLocks noChangeShapeType="1"/>
              </p:cNvSpPr>
              <p:nvPr/>
            </p:nvSpPr>
            <p:spPr bwMode="auto">
              <a:xfrm flipH="1">
                <a:off x="2951" y="1652"/>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5" name="Freeform 961"/>
              <p:cNvSpPr>
                <a:spLocks/>
              </p:cNvSpPr>
              <p:nvPr/>
            </p:nvSpPr>
            <p:spPr bwMode="auto">
              <a:xfrm>
                <a:off x="3117" y="1631"/>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6" name="Freeform 962"/>
              <p:cNvSpPr>
                <a:spLocks/>
              </p:cNvSpPr>
              <p:nvPr/>
            </p:nvSpPr>
            <p:spPr bwMode="auto">
              <a:xfrm>
                <a:off x="2951" y="1631"/>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7" name="Rectangle 963"/>
              <p:cNvSpPr>
                <a:spLocks noChangeArrowheads="1"/>
              </p:cNvSpPr>
              <p:nvPr/>
            </p:nvSpPr>
            <p:spPr bwMode="auto">
              <a:xfrm>
                <a:off x="2636" y="1620"/>
                <a:ext cx="219"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Timers</a:t>
                </a:r>
                <a:endParaRPr lang="en-US" sz="1800" smtClean="0">
                  <a:solidFill>
                    <a:srgbClr val="000000"/>
                  </a:solidFill>
                  <a:cs typeface="Arial" pitchFamily="34" charset="0"/>
                </a:endParaRPr>
              </a:p>
            </p:txBody>
          </p:sp>
          <p:sp>
            <p:nvSpPr>
              <p:cNvPr id="37828" name="Rectangle 964"/>
              <p:cNvSpPr>
                <a:spLocks noChangeArrowheads="1"/>
              </p:cNvSpPr>
              <p:nvPr/>
            </p:nvSpPr>
            <p:spPr bwMode="auto">
              <a:xfrm>
                <a:off x="3709" y="1427"/>
                <a:ext cx="69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2nd core,  C6657 only</a:t>
                </a:r>
                <a:endParaRPr lang="en-US" sz="1800" dirty="0" smtClean="0">
                  <a:solidFill>
                    <a:srgbClr val="000000"/>
                  </a:solidFill>
                  <a:cs typeface="Arial" pitchFamily="34" charset="0"/>
                </a:endParaRPr>
              </a:p>
            </p:txBody>
          </p:sp>
        </p:grpSp>
        <p:sp>
          <p:nvSpPr>
            <p:cNvPr id="1382" name="Rectangle 1381"/>
            <p:cNvSpPr/>
            <p:nvPr/>
          </p:nvSpPr>
          <p:spPr bwMode="auto">
            <a:xfrm>
              <a:off x="3964781" y="1164431"/>
              <a:ext cx="2378869" cy="70723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endParaRPr lang="en-US" sz="1800" smtClean="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87"/>
          <p:cNvSpPr txBox="1">
            <a:spLocks noChangeArrowheads="1"/>
          </p:cNvSpPr>
          <p:nvPr/>
        </p:nvSpPr>
        <p:spPr bwMode="auto">
          <a:xfrm>
            <a:off x="30950" y="6462711"/>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endParaRPr>
          </a:p>
        </p:txBody>
      </p:sp>
      <p:sp>
        <p:nvSpPr>
          <p:cNvPr id="418" name="Rectangle 59"/>
          <p:cNvSpPr txBox="1">
            <a:spLocks noChangeArrowheads="1"/>
          </p:cNvSpPr>
          <p:nvPr/>
        </p:nvSpPr>
        <p:spPr bwMode="auto">
          <a:xfrm>
            <a:off x="457200" y="57152"/>
            <a:ext cx="8229600" cy="685800"/>
          </a:xfrm>
          <a:prstGeom prst="rect">
            <a:avLst/>
          </a:prstGeom>
          <a:noFill/>
          <a:ln w="9525">
            <a:noFill/>
            <a:miter lim="800000"/>
            <a:headEnd/>
            <a:tailEnd/>
          </a:ln>
        </p:spPr>
        <p:txBody>
          <a:bodyPr anchor="ctr"/>
          <a:lstStyle/>
          <a:p>
            <a:pPr algn="ctr">
              <a:lnSpc>
                <a:spcPct val="70000"/>
              </a:lnSpc>
              <a:defRPr/>
            </a:pPr>
            <a:r>
              <a:rPr lang="en-US" sz="4400" kern="0" dirty="0">
                <a:solidFill>
                  <a:srgbClr val="000000"/>
                </a:solidFill>
                <a:latin typeface="Calibri" pitchFamily="34" charset="0"/>
              </a:rPr>
              <a:t>KeyStone </a:t>
            </a:r>
            <a:r>
              <a:rPr lang="en-US" sz="4400" kern="0" dirty="0" smtClean="0">
                <a:solidFill>
                  <a:srgbClr val="000000"/>
                </a:solidFill>
                <a:latin typeface="Calibri" pitchFamily="34" charset="0"/>
              </a:rPr>
              <a:t>C6654: Power Optimized</a:t>
            </a:r>
            <a:endParaRPr lang="en-US" sz="1600" kern="0" dirty="0">
              <a:solidFill>
                <a:srgbClr val="FF0000"/>
              </a:solidFill>
              <a:latin typeface="Calibri"/>
            </a:endParaRPr>
          </a:p>
        </p:txBody>
      </p:sp>
      <p:sp>
        <p:nvSpPr>
          <p:cNvPr id="87045" name="Rectangle 3"/>
          <p:cNvSpPr>
            <a:spLocks noChangeArrowheads="1"/>
          </p:cNvSpPr>
          <p:nvPr/>
        </p:nvSpPr>
        <p:spPr bwMode="auto">
          <a:xfrm>
            <a:off x="92873" y="1147784"/>
            <a:ext cx="3586162" cy="3839513"/>
          </a:xfrm>
          <a:prstGeom prst="rect">
            <a:avLst/>
          </a:prstGeom>
          <a:noFill/>
          <a:ln w="9525">
            <a:noFill/>
            <a:miter lim="800000"/>
            <a:headEnd/>
            <a:tailEnd/>
          </a:ln>
        </p:spPr>
        <p:txBody>
          <a:bodyPr wrap="square">
            <a:spAutoFit/>
          </a:bodyPr>
          <a:lstStyle/>
          <a:p>
            <a:pPr marL="117475" indent="-117475" algn="l">
              <a:lnSpc>
                <a:spcPct val="85000"/>
              </a:lnSpc>
              <a:spcBef>
                <a:spcPct val="65000"/>
              </a:spcBef>
              <a:buClr>
                <a:srgbClr val="3C9244"/>
              </a:buClr>
              <a:buSzPct val="110000"/>
            </a:pPr>
            <a:r>
              <a:rPr lang="en-US" altLang="en-US" sz="1000" b="1" dirty="0">
                <a:solidFill>
                  <a:srgbClr val="000000"/>
                </a:solidFill>
              </a:rPr>
              <a:t>C66x CorePac</a:t>
            </a:r>
          </a:p>
          <a:p>
            <a:pPr marL="339725" lvl="1" indent="-107950" algn="l">
              <a:lnSpc>
                <a:spcPct val="85000"/>
              </a:lnSpc>
              <a:spcBef>
                <a:spcPct val="20000"/>
              </a:spcBef>
              <a:buFontTx/>
              <a:buChar char="–"/>
            </a:pPr>
            <a:r>
              <a:rPr lang="en-US" altLang="en-US" sz="1000" dirty="0" smtClean="0">
                <a:solidFill>
                  <a:srgbClr val="000000"/>
                </a:solidFill>
              </a:rPr>
              <a:t>C6654: One CorePac DSP Core at 850 MHz</a:t>
            </a:r>
          </a:p>
          <a:p>
            <a:pPr marL="339725" lvl="1" indent="-107950" algn="l">
              <a:lnSpc>
                <a:spcPct val="85000"/>
              </a:lnSpc>
              <a:spcBef>
                <a:spcPct val="20000"/>
              </a:spcBef>
              <a:buFontTx/>
              <a:buChar char="–"/>
            </a:pPr>
            <a:r>
              <a:rPr lang="en-US" altLang="en-US" sz="1000" dirty="0" smtClean="0">
                <a:solidFill>
                  <a:srgbClr val="000000"/>
                </a:solidFill>
              </a:rPr>
              <a:t>Fixed </a:t>
            </a:r>
            <a:r>
              <a:rPr lang="en-US" altLang="en-US" sz="1000" dirty="0">
                <a:solidFill>
                  <a:srgbClr val="000000"/>
                </a:solidFill>
              </a:rPr>
              <a:t>and Floating Point </a:t>
            </a:r>
            <a:r>
              <a:rPr lang="en-US" altLang="en-US" sz="1000" dirty="0" smtClean="0">
                <a:solidFill>
                  <a:srgbClr val="000000"/>
                </a:solidFill>
              </a:rPr>
              <a:t>Operations</a:t>
            </a:r>
          </a:p>
          <a:p>
            <a:pPr marL="339725" lvl="1" indent="-107950" algn="l">
              <a:lnSpc>
                <a:spcPct val="85000"/>
              </a:lnSpc>
              <a:spcBef>
                <a:spcPct val="20000"/>
              </a:spcBef>
              <a:buFontTx/>
              <a:buChar char="–"/>
            </a:pPr>
            <a:r>
              <a:rPr lang="en-US" altLang="en-US" sz="1000" dirty="0" smtClean="0">
                <a:solidFill>
                  <a:srgbClr val="000000"/>
                </a:solidFill>
              </a:rPr>
              <a:t>Backward compatible with C64x+ and C67x+ cores</a:t>
            </a:r>
            <a:endParaRPr lang="en-US" altLang="en-US" sz="1000" dirty="0">
              <a:solidFill>
                <a:srgbClr val="000000"/>
              </a:solidFill>
            </a:endParaRPr>
          </a:p>
          <a:p>
            <a:pPr marL="117475" indent="-117475" algn="l">
              <a:lnSpc>
                <a:spcPct val="85000"/>
              </a:lnSpc>
              <a:spcBef>
                <a:spcPct val="65000"/>
              </a:spcBef>
              <a:buClr>
                <a:srgbClr val="705BA5"/>
              </a:buClr>
              <a:buSzPct val="110000"/>
            </a:pPr>
            <a:r>
              <a:rPr lang="en-US" altLang="en-US" sz="1000" b="1" dirty="0" smtClean="0">
                <a:solidFill>
                  <a:srgbClr val="000000"/>
                </a:solidFill>
              </a:rPr>
              <a:t>Memory </a:t>
            </a:r>
            <a:r>
              <a:rPr lang="en-US" altLang="en-US" sz="1000" b="1" dirty="0">
                <a:solidFill>
                  <a:srgbClr val="000000"/>
                </a:solidFill>
              </a:rPr>
              <a:t>Subsystem</a:t>
            </a:r>
          </a:p>
          <a:p>
            <a:pPr marL="339725" lvl="1" indent="-107950" algn="l">
              <a:lnSpc>
                <a:spcPct val="85000"/>
              </a:lnSpc>
              <a:spcBef>
                <a:spcPct val="20000"/>
              </a:spcBef>
              <a:buFontTx/>
              <a:buChar char="–"/>
            </a:pPr>
            <a:r>
              <a:rPr lang="en-US" sz="1000" dirty="0" smtClean="0">
                <a:solidFill>
                  <a:srgbClr val="000000"/>
                </a:solidFill>
              </a:rPr>
              <a:t>1 MB </a:t>
            </a:r>
            <a:r>
              <a:rPr lang="en-US" sz="1000" dirty="0">
                <a:solidFill>
                  <a:srgbClr val="000000"/>
                </a:solidFill>
              </a:rPr>
              <a:t>Local L2 </a:t>
            </a:r>
            <a:r>
              <a:rPr lang="en-US" sz="1000" dirty="0" smtClean="0">
                <a:solidFill>
                  <a:srgbClr val="000000"/>
                </a:solidFill>
              </a:rPr>
              <a:t>memory</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Multicore </a:t>
            </a:r>
            <a:r>
              <a:rPr lang="en-US" sz="1000" dirty="0">
                <a:solidFill>
                  <a:srgbClr val="000000"/>
                </a:solidFill>
              </a:rPr>
              <a:t>Shared Memory Controller (MSMC</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32-bit DDR3 Interface</a:t>
            </a:r>
          </a:p>
          <a:p>
            <a:pPr marL="117475" indent="-117475" algn="l">
              <a:lnSpc>
                <a:spcPct val="85000"/>
              </a:lnSpc>
              <a:spcBef>
                <a:spcPct val="65000"/>
              </a:spcBef>
              <a:buClr>
                <a:srgbClr val="42968C"/>
              </a:buClr>
              <a:buSzPct val="110000"/>
            </a:pPr>
            <a:r>
              <a:rPr lang="en-US" sz="1000" b="1" dirty="0" smtClean="0">
                <a:solidFill>
                  <a:srgbClr val="000000"/>
                </a:solidFill>
              </a:rPr>
              <a:t>Multicore </a:t>
            </a:r>
            <a:r>
              <a:rPr lang="en-US" sz="1000" b="1" dirty="0">
                <a:solidFill>
                  <a:srgbClr val="000000"/>
                </a:solidFill>
              </a:rPr>
              <a:t>Navigator</a:t>
            </a:r>
          </a:p>
          <a:p>
            <a:pPr marL="339725" lvl="1" indent="-107950" algn="l">
              <a:lnSpc>
                <a:spcPct val="85000"/>
              </a:lnSpc>
              <a:spcBef>
                <a:spcPct val="20000"/>
              </a:spcBef>
              <a:buFontTx/>
              <a:buChar char="–"/>
            </a:pPr>
            <a:r>
              <a:rPr lang="en-US" altLang="en-US" sz="1000" dirty="0">
                <a:solidFill>
                  <a:srgbClr val="000000"/>
                </a:solidFill>
              </a:rPr>
              <a:t>Queue </a:t>
            </a:r>
            <a:r>
              <a:rPr lang="en-US" altLang="en-US" sz="1000" dirty="0" smtClean="0">
                <a:solidFill>
                  <a:srgbClr val="000000"/>
                </a:solidFill>
              </a:rPr>
              <a:t>Manager (8192 hardware queues)</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Packet-based </a:t>
            </a:r>
            <a:r>
              <a:rPr lang="en-US" altLang="en-US" sz="1000" dirty="0">
                <a:solidFill>
                  <a:srgbClr val="000000"/>
                </a:solidFill>
              </a:rPr>
              <a:t>DMA</a:t>
            </a:r>
          </a:p>
          <a:p>
            <a:pPr marL="117475" indent="-117475" algn="l">
              <a:lnSpc>
                <a:spcPct val="85000"/>
              </a:lnSpc>
              <a:spcBef>
                <a:spcPct val="65000"/>
              </a:spcBef>
              <a:buClr>
                <a:srgbClr val="2C71BC"/>
              </a:buClr>
              <a:buSzPct val="110000"/>
            </a:pPr>
            <a:r>
              <a:rPr lang="en-US" altLang="en-US" sz="1000" b="1" dirty="0" smtClean="0">
                <a:solidFill>
                  <a:srgbClr val="000000"/>
                </a:solidFill>
              </a:rPr>
              <a:t>Interfaces</a:t>
            </a:r>
            <a:endParaRPr lang="en-US" altLang="en-US" sz="1000" b="1"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One </a:t>
            </a:r>
            <a:r>
              <a:rPr lang="en-US" sz="1000" dirty="0">
                <a:solidFill>
                  <a:srgbClr val="000000"/>
                </a:solidFill>
              </a:rPr>
              <a:t>10/100/1000 Ethernet SGMII </a:t>
            </a:r>
            <a:r>
              <a:rPr lang="en-US" sz="1000" dirty="0" smtClean="0">
                <a:solidFill>
                  <a:srgbClr val="000000"/>
                </a:solidFill>
              </a:rPr>
              <a:t>port</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2x </a:t>
            </a:r>
            <a:r>
              <a:rPr lang="en-US" sz="1000" dirty="0" err="1">
                <a:solidFill>
                  <a:srgbClr val="000000"/>
                </a:solidFill>
              </a:rPr>
              <a:t>PCIe</a:t>
            </a:r>
            <a:r>
              <a:rPr lang="en-US" sz="1000" dirty="0">
                <a:solidFill>
                  <a:srgbClr val="000000"/>
                </a:solidFill>
              </a:rPr>
              <a:t> </a:t>
            </a:r>
            <a:r>
              <a:rPr lang="en-US" sz="1000" dirty="0" smtClean="0">
                <a:solidFill>
                  <a:srgbClr val="000000"/>
                </a:solidFill>
              </a:rPr>
              <a:t>Gen2</a:t>
            </a:r>
          </a:p>
          <a:p>
            <a:pPr marL="339725" lvl="1" indent="-107950" algn="l">
              <a:lnSpc>
                <a:spcPct val="85000"/>
              </a:lnSpc>
              <a:spcBef>
                <a:spcPct val="20000"/>
              </a:spcBef>
              <a:buFontTx/>
              <a:buChar char="–"/>
            </a:pPr>
            <a:r>
              <a:rPr lang="en-US" sz="1000" dirty="0" smtClean="0">
                <a:solidFill>
                  <a:srgbClr val="000000"/>
                </a:solidFill>
              </a:rPr>
              <a:t>2x Multichannel Buffered Serial Ports (</a:t>
            </a:r>
            <a:r>
              <a:rPr lang="en-US" sz="1000" dirty="0" err="1" smtClean="0">
                <a:solidFill>
                  <a:srgbClr val="000000"/>
                </a:solidFill>
              </a:rPr>
              <a:t>McBSP</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One Asynchronous Memory Interface (EMIF16)</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Additional </a:t>
            </a:r>
            <a:r>
              <a:rPr lang="en-US" sz="1000" dirty="0">
                <a:solidFill>
                  <a:srgbClr val="000000"/>
                </a:solidFill>
              </a:rPr>
              <a:t>Serials</a:t>
            </a:r>
            <a:r>
              <a:rPr lang="en-US" sz="1000" dirty="0" smtClean="0">
                <a:solidFill>
                  <a:srgbClr val="000000"/>
                </a:solidFill>
              </a:rPr>
              <a:t>: </a:t>
            </a:r>
            <a:r>
              <a:rPr lang="en-US" sz="1000" dirty="0">
                <a:solidFill>
                  <a:srgbClr val="000000"/>
                </a:solidFill>
              </a:rPr>
              <a:t>SPI, </a:t>
            </a:r>
            <a:r>
              <a:rPr lang="en-US" sz="1000" dirty="0" smtClean="0">
                <a:solidFill>
                  <a:srgbClr val="000000"/>
                </a:solidFill>
              </a:rPr>
              <a:t>I</a:t>
            </a:r>
            <a:r>
              <a:rPr lang="en-US" sz="1000" baseline="30000" dirty="0" smtClean="0">
                <a:solidFill>
                  <a:srgbClr val="000000"/>
                </a:solidFill>
              </a:rPr>
              <a:t>2</a:t>
            </a:r>
            <a:r>
              <a:rPr lang="en-US" sz="1000" dirty="0" smtClean="0">
                <a:solidFill>
                  <a:srgbClr val="000000"/>
                </a:solidFill>
              </a:rPr>
              <a:t>C, UPP, GPIO</a:t>
            </a:r>
            <a:r>
              <a:rPr lang="en-US" sz="1000" dirty="0">
                <a:solidFill>
                  <a:srgbClr val="000000"/>
                </a:solidFill>
              </a:rPr>
              <a:t>, UART</a:t>
            </a:r>
          </a:p>
          <a:p>
            <a:pPr algn="l">
              <a:lnSpc>
                <a:spcPct val="85000"/>
              </a:lnSpc>
              <a:spcBef>
                <a:spcPct val="65000"/>
              </a:spcBef>
              <a:buClr>
                <a:srgbClr val="000000"/>
              </a:buClr>
              <a:buSzPct val="200000"/>
            </a:pPr>
            <a:r>
              <a:rPr lang="en-US" altLang="en-US" sz="1000" b="1" dirty="0">
                <a:solidFill>
                  <a:srgbClr val="000000"/>
                </a:solidFill>
              </a:rPr>
              <a:t>Embedded Trace Buffer (ETB) </a:t>
            </a:r>
            <a:r>
              <a:rPr lang="en-US" altLang="en-US" sz="1000" b="1" dirty="0" smtClean="0">
                <a:solidFill>
                  <a:srgbClr val="000000"/>
                </a:solidFill>
              </a:rPr>
              <a:t>and</a:t>
            </a:r>
            <a:br>
              <a:rPr lang="en-US" altLang="en-US" sz="1000" b="1" dirty="0" smtClean="0">
                <a:solidFill>
                  <a:srgbClr val="000000"/>
                </a:solidFill>
              </a:rPr>
            </a:br>
            <a:r>
              <a:rPr lang="en-US" altLang="en-US" sz="1000" b="1" dirty="0" smtClean="0">
                <a:solidFill>
                  <a:srgbClr val="000000"/>
                </a:solidFill>
              </a:rPr>
              <a:t>System Trace Buffer </a:t>
            </a:r>
            <a:r>
              <a:rPr lang="en-US" altLang="en-US" sz="1000" b="1" dirty="0">
                <a:solidFill>
                  <a:srgbClr val="000000"/>
                </a:solidFill>
              </a:rPr>
              <a:t>(STB)</a:t>
            </a:r>
          </a:p>
          <a:p>
            <a:pPr marL="117475" indent="-117475" algn="l">
              <a:lnSpc>
                <a:spcPct val="85000"/>
              </a:lnSpc>
              <a:spcBef>
                <a:spcPct val="65000"/>
              </a:spcBef>
              <a:buClr>
                <a:srgbClr val="000000"/>
              </a:buClr>
              <a:buSzPct val="200000"/>
            </a:pPr>
            <a:r>
              <a:rPr lang="en-US" altLang="en-US" sz="1000" b="1" dirty="0">
                <a:solidFill>
                  <a:srgbClr val="000000"/>
                </a:solidFill>
              </a:rPr>
              <a:t>Smart Reflex Enabled</a:t>
            </a:r>
          </a:p>
          <a:p>
            <a:pPr marL="117475" indent="-117475" algn="l">
              <a:lnSpc>
                <a:spcPct val="85000"/>
              </a:lnSpc>
              <a:spcBef>
                <a:spcPct val="65000"/>
              </a:spcBef>
              <a:buClr>
                <a:srgbClr val="000000"/>
              </a:buClr>
              <a:buSzPct val="200000"/>
            </a:pPr>
            <a:r>
              <a:rPr lang="en-US" altLang="en-US" sz="1000" b="1" dirty="0">
                <a:solidFill>
                  <a:srgbClr val="000000"/>
                </a:solidFill>
              </a:rPr>
              <a:t>40 nm High-Performance Process</a:t>
            </a:r>
            <a:endParaRPr lang="en-US" sz="1000" b="1" dirty="0">
              <a:solidFill>
                <a:srgbClr val="000000"/>
              </a:solidFill>
            </a:endParaRPr>
          </a:p>
        </p:txBody>
      </p:sp>
      <p:grpSp>
        <p:nvGrpSpPr>
          <p:cNvPr id="2" name="Group 314"/>
          <p:cNvGrpSpPr/>
          <p:nvPr/>
        </p:nvGrpSpPr>
        <p:grpSpPr>
          <a:xfrm>
            <a:off x="3608389" y="1090614"/>
            <a:ext cx="5475288" cy="5568951"/>
            <a:chOff x="3608389" y="1090614"/>
            <a:chExt cx="5475288" cy="5568951"/>
          </a:xfrm>
        </p:grpSpPr>
        <p:grpSp>
          <p:nvGrpSpPr>
            <p:cNvPr id="3" name="Group 313"/>
            <p:cNvGrpSpPr/>
            <p:nvPr/>
          </p:nvGrpSpPr>
          <p:grpSpPr>
            <a:xfrm>
              <a:off x="3608389" y="1090614"/>
              <a:ext cx="5475288" cy="5568951"/>
              <a:chOff x="3608389" y="1090614"/>
              <a:chExt cx="5475288" cy="5568951"/>
            </a:xfrm>
          </p:grpSpPr>
          <p:sp>
            <p:nvSpPr>
              <p:cNvPr id="37482" name="AutoShape 618"/>
              <p:cNvSpPr>
                <a:spLocks noChangeAspect="1" noChangeArrowheads="1" noTextEdit="1"/>
              </p:cNvSpPr>
              <p:nvPr/>
            </p:nvSpPr>
            <p:spPr bwMode="auto">
              <a:xfrm>
                <a:off x="3608389" y="1090614"/>
                <a:ext cx="5475288" cy="55689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4" name="Group 312"/>
              <p:cNvGrpSpPr/>
              <p:nvPr/>
            </p:nvGrpSpPr>
            <p:grpSpPr>
              <a:xfrm>
                <a:off x="3633790" y="1108077"/>
                <a:ext cx="5432425" cy="5551488"/>
                <a:chOff x="3633790" y="1108077"/>
                <a:chExt cx="5432425" cy="5551488"/>
              </a:xfrm>
            </p:grpSpPr>
            <p:sp>
              <p:nvSpPr>
                <p:cNvPr id="37484" name="Rectangle 620"/>
                <p:cNvSpPr>
                  <a:spLocks noChangeArrowheads="1"/>
                </p:cNvSpPr>
                <p:nvPr/>
              </p:nvSpPr>
              <p:spPr bwMode="auto">
                <a:xfrm>
                  <a:off x="3862390" y="1108077"/>
                  <a:ext cx="5203825" cy="5272088"/>
                </a:xfrm>
                <a:prstGeom prst="rect">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6" name="Rectangle 622"/>
                <p:cNvSpPr>
                  <a:spLocks noChangeArrowheads="1"/>
                </p:cNvSpPr>
                <p:nvPr/>
              </p:nvSpPr>
              <p:spPr bwMode="auto">
                <a:xfrm>
                  <a:off x="5717392" y="3697290"/>
                  <a:ext cx="1029128"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000000"/>
                      </a:solidFill>
                      <a:cs typeface="Arial" pitchFamily="34" charset="0"/>
                    </a:rPr>
                    <a:t>1 Core @ 850 MHz</a:t>
                  </a:r>
                  <a:endParaRPr lang="en-US" sz="1800" dirty="0" smtClean="0">
                    <a:solidFill>
                      <a:srgbClr val="000000"/>
                    </a:solidFill>
                    <a:cs typeface="Arial" pitchFamily="34" charset="0"/>
                  </a:endParaRPr>
                </a:p>
              </p:txBody>
            </p:sp>
            <p:sp>
              <p:nvSpPr>
                <p:cNvPr id="37488" name="Rectangle 624"/>
                <p:cNvSpPr>
                  <a:spLocks noChangeArrowheads="1"/>
                </p:cNvSpPr>
                <p:nvPr/>
              </p:nvSpPr>
              <p:spPr bwMode="auto">
                <a:xfrm>
                  <a:off x="5608640" y="2401890"/>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9" name="Rectangle 625"/>
                <p:cNvSpPr>
                  <a:spLocks noChangeArrowheads="1"/>
                </p:cNvSpPr>
                <p:nvPr/>
              </p:nvSpPr>
              <p:spPr bwMode="auto">
                <a:xfrm>
                  <a:off x="5608640" y="2401890"/>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0" name="Rectangle 626"/>
                <p:cNvSpPr>
                  <a:spLocks noChangeArrowheads="1"/>
                </p:cNvSpPr>
                <p:nvPr/>
              </p:nvSpPr>
              <p:spPr bwMode="auto">
                <a:xfrm>
                  <a:off x="5956302" y="2546352"/>
                  <a:ext cx="661988"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C66x™</a:t>
                  </a:r>
                  <a:endParaRPr lang="en-US" sz="1800" smtClean="0">
                    <a:solidFill>
                      <a:srgbClr val="000000"/>
                    </a:solidFill>
                    <a:cs typeface="Arial" pitchFamily="34" charset="0"/>
                  </a:endParaRPr>
                </a:p>
              </p:txBody>
            </p:sp>
            <p:sp>
              <p:nvSpPr>
                <p:cNvPr id="37491" name="Rectangle 627"/>
                <p:cNvSpPr>
                  <a:spLocks noChangeArrowheads="1"/>
                </p:cNvSpPr>
                <p:nvPr/>
              </p:nvSpPr>
              <p:spPr bwMode="auto">
                <a:xfrm>
                  <a:off x="5905502" y="2724152"/>
                  <a:ext cx="771525"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CorePac</a:t>
                  </a:r>
                  <a:endParaRPr lang="en-US" sz="1800" smtClean="0">
                    <a:solidFill>
                      <a:srgbClr val="000000"/>
                    </a:solidFill>
                    <a:cs typeface="Arial" pitchFamily="34" charset="0"/>
                  </a:endParaRPr>
                </a:p>
              </p:txBody>
            </p:sp>
            <p:sp>
              <p:nvSpPr>
                <p:cNvPr id="37495" name="Rectangle 631"/>
                <p:cNvSpPr>
                  <a:spLocks noChangeArrowheads="1"/>
                </p:cNvSpPr>
                <p:nvPr/>
              </p:nvSpPr>
              <p:spPr bwMode="auto">
                <a:xfrm>
                  <a:off x="8766181" y="1131890"/>
                  <a:ext cx="262892" cy="1077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dirty="0" smtClean="0">
                      <a:solidFill>
                        <a:srgbClr val="24211D"/>
                      </a:solidFill>
                      <a:cs typeface="Arial" pitchFamily="34" charset="0"/>
                    </a:rPr>
                    <a:t>C6654</a:t>
                  </a:r>
                  <a:endParaRPr lang="en-US" sz="1800" dirty="0" smtClean="0">
                    <a:solidFill>
                      <a:srgbClr val="000000"/>
                    </a:solidFill>
                    <a:cs typeface="Arial" pitchFamily="34" charset="0"/>
                  </a:endParaRPr>
                </a:p>
              </p:txBody>
            </p:sp>
            <p:sp>
              <p:nvSpPr>
                <p:cNvPr id="37496" name="Rectangle 632"/>
                <p:cNvSpPr>
                  <a:spLocks noChangeArrowheads="1"/>
                </p:cNvSpPr>
                <p:nvPr/>
              </p:nvSpPr>
              <p:spPr bwMode="auto">
                <a:xfrm>
                  <a:off x="5634040" y="1217615"/>
                  <a:ext cx="619125" cy="592138"/>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7" name="Rectangle 633"/>
                <p:cNvSpPr>
                  <a:spLocks noChangeArrowheads="1"/>
                </p:cNvSpPr>
                <p:nvPr/>
              </p:nvSpPr>
              <p:spPr bwMode="auto">
                <a:xfrm>
                  <a:off x="5794377" y="1444619"/>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MSMC</a:t>
                  </a:r>
                  <a:endParaRPr lang="en-US" sz="1800" dirty="0" smtClean="0">
                    <a:solidFill>
                      <a:srgbClr val="000000"/>
                    </a:solidFill>
                    <a:cs typeface="Arial" pitchFamily="34" charset="0"/>
                  </a:endParaRPr>
                </a:p>
              </p:txBody>
            </p:sp>
            <p:sp>
              <p:nvSpPr>
                <p:cNvPr id="37502" name="Rectangle 638"/>
                <p:cNvSpPr>
                  <a:spLocks noChangeArrowheads="1"/>
                </p:cNvSpPr>
                <p:nvPr/>
              </p:nvSpPr>
              <p:spPr bwMode="auto">
                <a:xfrm>
                  <a:off x="4108452" y="1352552"/>
                  <a:ext cx="669925" cy="304800"/>
                </a:xfrm>
                <a:prstGeom prst="rect">
                  <a:avLst/>
                </a:prstGeom>
                <a:solidFill>
                  <a:srgbClr val="FFFF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3" name="Rectangle 639"/>
                <p:cNvSpPr>
                  <a:spLocks noChangeArrowheads="1"/>
                </p:cNvSpPr>
                <p:nvPr/>
              </p:nvSpPr>
              <p:spPr bwMode="auto">
                <a:xfrm>
                  <a:off x="4294190" y="1385890"/>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32-Bit </a:t>
                  </a:r>
                  <a:endParaRPr lang="en-US" sz="1800" smtClean="0">
                    <a:solidFill>
                      <a:srgbClr val="000000"/>
                    </a:solidFill>
                    <a:cs typeface="Arial" pitchFamily="34" charset="0"/>
                  </a:endParaRPr>
                </a:p>
              </p:txBody>
            </p:sp>
            <p:sp>
              <p:nvSpPr>
                <p:cNvPr id="37504" name="Rectangle 640"/>
                <p:cNvSpPr>
                  <a:spLocks noChangeArrowheads="1"/>
                </p:cNvSpPr>
                <p:nvPr/>
              </p:nvSpPr>
              <p:spPr bwMode="auto">
                <a:xfrm>
                  <a:off x="4167190" y="1487490"/>
                  <a:ext cx="601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DDR3 EMIF</a:t>
                  </a:r>
                  <a:endParaRPr lang="en-US" sz="1800" smtClean="0">
                    <a:solidFill>
                      <a:srgbClr val="000000"/>
                    </a:solidFill>
                    <a:cs typeface="Arial" pitchFamily="34" charset="0"/>
                  </a:endParaRPr>
                </a:p>
              </p:txBody>
            </p:sp>
            <p:sp>
              <p:nvSpPr>
                <p:cNvPr id="37515" name="Freeform 651"/>
                <p:cNvSpPr>
                  <a:spLocks/>
                </p:cNvSpPr>
                <p:nvPr/>
              </p:nvSpPr>
              <p:spPr bwMode="auto">
                <a:xfrm>
                  <a:off x="5481640" y="1428752"/>
                  <a:ext cx="144463" cy="144463"/>
                </a:xfrm>
                <a:custGeom>
                  <a:avLst/>
                  <a:gdLst/>
                  <a:ahLst/>
                  <a:cxnLst>
                    <a:cxn ang="0">
                      <a:pos x="91" y="48"/>
                    </a:cxn>
                    <a:cxn ang="0">
                      <a:pos x="0" y="91"/>
                    </a:cxn>
                    <a:cxn ang="0">
                      <a:pos x="0" y="0"/>
                    </a:cxn>
                    <a:cxn ang="0">
                      <a:pos x="91" y="48"/>
                    </a:cxn>
                  </a:cxnLst>
                  <a:rect l="0" t="0" r="r" b="b"/>
                  <a:pathLst>
                    <a:path w="91" h="91">
                      <a:moveTo>
                        <a:pt x="91" y="48"/>
                      </a:moveTo>
                      <a:lnTo>
                        <a:pt x="0" y="91"/>
                      </a:lnTo>
                      <a:lnTo>
                        <a:pt x="0" y="0"/>
                      </a:lnTo>
                      <a:lnTo>
                        <a:pt x="91"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6" name="Freeform 652"/>
                <p:cNvSpPr>
                  <a:spLocks/>
                </p:cNvSpPr>
                <p:nvPr/>
              </p:nvSpPr>
              <p:spPr bwMode="auto">
                <a:xfrm>
                  <a:off x="5481640" y="1471615"/>
                  <a:ext cx="33338" cy="58738"/>
                </a:xfrm>
                <a:custGeom>
                  <a:avLst/>
                  <a:gdLst/>
                  <a:ahLst/>
                  <a:cxnLst>
                    <a:cxn ang="0">
                      <a:pos x="0" y="37"/>
                    </a:cxn>
                    <a:cxn ang="0">
                      <a:pos x="5" y="37"/>
                    </a:cxn>
                    <a:cxn ang="0">
                      <a:pos x="11" y="37"/>
                    </a:cxn>
                    <a:cxn ang="0">
                      <a:pos x="11" y="32"/>
                    </a:cxn>
                    <a:cxn ang="0">
                      <a:pos x="16" y="32"/>
                    </a:cxn>
                    <a:cxn ang="0">
                      <a:pos x="16" y="27"/>
                    </a:cxn>
                    <a:cxn ang="0">
                      <a:pos x="16" y="27"/>
                    </a:cxn>
                    <a:cxn ang="0">
                      <a:pos x="21" y="21"/>
                    </a:cxn>
                    <a:cxn ang="0">
                      <a:pos x="21" y="21"/>
                    </a:cxn>
                    <a:cxn ang="0">
                      <a:pos x="21" y="16"/>
                    </a:cxn>
                    <a:cxn ang="0">
                      <a:pos x="16" y="11"/>
                    </a:cxn>
                    <a:cxn ang="0">
                      <a:pos x="16" y="11"/>
                    </a:cxn>
                    <a:cxn ang="0">
                      <a:pos x="16" y="5"/>
                    </a:cxn>
                    <a:cxn ang="0">
                      <a:pos x="11" y="5"/>
                    </a:cxn>
                    <a:cxn ang="0">
                      <a:pos x="11" y="0"/>
                    </a:cxn>
                    <a:cxn ang="0">
                      <a:pos x="5" y="0"/>
                    </a:cxn>
                    <a:cxn ang="0">
                      <a:pos x="0" y="0"/>
                    </a:cxn>
                    <a:cxn ang="0">
                      <a:pos x="0" y="37"/>
                    </a:cxn>
                  </a:cxnLst>
                  <a:rect l="0" t="0" r="r" b="b"/>
                  <a:pathLst>
                    <a:path w="21" h="37">
                      <a:moveTo>
                        <a:pt x="0" y="37"/>
                      </a:moveTo>
                      <a:lnTo>
                        <a:pt x="5" y="37"/>
                      </a:lnTo>
                      <a:lnTo>
                        <a:pt x="11" y="37"/>
                      </a:lnTo>
                      <a:lnTo>
                        <a:pt x="11" y="32"/>
                      </a:lnTo>
                      <a:lnTo>
                        <a:pt x="16" y="32"/>
                      </a:lnTo>
                      <a:lnTo>
                        <a:pt x="16" y="27"/>
                      </a:lnTo>
                      <a:lnTo>
                        <a:pt x="16" y="27"/>
                      </a:lnTo>
                      <a:lnTo>
                        <a:pt x="21" y="21"/>
                      </a:lnTo>
                      <a:lnTo>
                        <a:pt x="21" y="21"/>
                      </a:lnTo>
                      <a:lnTo>
                        <a:pt x="21" y="16"/>
                      </a:lnTo>
                      <a:lnTo>
                        <a:pt x="16" y="11"/>
                      </a:lnTo>
                      <a:lnTo>
                        <a:pt x="16" y="11"/>
                      </a:lnTo>
                      <a:lnTo>
                        <a:pt x="16" y="5"/>
                      </a:lnTo>
                      <a:lnTo>
                        <a:pt x="11" y="5"/>
                      </a:lnTo>
                      <a:lnTo>
                        <a:pt x="11"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7" name="Rectangle 653"/>
                <p:cNvSpPr>
                  <a:spLocks noChangeArrowheads="1"/>
                </p:cNvSpPr>
                <p:nvPr/>
              </p:nvSpPr>
              <p:spPr bwMode="auto">
                <a:xfrm>
                  <a:off x="4930777" y="1471615"/>
                  <a:ext cx="550863"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8" name="Freeform 654"/>
                <p:cNvSpPr>
                  <a:spLocks/>
                </p:cNvSpPr>
                <p:nvPr/>
              </p:nvSpPr>
              <p:spPr bwMode="auto">
                <a:xfrm>
                  <a:off x="4786315" y="1428752"/>
                  <a:ext cx="144463" cy="144463"/>
                </a:xfrm>
                <a:custGeom>
                  <a:avLst/>
                  <a:gdLst/>
                  <a:ahLst/>
                  <a:cxnLst>
                    <a:cxn ang="0">
                      <a:pos x="0" y="48"/>
                    </a:cxn>
                    <a:cxn ang="0">
                      <a:pos x="91" y="91"/>
                    </a:cxn>
                    <a:cxn ang="0">
                      <a:pos x="91" y="0"/>
                    </a:cxn>
                    <a:cxn ang="0">
                      <a:pos x="0" y="48"/>
                    </a:cxn>
                  </a:cxnLst>
                  <a:rect l="0" t="0" r="r" b="b"/>
                  <a:pathLst>
                    <a:path w="91" h="91">
                      <a:moveTo>
                        <a:pt x="0" y="48"/>
                      </a:moveTo>
                      <a:lnTo>
                        <a:pt x="91" y="91"/>
                      </a:lnTo>
                      <a:lnTo>
                        <a:pt x="91" y="0"/>
                      </a:lnTo>
                      <a:lnTo>
                        <a:pt x="0"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9" name="Freeform 655"/>
                <p:cNvSpPr>
                  <a:spLocks/>
                </p:cNvSpPr>
                <p:nvPr/>
              </p:nvSpPr>
              <p:spPr bwMode="auto">
                <a:xfrm>
                  <a:off x="4905377" y="1471615"/>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21"/>
                    </a:cxn>
                    <a:cxn ang="0">
                      <a:pos x="0" y="21"/>
                    </a:cxn>
                    <a:cxn ang="0">
                      <a:pos x="0" y="27"/>
                    </a:cxn>
                    <a:cxn ang="0">
                      <a:pos x="0" y="27"/>
                    </a:cxn>
                    <a:cxn ang="0">
                      <a:pos x="5" y="32"/>
                    </a:cxn>
                    <a:cxn ang="0">
                      <a:pos x="5" y="32"/>
                    </a:cxn>
                    <a:cxn ang="0">
                      <a:pos x="11" y="37"/>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21"/>
                      </a:lnTo>
                      <a:lnTo>
                        <a:pt x="0" y="21"/>
                      </a:lnTo>
                      <a:lnTo>
                        <a:pt x="0" y="27"/>
                      </a:lnTo>
                      <a:lnTo>
                        <a:pt x="0" y="27"/>
                      </a:lnTo>
                      <a:lnTo>
                        <a:pt x="5" y="32"/>
                      </a:lnTo>
                      <a:lnTo>
                        <a:pt x="5" y="32"/>
                      </a:lnTo>
                      <a:lnTo>
                        <a:pt x="11" y="37"/>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0" name="Rectangle 656"/>
                <p:cNvSpPr>
                  <a:spLocks noChangeArrowheads="1"/>
                </p:cNvSpPr>
                <p:nvPr/>
              </p:nvSpPr>
              <p:spPr bwMode="auto">
                <a:xfrm>
                  <a:off x="4303715" y="1192215"/>
                  <a:ext cx="1177925" cy="177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Memory Subsystem</a:t>
                  </a:r>
                  <a:endParaRPr lang="en-US" sz="1800" smtClean="0">
                    <a:solidFill>
                      <a:srgbClr val="000000"/>
                    </a:solidFill>
                    <a:cs typeface="Arial" pitchFamily="34" charset="0"/>
                  </a:endParaRPr>
                </a:p>
              </p:txBody>
            </p:sp>
            <p:sp>
              <p:nvSpPr>
                <p:cNvPr id="37521" name="Freeform 657"/>
                <p:cNvSpPr>
                  <a:spLocks/>
                </p:cNvSpPr>
                <p:nvPr/>
              </p:nvSpPr>
              <p:spPr bwMode="auto">
                <a:xfrm>
                  <a:off x="5473702" y="1692277"/>
                  <a:ext cx="142875" cy="142875"/>
                </a:xfrm>
                <a:custGeom>
                  <a:avLst/>
                  <a:gdLst/>
                  <a:ahLst/>
                  <a:cxnLst>
                    <a:cxn ang="0">
                      <a:pos x="90" y="42"/>
                    </a:cxn>
                    <a:cxn ang="0">
                      <a:pos x="0" y="90"/>
                    </a:cxn>
                    <a:cxn ang="0">
                      <a:pos x="0" y="0"/>
                    </a:cxn>
                    <a:cxn ang="0">
                      <a:pos x="90" y="42"/>
                    </a:cxn>
                  </a:cxnLst>
                  <a:rect l="0" t="0" r="r" b="b"/>
                  <a:pathLst>
                    <a:path w="90" h="90">
                      <a:moveTo>
                        <a:pt x="90" y="42"/>
                      </a:moveTo>
                      <a:lnTo>
                        <a:pt x="0" y="90"/>
                      </a:lnTo>
                      <a:lnTo>
                        <a:pt x="0" y="0"/>
                      </a:lnTo>
                      <a:lnTo>
                        <a:pt x="9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2" name="Freeform 658"/>
                <p:cNvSpPr>
                  <a:spLocks/>
                </p:cNvSpPr>
                <p:nvPr/>
              </p:nvSpPr>
              <p:spPr bwMode="auto">
                <a:xfrm>
                  <a:off x="5473702" y="1733552"/>
                  <a:ext cx="33338" cy="58738"/>
                </a:xfrm>
                <a:custGeom>
                  <a:avLst/>
                  <a:gdLst/>
                  <a:ahLst/>
                  <a:cxnLst>
                    <a:cxn ang="0">
                      <a:pos x="0" y="37"/>
                    </a:cxn>
                    <a:cxn ang="0">
                      <a:pos x="5" y="37"/>
                    </a:cxn>
                    <a:cxn ang="0">
                      <a:pos x="10" y="32"/>
                    </a:cxn>
                    <a:cxn ang="0">
                      <a:pos x="10" y="32"/>
                    </a:cxn>
                    <a:cxn ang="0">
                      <a:pos x="16" y="32"/>
                    </a:cxn>
                    <a:cxn ang="0">
                      <a:pos x="16" y="27"/>
                    </a:cxn>
                    <a:cxn ang="0">
                      <a:pos x="16" y="27"/>
                    </a:cxn>
                    <a:cxn ang="0">
                      <a:pos x="21" y="21"/>
                    </a:cxn>
                    <a:cxn ang="0">
                      <a:pos x="21" y="16"/>
                    </a:cxn>
                    <a:cxn ang="0">
                      <a:pos x="21" y="16"/>
                    </a:cxn>
                    <a:cxn ang="0">
                      <a:pos x="16" y="11"/>
                    </a:cxn>
                    <a:cxn ang="0">
                      <a:pos x="16" y="11"/>
                    </a:cxn>
                    <a:cxn ang="0">
                      <a:pos x="16" y="5"/>
                    </a:cxn>
                    <a:cxn ang="0">
                      <a:pos x="10" y="5"/>
                    </a:cxn>
                    <a:cxn ang="0">
                      <a:pos x="10" y="0"/>
                    </a:cxn>
                    <a:cxn ang="0">
                      <a:pos x="5" y="0"/>
                    </a:cxn>
                    <a:cxn ang="0">
                      <a:pos x="0" y="0"/>
                    </a:cxn>
                    <a:cxn ang="0">
                      <a:pos x="0" y="37"/>
                    </a:cxn>
                  </a:cxnLst>
                  <a:rect l="0" t="0" r="r" b="b"/>
                  <a:pathLst>
                    <a:path w="21" h="37">
                      <a:moveTo>
                        <a:pt x="0" y="37"/>
                      </a:moveTo>
                      <a:lnTo>
                        <a:pt x="5" y="37"/>
                      </a:lnTo>
                      <a:lnTo>
                        <a:pt x="10" y="32"/>
                      </a:lnTo>
                      <a:lnTo>
                        <a:pt x="10" y="32"/>
                      </a:lnTo>
                      <a:lnTo>
                        <a:pt x="16" y="32"/>
                      </a:lnTo>
                      <a:lnTo>
                        <a:pt x="16" y="27"/>
                      </a:lnTo>
                      <a:lnTo>
                        <a:pt x="16" y="27"/>
                      </a:lnTo>
                      <a:lnTo>
                        <a:pt x="21" y="21"/>
                      </a:lnTo>
                      <a:lnTo>
                        <a:pt x="21" y="16"/>
                      </a:lnTo>
                      <a:lnTo>
                        <a:pt x="21" y="16"/>
                      </a:lnTo>
                      <a:lnTo>
                        <a:pt x="16" y="11"/>
                      </a:lnTo>
                      <a:lnTo>
                        <a:pt x="16" y="11"/>
                      </a:lnTo>
                      <a:lnTo>
                        <a:pt x="16" y="5"/>
                      </a:lnTo>
                      <a:lnTo>
                        <a:pt x="10" y="5"/>
                      </a:lnTo>
                      <a:lnTo>
                        <a:pt x="10"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3" name="Rectangle 659"/>
                <p:cNvSpPr>
                  <a:spLocks noChangeArrowheads="1"/>
                </p:cNvSpPr>
                <p:nvPr/>
              </p:nvSpPr>
              <p:spPr bwMode="auto">
                <a:xfrm>
                  <a:off x="5413377" y="1733552"/>
                  <a:ext cx="60325"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4" name="Freeform 660"/>
                <p:cNvSpPr>
                  <a:spLocks/>
                </p:cNvSpPr>
                <p:nvPr/>
              </p:nvSpPr>
              <p:spPr bwMode="auto">
                <a:xfrm>
                  <a:off x="5268915" y="1692277"/>
                  <a:ext cx="144463" cy="142875"/>
                </a:xfrm>
                <a:custGeom>
                  <a:avLst/>
                  <a:gdLst/>
                  <a:ahLst/>
                  <a:cxnLst>
                    <a:cxn ang="0">
                      <a:pos x="0" y="42"/>
                    </a:cxn>
                    <a:cxn ang="0">
                      <a:pos x="91" y="90"/>
                    </a:cxn>
                    <a:cxn ang="0">
                      <a:pos x="91" y="0"/>
                    </a:cxn>
                    <a:cxn ang="0">
                      <a:pos x="0" y="42"/>
                    </a:cxn>
                  </a:cxnLst>
                  <a:rect l="0" t="0" r="r" b="b"/>
                  <a:pathLst>
                    <a:path w="91" h="90">
                      <a:moveTo>
                        <a:pt x="0" y="42"/>
                      </a:moveTo>
                      <a:lnTo>
                        <a:pt x="91" y="90"/>
                      </a:lnTo>
                      <a:lnTo>
                        <a:pt x="91" y="0"/>
                      </a:lnTo>
                      <a:lnTo>
                        <a:pt x="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5" name="Freeform 661"/>
                <p:cNvSpPr>
                  <a:spLocks/>
                </p:cNvSpPr>
                <p:nvPr/>
              </p:nvSpPr>
              <p:spPr bwMode="auto">
                <a:xfrm>
                  <a:off x="5387977" y="1733552"/>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16"/>
                    </a:cxn>
                    <a:cxn ang="0">
                      <a:pos x="0" y="21"/>
                    </a:cxn>
                    <a:cxn ang="0">
                      <a:pos x="0" y="27"/>
                    </a:cxn>
                    <a:cxn ang="0">
                      <a:pos x="0" y="27"/>
                    </a:cxn>
                    <a:cxn ang="0">
                      <a:pos x="5" y="32"/>
                    </a:cxn>
                    <a:cxn ang="0">
                      <a:pos x="5" y="32"/>
                    </a:cxn>
                    <a:cxn ang="0">
                      <a:pos x="11" y="32"/>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16"/>
                      </a:lnTo>
                      <a:lnTo>
                        <a:pt x="0" y="21"/>
                      </a:lnTo>
                      <a:lnTo>
                        <a:pt x="0" y="27"/>
                      </a:lnTo>
                      <a:lnTo>
                        <a:pt x="0" y="27"/>
                      </a:lnTo>
                      <a:lnTo>
                        <a:pt x="5" y="32"/>
                      </a:lnTo>
                      <a:lnTo>
                        <a:pt x="5" y="32"/>
                      </a:lnTo>
                      <a:lnTo>
                        <a:pt x="11" y="32"/>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51" name="Line 687"/>
                <p:cNvSpPr>
                  <a:spLocks noChangeShapeType="1"/>
                </p:cNvSpPr>
                <p:nvPr/>
              </p:nvSpPr>
              <p:spPr bwMode="auto">
                <a:xfrm flipH="1">
                  <a:off x="5032377" y="1878015"/>
                  <a:ext cx="109538"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3" name="Freeform 699"/>
                <p:cNvSpPr>
                  <a:spLocks/>
                </p:cNvSpPr>
                <p:nvPr/>
              </p:nvSpPr>
              <p:spPr bwMode="auto">
                <a:xfrm>
                  <a:off x="5481640" y="2792415"/>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4" name="Freeform 700"/>
                <p:cNvSpPr>
                  <a:spLocks/>
                </p:cNvSpPr>
                <p:nvPr/>
              </p:nvSpPr>
              <p:spPr bwMode="auto">
                <a:xfrm>
                  <a:off x="5489577" y="2843215"/>
                  <a:ext cx="17463" cy="15875"/>
                </a:xfrm>
                <a:custGeom>
                  <a:avLst/>
                  <a:gdLst/>
                  <a:ahLst/>
                  <a:cxnLst>
                    <a:cxn ang="0">
                      <a:pos x="0" y="10"/>
                    </a:cxn>
                    <a:cxn ang="0">
                      <a:pos x="6" y="10"/>
                    </a:cxn>
                    <a:cxn ang="0">
                      <a:pos x="6" y="10"/>
                    </a:cxn>
                    <a:cxn ang="0">
                      <a:pos x="11" y="5"/>
                    </a:cxn>
                    <a:cxn ang="0">
                      <a:pos x="11" y="5"/>
                    </a:cxn>
                    <a:cxn ang="0">
                      <a:pos x="11" y="0"/>
                    </a:cxn>
                    <a:cxn ang="0">
                      <a:pos x="6" y="0"/>
                    </a:cxn>
                    <a:cxn ang="0">
                      <a:pos x="6" y="0"/>
                    </a:cxn>
                    <a:cxn ang="0">
                      <a:pos x="0" y="0"/>
                    </a:cxn>
                    <a:cxn ang="0">
                      <a:pos x="0" y="10"/>
                    </a:cxn>
                  </a:cxnLst>
                  <a:rect l="0" t="0" r="r" b="b"/>
                  <a:pathLst>
                    <a:path w="11" h="10">
                      <a:moveTo>
                        <a:pt x="0" y="10"/>
                      </a:moveTo>
                      <a:lnTo>
                        <a:pt x="6" y="10"/>
                      </a:lnTo>
                      <a:lnTo>
                        <a:pt x="6" y="10"/>
                      </a:lnTo>
                      <a:lnTo>
                        <a:pt x="11" y="5"/>
                      </a:lnTo>
                      <a:lnTo>
                        <a:pt x="11" y="5"/>
                      </a:lnTo>
                      <a:lnTo>
                        <a:pt x="11" y="0"/>
                      </a:lnTo>
                      <a:lnTo>
                        <a:pt x="6" y="0"/>
                      </a:lnTo>
                      <a:lnTo>
                        <a:pt x="6"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5" name="Rectangle 701"/>
                <p:cNvSpPr>
                  <a:spLocks noChangeArrowheads="1"/>
                </p:cNvSpPr>
                <p:nvPr/>
              </p:nvSpPr>
              <p:spPr bwMode="auto">
                <a:xfrm>
                  <a:off x="5362577" y="2843215"/>
                  <a:ext cx="127000"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6" name="Freeform 702"/>
                <p:cNvSpPr>
                  <a:spLocks/>
                </p:cNvSpPr>
                <p:nvPr/>
              </p:nvSpPr>
              <p:spPr bwMode="auto">
                <a:xfrm>
                  <a:off x="5268915" y="2792415"/>
                  <a:ext cx="101600" cy="117475"/>
                </a:xfrm>
                <a:custGeom>
                  <a:avLst/>
                  <a:gdLst/>
                  <a:ahLst/>
                  <a:cxnLst>
                    <a:cxn ang="0">
                      <a:pos x="64" y="74"/>
                    </a:cxn>
                    <a:cxn ang="0">
                      <a:pos x="0" y="37"/>
                    </a:cxn>
                    <a:cxn ang="0">
                      <a:pos x="64" y="0"/>
                    </a:cxn>
                    <a:cxn ang="0">
                      <a:pos x="64" y="74"/>
                    </a:cxn>
                  </a:cxnLst>
                  <a:rect l="0" t="0" r="r" b="b"/>
                  <a:pathLst>
                    <a:path w="64" h="74">
                      <a:moveTo>
                        <a:pt x="64" y="74"/>
                      </a:moveTo>
                      <a:lnTo>
                        <a:pt x="0" y="37"/>
                      </a:lnTo>
                      <a:lnTo>
                        <a:pt x="64" y="0"/>
                      </a:lnTo>
                      <a:lnTo>
                        <a:pt x="64"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7" name="Freeform 703"/>
                <p:cNvSpPr>
                  <a:spLocks/>
                </p:cNvSpPr>
                <p:nvPr/>
              </p:nvSpPr>
              <p:spPr bwMode="auto">
                <a:xfrm>
                  <a:off x="5354640" y="2843215"/>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8" name="Rectangle 704"/>
                <p:cNvSpPr>
                  <a:spLocks noChangeArrowheads="1"/>
                </p:cNvSpPr>
                <p:nvPr/>
              </p:nvSpPr>
              <p:spPr bwMode="auto">
                <a:xfrm>
                  <a:off x="7600952" y="4230690"/>
                  <a:ext cx="1457325" cy="600075"/>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9" name="Rectangle 705"/>
                <p:cNvSpPr>
                  <a:spLocks noChangeArrowheads="1"/>
                </p:cNvSpPr>
                <p:nvPr/>
              </p:nvSpPr>
              <p:spPr bwMode="auto">
                <a:xfrm>
                  <a:off x="8421690" y="4449765"/>
                  <a:ext cx="585788"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0" name="Rectangle 706"/>
                <p:cNvSpPr>
                  <a:spLocks noChangeArrowheads="1"/>
                </p:cNvSpPr>
                <p:nvPr/>
              </p:nvSpPr>
              <p:spPr bwMode="auto">
                <a:xfrm>
                  <a:off x="8421690" y="4449765"/>
                  <a:ext cx="585788"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1" name="Rectangle 707"/>
                <p:cNvSpPr>
                  <a:spLocks noChangeArrowheads="1"/>
                </p:cNvSpPr>
                <p:nvPr/>
              </p:nvSpPr>
              <p:spPr bwMode="auto">
                <a:xfrm>
                  <a:off x="8507415" y="4467227"/>
                  <a:ext cx="4667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Packet</a:t>
                  </a:r>
                  <a:endParaRPr lang="en-US" sz="1800" smtClean="0">
                    <a:solidFill>
                      <a:srgbClr val="000000"/>
                    </a:solidFill>
                    <a:cs typeface="Arial" pitchFamily="34" charset="0"/>
                  </a:endParaRPr>
                </a:p>
              </p:txBody>
            </p:sp>
            <p:sp>
              <p:nvSpPr>
                <p:cNvPr id="37572" name="Rectangle 708"/>
                <p:cNvSpPr>
                  <a:spLocks noChangeArrowheads="1"/>
                </p:cNvSpPr>
                <p:nvPr/>
              </p:nvSpPr>
              <p:spPr bwMode="auto">
                <a:xfrm>
                  <a:off x="8566152" y="4610102"/>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DMA</a:t>
                  </a:r>
                  <a:endParaRPr lang="en-US" sz="1800" smtClean="0">
                    <a:solidFill>
                      <a:srgbClr val="000000"/>
                    </a:solidFill>
                    <a:cs typeface="Arial" pitchFamily="34" charset="0"/>
                  </a:endParaRPr>
                </a:p>
              </p:txBody>
            </p:sp>
            <p:sp>
              <p:nvSpPr>
                <p:cNvPr id="37573" name="Rectangle 709"/>
                <p:cNvSpPr>
                  <a:spLocks noChangeArrowheads="1"/>
                </p:cNvSpPr>
                <p:nvPr/>
              </p:nvSpPr>
              <p:spPr bwMode="auto">
                <a:xfrm>
                  <a:off x="7804152" y="4273552"/>
                  <a:ext cx="1169988" cy="177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Multicore Navigator</a:t>
                  </a:r>
                  <a:endParaRPr lang="en-US" sz="1800" smtClean="0">
                    <a:solidFill>
                      <a:srgbClr val="000000"/>
                    </a:solidFill>
                    <a:cs typeface="Arial" pitchFamily="34" charset="0"/>
                  </a:endParaRPr>
                </a:p>
              </p:txBody>
            </p:sp>
            <p:sp>
              <p:nvSpPr>
                <p:cNvPr id="37574" name="Rectangle 710"/>
                <p:cNvSpPr>
                  <a:spLocks noChangeArrowheads="1"/>
                </p:cNvSpPr>
                <p:nvPr/>
              </p:nvSpPr>
              <p:spPr bwMode="auto">
                <a:xfrm>
                  <a:off x="7651752" y="4449765"/>
                  <a:ext cx="711200"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5" name="Rectangle 711"/>
                <p:cNvSpPr>
                  <a:spLocks noChangeArrowheads="1"/>
                </p:cNvSpPr>
                <p:nvPr/>
              </p:nvSpPr>
              <p:spPr bwMode="auto">
                <a:xfrm>
                  <a:off x="7651752" y="4449765"/>
                  <a:ext cx="711200"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6" name="Rectangle 712"/>
                <p:cNvSpPr>
                  <a:spLocks noChangeArrowheads="1"/>
                </p:cNvSpPr>
                <p:nvPr/>
              </p:nvSpPr>
              <p:spPr bwMode="auto">
                <a:xfrm>
                  <a:off x="7794627" y="4449765"/>
                  <a:ext cx="449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Queue</a:t>
                  </a:r>
                  <a:endParaRPr lang="en-US" sz="1800" smtClean="0">
                    <a:solidFill>
                      <a:srgbClr val="000000"/>
                    </a:solidFill>
                    <a:cs typeface="Arial" pitchFamily="34" charset="0"/>
                  </a:endParaRPr>
                </a:p>
              </p:txBody>
            </p:sp>
            <p:sp>
              <p:nvSpPr>
                <p:cNvPr id="37577" name="Rectangle 713"/>
                <p:cNvSpPr>
                  <a:spLocks noChangeArrowheads="1"/>
                </p:cNvSpPr>
                <p:nvPr/>
              </p:nvSpPr>
              <p:spPr bwMode="auto">
                <a:xfrm>
                  <a:off x="7735890" y="4594227"/>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Manager</a:t>
                  </a:r>
                  <a:endParaRPr lang="en-US" sz="1800" smtClean="0">
                    <a:solidFill>
                      <a:srgbClr val="000000"/>
                    </a:solidFill>
                    <a:cs typeface="Arial" pitchFamily="34" charset="0"/>
                  </a:endParaRPr>
                </a:p>
              </p:txBody>
            </p:sp>
            <p:sp>
              <p:nvSpPr>
                <p:cNvPr id="37579" name="Rectangle 715"/>
                <p:cNvSpPr>
                  <a:spLocks noChangeArrowheads="1"/>
                </p:cNvSpPr>
                <p:nvPr/>
              </p:nvSpPr>
              <p:spPr bwMode="auto">
                <a:xfrm>
                  <a:off x="4829177" y="3460752"/>
                  <a:ext cx="128588" cy="1381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80" name="Rectangle 716"/>
                <p:cNvSpPr>
                  <a:spLocks noChangeArrowheads="1"/>
                </p:cNvSpPr>
                <p:nvPr/>
              </p:nvSpPr>
              <p:spPr bwMode="auto">
                <a:xfrm>
                  <a:off x="5727702" y="3179765"/>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1" name="Rectangle 717"/>
                <p:cNvSpPr>
                  <a:spLocks noChangeArrowheads="1"/>
                </p:cNvSpPr>
                <p:nvPr/>
              </p:nvSpPr>
              <p:spPr bwMode="auto">
                <a:xfrm>
                  <a:off x="5727702" y="3273427"/>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P-Cache</a:t>
                  </a:r>
                  <a:endParaRPr lang="en-US" sz="1800" smtClean="0">
                    <a:solidFill>
                      <a:srgbClr val="000000"/>
                    </a:solidFill>
                    <a:cs typeface="Arial" pitchFamily="34" charset="0"/>
                  </a:endParaRPr>
                </a:p>
              </p:txBody>
            </p:sp>
            <p:sp>
              <p:nvSpPr>
                <p:cNvPr id="37582" name="Rectangle 718"/>
                <p:cNvSpPr>
                  <a:spLocks noChangeArrowheads="1"/>
                </p:cNvSpPr>
                <p:nvPr/>
              </p:nvSpPr>
              <p:spPr bwMode="auto">
                <a:xfrm>
                  <a:off x="6311902" y="3187702"/>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3" name="Rectangle 719"/>
                <p:cNvSpPr>
                  <a:spLocks noChangeArrowheads="1"/>
                </p:cNvSpPr>
                <p:nvPr/>
              </p:nvSpPr>
              <p:spPr bwMode="auto">
                <a:xfrm>
                  <a:off x="6311902" y="3281365"/>
                  <a:ext cx="4667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D-Cache</a:t>
                  </a:r>
                  <a:endParaRPr lang="en-US" sz="1800" smtClean="0">
                    <a:solidFill>
                      <a:srgbClr val="000000"/>
                    </a:solidFill>
                    <a:cs typeface="Arial" pitchFamily="34" charset="0"/>
                  </a:endParaRPr>
                </a:p>
              </p:txBody>
            </p:sp>
            <p:sp>
              <p:nvSpPr>
                <p:cNvPr id="37584" name="Rectangle 720"/>
                <p:cNvSpPr>
                  <a:spLocks noChangeArrowheads="1"/>
                </p:cNvSpPr>
                <p:nvPr/>
              </p:nvSpPr>
              <p:spPr bwMode="auto">
                <a:xfrm>
                  <a:off x="5811840" y="3441702"/>
                  <a:ext cx="908050"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1024KB L2 Cache</a:t>
                  </a:r>
                  <a:endParaRPr lang="en-US" sz="1800" dirty="0" smtClean="0">
                    <a:solidFill>
                      <a:srgbClr val="000000"/>
                    </a:solidFill>
                    <a:cs typeface="Arial" pitchFamily="34" charset="0"/>
                  </a:endParaRPr>
                </a:p>
              </p:txBody>
            </p:sp>
            <p:sp>
              <p:nvSpPr>
                <p:cNvPr id="37585" name="Line 721"/>
                <p:cNvSpPr>
                  <a:spLocks noChangeShapeType="1"/>
                </p:cNvSpPr>
                <p:nvPr/>
              </p:nvSpPr>
              <p:spPr bwMode="auto">
                <a:xfrm>
                  <a:off x="5608640" y="3146427"/>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6" name="Line 722"/>
                <p:cNvSpPr>
                  <a:spLocks noChangeShapeType="1"/>
                </p:cNvSpPr>
                <p:nvPr/>
              </p:nvSpPr>
              <p:spPr bwMode="auto">
                <a:xfrm>
                  <a:off x="5608640" y="3417890"/>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7" name="Line 723"/>
                <p:cNvSpPr>
                  <a:spLocks noChangeShapeType="1"/>
                </p:cNvSpPr>
                <p:nvPr/>
              </p:nvSpPr>
              <p:spPr bwMode="auto">
                <a:xfrm>
                  <a:off x="6202365" y="3146427"/>
                  <a:ext cx="1588" cy="27146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8" name="Line 724"/>
                <p:cNvSpPr>
                  <a:spLocks noChangeShapeType="1"/>
                </p:cNvSpPr>
                <p:nvPr/>
              </p:nvSpPr>
              <p:spPr bwMode="auto">
                <a:xfrm>
                  <a:off x="3633790" y="1489077"/>
                  <a:ext cx="457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9" name="Freeform 725"/>
                <p:cNvSpPr>
                  <a:spLocks/>
                </p:cNvSpPr>
                <p:nvPr/>
              </p:nvSpPr>
              <p:spPr bwMode="auto">
                <a:xfrm>
                  <a:off x="3633790" y="1454152"/>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0" name="Freeform 726"/>
                <p:cNvSpPr>
                  <a:spLocks/>
                </p:cNvSpPr>
                <p:nvPr/>
              </p:nvSpPr>
              <p:spPr bwMode="auto">
                <a:xfrm>
                  <a:off x="4024315" y="1454152"/>
                  <a:ext cx="66675" cy="68263"/>
                </a:xfrm>
                <a:custGeom>
                  <a:avLst/>
                  <a:gdLst/>
                  <a:ahLst/>
                  <a:cxnLst>
                    <a:cxn ang="0">
                      <a:pos x="42" y="22"/>
                    </a:cxn>
                    <a:cxn ang="0">
                      <a:pos x="0" y="0"/>
                    </a:cxn>
                    <a:cxn ang="0">
                      <a:pos x="0" y="43"/>
                    </a:cxn>
                    <a:cxn ang="0">
                      <a:pos x="42" y="22"/>
                    </a:cxn>
                  </a:cxnLst>
                  <a:rect l="0" t="0" r="r" b="b"/>
                  <a:pathLst>
                    <a:path w="42" h="43">
                      <a:moveTo>
                        <a:pt x="42" y="22"/>
                      </a:moveTo>
                      <a:lnTo>
                        <a:pt x="0" y="0"/>
                      </a:lnTo>
                      <a:lnTo>
                        <a:pt x="0" y="43"/>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1" name="Freeform 727"/>
                <p:cNvSpPr>
                  <a:spLocks/>
                </p:cNvSpPr>
                <p:nvPr/>
              </p:nvSpPr>
              <p:spPr bwMode="auto">
                <a:xfrm>
                  <a:off x="5870577" y="1817690"/>
                  <a:ext cx="144463" cy="144463"/>
                </a:xfrm>
                <a:custGeom>
                  <a:avLst/>
                  <a:gdLst/>
                  <a:ahLst/>
                  <a:cxnLst>
                    <a:cxn ang="0">
                      <a:pos x="43" y="0"/>
                    </a:cxn>
                    <a:cxn ang="0">
                      <a:pos x="91" y="91"/>
                    </a:cxn>
                    <a:cxn ang="0">
                      <a:pos x="0" y="91"/>
                    </a:cxn>
                    <a:cxn ang="0">
                      <a:pos x="43" y="0"/>
                    </a:cxn>
                  </a:cxnLst>
                  <a:rect l="0" t="0" r="r" b="b"/>
                  <a:pathLst>
                    <a:path w="91" h="91">
                      <a:moveTo>
                        <a:pt x="43" y="0"/>
                      </a:moveTo>
                      <a:lnTo>
                        <a:pt x="91" y="91"/>
                      </a:lnTo>
                      <a:lnTo>
                        <a:pt x="0" y="91"/>
                      </a:lnTo>
                      <a:lnTo>
                        <a:pt x="4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2" name="Freeform 728"/>
                <p:cNvSpPr>
                  <a:spLocks/>
                </p:cNvSpPr>
                <p:nvPr/>
              </p:nvSpPr>
              <p:spPr bwMode="auto">
                <a:xfrm>
                  <a:off x="5913440" y="1936752"/>
                  <a:ext cx="60325" cy="25400"/>
                </a:xfrm>
                <a:custGeom>
                  <a:avLst/>
                  <a:gdLst/>
                  <a:ahLst/>
                  <a:cxnLst>
                    <a:cxn ang="0">
                      <a:pos x="38" y="16"/>
                    </a:cxn>
                    <a:cxn ang="0">
                      <a:pos x="38" y="11"/>
                    </a:cxn>
                    <a:cxn ang="0">
                      <a:pos x="32" y="11"/>
                    </a:cxn>
                    <a:cxn ang="0">
                      <a:pos x="32" y="5"/>
                    </a:cxn>
                    <a:cxn ang="0">
                      <a:pos x="32" y="5"/>
                    </a:cxn>
                    <a:cxn ang="0">
                      <a:pos x="27" y="0"/>
                    </a:cxn>
                    <a:cxn ang="0">
                      <a:pos x="27" y="0"/>
                    </a:cxn>
                    <a:cxn ang="0">
                      <a:pos x="22" y="0"/>
                    </a:cxn>
                    <a:cxn ang="0">
                      <a:pos x="16" y="0"/>
                    </a:cxn>
                    <a:cxn ang="0">
                      <a:pos x="16" y="0"/>
                    </a:cxn>
                    <a:cxn ang="0">
                      <a:pos x="11" y="0"/>
                    </a:cxn>
                    <a:cxn ang="0">
                      <a:pos x="6" y="0"/>
                    </a:cxn>
                    <a:cxn ang="0">
                      <a:pos x="6" y="5"/>
                    </a:cxn>
                    <a:cxn ang="0">
                      <a:pos x="6" y="5"/>
                    </a:cxn>
                    <a:cxn ang="0">
                      <a:pos x="0" y="11"/>
                    </a:cxn>
                    <a:cxn ang="0">
                      <a:pos x="0" y="11"/>
                    </a:cxn>
                    <a:cxn ang="0">
                      <a:pos x="0" y="16"/>
                    </a:cxn>
                    <a:cxn ang="0">
                      <a:pos x="38" y="16"/>
                    </a:cxn>
                  </a:cxnLst>
                  <a:rect l="0" t="0" r="r" b="b"/>
                  <a:pathLst>
                    <a:path w="38" h="16">
                      <a:moveTo>
                        <a:pt x="38" y="16"/>
                      </a:moveTo>
                      <a:lnTo>
                        <a:pt x="38" y="11"/>
                      </a:lnTo>
                      <a:lnTo>
                        <a:pt x="32" y="11"/>
                      </a:lnTo>
                      <a:lnTo>
                        <a:pt x="32" y="5"/>
                      </a:lnTo>
                      <a:lnTo>
                        <a:pt x="32" y="5"/>
                      </a:lnTo>
                      <a:lnTo>
                        <a:pt x="27" y="0"/>
                      </a:lnTo>
                      <a:lnTo>
                        <a:pt x="27" y="0"/>
                      </a:lnTo>
                      <a:lnTo>
                        <a:pt x="22" y="0"/>
                      </a:lnTo>
                      <a:lnTo>
                        <a:pt x="16" y="0"/>
                      </a:lnTo>
                      <a:lnTo>
                        <a:pt x="16" y="0"/>
                      </a:lnTo>
                      <a:lnTo>
                        <a:pt x="11" y="0"/>
                      </a:lnTo>
                      <a:lnTo>
                        <a:pt x="6" y="0"/>
                      </a:lnTo>
                      <a:lnTo>
                        <a:pt x="6" y="5"/>
                      </a:lnTo>
                      <a:lnTo>
                        <a:pt x="6" y="5"/>
                      </a:lnTo>
                      <a:lnTo>
                        <a:pt x="0" y="11"/>
                      </a:lnTo>
                      <a:lnTo>
                        <a:pt x="0" y="11"/>
                      </a:lnTo>
                      <a:lnTo>
                        <a:pt x="0" y="16"/>
                      </a:lnTo>
                      <a:lnTo>
                        <a:pt x="38"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3" name="Rectangle 729"/>
                <p:cNvSpPr>
                  <a:spLocks noChangeArrowheads="1"/>
                </p:cNvSpPr>
                <p:nvPr/>
              </p:nvSpPr>
              <p:spPr bwMode="auto">
                <a:xfrm>
                  <a:off x="5913440" y="1962152"/>
                  <a:ext cx="60325" cy="109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4" name="Freeform 730"/>
                <p:cNvSpPr>
                  <a:spLocks/>
                </p:cNvSpPr>
                <p:nvPr/>
              </p:nvSpPr>
              <p:spPr bwMode="auto">
                <a:xfrm>
                  <a:off x="5870577" y="2071690"/>
                  <a:ext cx="144463" cy="144463"/>
                </a:xfrm>
                <a:custGeom>
                  <a:avLst/>
                  <a:gdLst/>
                  <a:ahLst/>
                  <a:cxnLst>
                    <a:cxn ang="0">
                      <a:pos x="43" y="91"/>
                    </a:cxn>
                    <a:cxn ang="0">
                      <a:pos x="91" y="0"/>
                    </a:cxn>
                    <a:cxn ang="0">
                      <a:pos x="0" y="0"/>
                    </a:cxn>
                    <a:cxn ang="0">
                      <a:pos x="43" y="91"/>
                    </a:cxn>
                  </a:cxnLst>
                  <a:rect l="0" t="0" r="r" b="b"/>
                  <a:pathLst>
                    <a:path w="91" h="91">
                      <a:moveTo>
                        <a:pt x="43" y="91"/>
                      </a:moveTo>
                      <a:lnTo>
                        <a:pt x="91" y="0"/>
                      </a:lnTo>
                      <a:lnTo>
                        <a:pt x="0" y="0"/>
                      </a:lnTo>
                      <a:lnTo>
                        <a:pt x="43" y="9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5" name="Freeform 731"/>
                <p:cNvSpPr>
                  <a:spLocks/>
                </p:cNvSpPr>
                <p:nvPr/>
              </p:nvSpPr>
              <p:spPr bwMode="auto">
                <a:xfrm>
                  <a:off x="5913440" y="2071690"/>
                  <a:ext cx="60325" cy="34925"/>
                </a:xfrm>
                <a:custGeom>
                  <a:avLst/>
                  <a:gdLst/>
                  <a:ahLst/>
                  <a:cxnLst>
                    <a:cxn ang="0">
                      <a:pos x="0" y="0"/>
                    </a:cxn>
                    <a:cxn ang="0">
                      <a:pos x="0" y="6"/>
                    </a:cxn>
                    <a:cxn ang="0">
                      <a:pos x="0" y="11"/>
                    </a:cxn>
                    <a:cxn ang="0">
                      <a:pos x="6" y="11"/>
                    </a:cxn>
                    <a:cxn ang="0">
                      <a:pos x="6" y="16"/>
                    </a:cxn>
                    <a:cxn ang="0">
                      <a:pos x="6" y="16"/>
                    </a:cxn>
                    <a:cxn ang="0">
                      <a:pos x="11" y="16"/>
                    </a:cxn>
                    <a:cxn ang="0">
                      <a:pos x="16" y="22"/>
                    </a:cxn>
                    <a:cxn ang="0">
                      <a:pos x="16" y="22"/>
                    </a:cxn>
                    <a:cxn ang="0">
                      <a:pos x="22" y="22"/>
                    </a:cxn>
                    <a:cxn ang="0">
                      <a:pos x="27" y="16"/>
                    </a:cxn>
                    <a:cxn ang="0">
                      <a:pos x="27" y="16"/>
                    </a:cxn>
                    <a:cxn ang="0">
                      <a:pos x="32" y="16"/>
                    </a:cxn>
                    <a:cxn ang="0">
                      <a:pos x="32" y="11"/>
                    </a:cxn>
                    <a:cxn ang="0">
                      <a:pos x="32" y="11"/>
                    </a:cxn>
                    <a:cxn ang="0">
                      <a:pos x="38" y="6"/>
                    </a:cxn>
                    <a:cxn ang="0">
                      <a:pos x="38" y="0"/>
                    </a:cxn>
                    <a:cxn ang="0">
                      <a:pos x="0" y="0"/>
                    </a:cxn>
                  </a:cxnLst>
                  <a:rect l="0" t="0" r="r" b="b"/>
                  <a:pathLst>
                    <a:path w="38" h="22">
                      <a:moveTo>
                        <a:pt x="0" y="0"/>
                      </a:moveTo>
                      <a:lnTo>
                        <a:pt x="0" y="6"/>
                      </a:lnTo>
                      <a:lnTo>
                        <a:pt x="0" y="11"/>
                      </a:lnTo>
                      <a:lnTo>
                        <a:pt x="6" y="11"/>
                      </a:lnTo>
                      <a:lnTo>
                        <a:pt x="6" y="16"/>
                      </a:lnTo>
                      <a:lnTo>
                        <a:pt x="6" y="16"/>
                      </a:lnTo>
                      <a:lnTo>
                        <a:pt x="11" y="16"/>
                      </a:lnTo>
                      <a:lnTo>
                        <a:pt x="16" y="22"/>
                      </a:lnTo>
                      <a:lnTo>
                        <a:pt x="16" y="22"/>
                      </a:lnTo>
                      <a:lnTo>
                        <a:pt x="22" y="22"/>
                      </a:lnTo>
                      <a:lnTo>
                        <a:pt x="27" y="16"/>
                      </a:lnTo>
                      <a:lnTo>
                        <a:pt x="27" y="16"/>
                      </a:lnTo>
                      <a:lnTo>
                        <a:pt x="32" y="16"/>
                      </a:lnTo>
                      <a:lnTo>
                        <a:pt x="32" y="11"/>
                      </a:lnTo>
                      <a:lnTo>
                        <a:pt x="32" y="11"/>
                      </a:lnTo>
                      <a:lnTo>
                        <a:pt x="38" y="6"/>
                      </a:lnTo>
                      <a:lnTo>
                        <a:pt x="38"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6" name="Rectangle 732"/>
                <p:cNvSpPr>
                  <a:spLocks noChangeArrowheads="1"/>
                </p:cNvSpPr>
                <p:nvPr/>
              </p:nvSpPr>
              <p:spPr bwMode="auto">
                <a:xfrm>
                  <a:off x="4014790" y="3341690"/>
                  <a:ext cx="669925" cy="1778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7" name="Line 733"/>
                <p:cNvSpPr>
                  <a:spLocks noChangeShapeType="1"/>
                </p:cNvSpPr>
                <p:nvPr/>
              </p:nvSpPr>
              <p:spPr bwMode="auto">
                <a:xfrm flipH="1">
                  <a:off x="4718052" y="3435352"/>
                  <a:ext cx="28892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8" name="Freeform 734"/>
                <p:cNvSpPr>
                  <a:spLocks/>
                </p:cNvSpPr>
                <p:nvPr/>
              </p:nvSpPr>
              <p:spPr bwMode="auto">
                <a:xfrm>
                  <a:off x="4938715" y="3400427"/>
                  <a:ext cx="68263" cy="68263"/>
                </a:xfrm>
                <a:custGeom>
                  <a:avLst/>
                  <a:gdLst/>
                  <a:ahLst/>
                  <a:cxnLst>
                    <a:cxn ang="0">
                      <a:pos x="43" y="22"/>
                    </a:cxn>
                    <a:cxn ang="0">
                      <a:pos x="0" y="43"/>
                    </a:cxn>
                    <a:cxn ang="0">
                      <a:pos x="0" y="0"/>
                    </a:cxn>
                    <a:cxn ang="0">
                      <a:pos x="43" y="22"/>
                    </a:cxn>
                  </a:cxnLst>
                  <a:rect l="0" t="0" r="r" b="b"/>
                  <a:pathLst>
                    <a:path w="43" h="43">
                      <a:moveTo>
                        <a:pt x="43" y="22"/>
                      </a:moveTo>
                      <a:lnTo>
                        <a:pt x="0" y="43"/>
                      </a:lnTo>
                      <a:lnTo>
                        <a:pt x="0" y="0"/>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9" name="Freeform 735"/>
                <p:cNvSpPr>
                  <a:spLocks/>
                </p:cNvSpPr>
                <p:nvPr/>
              </p:nvSpPr>
              <p:spPr bwMode="auto">
                <a:xfrm>
                  <a:off x="4718052" y="3400427"/>
                  <a:ext cx="76200" cy="68263"/>
                </a:xfrm>
                <a:custGeom>
                  <a:avLst/>
                  <a:gdLst/>
                  <a:ahLst/>
                  <a:cxnLst>
                    <a:cxn ang="0">
                      <a:pos x="0" y="22"/>
                    </a:cxn>
                    <a:cxn ang="0">
                      <a:pos x="48" y="43"/>
                    </a:cxn>
                    <a:cxn ang="0">
                      <a:pos x="48" y="0"/>
                    </a:cxn>
                    <a:cxn ang="0">
                      <a:pos x="0" y="22"/>
                    </a:cxn>
                  </a:cxnLst>
                  <a:rect l="0" t="0" r="r" b="b"/>
                  <a:pathLst>
                    <a:path w="48" h="43">
                      <a:moveTo>
                        <a:pt x="0" y="22"/>
                      </a:moveTo>
                      <a:lnTo>
                        <a:pt x="48" y="43"/>
                      </a:lnTo>
                      <a:lnTo>
                        <a:pt x="48"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0" name="Rectangle 736"/>
                <p:cNvSpPr>
                  <a:spLocks noChangeArrowheads="1"/>
                </p:cNvSpPr>
                <p:nvPr/>
              </p:nvSpPr>
              <p:spPr bwMode="auto">
                <a:xfrm>
                  <a:off x="3989390" y="3316290"/>
                  <a:ext cx="669925" cy="1698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1" name="Rectangle 737"/>
                <p:cNvSpPr>
                  <a:spLocks noChangeArrowheads="1"/>
                </p:cNvSpPr>
                <p:nvPr/>
              </p:nvSpPr>
              <p:spPr bwMode="auto">
                <a:xfrm>
                  <a:off x="4235452" y="3341690"/>
                  <a:ext cx="2460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PLL</a:t>
                  </a:r>
                  <a:endParaRPr lang="en-US" sz="1800" smtClean="0">
                    <a:solidFill>
                      <a:srgbClr val="000000"/>
                    </a:solidFill>
                    <a:cs typeface="Arial" pitchFamily="34" charset="0"/>
                  </a:endParaRPr>
                </a:p>
              </p:txBody>
            </p:sp>
            <p:sp>
              <p:nvSpPr>
                <p:cNvPr id="37602" name="Rectangle 738"/>
                <p:cNvSpPr>
                  <a:spLocks noChangeArrowheads="1"/>
                </p:cNvSpPr>
                <p:nvPr/>
              </p:nvSpPr>
              <p:spPr bwMode="auto">
                <a:xfrm>
                  <a:off x="3989390" y="3613152"/>
                  <a:ext cx="669925" cy="1682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3" name="Rectangle 739"/>
                <p:cNvSpPr>
                  <a:spLocks noChangeArrowheads="1"/>
                </p:cNvSpPr>
                <p:nvPr/>
              </p:nvSpPr>
              <p:spPr bwMode="auto">
                <a:xfrm>
                  <a:off x="4176715" y="3636965"/>
                  <a:ext cx="347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EDMA</a:t>
                  </a:r>
                  <a:endParaRPr lang="en-US" sz="1800" smtClean="0">
                    <a:solidFill>
                      <a:srgbClr val="000000"/>
                    </a:solidFill>
                    <a:cs typeface="Arial" pitchFamily="34" charset="0"/>
                  </a:endParaRPr>
                </a:p>
              </p:txBody>
            </p:sp>
            <p:sp>
              <p:nvSpPr>
                <p:cNvPr id="37604" name="Freeform 740"/>
                <p:cNvSpPr>
                  <a:spLocks/>
                </p:cNvSpPr>
                <p:nvPr/>
              </p:nvSpPr>
              <p:spPr bwMode="auto">
                <a:xfrm>
                  <a:off x="4905377" y="3638552"/>
                  <a:ext cx="101600" cy="117475"/>
                </a:xfrm>
                <a:custGeom>
                  <a:avLst/>
                  <a:gdLst/>
                  <a:ahLst/>
                  <a:cxnLst>
                    <a:cxn ang="0">
                      <a:pos x="0" y="74"/>
                    </a:cxn>
                    <a:cxn ang="0">
                      <a:pos x="64" y="37"/>
                    </a:cxn>
                    <a:cxn ang="0">
                      <a:pos x="0" y="0"/>
                    </a:cxn>
                    <a:cxn ang="0">
                      <a:pos x="0" y="74"/>
                    </a:cxn>
                  </a:cxnLst>
                  <a:rect l="0" t="0" r="r" b="b"/>
                  <a:pathLst>
                    <a:path w="64" h="74">
                      <a:moveTo>
                        <a:pt x="0" y="74"/>
                      </a:moveTo>
                      <a:lnTo>
                        <a:pt x="64"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5" name="Freeform 741"/>
                <p:cNvSpPr>
                  <a:spLocks/>
                </p:cNvSpPr>
                <p:nvPr/>
              </p:nvSpPr>
              <p:spPr bwMode="auto">
                <a:xfrm>
                  <a:off x="4913315" y="3689352"/>
                  <a:ext cx="9525" cy="15875"/>
                </a:xfrm>
                <a:custGeom>
                  <a:avLst/>
                  <a:gdLst/>
                  <a:ahLst/>
                  <a:cxnLst>
                    <a:cxn ang="0">
                      <a:pos x="0" y="10"/>
                    </a:cxn>
                    <a:cxn ang="0">
                      <a:pos x="0" y="10"/>
                    </a:cxn>
                    <a:cxn ang="0">
                      <a:pos x="6" y="10"/>
                    </a:cxn>
                    <a:cxn ang="0">
                      <a:pos x="6" y="5"/>
                    </a:cxn>
                    <a:cxn ang="0">
                      <a:pos x="6" y="5"/>
                    </a:cxn>
                    <a:cxn ang="0">
                      <a:pos x="6" y="0"/>
                    </a:cxn>
                    <a:cxn ang="0">
                      <a:pos x="6" y="0"/>
                    </a:cxn>
                    <a:cxn ang="0">
                      <a:pos x="0" y="0"/>
                    </a:cxn>
                    <a:cxn ang="0">
                      <a:pos x="0" y="0"/>
                    </a:cxn>
                    <a:cxn ang="0">
                      <a:pos x="0" y="10"/>
                    </a:cxn>
                  </a:cxnLst>
                  <a:rect l="0" t="0" r="r" b="b"/>
                  <a:pathLst>
                    <a:path w="6" h="10">
                      <a:moveTo>
                        <a:pt x="0" y="10"/>
                      </a:moveTo>
                      <a:lnTo>
                        <a:pt x="0" y="10"/>
                      </a:lnTo>
                      <a:lnTo>
                        <a:pt x="6" y="10"/>
                      </a:lnTo>
                      <a:lnTo>
                        <a:pt x="6" y="5"/>
                      </a:lnTo>
                      <a:lnTo>
                        <a:pt x="6" y="5"/>
                      </a:lnTo>
                      <a:lnTo>
                        <a:pt x="6" y="0"/>
                      </a:lnTo>
                      <a:lnTo>
                        <a:pt x="6" y="0"/>
                      </a:lnTo>
                      <a:lnTo>
                        <a:pt x="0"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6" name="Rectangle 742"/>
                <p:cNvSpPr>
                  <a:spLocks noChangeArrowheads="1"/>
                </p:cNvSpPr>
                <p:nvPr/>
              </p:nvSpPr>
              <p:spPr bwMode="auto">
                <a:xfrm>
                  <a:off x="4819652" y="3689352"/>
                  <a:ext cx="93663"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7" name="Freeform 743"/>
                <p:cNvSpPr>
                  <a:spLocks/>
                </p:cNvSpPr>
                <p:nvPr/>
              </p:nvSpPr>
              <p:spPr bwMode="auto">
                <a:xfrm>
                  <a:off x="4727577" y="3638552"/>
                  <a:ext cx="109538" cy="117475"/>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8" name="Freeform 744"/>
                <p:cNvSpPr>
                  <a:spLocks/>
                </p:cNvSpPr>
                <p:nvPr/>
              </p:nvSpPr>
              <p:spPr bwMode="auto">
                <a:xfrm>
                  <a:off x="4811715" y="3689352"/>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0" name="Rectangle 756"/>
                <p:cNvSpPr>
                  <a:spLocks noChangeArrowheads="1"/>
                </p:cNvSpPr>
                <p:nvPr/>
              </p:nvSpPr>
              <p:spPr bwMode="auto">
                <a:xfrm>
                  <a:off x="5050631" y="3933827"/>
                  <a:ext cx="2364582" cy="195263"/>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1" name="Line 757"/>
                <p:cNvSpPr>
                  <a:spLocks noChangeShapeType="1"/>
                </p:cNvSpPr>
                <p:nvPr/>
              </p:nvSpPr>
              <p:spPr bwMode="auto">
                <a:xfrm flipH="1" flipV="1">
                  <a:off x="5253039" y="3935414"/>
                  <a:ext cx="2162173" cy="79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7" name="Rectangle 763"/>
                <p:cNvSpPr>
                  <a:spLocks noChangeArrowheads="1"/>
                </p:cNvSpPr>
                <p:nvPr/>
              </p:nvSpPr>
              <p:spPr bwMode="auto">
                <a:xfrm>
                  <a:off x="5049840" y="1674815"/>
                  <a:ext cx="193675" cy="2276475"/>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8" name="Line 764"/>
                <p:cNvSpPr>
                  <a:spLocks noChangeShapeType="1"/>
                </p:cNvSpPr>
                <p:nvPr/>
              </p:nvSpPr>
              <p:spPr bwMode="auto">
                <a:xfrm>
                  <a:off x="5243515" y="1674815"/>
                  <a:ext cx="1588" cy="225901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9" name="Line 765"/>
                <p:cNvSpPr>
                  <a:spLocks noChangeShapeType="1"/>
                </p:cNvSpPr>
                <p:nvPr/>
              </p:nvSpPr>
              <p:spPr bwMode="auto">
                <a:xfrm>
                  <a:off x="5040314" y="1674815"/>
                  <a:ext cx="3173" cy="2450592"/>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0" name="Line 766"/>
                <p:cNvSpPr>
                  <a:spLocks noChangeShapeType="1"/>
                </p:cNvSpPr>
                <p:nvPr/>
              </p:nvSpPr>
              <p:spPr bwMode="auto">
                <a:xfrm>
                  <a:off x="5040315" y="1674815"/>
                  <a:ext cx="203200" cy="158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1" name="Rectangle 767"/>
                <p:cNvSpPr>
                  <a:spLocks noChangeArrowheads="1"/>
                </p:cNvSpPr>
                <p:nvPr/>
              </p:nvSpPr>
              <p:spPr bwMode="auto">
                <a:xfrm>
                  <a:off x="5862640" y="3951290"/>
                  <a:ext cx="534988"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TeraNet</a:t>
                  </a:r>
                  <a:endParaRPr lang="en-US" sz="1800" dirty="0" smtClean="0">
                    <a:solidFill>
                      <a:srgbClr val="000000"/>
                    </a:solidFill>
                    <a:cs typeface="Arial" pitchFamily="34" charset="0"/>
                  </a:endParaRPr>
                </a:p>
              </p:txBody>
            </p:sp>
            <p:sp>
              <p:nvSpPr>
                <p:cNvPr id="37634" name="Rectangle 770"/>
                <p:cNvSpPr>
                  <a:spLocks noChangeArrowheads="1"/>
                </p:cNvSpPr>
                <p:nvPr/>
              </p:nvSpPr>
              <p:spPr bwMode="auto">
                <a:xfrm>
                  <a:off x="7078667" y="4975227"/>
                  <a:ext cx="804863" cy="1397000"/>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5" name="Rectangle 771"/>
                <p:cNvSpPr>
                  <a:spLocks noChangeArrowheads="1"/>
                </p:cNvSpPr>
                <p:nvPr/>
              </p:nvSpPr>
              <p:spPr bwMode="auto">
                <a:xfrm>
                  <a:off x="7154867" y="5145090"/>
                  <a:ext cx="660400" cy="330200"/>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6" name="Rectangle 772"/>
                <p:cNvSpPr>
                  <a:spLocks noChangeArrowheads="1"/>
                </p:cNvSpPr>
                <p:nvPr/>
              </p:nvSpPr>
              <p:spPr bwMode="auto">
                <a:xfrm>
                  <a:off x="7213605" y="5160965"/>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Ethernet</a:t>
                  </a:r>
                  <a:endParaRPr lang="en-US" sz="1800" smtClean="0">
                    <a:solidFill>
                      <a:srgbClr val="000000"/>
                    </a:solidFill>
                    <a:cs typeface="Arial" pitchFamily="34" charset="0"/>
                  </a:endParaRPr>
                </a:p>
              </p:txBody>
            </p:sp>
            <p:sp>
              <p:nvSpPr>
                <p:cNvPr id="37637" name="Rectangle 773"/>
                <p:cNvSpPr>
                  <a:spLocks noChangeArrowheads="1"/>
                </p:cNvSpPr>
                <p:nvPr/>
              </p:nvSpPr>
              <p:spPr bwMode="auto">
                <a:xfrm>
                  <a:off x="7332667" y="5295902"/>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MAC</a:t>
                  </a:r>
                  <a:endParaRPr lang="en-US" sz="1800" smtClean="0">
                    <a:solidFill>
                      <a:srgbClr val="000000"/>
                    </a:solidFill>
                    <a:cs typeface="Arial" pitchFamily="34" charset="0"/>
                  </a:endParaRPr>
                </a:p>
              </p:txBody>
            </p:sp>
            <p:sp>
              <p:nvSpPr>
                <p:cNvPr id="37638" name="Rectangle 774"/>
                <p:cNvSpPr>
                  <a:spLocks noChangeArrowheads="1"/>
                </p:cNvSpPr>
                <p:nvPr/>
              </p:nvSpPr>
              <p:spPr bwMode="auto">
                <a:xfrm>
                  <a:off x="7289805" y="5813427"/>
                  <a:ext cx="382588" cy="3460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9" name="Rectangle 775"/>
                <p:cNvSpPr>
                  <a:spLocks noChangeArrowheads="1"/>
                </p:cNvSpPr>
                <p:nvPr/>
              </p:nvSpPr>
              <p:spPr bwMode="auto">
                <a:xfrm>
                  <a:off x="7289805" y="5813427"/>
                  <a:ext cx="382588" cy="346075"/>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0" name="Rectangle 776"/>
                <p:cNvSpPr>
                  <a:spLocks noChangeArrowheads="1"/>
                </p:cNvSpPr>
                <p:nvPr/>
              </p:nvSpPr>
              <p:spPr bwMode="auto">
                <a:xfrm>
                  <a:off x="7332667" y="5930902"/>
                  <a:ext cx="3397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SGMII</a:t>
                  </a:r>
                  <a:endParaRPr lang="en-US" sz="1800" smtClean="0">
                    <a:solidFill>
                      <a:srgbClr val="000000"/>
                    </a:solidFill>
                    <a:cs typeface="Arial" pitchFamily="34" charset="0"/>
                  </a:endParaRPr>
                </a:p>
              </p:txBody>
            </p:sp>
            <p:sp>
              <p:nvSpPr>
                <p:cNvPr id="37641" name="Line 777"/>
                <p:cNvSpPr>
                  <a:spLocks noChangeShapeType="1"/>
                </p:cNvSpPr>
                <p:nvPr/>
              </p:nvSpPr>
              <p:spPr bwMode="auto">
                <a:xfrm>
                  <a:off x="7477130" y="5500690"/>
                  <a:ext cx="1588" cy="295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2" name="Freeform 778"/>
                <p:cNvSpPr>
                  <a:spLocks/>
                </p:cNvSpPr>
                <p:nvPr/>
              </p:nvSpPr>
              <p:spPr bwMode="auto">
                <a:xfrm>
                  <a:off x="7451730" y="5500690"/>
                  <a:ext cx="58738" cy="50800"/>
                </a:xfrm>
                <a:custGeom>
                  <a:avLst/>
                  <a:gdLst/>
                  <a:ahLst/>
                  <a:cxnLst>
                    <a:cxn ang="0">
                      <a:pos x="37" y="32"/>
                    </a:cxn>
                    <a:cxn ang="0">
                      <a:pos x="16" y="0"/>
                    </a:cxn>
                    <a:cxn ang="0">
                      <a:pos x="0" y="32"/>
                    </a:cxn>
                    <a:cxn ang="0">
                      <a:pos x="37" y="32"/>
                    </a:cxn>
                  </a:cxnLst>
                  <a:rect l="0" t="0" r="r" b="b"/>
                  <a:pathLst>
                    <a:path w="37" h="32">
                      <a:moveTo>
                        <a:pt x="37" y="32"/>
                      </a:moveTo>
                      <a:lnTo>
                        <a:pt x="16" y="0"/>
                      </a:lnTo>
                      <a:lnTo>
                        <a:pt x="0" y="32"/>
                      </a:lnTo>
                      <a:lnTo>
                        <a:pt x="37"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3" name="Freeform 779"/>
                <p:cNvSpPr>
                  <a:spLocks/>
                </p:cNvSpPr>
                <p:nvPr/>
              </p:nvSpPr>
              <p:spPr bwMode="auto">
                <a:xfrm>
                  <a:off x="7451730" y="5745165"/>
                  <a:ext cx="58738" cy="50800"/>
                </a:xfrm>
                <a:custGeom>
                  <a:avLst/>
                  <a:gdLst/>
                  <a:ahLst/>
                  <a:cxnLst>
                    <a:cxn ang="0">
                      <a:pos x="37" y="0"/>
                    </a:cxn>
                    <a:cxn ang="0">
                      <a:pos x="16" y="32"/>
                    </a:cxn>
                    <a:cxn ang="0">
                      <a:pos x="0" y="0"/>
                    </a:cxn>
                    <a:cxn ang="0">
                      <a:pos x="37" y="0"/>
                    </a:cxn>
                  </a:cxnLst>
                  <a:rect l="0" t="0" r="r" b="b"/>
                  <a:pathLst>
                    <a:path w="37" h="32">
                      <a:moveTo>
                        <a:pt x="37" y="0"/>
                      </a:moveTo>
                      <a:lnTo>
                        <a:pt x="16" y="32"/>
                      </a:lnTo>
                      <a:lnTo>
                        <a:pt x="0" y="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4" name="Line 780"/>
                <p:cNvSpPr>
                  <a:spLocks noChangeShapeType="1"/>
                </p:cNvSpPr>
                <p:nvPr/>
              </p:nvSpPr>
              <p:spPr bwMode="auto">
                <a:xfrm flipV="1">
                  <a:off x="7477130" y="6184902"/>
                  <a:ext cx="1588" cy="4746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5" name="Freeform 781"/>
                <p:cNvSpPr>
                  <a:spLocks/>
                </p:cNvSpPr>
                <p:nvPr/>
              </p:nvSpPr>
              <p:spPr bwMode="auto">
                <a:xfrm>
                  <a:off x="7442205" y="6583365"/>
                  <a:ext cx="77788" cy="76200"/>
                </a:xfrm>
                <a:custGeom>
                  <a:avLst/>
                  <a:gdLst/>
                  <a:ahLst/>
                  <a:cxnLst>
                    <a:cxn ang="0">
                      <a:pos x="22" y="48"/>
                    </a:cxn>
                    <a:cxn ang="0">
                      <a:pos x="0" y="0"/>
                    </a:cxn>
                    <a:cxn ang="0">
                      <a:pos x="49" y="0"/>
                    </a:cxn>
                    <a:cxn ang="0">
                      <a:pos x="22" y="48"/>
                    </a:cxn>
                  </a:cxnLst>
                  <a:rect l="0" t="0" r="r" b="b"/>
                  <a:pathLst>
                    <a:path w="49" h="48">
                      <a:moveTo>
                        <a:pt x="22" y="48"/>
                      </a:moveTo>
                      <a:lnTo>
                        <a:pt x="0" y="0"/>
                      </a:lnTo>
                      <a:lnTo>
                        <a:pt x="49" y="0"/>
                      </a:lnTo>
                      <a:lnTo>
                        <a:pt x="22"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6" name="Freeform 782"/>
                <p:cNvSpPr>
                  <a:spLocks/>
                </p:cNvSpPr>
                <p:nvPr/>
              </p:nvSpPr>
              <p:spPr bwMode="auto">
                <a:xfrm>
                  <a:off x="7442205" y="6184902"/>
                  <a:ext cx="77788" cy="76200"/>
                </a:xfrm>
                <a:custGeom>
                  <a:avLst/>
                  <a:gdLst/>
                  <a:ahLst/>
                  <a:cxnLst>
                    <a:cxn ang="0">
                      <a:pos x="22" y="0"/>
                    </a:cxn>
                    <a:cxn ang="0">
                      <a:pos x="0" y="48"/>
                    </a:cxn>
                    <a:cxn ang="0">
                      <a:pos x="49" y="48"/>
                    </a:cxn>
                    <a:cxn ang="0">
                      <a:pos x="22" y="0"/>
                    </a:cxn>
                  </a:cxnLst>
                  <a:rect l="0" t="0" r="r" b="b"/>
                  <a:pathLst>
                    <a:path w="49" h="48">
                      <a:moveTo>
                        <a:pt x="22" y="0"/>
                      </a:moveTo>
                      <a:lnTo>
                        <a:pt x="0" y="48"/>
                      </a:lnTo>
                      <a:lnTo>
                        <a:pt x="49" y="48"/>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7" name="Freeform 783"/>
                <p:cNvSpPr>
                  <a:spLocks/>
                </p:cNvSpPr>
                <p:nvPr/>
              </p:nvSpPr>
              <p:spPr bwMode="auto">
                <a:xfrm>
                  <a:off x="7481890" y="4349752"/>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8" name="Freeform 784"/>
                <p:cNvSpPr>
                  <a:spLocks/>
                </p:cNvSpPr>
                <p:nvPr/>
              </p:nvSpPr>
              <p:spPr bwMode="auto">
                <a:xfrm>
                  <a:off x="7489827" y="4400552"/>
                  <a:ext cx="9525" cy="23813"/>
                </a:xfrm>
                <a:custGeom>
                  <a:avLst/>
                  <a:gdLst/>
                  <a:ahLst/>
                  <a:cxnLst>
                    <a:cxn ang="0">
                      <a:pos x="0" y="15"/>
                    </a:cxn>
                    <a:cxn ang="0">
                      <a:pos x="0" y="15"/>
                    </a:cxn>
                    <a:cxn ang="0">
                      <a:pos x="6" y="10"/>
                    </a:cxn>
                    <a:cxn ang="0">
                      <a:pos x="6" y="10"/>
                    </a:cxn>
                    <a:cxn ang="0">
                      <a:pos x="6" y="5"/>
                    </a:cxn>
                    <a:cxn ang="0">
                      <a:pos x="6" y="5"/>
                    </a:cxn>
                    <a:cxn ang="0">
                      <a:pos x="6" y="0"/>
                    </a:cxn>
                    <a:cxn ang="0">
                      <a:pos x="0" y="0"/>
                    </a:cxn>
                    <a:cxn ang="0">
                      <a:pos x="0" y="0"/>
                    </a:cxn>
                    <a:cxn ang="0">
                      <a:pos x="0" y="15"/>
                    </a:cxn>
                  </a:cxnLst>
                  <a:rect l="0" t="0" r="r" b="b"/>
                  <a:pathLst>
                    <a:path w="6" h="15">
                      <a:moveTo>
                        <a:pt x="0" y="15"/>
                      </a:moveTo>
                      <a:lnTo>
                        <a:pt x="0" y="15"/>
                      </a:lnTo>
                      <a:lnTo>
                        <a:pt x="6" y="10"/>
                      </a:lnTo>
                      <a:lnTo>
                        <a:pt x="6" y="10"/>
                      </a:lnTo>
                      <a:lnTo>
                        <a:pt x="6" y="5"/>
                      </a:lnTo>
                      <a:lnTo>
                        <a:pt x="6" y="5"/>
                      </a:lnTo>
                      <a:lnTo>
                        <a:pt x="6" y="0"/>
                      </a:lnTo>
                      <a:lnTo>
                        <a:pt x="0" y="0"/>
                      </a:lnTo>
                      <a:lnTo>
                        <a:pt x="0" y="0"/>
                      </a:lnTo>
                      <a:lnTo>
                        <a:pt x="0"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9" name="Rectangle 785"/>
                <p:cNvSpPr>
                  <a:spLocks noChangeArrowheads="1"/>
                </p:cNvSpPr>
                <p:nvPr/>
              </p:nvSpPr>
              <p:spPr bwMode="auto">
                <a:xfrm>
                  <a:off x="7312027" y="4400552"/>
                  <a:ext cx="177800" cy="238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0" name="Freeform 786"/>
                <p:cNvSpPr>
                  <a:spLocks/>
                </p:cNvSpPr>
                <p:nvPr/>
              </p:nvSpPr>
              <p:spPr bwMode="auto">
                <a:xfrm>
                  <a:off x="7294565" y="4400552"/>
                  <a:ext cx="17463" cy="23813"/>
                </a:xfrm>
                <a:custGeom>
                  <a:avLst/>
                  <a:gdLst/>
                  <a:ahLst/>
                  <a:cxnLst>
                    <a:cxn ang="0">
                      <a:pos x="11" y="0"/>
                    </a:cxn>
                    <a:cxn ang="0">
                      <a:pos x="6" y="0"/>
                    </a:cxn>
                    <a:cxn ang="0">
                      <a:pos x="6" y="0"/>
                    </a:cxn>
                    <a:cxn ang="0">
                      <a:pos x="0" y="5"/>
                    </a:cxn>
                    <a:cxn ang="0">
                      <a:pos x="0" y="5"/>
                    </a:cxn>
                    <a:cxn ang="0">
                      <a:pos x="0" y="10"/>
                    </a:cxn>
                    <a:cxn ang="0">
                      <a:pos x="6" y="10"/>
                    </a:cxn>
                    <a:cxn ang="0">
                      <a:pos x="6" y="15"/>
                    </a:cxn>
                    <a:cxn ang="0">
                      <a:pos x="11" y="15"/>
                    </a:cxn>
                    <a:cxn ang="0">
                      <a:pos x="11" y="0"/>
                    </a:cxn>
                  </a:cxnLst>
                  <a:rect l="0" t="0" r="r" b="b"/>
                  <a:pathLst>
                    <a:path w="11" h="15">
                      <a:moveTo>
                        <a:pt x="11" y="0"/>
                      </a:moveTo>
                      <a:lnTo>
                        <a:pt x="6" y="0"/>
                      </a:lnTo>
                      <a:lnTo>
                        <a:pt x="6" y="0"/>
                      </a:lnTo>
                      <a:lnTo>
                        <a:pt x="0" y="5"/>
                      </a:lnTo>
                      <a:lnTo>
                        <a:pt x="0" y="5"/>
                      </a:lnTo>
                      <a:lnTo>
                        <a:pt x="0" y="10"/>
                      </a:lnTo>
                      <a:lnTo>
                        <a:pt x="6" y="10"/>
                      </a:lnTo>
                      <a:lnTo>
                        <a:pt x="6" y="15"/>
                      </a:lnTo>
                      <a:lnTo>
                        <a:pt x="11" y="15"/>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1" name="Freeform 787"/>
                <p:cNvSpPr>
                  <a:spLocks/>
                </p:cNvSpPr>
                <p:nvPr/>
              </p:nvSpPr>
              <p:spPr bwMode="auto">
                <a:xfrm>
                  <a:off x="7253290" y="4146552"/>
                  <a:ext cx="117475" cy="109538"/>
                </a:xfrm>
                <a:custGeom>
                  <a:avLst/>
                  <a:gdLst/>
                  <a:ahLst/>
                  <a:cxnLst>
                    <a:cxn ang="0">
                      <a:pos x="74" y="69"/>
                    </a:cxn>
                    <a:cxn ang="0">
                      <a:pos x="37" y="0"/>
                    </a:cxn>
                    <a:cxn ang="0">
                      <a:pos x="0" y="69"/>
                    </a:cxn>
                    <a:cxn ang="0">
                      <a:pos x="74" y="69"/>
                    </a:cxn>
                  </a:cxnLst>
                  <a:rect l="0" t="0" r="r" b="b"/>
                  <a:pathLst>
                    <a:path w="74" h="69">
                      <a:moveTo>
                        <a:pt x="74" y="69"/>
                      </a:moveTo>
                      <a:lnTo>
                        <a:pt x="37" y="0"/>
                      </a:lnTo>
                      <a:lnTo>
                        <a:pt x="0" y="69"/>
                      </a:lnTo>
                      <a:lnTo>
                        <a:pt x="74"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2" name="Freeform 788"/>
                <p:cNvSpPr>
                  <a:spLocks/>
                </p:cNvSpPr>
                <p:nvPr/>
              </p:nvSpPr>
              <p:spPr bwMode="auto">
                <a:xfrm>
                  <a:off x="7294565" y="4238627"/>
                  <a:ext cx="25400" cy="9525"/>
                </a:xfrm>
                <a:custGeom>
                  <a:avLst/>
                  <a:gdLst/>
                  <a:ahLst/>
                  <a:cxnLst>
                    <a:cxn ang="0">
                      <a:pos x="16" y="6"/>
                    </a:cxn>
                    <a:cxn ang="0">
                      <a:pos x="16" y="0"/>
                    </a:cxn>
                    <a:cxn ang="0">
                      <a:pos x="16" y="0"/>
                    </a:cxn>
                    <a:cxn ang="0">
                      <a:pos x="11" y="0"/>
                    </a:cxn>
                    <a:cxn ang="0">
                      <a:pos x="11" y="0"/>
                    </a:cxn>
                    <a:cxn ang="0">
                      <a:pos x="6" y="0"/>
                    </a:cxn>
                    <a:cxn ang="0">
                      <a:pos x="6" y="0"/>
                    </a:cxn>
                    <a:cxn ang="0">
                      <a:pos x="0" y="0"/>
                    </a:cxn>
                    <a:cxn ang="0">
                      <a:pos x="0" y="6"/>
                    </a:cxn>
                    <a:cxn ang="0">
                      <a:pos x="16" y="6"/>
                    </a:cxn>
                  </a:cxnLst>
                  <a:rect l="0" t="0" r="r" b="b"/>
                  <a:pathLst>
                    <a:path w="16" h="6">
                      <a:moveTo>
                        <a:pt x="16" y="6"/>
                      </a:moveTo>
                      <a:lnTo>
                        <a:pt x="16" y="0"/>
                      </a:lnTo>
                      <a:lnTo>
                        <a:pt x="16" y="0"/>
                      </a:lnTo>
                      <a:lnTo>
                        <a:pt x="11" y="0"/>
                      </a:lnTo>
                      <a:lnTo>
                        <a:pt x="11" y="0"/>
                      </a:lnTo>
                      <a:lnTo>
                        <a:pt x="6" y="0"/>
                      </a:lnTo>
                      <a:lnTo>
                        <a:pt x="6" y="0"/>
                      </a:lnTo>
                      <a:lnTo>
                        <a:pt x="0" y="0"/>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3" name="Rectangle 789"/>
                <p:cNvSpPr>
                  <a:spLocks noChangeArrowheads="1"/>
                </p:cNvSpPr>
                <p:nvPr/>
              </p:nvSpPr>
              <p:spPr bwMode="auto">
                <a:xfrm>
                  <a:off x="7294565" y="4248152"/>
                  <a:ext cx="25400" cy="1603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4" name="Freeform 790"/>
                <p:cNvSpPr>
                  <a:spLocks/>
                </p:cNvSpPr>
                <p:nvPr/>
              </p:nvSpPr>
              <p:spPr bwMode="auto">
                <a:xfrm>
                  <a:off x="7294565" y="4408490"/>
                  <a:ext cx="25400" cy="15875"/>
                </a:xfrm>
                <a:custGeom>
                  <a:avLst/>
                  <a:gdLst/>
                  <a:ahLst/>
                  <a:cxnLst>
                    <a:cxn ang="0">
                      <a:pos x="0" y="0"/>
                    </a:cxn>
                    <a:cxn ang="0">
                      <a:pos x="0" y="5"/>
                    </a:cxn>
                    <a:cxn ang="0">
                      <a:pos x="6" y="5"/>
                    </a:cxn>
                    <a:cxn ang="0">
                      <a:pos x="6" y="10"/>
                    </a:cxn>
                    <a:cxn ang="0">
                      <a:pos x="11" y="10"/>
                    </a:cxn>
                    <a:cxn ang="0">
                      <a:pos x="11" y="10"/>
                    </a:cxn>
                    <a:cxn ang="0">
                      <a:pos x="16" y="5"/>
                    </a:cxn>
                    <a:cxn ang="0">
                      <a:pos x="16" y="5"/>
                    </a:cxn>
                    <a:cxn ang="0">
                      <a:pos x="16" y="0"/>
                    </a:cxn>
                    <a:cxn ang="0">
                      <a:pos x="0" y="0"/>
                    </a:cxn>
                  </a:cxnLst>
                  <a:rect l="0" t="0" r="r" b="b"/>
                  <a:pathLst>
                    <a:path w="16" h="10">
                      <a:moveTo>
                        <a:pt x="0" y="0"/>
                      </a:moveTo>
                      <a:lnTo>
                        <a:pt x="0" y="5"/>
                      </a:lnTo>
                      <a:lnTo>
                        <a:pt x="6" y="5"/>
                      </a:lnTo>
                      <a:lnTo>
                        <a:pt x="6" y="10"/>
                      </a:lnTo>
                      <a:lnTo>
                        <a:pt x="11" y="10"/>
                      </a:lnTo>
                      <a:lnTo>
                        <a:pt x="11" y="10"/>
                      </a:lnTo>
                      <a:lnTo>
                        <a:pt x="16" y="5"/>
                      </a:lnTo>
                      <a:lnTo>
                        <a:pt x="16" y="5"/>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5" name="Freeform 791"/>
                <p:cNvSpPr>
                  <a:spLocks/>
                </p:cNvSpPr>
                <p:nvPr/>
              </p:nvSpPr>
              <p:spPr bwMode="auto">
                <a:xfrm>
                  <a:off x="7112005" y="4146552"/>
                  <a:ext cx="119063" cy="109538"/>
                </a:xfrm>
                <a:custGeom>
                  <a:avLst/>
                  <a:gdLst/>
                  <a:ahLst/>
                  <a:cxnLst>
                    <a:cxn ang="0">
                      <a:pos x="75" y="69"/>
                    </a:cxn>
                    <a:cxn ang="0">
                      <a:pos x="38" y="0"/>
                    </a:cxn>
                    <a:cxn ang="0">
                      <a:pos x="0" y="69"/>
                    </a:cxn>
                    <a:cxn ang="0">
                      <a:pos x="75" y="69"/>
                    </a:cxn>
                  </a:cxnLst>
                  <a:rect l="0" t="0" r="r" b="b"/>
                  <a:pathLst>
                    <a:path w="75" h="69">
                      <a:moveTo>
                        <a:pt x="75" y="69"/>
                      </a:moveTo>
                      <a:lnTo>
                        <a:pt x="38"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7" name="Rectangle 793"/>
                <p:cNvSpPr>
                  <a:spLocks noChangeArrowheads="1"/>
                </p:cNvSpPr>
                <p:nvPr/>
              </p:nvSpPr>
              <p:spPr bwMode="auto">
                <a:xfrm>
                  <a:off x="7162805" y="4248152"/>
                  <a:ext cx="17463" cy="617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8" name="Freeform 794"/>
                <p:cNvSpPr>
                  <a:spLocks/>
                </p:cNvSpPr>
                <p:nvPr/>
              </p:nvSpPr>
              <p:spPr bwMode="auto">
                <a:xfrm>
                  <a:off x="7112005" y="4856165"/>
                  <a:ext cx="119063" cy="101600"/>
                </a:xfrm>
                <a:custGeom>
                  <a:avLst/>
                  <a:gdLst/>
                  <a:ahLst/>
                  <a:cxnLst>
                    <a:cxn ang="0">
                      <a:pos x="75" y="0"/>
                    </a:cxn>
                    <a:cxn ang="0">
                      <a:pos x="38" y="64"/>
                    </a:cxn>
                    <a:cxn ang="0">
                      <a:pos x="0" y="0"/>
                    </a:cxn>
                    <a:cxn ang="0">
                      <a:pos x="75" y="0"/>
                    </a:cxn>
                  </a:cxnLst>
                  <a:rect l="0" t="0" r="r" b="b"/>
                  <a:pathLst>
                    <a:path w="75" h="64">
                      <a:moveTo>
                        <a:pt x="75" y="0"/>
                      </a:moveTo>
                      <a:lnTo>
                        <a:pt x="38" y="64"/>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9" name="Freeform 795"/>
                <p:cNvSpPr>
                  <a:spLocks/>
                </p:cNvSpPr>
                <p:nvPr/>
              </p:nvSpPr>
              <p:spPr bwMode="auto">
                <a:xfrm>
                  <a:off x="7162805" y="4865690"/>
                  <a:ext cx="17463" cy="7938"/>
                </a:xfrm>
                <a:custGeom>
                  <a:avLst/>
                  <a:gdLst/>
                  <a:ahLst/>
                  <a:cxnLst>
                    <a:cxn ang="0">
                      <a:pos x="0" y="0"/>
                    </a:cxn>
                    <a:cxn ang="0">
                      <a:pos x="0" y="0"/>
                    </a:cxn>
                    <a:cxn ang="0">
                      <a:pos x="0" y="5"/>
                    </a:cxn>
                    <a:cxn ang="0">
                      <a:pos x="0" y="5"/>
                    </a:cxn>
                    <a:cxn ang="0">
                      <a:pos x="6" y="5"/>
                    </a:cxn>
                    <a:cxn ang="0">
                      <a:pos x="6" y="5"/>
                    </a:cxn>
                    <a:cxn ang="0">
                      <a:pos x="11" y="5"/>
                    </a:cxn>
                    <a:cxn ang="0">
                      <a:pos x="11" y="0"/>
                    </a:cxn>
                    <a:cxn ang="0">
                      <a:pos x="11" y="0"/>
                    </a:cxn>
                    <a:cxn ang="0">
                      <a:pos x="0" y="0"/>
                    </a:cxn>
                  </a:cxnLst>
                  <a:rect l="0" t="0" r="r" b="b"/>
                  <a:pathLst>
                    <a:path w="11" h="5">
                      <a:moveTo>
                        <a:pt x="0" y="0"/>
                      </a:moveTo>
                      <a:lnTo>
                        <a:pt x="0" y="0"/>
                      </a:lnTo>
                      <a:lnTo>
                        <a:pt x="0" y="5"/>
                      </a:lnTo>
                      <a:lnTo>
                        <a:pt x="0" y="5"/>
                      </a:lnTo>
                      <a:lnTo>
                        <a:pt x="6" y="5"/>
                      </a:lnTo>
                      <a:lnTo>
                        <a:pt x="6" y="5"/>
                      </a:lnTo>
                      <a:lnTo>
                        <a:pt x="11" y="5"/>
                      </a:lnTo>
                      <a:lnTo>
                        <a:pt x="11" y="0"/>
                      </a:lnTo>
                      <a:lnTo>
                        <a:pt x="1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0" name="Rectangle 796"/>
                <p:cNvSpPr>
                  <a:spLocks noChangeArrowheads="1"/>
                </p:cNvSpPr>
                <p:nvPr/>
              </p:nvSpPr>
              <p:spPr bwMode="auto">
                <a:xfrm>
                  <a:off x="4914916" y="4805365"/>
                  <a:ext cx="2100261" cy="1566863"/>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9" name="Rectangle 815"/>
                <p:cNvSpPr>
                  <a:spLocks noChangeArrowheads="1"/>
                </p:cNvSpPr>
                <p:nvPr/>
              </p:nvSpPr>
              <p:spPr bwMode="auto">
                <a:xfrm>
                  <a:off x="6245241" y="4975227"/>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0" name="Rectangle 816"/>
                <p:cNvSpPr>
                  <a:spLocks noChangeArrowheads="1"/>
                </p:cNvSpPr>
                <p:nvPr/>
              </p:nvSpPr>
              <p:spPr bwMode="auto">
                <a:xfrm>
                  <a:off x="6245241" y="4975227"/>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1" name="Rectangle 817"/>
                <p:cNvSpPr>
                  <a:spLocks noChangeArrowheads="1"/>
                </p:cNvSpPr>
                <p:nvPr/>
              </p:nvSpPr>
              <p:spPr bwMode="auto">
                <a:xfrm rot="16200000">
                  <a:off x="6283341" y="5383215"/>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a:t>
                  </a:r>
                  <a:endParaRPr lang="en-US" sz="1800" dirty="0" smtClean="0">
                    <a:solidFill>
                      <a:srgbClr val="000000"/>
                    </a:solidFill>
                    <a:cs typeface="Arial" pitchFamily="34" charset="0"/>
                  </a:endParaRPr>
                </a:p>
              </p:txBody>
            </p:sp>
            <p:sp>
              <p:nvSpPr>
                <p:cNvPr id="37682" name="Rectangle 818"/>
                <p:cNvSpPr>
                  <a:spLocks noChangeArrowheads="1"/>
                </p:cNvSpPr>
                <p:nvPr/>
              </p:nvSpPr>
              <p:spPr bwMode="auto">
                <a:xfrm rot="16200000">
                  <a:off x="6283341" y="52974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P</a:t>
                  </a:r>
                  <a:endParaRPr lang="en-US" sz="1800" dirty="0" smtClean="0">
                    <a:solidFill>
                      <a:srgbClr val="000000"/>
                    </a:solidFill>
                    <a:cs typeface="Arial" pitchFamily="34" charset="0"/>
                  </a:endParaRPr>
                </a:p>
              </p:txBody>
            </p:sp>
            <p:sp>
              <p:nvSpPr>
                <p:cNvPr id="37683" name="Rectangle 819"/>
                <p:cNvSpPr>
                  <a:spLocks noChangeArrowheads="1"/>
                </p:cNvSpPr>
                <p:nvPr/>
              </p:nvSpPr>
              <p:spPr bwMode="auto">
                <a:xfrm rot="16200000">
                  <a:off x="6308741" y="5238752"/>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endParaRPr lang="en-US" sz="1800" dirty="0" smtClean="0">
                    <a:solidFill>
                      <a:srgbClr val="000000"/>
                    </a:solidFill>
                    <a:cs typeface="Arial" pitchFamily="34" charset="0"/>
                  </a:endParaRPr>
                </a:p>
              </p:txBody>
            </p:sp>
          </p:grpSp>
          <p:sp>
            <p:nvSpPr>
              <p:cNvPr id="37685" name="Line 821"/>
              <p:cNvSpPr>
                <a:spLocks noChangeShapeType="1"/>
              </p:cNvSpPr>
              <p:nvPr/>
            </p:nvSpPr>
            <p:spPr bwMode="auto">
              <a:xfrm>
                <a:off x="6355572"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6" name="Freeform 822"/>
              <p:cNvSpPr>
                <a:spLocks/>
              </p:cNvSpPr>
              <p:nvPr/>
            </p:nvSpPr>
            <p:spPr bwMode="auto">
              <a:xfrm>
                <a:off x="6320647" y="4154490"/>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7" name="Freeform 823"/>
              <p:cNvSpPr>
                <a:spLocks/>
              </p:cNvSpPr>
              <p:nvPr/>
            </p:nvSpPr>
            <p:spPr bwMode="auto">
              <a:xfrm>
                <a:off x="6320647" y="4891090"/>
                <a:ext cx="76200" cy="66675"/>
              </a:xfrm>
              <a:custGeom>
                <a:avLst/>
                <a:gdLst/>
                <a:ahLst/>
                <a:cxnLst>
                  <a:cxn ang="0">
                    <a:pos x="22" y="42"/>
                  </a:cxn>
                  <a:cxn ang="0">
                    <a:pos x="48" y="0"/>
                  </a:cxn>
                  <a:cxn ang="0">
                    <a:pos x="0" y="0"/>
                  </a:cxn>
                  <a:cxn ang="0">
                    <a:pos x="22" y="42"/>
                  </a:cxn>
                </a:cxnLst>
                <a:rect l="0" t="0" r="r" b="b"/>
                <a:pathLst>
                  <a:path w="48" h="42">
                    <a:moveTo>
                      <a:pt x="22" y="42"/>
                    </a:moveTo>
                    <a:lnTo>
                      <a:pt x="48"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8" name="Line 824"/>
              <p:cNvSpPr>
                <a:spLocks noChangeShapeType="1"/>
              </p:cNvSpPr>
              <p:nvPr/>
            </p:nvSpPr>
            <p:spPr bwMode="auto">
              <a:xfrm>
                <a:off x="6355572"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9" name="Freeform 825"/>
              <p:cNvSpPr>
                <a:spLocks/>
              </p:cNvSpPr>
              <p:nvPr/>
            </p:nvSpPr>
            <p:spPr bwMode="auto">
              <a:xfrm>
                <a:off x="6320647" y="5854702"/>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0" name="Freeform 826"/>
              <p:cNvSpPr>
                <a:spLocks/>
              </p:cNvSpPr>
              <p:nvPr/>
            </p:nvSpPr>
            <p:spPr bwMode="auto">
              <a:xfrm>
                <a:off x="6320647" y="6583365"/>
                <a:ext cx="76200" cy="68263"/>
              </a:xfrm>
              <a:custGeom>
                <a:avLst/>
                <a:gdLst/>
                <a:ahLst/>
                <a:cxnLst>
                  <a:cxn ang="0">
                    <a:pos x="22" y="43"/>
                  </a:cxn>
                  <a:cxn ang="0">
                    <a:pos x="48" y="0"/>
                  </a:cxn>
                  <a:cxn ang="0">
                    <a:pos x="0" y="0"/>
                  </a:cxn>
                  <a:cxn ang="0">
                    <a:pos x="22" y="43"/>
                  </a:cxn>
                </a:cxnLst>
                <a:rect l="0" t="0" r="r" b="b"/>
                <a:pathLst>
                  <a:path w="48" h="43">
                    <a:moveTo>
                      <a:pt x="22" y="43"/>
                    </a:moveTo>
                    <a:lnTo>
                      <a:pt x="48"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1" name="Rectangle 827"/>
              <p:cNvSpPr>
                <a:spLocks noChangeArrowheads="1"/>
              </p:cNvSpPr>
              <p:nvPr/>
            </p:nvSpPr>
            <p:spPr bwMode="auto">
              <a:xfrm>
                <a:off x="5998385" y="4975227"/>
                <a:ext cx="203200" cy="8636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2" name="Rectangle 828"/>
              <p:cNvSpPr>
                <a:spLocks noChangeArrowheads="1"/>
              </p:cNvSpPr>
              <p:nvPr/>
            </p:nvSpPr>
            <p:spPr bwMode="auto">
              <a:xfrm rot="16200000">
                <a:off x="6033310" y="548640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693" name="Rectangle 829"/>
              <p:cNvSpPr>
                <a:spLocks noChangeArrowheads="1"/>
              </p:cNvSpPr>
              <p:nvPr/>
            </p:nvSpPr>
            <p:spPr bwMode="auto">
              <a:xfrm rot="16200000">
                <a:off x="6036485" y="5395915"/>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A</a:t>
                </a:r>
                <a:endParaRPr lang="en-US" sz="1800" dirty="0" smtClean="0">
                  <a:solidFill>
                    <a:srgbClr val="000000"/>
                  </a:solidFill>
                  <a:cs typeface="Arial" pitchFamily="34" charset="0"/>
                </a:endParaRPr>
              </a:p>
            </p:txBody>
          </p:sp>
          <p:sp>
            <p:nvSpPr>
              <p:cNvPr id="37694" name="Rectangle 830"/>
              <p:cNvSpPr>
                <a:spLocks noChangeArrowheads="1"/>
              </p:cNvSpPr>
              <p:nvPr/>
            </p:nvSpPr>
            <p:spPr bwMode="auto">
              <a:xfrm rot="16200000">
                <a:off x="6033310" y="530860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R</a:t>
                </a:r>
                <a:endParaRPr lang="en-US" sz="1800" dirty="0" smtClean="0">
                  <a:solidFill>
                    <a:srgbClr val="000000"/>
                  </a:solidFill>
                  <a:cs typeface="Arial" pitchFamily="34" charset="0"/>
                </a:endParaRPr>
              </a:p>
            </p:txBody>
          </p:sp>
          <p:sp>
            <p:nvSpPr>
              <p:cNvPr id="37695" name="Rectangle 831"/>
              <p:cNvSpPr>
                <a:spLocks noChangeArrowheads="1"/>
              </p:cNvSpPr>
              <p:nvPr/>
            </p:nvSpPr>
            <p:spPr bwMode="auto">
              <a:xfrm rot="16200000">
                <a:off x="6041247" y="5222877"/>
                <a:ext cx="1365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T</a:t>
                </a:r>
                <a:endParaRPr lang="en-US" sz="1800" dirty="0" smtClean="0">
                  <a:solidFill>
                    <a:srgbClr val="000000"/>
                  </a:solidFill>
                  <a:cs typeface="Arial" pitchFamily="34" charset="0"/>
                </a:endParaRPr>
              </a:p>
            </p:txBody>
          </p:sp>
          <p:sp>
            <p:nvSpPr>
              <p:cNvPr id="37698" name="Rectangle 834"/>
              <p:cNvSpPr>
                <a:spLocks noChangeArrowheads="1"/>
              </p:cNvSpPr>
              <p:nvPr/>
            </p:nvSpPr>
            <p:spPr bwMode="auto">
              <a:xfrm rot="16200000">
                <a:off x="6039660" y="5010152"/>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00" name="Line 836"/>
              <p:cNvSpPr>
                <a:spLocks noChangeShapeType="1"/>
              </p:cNvSpPr>
              <p:nvPr/>
            </p:nvSpPr>
            <p:spPr bwMode="auto">
              <a:xfrm>
                <a:off x="6099985"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1" name="Freeform 837"/>
              <p:cNvSpPr>
                <a:spLocks/>
              </p:cNvSpPr>
              <p:nvPr/>
            </p:nvSpPr>
            <p:spPr bwMode="auto">
              <a:xfrm>
                <a:off x="6066647" y="4154490"/>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2" name="Freeform 838"/>
              <p:cNvSpPr>
                <a:spLocks/>
              </p:cNvSpPr>
              <p:nvPr/>
            </p:nvSpPr>
            <p:spPr bwMode="auto">
              <a:xfrm>
                <a:off x="6066647" y="4891090"/>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3" name="Line 839"/>
              <p:cNvSpPr>
                <a:spLocks noChangeShapeType="1"/>
              </p:cNvSpPr>
              <p:nvPr/>
            </p:nvSpPr>
            <p:spPr bwMode="auto">
              <a:xfrm>
                <a:off x="609998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4" name="Freeform 840"/>
              <p:cNvSpPr>
                <a:spLocks/>
              </p:cNvSpPr>
              <p:nvPr/>
            </p:nvSpPr>
            <p:spPr bwMode="auto">
              <a:xfrm>
                <a:off x="6066647" y="5854702"/>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5" name="Freeform 841"/>
              <p:cNvSpPr>
                <a:spLocks/>
              </p:cNvSpPr>
              <p:nvPr/>
            </p:nvSpPr>
            <p:spPr bwMode="auto">
              <a:xfrm>
                <a:off x="6066647" y="6583365"/>
                <a:ext cx="68263" cy="68263"/>
              </a:xfrm>
              <a:custGeom>
                <a:avLst/>
                <a:gdLst/>
                <a:ahLst/>
                <a:cxnLst>
                  <a:cxn ang="0">
                    <a:pos x="21" y="43"/>
                  </a:cxn>
                  <a:cxn ang="0">
                    <a:pos x="43" y="0"/>
                  </a:cxn>
                  <a:cxn ang="0">
                    <a:pos x="0" y="0"/>
                  </a:cxn>
                  <a:cxn ang="0">
                    <a:pos x="21" y="43"/>
                  </a:cxn>
                </a:cxnLst>
                <a:rect l="0" t="0" r="r" b="b"/>
                <a:pathLst>
                  <a:path w="43" h="43">
                    <a:moveTo>
                      <a:pt x="21" y="43"/>
                    </a:moveTo>
                    <a:lnTo>
                      <a:pt x="43"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6" name="Rectangle 842"/>
              <p:cNvSpPr>
                <a:spLocks noChangeArrowheads="1"/>
              </p:cNvSpPr>
              <p:nvPr/>
            </p:nvSpPr>
            <p:spPr bwMode="auto">
              <a:xfrm>
                <a:off x="6769910"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7" name="Rectangle 843"/>
              <p:cNvSpPr>
                <a:spLocks noChangeArrowheads="1"/>
              </p:cNvSpPr>
              <p:nvPr/>
            </p:nvSpPr>
            <p:spPr bwMode="auto">
              <a:xfrm>
                <a:off x="6769910"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8" name="Rectangle 844"/>
              <p:cNvSpPr>
                <a:spLocks noChangeArrowheads="1"/>
              </p:cNvSpPr>
              <p:nvPr/>
            </p:nvSpPr>
            <p:spPr bwMode="auto">
              <a:xfrm rot="16200000">
                <a:off x="6825472" y="550227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09" name="Rectangle 845"/>
              <p:cNvSpPr>
                <a:spLocks noChangeArrowheads="1"/>
              </p:cNvSpPr>
              <p:nvPr/>
            </p:nvSpPr>
            <p:spPr bwMode="auto">
              <a:xfrm rot="16200000">
                <a:off x="6822297" y="5414965"/>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10" name="Rectangle 846"/>
              <p:cNvSpPr>
                <a:spLocks noChangeArrowheads="1"/>
              </p:cNvSpPr>
              <p:nvPr/>
            </p:nvSpPr>
            <p:spPr bwMode="auto">
              <a:xfrm rot="16200000">
                <a:off x="6850872" y="5357815"/>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11" name="Rectangle 847"/>
              <p:cNvSpPr>
                <a:spLocks noChangeArrowheads="1"/>
              </p:cNvSpPr>
              <p:nvPr/>
            </p:nvSpPr>
            <p:spPr bwMode="auto">
              <a:xfrm rot="16200000">
                <a:off x="6834997" y="5308602"/>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13" name="Rectangle 849"/>
              <p:cNvSpPr>
                <a:spLocks noChangeArrowheads="1"/>
              </p:cNvSpPr>
              <p:nvPr/>
            </p:nvSpPr>
            <p:spPr bwMode="auto">
              <a:xfrm rot="16200000">
                <a:off x="6850872" y="521494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714" name="Rectangle 850"/>
              <p:cNvSpPr>
                <a:spLocks noChangeArrowheads="1"/>
              </p:cNvSpPr>
              <p:nvPr/>
            </p:nvSpPr>
            <p:spPr bwMode="auto">
              <a:xfrm rot="16200000">
                <a:off x="6828647" y="5013327"/>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16" name="Freeform 852"/>
              <p:cNvSpPr>
                <a:spLocks/>
              </p:cNvSpPr>
              <p:nvPr/>
            </p:nvSpPr>
            <p:spPr bwMode="auto">
              <a:xfrm>
                <a:off x="6812772" y="4154490"/>
                <a:ext cx="119063" cy="109538"/>
              </a:xfrm>
              <a:custGeom>
                <a:avLst/>
                <a:gdLst/>
                <a:ahLst/>
                <a:cxnLst>
                  <a:cxn ang="0">
                    <a:pos x="75" y="69"/>
                  </a:cxn>
                  <a:cxn ang="0">
                    <a:pos x="37" y="0"/>
                  </a:cxn>
                  <a:cxn ang="0">
                    <a:pos x="0" y="69"/>
                  </a:cxn>
                  <a:cxn ang="0">
                    <a:pos x="75" y="69"/>
                  </a:cxn>
                </a:cxnLst>
                <a:rect l="0" t="0" r="r" b="b"/>
                <a:pathLst>
                  <a:path w="75" h="69">
                    <a:moveTo>
                      <a:pt x="75" y="69"/>
                    </a:moveTo>
                    <a:lnTo>
                      <a:pt x="37"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7" name="Freeform 853"/>
              <p:cNvSpPr>
                <a:spLocks/>
              </p:cNvSpPr>
              <p:nvPr/>
            </p:nvSpPr>
            <p:spPr bwMode="auto">
              <a:xfrm>
                <a:off x="6863572" y="4238627"/>
                <a:ext cx="25400" cy="9525"/>
              </a:xfrm>
              <a:custGeom>
                <a:avLst/>
                <a:gdLst/>
                <a:ahLst/>
                <a:cxnLst>
                  <a:cxn ang="0">
                    <a:pos x="16" y="6"/>
                  </a:cxn>
                  <a:cxn ang="0">
                    <a:pos x="16" y="6"/>
                  </a:cxn>
                  <a:cxn ang="0">
                    <a:pos x="11" y="0"/>
                  </a:cxn>
                  <a:cxn ang="0">
                    <a:pos x="11" y="0"/>
                  </a:cxn>
                  <a:cxn ang="0">
                    <a:pos x="5" y="0"/>
                  </a:cxn>
                  <a:cxn ang="0">
                    <a:pos x="5" y="0"/>
                  </a:cxn>
                  <a:cxn ang="0">
                    <a:pos x="0"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0"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8" name="Rectangle 854"/>
              <p:cNvSpPr>
                <a:spLocks noChangeArrowheads="1"/>
              </p:cNvSpPr>
              <p:nvPr/>
            </p:nvSpPr>
            <p:spPr bwMode="auto">
              <a:xfrm>
                <a:off x="6863572" y="4248152"/>
                <a:ext cx="25400" cy="6080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9" name="Freeform 855"/>
              <p:cNvSpPr>
                <a:spLocks/>
              </p:cNvSpPr>
              <p:nvPr/>
            </p:nvSpPr>
            <p:spPr bwMode="auto">
              <a:xfrm>
                <a:off x="6812772" y="4848227"/>
                <a:ext cx="119063" cy="109538"/>
              </a:xfrm>
              <a:custGeom>
                <a:avLst/>
                <a:gdLst/>
                <a:ahLst/>
                <a:cxnLst>
                  <a:cxn ang="0">
                    <a:pos x="75" y="0"/>
                  </a:cxn>
                  <a:cxn ang="0">
                    <a:pos x="37" y="69"/>
                  </a:cxn>
                  <a:cxn ang="0">
                    <a:pos x="0" y="0"/>
                  </a:cxn>
                  <a:cxn ang="0">
                    <a:pos x="75" y="0"/>
                  </a:cxn>
                </a:cxnLst>
                <a:rect l="0" t="0" r="r" b="b"/>
                <a:pathLst>
                  <a:path w="75" h="69">
                    <a:moveTo>
                      <a:pt x="75" y="0"/>
                    </a:moveTo>
                    <a:lnTo>
                      <a:pt x="37" y="69"/>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0" name="Freeform 856"/>
              <p:cNvSpPr>
                <a:spLocks/>
              </p:cNvSpPr>
              <p:nvPr/>
            </p:nvSpPr>
            <p:spPr bwMode="auto">
              <a:xfrm>
                <a:off x="6863572" y="4856165"/>
                <a:ext cx="25400" cy="17463"/>
              </a:xfrm>
              <a:custGeom>
                <a:avLst/>
                <a:gdLst/>
                <a:ahLst/>
                <a:cxnLst>
                  <a:cxn ang="0">
                    <a:pos x="0" y="0"/>
                  </a:cxn>
                  <a:cxn ang="0">
                    <a:pos x="0" y="6"/>
                  </a:cxn>
                  <a:cxn ang="0">
                    <a:pos x="0"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0"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1" name="Line 857"/>
              <p:cNvSpPr>
                <a:spLocks noChangeShapeType="1"/>
              </p:cNvSpPr>
              <p:nvPr/>
            </p:nvSpPr>
            <p:spPr bwMode="auto">
              <a:xfrm>
                <a:off x="688103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2" name="Freeform 858"/>
              <p:cNvSpPr>
                <a:spLocks/>
              </p:cNvSpPr>
              <p:nvPr/>
            </p:nvSpPr>
            <p:spPr bwMode="auto">
              <a:xfrm>
                <a:off x="6838172" y="5854702"/>
                <a:ext cx="76200" cy="68263"/>
              </a:xfrm>
              <a:custGeom>
                <a:avLst/>
                <a:gdLst/>
                <a:ahLst/>
                <a:cxnLst>
                  <a:cxn ang="0">
                    <a:pos x="27" y="0"/>
                  </a:cxn>
                  <a:cxn ang="0">
                    <a:pos x="48" y="43"/>
                  </a:cxn>
                  <a:cxn ang="0">
                    <a:pos x="0" y="43"/>
                  </a:cxn>
                  <a:cxn ang="0">
                    <a:pos x="27" y="0"/>
                  </a:cxn>
                </a:cxnLst>
                <a:rect l="0" t="0" r="r" b="b"/>
                <a:pathLst>
                  <a:path w="48" h="43">
                    <a:moveTo>
                      <a:pt x="27" y="0"/>
                    </a:moveTo>
                    <a:lnTo>
                      <a:pt x="48"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3" name="Freeform 859"/>
              <p:cNvSpPr>
                <a:spLocks/>
              </p:cNvSpPr>
              <p:nvPr/>
            </p:nvSpPr>
            <p:spPr bwMode="auto">
              <a:xfrm>
                <a:off x="6838172" y="6583365"/>
                <a:ext cx="76200" cy="68263"/>
              </a:xfrm>
              <a:custGeom>
                <a:avLst/>
                <a:gdLst/>
                <a:ahLst/>
                <a:cxnLst>
                  <a:cxn ang="0">
                    <a:pos x="27" y="43"/>
                  </a:cxn>
                  <a:cxn ang="0">
                    <a:pos x="48" y="0"/>
                  </a:cxn>
                  <a:cxn ang="0">
                    <a:pos x="0" y="0"/>
                  </a:cxn>
                  <a:cxn ang="0">
                    <a:pos x="27" y="43"/>
                  </a:cxn>
                </a:cxnLst>
                <a:rect l="0" t="0" r="r" b="b"/>
                <a:pathLst>
                  <a:path w="48" h="43">
                    <a:moveTo>
                      <a:pt x="27" y="43"/>
                    </a:moveTo>
                    <a:lnTo>
                      <a:pt x="48"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4" name="Rectangle 860"/>
              <p:cNvSpPr>
                <a:spLocks noChangeArrowheads="1"/>
              </p:cNvSpPr>
              <p:nvPr/>
            </p:nvSpPr>
            <p:spPr bwMode="auto">
              <a:xfrm>
                <a:off x="5744385"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5" name="Rectangle 861"/>
              <p:cNvSpPr>
                <a:spLocks noChangeArrowheads="1"/>
              </p:cNvSpPr>
              <p:nvPr/>
            </p:nvSpPr>
            <p:spPr bwMode="auto">
              <a:xfrm>
                <a:off x="5744385"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7" name="Rectangle 863"/>
              <p:cNvSpPr>
                <a:spLocks noChangeArrowheads="1"/>
              </p:cNvSpPr>
              <p:nvPr/>
            </p:nvSpPr>
            <p:spPr bwMode="auto">
              <a:xfrm rot="16200000">
                <a:off x="5766610" y="5316540"/>
                <a:ext cx="176213"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r>
                  <a:rPr lang="en-US" sz="1000" b="1" baseline="30000" dirty="0" smtClean="0">
                    <a:solidFill>
                      <a:srgbClr val="000000"/>
                    </a:solidFill>
                    <a:cs typeface="Arial" pitchFamily="34" charset="0"/>
                  </a:rPr>
                  <a:t>2</a:t>
                </a:r>
                <a:r>
                  <a:rPr lang="en-US" sz="1000" b="1" dirty="0" smtClean="0">
                    <a:solidFill>
                      <a:srgbClr val="000000"/>
                    </a:solidFill>
                    <a:cs typeface="Arial" pitchFamily="34" charset="0"/>
                  </a:rPr>
                  <a:t>C</a:t>
                </a:r>
                <a:endParaRPr lang="en-US" sz="1800" dirty="0" smtClean="0">
                  <a:solidFill>
                    <a:srgbClr val="000000"/>
                  </a:solidFill>
                  <a:cs typeface="Arial" pitchFamily="34" charset="0"/>
                </a:endParaRPr>
              </a:p>
            </p:txBody>
          </p:sp>
          <p:sp>
            <p:nvSpPr>
              <p:cNvPr id="37728" name="Rectangle 864"/>
              <p:cNvSpPr>
                <a:spLocks noChangeArrowheads="1"/>
              </p:cNvSpPr>
              <p:nvPr/>
            </p:nvSpPr>
            <p:spPr bwMode="auto">
              <a:xfrm rot="16200000">
                <a:off x="5826935" y="5275265"/>
                <a:ext cx="0" cy="2762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endParaRPr lang="en-US" sz="1800" dirty="0" smtClean="0">
                  <a:solidFill>
                    <a:srgbClr val="000000"/>
                  </a:solidFill>
                  <a:cs typeface="Arial" pitchFamily="34" charset="0"/>
                </a:endParaRPr>
              </a:p>
            </p:txBody>
          </p:sp>
          <p:sp>
            <p:nvSpPr>
              <p:cNvPr id="37729" name="Line 865"/>
              <p:cNvSpPr>
                <a:spLocks noChangeShapeType="1"/>
              </p:cNvSpPr>
              <p:nvPr/>
            </p:nvSpPr>
            <p:spPr bwMode="auto">
              <a:xfrm>
                <a:off x="5845985"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0" name="Freeform 866"/>
              <p:cNvSpPr>
                <a:spLocks/>
              </p:cNvSpPr>
              <p:nvPr/>
            </p:nvSpPr>
            <p:spPr bwMode="auto">
              <a:xfrm>
                <a:off x="5803122" y="4154490"/>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1" name="Freeform 867"/>
              <p:cNvSpPr>
                <a:spLocks/>
              </p:cNvSpPr>
              <p:nvPr/>
            </p:nvSpPr>
            <p:spPr bwMode="auto">
              <a:xfrm>
                <a:off x="5803122" y="4891090"/>
                <a:ext cx="77788" cy="66675"/>
              </a:xfrm>
              <a:custGeom>
                <a:avLst/>
                <a:gdLst/>
                <a:ahLst/>
                <a:cxnLst>
                  <a:cxn ang="0">
                    <a:pos x="27" y="42"/>
                  </a:cxn>
                  <a:cxn ang="0">
                    <a:pos x="49" y="0"/>
                  </a:cxn>
                  <a:cxn ang="0">
                    <a:pos x="0" y="0"/>
                  </a:cxn>
                  <a:cxn ang="0">
                    <a:pos x="27" y="42"/>
                  </a:cxn>
                </a:cxnLst>
                <a:rect l="0" t="0" r="r" b="b"/>
                <a:pathLst>
                  <a:path w="49" h="42">
                    <a:moveTo>
                      <a:pt x="27" y="42"/>
                    </a:moveTo>
                    <a:lnTo>
                      <a:pt x="49" y="0"/>
                    </a:lnTo>
                    <a:lnTo>
                      <a:pt x="0" y="0"/>
                    </a:lnTo>
                    <a:lnTo>
                      <a:pt x="27"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2" name="Line 868"/>
              <p:cNvSpPr>
                <a:spLocks noChangeShapeType="1"/>
              </p:cNvSpPr>
              <p:nvPr/>
            </p:nvSpPr>
            <p:spPr bwMode="auto">
              <a:xfrm>
                <a:off x="584598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3" name="Freeform 869"/>
              <p:cNvSpPr>
                <a:spLocks/>
              </p:cNvSpPr>
              <p:nvPr/>
            </p:nvSpPr>
            <p:spPr bwMode="auto">
              <a:xfrm>
                <a:off x="5803122" y="5854702"/>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4" name="Freeform 870"/>
              <p:cNvSpPr>
                <a:spLocks/>
              </p:cNvSpPr>
              <p:nvPr/>
            </p:nvSpPr>
            <p:spPr bwMode="auto">
              <a:xfrm>
                <a:off x="5803122" y="6583365"/>
                <a:ext cx="77788" cy="68263"/>
              </a:xfrm>
              <a:custGeom>
                <a:avLst/>
                <a:gdLst/>
                <a:ahLst/>
                <a:cxnLst>
                  <a:cxn ang="0">
                    <a:pos x="27" y="43"/>
                  </a:cxn>
                  <a:cxn ang="0">
                    <a:pos x="49" y="0"/>
                  </a:cxn>
                  <a:cxn ang="0">
                    <a:pos x="0" y="0"/>
                  </a:cxn>
                  <a:cxn ang="0">
                    <a:pos x="27" y="43"/>
                  </a:cxn>
                </a:cxnLst>
                <a:rect l="0" t="0" r="r" b="b"/>
                <a:pathLst>
                  <a:path w="49" h="43">
                    <a:moveTo>
                      <a:pt x="27" y="43"/>
                    </a:moveTo>
                    <a:lnTo>
                      <a:pt x="49"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5" name="Rectangle 871"/>
              <p:cNvSpPr>
                <a:spLocks noChangeArrowheads="1"/>
              </p:cNvSpPr>
              <p:nvPr/>
            </p:nvSpPr>
            <p:spPr bwMode="auto">
              <a:xfrm>
                <a:off x="5482447" y="4975227"/>
                <a:ext cx="203200" cy="863600"/>
              </a:xfrm>
              <a:prstGeom prst="rect">
                <a:avLst/>
              </a:prstGeom>
              <a:solidFill>
                <a:srgbClr val="FFF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6" name="Rectangle 872"/>
              <p:cNvSpPr>
                <a:spLocks noChangeArrowheads="1"/>
              </p:cNvSpPr>
              <p:nvPr/>
            </p:nvSpPr>
            <p:spPr bwMode="auto">
              <a:xfrm>
                <a:off x="5482447"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7" name="Rectangle 873"/>
              <p:cNvSpPr>
                <a:spLocks noChangeArrowheads="1"/>
              </p:cNvSpPr>
              <p:nvPr/>
            </p:nvSpPr>
            <p:spPr bwMode="auto">
              <a:xfrm rot="16200000">
                <a:off x="5515785" y="5362577"/>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738" name="Rectangle 874"/>
              <p:cNvSpPr>
                <a:spLocks noChangeArrowheads="1"/>
              </p:cNvSpPr>
              <p:nvPr/>
            </p:nvSpPr>
            <p:spPr bwMode="auto">
              <a:xfrm rot="16200000">
                <a:off x="5518960" y="528002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39" name="Rectangle 875"/>
              <p:cNvSpPr>
                <a:spLocks noChangeArrowheads="1"/>
              </p:cNvSpPr>
              <p:nvPr/>
            </p:nvSpPr>
            <p:spPr bwMode="auto">
              <a:xfrm rot="16200000">
                <a:off x="5518960" y="51958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40" name="Line 876"/>
              <p:cNvSpPr>
                <a:spLocks noChangeShapeType="1"/>
              </p:cNvSpPr>
              <p:nvPr/>
            </p:nvSpPr>
            <p:spPr bwMode="auto">
              <a:xfrm>
                <a:off x="55840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1" name="Freeform 877"/>
              <p:cNvSpPr>
                <a:spLocks/>
              </p:cNvSpPr>
              <p:nvPr/>
            </p:nvSpPr>
            <p:spPr bwMode="auto">
              <a:xfrm>
                <a:off x="5549122" y="4154490"/>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2" name="Freeform 878"/>
              <p:cNvSpPr>
                <a:spLocks/>
              </p:cNvSpPr>
              <p:nvPr/>
            </p:nvSpPr>
            <p:spPr bwMode="auto">
              <a:xfrm>
                <a:off x="5549122" y="4891090"/>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3" name="Line 879"/>
              <p:cNvSpPr>
                <a:spLocks noChangeShapeType="1"/>
              </p:cNvSpPr>
              <p:nvPr/>
            </p:nvSpPr>
            <p:spPr bwMode="auto">
              <a:xfrm>
                <a:off x="5584047"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4" name="Freeform 880"/>
              <p:cNvSpPr>
                <a:spLocks/>
              </p:cNvSpPr>
              <p:nvPr/>
            </p:nvSpPr>
            <p:spPr bwMode="auto">
              <a:xfrm>
                <a:off x="5549122" y="5854702"/>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5" name="Freeform 881"/>
              <p:cNvSpPr>
                <a:spLocks/>
              </p:cNvSpPr>
              <p:nvPr/>
            </p:nvSpPr>
            <p:spPr bwMode="auto">
              <a:xfrm>
                <a:off x="5549122" y="6583365"/>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6" name="Rectangle 882"/>
              <p:cNvSpPr>
                <a:spLocks noChangeArrowheads="1"/>
              </p:cNvSpPr>
              <p:nvPr/>
            </p:nvSpPr>
            <p:spPr bwMode="auto">
              <a:xfrm>
                <a:off x="6515910"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7" name="Rectangle 883"/>
              <p:cNvSpPr>
                <a:spLocks noChangeArrowheads="1"/>
              </p:cNvSpPr>
              <p:nvPr/>
            </p:nvSpPr>
            <p:spPr bwMode="auto">
              <a:xfrm>
                <a:off x="6515910" y="4975227"/>
                <a:ext cx="203200" cy="863600"/>
              </a:xfrm>
              <a:prstGeom prst="rect">
                <a:avLst/>
              </a:prstGeom>
              <a:solidFill>
                <a:srgbClr val="FFFF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8" name="Rectangle 884"/>
              <p:cNvSpPr>
                <a:spLocks noChangeArrowheads="1"/>
              </p:cNvSpPr>
              <p:nvPr/>
            </p:nvSpPr>
            <p:spPr bwMode="auto">
              <a:xfrm rot="16200000">
                <a:off x="6541310" y="5538790"/>
                <a:ext cx="1698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49" name="Rectangle 885"/>
              <p:cNvSpPr>
                <a:spLocks noChangeArrowheads="1"/>
              </p:cNvSpPr>
              <p:nvPr/>
            </p:nvSpPr>
            <p:spPr bwMode="auto">
              <a:xfrm rot="16200000">
                <a:off x="6563535" y="5459415"/>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50" name="Rectangle 886"/>
              <p:cNvSpPr>
                <a:spLocks noChangeArrowheads="1"/>
              </p:cNvSpPr>
              <p:nvPr/>
            </p:nvSpPr>
            <p:spPr bwMode="auto">
              <a:xfrm rot="16200000">
                <a:off x="6550835" y="537845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B</a:t>
                </a:r>
                <a:endParaRPr lang="en-US" sz="1800" smtClean="0">
                  <a:solidFill>
                    <a:srgbClr val="000000"/>
                  </a:solidFill>
                  <a:cs typeface="Arial" pitchFamily="34" charset="0"/>
                </a:endParaRPr>
              </a:p>
            </p:txBody>
          </p:sp>
          <p:sp>
            <p:nvSpPr>
              <p:cNvPr id="37751" name="Rectangle 887"/>
              <p:cNvSpPr>
                <a:spLocks noChangeArrowheads="1"/>
              </p:cNvSpPr>
              <p:nvPr/>
            </p:nvSpPr>
            <p:spPr bwMode="auto">
              <a:xfrm rot="16200000">
                <a:off x="6554010" y="5289552"/>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752" name="Rectangle 888"/>
              <p:cNvSpPr>
                <a:spLocks noChangeArrowheads="1"/>
              </p:cNvSpPr>
              <p:nvPr/>
            </p:nvSpPr>
            <p:spPr bwMode="auto">
              <a:xfrm rot="16200000">
                <a:off x="6554010" y="5213352"/>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54" name="Rectangle 890"/>
              <p:cNvSpPr>
                <a:spLocks noChangeArrowheads="1"/>
              </p:cNvSpPr>
              <p:nvPr/>
            </p:nvSpPr>
            <p:spPr bwMode="auto">
              <a:xfrm rot="16200000">
                <a:off x="6557185" y="5010152"/>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55" name="Line 891"/>
              <p:cNvSpPr>
                <a:spLocks noChangeShapeType="1"/>
              </p:cNvSpPr>
              <p:nvPr/>
            </p:nvSpPr>
            <p:spPr bwMode="auto">
              <a:xfrm>
                <a:off x="6617510"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6" name="Freeform 892"/>
              <p:cNvSpPr>
                <a:spLocks/>
              </p:cNvSpPr>
              <p:nvPr/>
            </p:nvSpPr>
            <p:spPr bwMode="auto">
              <a:xfrm>
                <a:off x="6584172" y="5854702"/>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7" name="Freeform 893"/>
              <p:cNvSpPr>
                <a:spLocks/>
              </p:cNvSpPr>
              <p:nvPr/>
            </p:nvSpPr>
            <p:spPr bwMode="auto">
              <a:xfrm>
                <a:off x="6584172" y="6583365"/>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8" name="Line 894"/>
              <p:cNvSpPr>
                <a:spLocks noChangeShapeType="1"/>
              </p:cNvSpPr>
              <p:nvPr/>
            </p:nvSpPr>
            <p:spPr bwMode="auto">
              <a:xfrm>
                <a:off x="66254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9" name="Freeform 895"/>
              <p:cNvSpPr>
                <a:spLocks/>
              </p:cNvSpPr>
              <p:nvPr/>
            </p:nvSpPr>
            <p:spPr bwMode="auto">
              <a:xfrm>
                <a:off x="6592110" y="4154490"/>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0" name="Freeform 896"/>
              <p:cNvSpPr>
                <a:spLocks/>
              </p:cNvSpPr>
              <p:nvPr/>
            </p:nvSpPr>
            <p:spPr bwMode="auto">
              <a:xfrm>
                <a:off x="6592110" y="4891090"/>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1" name="Rectangle 897"/>
              <p:cNvSpPr>
                <a:spLocks noChangeArrowheads="1"/>
              </p:cNvSpPr>
              <p:nvPr/>
            </p:nvSpPr>
            <p:spPr bwMode="auto">
              <a:xfrm>
                <a:off x="5226860" y="4975227"/>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2" name="Rectangle 898"/>
              <p:cNvSpPr>
                <a:spLocks noChangeArrowheads="1"/>
              </p:cNvSpPr>
              <p:nvPr/>
            </p:nvSpPr>
            <p:spPr bwMode="auto">
              <a:xfrm>
                <a:off x="5226860" y="4975227"/>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3" name="Rectangle 899"/>
              <p:cNvSpPr>
                <a:spLocks noChangeArrowheads="1"/>
              </p:cNvSpPr>
              <p:nvPr/>
            </p:nvSpPr>
            <p:spPr bwMode="auto">
              <a:xfrm rot="16200000">
                <a:off x="5257022" y="5391152"/>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G</a:t>
                </a:r>
                <a:endParaRPr lang="en-US" sz="1800" smtClean="0">
                  <a:solidFill>
                    <a:srgbClr val="000000"/>
                  </a:solidFill>
                  <a:cs typeface="Arial" pitchFamily="34" charset="0"/>
                </a:endParaRPr>
              </a:p>
            </p:txBody>
          </p:sp>
          <p:sp>
            <p:nvSpPr>
              <p:cNvPr id="37764" name="Rectangle 900"/>
              <p:cNvSpPr>
                <a:spLocks noChangeArrowheads="1"/>
              </p:cNvSpPr>
              <p:nvPr/>
            </p:nvSpPr>
            <p:spPr bwMode="auto">
              <a:xfrm rot="16200000">
                <a:off x="5264960" y="52974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65" name="Rectangle 901"/>
              <p:cNvSpPr>
                <a:spLocks noChangeArrowheads="1"/>
              </p:cNvSpPr>
              <p:nvPr/>
            </p:nvSpPr>
            <p:spPr bwMode="auto">
              <a:xfrm rot="16200000">
                <a:off x="5290360" y="524669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66" name="Rectangle 902"/>
              <p:cNvSpPr>
                <a:spLocks noChangeArrowheads="1"/>
              </p:cNvSpPr>
              <p:nvPr/>
            </p:nvSpPr>
            <p:spPr bwMode="auto">
              <a:xfrm rot="16200000">
                <a:off x="5257022" y="5170490"/>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767" name="Line 903"/>
              <p:cNvSpPr>
                <a:spLocks noChangeShapeType="1"/>
              </p:cNvSpPr>
              <p:nvPr/>
            </p:nvSpPr>
            <p:spPr bwMode="auto">
              <a:xfrm>
                <a:off x="5330047"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8" name="Freeform 904"/>
              <p:cNvSpPr>
                <a:spLocks/>
              </p:cNvSpPr>
              <p:nvPr/>
            </p:nvSpPr>
            <p:spPr bwMode="auto">
              <a:xfrm>
                <a:off x="5295122" y="5854702"/>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9" name="Freeform 905"/>
              <p:cNvSpPr>
                <a:spLocks/>
              </p:cNvSpPr>
              <p:nvPr/>
            </p:nvSpPr>
            <p:spPr bwMode="auto">
              <a:xfrm>
                <a:off x="5295122" y="6583365"/>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0" name="Line 906"/>
              <p:cNvSpPr>
                <a:spLocks noChangeShapeType="1"/>
              </p:cNvSpPr>
              <p:nvPr/>
            </p:nvSpPr>
            <p:spPr bwMode="auto">
              <a:xfrm>
                <a:off x="53300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1" name="Freeform 907"/>
              <p:cNvSpPr>
                <a:spLocks/>
              </p:cNvSpPr>
              <p:nvPr/>
            </p:nvSpPr>
            <p:spPr bwMode="auto">
              <a:xfrm>
                <a:off x="5295122" y="4154490"/>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2" name="Freeform 908"/>
              <p:cNvSpPr>
                <a:spLocks/>
              </p:cNvSpPr>
              <p:nvPr/>
            </p:nvSpPr>
            <p:spPr bwMode="auto">
              <a:xfrm>
                <a:off x="5295122" y="4891090"/>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3" name="Rectangle 909"/>
              <p:cNvSpPr>
                <a:spLocks noChangeArrowheads="1"/>
              </p:cNvSpPr>
              <p:nvPr/>
            </p:nvSpPr>
            <p:spPr bwMode="auto">
              <a:xfrm>
                <a:off x="4964922"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4" name="Rectangle 910"/>
              <p:cNvSpPr>
                <a:spLocks noChangeArrowheads="1"/>
              </p:cNvSpPr>
              <p:nvPr/>
            </p:nvSpPr>
            <p:spPr bwMode="auto">
              <a:xfrm>
                <a:off x="4964922"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5" name="Rectangle 911"/>
              <p:cNvSpPr>
                <a:spLocks noChangeArrowheads="1"/>
              </p:cNvSpPr>
              <p:nvPr/>
            </p:nvSpPr>
            <p:spPr bwMode="auto">
              <a:xfrm rot="16200000">
                <a:off x="5003022" y="545782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76" name="Rectangle 912"/>
              <p:cNvSpPr>
                <a:spLocks noChangeArrowheads="1"/>
              </p:cNvSpPr>
              <p:nvPr/>
            </p:nvSpPr>
            <p:spPr bwMode="auto">
              <a:xfrm rot="16200000">
                <a:off x="4990322" y="5360990"/>
                <a:ext cx="1698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77" name="Rectangle 913"/>
              <p:cNvSpPr>
                <a:spLocks noChangeArrowheads="1"/>
              </p:cNvSpPr>
              <p:nvPr/>
            </p:nvSpPr>
            <p:spPr bwMode="auto">
              <a:xfrm rot="16200000">
                <a:off x="5028422" y="529749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78" name="Rectangle 914"/>
              <p:cNvSpPr>
                <a:spLocks noChangeArrowheads="1"/>
              </p:cNvSpPr>
              <p:nvPr/>
            </p:nvSpPr>
            <p:spPr bwMode="auto">
              <a:xfrm rot="16200000">
                <a:off x="5007785" y="5243515"/>
                <a:ext cx="1365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F</a:t>
                </a:r>
                <a:endParaRPr lang="en-US" sz="1800" smtClean="0">
                  <a:solidFill>
                    <a:srgbClr val="000000"/>
                  </a:solidFill>
                  <a:cs typeface="Arial" pitchFamily="34" charset="0"/>
                </a:endParaRPr>
              </a:p>
            </p:txBody>
          </p:sp>
          <p:sp>
            <p:nvSpPr>
              <p:cNvPr id="37779" name="Rectangle 915"/>
              <p:cNvSpPr>
                <a:spLocks noChangeArrowheads="1"/>
              </p:cNvSpPr>
              <p:nvPr/>
            </p:nvSpPr>
            <p:spPr bwMode="auto">
              <a:xfrm rot="16200000">
                <a:off x="5012547" y="5172077"/>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1</a:t>
                </a:r>
                <a:endParaRPr lang="en-US" sz="1800" smtClean="0">
                  <a:solidFill>
                    <a:srgbClr val="000000"/>
                  </a:solidFill>
                  <a:cs typeface="Arial" pitchFamily="34" charset="0"/>
                </a:endParaRPr>
              </a:p>
            </p:txBody>
          </p:sp>
          <p:sp>
            <p:nvSpPr>
              <p:cNvPr id="37780" name="Rectangle 916"/>
              <p:cNvSpPr>
                <a:spLocks noChangeArrowheads="1"/>
              </p:cNvSpPr>
              <p:nvPr/>
            </p:nvSpPr>
            <p:spPr bwMode="auto">
              <a:xfrm rot="16200000">
                <a:off x="5012547" y="5103815"/>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6</a:t>
                </a:r>
                <a:endParaRPr lang="en-US" sz="1800" smtClean="0">
                  <a:solidFill>
                    <a:srgbClr val="000000"/>
                  </a:solidFill>
                  <a:cs typeface="Arial" pitchFamily="34" charset="0"/>
                </a:endParaRPr>
              </a:p>
            </p:txBody>
          </p:sp>
          <p:sp>
            <p:nvSpPr>
              <p:cNvPr id="37781" name="Line 917"/>
              <p:cNvSpPr>
                <a:spLocks noChangeShapeType="1"/>
              </p:cNvSpPr>
              <p:nvPr/>
            </p:nvSpPr>
            <p:spPr bwMode="auto">
              <a:xfrm>
                <a:off x="5066522"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2" name="Freeform 918"/>
              <p:cNvSpPr>
                <a:spLocks/>
              </p:cNvSpPr>
              <p:nvPr/>
            </p:nvSpPr>
            <p:spPr bwMode="auto">
              <a:xfrm>
                <a:off x="5033185" y="5854702"/>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3" name="Freeform 919"/>
              <p:cNvSpPr>
                <a:spLocks/>
              </p:cNvSpPr>
              <p:nvPr/>
            </p:nvSpPr>
            <p:spPr bwMode="auto">
              <a:xfrm>
                <a:off x="5033185" y="6583365"/>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4" name="Line 920"/>
              <p:cNvSpPr>
                <a:spLocks noChangeShapeType="1"/>
              </p:cNvSpPr>
              <p:nvPr/>
            </p:nvSpPr>
            <p:spPr bwMode="auto">
              <a:xfrm>
                <a:off x="5066522"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5" name="Freeform 921"/>
              <p:cNvSpPr>
                <a:spLocks/>
              </p:cNvSpPr>
              <p:nvPr/>
            </p:nvSpPr>
            <p:spPr bwMode="auto">
              <a:xfrm>
                <a:off x="5033185" y="4154490"/>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6" name="Freeform 922"/>
              <p:cNvSpPr>
                <a:spLocks/>
              </p:cNvSpPr>
              <p:nvPr/>
            </p:nvSpPr>
            <p:spPr bwMode="auto">
              <a:xfrm>
                <a:off x="5033185" y="4891090"/>
                <a:ext cx="66675" cy="66675"/>
              </a:xfrm>
              <a:custGeom>
                <a:avLst/>
                <a:gdLst/>
                <a:ahLst/>
                <a:cxnLst>
                  <a:cxn ang="0">
                    <a:pos x="21" y="42"/>
                  </a:cxn>
                  <a:cxn ang="0">
                    <a:pos x="42" y="0"/>
                  </a:cxn>
                  <a:cxn ang="0">
                    <a:pos x="0" y="0"/>
                  </a:cxn>
                  <a:cxn ang="0">
                    <a:pos x="21" y="42"/>
                  </a:cxn>
                </a:cxnLst>
                <a:rect l="0" t="0" r="r" b="b"/>
                <a:pathLst>
                  <a:path w="42" h="42">
                    <a:moveTo>
                      <a:pt x="21" y="42"/>
                    </a:moveTo>
                    <a:lnTo>
                      <a:pt x="42"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7" name="Rectangle 923"/>
              <p:cNvSpPr>
                <a:spLocks noChangeArrowheads="1"/>
              </p:cNvSpPr>
              <p:nvPr/>
            </p:nvSpPr>
            <p:spPr bwMode="auto">
              <a:xfrm>
                <a:off x="3989389" y="2147889"/>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8" name="Rectangle 924"/>
              <p:cNvSpPr>
                <a:spLocks noChangeArrowheads="1"/>
              </p:cNvSpPr>
              <p:nvPr/>
            </p:nvSpPr>
            <p:spPr bwMode="auto">
              <a:xfrm>
                <a:off x="3989389" y="2139952"/>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9" name="Rectangle 925"/>
              <p:cNvSpPr>
                <a:spLocks noChangeArrowheads="1"/>
              </p:cNvSpPr>
              <p:nvPr/>
            </p:nvSpPr>
            <p:spPr bwMode="auto">
              <a:xfrm>
                <a:off x="4116389" y="2165352"/>
                <a:ext cx="5000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Boot ROM</a:t>
                </a:r>
                <a:endParaRPr lang="en-US" sz="1800" smtClean="0">
                  <a:solidFill>
                    <a:srgbClr val="000000"/>
                  </a:solidFill>
                  <a:cs typeface="Arial" pitchFamily="34" charset="0"/>
                </a:endParaRPr>
              </a:p>
            </p:txBody>
          </p:sp>
          <p:sp>
            <p:nvSpPr>
              <p:cNvPr id="37790" name="Line 926"/>
              <p:cNvSpPr>
                <a:spLocks noChangeShapeType="1"/>
              </p:cNvSpPr>
              <p:nvPr/>
            </p:nvSpPr>
            <p:spPr bwMode="auto">
              <a:xfrm flipH="1">
                <a:off x="4684714" y="22161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1" name="Freeform 927"/>
              <p:cNvSpPr>
                <a:spLocks/>
              </p:cNvSpPr>
              <p:nvPr/>
            </p:nvSpPr>
            <p:spPr bwMode="auto">
              <a:xfrm>
                <a:off x="4948239" y="21828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2" name="Freeform 928"/>
              <p:cNvSpPr>
                <a:spLocks/>
              </p:cNvSpPr>
              <p:nvPr/>
            </p:nvSpPr>
            <p:spPr bwMode="auto">
              <a:xfrm>
                <a:off x="4684714" y="21828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3" name="Rectangle 929"/>
              <p:cNvSpPr>
                <a:spLocks noChangeArrowheads="1"/>
              </p:cNvSpPr>
              <p:nvPr/>
            </p:nvSpPr>
            <p:spPr bwMode="auto">
              <a:xfrm>
                <a:off x="3989389" y="1944689"/>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4" name="Rectangle 930"/>
              <p:cNvSpPr>
                <a:spLocks noChangeArrowheads="1"/>
              </p:cNvSpPr>
              <p:nvPr/>
            </p:nvSpPr>
            <p:spPr bwMode="auto">
              <a:xfrm>
                <a:off x="3989389" y="1936752"/>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5" name="Rectangle 931"/>
              <p:cNvSpPr>
                <a:spLocks noChangeArrowheads="1"/>
              </p:cNvSpPr>
              <p:nvPr/>
            </p:nvSpPr>
            <p:spPr bwMode="auto">
              <a:xfrm>
                <a:off x="4024314" y="1954214"/>
                <a:ext cx="7032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Debug &amp; Trace</a:t>
                </a:r>
                <a:endParaRPr lang="en-US" sz="1800" dirty="0" smtClean="0">
                  <a:solidFill>
                    <a:srgbClr val="000000"/>
                  </a:solidFill>
                  <a:cs typeface="Arial" pitchFamily="34" charset="0"/>
                </a:endParaRPr>
              </a:p>
            </p:txBody>
          </p:sp>
          <p:sp>
            <p:nvSpPr>
              <p:cNvPr id="37796" name="Line 932"/>
              <p:cNvSpPr>
                <a:spLocks noChangeShapeType="1"/>
              </p:cNvSpPr>
              <p:nvPr/>
            </p:nvSpPr>
            <p:spPr bwMode="auto">
              <a:xfrm flipH="1">
                <a:off x="4684714" y="2005014"/>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7" name="Freeform 933"/>
              <p:cNvSpPr>
                <a:spLocks/>
              </p:cNvSpPr>
              <p:nvPr/>
            </p:nvSpPr>
            <p:spPr bwMode="auto">
              <a:xfrm>
                <a:off x="4948239" y="1970089"/>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8" name="Freeform 934"/>
              <p:cNvSpPr>
                <a:spLocks/>
              </p:cNvSpPr>
              <p:nvPr/>
            </p:nvSpPr>
            <p:spPr bwMode="auto">
              <a:xfrm>
                <a:off x="4684714" y="1970089"/>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9" name="Line 935"/>
              <p:cNvSpPr>
                <a:spLocks noChangeShapeType="1"/>
              </p:cNvSpPr>
              <p:nvPr/>
            </p:nvSpPr>
            <p:spPr bwMode="auto">
              <a:xfrm>
                <a:off x="3641727" y="2005014"/>
                <a:ext cx="331788"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0" name="Freeform 936"/>
              <p:cNvSpPr>
                <a:spLocks/>
              </p:cNvSpPr>
              <p:nvPr/>
            </p:nvSpPr>
            <p:spPr bwMode="auto">
              <a:xfrm>
                <a:off x="3641727" y="1970089"/>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1" name="Freeform 937"/>
              <p:cNvSpPr>
                <a:spLocks/>
              </p:cNvSpPr>
              <p:nvPr/>
            </p:nvSpPr>
            <p:spPr bwMode="auto">
              <a:xfrm>
                <a:off x="3905252" y="1970089"/>
                <a:ext cx="68263" cy="68263"/>
              </a:xfrm>
              <a:custGeom>
                <a:avLst/>
                <a:gdLst/>
                <a:ahLst/>
                <a:cxnLst>
                  <a:cxn ang="0">
                    <a:pos x="43" y="22"/>
                  </a:cxn>
                  <a:cxn ang="0">
                    <a:pos x="0" y="0"/>
                  </a:cxn>
                  <a:cxn ang="0">
                    <a:pos x="0" y="43"/>
                  </a:cxn>
                  <a:cxn ang="0">
                    <a:pos x="43" y="22"/>
                  </a:cxn>
                </a:cxnLst>
                <a:rect l="0" t="0" r="r" b="b"/>
                <a:pathLst>
                  <a:path w="43" h="43">
                    <a:moveTo>
                      <a:pt x="43" y="22"/>
                    </a:moveTo>
                    <a:lnTo>
                      <a:pt x="0" y="0"/>
                    </a:lnTo>
                    <a:lnTo>
                      <a:pt x="0" y="43"/>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2" name="Rectangle 938"/>
              <p:cNvSpPr>
                <a:spLocks noChangeArrowheads="1"/>
              </p:cNvSpPr>
              <p:nvPr/>
            </p:nvSpPr>
            <p:spPr bwMode="auto">
              <a:xfrm>
                <a:off x="3989389" y="3036889"/>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3" name="Rectangle 939"/>
              <p:cNvSpPr>
                <a:spLocks noChangeArrowheads="1"/>
              </p:cNvSpPr>
              <p:nvPr/>
            </p:nvSpPr>
            <p:spPr bwMode="auto">
              <a:xfrm>
                <a:off x="3989389" y="3036889"/>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4" name="Rectangle 940"/>
              <p:cNvSpPr>
                <a:spLocks noChangeArrowheads="1"/>
              </p:cNvSpPr>
              <p:nvPr/>
            </p:nvSpPr>
            <p:spPr bwMode="auto">
              <a:xfrm>
                <a:off x="3989389" y="3036889"/>
                <a:ext cx="669925" cy="2206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5" name="Rectangle 941"/>
              <p:cNvSpPr>
                <a:spLocks noChangeArrowheads="1"/>
              </p:cNvSpPr>
              <p:nvPr/>
            </p:nvSpPr>
            <p:spPr bwMode="auto">
              <a:xfrm>
                <a:off x="4184652" y="3044827"/>
                <a:ext cx="3222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Power</a:t>
                </a:r>
                <a:endParaRPr lang="en-US" sz="1800" smtClean="0">
                  <a:solidFill>
                    <a:srgbClr val="000000"/>
                  </a:solidFill>
                  <a:cs typeface="Arial" pitchFamily="34" charset="0"/>
                </a:endParaRPr>
              </a:p>
            </p:txBody>
          </p:sp>
          <p:sp>
            <p:nvSpPr>
              <p:cNvPr id="37806" name="Rectangle 942"/>
              <p:cNvSpPr>
                <a:spLocks noChangeArrowheads="1"/>
              </p:cNvSpPr>
              <p:nvPr/>
            </p:nvSpPr>
            <p:spPr bwMode="auto">
              <a:xfrm>
                <a:off x="4057652" y="3130552"/>
                <a:ext cx="619125"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Management</a:t>
                </a:r>
                <a:endParaRPr lang="en-US" sz="1800" smtClean="0">
                  <a:solidFill>
                    <a:srgbClr val="000000"/>
                  </a:solidFill>
                  <a:cs typeface="Arial" pitchFamily="34" charset="0"/>
                </a:endParaRPr>
              </a:p>
            </p:txBody>
          </p:sp>
          <p:sp>
            <p:nvSpPr>
              <p:cNvPr id="37807" name="Line 943"/>
              <p:cNvSpPr>
                <a:spLocks noChangeShapeType="1"/>
              </p:cNvSpPr>
              <p:nvPr/>
            </p:nvSpPr>
            <p:spPr bwMode="auto">
              <a:xfrm flipH="1">
                <a:off x="4684714" y="3146427"/>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8" name="Freeform 944"/>
              <p:cNvSpPr>
                <a:spLocks/>
              </p:cNvSpPr>
              <p:nvPr/>
            </p:nvSpPr>
            <p:spPr bwMode="auto">
              <a:xfrm>
                <a:off x="4948239" y="3105152"/>
                <a:ext cx="66675" cy="76200"/>
              </a:xfrm>
              <a:custGeom>
                <a:avLst/>
                <a:gdLst/>
                <a:ahLst/>
                <a:cxnLst>
                  <a:cxn ang="0">
                    <a:pos x="42" y="26"/>
                  </a:cxn>
                  <a:cxn ang="0">
                    <a:pos x="0" y="48"/>
                  </a:cxn>
                  <a:cxn ang="0">
                    <a:pos x="0" y="0"/>
                  </a:cxn>
                  <a:cxn ang="0">
                    <a:pos x="42" y="26"/>
                  </a:cxn>
                </a:cxnLst>
                <a:rect l="0" t="0" r="r" b="b"/>
                <a:pathLst>
                  <a:path w="42" h="48">
                    <a:moveTo>
                      <a:pt x="42" y="26"/>
                    </a:moveTo>
                    <a:lnTo>
                      <a:pt x="0" y="48"/>
                    </a:lnTo>
                    <a:lnTo>
                      <a:pt x="0" y="0"/>
                    </a:lnTo>
                    <a:lnTo>
                      <a:pt x="42"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9" name="Freeform 945"/>
              <p:cNvSpPr>
                <a:spLocks/>
              </p:cNvSpPr>
              <p:nvPr/>
            </p:nvSpPr>
            <p:spPr bwMode="auto">
              <a:xfrm>
                <a:off x="4684714" y="3105152"/>
                <a:ext cx="68263" cy="76200"/>
              </a:xfrm>
              <a:custGeom>
                <a:avLst/>
                <a:gdLst/>
                <a:ahLst/>
                <a:cxnLst>
                  <a:cxn ang="0">
                    <a:pos x="0" y="26"/>
                  </a:cxn>
                  <a:cxn ang="0">
                    <a:pos x="43" y="48"/>
                  </a:cxn>
                  <a:cxn ang="0">
                    <a:pos x="43" y="0"/>
                  </a:cxn>
                  <a:cxn ang="0">
                    <a:pos x="0" y="26"/>
                  </a:cxn>
                </a:cxnLst>
                <a:rect l="0" t="0" r="r" b="b"/>
                <a:pathLst>
                  <a:path w="43" h="48">
                    <a:moveTo>
                      <a:pt x="0" y="26"/>
                    </a:moveTo>
                    <a:lnTo>
                      <a:pt x="43" y="48"/>
                    </a:lnTo>
                    <a:lnTo>
                      <a:pt x="43"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0" name="Rectangle 946"/>
              <p:cNvSpPr>
                <a:spLocks noChangeArrowheads="1"/>
              </p:cNvSpPr>
              <p:nvPr/>
            </p:nvSpPr>
            <p:spPr bwMode="auto">
              <a:xfrm>
                <a:off x="3989389" y="2360614"/>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1" name="Rectangle 947"/>
              <p:cNvSpPr>
                <a:spLocks noChangeArrowheads="1"/>
              </p:cNvSpPr>
              <p:nvPr/>
            </p:nvSpPr>
            <p:spPr bwMode="auto">
              <a:xfrm>
                <a:off x="3989389" y="2343152"/>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2" name="Line 948"/>
              <p:cNvSpPr>
                <a:spLocks noChangeShapeType="1"/>
              </p:cNvSpPr>
              <p:nvPr/>
            </p:nvSpPr>
            <p:spPr bwMode="auto">
              <a:xfrm flipH="1">
                <a:off x="4684714" y="24193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3" name="Freeform 949"/>
              <p:cNvSpPr>
                <a:spLocks/>
              </p:cNvSpPr>
              <p:nvPr/>
            </p:nvSpPr>
            <p:spPr bwMode="auto">
              <a:xfrm>
                <a:off x="4948239" y="23860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4" name="Freeform 950"/>
              <p:cNvSpPr>
                <a:spLocks/>
              </p:cNvSpPr>
              <p:nvPr/>
            </p:nvSpPr>
            <p:spPr bwMode="auto">
              <a:xfrm>
                <a:off x="4684714" y="23860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5" name="Rectangle 951"/>
              <p:cNvSpPr>
                <a:spLocks noChangeArrowheads="1"/>
              </p:cNvSpPr>
              <p:nvPr/>
            </p:nvSpPr>
            <p:spPr bwMode="auto">
              <a:xfrm>
                <a:off x="4090989" y="2368552"/>
                <a:ext cx="5508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Semaphore</a:t>
                </a:r>
                <a:endParaRPr lang="en-US" sz="1800" smtClean="0">
                  <a:solidFill>
                    <a:srgbClr val="000000"/>
                  </a:solidFill>
                  <a:cs typeface="Arial" pitchFamily="34" charset="0"/>
                </a:endParaRPr>
              </a:p>
            </p:txBody>
          </p:sp>
          <p:sp>
            <p:nvSpPr>
              <p:cNvPr id="37816" name="Rectangle 952"/>
              <p:cNvSpPr>
                <a:spLocks noChangeArrowheads="1"/>
              </p:cNvSpPr>
              <p:nvPr/>
            </p:nvSpPr>
            <p:spPr bwMode="auto">
              <a:xfrm>
                <a:off x="3989389" y="2757489"/>
                <a:ext cx="669925" cy="220663"/>
              </a:xfrm>
              <a:prstGeom prst="rect">
                <a:avLst/>
              </a:prstGeom>
              <a:solidFill>
                <a:srgbClr val="FFFF00"/>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7" name="Line 953"/>
              <p:cNvSpPr>
                <a:spLocks noChangeShapeType="1"/>
              </p:cNvSpPr>
              <p:nvPr/>
            </p:nvSpPr>
            <p:spPr bwMode="auto">
              <a:xfrm flipH="1">
                <a:off x="4684714" y="2868614"/>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8" name="Freeform 954"/>
              <p:cNvSpPr>
                <a:spLocks/>
              </p:cNvSpPr>
              <p:nvPr/>
            </p:nvSpPr>
            <p:spPr bwMode="auto">
              <a:xfrm>
                <a:off x="4948239" y="2833689"/>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9" name="Freeform 955"/>
              <p:cNvSpPr>
                <a:spLocks/>
              </p:cNvSpPr>
              <p:nvPr/>
            </p:nvSpPr>
            <p:spPr bwMode="auto">
              <a:xfrm>
                <a:off x="4684714" y="2833689"/>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0" name="Rectangle 956"/>
              <p:cNvSpPr>
                <a:spLocks noChangeArrowheads="1"/>
              </p:cNvSpPr>
              <p:nvPr/>
            </p:nvSpPr>
            <p:spPr bwMode="auto">
              <a:xfrm>
                <a:off x="4125914" y="2767014"/>
                <a:ext cx="458788"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Security /</a:t>
                </a:r>
                <a:endParaRPr lang="en-US" sz="1800" smtClean="0">
                  <a:solidFill>
                    <a:srgbClr val="000000"/>
                  </a:solidFill>
                  <a:cs typeface="Arial" pitchFamily="34" charset="0"/>
                </a:endParaRPr>
              </a:p>
            </p:txBody>
          </p:sp>
          <p:sp>
            <p:nvSpPr>
              <p:cNvPr id="37821" name="Rectangle 957"/>
              <p:cNvSpPr>
                <a:spLocks noChangeArrowheads="1"/>
              </p:cNvSpPr>
              <p:nvPr/>
            </p:nvSpPr>
            <p:spPr bwMode="auto">
              <a:xfrm>
                <a:off x="4049714" y="2851152"/>
                <a:ext cx="6270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Key Manager</a:t>
                </a:r>
                <a:endParaRPr lang="en-US" sz="1800" smtClean="0">
                  <a:solidFill>
                    <a:srgbClr val="000000"/>
                  </a:solidFill>
                  <a:cs typeface="Arial" pitchFamily="34" charset="0"/>
                </a:endParaRPr>
              </a:p>
            </p:txBody>
          </p:sp>
          <p:sp>
            <p:nvSpPr>
              <p:cNvPr id="37822" name="Rectangle 958"/>
              <p:cNvSpPr>
                <a:spLocks noChangeArrowheads="1"/>
              </p:cNvSpPr>
              <p:nvPr/>
            </p:nvSpPr>
            <p:spPr bwMode="auto">
              <a:xfrm>
                <a:off x="3989389" y="2563814"/>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3" name="Rectangle 959"/>
              <p:cNvSpPr>
                <a:spLocks noChangeArrowheads="1"/>
              </p:cNvSpPr>
              <p:nvPr/>
            </p:nvSpPr>
            <p:spPr bwMode="auto">
              <a:xfrm>
                <a:off x="3989389" y="2546352"/>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4" name="Line 960"/>
              <p:cNvSpPr>
                <a:spLocks noChangeShapeType="1"/>
              </p:cNvSpPr>
              <p:nvPr/>
            </p:nvSpPr>
            <p:spPr bwMode="auto">
              <a:xfrm flipH="1">
                <a:off x="4684714" y="26225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5" name="Freeform 961"/>
              <p:cNvSpPr>
                <a:spLocks/>
              </p:cNvSpPr>
              <p:nvPr/>
            </p:nvSpPr>
            <p:spPr bwMode="auto">
              <a:xfrm>
                <a:off x="4948239" y="25892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6" name="Freeform 962"/>
              <p:cNvSpPr>
                <a:spLocks/>
              </p:cNvSpPr>
              <p:nvPr/>
            </p:nvSpPr>
            <p:spPr bwMode="auto">
              <a:xfrm>
                <a:off x="4684714" y="25892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7" name="Rectangle 963"/>
              <p:cNvSpPr>
                <a:spLocks noChangeArrowheads="1"/>
              </p:cNvSpPr>
              <p:nvPr/>
            </p:nvSpPr>
            <p:spPr bwMode="auto">
              <a:xfrm>
                <a:off x="4184652" y="2571752"/>
                <a:ext cx="3476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Timers</a:t>
                </a:r>
                <a:endParaRPr lang="en-US" sz="1800" smtClean="0">
                  <a:solidFill>
                    <a:srgbClr val="000000"/>
                  </a:solidFill>
                  <a:cs typeface="Arial" pitchFamily="34" charset="0"/>
                </a:endParaRPr>
              </a:p>
            </p:txBody>
          </p:sp>
        </p:grpSp>
        <p:sp>
          <p:nvSpPr>
            <p:cNvPr id="1382" name="Rectangle 1381"/>
            <p:cNvSpPr/>
            <p:nvPr/>
          </p:nvSpPr>
          <p:spPr bwMode="auto">
            <a:xfrm>
              <a:off x="3964781" y="1164431"/>
              <a:ext cx="2378869" cy="70723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endParaRPr lang="en-US" sz="1800" smtClean="0">
                <a:solidFill>
                  <a:srgbClr val="000000"/>
                </a:solidFill>
              </a:endParaRPr>
            </a:p>
          </p:txBody>
        </p:sp>
      </p:grpSp>
      <p:sp>
        <p:nvSpPr>
          <p:cNvPr id="311" name="Line 757"/>
          <p:cNvSpPr>
            <a:spLocks noChangeShapeType="1"/>
          </p:cNvSpPr>
          <p:nvPr/>
        </p:nvSpPr>
        <p:spPr bwMode="auto">
          <a:xfrm flipH="1">
            <a:off x="5050630" y="4121944"/>
            <a:ext cx="2364582" cy="714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2" name="Line 766"/>
          <p:cNvSpPr>
            <a:spLocks noChangeShapeType="1"/>
          </p:cNvSpPr>
          <p:nvPr/>
        </p:nvSpPr>
        <p:spPr bwMode="auto">
          <a:xfrm>
            <a:off x="7414424" y="3934619"/>
            <a:ext cx="791" cy="182880"/>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Tree>
    <p:custDataLst>
      <p:tags r:id="rId1"/>
    </p:custData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 y="76200"/>
            <a:ext cx="8808244" cy="762000"/>
          </a:xfrm>
        </p:spPr>
        <p:txBody>
          <a:bodyPr/>
          <a:lstStyle/>
          <a:p>
            <a:r>
              <a:rPr lang="en-US" b="0" dirty="0" smtClean="0">
                <a:solidFill>
                  <a:srgbClr val="000000"/>
                </a:solidFill>
                <a:latin typeface="Calibri" pitchFamily="34" charset="0"/>
              </a:rPr>
              <a:t>KeyStone C665x: Key HW Variations</a:t>
            </a:r>
            <a:endParaRPr lang="en-US" b="0" dirty="0"/>
          </a:p>
        </p:txBody>
      </p:sp>
      <p:graphicFrame>
        <p:nvGraphicFramePr>
          <p:cNvPr id="5" name="Table 4"/>
          <p:cNvGraphicFramePr>
            <a:graphicFrameLocks noGrp="1"/>
          </p:cNvGraphicFramePr>
          <p:nvPr/>
        </p:nvGraphicFramePr>
        <p:xfrm>
          <a:off x="388142" y="1039814"/>
          <a:ext cx="8563706" cy="2966720"/>
        </p:xfrm>
        <a:graphic>
          <a:graphicData uri="http://schemas.openxmlformats.org/drawingml/2006/table">
            <a:tbl>
              <a:tblPr firstRow="1" bandRow="1">
                <a:tableStyleId>{5C22544A-7EE6-4342-B048-85BDC9FD1C3A}</a:tableStyleId>
              </a:tblPr>
              <a:tblGrid>
                <a:gridCol w="2827719"/>
                <a:gridCol w="2041938"/>
                <a:gridCol w="1840103"/>
                <a:gridCol w="116840"/>
                <a:gridCol w="1737106"/>
              </a:tblGrid>
              <a:tr h="370840">
                <a:tc>
                  <a:txBody>
                    <a:bodyPr/>
                    <a:lstStyle/>
                    <a:p>
                      <a:pPr algn="ctr"/>
                      <a:r>
                        <a:rPr lang="en-US" dirty="0" smtClean="0"/>
                        <a:t>HW Feature</a:t>
                      </a:r>
                      <a:endParaRPr lang="en-US" dirty="0"/>
                    </a:p>
                  </a:txBody>
                  <a:tcPr/>
                </a:tc>
                <a:tc>
                  <a:txBody>
                    <a:bodyPr/>
                    <a:lstStyle/>
                    <a:p>
                      <a:pPr algn="ctr"/>
                      <a:r>
                        <a:rPr lang="en-US" dirty="0" smtClean="0"/>
                        <a:t>C6654</a:t>
                      </a:r>
                      <a:endParaRPr lang="en-US" dirty="0"/>
                    </a:p>
                  </a:txBody>
                  <a:tcPr/>
                </a:tc>
                <a:tc gridSpan="2">
                  <a:txBody>
                    <a:bodyPr/>
                    <a:lstStyle/>
                    <a:p>
                      <a:pPr algn="ctr"/>
                      <a:r>
                        <a:rPr lang="en-US" dirty="0" smtClean="0"/>
                        <a:t>C6655</a:t>
                      </a:r>
                      <a:endParaRPr lang="en-US" dirty="0"/>
                    </a:p>
                  </a:txBody>
                  <a:tcPr/>
                </a:tc>
                <a:tc hMerge="1">
                  <a:txBody>
                    <a:bodyPr/>
                    <a:lstStyle/>
                    <a:p>
                      <a:endParaRPr lang="en-US"/>
                    </a:p>
                  </a:txBody>
                  <a:tcPr/>
                </a:tc>
                <a:tc>
                  <a:txBody>
                    <a:bodyPr/>
                    <a:lstStyle/>
                    <a:p>
                      <a:pPr algn="ctr"/>
                      <a:r>
                        <a:rPr lang="en-US" dirty="0" smtClean="0"/>
                        <a:t>C6657</a:t>
                      </a:r>
                      <a:endParaRPr lang="en-US" dirty="0"/>
                    </a:p>
                  </a:txBody>
                  <a:tcPr/>
                </a:tc>
              </a:tr>
              <a:tr h="370840">
                <a:tc>
                  <a:txBody>
                    <a:bodyPr/>
                    <a:lstStyle/>
                    <a:p>
                      <a:r>
                        <a:rPr lang="en-US" sz="1400" dirty="0" smtClean="0"/>
                        <a:t>CorePac</a:t>
                      </a:r>
                      <a:r>
                        <a:rPr lang="en-US" sz="1400" baseline="0" dirty="0" smtClean="0"/>
                        <a:t> Frequency (GHz)</a:t>
                      </a:r>
                      <a:endParaRPr lang="en-US" sz="1400" dirty="0"/>
                    </a:p>
                  </a:txBody>
                  <a:tcPr/>
                </a:tc>
                <a:tc>
                  <a:txBody>
                    <a:bodyPr/>
                    <a:lstStyle/>
                    <a:p>
                      <a:pPr algn="ctr"/>
                      <a:r>
                        <a:rPr lang="en-US" sz="1400" dirty="0" smtClean="0"/>
                        <a:t>0.85</a:t>
                      </a:r>
                      <a:endParaRPr lang="en-US" sz="1400" dirty="0"/>
                    </a:p>
                  </a:txBody>
                  <a:tcPr/>
                </a:tc>
                <a:tc>
                  <a:txBody>
                    <a:bodyPr/>
                    <a:lstStyle/>
                    <a:p>
                      <a:pPr algn="ctr"/>
                      <a:r>
                        <a:rPr lang="en-US" sz="1400" dirty="0" smtClean="0"/>
                        <a:t> 1 @ 1.0, 1.25</a:t>
                      </a:r>
                      <a:endParaRPr lang="en-US" sz="1400"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2 @ 0.85, 1.0, 1.25</a:t>
                      </a:r>
                    </a:p>
                  </a:txBody>
                  <a:tcPr/>
                </a:tc>
                <a:tc hMerge="1">
                  <a:txBody>
                    <a:bodyPr/>
                    <a:lstStyle/>
                    <a:p>
                      <a:pPr algn="ctr"/>
                      <a:endParaRPr lang="en-US" sz="1400" dirty="0"/>
                    </a:p>
                  </a:txBody>
                  <a:tcPr/>
                </a:tc>
              </a:tr>
              <a:tr h="370840">
                <a:tc>
                  <a:txBody>
                    <a:bodyPr/>
                    <a:lstStyle/>
                    <a:p>
                      <a:r>
                        <a:rPr lang="en-US" sz="1400" dirty="0" smtClean="0"/>
                        <a:t>Multicore Shared Memory (MSM)</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1024KB SRAM</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DDR3 Maximum Data Rate</a:t>
                      </a:r>
                      <a:endParaRPr lang="en-US" sz="1400" dirty="0"/>
                    </a:p>
                  </a:txBody>
                  <a:tcPr/>
                </a:tc>
                <a:tc>
                  <a:txBody>
                    <a:bodyPr/>
                    <a:lstStyle/>
                    <a:p>
                      <a:pPr algn="ctr"/>
                      <a:r>
                        <a:rPr lang="en-US" sz="1400" dirty="0" smtClean="0"/>
                        <a:t>1066</a:t>
                      </a:r>
                      <a:endParaRPr lang="en-US" sz="1400" dirty="0"/>
                    </a:p>
                  </a:txBody>
                  <a:tcPr/>
                </a:tc>
                <a:tc gridSpan="3">
                  <a:txBody>
                    <a:bodyPr/>
                    <a:lstStyle/>
                    <a:p>
                      <a:pPr algn="ctr"/>
                      <a:r>
                        <a:rPr lang="en-US" sz="1400" dirty="0" smtClean="0"/>
                        <a:t>1333</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Serial Rapid I/O Lanes</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4x</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HyperLink</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Yes</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err="1" smtClean="0"/>
                        <a:t>Viterbi</a:t>
                      </a:r>
                      <a:r>
                        <a:rPr lang="en-US" sz="1400" dirty="0" smtClean="0"/>
                        <a:t> Coprocessor (VCP)</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2x</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altLang="en-US" sz="1400" dirty="0" smtClean="0">
                          <a:solidFill>
                            <a:srgbClr val="000000"/>
                          </a:solidFill>
                        </a:rPr>
                        <a:t>Turbo Coprocessor Decoder (TCP3d)</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Yes</a:t>
                      </a:r>
                      <a:endParaRPr lang="en-US" sz="1400" dirty="0"/>
                    </a:p>
                  </a:txBody>
                  <a:tcPr/>
                </a:tc>
                <a:tc hMerge="1">
                  <a:txBody>
                    <a:bodyPr/>
                    <a:lstStyle/>
                    <a:p>
                      <a:endParaRPr lang="en-US"/>
                    </a:p>
                  </a:txBody>
                  <a:tcPr/>
                </a:tc>
                <a:tc hMerge="1">
                  <a:txBody>
                    <a:bodyPr/>
                    <a:lstStyle/>
                    <a:p>
                      <a:pPr algn="ctr"/>
                      <a:endParaRPr lang="en-US" sz="1400" dirty="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title" idx="4294967295"/>
          </p:nvPr>
        </p:nvSpPr>
        <p:spPr>
          <a:xfrm>
            <a:off x="207176" y="76200"/>
            <a:ext cx="8686800" cy="762000"/>
          </a:xfrm>
        </p:spPr>
        <p:txBody>
          <a:bodyPr/>
          <a:lstStyle/>
          <a:p>
            <a:pPr eaLnBrk="1" hangingPunct="1"/>
            <a:r>
              <a:rPr lang="en-US" sz="4000" b="0" dirty="0" smtClean="0"/>
              <a:t>KeyStone Device Architecture</a:t>
            </a:r>
          </a:p>
        </p:txBody>
      </p:sp>
      <p:sp>
        <p:nvSpPr>
          <p:cNvPr id="103427"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103428"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103429"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103430"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10343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a:t>
            </a:r>
            <a:r>
              <a:rPr lang="en-US" sz="1800" dirty="0" smtClean="0">
                <a:solidFill>
                  <a:srgbClr val="000000"/>
                </a:solidFill>
                <a:latin typeface="Calibri" pitchFamily="34" charset="0"/>
              </a:rPr>
              <a:t>Subsystem</a:t>
            </a:r>
            <a:endParaRPr lang="en-US" sz="1800" dirty="0">
              <a:solidFill>
                <a:srgbClr val="000000"/>
              </a:solidFill>
              <a:latin typeface="Calibri" pitchFamily="34" charset="0"/>
            </a:endParaRPr>
          </a:p>
        </p:txBody>
      </p:sp>
      <p:sp>
        <p:nvSpPr>
          <p:cNvPr id="103432"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103433"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sp>
        <p:nvSpPr>
          <p:cNvPr id="103434"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103435"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103438"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Application-Specific</a:t>
            </a:r>
            <a:endParaRPr lang="en-US" sz="1800" dirty="0">
              <a:solidFill>
                <a:srgbClr val="000000"/>
              </a:solidFill>
              <a:latin typeface="Calibri" pitchFamily="34" charset="0"/>
            </a:endParaRPr>
          </a:p>
        </p:txBody>
      </p:sp>
      <p:grpSp>
        <p:nvGrpSpPr>
          <p:cNvPr id="1265" name="Group 1264"/>
          <p:cNvGrpSpPr/>
          <p:nvPr/>
        </p:nvGrpSpPr>
        <p:grpSpPr>
          <a:xfrm>
            <a:off x="0" y="914400"/>
            <a:ext cx="5354638" cy="5442739"/>
            <a:chOff x="0" y="914400"/>
            <a:chExt cx="5354638" cy="5442739"/>
          </a:xfrm>
        </p:grpSpPr>
        <p:sp>
          <p:nvSpPr>
            <p:cNvPr id="428"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638"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639"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40"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41"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642"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3"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4"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645"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646"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47"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648"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649"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50"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651"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652"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3"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4"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55"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56"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57"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58"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659"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60"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661"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662"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663"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664"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65"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666"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667"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668"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669"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70"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671"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72"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673"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74"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75"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676"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77"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78"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679"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80"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81"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682"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683"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684"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685"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86"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687"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688"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89"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690"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691"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2"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693"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4"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695"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6"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697"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698"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99"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700"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701"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702"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703"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704"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05"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06"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707"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708"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709"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10"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711"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712"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13"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14"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715"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716"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17"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718"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19"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0"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721"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22"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23"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724"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725"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26"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727"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8"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729"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730"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31"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732"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733"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734"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735"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36"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4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51"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61"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62"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63"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764"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765"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66"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67"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68"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769"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770"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771"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772"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73"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4"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775"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776"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777"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78"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9"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780"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781"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782"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83"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84"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785"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786"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8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8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78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90"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791"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792"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793"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794"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9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79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79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79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79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80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80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80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80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80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80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80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80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80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80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81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81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81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81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81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81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81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81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81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81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82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82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82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82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82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82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82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82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82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82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831"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832"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4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241"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242"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43"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43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43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40"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4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2"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443"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444"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445"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4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47"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448"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44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45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5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45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45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45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45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57"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5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5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465"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466"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67"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68"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469"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70"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71"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472"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73"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74"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475"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476"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77"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478"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79"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80"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481"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482"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483"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484"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485"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486"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487"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488"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89"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0"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91"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492"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93"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494"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495"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496"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497"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498"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499"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500"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501"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02"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03"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504"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05"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506"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507"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8"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9"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0"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11"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2"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3"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4"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15"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6"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7"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8"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19"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0"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1"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522"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3"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4"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5"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26"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7"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8"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9"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30"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1"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2"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33"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534"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535"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6"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7"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538"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39"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540"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541"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542"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3"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544"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45"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546"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47"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48"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549"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550"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53"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4"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555"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56"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557"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8"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559"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60"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1"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562"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3"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4"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5"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566"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567"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568"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9"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70"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57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72"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7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7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7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7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7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7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58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2"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84"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58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8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8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59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9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9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60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60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60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603"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604"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605"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606"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607"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60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60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61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61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61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61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61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61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1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61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61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2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62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62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62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62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62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2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62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62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62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63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63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63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63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63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63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43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43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43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43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43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43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43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244"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1257"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249"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25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25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5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54"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125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25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258"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259"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260"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261"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62"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263"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264"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r>
              <a:rPr lang="en-US" b="0" dirty="0" smtClean="0"/>
              <a:t>For More Information</a:t>
            </a:r>
          </a:p>
        </p:txBody>
      </p:sp>
      <p:sp>
        <p:nvSpPr>
          <p:cNvPr id="113667" name="Rectangle 3"/>
          <p:cNvSpPr>
            <a:spLocks noGrp="1"/>
          </p:cNvSpPr>
          <p:nvPr>
            <p:ph idx="1"/>
          </p:nvPr>
        </p:nvSpPr>
        <p:spPr/>
        <p:txBody>
          <a:bodyPr/>
          <a:lstStyle/>
          <a:p>
            <a:r>
              <a:rPr lang="en-US" dirty="0" smtClean="0"/>
              <a:t>For more information, refer to the</a:t>
            </a:r>
            <a:br>
              <a:rPr lang="en-US" dirty="0" smtClean="0"/>
            </a:br>
            <a:r>
              <a:rPr lang="en-US" dirty="0" smtClean="0"/>
              <a:t> </a:t>
            </a:r>
            <a:r>
              <a:rPr lang="en-US" dirty="0" smtClean="0">
                <a:hlinkClick r:id="rId4"/>
              </a:rPr>
              <a:t>C66x Getting Started </a:t>
            </a:r>
            <a:r>
              <a:rPr lang="en-US" dirty="0" smtClean="0"/>
              <a:t>page to locate the data manual for your </a:t>
            </a:r>
            <a:r>
              <a:rPr lang="en-US" dirty="0" err="1" smtClean="0"/>
              <a:t>KeyStone</a:t>
            </a:r>
            <a:r>
              <a:rPr lang="en-US" dirty="0" smtClean="0"/>
              <a:t> device.</a:t>
            </a:r>
          </a:p>
          <a:p>
            <a:r>
              <a:rPr lang="en-US" dirty="0" smtClean="0"/>
              <a:t>View the complete </a:t>
            </a:r>
            <a:r>
              <a:rPr lang="en-US" dirty="0" smtClean="0">
                <a:hlinkClick r:id="rId5"/>
              </a:rPr>
              <a:t>C66x Multicore SOC Online Training for </a:t>
            </a:r>
            <a:r>
              <a:rPr lang="en-US" dirty="0" err="1" smtClean="0">
                <a:hlinkClick r:id="rId5"/>
              </a:rPr>
              <a:t>KeyStone</a:t>
            </a:r>
            <a:r>
              <a:rPr lang="en-US" dirty="0" smtClean="0">
                <a:hlinkClick r:id="rId5"/>
              </a:rPr>
              <a:t> Devices</a:t>
            </a:r>
            <a:r>
              <a:rPr lang="en-US" dirty="0" smtClean="0"/>
              <a:t>, including details on the individual modules.</a:t>
            </a:r>
          </a:p>
          <a:p>
            <a:r>
              <a:rPr lang="en-US" dirty="0" smtClean="0"/>
              <a:t>For questions regarding topics covered in this training, visit the support forums at the</a:t>
            </a:r>
            <a:br>
              <a:rPr lang="en-US" dirty="0" smtClean="0"/>
            </a:br>
            <a:r>
              <a:rPr lang="en-US" dirty="0" smtClean="0">
                <a:hlinkClick r:id="rId6"/>
              </a:rPr>
              <a:t>TI E2E Community</a:t>
            </a:r>
            <a:r>
              <a:rPr lang="en-US" dirty="0" smtClean="0"/>
              <a:t> website.</a:t>
            </a:r>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3"/>
          <p:cNvSpPr>
            <a:spLocks noGrp="1"/>
          </p:cNvSpPr>
          <p:nvPr>
            <p:ph type="title" idx="4294967295"/>
          </p:nvPr>
        </p:nvSpPr>
        <p:spPr>
          <a:xfrm>
            <a:off x="535800" y="76200"/>
            <a:ext cx="8229600" cy="762000"/>
          </a:xfrm>
        </p:spPr>
        <p:txBody>
          <a:bodyPr/>
          <a:lstStyle/>
          <a:p>
            <a:pPr eaLnBrk="1" hangingPunct="1"/>
            <a:r>
              <a:rPr lang="en-US" b="0" dirty="0" smtClean="0"/>
              <a:t>Additional Information</a:t>
            </a:r>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ctrTitle"/>
          </p:nvPr>
        </p:nvSpPr>
        <p:spPr>
          <a:xfrm>
            <a:off x="307497" y="371168"/>
            <a:ext cx="8520914" cy="685800"/>
          </a:xfrm>
        </p:spPr>
        <p:txBody>
          <a:bodyPr/>
          <a:lstStyle/>
          <a:p>
            <a:pPr eaLnBrk="1" hangingPunct="1"/>
            <a:r>
              <a:rPr lang="en-US" sz="3200" b="0" dirty="0" smtClean="0"/>
              <a:t>Memory Subsystem – Additional Information</a:t>
            </a:r>
          </a:p>
        </p:txBody>
      </p:sp>
      <p:sp>
        <p:nvSpPr>
          <p:cNvPr id="3" name="Subtitle 2"/>
          <p:cNvSpPr>
            <a:spLocks noGrp="1"/>
          </p:cNvSpPr>
          <p:nvPr>
            <p:ph type="subTitle" idx="1"/>
          </p:nvPr>
        </p:nvSpPr>
        <p:spPr>
          <a:xfrm>
            <a:off x="1142999" y="1447799"/>
            <a:ext cx="7108031" cy="4710239"/>
          </a:xfrm>
        </p:spPr>
        <p:txBody>
          <a:bodyPr rtlCol="0">
            <a:noAutofit/>
          </a:bodyPr>
          <a:lstStyle/>
          <a:p>
            <a:pPr marL="342900" indent="-342900" algn="l" eaLnBrk="1" fontAlgn="auto" hangingPunct="1">
              <a:spcAft>
                <a:spcPts val="0"/>
              </a:spcAft>
              <a:defRPr/>
            </a:pPr>
            <a:r>
              <a:rPr lang="en-US" sz="1800" dirty="0" smtClean="0">
                <a:solidFill>
                  <a:schemeClr val="tx1"/>
                </a:solidFill>
              </a:rPr>
              <a:t>Memory subsystem provides:</a:t>
            </a:r>
          </a:p>
          <a:p>
            <a:pPr marL="342900" indent="-342900" algn="l" eaLnBrk="1" fontAlgn="auto" hangingPunct="1">
              <a:spcAft>
                <a:spcPts val="0"/>
              </a:spcAft>
              <a:buFont typeface="Arial" pitchFamily="34" charset="0"/>
              <a:buChar char="•"/>
              <a:defRPr/>
            </a:pPr>
            <a:r>
              <a:rPr lang="en-US" sz="1800" dirty="0" smtClean="0">
                <a:solidFill>
                  <a:schemeClr val="tx1"/>
                </a:solidFill>
              </a:rPr>
              <a:t>Address extension/translation</a:t>
            </a:r>
          </a:p>
          <a:p>
            <a:pPr marL="342900" indent="-342900" algn="l" eaLnBrk="1" fontAlgn="auto" hangingPunct="1">
              <a:spcAft>
                <a:spcPts val="0"/>
              </a:spcAft>
              <a:buFont typeface="Arial" pitchFamily="34" charset="0"/>
              <a:buChar char="•"/>
              <a:defRPr/>
            </a:pPr>
            <a:r>
              <a:rPr lang="en-US" sz="1800" dirty="0" smtClean="0">
                <a:solidFill>
                  <a:schemeClr val="tx1"/>
                </a:solidFill>
              </a:rPr>
              <a:t>Memory protection for addresses outside C66x</a:t>
            </a:r>
          </a:p>
          <a:p>
            <a:pPr marL="342900" indent="-342900" algn="l" eaLnBrk="1" fontAlgn="auto" hangingPunct="1">
              <a:spcAft>
                <a:spcPts val="0"/>
              </a:spcAft>
              <a:buFont typeface="Arial" pitchFamily="34" charset="0"/>
              <a:buChar char="•"/>
              <a:defRPr/>
            </a:pPr>
            <a:r>
              <a:rPr lang="en-US" sz="1800" dirty="0" smtClean="0">
                <a:solidFill>
                  <a:schemeClr val="tx1"/>
                </a:solidFill>
              </a:rPr>
              <a:t>Shared memory access path</a:t>
            </a:r>
          </a:p>
          <a:p>
            <a:pPr marL="342900" indent="-342900" algn="l" eaLnBrk="1" fontAlgn="auto" hangingPunct="1">
              <a:spcAft>
                <a:spcPts val="0"/>
              </a:spcAft>
              <a:buFont typeface="Arial" pitchFamily="34" charset="0"/>
              <a:buChar char="•"/>
              <a:defRPr/>
            </a:pPr>
            <a:r>
              <a:rPr lang="en-US" sz="1800" dirty="0" smtClean="0">
                <a:solidFill>
                  <a:schemeClr val="tx1"/>
                </a:solidFill>
              </a:rPr>
              <a:t>Cache and pre-fetch support</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r>
              <a:rPr lang="en-US" sz="1800" dirty="0" smtClean="0">
                <a:solidFill>
                  <a:schemeClr val="tx1"/>
                </a:solidFill>
              </a:rPr>
              <a:t>Two Register Sets:</a:t>
            </a:r>
          </a:p>
          <a:p>
            <a:pPr marL="342900" indent="-342900" algn="l" eaLnBrk="1" fontAlgn="auto" hangingPunct="1">
              <a:spcAft>
                <a:spcPts val="0"/>
              </a:spcAft>
              <a:buFont typeface="Arial" pitchFamily="34" charset="0"/>
              <a:buChar char="•"/>
              <a:defRPr/>
            </a:pPr>
            <a:r>
              <a:rPr lang="en-US" sz="1800" dirty="0" smtClean="0">
                <a:solidFill>
                  <a:schemeClr val="tx1"/>
                </a:solidFill>
              </a:rPr>
              <a:t>MPAX registers – Memory Protection and Extension Registers (16)</a:t>
            </a:r>
          </a:p>
          <a:p>
            <a:pPr marL="342900" indent="-342900" algn="l" eaLnBrk="1" fontAlgn="auto" hangingPunct="1">
              <a:spcAft>
                <a:spcPts val="0"/>
              </a:spcAft>
              <a:buFont typeface="Arial" pitchFamily="34" charset="0"/>
              <a:buChar char="•"/>
              <a:defRPr/>
            </a:pPr>
            <a:r>
              <a:rPr lang="en-US" sz="1800" dirty="0" smtClean="0">
                <a:solidFill>
                  <a:schemeClr val="tx1"/>
                </a:solidFill>
              </a:rPr>
              <a:t>MAR registers   – Memory Attributes registers (256)</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r>
              <a:rPr lang="en-US" sz="1800" dirty="0" smtClean="0">
                <a:solidFill>
                  <a:schemeClr val="tx1"/>
                </a:solidFill>
              </a:rPr>
              <a:t>Each CorePac has its own set of MPAX and MAR registers!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35731" y="0"/>
            <a:ext cx="8865394" cy="838200"/>
          </a:xfrm>
        </p:spPr>
        <p:txBody>
          <a:bodyPr/>
          <a:lstStyle/>
          <a:p>
            <a:pPr eaLnBrk="1" hangingPunct="1"/>
            <a:r>
              <a:rPr lang="en-US" sz="3600" b="0" dirty="0" smtClean="0"/>
              <a:t>Multicore Navigator - </a:t>
            </a:r>
            <a:r>
              <a:rPr lang="sv-SE" sz="3600" b="0" dirty="0" smtClean="0"/>
              <a:t>Additional Information</a:t>
            </a:r>
            <a:endParaRPr lang="en-US" sz="3600" b="0" dirty="0" smtClean="0"/>
          </a:p>
        </p:txBody>
      </p:sp>
      <p:graphicFrame>
        <p:nvGraphicFramePr>
          <p:cNvPr id="1026" name="Object 9"/>
          <p:cNvGraphicFramePr>
            <a:graphicFrameLocks noChangeAspect="1"/>
          </p:cNvGraphicFramePr>
          <p:nvPr>
            <p:ph idx="1"/>
          </p:nvPr>
        </p:nvGraphicFramePr>
        <p:xfrm>
          <a:off x="609600" y="846138"/>
          <a:ext cx="7845425" cy="5502275"/>
        </p:xfrm>
        <a:graphic>
          <a:graphicData uri="http://schemas.openxmlformats.org/presentationml/2006/ole">
            <p:oleObj spid="_x0000_s84994" name="Visio" r:id="rId4" imgW="7349777" imgH="5155389"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435784" y="76199"/>
            <a:ext cx="8229600" cy="857865"/>
          </a:xfrm>
        </p:spPr>
        <p:txBody>
          <a:bodyPr/>
          <a:lstStyle/>
          <a:p>
            <a:pPr eaLnBrk="1" hangingPunct="1"/>
            <a:r>
              <a:rPr lang="sv-SE" sz="3600" b="0" dirty="0" smtClean="0"/>
              <a:t>Network Coprocessor (Logical)</a:t>
            </a:r>
            <a:br>
              <a:rPr lang="sv-SE" sz="3600" b="0" dirty="0" smtClean="0"/>
            </a:br>
            <a:r>
              <a:rPr lang="sv-SE" sz="3600" b="0" dirty="0" smtClean="0"/>
              <a:t>Additional Information</a:t>
            </a:r>
            <a:endParaRPr lang="en-US" sz="3600" b="0" dirty="0" smtClean="0"/>
          </a:p>
        </p:txBody>
      </p:sp>
      <p:sp>
        <p:nvSpPr>
          <p:cNvPr id="89091" name="Text Box 3"/>
          <p:cNvSpPr txBox="1">
            <a:spLocks noChangeArrowheads="1"/>
          </p:cNvSpPr>
          <p:nvPr/>
        </p:nvSpPr>
        <p:spPr bwMode="auto">
          <a:xfrm>
            <a:off x="2633663" y="2420938"/>
            <a:ext cx="685800" cy="149542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1</a:t>
            </a:r>
            <a:endParaRPr lang="en-US" sz="1000">
              <a:solidFill>
                <a:srgbClr val="000000"/>
              </a:solidFill>
              <a:ea typeface="MS Mincho" pitchFamily="49" charset="-128"/>
              <a:cs typeface="Arial" pitchFamily="34" charset="0"/>
            </a:endParaRPr>
          </a:p>
        </p:txBody>
      </p:sp>
      <p:sp>
        <p:nvSpPr>
          <p:cNvPr id="89092" name="Text Box 4"/>
          <p:cNvSpPr txBox="1">
            <a:spLocks noChangeArrowheads="1"/>
          </p:cNvSpPr>
          <p:nvPr/>
        </p:nvSpPr>
        <p:spPr bwMode="auto">
          <a:xfrm>
            <a:off x="2533650" y="1524000"/>
            <a:ext cx="877888" cy="681038"/>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Lookup Engine</a:t>
            </a:r>
          </a:p>
          <a:p>
            <a:pPr algn="ctr" eaLnBrk="0" hangingPunct="0"/>
            <a:r>
              <a:rPr lang="en-US" altLang="ja-JP" sz="900">
                <a:solidFill>
                  <a:srgbClr val="000000"/>
                </a:solidFill>
                <a:ea typeface="MS Mincho" pitchFamily="49" charset="-128"/>
                <a:cs typeface="Arial" pitchFamily="34" charset="0"/>
              </a:rPr>
              <a:t>(IPSEC16 entries, 32 IP, 16 Ethernet)</a:t>
            </a:r>
            <a:endParaRPr lang="en-US" sz="900">
              <a:solidFill>
                <a:srgbClr val="000000"/>
              </a:solidFill>
              <a:ea typeface="MS Mincho" pitchFamily="49" charset="-128"/>
              <a:cs typeface="Arial" pitchFamily="34" charset="0"/>
            </a:endParaRPr>
          </a:p>
        </p:txBody>
      </p:sp>
      <p:sp>
        <p:nvSpPr>
          <p:cNvPr id="89093" name="Line 5"/>
          <p:cNvSpPr>
            <a:spLocks noChangeShapeType="1"/>
          </p:cNvSpPr>
          <p:nvPr/>
        </p:nvSpPr>
        <p:spPr bwMode="auto">
          <a:xfrm flipV="1">
            <a:off x="2971800"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89094" name="Line 6"/>
          <p:cNvSpPr>
            <a:spLocks noChangeShapeType="1"/>
          </p:cNvSpPr>
          <p:nvPr/>
        </p:nvSpPr>
        <p:spPr bwMode="auto">
          <a:xfrm flipH="1">
            <a:off x="2817813"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89095" name="Text Box 7"/>
          <p:cNvSpPr txBox="1">
            <a:spLocks noChangeArrowheads="1"/>
          </p:cNvSpPr>
          <p:nvPr/>
        </p:nvSpPr>
        <p:spPr bwMode="auto">
          <a:xfrm>
            <a:off x="7191375" y="297815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096" name="Text Box 8"/>
          <p:cNvSpPr txBox="1">
            <a:spLocks noChangeArrowheads="1"/>
          </p:cNvSpPr>
          <p:nvPr/>
        </p:nvSpPr>
        <p:spPr bwMode="auto">
          <a:xfrm>
            <a:off x="6156325" y="4221163"/>
            <a:ext cx="677863"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2" name="Group 9"/>
          <p:cNvGrpSpPr>
            <a:grpSpLocks/>
          </p:cNvGrpSpPr>
          <p:nvPr/>
        </p:nvGrpSpPr>
        <p:grpSpPr bwMode="auto">
          <a:xfrm>
            <a:off x="1057275" y="4591050"/>
            <a:ext cx="153988" cy="153988"/>
            <a:chOff x="243" y="2305"/>
            <a:chExt cx="97" cy="73"/>
          </a:xfrm>
        </p:grpSpPr>
        <p:sp>
          <p:nvSpPr>
            <p:cNvPr id="89279" name="Rectangle 10"/>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80" name="Line 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81" name="Line 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82" name="Line 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098" name="Line 14"/>
          <p:cNvSpPr>
            <a:spLocks noChangeShapeType="1"/>
          </p:cNvSpPr>
          <p:nvPr/>
        </p:nvSpPr>
        <p:spPr bwMode="auto">
          <a:xfrm>
            <a:off x="1211263" y="4667250"/>
            <a:ext cx="1158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3" name="Group 15"/>
          <p:cNvGrpSpPr>
            <a:grpSpLocks/>
          </p:cNvGrpSpPr>
          <p:nvPr/>
        </p:nvGrpSpPr>
        <p:grpSpPr bwMode="auto">
          <a:xfrm>
            <a:off x="1057275" y="4899025"/>
            <a:ext cx="153988" cy="153988"/>
            <a:chOff x="243" y="2305"/>
            <a:chExt cx="97" cy="73"/>
          </a:xfrm>
        </p:grpSpPr>
        <p:sp>
          <p:nvSpPr>
            <p:cNvPr id="89275" name="Rectangle 1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76" name="Line 1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7" name="Line 1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8" name="Line 1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00" name="Line 20"/>
          <p:cNvSpPr>
            <a:spLocks noChangeShapeType="1"/>
          </p:cNvSpPr>
          <p:nvPr/>
        </p:nvSpPr>
        <p:spPr bwMode="auto">
          <a:xfrm>
            <a:off x="1211263" y="4975225"/>
            <a:ext cx="115887" cy="0"/>
          </a:xfrm>
          <a:prstGeom prst="line">
            <a:avLst/>
          </a:prstGeom>
          <a:noFill/>
          <a:ln w="25400">
            <a:solidFill>
              <a:schemeClr val="tx1"/>
            </a:solidFill>
            <a:round/>
            <a:headEnd type="triangle" w="med" len="med"/>
            <a:tailEnd type="none" w="med" len="sm"/>
          </a:ln>
        </p:spPr>
        <p:txBody>
          <a:bodyPr lIns="0" tIns="0" rIns="0" bIns="0" anchor="ctr"/>
          <a:lstStyle/>
          <a:p>
            <a:endParaRPr lang="en-US"/>
          </a:p>
        </p:txBody>
      </p:sp>
      <p:sp>
        <p:nvSpPr>
          <p:cNvPr id="89101" name="Text Box 21"/>
          <p:cNvSpPr txBox="1">
            <a:spLocks noChangeArrowheads="1"/>
          </p:cNvSpPr>
          <p:nvPr/>
        </p:nvSpPr>
        <p:spPr bwMode="auto">
          <a:xfrm>
            <a:off x="1258888" y="2997200"/>
            <a:ext cx="731837" cy="3667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a:t>
            </a:r>
          </a:p>
          <a:p>
            <a:pPr algn="ctr" eaLnBrk="0" hangingPunct="0"/>
            <a:r>
              <a:rPr lang="en-US" altLang="ja-JP" sz="900">
                <a:solidFill>
                  <a:srgbClr val="000000"/>
                </a:solidFill>
                <a:ea typeface="MS Mincho" pitchFamily="49" charset="-128"/>
                <a:cs typeface="Arial" pitchFamily="34" charset="0"/>
              </a:rPr>
              <a:t>RX MAC</a:t>
            </a:r>
            <a:endParaRPr lang="en-US" sz="900">
              <a:solidFill>
                <a:srgbClr val="000000"/>
              </a:solidFill>
              <a:ea typeface="MS Mincho" pitchFamily="49" charset="-128"/>
              <a:cs typeface="Arial" pitchFamily="34" charset="0"/>
            </a:endParaRPr>
          </a:p>
        </p:txBody>
      </p:sp>
      <p:sp>
        <p:nvSpPr>
          <p:cNvPr id="89102" name="Text Box 22"/>
          <p:cNvSpPr txBox="1">
            <a:spLocks noChangeArrowheads="1"/>
          </p:cNvSpPr>
          <p:nvPr/>
        </p:nvSpPr>
        <p:spPr bwMode="auto">
          <a:xfrm>
            <a:off x="6443663" y="1268413"/>
            <a:ext cx="936625" cy="144462"/>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PKTDMA Queue</a:t>
            </a:r>
            <a:endParaRPr lang="en-US" sz="900">
              <a:solidFill>
                <a:srgbClr val="000000"/>
              </a:solidFill>
              <a:ea typeface="MS Mincho" pitchFamily="49" charset="-128"/>
              <a:cs typeface="Arial" pitchFamily="34" charset="0"/>
            </a:endParaRPr>
          </a:p>
        </p:txBody>
      </p:sp>
      <p:sp>
        <p:nvSpPr>
          <p:cNvPr id="89103" name="Text Box 23"/>
          <p:cNvSpPr txBox="1">
            <a:spLocks noChangeArrowheads="1"/>
          </p:cNvSpPr>
          <p:nvPr/>
        </p:nvSpPr>
        <p:spPr bwMode="auto">
          <a:xfrm>
            <a:off x="6443663" y="1530350"/>
            <a:ext cx="1008062" cy="98425"/>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QMSS FIFO Queue</a:t>
            </a:r>
            <a:endParaRPr lang="en-US" sz="900">
              <a:solidFill>
                <a:srgbClr val="000000"/>
              </a:solidFill>
              <a:ea typeface="MS Mincho" pitchFamily="49" charset="-128"/>
              <a:cs typeface="Arial" pitchFamily="34" charset="0"/>
            </a:endParaRPr>
          </a:p>
        </p:txBody>
      </p:sp>
      <p:grpSp>
        <p:nvGrpSpPr>
          <p:cNvPr id="4" name="Group 24"/>
          <p:cNvGrpSpPr>
            <a:grpSpLocks/>
          </p:cNvGrpSpPr>
          <p:nvPr/>
        </p:nvGrpSpPr>
        <p:grpSpPr bwMode="auto">
          <a:xfrm>
            <a:off x="6213475" y="1268413"/>
            <a:ext cx="153988" cy="153987"/>
            <a:chOff x="243" y="2305"/>
            <a:chExt cx="97" cy="73"/>
          </a:xfrm>
        </p:grpSpPr>
        <p:sp>
          <p:nvSpPr>
            <p:cNvPr id="89271" name="Rectangle 25"/>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72" name="Line 26"/>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3" name="Line 27"/>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4" name="Line 28"/>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nvGrpSpPr>
          <p:cNvPr id="5" name="Group 29"/>
          <p:cNvGrpSpPr>
            <a:grpSpLocks/>
          </p:cNvGrpSpPr>
          <p:nvPr/>
        </p:nvGrpSpPr>
        <p:grpSpPr bwMode="auto">
          <a:xfrm>
            <a:off x="6213475" y="1530350"/>
            <a:ext cx="153988" cy="153988"/>
            <a:chOff x="243" y="2305"/>
            <a:chExt cx="97" cy="73"/>
          </a:xfrm>
        </p:grpSpPr>
        <p:sp>
          <p:nvSpPr>
            <p:cNvPr id="89267" name="Rectangle 3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8" name="Line 3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9" name="Line 3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0" name="Line 3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06" name="Rectangle 34"/>
          <p:cNvSpPr>
            <a:spLocks noChangeArrowheads="1"/>
          </p:cNvSpPr>
          <p:nvPr/>
        </p:nvSpPr>
        <p:spPr bwMode="auto">
          <a:xfrm>
            <a:off x="6097588" y="1177925"/>
            <a:ext cx="1371600" cy="876300"/>
          </a:xfrm>
          <a:prstGeom prst="rect">
            <a:avLst/>
          </a:prstGeom>
          <a:no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07" name="Text Box 35"/>
          <p:cNvSpPr txBox="1">
            <a:spLocks noChangeArrowheads="1"/>
          </p:cNvSpPr>
          <p:nvPr/>
        </p:nvSpPr>
        <p:spPr bwMode="auto">
          <a:xfrm>
            <a:off x="3921125" y="3503613"/>
            <a:ext cx="595313" cy="1189037"/>
          </a:xfrm>
          <a:prstGeom prst="rect">
            <a:avLst/>
          </a:prstGeom>
          <a:solidFill>
            <a:srgbClr val="FFFF99"/>
          </a:solidFill>
          <a:ln w="12700">
            <a:solidFill>
              <a:srgbClr val="000000"/>
            </a:solidFill>
            <a:miter lim="800000"/>
            <a:headEnd/>
            <a:tailEnd/>
          </a:ln>
        </p:spPr>
        <p:txBody>
          <a:bodyPr lIns="0" tIns="0" rIns="0" bIns="0" anchor="ctr" anchorCtr="1"/>
          <a:lstStyle/>
          <a:p>
            <a:pPr algn="ctr" eaLnBrk="0" hangingPunct="0"/>
            <a:r>
              <a:rPr lang="sv-SE" sz="900">
                <a:solidFill>
                  <a:srgbClr val="000000"/>
                </a:solidFill>
                <a:cs typeface="Arial" pitchFamily="34" charset="0"/>
              </a:rPr>
              <a:t>Security</a:t>
            </a:r>
            <a:r>
              <a:rPr lang="sv-SE" sz="900">
                <a:solidFill>
                  <a:srgbClr val="7F787F"/>
                </a:solidFill>
                <a:cs typeface="Arial" pitchFamily="34" charset="0"/>
              </a:rPr>
              <a:t> </a:t>
            </a:r>
            <a:r>
              <a:rPr lang="sv-SE" sz="900">
                <a:solidFill>
                  <a:srgbClr val="000000"/>
                </a:solidFill>
                <a:cs typeface="Arial" pitchFamily="34" charset="0"/>
              </a:rPr>
              <a:t>Accelerator</a:t>
            </a:r>
            <a:endParaRPr lang="en-US" sz="900">
              <a:solidFill>
                <a:srgbClr val="000000"/>
              </a:solidFill>
              <a:cs typeface="Arial" pitchFamily="34" charset="0"/>
            </a:endParaRPr>
          </a:p>
          <a:p>
            <a:pPr algn="ctr" eaLnBrk="0" hangingPunct="0"/>
            <a:r>
              <a:rPr lang="en-US" sz="1000">
                <a:solidFill>
                  <a:srgbClr val="000000"/>
                </a:solidFill>
                <a:cs typeface="Arial" pitchFamily="34" charset="0"/>
              </a:rPr>
              <a:t>(cp_ace)</a:t>
            </a:r>
          </a:p>
        </p:txBody>
      </p:sp>
      <p:sp>
        <p:nvSpPr>
          <p:cNvPr id="89108" name="Text Box 36"/>
          <p:cNvSpPr txBox="1">
            <a:spLocks noChangeArrowheads="1"/>
          </p:cNvSpPr>
          <p:nvPr/>
        </p:nvSpPr>
        <p:spPr bwMode="auto">
          <a:xfrm>
            <a:off x="1331913" y="4486275"/>
            <a:ext cx="731837"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TX PKTDMA</a:t>
            </a:r>
          </a:p>
        </p:txBody>
      </p:sp>
      <p:sp>
        <p:nvSpPr>
          <p:cNvPr id="89109" name="Text Box 37"/>
          <p:cNvSpPr txBox="1">
            <a:spLocks noChangeArrowheads="1"/>
          </p:cNvSpPr>
          <p:nvPr/>
        </p:nvSpPr>
        <p:spPr bwMode="auto">
          <a:xfrm>
            <a:off x="264160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6" name="Group 38"/>
          <p:cNvGrpSpPr>
            <a:grpSpLocks/>
          </p:cNvGrpSpPr>
          <p:nvPr/>
        </p:nvGrpSpPr>
        <p:grpSpPr bwMode="auto">
          <a:xfrm>
            <a:off x="4722813" y="4492625"/>
            <a:ext cx="153987" cy="153988"/>
            <a:chOff x="243" y="2305"/>
            <a:chExt cx="97" cy="73"/>
          </a:xfrm>
        </p:grpSpPr>
        <p:sp>
          <p:nvSpPr>
            <p:cNvPr id="89263" name="Rectangle 39"/>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4" name="Line 40"/>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5" name="Line 41"/>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6" name="Line 42"/>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1" name="Line 43"/>
          <p:cNvSpPr>
            <a:spLocks noChangeShapeType="1"/>
          </p:cNvSpPr>
          <p:nvPr/>
        </p:nvSpPr>
        <p:spPr bwMode="auto">
          <a:xfrm flipV="1">
            <a:off x="684213" y="4670425"/>
            <a:ext cx="373062" cy="53975"/>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12" name="Line 44"/>
          <p:cNvSpPr>
            <a:spLocks noChangeShapeType="1"/>
          </p:cNvSpPr>
          <p:nvPr/>
        </p:nvSpPr>
        <p:spPr bwMode="auto">
          <a:xfrm flipV="1">
            <a:off x="900113" y="4978400"/>
            <a:ext cx="157162" cy="34925"/>
          </a:xfrm>
          <a:prstGeom prst="line">
            <a:avLst/>
          </a:prstGeom>
          <a:noFill/>
          <a:ln w="25400">
            <a:solidFill>
              <a:schemeClr val="tx1"/>
            </a:solidFill>
            <a:round/>
            <a:headEnd/>
            <a:tailEnd type="none" w="med" len="sm"/>
          </a:ln>
        </p:spPr>
        <p:txBody>
          <a:bodyPr lIns="0" tIns="0" rIns="0" bIns="0" anchor="ctr"/>
          <a:lstStyle/>
          <a:p>
            <a:endParaRPr lang="en-US"/>
          </a:p>
        </p:txBody>
      </p:sp>
      <p:sp>
        <p:nvSpPr>
          <p:cNvPr id="89113" name="Text Box 45"/>
          <p:cNvSpPr txBox="1">
            <a:spLocks noChangeArrowheads="1"/>
          </p:cNvSpPr>
          <p:nvPr/>
        </p:nvSpPr>
        <p:spPr bwMode="auto">
          <a:xfrm>
            <a:off x="4997450" y="2909888"/>
            <a:ext cx="639763" cy="100647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2</a:t>
            </a:r>
            <a:endParaRPr lang="en-US" sz="1000">
              <a:solidFill>
                <a:srgbClr val="000000"/>
              </a:solidFill>
              <a:ea typeface="MS Mincho" pitchFamily="49" charset="-128"/>
              <a:cs typeface="Arial" pitchFamily="34" charset="0"/>
            </a:endParaRPr>
          </a:p>
        </p:txBody>
      </p:sp>
      <p:sp>
        <p:nvSpPr>
          <p:cNvPr id="89114" name="Text Box 46"/>
          <p:cNvSpPr txBox="1">
            <a:spLocks noChangeArrowheads="1"/>
          </p:cNvSpPr>
          <p:nvPr/>
        </p:nvSpPr>
        <p:spPr bwMode="auto">
          <a:xfrm>
            <a:off x="6048375" y="3114675"/>
            <a:ext cx="731838"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RX PKTDMA</a:t>
            </a:r>
          </a:p>
        </p:txBody>
      </p:sp>
      <p:grpSp>
        <p:nvGrpSpPr>
          <p:cNvPr id="7" name="Group 47"/>
          <p:cNvGrpSpPr>
            <a:grpSpLocks/>
          </p:cNvGrpSpPr>
          <p:nvPr/>
        </p:nvGrpSpPr>
        <p:grpSpPr bwMode="auto">
          <a:xfrm>
            <a:off x="6916738" y="3171825"/>
            <a:ext cx="153987" cy="153988"/>
            <a:chOff x="243" y="2305"/>
            <a:chExt cx="97" cy="73"/>
          </a:xfrm>
        </p:grpSpPr>
        <p:sp>
          <p:nvSpPr>
            <p:cNvPr id="89259" name="Rectangle 48"/>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0" name="Line 4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1" name="Line 5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2" name="Line 5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6" name="Line 52"/>
          <p:cNvSpPr>
            <a:spLocks noChangeShapeType="1"/>
          </p:cNvSpPr>
          <p:nvPr/>
        </p:nvSpPr>
        <p:spPr bwMode="auto">
          <a:xfrm>
            <a:off x="7070725" y="3248025"/>
            <a:ext cx="1158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 name="Group 53"/>
          <p:cNvGrpSpPr>
            <a:grpSpLocks/>
          </p:cNvGrpSpPr>
          <p:nvPr/>
        </p:nvGrpSpPr>
        <p:grpSpPr bwMode="auto">
          <a:xfrm>
            <a:off x="6916738" y="3479800"/>
            <a:ext cx="153987" cy="153988"/>
            <a:chOff x="243" y="2305"/>
            <a:chExt cx="97" cy="73"/>
          </a:xfrm>
        </p:grpSpPr>
        <p:sp>
          <p:nvSpPr>
            <p:cNvPr id="89255" name="Rectangle 54"/>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56" name="Line 5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7" name="Line 5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8" name="Line 5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8" name="Line 58"/>
          <p:cNvSpPr>
            <a:spLocks noChangeShapeType="1"/>
          </p:cNvSpPr>
          <p:nvPr/>
        </p:nvSpPr>
        <p:spPr bwMode="auto">
          <a:xfrm flipH="1">
            <a:off x="7054850"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19" name="Line 59"/>
          <p:cNvSpPr>
            <a:spLocks noChangeShapeType="1"/>
          </p:cNvSpPr>
          <p:nvPr/>
        </p:nvSpPr>
        <p:spPr bwMode="auto">
          <a:xfrm>
            <a:off x="6800850" y="3251200"/>
            <a:ext cx="1158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0" name="Line 60"/>
          <p:cNvSpPr>
            <a:spLocks noChangeShapeType="1"/>
          </p:cNvSpPr>
          <p:nvPr/>
        </p:nvSpPr>
        <p:spPr bwMode="auto">
          <a:xfrm flipH="1">
            <a:off x="6780213"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1" name="Text Box 61"/>
          <p:cNvSpPr txBox="1">
            <a:spLocks noChangeArrowheads="1"/>
          </p:cNvSpPr>
          <p:nvPr/>
        </p:nvSpPr>
        <p:spPr bwMode="auto">
          <a:xfrm>
            <a:off x="499745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9" name="Group 62"/>
          <p:cNvGrpSpPr>
            <a:grpSpLocks/>
          </p:cNvGrpSpPr>
          <p:nvPr/>
        </p:nvGrpSpPr>
        <p:grpSpPr bwMode="auto">
          <a:xfrm>
            <a:off x="4722813" y="4875213"/>
            <a:ext cx="153987" cy="153987"/>
            <a:chOff x="243" y="2305"/>
            <a:chExt cx="97" cy="73"/>
          </a:xfrm>
        </p:grpSpPr>
        <p:sp>
          <p:nvSpPr>
            <p:cNvPr id="89251" name="Rectangle 6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52" name="Line 6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3" name="Line 6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4" name="Line 6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3" name="Line 67"/>
          <p:cNvSpPr>
            <a:spLocks noChangeShapeType="1"/>
          </p:cNvSpPr>
          <p:nvPr/>
        </p:nvSpPr>
        <p:spPr bwMode="auto">
          <a:xfrm>
            <a:off x="5924550"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4" name="Line 68"/>
          <p:cNvSpPr>
            <a:spLocks noChangeShapeType="1"/>
          </p:cNvSpPr>
          <p:nvPr/>
        </p:nvSpPr>
        <p:spPr bwMode="auto">
          <a:xfrm>
            <a:off x="5637213"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0" name="Group 69"/>
          <p:cNvGrpSpPr>
            <a:grpSpLocks/>
          </p:cNvGrpSpPr>
          <p:nvPr/>
        </p:nvGrpSpPr>
        <p:grpSpPr bwMode="auto">
          <a:xfrm>
            <a:off x="5761038" y="3343275"/>
            <a:ext cx="163512" cy="136525"/>
            <a:chOff x="243" y="2305"/>
            <a:chExt cx="97" cy="73"/>
          </a:xfrm>
        </p:grpSpPr>
        <p:sp>
          <p:nvSpPr>
            <p:cNvPr id="89247" name="Rectangle 7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8" name="Line 7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9" name="Line 7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0" name="Line 7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6" name="Line 74"/>
          <p:cNvSpPr>
            <a:spLocks noChangeShapeType="1"/>
          </p:cNvSpPr>
          <p:nvPr/>
        </p:nvSpPr>
        <p:spPr bwMode="auto">
          <a:xfrm>
            <a:off x="2533650" y="48307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7" name="Line 75"/>
          <p:cNvSpPr>
            <a:spLocks noChangeShapeType="1"/>
          </p:cNvSpPr>
          <p:nvPr/>
        </p:nvSpPr>
        <p:spPr bwMode="auto">
          <a:xfrm>
            <a:off x="2063750" y="4830763"/>
            <a:ext cx="3190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1" name="Group 76"/>
          <p:cNvGrpSpPr>
            <a:grpSpLocks/>
          </p:cNvGrpSpPr>
          <p:nvPr/>
        </p:nvGrpSpPr>
        <p:grpSpPr bwMode="auto">
          <a:xfrm>
            <a:off x="2370138" y="4738688"/>
            <a:ext cx="163512" cy="136525"/>
            <a:chOff x="243" y="2305"/>
            <a:chExt cx="97" cy="73"/>
          </a:xfrm>
        </p:grpSpPr>
        <p:sp>
          <p:nvSpPr>
            <p:cNvPr id="89243" name="Rectangle 7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4" name="Line 7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5" name="Line 7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6" name="Line 8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9" name="Line 81"/>
          <p:cNvSpPr>
            <a:spLocks noChangeShapeType="1"/>
          </p:cNvSpPr>
          <p:nvPr/>
        </p:nvSpPr>
        <p:spPr bwMode="auto">
          <a:xfrm>
            <a:off x="3798888"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30" name="Line 82"/>
          <p:cNvSpPr>
            <a:spLocks noChangeShapeType="1"/>
          </p:cNvSpPr>
          <p:nvPr/>
        </p:nvSpPr>
        <p:spPr bwMode="auto">
          <a:xfrm>
            <a:off x="3511550"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2" name="Group 83"/>
          <p:cNvGrpSpPr>
            <a:grpSpLocks/>
          </p:cNvGrpSpPr>
          <p:nvPr/>
        </p:nvGrpSpPr>
        <p:grpSpPr bwMode="auto">
          <a:xfrm>
            <a:off x="3635375" y="4327525"/>
            <a:ext cx="163513" cy="136525"/>
            <a:chOff x="243" y="2305"/>
            <a:chExt cx="97" cy="73"/>
          </a:xfrm>
        </p:grpSpPr>
        <p:sp>
          <p:nvSpPr>
            <p:cNvPr id="89239" name="Rectangle 8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0" name="Line 8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1" name="Line 8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2" name="Line 8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32" name="Line 88"/>
          <p:cNvSpPr>
            <a:spLocks noChangeShapeType="1"/>
          </p:cNvSpPr>
          <p:nvPr/>
        </p:nvSpPr>
        <p:spPr bwMode="auto">
          <a:xfrm>
            <a:off x="3354388" y="4967288"/>
            <a:ext cx="1395412" cy="0"/>
          </a:xfrm>
          <a:prstGeom prst="line">
            <a:avLst/>
          </a:prstGeom>
          <a:noFill/>
          <a:ln w="25400">
            <a:solidFill>
              <a:schemeClr val="tx1"/>
            </a:solidFill>
            <a:round/>
            <a:headEnd/>
            <a:tailEnd type="triangle" w="med" len="med"/>
          </a:ln>
        </p:spPr>
        <p:txBody>
          <a:bodyPr/>
          <a:lstStyle/>
          <a:p>
            <a:endParaRPr lang="en-US"/>
          </a:p>
        </p:txBody>
      </p:sp>
      <p:sp>
        <p:nvSpPr>
          <p:cNvPr id="89133" name="Line 89"/>
          <p:cNvSpPr>
            <a:spLocks noChangeShapeType="1"/>
          </p:cNvSpPr>
          <p:nvPr/>
        </p:nvSpPr>
        <p:spPr bwMode="auto">
          <a:xfrm flipV="1">
            <a:off x="3509963" y="4373563"/>
            <a:ext cx="0" cy="593725"/>
          </a:xfrm>
          <a:prstGeom prst="line">
            <a:avLst/>
          </a:prstGeom>
          <a:noFill/>
          <a:ln w="25400">
            <a:solidFill>
              <a:schemeClr val="tx1"/>
            </a:solidFill>
            <a:round/>
            <a:headEnd/>
            <a:tailEnd/>
          </a:ln>
        </p:spPr>
        <p:txBody>
          <a:bodyPr/>
          <a:lstStyle/>
          <a:p>
            <a:endParaRPr lang="en-US"/>
          </a:p>
        </p:txBody>
      </p:sp>
      <p:sp>
        <p:nvSpPr>
          <p:cNvPr id="89134" name="Line 90"/>
          <p:cNvSpPr>
            <a:spLocks noChangeShapeType="1"/>
          </p:cNvSpPr>
          <p:nvPr/>
        </p:nvSpPr>
        <p:spPr bwMode="auto">
          <a:xfrm>
            <a:off x="3797300"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35" name="Line 91"/>
          <p:cNvSpPr>
            <a:spLocks noChangeShapeType="1"/>
          </p:cNvSpPr>
          <p:nvPr/>
        </p:nvSpPr>
        <p:spPr bwMode="auto">
          <a:xfrm>
            <a:off x="3509963"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3" name="Group 92"/>
          <p:cNvGrpSpPr>
            <a:grpSpLocks/>
          </p:cNvGrpSpPr>
          <p:nvPr/>
        </p:nvGrpSpPr>
        <p:grpSpPr bwMode="auto">
          <a:xfrm>
            <a:off x="3633788" y="3824288"/>
            <a:ext cx="163512" cy="136525"/>
            <a:chOff x="243" y="2305"/>
            <a:chExt cx="97" cy="73"/>
          </a:xfrm>
        </p:grpSpPr>
        <p:sp>
          <p:nvSpPr>
            <p:cNvPr id="89235" name="Rectangle 9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36" name="Line 9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7" name="Line 9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8" name="Line 9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37" name="Line 97"/>
          <p:cNvSpPr>
            <a:spLocks noChangeShapeType="1"/>
          </p:cNvSpPr>
          <p:nvPr/>
        </p:nvSpPr>
        <p:spPr bwMode="auto">
          <a:xfrm flipV="1">
            <a:off x="3509963" y="3275013"/>
            <a:ext cx="0" cy="593725"/>
          </a:xfrm>
          <a:prstGeom prst="line">
            <a:avLst/>
          </a:prstGeom>
          <a:noFill/>
          <a:ln w="25400">
            <a:solidFill>
              <a:schemeClr val="tx1"/>
            </a:solidFill>
            <a:round/>
            <a:headEnd/>
            <a:tailEnd/>
          </a:ln>
        </p:spPr>
        <p:txBody>
          <a:bodyPr/>
          <a:lstStyle/>
          <a:p>
            <a:endParaRPr lang="en-US"/>
          </a:p>
        </p:txBody>
      </p:sp>
      <p:sp>
        <p:nvSpPr>
          <p:cNvPr id="89138" name="Line 98"/>
          <p:cNvSpPr>
            <a:spLocks noChangeShapeType="1"/>
          </p:cNvSpPr>
          <p:nvPr/>
        </p:nvSpPr>
        <p:spPr bwMode="auto">
          <a:xfrm>
            <a:off x="3354388" y="3286125"/>
            <a:ext cx="1409700" cy="0"/>
          </a:xfrm>
          <a:prstGeom prst="line">
            <a:avLst/>
          </a:prstGeom>
          <a:noFill/>
          <a:ln w="25400">
            <a:solidFill>
              <a:schemeClr val="tx1"/>
            </a:solidFill>
            <a:round/>
            <a:headEnd/>
            <a:tailEnd type="triangle" w="med" len="med"/>
          </a:ln>
        </p:spPr>
        <p:txBody>
          <a:bodyPr/>
          <a:lstStyle/>
          <a:p>
            <a:endParaRPr lang="en-US"/>
          </a:p>
        </p:txBody>
      </p:sp>
      <p:sp>
        <p:nvSpPr>
          <p:cNvPr id="89139" name="Line 99"/>
          <p:cNvSpPr>
            <a:spLocks noChangeShapeType="1"/>
          </p:cNvSpPr>
          <p:nvPr/>
        </p:nvSpPr>
        <p:spPr bwMode="auto">
          <a:xfrm>
            <a:off x="4881563" y="4967288"/>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0" name="Line 100"/>
          <p:cNvSpPr>
            <a:spLocks noChangeShapeType="1"/>
          </p:cNvSpPr>
          <p:nvPr/>
        </p:nvSpPr>
        <p:spPr bwMode="auto">
          <a:xfrm>
            <a:off x="4881563" y="4556125"/>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1" name="Line 101"/>
          <p:cNvSpPr>
            <a:spLocks noChangeShapeType="1"/>
          </p:cNvSpPr>
          <p:nvPr/>
        </p:nvSpPr>
        <p:spPr bwMode="auto">
          <a:xfrm>
            <a:off x="4516438" y="4006850"/>
            <a:ext cx="1371600" cy="0"/>
          </a:xfrm>
          <a:prstGeom prst="line">
            <a:avLst/>
          </a:prstGeom>
          <a:noFill/>
          <a:ln w="19050">
            <a:solidFill>
              <a:schemeClr val="tx1"/>
            </a:solidFill>
            <a:round/>
            <a:headEnd/>
            <a:tailEnd type="triangle" w="med" len="med"/>
          </a:ln>
        </p:spPr>
        <p:txBody>
          <a:bodyPr/>
          <a:lstStyle/>
          <a:p>
            <a:endParaRPr lang="en-US"/>
          </a:p>
        </p:txBody>
      </p:sp>
      <p:sp>
        <p:nvSpPr>
          <p:cNvPr id="89142" name="Line 102"/>
          <p:cNvSpPr>
            <a:spLocks noChangeShapeType="1"/>
          </p:cNvSpPr>
          <p:nvPr/>
        </p:nvSpPr>
        <p:spPr bwMode="auto">
          <a:xfrm>
            <a:off x="247650" y="4170363"/>
            <a:ext cx="8550275" cy="0"/>
          </a:xfrm>
          <a:prstGeom prst="line">
            <a:avLst/>
          </a:prstGeom>
          <a:noFill/>
          <a:ln w="9525">
            <a:solidFill>
              <a:schemeClr val="tx1"/>
            </a:solidFill>
            <a:prstDash val="dash"/>
            <a:round/>
            <a:headEnd/>
            <a:tailEnd/>
          </a:ln>
        </p:spPr>
        <p:txBody>
          <a:bodyPr/>
          <a:lstStyle/>
          <a:p>
            <a:endParaRPr lang="en-US"/>
          </a:p>
        </p:txBody>
      </p:sp>
      <p:grpSp>
        <p:nvGrpSpPr>
          <p:cNvPr id="14" name="Group 103"/>
          <p:cNvGrpSpPr>
            <a:grpSpLocks/>
          </p:cNvGrpSpPr>
          <p:nvPr/>
        </p:nvGrpSpPr>
        <p:grpSpPr bwMode="auto">
          <a:xfrm>
            <a:off x="4722813" y="3184525"/>
            <a:ext cx="153987" cy="153988"/>
            <a:chOff x="243" y="2305"/>
            <a:chExt cx="97" cy="73"/>
          </a:xfrm>
        </p:grpSpPr>
        <p:sp>
          <p:nvSpPr>
            <p:cNvPr id="89231" name="Rectangle 10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32" name="Line 10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3" name="Line 10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4" name="Line 10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44" name="Line 108"/>
          <p:cNvSpPr>
            <a:spLocks noChangeShapeType="1"/>
          </p:cNvSpPr>
          <p:nvPr/>
        </p:nvSpPr>
        <p:spPr bwMode="auto">
          <a:xfrm>
            <a:off x="4881563" y="3276600"/>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grpSp>
        <p:nvGrpSpPr>
          <p:cNvPr id="15" name="Group 109"/>
          <p:cNvGrpSpPr>
            <a:grpSpLocks/>
          </p:cNvGrpSpPr>
          <p:nvPr/>
        </p:nvGrpSpPr>
        <p:grpSpPr bwMode="auto">
          <a:xfrm>
            <a:off x="4722813" y="3641725"/>
            <a:ext cx="153987" cy="153988"/>
            <a:chOff x="243" y="2305"/>
            <a:chExt cx="97" cy="73"/>
          </a:xfrm>
        </p:grpSpPr>
        <p:sp>
          <p:nvSpPr>
            <p:cNvPr id="89227" name="Rectangle 11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28" name="Line 1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9" name="Line 1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0" name="Line 1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46" name="Line 114"/>
          <p:cNvSpPr>
            <a:spLocks noChangeShapeType="1"/>
          </p:cNvSpPr>
          <p:nvPr/>
        </p:nvSpPr>
        <p:spPr bwMode="auto">
          <a:xfrm>
            <a:off x="4881563" y="3732213"/>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7" name="Line 115"/>
          <p:cNvSpPr>
            <a:spLocks noChangeShapeType="1"/>
          </p:cNvSpPr>
          <p:nvPr/>
        </p:nvSpPr>
        <p:spPr bwMode="auto">
          <a:xfrm>
            <a:off x="4578350" y="3717925"/>
            <a:ext cx="185738" cy="14288"/>
          </a:xfrm>
          <a:prstGeom prst="line">
            <a:avLst/>
          </a:prstGeom>
          <a:noFill/>
          <a:ln w="19050">
            <a:solidFill>
              <a:schemeClr val="tx1"/>
            </a:solidFill>
            <a:round/>
            <a:headEnd/>
            <a:tailEnd type="triangle" w="med" len="med"/>
          </a:ln>
        </p:spPr>
        <p:txBody>
          <a:bodyPr/>
          <a:lstStyle/>
          <a:p>
            <a:endParaRPr lang="en-US"/>
          </a:p>
        </p:txBody>
      </p:sp>
      <p:grpSp>
        <p:nvGrpSpPr>
          <p:cNvPr id="16" name="Group 116"/>
          <p:cNvGrpSpPr>
            <a:grpSpLocks/>
          </p:cNvGrpSpPr>
          <p:nvPr/>
        </p:nvGrpSpPr>
        <p:grpSpPr bwMode="auto">
          <a:xfrm>
            <a:off x="5665788" y="4451350"/>
            <a:ext cx="490537" cy="130175"/>
            <a:chOff x="3760" y="2189"/>
            <a:chExt cx="243" cy="97"/>
          </a:xfrm>
        </p:grpSpPr>
        <p:sp>
          <p:nvSpPr>
            <p:cNvPr id="89220" name="Line 117"/>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221" name="Line 118"/>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7" name="Group 119"/>
            <p:cNvGrpSpPr>
              <a:grpSpLocks/>
            </p:cNvGrpSpPr>
            <p:nvPr/>
          </p:nvGrpSpPr>
          <p:grpSpPr bwMode="auto">
            <a:xfrm>
              <a:off x="3833" y="2189"/>
              <a:ext cx="97" cy="97"/>
              <a:chOff x="243" y="2305"/>
              <a:chExt cx="97" cy="73"/>
            </a:xfrm>
          </p:grpSpPr>
          <p:sp>
            <p:nvSpPr>
              <p:cNvPr id="89223" name="Rectangle 12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24" name="Line 12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5" name="Line 12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6" name="Line 12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49" name="Text Box 124"/>
          <p:cNvSpPr txBox="1">
            <a:spLocks noChangeArrowheads="1"/>
          </p:cNvSpPr>
          <p:nvPr/>
        </p:nvSpPr>
        <p:spPr bwMode="auto">
          <a:xfrm>
            <a:off x="476250" y="4181475"/>
            <a:ext cx="1150938"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Egress Path</a:t>
            </a:r>
          </a:p>
        </p:txBody>
      </p:sp>
      <p:sp>
        <p:nvSpPr>
          <p:cNvPr id="89150" name="Text Box 125"/>
          <p:cNvSpPr txBox="1">
            <a:spLocks noChangeArrowheads="1"/>
          </p:cNvSpPr>
          <p:nvPr/>
        </p:nvSpPr>
        <p:spPr bwMode="auto">
          <a:xfrm>
            <a:off x="476250" y="3895725"/>
            <a:ext cx="1179513"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Ingress Path</a:t>
            </a:r>
          </a:p>
        </p:txBody>
      </p:sp>
      <p:sp>
        <p:nvSpPr>
          <p:cNvPr id="89151" name="Line 126"/>
          <p:cNvSpPr>
            <a:spLocks noChangeShapeType="1"/>
          </p:cNvSpPr>
          <p:nvPr/>
        </p:nvSpPr>
        <p:spPr bwMode="auto">
          <a:xfrm>
            <a:off x="5957888" y="3595688"/>
            <a:ext cx="904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8" name="Group 127"/>
          <p:cNvGrpSpPr>
            <a:grpSpLocks/>
          </p:cNvGrpSpPr>
          <p:nvPr/>
        </p:nvGrpSpPr>
        <p:grpSpPr bwMode="auto">
          <a:xfrm>
            <a:off x="5729288" y="3916363"/>
            <a:ext cx="163512" cy="136525"/>
            <a:chOff x="243" y="2305"/>
            <a:chExt cx="97" cy="73"/>
          </a:xfrm>
        </p:grpSpPr>
        <p:sp>
          <p:nvSpPr>
            <p:cNvPr id="89216" name="Rectangle 12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17" name="Line 12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8" name="Line 13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9" name="Line 13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53" name="Line 132"/>
          <p:cNvSpPr>
            <a:spLocks noChangeShapeType="1"/>
          </p:cNvSpPr>
          <p:nvPr/>
        </p:nvSpPr>
        <p:spPr bwMode="auto">
          <a:xfrm flipV="1">
            <a:off x="5957888" y="3595688"/>
            <a:ext cx="0" cy="411162"/>
          </a:xfrm>
          <a:prstGeom prst="line">
            <a:avLst/>
          </a:prstGeom>
          <a:noFill/>
          <a:ln w="25400">
            <a:solidFill>
              <a:schemeClr val="tx1"/>
            </a:solidFill>
            <a:round/>
            <a:headEnd/>
            <a:tailEnd/>
          </a:ln>
        </p:spPr>
        <p:txBody>
          <a:bodyPr/>
          <a:lstStyle/>
          <a:p>
            <a:endParaRPr lang="en-US"/>
          </a:p>
        </p:txBody>
      </p:sp>
      <p:sp>
        <p:nvSpPr>
          <p:cNvPr id="89154" name="Line 133"/>
          <p:cNvSpPr>
            <a:spLocks noChangeShapeType="1"/>
          </p:cNvSpPr>
          <p:nvPr/>
        </p:nvSpPr>
        <p:spPr bwMode="auto">
          <a:xfrm>
            <a:off x="5911850" y="4006850"/>
            <a:ext cx="46038" cy="0"/>
          </a:xfrm>
          <a:prstGeom prst="line">
            <a:avLst/>
          </a:prstGeom>
          <a:noFill/>
          <a:ln w="25400">
            <a:solidFill>
              <a:schemeClr val="tx1"/>
            </a:solidFill>
            <a:round/>
            <a:headEnd/>
            <a:tailEnd/>
          </a:ln>
        </p:spPr>
        <p:txBody>
          <a:bodyPr/>
          <a:lstStyle/>
          <a:p>
            <a:endParaRPr lang="en-US"/>
          </a:p>
        </p:txBody>
      </p:sp>
      <p:sp>
        <p:nvSpPr>
          <p:cNvPr id="89155" name="Line 134"/>
          <p:cNvSpPr>
            <a:spLocks noChangeShapeType="1"/>
          </p:cNvSpPr>
          <p:nvPr/>
        </p:nvSpPr>
        <p:spPr bwMode="auto">
          <a:xfrm flipV="1">
            <a:off x="4578350" y="3717925"/>
            <a:ext cx="0" cy="822325"/>
          </a:xfrm>
          <a:prstGeom prst="line">
            <a:avLst/>
          </a:prstGeom>
          <a:noFill/>
          <a:ln w="25400">
            <a:solidFill>
              <a:schemeClr val="tx1"/>
            </a:solidFill>
            <a:round/>
            <a:headEnd/>
            <a:tailEnd/>
          </a:ln>
        </p:spPr>
        <p:txBody>
          <a:bodyPr/>
          <a:lstStyle/>
          <a:p>
            <a:endParaRPr lang="en-US"/>
          </a:p>
        </p:txBody>
      </p:sp>
      <p:sp>
        <p:nvSpPr>
          <p:cNvPr id="89156" name="Line 135"/>
          <p:cNvSpPr>
            <a:spLocks noChangeShapeType="1"/>
          </p:cNvSpPr>
          <p:nvPr/>
        </p:nvSpPr>
        <p:spPr bwMode="auto">
          <a:xfrm>
            <a:off x="3813175" y="42354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57" name="Line 136"/>
          <p:cNvSpPr>
            <a:spLocks noChangeShapeType="1"/>
          </p:cNvSpPr>
          <p:nvPr/>
        </p:nvSpPr>
        <p:spPr bwMode="auto">
          <a:xfrm flipV="1">
            <a:off x="2200275" y="4235450"/>
            <a:ext cx="146367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19" name="Group 137"/>
          <p:cNvGrpSpPr>
            <a:grpSpLocks/>
          </p:cNvGrpSpPr>
          <p:nvPr/>
        </p:nvGrpSpPr>
        <p:grpSpPr bwMode="auto">
          <a:xfrm>
            <a:off x="3649663" y="4144963"/>
            <a:ext cx="163512" cy="136525"/>
            <a:chOff x="243" y="2305"/>
            <a:chExt cx="97" cy="73"/>
          </a:xfrm>
        </p:grpSpPr>
        <p:sp>
          <p:nvSpPr>
            <p:cNvPr id="89212" name="Rectangle 13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13" name="Line 13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4" name="Line 14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5" name="Line 14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59" name="Line 142"/>
          <p:cNvSpPr>
            <a:spLocks noChangeShapeType="1"/>
          </p:cNvSpPr>
          <p:nvPr/>
        </p:nvSpPr>
        <p:spPr bwMode="auto">
          <a:xfrm flipV="1">
            <a:off x="2200275" y="4235450"/>
            <a:ext cx="0" cy="593725"/>
          </a:xfrm>
          <a:prstGeom prst="line">
            <a:avLst/>
          </a:prstGeom>
          <a:noFill/>
          <a:ln w="25400">
            <a:solidFill>
              <a:schemeClr val="tx1"/>
            </a:solidFill>
            <a:round/>
            <a:headEnd/>
            <a:tailEnd/>
          </a:ln>
        </p:spPr>
        <p:txBody>
          <a:bodyPr/>
          <a:lstStyle/>
          <a:p>
            <a:endParaRPr lang="en-US"/>
          </a:p>
        </p:txBody>
      </p:sp>
      <p:sp>
        <p:nvSpPr>
          <p:cNvPr id="89160" name="Text Box 143"/>
          <p:cNvSpPr txBox="1">
            <a:spLocks noChangeArrowheads="1"/>
          </p:cNvSpPr>
          <p:nvPr/>
        </p:nvSpPr>
        <p:spPr bwMode="auto">
          <a:xfrm>
            <a:off x="7277100" y="2924175"/>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161" name="Text Box 144"/>
          <p:cNvSpPr txBox="1">
            <a:spLocks noChangeArrowheads="1"/>
          </p:cNvSpPr>
          <p:nvPr/>
        </p:nvSpPr>
        <p:spPr bwMode="auto">
          <a:xfrm>
            <a:off x="7367588" y="2852738"/>
            <a:ext cx="1158875" cy="846137"/>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162" name="Line 145"/>
          <p:cNvSpPr>
            <a:spLocks noChangeShapeType="1"/>
          </p:cNvSpPr>
          <p:nvPr/>
        </p:nvSpPr>
        <p:spPr bwMode="auto">
          <a:xfrm>
            <a:off x="4578350" y="4510088"/>
            <a:ext cx="185738" cy="14287"/>
          </a:xfrm>
          <a:prstGeom prst="line">
            <a:avLst/>
          </a:prstGeom>
          <a:noFill/>
          <a:ln w="19050">
            <a:solidFill>
              <a:schemeClr val="tx1"/>
            </a:solidFill>
            <a:round/>
            <a:headEnd/>
            <a:tailEnd type="triangle" w="med" len="med"/>
          </a:ln>
        </p:spPr>
        <p:txBody>
          <a:bodyPr/>
          <a:lstStyle/>
          <a:p>
            <a:endParaRPr lang="en-US"/>
          </a:p>
        </p:txBody>
      </p:sp>
      <p:sp>
        <p:nvSpPr>
          <p:cNvPr id="89163" name="Text Box 146"/>
          <p:cNvSpPr txBox="1">
            <a:spLocks noChangeArrowheads="1"/>
          </p:cNvSpPr>
          <p:nvPr/>
        </p:nvSpPr>
        <p:spPr bwMode="auto">
          <a:xfrm>
            <a:off x="7451725" y="278130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CorePac 0</a:t>
            </a:r>
            <a:endParaRPr lang="en-US" sz="1000">
              <a:solidFill>
                <a:srgbClr val="000000"/>
              </a:solidFill>
              <a:ea typeface="MS Mincho" pitchFamily="49" charset="-128"/>
              <a:cs typeface="Arial" pitchFamily="34" charset="0"/>
            </a:endParaRPr>
          </a:p>
        </p:txBody>
      </p:sp>
      <p:sp>
        <p:nvSpPr>
          <p:cNvPr id="89164" name="Line 147"/>
          <p:cNvSpPr>
            <a:spLocks noChangeShapeType="1"/>
          </p:cNvSpPr>
          <p:nvPr/>
        </p:nvSpPr>
        <p:spPr bwMode="auto">
          <a:xfrm flipV="1">
            <a:off x="684213" y="4724400"/>
            <a:ext cx="0" cy="936625"/>
          </a:xfrm>
          <a:prstGeom prst="line">
            <a:avLst/>
          </a:prstGeom>
          <a:noFill/>
          <a:ln w="25400">
            <a:solidFill>
              <a:schemeClr val="tx1"/>
            </a:solidFill>
            <a:round/>
            <a:headEnd/>
            <a:tailEnd/>
          </a:ln>
        </p:spPr>
        <p:txBody>
          <a:bodyPr/>
          <a:lstStyle/>
          <a:p>
            <a:endParaRPr lang="en-US"/>
          </a:p>
        </p:txBody>
      </p:sp>
      <p:sp>
        <p:nvSpPr>
          <p:cNvPr id="89165" name="Line 148"/>
          <p:cNvSpPr>
            <a:spLocks noChangeShapeType="1"/>
          </p:cNvSpPr>
          <p:nvPr/>
        </p:nvSpPr>
        <p:spPr bwMode="auto">
          <a:xfrm flipV="1">
            <a:off x="900113" y="5013325"/>
            <a:ext cx="0" cy="503238"/>
          </a:xfrm>
          <a:prstGeom prst="line">
            <a:avLst/>
          </a:prstGeom>
          <a:noFill/>
          <a:ln w="25400">
            <a:solidFill>
              <a:schemeClr val="tx1"/>
            </a:solidFill>
            <a:round/>
            <a:headEnd/>
            <a:tailEnd/>
          </a:ln>
        </p:spPr>
        <p:txBody>
          <a:bodyPr/>
          <a:lstStyle/>
          <a:p>
            <a:endParaRPr lang="en-US"/>
          </a:p>
        </p:txBody>
      </p:sp>
      <p:sp>
        <p:nvSpPr>
          <p:cNvPr id="89166" name="Line 149"/>
          <p:cNvSpPr>
            <a:spLocks noChangeShapeType="1"/>
          </p:cNvSpPr>
          <p:nvPr/>
        </p:nvSpPr>
        <p:spPr bwMode="auto">
          <a:xfrm>
            <a:off x="900113" y="5516563"/>
            <a:ext cx="6551612" cy="0"/>
          </a:xfrm>
          <a:prstGeom prst="line">
            <a:avLst/>
          </a:prstGeom>
          <a:noFill/>
          <a:ln w="19050">
            <a:solidFill>
              <a:schemeClr val="tx1"/>
            </a:solidFill>
            <a:round/>
            <a:headEnd/>
            <a:tailEnd/>
          </a:ln>
        </p:spPr>
        <p:txBody>
          <a:bodyPr/>
          <a:lstStyle/>
          <a:p>
            <a:endParaRPr lang="en-US"/>
          </a:p>
        </p:txBody>
      </p:sp>
      <p:sp>
        <p:nvSpPr>
          <p:cNvPr id="89167" name="Line 150"/>
          <p:cNvSpPr>
            <a:spLocks noChangeShapeType="1"/>
          </p:cNvSpPr>
          <p:nvPr/>
        </p:nvSpPr>
        <p:spPr bwMode="auto">
          <a:xfrm>
            <a:off x="684213" y="5661025"/>
            <a:ext cx="7127875" cy="0"/>
          </a:xfrm>
          <a:prstGeom prst="line">
            <a:avLst/>
          </a:prstGeom>
          <a:noFill/>
          <a:ln w="19050">
            <a:solidFill>
              <a:schemeClr val="tx1"/>
            </a:solidFill>
            <a:round/>
            <a:headEnd/>
            <a:tailEnd/>
          </a:ln>
        </p:spPr>
        <p:txBody>
          <a:bodyPr/>
          <a:lstStyle/>
          <a:p>
            <a:endParaRPr lang="en-US"/>
          </a:p>
        </p:txBody>
      </p:sp>
      <p:sp>
        <p:nvSpPr>
          <p:cNvPr id="89168" name="Line 151"/>
          <p:cNvSpPr>
            <a:spLocks noChangeShapeType="1"/>
          </p:cNvSpPr>
          <p:nvPr/>
        </p:nvSpPr>
        <p:spPr bwMode="auto">
          <a:xfrm flipV="1">
            <a:off x="7451725" y="3860800"/>
            <a:ext cx="0" cy="1655763"/>
          </a:xfrm>
          <a:prstGeom prst="line">
            <a:avLst/>
          </a:prstGeom>
          <a:noFill/>
          <a:ln w="25400">
            <a:solidFill>
              <a:schemeClr val="tx1"/>
            </a:solidFill>
            <a:round/>
            <a:headEnd/>
            <a:tailEnd type="triangle" w="med" len="med"/>
          </a:ln>
        </p:spPr>
        <p:txBody>
          <a:bodyPr/>
          <a:lstStyle/>
          <a:p>
            <a:endParaRPr lang="en-US"/>
          </a:p>
        </p:txBody>
      </p:sp>
      <p:sp>
        <p:nvSpPr>
          <p:cNvPr id="89169" name="Line 152"/>
          <p:cNvSpPr>
            <a:spLocks noChangeShapeType="1"/>
          </p:cNvSpPr>
          <p:nvPr/>
        </p:nvSpPr>
        <p:spPr bwMode="auto">
          <a:xfrm flipV="1">
            <a:off x="7812088" y="3860800"/>
            <a:ext cx="0" cy="1800225"/>
          </a:xfrm>
          <a:prstGeom prst="line">
            <a:avLst/>
          </a:prstGeom>
          <a:noFill/>
          <a:ln w="25400">
            <a:solidFill>
              <a:schemeClr val="tx1"/>
            </a:solidFill>
            <a:round/>
            <a:headEnd/>
            <a:tailEnd/>
          </a:ln>
        </p:spPr>
        <p:txBody>
          <a:bodyPr/>
          <a:lstStyle/>
          <a:p>
            <a:endParaRPr lang="en-US"/>
          </a:p>
        </p:txBody>
      </p:sp>
      <p:sp>
        <p:nvSpPr>
          <p:cNvPr id="89170" name="Text Box 153"/>
          <p:cNvSpPr txBox="1">
            <a:spLocks noChangeArrowheads="1"/>
          </p:cNvSpPr>
          <p:nvPr/>
        </p:nvSpPr>
        <p:spPr bwMode="auto">
          <a:xfrm>
            <a:off x="6084888" y="4437063"/>
            <a:ext cx="677862"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20" name="Group 154"/>
          <p:cNvGrpSpPr>
            <a:grpSpLocks/>
          </p:cNvGrpSpPr>
          <p:nvPr/>
        </p:nvGrpSpPr>
        <p:grpSpPr bwMode="auto">
          <a:xfrm>
            <a:off x="5665788" y="4667250"/>
            <a:ext cx="411162" cy="136525"/>
            <a:chOff x="3760" y="2189"/>
            <a:chExt cx="243" cy="97"/>
          </a:xfrm>
        </p:grpSpPr>
        <p:sp>
          <p:nvSpPr>
            <p:cNvPr id="89205" name="Line 155"/>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206" name="Line 156"/>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21" name="Group 157"/>
            <p:cNvGrpSpPr>
              <a:grpSpLocks/>
            </p:cNvGrpSpPr>
            <p:nvPr/>
          </p:nvGrpSpPr>
          <p:grpSpPr bwMode="auto">
            <a:xfrm>
              <a:off x="3833" y="2189"/>
              <a:ext cx="97" cy="97"/>
              <a:chOff x="243" y="2305"/>
              <a:chExt cx="97" cy="73"/>
            </a:xfrm>
          </p:grpSpPr>
          <p:sp>
            <p:nvSpPr>
              <p:cNvPr id="89208" name="Rectangle 15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09" name="Line 15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0" name="Line 16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1" name="Line 16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72" name="Text Box 162"/>
          <p:cNvSpPr txBox="1">
            <a:spLocks noChangeArrowheads="1"/>
          </p:cNvSpPr>
          <p:nvPr/>
        </p:nvSpPr>
        <p:spPr bwMode="auto">
          <a:xfrm>
            <a:off x="6084888" y="5084763"/>
            <a:ext cx="792162" cy="293687"/>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TX</a:t>
            </a:r>
            <a:endParaRPr lang="en-US" sz="900">
              <a:solidFill>
                <a:srgbClr val="000000"/>
              </a:solidFill>
              <a:ea typeface="MS Mincho" pitchFamily="49" charset="-128"/>
              <a:cs typeface="Arial" pitchFamily="34" charset="0"/>
            </a:endParaRPr>
          </a:p>
        </p:txBody>
      </p:sp>
      <p:grpSp>
        <p:nvGrpSpPr>
          <p:cNvPr id="22" name="Group 163"/>
          <p:cNvGrpSpPr>
            <a:grpSpLocks/>
          </p:cNvGrpSpPr>
          <p:nvPr/>
        </p:nvGrpSpPr>
        <p:grpSpPr bwMode="auto">
          <a:xfrm>
            <a:off x="5665788" y="5099050"/>
            <a:ext cx="411162" cy="136525"/>
            <a:chOff x="3760" y="2189"/>
            <a:chExt cx="243" cy="97"/>
          </a:xfrm>
        </p:grpSpPr>
        <p:sp>
          <p:nvSpPr>
            <p:cNvPr id="89198" name="Line 164"/>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99" name="Line 165"/>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23" name="Group 166"/>
            <p:cNvGrpSpPr>
              <a:grpSpLocks/>
            </p:cNvGrpSpPr>
            <p:nvPr/>
          </p:nvGrpSpPr>
          <p:grpSpPr bwMode="auto">
            <a:xfrm>
              <a:off x="3833" y="2189"/>
              <a:ext cx="97" cy="97"/>
              <a:chOff x="243" y="2305"/>
              <a:chExt cx="97" cy="73"/>
            </a:xfrm>
          </p:grpSpPr>
          <p:sp>
            <p:nvSpPr>
              <p:cNvPr id="89201" name="Rectangle 16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02" name="Line 16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03" name="Line 16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04" name="Line 17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74" name="Text Box 171"/>
          <p:cNvSpPr txBox="1">
            <a:spLocks noChangeArrowheads="1"/>
          </p:cNvSpPr>
          <p:nvPr/>
        </p:nvSpPr>
        <p:spPr bwMode="auto">
          <a:xfrm>
            <a:off x="900113" y="2492375"/>
            <a:ext cx="804862" cy="288925"/>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RX</a:t>
            </a:r>
            <a:endParaRPr lang="en-US" sz="900">
              <a:solidFill>
                <a:srgbClr val="000000"/>
              </a:solidFill>
              <a:ea typeface="MS Mincho" pitchFamily="49" charset="-128"/>
              <a:cs typeface="Arial" pitchFamily="34" charset="0"/>
            </a:endParaRPr>
          </a:p>
        </p:txBody>
      </p:sp>
      <p:sp>
        <p:nvSpPr>
          <p:cNvPr id="89175" name="Line 172"/>
          <p:cNvSpPr>
            <a:spLocks noChangeShapeType="1"/>
          </p:cNvSpPr>
          <p:nvPr/>
        </p:nvSpPr>
        <p:spPr bwMode="auto">
          <a:xfrm flipV="1">
            <a:off x="1704975" y="2655888"/>
            <a:ext cx="3190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76" name="Text Box 173"/>
          <p:cNvSpPr txBox="1">
            <a:spLocks noChangeArrowheads="1"/>
          </p:cNvSpPr>
          <p:nvPr/>
        </p:nvSpPr>
        <p:spPr bwMode="auto">
          <a:xfrm>
            <a:off x="6454775" y="1765300"/>
            <a:ext cx="996950" cy="150813"/>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Packet Accelerator</a:t>
            </a:r>
            <a:endParaRPr lang="en-US" sz="900">
              <a:solidFill>
                <a:srgbClr val="000000"/>
              </a:solidFill>
              <a:ea typeface="MS Mincho" pitchFamily="49" charset="-128"/>
              <a:cs typeface="Arial" pitchFamily="34" charset="0"/>
            </a:endParaRPr>
          </a:p>
        </p:txBody>
      </p:sp>
      <p:sp>
        <p:nvSpPr>
          <p:cNvPr id="89177" name="Text Box 174"/>
          <p:cNvSpPr txBox="1">
            <a:spLocks noChangeArrowheads="1"/>
          </p:cNvSpPr>
          <p:nvPr/>
        </p:nvSpPr>
        <p:spPr bwMode="auto">
          <a:xfrm>
            <a:off x="6238875" y="1765300"/>
            <a:ext cx="144463" cy="144463"/>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endParaRPr lang="en-US" sz="1000">
              <a:solidFill>
                <a:srgbClr val="000000"/>
              </a:solidFill>
              <a:cs typeface="Arial" pitchFamily="34" charset="0"/>
            </a:endParaRPr>
          </a:p>
        </p:txBody>
      </p:sp>
      <p:grpSp>
        <p:nvGrpSpPr>
          <p:cNvPr id="24" name="Group 175"/>
          <p:cNvGrpSpPr>
            <a:grpSpLocks/>
          </p:cNvGrpSpPr>
          <p:nvPr/>
        </p:nvGrpSpPr>
        <p:grpSpPr bwMode="auto">
          <a:xfrm>
            <a:off x="2051050" y="2565400"/>
            <a:ext cx="153988" cy="153988"/>
            <a:chOff x="243" y="2305"/>
            <a:chExt cx="97" cy="73"/>
          </a:xfrm>
        </p:grpSpPr>
        <p:sp>
          <p:nvSpPr>
            <p:cNvPr id="89194" name="Rectangle 17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95" name="Line 17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6" name="Line 17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7" name="Line 17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79" name="Line 180"/>
          <p:cNvSpPr>
            <a:spLocks noChangeShapeType="1"/>
          </p:cNvSpPr>
          <p:nvPr/>
        </p:nvSpPr>
        <p:spPr bwMode="auto">
          <a:xfrm>
            <a:off x="2195513" y="2641600"/>
            <a:ext cx="144462"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80" name="Line 181"/>
          <p:cNvSpPr>
            <a:spLocks noChangeShapeType="1"/>
          </p:cNvSpPr>
          <p:nvPr/>
        </p:nvSpPr>
        <p:spPr bwMode="auto">
          <a:xfrm>
            <a:off x="2503488" y="26098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25" name="Group 182"/>
          <p:cNvGrpSpPr>
            <a:grpSpLocks/>
          </p:cNvGrpSpPr>
          <p:nvPr/>
        </p:nvGrpSpPr>
        <p:grpSpPr bwMode="auto">
          <a:xfrm>
            <a:off x="2339975" y="2565400"/>
            <a:ext cx="163513" cy="136525"/>
            <a:chOff x="243" y="2305"/>
            <a:chExt cx="97" cy="73"/>
          </a:xfrm>
        </p:grpSpPr>
        <p:sp>
          <p:nvSpPr>
            <p:cNvPr id="89190" name="Rectangle 18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91" name="Line 18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2" name="Line 18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3" name="Line 18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82" name="Line 187"/>
          <p:cNvSpPr>
            <a:spLocks noChangeShapeType="1"/>
          </p:cNvSpPr>
          <p:nvPr/>
        </p:nvSpPr>
        <p:spPr bwMode="auto">
          <a:xfrm>
            <a:off x="2503488" y="3113088"/>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83" name="Line 188"/>
          <p:cNvSpPr>
            <a:spLocks noChangeShapeType="1"/>
          </p:cNvSpPr>
          <p:nvPr/>
        </p:nvSpPr>
        <p:spPr bwMode="auto">
          <a:xfrm>
            <a:off x="1979613" y="3141663"/>
            <a:ext cx="373062"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26" name="Group 189"/>
          <p:cNvGrpSpPr>
            <a:grpSpLocks/>
          </p:cNvGrpSpPr>
          <p:nvPr/>
        </p:nvGrpSpPr>
        <p:grpSpPr bwMode="auto">
          <a:xfrm>
            <a:off x="2339975" y="3068638"/>
            <a:ext cx="163513" cy="136525"/>
            <a:chOff x="243" y="2305"/>
            <a:chExt cx="97" cy="73"/>
          </a:xfrm>
        </p:grpSpPr>
        <p:sp>
          <p:nvSpPr>
            <p:cNvPr id="89186" name="Rectangle 19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87" name="Line 19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88" name="Line 19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89" name="Line 19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cxnSp>
        <p:nvCxnSpPr>
          <p:cNvPr id="89185" name="AutoShape 194"/>
          <p:cNvCxnSpPr>
            <a:cxnSpLocks noChangeShapeType="1"/>
            <a:stCxn id="89163" idx="0"/>
            <a:endCxn id="89194" idx="0"/>
          </p:cNvCxnSpPr>
          <p:nvPr/>
        </p:nvCxnSpPr>
        <p:spPr bwMode="auto">
          <a:xfrm rot="5400000" flipH="1">
            <a:off x="4972051" y="-277813"/>
            <a:ext cx="215900" cy="5902325"/>
          </a:xfrm>
          <a:prstGeom prst="bentConnector3">
            <a:avLst>
              <a:gd name="adj1" fmla="val 788968"/>
            </a:avLst>
          </a:prstGeom>
          <a:noFill/>
          <a:ln w="25400">
            <a:solidFill>
              <a:schemeClr val="tx1"/>
            </a:solidFill>
            <a:miter lim="800000"/>
            <a:headEnd/>
            <a:tailEnd type="triangle" w="med" len="med"/>
          </a:ln>
        </p:spPr>
      </p:cxnSp>
    </p:spTree>
    <p:custDataLst>
      <p:tags r:id="rId1"/>
    </p:custDataLst>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3"/>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cs typeface="Arial" pitchFamily="34" charset="0"/>
            </a:endParaRPr>
          </a:p>
        </p:txBody>
      </p:sp>
      <p:sp>
        <p:nvSpPr>
          <p:cNvPr id="76803" name="AutoShape 3"/>
          <p:cNvSpPr>
            <a:spLocks noChangeArrowheads="1"/>
          </p:cNvSpPr>
          <p:nvPr/>
        </p:nvSpPr>
        <p:spPr bwMode="auto">
          <a:xfrm>
            <a:off x="4686300" y="881063"/>
            <a:ext cx="4343400" cy="5410200"/>
          </a:xfrm>
          <a:prstGeom prst="roundRect">
            <a:avLst>
              <a:gd name="adj" fmla="val 6593"/>
            </a:avLst>
          </a:prstGeom>
          <a:noFill/>
          <a:ln w="28575">
            <a:noFill/>
            <a:round/>
            <a:headEnd/>
            <a:tailEnd/>
          </a:ln>
        </p:spPr>
        <p:txBody>
          <a:bodyPr lIns="92075" tIns="46038" rIns="92075" bIns="46038"/>
          <a:lstStyle/>
          <a:p>
            <a:pPr marL="119063" indent="-119063" algn="l">
              <a:spcAft>
                <a:spcPct val="10000"/>
              </a:spcAft>
              <a:buFontTx/>
              <a:buChar char="•"/>
            </a:pPr>
            <a:r>
              <a:rPr lang="en-US" sz="1200" dirty="0">
                <a:solidFill>
                  <a:srgbClr val="000000"/>
                </a:solidFill>
                <a:latin typeface="+mj-lt"/>
                <a:cs typeface="Arial" pitchFamily="34" charset="0"/>
              </a:rPr>
              <a:t>Two SGMII ports with embedded switch</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IEEE1588 timing over Ethernet</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1G/100 Mbps full duplex</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10/100 Mbps half duplex</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Inter-working with </a:t>
            </a:r>
            <a:r>
              <a:rPr lang="en-US" sz="1000" dirty="0" err="1">
                <a:solidFill>
                  <a:srgbClr val="000000"/>
                </a:solidFill>
                <a:latin typeface="+mj-lt"/>
                <a:cs typeface="Arial" pitchFamily="34" charset="0"/>
              </a:rPr>
              <a:t>RapidIO</a:t>
            </a:r>
            <a:r>
              <a:rPr lang="en-US" sz="1000" dirty="0">
                <a:solidFill>
                  <a:srgbClr val="000000"/>
                </a:solidFill>
                <a:latin typeface="+mj-lt"/>
                <a:cs typeface="Arial" pitchFamily="34" charset="0"/>
              </a:rPr>
              <a:t> message</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Integrated with packet accelerator for efficient IPv6 support</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jumbo packets (9 Kb)</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Three-port embedded Ethernet switch </a:t>
            </a:r>
            <a:r>
              <a:rPr lang="en-US" sz="1000" dirty="0" smtClean="0">
                <a:solidFill>
                  <a:srgbClr val="000000"/>
                </a:solidFill>
                <a:latin typeface="+mj-lt"/>
                <a:cs typeface="Arial" pitchFamily="34" charset="0"/>
              </a:rPr>
              <a:t>with </a:t>
            </a:r>
            <a:r>
              <a:rPr lang="en-US" sz="1000" dirty="0">
                <a:solidFill>
                  <a:srgbClr val="000000"/>
                </a:solidFill>
                <a:latin typeface="+mj-lt"/>
                <a:cs typeface="Arial" pitchFamily="34" charset="0"/>
              </a:rPr>
              <a:t>packet forwarding</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Reset isolation </a:t>
            </a:r>
            <a:r>
              <a:rPr lang="en-US" sz="1000" dirty="0" smtClean="0">
                <a:solidFill>
                  <a:srgbClr val="000000"/>
                </a:solidFill>
                <a:latin typeface="+mj-lt"/>
                <a:cs typeface="Arial" pitchFamily="34" charset="0"/>
              </a:rPr>
              <a:t>with </a:t>
            </a:r>
            <a:r>
              <a:rPr lang="en-US" sz="1000" dirty="0">
                <a:solidFill>
                  <a:srgbClr val="000000"/>
                </a:solidFill>
                <a:latin typeface="+mj-lt"/>
                <a:cs typeface="Arial" pitchFamily="34" charset="0"/>
              </a:rPr>
              <a:t>SGMII ports and embedded ETH switch</a:t>
            </a:r>
          </a:p>
          <a:p>
            <a:pPr marL="119063" indent="-119063" algn="l">
              <a:spcAft>
                <a:spcPct val="10000"/>
              </a:spcAft>
            </a:pPr>
            <a:endParaRPr lang="en-US" sz="1000" u="sng" dirty="0">
              <a:solidFill>
                <a:srgbClr val="000000"/>
              </a:solidFill>
              <a:latin typeface="+mj-lt"/>
              <a:cs typeface="Arial" pitchFamily="34" charset="0"/>
            </a:endParaRPr>
          </a:p>
          <a:p>
            <a:pPr marL="119063" indent="-119063" algn="l">
              <a:spcAft>
                <a:spcPct val="10000"/>
              </a:spcAft>
            </a:pPr>
            <a:r>
              <a:rPr lang="en-US" sz="1800" u="sng" dirty="0">
                <a:solidFill>
                  <a:srgbClr val="000000"/>
                </a:solidFill>
                <a:latin typeface="+mj-lt"/>
                <a:cs typeface="Arial" pitchFamily="34" charset="0"/>
              </a:rPr>
              <a:t>Application-Specific Interfaces</a:t>
            </a:r>
          </a:p>
          <a:p>
            <a:pPr marL="119063" indent="-119063" algn="l">
              <a:spcAft>
                <a:spcPct val="10000"/>
              </a:spcAft>
            </a:pPr>
            <a:endParaRPr lang="en-US" sz="800" u="sng" dirty="0">
              <a:solidFill>
                <a:srgbClr val="000000"/>
              </a:solidFill>
              <a:latin typeface="+mj-lt"/>
              <a:cs typeface="Arial" pitchFamily="34" charset="0"/>
            </a:endParaRPr>
          </a:p>
          <a:p>
            <a:pPr marL="119063" indent="-119063" algn="l">
              <a:spcAft>
                <a:spcPct val="10000"/>
              </a:spcAft>
            </a:pPr>
            <a:r>
              <a:rPr lang="en-US" sz="1200" i="1" dirty="0">
                <a:solidFill>
                  <a:srgbClr val="000000"/>
                </a:solidFill>
                <a:latin typeface="+mj-lt"/>
                <a:cs typeface="Arial" pitchFamily="34" charset="0"/>
              </a:rPr>
              <a:t>For Wireless Applications</a:t>
            </a:r>
          </a:p>
          <a:p>
            <a:pPr marL="119063" indent="-119063" algn="l">
              <a:spcAft>
                <a:spcPct val="10000"/>
              </a:spcAft>
              <a:buFontTx/>
              <a:buChar char="•"/>
            </a:pPr>
            <a:r>
              <a:rPr lang="en-US" sz="1200" dirty="0">
                <a:solidFill>
                  <a:srgbClr val="000000"/>
                </a:solidFill>
                <a:latin typeface="+mj-lt"/>
                <a:cs typeface="Arial" pitchFamily="34" charset="0"/>
              </a:rPr>
              <a:t>Antenna Interface 2 (AIF2)</a:t>
            </a:r>
          </a:p>
          <a:p>
            <a:pPr marL="347663" lvl="1" indent="-114300" algn="l">
              <a:spcAft>
                <a:spcPct val="10000"/>
              </a:spcAft>
              <a:buFontTx/>
              <a:buChar char="–"/>
            </a:pPr>
            <a:r>
              <a:rPr lang="en-US" sz="1000" dirty="0">
                <a:solidFill>
                  <a:srgbClr val="000000"/>
                </a:solidFill>
                <a:latin typeface="+mj-lt"/>
                <a:cs typeface="Arial" pitchFamily="34" charset="0"/>
              </a:rPr>
              <a:t>Multiple-standard support (WCDMA, LTE, </a:t>
            </a:r>
            <a:r>
              <a:rPr lang="en-US" sz="1000" dirty="0" err="1">
                <a:solidFill>
                  <a:srgbClr val="000000"/>
                </a:solidFill>
                <a:latin typeface="+mj-lt"/>
                <a:cs typeface="Arial" pitchFamily="34" charset="0"/>
              </a:rPr>
              <a:t>WiMAX</a:t>
            </a:r>
            <a:r>
              <a:rPr lang="en-US" sz="1000" dirty="0">
                <a:solidFill>
                  <a:srgbClr val="000000"/>
                </a:solidFill>
                <a:latin typeface="+mj-lt"/>
                <a:cs typeface="Arial" pitchFamily="34" charset="0"/>
              </a:rPr>
              <a:t>, GSM/Edge)</a:t>
            </a:r>
          </a:p>
          <a:p>
            <a:pPr marL="347663" lvl="1" indent="-114300" algn="l">
              <a:spcAft>
                <a:spcPct val="10000"/>
              </a:spcAft>
              <a:buFontTx/>
              <a:buChar char="–"/>
            </a:pPr>
            <a:r>
              <a:rPr lang="en-US" sz="1000" dirty="0">
                <a:solidFill>
                  <a:srgbClr val="000000"/>
                </a:solidFill>
                <a:latin typeface="+mj-lt"/>
                <a:cs typeface="Arial" pitchFamily="34" charset="0"/>
              </a:rPr>
              <a:t>Generic packet interface (~12Gbits/sec ingress &amp; egress)</a:t>
            </a:r>
          </a:p>
          <a:p>
            <a:pPr marL="347663" lvl="1" indent="-114300" algn="l">
              <a:spcAft>
                <a:spcPct val="10000"/>
              </a:spcAft>
              <a:buFontTx/>
              <a:buChar char="–"/>
            </a:pPr>
            <a:r>
              <a:rPr lang="en-US" sz="1000" dirty="0">
                <a:solidFill>
                  <a:srgbClr val="000000"/>
                </a:solidFill>
                <a:latin typeface="+mj-lt"/>
                <a:cs typeface="Arial" pitchFamily="34" charset="0"/>
              </a:rPr>
              <a:t>Frame Sync module (adapted for </a:t>
            </a:r>
            <a:r>
              <a:rPr lang="en-US" sz="1000" dirty="0" err="1">
                <a:solidFill>
                  <a:srgbClr val="000000"/>
                </a:solidFill>
                <a:latin typeface="+mj-lt"/>
                <a:cs typeface="Arial" pitchFamily="34" charset="0"/>
              </a:rPr>
              <a:t>WiMAX</a:t>
            </a:r>
            <a:r>
              <a:rPr lang="en-US" sz="1000" dirty="0">
                <a:solidFill>
                  <a:srgbClr val="000000"/>
                </a:solidFill>
                <a:latin typeface="+mj-lt"/>
                <a:cs typeface="Arial" pitchFamily="34" charset="0"/>
              </a:rPr>
              <a:t>, LTE &amp; GSM slots/frames/symbols boundaries)</a:t>
            </a:r>
          </a:p>
          <a:p>
            <a:pPr marL="347663" lvl="1" indent="-114300" algn="l">
              <a:spcAft>
                <a:spcPct val="10000"/>
              </a:spcAft>
              <a:buFontTx/>
              <a:buChar char="–"/>
            </a:pPr>
            <a:r>
              <a:rPr lang="en-US" sz="1000" dirty="0">
                <a:solidFill>
                  <a:srgbClr val="000000"/>
                </a:solidFill>
                <a:latin typeface="+mj-lt"/>
                <a:cs typeface="Arial" pitchFamily="34" charset="0"/>
              </a:rPr>
              <a:t>Reset Isolation</a:t>
            </a:r>
          </a:p>
          <a:p>
            <a:pPr marL="119063" indent="-119063" algn="l">
              <a:spcAft>
                <a:spcPct val="10000"/>
              </a:spcAft>
            </a:pPr>
            <a:endParaRPr lang="en-US" sz="1200" dirty="0">
              <a:solidFill>
                <a:srgbClr val="000000"/>
              </a:solidFill>
              <a:latin typeface="+mj-lt"/>
              <a:cs typeface="Arial" pitchFamily="34" charset="0"/>
            </a:endParaRPr>
          </a:p>
          <a:p>
            <a:pPr marL="119063" indent="-119063" algn="l">
              <a:spcAft>
                <a:spcPct val="10000"/>
              </a:spcAft>
            </a:pPr>
            <a:r>
              <a:rPr lang="en-US" sz="1200" i="1" dirty="0">
                <a:solidFill>
                  <a:srgbClr val="000000"/>
                </a:solidFill>
                <a:latin typeface="+mj-lt"/>
                <a:cs typeface="Arial" pitchFamily="34" charset="0"/>
              </a:rPr>
              <a:t>For Media Gateway Applications</a:t>
            </a:r>
          </a:p>
          <a:p>
            <a:pPr marL="119063" indent="-119063" algn="l">
              <a:spcAft>
                <a:spcPct val="10000"/>
              </a:spcAft>
              <a:buFontTx/>
              <a:buChar char="•"/>
            </a:pPr>
            <a:r>
              <a:rPr lang="en-US" sz="1200" dirty="0">
                <a:solidFill>
                  <a:srgbClr val="000000"/>
                </a:solidFill>
                <a:latin typeface="+mj-lt"/>
                <a:cs typeface="Arial" pitchFamily="34" charset="0"/>
              </a:rPr>
              <a:t>Telecommunications Serial Port (TSIP)</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Two TSIP ports for interfacing TDM applications</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2/4/8 lanes at 32.768/16.384/8.192 Mbps per lane &amp; up to 1024 </a:t>
            </a:r>
            <a:r>
              <a:rPr lang="en-US" sz="1000" dirty="0" smtClean="0">
                <a:solidFill>
                  <a:srgbClr val="000000"/>
                </a:solidFill>
                <a:latin typeface="+mj-lt"/>
                <a:cs typeface="Arial" pitchFamily="34" charset="0"/>
              </a:rPr>
              <a:t>DS0s</a:t>
            </a:r>
          </a:p>
          <a:p>
            <a:pPr marL="119063" indent="-119063" algn="l">
              <a:spcAft>
                <a:spcPct val="10000"/>
              </a:spcAft>
              <a:buFontTx/>
              <a:buChar char="•"/>
            </a:pPr>
            <a:r>
              <a:rPr lang="en-US" sz="1200" dirty="0" smtClean="0">
                <a:solidFill>
                  <a:srgbClr val="000000"/>
                </a:solidFill>
                <a:latin typeface="+mj-lt"/>
                <a:cs typeface="Arial" pitchFamily="34" charset="0"/>
              </a:rPr>
              <a:t>EMIF 16 (256MB)</a:t>
            </a:r>
          </a:p>
          <a:p>
            <a:pPr marL="347663" lvl="1" indent="-114300" algn="l">
              <a:spcAft>
                <a:spcPct val="10000"/>
              </a:spcAft>
              <a:buFont typeface="Arial" pitchFamily="34" charset="0"/>
              <a:buChar char="–"/>
            </a:pPr>
            <a:r>
              <a:rPr lang="en-US" sz="1000" dirty="0" smtClean="0">
                <a:solidFill>
                  <a:srgbClr val="000000"/>
                </a:solidFill>
                <a:latin typeface="+mj-lt"/>
                <a:cs typeface="Arial" pitchFamily="34" charset="0"/>
              </a:rPr>
              <a:t>NAND</a:t>
            </a:r>
          </a:p>
          <a:p>
            <a:pPr marL="347663" lvl="1" indent="-114300" algn="l">
              <a:spcAft>
                <a:spcPct val="10000"/>
              </a:spcAft>
              <a:buFont typeface="Arial" pitchFamily="34" charset="0"/>
              <a:buChar char="–"/>
            </a:pPr>
            <a:r>
              <a:rPr lang="en-US" sz="1000" dirty="0" smtClean="0">
                <a:solidFill>
                  <a:srgbClr val="000000"/>
                </a:solidFill>
                <a:latin typeface="+mj-lt"/>
                <a:cs typeface="Arial" pitchFamily="34" charset="0"/>
              </a:rPr>
              <a:t>NOR</a:t>
            </a:r>
          </a:p>
          <a:p>
            <a:pPr marL="347663" lvl="1" indent="-114300" algn="l">
              <a:spcAft>
                <a:spcPct val="10000"/>
              </a:spcAft>
              <a:buFont typeface="Arial" pitchFamily="34" charset="0"/>
              <a:buChar char="–"/>
            </a:pPr>
            <a:r>
              <a:rPr lang="en-US" sz="1000" dirty="0" smtClean="0">
                <a:solidFill>
                  <a:srgbClr val="000000"/>
                </a:solidFill>
                <a:latin typeface="+mj-lt"/>
                <a:cs typeface="Arial" pitchFamily="34" charset="0"/>
              </a:rPr>
              <a:t>Synchronized SRAM</a:t>
            </a:r>
          </a:p>
          <a:p>
            <a:pPr marL="119063" indent="-119063" algn="l">
              <a:spcAft>
                <a:spcPct val="10000"/>
              </a:spcAft>
              <a:buFontTx/>
              <a:buChar char="•"/>
            </a:pPr>
            <a:endParaRPr lang="en-US" sz="1200" dirty="0" smtClean="0">
              <a:solidFill>
                <a:srgbClr val="000000"/>
              </a:solidFill>
              <a:cs typeface="Arial" pitchFamily="34" charset="0"/>
            </a:endParaRPr>
          </a:p>
          <a:p>
            <a:pPr marL="347663" lvl="1" indent="-114300" algn="l">
              <a:spcAft>
                <a:spcPct val="10000"/>
              </a:spcAft>
            </a:pPr>
            <a:endParaRPr lang="en-US" sz="1000" dirty="0">
              <a:solidFill>
                <a:srgbClr val="000000"/>
              </a:solidFill>
              <a:latin typeface="+mj-lt"/>
              <a:cs typeface="Arial" pitchFamily="34" charset="0"/>
            </a:endParaRPr>
          </a:p>
        </p:txBody>
      </p:sp>
      <p:sp>
        <p:nvSpPr>
          <p:cNvPr id="76804" name="AutoShape 82"/>
          <p:cNvSpPr>
            <a:spLocks noChangeArrowheads="1"/>
          </p:cNvSpPr>
          <p:nvPr/>
        </p:nvSpPr>
        <p:spPr bwMode="auto">
          <a:xfrm>
            <a:off x="133350" y="904875"/>
            <a:ext cx="4362450" cy="5919788"/>
          </a:xfrm>
          <a:prstGeom prst="roundRect">
            <a:avLst>
              <a:gd name="adj" fmla="val 6593"/>
            </a:avLst>
          </a:prstGeom>
          <a:noFill/>
          <a:ln w="28575">
            <a:noFill/>
            <a:round/>
            <a:headEnd/>
            <a:tailEnd/>
          </a:ln>
        </p:spPr>
        <p:txBody>
          <a:bodyPr lIns="92075" tIns="46038" rIns="92075" bIns="46038"/>
          <a:lstStyle/>
          <a:p>
            <a:pPr marL="119063" indent="-119063" algn="l">
              <a:spcAft>
                <a:spcPct val="10000"/>
              </a:spcAft>
            </a:pPr>
            <a:r>
              <a:rPr lang="en-US" sz="1800" u="sng" dirty="0">
                <a:solidFill>
                  <a:srgbClr val="000000"/>
                </a:solidFill>
                <a:latin typeface="+mj-lt"/>
                <a:cs typeface="Arial" pitchFamily="34" charset="0"/>
              </a:rPr>
              <a:t>Common Interfaces</a:t>
            </a:r>
          </a:p>
          <a:p>
            <a:pPr marL="119063" indent="-119063" algn="l">
              <a:spcAft>
                <a:spcPct val="10000"/>
              </a:spcAft>
              <a:buFontTx/>
              <a:buChar char="•"/>
            </a:pPr>
            <a:endParaRPr lang="en-US" sz="800" dirty="0">
              <a:solidFill>
                <a:srgbClr val="000000"/>
              </a:solidFill>
              <a:latin typeface="+mj-lt"/>
              <a:cs typeface="Arial" pitchFamily="34" charset="0"/>
            </a:endParaRPr>
          </a:p>
          <a:p>
            <a:pPr marL="119063" indent="-119063" algn="l">
              <a:spcAft>
                <a:spcPct val="10000"/>
              </a:spcAft>
              <a:buFontTx/>
              <a:buChar char="•"/>
            </a:pPr>
            <a:r>
              <a:rPr lang="en-US" sz="1200" dirty="0">
                <a:solidFill>
                  <a:srgbClr val="000000"/>
                </a:solidFill>
                <a:latin typeface="+mj-lt"/>
                <a:cs typeface="Arial" pitchFamily="34" charset="0"/>
              </a:rPr>
              <a:t>One PCI Express (</a:t>
            </a:r>
            <a:r>
              <a:rPr lang="en-US" sz="1200" dirty="0" err="1">
                <a:solidFill>
                  <a:srgbClr val="000000"/>
                </a:solidFill>
                <a:latin typeface="+mj-lt"/>
                <a:cs typeface="Arial" pitchFamily="34" charset="0"/>
              </a:rPr>
              <a:t>PCIe</a:t>
            </a:r>
            <a:r>
              <a:rPr lang="en-US" sz="1200" dirty="0">
                <a:solidFill>
                  <a:srgbClr val="000000"/>
                </a:solidFill>
                <a:latin typeface="+mj-lt"/>
                <a:cs typeface="Arial" pitchFamily="34" charset="0"/>
              </a:rPr>
              <a:t>) Gen II port</a:t>
            </a:r>
          </a:p>
          <a:p>
            <a:pPr marL="347663" lvl="1" indent="-114300" algn="l">
              <a:spcAft>
                <a:spcPct val="10000"/>
              </a:spcAft>
              <a:buFontTx/>
              <a:buChar char="–"/>
            </a:pPr>
            <a:r>
              <a:rPr lang="en-US" sz="1000" dirty="0">
                <a:solidFill>
                  <a:srgbClr val="000000"/>
                </a:solidFill>
                <a:latin typeface="+mj-lt"/>
                <a:cs typeface="Arial" pitchFamily="34" charset="0"/>
              </a:rPr>
              <a:t>Two lanes running at 5G Baud</a:t>
            </a:r>
          </a:p>
          <a:p>
            <a:pPr marL="347663" lvl="1" indent="-114300" algn="l">
              <a:spcAft>
                <a:spcPct val="10000"/>
              </a:spcAft>
              <a:buFontTx/>
              <a:buChar char="–"/>
            </a:pPr>
            <a:r>
              <a:rPr lang="en-US" sz="1000" dirty="0">
                <a:solidFill>
                  <a:srgbClr val="000000"/>
                </a:solidFill>
                <a:latin typeface="+mj-lt"/>
                <a:cs typeface="Arial" pitchFamily="34" charset="0"/>
              </a:rPr>
              <a:t>Support for root complex (host) mode and end point mode</a:t>
            </a:r>
          </a:p>
          <a:p>
            <a:pPr marL="347663" lvl="1" indent="-114300" algn="l">
              <a:spcAft>
                <a:spcPct val="10000"/>
              </a:spcAft>
              <a:buFontTx/>
              <a:buChar char="–"/>
            </a:pPr>
            <a:r>
              <a:rPr lang="en-US" sz="1000" dirty="0">
                <a:solidFill>
                  <a:srgbClr val="000000"/>
                </a:solidFill>
                <a:latin typeface="+mj-lt"/>
                <a:cs typeface="Arial" pitchFamily="34" charset="0"/>
              </a:rPr>
              <a:t>Single Virtual Channel (VC) and up to eight Traffic Classes (TC)</a:t>
            </a:r>
          </a:p>
          <a:p>
            <a:pPr marL="347663" lvl="1" indent="-114300" algn="l">
              <a:spcAft>
                <a:spcPct val="10000"/>
              </a:spcAft>
              <a:buFontTx/>
              <a:buChar char="–"/>
            </a:pPr>
            <a:r>
              <a:rPr lang="en-US" sz="1000" dirty="0">
                <a:solidFill>
                  <a:srgbClr val="000000"/>
                </a:solidFill>
                <a:latin typeface="+mj-lt"/>
                <a:cs typeface="Arial" pitchFamily="34" charset="0"/>
              </a:rPr>
              <a:t>Hot plug</a:t>
            </a:r>
          </a:p>
          <a:p>
            <a:pPr marL="119063" indent="-119063" algn="l">
              <a:spcAft>
                <a:spcPct val="10000"/>
              </a:spcAft>
              <a:buFontTx/>
              <a:buChar char="•"/>
            </a:pPr>
            <a:r>
              <a:rPr lang="en-US" sz="1200" dirty="0">
                <a:solidFill>
                  <a:srgbClr val="000000"/>
                </a:solidFill>
                <a:latin typeface="+mj-lt"/>
                <a:cs typeface="Arial" pitchFamily="34" charset="0"/>
              </a:rPr>
              <a:t>Universal Asynchronous Receiver/Transmitter (UART)</a:t>
            </a:r>
          </a:p>
          <a:p>
            <a:pPr marL="347663" lvl="1" indent="-114300" algn="l">
              <a:spcAft>
                <a:spcPct val="10000"/>
              </a:spcAft>
              <a:buFontTx/>
              <a:buChar char="–"/>
            </a:pPr>
            <a:r>
              <a:rPr lang="en-US" sz="1000" dirty="0">
                <a:solidFill>
                  <a:srgbClr val="000000"/>
                </a:solidFill>
                <a:latin typeface="+mj-lt"/>
                <a:cs typeface="Arial" pitchFamily="34" charset="0"/>
              </a:rPr>
              <a:t>2.4, 4.8, 9.6, 19.2, 38.4, 56, and 128 K baud rate</a:t>
            </a:r>
          </a:p>
          <a:p>
            <a:pPr marL="119063" indent="-119063" algn="l">
              <a:spcAft>
                <a:spcPct val="10000"/>
              </a:spcAft>
              <a:buFontTx/>
              <a:buChar char="•"/>
            </a:pPr>
            <a:r>
              <a:rPr lang="en-US" sz="1200" dirty="0">
                <a:solidFill>
                  <a:srgbClr val="000000"/>
                </a:solidFill>
                <a:latin typeface="+mj-lt"/>
                <a:cs typeface="Arial" pitchFamily="34" charset="0"/>
              </a:rPr>
              <a:t>Serial Port Interface (SPI)</a:t>
            </a:r>
          </a:p>
          <a:p>
            <a:pPr marL="347663" lvl="1" indent="-114300" algn="l">
              <a:spcBef>
                <a:spcPct val="20000"/>
              </a:spcBef>
              <a:buFontTx/>
              <a:buChar char="–"/>
            </a:pPr>
            <a:r>
              <a:rPr lang="en-US" sz="1000" dirty="0">
                <a:solidFill>
                  <a:srgbClr val="000000"/>
                </a:solidFill>
                <a:latin typeface="+mj-lt"/>
                <a:cs typeface="Arial" pitchFamily="34" charset="0"/>
              </a:rPr>
              <a:t>Operate at up to 66 MHz</a:t>
            </a:r>
          </a:p>
          <a:p>
            <a:pPr marL="347663" lvl="1" indent="-114300" algn="l">
              <a:spcBef>
                <a:spcPct val="20000"/>
              </a:spcBef>
              <a:buFontTx/>
              <a:buChar char="–"/>
            </a:pPr>
            <a:r>
              <a:rPr lang="en-US" sz="1000" dirty="0">
                <a:solidFill>
                  <a:srgbClr val="000000"/>
                </a:solidFill>
                <a:latin typeface="+mj-lt"/>
                <a:cs typeface="Arial" pitchFamily="34" charset="0"/>
              </a:rPr>
              <a:t>Two-chip select</a:t>
            </a:r>
          </a:p>
          <a:p>
            <a:pPr marL="347663" lvl="1" indent="-114300" algn="l">
              <a:spcBef>
                <a:spcPct val="20000"/>
              </a:spcBef>
              <a:buFontTx/>
              <a:buChar char="–"/>
            </a:pPr>
            <a:r>
              <a:rPr lang="en-US" sz="1000" dirty="0">
                <a:solidFill>
                  <a:srgbClr val="000000"/>
                </a:solidFill>
                <a:latin typeface="+mj-lt"/>
                <a:cs typeface="Arial" pitchFamily="34" charset="0"/>
              </a:rPr>
              <a:t>Master mode</a:t>
            </a:r>
          </a:p>
          <a:p>
            <a:pPr marL="119063" indent="-119063" algn="l">
              <a:spcAft>
                <a:spcPct val="10000"/>
              </a:spcAft>
              <a:buFontTx/>
              <a:buChar char="•"/>
            </a:pPr>
            <a:r>
              <a:rPr lang="en-US" sz="1200" dirty="0">
                <a:solidFill>
                  <a:srgbClr val="000000"/>
                </a:solidFill>
                <a:latin typeface="+mj-lt"/>
                <a:cs typeface="Arial" pitchFamily="34" charset="0"/>
              </a:rPr>
              <a:t>Inter IC Control Module (</a:t>
            </a:r>
            <a:r>
              <a:rPr lang="en-US" altLang="zh-CN" sz="1200" dirty="0">
                <a:solidFill>
                  <a:srgbClr val="000000"/>
                </a:solidFill>
                <a:latin typeface="+mj-lt"/>
                <a:ea typeface="宋体" pitchFamily="2" charset="-122"/>
                <a:cs typeface="Arial" pitchFamily="34" charset="0"/>
              </a:rPr>
              <a:t>I</a:t>
            </a:r>
            <a:r>
              <a:rPr lang="en-US" altLang="zh-CN" sz="1200" baseline="30000" dirty="0">
                <a:solidFill>
                  <a:srgbClr val="000000"/>
                </a:solidFill>
                <a:latin typeface="+mj-lt"/>
                <a:ea typeface="宋体" pitchFamily="2" charset="-122"/>
                <a:cs typeface="Arial" pitchFamily="34" charset="0"/>
              </a:rPr>
              <a:t>2</a:t>
            </a:r>
            <a:r>
              <a:rPr lang="en-US" altLang="zh-CN" sz="1200" dirty="0">
                <a:solidFill>
                  <a:srgbClr val="000000"/>
                </a:solidFill>
                <a:latin typeface="+mj-lt"/>
                <a:ea typeface="宋体" pitchFamily="2" charset="-122"/>
                <a:cs typeface="Arial" pitchFamily="34" charset="0"/>
              </a:rPr>
              <a:t>C</a:t>
            </a:r>
            <a:r>
              <a:rPr lang="en-US" sz="1200" dirty="0">
                <a:solidFill>
                  <a:srgbClr val="000000"/>
                </a:solidFill>
                <a:latin typeface="+mj-lt"/>
                <a:cs typeface="Arial" pitchFamily="34" charset="0"/>
              </a:rPr>
              <a:t>)</a:t>
            </a:r>
          </a:p>
          <a:p>
            <a:pPr marL="347663" lvl="1" indent="-114300" algn="l">
              <a:spcBef>
                <a:spcPct val="20000"/>
              </a:spcBef>
              <a:buFontTx/>
              <a:buChar char="–"/>
            </a:pPr>
            <a:r>
              <a:rPr lang="en-US" sz="1000" dirty="0">
                <a:solidFill>
                  <a:srgbClr val="000000"/>
                </a:solidFill>
                <a:latin typeface="+mj-lt"/>
                <a:cs typeface="Arial" pitchFamily="34" charset="0"/>
              </a:rPr>
              <a:t>One for connecting EPROM (up to 4Mbit)</a:t>
            </a:r>
          </a:p>
          <a:p>
            <a:pPr marL="347663" lvl="1" indent="-114300" algn="l">
              <a:spcBef>
                <a:spcPct val="20000"/>
              </a:spcBef>
              <a:buFontTx/>
              <a:buChar char="–"/>
            </a:pPr>
            <a:r>
              <a:rPr lang="en-US" sz="1000" dirty="0">
                <a:solidFill>
                  <a:srgbClr val="000000"/>
                </a:solidFill>
                <a:latin typeface="+mj-lt"/>
                <a:cs typeface="Arial" pitchFamily="34" charset="0"/>
              </a:rPr>
              <a:t>400 Kbps throughput</a:t>
            </a:r>
          </a:p>
          <a:p>
            <a:pPr marL="347663" lvl="1" indent="-114300" algn="l">
              <a:spcBef>
                <a:spcPct val="20000"/>
              </a:spcBef>
              <a:buFontTx/>
              <a:buChar char="–"/>
            </a:pPr>
            <a:r>
              <a:rPr lang="en-US" sz="1000" dirty="0">
                <a:solidFill>
                  <a:srgbClr val="000000"/>
                </a:solidFill>
                <a:latin typeface="+mj-lt"/>
                <a:cs typeface="Arial" pitchFamily="34" charset="0"/>
              </a:rPr>
              <a:t>Full 7-bit address field</a:t>
            </a:r>
          </a:p>
          <a:p>
            <a:pPr marL="119063" indent="-119063" algn="l">
              <a:spcAft>
                <a:spcPct val="10000"/>
              </a:spcAft>
              <a:buFontTx/>
              <a:buChar char="•"/>
            </a:pPr>
            <a:r>
              <a:rPr lang="en-US" sz="1200" dirty="0">
                <a:solidFill>
                  <a:srgbClr val="000000"/>
                </a:solidFill>
                <a:latin typeface="+mj-lt"/>
                <a:cs typeface="Arial" pitchFamily="34" charset="0"/>
              </a:rPr>
              <a:t>General Purpose IO (GPIO) module</a:t>
            </a:r>
          </a:p>
          <a:p>
            <a:pPr marL="347663" lvl="1" indent="-114300" algn="l">
              <a:spcAft>
                <a:spcPct val="10000"/>
              </a:spcAft>
              <a:buFontTx/>
              <a:buChar char="–"/>
            </a:pPr>
            <a:r>
              <a:rPr lang="en-US" sz="1000" dirty="0">
                <a:solidFill>
                  <a:srgbClr val="000000"/>
                </a:solidFill>
                <a:latin typeface="+mj-lt"/>
                <a:cs typeface="Arial" pitchFamily="34" charset="0"/>
              </a:rPr>
              <a:t>16-bit operation</a:t>
            </a:r>
          </a:p>
          <a:p>
            <a:pPr marL="347663" lvl="1" indent="-114300" algn="l">
              <a:spcBef>
                <a:spcPct val="20000"/>
              </a:spcBef>
              <a:buFontTx/>
              <a:buChar char="–"/>
            </a:pPr>
            <a:r>
              <a:rPr lang="en-US" sz="1000" dirty="0">
                <a:solidFill>
                  <a:srgbClr val="000000"/>
                </a:solidFill>
                <a:latin typeface="+mj-lt"/>
                <a:cs typeface="Arial" pitchFamily="34" charset="0"/>
              </a:rPr>
              <a:t>Can be configured as interrupt pin</a:t>
            </a:r>
          </a:p>
          <a:p>
            <a:pPr marL="347663" lvl="1" indent="-114300" algn="l">
              <a:spcBef>
                <a:spcPct val="20000"/>
              </a:spcBef>
              <a:buFontTx/>
              <a:buChar char="–"/>
            </a:pPr>
            <a:r>
              <a:rPr lang="en-US" sz="1000" dirty="0">
                <a:solidFill>
                  <a:srgbClr val="000000"/>
                </a:solidFill>
                <a:latin typeface="+mj-lt"/>
                <a:cs typeface="Arial" pitchFamily="34" charset="0"/>
              </a:rPr>
              <a:t>Interrupt can select either rising edge or falling edge</a:t>
            </a:r>
          </a:p>
          <a:p>
            <a:pPr marL="119063" indent="-119063" algn="l">
              <a:spcAft>
                <a:spcPct val="10000"/>
              </a:spcAft>
              <a:buFontTx/>
              <a:buChar char="•"/>
            </a:pPr>
            <a:r>
              <a:rPr lang="en-US" sz="1200" dirty="0">
                <a:solidFill>
                  <a:srgbClr val="000000"/>
                </a:solidFill>
                <a:latin typeface="+mj-lt"/>
                <a:cs typeface="Arial" pitchFamily="34" charset="0"/>
              </a:rPr>
              <a:t>Serial </a:t>
            </a:r>
            <a:r>
              <a:rPr lang="en-US" sz="1200" dirty="0" err="1">
                <a:solidFill>
                  <a:srgbClr val="000000"/>
                </a:solidFill>
                <a:latin typeface="+mj-lt"/>
                <a:cs typeface="Arial" pitchFamily="34" charset="0"/>
              </a:rPr>
              <a:t>RapidIO</a:t>
            </a:r>
            <a:r>
              <a:rPr lang="en-US" sz="1200" dirty="0">
                <a:solidFill>
                  <a:srgbClr val="000000"/>
                </a:solidFill>
                <a:latin typeface="+mj-lt"/>
                <a:cs typeface="Arial" pitchFamily="34" charset="0"/>
              </a:rPr>
              <a:t> (SRIO)</a:t>
            </a:r>
          </a:p>
          <a:p>
            <a:pPr marL="347663" lvl="1" indent="-114300" algn="l">
              <a:spcAft>
                <a:spcPct val="10000"/>
              </a:spcAft>
              <a:buFontTx/>
              <a:buChar char="–"/>
            </a:pPr>
            <a:r>
              <a:rPr lang="en-US" sz="1000" dirty="0" err="1">
                <a:solidFill>
                  <a:srgbClr val="000000"/>
                </a:solidFill>
                <a:latin typeface="+mj-lt"/>
                <a:cs typeface="Arial" pitchFamily="34" charset="0"/>
              </a:rPr>
              <a:t>RapidIO</a:t>
            </a:r>
            <a:r>
              <a:rPr lang="en-US" sz="1000" dirty="0">
                <a:solidFill>
                  <a:srgbClr val="000000"/>
                </a:solidFill>
                <a:latin typeface="+mj-lt"/>
                <a:cs typeface="Arial" pitchFamily="34" charset="0"/>
              </a:rPr>
              <a:t> 2.1 compliant</a:t>
            </a:r>
          </a:p>
          <a:p>
            <a:pPr marL="347663" lvl="1" indent="-114300" algn="l">
              <a:spcAft>
                <a:spcPct val="10000"/>
              </a:spcAft>
              <a:buFontTx/>
              <a:buChar char="–"/>
            </a:pPr>
            <a:r>
              <a:rPr lang="en-US" sz="1000" dirty="0">
                <a:solidFill>
                  <a:srgbClr val="000000"/>
                </a:solidFill>
                <a:latin typeface="+mj-lt"/>
                <a:cs typeface="Arial" pitchFamily="34" charset="0"/>
              </a:rPr>
              <a:t>Four lanes @ 5 </a:t>
            </a:r>
            <a:r>
              <a:rPr lang="en-US" sz="1000" dirty="0" err="1">
                <a:solidFill>
                  <a:srgbClr val="000000"/>
                </a:solidFill>
                <a:latin typeface="+mj-lt"/>
                <a:cs typeface="Arial" pitchFamily="34" charset="0"/>
              </a:rPr>
              <a:t>Gbps</a:t>
            </a:r>
            <a:endParaRPr lang="en-US" sz="1000" dirty="0">
              <a:solidFill>
                <a:srgbClr val="000000"/>
              </a:solidFill>
              <a:latin typeface="+mj-lt"/>
              <a:cs typeface="Arial" pitchFamily="34" charset="0"/>
            </a:endParaRPr>
          </a:p>
          <a:p>
            <a:pPr marL="1143000" lvl="2" indent="-228600" algn="l">
              <a:spcAft>
                <a:spcPct val="10000"/>
              </a:spcAft>
              <a:buFontTx/>
              <a:buChar char="•"/>
            </a:pPr>
            <a:r>
              <a:rPr lang="en-US" sz="1000" dirty="0">
                <a:solidFill>
                  <a:srgbClr val="000000"/>
                </a:solidFill>
                <a:latin typeface="+mj-lt"/>
                <a:cs typeface="Arial" pitchFamily="34" charset="0"/>
              </a:rPr>
              <a:t>1.25/2.5/3.125/5 </a:t>
            </a:r>
            <a:r>
              <a:rPr lang="en-US" sz="1000" dirty="0" err="1">
                <a:solidFill>
                  <a:srgbClr val="000000"/>
                </a:solidFill>
                <a:latin typeface="+mj-lt"/>
                <a:cs typeface="Arial" pitchFamily="34" charset="0"/>
              </a:rPr>
              <a:t>Gbps</a:t>
            </a:r>
            <a:r>
              <a:rPr lang="en-US" sz="1000" dirty="0">
                <a:solidFill>
                  <a:srgbClr val="000000"/>
                </a:solidFill>
                <a:latin typeface="+mj-lt"/>
                <a:cs typeface="Arial" pitchFamily="34" charset="0"/>
              </a:rPr>
              <a:t> operation per lane</a:t>
            </a:r>
          </a:p>
          <a:p>
            <a:pPr marL="1143000" lvl="2" indent="-228600" algn="l">
              <a:spcAft>
                <a:spcPct val="10000"/>
              </a:spcAft>
              <a:buFontTx/>
              <a:buChar char="•"/>
            </a:pPr>
            <a:r>
              <a:rPr lang="en-US" sz="1000" dirty="0">
                <a:solidFill>
                  <a:srgbClr val="000000"/>
                </a:solidFill>
                <a:latin typeface="+mj-lt"/>
                <a:cs typeface="Arial" pitchFamily="34" charset="0"/>
              </a:rPr>
              <a:t>Configurable as four 1x, two 2x, or one 4x</a:t>
            </a:r>
          </a:p>
          <a:p>
            <a:pPr marL="347663" lvl="1" indent="-114300" algn="l">
              <a:spcAft>
                <a:spcPct val="10000"/>
              </a:spcAft>
              <a:buFontTx/>
              <a:buChar char="–"/>
            </a:pPr>
            <a:r>
              <a:rPr lang="en-US" sz="1000" dirty="0">
                <a:solidFill>
                  <a:srgbClr val="000000"/>
                </a:solidFill>
                <a:latin typeface="+mj-lt"/>
                <a:cs typeface="Arial" pitchFamily="34" charset="0"/>
              </a:rPr>
              <a:t>Direct I/O and message passing (VBUSM slave)</a:t>
            </a:r>
          </a:p>
          <a:p>
            <a:pPr marL="347663" lvl="1" indent="-114300" algn="l">
              <a:spcAft>
                <a:spcPct val="10000"/>
              </a:spcAft>
              <a:buFontTx/>
              <a:buChar char="–"/>
            </a:pPr>
            <a:r>
              <a:rPr lang="en-US" sz="1000" dirty="0">
                <a:solidFill>
                  <a:srgbClr val="000000"/>
                </a:solidFill>
                <a:latin typeface="+mj-lt"/>
                <a:cs typeface="Arial" pitchFamily="34" charset="0"/>
              </a:rPr>
              <a:t>Packet forwarding</a:t>
            </a:r>
          </a:p>
          <a:p>
            <a:pPr marL="347663" lvl="1" indent="-114300" algn="l">
              <a:spcAft>
                <a:spcPct val="10000"/>
              </a:spcAft>
              <a:buFontTx/>
              <a:buChar char="–"/>
            </a:pPr>
            <a:r>
              <a:rPr lang="en-US" sz="1000" dirty="0">
                <a:solidFill>
                  <a:srgbClr val="000000"/>
                </a:solidFill>
                <a:latin typeface="+mj-lt"/>
                <a:cs typeface="Arial" pitchFamily="34" charset="0"/>
              </a:rPr>
              <a:t>Improved support for dual-ring daisy-chain</a:t>
            </a:r>
          </a:p>
          <a:p>
            <a:pPr marL="347663" lvl="1" indent="-114300" algn="l">
              <a:spcAft>
                <a:spcPct val="10000"/>
              </a:spcAft>
              <a:buFontTx/>
              <a:buChar char="–"/>
            </a:pPr>
            <a:r>
              <a:rPr lang="en-US" sz="1000" dirty="0">
                <a:solidFill>
                  <a:srgbClr val="000000"/>
                </a:solidFill>
                <a:latin typeface="+mj-lt"/>
                <a:cs typeface="Arial" pitchFamily="34" charset="0"/>
              </a:rPr>
              <a:t>Reset isolation</a:t>
            </a:r>
          </a:p>
          <a:p>
            <a:pPr marL="347663" lvl="1" indent="-114300" algn="l">
              <a:spcAft>
                <a:spcPct val="10000"/>
              </a:spcAft>
              <a:buFontTx/>
              <a:buChar char="–"/>
            </a:pPr>
            <a:r>
              <a:rPr lang="en-US" sz="1000" dirty="0">
                <a:solidFill>
                  <a:srgbClr val="000000"/>
                </a:solidFill>
                <a:latin typeface="+mj-lt"/>
                <a:cs typeface="Arial" pitchFamily="34" charset="0"/>
              </a:rPr>
              <a:t>Upgrades for inter-operation with packet accelerator</a:t>
            </a:r>
          </a:p>
        </p:txBody>
      </p:sp>
      <p:sp>
        <p:nvSpPr>
          <p:cNvPr id="76805" name="Rectangle 86"/>
          <p:cNvSpPr>
            <a:spLocks noGrp="1" noChangeArrowheads="1"/>
          </p:cNvSpPr>
          <p:nvPr>
            <p:ph type="title" idx="4294967295"/>
          </p:nvPr>
        </p:nvSpPr>
        <p:spPr>
          <a:xfrm>
            <a:off x="171450" y="76200"/>
            <a:ext cx="8693944" cy="762000"/>
          </a:xfrm>
        </p:spPr>
        <p:txBody>
          <a:bodyPr/>
          <a:lstStyle/>
          <a:p>
            <a:pPr eaLnBrk="1" hangingPunct="1"/>
            <a:r>
              <a:rPr lang="en-US" sz="3600" b="0" dirty="0" smtClean="0"/>
              <a:t>External Interfaces - Additional Information</a:t>
            </a:r>
          </a:p>
        </p:txBody>
      </p:sp>
    </p:spTree>
    <p:custDataLst>
      <p:tags r:id="rId1"/>
    </p:custDataLst>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z="3600" b="0" dirty="0" smtClean="0"/>
              <a:t>Serial </a:t>
            </a:r>
            <a:r>
              <a:rPr lang="en-US" sz="3600" b="0" dirty="0" err="1" smtClean="0"/>
              <a:t>RapidIO</a:t>
            </a:r>
            <a:r>
              <a:rPr lang="en-US" sz="3600" b="0" dirty="0" smtClean="0"/>
              <a:t> - Additional Information</a:t>
            </a:r>
          </a:p>
        </p:txBody>
      </p:sp>
      <p:sp>
        <p:nvSpPr>
          <p:cNvPr id="78851" name="Rectangle 3"/>
          <p:cNvSpPr>
            <a:spLocks noGrp="1" noChangeArrowheads="1"/>
          </p:cNvSpPr>
          <p:nvPr>
            <p:ph idx="1"/>
          </p:nvPr>
        </p:nvSpPr>
        <p:spPr>
          <a:xfrm>
            <a:off x="333375" y="1185863"/>
            <a:ext cx="8467725" cy="4949825"/>
          </a:xfrm>
        </p:spPr>
        <p:txBody>
          <a:bodyPr/>
          <a:lstStyle/>
          <a:p>
            <a:pPr eaLnBrk="1" hangingPunct="1">
              <a:lnSpc>
                <a:spcPct val="90000"/>
              </a:lnSpc>
            </a:pPr>
            <a:r>
              <a:rPr lang="en-US" sz="1800" dirty="0" smtClean="0"/>
              <a:t>SRIO or </a:t>
            </a:r>
            <a:r>
              <a:rPr lang="en-US" sz="1800" dirty="0" err="1" smtClean="0"/>
              <a:t>RapidIO</a:t>
            </a:r>
            <a:r>
              <a:rPr lang="en-US" sz="1800" dirty="0" smtClean="0"/>
              <a:t> provides a 3-layered architecture</a:t>
            </a:r>
          </a:p>
          <a:p>
            <a:pPr lvl="1" eaLnBrk="1" hangingPunct="1">
              <a:lnSpc>
                <a:spcPct val="90000"/>
              </a:lnSpc>
            </a:pPr>
            <a:r>
              <a:rPr lang="en-US" sz="1800" dirty="0" smtClean="0"/>
              <a:t>Physical defines electrical characteristics, link flow control (CRC)</a:t>
            </a:r>
          </a:p>
          <a:p>
            <a:pPr lvl="1" eaLnBrk="1" hangingPunct="1">
              <a:lnSpc>
                <a:spcPct val="90000"/>
              </a:lnSpc>
            </a:pPr>
            <a:r>
              <a:rPr lang="en-US" sz="1800" dirty="0" smtClean="0"/>
              <a:t>Transport defines addressing scheme (8b/16b device IDs)</a:t>
            </a:r>
          </a:p>
          <a:p>
            <a:pPr lvl="1" eaLnBrk="1" hangingPunct="1">
              <a:lnSpc>
                <a:spcPct val="90000"/>
              </a:lnSpc>
            </a:pPr>
            <a:r>
              <a:rPr lang="en-US" sz="1800" dirty="0" smtClean="0"/>
              <a:t>Logical defines packet format and operational protocol</a:t>
            </a:r>
          </a:p>
          <a:p>
            <a:pPr eaLnBrk="1" hangingPunct="1">
              <a:lnSpc>
                <a:spcPct val="90000"/>
              </a:lnSpc>
            </a:pPr>
            <a:r>
              <a:rPr lang="en-US" sz="1800" dirty="0" smtClean="0"/>
              <a:t>Two basic modes of logical layer operation</a:t>
            </a:r>
          </a:p>
          <a:p>
            <a:pPr lvl="1" eaLnBrk="1" hangingPunct="1">
              <a:lnSpc>
                <a:spcPct val="90000"/>
              </a:lnSpc>
            </a:pPr>
            <a:r>
              <a:rPr lang="en-US" sz="1800" dirty="0" err="1" smtClean="0"/>
              <a:t>DirectIO</a:t>
            </a:r>
            <a:endParaRPr lang="en-US" sz="1800" dirty="0" smtClean="0"/>
          </a:p>
          <a:p>
            <a:pPr lvl="2" eaLnBrk="1" hangingPunct="1">
              <a:lnSpc>
                <a:spcPct val="90000"/>
              </a:lnSpc>
            </a:pPr>
            <a:r>
              <a:rPr lang="en-US" sz="1800" dirty="0" smtClean="0"/>
              <a:t>Transmit device needs knowledge of memory map of receiving device</a:t>
            </a:r>
          </a:p>
          <a:p>
            <a:pPr lvl="2" eaLnBrk="1" hangingPunct="1">
              <a:lnSpc>
                <a:spcPct val="90000"/>
              </a:lnSpc>
            </a:pPr>
            <a:r>
              <a:rPr lang="en-US" sz="1800" dirty="0" smtClean="0"/>
              <a:t>Includes NREAD, NWRITE_R, NWRITE, SWRITE</a:t>
            </a:r>
          </a:p>
          <a:p>
            <a:pPr lvl="2" eaLnBrk="1" hangingPunct="1">
              <a:lnSpc>
                <a:spcPct val="90000"/>
              </a:lnSpc>
            </a:pPr>
            <a:r>
              <a:rPr lang="en-US" sz="1800" dirty="0" smtClean="0"/>
              <a:t>Functional units: LSU, MAU, AMU</a:t>
            </a:r>
          </a:p>
          <a:p>
            <a:pPr lvl="1" eaLnBrk="1" hangingPunct="1">
              <a:lnSpc>
                <a:spcPct val="90000"/>
              </a:lnSpc>
            </a:pPr>
            <a:r>
              <a:rPr lang="en-US" sz="1800" dirty="0" smtClean="0"/>
              <a:t>Message Passing</a:t>
            </a:r>
          </a:p>
          <a:p>
            <a:pPr lvl="2" eaLnBrk="1" hangingPunct="1">
              <a:lnSpc>
                <a:spcPct val="90000"/>
              </a:lnSpc>
            </a:pPr>
            <a:r>
              <a:rPr lang="en-US" sz="1800" dirty="0" smtClean="0"/>
              <a:t>Transmit Device does not need knowledge of memory map of receiving device</a:t>
            </a:r>
          </a:p>
          <a:p>
            <a:pPr lvl="2" eaLnBrk="1" hangingPunct="1">
              <a:lnSpc>
                <a:spcPct val="90000"/>
              </a:lnSpc>
            </a:pPr>
            <a:r>
              <a:rPr lang="en-US" sz="1800" dirty="0" smtClean="0"/>
              <a:t>Includes Type 11 messages and Type 9 packets</a:t>
            </a:r>
          </a:p>
          <a:p>
            <a:pPr lvl="2" eaLnBrk="1" hangingPunct="1">
              <a:lnSpc>
                <a:spcPct val="90000"/>
              </a:lnSpc>
            </a:pPr>
            <a:r>
              <a:rPr lang="en-US" sz="1800" dirty="0" smtClean="0"/>
              <a:t>Functional units: TXU, RXU</a:t>
            </a:r>
          </a:p>
          <a:p>
            <a:pPr eaLnBrk="1" hangingPunct="1">
              <a:lnSpc>
                <a:spcPct val="90000"/>
              </a:lnSpc>
            </a:pPr>
            <a:r>
              <a:rPr lang="en-US" sz="1800" dirty="0" smtClean="0"/>
              <a:t>Gen 2 Implementation – Supporting up to 5 </a:t>
            </a:r>
            <a:r>
              <a:rPr lang="en-US" sz="1800" dirty="0" err="1" smtClean="0"/>
              <a:t>Gbps</a:t>
            </a:r>
            <a:endParaRPr lang="en-US" sz="18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Elbow Connector 180"/>
          <p:cNvCxnSpPr>
            <a:cxnSpLocks noChangeShapeType="1"/>
            <a:stCxn id="22567" idx="3"/>
            <a:endCxn id="65672" idx="2"/>
          </p:cNvCxnSpPr>
          <p:nvPr/>
        </p:nvCxnSpPr>
        <p:spPr bwMode="auto">
          <a:xfrm flipV="1">
            <a:off x="4479925" y="2033588"/>
            <a:ext cx="612775" cy="1235075"/>
          </a:xfrm>
          <a:prstGeom prst="bentConnector2">
            <a:avLst/>
          </a:prstGeom>
          <a:noFill/>
          <a:ln w="12700" algn="ctr">
            <a:solidFill>
              <a:schemeClr val="tx1"/>
            </a:solidFill>
            <a:round/>
            <a:headEnd type="none" w="sm" len="sm"/>
            <a:tailEnd type="triangle" w="med" len="med"/>
          </a:ln>
        </p:spPr>
      </p:cxnSp>
      <p:cxnSp>
        <p:nvCxnSpPr>
          <p:cNvPr id="65539" name="Elbow Connector 180"/>
          <p:cNvCxnSpPr>
            <a:cxnSpLocks noChangeShapeType="1"/>
            <a:stCxn id="22627" idx="3"/>
            <a:endCxn id="65671" idx="2"/>
          </p:cNvCxnSpPr>
          <p:nvPr/>
        </p:nvCxnSpPr>
        <p:spPr bwMode="auto">
          <a:xfrm flipV="1">
            <a:off x="4521200" y="2032000"/>
            <a:ext cx="419100" cy="1150938"/>
          </a:xfrm>
          <a:prstGeom prst="bentConnector2">
            <a:avLst/>
          </a:prstGeom>
          <a:noFill/>
          <a:ln w="12700" algn="ctr">
            <a:solidFill>
              <a:schemeClr val="tx1"/>
            </a:solidFill>
            <a:round/>
            <a:headEnd type="none" w="sm" len="sm"/>
            <a:tailEnd type="triangle" w="med" len="med"/>
          </a:ln>
        </p:spPr>
      </p:cxnSp>
      <p:cxnSp>
        <p:nvCxnSpPr>
          <p:cNvPr id="65540" name="Elbow Connector 180"/>
          <p:cNvCxnSpPr>
            <a:cxnSpLocks noChangeShapeType="1"/>
            <a:stCxn id="22631" idx="3"/>
            <a:endCxn id="65670" idx="2"/>
          </p:cNvCxnSpPr>
          <p:nvPr/>
        </p:nvCxnSpPr>
        <p:spPr bwMode="auto">
          <a:xfrm flipV="1">
            <a:off x="4556125" y="2032000"/>
            <a:ext cx="238125" cy="1065213"/>
          </a:xfrm>
          <a:prstGeom prst="bentConnector2">
            <a:avLst/>
          </a:prstGeom>
          <a:noFill/>
          <a:ln w="12700" algn="ctr">
            <a:solidFill>
              <a:schemeClr val="tx1"/>
            </a:solidFill>
            <a:round/>
            <a:headEnd type="none" w="sm" len="sm"/>
            <a:tailEnd type="triangle" w="med" len="med"/>
          </a:ln>
        </p:spPr>
      </p:cxnSp>
      <p:sp>
        <p:nvSpPr>
          <p:cNvPr id="22533" name="Rectangle 25"/>
          <p:cNvSpPr>
            <a:spLocks noChangeArrowheads="1"/>
          </p:cNvSpPr>
          <p:nvPr/>
        </p:nvSpPr>
        <p:spPr bwMode="auto">
          <a:xfrm>
            <a:off x="4100513" y="5595938"/>
            <a:ext cx="765175" cy="142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QMSS</a:t>
            </a:r>
          </a:p>
        </p:txBody>
      </p:sp>
      <p:sp>
        <p:nvSpPr>
          <p:cNvPr id="65542" name="Rectangle 26"/>
          <p:cNvSpPr>
            <a:spLocks noGrp="1" noChangeArrowheads="1"/>
          </p:cNvSpPr>
          <p:nvPr>
            <p:ph type="title" idx="4294967295"/>
          </p:nvPr>
        </p:nvSpPr>
        <p:spPr>
          <a:xfrm>
            <a:off x="593710" y="169863"/>
            <a:ext cx="8121650" cy="477837"/>
          </a:xfrm>
        </p:spPr>
        <p:txBody>
          <a:bodyPr/>
          <a:lstStyle/>
          <a:p>
            <a:pPr eaLnBrk="1" hangingPunct="1"/>
            <a:r>
              <a:rPr lang="en-US" b="0" dirty="0" smtClean="0"/>
              <a:t>TeraNet - Additional Information</a:t>
            </a:r>
          </a:p>
        </p:txBody>
      </p:sp>
      <p:sp>
        <p:nvSpPr>
          <p:cNvPr id="22535" name="Rectangle 27"/>
          <p:cNvSpPr>
            <a:spLocks noChangeArrowheads="1"/>
          </p:cNvSpPr>
          <p:nvPr/>
        </p:nvSpPr>
        <p:spPr bwMode="auto">
          <a:xfrm>
            <a:off x="4413250" y="1084263"/>
            <a:ext cx="3371850" cy="9509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atin typeface="+mj-lt"/>
              </a:rPr>
              <a:t>MSMC</a:t>
            </a:r>
          </a:p>
        </p:txBody>
      </p:sp>
      <p:sp>
        <p:nvSpPr>
          <p:cNvPr id="22536" name="Rectangle 29"/>
          <p:cNvSpPr>
            <a:spLocks noChangeArrowheads="1"/>
          </p:cNvSpPr>
          <p:nvPr/>
        </p:nvSpPr>
        <p:spPr bwMode="auto">
          <a:xfrm>
            <a:off x="4413250" y="11699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200" dirty="0">
                <a:latin typeface="+mj-lt"/>
              </a:rPr>
              <a:t>DDR3</a:t>
            </a:r>
          </a:p>
        </p:txBody>
      </p:sp>
      <p:sp>
        <p:nvSpPr>
          <p:cNvPr id="22537" name="Rectangle 30"/>
          <p:cNvSpPr>
            <a:spLocks noChangeArrowheads="1"/>
          </p:cNvSpPr>
          <p:nvPr/>
        </p:nvSpPr>
        <p:spPr bwMode="auto">
          <a:xfrm>
            <a:off x="4413250" y="14747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Ins="0" anchor="ctr"/>
          <a:lstStyle/>
          <a:p>
            <a:pPr>
              <a:defRPr/>
            </a:pPr>
            <a:r>
              <a:rPr lang="en-US" sz="1200" dirty="0">
                <a:latin typeface="+mj-lt"/>
              </a:rPr>
              <a:t>Shared L2 </a:t>
            </a:r>
          </a:p>
        </p:txBody>
      </p:sp>
      <p:sp>
        <p:nvSpPr>
          <p:cNvPr id="65546" name="Line 31"/>
          <p:cNvSpPr>
            <a:spLocks noChangeShapeType="1"/>
          </p:cNvSpPr>
          <p:nvPr/>
        </p:nvSpPr>
        <p:spPr bwMode="auto">
          <a:xfrm>
            <a:off x="3117850" y="13223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7" name="Line 32"/>
          <p:cNvSpPr>
            <a:spLocks noChangeShapeType="1"/>
          </p:cNvSpPr>
          <p:nvPr/>
        </p:nvSpPr>
        <p:spPr bwMode="auto">
          <a:xfrm>
            <a:off x="3117850" y="15890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8" name="Rectangle 34"/>
          <p:cNvSpPr>
            <a:spLocks noChangeArrowheads="1"/>
          </p:cNvSpPr>
          <p:nvPr/>
        </p:nvSpPr>
        <p:spPr bwMode="auto">
          <a:xfrm>
            <a:off x="4413250" y="14747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549" name="Rectangle 35"/>
          <p:cNvSpPr>
            <a:spLocks noChangeArrowheads="1"/>
          </p:cNvSpPr>
          <p:nvPr/>
        </p:nvSpPr>
        <p:spPr bwMode="auto">
          <a:xfrm>
            <a:off x="4413250"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22542" name="Rectangle 36"/>
          <p:cNvSpPr>
            <a:spLocks noChangeArrowheads="1"/>
          </p:cNvSpPr>
          <p:nvPr/>
        </p:nvSpPr>
        <p:spPr bwMode="auto">
          <a:xfrm>
            <a:off x="3717925" y="311626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551" name="Line 37"/>
          <p:cNvSpPr>
            <a:spLocks noChangeShapeType="1"/>
          </p:cNvSpPr>
          <p:nvPr/>
        </p:nvSpPr>
        <p:spPr bwMode="auto">
          <a:xfrm flipV="1">
            <a:off x="2894013" y="3268663"/>
            <a:ext cx="671512"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44" name="Rectangle 38"/>
          <p:cNvSpPr>
            <a:spLocks noChangeArrowheads="1"/>
          </p:cNvSpPr>
          <p:nvPr/>
        </p:nvSpPr>
        <p:spPr bwMode="auto">
          <a:xfrm>
            <a:off x="3565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545" name="Rectangle 40"/>
          <p:cNvSpPr>
            <a:spLocks noChangeArrowheads="1"/>
          </p:cNvSpPr>
          <p:nvPr/>
        </p:nvSpPr>
        <p:spPr bwMode="auto">
          <a:xfrm>
            <a:off x="4100513" y="5768975"/>
            <a:ext cx="75565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46" name="Rectangle 41"/>
          <p:cNvSpPr>
            <a:spLocks noChangeArrowheads="1"/>
          </p:cNvSpPr>
          <p:nvPr/>
        </p:nvSpPr>
        <p:spPr bwMode="auto">
          <a:xfrm>
            <a:off x="4100513" y="5597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7" name="Rectangle 42"/>
          <p:cNvSpPr>
            <a:spLocks noChangeArrowheads="1"/>
          </p:cNvSpPr>
          <p:nvPr/>
        </p:nvSpPr>
        <p:spPr bwMode="auto">
          <a:xfrm>
            <a:off x="4214813" y="44370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TAC_BE</a:t>
            </a:r>
          </a:p>
        </p:txBody>
      </p:sp>
      <p:sp>
        <p:nvSpPr>
          <p:cNvPr id="22548" name="Rectangle 43"/>
          <p:cNvSpPr>
            <a:spLocks noChangeArrowheads="1"/>
          </p:cNvSpPr>
          <p:nvPr/>
        </p:nvSpPr>
        <p:spPr bwMode="auto">
          <a:xfrm>
            <a:off x="4214813" y="44370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9" name="Rectangle 44"/>
          <p:cNvSpPr>
            <a:spLocks noChangeArrowheads="1"/>
          </p:cNvSpPr>
          <p:nvPr/>
        </p:nvSpPr>
        <p:spPr bwMode="auto">
          <a:xfrm>
            <a:off x="465138" y="2978150"/>
            <a:ext cx="927100" cy="295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550" name="Rectangle 45"/>
          <p:cNvSpPr>
            <a:spLocks noChangeArrowheads="1"/>
          </p:cNvSpPr>
          <p:nvPr/>
        </p:nvSpPr>
        <p:spPr bwMode="auto">
          <a:xfrm>
            <a:off x="427038" y="56229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51" name="Rectangle 46"/>
          <p:cNvSpPr>
            <a:spLocks noChangeArrowheads="1"/>
          </p:cNvSpPr>
          <p:nvPr/>
        </p:nvSpPr>
        <p:spPr bwMode="auto">
          <a:xfrm>
            <a:off x="427038" y="54213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smtClean="0">
                <a:latin typeface="+mj-lt"/>
              </a:rPr>
              <a:t>QMSS</a:t>
            </a:r>
            <a:endParaRPr lang="en-US" sz="800" dirty="0">
              <a:latin typeface="+mj-lt"/>
            </a:endParaRPr>
          </a:p>
        </p:txBody>
      </p:sp>
      <p:sp>
        <p:nvSpPr>
          <p:cNvPr id="22552" name="Rectangle 47"/>
          <p:cNvSpPr>
            <a:spLocks noChangeArrowheads="1"/>
          </p:cNvSpPr>
          <p:nvPr/>
        </p:nvSpPr>
        <p:spPr bwMode="auto">
          <a:xfrm>
            <a:off x="1255713" y="31210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3" name="Rectangle 48"/>
          <p:cNvSpPr>
            <a:spLocks noChangeArrowheads="1"/>
          </p:cNvSpPr>
          <p:nvPr/>
        </p:nvSpPr>
        <p:spPr bwMode="auto">
          <a:xfrm>
            <a:off x="1243013" y="56229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4" name="Rectangle 49"/>
          <p:cNvSpPr>
            <a:spLocks noChangeArrowheads="1"/>
          </p:cNvSpPr>
          <p:nvPr/>
        </p:nvSpPr>
        <p:spPr bwMode="auto">
          <a:xfrm>
            <a:off x="1246188" y="542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63" name="Line 50"/>
          <p:cNvSpPr>
            <a:spLocks noChangeShapeType="1"/>
          </p:cNvSpPr>
          <p:nvPr/>
        </p:nvSpPr>
        <p:spPr bwMode="auto">
          <a:xfrm>
            <a:off x="1401763" y="3187700"/>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4" name="Line 51"/>
          <p:cNvSpPr>
            <a:spLocks noChangeShapeType="1"/>
          </p:cNvSpPr>
          <p:nvPr/>
        </p:nvSpPr>
        <p:spPr bwMode="auto">
          <a:xfrm>
            <a:off x="1382713" y="56943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5" name="Line 52"/>
          <p:cNvSpPr>
            <a:spLocks noChangeShapeType="1"/>
          </p:cNvSpPr>
          <p:nvPr/>
        </p:nvSpPr>
        <p:spPr bwMode="auto">
          <a:xfrm>
            <a:off x="1382713" y="54784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58" name="Rectangle 53"/>
          <p:cNvSpPr>
            <a:spLocks noChangeArrowheads="1"/>
          </p:cNvSpPr>
          <p:nvPr/>
        </p:nvSpPr>
        <p:spPr bwMode="auto">
          <a:xfrm>
            <a:off x="360363" y="1970088"/>
            <a:ext cx="6858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16ch QDMA</a:t>
            </a:r>
          </a:p>
        </p:txBody>
      </p:sp>
      <p:grpSp>
        <p:nvGrpSpPr>
          <p:cNvPr id="2" name="Group 54"/>
          <p:cNvGrpSpPr>
            <a:grpSpLocks/>
          </p:cNvGrpSpPr>
          <p:nvPr/>
        </p:nvGrpSpPr>
        <p:grpSpPr bwMode="auto">
          <a:xfrm>
            <a:off x="1046163" y="1970088"/>
            <a:ext cx="381000" cy="114300"/>
            <a:chOff x="864" y="2064"/>
            <a:chExt cx="240" cy="96"/>
          </a:xfrm>
        </p:grpSpPr>
        <p:sp>
          <p:nvSpPr>
            <p:cNvPr id="22702" name="Rectangle 5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3" name="Rectangle 5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TC0</a:t>
              </a:r>
            </a:p>
          </p:txBody>
        </p:sp>
      </p:grpSp>
      <p:grpSp>
        <p:nvGrpSpPr>
          <p:cNvPr id="3" name="Group 57"/>
          <p:cNvGrpSpPr>
            <a:grpSpLocks/>
          </p:cNvGrpSpPr>
          <p:nvPr/>
        </p:nvGrpSpPr>
        <p:grpSpPr bwMode="auto">
          <a:xfrm>
            <a:off x="1046163" y="2084388"/>
            <a:ext cx="381000" cy="114300"/>
            <a:chOff x="864" y="2064"/>
            <a:chExt cx="240" cy="96"/>
          </a:xfrm>
        </p:grpSpPr>
        <p:sp>
          <p:nvSpPr>
            <p:cNvPr id="22700" name="Rectangle 5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1" name="Rectangle 5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TC1</a:t>
              </a:r>
            </a:p>
          </p:txBody>
        </p:sp>
      </p:grpSp>
      <p:sp>
        <p:nvSpPr>
          <p:cNvPr id="65569" name="Rectangle 60"/>
          <p:cNvSpPr>
            <a:spLocks noChangeArrowheads="1"/>
          </p:cNvSpPr>
          <p:nvPr/>
        </p:nvSpPr>
        <p:spPr bwMode="auto">
          <a:xfrm>
            <a:off x="7618413"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0" name="Freeform 61"/>
          <p:cNvSpPr>
            <a:spLocks/>
          </p:cNvSpPr>
          <p:nvPr/>
        </p:nvSpPr>
        <p:spPr bwMode="auto">
          <a:xfrm>
            <a:off x="1960563" y="768350"/>
            <a:ext cx="6000750" cy="515938"/>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latin typeface="+mj-lt"/>
            </a:endParaRPr>
          </a:p>
        </p:txBody>
      </p:sp>
      <p:sp>
        <p:nvSpPr>
          <p:cNvPr id="65571" name="Rectangle 62"/>
          <p:cNvSpPr>
            <a:spLocks noChangeArrowheads="1"/>
          </p:cNvSpPr>
          <p:nvPr/>
        </p:nvSpPr>
        <p:spPr bwMode="auto">
          <a:xfrm>
            <a:off x="7618413" y="1751013"/>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2" name="Line 63"/>
          <p:cNvSpPr>
            <a:spLocks noChangeShapeType="1"/>
          </p:cNvSpPr>
          <p:nvPr/>
        </p:nvSpPr>
        <p:spPr bwMode="auto">
          <a:xfrm>
            <a:off x="7770813" y="1865313"/>
            <a:ext cx="457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3" name="Text Box 64"/>
          <p:cNvSpPr txBox="1">
            <a:spLocks noChangeArrowheads="1"/>
          </p:cNvSpPr>
          <p:nvPr/>
        </p:nvSpPr>
        <p:spPr bwMode="auto">
          <a:xfrm>
            <a:off x="8164790" y="1712913"/>
            <a:ext cx="595035" cy="307777"/>
          </a:xfrm>
          <a:prstGeom prst="rect">
            <a:avLst/>
          </a:prstGeom>
          <a:noFill/>
          <a:ln w="9525">
            <a:noFill/>
            <a:miter lim="800000"/>
            <a:headEnd/>
            <a:tailEnd/>
          </a:ln>
        </p:spPr>
        <p:txBody>
          <a:bodyPr wrap="none">
            <a:spAutoFit/>
          </a:bodyPr>
          <a:lstStyle/>
          <a:p>
            <a:r>
              <a:rPr lang="en-US" sz="1400">
                <a:latin typeface="+mj-lt"/>
              </a:rPr>
              <a:t>DDR3</a:t>
            </a:r>
          </a:p>
        </p:txBody>
      </p:sp>
      <p:sp>
        <p:nvSpPr>
          <p:cNvPr id="22566" name="Text Box 67"/>
          <p:cNvSpPr txBox="1">
            <a:spLocks noChangeArrowheads="1"/>
          </p:cNvSpPr>
          <p:nvPr/>
        </p:nvSpPr>
        <p:spPr bwMode="auto">
          <a:xfrm>
            <a:off x="4272230" y="2600325"/>
            <a:ext cx="404278"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900">
                <a:latin typeface="+mj-lt"/>
              </a:rPr>
              <a:t>XMC</a:t>
            </a:r>
          </a:p>
        </p:txBody>
      </p:sp>
      <p:sp>
        <p:nvSpPr>
          <p:cNvPr id="22567" name="Rectangle 68"/>
          <p:cNvSpPr>
            <a:spLocks noChangeArrowheads="1"/>
          </p:cNvSpPr>
          <p:nvPr/>
        </p:nvSpPr>
        <p:spPr bwMode="auto">
          <a:xfrm>
            <a:off x="4327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576" name="Line 69"/>
          <p:cNvSpPr>
            <a:spLocks noChangeShapeType="1"/>
          </p:cNvSpPr>
          <p:nvPr/>
        </p:nvSpPr>
        <p:spPr bwMode="auto">
          <a:xfrm>
            <a:off x="2820988" y="2271713"/>
            <a:ext cx="0" cy="6318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7" name="Line 70"/>
          <p:cNvSpPr>
            <a:spLocks noChangeShapeType="1"/>
          </p:cNvSpPr>
          <p:nvPr/>
        </p:nvSpPr>
        <p:spPr bwMode="auto">
          <a:xfrm flipV="1">
            <a:off x="3030538" y="2608263"/>
            <a:ext cx="0" cy="400050"/>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4" name="Group 79"/>
          <p:cNvGrpSpPr>
            <a:grpSpLocks/>
          </p:cNvGrpSpPr>
          <p:nvPr/>
        </p:nvGrpSpPr>
        <p:grpSpPr bwMode="auto">
          <a:xfrm>
            <a:off x="436563" y="5921375"/>
            <a:ext cx="914400" cy="152400"/>
            <a:chOff x="528" y="3744"/>
            <a:chExt cx="576" cy="144"/>
          </a:xfrm>
        </p:grpSpPr>
        <p:sp>
          <p:nvSpPr>
            <p:cNvPr id="22698" name="Rectangle 80"/>
            <p:cNvSpPr>
              <a:spLocks noChangeArrowheads="1"/>
            </p:cNvSpPr>
            <p:nvPr/>
          </p:nvSpPr>
          <p:spPr bwMode="auto">
            <a:xfrm>
              <a:off x="528" y="3744"/>
              <a:ext cx="57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000">
                  <a:latin typeface="+mj-lt"/>
                </a:rPr>
                <a:t>DebugSS     </a:t>
              </a:r>
            </a:p>
          </p:txBody>
        </p:sp>
        <p:sp>
          <p:nvSpPr>
            <p:cNvPr id="22699" name="Rectangle 81"/>
            <p:cNvSpPr>
              <a:spLocks noChangeArrowheads="1"/>
            </p:cNvSpPr>
            <p:nvPr/>
          </p:nvSpPr>
          <p:spPr bwMode="auto">
            <a:xfrm>
              <a:off x="1008" y="3744"/>
              <a:ext cx="9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grpSp>
      <p:sp>
        <p:nvSpPr>
          <p:cNvPr id="65579" name="Line 83"/>
          <p:cNvSpPr>
            <a:spLocks noChangeShapeType="1"/>
          </p:cNvSpPr>
          <p:nvPr/>
        </p:nvSpPr>
        <p:spPr bwMode="auto">
          <a:xfrm flipV="1">
            <a:off x="1379538" y="6007100"/>
            <a:ext cx="1266825" cy="9525"/>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5" name="Group 85"/>
          <p:cNvGrpSpPr>
            <a:grpSpLocks/>
          </p:cNvGrpSpPr>
          <p:nvPr/>
        </p:nvGrpSpPr>
        <p:grpSpPr bwMode="auto">
          <a:xfrm>
            <a:off x="1379538" y="3757613"/>
            <a:ext cx="1295400" cy="300037"/>
            <a:chOff x="1200" y="3024"/>
            <a:chExt cx="816" cy="216"/>
          </a:xfrm>
        </p:grpSpPr>
        <p:sp>
          <p:nvSpPr>
            <p:cNvPr id="6570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3" name="Rectangle 91"/>
          <p:cNvSpPr>
            <a:spLocks noChangeArrowheads="1"/>
          </p:cNvSpPr>
          <p:nvPr/>
        </p:nvSpPr>
        <p:spPr bwMode="auto">
          <a:xfrm>
            <a:off x="465138" y="369093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64ch</a:t>
            </a:r>
          </a:p>
          <a:p>
            <a:pPr algn="ctr">
              <a:defRPr/>
            </a:pPr>
            <a:r>
              <a:rPr lang="en-US" sz="900">
                <a:latin typeface="+mj-lt"/>
              </a:rPr>
              <a:t>QDMA</a:t>
            </a:r>
          </a:p>
        </p:txBody>
      </p:sp>
      <p:grpSp>
        <p:nvGrpSpPr>
          <p:cNvPr id="6" name="Group 92"/>
          <p:cNvGrpSpPr>
            <a:grpSpLocks/>
          </p:cNvGrpSpPr>
          <p:nvPr/>
        </p:nvGrpSpPr>
        <p:grpSpPr bwMode="auto">
          <a:xfrm>
            <a:off x="998538" y="3690938"/>
            <a:ext cx="381000" cy="400050"/>
            <a:chOff x="864" y="2064"/>
            <a:chExt cx="240" cy="384"/>
          </a:xfrm>
        </p:grpSpPr>
        <p:grpSp>
          <p:nvGrpSpPr>
            <p:cNvPr id="7" name="Group 93"/>
            <p:cNvGrpSpPr>
              <a:grpSpLocks/>
            </p:cNvGrpSpPr>
            <p:nvPr/>
          </p:nvGrpSpPr>
          <p:grpSpPr bwMode="auto">
            <a:xfrm>
              <a:off x="864" y="2064"/>
              <a:ext cx="240" cy="96"/>
              <a:chOff x="864" y="2064"/>
              <a:chExt cx="240" cy="96"/>
            </a:xfrm>
          </p:grpSpPr>
          <p:sp>
            <p:nvSpPr>
              <p:cNvPr id="22692" name="Rectangle 94"/>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3" name="Rectangle 95"/>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TC2</a:t>
                </a:r>
              </a:p>
            </p:txBody>
          </p:sp>
        </p:grpSp>
        <p:grpSp>
          <p:nvGrpSpPr>
            <p:cNvPr id="8" name="Group 96"/>
            <p:cNvGrpSpPr>
              <a:grpSpLocks/>
            </p:cNvGrpSpPr>
            <p:nvPr/>
          </p:nvGrpSpPr>
          <p:grpSpPr bwMode="auto">
            <a:xfrm>
              <a:off x="864" y="2160"/>
              <a:ext cx="240" cy="96"/>
              <a:chOff x="864" y="2064"/>
              <a:chExt cx="240" cy="96"/>
            </a:xfrm>
          </p:grpSpPr>
          <p:sp>
            <p:nvSpPr>
              <p:cNvPr id="22690" name="Rectangle 97"/>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1" name="Rectangle 98"/>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TC3</a:t>
                </a:r>
              </a:p>
            </p:txBody>
          </p:sp>
        </p:grpSp>
        <p:grpSp>
          <p:nvGrpSpPr>
            <p:cNvPr id="9" name="Group 99"/>
            <p:cNvGrpSpPr>
              <a:grpSpLocks/>
            </p:cNvGrpSpPr>
            <p:nvPr/>
          </p:nvGrpSpPr>
          <p:grpSpPr bwMode="auto">
            <a:xfrm>
              <a:off x="864" y="2256"/>
              <a:ext cx="240" cy="96"/>
              <a:chOff x="864" y="2064"/>
              <a:chExt cx="240" cy="96"/>
            </a:xfrm>
          </p:grpSpPr>
          <p:sp>
            <p:nvSpPr>
              <p:cNvPr id="22688" name="Rectangle 100"/>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9" name="Rectangle 101"/>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TC4</a:t>
                </a:r>
              </a:p>
            </p:txBody>
          </p:sp>
        </p:grpSp>
        <p:grpSp>
          <p:nvGrpSpPr>
            <p:cNvPr id="10" name="Group 102"/>
            <p:cNvGrpSpPr>
              <a:grpSpLocks/>
            </p:cNvGrpSpPr>
            <p:nvPr/>
          </p:nvGrpSpPr>
          <p:grpSpPr bwMode="auto">
            <a:xfrm>
              <a:off x="864" y="2352"/>
              <a:ext cx="240" cy="96"/>
              <a:chOff x="864" y="2064"/>
              <a:chExt cx="240" cy="96"/>
            </a:xfrm>
          </p:grpSpPr>
          <p:sp>
            <p:nvSpPr>
              <p:cNvPr id="22686" name="Rectangle 103"/>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7" name="Rectangle 104"/>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TC5</a:t>
                </a:r>
              </a:p>
            </p:txBody>
          </p:sp>
        </p:grpSp>
      </p:grpSp>
      <p:sp>
        <p:nvSpPr>
          <p:cNvPr id="22575" name="Rectangle 106"/>
          <p:cNvSpPr>
            <a:spLocks noChangeArrowheads="1"/>
          </p:cNvSpPr>
          <p:nvPr/>
        </p:nvSpPr>
        <p:spPr bwMode="auto">
          <a:xfrm>
            <a:off x="617538" y="382428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TPCC</a:t>
            </a:r>
          </a:p>
          <a:p>
            <a:pPr algn="ctr">
              <a:defRPr/>
            </a:pPr>
            <a:r>
              <a:rPr lang="en-US" sz="900" dirty="0">
                <a:latin typeface="+mj-lt"/>
              </a:rPr>
              <a:t>64ch</a:t>
            </a:r>
          </a:p>
          <a:p>
            <a:pPr algn="ctr">
              <a:defRPr/>
            </a:pPr>
            <a:r>
              <a:rPr lang="en-US" sz="900" dirty="0">
                <a:latin typeface="+mj-lt"/>
              </a:rPr>
              <a:t>QDMA</a:t>
            </a:r>
          </a:p>
        </p:txBody>
      </p:sp>
      <p:grpSp>
        <p:nvGrpSpPr>
          <p:cNvPr id="11" name="Group 107"/>
          <p:cNvGrpSpPr>
            <a:grpSpLocks/>
          </p:cNvGrpSpPr>
          <p:nvPr/>
        </p:nvGrpSpPr>
        <p:grpSpPr bwMode="auto">
          <a:xfrm>
            <a:off x="1150938" y="3824288"/>
            <a:ext cx="381000" cy="400050"/>
            <a:chOff x="864" y="2064"/>
            <a:chExt cx="240" cy="384"/>
          </a:xfrm>
        </p:grpSpPr>
        <p:grpSp>
          <p:nvGrpSpPr>
            <p:cNvPr id="12" name="Group 108"/>
            <p:cNvGrpSpPr>
              <a:grpSpLocks/>
            </p:cNvGrpSpPr>
            <p:nvPr/>
          </p:nvGrpSpPr>
          <p:grpSpPr bwMode="auto">
            <a:xfrm>
              <a:off x="864" y="2064"/>
              <a:ext cx="240" cy="96"/>
              <a:chOff x="864" y="2064"/>
              <a:chExt cx="240" cy="96"/>
            </a:xfrm>
          </p:grpSpPr>
          <p:sp>
            <p:nvSpPr>
              <p:cNvPr id="22680" name="Rectangle 109"/>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1" name="Rectangle 110"/>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TC6</a:t>
                </a:r>
              </a:p>
            </p:txBody>
          </p:sp>
        </p:grpSp>
        <p:grpSp>
          <p:nvGrpSpPr>
            <p:cNvPr id="13" name="Group 111"/>
            <p:cNvGrpSpPr>
              <a:grpSpLocks/>
            </p:cNvGrpSpPr>
            <p:nvPr/>
          </p:nvGrpSpPr>
          <p:grpSpPr bwMode="auto">
            <a:xfrm>
              <a:off x="864" y="2160"/>
              <a:ext cx="240" cy="96"/>
              <a:chOff x="864" y="2064"/>
              <a:chExt cx="240" cy="96"/>
            </a:xfrm>
          </p:grpSpPr>
          <p:sp>
            <p:nvSpPr>
              <p:cNvPr id="22678" name="Rectangle 112"/>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9" name="Rectangle 113"/>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TC7</a:t>
                </a:r>
              </a:p>
            </p:txBody>
          </p:sp>
        </p:grpSp>
        <p:grpSp>
          <p:nvGrpSpPr>
            <p:cNvPr id="14" name="Group 114"/>
            <p:cNvGrpSpPr>
              <a:grpSpLocks/>
            </p:cNvGrpSpPr>
            <p:nvPr/>
          </p:nvGrpSpPr>
          <p:grpSpPr bwMode="auto">
            <a:xfrm>
              <a:off x="864" y="2256"/>
              <a:ext cx="240" cy="96"/>
              <a:chOff x="864" y="2064"/>
              <a:chExt cx="240" cy="96"/>
            </a:xfrm>
          </p:grpSpPr>
          <p:sp>
            <p:nvSpPr>
              <p:cNvPr id="22676" name="Rectangle 11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7" name="Rectangle 11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TC8</a:t>
                </a:r>
              </a:p>
            </p:txBody>
          </p:sp>
        </p:grpSp>
        <p:grpSp>
          <p:nvGrpSpPr>
            <p:cNvPr id="15" name="Group 117"/>
            <p:cNvGrpSpPr>
              <a:grpSpLocks/>
            </p:cNvGrpSpPr>
            <p:nvPr/>
          </p:nvGrpSpPr>
          <p:grpSpPr bwMode="auto">
            <a:xfrm>
              <a:off x="864" y="2352"/>
              <a:ext cx="240" cy="96"/>
              <a:chOff x="864" y="2064"/>
              <a:chExt cx="240" cy="96"/>
            </a:xfrm>
          </p:grpSpPr>
          <p:sp>
            <p:nvSpPr>
              <p:cNvPr id="22674" name="Rectangle 11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5" name="Rectangle 11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TC9</a:t>
                </a:r>
              </a:p>
            </p:txBody>
          </p:sp>
        </p:grpSp>
      </p:grpSp>
      <p:grpSp>
        <p:nvGrpSpPr>
          <p:cNvPr id="16" name="Group 120"/>
          <p:cNvGrpSpPr>
            <a:grpSpLocks/>
          </p:cNvGrpSpPr>
          <p:nvPr/>
        </p:nvGrpSpPr>
        <p:grpSpPr bwMode="auto">
          <a:xfrm>
            <a:off x="1531938" y="3883025"/>
            <a:ext cx="1143000" cy="300038"/>
            <a:chOff x="1200" y="3024"/>
            <a:chExt cx="816" cy="216"/>
          </a:xfrm>
        </p:grpSpPr>
        <p:sp>
          <p:nvSpPr>
            <p:cNvPr id="65674"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5"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6"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7"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8" name="Rectangle 131"/>
          <p:cNvSpPr>
            <a:spLocks noChangeArrowheads="1"/>
          </p:cNvSpPr>
          <p:nvPr/>
        </p:nvSpPr>
        <p:spPr bwMode="auto">
          <a:xfrm>
            <a:off x="465138" y="3324225"/>
            <a:ext cx="914400" cy="252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Network </a:t>
            </a:r>
          </a:p>
          <a:p>
            <a:pPr algn="ctr">
              <a:defRPr/>
            </a:pPr>
            <a:r>
              <a:rPr lang="en-US" sz="900">
                <a:latin typeface="+mj-lt"/>
              </a:rPr>
              <a:t>Coprocessor</a:t>
            </a:r>
          </a:p>
        </p:txBody>
      </p:sp>
      <p:sp>
        <p:nvSpPr>
          <p:cNvPr id="22579" name="Rectangle 132"/>
          <p:cNvSpPr>
            <a:spLocks noChangeArrowheads="1"/>
          </p:cNvSpPr>
          <p:nvPr/>
        </p:nvSpPr>
        <p:spPr bwMode="auto">
          <a:xfrm>
            <a:off x="1227138" y="3324225"/>
            <a:ext cx="15240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sp>
        <p:nvSpPr>
          <p:cNvPr id="65588" name="Line 139"/>
          <p:cNvSpPr>
            <a:spLocks noChangeShapeType="1"/>
          </p:cNvSpPr>
          <p:nvPr/>
        </p:nvSpPr>
        <p:spPr bwMode="auto">
          <a:xfrm>
            <a:off x="1379538" y="340042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89" name="Line 176"/>
          <p:cNvSpPr>
            <a:spLocks noChangeShapeType="1"/>
          </p:cNvSpPr>
          <p:nvPr/>
        </p:nvSpPr>
        <p:spPr bwMode="auto">
          <a:xfrm flipV="1">
            <a:off x="3084513" y="5673725"/>
            <a:ext cx="10064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0" name="Line 177"/>
          <p:cNvSpPr>
            <a:spLocks noChangeShapeType="1"/>
          </p:cNvSpPr>
          <p:nvPr/>
        </p:nvSpPr>
        <p:spPr bwMode="auto">
          <a:xfrm>
            <a:off x="3094038" y="5838825"/>
            <a:ext cx="9969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3" name="Rectangle 178"/>
          <p:cNvSpPr>
            <a:spLocks noChangeArrowheads="1"/>
          </p:cNvSpPr>
          <p:nvPr/>
        </p:nvSpPr>
        <p:spPr bwMode="auto">
          <a:xfrm>
            <a:off x="436563" y="174148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HyperLink</a:t>
            </a:r>
          </a:p>
        </p:txBody>
      </p:sp>
      <p:sp>
        <p:nvSpPr>
          <p:cNvPr id="22584" name="Rectangle 179"/>
          <p:cNvSpPr>
            <a:spLocks noChangeArrowheads="1"/>
          </p:cNvSpPr>
          <p:nvPr/>
        </p:nvSpPr>
        <p:spPr bwMode="auto">
          <a:xfrm>
            <a:off x="1274763" y="17414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93" name="Line 180"/>
          <p:cNvSpPr>
            <a:spLocks noChangeShapeType="1"/>
          </p:cNvSpPr>
          <p:nvPr/>
        </p:nvSpPr>
        <p:spPr bwMode="auto">
          <a:xfrm>
            <a:off x="1427163" y="181768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4" name="Line 181"/>
          <p:cNvSpPr>
            <a:spLocks noChangeShapeType="1"/>
          </p:cNvSpPr>
          <p:nvPr/>
        </p:nvSpPr>
        <p:spPr bwMode="auto">
          <a:xfrm>
            <a:off x="1427163" y="202723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5" name="Line 182"/>
          <p:cNvSpPr>
            <a:spLocks noChangeShapeType="1"/>
          </p:cNvSpPr>
          <p:nvPr/>
        </p:nvSpPr>
        <p:spPr bwMode="auto">
          <a:xfrm>
            <a:off x="1427163" y="2151063"/>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8" name="Rectangle 242"/>
          <p:cNvSpPr>
            <a:spLocks noChangeArrowheads="1"/>
          </p:cNvSpPr>
          <p:nvPr/>
        </p:nvSpPr>
        <p:spPr bwMode="auto">
          <a:xfrm>
            <a:off x="4389438" y="8842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HyperLink</a:t>
            </a:r>
          </a:p>
        </p:txBody>
      </p:sp>
      <p:sp>
        <p:nvSpPr>
          <p:cNvPr id="65597" name="Rectangle 243"/>
          <p:cNvSpPr>
            <a:spLocks noChangeArrowheads="1"/>
          </p:cNvSpPr>
          <p:nvPr/>
        </p:nvSpPr>
        <p:spPr bwMode="auto">
          <a:xfrm>
            <a:off x="4389438" y="884238"/>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mj-lt"/>
              </a:rPr>
              <a:t>S</a:t>
            </a:r>
          </a:p>
        </p:txBody>
      </p:sp>
      <p:sp>
        <p:nvSpPr>
          <p:cNvPr id="65598" name="Line 244"/>
          <p:cNvSpPr>
            <a:spLocks noChangeShapeType="1"/>
          </p:cNvSpPr>
          <p:nvPr/>
        </p:nvSpPr>
        <p:spPr bwMode="auto">
          <a:xfrm>
            <a:off x="3113088" y="960438"/>
            <a:ext cx="126682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1" name="Rectangle 250"/>
          <p:cNvSpPr>
            <a:spLocks noChangeArrowheads="1"/>
          </p:cNvSpPr>
          <p:nvPr/>
        </p:nvSpPr>
        <p:spPr bwMode="auto">
          <a:xfrm>
            <a:off x="446088" y="52387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AIF / PktDMA</a:t>
            </a:r>
          </a:p>
        </p:txBody>
      </p:sp>
      <p:sp>
        <p:nvSpPr>
          <p:cNvPr id="22592" name="Rectangle 251"/>
          <p:cNvSpPr>
            <a:spLocks noChangeArrowheads="1"/>
          </p:cNvSpPr>
          <p:nvPr/>
        </p:nvSpPr>
        <p:spPr bwMode="auto">
          <a:xfrm>
            <a:off x="1252538" y="52387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01" name="Line 252"/>
          <p:cNvSpPr>
            <a:spLocks noChangeShapeType="1"/>
          </p:cNvSpPr>
          <p:nvPr/>
        </p:nvSpPr>
        <p:spPr bwMode="auto">
          <a:xfrm>
            <a:off x="1392238" y="532447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2" name="Line 253"/>
          <p:cNvSpPr>
            <a:spLocks noChangeShapeType="1"/>
          </p:cNvSpPr>
          <p:nvPr/>
        </p:nvSpPr>
        <p:spPr bwMode="auto">
          <a:xfrm>
            <a:off x="1370013" y="4525963"/>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3" name="Line 254"/>
          <p:cNvSpPr>
            <a:spLocks noChangeShapeType="1"/>
          </p:cNvSpPr>
          <p:nvPr/>
        </p:nvSpPr>
        <p:spPr bwMode="auto">
          <a:xfrm>
            <a:off x="1360488" y="477837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4" name="Line 255"/>
          <p:cNvSpPr>
            <a:spLocks noChangeShapeType="1"/>
          </p:cNvSpPr>
          <p:nvPr/>
        </p:nvSpPr>
        <p:spPr bwMode="auto">
          <a:xfrm>
            <a:off x="1350963" y="506253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7" name="Rectangle 256"/>
          <p:cNvSpPr>
            <a:spLocks noChangeArrowheads="1"/>
          </p:cNvSpPr>
          <p:nvPr/>
        </p:nvSpPr>
        <p:spPr bwMode="auto">
          <a:xfrm>
            <a:off x="446088" y="49720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598" name="Rectangle 257"/>
          <p:cNvSpPr>
            <a:spLocks noChangeArrowheads="1"/>
          </p:cNvSpPr>
          <p:nvPr/>
        </p:nvSpPr>
        <p:spPr bwMode="auto">
          <a:xfrm>
            <a:off x="1252538" y="4972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99" name="Rectangle 258"/>
          <p:cNvSpPr>
            <a:spLocks noChangeArrowheads="1"/>
          </p:cNvSpPr>
          <p:nvPr/>
        </p:nvSpPr>
        <p:spPr bwMode="auto">
          <a:xfrm>
            <a:off x="446088" y="46974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00" name="Rectangle 259"/>
          <p:cNvSpPr>
            <a:spLocks noChangeArrowheads="1"/>
          </p:cNvSpPr>
          <p:nvPr/>
        </p:nvSpPr>
        <p:spPr bwMode="auto">
          <a:xfrm>
            <a:off x="1252538" y="469741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1" name="Rectangle 260"/>
          <p:cNvSpPr>
            <a:spLocks noChangeArrowheads="1"/>
          </p:cNvSpPr>
          <p:nvPr/>
        </p:nvSpPr>
        <p:spPr bwMode="auto">
          <a:xfrm>
            <a:off x="446088" y="44545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TAC_FE</a:t>
            </a:r>
          </a:p>
        </p:txBody>
      </p:sp>
      <p:sp>
        <p:nvSpPr>
          <p:cNvPr id="22602" name="Rectangle 261"/>
          <p:cNvSpPr>
            <a:spLocks noChangeArrowheads="1"/>
          </p:cNvSpPr>
          <p:nvPr/>
        </p:nvSpPr>
        <p:spPr bwMode="auto">
          <a:xfrm>
            <a:off x="1252538" y="4454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3" name="Rectangle 262"/>
          <p:cNvSpPr>
            <a:spLocks noChangeArrowheads="1"/>
          </p:cNvSpPr>
          <p:nvPr/>
        </p:nvSpPr>
        <p:spPr bwMode="auto">
          <a:xfrm>
            <a:off x="3538538" y="356076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604" name="Rectangle 263"/>
          <p:cNvSpPr>
            <a:spLocks noChangeArrowheads="1"/>
          </p:cNvSpPr>
          <p:nvPr/>
        </p:nvSpPr>
        <p:spPr bwMode="auto">
          <a:xfrm>
            <a:off x="3548063" y="35607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3" name="Line 264"/>
          <p:cNvSpPr>
            <a:spLocks noChangeShapeType="1"/>
          </p:cNvSpPr>
          <p:nvPr/>
        </p:nvSpPr>
        <p:spPr bwMode="auto">
          <a:xfrm>
            <a:off x="3113088" y="3613150"/>
            <a:ext cx="4349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06" name="Rectangle 265"/>
          <p:cNvSpPr>
            <a:spLocks noChangeArrowheads="1"/>
          </p:cNvSpPr>
          <p:nvPr/>
        </p:nvSpPr>
        <p:spPr bwMode="auto">
          <a:xfrm>
            <a:off x="4100513" y="57673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07" name="Rectangle 268"/>
          <p:cNvSpPr>
            <a:spLocks noChangeArrowheads="1"/>
          </p:cNvSpPr>
          <p:nvPr/>
        </p:nvSpPr>
        <p:spPr bwMode="auto">
          <a:xfrm>
            <a:off x="4214813" y="46434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08" name="Rectangle 269"/>
          <p:cNvSpPr>
            <a:spLocks noChangeArrowheads="1"/>
          </p:cNvSpPr>
          <p:nvPr/>
        </p:nvSpPr>
        <p:spPr bwMode="auto">
          <a:xfrm>
            <a:off x="4214813" y="46434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7" name="Line 270"/>
          <p:cNvSpPr>
            <a:spLocks noChangeShapeType="1"/>
          </p:cNvSpPr>
          <p:nvPr/>
        </p:nvSpPr>
        <p:spPr bwMode="auto">
          <a:xfrm>
            <a:off x="3113088" y="471963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0" name="Rectangle 275"/>
          <p:cNvSpPr>
            <a:spLocks noChangeArrowheads="1"/>
          </p:cNvSpPr>
          <p:nvPr/>
        </p:nvSpPr>
        <p:spPr bwMode="auto">
          <a:xfrm>
            <a:off x="4224338" y="41560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11" name="Rectangle 276"/>
          <p:cNvSpPr>
            <a:spLocks noChangeArrowheads="1"/>
          </p:cNvSpPr>
          <p:nvPr/>
        </p:nvSpPr>
        <p:spPr bwMode="auto">
          <a:xfrm>
            <a:off x="4205288" y="415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0" name="Line 277"/>
          <p:cNvSpPr>
            <a:spLocks noChangeShapeType="1"/>
          </p:cNvSpPr>
          <p:nvPr/>
        </p:nvSpPr>
        <p:spPr bwMode="auto">
          <a:xfrm>
            <a:off x="3113088" y="424180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21" name="Line 279"/>
          <p:cNvSpPr>
            <a:spLocks noChangeShapeType="1"/>
          </p:cNvSpPr>
          <p:nvPr/>
        </p:nvSpPr>
        <p:spPr bwMode="auto">
          <a:xfrm>
            <a:off x="3122613" y="390048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4" name="Rectangle 281"/>
          <p:cNvSpPr>
            <a:spLocks noChangeArrowheads="1"/>
          </p:cNvSpPr>
          <p:nvPr/>
        </p:nvSpPr>
        <p:spPr bwMode="auto">
          <a:xfrm>
            <a:off x="4233863" y="38052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TCP3e_W/R</a:t>
            </a:r>
          </a:p>
        </p:txBody>
      </p:sp>
      <p:sp>
        <p:nvSpPr>
          <p:cNvPr id="22615" name="Rectangle 282"/>
          <p:cNvSpPr>
            <a:spLocks noChangeArrowheads="1"/>
          </p:cNvSpPr>
          <p:nvPr/>
        </p:nvSpPr>
        <p:spPr bwMode="auto">
          <a:xfrm>
            <a:off x="4214813" y="38052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4" name="Line 283"/>
          <p:cNvSpPr>
            <a:spLocks noChangeShapeType="1"/>
          </p:cNvSpPr>
          <p:nvPr/>
        </p:nvSpPr>
        <p:spPr bwMode="auto">
          <a:xfrm>
            <a:off x="3122613" y="5175250"/>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7" name="Rectangle 286"/>
          <p:cNvSpPr>
            <a:spLocks noChangeArrowheads="1"/>
          </p:cNvSpPr>
          <p:nvPr/>
        </p:nvSpPr>
        <p:spPr bwMode="auto">
          <a:xfrm>
            <a:off x="4233863" y="5099050"/>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18" name="Rectangle 287"/>
          <p:cNvSpPr>
            <a:spLocks noChangeArrowheads="1"/>
          </p:cNvSpPr>
          <p:nvPr/>
        </p:nvSpPr>
        <p:spPr bwMode="auto">
          <a:xfrm>
            <a:off x="4233863" y="5099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20" name="Rectangle 353"/>
          <p:cNvSpPr>
            <a:spLocks noChangeArrowheads="1"/>
          </p:cNvSpPr>
          <p:nvPr/>
        </p:nvSpPr>
        <p:spPr bwMode="auto">
          <a:xfrm>
            <a:off x="1255713" y="29781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29" name="Line 354"/>
          <p:cNvSpPr>
            <a:spLocks noChangeShapeType="1"/>
          </p:cNvSpPr>
          <p:nvPr/>
        </p:nvSpPr>
        <p:spPr bwMode="auto">
          <a:xfrm>
            <a:off x="1392238" y="304482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2" name="Text Box 363"/>
          <p:cNvSpPr txBox="1">
            <a:spLocks noChangeArrowheads="1"/>
          </p:cNvSpPr>
          <p:nvPr/>
        </p:nvSpPr>
        <p:spPr bwMode="auto">
          <a:xfrm>
            <a:off x="541631" y="2160588"/>
            <a:ext cx="593432"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EDMA_0</a:t>
            </a:r>
          </a:p>
        </p:txBody>
      </p:sp>
      <p:sp>
        <p:nvSpPr>
          <p:cNvPr id="22623" name="Text Box 364"/>
          <p:cNvSpPr txBox="1">
            <a:spLocks noChangeArrowheads="1"/>
          </p:cNvSpPr>
          <p:nvPr/>
        </p:nvSpPr>
        <p:spPr bwMode="auto">
          <a:xfrm>
            <a:off x="713831" y="4186238"/>
            <a:ext cx="679994"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EDMA_1,2</a:t>
            </a:r>
          </a:p>
        </p:txBody>
      </p:sp>
      <p:sp>
        <p:nvSpPr>
          <p:cNvPr id="22624" name="Rectangle 365"/>
          <p:cNvSpPr>
            <a:spLocks noChangeArrowheads="1"/>
          </p:cNvSpPr>
          <p:nvPr/>
        </p:nvSpPr>
        <p:spPr bwMode="auto">
          <a:xfrm>
            <a:off x="3759200" y="303053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3" name="Line 366"/>
          <p:cNvSpPr>
            <a:spLocks noChangeShapeType="1"/>
          </p:cNvSpPr>
          <p:nvPr/>
        </p:nvSpPr>
        <p:spPr bwMode="auto">
          <a:xfrm flipV="1">
            <a:off x="2901950" y="3182938"/>
            <a:ext cx="704850"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6" name="Rectangle 367"/>
          <p:cNvSpPr>
            <a:spLocks noChangeArrowheads="1"/>
          </p:cNvSpPr>
          <p:nvPr/>
        </p:nvSpPr>
        <p:spPr bwMode="auto">
          <a:xfrm>
            <a:off x="3606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27" name="Rectangle 368"/>
          <p:cNvSpPr>
            <a:spLocks noChangeArrowheads="1"/>
          </p:cNvSpPr>
          <p:nvPr/>
        </p:nvSpPr>
        <p:spPr bwMode="auto">
          <a:xfrm>
            <a:off x="4368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28" name="Rectangle 373"/>
          <p:cNvSpPr>
            <a:spLocks noChangeArrowheads="1"/>
          </p:cNvSpPr>
          <p:nvPr/>
        </p:nvSpPr>
        <p:spPr bwMode="auto">
          <a:xfrm>
            <a:off x="3800475" y="294481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7" name="Line 374"/>
          <p:cNvSpPr>
            <a:spLocks noChangeShapeType="1"/>
          </p:cNvSpPr>
          <p:nvPr/>
        </p:nvSpPr>
        <p:spPr bwMode="auto">
          <a:xfrm flipV="1">
            <a:off x="2870200" y="3097213"/>
            <a:ext cx="777875"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0" name="Rectangle 375"/>
          <p:cNvSpPr>
            <a:spLocks noChangeArrowheads="1"/>
          </p:cNvSpPr>
          <p:nvPr/>
        </p:nvSpPr>
        <p:spPr bwMode="auto">
          <a:xfrm>
            <a:off x="364807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1" name="Rectangle 376"/>
          <p:cNvSpPr>
            <a:spLocks noChangeArrowheads="1"/>
          </p:cNvSpPr>
          <p:nvPr/>
        </p:nvSpPr>
        <p:spPr bwMode="auto">
          <a:xfrm>
            <a:off x="440372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32" name="Rectangle 381"/>
          <p:cNvSpPr>
            <a:spLocks noChangeArrowheads="1"/>
          </p:cNvSpPr>
          <p:nvPr/>
        </p:nvSpPr>
        <p:spPr bwMode="auto">
          <a:xfrm>
            <a:off x="3841750" y="285908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L2 0-3</a:t>
            </a:r>
          </a:p>
        </p:txBody>
      </p:sp>
      <p:sp>
        <p:nvSpPr>
          <p:cNvPr id="65641" name="Line 382"/>
          <p:cNvSpPr>
            <a:spLocks noChangeShapeType="1"/>
          </p:cNvSpPr>
          <p:nvPr/>
        </p:nvSpPr>
        <p:spPr bwMode="auto">
          <a:xfrm flipV="1">
            <a:off x="2887663" y="3011488"/>
            <a:ext cx="801687"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4" name="Rectangle 383"/>
          <p:cNvSpPr>
            <a:spLocks noChangeArrowheads="1"/>
          </p:cNvSpPr>
          <p:nvPr/>
        </p:nvSpPr>
        <p:spPr bwMode="auto">
          <a:xfrm>
            <a:off x="3689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5" name="Rectangle 384"/>
          <p:cNvSpPr>
            <a:spLocks noChangeArrowheads="1"/>
          </p:cNvSpPr>
          <p:nvPr/>
        </p:nvSpPr>
        <p:spPr bwMode="auto">
          <a:xfrm>
            <a:off x="4451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644" name="Rectangle 173"/>
          <p:cNvSpPr>
            <a:spLocks noChangeArrowheads="1"/>
          </p:cNvSpPr>
          <p:nvPr/>
        </p:nvSpPr>
        <p:spPr bwMode="auto">
          <a:xfrm>
            <a:off x="5329238" y="2209801"/>
            <a:ext cx="3464718" cy="1449628"/>
          </a:xfrm>
          <a:prstGeom prst="rect">
            <a:avLst/>
          </a:prstGeom>
          <a:noFill/>
          <a:ln w="9525" algn="ctr">
            <a:noFill/>
            <a:miter lim="800000"/>
            <a:headEnd/>
            <a:tailEnd/>
          </a:ln>
        </p:spPr>
        <p:txBody>
          <a:bodyPr wrap="square">
            <a:spAutoFit/>
          </a:bodyPr>
          <a:lstStyle/>
          <a:p>
            <a:pPr marL="227013" indent="-227013" algn="l">
              <a:lnSpc>
                <a:spcPct val="80000"/>
              </a:lnSpc>
              <a:spcAft>
                <a:spcPct val="10000"/>
              </a:spcAft>
              <a:buFont typeface="Arial" pitchFamily="34" charset="0"/>
              <a:buChar char="•"/>
            </a:pPr>
            <a:r>
              <a:rPr lang="en-US" sz="1800" dirty="0" smtClean="0">
                <a:latin typeface="+mn-lt"/>
              </a:rPr>
              <a:t>Facilitates high-bandwidth communication links between DSP cores, subsystems, peripherals, and memories.</a:t>
            </a:r>
          </a:p>
          <a:p>
            <a:pPr marL="227013" indent="-227013" algn="l">
              <a:lnSpc>
                <a:spcPct val="80000"/>
              </a:lnSpc>
              <a:spcAft>
                <a:spcPct val="10000"/>
              </a:spcAft>
              <a:buFont typeface="Arial" pitchFamily="34" charset="0"/>
              <a:buChar char="•"/>
            </a:pPr>
            <a:r>
              <a:rPr lang="en-US" sz="1800" dirty="0" smtClean="0">
                <a:latin typeface="+mn-lt"/>
              </a:rPr>
              <a:t>Supports parallel orthogonal communication links</a:t>
            </a:r>
            <a:endParaRPr lang="en-US" sz="1600" dirty="0" smtClean="0"/>
          </a:p>
        </p:txBody>
      </p:sp>
      <p:sp>
        <p:nvSpPr>
          <p:cNvPr id="22637" name="Rectangle 28"/>
          <p:cNvSpPr>
            <a:spLocks noChangeArrowheads="1"/>
          </p:cNvSpPr>
          <p:nvPr/>
        </p:nvSpPr>
        <p:spPr bwMode="auto">
          <a:xfrm rot="5400000">
            <a:off x="2066925" y="1470025"/>
            <a:ext cx="1711325" cy="5873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dirty="0">
                <a:latin typeface="+mj-lt"/>
              </a:rPr>
              <a:t>CPUCLK/2</a:t>
            </a:r>
          </a:p>
          <a:p>
            <a:pPr algn="ctr">
              <a:lnSpc>
                <a:spcPct val="90000"/>
              </a:lnSpc>
              <a:defRPr/>
            </a:pPr>
            <a:r>
              <a:rPr lang="en-US" sz="1800" dirty="0">
                <a:latin typeface="+mj-lt"/>
              </a:rPr>
              <a:t>256bit TeraNet</a:t>
            </a:r>
          </a:p>
        </p:txBody>
      </p:sp>
      <p:sp>
        <p:nvSpPr>
          <p:cNvPr id="65646" name="Line 175"/>
          <p:cNvSpPr>
            <a:spLocks noChangeShapeType="1"/>
          </p:cNvSpPr>
          <p:nvPr/>
        </p:nvSpPr>
        <p:spPr bwMode="auto">
          <a:xfrm>
            <a:off x="3103563" y="450373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47" name="Line 255"/>
          <p:cNvSpPr>
            <a:spLocks noChangeShapeType="1"/>
          </p:cNvSpPr>
          <p:nvPr/>
        </p:nvSpPr>
        <p:spPr bwMode="auto">
          <a:xfrm>
            <a:off x="1392238" y="5127625"/>
            <a:ext cx="1262062" cy="7938"/>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0" name="Rectangle 256"/>
          <p:cNvSpPr>
            <a:spLocks noChangeArrowheads="1"/>
          </p:cNvSpPr>
          <p:nvPr/>
        </p:nvSpPr>
        <p:spPr bwMode="auto">
          <a:xfrm>
            <a:off x="487363" y="50371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641" name="Rectangle 257"/>
          <p:cNvSpPr>
            <a:spLocks noChangeArrowheads="1"/>
          </p:cNvSpPr>
          <p:nvPr/>
        </p:nvSpPr>
        <p:spPr bwMode="auto">
          <a:xfrm>
            <a:off x="1293813" y="50371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42" name="Rectangle 275"/>
          <p:cNvSpPr>
            <a:spLocks noChangeArrowheads="1"/>
          </p:cNvSpPr>
          <p:nvPr/>
        </p:nvSpPr>
        <p:spPr bwMode="auto">
          <a:xfrm>
            <a:off x="4297363" y="421322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43" name="Rectangle 276"/>
          <p:cNvSpPr>
            <a:spLocks noChangeArrowheads="1"/>
          </p:cNvSpPr>
          <p:nvPr/>
        </p:nvSpPr>
        <p:spPr bwMode="auto">
          <a:xfrm>
            <a:off x="4278313" y="42132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2" name="Line 277"/>
          <p:cNvSpPr>
            <a:spLocks noChangeShapeType="1"/>
          </p:cNvSpPr>
          <p:nvPr/>
        </p:nvSpPr>
        <p:spPr bwMode="auto">
          <a:xfrm>
            <a:off x="3186113" y="429895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5" name="Rectangle 268"/>
          <p:cNvSpPr>
            <a:spLocks noChangeArrowheads="1"/>
          </p:cNvSpPr>
          <p:nvPr/>
        </p:nvSpPr>
        <p:spPr bwMode="auto">
          <a:xfrm>
            <a:off x="4303713" y="47005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46" name="Rectangle 269"/>
          <p:cNvSpPr>
            <a:spLocks noChangeArrowheads="1"/>
          </p:cNvSpPr>
          <p:nvPr/>
        </p:nvSpPr>
        <p:spPr bwMode="auto">
          <a:xfrm>
            <a:off x="4303713" y="47005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5" name="Line 270"/>
          <p:cNvSpPr>
            <a:spLocks noChangeShapeType="1"/>
          </p:cNvSpPr>
          <p:nvPr/>
        </p:nvSpPr>
        <p:spPr bwMode="auto">
          <a:xfrm>
            <a:off x="3201988" y="477678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56" name="Line 283"/>
          <p:cNvSpPr>
            <a:spLocks noChangeShapeType="1"/>
          </p:cNvSpPr>
          <p:nvPr/>
        </p:nvSpPr>
        <p:spPr bwMode="auto">
          <a:xfrm>
            <a:off x="3187700" y="5224463"/>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9" name="Rectangle 286"/>
          <p:cNvSpPr>
            <a:spLocks noChangeArrowheads="1"/>
          </p:cNvSpPr>
          <p:nvPr/>
        </p:nvSpPr>
        <p:spPr bwMode="auto">
          <a:xfrm>
            <a:off x="4298950" y="51482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0" name="Rectangle 287"/>
          <p:cNvSpPr>
            <a:spLocks noChangeArrowheads="1"/>
          </p:cNvSpPr>
          <p:nvPr/>
        </p:nvSpPr>
        <p:spPr bwMode="auto">
          <a:xfrm>
            <a:off x="4298950" y="51482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9" name="Line 283"/>
          <p:cNvSpPr>
            <a:spLocks noChangeShapeType="1"/>
          </p:cNvSpPr>
          <p:nvPr/>
        </p:nvSpPr>
        <p:spPr bwMode="auto">
          <a:xfrm>
            <a:off x="3252788" y="5273675"/>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2" name="Rectangle 286"/>
          <p:cNvSpPr>
            <a:spLocks noChangeArrowheads="1"/>
          </p:cNvSpPr>
          <p:nvPr/>
        </p:nvSpPr>
        <p:spPr bwMode="auto">
          <a:xfrm>
            <a:off x="4364038" y="51974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3" name="Rectangle 287"/>
          <p:cNvSpPr>
            <a:spLocks noChangeArrowheads="1"/>
          </p:cNvSpPr>
          <p:nvPr/>
        </p:nvSpPr>
        <p:spPr bwMode="auto">
          <a:xfrm>
            <a:off x="4364038" y="51974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2" name="Line 283"/>
          <p:cNvSpPr>
            <a:spLocks noChangeShapeType="1"/>
          </p:cNvSpPr>
          <p:nvPr/>
        </p:nvSpPr>
        <p:spPr bwMode="auto">
          <a:xfrm>
            <a:off x="3233738" y="5322888"/>
            <a:ext cx="1204912"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5" name="Rectangle 286"/>
          <p:cNvSpPr>
            <a:spLocks noChangeArrowheads="1"/>
          </p:cNvSpPr>
          <p:nvPr/>
        </p:nvSpPr>
        <p:spPr bwMode="auto">
          <a:xfrm>
            <a:off x="4429125" y="52466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6" name="Rectangle 287"/>
          <p:cNvSpPr>
            <a:spLocks noChangeArrowheads="1"/>
          </p:cNvSpPr>
          <p:nvPr/>
        </p:nvSpPr>
        <p:spPr bwMode="auto">
          <a:xfrm>
            <a:off x="4429125" y="52466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5" name="Line 254"/>
          <p:cNvSpPr>
            <a:spLocks noChangeShapeType="1"/>
          </p:cNvSpPr>
          <p:nvPr/>
        </p:nvSpPr>
        <p:spPr bwMode="auto">
          <a:xfrm>
            <a:off x="1425575" y="4827588"/>
            <a:ext cx="1230313"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8" name="Rectangle 258"/>
          <p:cNvSpPr>
            <a:spLocks noChangeArrowheads="1"/>
          </p:cNvSpPr>
          <p:nvPr/>
        </p:nvSpPr>
        <p:spPr bwMode="auto">
          <a:xfrm>
            <a:off x="511175" y="47466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59" name="Rectangle 259"/>
          <p:cNvSpPr>
            <a:spLocks noChangeArrowheads="1"/>
          </p:cNvSpPr>
          <p:nvPr/>
        </p:nvSpPr>
        <p:spPr bwMode="auto">
          <a:xfrm>
            <a:off x="1317625" y="47466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60" name="Rectangle 33"/>
          <p:cNvSpPr>
            <a:spLocks noChangeArrowheads="1"/>
          </p:cNvSpPr>
          <p:nvPr/>
        </p:nvSpPr>
        <p:spPr bwMode="auto">
          <a:xfrm rot="5400000">
            <a:off x="1335088" y="4229100"/>
            <a:ext cx="3254375" cy="593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a:latin typeface="+mj-lt"/>
              </a:rPr>
              <a:t>CPUCLK/3 </a:t>
            </a:r>
          </a:p>
          <a:p>
            <a:pPr algn="ctr">
              <a:lnSpc>
                <a:spcPct val="90000"/>
              </a:lnSpc>
              <a:defRPr/>
            </a:pPr>
            <a:r>
              <a:rPr lang="en-US" sz="2000">
                <a:latin typeface="+mj-lt"/>
              </a:rPr>
              <a:t>128bit  TeraNet</a:t>
            </a:r>
          </a:p>
        </p:txBody>
      </p:sp>
      <p:sp>
        <p:nvSpPr>
          <p:cNvPr id="65669" name="Rectangle 65"/>
          <p:cNvSpPr>
            <a:spLocks noChangeArrowheads="1"/>
          </p:cNvSpPr>
          <p:nvPr/>
        </p:nvSpPr>
        <p:spPr bwMode="auto">
          <a:xfrm>
            <a:off x="45656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0" name="Rectangle 65"/>
          <p:cNvSpPr>
            <a:spLocks noChangeArrowheads="1"/>
          </p:cNvSpPr>
          <p:nvPr/>
        </p:nvSpPr>
        <p:spPr bwMode="auto">
          <a:xfrm>
            <a:off x="47180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1" name="Rectangle 65"/>
          <p:cNvSpPr>
            <a:spLocks noChangeArrowheads="1"/>
          </p:cNvSpPr>
          <p:nvPr/>
        </p:nvSpPr>
        <p:spPr bwMode="auto">
          <a:xfrm>
            <a:off x="486410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2" name="Rectangle 65"/>
          <p:cNvSpPr>
            <a:spLocks noChangeArrowheads="1"/>
          </p:cNvSpPr>
          <p:nvPr/>
        </p:nvSpPr>
        <p:spPr bwMode="auto">
          <a:xfrm>
            <a:off x="5016500" y="1804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cxnSp>
        <p:nvCxnSpPr>
          <p:cNvPr id="65673" name="Shape 178"/>
          <p:cNvCxnSpPr>
            <a:cxnSpLocks noChangeShapeType="1"/>
            <a:stCxn id="22635" idx="3"/>
            <a:endCxn id="65669" idx="2"/>
          </p:cNvCxnSpPr>
          <p:nvPr/>
        </p:nvCxnSpPr>
        <p:spPr bwMode="auto">
          <a:xfrm flipV="1">
            <a:off x="4603750" y="2032000"/>
            <a:ext cx="38100" cy="979488"/>
          </a:xfrm>
          <a:prstGeom prst="bentConnector2">
            <a:avLst/>
          </a:prstGeom>
          <a:noFill/>
          <a:ln w="12700" algn="ctr">
            <a:solidFill>
              <a:schemeClr val="tx1"/>
            </a:solidFill>
            <a:round/>
            <a:headEnd type="none" w="sm" len="sm"/>
            <a:tailEnd type="triangle" w="med" len="med"/>
          </a:ln>
        </p:spPr>
      </p:cxn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421481" y="0"/>
            <a:ext cx="8229600" cy="762000"/>
          </a:xfrm>
        </p:spPr>
        <p:txBody>
          <a:bodyPr/>
          <a:lstStyle/>
          <a:p>
            <a:pPr eaLnBrk="1" hangingPunct="1"/>
            <a:r>
              <a:rPr lang="en-US" sz="3600" b="0" dirty="0" smtClean="0"/>
              <a:t>Debug – Additional Information</a:t>
            </a:r>
          </a:p>
        </p:txBody>
      </p:sp>
      <p:sp>
        <p:nvSpPr>
          <p:cNvPr id="106499" name="Rectangle 3"/>
          <p:cNvSpPr>
            <a:spLocks noChangeArrowheads="1"/>
          </p:cNvSpPr>
          <p:nvPr/>
        </p:nvSpPr>
        <p:spPr bwMode="auto">
          <a:xfrm>
            <a:off x="304800" y="838200"/>
            <a:ext cx="8458200" cy="5562600"/>
          </a:xfrm>
          <a:prstGeom prst="rect">
            <a:avLst/>
          </a:prstGeom>
          <a:noFill/>
          <a:ln w="9525">
            <a:noFill/>
            <a:miter lim="800000"/>
            <a:headEnd/>
            <a:tailEnd/>
          </a:ln>
        </p:spPr>
        <p:txBody>
          <a:bodyPr/>
          <a:lstStyle/>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Multicore emulation support, host tooling, </a:t>
            </a:r>
            <a:r>
              <a:rPr lang="en-US" dirty="0">
                <a:solidFill>
                  <a:srgbClr val="000000"/>
                </a:solidFill>
                <a:latin typeface="Calibri" pitchFamily="34" charset="0"/>
                <a:cs typeface="Arial" pitchFamily="34" charset="0"/>
              </a:rPr>
              <a:t>can halt any or all of the cores on the device.</a:t>
            </a:r>
          </a:p>
          <a:p>
            <a:pPr marL="574675" lvl="1" indent="-233363" algn="l">
              <a:lnSpc>
                <a:spcPct val="80000"/>
              </a:lnSpc>
              <a:spcBef>
                <a:spcPct val="20000"/>
              </a:spcBef>
              <a:buFont typeface="Arial" pitchFamily="34" charset="0"/>
              <a:buChar char="–"/>
            </a:pPr>
            <a:r>
              <a:rPr lang="en-US" dirty="0">
                <a:solidFill>
                  <a:srgbClr val="000000"/>
                </a:solidFill>
                <a:latin typeface="Calibri" pitchFamily="34" charset="0"/>
                <a:cs typeface="Arial" pitchFamily="34" charset="0"/>
              </a:rPr>
              <a:t>Each core supports a direct connection to the JTAG interface.</a:t>
            </a:r>
          </a:p>
          <a:p>
            <a:pPr marL="574675" lvl="1" indent="-233363" algn="l">
              <a:lnSpc>
                <a:spcPct val="80000"/>
              </a:lnSpc>
              <a:spcBef>
                <a:spcPct val="20000"/>
              </a:spcBef>
              <a:buFont typeface="Arial" pitchFamily="34" charset="0"/>
              <a:buChar char="–"/>
            </a:pPr>
            <a:r>
              <a:rPr lang="en-US" dirty="0">
                <a:solidFill>
                  <a:srgbClr val="000000"/>
                </a:solidFill>
                <a:latin typeface="Calibri" pitchFamily="34" charset="0"/>
                <a:cs typeface="Arial" pitchFamily="34" charset="0"/>
              </a:rPr>
              <a:t>Emulation has full visibility of the CorePac memory </a:t>
            </a:r>
            <a:r>
              <a:rPr lang="en-US" dirty="0" smtClean="0">
                <a:solidFill>
                  <a:srgbClr val="000000"/>
                </a:solidFill>
                <a:latin typeface="Calibri" pitchFamily="34" charset="0"/>
                <a:cs typeface="Arial" pitchFamily="34" charset="0"/>
              </a:rPr>
              <a:t>map.</a:t>
            </a: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Adds third mode of running, halt, in response to “critical” interrupts</a:t>
            </a: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Supports core and system trace into different trace buffers (4K, 32K) or external receiver(up to 2G on XDS560v2 Pro)</a:t>
            </a:r>
          </a:p>
          <a:p>
            <a:pPr marL="117475" indent="-23336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Ability to dynamically drain trace buffers from the application</a:t>
            </a: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Advanced Event Triggering (AET) allows the user to identify and trigger on events of interest from the code or the debugger.</a:t>
            </a:r>
          </a:p>
          <a:p>
            <a:pPr marL="227013" indent="-227013" algn="l">
              <a:lnSpc>
                <a:spcPct val="80000"/>
              </a:lnSpc>
              <a:spcBef>
                <a:spcPct val="20000"/>
              </a:spcBef>
              <a:buFont typeface="Arial" pitchFamily="34" charset="0"/>
              <a:buChar char="•"/>
            </a:pPr>
            <a:r>
              <a:rPr lang="en-US" dirty="0" smtClean="0">
                <a:solidFill>
                  <a:srgbClr val="000000"/>
                </a:solidFill>
                <a:latin typeface="Calibri" pitchFamily="34" charset="0"/>
                <a:cs typeface="Arial" pitchFamily="34" charset="0"/>
              </a:rPr>
              <a:t>Common Platform Trace (CP Tracer) provides statistical gathering into trace buffer for various slave interfaces. Enables profiling, identification of bottlenecks, and instrumentation.</a:t>
            </a:r>
          </a:p>
          <a:p>
            <a:pPr marL="117475" indent="-233363" algn="l">
              <a:lnSpc>
                <a:spcPct val="80000"/>
              </a:lnSpc>
              <a:spcBef>
                <a:spcPct val="20000"/>
              </a:spcBef>
            </a:pPr>
            <a:r>
              <a:rPr lang="en-US" dirty="0">
                <a:solidFill>
                  <a:srgbClr val="000000"/>
                </a:solidFill>
                <a:latin typeface="Calibri" pitchFamily="34" charset="0"/>
                <a:cs typeface="Arial" pitchFamily="34" charset="0"/>
              </a:rPr>
              <a:t/>
            </a:r>
            <a:br>
              <a:rPr lang="en-US" dirty="0">
                <a:solidFill>
                  <a:srgbClr val="000000"/>
                </a:solidFill>
                <a:latin typeface="Calibri" pitchFamily="34" charset="0"/>
                <a:cs typeface="Arial" pitchFamily="34" charset="0"/>
              </a:rPr>
            </a:br>
            <a:endParaRPr lang="en-US" dirty="0">
              <a:solidFill>
                <a:srgbClr val="000000"/>
              </a:solidFill>
              <a:latin typeface="Calibri" pitchFamily="34" charset="0"/>
              <a:cs typeface="Arial"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4"/>
          <p:cNvSpPr>
            <a:spLocks noGrp="1"/>
          </p:cNvSpPr>
          <p:nvPr>
            <p:ph type="title"/>
          </p:nvPr>
        </p:nvSpPr>
        <p:spPr>
          <a:xfrm>
            <a:off x="121444" y="76200"/>
            <a:ext cx="8865394" cy="907026"/>
          </a:xfrm>
        </p:spPr>
        <p:txBody>
          <a:bodyPr/>
          <a:lstStyle/>
          <a:p>
            <a:pPr eaLnBrk="1" hangingPunct="1"/>
            <a:r>
              <a:rPr lang="en-US" sz="3400" b="0" dirty="0" smtClean="0"/>
              <a:t>Miscellaneous Elements –Additional Information</a:t>
            </a:r>
          </a:p>
        </p:txBody>
      </p:sp>
      <p:sp>
        <p:nvSpPr>
          <p:cNvPr id="86019" name="Content Placeholder 5"/>
          <p:cNvSpPr>
            <a:spLocks noGrp="1"/>
          </p:cNvSpPr>
          <p:nvPr>
            <p:ph idx="1"/>
          </p:nvPr>
        </p:nvSpPr>
        <p:spPr>
          <a:xfrm>
            <a:off x="408038" y="1681316"/>
            <a:ext cx="8229600" cy="3886199"/>
          </a:xfrm>
        </p:spPr>
        <p:txBody>
          <a:bodyPr/>
          <a:lstStyle/>
          <a:p>
            <a:pPr eaLnBrk="1" hangingPunct="1">
              <a:lnSpc>
                <a:spcPct val="80000"/>
              </a:lnSpc>
            </a:pPr>
            <a:r>
              <a:rPr lang="en-US" dirty="0" smtClean="0"/>
              <a:t>Support to assert NMI (Non-</a:t>
            </a:r>
            <a:r>
              <a:rPr lang="en-US" dirty="0" err="1" smtClean="0"/>
              <a:t>maskable</a:t>
            </a:r>
            <a:r>
              <a:rPr lang="en-US" dirty="0" smtClean="0"/>
              <a:t> Interrupt) input for each core;  Separate hardware pins for NMI and core selector.</a:t>
            </a:r>
          </a:p>
          <a:p>
            <a:pPr eaLnBrk="1" hangingPunct="1">
              <a:lnSpc>
                <a:spcPct val="80000"/>
              </a:lnSpc>
            </a:pPr>
            <a:r>
              <a:rPr lang="en-US" dirty="0" smtClean="0"/>
              <a:t>Support for local reset for each core; </a:t>
            </a:r>
            <a:br>
              <a:rPr lang="en-US" dirty="0" smtClean="0"/>
            </a:br>
            <a:r>
              <a:rPr lang="en-US" dirty="0" smtClean="0"/>
              <a:t>Separate hardware pins for local reset and core selector.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1204" name="Rectangle 4"/>
          <p:cNvSpPr>
            <a:spLocks noGrp="1" noChangeArrowheads="1"/>
          </p:cNvSpPr>
          <p:nvPr>
            <p:ph type="title" idx="4294967295"/>
          </p:nvPr>
        </p:nvSpPr>
        <p:spPr>
          <a:xfrm>
            <a:off x="435784" y="76200"/>
            <a:ext cx="8229600" cy="762000"/>
          </a:xfrm>
        </p:spPr>
        <p:txBody>
          <a:bodyPr/>
          <a:lstStyle/>
          <a:p>
            <a:pPr eaLnBrk="1" hangingPunct="1"/>
            <a:r>
              <a:rPr lang="en-US" b="0" dirty="0" smtClean="0"/>
              <a:t>C66x CorePac</a:t>
            </a:r>
          </a:p>
        </p:txBody>
      </p:sp>
      <p:sp>
        <p:nvSpPr>
          <p:cNvPr id="51205" name="Rectangle 171"/>
          <p:cNvSpPr>
            <a:spLocks noGrp="1" noChangeArrowheads="1"/>
          </p:cNvSpPr>
          <p:nvPr>
            <p:ph type="body" sz="half" idx="4294967295"/>
          </p:nvPr>
        </p:nvSpPr>
        <p:spPr>
          <a:xfrm>
            <a:off x="5459407" y="1219200"/>
            <a:ext cx="3527425" cy="5154613"/>
          </a:xfrm>
        </p:spPr>
        <p:txBody>
          <a:bodyPr/>
          <a:lstStyle/>
          <a:p>
            <a:pPr marL="227013" indent="-227013" eaLnBrk="1" hangingPunct="1">
              <a:spcBef>
                <a:spcPct val="0"/>
              </a:spcBef>
              <a:spcAft>
                <a:spcPct val="10000"/>
              </a:spcAft>
            </a:pPr>
            <a:r>
              <a:rPr lang="en-US" sz="1400" dirty="0" smtClean="0"/>
              <a:t>1 to 8 C66x CorePac DSP Cores operating at up to 1.25 GHz</a:t>
            </a:r>
          </a:p>
          <a:p>
            <a:pPr marL="574675" lvl="1" indent="-233363" eaLnBrk="1" hangingPunct="1">
              <a:spcBef>
                <a:spcPct val="0"/>
              </a:spcBef>
              <a:spcAft>
                <a:spcPct val="10000"/>
              </a:spcAft>
            </a:pPr>
            <a:r>
              <a:rPr lang="en-US" sz="1400" dirty="0" smtClean="0"/>
              <a:t>Fixed- and floating-point operations</a:t>
            </a:r>
          </a:p>
          <a:p>
            <a:pPr marL="574675" lvl="1" indent="-233363" eaLnBrk="1" hangingPunct="1">
              <a:spcBef>
                <a:spcPct val="0"/>
              </a:spcBef>
              <a:spcAft>
                <a:spcPct val="10000"/>
              </a:spcAft>
            </a:pPr>
            <a:r>
              <a:rPr lang="en-US" sz="1400" dirty="0" smtClean="0"/>
              <a:t>Code compatible with other C64x+ and C67x+ devices</a:t>
            </a:r>
          </a:p>
          <a:p>
            <a:pPr marL="227013" indent="-227013" eaLnBrk="1" hangingPunct="1">
              <a:spcBef>
                <a:spcPct val="0"/>
              </a:spcBef>
              <a:spcAft>
                <a:spcPct val="10000"/>
              </a:spcAft>
            </a:pPr>
            <a:r>
              <a:rPr lang="en-US" sz="1400" dirty="0" smtClean="0"/>
              <a:t>L1 Memory</a:t>
            </a:r>
          </a:p>
          <a:p>
            <a:pPr marL="574675" lvl="1" indent="-233363" eaLnBrk="1" hangingPunct="1">
              <a:spcBef>
                <a:spcPct val="0"/>
              </a:spcBef>
              <a:spcAft>
                <a:spcPct val="10000"/>
              </a:spcAft>
            </a:pPr>
            <a:r>
              <a:rPr lang="en-US" sz="1400" dirty="0" smtClean="0"/>
              <a:t>Can be partitioned as cache and/or RAM</a:t>
            </a:r>
          </a:p>
          <a:p>
            <a:pPr marL="574675" lvl="1" indent="-233363" eaLnBrk="1" hangingPunct="1">
              <a:spcBef>
                <a:spcPct val="0"/>
              </a:spcBef>
              <a:spcAft>
                <a:spcPct val="10000"/>
              </a:spcAft>
            </a:pPr>
            <a:r>
              <a:rPr lang="en-US" sz="1400" dirty="0" smtClean="0"/>
              <a:t>32KB L1P per core </a:t>
            </a:r>
          </a:p>
          <a:p>
            <a:pPr marL="574675" lvl="1" indent="-233363" eaLnBrk="1" hangingPunct="1">
              <a:spcBef>
                <a:spcPct val="0"/>
              </a:spcBef>
              <a:spcAft>
                <a:spcPct val="10000"/>
              </a:spcAft>
            </a:pPr>
            <a:r>
              <a:rPr lang="en-US" sz="1400" dirty="0" smtClean="0"/>
              <a:t>32KB L1D per core</a:t>
            </a:r>
          </a:p>
          <a:p>
            <a:pPr marL="574675" lvl="1" indent="-233363" eaLnBrk="1" hangingPunct="1">
              <a:spcBef>
                <a:spcPct val="0"/>
              </a:spcBef>
              <a:spcAft>
                <a:spcPct val="10000"/>
              </a:spcAft>
            </a:pPr>
            <a:r>
              <a:rPr lang="en-US" sz="1400" dirty="0" smtClean="0"/>
              <a:t>Error detection for L1P</a:t>
            </a:r>
          </a:p>
          <a:p>
            <a:pPr marL="574675" lvl="1" indent="-233363" eaLnBrk="1" hangingPunct="1">
              <a:spcBef>
                <a:spcPct val="0"/>
              </a:spcBef>
              <a:spcAft>
                <a:spcPct val="10000"/>
              </a:spcAft>
            </a:pPr>
            <a:r>
              <a:rPr lang="en-US" sz="1400" dirty="0" smtClean="0"/>
              <a:t>Memory protection</a:t>
            </a:r>
          </a:p>
          <a:p>
            <a:pPr marL="227013" indent="-227013" eaLnBrk="1" hangingPunct="1">
              <a:spcBef>
                <a:spcPct val="0"/>
              </a:spcBef>
              <a:spcAft>
                <a:spcPct val="10000"/>
              </a:spcAft>
            </a:pPr>
            <a:r>
              <a:rPr lang="en-US" sz="1400" dirty="0" smtClean="0"/>
              <a:t>Dedicated L2 Memory</a:t>
            </a:r>
          </a:p>
          <a:p>
            <a:pPr marL="574675" lvl="1" indent="-233363" eaLnBrk="1" hangingPunct="1">
              <a:spcBef>
                <a:spcPct val="0"/>
              </a:spcBef>
              <a:spcAft>
                <a:spcPct val="10000"/>
              </a:spcAft>
            </a:pPr>
            <a:r>
              <a:rPr lang="en-US" sz="1400" dirty="0" smtClean="0"/>
              <a:t>Can be partitioned as cache and/or RAM</a:t>
            </a:r>
          </a:p>
          <a:p>
            <a:pPr marL="574675" lvl="1" indent="-233363" eaLnBrk="1" hangingPunct="1">
              <a:spcBef>
                <a:spcPct val="0"/>
              </a:spcBef>
              <a:spcAft>
                <a:spcPct val="10000"/>
              </a:spcAft>
            </a:pPr>
            <a:r>
              <a:rPr lang="en-US" sz="1400" dirty="0" smtClean="0"/>
              <a:t>512 KB to 1 MB Local L2 per core</a:t>
            </a:r>
          </a:p>
          <a:p>
            <a:pPr marL="574675" lvl="1" indent="-233363" eaLnBrk="1" hangingPunct="1">
              <a:spcBef>
                <a:spcPct val="0"/>
              </a:spcBef>
              <a:spcAft>
                <a:spcPct val="10000"/>
              </a:spcAft>
            </a:pPr>
            <a:r>
              <a:rPr lang="en-US" sz="1400" dirty="0" smtClean="0"/>
              <a:t>Error detection and correction for all L2 memory</a:t>
            </a:r>
          </a:p>
          <a:p>
            <a:pPr marL="227013" indent="-227013" eaLnBrk="1" hangingPunct="1">
              <a:spcBef>
                <a:spcPct val="0"/>
              </a:spcBef>
              <a:spcAft>
                <a:spcPct val="10000"/>
              </a:spcAft>
            </a:pPr>
            <a:r>
              <a:rPr lang="en-US" sz="1400" dirty="0" smtClean="0"/>
              <a:t>Direct connection to memory subsystem</a:t>
            </a:r>
          </a:p>
        </p:txBody>
      </p:sp>
      <p:sp>
        <p:nvSpPr>
          <p:cNvPr id="51206" name="AutoShape 172"/>
          <p:cNvSpPr>
            <a:spLocks noChangeArrowheads="1"/>
          </p:cNvSpPr>
          <p:nvPr/>
        </p:nvSpPr>
        <p:spPr bwMode="auto">
          <a:xfrm>
            <a:off x="5413375" y="1193004"/>
            <a:ext cx="3616325" cy="4593434"/>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416"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smtClean="0">
                <a:solidFill>
                  <a:srgbClr val="000000"/>
                </a:solidFill>
                <a:latin typeface="Calibri" pitchFamily="34" charset="0"/>
              </a:rPr>
              <a:t>CorePac</a:t>
            </a:r>
            <a:endParaRPr lang="en-US" sz="1800" dirty="0">
              <a:solidFill>
                <a:srgbClr val="000000"/>
              </a:solidFill>
              <a:latin typeface="Calibri" pitchFamily="34" charset="0"/>
            </a:endParaRPr>
          </a:p>
        </p:txBody>
      </p:sp>
      <p:grpSp>
        <p:nvGrpSpPr>
          <p:cNvPr id="417" name="Group 416"/>
          <p:cNvGrpSpPr/>
          <p:nvPr/>
        </p:nvGrpSpPr>
        <p:grpSpPr>
          <a:xfrm>
            <a:off x="0" y="914400"/>
            <a:ext cx="5354638" cy="5442739"/>
            <a:chOff x="0" y="914400"/>
            <a:chExt cx="5354638" cy="5442739"/>
          </a:xfrm>
        </p:grpSpPr>
        <p:sp>
          <p:nvSpPr>
            <p:cNvPr id="418"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419"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420"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1"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22" name="Rectangle 423"/>
            <p:cNvSpPr>
              <a:spLocks noChangeArrowheads="1"/>
            </p:cNvSpPr>
            <p:nvPr/>
          </p:nvSpPr>
          <p:spPr bwMode="auto">
            <a:xfrm>
              <a:off x="1805383" y="3460822"/>
              <a:ext cx="1574713" cy="149156"/>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423"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4"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25"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26"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27"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28"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29"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30"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1" name="Rectangle 432"/>
            <p:cNvSpPr>
              <a:spLocks noChangeArrowheads="1"/>
            </p:cNvSpPr>
            <p:nvPr/>
          </p:nvSpPr>
          <p:spPr bwMode="auto">
            <a:xfrm>
              <a:off x="670483" y="1201949"/>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432" name="Rectangle 433"/>
            <p:cNvSpPr>
              <a:spLocks noChangeArrowheads="1"/>
            </p:cNvSpPr>
            <p:nvPr/>
          </p:nvSpPr>
          <p:spPr bwMode="auto">
            <a:xfrm>
              <a:off x="545920" y="1301899"/>
              <a:ext cx="63050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433"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4"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5"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36"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37"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38"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39"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40"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41" name="Rectangle 442"/>
            <p:cNvSpPr>
              <a:spLocks noChangeArrowheads="1"/>
            </p:cNvSpPr>
            <p:nvPr/>
          </p:nvSpPr>
          <p:spPr bwMode="auto">
            <a:xfrm>
              <a:off x="4165914" y="954380"/>
              <a:ext cx="1076464"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442" name="Rectangle 443"/>
            <p:cNvSpPr>
              <a:spLocks noChangeArrowheads="1"/>
            </p:cNvSpPr>
            <p:nvPr/>
          </p:nvSpPr>
          <p:spPr bwMode="auto">
            <a:xfrm>
              <a:off x="4331997" y="1071245"/>
              <a:ext cx="779667"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443"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444"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445"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46"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447"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448"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449"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450"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1"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452"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3"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454"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55"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56"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457"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458"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59"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460"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461"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2"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463"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464"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65"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66"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67"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68"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69" name="Rectangle 470"/>
            <p:cNvSpPr>
              <a:spLocks noChangeArrowheads="1"/>
            </p:cNvSpPr>
            <p:nvPr/>
          </p:nvSpPr>
          <p:spPr bwMode="auto">
            <a:xfrm>
              <a:off x="372148" y="2542819"/>
              <a:ext cx="645878" cy="273710"/>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0" name="Rectangle 471"/>
            <p:cNvSpPr>
              <a:spLocks noChangeArrowheads="1"/>
            </p:cNvSpPr>
            <p:nvPr/>
          </p:nvSpPr>
          <p:spPr bwMode="auto">
            <a:xfrm>
              <a:off x="545920" y="2558196"/>
              <a:ext cx="373687"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471" name="Rectangle 472"/>
            <p:cNvSpPr>
              <a:spLocks noChangeArrowheads="1"/>
            </p:cNvSpPr>
            <p:nvPr/>
          </p:nvSpPr>
          <p:spPr bwMode="auto">
            <a:xfrm>
              <a:off x="396753" y="2665834"/>
              <a:ext cx="71354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472" name="Rectangle 473"/>
            <p:cNvSpPr>
              <a:spLocks noChangeArrowheads="1"/>
            </p:cNvSpPr>
            <p:nvPr/>
          </p:nvSpPr>
          <p:spPr bwMode="auto">
            <a:xfrm>
              <a:off x="364459" y="180780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3" name="Rectangle 474"/>
            <p:cNvSpPr>
              <a:spLocks noChangeArrowheads="1"/>
            </p:cNvSpPr>
            <p:nvPr/>
          </p:nvSpPr>
          <p:spPr bwMode="auto">
            <a:xfrm>
              <a:off x="381375" y="1832404"/>
              <a:ext cx="632038" cy="10763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474" name="Rectangle 475"/>
            <p:cNvSpPr>
              <a:spLocks noChangeArrowheads="1"/>
            </p:cNvSpPr>
            <p:nvPr/>
          </p:nvSpPr>
          <p:spPr bwMode="auto">
            <a:xfrm>
              <a:off x="364459" y="2047681"/>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5" name="Rectangle 476"/>
            <p:cNvSpPr>
              <a:spLocks noChangeArrowheads="1"/>
            </p:cNvSpPr>
            <p:nvPr/>
          </p:nvSpPr>
          <p:spPr bwMode="auto">
            <a:xfrm>
              <a:off x="464417" y="2078435"/>
              <a:ext cx="57975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476" name="Rectangle 477"/>
            <p:cNvSpPr>
              <a:spLocks noChangeArrowheads="1"/>
            </p:cNvSpPr>
            <p:nvPr/>
          </p:nvSpPr>
          <p:spPr bwMode="auto">
            <a:xfrm>
              <a:off x="364459" y="2295250"/>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77" name="Rectangle 478"/>
            <p:cNvSpPr>
              <a:spLocks noChangeArrowheads="1"/>
            </p:cNvSpPr>
            <p:nvPr/>
          </p:nvSpPr>
          <p:spPr bwMode="auto">
            <a:xfrm>
              <a:off x="416297" y="2310627"/>
              <a:ext cx="561051"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Semaphore</a:t>
              </a:r>
              <a:endParaRPr lang="en-US" sz="1800" dirty="0">
                <a:solidFill>
                  <a:srgbClr val="000000"/>
                </a:solidFill>
              </a:endParaRPr>
            </a:p>
          </p:txBody>
        </p:sp>
        <p:sp>
          <p:nvSpPr>
            <p:cNvPr id="478"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479"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480"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481"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482"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483"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484"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485"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486"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487" name="Rectangle 488"/>
            <p:cNvSpPr>
              <a:spLocks noChangeArrowheads="1"/>
            </p:cNvSpPr>
            <p:nvPr/>
          </p:nvSpPr>
          <p:spPr bwMode="auto">
            <a:xfrm>
              <a:off x="679710" y="1012813"/>
              <a:ext cx="1068775"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488"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89"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490"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91"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92"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493" name="Rectangle 494"/>
            <p:cNvSpPr>
              <a:spLocks noChangeArrowheads="1"/>
            </p:cNvSpPr>
            <p:nvPr/>
          </p:nvSpPr>
          <p:spPr bwMode="auto">
            <a:xfrm>
              <a:off x="295908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94"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95"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96"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97"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98"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499"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0"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1"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02" name="Rectangle 504"/>
            <p:cNvSpPr>
              <a:spLocks noChangeArrowheads="1"/>
            </p:cNvSpPr>
            <p:nvPr/>
          </p:nvSpPr>
          <p:spPr bwMode="auto">
            <a:xfrm>
              <a:off x="1716541" y="4709430"/>
              <a:ext cx="239898"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03"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4"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05"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06"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07"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08"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09"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0"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11" name="Rectangle 514"/>
            <p:cNvSpPr>
              <a:spLocks noChangeArrowheads="1"/>
            </p:cNvSpPr>
            <p:nvPr/>
          </p:nvSpPr>
          <p:spPr bwMode="auto">
            <a:xfrm>
              <a:off x="2022564" y="4709430"/>
              <a:ext cx="249124" cy="842656"/>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2"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13"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14"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5"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6" name="Rectangle 519"/>
            <p:cNvSpPr>
              <a:spLocks noChangeArrowheads="1"/>
            </p:cNvSpPr>
            <p:nvPr/>
          </p:nvSpPr>
          <p:spPr bwMode="auto">
            <a:xfrm>
              <a:off x="2643838"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7"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8"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19"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20" name="Rectangle 545"/>
            <p:cNvSpPr>
              <a:spLocks noChangeArrowheads="1"/>
            </p:cNvSpPr>
            <p:nvPr/>
          </p:nvSpPr>
          <p:spPr bwMode="auto">
            <a:xfrm>
              <a:off x="2337814" y="4709430"/>
              <a:ext cx="24912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1"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2"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3"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4"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5" name="Rectangle 550"/>
            <p:cNvSpPr>
              <a:spLocks noChangeArrowheads="1"/>
            </p:cNvSpPr>
            <p:nvPr/>
          </p:nvSpPr>
          <p:spPr bwMode="auto">
            <a:xfrm>
              <a:off x="1402829" y="4709430"/>
              <a:ext cx="256814" cy="842656"/>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6"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7"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8"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9"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30"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31"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2"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3"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34"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35"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36"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7"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8"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39"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40"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541"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42"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43"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544"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45"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46"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47"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8"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9"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50"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552"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3"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4"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55"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56"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57"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58"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59"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60"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61"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62"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63"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64"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65"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66"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67"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68"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69"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70"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71"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72"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73"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74"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75"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76"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77"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78"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79"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80"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81"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82"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83"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84"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85"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86"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87"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88"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589"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590"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591"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92"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93"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4"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595"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96"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97"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98"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9"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600"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601" name="Rectangle 627"/>
            <p:cNvSpPr>
              <a:spLocks noChangeArrowheads="1"/>
            </p:cNvSpPr>
            <p:nvPr/>
          </p:nvSpPr>
          <p:spPr bwMode="auto">
            <a:xfrm>
              <a:off x="4099789" y="4022081"/>
              <a:ext cx="1051859"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602" name="Rectangle 628"/>
            <p:cNvSpPr>
              <a:spLocks noChangeArrowheads="1"/>
            </p:cNvSpPr>
            <p:nvPr/>
          </p:nvSpPr>
          <p:spPr bwMode="auto">
            <a:xfrm>
              <a:off x="3950622" y="4197378"/>
              <a:ext cx="695088" cy="313690"/>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03"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04"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605"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606"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607"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08"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609"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10"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611"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2"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613"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14" name="Rectangle 640"/>
            <p:cNvSpPr>
              <a:spLocks noChangeArrowheads="1"/>
            </p:cNvSpPr>
            <p:nvPr/>
          </p:nvSpPr>
          <p:spPr bwMode="auto">
            <a:xfrm>
              <a:off x="1087579" y="4709430"/>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15"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16"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17"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618"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19"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0"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21"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22"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23"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24"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25"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26"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27"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28"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9"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30"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1"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2"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33"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34"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35"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36"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7"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8"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39"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40"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41" name="Rectangle 672"/>
            <p:cNvSpPr>
              <a:spLocks noChangeArrowheads="1"/>
            </p:cNvSpPr>
            <p:nvPr/>
          </p:nvSpPr>
          <p:spPr bwMode="auto">
            <a:xfrm>
              <a:off x="422897" y="2956458"/>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2" name="Rectangle 673"/>
            <p:cNvSpPr>
              <a:spLocks noChangeArrowheads="1"/>
            </p:cNvSpPr>
            <p:nvPr/>
          </p:nvSpPr>
          <p:spPr bwMode="auto">
            <a:xfrm>
              <a:off x="396754" y="2931855"/>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4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644"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645"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646" name="Rectangle 677"/>
            <p:cNvSpPr>
              <a:spLocks noChangeArrowheads="1"/>
            </p:cNvSpPr>
            <p:nvPr/>
          </p:nvSpPr>
          <p:spPr bwMode="auto">
            <a:xfrm>
              <a:off x="1044170" y="3088700"/>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47" name="Rectangle 678"/>
            <p:cNvSpPr>
              <a:spLocks noChangeArrowheads="1"/>
            </p:cNvSpPr>
            <p:nvPr/>
          </p:nvSpPr>
          <p:spPr bwMode="auto">
            <a:xfrm>
              <a:off x="1110296" y="3120992"/>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648"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649"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650"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651"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52"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53"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654"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655"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656"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57"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658" name="Rectangle 689"/>
            <p:cNvSpPr>
              <a:spLocks noChangeArrowheads="1"/>
            </p:cNvSpPr>
            <p:nvPr/>
          </p:nvSpPr>
          <p:spPr bwMode="auto">
            <a:xfrm>
              <a:off x="3975227" y="5850399"/>
              <a:ext cx="1168732" cy="14915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659"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60"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61"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62"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63"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64"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65"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66"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67" name="Rectangle 698"/>
            <p:cNvSpPr>
              <a:spLocks noChangeArrowheads="1"/>
            </p:cNvSpPr>
            <p:nvPr/>
          </p:nvSpPr>
          <p:spPr bwMode="auto">
            <a:xfrm>
              <a:off x="3444684" y="4817069"/>
              <a:ext cx="322939" cy="644294"/>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68"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69"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0"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71"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2"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673"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674"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675"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76"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677"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678"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679"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680"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681"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682" name="Rectangle 713"/>
            <p:cNvSpPr>
              <a:spLocks noChangeArrowheads="1"/>
            </p:cNvSpPr>
            <p:nvPr/>
          </p:nvSpPr>
          <p:spPr bwMode="auto">
            <a:xfrm>
              <a:off x="3453911" y="5635122"/>
              <a:ext cx="313712" cy="3306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683"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84"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685"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686"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687"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88"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689"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690"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691"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692"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693"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694" name="Rectangle 725"/>
            <p:cNvSpPr>
              <a:spLocks noChangeArrowheads="1"/>
            </p:cNvSpPr>
            <p:nvPr/>
          </p:nvSpPr>
          <p:spPr bwMode="auto">
            <a:xfrm>
              <a:off x="4579584" y="5304518"/>
              <a:ext cx="645878" cy="30600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695" name="Rectangle 726"/>
            <p:cNvSpPr>
              <a:spLocks noChangeArrowheads="1"/>
            </p:cNvSpPr>
            <p:nvPr/>
          </p:nvSpPr>
          <p:spPr bwMode="auto">
            <a:xfrm>
              <a:off x="4745667" y="5344498"/>
              <a:ext cx="398292"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696" name="Rectangle 727"/>
            <p:cNvSpPr>
              <a:spLocks noChangeArrowheads="1"/>
            </p:cNvSpPr>
            <p:nvPr/>
          </p:nvSpPr>
          <p:spPr bwMode="auto">
            <a:xfrm>
              <a:off x="4638021" y="5444448"/>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697"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698"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699"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0"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701"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702"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703"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704"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705"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706"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707" name="Rectangle 740"/>
            <p:cNvSpPr>
              <a:spLocks noChangeArrowheads="1"/>
            </p:cNvSpPr>
            <p:nvPr/>
          </p:nvSpPr>
          <p:spPr bwMode="auto">
            <a:xfrm>
              <a:off x="4579584" y="4941622"/>
              <a:ext cx="645878" cy="30446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08" name="Rectangle 741"/>
            <p:cNvSpPr>
              <a:spLocks noChangeArrowheads="1"/>
            </p:cNvSpPr>
            <p:nvPr/>
          </p:nvSpPr>
          <p:spPr bwMode="auto">
            <a:xfrm>
              <a:off x="4711836" y="4981602"/>
              <a:ext cx="47210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709" name="Rectangle 742"/>
            <p:cNvSpPr>
              <a:spLocks noChangeArrowheads="1"/>
            </p:cNvSpPr>
            <p:nvPr/>
          </p:nvSpPr>
          <p:spPr bwMode="auto">
            <a:xfrm>
              <a:off x="4638021" y="5080014"/>
              <a:ext cx="638189"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710" name="Rectangle 743"/>
            <p:cNvSpPr>
              <a:spLocks noChangeArrowheads="1"/>
            </p:cNvSpPr>
            <p:nvPr/>
          </p:nvSpPr>
          <p:spPr bwMode="auto">
            <a:xfrm>
              <a:off x="372149" y="2898026"/>
              <a:ext cx="655105" cy="166071"/>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1" name="Rectangle 744"/>
            <p:cNvSpPr>
              <a:spLocks noChangeArrowheads="1"/>
            </p:cNvSpPr>
            <p:nvPr/>
          </p:nvSpPr>
          <p:spPr bwMode="auto">
            <a:xfrm>
              <a:off x="613584" y="2922629"/>
              <a:ext cx="256813"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712" name="Rectangle 745"/>
            <p:cNvSpPr>
              <a:spLocks noChangeArrowheads="1"/>
            </p:cNvSpPr>
            <p:nvPr/>
          </p:nvSpPr>
          <p:spPr bwMode="auto">
            <a:xfrm>
              <a:off x="422897" y="3311666"/>
              <a:ext cx="653567"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3" name="Rectangle 746"/>
            <p:cNvSpPr>
              <a:spLocks noChangeArrowheads="1"/>
            </p:cNvSpPr>
            <p:nvPr/>
          </p:nvSpPr>
          <p:spPr bwMode="auto">
            <a:xfrm>
              <a:off x="396754" y="3279374"/>
              <a:ext cx="655105" cy="17375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4" name="Rectangle 747"/>
            <p:cNvSpPr>
              <a:spLocks noChangeArrowheads="1"/>
            </p:cNvSpPr>
            <p:nvPr/>
          </p:nvSpPr>
          <p:spPr bwMode="auto">
            <a:xfrm>
              <a:off x="372149" y="3254771"/>
              <a:ext cx="655105" cy="16453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15" name="Rectangle 748"/>
            <p:cNvSpPr>
              <a:spLocks noChangeArrowheads="1"/>
            </p:cNvSpPr>
            <p:nvPr/>
          </p:nvSpPr>
          <p:spPr bwMode="auto">
            <a:xfrm>
              <a:off x="555148" y="3277836"/>
              <a:ext cx="364460"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716"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717"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718"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19"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720"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72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722" name="Rectangle 755"/>
            <p:cNvSpPr>
              <a:spLocks noChangeArrowheads="1"/>
            </p:cNvSpPr>
            <p:nvPr/>
          </p:nvSpPr>
          <p:spPr bwMode="auto">
            <a:xfrm>
              <a:off x="1110296" y="3468511"/>
              <a:ext cx="124562" cy="133779"/>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72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72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72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2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72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2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72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73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73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33"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73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735"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736"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737"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738"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739" name="Rectangle 775"/>
            <p:cNvSpPr>
              <a:spLocks noChangeArrowheads="1"/>
            </p:cNvSpPr>
            <p:nvPr/>
          </p:nvSpPr>
          <p:spPr bwMode="auto">
            <a:xfrm>
              <a:off x="2235969" y="1815489"/>
              <a:ext cx="1159505" cy="1148658"/>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0" name="Rectangle 776"/>
            <p:cNvSpPr>
              <a:spLocks noChangeArrowheads="1"/>
            </p:cNvSpPr>
            <p:nvPr/>
          </p:nvSpPr>
          <p:spPr bwMode="auto">
            <a:xfrm>
              <a:off x="2194448" y="1873921"/>
              <a:ext cx="1167194" cy="1148658"/>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1" name="Rectangle 777"/>
            <p:cNvSpPr>
              <a:spLocks noChangeArrowheads="1"/>
            </p:cNvSpPr>
            <p:nvPr/>
          </p:nvSpPr>
          <p:spPr bwMode="auto">
            <a:xfrm>
              <a:off x="2152928" y="1923128"/>
              <a:ext cx="1168732"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2" name="Rectangle 778"/>
            <p:cNvSpPr>
              <a:spLocks noChangeArrowheads="1"/>
            </p:cNvSpPr>
            <p:nvPr/>
          </p:nvSpPr>
          <p:spPr bwMode="auto">
            <a:xfrm>
              <a:off x="2120634" y="1981560"/>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3" name="Rectangle 779"/>
            <p:cNvSpPr>
              <a:spLocks noChangeArrowheads="1"/>
            </p:cNvSpPr>
            <p:nvPr/>
          </p:nvSpPr>
          <p:spPr bwMode="auto">
            <a:xfrm>
              <a:off x="2079113" y="2038455"/>
              <a:ext cx="1159505" cy="1150195"/>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4" name="Rectangle 780"/>
            <p:cNvSpPr>
              <a:spLocks noChangeArrowheads="1"/>
            </p:cNvSpPr>
            <p:nvPr/>
          </p:nvSpPr>
          <p:spPr bwMode="auto">
            <a:xfrm>
              <a:off x="2045281" y="2089199"/>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5" name="Rectangle 781"/>
            <p:cNvSpPr>
              <a:spLocks noChangeArrowheads="1"/>
            </p:cNvSpPr>
            <p:nvPr/>
          </p:nvSpPr>
          <p:spPr bwMode="auto">
            <a:xfrm>
              <a:off x="2003760" y="2138405"/>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6"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7" name="Rectangle 783"/>
            <p:cNvSpPr>
              <a:spLocks noChangeArrowheads="1"/>
            </p:cNvSpPr>
            <p:nvPr/>
          </p:nvSpPr>
          <p:spPr bwMode="auto">
            <a:xfrm>
              <a:off x="1954551" y="2195300"/>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748"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749"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750"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51"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2" name="Rectangle 788"/>
            <p:cNvSpPr>
              <a:spLocks noChangeArrowheads="1"/>
            </p:cNvSpPr>
            <p:nvPr/>
          </p:nvSpPr>
          <p:spPr bwMode="auto">
            <a:xfrm>
              <a:off x="2774201" y="2964147"/>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53"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4" name="Rectangle 790"/>
            <p:cNvSpPr>
              <a:spLocks noChangeArrowheads="1"/>
            </p:cNvSpPr>
            <p:nvPr/>
          </p:nvSpPr>
          <p:spPr bwMode="auto">
            <a:xfrm>
              <a:off x="2006836" y="3213253"/>
              <a:ext cx="1336353" cy="115416"/>
            </a:xfrm>
            <a:prstGeom prst="rect">
              <a:avLst/>
            </a:prstGeom>
            <a:noFill/>
            <a:ln w="9525">
              <a:noFill/>
              <a:miter lim="800000"/>
              <a:headEnd/>
              <a:tailEnd/>
            </a:ln>
          </p:spPr>
          <p:txBody>
            <a:bodyPr lIns="0" tIns="0" rIns="0" bIns="0">
              <a:spAutoFit/>
            </a:bodyPr>
            <a:lstStyle/>
            <a:p>
              <a:pPr algn="l" eaLnBrk="0" hangingPunct="0"/>
              <a:r>
                <a:rPr lang="en-US" sz="750" b="1" dirty="0">
                  <a:solidFill>
                    <a:srgbClr val="000000"/>
                  </a:solidFill>
                </a:rPr>
                <a:t>L2 Memory </a:t>
              </a:r>
              <a:r>
                <a:rPr lang="en-US" sz="750" b="1" dirty="0" smtClean="0">
                  <a:solidFill>
                    <a:srgbClr val="000000"/>
                  </a:solidFill>
                </a:rPr>
                <a:t> Cache/RAM</a:t>
              </a:r>
              <a:endParaRPr lang="en-US" sz="750" dirty="0">
                <a:solidFill>
                  <a:srgbClr val="000000"/>
                </a:solidFill>
              </a:endParaRPr>
            </a:p>
          </p:txBody>
        </p:sp>
        <p:sp>
          <p:nvSpPr>
            <p:cNvPr id="755"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756"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757"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758"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759"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0"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761"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762"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763"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64"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765"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766"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767"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768"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769"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770"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771"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772"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73"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774"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775"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776"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777"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778"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79"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780"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1"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2"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783"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784"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785"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786"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787"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788"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789"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790"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791"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792" name="Rectangle 521"/>
            <p:cNvSpPr>
              <a:spLocks noChangeArrowheads="1"/>
            </p:cNvSpPr>
            <p:nvPr/>
          </p:nvSpPr>
          <p:spPr bwMode="auto">
            <a:xfrm rot="16200000">
              <a:off x="2489176" y="5010911"/>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sp>
          <p:nvSpPr>
            <p:cNvPr id="793" name="Rectangle 640"/>
            <p:cNvSpPr>
              <a:spLocks noChangeArrowheads="1"/>
            </p:cNvSpPr>
            <p:nvPr/>
          </p:nvSpPr>
          <p:spPr bwMode="auto">
            <a:xfrm>
              <a:off x="789907" y="4711806"/>
              <a:ext cx="247587" cy="84265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794"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795"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796"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797"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798"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799"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00"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1"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02"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803"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04"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05"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06"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807" name="Rectangle 521"/>
            <p:cNvSpPr>
              <a:spLocks noChangeArrowheads="1"/>
            </p:cNvSpPr>
            <p:nvPr/>
          </p:nvSpPr>
          <p:spPr bwMode="auto">
            <a:xfrm rot="16200000">
              <a:off x="626968" y="5034719"/>
              <a:ext cx="559449" cy="24622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Application</a:t>
              </a:r>
            </a:p>
            <a:p>
              <a:pPr algn="l" eaLnBrk="0" hangingPunct="0"/>
              <a:r>
                <a:rPr lang="en-US" sz="800" b="1" dirty="0" smtClean="0">
                  <a:solidFill>
                    <a:srgbClr val="000000"/>
                  </a:solidFill>
                </a:rPr>
                <a:t>Specific I/O</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2"/>
          <p:cNvSpPr>
            <a:spLocks noGrp="1"/>
          </p:cNvSpPr>
          <p:nvPr>
            <p:ph type="title"/>
          </p:nvPr>
        </p:nvSpPr>
        <p:spPr>
          <a:xfrm>
            <a:off x="457200" y="76200"/>
            <a:ext cx="8229600" cy="688181"/>
          </a:xfrm>
        </p:spPr>
        <p:txBody>
          <a:bodyPr/>
          <a:lstStyle/>
          <a:p>
            <a:pPr eaLnBrk="1" hangingPunct="1"/>
            <a:r>
              <a:rPr lang="en-US" sz="3600" b="0" dirty="0" smtClean="0"/>
              <a:t>EDMA – Additional Information</a:t>
            </a:r>
          </a:p>
        </p:txBody>
      </p:sp>
      <p:sp>
        <p:nvSpPr>
          <p:cNvPr id="75779" name="Content Placeholder 3"/>
          <p:cNvSpPr>
            <a:spLocks noGrp="1"/>
          </p:cNvSpPr>
          <p:nvPr>
            <p:ph sz="half" idx="1"/>
          </p:nvPr>
        </p:nvSpPr>
        <p:spPr>
          <a:xfrm>
            <a:off x="127819" y="739789"/>
            <a:ext cx="3067925" cy="5852436"/>
          </a:xfrm>
        </p:spPr>
        <p:txBody>
          <a:bodyPr/>
          <a:lstStyle/>
          <a:p>
            <a:pPr eaLnBrk="1" hangingPunct="1">
              <a:buNone/>
            </a:pPr>
            <a:r>
              <a:rPr lang="en-US" sz="1600" dirty="0" smtClean="0"/>
              <a:t>Three EDMA Channel Controllers:</a:t>
            </a:r>
          </a:p>
          <a:p>
            <a:pPr eaLnBrk="1" hangingPunct="1"/>
            <a:r>
              <a:rPr lang="en-US" sz="1400" dirty="0" smtClean="0"/>
              <a:t>One controller in CPU/2 domain:</a:t>
            </a:r>
          </a:p>
          <a:p>
            <a:pPr lvl="1" eaLnBrk="1" hangingPunct="1"/>
            <a:r>
              <a:rPr lang="en-US" sz="1400" dirty="0" smtClean="0"/>
              <a:t>Two transfer controllers/queues with 1KB channel buffer</a:t>
            </a:r>
          </a:p>
          <a:p>
            <a:pPr lvl="1" eaLnBrk="1" hangingPunct="1"/>
            <a:r>
              <a:rPr lang="en-US" sz="1400" dirty="0" smtClean="0"/>
              <a:t>Eight QDMA channels</a:t>
            </a:r>
          </a:p>
          <a:p>
            <a:pPr lvl="1" eaLnBrk="1" hangingPunct="1"/>
            <a:r>
              <a:rPr lang="en-US" sz="1400" dirty="0" smtClean="0"/>
              <a:t>16 interrupt channels</a:t>
            </a:r>
          </a:p>
          <a:p>
            <a:pPr lvl="1" eaLnBrk="1" hangingPunct="1"/>
            <a:r>
              <a:rPr lang="en-US" sz="1400" dirty="0" smtClean="0"/>
              <a:t>128 </a:t>
            </a:r>
            <a:r>
              <a:rPr lang="en-US" sz="1400" dirty="0" err="1" smtClean="0"/>
              <a:t>PaRAM</a:t>
            </a:r>
            <a:r>
              <a:rPr lang="en-US" sz="1400" dirty="0" smtClean="0"/>
              <a:t> entries</a:t>
            </a:r>
          </a:p>
          <a:p>
            <a:pPr eaLnBrk="1" hangingPunct="1"/>
            <a:r>
              <a:rPr lang="en-US" sz="1400" dirty="0" smtClean="0"/>
              <a:t>Two controllers in CPU/3 domain: Each includes the following:</a:t>
            </a:r>
          </a:p>
          <a:p>
            <a:pPr lvl="1" eaLnBrk="1" hangingPunct="1"/>
            <a:r>
              <a:rPr lang="en-US" sz="1400" dirty="0" smtClean="0"/>
              <a:t>Four transfer controllers/queues with 1KB or 512B channel buffer</a:t>
            </a:r>
          </a:p>
          <a:p>
            <a:pPr lvl="1" eaLnBrk="1" hangingPunct="1"/>
            <a:r>
              <a:rPr lang="en-US" sz="1400" dirty="0" smtClean="0"/>
              <a:t>Eight QDMA channels</a:t>
            </a:r>
          </a:p>
          <a:p>
            <a:pPr lvl="1" eaLnBrk="1" hangingPunct="1"/>
            <a:r>
              <a:rPr lang="en-US" sz="1400" dirty="0" smtClean="0"/>
              <a:t>64 interrupt channels</a:t>
            </a:r>
          </a:p>
          <a:p>
            <a:pPr lvl="1" eaLnBrk="1" hangingPunct="1"/>
            <a:r>
              <a:rPr lang="en-US" sz="1400" dirty="0" smtClean="0"/>
              <a:t>512 </a:t>
            </a:r>
            <a:r>
              <a:rPr lang="en-US" sz="1400" dirty="0" err="1" smtClean="0"/>
              <a:t>PaRAM</a:t>
            </a:r>
            <a:r>
              <a:rPr lang="en-US" sz="1400" dirty="0" smtClean="0"/>
              <a:t> entries</a:t>
            </a:r>
          </a:p>
          <a:p>
            <a:pPr eaLnBrk="1" hangingPunct="1"/>
            <a:r>
              <a:rPr lang="en-US" sz="1400" dirty="0" smtClean="0"/>
              <a:t>Interrupt generation</a:t>
            </a:r>
          </a:p>
          <a:p>
            <a:pPr lvl="1" eaLnBrk="1" hangingPunct="1"/>
            <a:r>
              <a:rPr lang="en-US" sz="1400" dirty="0" smtClean="0"/>
              <a:t>Transfer completion</a:t>
            </a:r>
          </a:p>
          <a:p>
            <a:pPr lvl="1" eaLnBrk="1" hangingPunct="1"/>
            <a:r>
              <a:rPr lang="en-US" sz="1400" dirty="0" smtClean="0"/>
              <a:t>Error conditions</a:t>
            </a:r>
          </a:p>
        </p:txBody>
      </p:sp>
      <p:pic>
        <p:nvPicPr>
          <p:cNvPr id="75780" name="Picture 2"/>
          <p:cNvPicPr>
            <a:picLocks noGrp="1" noChangeAspect="1" noChangeArrowheads="1"/>
          </p:cNvPicPr>
          <p:nvPr>
            <p:ph sz="half" idx="2"/>
          </p:nvPr>
        </p:nvPicPr>
        <p:blipFill>
          <a:blip r:embed="rId2" cstate="print"/>
          <a:srcRect/>
          <a:stretch>
            <a:fillRect/>
          </a:stretch>
        </p:blipFill>
        <p:spPr>
          <a:xfrm>
            <a:off x="3178119" y="833480"/>
            <a:ext cx="5950204" cy="5511720"/>
          </a:xfrm>
        </p:spPr>
      </p:pic>
      <p:sp>
        <p:nvSpPr>
          <p:cNvPr id="7" name="TextBox 6"/>
          <p:cNvSpPr txBox="1"/>
          <p:nvPr/>
        </p:nvSpPr>
        <p:spPr>
          <a:xfrm>
            <a:off x="7767638" y="3062288"/>
            <a:ext cx="142875" cy="77787"/>
          </a:xfrm>
          <a:prstGeom prst="rect">
            <a:avLst/>
          </a:prstGeom>
          <a:solidFill>
            <a:schemeClr val="bg1"/>
          </a:solidFill>
        </p:spPr>
        <p:txBody>
          <a:bodyPr wrap="none" lIns="18288" tIns="0" rIns="18288" bIns="0">
            <a:spAutoFit/>
          </a:bodyPr>
          <a:lstStyle/>
          <a:p>
            <a:pPr>
              <a:defRPr/>
            </a:pPr>
            <a:r>
              <a:rPr lang="en-US" sz="500" b="1" dirty="0">
                <a:solidFill>
                  <a:schemeClr val="tx1">
                    <a:lumMod val="75000"/>
                    <a:lumOff val="25000"/>
                  </a:schemeClr>
                </a:solidFill>
              </a:rPr>
              <a:t>510</a:t>
            </a:r>
          </a:p>
        </p:txBody>
      </p:sp>
      <p:sp>
        <p:nvSpPr>
          <p:cNvPr id="8" name="TextBox 7"/>
          <p:cNvSpPr txBox="1"/>
          <p:nvPr/>
        </p:nvSpPr>
        <p:spPr>
          <a:xfrm>
            <a:off x="7767638" y="3262313"/>
            <a:ext cx="142875" cy="77787"/>
          </a:xfrm>
          <a:prstGeom prst="rect">
            <a:avLst/>
          </a:prstGeom>
          <a:solidFill>
            <a:schemeClr val="bg1"/>
          </a:solidFill>
        </p:spPr>
        <p:txBody>
          <a:bodyPr wrap="none" lIns="18288" tIns="0" rIns="18288" bIns="0">
            <a:spAutoFit/>
          </a:bodyPr>
          <a:lstStyle/>
          <a:p>
            <a:pPr>
              <a:defRPr/>
            </a:pPr>
            <a:r>
              <a:rPr lang="en-US" sz="500" b="1" dirty="0">
                <a:solidFill>
                  <a:schemeClr val="tx1">
                    <a:lumMod val="75000"/>
                    <a:lumOff val="25000"/>
                  </a:schemeClr>
                </a:solidFill>
              </a:rPr>
              <a:t>511</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21443" y="76200"/>
            <a:ext cx="8893969" cy="762000"/>
          </a:xfrm>
        </p:spPr>
        <p:txBody>
          <a:bodyPr/>
          <a:lstStyle/>
          <a:p>
            <a:pPr eaLnBrk="1" hangingPunct="1"/>
            <a:r>
              <a:rPr lang="en-US" sz="3600" b="0" dirty="0" smtClean="0"/>
              <a:t>FFT Coprocessor (FFTC) - A</a:t>
            </a:r>
            <a:r>
              <a:rPr lang="en-US" sz="3400" b="0" dirty="0" smtClean="0"/>
              <a:t>dditional </a:t>
            </a:r>
            <a:r>
              <a:rPr lang="en-US" sz="3600" b="0" dirty="0" smtClean="0"/>
              <a:t>I</a:t>
            </a:r>
            <a:r>
              <a:rPr lang="en-US" sz="3400" b="0" dirty="0" smtClean="0"/>
              <a:t>nformation</a:t>
            </a:r>
          </a:p>
        </p:txBody>
      </p:sp>
      <p:sp>
        <p:nvSpPr>
          <p:cNvPr id="11270" name="Rectangle 3"/>
          <p:cNvSpPr>
            <a:spLocks noGrp="1" noChangeArrowheads="1"/>
          </p:cNvSpPr>
          <p:nvPr>
            <p:ph idx="1"/>
          </p:nvPr>
        </p:nvSpPr>
        <p:spPr>
          <a:xfrm>
            <a:off x="457200" y="1396180"/>
            <a:ext cx="8229600" cy="4928419"/>
          </a:xfrm>
        </p:spPr>
        <p:txBody>
          <a:bodyPr rtlCol="0">
            <a:normAutofit/>
          </a:bodyPr>
          <a:lstStyle/>
          <a:p>
            <a:pPr eaLnBrk="1" fontAlgn="auto" hangingPunct="1">
              <a:spcAft>
                <a:spcPts val="0"/>
              </a:spcAft>
              <a:defRPr/>
            </a:pPr>
            <a:r>
              <a:rPr lang="en-US" sz="1900" dirty="0" smtClean="0"/>
              <a:t>The FFTC has been designed to be compatible with various OFDM-based wireless standards like </a:t>
            </a:r>
            <a:r>
              <a:rPr lang="en-US" sz="1900" dirty="0" err="1" smtClean="0"/>
              <a:t>WiMax</a:t>
            </a:r>
            <a:r>
              <a:rPr lang="en-US" sz="1900" dirty="0" smtClean="0"/>
              <a:t> and LTE up to 8192 16-bit  I/Q. </a:t>
            </a:r>
          </a:p>
          <a:p>
            <a:pPr eaLnBrk="1" fontAlgn="auto" hangingPunct="1">
              <a:spcAft>
                <a:spcPts val="0"/>
              </a:spcAft>
              <a:defRPr/>
            </a:pPr>
            <a:r>
              <a:rPr lang="en-US" sz="1900" dirty="0" smtClean="0"/>
              <a:t> Packet DMA (PKTDMA) is used to move data in and out of the FFTC module.</a:t>
            </a:r>
          </a:p>
          <a:p>
            <a:pPr eaLnBrk="1" fontAlgn="auto" hangingPunct="1">
              <a:spcAft>
                <a:spcPts val="0"/>
              </a:spcAft>
              <a:defRPr/>
            </a:pPr>
            <a:r>
              <a:rPr lang="en-US" sz="1900" dirty="0" smtClean="0"/>
              <a:t>The FFTC supports four input (Tx) queues that are serviced in a round-robin fashion.</a:t>
            </a:r>
          </a:p>
          <a:p>
            <a:pPr eaLnBrk="1" fontAlgn="auto" hangingPunct="1">
              <a:lnSpc>
                <a:spcPct val="80000"/>
              </a:lnSpc>
              <a:spcAft>
                <a:spcPts val="0"/>
              </a:spcAft>
              <a:tabLst>
                <a:tab pos="1203325" algn="l"/>
              </a:tabLst>
              <a:defRPr/>
            </a:pPr>
            <a:r>
              <a:rPr lang="en-US" sz="1900" dirty="0" smtClean="0">
                <a:cs typeface="Arial" charset="0"/>
              </a:rPr>
              <a:t>LTE 7.5 kHz frequency shift</a:t>
            </a:r>
          </a:p>
          <a:p>
            <a:pPr eaLnBrk="1" fontAlgn="auto" hangingPunct="1">
              <a:lnSpc>
                <a:spcPct val="80000"/>
              </a:lnSpc>
              <a:spcAft>
                <a:spcPts val="0"/>
              </a:spcAft>
              <a:tabLst>
                <a:tab pos="1203325" algn="l"/>
              </a:tabLst>
              <a:defRPr/>
            </a:pPr>
            <a:r>
              <a:rPr lang="en-US" sz="1900" dirty="0" smtClean="0">
                <a:cs typeface="Arial" charset="0"/>
              </a:rPr>
              <a:t>Dynamic and programmable scaling modes</a:t>
            </a:r>
          </a:p>
          <a:p>
            <a:pPr marL="640080" lvl="1" eaLnBrk="1" fontAlgn="auto" hangingPunct="1">
              <a:lnSpc>
                <a:spcPct val="80000"/>
              </a:lnSpc>
              <a:spcAft>
                <a:spcPts val="0"/>
              </a:spcAft>
              <a:tabLst>
                <a:tab pos="1203325" algn="l"/>
              </a:tabLst>
              <a:defRPr/>
            </a:pPr>
            <a:r>
              <a:rPr lang="en-US" sz="1900" dirty="0" smtClean="0">
                <a:cs typeface="Arial" charset="0"/>
              </a:rPr>
              <a:t>Dynamic scaling mode returns block exponent</a:t>
            </a:r>
          </a:p>
          <a:p>
            <a:pPr eaLnBrk="1" fontAlgn="auto" hangingPunct="1">
              <a:lnSpc>
                <a:spcPct val="80000"/>
              </a:lnSpc>
              <a:spcAft>
                <a:spcPts val="0"/>
              </a:spcAft>
              <a:tabLst>
                <a:tab pos="1203325" algn="l"/>
              </a:tabLst>
              <a:defRPr/>
            </a:pPr>
            <a:r>
              <a:rPr lang="en-US" sz="1900" dirty="0" smtClean="0"/>
              <a:t>Support for left-right FFT shift (switch the left/right halves)</a:t>
            </a:r>
            <a:endParaRPr lang="en-US" sz="1900" dirty="0" smtClean="0">
              <a:cs typeface="Arial" charset="0"/>
            </a:endParaRPr>
          </a:p>
          <a:p>
            <a:pPr eaLnBrk="1" fontAlgn="auto" hangingPunct="1">
              <a:lnSpc>
                <a:spcPct val="80000"/>
              </a:lnSpc>
              <a:spcAft>
                <a:spcPts val="0"/>
              </a:spcAft>
              <a:tabLst>
                <a:tab pos="1203325" algn="l"/>
              </a:tabLst>
              <a:defRPr/>
            </a:pPr>
            <a:r>
              <a:rPr lang="en-US" sz="1900" dirty="0" smtClean="0">
                <a:cs typeface="Arial" charset="0"/>
              </a:rPr>
              <a:t>Support for variable FFT shift</a:t>
            </a:r>
          </a:p>
          <a:p>
            <a:pPr marL="640080" lvl="1" eaLnBrk="1" fontAlgn="auto" hangingPunct="1">
              <a:lnSpc>
                <a:spcPct val="80000"/>
              </a:lnSpc>
              <a:spcAft>
                <a:spcPts val="0"/>
              </a:spcAft>
              <a:tabLst>
                <a:tab pos="1203325" algn="l"/>
              </a:tabLst>
              <a:defRPr/>
            </a:pPr>
            <a:r>
              <a:rPr lang="en-US" sz="1900" dirty="0" smtClean="0">
                <a:cs typeface="Arial" charset="0"/>
              </a:rPr>
              <a:t>For OFDM (</a:t>
            </a:r>
            <a:r>
              <a:rPr lang="en-US" sz="1900" dirty="0" smtClean="0"/>
              <a:t>Orthogonal Frequency Division Multiplexing) </a:t>
            </a:r>
            <a:r>
              <a:rPr lang="en-US" sz="1900" dirty="0" smtClean="0">
                <a:cs typeface="Arial" charset="0"/>
              </a:rPr>
              <a:t>downlink, supports data format with DC subcarrier in the middle of the subcarriers</a:t>
            </a:r>
          </a:p>
          <a:p>
            <a:pPr eaLnBrk="1" fontAlgn="auto" hangingPunct="1">
              <a:lnSpc>
                <a:spcPct val="80000"/>
              </a:lnSpc>
              <a:spcAft>
                <a:spcPts val="0"/>
              </a:spcAft>
              <a:tabLst>
                <a:tab pos="1203325" algn="l"/>
              </a:tabLst>
              <a:defRPr/>
            </a:pPr>
            <a:r>
              <a:rPr lang="en-US" sz="1900" dirty="0" smtClean="0">
                <a:cs typeface="Arial" charset="0"/>
              </a:rPr>
              <a:t>Support for cyclic prefix</a:t>
            </a:r>
          </a:p>
          <a:p>
            <a:pPr marL="640080" lvl="1" eaLnBrk="1" fontAlgn="auto" hangingPunct="1">
              <a:lnSpc>
                <a:spcPct val="80000"/>
              </a:lnSpc>
              <a:spcAft>
                <a:spcPts val="0"/>
              </a:spcAft>
              <a:tabLst>
                <a:tab pos="1203325" algn="l"/>
              </a:tabLst>
              <a:defRPr/>
            </a:pPr>
            <a:r>
              <a:rPr lang="en-US" sz="1900" dirty="0" smtClean="0">
                <a:cs typeface="Arial" charset="0"/>
              </a:rPr>
              <a:t>Addition and removal</a:t>
            </a:r>
          </a:p>
          <a:p>
            <a:pPr marL="640080" lvl="1" eaLnBrk="1" fontAlgn="auto" hangingPunct="1">
              <a:lnSpc>
                <a:spcPct val="80000"/>
              </a:lnSpc>
              <a:spcAft>
                <a:spcPts val="0"/>
              </a:spcAft>
              <a:tabLst>
                <a:tab pos="1203325" algn="l"/>
              </a:tabLst>
              <a:defRPr/>
            </a:pPr>
            <a:r>
              <a:rPr lang="en-US" sz="1900" dirty="0" smtClean="0">
                <a:cs typeface="Arial" charset="0"/>
              </a:rPr>
              <a:t>Any length supported</a:t>
            </a:r>
          </a:p>
          <a:p>
            <a:pPr eaLnBrk="1" fontAlgn="auto" hangingPunct="1">
              <a:spcAft>
                <a:spcPts val="0"/>
              </a:spcAft>
              <a:buNone/>
              <a:defRPr/>
            </a:pPr>
            <a:endParaRPr lang="en-US" dirty="0" smtClean="0"/>
          </a:p>
        </p:txBody>
      </p:sp>
    </p:spTree>
    <p:custDataLst>
      <p:tags r:id="rId1"/>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42900" y="200025"/>
            <a:ext cx="8458200" cy="900114"/>
          </a:xfrm>
        </p:spPr>
        <p:txBody>
          <a:bodyPr/>
          <a:lstStyle/>
          <a:p>
            <a:pPr eaLnBrk="1" hangingPunct="1"/>
            <a:r>
              <a:rPr lang="pt-BR" sz="3600" b="0" dirty="0" smtClean="0"/>
              <a:t>Turbo CoProcessor 3 Decoder (TCP3D)</a:t>
            </a:r>
            <a:br>
              <a:rPr lang="pt-BR" sz="3600" b="0" dirty="0" smtClean="0"/>
            </a:br>
            <a:r>
              <a:rPr lang="pt-BR" sz="3600" b="0" dirty="0" smtClean="0"/>
              <a:t>Additional Information</a:t>
            </a:r>
            <a:endParaRPr lang="en-US" sz="3600" b="0" dirty="0" smtClean="0"/>
          </a:p>
        </p:txBody>
      </p:sp>
      <p:sp>
        <p:nvSpPr>
          <p:cNvPr id="97283" name="Rectangle 3"/>
          <p:cNvSpPr>
            <a:spLocks noGrp="1" noChangeArrowheads="1"/>
          </p:cNvSpPr>
          <p:nvPr>
            <p:ph type="body" sz="half" idx="1"/>
          </p:nvPr>
        </p:nvSpPr>
        <p:spPr>
          <a:xfrm>
            <a:off x="382537" y="1451334"/>
            <a:ext cx="8572500" cy="928072"/>
          </a:xfrm>
        </p:spPr>
        <p:txBody>
          <a:bodyPr/>
          <a:lstStyle/>
          <a:p>
            <a:pPr eaLnBrk="1" hangingPunct="1">
              <a:spcBef>
                <a:spcPct val="30000"/>
              </a:spcBef>
            </a:pPr>
            <a:r>
              <a:rPr lang="en-US" sz="2000" dirty="0" smtClean="0"/>
              <a:t>Programmable peripheral for decoding of 3GPP (WCDMA, HSUPA, HSUPA+, TD_SCDMA), LTE, and </a:t>
            </a:r>
            <a:r>
              <a:rPr lang="en-US" sz="2000" dirty="0" err="1" smtClean="0"/>
              <a:t>WiMax</a:t>
            </a:r>
            <a:r>
              <a:rPr lang="en-US" sz="2000" dirty="0" smtClean="0"/>
              <a:t> turbo codes.</a:t>
            </a:r>
          </a:p>
          <a:p>
            <a:pPr eaLnBrk="1" hangingPunct="1">
              <a:spcBef>
                <a:spcPct val="30000"/>
              </a:spcBef>
            </a:pPr>
            <a:endParaRPr lang="en-US" sz="2000" dirty="0" smtClean="0"/>
          </a:p>
        </p:txBody>
      </p:sp>
      <p:grpSp>
        <p:nvGrpSpPr>
          <p:cNvPr id="97284" name="Group 30"/>
          <p:cNvGrpSpPr>
            <a:grpSpLocks/>
          </p:cNvGrpSpPr>
          <p:nvPr/>
        </p:nvGrpSpPr>
        <p:grpSpPr bwMode="auto">
          <a:xfrm>
            <a:off x="152400" y="2581275"/>
            <a:ext cx="8729663" cy="3743325"/>
            <a:chOff x="117" y="1624"/>
            <a:chExt cx="5255" cy="2174"/>
          </a:xfrm>
        </p:grpSpPr>
        <p:sp>
          <p:nvSpPr>
            <p:cNvPr id="97285" name="Rectangle 4"/>
            <p:cNvSpPr>
              <a:spLocks noChangeArrowheads="1"/>
            </p:cNvSpPr>
            <p:nvPr/>
          </p:nvSpPr>
          <p:spPr bwMode="auto">
            <a:xfrm>
              <a:off x="596" y="1624"/>
              <a:ext cx="4776" cy="2174"/>
            </a:xfrm>
            <a:prstGeom prst="rect">
              <a:avLst/>
            </a:prstGeom>
            <a:solidFill>
              <a:srgbClr val="FFFFCC"/>
            </a:solidFill>
            <a:ln w="9525">
              <a:solidFill>
                <a:schemeClr val="tx1"/>
              </a:solidFill>
              <a:miter lim="800000"/>
              <a:headEnd/>
              <a:tailEnd/>
            </a:ln>
          </p:spPr>
          <p:txBody>
            <a:bodyPr wrap="none" anchor="ctr"/>
            <a:lstStyle/>
            <a:p>
              <a:pPr algn="ctr"/>
              <a:endParaRPr lang="en-US" sz="1800"/>
            </a:p>
          </p:txBody>
        </p:sp>
        <p:sp>
          <p:nvSpPr>
            <p:cNvPr id="97286" name="Rectangle 6"/>
            <p:cNvSpPr>
              <a:spLocks noChangeArrowheads="1"/>
            </p:cNvSpPr>
            <p:nvPr/>
          </p:nvSpPr>
          <p:spPr bwMode="auto">
            <a:xfrm>
              <a:off x="3017" y="1976"/>
              <a:ext cx="2257" cy="1587"/>
            </a:xfrm>
            <a:prstGeom prst="rect">
              <a:avLst/>
            </a:prstGeom>
            <a:solidFill>
              <a:schemeClr val="bg1"/>
            </a:solidFill>
            <a:ln w="9525">
              <a:solidFill>
                <a:schemeClr val="tx1"/>
              </a:solidFill>
              <a:prstDash val="lgDash"/>
              <a:miter lim="800000"/>
              <a:headEnd/>
              <a:tailEnd/>
            </a:ln>
          </p:spPr>
          <p:txBody>
            <a:bodyPr wrap="none" anchor="ctr"/>
            <a:lstStyle/>
            <a:p>
              <a:endParaRPr lang="en-US" sz="1800"/>
            </a:p>
          </p:txBody>
        </p:sp>
        <p:sp>
          <p:nvSpPr>
            <p:cNvPr id="97287" name="Rectangle 5"/>
            <p:cNvSpPr>
              <a:spLocks noChangeArrowheads="1"/>
            </p:cNvSpPr>
            <p:nvPr/>
          </p:nvSpPr>
          <p:spPr bwMode="auto">
            <a:xfrm>
              <a:off x="697" y="1974"/>
              <a:ext cx="2225" cy="1595"/>
            </a:xfrm>
            <a:prstGeom prst="rect">
              <a:avLst/>
            </a:prstGeom>
            <a:solidFill>
              <a:schemeClr val="bg1"/>
            </a:solidFill>
            <a:ln w="9525">
              <a:solidFill>
                <a:schemeClr val="tx1"/>
              </a:solidFill>
              <a:prstDash val="lgDash"/>
              <a:miter lim="800000"/>
              <a:headEnd/>
              <a:tailEnd/>
            </a:ln>
          </p:spPr>
          <p:txBody>
            <a:bodyPr wrap="none" anchor="ctr"/>
            <a:lstStyle/>
            <a:p>
              <a:endParaRPr lang="en-US" sz="1800"/>
            </a:p>
          </p:txBody>
        </p:sp>
        <p:sp>
          <p:nvSpPr>
            <p:cNvPr id="97288" name="Text Box 7"/>
            <p:cNvSpPr txBox="1">
              <a:spLocks noChangeArrowheads="1"/>
            </p:cNvSpPr>
            <p:nvPr/>
          </p:nvSpPr>
          <p:spPr bwMode="auto">
            <a:xfrm>
              <a:off x="842" y="3173"/>
              <a:ext cx="806" cy="177"/>
            </a:xfrm>
            <a:prstGeom prst="rect">
              <a:avLst/>
            </a:prstGeom>
            <a:noFill/>
            <a:ln w="9525">
              <a:noFill/>
              <a:miter lim="800000"/>
              <a:headEnd/>
              <a:tailEnd/>
            </a:ln>
          </p:spPr>
          <p:txBody>
            <a:bodyPr>
              <a:spAutoFit/>
            </a:bodyPr>
            <a:lstStyle/>
            <a:p>
              <a:r>
                <a:rPr lang="en-US" sz="1400"/>
                <a:t>Decoded bits</a:t>
              </a:r>
            </a:p>
          </p:txBody>
        </p:sp>
        <p:sp>
          <p:nvSpPr>
            <p:cNvPr id="97289" name="Rectangle 8"/>
            <p:cNvSpPr>
              <a:spLocks noChangeArrowheads="1"/>
            </p:cNvSpPr>
            <p:nvPr/>
          </p:nvSpPr>
          <p:spPr bwMode="auto">
            <a:xfrm>
              <a:off x="4262" y="2286"/>
              <a:ext cx="796" cy="404"/>
            </a:xfrm>
            <a:prstGeom prst="rect">
              <a:avLst/>
            </a:prstGeom>
            <a:solidFill>
              <a:srgbClr val="CCFFFF"/>
            </a:solidFill>
            <a:ln w="9525">
              <a:solidFill>
                <a:schemeClr val="tx1"/>
              </a:solidFill>
              <a:miter lim="800000"/>
              <a:headEnd/>
              <a:tailEnd/>
            </a:ln>
          </p:spPr>
          <p:txBody>
            <a:bodyPr wrap="none" anchor="ctr"/>
            <a:lstStyle/>
            <a:p>
              <a:pPr algn="ctr"/>
              <a:r>
                <a:rPr lang="en-US" sz="1400"/>
                <a:t>De-Rate</a:t>
              </a:r>
            </a:p>
            <a:p>
              <a:pPr algn="ctr"/>
              <a:r>
                <a:rPr lang="en-US" sz="1400"/>
                <a:t>Matching</a:t>
              </a:r>
            </a:p>
          </p:txBody>
        </p:sp>
        <p:sp>
          <p:nvSpPr>
            <p:cNvPr id="97290" name="Rectangle 9"/>
            <p:cNvSpPr>
              <a:spLocks noChangeArrowheads="1"/>
            </p:cNvSpPr>
            <p:nvPr/>
          </p:nvSpPr>
          <p:spPr bwMode="auto">
            <a:xfrm>
              <a:off x="3230" y="2283"/>
              <a:ext cx="784" cy="404"/>
            </a:xfrm>
            <a:prstGeom prst="rect">
              <a:avLst/>
            </a:prstGeom>
            <a:solidFill>
              <a:srgbClr val="CCFFFF"/>
            </a:solidFill>
            <a:ln w="9525">
              <a:solidFill>
                <a:schemeClr val="tx1"/>
              </a:solidFill>
              <a:miter lim="800000"/>
              <a:headEnd/>
              <a:tailEnd/>
            </a:ln>
          </p:spPr>
          <p:txBody>
            <a:bodyPr wrap="none" anchor="ctr"/>
            <a:lstStyle/>
            <a:p>
              <a:pPr algn="ctr"/>
              <a:r>
                <a:rPr lang="en-US" sz="1400"/>
                <a:t>LLR</a:t>
              </a:r>
            </a:p>
            <a:p>
              <a:pPr algn="ctr"/>
              <a:r>
                <a:rPr lang="en-US" sz="1400"/>
                <a:t>combining</a:t>
              </a:r>
            </a:p>
          </p:txBody>
        </p:sp>
        <p:sp>
          <p:nvSpPr>
            <p:cNvPr id="97291" name="Rectangle 10"/>
            <p:cNvSpPr>
              <a:spLocks noChangeArrowheads="1"/>
            </p:cNvSpPr>
            <p:nvPr/>
          </p:nvSpPr>
          <p:spPr bwMode="auto">
            <a:xfrm>
              <a:off x="1951" y="2283"/>
              <a:ext cx="807" cy="404"/>
            </a:xfrm>
            <a:prstGeom prst="rect">
              <a:avLst/>
            </a:prstGeom>
            <a:solidFill>
              <a:srgbClr val="CCFFFF"/>
            </a:solidFill>
            <a:ln w="9525">
              <a:solidFill>
                <a:schemeClr val="tx1"/>
              </a:solidFill>
              <a:miter lim="800000"/>
              <a:headEnd/>
              <a:tailEnd/>
            </a:ln>
          </p:spPr>
          <p:txBody>
            <a:bodyPr wrap="none" anchor="ctr"/>
            <a:lstStyle/>
            <a:p>
              <a:pPr algn="ctr"/>
              <a:r>
                <a:rPr lang="en-US" sz="1400"/>
                <a:t>Channel</a:t>
              </a:r>
            </a:p>
            <a:p>
              <a:pPr algn="ctr"/>
              <a:r>
                <a:rPr lang="en-US" sz="1400"/>
                <a:t>De-interleaver</a:t>
              </a:r>
            </a:p>
          </p:txBody>
        </p:sp>
        <p:sp>
          <p:nvSpPr>
            <p:cNvPr id="97292" name="Rectangle 11"/>
            <p:cNvSpPr>
              <a:spLocks noChangeArrowheads="1"/>
            </p:cNvSpPr>
            <p:nvPr/>
          </p:nvSpPr>
          <p:spPr bwMode="auto">
            <a:xfrm>
              <a:off x="3360" y="3059"/>
              <a:ext cx="664" cy="404"/>
            </a:xfrm>
            <a:prstGeom prst="rect">
              <a:avLst/>
            </a:prstGeom>
            <a:solidFill>
              <a:schemeClr val="tx2"/>
            </a:solidFill>
            <a:ln w="9525">
              <a:solidFill>
                <a:schemeClr val="tx1"/>
              </a:solidFill>
              <a:miter lim="800000"/>
              <a:headEnd/>
              <a:tailEnd/>
            </a:ln>
          </p:spPr>
          <p:txBody>
            <a:bodyPr wrap="none" anchor="ctr"/>
            <a:lstStyle/>
            <a:p>
              <a:pPr algn="ctr"/>
              <a:r>
                <a:rPr lang="en-US" sz="1400" b="1">
                  <a:solidFill>
                    <a:schemeClr val="bg1"/>
                  </a:solidFill>
                </a:rPr>
                <a:t>TCP3D</a:t>
              </a:r>
            </a:p>
          </p:txBody>
        </p:sp>
        <p:sp>
          <p:nvSpPr>
            <p:cNvPr id="97293" name="Rectangle 12"/>
            <p:cNvSpPr>
              <a:spLocks noChangeArrowheads="1"/>
            </p:cNvSpPr>
            <p:nvPr/>
          </p:nvSpPr>
          <p:spPr bwMode="auto">
            <a:xfrm>
              <a:off x="905" y="2275"/>
              <a:ext cx="826" cy="404"/>
            </a:xfrm>
            <a:prstGeom prst="rect">
              <a:avLst/>
            </a:prstGeom>
            <a:solidFill>
              <a:srgbClr val="CCFFFF"/>
            </a:solidFill>
            <a:ln w="9525">
              <a:solidFill>
                <a:schemeClr val="tx1"/>
              </a:solidFill>
              <a:miter lim="800000"/>
              <a:headEnd/>
              <a:tailEnd/>
            </a:ln>
          </p:spPr>
          <p:txBody>
            <a:bodyPr wrap="none" anchor="ctr"/>
            <a:lstStyle/>
            <a:p>
              <a:pPr algn="ctr"/>
              <a:r>
                <a:rPr lang="en-US" sz="1400"/>
                <a:t>De-Scrambling</a:t>
              </a:r>
            </a:p>
          </p:txBody>
        </p:sp>
        <p:sp>
          <p:nvSpPr>
            <p:cNvPr id="97294" name="Line 14"/>
            <p:cNvSpPr>
              <a:spLocks noChangeShapeType="1"/>
            </p:cNvSpPr>
            <p:nvPr/>
          </p:nvSpPr>
          <p:spPr bwMode="auto">
            <a:xfrm flipH="1">
              <a:off x="2750" y="2484"/>
              <a:ext cx="495" cy="0"/>
            </a:xfrm>
            <a:prstGeom prst="line">
              <a:avLst/>
            </a:prstGeom>
            <a:noFill/>
            <a:ln w="9525">
              <a:solidFill>
                <a:schemeClr val="tx1"/>
              </a:solidFill>
              <a:round/>
              <a:headEnd type="triangle" w="med" len="med"/>
              <a:tailEnd/>
            </a:ln>
          </p:spPr>
          <p:txBody>
            <a:bodyPr/>
            <a:lstStyle/>
            <a:p>
              <a:endParaRPr lang="en-US"/>
            </a:p>
          </p:txBody>
        </p:sp>
        <p:sp>
          <p:nvSpPr>
            <p:cNvPr id="97295" name="Text Box 15"/>
            <p:cNvSpPr txBox="1">
              <a:spLocks noChangeArrowheads="1"/>
            </p:cNvSpPr>
            <p:nvPr/>
          </p:nvSpPr>
          <p:spPr bwMode="auto">
            <a:xfrm>
              <a:off x="4210" y="2770"/>
              <a:ext cx="646" cy="478"/>
            </a:xfrm>
            <a:prstGeom prst="rect">
              <a:avLst/>
            </a:prstGeom>
            <a:noFill/>
            <a:ln w="9525">
              <a:noFill/>
              <a:miter lim="800000"/>
              <a:headEnd/>
              <a:tailEnd/>
            </a:ln>
          </p:spPr>
          <p:txBody>
            <a:bodyPr>
              <a:spAutoFit/>
            </a:bodyPr>
            <a:lstStyle/>
            <a:p>
              <a:r>
                <a:rPr lang="en-US" sz="1200" b="1"/>
                <a:t>LLR Data</a:t>
              </a:r>
            </a:p>
            <a:p>
              <a:pPr>
                <a:buFontTx/>
                <a:buChar char="•"/>
              </a:pPr>
              <a:r>
                <a:rPr lang="en-US" sz="1200"/>
                <a:t> Systematic</a:t>
              </a:r>
            </a:p>
            <a:p>
              <a:pPr>
                <a:buFontTx/>
                <a:buChar char="•"/>
              </a:pPr>
              <a:r>
                <a:rPr lang="en-US" sz="1200"/>
                <a:t> Parity 0</a:t>
              </a:r>
            </a:p>
            <a:p>
              <a:pPr>
                <a:buFontTx/>
                <a:buChar char="•"/>
              </a:pPr>
              <a:r>
                <a:rPr lang="en-US" sz="1200"/>
                <a:t> Parity 1</a:t>
              </a:r>
            </a:p>
          </p:txBody>
        </p:sp>
        <p:sp>
          <p:nvSpPr>
            <p:cNvPr id="97296" name="Line 18"/>
            <p:cNvSpPr>
              <a:spLocks noChangeShapeType="1"/>
            </p:cNvSpPr>
            <p:nvPr/>
          </p:nvSpPr>
          <p:spPr bwMode="auto">
            <a:xfrm flipH="1">
              <a:off x="4013" y="2484"/>
              <a:ext cx="251" cy="0"/>
            </a:xfrm>
            <a:prstGeom prst="line">
              <a:avLst/>
            </a:prstGeom>
            <a:noFill/>
            <a:ln w="9525">
              <a:solidFill>
                <a:schemeClr val="tx1"/>
              </a:solidFill>
              <a:round/>
              <a:headEnd type="triangle" w="med" len="med"/>
              <a:tailEnd/>
            </a:ln>
          </p:spPr>
          <p:txBody>
            <a:bodyPr/>
            <a:lstStyle/>
            <a:p>
              <a:endParaRPr lang="en-US"/>
            </a:p>
          </p:txBody>
        </p:sp>
        <p:sp>
          <p:nvSpPr>
            <p:cNvPr id="97297" name="Line 20"/>
            <p:cNvSpPr>
              <a:spLocks noChangeShapeType="1"/>
            </p:cNvSpPr>
            <p:nvPr/>
          </p:nvSpPr>
          <p:spPr bwMode="auto">
            <a:xfrm>
              <a:off x="2562" y="3259"/>
              <a:ext cx="791" cy="0"/>
            </a:xfrm>
            <a:prstGeom prst="line">
              <a:avLst/>
            </a:prstGeom>
            <a:noFill/>
            <a:ln w="9525">
              <a:solidFill>
                <a:schemeClr val="tx1"/>
              </a:solidFill>
              <a:round/>
              <a:headEnd type="triangle" w="med" len="med"/>
              <a:tailEnd/>
            </a:ln>
          </p:spPr>
          <p:txBody>
            <a:bodyPr/>
            <a:lstStyle/>
            <a:p>
              <a:endParaRPr lang="en-US"/>
            </a:p>
          </p:txBody>
        </p:sp>
        <p:sp>
          <p:nvSpPr>
            <p:cNvPr id="97298" name="Text Box 22"/>
            <p:cNvSpPr txBox="1">
              <a:spLocks noChangeArrowheads="1"/>
            </p:cNvSpPr>
            <p:nvPr/>
          </p:nvSpPr>
          <p:spPr bwMode="auto">
            <a:xfrm>
              <a:off x="2588" y="3070"/>
              <a:ext cx="706" cy="177"/>
            </a:xfrm>
            <a:prstGeom prst="rect">
              <a:avLst/>
            </a:prstGeom>
            <a:noFill/>
            <a:ln w="9525">
              <a:noFill/>
              <a:miter lim="800000"/>
              <a:headEnd/>
              <a:tailEnd/>
            </a:ln>
          </p:spPr>
          <p:txBody>
            <a:bodyPr wrap="none">
              <a:spAutoFit/>
            </a:bodyPr>
            <a:lstStyle/>
            <a:p>
              <a:r>
                <a:rPr lang="en-US" sz="1400"/>
                <a:t>Hard decision</a:t>
              </a:r>
            </a:p>
          </p:txBody>
        </p:sp>
        <p:sp>
          <p:nvSpPr>
            <p:cNvPr id="97299" name="Text Box 23"/>
            <p:cNvSpPr txBox="1">
              <a:spLocks noChangeArrowheads="1"/>
            </p:cNvSpPr>
            <p:nvPr/>
          </p:nvSpPr>
          <p:spPr bwMode="auto">
            <a:xfrm>
              <a:off x="1270" y="2010"/>
              <a:ext cx="983" cy="177"/>
            </a:xfrm>
            <a:prstGeom prst="rect">
              <a:avLst/>
            </a:prstGeom>
            <a:noFill/>
            <a:ln w="9525">
              <a:noFill/>
              <a:miter lim="800000"/>
              <a:headEnd/>
              <a:tailEnd/>
            </a:ln>
          </p:spPr>
          <p:txBody>
            <a:bodyPr wrap="none">
              <a:spAutoFit/>
            </a:bodyPr>
            <a:lstStyle/>
            <a:p>
              <a:r>
                <a:rPr lang="en-US" sz="1400" b="1"/>
                <a:t>Per Transport Block</a:t>
              </a:r>
            </a:p>
          </p:txBody>
        </p:sp>
        <p:sp>
          <p:nvSpPr>
            <p:cNvPr id="97300" name="Text Box 24"/>
            <p:cNvSpPr txBox="1">
              <a:spLocks noChangeArrowheads="1"/>
            </p:cNvSpPr>
            <p:nvPr/>
          </p:nvSpPr>
          <p:spPr bwMode="auto">
            <a:xfrm>
              <a:off x="3659" y="2017"/>
              <a:ext cx="773" cy="177"/>
            </a:xfrm>
            <a:prstGeom prst="rect">
              <a:avLst/>
            </a:prstGeom>
            <a:noFill/>
            <a:ln w="9525">
              <a:noFill/>
              <a:miter lim="800000"/>
              <a:headEnd/>
              <a:tailEnd/>
            </a:ln>
          </p:spPr>
          <p:txBody>
            <a:bodyPr wrap="none">
              <a:spAutoFit/>
            </a:bodyPr>
            <a:lstStyle/>
            <a:p>
              <a:r>
                <a:rPr lang="en-US" sz="1400" b="1"/>
                <a:t>Per Code Block</a:t>
              </a:r>
            </a:p>
          </p:txBody>
        </p:sp>
        <p:sp>
          <p:nvSpPr>
            <p:cNvPr id="97301" name="Text Box 25"/>
            <p:cNvSpPr txBox="1">
              <a:spLocks noChangeArrowheads="1"/>
            </p:cNvSpPr>
            <p:nvPr/>
          </p:nvSpPr>
          <p:spPr bwMode="auto">
            <a:xfrm>
              <a:off x="2294" y="1691"/>
              <a:ext cx="1355" cy="196"/>
            </a:xfrm>
            <a:prstGeom prst="rect">
              <a:avLst/>
            </a:prstGeom>
            <a:noFill/>
            <a:ln w="9525">
              <a:noFill/>
              <a:miter lim="800000"/>
              <a:headEnd/>
              <a:tailEnd/>
            </a:ln>
          </p:spPr>
          <p:txBody>
            <a:bodyPr>
              <a:spAutoFit/>
            </a:bodyPr>
            <a:lstStyle/>
            <a:p>
              <a:pPr algn="ctr"/>
              <a:r>
                <a:rPr lang="en-US" sz="1600" b="1"/>
                <a:t>LTE Bit Processing</a:t>
              </a:r>
            </a:p>
          </p:txBody>
        </p:sp>
        <p:sp>
          <p:nvSpPr>
            <p:cNvPr id="97302" name="Rectangle 28"/>
            <p:cNvSpPr>
              <a:spLocks noChangeArrowheads="1"/>
            </p:cNvSpPr>
            <p:nvPr/>
          </p:nvSpPr>
          <p:spPr bwMode="auto">
            <a:xfrm>
              <a:off x="1946" y="3061"/>
              <a:ext cx="620" cy="404"/>
            </a:xfrm>
            <a:prstGeom prst="rect">
              <a:avLst/>
            </a:prstGeom>
            <a:solidFill>
              <a:srgbClr val="CCFFFF"/>
            </a:solidFill>
            <a:ln w="9525">
              <a:solidFill>
                <a:schemeClr val="tx1"/>
              </a:solidFill>
              <a:prstDash val="dash"/>
              <a:miter lim="800000"/>
              <a:headEnd/>
              <a:tailEnd/>
            </a:ln>
          </p:spPr>
          <p:txBody>
            <a:bodyPr wrap="none" anchor="ctr"/>
            <a:lstStyle/>
            <a:p>
              <a:pPr algn="ctr"/>
              <a:r>
                <a:rPr lang="en-US" sz="1400"/>
                <a:t>TB CRC</a:t>
              </a:r>
            </a:p>
          </p:txBody>
        </p:sp>
        <p:sp>
          <p:nvSpPr>
            <p:cNvPr id="97303" name="Line 27"/>
            <p:cNvSpPr>
              <a:spLocks noChangeShapeType="1"/>
            </p:cNvSpPr>
            <p:nvPr/>
          </p:nvSpPr>
          <p:spPr bwMode="auto">
            <a:xfrm flipH="1">
              <a:off x="4023" y="3272"/>
              <a:ext cx="1178" cy="0"/>
            </a:xfrm>
            <a:prstGeom prst="line">
              <a:avLst/>
            </a:prstGeom>
            <a:noFill/>
            <a:ln w="9525">
              <a:solidFill>
                <a:schemeClr val="tx1"/>
              </a:solidFill>
              <a:round/>
              <a:headEnd/>
              <a:tailEnd type="triangle" w="med" len="med"/>
            </a:ln>
          </p:spPr>
          <p:txBody>
            <a:bodyPr/>
            <a:lstStyle/>
            <a:p>
              <a:endParaRPr lang="en-US"/>
            </a:p>
          </p:txBody>
        </p:sp>
        <p:grpSp>
          <p:nvGrpSpPr>
            <p:cNvPr id="97304" name="Group 34"/>
            <p:cNvGrpSpPr>
              <a:grpSpLocks/>
            </p:cNvGrpSpPr>
            <p:nvPr/>
          </p:nvGrpSpPr>
          <p:grpSpPr bwMode="auto">
            <a:xfrm>
              <a:off x="5060" y="2487"/>
              <a:ext cx="141" cy="793"/>
              <a:chOff x="4961" y="2487"/>
              <a:chExt cx="192" cy="712"/>
            </a:xfrm>
          </p:grpSpPr>
          <p:sp>
            <p:nvSpPr>
              <p:cNvPr id="97309" name="Line 19"/>
              <p:cNvSpPr>
                <a:spLocks noChangeShapeType="1"/>
              </p:cNvSpPr>
              <p:nvPr/>
            </p:nvSpPr>
            <p:spPr bwMode="auto">
              <a:xfrm flipH="1">
                <a:off x="4961" y="2487"/>
                <a:ext cx="192" cy="0"/>
              </a:xfrm>
              <a:prstGeom prst="line">
                <a:avLst/>
              </a:prstGeom>
              <a:noFill/>
              <a:ln w="9525">
                <a:solidFill>
                  <a:schemeClr val="tx1"/>
                </a:solidFill>
                <a:round/>
                <a:headEnd/>
                <a:tailEnd/>
              </a:ln>
            </p:spPr>
            <p:txBody>
              <a:bodyPr/>
              <a:lstStyle/>
              <a:p>
                <a:endParaRPr lang="en-US"/>
              </a:p>
            </p:txBody>
          </p:sp>
          <p:sp>
            <p:nvSpPr>
              <p:cNvPr id="97310" name="Line 29"/>
              <p:cNvSpPr>
                <a:spLocks noChangeShapeType="1"/>
              </p:cNvSpPr>
              <p:nvPr/>
            </p:nvSpPr>
            <p:spPr bwMode="auto">
              <a:xfrm>
                <a:off x="5152" y="2487"/>
                <a:ext cx="0" cy="712"/>
              </a:xfrm>
              <a:prstGeom prst="line">
                <a:avLst/>
              </a:prstGeom>
              <a:noFill/>
              <a:ln w="9525">
                <a:solidFill>
                  <a:schemeClr val="tx1"/>
                </a:solidFill>
                <a:round/>
                <a:headEnd/>
                <a:tailEnd/>
              </a:ln>
            </p:spPr>
            <p:txBody>
              <a:bodyPr/>
              <a:lstStyle/>
              <a:p>
                <a:endParaRPr lang="en-US"/>
              </a:p>
            </p:txBody>
          </p:sp>
        </p:grpSp>
        <p:sp>
          <p:nvSpPr>
            <p:cNvPr id="97305" name="Text Box 30"/>
            <p:cNvSpPr txBox="1">
              <a:spLocks noChangeArrowheads="1"/>
            </p:cNvSpPr>
            <p:nvPr/>
          </p:nvSpPr>
          <p:spPr bwMode="auto">
            <a:xfrm>
              <a:off x="117" y="2309"/>
              <a:ext cx="470" cy="177"/>
            </a:xfrm>
            <a:prstGeom prst="rect">
              <a:avLst/>
            </a:prstGeom>
            <a:noFill/>
            <a:ln w="9525">
              <a:noFill/>
              <a:miter lim="800000"/>
              <a:headEnd/>
              <a:tailEnd/>
            </a:ln>
          </p:spPr>
          <p:txBody>
            <a:bodyPr wrap="none">
              <a:spAutoFit/>
            </a:bodyPr>
            <a:lstStyle/>
            <a:p>
              <a:r>
                <a:rPr lang="en-US" sz="1400"/>
                <a:t>Soft Bits</a:t>
              </a:r>
            </a:p>
          </p:txBody>
        </p:sp>
        <p:sp>
          <p:nvSpPr>
            <p:cNvPr id="97306" name="Line 31"/>
            <p:cNvSpPr>
              <a:spLocks noChangeShapeType="1"/>
            </p:cNvSpPr>
            <p:nvPr/>
          </p:nvSpPr>
          <p:spPr bwMode="auto">
            <a:xfrm>
              <a:off x="1572" y="3277"/>
              <a:ext cx="365" cy="0"/>
            </a:xfrm>
            <a:prstGeom prst="line">
              <a:avLst/>
            </a:prstGeom>
            <a:noFill/>
            <a:ln w="9525">
              <a:solidFill>
                <a:schemeClr val="tx1"/>
              </a:solidFill>
              <a:round/>
              <a:headEnd type="triangle" w="med" len="med"/>
              <a:tailEnd/>
            </a:ln>
          </p:spPr>
          <p:txBody>
            <a:bodyPr/>
            <a:lstStyle/>
            <a:p>
              <a:endParaRPr lang="en-US"/>
            </a:p>
          </p:txBody>
        </p:sp>
        <p:sp>
          <p:nvSpPr>
            <p:cNvPr id="97307" name="Line 32"/>
            <p:cNvSpPr>
              <a:spLocks noChangeShapeType="1"/>
            </p:cNvSpPr>
            <p:nvPr/>
          </p:nvSpPr>
          <p:spPr bwMode="auto">
            <a:xfrm flipH="1">
              <a:off x="1729" y="2478"/>
              <a:ext cx="227" cy="0"/>
            </a:xfrm>
            <a:prstGeom prst="line">
              <a:avLst/>
            </a:prstGeom>
            <a:noFill/>
            <a:ln w="9525">
              <a:solidFill>
                <a:schemeClr val="tx1"/>
              </a:solidFill>
              <a:round/>
              <a:headEnd type="triangle" w="med" len="med"/>
              <a:tailEnd/>
            </a:ln>
          </p:spPr>
          <p:txBody>
            <a:bodyPr/>
            <a:lstStyle/>
            <a:p>
              <a:endParaRPr lang="en-US"/>
            </a:p>
          </p:txBody>
        </p:sp>
        <p:sp>
          <p:nvSpPr>
            <p:cNvPr id="97308" name="Line 37"/>
            <p:cNvSpPr>
              <a:spLocks noChangeShapeType="1"/>
            </p:cNvSpPr>
            <p:nvPr/>
          </p:nvSpPr>
          <p:spPr bwMode="auto">
            <a:xfrm flipH="1">
              <a:off x="188" y="2478"/>
              <a:ext cx="719" cy="0"/>
            </a:xfrm>
            <a:prstGeom prst="line">
              <a:avLst/>
            </a:prstGeom>
            <a:noFill/>
            <a:ln w="9525">
              <a:solidFill>
                <a:schemeClr val="tx1"/>
              </a:solidFill>
              <a:round/>
              <a:headEnd type="triangle" w="med" len="med"/>
              <a:tailEnd/>
            </a:ln>
          </p:spPr>
          <p:txBody>
            <a:bodyPr/>
            <a:lstStyle/>
            <a:p>
              <a:endParaRPr lang="en-US"/>
            </a:p>
          </p:txBody>
        </p:sp>
      </p:gr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0" y="95250"/>
            <a:ext cx="8458200" cy="814388"/>
          </a:xfrm>
        </p:spPr>
        <p:txBody>
          <a:bodyPr/>
          <a:lstStyle/>
          <a:p>
            <a:pPr eaLnBrk="1" hangingPunct="1"/>
            <a:r>
              <a:rPr lang="pt-BR" sz="3600" b="0" dirty="0" smtClean="0"/>
              <a:t>Turbo CoProcessor 3 Encoder (TCP3E) – Additional Information</a:t>
            </a:r>
            <a:endParaRPr lang="en-US" sz="3600" dirty="0" smtClean="0"/>
          </a:p>
        </p:txBody>
      </p:sp>
      <p:sp>
        <p:nvSpPr>
          <p:cNvPr id="100355" name="Rectangle 3"/>
          <p:cNvSpPr>
            <a:spLocks noGrp="1" noChangeArrowheads="1"/>
          </p:cNvSpPr>
          <p:nvPr>
            <p:ph type="body" idx="4294967295"/>
          </p:nvPr>
        </p:nvSpPr>
        <p:spPr>
          <a:xfrm>
            <a:off x="328624" y="1185863"/>
            <a:ext cx="8467725" cy="3559175"/>
          </a:xfrm>
        </p:spPr>
        <p:txBody>
          <a:bodyPr/>
          <a:lstStyle/>
          <a:p>
            <a:pPr eaLnBrk="1" hangingPunct="1"/>
            <a:r>
              <a:rPr lang="en-US" sz="2400" dirty="0" smtClean="0"/>
              <a:t>TCP3E = Turbo </a:t>
            </a:r>
            <a:r>
              <a:rPr lang="en-US" sz="2400" dirty="0" err="1" smtClean="0"/>
              <a:t>CoProcessor</a:t>
            </a:r>
            <a:r>
              <a:rPr lang="en-US" sz="2400" dirty="0" smtClean="0"/>
              <a:t> 3 Encoder</a:t>
            </a:r>
          </a:p>
          <a:p>
            <a:pPr eaLnBrk="1" fontAlgn="auto" hangingPunct="1">
              <a:spcAft>
                <a:spcPts val="0"/>
              </a:spcAft>
              <a:defRPr/>
            </a:pPr>
            <a:r>
              <a:rPr lang="en-US" sz="2400" dirty="0" smtClean="0"/>
              <a:t>3GPP, WiMAX and LTE encoding</a:t>
            </a:r>
          </a:p>
          <a:p>
            <a:pPr marL="640080" lvl="1" eaLnBrk="1" fontAlgn="auto" hangingPunct="1">
              <a:spcAft>
                <a:spcPts val="0"/>
              </a:spcAft>
              <a:defRPr/>
            </a:pPr>
            <a:r>
              <a:rPr lang="en-US" sz="2400" dirty="0" smtClean="0"/>
              <a:t>3GPP includes: WCDMA, HSDPA, and TD-SCDMA</a:t>
            </a:r>
          </a:p>
          <a:p>
            <a:pPr lvl="1" eaLnBrk="1" hangingPunct="1"/>
            <a:r>
              <a:rPr lang="en-US" sz="2400" dirty="0" smtClean="0"/>
              <a:t>No previous versions, but came out at same time as third version of decoder co-processor (TCP3D)</a:t>
            </a:r>
          </a:p>
          <a:p>
            <a:pPr lvl="1" eaLnBrk="1" hangingPunct="1"/>
            <a:r>
              <a:rPr lang="en-US" sz="2400" dirty="0" smtClean="0"/>
              <a:t>Performs Turbo Encoding for forward error correction of transmitted information (downlink for </a:t>
            </a:r>
            <a:r>
              <a:rPr lang="en-US" sz="2400" dirty="0" err="1" smtClean="0"/>
              <a:t>basestation</a:t>
            </a:r>
            <a:r>
              <a:rPr lang="en-US" sz="2400" dirty="0" smtClean="0"/>
              <a:t>), adds redundant data to transmitted message</a:t>
            </a:r>
          </a:p>
          <a:p>
            <a:pPr eaLnBrk="1" hangingPunct="1"/>
            <a:endParaRPr lang="en-US" sz="2400" dirty="0" smtClean="0"/>
          </a:p>
        </p:txBody>
      </p:sp>
      <p:sp>
        <p:nvSpPr>
          <p:cNvPr id="100356" name="Rectangle 7"/>
          <p:cNvSpPr>
            <a:spLocks noChangeArrowheads="1"/>
          </p:cNvSpPr>
          <p:nvPr/>
        </p:nvSpPr>
        <p:spPr bwMode="auto">
          <a:xfrm>
            <a:off x="742950" y="5143500"/>
            <a:ext cx="1847850" cy="704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t>Turbo Encoder</a:t>
            </a:r>
          </a:p>
          <a:p>
            <a:pPr algn="ctr">
              <a:defRPr/>
            </a:pPr>
            <a:r>
              <a:rPr lang="en-US" dirty="0"/>
              <a:t>(TCP3E)</a:t>
            </a:r>
          </a:p>
        </p:txBody>
      </p:sp>
      <p:sp>
        <p:nvSpPr>
          <p:cNvPr id="100357" name="Line 8"/>
          <p:cNvSpPr>
            <a:spLocks noChangeShapeType="1"/>
          </p:cNvSpPr>
          <p:nvPr/>
        </p:nvSpPr>
        <p:spPr bwMode="auto">
          <a:xfrm>
            <a:off x="2590800" y="5495925"/>
            <a:ext cx="676275" cy="0"/>
          </a:xfrm>
          <a:prstGeom prst="line">
            <a:avLst/>
          </a:prstGeom>
          <a:noFill/>
          <a:ln w="9525">
            <a:solidFill>
              <a:schemeClr val="tx1"/>
            </a:solidFill>
            <a:round/>
            <a:headEnd/>
            <a:tailEnd type="triangle" w="med" len="med"/>
          </a:ln>
        </p:spPr>
        <p:txBody>
          <a:bodyPr/>
          <a:lstStyle/>
          <a:p>
            <a:endParaRPr lang="en-US"/>
          </a:p>
        </p:txBody>
      </p:sp>
      <p:sp>
        <p:nvSpPr>
          <p:cNvPr id="100358" name="Line 9"/>
          <p:cNvSpPr>
            <a:spLocks noChangeShapeType="1"/>
          </p:cNvSpPr>
          <p:nvPr/>
        </p:nvSpPr>
        <p:spPr bwMode="auto">
          <a:xfrm>
            <a:off x="3743325" y="5172075"/>
            <a:ext cx="1609725" cy="0"/>
          </a:xfrm>
          <a:prstGeom prst="line">
            <a:avLst/>
          </a:prstGeom>
          <a:noFill/>
          <a:ln w="9525">
            <a:solidFill>
              <a:schemeClr val="tx1"/>
            </a:solidFill>
            <a:round/>
            <a:headEnd/>
            <a:tailEnd type="triangle" w="med" len="med"/>
          </a:ln>
        </p:spPr>
        <p:txBody>
          <a:bodyPr/>
          <a:lstStyle/>
          <a:p>
            <a:endParaRPr lang="en-US"/>
          </a:p>
        </p:txBody>
      </p:sp>
      <p:sp>
        <p:nvSpPr>
          <p:cNvPr id="100359" name="Text Box 10"/>
          <p:cNvSpPr txBox="1">
            <a:spLocks noChangeArrowheads="1"/>
          </p:cNvSpPr>
          <p:nvPr/>
        </p:nvSpPr>
        <p:spPr bwMode="auto">
          <a:xfrm>
            <a:off x="4079875" y="4827588"/>
            <a:ext cx="1111250" cy="366712"/>
          </a:xfrm>
          <a:prstGeom prst="rect">
            <a:avLst/>
          </a:prstGeom>
          <a:noFill/>
          <a:ln w="9525">
            <a:noFill/>
            <a:miter lim="800000"/>
            <a:headEnd/>
            <a:tailEnd/>
          </a:ln>
        </p:spPr>
        <p:txBody>
          <a:bodyPr wrap="none">
            <a:spAutoFit/>
          </a:bodyPr>
          <a:lstStyle/>
          <a:p>
            <a:r>
              <a:rPr lang="en-US"/>
              <a:t>Downlink</a:t>
            </a:r>
          </a:p>
        </p:txBody>
      </p:sp>
      <p:sp>
        <p:nvSpPr>
          <p:cNvPr id="100360" name="Rectangle 14"/>
          <p:cNvSpPr>
            <a:spLocks noChangeArrowheads="1"/>
          </p:cNvSpPr>
          <p:nvPr/>
        </p:nvSpPr>
        <p:spPr bwMode="auto">
          <a:xfrm>
            <a:off x="6629399" y="5143500"/>
            <a:ext cx="1857375" cy="704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t>Turbo Decoder</a:t>
            </a:r>
          </a:p>
          <a:p>
            <a:pPr algn="ctr">
              <a:defRPr/>
            </a:pPr>
            <a:r>
              <a:rPr lang="en-US" dirty="0"/>
              <a:t>in Handset</a:t>
            </a:r>
          </a:p>
        </p:txBody>
      </p:sp>
      <p:sp>
        <p:nvSpPr>
          <p:cNvPr id="100361" name="Line 15"/>
          <p:cNvSpPr>
            <a:spLocks noChangeShapeType="1"/>
          </p:cNvSpPr>
          <p:nvPr/>
        </p:nvSpPr>
        <p:spPr bwMode="auto">
          <a:xfrm flipV="1">
            <a:off x="5953125" y="5133975"/>
            <a:ext cx="619125" cy="314325"/>
          </a:xfrm>
          <a:prstGeom prst="line">
            <a:avLst/>
          </a:prstGeom>
          <a:noFill/>
          <a:ln w="9525">
            <a:solidFill>
              <a:schemeClr val="tx1"/>
            </a:solidFill>
            <a:round/>
            <a:headEnd/>
            <a:tailEnd/>
          </a:ln>
        </p:spPr>
        <p:txBody>
          <a:bodyPr/>
          <a:lstStyle/>
          <a:p>
            <a:endParaRPr lang="en-US"/>
          </a:p>
        </p:txBody>
      </p:sp>
      <p:sp>
        <p:nvSpPr>
          <p:cNvPr id="100362" name="Line 16"/>
          <p:cNvSpPr>
            <a:spLocks noChangeShapeType="1"/>
          </p:cNvSpPr>
          <p:nvPr/>
        </p:nvSpPr>
        <p:spPr bwMode="auto">
          <a:xfrm>
            <a:off x="5943600" y="5448300"/>
            <a:ext cx="638175" cy="400050"/>
          </a:xfrm>
          <a:prstGeom prst="line">
            <a:avLst/>
          </a:prstGeom>
          <a:noFill/>
          <a:ln w="9525">
            <a:solidFill>
              <a:schemeClr val="tx1"/>
            </a:solidFill>
            <a:round/>
            <a:headEnd/>
            <a:tailEnd/>
          </a:ln>
        </p:spPr>
        <p:txBody>
          <a:bodyPr/>
          <a:lstStyle/>
          <a:p>
            <a:endParaRPr lang="en-US"/>
          </a:p>
        </p:txBody>
      </p:sp>
      <p:pic>
        <p:nvPicPr>
          <p:cNvPr id="100363" name="Picture 17" descr="MCj04397980000[1]"/>
          <p:cNvPicPr>
            <a:picLocks noChangeAspect="1" noChangeArrowheads="1"/>
          </p:cNvPicPr>
          <p:nvPr>
            <p:custDataLst>
              <p:tags r:id="rId2"/>
            </p:custDataLst>
          </p:nvPr>
        </p:nvPicPr>
        <p:blipFill>
          <a:blip r:embed="rId6" cstate="print"/>
          <a:srcRect/>
          <a:stretch>
            <a:fillRect/>
          </a:stretch>
        </p:blipFill>
        <p:spPr bwMode="auto">
          <a:xfrm>
            <a:off x="5267325" y="5095875"/>
            <a:ext cx="838200" cy="838200"/>
          </a:xfrm>
          <a:prstGeom prst="rect">
            <a:avLst/>
          </a:prstGeom>
          <a:noFill/>
          <a:ln w="9525">
            <a:noFill/>
            <a:miter lim="800000"/>
            <a:headEnd/>
            <a:tailEnd/>
          </a:ln>
        </p:spPr>
      </p:pic>
      <p:pic>
        <p:nvPicPr>
          <p:cNvPr id="100364" name="Picture 18" descr="MCj03518550000[1]"/>
          <p:cNvPicPr>
            <a:picLocks noChangeAspect="1" noChangeArrowheads="1"/>
          </p:cNvPicPr>
          <p:nvPr>
            <p:custDataLst>
              <p:tags r:id="rId3"/>
            </p:custDataLst>
          </p:nvPr>
        </p:nvPicPr>
        <p:blipFill>
          <a:blip r:embed="rId7" cstate="print"/>
          <a:srcRect/>
          <a:stretch>
            <a:fillRect/>
          </a:stretch>
        </p:blipFill>
        <p:spPr bwMode="auto">
          <a:xfrm>
            <a:off x="2973388" y="4935538"/>
            <a:ext cx="776287" cy="947737"/>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457216" y="76200"/>
            <a:ext cx="8229600" cy="762000"/>
          </a:xfrm>
        </p:spPr>
        <p:txBody>
          <a:bodyPr/>
          <a:lstStyle/>
          <a:p>
            <a:pPr eaLnBrk="1" hangingPunct="1"/>
            <a:r>
              <a:rPr lang="en-US" sz="3600" b="0" dirty="0" smtClean="0"/>
              <a:t>Bit Rate Coprocessor (BCP) – Additional Information</a:t>
            </a:r>
          </a:p>
        </p:txBody>
      </p:sp>
      <p:sp>
        <p:nvSpPr>
          <p:cNvPr id="128003" name="Rectangle 3"/>
          <p:cNvSpPr>
            <a:spLocks noGrp="1" noChangeArrowheads="1"/>
          </p:cNvSpPr>
          <p:nvPr>
            <p:ph type="body" idx="4294967295"/>
          </p:nvPr>
        </p:nvSpPr>
        <p:spPr>
          <a:xfrm>
            <a:off x="364344" y="947738"/>
            <a:ext cx="8382000" cy="5453062"/>
          </a:xfrm>
        </p:spPr>
        <p:txBody>
          <a:bodyPr/>
          <a:lstStyle/>
          <a:p>
            <a:pPr>
              <a:defRPr/>
            </a:pPr>
            <a:r>
              <a:rPr lang="en-US" sz="2000" dirty="0" smtClean="0"/>
              <a:t>The Bit Rate Coprocessor (BCP) is a programmable peripheral for baseband bit processing.</a:t>
            </a:r>
          </a:p>
          <a:p>
            <a:pPr>
              <a:defRPr/>
            </a:pPr>
            <a:r>
              <a:rPr lang="en-US" sz="2000" dirty="0" smtClean="0"/>
              <a:t>Integrated into the TI DSP, the BCP supports FDD LTE, TDD LTE, WCDMA, TD-SCDMA, HSPA, HSPA+, WiMAX 802.16-2009 (802.16e), and monitoring/planning for LTE-A.</a:t>
            </a:r>
          </a:p>
          <a:p>
            <a:pPr>
              <a:defRPr/>
            </a:pPr>
            <a:r>
              <a:rPr lang="en-US" sz="2000" dirty="0" smtClean="0"/>
              <a:t>Primary functionalities of the BCP peripheral include the following:</a:t>
            </a:r>
          </a:p>
          <a:p>
            <a:pPr lvl="1">
              <a:buFont typeface="Arial" pitchFamily="34" charset="0"/>
              <a:buChar char="•"/>
              <a:defRPr/>
            </a:pPr>
            <a:r>
              <a:rPr lang="en-US" sz="1400" dirty="0" smtClean="0">
                <a:ea typeface="+mn-ea"/>
                <a:cs typeface="+mn-cs"/>
              </a:rPr>
              <a:t>CRC</a:t>
            </a:r>
          </a:p>
          <a:p>
            <a:pPr lvl="1">
              <a:buFont typeface="Arial" pitchFamily="34" charset="0"/>
              <a:buChar char="•"/>
              <a:defRPr/>
            </a:pPr>
            <a:r>
              <a:rPr lang="en-US" sz="1400" dirty="0" smtClean="0">
                <a:ea typeface="+mn-ea"/>
                <a:cs typeface="+mn-cs"/>
              </a:rPr>
              <a:t> Turbo / </a:t>
            </a:r>
            <a:r>
              <a:rPr lang="en-US" sz="1400" dirty="0" err="1" smtClean="0">
                <a:ea typeface="+mn-ea"/>
                <a:cs typeface="+mn-cs"/>
              </a:rPr>
              <a:t>convolutional</a:t>
            </a:r>
            <a:r>
              <a:rPr lang="en-US" sz="1400" dirty="0" smtClean="0">
                <a:ea typeface="+mn-ea"/>
                <a:cs typeface="+mn-cs"/>
              </a:rPr>
              <a:t> encoding</a:t>
            </a:r>
          </a:p>
          <a:p>
            <a:pPr lvl="1">
              <a:buFont typeface="Arial" pitchFamily="34" charset="0"/>
              <a:buChar char="•"/>
              <a:defRPr/>
            </a:pPr>
            <a:r>
              <a:rPr lang="en-US" sz="1400" dirty="0" smtClean="0">
                <a:ea typeface="+mn-ea"/>
                <a:cs typeface="+mn-cs"/>
              </a:rPr>
              <a:t> Rate Matching (hard and soft) / rate de-matching</a:t>
            </a:r>
          </a:p>
          <a:p>
            <a:pPr lvl="1">
              <a:buFont typeface="Arial" pitchFamily="34" charset="0"/>
              <a:buChar char="•"/>
              <a:defRPr/>
            </a:pPr>
            <a:r>
              <a:rPr lang="en-US" sz="1400" dirty="0" smtClean="0">
                <a:ea typeface="+mn-ea"/>
                <a:cs typeface="+mn-cs"/>
              </a:rPr>
              <a:t> LLR combining</a:t>
            </a:r>
          </a:p>
          <a:p>
            <a:pPr lvl="1">
              <a:buFont typeface="Arial" pitchFamily="34" charset="0"/>
              <a:buChar char="•"/>
              <a:defRPr/>
            </a:pPr>
            <a:r>
              <a:rPr lang="en-US" sz="1400" dirty="0" smtClean="0">
                <a:ea typeface="+mn-ea"/>
                <a:cs typeface="+mn-cs"/>
              </a:rPr>
              <a:t> Modulation (hard and soft)</a:t>
            </a:r>
          </a:p>
          <a:p>
            <a:pPr lvl="1">
              <a:buFont typeface="Arial" pitchFamily="34" charset="0"/>
              <a:buChar char="•"/>
              <a:defRPr/>
            </a:pPr>
            <a:r>
              <a:rPr lang="en-US" sz="1400" dirty="0" smtClean="0">
                <a:ea typeface="+mn-ea"/>
                <a:cs typeface="+mn-cs"/>
              </a:rPr>
              <a:t> Interleaving / de-interleaving</a:t>
            </a:r>
          </a:p>
          <a:p>
            <a:pPr lvl="1">
              <a:buFont typeface="Arial" pitchFamily="34" charset="0"/>
              <a:buChar char="•"/>
              <a:defRPr/>
            </a:pPr>
            <a:r>
              <a:rPr lang="en-US" sz="1400" dirty="0" smtClean="0">
                <a:ea typeface="+mn-ea"/>
                <a:cs typeface="+mn-cs"/>
              </a:rPr>
              <a:t> Scrambling / de-scrambling</a:t>
            </a:r>
          </a:p>
          <a:p>
            <a:pPr lvl="1">
              <a:buFont typeface="Arial" pitchFamily="34" charset="0"/>
              <a:buChar char="•"/>
              <a:defRPr/>
            </a:pPr>
            <a:r>
              <a:rPr lang="en-US" sz="1400" dirty="0" smtClean="0">
                <a:ea typeface="+mn-ea"/>
                <a:cs typeface="+mn-cs"/>
              </a:rPr>
              <a:t> Correlation (final de-spreading for WCDMA RX and PUCCH correlation)</a:t>
            </a:r>
          </a:p>
          <a:p>
            <a:pPr lvl="1">
              <a:buFont typeface="Arial" pitchFamily="34" charset="0"/>
              <a:buChar char="•"/>
              <a:defRPr/>
            </a:pPr>
            <a:r>
              <a:rPr lang="en-US" sz="1400" dirty="0" smtClean="0">
                <a:ea typeface="+mn-ea"/>
                <a:cs typeface="+mn-cs"/>
              </a:rPr>
              <a:t> Soft slicing (soft demodulation)</a:t>
            </a:r>
          </a:p>
          <a:p>
            <a:pPr lvl="1">
              <a:buFont typeface="Arial" pitchFamily="34" charset="0"/>
              <a:buChar char="•"/>
              <a:defRPr/>
            </a:pPr>
            <a:r>
              <a:rPr lang="en-US" sz="1400" dirty="0" smtClean="0">
                <a:ea typeface="+mn-ea"/>
                <a:cs typeface="+mn-cs"/>
              </a:rPr>
              <a:t> 128-bit Navigator interface</a:t>
            </a:r>
          </a:p>
          <a:p>
            <a:pPr lvl="1">
              <a:buFont typeface="Arial" pitchFamily="34" charset="0"/>
              <a:buChar char="•"/>
              <a:defRPr/>
            </a:pPr>
            <a:r>
              <a:rPr lang="en-US" sz="1400" dirty="0" smtClean="0">
                <a:ea typeface="+mn-ea"/>
                <a:cs typeface="+mn-cs"/>
              </a:rPr>
              <a:t> Two 128-bit direct I/O interfaces</a:t>
            </a:r>
          </a:p>
          <a:p>
            <a:pPr lvl="1">
              <a:buFont typeface="Arial" pitchFamily="34" charset="0"/>
              <a:buChar char="•"/>
              <a:defRPr/>
            </a:pPr>
            <a:r>
              <a:rPr lang="en-US" sz="1400" dirty="0" smtClean="0">
                <a:ea typeface="+mn-ea"/>
                <a:cs typeface="+mn-cs"/>
              </a:rPr>
              <a:t> Runs in parallel with DSP</a:t>
            </a:r>
          </a:p>
          <a:p>
            <a:pPr lvl="1">
              <a:buFont typeface="Arial" pitchFamily="34" charset="0"/>
              <a:buChar char="•"/>
              <a:defRPr/>
            </a:pPr>
            <a:r>
              <a:rPr lang="en-US" sz="1400" dirty="0" smtClean="0">
                <a:ea typeface="+mn-ea"/>
                <a:cs typeface="+mn-cs"/>
              </a:rPr>
              <a:t> Internal debug logging</a:t>
            </a:r>
            <a:endParaRPr lang="en-US" sz="1400" dirty="0" smtClean="0"/>
          </a:p>
        </p:txBody>
      </p:sp>
    </p:spTree>
    <p:custDataLst>
      <p:tags r:id="rId1"/>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57200" y="76200"/>
            <a:ext cx="8229600" cy="966788"/>
          </a:xfrm>
        </p:spPr>
        <p:txBody>
          <a:bodyPr/>
          <a:lstStyle/>
          <a:p>
            <a:pPr eaLnBrk="1" hangingPunct="1"/>
            <a:r>
              <a:rPr lang="en-US" sz="3600" b="0" dirty="0" err="1" smtClean="0"/>
              <a:t>Viterbi</a:t>
            </a:r>
            <a:r>
              <a:rPr lang="en-US" sz="3600" b="0" dirty="0" smtClean="0"/>
              <a:t> Decoder Coprocessor (VCP2) – Additional Information</a:t>
            </a:r>
          </a:p>
        </p:txBody>
      </p:sp>
      <p:sp>
        <p:nvSpPr>
          <p:cNvPr id="11270" name="Rectangle 3"/>
          <p:cNvSpPr>
            <a:spLocks noGrp="1" noChangeArrowheads="1"/>
          </p:cNvSpPr>
          <p:nvPr>
            <p:ph idx="1"/>
          </p:nvPr>
        </p:nvSpPr>
        <p:spPr>
          <a:xfrm>
            <a:off x="457200" y="1396180"/>
            <a:ext cx="8229600" cy="3048001"/>
          </a:xfrm>
        </p:spPr>
        <p:txBody>
          <a:bodyPr rtlCol="0">
            <a:normAutofit/>
          </a:bodyPr>
          <a:lstStyle/>
          <a:p>
            <a:pPr eaLnBrk="1" fontAlgn="auto" hangingPunct="1">
              <a:spcAft>
                <a:spcPts val="0"/>
              </a:spcAft>
              <a:defRPr/>
            </a:pPr>
            <a:r>
              <a:rPr lang="en-US" sz="1900" dirty="0" smtClean="0"/>
              <a:t>Variable constraint length, K=5,6,7,8, or 9</a:t>
            </a:r>
          </a:p>
          <a:p>
            <a:pPr eaLnBrk="1" fontAlgn="auto" hangingPunct="1">
              <a:spcAft>
                <a:spcPts val="0"/>
              </a:spcAft>
              <a:defRPr/>
            </a:pPr>
            <a:r>
              <a:rPr lang="en-US" sz="1900" dirty="0" smtClean="0"/>
              <a:t>User-supplied code coefficients</a:t>
            </a:r>
          </a:p>
          <a:p>
            <a:pPr eaLnBrk="1" fontAlgn="auto" hangingPunct="1">
              <a:spcAft>
                <a:spcPts val="0"/>
              </a:spcAft>
              <a:defRPr/>
            </a:pPr>
            <a:r>
              <a:rPr lang="en-US" sz="1900" dirty="0" smtClean="0"/>
              <a:t>1/2 , 1/3 or 1/4  code rate</a:t>
            </a:r>
          </a:p>
          <a:p>
            <a:pPr eaLnBrk="1" fontAlgn="auto" hangingPunct="1">
              <a:spcAft>
                <a:spcPts val="0"/>
              </a:spcAft>
              <a:defRPr/>
            </a:pPr>
            <a:r>
              <a:rPr lang="en-US" sz="1900" dirty="0" smtClean="0"/>
              <a:t>Configurable trace back settings (convergence distance, frame structure)</a:t>
            </a:r>
          </a:p>
          <a:p>
            <a:pPr eaLnBrk="1" fontAlgn="auto" hangingPunct="1">
              <a:spcAft>
                <a:spcPts val="0"/>
              </a:spcAft>
              <a:defRPr/>
            </a:pPr>
            <a:r>
              <a:rPr lang="en-US" sz="1900" dirty="0" smtClean="0"/>
              <a:t>Branch metrics calculations and de-puncturing done  in software by DSP</a:t>
            </a:r>
          </a:p>
          <a:p>
            <a:pPr eaLnBrk="1" fontAlgn="auto" hangingPunct="1">
              <a:spcAft>
                <a:spcPts val="0"/>
              </a:spcAft>
              <a:defRPr/>
            </a:pPr>
            <a:r>
              <a:rPr lang="en-US" sz="1900" dirty="0" smtClean="0"/>
              <a:t>Communication to and from cores is done using EDMA3</a:t>
            </a:r>
            <a:endParaRPr lang="en-US" dirty="0" smtClean="0"/>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228600" y="6460272"/>
            <a:ext cx="8763000" cy="369332"/>
          </a:xfrm>
          <a:prstGeom prst="rect">
            <a:avLst/>
          </a:prstGeom>
          <a:solidFill>
            <a:schemeClr val="bg1"/>
          </a:solidFill>
        </p:spPr>
        <p:txBody>
          <a:bodyPr wrap="square" rtlCol="0">
            <a:spAutoFit/>
          </a:bodyPr>
          <a:lstStyle/>
          <a:p>
            <a:endParaRPr lang="en-US" dirty="0"/>
          </a:p>
        </p:txBody>
      </p:sp>
      <p:sp>
        <p:nvSpPr>
          <p:cNvPr id="499714" name="Rectangle 2"/>
          <p:cNvSpPr>
            <a:spLocks noGrp="1" noChangeArrowheads="1"/>
          </p:cNvSpPr>
          <p:nvPr>
            <p:ph type="title"/>
          </p:nvPr>
        </p:nvSpPr>
        <p:spPr>
          <a:xfrm>
            <a:off x="457200" y="76200"/>
            <a:ext cx="8229600" cy="609600"/>
          </a:xfrm>
        </p:spPr>
        <p:txBody>
          <a:bodyPr rtlCol="0">
            <a:normAutofit fontScale="90000"/>
          </a:bodyPr>
          <a:lstStyle/>
          <a:p>
            <a:pPr marL="514350" indent="-514350" eaLnBrk="1" fontAlgn="auto" hangingPunct="1">
              <a:spcAft>
                <a:spcPts val="0"/>
              </a:spcAft>
              <a:defRPr/>
            </a:pPr>
            <a:r>
              <a:rPr lang="en-US" b="1" dirty="0" smtClean="0"/>
              <a:t>C66x </a:t>
            </a:r>
            <a:r>
              <a:rPr lang="en-US" b="1" dirty="0" err="1" smtClean="0"/>
              <a:t>CorePac</a:t>
            </a:r>
            <a:endParaRPr lang="en-US" b="1" dirty="0" smtClean="0"/>
          </a:p>
        </p:txBody>
      </p:sp>
      <p:sp>
        <p:nvSpPr>
          <p:cNvPr id="499717" name="Rectangle 5"/>
          <p:cNvSpPr>
            <a:spLocks noChangeArrowheads="1"/>
          </p:cNvSpPr>
          <p:nvPr/>
        </p:nvSpPr>
        <p:spPr bwMode="auto">
          <a:xfrm>
            <a:off x="228600" y="792228"/>
            <a:ext cx="4953000" cy="5867400"/>
          </a:xfrm>
          <a:prstGeom prst="rect">
            <a:avLst/>
          </a:prstGeom>
          <a:solidFill>
            <a:schemeClr val="accent2">
              <a:lumMod val="20000"/>
              <a:lumOff val="80000"/>
            </a:schemeClr>
          </a:solidFill>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bIns="182880" anchor="b"/>
          <a:lstStyle/>
          <a:p>
            <a:pPr algn="r" fontAlgn="auto">
              <a:spcAft>
                <a:spcPts val="0"/>
              </a:spcAft>
              <a:defRPr/>
            </a:pPr>
            <a:endParaRPr lang="en-US" dirty="0"/>
          </a:p>
          <a:p>
            <a:pPr algn="r" fontAlgn="auto">
              <a:spcAft>
                <a:spcPts val="0"/>
              </a:spcAft>
              <a:defRPr/>
            </a:pPr>
            <a:endParaRPr lang="en-US" u="sng" dirty="0"/>
          </a:p>
          <a:p>
            <a:pPr algn="r" fontAlgn="auto">
              <a:spcAft>
                <a:spcPts val="0"/>
              </a:spcAft>
              <a:defRPr/>
            </a:pPr>
            <a:r>
              <a:rPr lang="en-US" dirty="0"/>
              <a:t> </a:t>
            </a:r>
            <a:r>
              <a:rPr lang="en-US" dirty="0" smtClean="0"/>
              <a:t>C66x </a:t>
            </a:r>
            <a:r>
              <a:rPr lang="en-US" dirty="0"/>
              <a:t>CorePac</a:t>
            </a:r>
          </a:p>
        </p:txBody>
      </p:sp>
      <p:sp>
        <p:nvSpPr>
          <p:cNvPr id="499718" name="Rectangle 6"/>
          <p:cNvSpPr>
            <a:spLocks noChangeArrowheads="1"/>
          </p:cNvSpPr>
          <p:nvPr/>
        </p:nvSpPr>
        <p:spPr bwMode="auto">
          <a:xfrm>
            <a:off x="445060" y="2895666"/>
            <a:ext cx="1892808" cy="1524000"/>
          </a:xfrm>
          <a:prstGeom prst="rect">
            <a:avLst/>
          </a:prstGeom>
          <a:solidFill>
            <a:schemeClr val="bg1">
              <a:lumMod val="85000"/>
            </a:schemeClr>
          </a:solidFill>
          <a:ln>
            <a:headEnd type="none" w="sm" len="sm"/>
            <a:tailEnd type="none" w="sm" len="sm"/>
          </a:ln>
          <a:effectLst/>
        </p:spPr>
        <p:style>
          <a:lnRef idx="1">
            <a:schemeClr val="accent2"/>
          </a:lnRef>
          <a:fillRef idx="2">
            <a:schemeClr val="accent2"/>
          </a:fillRef>
          <a:effectRef idx="1">
            <a:schemeClr val="accent2"/>
          </a:effectRef>
          <a:fontRef idx="minor">
            <a:schemeClr val="dk1"/>
          </a:fontRef>
        </p:style>
        <p:txBody>
          <a:bodyPr wrap="none" tIns="365760"/>
          <a:lstStyle/>
          <a:p>
            <a:pPr algn="ctr" fontAlgn="auto">
              <a:spcAft>
                <a:spcPts val="0"/>
              </a:spcAft>
              <a:defRPr/>
            </a:pPr>
            <a:r>
              <a:rPr lang="en-US" dirty="0" smtClean="0"/>
              <a:t>DSP Core</a:t>
            </a:r>
            <a:endParaRPr lang="en-US" dirty="0"/>
          </a:p>
        </p:txBody>
      </p:sp>
      <p:sp>
        <p:nvSpPr>
          <p:cNvPr id="3078" name="Rectangle 7"/>
          <p:cNvSpPr>
            <a:spLocks noChangeArrowheads="1"/>
          </p:cNvSpPr>
          <p:nvPr/>
        </p:nvSpPr>
        <p:spPr bwMode="auto">
          <a:xfrm>
            <a:off x="533400" y="2895666"/>
            <a:ext cx="1752600" cy="304800"/>
          </a:xfrm>
          <a:prstGeom prst="rect">
            <a:avLst/>
          </a:prstGeom>
          <a:solidFill>
            <a:schemeClr val="folHlink">
              <a:alpha val="50195"/>
            </a:schemeClr>
          </a:solidFill>
          <a:ln w="12700">
            <a:solidFill>
              <a:schemeClr val="tx1"/>
            </a:solidFill>
            <a:miter lim="800000"/>
            <a:headEnd type="none" w="sm" len="sm"/>
            <a:tailEnd type="none" w="sm" len="sm"/>
          </a:ln>
        </p:spPr>
        <p:txBody>
          <a:bodyPr wrap="none" anchor="ctr"/>
          <a:lstStyle/>
          <a:p>
            <a:pPr algn="ctr"/>
            <a:r>
              <a:rPr lang="en-US" sz="2000" dirty="0">
                <a:latin typeface="+mj-lt"/>
              </a:rPr>
              <a:t>Instruction Fetch</a:t>
            </a:r>
          </a:p>
        </p:txBody>
      </p:sp>
      <p:grpSp>
        <p:nvGrpSpPr>
          <p:cNvPr id="2" name="Group 8"/>
          <p:cNvGrpSpPr>
            <a:grpSpLocks/>
          </p:cNvGrpSpPr>
          <p:nvPr>
            <p:custDataLst>
              <p:tags r:id="rId2"/>
            </p:custDataLst>
          </p:nvPr>
        </p:nvGrpSpPr>
        <p:grpSpPr bwMode="auto">
          <a:xfrm>
            <a:off x="1631950" y="3687828"/>
            <a:ext cx="485775" cy="401638"/>
            <a:chOff x="972" y="2237"/>
            <a:chExt cx="306" cy="253"/>
          </a:xfrm>
        </p:grpSpPr>
        <p:sp>
          <p:nvSpPr>
            <p:cNvPr id="3114" name="Rectangle 9"/>
            <p:cNvSpPr>
              <a:spLocks noChangeArrowheads="1"/>
            </p:cNvSpPr>
            <p:nvPr/>
          </p:nvSpPr>
          <p:spPr bwMode="auto">
            <a:xfrm>
              <a:off x="972" y="2237"/>
              <a:ext cx="138" cy="115"/>
            </a:xfrm>
            <a:prstGeom prst="rect">
              <a:avLst/>
            </a:prstGeom>
            <a:solidFill>
              <a:srgbClr val="000000"/>
            </a:solidFill>
            <a:ln w="12700" algn="ctr">
              <a:solidFill>
                <a:schemeClr val="tx1"/>
              </a:solidFill>
              <a:miter lim="800000"/>
              <a:headEnd type="none" w="sm" len="sm"/>
              <a:tailEnd type="none" w="sm" len="sm"/>
            </a:ln>
          </p:spPr>
          <p:txBody>
            <a:bodyPr wrap="none" anchor="ctr"/>
            <a:lstStyle/>
            <a:p>
              <a:pPr algn="ctr"/>
              <a:r>
                <a:rPr lang="en-US" sz="1400">
                  <a:solidFill>
                    <a:srgbClr val="F8F8F8"/>
                  </a:solidFill>
                  <a:latin typeface="Arial Narrow" pitchFamily="34" charset="0"/>
                </a:rPr>
                <a:t>M</a:t>
              </a:r>
            </a:p>
          </p:txBody>
        </p:sp>
        <p:sp>
          <p:nvSpPr>
            <p:cNvPr id="3115" name="Rectangle 10"/>
            <p:cNvSpPr>
              <a:spLocks noChangeArrowheads="1"/>
            </p:cNvSpPr>
            <p:nvPr/>
          </p:nvSpPr>
          <p:spPr bwMode="auto">
            <a:xfrm>
              <a:off x="972" y="2375"/>
              <a:ext cx="138" cy="115"/>
            </a:xfrm>
            <a:prstGeom prst="rect">
              <a:avLst/>
            </a:prstGeom>
            <a:solidFill>
              <a:srgbClr val="000000"/>
            </a:solidFill>
            <a:ln w="12700" algn="ctr">
              <a:solidFill>
                <a:schemeClr val="tx1"/>
              </a:solidFill>
              <a:miter lim="800000"/>
              <a:headEnd type="none" w="sm" len="sm"/>
              <a:tailEnd type="none" w="sm" len="sm"/>
            </a:ln>
          </p:spPr>
          <p:txBody>
            <a:bodyPr wrap="none" anchor="ctr"/>
            <a:lstStyle/>
            <a:p>
              <a:pPr algn="ctr"/>
              <a:r>
                <a:rPr lang="en-US" sz="1400">
                  <a:solidFill>
                    <a:srgbClr val="F8F8F8"/>
                  </a:solidFill>
                  <a:latin typeface="Arial Narrow" pitchFamily="34" charset="0"/>
                </a:rPr>
                <a:t>S</a:t>
              </a:r>
            </a:p>
          </p:txBody>
        </p:sp>
        <p:sp>
          <p:nvSpPr>
            <p:cNvPr id="3116" name="Rectangle 11"/>
            <p:cNvSpPr>
              <a:spLocks noChangeArrowheads="1"/>
            </p:cNvSpPr>
            <p:nvPr/>
          </p:nvSpPr>
          <p:spPr bwMode="auto">
            <a:xfrm>
              <a:off x="1140" y="2237"/>
              <a:ext cx="138" cy="115"/>
            </a:xfrm>
            <a:prstGeom prst="rect">
              <a:avLst/>
            </a:prstGeom>
            <a:solidFill>
              <a:srgbClr val="000000"/>
            </a:solidFill>
            <a:ln w="12700" algn="ctr">
              <a:solidFill>
                <a:schemeClr val="tx1"/>
              </a:solidFill>
              <a:miter lim="800000"/>
              <a:headEnd type="none" w="sm" len="sm"/>
              <a:tailEnd type="none" w="sm" len="sm"/>
            </a:ln>
          </p:spPr>
          <p:txBody>
            <a:bodyPr wrap="none" anchor="ctr"/>
            <a:lstStyle/>
            <a:p>
              <a:pPr algn="ctr"/>
              <a:r>
                <a:rPr lang="en-US" sz="1400">
                  <a:solidFill>
                    <a:srgbClr val="F8F8F8"/>
                  </a:solidFill>
                  <a:latin typeface="Arial Narrow" pitchFamily="34" charset="0"/>
                </a:rPr>
                <a:t>L</a:t>
              </a:r>
            </a:p>
          </p:txBody>
        </p:sp>
        <p:sp>
          <p:nvSpPr>
            <p:cNvPr id="3117" name="Rectangle 12"/>
            <p:cNvSpPr>
              <a:spLocks noChangeArrowheads="1"/>
            </p:cNvSpPr>
            <p:nvPr/>
          </p:nvSpPr>
          <p:spPr bwMode="auto">
            <a:xfrm>
              <a:off x="1140" y="2375"/>
              <a:ext cx="138" cy="115"/>
            </a:xfrm>
            <a:prstGeom prst="rect">
              <a:avLst/>
            </a:prstGeom>
            <a:solidFill>
              <a:srgbClr val="000000"/>
            </a:solidFill>
            <a:ln w="12700" algn="ctr">
              <a:solidFill>
                <a:schemeClr val="tx1"/>
              </a:solidFill>
              <a:miter lim="800000"/>
              <a:headEnd type="none" w="sm" len="sm"/>
              <a:tailEnd type="none" w="sm" len="sm"/>
            </a:ln>
          </p:spPr>
          <p:txBody>
            <a:bodyPr wrap="none" anchor="ctr"/>
            <a:lstStyle/>
            <a:p>
              <a:pPr algn="ctr"/>
              <a:r>
                <a:rPr lang="en-US" sz="1400">
                  <a:solidFill>
                    <a:srgbClr val="F8F8F8"/>
                  </a:solidFill>
                  <a:latin typeface="Arial Narrow" pitchFamily="34" charset="0"/>
                </a:rPr>
                <a:t>D</a:t>
              </a:r>
            </a:p>
          </p:txBody>
        </p:sp>
      </p:grpSp>
      <p:sp>
        <p:nvSpPr>
          <p:cNvPr id="3083" name="Line 16"/>
          <p:cNvSpPr>
            <a:spLocks noChangeShapeType="1"/>
          </p:cNvSpPr>
          <p:nvPr/>
        </p:nvSpPr>
        <p:spPr bwMode="auto">
          <a:xfrm>
            <a:off x="1255713" y="2608328"/>
            <a:ext cx="290512" cy="122238"/>
          </a:xfrm>
          <a:prstGeom prst="line">
            <a:avLst/>
          </a:prstGeom>
          <a:noFill/>
          <a:ln w="12700">
            <a:solidFill>
              <a:schemeClr val="tx1"/>
            </a:solidFill>
            <a:round/>
            <a:headEnd type="none" w="sm" len="sm"/>
            <a:tailEnd type="none" w="sm" len="sm"/>
          </a:ln>
        </p:spPr>
        <p:txBody>
          <a:bodyPr/>
          <a:lstStyle/>
          <a:p>
            <a:endParaRPr lang="en-US"/>
          </a:p>
        </p:txBody>
      </p:sp>
      <p:sp>
        <p:nvSpPr>
          <p:cNvPr id="3084" name="Text Box 17"/>
          <p:cNvSpPr txBox="1">
            <a:spLocks noChangeArrowheads="1"/>
          </p:cNvSpPr>
          <p:nvPr/>
        </p:nvSpPr>
        <p:spPr bwMode="auto">
          <a:xfrm>
            <a:off x="1498600" y="2600391"/>
            <a:ext cx="522288" cy="287337"/>
          </a:xfrm>
          <a:prstGeom prst="rect">
            <a:avLst/>
          </a:prstGeom>
          <a:noFill/>
          <a:ln w="12700">
            <a:noFill/>
            <a:miter lim="800000"/>
            <a:headEnd type="none" w="sm" len="sm"/>
            <a:tailEnd type="none" w="sm" len="sm"/>
          </a:ln>
        </p:spPr>
        <p:txBody>
          <a:bodyPr wrap="none">
            <a:spAutoFit/>
          </a:bodyPr>
          <a:lstStyle/>
          <a:p>
            <a:r>
              <a:rPr lang="en-US" sz="1600">
                <a:latin typeface="Calibri" pitchFamily="34" charset="0"/>
              </a:rPr>
              <a:t>256</a:t>
            </a:r>
          </a:p>
        </p:txBody>
      </p:sp>
      <p:sp>
        <p:nvSpPr>
          <p:cNvPr id="3085" name="Line 18"/>
          <p:cNvSpPr>
            <a:spLocks noChangeShapeType="1"/>
          </p:cNvSpPr>
          <p:nvPr/>
        </p:nvSpPr>
        <p:spPr bwMode="auto">
          <a:xfrm>
            <a:off x="781050" y="4643503"/>
            <a:ext cx="292100" cy="120650"/>
          </a:xfrm>
          <a:prstGeom prst="line">
            <a:avLst/>
          </a:prstGeom>
          <a:noFill/>
          <a:ln w="12700">
            <a:solidFill>
              <a:schemeClr val="tx1"/>
            </a:solidFill>
            <a:round/>
            <a:headEnd type="none" w="sm" len="sm"/>
            <a:tailEnd type="none" w="sm" len="sm"/>
          </a:ln>
        </p:spPr>
        <p:txBody>
          <a:bodyPr/>
          <a:lstStyle/>
          <a:p>
            <a:endParaRPr lang="en-US"/>
          </a:p>
        </p:txBody>
      </p:sp>
      <p:sp>
        <p:nvSpPr>
          <p:cNvPr id="3086" name="Text Box 19"/>
          <p:cNvSpPr txBox="1">
            <a:spLocks noChangeArrowheads="1"/>
          </p:cNvSpPr>
          <p:nvPr/>
        </p:nvSpPr>
        <p:spPr bwMode="auto">
          <a:xfrm>
            <a:off x="1150938" y="4606991"/>
            <a:ext cx="508000" cy="244475"/>
          </a:xfrm>
          <a:prstGeom prst="rect">
            <a:avLst/>
          </a:prstGeom>
          <a:noFill/>
          <a:ln w="12700">
            <a:noFill/>
            <a:miter lim="800000"/>
            <a:headEnd type="none" w="sm" len="sm"/>
            <a:tailEnd type="none" w="sm" len="sm"/>
          </a:ln>
        </p:spPr>
        <p:txBody>
          <a:bodyPr wrap="none" lIns="0" tIns="0" rIns="0" bIns="0">
            <a:spAutoFit/>
          </a:bodyPr>
          <a:lstStyle/>
          <a:p>
            <a:pPr algn="ctr"/>
            <a:r>
              <a:rPr lang="en-US" sz="1600" dirty="0">
                <a:latin typeface="Calibri" pitchFamily="34" charset="0"/>
              </a:rPr>
              <a:t>64-bit</a:t>
            </a:r>
          </a:p>
        </p:txBody>
      </p:sp>
      <p:sp>
        <p:nvSpPr>
          <p:cNvPr id="3087" name="Line 20"/>
          <p:cNvSpPr>
            <a:spLocks noChangeShapeType="1"/>
          </p:cNvSpPr>
          <p:nvPr/>
        </p:nvSpPr>
        <p:spPr bwMode="auto">
          <a:xfrm flipH="1">
            <a:off x="1728788" y="4643503"/>
            <a:ext cx="292100" cy="120650"/>
          </a:xfrm>
          <a:prstGeom prst="line">
            <a:avLst/>
          </a:prstGeom>
          <a:noFill/>
          <a:ln w="12700">
            <a:solidFill>
              <a:schemeClr val="tx1"/>
            </a:solidFill>
            <a:round/>
            <a:headEnd type="none" w="sm" len="sm"/>
            <a:tailEnd type="none" w="sm" len="sm"/>
          </a:ln>
        </p:spPr>
        <p:txBody>
          <a:bodyPr/>
          <a:lstStyle/>
          <a:p>
            <a:endParaRPr lang="en-US"/>
          </a:p>
        </p:txBody>
      </p:sp>
      <p:grpSp>
        <p:nvGrpSpPr>
          <p:cNvPr id="3" name="Group 22"/>
          <p:cNvGrpSpPr>
            <a:grpSpLocks/>
          </p:cNvGrpSpPr>
          <p:nvPr>
            <p:custDataLst>
              <p:tags r:id="rId3"/>
            </p:custDataLst>
          </p:nvPr>
        </p:nvGrpSpPr>
        <p:grpSpPr bwMode="auto">
          <a:xfrm>
            <a:off x="685800" y="3687828"/>
            <a:ext cx="485775" cy="401638"/>
            <a:chOff x="972" y="2237"/>
            <a:chExt cx="306" cy="253"/>
          </a:xfrm>
        </p:grpSpPr>
        <p:sp>
          <p:nvSpPr>
            <p:cNvPr id="3110" name="Rectangle 23"/>
            <p:cNvSpPr>
              <a:spLocks noChangeArrowheads="1"/>
            </p:cNvSpPr>
            <p:nvPr/>
          </p:nvSpPr>
          <p:spPr bwMode="auto">
            <a:xfrm>
              <a:off x="972" y="2237"/>
              <a:ext cx="138" cy="115"/>
            </a:xfrm>
            <a:prstGeom prst="rect">
              <a:avLst/>
            </a:prstGeom>
            <a:solidFill>
              <a:srgbClr val="000000"/>
            </a:solidFill>
            <a:ln w="12700" algn="ctr">
              <a:solidFill>
                <a:schemeClr val="tx1"/>
              </a:solidFill>
              <a:miter lim="800000"/>
              <a:headEnd type="none" w="sm" len="sm"/>
              <a:tailEnd type="none" w="sm" len="sm"/>
            </a:ln>
          </p:spPr>
          <p:txBody>
            <a:bodyPr wrap="none" anchor="ctr"/>
            <a:lstStyle/>
            <a:p>
              <a:pPr algn="ctr"/>
              <a:r>
                <a:rPr lang="en-US" sz="1400">
                  <a:solidFill>
                    <a:srgbClr val="F8F8F8"/>
                  </a:solidFill>
                  <a:latin typeface="Arial Narrow" pitchFamily="34" charset="0"/>
                </a:rPr>
                <a:t>M</a:t>
              </a:r>
            </a:p>
          </p:txBody>
        </p:sp>
        <p:sp>
          <p:nvSpPr>
            <p:cNvPr id="3111" name="Rectangle 24"/>
            <p:cNvSpPr>
              <a:spLocks noChangeArrowheads="1"/>
            </p:cNvSpPr>
            <p:nvPr/>
          </p:nvSpPr>
          <p:spPr bwMode="auto">
            <a:xfrm>
              <a:off x="972" y="2375"/>
              <a:ext cx="138" cy="115"/>
            </a:xfrm>
            <a:prstGeom prst="rect">
              <a:avLst/>
            </a:prstGeom>
            <a:solidFill>
              <a:srgbClr val="000000"/>
            </a:solidFill>
            <a:ln w="12700" algn="ctr">
              <a:solidFill>
                <a:schemeClr val="tx1"/>
              </a:solidFill>
              <a:miter lim="800000"/>
              <a:headEnd type="none" w="sm" len="sm"/>
              <a:tailEnd type="none" w="sm" len="sm"/>
            </a:ln>
          </p:spPr>
          <p:txBody>
            <a:bodyPr wrap="none" anchor="ctr"/>
            <a:lstStyle/>
            <a:p>
              <a:pPr algn="ctr"/>
              <a:r>
                <a:rPr lang="en-US" sz="1400">
                  <a:solidFill>
                    <a:srgbClr val="F8F8F8"/>
                  </a:solidFill>
                  <a:latin typeface="Arial Narrow" pitchFamily="34" charset="0"/>
                </a:rPr>
                <a:t>S</a:t>
              </a:r>
            </a:p>
          </p:txBody>
        </p:sp>
        <p:sp>
          <p:nvSpPr>
            <p:cNvPr id="3112" name="Rectangle 25"/>
            <p:cNvSpPr>
              <a:spLocks noChangeArrowheads="1"/>
            </p:cNvSpPr>
            <p:nvPr/>
          </p:nvSpPr>
          <p:spPr bwMode="auto">
            <a:xfrm>
              <a:off x="1140" y="2237"/>
              <a:ext cx="138" cy="115"/>
            </a:xfrm>
            <a:prstGeom prst="rect">
              <a:avLst/>
            </a:prstGeom>
            <a:solidFill>
              <a:srgbClr val="000000"/>
            </a:solidFill>
            <a:ln w="12700" algn="ctr">
              <a:solidFill>
                <a:schemeClr val="tx1"/>
              </a:solidFill>
              <a:miter lim="800000"/>
              <a:headEnd type="none" w="sm" len="sm"/>
              <a:tailEnd type="none" w="sm" len="sm"/>
            </a:ln>
          </p:spPr>
          <p:txBody>
            <a:bodyPr wrap="none" anchor="ctr"/>
            <a:lstStyle/>
            <a:p>
              <a:pPr algn="ctr"/>
              <a:r>
                <a:rPr lang="en-US" sz="1400" dirty="0">
                  <a:solidFill>
                    <a:srgbClr val="F8F8F8"/>
                  </a:solidFill>
                  <a:latin typeface="Arial Narrow" pitchFamily="34" charset="0"/>
                </a:rPr>
                <a:t>L</a:t>
              </a:r>
            </a:p>
          </p:txBody>
        </p:sp>
        <p:sp>
          <p:nvSpPr>
            <p:cNvPr id="3113" name="Rectangle 26"/>
            <p:cNvSpPr>
              <a:spLocks noChangeArrowheads="1"/>
            </p:cNvSpPr>
            <p:nvPr/>
          </p:nvSpPr>
          <p:spPr bwMode="auto">
            <a:xfrm>
              <a:off x="1140" y="2375"/>
              <a:ext cx="138" cy="115"/>
            </a:xfrm>
            <a:prstGeom prst="rect">
              <a:avLst/>
            </a:prstGeom>
            <a:solidFill>
              <a:srgbClr val="000000"/>
            </a:solidFill>
            <a:ln w="12700" algn="ctr">
              <a:solidFill>
                <a:schemeClr val="tx1"/>
              </a:solidFill>
              <a:miter lim="800000"/>
              <a:headEnd type="none" w="sm" len="sm"/>
              <a:tailEnd type="none" w="sm" len="sm"/>
            </a:ln>
          </p:spPr>
          <p:txBody>
            <a:bodyPr wrap="none" anchor="ctr"/>
            <a:lstStyle/>
            <a:p>
              <a:pPr algn="ctr"/>
              <a:r>
                <a:rPr lang="en-US" sz="1400">
                  <a:solidFill>
                    <a:srgbClr val="F8F8F8"/>
                  </a:solidFill>
                  <a:latin typeface="Arial Narrow" pitchFamily="34" charset="0"/>
                </a:rPr>
                <a:t>D</a:t>
              </a:r>
            </a:p>
          </p:txBody>
        </p:sp>
      </p:grpSp>
      <p:sp>
        <p:nvSpPr>
          <p:cNvPr id="499739" name="Rectangle 27"/>
          <p:cNvSpPr>
            <a:spLocks noChangeArrowheads="1"/>
          </p:cNvSpPr>
          <p:nvPr/>
        </p:nvSpPr>
        <p:spPr bwMode="auto">
          <a:xfrm>
            <a:off x="454025" y="5235081"/>
            <a:ext cx="1893888" cy="1281112"/>
          </a:xfrm>
          <a:prstGeom prst="rect">
            <a:avLst/>
          </a:prstGeom>
          <a:solidFill>
            <a:schemeClr val="tx2">
              <a:lumMod val="20000"/>
              <a:lumOff val="80000"/>
            </a:schemeClr>
          </a:solidFill>
          <a:ln>
            <a:headEnd type="none" w="sm" len="sm"/>
            <a:tailEnd type="none" w="sm" len="sm"/>
          </a:ln>
          <a:effectLst/>
        </p:spPr>
        <p:style>
          <a:lnRef idx="1">
            <a:schemeClr val="accent1"/>
          </a:lnRef>
          <a:fillRef idx="2">
            <a:schemeClr val="accent1"/>
          </a:fillRef>
          <a:effectRef idx="1">
            <a:schemeClr val="accent1"/>
          </a:effectRef>
          <a:fontRef idx="minor">
            <a:schemeClr val="dk1"/>
          </a:fontRef>
        </p:style>
        <p:txBody>
          <a:bodyPr tIns="91440"/>
          <a:lstStyle/>
          <a:p>
            <a:pPr marL="168275" indent="-168275" algn="ctr" fontAlgn="auto">
              <a:lnSpc>
                <a:spcPct val="90000"/>
              </a:lnSpc>
              <a:spcAft>
                <a:spcPts val="0"/>
              </a:spcAft>
              <a:buClr>
                <a:schemeClr val="tx2"/>
              </a:buClr>
              <a:buSzPct val="75000"/>
              <a:buFont typeface="Wingdings" pitchFamily="2" charset="2"/>
              <a:buNone/>
              <a:defRPr/>
            </a:pPr>
            <a:r>
              <a:rPr lang="en-US" sz="2000" dirty="0">
                <a:solidFill>
                  <a:schemeClr val="tx2"/>
                </a:solidFill>
                <a:latin typeface="+mj-lt"/>
              </a:rPr>
              <a:t>Level 1 Data</a:t>
            </a:r>
          </a:p>
          <a:p>
            <a:pPr marL="168275" indent="-168275" algn="ctr" fontAlgn="auto">
              <a:lnSpc>
                <a:spcPct val="90000"/>
              </a:lnSpc>
              <a:spcAft>
                <a:spcPts val="0"/>
              </a:spcAft>
              <a:buClr>
                <a:schemeClr val="tx2"/>
              </a:buClr>
              <a:buSzPct val="75000"/>
              <a:buFont typeface="Wingdings" pitchFamily="2" charset="2"/>
              <a:buNone/>
              <a:defRPr/>
            </a:pPr>
            <a:r>
              <a:rPr lang="en-US" sz="2000" dirty="0">
                <a:solidFill>
                  <a:schemeClr val="tx2"/>
                </a:solidFill>
                <a:latin typeface="+mj-lt"/>
              </a:rPr>
              <a:t>Memory (L1D)</a:t>
            </a:r>
          </a:p>
          <a:p>
            <a:pPr marL="168275" indent="-168275" fontAlgn="auto">
              <a:lnSpc>
                <a:spcPct val="110000"/>
              </a:lnSpc>
              <a:spcAft>
                <a:spcPts val="0"/>
              </a:spcAft>
              <a:buClr>
                <a:schemeClr val="tx2"/>
              </a:buClr>
              <a:buSzPct val="75000"/>
              <a:buFont typeface="Wingdings" pitchFamily="2" charset="2"/>
              <a:buChar char=""/>
              <a:defRPr/>
            </a:pPr>
            <a:r>
              <a:rPr lang="en-US" sz="2000" dirty="0">
                <a:latin typeface="+mj-lt"/>
              </a:rPr>
              <a:t>Single-Cycle</a:t>
            </a:r>
          </a:p>
          <a:p>
            <a:pPr marL="168275" indent="-168275" fontAlgn="auto">
              <a:lnSpc>
                <a:spcPct val="90000"/>
              </a:lnSpc>
              <a:spcAft>
                <a:spcPts val="0"/>
              </a:spcAft>
              <a:buClr>
                <a:schemeClr val="tx2"/>
              </a:buClr>
              <a:buSzPct val="75000"/>
              <a:buFont typeface="Wingdings" pitchFamily="2" charset="2"/>
              <a:buChar char=""/>
              <a:defRPr/>
            </a:pPr>
            <a:r>
              <a:rPr lang="en-US" sz="2000" dirty="0">
                <a:latin typeface="+mj-lt"/>
              </a:rPr>
              <a:t>Cache / RAM</a:t>
            </a:r>
          </a:p>
        </p:txBody>
      </p:sp>
      <p:grpSp>
        <p:nvGrpSpPr>
          <p:cNvPr id="4" name="Group 28"/>
          <p:cNvGrpSpPr>
            <a:grpSpLocks/>
          </p:cNvGrpSpPr>
          <p:nvPr>
            <p:custDataLst>
              <p:tags r:id="rId4"/>
            </p:custDataLst>
          </p:nvPr>
        </p:nvGrpSpPr>
        <p:grpSpPr bwMode="auto">
          <a:xfrm>
            <a:off x="454025" y="4994341"/>
            <a:ext cx="1893888" cy="228600"/>
            <a:chOff x="238" y="3079"/>
            <a:chExt cx="1193" cy="144"/>
          </a:xfrm>
        </p:grpSpPr>
        <p:sp>
          <p:nvSpPr>
            <p:cNvPr id="3108" name="Rectangle 29"/>
            <p:cNvSpPr>
              <a:spLocks noChangeArrowheads="1"/>
            </p:cNvSpPr>
            <p:nvPr/>
          </p:nvSpPr>
          <p:spPr bwMode="auto">
            <a:xfrm>
              <a:off x="238" y="3079"/>
              <a:ext cx="597" cy="144"/>
            </a:xfrm>
            <a:prstGeom prst="rect">
              <a:avLst/>
            </a:prstGeom>
            <a:solidFill>
              <a:srgbClr val="000000"/>
            </a:solidFill>
            <a:ln w="12700">
              <a:solidFill>
                <a:schemeClr val="tx1"/>
              </a:solidFill>
              <a:miter lim="800000"/>
              <a:headEnd type="none" w="sm" len="sm"/>
              <a:tailEnd type="none" w="sm" len="sm"/>
            </a:ln>
          </p:spPr>
          <p:txBody>
            <a:bodyPr wrap="none" anchor="ctr"/>
            <a:lstStyle/>
            <a:p>
              <a:pPr algn="ctr"/>
              <a:r>
                <a:rPr lang="en-US" sz="2000">
                  <a:latin typeface="Arial Narrow" pitchFamily="34" charset="0"/>
                </a:rPr>
                <a:t> </a:t>
              </a:r>
            </a:p>
          </p:txBody>
        </p:sp>
        <p:sp>
          <p:nvSpPr>
            <p:cNvPr id="3109" name="Rectangle 30"/>
            <p:cNvSpPr>
              <a:spLocks noChangeArrowheads="1"/>
            </p:cNvSpPr>
            <p:nvPr/>
          </p:nvSpPr>
          <p:spPr bwMode="auto">
            <a:xfrm>
              <a:off x="835" y="3079"/>
              <a:ext cx="596" cy="144"/>
            </a:xfrm>
            <a:prstGeom prst="rect">
              <a:avLst/>
            </a:prstGeom>
            <a:solidFill>
              <a:srgbClr val="000000"/>
            </a:solidFill>
            <a:ln w="12700">
              <a:solidFill>
                <a:schemeClr val="tx1"/>
              </a:solidFill>
              <a:miter lim="800000"/>
              <a:headEnd type="none" w="sm" len="sm"/>
              <a:tailEnd type="none" w="sm" len="sm"/>
            </a:ln>
          </p:spPr>
          <p:txBody>
            <a:bodyPr wrap="none" anchor="ctr"/>
            <a:lstStyle/>
            <a:p>
              <a:pPr algn="ctr"/>
              <a:r>
                <a:rPr lang="en-US" sz="2000">
                  <a:latin typeface="Calibri" pitchFamily="34" charset="0"/>
                </a:rPr>
                <a:t> </a:t>
              </a:r>
            </a:p>
          </p:txBody>
        </p:sp>
      </p:grpSp>
      <p:grpSp>
        <p:nvGrpSpPr>
          <p:cNvPr id="5" name="Group 31"/>
          <p:cNvGrpSpPr>
            <a:grpSpLocks/>
          </p:cNvGrpSpPr>
          <p:nvPr>
            <p:custDataLst>
              <p:tags r:id="rId5"/>
            </p:custDataLst>
          </p:nvPr>
        </p:nvGrpSpPr>
        <p:grpSpPr bwMode="auto">
          <a:xfrm>
            <a:off x="457200" y="4145028"/>
            <a:ext cx="1828800" cy="274638"/>
            <a:chOff x="238" y="2573"/>
            <a:chExt cx="1193" cy="144"/>
          </a:xfrm>
        </p:grpSpPr>
        <p:sp>
          <p:nvSpPr>
            <p:cNvPr id="3106" name="Rectangle 32"/>
            <p:cNvSpPr>
              <a:spLocks noChangeArrowheads="1"/>
            </p:cNvSpPr>
            <p:nvPr/>
          </p:nvSpPr>
          <p:spPr bwMode="auto">
            <a:xfrm>
              <a:off x="238" y="2573"/>
              <a:ext cx="597" cy="144"/>
            </a:xfrm>
            <a:prstGeom prst="rect">
              <a:avLst/>
            </a:prstGeom>
            <a:solidFill>
              <a:schemeClr val="hlink">
                <a:alpha val="50195"/>
              </a:schemeClr>
            </a:solidFill>
            <a:ln w="12700">
              <a:solidFill>
                <a:schemeClr val="tx1"/>
              </a:solidFill>
              <a:miter lim="800000"/>
              <a:headEnd type="none" w="sm" len="sm"/>
              <a:tailEnd type="none" w="sm" len="sm"/>
            </a:ln>
          </p:spPr>
          <p:txBody>
            <a:bodyPr wrap="none" tIns="0" bIns="0" anchor="ctr"/>
            <a:lstStyle/>
            <a:p>
              <a:pPr algn="ctr">
                <a:lnSpc>
                  <a:spcPct val="70000"/>
                </a:lnSpc>
              </a:pPr>
              <a:r>
                <a:rPr lang="en-US" dirty="0">
                  <a:latin typeface="Arial Narrow" pitchFamily="34" charset="0"/>
                </a:rPr>
                <a:t> </a:t>
              </a:r>
              <a:r>
                <a:rPr lang="en-US" sz="1400" dirty="0">
                  <a:latin typeface="+mj-lt"/>
                </a:rPr>
                <a:t>Reg </a:t>
              </a:r>
              <a:r>
                <a:rPr lang="en-US" sz="1400" dirty="0" smtClean="0">
                  <a:latin typeface="+mj-lt"/>
                </a:rPr>
                <a:t>A [32]</a:t>
              </a:r>
              <a:endParaRPr lang="en-US" sz="1400" dirty="0">
                <a:latin typeface="+mj-lt"/>
              </a:endParaRPr>
            </a:p>
          </p:txBody>
        </p:sp>
        <p:sp>
          <p:nvSpPr>
            <p:cNvPr id="3107" name="Rectangle 33"/>
            <p:cNvSpPr>
              <a:spLocks noChangeArrowheads="1"/>
            </p:cNvSpPr>
            <p:nvPr/>
          </p:nvSpPr>
          <p:spPr bwMode="auto">
            <a:xfrm>
              <a:off x="835" y="2573"/>
              <a:ext cx="596" cy="144"/>
            </a:xfrm>
            <a:prstGeom prst="rect">
              <a:avLst/>
            </a:prstGeom>
            <a:solidFill>
              <a:schemeClr val="hlink">
                <a:alpha val="50195"/>
              </a:schemeClr>
            </a:solidFill>
            <a:ln w="12700">
              <a:solidFill>
                <a:schemeClr val="tx1"/>
              </a:solidFill>
              <a:miter lim="800000"/>
              <a:headEnd type="none" w="sm" len="sm"/>
              <a:tailEnd type="none" w="sm" len="sm"/>
            </a:ln>
          </p:spPr>
          <p:txBody>
            <a:bodyPr wrap="none" tIns="0" bIns="0" anchor="ctr"/>
            <a:lstStyle/>
            <a:p>
              <a:pPr algn="ctr">
                <a:lnSpc>
                  <a:spcPct val="70000"/>
                </a:lnSpc>
              </a:pPr>
              <a:r>
                <a:rPr lang="en-US" sz="1400" dirty="0">
                  <a:latin typeface="+mj-lt"/>
                </a:rPr>
                <a:t> Reg </a:t>
              </a:r>
              <a:r>
                <a:rPr lang="en-US" sz="1400" dirty="0" smtClean="0">
                  <a:latin typeface="+mj-lt"/>
                </a:rPr>
                <a:t>B [32]</a:t>
              </a:r>
              <a:endParaRPr lang="en-US" sz="1400" dirty="0">
                <a:latin typeface="+mj-lt"/>
              </a:endParaRPr>
            </a:p>
          </p:txBody>
        </p:sp>
      </p:grpSp>
      <p:grpSp>
        <p:nvGrpSpPr>
          <p:cNvPr id="6" name="Group 177"/>
          <p:cNvGrpSpPr/>
          <p:nvPr>
            <p:custDataLst>
              <p:tags r:id="rId6"/>
            </p:custDataLst>
          </p:nvPr>
        </p:nvGrpSpPr>
        <p:grpSpPr>
          <a:xfrm>
            <a:off x="454025" y="955741"/>
            <a:ext cx="1893888" cy="1512887"/>
            <a:chOff x="454025" y="955741"/>
            <a:chExt cx="1893888" cy="1512887"/>
          </a:xfrm>
        </p:grpSpPr>
        <p:sp>
          <p:nvSpPr>
            <p:cNvPr id="499747" name="Rectangle 35"/>
            <p:cNvSpPr>
              <a:spLocks noChangeArrowheads="1"/>
            </p:cNvSpPr>
            <p:nvPr/>
          </p:nvSpPr>
          <p:spPr bwMode="auto">
            <a:xfrm>
              <a:off x="457199" y="955741"/>
              <a:ext cx="1890713" cy="1281112"/>
            </a:xfrm>
            <a:prstGeom prst="rect">
              <a:avLst/>
            </a:prstGeom>
            <a:solidFill>
              <a:schemeClr val="tx2">
                <a:lumMod val="20000"/>
                <a:lumOff val="80000"/>
              </a:schemeClr>
            </a:solidFill>
            <a:ln>
              <a:headEnd type="none" w="sm" len="sm"/>
              <a:tailEnd type="none" w="sm" len="sm"/>
            </a:ln>
            <a:effectLst/>
          </p:spPr>
          <p:style>
            <a:lnRef idx="1">
              <a:schemeClr val="accent1"/>
            </a:lnRef>
            <a:fillRef idx="2">
              <a:schemeClr val="accent1"/>
            </a:fillRef>
            <a:effectRef idx="1">
              <a:schemeClr val="accent1"/>
            </a:effectRef>
            <a:fontRef idx="minor">
              <a:schemeClr val="dk1"/>
            </a:fontRef>
          </p:style>
          <p:txBody>
            <a:bodyPr tIns="91440"/>
            <a:lstStyle/>
            <a:p>
              <a:pPr marL="168275" indent="-168275" algn="ctr" fontAlgn="auto">
                <a:lnSpc>
                  <a:spcPct val="90000"/>
                </a:lnSpc>
                <a:spcAft>
                  <a:spcPts val="0"/>
                </a:spcAft>
                <a:buClr>
                  <a:schemeClr val="tx2"/>
                </a:buClr>
                <a:buSzPct val="75000"/>
                <a:buFont typeface="Wingdings" pitchFamily="2" charset="2"/>
                <a:buNone/>
                <a:defRPr/>
              </a:pPr>
              <a:r>
                <a:rPr lang="en-US" sz="2000" dirty="0">
                  <a:solidFill>
                    <a:schemeClr val="tx2"/>
                  </a:solidFill>
                  <a:latin typeface="+mj-lt"/>
                </a:rPr>
                <a:t>Level 1 Program</a:t>
              </a:r>
            </a:p>
            <a:p>
              <a:pPr marL="168275" indent="-168275" algn="ctr" fontAlgn="auto">
                <a:lnSpc>
                  <a:spcPct val="90000"/>
                </a:lnSpc>
                <a:spcAft>
                  <a:spcPts val="0"/>
                </a:spcAft>
                <a:buClr>
                  <a:schemeClr val="tx2"/>
                </a:buClr>
                <a:buSzPct val="75000"/>
                <a:buFont typeface="Wingdings" pitchFamily="2" charset="2"/>
                <a:buNone/>
                <a:defRPr/>
              </a:pPr>
              <a:r>
                <a:rPr lang="en-US" sz="2000" dirty="0">
                  <a:solidFill>
                    <a:schemeClr val="tx2"/>
                  </a:solidFill>
                  <a:latin typeface="+mj-lt"/>
                </a:rPr>
                <a:t>Memory (L1P)</a:t>
              </a:r>
            </a:p>
            <a:p>
              <a:pPr marL="168275" indent="-168275" fontAlgn="auto">
                <a:lnSpc>
                  <a:spcPct val="110000"/>
                </a:lnSpc>
                <a:spcAft>
                  <a:spcPts val="0"/>
                </a:spcAft>
                <a:buClr>
                  <a:schemeClr val="tx2"/>
                </a:buClr>
                <a:buSzPct val="75000"/>
                <a:buFont typeface="Wingdings" pitchFamily="2" charset="2"/>
                <a:buChar char=""/>
                <a:defRPr/>
              </a:pPr>
              <a:r>
                <a:rPr lang="en-US" sz="2000" dirty="0">
                  <a:latin typeface="+mj-lt"/>
                </a:rPr>
                <a:t>Single-Cycle</a:t>
              </a:r>
            </a:p>
            <a:p>
              <a:pPr marL="168275" indent="-168275" fontAlgn="auto">
                <a:lnSpc>
                  <a:spcPct val="90000"/>
                </a:lnSpc>
                <a:spcAft>
                  <a:spcPts val="0"/>
                </a:spcAft>
                <a:buClr>
                  <a:schemeClr val="tx2"/>
                </a:buClr>
                <a:buSzPct val="75000"/>
                <a:buFont typeface="Wingdings" pitchFamily="2" charset="2"/>
                <a:buChar char=""/>
                <a:defRPr/>
              </a:pPr>
              <a:r>
                <a:rPr lang="en-US" sz="2000" dirty="0">
                  <a:latin typeface="+mj-lt"/>
                </a:rPr>
                <a:t>Cache / RAM</a:t>
              </a:r>
            </a:p>
          </p:txBody>
        </p:sp>
        <p:sp>
          <p:nvSpPr>
            <p:cNvPr id="3105" name="Rectangle 36"/>
            <p:cNvSpPr>
              <a:spLocks noChangeArrowheads="1"/>
            </p:cNvSpPr>
            <p:nvPr/>
          </p:nvSpPr>
          <p:spPr bwMode="auto">
            <a:xfrm>
              <a:off x="454025" y="2240028"/>
              <a:ext cx="1893888" cy="228600"/>
            </a:xfrm>
            <a:prstGeom prst="rect">
              <a:avLst/>
            </a:prstGeom>
            <a:solidFill>
              <a:srgbClr val="000000"/>
            </a:solidFill>
            <a:ln w="12700">
              <a:noFill/>
              <a:miter lim="800000"/>
              <a:headEnd type="none" w="sm" len="sm"/>
              <a:tailEnd type="none" w="sm" len="sm"/>
            </a:ln>
            <a:effectLst/>
          </p:spPr>
          <p:txBody>
            <a:bodyPr wrap="none" anchor="ctr"/>
            <a:lstStyle/>
            <a:p>
              <a:pPr algn="ctr"/>
              <a:r>
                <a:rPr lang="en-US" sz="2000">
                  <a:latin typeface="Calibri" pitchFamily="34" charset="0"/>
                </a:rPr>
                <a:t> </a:t>
              </a:r>
            </a:p>
          </p:txBody>
        </p:sp>
      </p:grpSp>
      <p:grpSp>
        <p:nvGrpSpPr>
          <p:cNvPr id="7" name="Group 37"/>
          <p:cNvGrpSpPr>
            <a:grpSpLocks/>
          </p:cNvGrpSpPr>
          <p:nvPr>
            <p:custDataLst>
              <p:tags r:id="rId7"/>
            </p:custDataLst>
          </p:nvPr>
        </p:nvGrpSpPr>
        <p:grpSpPr bwMode="auto">
          <a:xfrm>
            <a:off x="3124200" y="955741"/>
            <a:ext cx="1893888" cy="3036887"/>
            <a:chOff x="1920" y="535"/>
            <a:chExt cx="1193" cy="1913"/>
          </a:xfrm>
          <a:solidFill>
            <a:schemeClr val="tx2">
              <a:lumMod val="20000"/>
              <a:lumOff val="80000"/>
            </a:schemeClr>
          </a:solidFill>
          <a:effectLst/>
        </p:grpSpPr>
        <p:sp>
          <p:nvSpPr>
            <p:cNvPr id="499750" name="Rectangle 38"/>
            <p:cNvSpPr>
              <a:spLocks noChangeArrowheads="1"/>
            </p:cNvSpPr>
            <p:nvPr/>
          </p:nvSpPr>
          <p:spPr bwMode="auto">
            <a:xfrm>
              <a:off x="1920" y="535"/>
              <a:ext cx="1193" cy="1623"/>
            </a:xfrm>
            <a:prstGeom prst="rect">
              <a:avLst/>
            </a:prstGeom>
            <a:grpFill/>
            <a:ln>
              <a:headEnd type="none" w="sm" len="sm"/>
              <a:tailEnd type="none" w="sm" len="sm"/>
            </a:ln>
            <a:effectLst/>
          </p:spPr>
          <p:style>
            <a:lnRef idx="1">
              <a:schemeClr val="accent1"/>
            </a:lnRef>
            <a:fillRef idx="2">
              <a:schemeClr val="accent1"/>
            </a:fillRef>
            <a:effectRef idx="1">
              <a:schemeClr val="accent1"/>
            </a:effectRef>
            <a:fontRef idx="minor">
              <a:schemeClr val="dk1"/>
            </a:fontRef>
          </p:style>
          <p:txBody>
            <a:bodyPr tIns="91440"/>
            <a:lstStyle/>
            <a:p>
              <a:pPr marL="284163" indent="-168275" fontAlgn="auto">
                <a:lnSpc>
                  <a:spcPct val="120000"/>
                </a:lnSpc>
                <a:spcAft>
                  <a:spcPts val="0"/>
                </a:spcAft>
                <a:buClr>
                  <a:schemeClr val="tx2"/>
                </a:buClr>
                <a:buSzPct val="75000"/>
                <a:buFont typeface="Wingdings" pitchFamily="2" charset="2"/>
                <a:buNone/>
                <a:tabLst>
                  <a:tab pos="862013" algn="ctr"/>
                </a:tabLst>
                <a:defRPr/>
              </a:pPr>
              <a:r>
                <a:rPr lang="en-US" sz="2000" dirty="0">
                  <a:solidFill>
                    <a:schemeClr val="tx2"/>
                  </a:solidFill>
                  <a:latin typeface="Arial Narrow" pitchFamily="34" charset="0"/>
                </a:rPr>
                <a:t>				</a:t>
              </a:r>
              <a:r>
                <a:rPr lang="en-US" sz="2000" dirty="0">
                  <a:solidFill>
                    <a:schemeClr val="tx2"/>
                  </a:solidFill>
                  <a:latin typeface="+mj-lt"/>
                </a:rPr>
                <a:t>Level 2</a:t>
              </a:r>
            </a:p>
            <a:p>
              <a:pPr marL="284163" indent="-168275" fontAlgn="auto">
                <a:spcAft>
                  <a:spcPts val="0"/>
                </a:spcAft>
                <a:buClr>
                  <a:schemeClr val="tx2"/>
                </a:buClr>
                <a:buSzPct val="75000"/>
                <a:buFont typeface="Wingdings" pitchFamily="2" charset="2"/>
                <a:buNone/>
                <a:tabLst>
                  <a:tab pos="862013" algn="ctr"/>
                </a:tabLst>
                <a:defRPr/>
              </a:pPr>
              <a:r>
                <a:rPr lang="en-US" sz="2000" dirty="0">
                  <a:solidFill>
                    <a:schemeClr val="tx2"/>
                  </a:solidFill>
                  <a:latin typeface="+mj-lt"/>
                </a:rPr>
                <a:t>		Memory</a:t>
              </a:r>
            </a:p>
            <a:p>
              <a:pPr marL="284163" indent="-168275" fontAlgn="auto">
                <a:spcAft>
                  <a:spcPts val="0"/>
                </a:spcAft>
                <a:buClr>
                  <a:schemeClr val="tx2"/>
                </a:buClr>
                <a:buSzPct val="75000"/>
                <a:buFont typeface="Wingdings" pitchFamily="2" charset="2"/>
                <a:buNone/>
                <a:tabLst>
                  <a:tab pos="862013" algn="ctr"/>
                </a:tabLst>
                <a:defRPr/>
              </a:pPr>
              <a:r>
                <a:rPr lang="en-US" sz="2000" dirty="0">
                  <a:solidFill>
                    <a:schemeClr val="tx2"/>
                  </a:solidFill>
                  <a:latin typeface="+mj-lt"/>
                </a:rPr>
                <a:t>		(L2)</a:t>
              </a:r>
            </a:p>
            <a:p>
              <a:pPr marL="284163" indent="-168275" fontAlgn="auto">
                <a:lnSpc>
                  <a:spcPct val="140000"/>
                </a:lnSpc>
                <a:spcAft>
                  <a:spcPts val="0"/>
                </a:spcAft>
                <a:buClr>
                  <a:schemeClr val="tx2"/>
                </a:buClr>
                <a:buSzPct val="75000"/>
                <a:buFont typeface="Wingdings" pitchFamily="2" charset="2"/>
                <a:buChar char=""/>
                <a:tabLst>
                  <a:tab pos="862013" algn="ctr"/>
                </a:tabLst>
                <a:defRPr/>
              </a:pPr>
              <a:r>
                <a:rPr lang="en-US" sz="2000" dirty="0">
                  <a:latin typeface="+mj-lt"/>
                </a:rPr>
                <a:t>Program / Data</a:t>
              </a:r>
            </a:p>
            <a:p>
              <a:pPr marL="284163" indent="-168275" fontAlgn="auto">
                <a:lnSpc>
                  <a:spcPct val="90000"/>
                </a:lnSpc>
                <a:spcAft>
                  <a:spcPts val="0"/>
                </a:spcAft>
                <a:buClr>
                  <a:schemeClr val="tx2"/>
                </a:buClr>
                <a:buSzPct val="75000"/>
                <a:buFont typeface="Wingdings" pitchFamily="2" charset="2"/>
                <a:buChar char=""/>
                <a:tabLst>
                  <a:tab pos="862013" algn="ctr"/>
                </a:tabLst>
                <a:defRPr/>
              </a:pPr>
              <a:r>
                <a:rPr lang="en-US" sz="2000" dirty="0">
                  <a:latin typeface="+mj-lt"/>
                </a:rPr>
                <a:t>Cache / RAM</a:t>
              </a:r>
            </a:p>
          </p:txBody>
        </p:sp>
        <p:sp>
          <p:nvSpPr>
            <p:cNvPr id="499751" name="Rectangle 39"/>
            <p:cNvSpPr>
              <a:spLocks noChangeArrowheads="1"/>
            </p:cNvSpPr>
            <p:nvPr/>
          </p:nvSpPr>
          <p:spPr bwMode="auto">
            <a:xfrm>
              <a:off x="1920" y="2160"/>
              <a:ext cx="1193" cy="144"/>
            </a:xfrm>
            <a:prstGeom prst="rect">
              <a:avLst/>
            </a:prstGeom>
            <a:grpFill/>
            <a:ln>
              <a:headEnd type="none" w="sm" len="sm"/>
              <a:tailEnd type="none" w="sm" len="sm"/>
            </a:ln>
            <a:effectLst/>
          </p:spPr>
          <p:style>
            <a:lnRef idx="1">
              <a:schemeClr val="accent1"/>
            </a:lnRef>
            <a:fillRef idx="2">
              <a:schemeClr val="accent1"/>
            </a:fillRef>
            <a:effectRef idx="1">
              <a:schemeClr val="accent1"/>
            </a:effectRef>
            <a:fontRef idx="minor">
              <a:schemeClr val="dk1"/>
            </a:fontRef>
          </p:style>
          <p:txBody>
            <a:bodyPr wrap="none" anchor="ctr"/>
            <a:lstStyle/>
            <a:p>
              <a:pPr algn="ctr" fontAlgn="auto">
                <a:spcBef>
                  <a:spcPts val="0"/>
                </a:spcBef>
                <a:spcAft>
                  <a:spcPts val="0"/>
                </a:spcAft>
                <a:defRPr/>
              </a:pPr>
              <a:r>
                <a:rPr lang="en-US" sz="2000" dirty="0"/>
                <a:t> </a:t>
              </a:r>
            </a:p>
          </p:txBody>
        </p:sp>
        <p:sp>
          <p:nvSpPr>
            <p:cNvPr id="499752" name="Rectangle 40"/>
            <p:cNvSpPr>
              <a:spLocks noChangeArrowheads="1"/>
            </p:cNvSpPr>
            <p:nvPr/>
          </p:nvSpPr>
          <p:spPr bwMode="auto">
            <a:xfrm>
              <a:off x="1920" y="2304"/>
              <a:ext cx="1193" cy="144"/>
            </a:xfrm>
            <a:prstGeom prst="rect">
              <a:avLst/>
            </a:prstGeom>
            <a:grpFill/>
            <a:ln>
              <a:headEnd type="none" w="sm" len="sm"/>
              <a:tailEnd type="none" w="sm" len="sm"/>
            </a:ln>
            <a:effectLst/>
          </p:spPr>
          <p:style>
            <a:lnRef idx="1">
              <a:schemeClr val="accent1"/>
            </a:lnRef>
            <a:fillRef idx="2">
              <a:schemeClr val="accent1"/>
            </a:fillRef>
            <a:effectRef idx="1">
              <a:schemeClr val="accent1"/>
            </a:effectRef>
            <a:fontRef idx="minor">
              <a:schemeClr val="dk1"/>
            </a:fontRef>
          </p:style>
          <p:txBody>
            <a:bodyPr wrap="none" anchor="ctr"/>
            <a:lstStyle/>
            <a:p>
              <a:pPr algn="ctr" fontAlgn="auto">
                <a:spcBef>
                  <a:spcPts val="0"/>
                </a:spcBef>
                <a:spcAft>
                  <a:spcPts val="0"/>
                </a:spcAft>
                <a:defRPr/>
              </a:pPr>
              <a:r>
                <a:rPr lang="en-US" sz="2000" dirty="0"/>
                <a:t> </a:t>
              </a:r>
            </a:p>
          </p:txBody>
        </p:sp>
      </p:grpSp>
      <p:sp>
        <p:nvSpPr>
          <p:cNvPr id="3097" name="Rectangle 43"/>
          <p:cNvSpPr>
            <a:spLocks noChangeArrowheads="1"/>
          </p:cNvSpPr>
          <p:nvPr/>
        </p:nvSpPr>
        <p:spPr bwMode="auto">
          <a:xfrm>
            <a:off x="3124200" y="4297428"/>
            <a:ext cx="1893888" cy="914400"/>
          </a:xfrm>
          <a:prstGeom prst="rect">
            <a:avLst/>
          </a:prstGeom>
          <a:solidFill>
            <a:srgbClr val="777777"/>
          </a:solidFill>
          <a:ln w="12700">
            <a:noFill/>
            <a:miter lim="800000"/>
            <a:headEnd type="none" w="sm" len="sm"/>
            <a:tailEnd type="none" w="sm" len="sm"/>
          </a:ln>
        </p:spPr>
        <p:txBody>
          <a:bodyPr anchor="ctr"/>
          <a:lstStyle/>
          <a:p>
            <a:pPr algn="ctr"/>
            <a:r>
              <a:rPr lang="en-US" sz="2000" dirty="0">
                <a:solidFill>
                  <a:srgbClr val="F8F8F8"/>
                </a:solidFill>
                <a:latin typeface="+mj-lt"/>
              </a:rPr>
              <a:t>Memory Controller </a:t>
            </a:r>
          </a:p>
        </p:txBody>
      </p:sp>
      <p:sp>
        <p:nvSpPr>
          <p:cNvPr id="3098" name="Rectangle 54"/>
          <p:cNvSpPr>
            <a:spLocks noChangeArrowheads="1"/>
          </p:cNvSpPr>
          <p:nvPr/>
        </p:nvSpPr>
        <p:spPr bwMode="auto">
          <a:xfrm>
            <a:off x="4867275" y="4435541"/>
            <a:ext cx="150813" cy="152400"/>
          </a:xfrm>
          <a:prstGeom prst="rect">
            <a:avLst/>
          </a:prstGeom>
          <a:noFill/>
          <a:ln w="12700">
            <a:noFill/>
            <a:miter lim="800000"/>
            <a:headEnd type="none" w="sm" len="sm"/>
            <a:tailEnd type="none" w="sm" len="sm"/>
          </a:ln>
        </p:spPr>
        <p:txBody>
          <a:bodyPr wrap="none" anchor="ctr"/>
          <a:lstStyle/>
          <a:p>
            <a:endParaRPr lang="en-US">
              <a:latin typeface="Calibri" pitchFamily="34" charset="0"/>
            </a:endParaRPr>
          </a:p>
        </p:txBody>
      </p:sp>
      <p:sp>
        <p:nvSpPr>
          <p:cNvPr id="3099" name="Rectangle 55"/>
          <p:cNvSpPr>
            <a:spLocks noChangeArrowheads="1"/>
          </p:cNvSpPr>
          <p:nvPr/>
        </p:nvSpPr>
        <p:spPr bwMode="auto">
          <a:xfrm>
            <a:off x="4867275" y="4922903"/>
            <a:ext cx="150813" cy="152400"/>
          </a:xfrm>
          <a:prstGeom prst="rect">
            <a:avLst/>
          </a:prstGeom>
          <a:noFill/>
          <a:ln w="12700">
            <a:noFill/>
            <a:miter lim="800000"/>
            <a:headEnd type="none" w="sm" len="sm"/>
            <a:tailEnd type="none" w="sm" len="sm"/>
          </a:ln>
        </p:spPr>
        <p:txBody>
          <a:bodyPr wrap="none" anchor="ctr"/>
          <a:lstStyle/>
          <a:p>
            <a:endParaRPr lang="en-US">
              <a:latin typeface="Calibri" pitchFamily="34" charset="0"/>
            </a:endParaRPr>
          </a:p>
        </p:txBody>
      </p:sp>
      <p:sp>
        <p:nvSpPr>
          <p:cNvPr id="46" name="Rectangle 45"/>
          <p:cNvSpPr/>
          <p:nvPr/>
        </p:nvSpPr>
        <p:spPr>
          <a:xfrm>
            <a:off x="5410200" y="762000"/>
            <a:ext cx="3276600" cy="2086725"/>
          </a:xfrm>
          <a:prstGeom prst="rect">
            <a:avLst/>
          </a:prstGeom>
        </p:spPr>
        <p:txBody>
          <a:bodyPr wrap="square">
            <a:spAutoFit/>
          </a:bodyPr>
          <a:lstStyle/>
          <a:p>
            <a:pPr marL="342900" indent="-342900">
              <a:lnSpc>
                <a:spcPct val="90000"/>
              </a:lnSpc>
              <a:buClr>
                <a:schemeClr val="tx1"/>
              </a:buClr>
              <a:buSzPct val="75000"/>
              <a:defRPr/>
            </a:pPr>
            <a:r>
              <a:rPr lang="en-US" dirty="0" err="1" smtClean="0">
                <a:latin typeface="Arial Narrow" pitchFamily="34" charset="0"/>
              </a:rPr>
              <a:t>CorePac</a:t>
            </a:r>
            <a:r>
              <a:rPr lang="en-US" dirty="0" smtClean="0">
                <a:latin typeface="Arial Narrow" pitchFamily="34" charset="0"/>
              </a:rPr>
              <a:t> includes: </a:t>
            </a:r>
          </a:p>
          <a:p>
            <a:pPr marL="342900" lvl="1" indent="-342900">
              <a:lnSpc>
                <a:spcPct val="90000"/>
              </a:lnSpc>
              <a:buClr>
                <a:schemeClr val="tx1"/>
              </a:buClr>
              <a:buSzPct val="75000"/>
              <a:buFont typeface="Arial" pitchFamily="34" charset="0"/>
              <a:buChar char="•"/>
              <a:defRPr/>
            </a:pPr>
            <a:r>
              <a:rPr lang="en-US" dirty="0" smtClean="0">
                <a:latin typeface="Arial Narrow" pitchFamily="34" charset="0"/>
              </a:rPr>
              <a:t>DSP Core</a:t>
            </a:r>
          </a:p>
          <a:p>
            <a:pPr marL="800100" lvl="2" indent="-342900">
              <a:lnSpc>
                <a:spcPct val="90000"/>
              </a:lnSpc>
              <a:buClr>
                <a:schemeClr val="tx1"/>
              </a:buClr>
              <a:buSzPct val="75000"/>
              <a:buFont typeface="Arial" pitchFamily="34" charset="0"/>
              <a:buChar char="•"/>
              <a:defRPr/>
            </a:pPr>
            <a:r>
              <a:rPr lang="en-US" dirty="0" smtClean="0">
                <a:latin typeface="Arial Narrow" pitchFamily="34" charset="0"/>
              </a:rPr>
              <a:t>Two registers</a:t>
            </a:r>
          </a:p>
          <a:p>
            <a:pPr marL="800100" lvl="2" indent="-342900">
              <a:lnSpc>
                <a:spcPct val="90000"/>
              </a:lnSpc>
              <a:buClr>
                <a:schemeClr val="tx1"/>
              </a:buClr>
              <a:buSzPct val="75000"/>
              <a:buFont typeface="Arial" pitchFamily="34" charset="0"/>
              <a:buChar char="•"/>
              <a:defRPr/>
            </a:pPr>
            <a:r>
              <a:rPr lang="en-US" dirty="0" smtClean="0">
                <a:latin typeface="Arial Narrow" pitchFamily="34" charset="0"/>
              </a:rPr>
              <a:t>Four functional units per register side</a:t>
            </a:r>
          </a:p>
          <a:p>
            <a:pPr marL="342900" lvl="1" indent="-342900">
              <a:lnSpc>
                <a:spcPct val="90000"/>
              </a:lnSpc>
              <a:buClr>
                <a:schemeClr val="tx1"/>
              </a:buClr>
              <a:buSzPct val="75000"/>
              <a:buFont typeface="Arial" pitchFamily="34" charset="0"/>
              <a:buChar char="•"/>
              <a:defRPr/>
            </a:pPr>
            <a:r>
              <a:rPr lang="en-US" dirty="0" smtClean="0">
                <a:latin typeface="Arial Narrow" pitchFamily="34" charset="0"/>
              </a:rPr>
              <a:t>L1P memory (Cache/RAM)</a:t>
            </a:r>
          </a:p>
          <a:p>
            <a:pPr marL="342900" lvl="1" indent="-342900">
              <a:lnSpc>
                <a:spcPct val="90000"/>
              </a:lnSpc>
              <a:buClr>
                <a:schemeClr val="tx1"/>
              </a:buClr>
              <a:buSzPct val="75000"/>
              <a:buFont typeface="Arial" pitchFamily="34" charset="0"/>
              <a:buChar char="•"/>
              <a:defRPr/>
            </a:pPr>
            <a:r>
              <a:rPr lang="en-US" dirty="0" smtClean="0">
                <a:latin typeface="Arial Narrow" pitchFamily="34" charset="0"/>
              </a:rPr>
              <a:t>L1D memory (Cache/RAM)</a:t>
            </a:r>
          </a:p>
          <a:p>
            <a:pPr marL="342900" lvl="1" indent="-342900">
              <a:lnSpc>
                <a:spcPct val="90000"/>
              </a:lnSpc>
              <a:buClr>
                <a:schemeClr val="tx1"/>
              </a:buClr>
              <a:buSzPct val="75000"/>
              <a:buFont typeface="Arial" pitchFamily="34" charset="0"/>
              <a:buChar char="•"/>
              <a:defRPr/>
            </a:pPr>
            <a:r>
              <a:rPr lang="en-US" dirty="0" smtClean="0">
                <a:latin typeface="Arial Narrow" pitchFamily="34" charset="0"/>
              </a:rPr>
              <a:t>L2 memory (Cache/RAM)</a:t>
            </a:r>
          </a:p>
        </p:txBody>
      </p:sp>
      <p:sp>
        <p:nvSpPr>
          <p:cNvPr id="47" name="Rectangle 46"/>
          <p:cNvSpPr/>
          <p:nvPr/>
        </p:nvSpPr>
        <p:spPr bwMode="auto">
          <a:xfrm>
            <a:off x="430305" y="2895600"/>
            <a:ext cx="1920240" cy="1524000"/>
          </a:xfrm>
          <a:prstGeom prst="rect">
            <a:avLst/>
          </a:prstGeom>
          <a:noFill/>
          <a:ln w="6350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8" name="Rectangle 47"/>
          <p:cNvSpPr/>
          <p:nvPr/>
        </p:nvSpPr>
        <p:spPr bwMode="auto">
          <a:xfrm>
            <a:off x="425825" y="4970929"/>
            <a:ext cx="1945340" cy="1536192"/>
          </a:xfrm>
          <a:prstGeom prst="rect">
            <a:avLst/>
          </a:prstGeom>
          <a:noFill/>
          <a:ln w="6350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9" name="Rectangle 48"/>
          <p:cNvSpPr/>
          <p:nvPr/>
        </p:nvSpPr>
        <p:spPr bwMode="auto">
          <a:xfrm>
            <a:off x="430305" y="923366"/>
            <a:ext cx="1945340" cy="1563624"/>
          </a:xfrm>
          <a:prstGeom prst="rect">
            <a:avLst/>
          </a:prstGeom>
          <a:noFill/>
          <a:ln w="6350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3080" name="AutoShape 13"/>
          <p:cNvCxnSpPr>
            <a:cxnSpLocks noChangeShapeType="1"/>
          </p:cNvCxnSpPr>
          <p:nvPr/>
        </p:nvCxnSpPr>
        <p:spPr bwMode="auto">
          <a:xfrm>
            <a:off x="928688" y="4419666"/>
            <a:ext cx="0" cy="574675"/>
          </a:xfrm>
          <a:prstGeom prst="straightConnector1">
            <a:avLst/>
          </a:prstGeom>
          <a:noFill/>
          <a:ln w="28575">
            <a:solidFill>
              <a:schemeClr val="tx1"/>
            </a:solidFill>
            <a:round/>
            <a:headEnd type="triangle" w="med" len="med"/>
            <a:tailEnd type="triangle" w="med" len="med"/>
          </a:ln>
        </p:spPr>
      </p:cxnSp>
      <p:cxnSp>
        <p:nvCxnSpPr>
          <p:cNvPr id="3081" name="AutoShape 14"/>
          <p:cNvCxnSpPr>
            <a:cxnSpLocks noChangeShapeType="1"/>
          </p:cNvCxnSpPr>
          <p:nvPr/>
        </p:nvCxnSpPr>
        <p:spPr bwMode="auto">
          <a:xfrm>
            <a:off x="1874838" y="4419666"/>
            <a:ext cx="0" cy="574675"/>
          </a:xfrm>
          <a:prstGeom prst="straightConnector1">
            <a:avLst/>
          </a:prstGeom>
          <a:noFill/>
          <a:ln w="28575">
            <a:solidFill>
              <a:schemeClr val="tx1"/>
            </a:solidFill>
            <a:round/>
            <a:headEnd type="triangle" w="med" len="med"/>
            <a:tailEnd type="triangle" w="med" len="med"/>
          </a:ln>
        </p:spPr>
      </p:cxnSp>
      <p:cxnSp>
        <p:nvCxnSpPr>
          <p:cNvPr id="3082" name="AutoShape 15"/>
          <p:cNvCxnSpPr>
            <a:cxnSpLocks noChangeShapeType="1"/>
          </p:cNvCxnSpPr>
          <p:nvPr/>
        </p:nvCxnSpPr>
        <p:spPr bwMode="auto">
          <a:xfrm>
            <a:off x="1401763" y="2468628"/>
            <a:ext cx="1587" cy="427038"/>
          </a:xfrm>
          <a:prstGeom prst="straightConnector1">
            <a:avLst/>
          </a:prstGeom>
          <a:noFill/>
          <a:ln w="28575">
            <a:solidFill>
              <a:schemeClr val="tx1"/>
            </a:solidFill>
            <a:round/>
            <a:headEnd type="none" w="sm" len="sm"/>
            <a:tailEnd type="triangle" w="med" len="med"/>
          </a:ln>
        </p:spPr>
      </p:cxnSp>
      <p:sp>
        <p:nvSpPr>
          <p:cNvPr id="50" name="Rectangle 49"/>
          <p:cNvSpPr/>
          <p:nvPr/>
        </p:nvSpPr>
        <p:spPr bwMode="auto">
          <a:xfrm>
            <a:off x="3103580" y="950260"/>
            <a:ext cx="1925620" cy="3021105"/>
          </a:xfrm>
          <a:prstGeom prst="rect">
            <a:avLst/>
          </a:prstGeom>
          <a:noFill/>
          <a:ln w="6350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3088" name="AutoShape 21"/>
          <p:cNvCxnSpPr>
            <a:cxnSpLocks noChangeShapeType="1"/>
          </p:cNvCxnSpPr>
          <p:nvPr/>
        </p:nvCxnSpPr>
        <p:spPr bwMode="auto">
          <a:xfrm flipV="1">
            <a:off x="2347913" y="3878328"/>
            <a:ext cx="776287" cy="1230313"/>
          </a:xfrm>
          <a:prstGeom prst="bentConnector3">
            <a:avLst>
              <a:gd name="adj1" fmla="val 49898"/>
            </a:avLst>
          </a:prstGeom>
          <a:noFill/>
          <a:ln w="28575">
            <a:solidFill>
              <a:schemeClr val="tx1"/>
            </a:solidFill>
            <a:miter lim="800000"/>
            <a:headEnd type="triangle" w="med" len="med"/>
            <a:tailEnd type="triangle" w="med" len="med"/>
          </a:ln>
        </p:spPr>
      </p:cxnSp>
      <p:cxnSp>
        <p:nvCxnSpPr>
          <p:cNvPr id="3095" name="AutoShape 41"/>
          <p:cNvCxnSpPr>
            <a:cxnSpLocks noChangeShapeType="1"/>
          </p:cNvCxnSpPr>
          <p:nvPr/>
        </p:nvCxnSpPr>
        <p:spPr bwMode="auto">
          <a:xfrm>
            <a:off x="2347913" y="2354328"/>
            <a:ext cx="776287" cy="1295400"/>
          </a:xfrm>
          <a:prstGeom prst="bentConnector3">
            <a:avLst>
              <a:gd name="adj1" fmla="val 49898"/>
            </a:avLst>
          </a:prstGeom>
          <a:noFill/>
          <a:ln w="28575">
            <a:solidFill>
              <a:schemeClr val="tx1"/>
            </a:solidFill>
            <a:miter lim="800000"/>
            <a:headEnd type="triangle" w="med" len="med"/>
            <a:tailEnd type="triangle" w="med" len="med"/>
          </a:ln>
        </p:spPr>
      </p:cxnSp>
      <p:cxnSp>
        <p:nvCxnSpPr>
          <p:cNvPr id="3096" name="AutoShape 42"/>
          <p:cNvCxnSpPr>
            <a:cxnSpLocks noChangeShapeType="1"/>
            <a:stCxn id="50" idx="2"/>
            <a:endCxn id="3097" idx="0"/>
          </p:cNvCxnSpPr>
          <p:nvPr/>
        </p:nvCxnSpPr>
        <p:spPr bwMode="auto">
          <a:xfrm rot="16200000" flipH="1">
            <a:off x="3905736" y="4132019"/>
            <a:ext cx="326063" cy="4754"/>
          </a:xfrm>
          <a:prstGeom prst="straightConnector1">
            <a:avLst/>
          </a:prstGeom>
          <a:noFill/>
          <a:ln w="28575">
            <a:solidFill>
              <a:schemeClr val="tx1"/>
            </a:solidFill>
            <a:round/>
            <a:headEnd type="triangle" w="med" len="med"/>
            <a:tailEnd type="triangle" w="med" len="med"/>
          </a:ln>
        </p:spPr>
      </p:cxn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47"/>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1000"/>
                                        <p:tgtEl>
                                          <p:spTgt spid="4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48"/>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1000"/>
                                        <p:tgtEl>
                                          <p:spTgt spid="4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49"/>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8" grpId="0" animBg="1"/>
      <p:bldP spid="48" grpId="1" animBg="1"/>
      <p:bldP spid="49" grpId="0" animBg="1"/>
      <p:bldP spid="49" grpId="1" animBg="1"/>
      <p:bldP spid="50"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a:xfrm>
            <a:off x="4800600" y="76200"/>
            <a:ext cx="4191000" cy="990600"/>
          </a:xfrm>
        </p:spPr>
        <p:txBody>
          <a:bodyPr rtlCol="0">
            <a:normAutofit/>
          </a:bodyPr>
          <a:lstStyle/>
          <a:p>
            <a:pPr eaLnBrk="1" fontAlgn="auto" hangingPunct="1">
              <a:spcAft>
                <a:spcPts val="0"/>
              </a:spcAft>
              <a:defRPr/>
            </a:pPr>
            <a:r>
              <a:rPr lang="en-US" dirty="0" smtClean="0"/>
              <a:t>C66x DSP Core</a:t>
            </a:r>
          </a:p>
        </p:txBody>
      </p:sp>
      <p:sp>
        <p:nvSpPr>
          <p:cNvPr id="4100" name="Text Box 7"/>
          <p:cNvSpPr txBox="1">
            <a:spLocks noChangeArrowheads="1"/>
          </p:cNvSpPr>
          <p:nvPr/>
        </p:nvSpPr>
        <p:spPr bwMode="auto">
          <a:xfrm>
            <a:off x="5029200" y="1371600"/>
            <a:ext cx="3962400" cy="5170646"/>
          </a:xfrm>
          <a:prstGeom prst="rect">
            <a:avLst/>
          </a:prstGeom>
          <a:noFill/>
          <a:ln w="12700">
            <a:noFill/>
            <a:miter lim="800000"/>
            <a:headEnd type="none" w="sm" len="sm"/>
            <a:tailEnd type="none" w="sm" len="sm"/>
          </a:ln>
        </p:spPr>
        <p:txBody>
          <a:bodyPr lIns="92075" tIns="91440" rIns="0" bIns="91440">
            <a:spAutoFit/>
          </a:bodyPr>
          <a:lstStyle/>
          <a:p>
            <a:pPr marL="342900" indent="-342900">
              <a:lnSpc>
                <a:spcPct val="90000"/>
              </a:lnSpc>
              <a:buClr>
                <a:schemeClr val="tx1"/>
              </a:buClr>
              <a:buSzPct val="75000"/>
              <a:buFont typeface="Arial" pitchFamily="34" charset="0"/>
              <a:buChar char="•"/>
              <a:defRPr/>
            </a:pPr>
            <a:r>
              <a:rPr lang="en-US" dirty="0" smtClean="0">
                <a:latin typeface="Arial Narrow" pitchFamily="34" charset="0"/>
              </a:rPr>
              <a:t>Four functional units per side:</a:t>
            </a:r>
          </a:p>
          <a:p>
            <a:pPr marL="800100" lvl="2" indent="-342900">
              <a:lnSpc>
                <a:spcPct val="90000"/>
              </a:lnSpc>
              <a:buClr>
                <a:schemeClr val="tx1"/>
              </a:buClr>
              <a:buSzPct val="75000"/>
              <a:buFont typeface="Courier New" pitchFamily="49" charset="0"/>
              <a:buChar char="o"/>
              <a:defRPr/>
            </a:pPr>
            <a:r>
              <a:rPr lang="en-US" dirty="0" smtClean="0">
                <a:latin typeface="Arial Narrow" pitchFamily="34" charset="0"/>
              </a:rPr>
              <a:t>Multiplier (.M)</a:t>
            </a:r>
          </a:p>
          <a:p>
            <a:pPr marL="800100" lvl="2" indent="-342900">
              <a:lnSpc>
                <a:spcPct val="90000"/>
              </a:lnSpc>
              <a:buClr>
                <a:schemeClr val="tx1"/>
              </a:buClr>
              <a:buSzPct val="75000"/>
              <a:buFont typeface="Courier New" pitchFamily="49" charset="0"/>
              <a:buChar char="o"/>
              <a:defRPr/>
            </a:pPr>
            <a:r>
              <a:rPr lang="en-US" dirty="0" smtClean="0">
                <a:latin typeface="Arial Narrow" pitchFamily="34" charset="0"/>
              </a:rPr>
              <a:t>ALU (.L)</a:t>
            </a:r>
          </a:p>
          <a:p>
            <a:pPr marL="800100" lvl="2" indent="-342900">
              <a:lnSpc>
                <a:spcPct val="90000"/>
              </a:lnSpc>
              <a:buClr>
                <a:schemeClr val="tx1"/>
              </a:buClr>
              <a:buSzPct val="75000"/>
              <a:buFont typeface="Courier New" pitchFamily="49" charset="0"/>
              <a:buChar char="o"/>
              <a:defRPr/>
            </a:pPr>
            <a:r>
              <a:rPr lang="en-US" dirty="0" smtClean="0">
                <a:latin typeface="Arial Narrow" pitchFamily="34" charset="0"/>
              </a:rPr>
              <a:t>Data (.D)</a:t>
            </a:r>
          </a:p>
          <a:p>
            <a:pPr marL="800100" lvl="2" indent="-342900">
              <a:lnSpc>
                <a:spcPct val="90000"/>
              </a:lnSpc>
              <a:buClr>
                <a:schemeClr val="tx1"/>
              </a:buClr>
              <a:buSzPct val="75000"/>
              <a:buFont typeface="Courier New" pitchFamily="49" charset="0"/>
              <a:buChar char="o"/>
              <a:defRPr/>
            </a:pPr>
            <a:r>
              <a:rPr lang="en-US" dirty="0" smtClean="0">
                <a:latin typeface="Arial Narrow" pitchFamily="34" charset="0"/>
              </a:rPr>
              <a:t>Control (.S)</a:t>
            </a:r>
          </a:p>
          <a:p>
            <a:pPr marL="342900" indent="-342900">
              <a:lnSpc>
                <a:spcPct val="90000"/>
              </a:lnSpc>
              <a:buClr>
                <a:schemeClr val="tx1"/>
              </a:buClr>
              <a:buSzPct val="75000"/>
              <a:buFont typeface="Arial" pitchFamily="34" charset="0"/>
              <a:buChar char="•"/>
              <a:defRPr/>
            </a:pPr>
            <a:r>
              <a:rPr lang="en-US" dirty="0" smtClean="0">
                <a:latin typeface="Arial Narrow" pitchFamily="34" charset="0"/>
              </a:rPr>
              <a:t>These independent functional units enable efficient execution of parallel specialized instructions:</a:t>
            </a:r>
          </a:p>
          <a:p>
            <a:pPr marL="800100" lvl="1" indent="-342900">
              <a:lnSpc>
                <a:spcPct val="90000"/>
              </a:lnSpc>
              <a:buClr>
                <a:schemeClr val="tx1"/>
              </a:buClr>
              <a:buSzPct val="75000"/>
              <a:buFont typeface="Courier New" pitchFamily="49" charset="0"/>
              <a:buChar char="o"/>
              <a:defRPr/>
            </a:pPr>
            <a:r>
              <a:rPr lang="en-US" dirty="0" smtClean="0">
                <a:latin typeface="Arial Narrow" pitchFamily="34" charset="0"/>
              </a:rPr>
              <a:t>Multiplier (.M1and.M2) and ALU (.L1 and .L2) provide MAC (multiple accumulation) operations.</a:t>
            </a:r>
          </a:p>
          <a:p>
            <a:pPr marL="800100" lvl="1" indent="-342900">
              <a:lnSpc>
                <a:spcPct val="90000"/>
              </a:lnSpc>
              <a:buClr>
                <a:schemeClr val="tx1"/>
              </a:buClr>
              <a:buSzPct val="75000"/>
              <a:buFont typeface="Courier New" pitchFamily="49" charset="0"/>
              <a:buChar char="o"/>
            </a:pPr>
            <a:r>
              <a:rPr lang="en-US" dirty="0" smtClean="0">
                <a:latin typeface="Arial Narrow" pitchFamily="34" charset="0"/>
              </a:rPr>
              <a:t>Data (.D) provides data input/output.</a:t>
            </a:r>
          </a:p>
          <a:p>
            <a:pPr marL="800100" lvl="1" indent="-342900">
              <a:lnSpc>
                <a:spcPct val="90000"/>
              </a:lnSpc>
              <a:buClr>
                <a:schemeClr val="tx1"/>
              </a:buClr>
              <a:buSzPct val="75000"/>
              <a:buFont typeface="Courier New" pitchFamily="49" charset="0"/>
              <a:buChar char="o"/>
            </a:pPr>
            <a:r>
              <a:rPr lang="en-US" dirty="0" smtClean="0">
                <a:latin typeface="Arial Narrow" pitchFamily="34" charset="0"/>
              </a:rPr>
              <a:t>Control (.S) provides control functions (loop, branch, call).</a:t>
            </a:r>
          </a:p>
          <a:p>
            <a:pPr marL="342900" indent="-342900">
              <a:lnSpc>
                <a:spcPct val="90000"/>
              </a:lnSpc>
              <a:buClr>
                <a:schemeClr val="tx1"/>
              </a:buClr>
              <a:buSzPct val="75000"/>
              <a:buFont typeface="Arial" pitchFamily="34" charset="0"/>
              <a:buChar char="•"/>
            </a:pPr>
            <a:r>
              <a:rPr lang="en-US" dirty="0" smtClean="0">
                <a:latin typeface="Arial Narrow" pitchFamily="34" charset="0"/>
              </a:rPr>
              <a:t>Each DSP core dispatches </a:t>
            </a:r>
            <a:r>
              <a:rPr lang="en-US" dirty="0">
                <a:latin typeface="Arial Narrow" pitchFamily="34" charset="0"/>
              </a:rPr>
              <a:t>up to eight parallel instructions each </a:t>
            </a:r>
            <a:r>
              <a:rPr lang="en-US" dirty="0" smtClean="0">
                <a:latin typeface="Arial Narrow" pitchFamily="34" charset="0"/>
              </a:rPr>
              <a:t>cycle.</a:t>
            </a:r>
            <a:endParaRPr lang="en-US" dirty="0">
              <a:latin typeface="Arial Narrow" pitchFamily="34" charset="0"/>
            </a:endParaRPr>
          </a:p>
          <a:p>
            <a:pPr marL="342900" indent="-342900">
              <a:lnSpc>
                <a:spcPct val="90000"/>
              </a:lnSpc>
              <a:buClr>
                <a:schemeClr val="tx1"/>
              </a:buClr>
              <a:buSzPct val="75000"/>
              <a:buFont typeface="Arial" pitchFamily="34" charset="0"/>
              <a:buChar char="•"/>
            </a:pPr>
            <a:r>
              <a:rPr lang="en-US" dirty="0" smtClean="0">
                <a:latin typeface="Arial Narrow" pitchFamily="34" charset="0"/>
              </a:rPr>
              <a:t>All </a:t>
            </a:r>
            <a:r>
              <a:rPr lang="en-US" dirty="0">
                <a:latin typeface="Arial Narrow" pitchFamily="34" charset="0"/>
              </a:rPr>
              <a:t>instructions are </a:t>
            </a:r>
            <a:r>
              <a:rPr lang="en-US" dirty="0" smtClean="0">
                <a:latin typeface="Arial Narrow" pitchFamily="34" charset="0"/>
              </a:rPr>
              <a:t>conditional, which enables efficient pipelining.</a:t>
            </a:r>
          </a:p>
          <a:p>
            <a:pPr marL="342900" indent="-342900">
              <a:lnSpc>
                <a:spcPct val="90000"/>
              </a:lnSpc>
              <a:buClr>
                <a:schemeClr val="tx1"/>
              </a:buClr>
              <a:buSzPct val="75000"/>
              <a:buFont typeface="Arial" pitchFamily="34" charset="0"/>
              <a:buChar char="•"/>
            </a:pPr>
            <a:r>
              <a:rPr lang="en-US" dirty="0" smtClean="0">
                <a:latin typeface="Arial Narrow" pitchFamily="34" charset="0"/>
              </a:rPr>
              <a:t>The optimized C compiler generates efficient target code. </a:t>
            </a:r>
          </a:p>
        </p:txBody>
      </p:sp>
      <p:grpSp>
        <p:nvGrpSpPr>
          <p:cNvPr id="2" name="Group 57"/>
          <p:cNvGrpSpPr/>
          <p:nvPr>
            <p:custDataLst>
              <p:tags r:id="rId2"/>
            </p:custDataLst>
          </p:nvPr>
        </p:nvGrpSpPr>
        <p:grpSpPr>
          <a:xfrm>
            <a:off x="498475" y="381000"/>
            <a:ext cx="4302125" cy="5908675"/>
            <a:chOff x="498475" y="720725"/>
            <a:chExt cx="4302125" cy="5908675"/>
          </a:xfrm>
        </p:grpSpPr>
        <p:grpSp>
          <p:nvGrpSpPr>
            <p:cNvPr id="3" name="Group 3"/>
            <p:cNvGrpSpPr>
              <a:grpSpLocks/>
            </p:cNvGrpSpPr>
            <p:nvPr/>
          </p:nvGrpSpPr>
          <p:grpSpPr bwMode="auto">
            <a:xfrm>
              <a:off x="498475" y="720725"/>
              <a:ext cx="4302125" cy="1074738"/>
              <a:chOff x="218" y="432"/>
              <a:chExt cx="2710" cy="677"/>
            </a:xfrm>
          </p:grpSpPr>
          <p:sp>
            <p:nvSpPr>
              <p:cNvPr id="502788" name="Rectangle 4"/>
              <p:cNvSpPr>
                <a:spLocks noChangeArrowheads="1"/>
              </p:cNvSpPr>
              <p:nvPr/>
            </p:nvSpPr>
            <p:spPr bwMode="auto">
              <a:xfrm>
                <a:off x="218" y="432"/>
                <a:ext cx="2710" cy="467"/>
              </a:xfrm>
              <a:prstGeom prst="rect">
                <a:avLst/>
              </a:prstGeom>
              <a:solidFill>
                <a:schemeClr val="accent1">
                  <a:lumMod val="20000"/>
                  <a:lumOff val="80000"/>
                </a:schemeClr>
              </a:solidFill>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fontAlgn="auto">
                  <a:lnSpc>
                    <a:spcPct val="90000"/>
                  </a:lnSpc>
                  <a:spcAft>
                    <a:spcPts val="0"/>
                  </a:spcAft>
                  <a:defRPr/>
                </a:pPr>
                <a:r>
                  <a:rPr lang="en-US" dirty="0"/>
                  <a:t>Memory</a:t>
                </a:r>
              </a:p>
            </p:txBody>
          </p:sp>
          <p:sp>
            <p:nvSpPr>
              <p:cNvPr id="502789" name="Line 5"/>
              <p:cNvSpPr>
                <a:spLocks noChangeShapeType="1"/>
              </p:cNvSpPr>
              <p:nvPr/>
            </p:nvSpPr>
            <p:spPr bwMode="auto">
              <a:xfrm flipV="1">
                <a:off x="1278" y="899"/>
                <a:ext cx="0" cy="210"/>
              </a:xfrm>
              <a:prstGeom prst="line">
                <a:avLst/>
              </a:prstGeom>
              <a:ln>
                <a:solidFill>
                  <a:schemeClr val="tx1"/>
                </a:solidFill>
                <a:headEnd type="triangle" w="sm" len="sm"/>
                <a:tailEnd type="triangle" w="sm" len="sm"/>
              </a:ln>
            </p:spPr>
            <p:style>
              <a:lnRef idx="1">
                <a:schemeClr val="accent1"/>
              </a:lnRef>
              <a:fillRef idx="2">
                <a:schemeClr val="accent1"/>
              </a:fillRef>
              <a:effectRef idx="1">
                <a:schemeClr val="accent1"/>
              </a:effectRef>
              <a:fontRef idx="minor">
                <a:schemeClr val="dk1"/>
              </a:fontRef>
            </p:style>
            <p:txBody>
              <a:bodyPr wrap="none" anchor="ctr"/>
              <a:lstStyle/>
              <a:p>
                <a:pPr fontAlgn="auto">
                  <a:spcBef>
                    <a:spcPts val="0"/>
                  </a:spcBef>
                  <a:spcAft>
                    <a:spcPts val="0"/>
                  </a:spcAft>
                  <a:defRPr/>
                </a:pPr>
                <a:endParaRPr lang="en-US" dirty="0"/>
              </a:p>
            </p:txBody>
          </p:sp>
          <p:sp>
            <p:nvSpPr>
              <p:cNvPr id="502790" name="Line 6"/>
              <p:cNvSpPr>
                <a:spLocks noChangeShapeType="1"/>
              </p:cNvSpPr>
              <p:nvPr/>
            </p:nvSpPr>
            <p:spPr bwMode="auto">
              <a:xfrm flipV="1">
                <a:off x="1790" y="899"/>
                <a:ext cx="0" cy="210"/>
              </a:xfrm>
              <a:prstGeom prst="line">
                <a:avLst/>
              </a:prstGeom>
              <a:ln>
                <a:solidFill>
                  <a:schemeClr val="tx1"/>
                </a:solidFill>
                <a:headEnd type="triangle" w="sm" len="sm"/>
                <a:tailEnd type="triangle" w="sm" len="sm"/>
              </a:ln>
            </p:spPr>
            <p:style>
              <a:lnRef idx="1">
                <a:schemeClr val="accent1"/>
              </a:lnRef>
              <a:fillRef idx="2">
                <a:schemeClr val="accent1"/>
              </a:fillRef>
              <a:effectRef idx="1">
                <a:schemeClr val="accent1"/>
              </a:effectRef>
              <a:fontRef idx="minor">
                <a:schemeClr val="dk1"/>
              </a:fontRef>
            </p:style>
            <p:txBody>
              <a:bodyPr wrap="none" anchor="ctr"/>
              <a:lstStyle/>
              <a:p>
                <a:pPr fontAlgn="auto">
                  <a:spcBef>
                    <a:spcPts val="0"/>
                  </a:spcBef>
                  <a:spcAft>
                    <a:spcPts val="0"/>
                  </a:spcAft>
                  <a:defRPr/>
                </a:pPr>
                <a:endParaRPr lang="en-US" dirty="0"/>
              </a:p>
            </p:txBody>
          </p:sp>
        </p:grpSp>
        <p:sp>
          <p:nvSpPr>
            <p:cNvPr id="502792" name="Rectangle 8"/>
            <p:cNvSpPr>
              <a:spLocks noChangeArrowheads="1"/>
            </p:cNvSpPr>
            <p:nvPr/>
          </p:nvSpPr>
          <p:spPr bwMode="auto">
            <a:xfrm>
              <a:off x="498475" y="1670050"/>
              <a:ext cx="936625" cy="4217988"/>
            </a:xfrm>
            <a:prstGeom prst="rect">
              <a:avLst/>
            </a:prstGeom>
            <a:solidFill>
              <a:schemeClr val="tx2">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fontAlgn="auto">
                <a:spcBef>
                  <a:spcPts val="0"/>
                </a:spcBef>
                <a:spcAft>
                  <a:spcPts val="0"/>
                </a:spcAft>
                <a:defRPr/>
              </a:pPr>
              <a:endParaRPr lang="en-US" sz="2000" dirty="0">
                <a:effectLst>
                  <a:outerShdw blurRad="38100" dist="38100" dir="2700000" algn="tl">
                    <a:srgbClr val="FFFFFF"/>
                  </a:outerShdw>
                </a:effectLst>
              </a:endParaRPr>
            </a:p>
          </p:txBody>
        </p:sp>
        <p:sp>
          <p:nvSpPr>
            <p:cNvPr id="4102" name="Line 9"/>
            <p:cNvSpPr>
              <a:spLocks noChangeShapeType="1"/>
            </p:cNvSpPr>
            <p:nvPr/>
          </p:nvSpPr>
          <p:spPr bwMode="auto">
            <a:xfrm>
              <a:off x="498475" y="2089150"/>
              <a:ext cx="936625"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03" name="Line 10"/>
            <p:cNvSpPr>
              <a:spLocks noChangeShapeType="1"/>
            </p:cNvSpPr>
            <p:nvPr/>
          </p:nvSpPr>
          <p:spPr bwMode="auto">
            <a:xfrm>
              <a:off x="498475" y="3021013"/>
              <a:ext cx="936625"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04" name="Line 11"/>
            <p:cNvSpPr>
              <a:spLocks noChangeShapeType="1"/>
            </p:cNvSpPr>
            <p:nvPr/>
          </p:nvSpPr>
          <p:spPr bwMode="auto">
            <a:xfrm>
              <a:off x="498475" y="3486150"/>
              <a:ext cx="936625"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05" name="Line 12"/>
            <p:cNvSpPr>
              <a:spLocks noChangeShapeType="1"/>
            </p:cNvSpPr>
            <p:nvPr/>
          </p:nvSpPr>
          <p:spPr bwMode="auto">
            <a:xfrm>
              <a:off x="498475" y="3952875"/>
              <a:ext cx="936625"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06" name="Line 13"/>
            <p:cNvSpPr>
              <a:spLocks noChangeShapeType="1"/>
            </p:cNvSpPr>
            <p:nvPr/>
          </p:nvSpPr>
          <p:spPr bwMode="auto">
            <a:xfrm>
              <a:off x="498475" y="2554288"/>
              <a:ext cx="936625"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07" name="Line 14"/>
            <p:cNvSpPr>
              <a:spLocks noChangeShapeType="1"/>
            </p:cNvSpPr>
            <p:nvPr/>
          </p:nvSpPr>
          <p:spPr bwMode="auto">
            <a:xfrm>
              <a:off x="498475" y="5440363"/>
              <a:ext cx="936625"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08" name="Line 15"/>
            <p:cNvSpPr>
              <a:spLocks noChangeShapeType="1"/>
            </p:cNvSpPr>
            <p:nvPr/>
          </p:nvSpPr>
          <p:spPr bwMode="auto">
            <a:xfrm>
              <a:off x="498475" y="5157788"/>
              <a:ext cx="936625"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09" name="Rectangle 16"/>
            <p:cNvSpPr>
              <a:spLocks noChangeArrowheads="1"/>
            </p:cNvSpPr>
            <p:nvPr/>
          </p:nvSpPr>
          <p:spPr bwMode="auto">
            <a:xfrm>
              <a:off x="741363" y="1706563"/>
              <a:ext cx="509587" cy="336550"/>
            </a:xfrm>
            <a:prstGeom prst="rect">
              <a:avLst/>
            </a:prstGeom>
            <a:noFill/>
            <a:ln w="9525">
              <a:noFill/>
              <a:miter lim="800000"/>
              <a:headEnd/>
              <a:tailEnd/>
            </a:ln>
          </p:spPr>
          <p:txBody>
            <a:bodyPr wrap="none" lIns="92075" tIns="46038" rIns="92075" bIns="46038">
              <a:spAutoFit/>
            </a:bodyPr>
            <a:lstStyle/>
            <a:p>
              <a:pPr algn="ctr"/>
              <a:r>
                <a:rPr lang="en-US" sz="2000">
                  <a:latin typeface="Calibri" pitchFamily="34" charset="0"/>
                </a:rPr>
                <a:t>A0</a:t>
              </a:r>
            </a:p>
          </p:txBody>
        </p:sp>
        <p:sp>
          <p:nvSpPr>
            <p:cNvPr id="4110" name="Rectangle 17"/>
            <p:cNvSpPr>
              <a:spLocks noChangeArrowheads="1"/>
            </p:cNvSpPr>
            <p:nvPr/>
          </p:nvSpPr>
          <p:spPr bwMode="auto">
            <a:xfrm>
              <a:off x="649288" y="5511800"/>
              <a:ext cx="650875" cy="336550"/>
            </a:xfrm>
            <a:prstGeom prst="rect">
              <a:avLst/>
            </a:prstGeom>
            <a:noFill/>
            <a:ln w="9525">
              <a:noFill/>
              <a:miter lim="800000"/>
              <a:headEnd/>
              <a:tailEnd/>
            </a:ln>
          </p:spPr>
          <p:txBody>
            <a:bodyPr wrap="none" lIns="92075" tIns="46038" rIns="92075" bIns="46038">
              <a:spAutoFit/>
            </a:bodyPr>
            <a:lstStyle/>
            <a:p>
              <a:pPr algn="ctr"/>
              <a:r>
                <a:rPr lang="en-US" sz="2000">
                  <a:latin typeface="Calibri" pitchFamily="34" charset="0"/>
                </a:rPr>
                <a:t>A31</a:t>
              </a:r>
            </a:p>
          </p:txBody>
        </p:sp>
        <p:sp>
          <p:nvSpPr>
            <p:cNvPr id="4111" name="Rectangle 18"/>
            <p:cNvSpPr>
              <a:spLocks noChangeArrowheads="1"/>
            </p:cNvSpPr>
            <p:nvPr/>
          </p:nvSpPr>
          <p:spPr bwMode="auto">
            <a:xfrm>
              <a:off x="866775" y="5197475"/>
              <a:ext cx="254000" cy="212725"/>
            </a:xfrm>
            <a:prstGeom prst="rect">
              <a:avLst/>
            </a:prstGeom>
            <a:noFill/>
            <a:ln w="9525">
              <a:noFill/>
              <a:miter lim="800000"/>
              <a:headEnd/>
              <a:tailEnd/>
            </a:ln>
          </p:spPr>
          <p:txBody>
            <a:bodyPr wrap="none" lIns="92075" tIns="46038" rIns="92075" bIns="46038">
              <a:spAutoFit/>
            </a:bodyPr>
            <a:lstStyle/>
            <a:p>
              <a:pPr algn="ctr">
                <a:lnSpc>
                  <a:spcPct val="20000"/>
                </a:lnSpc>
              </a:pPr>
              <a:r>
                <a:rPr lang="en-US" sz="2000">
                  <a:latin typeface="Calibri" pitchFamily="34" charset="0"/>
                </a:rPr>
                <a:t>.</a:t>
              </a:r>
              <a:br>
                <a:rPr lang="en-US" sz="2000">
                  <a:latin typeface="Calibri" pitchFamily="34" charset="0"/>
                </a:rPr>
              </a:br>
              <a:r>
                <a:rPr lang="en-US" sz="2000">
                  <a:latin typeface="Calibri" pitchFamily="34" charset="0"/>
                </a:rPr>
                <a:t>.</a:t>
              </a:r>
            </a:p>
          </p:txBody>
        </p:sp>
        <p:sp>
          <p:nvSpPr>
            <p:cNvPr id="4112" name="Line 19"/>
            <p:cNvSpPr>
              <a:spLocks noChangeShapeType="1"/>
            </p:cNvSpPr>
            <p:nvPr/>
          </p:nvSpPr>
          <p:spPr bwMode="auto">
            <a:xfrm>
              <a:off x="498475" y="4702175"/>
              <a:ext cx="936625"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13" name="Line 20"/>
            <p:cNvSpPr>
              <a:spLocks noChangeShapeType="1"/>
            </p:cNvSpPr>
            <p:nvPr/>
          </p:nvSpPr>
          <p:spPr bwMode="auto">
            <a:xfrm>
              <a:off x="498475" y="4419600"/>
              <a:ext cx="936625"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02805" name="Rectangle 21"/>
            <p:cNvSpPr>
              <a:spLocks noChangeArrowheads="1"/>
            </p:cNvSpPr>
            <p:nvPr/>
          </p:nvSpPr>
          <p:spPr bwMode="auto">
            <a:xfrm>
              <a:off x="1916113" y="2927350"/>
              <a:ext cx="615950" cy="638175"/>
            </a:xfrm>
            <a:prstGeom prst="rect">
              <a:avLst/>
            </a:prstGeom>
            <a:solidFill>
              <a:schemeClr val="tx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wrap="none" lIns="0" tIns="0" rIns="0" bIns="0" anchor="ctr" anchorCtr="1"/>
            <a:lstStyle/>
            <a:p>
              <a:pPr algn="ctr" fontAlgn="auto">
                <a:spcAft>
                  <a:spcPts val="0"/>
                </a:spcAft>
                <a:defRPr/>
              </a:pPr>
              <a:r>
                <a:rPr lang="en-US" sz="2000" dirty="0"/>
                <a:t>.S1</a:t>
              </a:r>
            </a:p>
          </p:txBody>
        </p:sp>
        <p:sp>
          <p:nvSpPr>
            <p:cNvPr id="502806" name="Rectangle 22"/>
            <p:cNvSpPr>
              <a:spLocks noChangeArrowheads="1"/>
            </p:cNvSpPr>
            <p:nvPr/>
          </p:nvSpPr>
          <p:spPr bwMode="auto">
            <a:xfrm>
              <a:off x="1916113" y="1825625"/>
              <a:ext cx="615950" cy="638175"/>
            </a:xfrm>
            <a:prstGeom prst="rect">
              <a:avLst/>
            </a:prstGeom>
            <a:solidFill>
              <a:schemeClr val="tx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wrap="none" lIns="0" tIns="0" rIns="0" bIns="0" anchor="ctr" anchorCtr="1"/>
            <a:lstStyle/>
            <a:p>
              <a:pPr algn="ctr" fontAlgn="auto">
                <a:spcAft>
                  <a:spcPts val="0"/>
                </a:spcAft>
                <a:defRPr/>
              </a:pPr>
              <a:r>
                <a:rPr lang="en-US" sz="2000" dirty="0"/>
                <a:t>.D1</a:t>
              </a:r>
            </a:p>
          </p:txBody>
        </p:sp>
        <p:sp>
          <p:nvSpPr>
            <p:cNvPr id="502807" name="Rectangle 23"/>
            <p:cNvSpPr>
              <a:spLocks noChangeArrowheads="1"/>
            </p:cNvSpPr>
            <p:nvPr/>
          </p:nvSpPr>
          <p:spPr bwMode="auto">
            <a:xfrm>
              <a:off x="1916113" y="5126038"/>
              <a:ext cx="615950" cy="638175"/>
            </a:xfrm>
            <a:prstGeom prst="rect">
              <a:avLst/>
            </a:prstGeom>
            <a:solidFill>
              <a:schemeClr val="tx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wrap="none" lIns="0" tIns="0" rIns="0" bIns="0" anchor="ctr" anchorCtr="1"/>
            <a:lstStyle/>
            <a:p>
              <a:pPr algn="ctr" fontAlgn="auto">
                <a:spcAft>
                  <a:spcPts val="0"/>
                </a:spcAft>
                <a:defRPr/>
              </a:pPr>
              <a:r>
                <a:rPr lang="en-US" sz="2000" dirty="0"/>
                <a:t>.L1</a:t>
              </a:r>
            </a:p>
          </p:txBody>
        </p:sp>
        <p:grpSp>
          <p:nvGrpSpPr>
            <p:cNvPr id="4" name="Group 24"/>
            <p:cNvGrpSpPr>
              <a:grpSpLocks/>
            </p:cNvGrpSpPr>
            <p:nvPr/>
          </p:nvGrpSpPr>
          <p:grpSpPr bwMode="auto">
            <a:xfrm>
              <a:off x="1447800" y="2171700"/>
              <a:ext cx="457200" cy="3303588"/>
              <a:chOff x="824" y="1272"/>
              <a:chExt cx="261" cy="2081"/>
            </a:xfrm>
          </p:grpSpPr>
          <p:sp>
            <p:nvSpPr>
              <p:cNvPr id="4146" name="Line 25"/>
              <p:cNvSpPr>
                <a:spLocks noChangeShapeType="1"/>
              </p:cNvSpPr>
              <p:nvPr/>
            </p:nvSpPr>
            <p:spPr bwMode="auto">
              <a:xfrm flipH="1">
                <a:off x="824" y="1966"/>
                <a:ext cx="261" cy="0"/>
              </a:xfrm>
              <a:prstGeom prst="line">
                <a:avLst/>
              </a:prstGeom>
              <a:noFill/>
              <a:ln w="12700">
                <a:solidFill>
                  <a:schemeClr val="tx1"/>
                </a:solidFill>
                <a:round/>
                <a:headEnd type="triangle" w="sm" len="sm"/>
                <a:tailEnd type="triangle" w="sm" len="sm"/>
              </a:ln>
            </p:spPr>
            <p:txBody>
              <a:bodyPr wrap="none" anchor="ctr"/>
              <a:lstStyle/>
              <a:p>
                <a:endParaRPr lang="en-US"/>
              </a:p>
            </p:txBody>
          </p:sp>
          <p:sp>
            <p:nvSpPr>
              <p:cNvPr id="4147" name="Line 26"/>
              <p:cNvSpPr>
                <a:spLocks noChangeShapeType="1"/>
              </p:cNvSpPr>
              <p:nvPr/>
            </p:nvSpPr>
            <p:spPr bwMode="auto">
              <a:xfrm flipH="1">
                <a:off x="824" y="2659"/>
                <a:ext cx="261" cy="0"/>
              </a:xfrm>
              <a:prstGeom prst="line">
                <a:avLst/>
              </a:prstGeom>
              <a:noFill/>
              <a:ln w="12700">
                <a:solidFill>
                  <a:schemeClr val="tx1"/>
                </a:solidFill>
                <a:round/>
                <a:headEnd type="triangle" w="sm" len="sm"/>
                <a:tailEnd type="triangle" w="sm" len="sm"/>
              </a:ln>
            </p:spPr>
            <p:txBody>
              <a:bodyPr wrap="none" anchor="ctr"/>
              <a:lstStyle/>
              <a:p>
                <a:endParaRPr lang="en-US"/>
              </a:p>
            </p:txBody>
          </p:sp>
          <p:sp>
            <p:nvSpPr>
              <p:cNvPr id="4148" name="Line 27"/>
              <p:cNvSpPr>
                <a:spLocks noChangeShapeType="1"/>
              </p:cNvSpPr>
              <p:nvPr/>
            </p:nvSpPr>
            <p:spPr bwMode="auto">
              <a:xfrm flipH="1">
                <a:off x="824" y="1272"/>
                <a:ext cx="261" cy="0"/>
              </a:xfrm>
              <a:prstGeom prst="line">
                <a:avLst/>
              </a:prstGeom>
              <a:noFill/>
              <a:ln w="12700">
                <a:solidFill>
                  <a:schemeClr val="tx1"/>
                </a:solidFill>
                <a:round/>
                <a:headEnd type="triangle" w="sm" len="sm"/>
                <a:tailEnd type="triangle" w="sm" len="sm"/>
              </a:ln>
            </p:spPr>
            <p:txBody>
              <a:bodyPr wrap="none" anchor="ctr"/>
              <a:lstStyle/>
              <a:p>
                <a:endParaRPr lang="en-US"/>
              </a:p>
            </p:txBody>
          </p:sp>
          <p:sp>
            <p:nvSpPr>
              <p:cNvPr id="4149" name="Line 28"/>
              <p:cNvSpPr>
                <a:spLocks noChangeShapeType="1"/>
              </p:cNvSpPr>
              <p:nvPr/>
            </p:nvSpPr>
            <p:spPr bwMode="auto">
              <a:xfrm flipH="1">
                <a:off x="824" y="3353"/>
                <a:ext cx="261" cy="0"/>
              </a:xfrm>
              <a:prstGeom prst="line">
                <a:avLst/>
              </a:prstGeom>
              <a:noFill/>
              <a:ln w="12700">
                <a:solidFill>
                  <a:schemeClr val="tx1"/>
                </a:solidFill>
                <a:round/>
                <a:headEnd type="triangle" w="sm" len="sm"/>
                <a:tailEnd type="triangle" w="sm" len="sm"/>
              </a:ln>
            </p:spPr>
            <p:txBody>
              <a:bodyPr wrap="none" anchor="ctr"/>
              <a:lstStyle/>
              <a:p>
                <a:endParaRPr lang="en-US"/>
              </a:p>
            </p:txBody>
          </p:sp>
        </p:grpSp>
        <p:sp>
          <p:nvSpPr>
            <p:cNvPr id="502813" name="Rectangle 29"/>
            <p:cNvSpPr>
              <a:spLocks noChangeArrowheads="1"/>
            </p:cNvSpPr>
            <p:nvPr/>
          </p:nvSpPr>
          <p:spPr bwMode="auto">
            <a:xfrm>
              <a:off x="2720975" y="2933700"/>
              <a:ext cx="617538" cy="638175"/>
            </a:xfrm>
            <a:prstGeom prst="rect">
              <a:avLst/>
            </a:prstGeom>
            <a:solidFill>
              <a:schemeClr val="accent6">
                <a:lumMod val="40000"/>
                <a:lumOff val="60000"/>
              </a:schemeClr>
            </a:solidFill>
            <a:ln>
              <a:headEnd/>
              <a:tailEnd/>
            </a:ln>
          </p:spPr>
          <p:style>
            <a:lnRef idx="1">
              <a:schemeClr val="accent2"/>
            </a:lnRef>
            <a:fillRef idx="2">
              <a:schemeClr val="accent2"/>
            </a:fillRef>
            <a:effectRef idx="1">
              <a:schemeClr val="accent2"/>
            </a:effectRef>
            <a:fontRef idx="minor">
              <a:schemeClr val="dk1"/>
            </a:fontRef>
          </p:style>
          <p:txBody>
            <a:bodyPr wrap="none" lIns="0" tIns="0" rIns="0" bIns="0" anchor="ctr" anchorCtr="1"/>
            <a:lstStyle/>
            <a:p>
              <a:pPr algn="ctr" fontAlgn="auto">
                <a:spcAft>
                  <a:spcPts val="0"/>
                </a:spcAft>
                <a:defRPr/>
              </a:pPr>
              <a:r>
                <a:rPr lang="en-US" sz="2000" dirty="0"/>
                <a:t>.S2</a:t>
              </a:r>
            </a:p>
          </p:txBody>
        </p:sp>
        <p:sp>
          <p:nvSpPr>
            <p:cNvPr id="502814" name="Rectangle 30"/>
            <p:cNvSpPr>
              <a:spLocks noChangeArrowheads="1"/>
            </p:cNvSpPr>
            <p:nvPr/>
          </p:nvSpPr>
          <p:spPr bwMode="auto">
            <a:xfrm>
              <a:off x="1916113" y="4027488"/>
              <a:ext cx="615950" cy="638175"/>
            </a:xfrm>
            <a:prstGeom prst="rect">
              <a:avLst/>
            </a:prstGeom>
            <a:solidFill>
              <a:schemeClr val="tx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wrap="none" lIns="0" tIns="0" rIns="0" bIns="0" anchor="ctr" anchorCtr="1"/>
            <a:lstStyle/>
            <a:p>
              <a:pPr algn="ctr" fontAlgn="auto">
                <a:spcAft>
                  <a:spcPts val="0"/>
                </a:spcAft>
                <a:defRPr/>
              </a:pPr>
              <a:r>
                <a:rPr lang="en-US" sz="2000" dirty="0"/>
                <a:t>.M1</a:t>
              </a:r>
            </a:p>
          </p:txBody>
        </p:sp>
        <p:sp>
          <p:nvSpPr>
            <p:cNvPr id="502815" name="Rectangle 31"/>
            <p:cNvSpPr>
              <a:spLocks noChangeArrowheads="1"/>
            </p:cNvSpPr>
            <p:nvPr/>
          </p:nvSpPr>
          <p:spPr bwMode="auto">
            <a:xfrm>
              <a:off x="2720975" y="4038600"/>
              <a:ext cx="617538" cy="638175"/>
            </a:xfrm>
            <a:prstGeom prst="rect">
              <a:avLst/>
            </a:prstGeom>
            <a:solidFill>
              <a:schemeClr val="accent6">
                <a:lumMod val="40000"/>
                <a:lumOff val="60000"/>
              </a:schemeClr>
            </a:solidFill>
            <a:ln>
              <a:headEnd/>
              <a:tailEnd/>
            </a:ln>
          </p:spPr>
          <p:style>
            <a:lnRef idx="1">
              <a:schemeClr val="accent2"/>
            </a:lnRef>
            <a:fillRef idx="2">
              <a:schemeClr val="accent2"/>
            </a:fillRef>
            <a:effectRef idx="1">
              <a:schemeClr val="accent2"/>
            </a:effectRef>
            <a:fontRef idx="minor">
              <a:schemeClr val="dk1"/>
            </a:fontRef>
          </p:style>
          <p:txBody>
            <a:bodyPr wrap="none" lIns="0" tIns="0" rIns="0" bIns="0" anchor="ctr" anchorCtr="1"/>
            <a:lstStyle/>
            <a:p>
              <a:pPr algn="ctr" fontAlgn="auto">
                <a:spcAft>
                  <a:spcPts val="0"/>
                </a:spcAft>
                <a:defRPr/>
              </a:pPr>
              <a:r>
                <a:rPr lang="en-US" sz="2000" dirty="0"/>
                <a:t>.M2</a:t>
              </a:r>
            </a:p>
          </p:txBody>
        </p:sp>
        <p:sp>
          <p:nvSpPr>
            <p:cNvPr id="502816" name="Rectangle 32"/>
            <p:cNvSpPr>
              <a:spLocks noChangeArrowheads="1"/>
            </p:cNvSpPr>
            <p:nvPr/>
          </p:nvSpPr>
          <p:spPr bwMode="auto">
            <a:xfrm>
              <a:off x="2720975" y="1833563"/>
              <a:ext cx="617538" cy="638175"/>
            </a:xfrm>
            <a:prstGeom prst="rect">
              <a:avLst/>
            </a:prstGeom>
            <a:solidFill>
              <a:schemeClr val="accent6">
                <a:lumMod val="40000"/>
                <a:lumOff val="60000"/>
              </a:schemeClr>
            </a:solidFill>
            <a:ln>
              <a:headEnd/>
              <a:tailEnd/>
            </a:ln>
          </p:spPr>
          <p:style>
            <a:lnRef idx="1">
              <a:schemeClr val="accent2"/>
            </a:lnRef>
            <a:fillRef idx="2">
              <a:schemeClr val="accent2"/>
            </a:fillRef>
            <a:effectRef idx="1">
              <a:schemeClr val="accent2"/>
            </a:effectRef>
            <a:fontRef idx="minor">
              <a:schemeClr val="dk1"/>
            </a:fontRef>
          </p:style>
          <p:txBody>
            <a:bodyPr wrap="none" lIns="0" tIns="0" rIns="0" bIns="0" anchor="ctr" anchorCtr="1"/>
            <a:lstStyle/>
            <a:p>
              <a:pPr algn="ctr" fontAlgn="auto">
                <a:spcAft>
                  <a:spcPts val="0"/>
                </a:spcAft>
                <a:defRPr/>
              </a:pPr>
              <a:r>
                <a:rPr lang="en-US" sz="2000" dirty="0"/>
                <a:t>.D2</a:t>
              </a:r>
            </a:p>
          </p:txBody>
        </p:sp>
        <p:sp>
          <p:nvSpPr>
            <p:cNvPr id="502817" name="Rectangle 33"/>
            <p:cNvSpPr>
              <a:spLocks noChangeArrowheads="1"/>
            </p:cNvSpPr>
            <p:nvPr/>
          </p:nvSpPr>
          <p:spPr bwMode="auto">
            <a:xfrm>
              <a:off x="2720975" y="5137150"/>
              <a:ext cx="617538" cy="638175"/>
            </a:xfrm>
            <a:prstGeom prst="rect">
              <a:avLst/>
            </a:prstGeom>
            <a:solidFill>
              <a:schemeClr val="accent6">
                <a:lumMod val="40000"/>
                <a:lumOff val="60000"/>
              </a:schemeClr>
            </a:solidFill>
            <a:ln>
              <a:headEnd/>
              <a:tailEnd/>
            </a:ln>
          </p:spPr>
          <p:style>
            <a:lnRef idx="1">
              <a:schemeClr val="accent2"/>
            </a:lnRef>
            <a:fillRef idx="2">
              <a:schemeClr val="accent2"/>
            </a:fillRef>
            <a:effectRef idx="1">
              <a:schemeClr val="accent2"/>
            </a:effectRef>
            <a:fontRef idx="minor">
              <a:schemeClr val="dk1"/>
            </a:fontRef>
          </p:style>
          <p:txBody>
            <a:bodyPr wrap="none" lIns="0" tIns="0" rIns="0" bIns="0" anchor="ctr" anchorCtr="1"/>
            <a:lstStyle/>
            <a:p>
              <a:pPr algn="ctr" fontAlgn="auto">
                <a:spcAft>
                  <a:spcPts val="0"/>
                </a:spcAft>
                <a:defRPr/>
              </a:pPr>
              <a:r>
                <a:rPr lang="en-US" sz="2000" dirty="0"/>
                <a:t>.L2</a:t>
              </a:r>
            </a:p>
          </p:txBody>
        </p:sp>
        <p:grpSp>
          <p:nvGrpSpPr>
            <p:cNvPr id="5" name="Group 34"/>
            <p:cNvGrpSpPr>
              <a:grpSpLocks/>
            </p:cNvGrpSpPr>
            <p:nvPr/>
          </p:nvGrpSpPr>
          <p:grpSpPr bwMode="auto">
            <a:xfrm>
              <a:off x="3338513" y="2178050"/>
              <a:ext cx="525462" cy="3303588"/>
              <a:chOff x="2060" y="1276"/>
              <a:chExt cx="261" cy="2081"/>
            </a:xfrm>
          </p:grpSpPr>
          <p:sp>
            <p:nvSpPr>
              <p:cNvPr id="4142" name="Line 35"/>
              <p:cNvSpPr>
                <a:spLocks noChangeShapeType="1"/>
              </p:cNvSpPr>
              <p:nvPr/>
            </p:nvSpPr>
            <p:spPr bwMode="auto">
              <a:xfrm flipH="1">
                <a:off x="2060" y="1971"/>
                <a:ext cx="261" cy="0"/>
              </a:xfrm>
              <a:prstGeom prst="line">
                <a:avLst/>
              </a:prstGeom>
              <a:noFill/>
              <a:ln w="12700">
                <a:solidFill>
                  <a:schemeClr val="tx1"/>
                </a:solidFill>
                <a:round/>
                <a:headEnd type="triangle" w="sm" len="sm"/>
                <a:tailEnd type="triangle" w="sm" len="sm"/>
              </a:ln>
            </p:spPr>
            <p:txBody>
              <a:bodyPr wrap="none" anchor="ctr"/>
              <a:lstStyle/>
              <a:p>
                <a:endParaRPr lang="en-US"/>
              </a:p>
            </p:txBody>
          </p:sp>
          <p:sp>
            <p:nvSpPr>
              <p:cNvPr id="4143" name="Line 36"/>
              <p:cNvSpPr>
                <a:spLocks noChangeShapeType="1"/>
              </p:cNvSpPr>
              <p:nvPr/>
            </p:nvSpPr>
            <p:spPr bwMode="auto">
              <a:xfrm flipH="1">
                <a:off x="2060" y="2664"/>
                <a:ext cx="261" cy="0"/>
              </a:xfrm>
              <a:prstGeom prst="line">
                <a:avLst/>
              </a:prstGeom>
              <a:noFill/>
              <a:ln w="12700">
                <a:solidFill>
                  <a:schemeClr val="tx1"/>
                </a:solidFill>
                <a:round/>
                <a:headEnd type="triangle" w="sm" len="sm"/>
                <a:tailEnd type="triangle" w="sm" len="sm"/>
              </a:ln>
            </p:spPr>
            <p:txBody>
              <a:bodyPr wrap="none" anchor="ctr"/>
              <a:lstStyle/>
              <a:p>
                <a:endParaRPr lang="en-US"/>
              </a:p>
            </p:txBody>
          </p:sp>
          <p:sp>
            <p:nvSpPr>
              <p:cNvPr id="4144" name="Line 37"/>
              <p:cNvSpPr>
                <a:spLocks noChangeShapeType="1"/>
              </p:cNvSpPr>
              <p:nvPr/>
            </p:nvSpPr>
            <p:spPr bwMode="auto">
              <a:xfrm flipH="1">
                <a:off x="2060" y="1276"/>
                <a:ext cx="261" cy="0"/>
              </a:xfrm>
              <a:prstGeom prst="line">
                <a:avLst/>
              </a:prstGeom>
              <a:noFill/>
              <a:ln w="12700">
                <a:solidFill>
                  <a:schemeClr val="tx1"/>
                </a:solidFill>
                <a:round/>
                <a:headEnd type="triangle" w="sm" len="sm"/>
                <a:tailEnd type="triangle" w="sm" len="sm"/>
              </a:ln>
            </p:spPr>
            <p:txBody>
              <a:bodyPr wrap="none" anchor="ctr"/>
              <a:lstStyle/>
              <a:p>
                <a:endParaRPr lang="en-US"/>
              </a:p>
            </p:txBody>
          </p:sp>
          <p:sp>
            <p:nvSpPr>
              <p:cNvPr id="4145" name="Line 38"/>
              <p:cNvSpPr>
                <a:spLocks noChangeShapeType="1"/>
              </p:cNvSpPr>
              <p:nvPr/>
            </p:nvSpPr>
            <p:spPr bwMode="auto">
              <a:xfrm flipH="1">
                <a:off x="2060" y="3357"/>
                <a:ext cx="261" cy="0"/>
              </a:xfrm>
              <a:prstGeom prst="line">
                <a:avLst/>
              </a:prstGeom>
              <a:noFill/>
              <a:ln w="12700">
                <a:solidFill>
                  <a:schemeClr val="tx1"/>
                </a:solidFill>
                <a:round/>
                <a:headEnd type="triangle" w="sm" len="sm"/>
                <a:tailEnd type="triangle" w="sm" len="sm"/>
              </a:ln>
            </p:spPr>
            <p:txBody>
              <a:bodyPr wrap="none" anchor="ctr"/>
              <a:lstStyle/>
              <a:p>
                <a:endParaRPr lang="en-US"/>
              </a:p>
            </p:txBody>
          </p:sp>
        </p:grpSp>
        <p:sp>
          <p:nvSpPr>
            <p:cNvPr id="502823" name="Rectangle 39"/>
            <p:cNvSpPr>
              <a:spLocks noChangeArrowheads="1"/>
            </p:cNvSpPr>
            <p:nvPr/>
          </p:nvSpPr>
          <p:spPr bwMode="auto">
            <a:xfrm>
              <a:off x="3863975" y="1670050"/>
              <a:ext cx="936625" cy="4217988"/>
            </a:xfrm>
            <a:prstGeom prst="rect">
              <a:avLst/>
            </a:prstGeom>
            <a:solidFill>
              <a:schemeClr val="accent6">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fontAlgn="auto">
                <a:spcBef>
                  <a:spcPts val="0"/>
                </a:spcBef>
                <a:spcAft>
                  <a:spcPts val="0"/>
                </a:spcAft>
                <a:defRPr/>
              </a:pPr>
              <a:endParaRPr lang="en-US" sz="2000" dirty="0">
                <a:effectLst>
                  <a:outerShdw blurRad="38100" dist="38100" dir="2700000" algn="tl">
                    <a:srgbClr val="FFFFFF"/>
                  </a:outerShdw>
                </a:effectLst>
              </a:endParaRPr>
            </a:p>
          </p:txBody>
        </p:sp>
        <p:sp>
          <p:nvSpPr>
            <p:cNvPr id="4125" name="Line 40"/>
            <p:cNvSpPr>
              <a:spLocks noChangeShapeType="1"/>
            </p:cNvSpPr>
            <p:nvPr/>
          </p:nvSpPr>
          <p:spPr bwMode="auto">
            <a:xfrm>
              <a:off x="3863975" y="2089150"/>
              <a:ext cx="936625"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26" name="Line 41"/>
            <p:cNvSpPr>
              <a:spLocks noChangeShapeType="1"/>
            </p:cNvSpPr>
            <p:nvPr/>
          </p:nvSpPr>
          <p:spPr bwMode="auto">
            <a:xfrm>
              <a:off x="3863975" y="3021013"/>
              <a:ext cx="936625"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27" name="Line 42"/>
            <p:cNvSpPr>
              <a:spLocks noChangeShapeType="1"/>
            </p:cNvSpPr>
            <p:nvPr/>
          </p:nvSpPr>
          <p:spPr bwMode="auto">
            <a:xfrm>
              <a:off x="3863975" y="3486150"/>
              <a:ext cx="936625"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28" name="Line 43"/>
            <p:cNvSpPr>
              <a:spLocks noChangeShapeType="1"/>
            </p:cNvSpPr>
            <p:nvPr/>
          </p:nvSpPr>
          <p:spPr bwMode="auto">
            <a:xfrm>
              <a:off x="3863975" y="3952875"/>
              <a:ext cx="936625"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29" name="Line 44"/>
            <p:cNvSpPr>
              <a:spLocks noChangeShapeType="1"/>
            </p:cNvSpPr>
            <p:nvPr/>
          </p:nvSpPr>
          <p:spPr bwMode="auto">
            <a:xfrm>
              <a:off x="3863975" y="2554288"/>
              <a:ext cx="936625"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30" name="Line 45"/>
            <p:cNvSpPr>
              <a:spLocks noChangeShapeType="1"/>
            </p:cNvSpPr>
            <p:nvPr/>
          </p:nvSpPr>
          <p:spPr bwMode="auto">
            <a:xfrm>
              <a:off x="3863975" y="5440363"/>
              <a:ext cx="936625"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31" name="Line 46"/>
            <p:cNvSpPr>
              <a:spLocks noChangeShapeType="1"/>
            </p:cNvSpPr>
            <p:nvPr/>
          </p:nvSpPr>
          <p:spPr bwMode="auto">
            <a:xfrm>
              <a:off x="3863975" y="5157788"/>
              <a:ext cx="936625"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32" name="Rectangle 47"/>
            <p:cNvSpPr>
              <a:spLocks noChangeArrowheads="1"/>
            </p:cNvSpPr>
            <p:nvPr/>
          </p:nvSpPr>
          <p:spPr bwMode="auto">
            <a:xfrm>
              <a:off x="4102100" y="1706563"/>
              <a:ext cx="509588" cy="336550"/>
            </a:xfrm>
            <a:prstGeom prst="rect">
              <a:avLst/>
            </a:prstGeom>
            <a:noFill/>
            <a:ln w="9525">
              <a:noFill/>
              <a:miter lim="800000"/>
              <a:headEnd/>
              <a:tailEnd/>
            </a:ln>
          </p:spPr>
          <p:txBody>
            <a:bodyPr wrap="none" lIns="92075" tIns="46038" rIns="92075" bIns="46038">
              <a:spAutoFit/>
            </a:bodyPr>
            <a:lstStyle/>
            <a:p>
              <a:pPr algn="ctr"/>
              <a:r>
                <a:rPr lang="en-US" sz="2000">
                  <a:latin typeface="Calibri" pitchFamily="34" charset="0"/>
                </a:rPr>
                <a:t>B0</a:t>
              </a:r>
            </a:p>
          </p:txBody>
        </p:sp>
        <p:sp>
          <p:nvSpPr>
            <p:cNvPr id="4133" name="Rectangle 48"/>
            <p:cNvSpPr>
              <a:spLocks noChangeArrowheads="1"/>
            </p:cNvSpPr>
            <p:nvPr/>
          </p:nvSpPr>
          <p:spPr bwMode="auto">
            <a:xfrm>
              <a:off x="4014788" y="5511800"/>
              <a:ext cx="650875" cy="336550"/>
            </a:xfrm>
            <a:prstGeom prst="rect">
              <a:avLst/>
            </a:prstGeom>
            <a:noFill/>
            <a:ln w="9525">
              <a:noFill/>
              <a:miter lim="800000"/>
              <a:headEnd/>
              <a:tailEnd/>
            </a:ln>
          </p:spPr>
          <p:txBody>
            <a:bodyPr wrap="none" lIns="92075" tIns="46038" rIns="92075" bIns="46038">
              <a:spAutoFit/>
            </a:bodyPr>
            <a:lstStyle/>
            <a:p>
              <a:pPr algn="ctr"/>
              <a:r>
                <a:rPr lang="en-US" sz="2000">
                  <a:latin typeface="Calibri" pitchFamily="34" charset="0"/>
                </a:rPr>
                <a:t>B31</a:t>
              </a:r>
            </a:p>
          </p:txBody>
        </p:sp>
        <p:sp>
          <p:nvSpPr>
            <p:cNvPr id="4134" name="Rectangle 49"/>
            <p:cNvSpPr>
              <a:spLocks noChangeArrowheads="1"/>
            </p:cNvSpPr>
            <p:nvPr/>
          </p:nvSpPr>
          <p:spPr bwMode="auto">
            <a:xfrm>
              <a:off x="4232275" y="5197475"/>
              <a:ext cx="254000" cy="212725"/>
            </a:xfrm>
            <a:prstGeom prst="rect">
              <a:avLst/>
            </a:prstGeom>
            <a:noFill/>
            <a:ln w="9525">
              <a:noFill/>
              <a:miter lim="800000"/>
              <a:headEnd/>
              <a:tailEnd/>
            </a:ln>
          </p:spPr>
          <p:txBody>
            <a:bodyPr wrap="none" lIns="92075" tIns="46038" rIns="92075" bIns="46038">
              <a:spAutoFit/>
            </a:bodyPr>
            <a:lstStyle/>
            <a:p>
              <a:pPr algn="ctr">
                <a:lnSpc>
                  <a:spcPct val="20000"/>
                </a:lnSpc>
              </a:pPr>
              <a:r>
                <a:rPr lang="en-US" sz="2000">
                  <a:latin typeface="Calibri" pitchFamily="34" charset="0"/>
                </a:rPr>
                <a:t>.</a:t>
              </a:r>
              <a:br>
                <a:rPr lang="en-US" sz="2000">
                  <a:latin typeface="Calibri" pitchFamily="34" charset="0"/>
                </a:rPr>
              </a:br>
              <a:r>
                <a:rPr lang="en-US" sz="2000">
                  <a:latin typeface="Calibri" pitchFamily="34" charset="0"/>
                </a:rPr>
                <a:t>.</a:t>
              </a:r>
            </a:p>
          </p:txBody>
        </p:sp>
        <p:sp>
          <p:nvSpPr>
            <p:cNvPr id="4135" name="Line 50"/>
            <p:cNvSpPr>
              <a:spLocks noChangeShapeType="1"/>
            </p:cNvSpPr>
            <p:nvPr/>
          </p:nvSpPr>
          <p:spPr bwMode="auto">
            <a:xfrm>
              <a:off x="3863975" y="4702175"/>
              <a:ext cx="936625"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36" name="Line 51"/>
            <p:cNvSpPr>
              <a:spLocks noChangeShapeType="1"/>
            </p:cNvSpPr>
            <p:nvPr/>
          </p:nvSpPr>
          <p:spPr bwMode="auto">
            <a:xfrm>
              <a:off x="3863975" y="4419600"/>
              <a:ext cx="936625"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02836" name="Rectangle 52"/>
            <p:cNvSpPr>
              <a:spLocks noChangeArrowheads="1"/>
            </p:cNvSpPr>
            <p:nvPr/>
          </p:nvSpPr>
          <p:spPr bwMode="auto">
            <a:xfrm>
              <a:off x="498475" y="6024563"/>
              <a:ext cx="4302125" cy="604837"/>
            </a:xfrm>
            <a:prstGeom prst="rect">
              <a:avLst/>
            </a:prstGeom>
            <a:solidFill>
              <a:schemeClr val="accent1">
                <a:lumMod val="20000"/>
                <a:lumOff val="80000"/>
              </a:schemeClr>
            </a:solidFill>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fontAlgn="auto">
                <a:lnSpc>
                  <a:spcPct val="90000"/>
                </a:lnSpc>
                <a:spcAft>
                  <a:spcPts val="0"/>
                </a:spcAft>
                <a:defRPr/>
              </a:pPr>
              <a:r>
                <a:rPr lang="en-US" sz="2000" dirty="0"/>
                <a:t>Controller/Decoder</a:t>
              </a:r>
            </a:p>
          </p:txBody>
        </p:sp>
        <p:grpSp>
          <p:nvGrpSpPr>
            <p:cNvPr id="6" name="Group 53"/>
            <p:cNvGrpSpPr>
              <a:grpSpLocks/>
            </p:cNvGrpSpPr>
            <p:nvPr/>
          </p:nvGrpSpPr>
          <p:grpSpPr bwMode="auto">
            <a:xfrm>
              <a:off x="1844675" y="3952875"/>
              <a:ext cx="1627188" cy="1990725"/>
              <a:chOff x="1066" y="2352"/>
              <a:chExt cx="1025" cy="1296"/>
            </a:xfrm>
          </p:grpSpPr>
          <p:sp>
            <p:nvSpPr>
              <p:cNvPr id="4140" name="Rectangle 54"/>
              <p:cNvSpPr>
                <a:spLocks noChangeArrowheads="1"/>
              </p:cNvSpPr>
              <p:nvPr/>
            </p:nvSpPr>
            <p:spPr bwMode="auto">
              <a:xfrm>
                <a:off x="1066" y="2352"/>
                <a:ext cx="512" cy="1296"/>
              </a:xfrm>
              <a:prstGeom prst="rect">
                <a:avLst/>
              </a:prstGeom>
              <a:noFill/>
              <a:ln w="12700">
                <a:solidFill>
                  <a:srgbClr val="C0C0C0"/>
                </a:solidFill>
                <a:prstDash val="dash"/>
                <a:miter lim="800000"/>
                <a:headEnd type="none" w="sm" len="sm"/>
                <a:tailEnd type="none" w="sm" len="sm"/>
              </a:ln>
            </p:spPr>
            <p:txBody>
              <a:bodyPr wrap="none" anchor="ctr"/>
              <a:lstStyle/>
              <a:p>
                <a:endParaRPr lang="en-US">
                  <a:latin typeface="Calibri" pitchFamily="34" charset="0"/>
                </a:endParaRPr>
              </a:p>
            </p:txBody>
          </p:sp>
          <p:sp>
            <p:nvSpPr>
              <p:cNvPr id="4141" name="Rectangle 55"/>
              <p:cNvSpPr>
                <a:spLocks noChangeArrowheads="1"/>
              </p:cNvSpPr>
              <p:nvPr/>
            </p:nvSpPr>
            <p:spPr bwMode="auto">
              <a:xfrm>
                <a:off x="1579" y="2352"/>
                <a:ext cx="512" cy="1296"/>
              </a:xfrm>
              <a:prstGeom prst="rect">
                <a:avLst/>
              </a:prstGeom>
              <a:noFill/>
              <a:ln w="12700">
                <a:solidFill>
                  <a:srgbClr val="C0C0C0"/>
                </a:solidFill>
                <a:prstDash val="dash"/>
                <a:miter lim="800000"/>
                <a:headEnd type="none" w="sm" len="sm"/>
                <a:tailEnd type="none" w="sm" len="sm"/>
              </a:ln>
            </p:spPr>
            <p:txBody>
              <a:bodyPr wrap="none" anchor="ctr"/>
              <a:lstStyle/>
              <a:p>
                <a:endParaRPr lang="en-US">
                  <a:latin typeface="Calibri" pitchFamily="34" charset="0"/>
                </a:endParaRPr>
              </a:p>
            </p:txBody>
          </p:sp>
        </p:grpSp>
        <p:sp>
          <p:nvSpPr>
            <p:cNvPr id="4139" name="Text Box 56"/>
            <p:cNvSpPr txBox="1">
              <a:spLocks noChangeArrowheads="1"/>
            </p:cNvSpPr>
            <p:nvPr/>
          </p:nvSpPr>
          <p:spPr bwMode="auto">
            <a:xfrm>
              <a:off x="2278063" y="3671888"/>
              <a:ext cx="693737" cy="339725"/>
            </a:xfrm>
            <a:prstGeom prst="rect">
              <a:avLst/>
            </a:prstGeom>
            <a:noFill/>
            <a:ln w="12700">
              <a:noFill/>
              <a:miter lim="800000"/>
              <a:headEnd type="none" w="sm" len="sm"/>
              <a:tailEnd type="none" w="sm" len="sm"/>
            </a:ln>
          </p:spPr>
          <p:txBody>
            <a:bodyPr wrap="none">
              <a:spAutoFit/>
            </a:bodyPr>
            <a:lstStyle/>
            <a:p>
              <a:pPr algn="ctr">
                <a:lnSpc>
                  <a:spcPct val="90000"/>
                </a:lnSpc>
              </a:pPr>
              <a:r>
                <a:rPr lang="en-US">
                  <a:solidFill>
                    <a:srgbClr val="808080"/>
                  </a:solidFill>
                  <a:latin typeface="Arial Narrow" pitchFamily="34" charset="0"/>
                </a:rPr>
                <a:t>MACs</a:t>
              </a:r>
            </a:p>
          </p:txBody>
        </p:sp>
      </p:grpSp>
    </p:spTree>
    <p:custDataLst>
      <p:tags r:id="rId1"/>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rtlCol="0">
            <a:normAutofit/>
          </a:bodyPr>
          <a:lstStyle/>
          <a:p>
            <a:pPr eaLnBrk="1" fontAlgn="auto" hangingPunct="1">
              <a:spcAft>
                <a:spcPts val="0"/>
              </a:spcAft>
              <a:defRPr/>
            </a:pPr>
            <a:r>
              <a:rPr lang="en-US" dirty="0" smtClean="0"/>
              <a:t>C66x DSP Core Cross-Path</a:t>
            </a:r>
          </a:p>
        </p:txBody>
      </p:sp>
      <p:sp>
        <p:nvSpPr>
          <p:cNvPr id="90123" name="Rectangle 11"/>
          <p:cNvSpPr>
            <a:spLocks noChangeArrowheads="1"/>
          </p:cNvSpPr>
          <p:nvPr/>
        </p:nvSpPr>
        <p:spPr bwMode="auto">
          <a:xfrm>
            <a:off x="669925" y="1301750"/>
            <a:ext cx="1616075" cy="3797300"/>
          </a:xfrm>
          <a:prstGeom prst="rect">
            <a:avLst/>
          </a:prstGeom>
          <a:solidFill>
            <a:schemeClr val="tx2">
              <a:lumMod val="20000"/>
              <a:lumOff val="80000"/>
            </a:schemeClr>
          </a:solidFill>
          <a:ln w="12700">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fontAlgn="auto">
              <a:spcBef>
                <a:spcPts val="0"/>
              </a:spcBef>
              <a:spcAft>
                <a:spcPts val="0"/>
              </a:spcAft>
              <a:defRPr/>
            </a:pPr>
            <a:endParaRPr lang="en-US" dirty="0"/>
          </a:p>
        </p:txBody>
      </p:sp>
      <p:sp>
        <p:nvSpPr>
          <p:cNvPr id="5126" name="Line 12"/>
          <p:cNvSpPr>
            <a:spLocks noChangeShapeType="1"/>
          </p:cNvSpPr>
          <p:nvPr/>
        </p:nvSpPr>
        <p:spPr bwMode="auto">
          <a:xfrm>
            <a:off x="685800" y="1676400"/>
            <a:ext cx="16002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127" name="Line 13"/>
          <p:cNvSpPr>
            <a:spLocks noChangeShapeType="1"/>
          </p:cNvSpPr>
          <p:nvPr/>
        </p:nvSpPr>
        <p:spPr bwMode="auto">
          <a:xfrm>
            <a:off x="685801" y="2057400"/>
            <a:ext cx="16002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128" name="Line 14"/>
          <p:cNvSpPr>
            <a:spLocks noChangeShapeType="1"/>
          </p:cNvSpPr>
          <p:nvPr/>
        </p:nvSpPr>
        <p:spPr bwMode="auto">
          <a:xfrm>
            <a:off x="685800" y="2438400"/>
            <a:ext cx="16002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129" name="Line 15"/>
          <p:cNvSpPr>
            <a:spLocks noChangeShapeType="1"/>
          </p:cNvSpPr>
          <p:nvPr/>
        </p:nvSpPr>
        <p:spPr bwMode="auto">
          <a:xfrm>
            <a:off x="685800" y="2819400"/>
            <a:ext cx="16002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130" name="Rectangle 17"/>
          <p:cNvSpPr>
            <a:spLocks noChangeArrowheads="1"/>
          </p:cNvSpPr>
          <p:nvPr/>
        </p:nvSpPr>
        <p:spPr bwMode="auto">
          <a:xfrm>
            <a:off x="239985" y="1335088"/>
            <a:ext cx="436017" cy="369974"/>
          </a:xfrm>
          <a:prstGeom prst="rect">
            <a:avLst/>
          </a:prstGeom>
          <a:noFill/>
          <a:ln w="9525">
            <a:noFill/>
            <a:miter lim="800000"/>
            <a:headEnd/>
            <a:tailEnd/>
          </a:ln>
        </p:spPr>
        <p:txBody>
          <a:bodyPr wrap="none" lIns="92075" tIns="46038" rIns="92075" bIns="46038">
            <a:spAutoFit/>
          </a:bodyPr>
          <a:lstStyle/>
          <a:p>
            <a:pPr algn="ctr"/>
            <a:r>
              <a:rPr lang="en-US" dirty="0">
                <a:latin typeface="+mj-lt"/>
              </a:rPr>
              <a:t>A0</a:t>
            </a:r>
          </a:p>
        </p:txBody>
      </p:sp>
      <p:sp>
        <p:nvSpPr>
          <p:cNvPr id="5131" name="Rectangle 18"/>
          <p:cNvSpPr>
            <a:spLocks noChangeArrowheads="1"/>
          </p:cNvSpPr>
          <p:nvPr/>
        </p:nvSpPr>
        <p:spPr bwMode="auto">
          <a:xfrm>
            <a:off x="239985" y="1716088"/>
            <a:ext cx="436017" cy="369974"/>
          </a:xfrm>
          <a:prstGeom prst="rect">
            <a:avLst/>
          </a:prstGeom>
          <a:noFill/>
          <a:ln w="9525">
            <a:noFill/>
            <a:miter lim="800000"/>
            <a:headEnd/>
            <a:tailEnd/>
          </a:ln>
        </p:spPr>
        <p:txBody>
          <a:bodyPr wrap="none" lIns="92075" tIns="46038" rIns="92075" bIns="46038">
            <a:spAutoFit/>
          </a:bodyPr>
          <a:lstStyle/>
          <a:p>
            <a:pPr algn="ctr"/>
            <a:r>
              <a:rPr lang="en-US">
                <a:latin typeface="+mj-lt"/>
              </a:rPr>
              <a:t>A1</a:t>
            </a:r>
          </a:p>
        </p:txBody>
      </p:sp>
      <p:sp>
        <p:nvSpPr>
          <p:cNvPr id="5132" name="Rectangle 19"/>
          <p:cNvSpPr>
            <a:spLocks noChangeArrowheads="1"/>
          </p:cNvSpPr>
          <p:nvPr/>
        </p:nvSpPr>
        <p:spPr bwMode="auto">
          <a:xfrm>
            <a:off x="239985" y="2097088"/>
            <a:ext cx="436017" cy="369974"/>
          </a:xfrm>
          <a:prstGeom prst="rect">
            <a:avLst/>
          </a:prstGeom>
          <a:noFill/>
          <a:ln w="9525">
            <a:noFill/>
            <a:miter lim="800000"/>
            <a:headEnd/>
            <a:tailEnd/>
          </a:ln>
        </p:spPr>
        <p:txBody>
          <a:bodyPr wrap="none" lIns="92075" tIns="46038" rIns="92075" bIns="46038">
            <a:spAutoFit/>
          </a:bodyPr>
          <a:lstStyle/>
          <a:p>
            <a:pPr algn="ctr"/>
            <a:r>
              <a:rPr lang="en-US">
                <a:latin typeface="+mj-lt"/>
              </a:rPr>
              <a:t>A2</a:t>
            </a:r>
          </a:p>
        </p:txBody>
      </p:sp>
      <p:sp>
        <p:nvSpPr>
          <p:cNvPr id="5133" name="Rectangle 20"/>
          <p:cNvSpPr>
            <a:spLocks noChangeArrowheads="1"/>
          </p:cNvSpPr>
          <p:nvPr/>
        </p:nvSpPr>
        <p:spPr bwMode="auto">
          <a:xfrm>
            <a:off x="239985" y="2478088"/>
            <a:ext cx="436017" cy="369974"/>
          </a:xfrm>
          <a:prstGeom prst="rect">
            <a:avLst/>
          </a:prstGeom>
          <a:noFill/>
          <a:ln w="9525">
            <a:noFill/>
            <a:miter lim="800000"/>
            <a:headEnd/>
            <a:tailEnd/>
          </a:ln>
        </p:spPr>
        <p:txBody>
          <a:bodyPr wrap="none" lIns="92075" tIns="46038" rIns="92075" bIns="46038">
            <a:spAutoFit/>
          </a:bodyPr>
          <a:lstStyle/>
          <a:p>
            <a:pPr algn="ctr"/>
            <a:r>
              <a:rPr lang="en-US">
                <a:latin typeface="+mj-lt"/>
              </a:rPr>
              <a:t>A3</a:t>
            </a:r>
          </a:p>
        </p:txBody>
      </p:sp>
      <p:sp>
        <p:nvSpPr>
          <p:cNvPr id="5134" name="Rectangle 21"/>
          <p:cNvSpPr>
            <a:spLocks noChangeArrowheads="1"/>
          </p:cNvSpPr>
          <p:nvPr/>
        </p:nvSpPr>
        <p:spPr bwMode="auto">
          <a:xfrm>
            <a:off x="239985" y="2859088"/>
            <a:ext cx="436017" cy="369974"/>
          </a:xfrm>
          <a:prstGeom prst="rect">
            <a:avLst/>
          </a:prstGeom>
          <a:noFill/>
          <a:ln w="9525">
            <a:noFill/>
            <a:miter lim="800000"/>
            <a:headEnd/>
            <a:tailEnd/>
          </a:ln>
        </p:spPr>
        <p:txBody>
          <a:bodyPr wrap="none" lIns="92075" tIns="46038" rIns="92075" bIns="46038">
            <a:spAutoFit/>
          </a:bodyPr>
          <a:lstStyle/>
          <a:p>
            <a:pPr algn="ctr"/>
            <a:r>
              <a:rPr lang="en-US">
                <a:latin typeface="+mj-lt"/>
              </a:rPr>
              <a:t>A4</a:t>
            </a:r>
          </a:p>
        </p:txBody>
      </p:sp>
      <p:sp>
        <p:nvSpPr>
          <p:cNvPr id="5135" name="Rectangle 22"/>
          <p:cNvSpPr>
            <a:spLocks noChangeArrowheads="1"/>
          </p:cNvSpPr>
          <p:nvPr/>
        </p:nvSpPr>
        <p:spPr bwMode="auto">
          <a:xfrm>
            <a:off x="675499" y="877888"/>
            <a:ext cx="1507336" cy="369974"/>
          </a:xfrm>
          <a:prstGeom prst="rect">
            <a:avLst/>
          </a:prstGeom>
          <a:noFill/>
          <a:ln w="9525">
            <a:noFill/>
            <a:miter lim="800000"/>
            <a:headEnd/>
            <a:tailEnd/>
          </a:ln>
        </p:spPr>
        <p:txBody>
          <a:bodyPr wrap="none" lIns="92075" tIns="46038" rIns="92075" bIns="46038">
            <a:spAutoFit/>
          </a:bodyPr>
          <a:lstStyle/>
          <a:p>
            <a:r>
              <a:rPr lang="en-US" dirty="0">
                <a:latin typeface="+mj-lt"/>
              </a:rPr>
              <a:t>Register File A</a:t>
            </a:r>
          </a:p>
        </p:txBody>
      </p:sp>
      <p:sp>
        <p:nvSpPr>
          <p:cNvPr id="5136" name="Line 23"/>
          <p:cNvSpPr>
            <a:spLocks noChangeShapeType="1"/>
          </p:cNvSpPr>
          <p:nvPr/>
        </p:nvSpPr>
        <p:spPr bwMode="auto">
          <a:xfrm>
            <a:off x="685800" y="4724400"/>
            <a:ext cx="16002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137" name="Rectangle 24"/>
          <p:cNvSpPr>
            <a:spLocks noChangeArrowheads="1"/>
          </p:cNvSpPr>
          <p:nvPr/>
        </p:nvSpPr>
        <p:spPr bwMode="auto">
          <a:xfrm>
            <a:off x="1533525" y="3503613"/>
            <a:ext cx="285750" cy="825500"/>
          </a:xfrm>
          <a:prstGeom prst="rect">
            <a:avLst/>
          </a:prstGeom>
          <a:noFill/>
          <a:ln w="9525">
            <a:noFill/>
            <a:miter lim="800000"/>
            <a:headEnd/>
            <a:tailEnd/>
          </a:ln>
        </p:spPr>
        <p:txBody>
          <a:bodyPr wrap="none" lIns="92075" tIns="46038" rIns="92075" bIns="46038">
            <a:spAutoFit/>
          </a:bodyPr>
          <a:lstStyle/>
          <a:p>
            <a:pPr algn="ctr">
              <a:lnSpc>
                <a:spcPct val="50000"/>
              </a:lnSpc>
            </a:pPr>
            <a:r>
              <a:rPr lang="en-US" sz="3200" dirty="0">
                <a:latin typeface="Times New Roman" pitchFamily="18" charset="0"/>
              </a:rPr>
              <a:t>.</a:t>
            </a:r>
            <a:br>
              <a:rPr lang="en-US" sz="3200" dirty="0">
                <a:latin typeface="Times New Roman" pitchFamily="18" charset="0"/>
              </a:rPr>
            </a:br>
            <a:r>
              <a:rPr lang="en-US" sz="3200" dirty="0">
                <a:latin typeface="Times New Roman" pitchFamily="18" charset="0"/>
              </a:rPr>
              <a:t>.</a:t>
            </a:r>
            <a:br>
              <a:rPr lang="en-US" sz="3200" dirty="0">
                <a:latin typeface="Times New Roman" pitchFamily="18" charset="0"/>
              </a:rPr>
            </a:br>
            <a:r>
              <a:rPr lang="en-US" sz="3200" dirty="0">
                <a:latin typeface="Times New Roman" pitchFamily="18" charset="0"/>
              </a:rPr>
              <a:t>.</a:t>
            </a:r>
          </a:p>
        </p:txBody>
      </p:sp>
      <p:sp>
        <p:nvSpPr>
          <p:cNvPr id="90141" name="Rectangle 29"/>
          <p:cNvSpPr>
            <a:spLocks noChangeArrowheads="1"/>
          </p:cNvSpPr>
          <p:nvPr/>
        </p:nvSpPr>
        <p:spPr bwMode="auto">
          <a:xfrm>
            <a:off x="6781800" y="1301750"/>
            <a:ext cx="1593850" cy="3797300"/>
          </a:xfrm>
          <a:prstGeom prst="rect">
            <a:avLst/>
          </a:prstGeom>
          <a:solidFill>
            <a:schemeClr val="accent2">
              <a:lumMod val="40000"/>
              <a:lumOff val="60000"/>
            </a:schemeClr>
          </a:solidFill>
          <a:ln w="12700">
            <a:solidFill>
              <a:schemeClr val="tx1"/>
            </a:solid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fontAlgn="auto">
              <a:spcBef>
                <a:spcPts val="0"/>
              </a:spcBef>
              <a:spcAft>
                <a:spcPts val="0"/>
              </a:spcAft>
              <a:defRPr/>
            </a:pPr>
            <a:endParaRPr lang="en-US" dirty="0"/>
          </a:p>
        </p:txBody>
      </p:sp>
      <p:sp>
        <p:nvSpPr>
          <p:cNvPr id="5139" name="Line 36"/>
          <p:cNvSpPr>
            <a:spLocks noChangeShapeType="1"/>
          </p:cNvSpPr>
          <p:nvPr/>
        </p:nvSpPr>
        <p:spPr bwMode="auto">
          <a:xfrm flipH="1" flipV="1">
            <a:off x="2286000" y="2209800"/>
            <a:ext cx="2590800" cy="1524000"/>
          </a:xfrm>
          <a:prstGeom prst="line">
            <a:avLst/>
          </a:prstGeom>
          <a:noFill/>
          <a:ln w="38100">
            <a:solidFill>
              <a:schemeClr val="tx1"/>
            </a:solidFill>
            <a:round/>
            <a:headEnd type="triangle" w="med" len="med"/>
            <a:tailEnd/>
          </a:ln>
        </p:spPr>
        <p:txBody>
          <a:bodyPr wrap="none" anchor="ctr"/>
          <a:lstStyle/>
          <a:p>
            <a:endParaRPr lang="en-US"/>
          </a:p>
        </p:txBody>
      </p:sp>
      <p:sp>
        <p:nvSpPr>
          <p:cNvPr id="90150" name="Line 38"/>
          <p:cNvSpPr>
            <a:spLocks noChangeShapeType="1"/>
          </p:cNvSpPr>
          <p:nvPr/>
        </p:nvSpPr>
        <p:spPr bwMode="auto">
          <a:xfrm>
            <a:off x="6781800" y="1676400"/>
            <a:ext cx="1600200" cy="0"/>
          </a:xfrm>
          <a:prstGeom prst="line">
            <a:avLst/>
          </a:prstGeom>
          <a:ln w="12700">
            <a:solidFill>
              <a:schemeClr val="tx1"/>
            </a:solidFill>
            <a:headEnd type="none" w="sm" len="sm"/>
            <a:tailEnd type="none" w="sm" len="sm"/>
          </a:ln>
          <a:effectLst/>
        </p:spPr>
        <p:style>
          <a:lnRef idx="1">
            <a:schemeClr val="accent2"/>
          </a:lnRef>
          <a:fillRef idx="2">
            <a:schemeClr val="accent2"/>
          </a:fillRef>
          <a:effectRef idx="1">
            <a:schemeClr val="accent2"/>
          </a:effectRef>
          <a:fontRef idx="minor">
            <a:schemeClr val="dk1"/>
          </a:fontRef>
        </p:style>
        <p:txBody>
          <a:bodyPr wrap="none" anchor="ctr"/>
          <a:lstStyle/>
          <a:p>
            <a:pPr fontAlgn="auto">
              <a:spcBef>
                <a:spcPts val="0"/>
              </a:spcBef>
              <a:spcAft>
                <a:spcPts val="0"/>
              </a:spcAft>
              <a:defRPr/>
            </a:pPr>
            <a:endParaRPr lang="en-US" dirty="0"/>
          </a:p>
        </p:txBody>
      </p:sp>
      <p:sp>
        <p:nvSpPr>
          <p:cNvPr id="5141" name="Line 39"/>
          <p:cNvSpPr>
            <a:spLocks noChangeShapeType="1"/>
          </p:cNvSpPr>
          <p:nvPr/>
        </p:nvSpPr>
        <p:spPr bwMode="auto">
          <a:xfrm>
            <a:off x="6781800" y="2057400"/>
            <a:ext cx="16002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142" name="Line 40"/>
          <p:cNvSpPr>
            <a:spLocks noChangeShapeType="1"/>
          </p:cNvSpPr>
          <p:nvPr/>
        </p:nvSpPr>
        <p:spPr bwMode="auto">
          <a:xfrm>
            <a:off x="6781800" y="2438400"/>
            <a:ext cx="16002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143" name="Line 41"/>
          <p:cNvSpPr>
            <a:spLocks noChangeShapeType="1"/>
          </p:cNvSpPr>
          <p:nvPr/>
        </p:nvSpPr>
        <p:spPr bwMode="auto">
          <a:xfrm>
            <a:off x="6781800" y="2819400"/>
            <a:ext cx="16002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144" name="Line 42"/>
          <p:cNvSpPr>
            <a:spLocks noChangeShapeType="1"/>
          </p:cNvSpPr>
          <p:nvPr/>
        </p:nvSpPr>
        <p:spPr bwMode="auto">
          <a:xfrm>
            <a:off x="6781800" y="3200400"/>
            <a:ext cx="16002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145" name="Rectangle 43"/>
          <p:cNvSpPr>
            <a:spLocks noChangeArrowheads="1"/>
          </p:cNvSpPr>
          <p:nvPr/>
        </p:nvSpPr>
        <p:spPr bwMode="auto">
          <a:xfrm>
            <a:off x="8366125" y="1335088"/>
            <a:ext cx="428002" cy="369974"/>
          </a:xfrm>
          <a:prstGeom prst="rect">
            <a:avLst/>
          </a:prstGeom>
          <a:noFill/>
          <a:ln w="9525">
            <a:noFill/>
            <a:miter lim="800000"/>
            <a:headEnd/>
            <a:tailEnd/>
          </a:ln>
        </p:spPr>
        <p:txBody>
          <a:bodyPr wrap="none" lIns="92075" tIns="46038" rIns="92075" bIns="46038">
            <a:spAutoFit/>
          </a:bodyPr>
          <a:lstStyle/>
          <a:p>
            <a:r>
              <a:rPr lang="en-US">
                <a:latin typeface="+mj-lt"/>
              </a:rPr>
              <a:t>B0</a:t>
            </a:r>
          </a:p>
        </p:txBody>
      </p:sp>
      <p:sp>
        <p:nvSpPr>
          <p:cNvPr id="5146" name="Rectangle 44"/>
          <p:cNvSpPr>
            <a:spLocks noChangeArrowheads="1"/>
          </p:cNvSpPr>
          <p:nvPr/>
        </p:nvSpPr>
        <p:spPr bwMode="auto">
          <a:xfrm>
            <a:off x="8366125" y="1716088"/>
            <a:ext cx="428002" cy="369974"/>
          </a:xfrm>
          <a:prstGeom prst="rect">
            <a:avLst/>
          </a:prstGeom>
          <a:noFill/>
          <a:ln w="9525">
            <a:noFill/>
            <a:miter lim="800000"/>
            <a:headEnd/>
            <a:tailEnd/>
          </a:ln>
        </p:spPr>
        <p:txBody>
          <a:bodyPr wrap="none" lIns="92075" tIns="46038" rIns="92075" bIns="46038">
            <a:spAutoFit/>
          </a:bodyPr>
          <a:lstStyle/>
          <a:p>
            <a:r>
              <a:rPr lang="en-US">
                <a:latin typeface="+mj-lt"/>
              </a:rPr>
              <a:t>B1</a:t>
            </a:r>
          </a:p>
        </p:txBody>
      </p:sp>
      <p:sp>
        <p:nvSpPr>
          <p:cNvPr id="5147" name="Rectangle 45"/>
          <p:cNvSpPr>
            <a:spLocks noChangeArrowheads="1"/>
          </p:cNvSpPr>
          <p:nvPr/>
        </p:nvSpPr>
        <p:spPr bwMode="auto">
          <a:xfrm>
            <a:off x="8366125" y="2097088"/>
            <a:ext cx="428002" cy="369974"/>
          </a:xfrm>
          <a:prstGeom prst="rect">
            <a:avLst/>
          </a:prstGeom>
          <a:noFill/>
          <a:ln w="9525">
            <a:noFill/>
            <a:miter lim="800000"/>
            <a:headEnd/>
            <a:tailEnd/>
          </a:ln>
        </p:spPr>
        <p:txBody>
          <a:bodyPr wrap="none" lIns="92075" tIns="46038" rIns="92075" bIns="46038">
            <a:spAutoFit/>
          </a:bodyPr>
          <a:lstStyle/>
          <a:p>
            <a:r>
              <a:rPr lang="en-US">
                <a:latin typeface="+mj-lt"/>
              </a:rPr>
              <a:t>B2</a:t>
            </a:r>
          </a:p>
        </p:txBody>
      </p:sp>
      <p:sp>
        <p:nvSpPr>
          <p:cNvPr id="5148" name="Rectangle 46"/>
          <p:cNvSpPr>
            <a:spLocks noChangeArrowheads="1"/>
          </p:cNvSpPr>
          <p:nvPr/>
        </p:nvSpPr>
        <p:spPr bwMode="auto">
          <a:xfrm>
            <a:off x="8366125" y="2478088"/>
            <a:ext cx="428002" cy="369974"/>
          </a:xfrm>
          <a:prstGeom prst="rect">
            <a:avLst/>
          </a:prstGeom>
          <a:noFill/>
          <a:ln w="9525">
            <a:noFill/>
            <a:miter lim="800000"/>
            <a:headEnd/>
            <a:tailEnd/>
          </a:ln>
        </p:spPr>
        <p:txBody>
          <a:bodyPr wrap="none" lIns="92075" tIns="46038" rIns="92075" bIns="46038">
            <a:spAutoFit/>
          </a:bodyPr>
          <a:lstStyle/>
          <a:p>
            <a:r>
              <a:rPr lang="en-US">
                <a:latin typeface="+mj-lt"/>
              </a:rPr>
              <a:t>B3</a:t>
            </a:r>
          </a:p>
        </p:txBody>
      </p:sp>
      <p:sp>
        <p:nvSpPr>
          <p:cNvPr id="5149" name="Rectangle 47"/>
          <p:cNvSpPr>
            <a:spLocks noChangeArrowheads="1"/>
          </p:cNvSpPr>
          <p:nvPr/>
        </p:nvSpPr>
        <p:spPr bwMode="auto">
          <a:xfrm>
            <a:off x="8366125" y="2859088"/>
            <a:ext cx="428002" cy="369974"/>
          </a:xfrm>
          <a:prstGeom prst="rect">
            <a:avLst/>
          </a:prstGeom>
          <a:noFill/>
          <a:ln w="9525">
            <a:noFill/>
            <a:miter lim="800000"/>
            <a:headEnd/>
            <a:tailEnd/>
          </a:ln>
        </p:spPr>
        <p:txBody>
          <a:bodyPr wrap="none" lIns="92075" tIns="46038" rIns="92075" bIns="46038">
            <a:spAutoFit/>
          </a:bodyPr>
          <a:lstStyle/>
          <a:p>
            <a:r>
              <a:rPr lang="en-US">
                <a:latin typeface="+mj-lt"/>
              </a:rPr>
              <a:t>B4</a:t>
            </a:r>
          </a:p>
        </p:txBody>
      </p:sp>
      <p:sp>
        <p:nvSpPr>
          <p:cNvPr id="5150" name="Rectangle 48"/>
          <p:cNvSpPr>
            <a:spLocks noChangeArrowheads="1"/>
          </p:cNvSpPr>
          <p:nvPr/>
        </p:nvSpPr>
        <p:spPr bwMode="auto">
          <a:xfrm>
            <a:off x="6804025" y="877888"/>
            <a:ext cx="1499321" cy="369974"/>
          </a:xfrm>
          <a:prstGeom prst="rect">
            <a:avLst/>
          </a:prstGeom>
          <a:noFill/>
          <a:ln w="9525">
            <a:noFill/>
            <a:miter lim="800000"/>
            <a:headEnd/>
            <a:tailEnd/>
          </a:ln>
        </p:spPr>
        <p:txBody>
          <a:bodyPr wrap="none" lIns="92075" tIns="46038" rIns="92075" bIns="46038">
            <a:spAutoFit/>
          </a:bodyPr>
          <a:lstStyle/>
          <a:p>
            <a:r>
              <a:rPr lang="en-US" dirty="0">
                <a:latin typeface="+mj-lt"/>
              </a:rPr>
              <a:t>Register File B</a:t>
            </a:r>
          </a:p>
        </p:txBody>
      </p:sp>
      <p:sp>
        <p:nvSpPr>
          <p:cNvPr id="5151" name="Rectangle 49"/>
          <p:cNvSpPr>
            <a:spLocks noChangeArrowheads="1"/>
          </p:cNvSpPr>
          <p:nvPr/>
        </p:nvSpPr>
        <p:spPr bwMode="auto">
          <a:xfrm>
            <a:off x="7248525" y="3503613"/>
            <a:ext cx="285750" cy="825500"/>
          </a:xfrm>
          <a:prstGeom prst="rect">
            <a:avLst/>
          </a:prstGeom>
          <a:noFill/>
          <a:ln w="9525">
            <a:noFill/>
            <a:miter lim="800000"/>
            <a:headEnd/>
            <a:tailEnd/>
          </a:ln>
        </p:spPr>
        <p:txBody>
          <a:bodyPr wrap="none" lIns="92075" tIns="46038" rIns="92075" bIns="46038">
            <a:spAutoFit/>
          </a:bodyPr>
          <a:lstStyle/>
          <a:p>
            <a:pPr algn="ctr">
              <a:lnSpc>
                <a:spcPct val="50000"/>
              </a:lnSpc>
            </a:pPr>
            <a:r>
              <a:rPr lang="en-US" sz="3200">
                <a:latin typeface="Times New Roman" pitchFamily="18" charset="0"/>
              </a:rPr>
              <a:t>.</a:t>
            </a:r>
            <a:br>
              <a:rPr lang="en-US" sz="3200">
                <a:latin typeface="Times New Roman" pitchFamily="18" charset="0"/>
              </a:rPr>
            </a:br>
            <a:r>
              <a:rPr lang="en-US" sz="3200">
                <a:latin typeface="Times New Roman" pitchFamily="18" charset="0"/>
              </a:rPr>
              <a:t>.</a:t>
            </a:r>
            <a:br>
              <a:rPr lang="en-US" sz="3200">
                <a:latin typeface="Times New Roman" pitchFamily="18" charset="0"/>
              </a:rPr>
            </a:br>
            <a:r>
              <a:rPr lang="en-US" sz="3200">
                <a:latin typeface="Times New Roman" pitchFamily="18" charset="0"/>
              </a:rPr>
              <a:t>.</a:t>
            </a:r>
          </a:p>
        </p:txBody>
      </p:sp>
      <p:sp>
        <p:nvSpPr>
          <p:cNvPr id="5152" name="Line 50"/>
          <p:cNvSpPr>
            <a:spLocks noChangeShapeType="1"/>
          </p:cNvSpPr>
          <p:nvPr/>
        </p:nvSpPr>
        <p:spPr bwMode="auto">
          <a:xfrm>
            <a:off x="6781800" y="4724400"/>
            <a:ext cx="16002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153" name="Rectangle 51"/>
          <p:cNvSpPr>
            <a:spLocks noChangeArrowheads="1"/>
          </p:cNvSpPr>
          <p:nvPr/>
        </p:nvSpPr>
        <p:spPr bwMode="auto">
          <a:xfrm>
            <a:off x="105275" y="4764088"/>
            <a:ext cx="553037" cy="369974"/>
          </a:xfrm>
          <a:prstGeom prst="rect">
            <a:avLst/>
          </a:prstGeom>
          <a:noFill/>
          <a:ln w="9525">
            <a:noFill/>
            <a:miter lim="800000"/>
            <a:headEnd/>
            <a:tailEnd/>
          </a:ln>
        </p:spPr>
        <p:txBody>
          <a:bodyPr wrap="none" lIns="92075" tIns="46038" rIns="92075" bIns="46038">
            <a:spAutoFit/>
          </a:bodyPr>
          <a:lstStyle/>
          <a:p>
            <a:pPr algn="ctr"/>
            <a:r>
              <a:rPr lang="en-US">
                <a:latin typeface="+mj-lt"/>
              </a:rPr>
              <a:t>A31</a:t>
            </a:r>
          </a:p>
        </p:txBody>
      </p:sp>
      <p:sp>
        <p:nvSpPr>
          <p:cNvPr id="5154" name="Rectangle 52"/>
          <p:cNvSpPr>
            <a:spLocks noChangeArrowheads="1"/>
          </p:cNvSpPr>
          <p:nvPr/>
        </p:nvSpPr>
        <p:spPr bwMode="auto">
          <a:xfrm>
            <a:off x="8366125" y="4764088"/>
            <a:ext cx="545021" cy="369974"/>
          </a:xfrm>
          <a:prstGeom prst="rect">
            <a:avLst/>
          </a:prstGeom>
          <a:noFill/>
          <a:ln w="9525">
            <a:noFill/>
            <a:miter lim="800000"/>
            <a:headEnd/>
            <a:tailEnd/>
          </a:ln>
        </p:spPr>
        <p:txBody>
          <a:bodyPr wrap="none" lIns="92075" tIns="46038" rIns="92075" bIns="46038">
            <a:spAutoFit/>
          </a:bodyPr>
          <a:lstStyle/>
          <a:p>
            <a:r>
              <a:rPr lang="en-US">
                <a:latin typeface="+mj-lt"/>
              </a:rPr>
              <a:t>B31</a:t>
            </a:r>
          </a:p>
        </p:txBody>
      </p:sp>
      <p:sp>
        <p:nvSpPr>
          <p:cNvPr id="5155" name="PPTShape_0"/>
          <p:cNvSpPr>
            <a:spLocks noChangeShapeType="1"/>
          </p:cNvSpPr>
          <p:nvPr/>
        </p:nvSpPr>
        <p:spPr bwMode="auto">
          <a:xfrm>
            <a:off x="685800" y="3200400"/>
            <a:ext cx="16002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156" name="PPTShape_1"/>
          <p:cNvSpPr>
            <a:spLocks noChangeShapeType="1"/>
          </p:cNvSpPr>
          <p:nvPr/>
        </p:nvSpPr>
        <p:spPr bwMode="auto">
          <a:xfrm flipV="1">
            <a:off x="4114800" y="2286000"/>
            <a:ext cx="2667000" cy="1447800"/>
          </a:xfrm>
          <a:prstGeom prst="line">
            <a:avLst/>
          </a:prstGeom>
          <a:noFill/>
          <a:ln w="38100">
            <a:solidFill>
              <a:schemeClr val="tx1"/>
            </a:solidFill>
            <a:round/>
            <a:headEnd type="triangle" w="med" len="med"/>
            <a:tailEnd/>
          </a:ln>
        </p:spPr>
        <p:txBody>
          <a:bodyPr wrap="none" anchor="ctr"/>
          <a:lstStyle/>
          <a:p>
            <a:endParaRPr lang="en-US"/>
          </a:p>
        </p:txBody>
      </p:sp>
      <p:sp>
        <p:nvSpPr>
          <p:cNvPr id="5157" name="TextBox 36"/>
          <p:cNvSpPr txBox="1">
            <a:spLocks noChangeArrowheads="1"/>
          </p:cNvSpPr>
          <p:nvPr/>
        </p:nvSpPr>
        <p:spPr bwMode="auto">
          <a:xfrm>
            <a:off x="3429000" y="1143000"/>
            <a:ext cx="2133600" cy="2000548"/>
          </a:xfrm>
          <a:prstGeom prst="rect">
            <a:avLst/>
          </a:prstGeom>
          <a:noFill/>
          <a:ln w="9525">
            <a:noFill/>
            <a:miter lim="800000"/>
            <a:headEnd/>
            <a:tailEnd/>
          </a:ln>
        </p:spPr>
        <p:txBody>
          <a:bodyPr>
            <a:spAutoFit/>
          </a:bodyPr>
          <a:lstStyle/>
          <a:p>
            <a:r>
              <a:rPr lang="en-US" sz="2000" dirty="0" smtClean="0">
                <a:latin typeface="Calibri" pitchFamily="34" charset="0"/>
              </a:rPr>
              <a:t>Any 64-bit </a:t>
            </a:r>
            <a:r>
              <a:rPr lang="en-US" sz="2000" dirty="0">
                <a:latin typeface="Calibri" pitchFamily="34" charset="0"/>
              </a:rPr>
              <a:t>pair of registers from A can be one of the inputs to a B functional unit, and vice </a:t>
            </a:r>
            <a:r>
              <a:rPr lang="en-US" sz="2000" dirty="0" smtClean="0">
                <a:latin typeface="Calibri" pitchFamily="34" charset="0"/>
              </a:rPr>
              <a:t>versa</a:t>
            </a:r>
            <a:r>
              <a:rPr lang="en-US" dirty="0" smtClean="0">
                <a:latin typeface="Calibri" pitchFamily="34" charset="0"/>
              </a:rPr>
              <a:t>.</a:t>
            </a:r>
            <a:endParaRPr lang="en-US" dirty="0">
              <a:latin typeface="Calibri" pitchFamily="34" charset="0"/>
            </a:endParaRPr>
          </a:p>
        </p:txBody>
      </p:sp>
      <p:grpSp>
        <p:nvGrpSpPr>
          <p:cNvPr id="2" name="Group 51"/>
          <p:cNvGrpSpPr/>
          <p:nvPr>
            <p:custDataLst>
              <p:tags r:id="rId2"/>
            </p:custDataLst>
          </p:nvPr>
        </p:nvGrpSpPr>
        <p:grpSpPr>
          <a:xfrm>
            <a:off x="3657600" y="3733800"/>
            <a:ext cx="796925" cy="2438400"/>
            <a:chOff x="3429000" y="3733800"/>
            <a:chExt cx="796925" cy="2438400"/>
          </a:xfrm>
        </p:grpSpPr>
        <p:sp>
          <p:nvSpPr>
            <p:cNvPr id="90115" name="Rectangle 3"/>
            <p:cNvSpPr>
              <a:spLocks noChangeArrowheads="1"/>
            </p:cNvSpPr>
            <p:nvPr/>
          </p:nvSpPr>
          <p:spPr bwMode="auto">
            <a:xfrm>
              <a:off x="3429000" y="3733800"/>
              <a:ext cx="796925" cy="2438400"/>
            </a:xfrm>
            <a:prstGeom prst="rect">
              <a:avLst/>
            </a:prstGeom>
            <a:solidFill>
              <a:schemeClr val="tx2">
                <a:lumMod val="20000"/>
                <a:lumOff val="80000"/>
              </a:schemeClr>
            </a:solidFill>
            <a:ln w="12700">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lIns="92075" tIns="46038" rIns="92075" bIns="46038" anchor="ctr" anchorCtr="1"/>
            <a:lstStyle/>
            <a:p>
              <a:pPr algn="ctr" fontAlgn="auto">
                <a:spcBef>
                  <a:spcPts val="0"/>
                </a:spcBef>
                <a:spcAft>
                  <a:spcPts val="0"/>
                </a:spcAft>
                <a:defRPr/>
              </a:pPr>
              <a:r>
                <a:rPr lang="en-US" dirty="0" smtClean="0">
                  <a:latin typeface="+mj-lt"/>
                </a:rPr>
                <a:t>A</a:t>
              </a:r>
            </a:p>
            <a:p>
              <a:pPr algn="ctr" fontAlgn="auto">
                <a:spcBef>
                  <a:spcPts val="0"/>
                </a:spcBef>
                <a:spcAft>
                  <a:spcPts val="0"/>
                </a:spcAft>
                <a:defRPr/>
              </a:pPr>
              <a:endParaRPr lang="en-US" dirty="0" smtClean="0">
                <a:latin typeface="+mj-lt"/>
              </a:endParaRPr>
            </a:p>
            <a:p>
              <a:pPr algn="ctr" fontAlgn="auto">
                <a:spcBef>
                  <a:spcPts val="0"/>
                </a:spcBef>
                <a:spcAft>
                  <a:spcPts val="0"/>
                </a:spcAft>
                <a:defRPr/>
              </a:pPr>
              <a:endParaRPr lang="en-US" dirty="0" smtClean="0">
                <a:latin typeface="+mj-lt"/>
              </a:endParaRPr>
            </a:p>
            <a:p>
              <a:pPr algn="ctr" fontAlgn="auto">
                <a:spcBef>
                  <a:spcPts val="0"/>
                </a:spcBef>
                <a:spcAft>
                  <a:spcPts val="0"/>
                </a:spcAft>
                <a:defRPr/>
              </a:pPr>
              <a:endParaRPr lang="en-US" dirty="0" smtClean="0">
                <a:latin typeface="+mj-lt"/>
              </a:endParaRPr>
            </a:p>
            <a:p>
              <a:pPr algn="ctr" fontAlgn="auto">
                <a:spcBef>
                  <a:spcPts val="0"/>
                </a:spcBef>
                <a:spcAft>
                  <a:spcPts val="0"/>
                </a:spcAft>
                <a:defRPr/>
              </a:pPr>
              <a:endParaRPr lang="en-US" dirty="0" smtClean="0">
                <a:latin typeface="+mj-lt"/>
              </a:endParaRPr>
            </a:p>
            <a:p>
              <a:pPr algn="ctr" fontAlgn="auto">
                <a:spcBef>
                  <a:spcPts val="0"/>
                </a:spcBef>
                <a:spcAft>
                  <a:spcPts val="0"/>
                </a:spcAft>
                <a:defRPr/>
              </a:pPr>
              <a:endParaRPr lang="en-US" dirty="0" smtClean="0">
                <a:latin typeface="+mj-lt"/>
              </a:endParaRPr>
            </a:p>
            <a:p>
              <a:pPr algn="ctr" fontAlgn="auto">
                <a:spcBef>
                  <a:spcPts val="0"/>
                </a:spcBef>
                <a:spcAft>
                  <a:spcPts val="0"/>
                </a:spcAft>
                <a:defRPr/>
              </a:pPr>
              <a:endParaRPr lang="en-US" dirty="0" smtClean="0">
                <a:latin typeface="+mj-lt"/>
              </a:endParaRPr>
            </a:p>
            <a:p>
              <a:pPr algn="ctr" fontAlgn="auto">
                <a:spcBef>
                  <a:spcPts val="0"/>
                </a:spcBef>
                <a:spcAft>
                  <a:spcPts val="0"/>
                </a:spcAft>
                <a:defRPr/>
              </a:pPr>
              <a:endParaRPr lang="en-US" dirty="0" smtClean="0">
                <a:latin typeface="+mj-lt"/>
              </a:endParaRPr>
            </a:p>
          </p:txBody>
        </p:sp>
        <p:sp>
          <p:nvSpPr>
            <p:cNvPr id="38" name="Rectangle 37"/>
            <p:cNvSpPr/>
            <p:nvPr/>
          </p:nvSpPr>
          <p:spPr bwMode="auto">
            <a:xfrm>
              <a:off x="3581400" y="4191000"/>
              <a:ext cx="457200" cy="381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91440" rIns="0" bIns="914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rPr>
                <a:t>.D1</a:t>
              </a:r>
            </a:p>
          </p:txBody>
        </p:sp>
        <p:sp>
          <p:nvSpPr>
            <p:cNvPr id="39" name="Rectangle 38"/>
            <p:cNvSpPr/>
            <p:nvPr/>
          </p:nvSpPr>
          <p:spPr bwMode="auto">
            <a:xfrm>
              <a:off x="3581400" y="4685370"/>
              <a:ext cx="457200" cy="381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91440" rIns="0" bIns="914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rPr>
                <a:t>.S1</a:t>
              </a:r>
            </a:p>
          </p:txBody>
        </p:sp>
        <p:sp>
          <p:nvSpPr>
            <p:cNvPr id="40" name="Rectangle 39"/>
            <p:cNvSpPr/>
            <p:nvPr/>
          </p:nvSpPr>
          <p:spPr bwMode="auto">
            <a:xfrm>
              <a:off x="3581400" y="5144430"/>
              <a:ext cx="457200" cy="381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91440" rIns="0" bIns="914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rPr>
                <a:t>.M1</a:t>
              </a:r>
            </a:p>
          </p:txBody>
        </p:sp>
        <p:sp>
          <p:nvSpPr>
            <p:cNvPr id="41" name="Rectangle 40"/>
            <p:cNvSpPr/>
            <p:nvPr/>
          </p:nvSpPr>
          <p:spPr bwMode="auto">
            <a:xfrm>
              <a:off x="3581400" y="5638800"/>
              <a:ext cx="457200" cy="381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91440" rIns="0" bIns="914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rPr>
                <a:t>.L1</a:t>
              </a:r>
            </a:p>
          </p:txBody>
        </p:sp>
      </p:grpSp>
      <p:grpSp>
        <p:nvGrpSpPr>
          <p:cNvPr id="3" name="Group 52"/>
          <p:cNvGrpSpPr/>
          <p:nvPr>
            <p:custDataLst>
              <p:tags r:id="rId3"/>
            </p:custDataLst>
          </p:nvPr>
        </p:nvGrpSpPr>
        <p:grpSpPr>
          <a:xfrm>
            <a:off x="4572000" y="3733800"/>
            <a:ext cx="796925" cy="2438400"/>
            <a:chOff x="4572000" y="3733800"/>
            <a:chExt cx="796925" cy="2438400"/>
          </a:xfrm>
        </p:grpSpPr>
        <p:sp>
          <p:nvSpPr>
            <p:cNvPr id="90119" name="Rectangle 7"/>
            <p:cNvSpPr>
              <a:spLocks noChangeArrowheads="1"/>
            </p:cNvSpPr>
            <p:nvPr/>
          </p:nvSpPr>
          <p:spPr bwMode="auto">
            <a:xfrm>
              <a:off x="4572000" y="3733800"/>
              <a:ext cx="796925" cy="2438400"/>
            </a:xfrm>
            <a:prstGeom prst="rect">
              <a:avLst/>
            </a:prstGeom>
            <a:solidFill>
              <a:schemeClr val="accent2">
                <a:lumMod val="40000"/>
                <a:lumOff val="60000"/>
              </a:schemeClr>
            </a:solidFill>
            <a:ln w="12700">
              <a:solidFill>
                <a:schemeClr val="tx1"/>
              </a:solidFill>
              <a:headEnd/>
              <a:tailEnd/>
            </a:ln>
          </p:spPr>
          <p:style>
            <a:lnRef idx="1">
              <a:schemeClr val="accent2"/>
            </a:lnRef>
            <a:fillRef idx="2">
              <a:schemeClr val="accent2"/>
            </a:fillRef>
            <a:effectRef idx="1">
              <a:schemeClr val="accent2"/>
            </a:effectRef>
            <a:fontRef idx="minor">
              <a:schemeClr val="dk1"/>
            </a:fontRef>
          </p:style>
          <p:txBody>
            <a:bodyPr wrap="none" lIns="92075" tIns="46038" rIns="92075" bIns="46038" anchor="ctr"/>
            <a:lstStyle/>
            <a:p>
              <a:pPr algn="ctr" fontAlgn="auto">
                <a:spcBef>
                  <a:spcPts val="0"/>
                </a:spcBef>
                <a:spcAft>
                  <a:spcPts val="0"/>
                </a:spcAft>
                <a:defRPr/>
              </a:pPr>
              <a:r>
                <a:rPr lang="en-US" dirty="0" smtClean="0">
                  <a:latin typeface="+mj-lt"/>
                </a:rPr>
                <a:t>B</a:t>
              </a:r>
            </a:p>
            <a:p>
              <a:pPr algn="ctr" fontAlgn="auto">
                <a:spcBef>
                  <a:spcPts val="0"/>
                </a:spcBef>
                <a:spcAft>
                  <a:spcPts val="0"/>
                </a:spcAft>
                <a:defRPr/>
              </a:pPr>
              <a:endParaRPr lang="en-US" dirty="0" smtClean="0">
                <a:latin typeface="+mj-lt"/>
              </a:endParaRPr>
            </a:p>
            <a:p>
              <a:pPr algn="ctr" fontAlgn="auto">
                <a:spcBef>
                  <a:spcPts val="0"/>
                </a:spcBef>
                <a:spcAft>
                  <a:spcPts val="0"/>
                </a:spcAft>
                <a:defRPr/>
              </a:pPr>
              <a:endParaRPr lang="en-US" dirty="0" smtClean="0">
                <a:latin typeface="+mj-lt"/>
              </a:endParaRPr>
            </a:p>
            <a:p>
              <a:pPr algn="ctr" fontAlgn="auto">
                <a:spcBef>
                  <a:spcPts val="0"/>
                </a:spcBef>
                <a:spcAft>
                  <a:spcPts val="0"/>
                </a:spcAft>
                <a:defRPr/>
              </a:pPr>
              <a:endParaRPr lang="en-US" dirty="0" smtClean="0">
                <a:latin typeface="+mj-lt"/>
              </a:endParaRPr>
            </a:p>
            <a:p>
              <a:pPr algn="ctr" fontAlgn="auto">
                <a:spcBef>
                  <a:spcPts val="0"/>
                </a:spcBef>
                <a:spcAft>
                  <a:spcPts val="0"/>
                </a:spcAft>
                <a:defRPr/>
              </a:pPr>
              <a:endParaRPr lang="en-US" dirty="0" smtClean="0">
                <a:latin typeface="+mj-lt"/>
              </a:endParaRPr>
            </a:p>
            <a:p>
              <a:pPr algn="ctr" fontAlgn="auto">
                <a:spcBef>
                  <a:spcPts val="0"/>
                </a:spcBef>
                <a:spcAft>
                  <a:spcPts val="0"/>
                </a:spcAft>
                <a:defRPr/>
              </a:pPr>
              <a:endParaRPr lang="en-US" dirty="0" smtClean="0">
                <a:latin typeface="+mj-lt"/>
              </a:endParaRPr>
            </a:p>
            <a:p>
              <a:pPr algn="ctr" fontAlgn="auto">
                <a:spcBef>
                  <a:spcPts val="0"/>
                </a:spcBef>
                <a:spcAft>
                  <a:spcPts val="0"/>
                </a:spcAft>
                <a:defRPr/>
              </a:pPr>
              <a:endParaRPr lang="en-US" dirty="0" smtClean="0">
                <a:latin typeface="+mj-lt"/>
              </a:endParaRPr>
            </a:p>
            <a:p>
              <a:pPr algn="ctr" fontAlgn="auto">
                <a:spcBef>
                  <a:spcPts val="0"/>
                </a:spcBef>
                <a:spcAft>
                  <a:spcPts val="0"/>
                </a:spcAft>
                <a:defRPr/>
              </a:pPr>
              <a:endParaRPr lang="en-US" dirty="0">
                <a:latin typeface="+mj-lt"/>
              </a:endParaRPr>
            </a:p>
          </p:txBody>
        </p:sp>
        <p:sp>
          <p:nvSpPr>
            <p:cNvPr id="43" name="Rectangle 42"/>
            <p:cNvSpPr/>
            <p:nvPr/>
          </p:nvSpPr>
          <p:spPr bwMode="auto">
            <a:xfrm>
              <a:off x="4739268" y="4198434"/>
              <a:ext cx="457200" cy="381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91440" rIns="0" bIns="914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rPr>
                <a:t>.D1</a:t>
              </a:r>
            </a:p>
          </p:txBody>
        </p:sp>
        <p:sp>
          <p:nvSpPr>
            <p:cNvPr id="44" name="Rectangle 43"/>
            <p:cNvSpPr/>
            <p:nvPr/>
          </p:nvSpPr>
          <p:spPr bwMode="auto">
            <a:xfrm>
              <a:off x="4739268" y="4692804"/>
              <a:ext cx="457200" cy="381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91440" rIns="0" bIns="914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rPr>
                <a:t>.S1</a:t>
              </a:r>
            </a:p>
          </p:txBody>
        </p:sp>
        <p:sp>
          <p:nvSpPr>
            <p:cNvPr id="45" name="Rectangle 44"/>
            <p:cNvSpPr/>
            <p:nvPr/>
          </p:nvSpPr>
          <p:spPr bwMode="auto">
            <a:xfrm>
              <a:off x="4739268" y="5151864"/>
              <a:ext cx="457200" cy="381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91440" rIns="0" bIns="914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rPr>
                <a:t>.M1</a:t>
              </a:r>
            </a:p>
          </p:txBody>
        </p:sp>
        <p:sp>
          <p:nvSpPr>
            <p:cNvPr id="46" name="Rectangle 45"/>
            <p:cNvSpPr/>
            <p:nvPr/>
          </p:nvSpPr>
          <p:spPr bwMode="auto">
            <a:xfrm>
              <a:off x="4739268" y="5646234"/>
              <a:ext cx="457200" cy="381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91440" rIns="0" bIns="9144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rPr>
                <a:t>.L1</a:t>
              </a:r>
            </a:p>
          </p:txBody>
        </p:sp>
      </p:grpSp>
      <p:sp>
        <p:nvSpPr>
          <p:cNvPr id="48" name="PPTShape_2"/>
          <p:cNvSpPr>
            <a:spLocks noChangeShapeType="1"/>
          </p:cNvSpPr>
          <p:nvPr/>
        </p:nvSpPr>
        <p:spPr bwMode="auto">
          <a:xfrm flipH="1" flipV="1">
            <a:off x="2286000" y="2590800"/>
            <a:ext cx="1676400" cy="1143000"/>
          </a:xfrm>
          <a:prstGeom prst="line">
            <a:avLst/>
          </a:prstGeom>
          <a:noFill/>
          <a:ln w="38100">
            <a:solidFill>
              <a:schemeClr val="tx1"/>
            </a:solidFill>
            <a:round/>
            <a:headEnd type="triangle" w="med" len="med"/>
            <a:tailEnd/>
          </a:ln>
        </p:spPr>
        <p:txBody>
          <a:bodyPr wrap="none" anchor="ctr"/>
          <a:lstStyle/>
          <a:p>
            <a:endParaRPr lang="en-US"/>
          </a:p>
        </p:txBody>
      </p:sp>
      <p:sp>
        <p:nvSpPr>
          <p:cNvPr id="49" name="PPTShape_3"/>
          <p:cNvSpPr>
            <a:spLocks noChangeShapeType="1"/>
          </p:cNvSpPr>
          <p:nvPr/>
        </p:nvSpPr>
        <p:spPr bwMode="auto">
          <a:xfrm flipV="1">
            <a:off x="5029200" y="2590800"/>
            <a:ext cx="1752600" cy="1143000"/>
          </a:xfrm>
          <a:prstGeom prst="line">
            <a:avLst/>
          </a:prstGeom>
          <a:noFill/>
          <a:ln w="38100">
            <a:solidFill>
              <a:schemeClr val="tx1"/>
            </a:solidFill>
            <a:round/>
            <a:headEnd type="triangle" w="med" len="med"/>
            <a:tailEnd/>
          </a:ln>
        </p:spPr>
        <p:txBody>
          <a:bodyPr wrap="none" anchor="ctr"/>
          <a:lstStyle/>
          <a:p>
            <a:endParaRPr lang="en-US"/>
          </a:p>
        </p:txBody>
      </p:sp>
      <p:sp>
        <p:nvSpPr>
          <p:cNvPr id="50" name="PPTShape_4"/>
          <p:cNvSpPr>
            <a:spLocks noChangeShapeType="1"/>
          </p:cNvSpPr>
          <p:nvPr/>
        </p:nvSpPr>
        <p:spPr bwMode="auto">
          <a:xfrm flipH="1" flipV="1">
            <a:off x="5383304" y="4572000"/>
            <a:ext cx="1398495" cy="0"/>
          </a:xfrm>
          <a:prstGeom prst="line">
            <a:avLst/>
          </a:prstGeom>
          <a:noFill/>
          <a:ln w="38100">
            <a:solidFill>
              <a:schemeClr val="tx1"/>
            </a:solidFill>
            <a:round/>
            <a:headEnd type="triangle" w="med" len="med"/>
            <a:tailEnd/>
          </a:ln>
        </p:spPr>
        <p:txBody>
          <a:bodyPr wrap="none" anchor="ctr"/>
          <a:lstStyle/>
          <a:p>
            <a:endParaRPr lang="en-US"/>
          </a:p>
        </p:txBody>
      </p:sp>
      <p:sp>
        <p:nvSpPr>
          <p:cNvPr id="51" name="PPTShape_5"/>
          <p:cNvSpPr>
            <a:spLocks noChangeShapeType="1"/>
          </p:cNvSpPr>
          <p:nvPr/>
        </p:nvSpPr>
        <p:spPr bwMode="auto">
          <a:xfrm flipH="1" flipV="1">
            <a:off x="2286000" y="4572000"/>
            <a:ext cx="1371600" cy="0"/>
          </a:xfrm>
          <a:prstGeom prst="line">
            <a:avLst/>
          </a:prstGeom>
          <a:noFill/>
          <a:ln w="38100">
            <a:solidFill>
              <a:schemeClr val="tx1"/>
            </a:solidFill>
            <a:round/>
            <a:headEnd type="none" w="med" len="med"/>
            <a:tailEnd type="triangle"/>
          </a:ln>
        </p:spPr>
        <p:txBody>
          <a:bodyPr wrap="none" anchor="ctr"/>
          <a:lstStyle/>
          <a:p>
            <a:endParaRPr lang="en-US"/>
          </a:p>
        </p:txBody>
      </p:sp>
      <p:sp>
        <p:nvSpPr>
          <p:cNvPr id="148" name="PPTShape_6"/>
          <p:cNvSpPr>
            <a:spLocks noChangeShapeType="1"/>
          </p:cNvSpPr>
          <p:nvPr/>
        </p:nvSpPr>
        <p:spPr bwMode="auto">
          <a:xfrm flipV="1">
            <a:off x="4114800" y="2286000"/>
            <a:ext cx="2667000" cy="1447800"/>
          </a:xfrm>
          <a:prstGeom prst="line">
            <a:avLst/>
          </a:prstGeom>
          <a:noFill/>
          <a:ln w="38100">
            <a:solidFill>
              <a:schemeClr val="tx1"/>
            </a:solidFill>
            <a:round/>
            <a:headEnd type="triangle" w="med" len="med"/>
            <a:tailEnd/>
          </a:ln>
        </p:spPr>
        <p:txBody>
          <a:bodyPr wrap="none" anchor="ctr"/>
          <a:lstStyle/>
          <a:p>
            <a:endParaRPr lang="en-US"/>
          </a:p>
        </p:txBody>
      </p:sp>
      <p:sp>
        <p:nvSpPr>
          <p:cNvPr id="149" name="PPTShape_7"/>
          <p:cNvSpPr>
            <a:spLocks noChangeShapeType="1"/>
          </p:cNvSpPr>
          <p:nvPr/>
        </p:nvSpPr>
        <p:spPr bwMode="auto">
          <a:xfrm flipH="1" flipV="1">
            <a:off x="2286000" y="2209800"/>
            <a:ext cx="2590800" cy="1524000"/>
          </a:xfrm>
          <a:prstGeom prst="line">
            <a:avLst/>
          </a:prstGeom>
          <a:noFill/>
          <a:ln w="38100">
            <a:solidFill>
              <a:schemeClr val="tx1"/>
            </a:solidFill>
            <a:round/>
            <a:headEnd type="triangle" w="med" len="med"/>
            <a:tailEnd/>
          </a:ln>
        </p:spPr>
        <p:txBody>
          <a:bodyPr wrap="none" anchor="ctr"/>
          <a:lstStyle/>
          <a:p>
            <a:endParaRPr 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56"/>
                                        </p:tgtEl>
                                        <p:attrNameLst>
                                          <p:attrName>style.visibility</p:attrName>
                                        </p:attrNameLst>
                                      </p:cBhvr>
                                      <p:to>
                                        <p:strVal val="visible"/>
                                      </p:to>
                                    </p:set>
                                    <p:animEffect transition="in" filter="wipe(up)">
                                      <p:cBhvr>
                                        <p:cTn id="7" dur="1000"/>
                                        <p:tgtEl>
                                          <p:spTgt spid="51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39"/>
                                        </p:tgtEl>
                                        <p:attrNameLst>
                                          <p:attrName>style.visibility</p:attrName>
                                        </p:attrNameLst>
                                      </p:cBhvr>
                                      <p:to>
                                        <p:strVal val="visible"/>
                                      </p:to>
                                    </p:set>
                                    <p:animEffect transition="in" filter="wipe(up)">
                                      <p:cBhvr>
                                        <p:cTn id="12" dur="1000"/>
                                        <p:tgtEl>
                                          <p:spTgt spid="51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1000"/>
                                        <p:tgtEl>
                                          <p:spTgt spid="5156"/>
                                        </p:tgtEl>
                                      </p:cBhvr>
                                    </p:animEffect>
                                    <p:set>
                                      <p:cBhvr>
                                        <p:cTn id="17" dur="1" fill="hold">
                                          <p:stCondLst>
                                            <p:cond delay="999"/>
                                          </p:stCondLst>
                                        </p:cTn>
                                        <p:tgtEl>
                                          <p:spTgt spid="5156"/>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1000"/>
                                        <p:tgtEl>
                                          <p:spTgt spid="5139"/>
                                        </p:tgtEl>
                                      </p:cBhvr>
                                    </p:animEffect>
                                    <p:set>
                                      <p:cBhvr>
                                        <p:cTn id="20" dur="1" fill="hold">
                                          <p:stCondLst>
                                            <p:cond delay="999"/>
                                          </p:stCondLst>
                                        </p:cTn>
                                        <p:tgtEl>
                                          <p:spTgt spid="513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48"/>
                                        </p:tgtEl>
                                        <p:attrNameLst>
                                          <p:attrName>style.visibility</p:attrName>
                                        </p:attrNameLst>
                                      </p:cBhvr>
                                      <p:to>
                                        <p:strVal val="visible"/>
                                      </p:to>
                                    </p:set>
                                    <p:animEffect transition="in" filter="wipe(up)">
                                      <p:cBhvr>
                                        <p:cTn id="25" dur="1000"/>
                                        <p:tgtEl>
                                          <p:spTgt spid="14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wipe(up)">
                                      <p:cBhvr>
                                        <p:cTn id="30" dur="1000"/>
                                        <p:tgtEl>
                                          <p:spTgt spid="4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wipe(right)">
                                      <p:cBhvr>
                                        <p:cTn id="35" dur="1000"/>
                                        <p:tgtEl>
                                          <p:spTgt spid="5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49"/>
                                        </p:tgtEl>
                                        <p:attrNameLst>
                                          <p:attrName>style.visibility</p:attrName>
                                        </p:attrNameLst>
                                      </p:cBhvr>
                                      <p:to>
                                        <p:strVal val="visible"/>
                                      </p:to>
                                    </p:set>
                                    <p:animEffect transition="in" filter="wipe(up)">
                                      <p:cBhvr>
                                        <p:cTn id="40" dur="1000"/>
                                        <p:tgtEl>
                                          <p:spTgt spid="14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wipe(up)">
                                      <p:cBhvr>
                                        <p:cTn id="45" dur="1000"/>
                                        <p:tgtEl>
                                          <p:spTgt spid="4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wipe(left)">
                                      <p:cBhvr>
                                        <p:cTn id="50"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9" grpId="0" animBg="1"/>
      <p:bldP spid="5139" grpId="1" animBg="1"/>
      <p:bldP spid="5156" grpId="0" animBg="1"/>
      <p:bldP spid="5156" grpId="1" animBg="1"/>
      <p:bldP spid="48" grpId="0" animBg="1"/>
      <p:bldP spid="49" grpId="0" animBg="1"/>
      <p:bldP spid="50" grpId="0" animBg="1"/>
      <p:bldP spid="51" grpId="0" animBg="1"/>
      <p:bldP spid="148" grpId="0" animBg="1"/>
      <p:bldP spid="14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28600" y="6460272"/>
            <a:ext cx="8763000" cy="369332"/>
          </a:xfrm>
          <a:prstGeom prst="rect">
            <a:avLst/>
          </a:prstGeom>
          <a:solidFill>
            <a:schemeClr val="bg1"/>
          </a:solidFill>
        </p:spPr>
        <p:txBody>
          <a:bodyPr wrap="square" rtlCol="0">
            <a:spAutoFit/>
          </a:bodyPr>
          <a:lstStyle/>
          <a:p>
            <a:endParaRPr lang="en-US" dirty="0"/>
          </a:p>
        </p:txBody>
      </p:sp>
      <p:sp>
        <p:nvSpPr>
          <p:cNvPr id="4" name="Title 3"/>
          <p:cNvSpPr>
            <a:spLocks noGrp="1"/>
          </p:cNvSpPr>
          <p:nvPr>
            <p:ph type="title"/>
          </p:nvPr>
        </p:nvSpPr>
        <p:spPr>
          <a:xfrm>
            <a:off x="609600" y="76200"/>
            <a:ext cx="8229600" cy="762000"/>
          </a:xfrm>
        </p:spPr>
        <p:txBody>
          <a:bodyPr/>
          <a:lstStyle/>
          <a:p>
            <a:r>
              <a:rPr lang="en-US" dirty="0" smtClean="0">
                <a:latin typeface="Calibri" pitchFamily="34" charset="0"/>
              </a:rPr>
              <a:t>Partial List of .D Instructions</a:t>
            </a:r>
            <a:endParaRPr lang="en-US" dirty="0"/>
          </a:p>
        </p:txBody>
      </p:sp>
      <p:pic>
        <p:nvPicPr>
          <p:cNvPr id="9" name="Picture 8" descr="Projects.jpg">
            <a:hlinkClick r:id="rId5"/>
          </p:cNvPr>
          <p:cNvPicPr>
            <a:picLocks noChangeAspect="1"/>
          </p:cNvPicPr>
          <p:nvPr>
            <p:custDataLst>
              <p:tags r:id="rId2"/>
            </p:custDataLst>
          </p:nvPr>
        </p:nvPicPr>
        <p:blipFill>
          <a:blip r:embed="rId6" cstate="print"/>
          <a:stretch>
            <a:fillRect/>
          </a:stretch>
        </p:blipFill>
        <p:spPr>
          <a:xfrm>
            <a:off x="762000" y="796028"/>
            <a:ext cx="7620000" cy="5984027"/>
          </a:xfrm>
          <a:prstGeom prst="rect">
            <a:avLst/>
          </a:prstGeom>
        </p:spPr>
      </p:pic>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762000"/>
          </a:xfrm>
        </p:spPr>
        <p:txBody>
          <a:bodyPr/>
          <a:lstStyle/>
          <a:p>
            <a:r>
              <a:rPr lang="en-US" dirty="0" smtClean="0">
                <a:latin typeface="Calibri" pitchFamily="34" charset="0"/>
              </a:rPr>
              <a:t>Partial List of .L Instructions</a:t>
            </a:r>
            <a:endParaRPr lang="en-US" dirty="0"/>
          </a:p>
        </p:txBody>
      </p:sp>
      <p:pic>
        <p:nvPicPr>
          <p:cNvPr id="9" name="Picture 8" descr="L_instructions.jpg">
            <a:hlinkClick r:id="rId5"/>
          </p:cNvPr>
          <p:cNvPicPr>
            <a:picLocks noChangeAspect="1"/>
          </p:cNvPicPr>
          <p:nvPr>
            <p:custDataLst>
              <p:tags r:id="rId2"/>
            </p:custDataLst>
          </p:nvPr>
        </p:nvPicPr>
        <p:blipFill>
          <a:blip r:embed="rId6" cstate="print"/>
          <a:stretch>
            <a:fillRect/>
          </a:stretch>
        </p:blipFill>
        <p:spPr>
          <a:xfrm>
            <a:off x="762000" y="921834"/>
            <a:ext cx="7924800" cy="5511609"/>
          </a:xfrm>
          <a:prstGeom prst="rect">
            <a:avLst/>
          </a:prstGeom>
        </p:spPr>
      </p:pic>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6.xml><?xml version="1.0" encoding="utf-8"?>
<p:tagLst xmlns:a="http://schemas.openxmlformats.org/drawingml/2006/main" xmlns:r="http://schemas.openxmlformats.org/officeDocument/2006/relationships" xmlns:p="http://schemas.openxmlformats.org/presentationml/2006/main">
  <p:tag name="NO LOGOS" val="true"/>
  <p:tag name="COLORSCHEMEINDEX" val="6"/>
  <p:tag name="ELAPSEDTIME" val="119.848"/>
  <p:tag name="ARTICULATE_SLIDE_GUID" val="10c72d79-d4e4-4e67-b2bf-ffe27c08228d"/>
  <p:tag name="ARTICULATE_SLIDE_PAUSE" val="0"/>
  <p:tag name="ARTICULATE_NAV_LEVEL" val="2"/>
  <p:tag name="ARTICULATE_PLAYLIST_ID" val="-1"/>
  <p:tag name="ARTICULATE_VIEW_MODE" val="1"/>
  <p:tag name="ARTICULATE_LOCK_SLIDE" val="0"/>
  <p:tag name="ARTICULATE_SLIDE_NAV" val="5"/>
</p:tagLst>
</file>

<file path=ppt/tags/tag1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8.xml><?xml version="1.0" encoding="utf-8"?>
<p:tagLst xmlns:a="http://schemas.openxmlformats.org/drawingml/2006/main" xmlns:r="http://schemas.openxmlformats.org/officeDocument/2006/relationships" xmlns:p="http://schemas.openxmlformats.org/presentationml/2006/main">
  <p:tag name="ELAPSEDTIME" val="88.994"/>
  <p:tag name="ARTICULATE_SLIDE_GUID" val="643f2483-42f1-4978-b8b0-97afb08d078a"/>
  <p:tag name="ARTICULATE_SLIDE_PAUSE" val="0"/>
  <p:tag name="ARTICULATE_NAV_LEVEL" val="2"/>
  <p:tag name="ARTICULATE_PLAYLIST_ID" val="-1"/>
  <p:tag name="ARTICULATE_VIEW_MODE" val="1"/>
  <p:tag name="ARTICULATE_LOCK_SLIDE" val="0"/>
  <p:tag name="TIMELINE" val="10.41/18.09/24.05/37.18/41.02/48.13/54.61/59.75/61.25"/>
  <p:tag name="ARTICULATE_SLIDE_NAV" val="6"/>
</p:tagLst>
</file>

<file path=ppt/tags/tag1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1.xml><?xml version="1.0" encoding="utf-8"?>
<p:tagLst xmlns:a="http://schemas.openxmlformats.org/drawingml/2006/main" xmlns:r="http://schemas.openxmlformats.org/officeDocument/2006/relationships" xmlns:p="http://schemas.openxmlformats.org/presentationml/2006/main">
  <p:tag name="ELAPSEDTIME" val="70.552"/>
  <p:tag name="ARTICULATE_SLIDE_GUID" val="cce54c87-c03d-4c18-9ca1-f4b2ee15baf0"/>
  <p:tag name="ARTICULATE_SLIDE_PAUSE" val="0"/>
  <p:tag name="ARTICULATE_NAV_LEVEL" val="2"/>
  <p:tag name="ARTICULATE_PLAYLIST_ID" val="-1"/>
  <p:tag name="ARTICULATE_VIEW_MODE" val="1"/>
  <p:tag name="ARTICULATE_LOCK_SLIDE" val="0"/>
  <p:tag name="ARTICULATE_SLIDE_NAV" val="7"/>
</p:tagLst>
</file>

<file path=ppt/tags/tag2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imgtemp\s4hGic1j_files\slide0001_image001.jpg"/>
</p:tagLst>
</file>

<file path=ppt/tags/tag23.xml><?xml version="1.0" encoding="utf-8"?>
<p:tagLst xmlns:a="http://schemas.openxmlformats.org/drawingml/2006/main" xmlns:r="http://schemas.openxmlformats.org/officeDocument/2006/relationships" xmlns:p="http://schemas.openxmlformats.org/presentationml/2006/main">
  <p:tag name="ELAPSEDTIME" val="36.463"/>
  <p:tag name="ARTICULATE_SLIDE_GUID" val="3efedcb6-032c-4808-a9d1-4f9f414e5408"/>
  <p:tag name="ARTICULATE_SLIDE_PAUSE" val="0"/>
  <p:tag name="ARTICULATE_NAV_LEVEL" val="2"/>
  <p:tag name="ARTICULATE_PLAYLIST_ID" val="-1"/>
  <p:tag name="ARTICULATE_VIEW_MODE" val="1"/>
  <p:tag name="ARTICULATE_LOCK_SLIDE" val="0"/>
  <p:tag name="ARTICULATE_SLIDE_NAV" val="8"/>
</p:tagLst>
</file>

<file path=ppt/tags/tag2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imgtemp\6cq39P0F_files\slide0001_image001.jpg"/>
</p:tagLst>
</file>

<file path=ppt/tags/tag25.xml><?xml version="1.0" encoding="utf-8"?>
<p:tagLst xmlns:a="http://schemas.openxmlformats.org/drawingml/2006/main" xmlns:r="http://schemas.openxmlformats.org/officeDocument/2006/relationships" xmlns:p="http://schemas.openxmlformats.org/presentationml/2006/main">
  <p:tag name="ELAPSEDTIME" val="22.776"/>
  <p:tag name="ARTICULATE_SLIDE_GUID" val="defac4ac-953d-4487-8edf-ed8ab15ff290"/>
  <p:tag name="ARTICULATE_SLIDE_PAUSE" val="0"/>
  <p:tag name="ARTICULATE_NAV_LEVEL" val="2"/>
  <p:tag name="ARTICULATE_PLAYLIST_ID" val="-1"/>
  <p:tag name="ARTICULATE_VIEW_MODE" val="1"/>
  <p:tag name="ARTICULATE_LOCK_SLIDE" val="0"/>
  <p:tag name="ARTICULATE_SLIDE_NAV" val="9"/>
</p:tagLst>
</file>

<file path=ppt/tags/tag2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imgtemp\BdRmyVRA_files\slide0001_image001.jpg"/>
</p:tagLst>
</file>

<file path=ppt/tags/tag27.xml><?xml version="1.0" encoding="utf-8"?>
<p:tagLst xmlns:a="http://schemas.openxmlformats.org/drawingml/2006/main" xmlns:r="http://schemas.openxmlformats.org/officeDocument/2006/relationships" xmlns:p="http://schemas.openxmlformats.org/presentationml/2006/main">
  <p:tag name="ELAPSEDTIME" val="38.656"/>
  <p:tag name="ARTICULATE_SLIDE_GUID" val="34c9094e-255a-48be-b173-f41ce7a707bc"/>
  <p:tag name="ARTICULATE_SLIDE_PAUSE" val="0"/>
  <p:tag name="ARTICULATE_NAV_LEVEL" val="2"/>
  <p:tag name="ARTICULATE_PLAYLIST_ID" val="-1"/>
  <p:tag name="ARTICULATE_VIEW_MODE" val="1"/>
  <p:tag name="ARTICULATE_LOCK_SLIDE" val="0"/>
  <p:tag name="ARTICULATE_SLIDE_NAV" val="10"/>
</p:tagLst>
</file>

<file path=ppt/tags/tag2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imgtemp\jz0nJmLv_files\slide0001_image001.jpg"/>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43f337f7-7c85-41fb-813d-908193b82b27"/>
  <p:tag name="ARTICULATE_SLIDE_PAUSE" val="0"/>
  <p:tag name="ARTICULATE_NAV_LEVEL" val="2"/>
  <p:tag name="ARTICULATE_PLAYLIST_ID" val="-1"/>
  <p:tag name="ARTICULATE_LOCK_SLIDE" val="0"/>
  <p:tag name="ELAPSEDTIME" val="184.552"/>
  <p:tag name="ARTICULATE_SLIDE_NAV" val="13"/>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ELAPSEDTIME" val="92.494"/>
  <p:tag name="ARTICULATE_SLIDE_PAUSE" val="0"/>
  <p:tag name="ARTICULATE_NAV_LEVEL" val="2"/>
  <p:tag name="ARTICULATE_PLAYLIST_ID" val="-1"/>
  <p:tag name="ARTICULATE_LOCK_SLIDE" val="0"/>
  <p:tag name="ARTICULATE_SLIDE_GUID" val="6899784b-5288-41c7-a668-ca8a49dc37fe"/>
  <p:tag name="ARTICULATE_SLIDE_NAV" val="11"/>
</p:tagLst>
</file>

<file path=ppt/tags/tag31.xml><?xml version="1.0" encoding="utf-8"?>
<p:tagLst xmlns:a="http://schemas.openxmlformats.org/drawingml/2006/main" xmlns:r="http://schemas.openxmlformats.org/officeDocument/2006/relationships" xmlns:p="http://schemas.openxmlformats.org/presentationml/2006/main">
  <p:tag name="ELAPSEDTIME" val="33.067"/>
  <p:tag name="ARTICULATE_SLIDE_PAUSE" val="0"/>
  <p:tag name="ARTICULATE_NAV_LEVEL" val="2"/>
  <p:tag name="ARTICULATE_PLAYLIST_ID" val="-1"/>
  <p:tag name="ARTICULATE_LOCK_SLIDE" val="0"/>
  <p:tag name="ARTICULATE_SLIDE_GUID" val="037e8c89-4052-4885-bed1-6f217d75cb0a"/>
  <p:tag name="ARTICULATE_SLIDE_NAV" val="12"/>
</p:tagLst>
</file>

<file path=ppt/tags/tag32.xml><?xml version="1.0" encoding="utf-8"?>
<p:tagLst xmlns:a="http://schemas.openxmlformats.org/drawingml/2006/main" xmlns:r="http://schemas.openxmlformats.org/officeDocument/2006/relationships" xmlns:p="http://schemas.openxmlformats.org/presentationml/2006/main">
  <p:tag name="ELAPSEDTIME" val="55.901"/>
  <p:tag name="ARTICULATE_SLIDE_PAUSE" val="0"/>
  <p:tag name="ARTICULATE_NAV_LEVEL" val="2"/>
  <p:tag name="ARTICULATE_PLAYLIST_ID" val="-1"/>
  <p:tag name="ARTICULATE_LOCK_SLIDE" val="0"/>
  <p:tag name="ARTICULATE_SLIDE_GUID" val="12f40dac-f7ba-4d1a-b4ea-301d7184245c"/>
  <p:tag name="ARTICULATE_SLIDE_NAV" val="13"/>
</p:tagLst>
</file>

<file path=ppt/tags/tag33.xml><?xml version="1.0" encoding="utf-8"?>
<p:tagLst xmlns:a="http://schemas.openxmlformats.org/drawingml/2006/main" xmlns:r="http://schemas.openxmlformats.org/officeDocument/2006/relationships" xmlns:p="http://schemas.openxmlformats.org/presentationml/2006/main">
  <p:tag name="ELAPSEDTIME" val="38.369"/>
  <p:tag name="ARTICULATE_SLIDE_PAUSE" val="0"/>
  <p:tag name="ARTICULATE_NAV_LEVEL" val="2"/>
  <p:tag name="ARTICULATE_PLAYLIST_ID" val="-1"/>
  <p:tag name="ARTICULATE_LOCK_SLIDE" val="0"/>
  <p:tag name="ARTICULATE_SLIDE_GUID" val="dc1b4eee-fe69-4576-9a6f-3e16f6e4d68f"/>
  <p:tag name="ARTICULATE_SLIDE_NAV" val="14"/>
</p:tagLst>
</file>

<file path=ppt/tags/tag34.xml><?xml version="1.0" encoding="utf-8"?>
<p:tagLst xmlns:a="http://schemas.openxmlformats.org/drawingml/2006/main" xmlns:r="http://schemas.openxmlformats.org/officeDocument/2006/relationships" xmlns:p="http://schemas.openxmlformats.org/presentationml/2006/main">
  <p:tag name="ELAPSEDTIME" val="31.291"/>
  <p:tag name="ARTICULATE_SLIDE_PAUSE" val="0"/>
  <p:tag name="ARTICULATE_NAV_LEVEL" val="2"/>
  <p:tag name="ARTICULATE_PLAYLIST_ID" val="-1"/>
  <p:tag name="ARTICULATE_LOCK_SLIDE" val="0"/>
  <p:tag name="ARTICULATE_SLIDE_GUID" val="15cc27ac-f87f-4ba7-ad9d-c5deade3cad2"/>
  <p:tag name="ARTICULATE_SLIDE_NAV" val="15"/>
</p:tagLst>
</file>

<file path=ppt/tags/tag35.xml><?xml version="1.0" encoding="utf-8"?>
<p:tagLst xmlns:a="http://schemas.openxmlformats.org/drawingml/2006/main" xmlns:r="http://schemas.openxmlformats.org/officeDocument/2006/relationships" xmlns:p="http://schemas.openxmlformats.org/presentationml/2006/main">
  <p:tag name="ELAPSEDTIME" val="32.234"/>
  <p:tag name="ARTICULATE_SLIDE_PAUSE" val="0"/>
  <p:tag name="ARTICULATE_NAV_LEVEL" val="2"/>
  <p:tag name="ARTICULATE_PLAYLIST_ID" val="-1"/>
  <p:tag name="ARTICULATE_LOCK_SLIDE" val="0"/>
  <p:tag name="ARTICULATE_SLIDE_GUID" val="736186d9-eed1-4da3-9026-9d3140cbd789"/>
  <p:tag name="ARTICULATE_SLIDE_NAV" val="16"/>
</p:tagLst>
</file>

<file path=ppt/tags/tag36.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37.xml><?xml version="1.0" encoding="utf-8"?>
<p:tagLst xmlns:a="http://schemas.openxmlformats.org/drawingml/2006/main" xmlns:r="http://schemas.openxmlformats.org/officeDocument/2006/relationships" xmlns:p="http://schemas.openxmlformats.org/presentationml/2006/main">
  <p:tag name="ELAPSEDTIME" val="27.713"/>
  <p:tag name="ARTICULATE_SLIDE_PAUSE" val="0"/>
  <p:tag name="ARTICULATE_NAV_LEVEL" val="2"/>
  <p:tag name="ARTICULATE_PLAYLIST_ID" val="-1"/>
  <p:tag name="ARTICULATE_LOCK_SLIDE" val="0"/>
  <p:tag name="ARTICULATE_SLIDE_GUID" val="6c8f92dd-13bc-40e4-b266-ce79bdaf044b"/>
  <p:tag name="ARTICULATE_SLIDE_NAV" val="18"/>
</p:tagLst>
</file>

<file path=ppt/tags/tag38.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2"/>
  <p:tag name="ARTICULATE_PLAYLIST_ID" val="-1"/>
  <p:tag name="ARTICULATE_LOCK_SLIDE" val="0"/>
  <p:tag name="ARTICULATE_SLIDE_GUID" val="07960e40-759b-4659-a27e-243490fe21ed"/>
  <p:tag name="ARTICULATE_SLIDE_NAV" val="20"/>
</p:tagLst>
</file>

<file path=ppt/tags/tag39.xml><?xml version="1.0" encoding="utf-8"?>
<p:tagLst xmlns:a="http://schemas.openxmlformats.org/drawingml/2006/main" xmlns:r="http://schemas.openxmlformats.org/officeDocument/2006/relationships" xmlns:p="http://schemas.openxmlformats.org/presentationml/2006/main">
  <p:tag name="ELAPSEDTIME" val="8.567"/>
  <p:tag name="ARTICULATE_SLIDE_PAUSE" val="0"/>
  <p:tag name="ARTICULATE_NAV_LEVEL" val="2"/>
  <p:tag name="ARTICULATE_PLAYLIST_ID" val="-1"/>
  <p:tag name="ARTICULATE_LOCK_SLIDE" val="0"/>
  <p:tag name="ARTICULATE_SLIDE_GUID" val="f14cf365-1546-4dae-af66-643550a09d7a"/>
  <p:tag name="ARTICULATE_SLIDE_NAV" val="21"/>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40.xml><?xml version="1.0" encoding="utf-8"?>
<p:tagLst xmlns:a="http://schemas.openxmlformats.org/drawingml/2006/main" xmlns:r="http://schemas.openxmlformats.org/officeDocument/2006/relationships" xmlns:p="http://schemas.openxmlformats.org/presentationml/2006/main">
  <p:tag name="AUDIO_IMPORT" val="C:\Data\Keystone Training\GAUSS\Online Training\Audio\DR000424.mp3"/>
  <p:tag name="AUDIO_ID" val="969"/>
  <p:tag name="ELAPSEDTIME" val="88.812"/>
  <p:tag name="ARTICULATE_SLIDE_PAUSE" val="0"/>
  <p:tag name="ARTICULATE_NAV_LEVEL" val="1"/>
  <p:tag name="ARTICULATE_PLAYLIST_ID" val="-1"/>
  <p:tag name="ARTICULATE_LOCK_SLIDE" val="0"/>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2f810d4b-2ee3-4d43-8f84-f7b6d20a4d95"/>
  <p:tag name="ARTICULATE_SLIDE_NAV" val="4"/>
  <p:tag name="AUDIO_IMPORT" val="C:\Data\Keystone Training\GAUSS\Online Training\Audio\DR000421.mp3"/>
  <p:tag name="AUDIO_ID" val="967"/>
  <p:tag name="ELAPSEDTIME" val="75.697"/>
  <p:tag name="ARTICULATE_TITLE_TAG" val="KeyStone C6655/57: Device Features"/>
  <p:tag name="ARTICULATE_SLIDE_PAUSE" val="0"/>
  <p:tag name="ARTICULATE_NAV_LEVEL" val="1"/>
  <p:tag name="ARTICULATE_PLAYLIST_ID" val="-1"/>
  <p:tag name="ARTICULATE_LOCK_SLIDE" val="0"/>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2f810d4b-2ee3-4d43-8f84-f7b6d20a4d95"/>
  <p:tag name="ARTICULATE_SLIDE_NAV" val="4"/>
  <p:tag name="AUDIO_IMPORT" val="C:\Data\Keystone Training\GAUSS\Online Training\Audio\DR000423.mp3"/>
  <p:tag name="AUDIO_ID" val="968"/>
  <p:tag name="ELAPSEDTIME" val="40.197"/>
  <p:tag name="ARTICULATE_TITLE_TAG" val="KeyStone C6654: Power Optimized"/>
  <p:tag name="ARTICULATE_SLIDE_PAUSE" val="0"/>
  <p:tag name="ARTICULATE_NAV_LEVEL" val="1"/>
  <p:tag name="ARTICULATE_PLAYLIST_ID" val="-1"/>
  <p:tag name="ARTICULATE_LOCK_SLIDE" val="0"/>
</p:tagLst>
</file>

<file path=ppt/tags/tag43.xml><?xml version="1.0" encoding="utf-8"?>
<p:tagLst xmlns:a="http://schemas.openxmlformats.org/drawingml/2006/main" xmlns:r="http://schemas.openxmlformats.org/officeDocument/2006/relationships" xmlns:p="http://schemas.openxmlformats.org/presentationml/2006/main">
  <p:tag name="AUDIO_IMPORT" val="C:\Data\Keystone Training\GAUSS\Online Training\Audio\DR000424.mp3"/>
  <p:tag name="AUDIO_ID" val="969"/>
  <p:tag name="ELAPSEDTIME" val="88.812"/>
  <p:tag name="ARTICULATE_SLIDE_PAUSE" val="0"/>
  <p:tag name="ARTICULATE_NAV_LEVEL" val="1"/>
  <p:tag name="ARTICULATE_PLAYLIST_ID" val="-1"/>
  <p:tag name="ARTICULATE_LOCK_SLIDE" val="0"/>
</p:tagLst>
</file>

<file path=ppt/tags/tag44.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1"/>
  <p:tag name="ARTICULATE_PLAYLIST_ID" val="-1"/>
  <p:tag name="ARTICULATE_LOCK_SLIDE" val="0"/>
  <p:tag name="ARTICULATE_SLIDE_GUID" val="b460e9f8-0505-4ebf-9f1c-e3b30224b0f6"/>
  <p:tag name="ARTICULATE_SLIDE_NAV" val="71"/>
</p:tagLst>
</file>

<file path=ppt/tags/tag45.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46.xml><?xml version="1.0" encoding="utf-8"?>
<p:tagLst xmlns:a="http://schemas.openxmlformats.org/drawingml/2006/main" xmlns:r="http://schemas.openxmlformats.org/officeDocument/2006/relationships" xmlns:p="http://schemas.openxmlformats.org/presentationml/2006/main">
  <p:tag name="ELAPSEDTIME" val="3.473"/>
</p:tagLst>
</file>

<file path=ppt/tags/tag47.xml><?xml version="1.0" encoding="utf-8"?>
<p:tagLst xmlns:a="http://schemas.openxmlformats.org/drawingml/2006/main" xmlns:r="http://schemas.openxmlformats.org/officeDocument/2006/relationships" xmlns:p="http://schemas.openxmlformats.org/presentationml/2006/main">
  <p:tag name="ELAPSEDTIME" val="20.505"/>
  <p:tag name="ARTICULATE_SLIDE_PAUSE" val="0"/>
  <p:tag name="ARTICULATE_NAV_LEVEL" val="3"/>
  <p:tag name="ARTICULATE_PLAYLIST_ID" val="-1"/>
  <p:tag name="ARTICULATE_LOCK_SLIDE" val="0"/>
  <p:tag name="ARTICULATE_SLIDE_GUID" val="682c950b-9967-4e62-91be-54a21df83053"/>
  <p:tag name="ARTICULATE_SLIDE_NAV" val="34"/>
</p:tagLst>
</file>

<file path=ppt/tags/tag48.xml><?xml version="1.0" encoding="utf-8"?>
<p:tagLst xmlns:a="http://schemas.openxmlformats.org/drawingml/2006/main" xmlns:r="http://schemas.openxmlformats.org/officeDocument/2006/relationships" xmlns:p="http://schemas.openxmlformats.org/presentationml/2006/main">
  <p:tag name="ELAPSEDTIME" val="159.552"/>
  <p:tag name="ARTICULATE_SLIDE_PAUSE" val="0"/>
  <p:tag name="ARTICULATE_NAV_LEVEL" val="2"/>
  <p:tag name="ARTICULATE_PLAYLIST_ID" val="-1"/>
  <p:tag name="ARTICULATE_LOCK_SLIDE" val="0"/>
  <p:tag name="ARTICULATE_SLIDE_GUID" val="f4ad093c-57fb-48c2-8218-8faabd2ff141"/>
  <p:tag name="ARTICULATE_SLIDE_NAV" val="44"/>
</p:tagLst>
</file>

<file path=ppt/tags/tag49.xml><?xml version="1.0" encoding="utf-8"?>
<p:tagLst xmlns:a="http://schemas.openxmlformats.org/drawingml/2006/main" xmlns:r="http://schemas.openxmlformats.org/officeDocument/2006/relationships" xmlns:p="http://schemas.openxmlformats.org/presentationml/2006/main">
  <p:tag name="ELAPSEDTIME" val="39.755"/>
  <p:tag name="ARTICULATE_SLIDE_PAUSE" val="0"/>
  <p:tag name="ARTICULATE_NAV_LEVEL" val="2"/>
  <p:tag name="ARTICULATE_PLAYLIST_ID" val="-1"/>
  <p:tag name="ARTICULATE_LOCK_SLIDE" val="0"/>
  <p:tag name="ARTICULATE_SLIDE_GUID" val="6f194eed-775e-400e-96e7-2079d5a103da"/>
  <p:tag name="ARTICULATE_SLIDE_NAV" val="57"/>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50.xml><?xml version="1.0" encoding="utf-8"?>
<p:tagLst xmlns:a="http://schemas.openxmlformats.org/drawingml/2006/main" xmlns:r="http://schemas.openxmlformats.org/officeDocument/2006/relationships" xmlns:p="http://schemas.openxmlformats.org/presentationml/2006/main">
  <p:tag name="ELAPSEDTIME" val="67.734"/>
  <p:tag name="ARTICULATE_SLIDE_PAUSE" val="0"/>
  <p:tag name="ARTICULATE_NAV_LEVEL" val="2"/>
  <p:tag name="ARTICULATE_PLAYLIST_ID" val="-1"/>
  <p:tag name="ARTICULATE_LOCK_SLIDE" val="0"/>
  <p:tag name="ARTICULATE_SLIDE_GUID" val="3a6348f0-9065-44ed-9ef5-07a8f947d241"/>
  <p:tag name="ARTICULATE_SLIDE_NAV" val="4"/>
</p:tagLst>
</file>

<file path=ppt/tags/tag51.xml><?xml version="1.0" encoding="utf-8"?>
<p:tagLst xmlns:a="http://schemas.openxmlformats.org/drawingml/2006/main" xmlns:r="http://schemas.openxmlformats.org/officeDocument/2006/relationships" xmlns:p="http://schemas.openxmlformats.org/presentationml/2006/main">
  <p:tag name="ELAPSEDTIME" val="114.651"/>
  <p:tag name="ARTICULATE_SLIDE_GUID" val="9c1b52c1-f6fe-4841-939b-c5fc2a8768ca"/>
  <p:tag name="ARTICULATE_SLIDE_PAUSE" val="0"/>
  <p:tag name="ARTICULATE_NAV_LEVEL" val="2"/>
  <p:tag name="ARTICULATE_PLAYLIST_ID" val="-1"/>
  <p:tag name="ARTICULATE_VIEW_MODE" val="2"/>
  <p:tag name="ARTICULATE_LOCK_SLIDE" val="0"/>
  <p:tag name="ARTICULATE_SLIDE_NAV" val="4"/>
</p:tagLst>
</file>

<file path=ppt/tags/tag52.xml><?xml version="1.0" encoding="utf-8"?>
<p:tagLst xmlns:a="http://schemas.openxmlformats.org/drawingml/2006/main" xmlns:r="http://schemas.openxmlformats.org/officeDocument/2006/relationships" xmlns:p="http://schemas.openxmlformats.org/presentationml/2006/main">
  <p:tag name="ARTICULATE_TITLE_TAG" val="TCP3E Overview"/>
  <p:tag name="ELAPSEDTIME" val="69.036"/>
  <p:tag name="ARTICULATE_SLIDE_GUID" val="8844c34b-d239-4bbf-8a6c-8fc1f47f3b41"/>
  <p:tag name="ARTICULATE_SLIDE_PAUSE" val="0"/>
  <p:tag name="ARTICULATE_NAV_LEVEL" val="2"/>
  <p:tag name="ARTICULATE_PLAYLIST_ID" val="-1"/>
  <p:tag name="ARTICULATE_LOCK_SLIDE" val="0"/>
  <p:tag name="ARTICULATE_SLIDE_NAV" val="4"/>
</p:tagLst>
</file>

<file path=ppt/tags/tag5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AG4iKncu_files\slide0001_image001.png"/>
</p:tagLst>
</file>

<file path=ppt/tags/tag54.xml><?xml version="1.0" encoding="utf-8"?>
<p:tagLst xmlns:a="http://schemas.openxmlformats.org/drawingml/2006/main" xmlns:r="http://schemas.openxmlformats.org/officeDocument/2006/relationships" xmlns:p="http://schemas.openxmlformats.org/presentationml/2006/main">
  <p:tag name="ARTICULATE_IMAGE_RECOLOR" val="0"/>
  <p:tag name="ARTICULATE_PUBLISH_MODE" val="1"/>
</p:tagLst>
</file>

<file path=ppt/tags/tag55.xml><?xml version="1.0" encoding="utf-8"?>
<p:tagLst xmlns:a="http://schemas.openxmlformats.org/drawingml/2006/main" xmlns:r="http://schemas.openxmlformats.org/officeDocument/2006/relationships" xmlns:p="http://schemas.openxmlformats.org/presentationml/2006/main">
  <p:tag name="ELAPSEDTIME" val="100.411"/>
  <p:tag name="ARTICULATE_SLIDE_PAUSE" val="0"/>
  <p:tag name="ARTICULATE_NAV_LEVEL" val="2"/>
  <p:tag name="ARTICULATE_PLAYLIST_ID" val="-1"/>
  <p:tag name="ARTICULATE_LOCK_SLIDE" val="0"/>
  <p:tag name="ARTICULATE_SLIDE_GUID" val="b88c6bd1-55bb-47f0-abf1-c0c473b9dae2"/>
  <p:tag name="ARTICULATE_SLIDE_NAV" val="46"/>
</p:tagLst>
</file>

<file path=ppt/tags/tag56.xml><?xml version="1.0" encoding="utf-8"?>
<p:tagLst xmlns:a="http://schemas.openxmlformats.org/drawingml/2006/main" xmlns:r="http://schemas.openxmlformats.org/officeDocument/2006/relationships" xmlns:p="http://schemas.openxmlformats.org/presentationml/2006/main">
  <p:tag name="ELAPSEDTIME" val="67.734"/>
  <p:tag name="ARTICULATE_SLIDE_PAUSE" val="0"/>
  <p:tag name="ARTICULATE_NAV_LEVEL" val="2"/>
  <p:tag name="ARTICULATE_PLAYLIST_ID" val="-1"/>
  <p:tag name="ARTICULATE_LOCK_SLIDE" val="0"/>
  <p:tag name="ARTICULATE_SLIDE_GUID" val="3a6348f0-9065-44ed-9ef5-07a8f947d241"/>
  <p:tag name="ARTICULATE_SLIDE_NAV" val="4"/>
</p:tagLst>
</file>

<file path=ppt/tags/tag6.xml><?xml version="1.0" encoding="utf-8"?>
<p:tagLst xmlns:a="http://schemas.openxmlformats.org/drawingml/2006/main" xmlns:r="http://schemas.openxmlformats.org/officeDocument/2006/relationships" xmlns:p="http://schemas.openxmlformats.org/presentationml/2006/main">
  <p:tag name="ELAPSEDTIME" val="7.885"/>
  <p:tag name="ARTICULATE_SLIDE_PAUSE" val="0"/>
  <p:tag name="ARTICULATE_NAV_LEVEL" val="1"/>
  <p:tag name="ARTICULATE_PLAYLIST_ID" val="-1"/>
  <p:tag name="ARTICULATE_LOCK_SLIDE" val="0"/>
  <p:tag name="ARTICULATE_SLIDE_GUID" val="729f5771-939f-459c-a799-aec7698a9bca"/>
  <p:tag name="ARTICULATE_SLIDE_NAV" val="1"/>
</p:tagLst>
</file>

<file path=ppt/tags/tag7.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2"/>
  <p:tag name="ARTICULATE_PLAYLIST_ID" val="-1"/>
  <p:tag name="ARTICULATE_LOCK_SLIDE" val="0"/>
  <p:tag name="ARTICULATE_SLIDE_GUID" val="07960e40-759b-4659-a27e-243490fe21ed"/>
  <p:tag name="ARTICULATE_SLIDE_NAV" val="20"/>
</p:tagLst>
</file>

<file path=ppt/tags/tag8.xml><?xml version="1.0" encoding="utf-8"?>
<p:tagLst xmlns:a="http://schemas.openxmlformats.org/drawingml/2006/main" xmlns:r="http://schemas.openxmlformats.org/officeDocument/2006/relationships" xmlns:p="http://schemas.openxmlformats.org/presentationml/2006/main">
  <p:tag name="ELAPSEDTIME" val="75.385"/>
  <p:tag name="ARTICULATE_SLIDE_PAUSE" val="0"/>
  <p:tag name="ARTICULATE_NAV_LEVEL" val="2"/>
  <p:tag name="ARTICULATE_PLAYLIST_ID" val="-1"/>
  <p:tag name="ARTICULATE_LOCK_SLIDE" val="0"/>
  <p:tag name="ARTICULATE_SLIDE_GUID" val="0b93dcc8-d2cf-47d6-ab77-8f0eb20ec0b5"/>
  <p:tag name="ARTICULATE_SLIDE_NAV" val="10"/>
</p:tagLst>
</file>

<file path=ppt/tags/tag9.xml><?xml version="1.0" encoding="utf-8"?>
<p:tagLst xmlns:a="http://schemas.openxmlformats.org/drawingml/2006/main" xmlns:r="http://schemas.openxmlformats.org/officeDocument/2006/relationships" xmlns:p="http://schemas.openxmlformats.org/presentationml/2006/main">
  <p:tag name="ELAPSEDTIME" val="122.588"/>
  <p:tag name="ARTICULATE_SLIDE_GUID" val="f63357b2-8a1b-4c55-9126-951da9cde8bb"/>
  <p:tag name="ARTICULATE_SLIDE_PAUSE" val="0"/>
  <p:tag name="ARTICULATE_NAV_LEVEL" val="2"/>
  <p:tag name="ARTICULATE_PLAYLIST_ID" val="-1"/>
  <p:tag name="ARTICULATE_VIEW_MODE" val="1"/>
  <p:tag name="ARTICULATE_LOCK_SLIDE" val="0"/>
  <p:tag name="TIMELINE" val="6.42/42.10/68.00/92.61"/>
  <p:tag name="ARTICULATE_SLIDE_NAV" val="4"/>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4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customXml/itemProps2.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3.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9247FEFF-82D0-4BBE-AA2E-6E8C28F7BB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41553</TotalTime>
  <Words>5008</Words>
  <Application>Microsoft Office PowerPoint</Application>
  <PresentationFormat>On-screen Show (4:3)</PresentationFormat>
  <Paragraphs>2155</Paragraphs>
  <Slides>45</Slides>
  <Notes>36</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45</vt:i4>
      </vt:variant>
    </vt:vector>
  </HeadingPairs>
  <TitlesOfParts>
    <vt:vector size="48" baseType="lpstr">
      <vt:lpstr>13_KeyStoneOLT</vt:lpstr>
      <vt:lpstr>14_KeyStoneOLT</vt:lpstr>
      <vt:lpstr>Visio</vt:lpstr>
      <vt:lpstr>Multicore Applications Team</vt:lpstr>
      <vt:lpstr>Enhanced DSP core</vt:lpstr>
      <vt:lpstr>KeyStone Device Architecture</vt:lpstr>
      <vt:lpstr>C66x CorePac</vt:lpstr>
      <vt:lpstr>C66x CorePac</vt:lpstr>
      <vt:lpstr>C66x DSP Core</vt:lpstr>
      <vt:lpstr>C66x DSP Core Cross-Path</vt:lpstr>
      <vt:lpstr>Partial List of .D Instructions</vt:lpstr>
      <vt:lpstr>Partial List of .L Instructions</vt:lpstr>
      <vt:lpstr>Partial List of .M Instructions</vt:lpstr>
      <vt:lpstr>Partial List of .S Instructions</vt:lpstr>
      <vt:lpstr>C66x CorePac Improvements Over C64x+</vt:lpstr>
      <vt:lpstr>Enhanced C66x Instruction Set  </vt:lpstr>
      <vt:lpstr>Interesting New C66x Instructions</vt:lpstr>
      <vt:lpstr>C66x SIMD Instruction: CMATMPY</vt:lpstr>
      <vt:lpstr>Memory Subsystem</vt:lpstr>
      <vt:lpstr>Multicore Navigator</vt:lpstr>
      <vt:lpstr>Network Coprocessor</vt:lpstr>
      <vt:lpstr>External Interfaces</vt:lpstr>
      <vt:lpstr>TeraNet Switch Fabric</vt:lpstr>
      <vt:lpstr>Diagnostic Enhancements</vt:lpstr>
      <vt:lpstr>HyperLink Bus</vt:lpstr>
      <vt:lpstr>Miscellaneous Elements</vt:lpstr>
      <vt:lpstr>App-Specific: Wireless Applications</vt:lpstr>
      <vt:lpstr>App-Specific: General Purpose</vt:lpstr>
      <vt:lpstr>Low-Power Low-Cost  KeyStone C665x Sub-family</vt:lpstr>
      <vt:lpstr>Slide 27</vt:lpstr>
      <vt:lpstr>Slide 28</vt:lpstr>
      <vt:lpstr>KeyStone C665x: Key HW Variations</vt:lpstr>
      <vt:lpstr>For More Information</vt:lpstr>
      <vt:lpstr>Additional Information</vt:lpstr>
      <vt:lpstr>Memory Subsystem – Additional Information</vt:lpstr>
      <vt:lpstr>Multicore Navigator - Additional Information</vt:lpstr>
      <vt:lpstr>Network Coprocessor (Logical) Additional Information</vt:lpstr>
      <vt:lpstr>External Interfaces - Additional Information</vt:lpstr>
      <vt:lpstr>Serial RapidIO - Additional Information</vt:lpstr>
      <vt:lpstr>TeraNet - Additional Information</vt:lpstr>
      <vt:lpstr>Debug – Additional Information</vt:lpstr>
      <vt:lpstr>Miscellaneous Elements –Additional Information</vt:lpstr>
      <vt:lpstr>EDMA – Additional Information</vt:lpstr>
      <vt:lpstr>FFT Coprocessor (FFTC) - Additional Information</vt:lpstr>
      <vt:lpstr>Turbo CoProcessor 3 Decoder (TCP3D) Additional Information</vt:lpstr>
      <vt:lpstr>Turbo CoProcessor 3 Encoder (TCP3E) – Additional Information</vt:lpstr>
      <vt:lpstr>Bit Rate Coprocessor (BCP) – Additional Information</vt:lpstr>
      <vt:lpstr>Viterbi Decoder Coprocessor (VCP2) – Additional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Ran Katzur</cp:lastModifiedBy>
  <cp:revision>1532</cp:revision>
  <dcterms:created xsi:type="dcterms:W3CDTF">2007-12-19T20:51:45Z</dcterms:created>
  <dcterms:modified xsi:type="dcterms:W3CDTF">2012-09-07T02:36:15Z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10696024-0E97-481F-8E21-6A910E697661</vt:lpwstr>
  </property>
  <property fmtid="{D5CDD505-2E9C-101B-9397-08002B2CF9AE}" pid="6" name="ArticulateProjectFull">
    <vt:lpwstr>C:\Data\Keystone Training\BINDERS\slides\KeyStone Overview.ppta</vt:lpwstr>
  </property>
</Properties>
</file>