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4"/>
  </p:notesMasterIdLst>
  <p:sldIdLst>
    <p:sldId id="259" r:id="rId2"/>
    <p:sldId id="306" r:id="rId3"/>
    <p:sldId id="308" r:id="rId4"/>
    <p:sldId id="315" r:id="rId5"/>
    <p:sldId id="326" r:id="rId6"/>
    <p:sldId id="302" r:id="rId7"/>
    <p:sldId id="311" r:id="rId8"/>
    <p:sldId id="303" r:id="rId9"/>
    <p:sldId id="310" r:id="rId10"/>
    <p:sldId id="316" r:id="rId11"/>
    <p:sldId id="330" r:id="rId12"/>
    <p:sldId id="328" r:id="rId13"/>
    <p:sldId id="332" r:id="rId14"/>
    <p:sldId id="331" r:id="rId15"/>
    <p:sldId id="318" r:id="rId16"/>
    <p:sldId id="329" r:id="rId17"/>
    <p:sldId id="319" r:id="rId18"/>
    <p:sldId id="320" r:id="rId19"/>
    <p:sldId id="321" r:id="rId20"/>
    <p:sldId id="322" r:id="rId21"/>
    <p:sldId id="323" r:id="rId22"/>
    <p:sldId id="327" r:id="rId23"/>
  </p:sldIdLst>
  <p:sldSz cx="9144000" cy="6858000" type="screen4x3"/>
  <p:notesSz cx="7315200" cy="9601200"/>
  <p:custDataLst>
    <p:tags r:id="rId25"/>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7C80"/>
    <a:srgbClr val="A0ECF6"/>
    <a:srgbClr val="008000"/>
    <a:srgbClr val="333300"/>
    <a:srgbClr val="009900"/>
    <a:srgbClr val="800000"/>
    <a:srgbClr val="FF797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10" autoAdjust="0"/>
  </p:normalViewPr>
  <p:slideViewPr>
    <p:cSldViewPr>
      <p:cViewPr varScale="1">
        <p:scale>
          <a:sx n="100" d="100"/>
          <a:sy n="100" d="100"/>
        </p:scale>
        <p:origin x="-30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7453888" cy="374538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dirty="0"/>
          </a:p>
        </p:txBody>
      </p:sp>
      <p:sp>
        <p:nvSpPr>
          <p:cNvPr id="61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dirty="0"/>
          </a:p>
        </p:txBody>
      </p:sp>
      <p:sp>
        <p:nvSpPr>
          <p:cNvPr id="61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dirty="0"/>
          </a:p>
        </p:txBody>
      </p:sp>
      <p:sp>
        <p:nvSpPr>
          <p:cNvPr id="61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7D85CFDE-532E-417C-A2AD-0C5C8E337136}"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9A170-3E73-479C-8127-828FA6828185}" type="slidenum">
              <a:rPr lang="en-US"/>
              <a:pPr/>
              <a:t>1</a:t>
            </a:fld>
            <a:endParaRPr lang="en-US" dirty="0"/>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dirty="0"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43567"/>
            <a:fld id="{10144997-15AB-425C-90E6-9DA978354CFA}" type="slidenum">
              <a:rPr lang="en-US" smtClean="0">
                <a:solidFill>
                  <a:srgbClr val="000000"/>
                </a:solidFill>
                <a:latin typeface="Arial" pitchFamily="34" charset="0"/>
              </a:rPr>
              <a:pPr defTabSz="943567"/>
              <a:t>22</a:t>
            </a:fld>
            <a:endParaRPr lang="en-US" dirty="0" smtClean="0">
              <a:solidFill>
                <a:srgbClr val="000000"/>
              </a:solidFill>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F9671649-D823-4BEA-9285-481E35983DE8}" type="slidenum">
              <a:rPr lang="en-US" sz="1200">
                <a:solidFill>
                  <a:srgbClr val="000000"/>
                </a:solidFill>
              </a:rPr>
              <a:pPr defTabSz="951801"/>
              <a:t>5</a:t>
            </a:fld>
            <a:endParaRPr lang="en-US" sz="1200" dirty="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5354" tIns="47676" rIns="95354" bIns="47676"/>
          <a:lstStyle/>
          <a:p>
            <a:r>
              <a:rPr lang="en-US" dirty="0" smtClean="0"/>
              <a:t>Shannon expands on Nyquist ‘s processing power by doubling the C66x DSP core count to 8. This configuration provides a high performing IP Network Transport solution and excels at the layer 2 and even addresses layer 3 processing requirements of wireless base station while offering significantly lower power consumption than traditional GPPs. Layer 2, 3 and IP network/transport Coprocessor for fast path processing along with Linux support are provided in Shannon resulting in an excellent platform for layer 2 and 3 processing. The Shannon and Nyquist / Turbo Nyquist combination are ideal for large scale Macro base stations.</a:t>
            </a:r>
          </a:p>
          <a:p>
            <a:endParaRPr lang="en-US" dirty="0" smtClean="0"/>
          </a:p>
          <a:p>
            <a:r>
              <a:rPr lang="en-US" dirty="0" smtClean="0"/>
              <a:t>Using Hyperlink 50 Shannon can also be configured as an extension of Nyquist / Turbo Nyquist. HyperLink 50 is a very low latency (&lt;200ns), high data rate (50 Gbps) interface which is typically used as a bridge Shannon and Turbo Nyquist. In addition to its low latency and high data rate this connection is transparent to the software. A Shannon / Turbo Nyquist pairing can combine into a very high performance 12 core </a:t>
            </a:r>
            <a:r>
              <a:rPr lang="en-US" dirty="0" err="1" smtClean="0"/>
              <a:t>SoC.</a:t>
            </a:r>
            <a:r>
              <a:rPr lang="en-US" dirty="0" smtClean="0"/>
              <a:t> The Coprocessors can work in a ‘farm’ concept and can be shared between the 12 cores. Multicore Navigator and it’s unified communication capabilities facilitate such ‘coupling’ of devices natively. Optionally the IO can be powered down to reduce the overall power consumption if only the Shannon cores are required. </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95235" name="Rectangle 3"/>
          <p:cNvSpPr>
            <a:spLocks noGrp="1" noChangeArrowheads="1"/>
          </p:cNvSpPr>
          <p:nvPr>
            <p:ph type="ctrTitle"/>
          </p:nvPr>
        </p:nvSpPr>
        <p:spPr>
          <a:xfrm>
            <a:off x="342900" y="1943100"/>
            <a:ext cx="8458200" cy="1470025"/>
          </a:xfrm>
        </p:spPr>
        <p:txBody>
          <a:bodyPr/>
          <a:lstStyle>
            <a:lvl1pPr>
              <a:defRPr sz="4000">
                <a:solidFill>
                  <a:schemeClr val="accent2"/>
                </a:solidFill>
              </a:defRPr>
            </a:lvl1pPr>
          </a:lstStyle>
          <a:p>
            <a:r>
              <a:rPr lang="en-US"/>
              <a:t>Click to edit Master title style</a:t>
            </a:r>
          </a:p>
        </p:txBody>
      </p:sp>
      <p:sp>
        <p:nvSpPr>
          <p:cNvPr id="95236" name="Rectangle 4"/>
          <p:cNvSpPr>
            <a:spLocks noGrp="1" noChangeArrowheads="1"/>
          </p:cNvSpPr>
          <p:nvPr>
            <p:ph type="subTitle" idx="1"/>
          </p:nvPr>
        </p:nvSpPr>
        <p:spPr>
          <a:xfrm>
            <a:off x="342900" y="3698875"/>
            <a:ext cx="8458200" cy="1485900"/>
          </a:xfrm>
        </p:spPr>
        <p:txBody>
          <a:bodyPr/>
          <a:lstStyle>
            <a:lvl1pPr marL="0" indent="0">
              <a:buFontTx/>
              <a:buNone/>
              <a:defRPr>
                <a:solidFill>
                  <a:schemeClr val="tx2"/>
                </a:solidFill>
              </a:defRPr>
            </a:lvl1pPr>
          </a:lstStyle>
          <a:p>
            <a:r>
              <a:rPr lang="en-US"/>
              <a:t>Click to edit Master subtitle style</a:t>
            </a:r>
          </a:p>
        </p:txBody>
      </p:sp>
      <p:sp>
        <p:nvSpPr>
          <p:cNvPr id="95237" name="Rectangle 5"/>
          <p:cNvSpPr>
            <a:spLocks noGrp="1" noChangeArrowheads="1"/>
          </p:cNvSpPr>
          <p:nvPr>
            <p:ph type="dt" sz="half" idx="2"/>
          </p:nvPr>
        </p:nvSpPr>
        <p:spPr>
          <a:xfrm>
            <a:off x="355600" y="6038850"/>
            <a:ext cx="2133600" cy="206375"/>
          </a:xfrm>
          <a:prstGeom prst="rect">
            <a:avLst/>
          </a:prstGeom>
        </p:spPr>
        <p:txBody>
          <a:bodyPr/>
          <a:lstStyle>
            <a:lvl1pPr>
              <a:defRPr/>
            </a:lvl1pPr>
          </a:lstStyle>
          <a:p>
            <a:endParaRPr lang="en-US" dirty="0"/>
          </a:p>
        </p:txBody>
      </p:sp>
      <p:sp>
        <p:nvSpPr>
          <p:cNvPr id="95238" name="Rectangle 6"/>
          <p:cNvSpPr>
            <a:spLocks noGrp="1" noChangeArrowheads="1"/>
          </p:cNvSpPr>
          <p:nvPr>
            <p:ph type="ftr" sz="quarter" idx="3"/>
          </p:nvPr>
        </p:nvSpPr>
        <p:spPr>
          <a:xfrm>
            <a:off x="3114675" y="6038850"/>
            <a:ext cx="2895600" cy="206375"/>
          </a:xfrm>
          <a:prstGeom prst="rect">
            <a:avLst/>
          </a:prstGeom>
        </p:spPr>
        <p:txBody>
          <a:bodyPr/>
          <a:lstStyle>
            <a:lvl1pPr>
              <a:defRPr/>
            </a:lvl1pPr>
          </a:lstStyle>
          <a:p>
            <a:endParaRPr lang="en-US" dirty="0"/>
          </a:p>
        </p:txBody>
      </p:sp>
      <p:sp>
        <p:nvSpPr>
          <p:cNvPr id="95239" name="Rectangle 7"/>
          <p:cNvSpPr>
            <a:spLocks noGrp="1" noChangeArrowheads="1"/>
          </p:cNvSpPr>
          <p:nvPr>
            <p:ph type="sldNum" sz="quarter" idx="4"/>
          </p:nvPr>
        </p:nvSpPr>
        <p:spPr>
          <a:xfrm>
            <a:off x="6642100" y="6038850"/>
            <a:ext cx="2133600" cy="206375"/>
          </a:xfrm>
          <a:prstGeom prst="rect">
            <a:avLst/>
          </a:prstGeom>
        </p:spPr>
        <p:txBody>
          <a:bodyPr/>
          <a:lstStyle>
            <a:lvl1pPr>
              <a:defRPr/>
            </a:lvl1pPr>
          </a:lstStyle>
          <a:p>
            <a:fld id="{56FC269A-F7E0-4809-8C99-2ED4ADF48365}"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3375" y="1185863"/>
            <a:ext cx="8467725" cy="4692650"/>
          </a:xfrm>
        </p:spPr>
        <p:txBody>
          <a:bodyPr/>
          <a:lstStyle/>
          <a:p>
            <a:endParaRPr lang="en-US" dirty="0"/>
          </a:p>
        </p:txBody>
      </p:sp>
      <p:sp>
        <p:nvSpPr>
          <p:cNvPr id="4" name="Date Placeholder 3"/>
          <p:cNvSpPr>
            <a:spLocks noGrp="1"/>
          </p:cNvSpPr>
          <p:nvPr>
            <p:ph type="dt" sz="half" idx="10"/>
          </p:nvPr>
        </p:nvSpPr>
        <p:spPr>
          <a:xfrm>
            <a:off x="355600" y="6038850"/>
            <a:ext cx="2133600" cy="206375"/>
          </a:xfrm>
          <a:prstGeom prst="rect">
            <a:avLst/>
          </a:prstGeom>
        </p:spPr>
        <p:txBody>
          <a:bodyPr/>
          <a:lstStyle>
            <a:lvl1pPr>
              <a:defRPr/>
            </a:lvl1pPr>
          </a:lstStyle>
          <a:p>
            <a:endParaRPr lang="en-US" dirty="0"/>
          </a:p>
        </p:txBody>
      </p:sp>
      <p:sp>
        <p:nvSpPr>
          <p:cNvPr id="5" name="Footer Placeholder 4"/>
          <p:cNvSpPr>
            <a:spLocks noGrp="1"/>
          </p:cNvSpPr>
          <p:nvPr>
            <p:ph type="ftr" sz="quarter" idx="11"/>
          </p:nvPr>
        </p:nvSpPr>
        <p:spPr>
          <a:xfrm>
            <a:off x="3114675" y="6038850"/>
            <a:ext cx="2895600" cy="206375"/>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2"/>
          </p:nvPr>
        </p:nvSpPr>
        <p:spPr>
          <a:xfrm>
            <a:off x="6642100" y="6038850"/>
            <a:ext cx="2133600" cy="206375"/>
          </a:xfrm>
          <a:prstGeom prst="rect">
            <a:avLst/>
          </a:prstGeom>
        </p:spPr>
        <p:txBody>
          <a:bodyPr/>
          <a:lstStyle>
            <a:lvl1pPr>
              <a:defRPr/>
            </a:lvl1pPr>
          </a:lstStyle>
          <a:p>
            <a:fld id="{CD9D0F0A-279E-4B36-8FB4-3206C6639A6A}"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55600" y="6038850"/>
            <a:ext cx="2133600" cy="206375"/>
          </a:xfrm>
          <a:prstGeom prst="rect">
            <a:avLst/>
          </a:prstGeom>
        </p:spPr>
        <p:txBody>
          <a:bodyPr/>
          <a:lstStyle>
            <a:lvl1pPr>
              <a:defRPr/>
            </a:lvl1pPr>
          </a:lstStyle>
          <a:p>
            <a:endParaRPr lang="en-US" dirty="0"/>
          </a:p>
        </p:txBody>
      </p:sp>
      <p:sp>
        <p:nvSpPr>
          <p:cNvPr id="6" name="Footer Placeholder 5"/>
          <p:cNvSpPr>
            <a:spLocks noGrp="1"/>
          </p:cNvSpPr>
          <p:nvPr>
            <p:ph type="ftr" sz="quarter" idx="11"/>
          </p:nvPr>
        </p:nvSpPr>
        <p:spPr>
          <a:xfrm>
            <a:off x="3114675" y="6038850"/>
            <a:ext cx="2895600" cy="206375"/>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6642100" y="6038850"/>
            <a:ext cx="2133600" cy="206375"/>
          </a:xfrm>
          <a:prstGeom prst="rect">
            <a:avLst/>
          </a:prstGeom>
        </p:spPr>
        <p:txBody>
          <a:bodyPr/>
          <a:lstStyle>
            <a:lvl1pPr>
              <a:defRPr/>
            </a:lvl1pPr>
          </a:lstStyle>
          <a:p>
            <a:fld id="{395165DF-426A-473C-A7F7-98DA9D94049A}"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31749" name="Picture 8" descr="ti_hz_1c_pos_rgb_jpg.jpg"/>
          <p:cNvPicPr>
            <a:picLocks noChangeAspect="1"/>
          </p:cNvPicPr>
          <p:nvPr userDrawn="1">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8"/>
            </p:custDataLst>
          </p:nvPr>
        </p:nvSpPr>
        <p:spPr>
          <a:xfrm>
            <a:off x="7425271"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38" r:id="rId3"/>
    <p:sldLayoutId id="2147483739" r:id="rId4"/>
    <p:sldLayoutId id="2147483740" r:id="rId5"/>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hyperlink" Target="http://e2e.ti.com/" TargetMode="External"/><Relationship Id="rId4" Type="http://schemas.openxmlformats.org/officeDocument/2006/relationships/hyperlink" Target="http://www.ti.com/litv/pdf/sprugs6b"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1148017" y="1943100"/>
            <a:ext cx="7227887" cy="1470025"/>
          </a:xfrm>
        </p:spPr>
        <p:txBody>
          <a:bodyPr/>
          <a:lstStyle/>
          <a:p>
            <a:pPr algn="ctr"/>
            <a:r>
              <a:rPr lang="en-US" dirty="0" smtClean="0">
                <a:solidFill>
                  <a:schemeClr val="tx1"/>
                </a:solidFill>
              </a:rPr>
              <a:t>Keystone PCIe Usage</a:t>
            </a:r>
            <a:endParaRPr lang="en-US" dirty="0">
              <a:solidFill>
                <a:schemeClr val="tx1"/>
              </a:solidFill>
            </a:endParaRPr>
          </a:p>
        </p:txBody>
      </p:sp>
      <p:sp>
        <p:nvSpPr>
          <p:cNvPr id="12291" name="Rectangle 3"/>
          <p:cNvSpPr>
            <a:spLocks noGrp="1" noChangeArrowheads="1"/>
          </p:cNvSpPr>
          <p:nvPr>
            <p:ph type="subTitle" idx="1"/>
          </p:nvPr>
        </p:nvSpPr>
        <p:spPr/>
        <p:txBody>
          <a:bodyPr/>
          <a:lstStyle/>
          <a:p>
            <a:r>
              <a:rPr lang="en-US" dirty="0"/>
              <a:t>Eric Ding</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dirty="0"/>
              <a:t>Outbound Translation - </a:t>
            </a:r>
            <a:r>
              <a:rPr lang="en-US" dirty="0" smtClean="0"/>
              <a:t>2</a:t>
            </a:r>
            <a:endParaRPr lang="en-US" dirty="0"/>
          </a:p>
        </p:txBody>
      </p:sp>
      <p:pic>
        <p:nvPicPr>
          <p:cNvPr id="273410" name="Picture 2"/>
          <p:cNvPicPr>
            <a:picLocks noChangeAspect="1" noChangeArrowheads="1"/>
          </p:cNvPicPr>
          <p:nvPr/>
        </p:nvPicPr>
        <p:blipFill>
          <a:blip r:embed="rId3" cstate="print"/>
          <a:srcRect/>
          <a:stretch>
            <a:fillRect/>
          </a:stretch>
        </p:blipFill>
        <p:spPr bwMode="auto">
          <a:xfrm>
            <a:off x="414338" y="1700213"/>
            <a:ext cx="8315325" cy="34575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dirty="0"/>
              <a:t>Outbound Translation - </a:t>
            </a:r>
            <a:r>
              <a:rPr lang="en-US" dirty="0" smtClean="0"/>
              <a:t>3</a:t>
            </a:r>
            <a:endParaRPr lang="en-US" dirty="0"/>
          </a:p>
        </p:txBody>
      </p:sp>
      <p:graphicFrame>
        <p:nvGraphicFramePr>
          <p:cNvPr id="257100" name="Group 76"/>
          <p:cNvGraphicFramePr>
            <a:graphicFrameLocks noGrp="1"/>
          </p:cNvGraphicFramePr>
          <p:nvPr>
            <p:ph type="tbl" idx="1"/>
          </p:nvPr>
        </p:nvGraphicFramePr>
        <p:xfrm>
          <a:off x="768350" y="1198563"/>
          <a:ext cx="7096125" cy="2011680"/>
        </p:xfrm>
        <a:graphic>
          <a:graphicData uri="http://schemas.openxmlformats.org/drawingml/2006/table">
            <a:tbl>
              <a:tblPr/>
              <a:tblGrid>
                <a:gridCol w="2368550"/>
                <a:gridCol w="2365375"/>
                <a:gridCol w="2362200"/>
              </a:tblGrid>
              <a:tr h="249238">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OB_SIZE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OB_OFFSET_INDEXn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5082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Region indexing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Translation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 (1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 (2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[25:21]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 (4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[26:22]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 (8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[27:23]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7102" name="Rectangle 78"/>
          <p:cNvSpPr>
            <a:spLocks noChangeArrowheads="1"/>
          </p:cNvSpPr>
          <p:nvPr/>
        </p:nvSpPr>
        <p:spPr bwMode="auto">
          <a:xfrm>
            <a:off x="512763" y="3282950"/>
            <a:ext cx="8467725" cy="2816225"/>
          </a:xfrm>
          <a:prstGeom prst="rect">
            <a:avLst/>
          </a:prstGeom>
          <a:noFill/>
          <a:ln w="9525">
            <a:noFill/>
            <a:miter lim="800000"/>
            <a:headEnd/>
            <a:tailEnd/>
          </a:ln>
          <a:effectLst/>
        </p:spPr>
        <p:txBody>
          <a:bodyPr lIns="91350" tIns="45677" rIns="91350" bIns="45677"/>
          <a:lstStyle/>
          <a:p>
            <a:pPr marL="342900" indent="-342900">
              <a:lnSpc>
                <a:spcPct val="90000"/>
              </a:lnSpc>
              <a:spcBef>
                <a:spcPct val="20000"/>
              </a:spcBef>
              <a:buFontTx/>
              <a:buChar char="•"/>
            </a:pPr>
            <a:r>
              <a:rPr lang="en-US" altLang="zh-CN" sz="2400" dirty="0">
                <a:ea typeface="宋体" charset="-122"/>
              </a:rPr>
              <a:t>Example:</a:t>
            </a:r>
          </a:p>
          <a:p>
            <a:pPr marL="742950" lvl="1" indent="-285750">
              <a:lnSpc>
                <a:spcPct val="90000"/>
              </a:lnSpc>
              <a:spcBef>
                <a:spcPct val="20000"/>
              </a:spcBef>
              <a:buFontTx/>
              <a:buChar char="–"/>
            </a:pPr>
            <a:r>
              <a:rPr lang="en-US" dirty="0"/>
              <a:t>OB_SIZE: 1 MB; </a:t>
            </a:r>
            <a:endParaRPr lang="en-US" dirty="0" smtClean="0"/>
          </a:p>
          <a:p>
            <a:pPr marL="742950" lvl="1" indent="-285750">
              <a:lnSpc>
                <a:spcPct val="90000"/>
              </a:lnSpc>
              <a:spcBef>
                <a:spcPct val="20000"/>
              </a:spcBef>
              <a:buFontTx/>
              <a:buChar char="–"/>
            </a:pPr>
            <a:r>
              <a:rPr lang="en-US" dirty="0" smtClean="0"/>
              <a:t>OB_OFFSET_INDEX0 </a:t>
            </a:r>
            <a:r>
              <a:rPr lang="en-US" dirty="0"/>
              <a:t>= 0x9000_0001; </a:t>
            </a:r>
            <a:endParaRPr lang="en-US" dirty="0" smtClean="0"/>
          </a:p>
          <a:p>
            <a:pPr marL="742950" lvl="1" indent="-285750">
              <a:lnSpc>
                <a:spcPct val="90000"/>
              </a:lnSpc>
              <a:spcBef>
                <a:spcPct val="20000"/>
              </a:spcBef>
              <a:buFontTx/>
              <a:buChar char="–"/>
            </a:pPr>
            <a:r>
              <a:rPr lang="en-US" dirty="0" smtClean="0"/>
              <a:t>OB_OFFSET0_HI </a:t>
            </a:r>
            <a:r>
              <a:rPr lang="en-US" dirty="0"/>
              <a:t>= 0x0; </a:t>
            </a:r>
            <a:endParaRPr lang="en-US" dirty="0" smtClean="0"/>
          </a:p>
          <a:p>
            <a:pPr marL="742950" lvl="1" indent="-285750">
              <a:lnSpc>
                <a:spcPct val="90000"/>
              </a:lnSpc>
              <a:spcBef>
                <a:spcPct val="20000"/>
              </a:spcBef>
              <a:buFontTx/>
              <a:buChar char="–"/>
            </a:pPr>
            <a:r>
              <a:rPr lang="en-US" dirty="0" smtClean="0"/>
              <a:t>PCIE </a:t>
            </a:r>
            <a:r>
              <a:rPr lang="en-US" dirty="0"/>
              <a:t>data space address: 0x6001_5678; </a:t>
            </a:r>
            <a:endParaRPr lang="en-US" dirty="0" smtClean="0"/>
          </a:p>
          <a:p>
            <a:pPr marL="742950" lvl="1" indent="-285750">
              <a:lnSpc>
                <a:spcPct val="90000"/>
              </a:lnSpc>
              <a:spcBef>
                <a:spcPct val="20000"/>
              </a:spcBef>
              <a:buFontTx/>
              <a:buChar char="–"/>
            </a:pPr>
            <a:endParaRPr lang="en-US" dirty="0" smtClean="0"/>
          </a:p>
          <a:p>
            <a:pPr marL="285750" indent="-285750">
              <a:lnSpc>
                <a:spcPct val="90000"/>
              </a:lnSpc>
              <a:spcBef>
                <a:spcPct val="20000"/>
              </a:spcBef>
              <a:buFontTx/>
              <a:buChar char="–"/>
            </a:pPr>
            <a:r>
              <a:rPr lang="en-US" dirty="0" smtClean="0"/>
              <a:t>What </a:t>
            </a:r>
            <a:r>
              <a:rPr lang="en-US" dirty="0"/>
              <a:t>is the translated </a:t>
            </a:r>
            <a:r>
              <a:rPr lang="en-US" dirty="0" smtClean="0"/>
              <a:t>PCIe </a:t>
            </a:r>
            <a:r>
              <a:rPr lang="en-US" dirty="0"/>
              <a:t>address</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dirty="0"/>
              <a:t>Outbound Translation - </a:t>
            </a:r>
            <a:r>
              <a:rPr lang="en-US" dirty="0" smtClean="0"/>
              <a:t>4</a:t>
            </a:r>
            <a:endParaRPr lang="en-US" dirty="0"/>
          </a:p>
        </p:txBody>
      </p:sp>
      <p:sp>
        <p:nvSpPr>
          <p:cNvPr id="257102" name="Rectangle 78"/>
          <p:cNvSpPr>
            <a:spLocks noChangeArrowheads="1"/>
          </p:cNvSpPr>
          <p:nvPr/>
        </p:nvSpPr>
        <p:spPr bwMode="auto">
          <a:xfrm>
            <a:off x="512763" y="1161288"/>
            <a:ext cx="8467725" cy="4937887"/>
          </a:xfrm>
          <a:prstGeom prst="rect">
            <a:avLst/>
          </a:prstGeom>
          <a:noFill/>
          <a:ln w="9525">
            <a:noFill/>
            <a:miter lim="800000"/>
            <a:headEnd/>
            <a:tailEnd/>
          </a:ln>
          <a:effectLst/>
        </p:spPr>
        <p:txBody>
          <a:bodyPr lIns="91350" tIns="45677" rIns="91350" bIns="45677"/>
          <a:lstStyle/>
          <a:p>
            <a:pPr marL="342900" indent="-342900">
              <a:lnSpc>
                <a:spcPct val="90000"/>
              </a:lnSpc>
              <a:spcBef>
                <a:spcPct val="20000"/>
              </a:spcBef>
              <a:buFontTx/>
              <a:buChar char="•"/>
            </a:pPr>
            <a:r>
              <a:rPr lang="en-US" altLang="zh-CN" sz="2400" dirty="0" smtClean="0">
                <a:ea typeface="宋体" charset="-122"/>
              </a:rPr>
              <a:t>Example continues:</a:t>
            </a:r>
          </a:p>
          <a:p>
            <a:pPr marL="342900" indent="-342900">
              <a:lnSpc>
                <a:spcPct val="90000"/>
              </a:lnSpc>
              <a:spcBef>
                <a:spcPct val="20000"/>
              </a:spcBef>
            </a:pPr>
            <a:endParaRPr lang="en-US" altLang="zh-CN" sz="2400" dirty="0">
              <a:ea typeface="宋体" charset="-122"/>
            </a:endParaRPr>
          </a:p>
          <a:p>
            <a:pPr marL="685800" lvl="1" indent="-228600">
              <a:lnSpc>
                <a:spcPct val="90000"/>
              </a:lnSpc>
              <a:spcBef>
                <a:spcPct val="20000"/>
              </a:spcBef>
              <a:buFontTx/>
              <a:buChar char="•"/>
            </a:pPr>
            <a:r>
              <a:rPr lang="en-US" sz="1600" dirty="0" smtClean="0"/>
              <a:t>Because OB_SIZE </a:t>
            </a:r>
            <a:r>
              <a:rPr lang="en-US" sz="1600" dirty="0"/>
              <a:t>=  1 MB ==</a:t>
            </a:r>
            <a:r>
              <a:rPr lang="en-US" sz="1600" dirty="0">
                <a:sym typeface="Wingdings" pitchFamily="2" charset="2"/>
              </a:rPr>
              <a:t> using bit [24:20] for region </a:t>
            </a:r>
            <a:r>
              <a:rPr lang="en-US" sz="1600" dirty="0" smtClean="0">
                <a:sym typeface="Wingdings" pitchFamily="2" charset="2"/>
              </a:rPr>
              <a:t>indexing</a:t>
            </a:r>
          </a:p>
          <a:p>
            <a:pPr marL="1143000" lvl="2" indent="-228600">
              <a:lnSpc>
                <a:spcPct val="90000"/>
              </a:lnSpc>
              <a:spcBef>
                <a:spcPct val="20000"/>
              </a:spcBef>
              <a:buFontTx/>
              <a:buChar char="•"/>
            </a:pPr>
            <a:r>
              <a:rPr lang="en-US" sz="1600" dirty="0" smtClean="0">
                <a:sym typeface="Wingdings" pitchFamily="2" charset="2"/>
              </a:rPr>
              <a:t>Thus the index region is 0, and the next 20 bits – bit 0 to 19 determine the offset into the region</a:t>
            </a:r>
          </a:p>
          <a:p>
            <a:pPr marL="1143000" lvl="2" indent="-228600">
              <a:lnSpc>
                <a:spcPct val="90000"/>
              </a:lnSpc>
              <a:spcBef>
                <a:spcPct val="20000"/>
              </a:spcBef>
            </a:pPr>
            <a:endParaRPr lang="en-US" sz="1600" dirty="0"/>
          </a:p>
          <a:p>
            <a:pPr marL="685800" lvl="1" indent="-228600">
              <a:lnSpc>
                <a:spcPct val="90000"/>
              </a:lnSpc>
              <a:spcBef>
                <a:spcPct val="20000"/>
              </a:spcBef>
              <a:buFontTx/>
              <a:buChar char="•"/>
            </a:pPr>
            <a:r>
              <a:rPr lang="en-US" sz="1600" dirty="0" smtClean="0"/>
              <a:t>Using </a:t>
            </a:r>
            <a:r>
              <a:rPr lang="en-US" sz="1600" dirty="0"/>
              <a:t>OB_OFFSET_INDEX0 and </a:t>
            </a:r>
            <a:r>
              <a:rPr lang="en-US" sz="1600" dirty="0" smtClean="0"/>
              <a:t>OB_OFFSET0_HI</a:t>
            </a:r>
          </a:p>
          <a:p>
            <a:pPr marL="1143000" lvl="2" indent="-228600">
              <a:lnSpc>
                <a:spcPct val="90000"/>
              </a:lnSpc>
              <a:spcBef>
                <a:spcPct val="20000"/>
              </a:spcBef>
              <a:buFontTx/>
              <a:buChar char="•"/>
            </a:pPr>
            <a:r>
              <a:rPr lang="en-US" sz="1600" dirty="0" smtClean="0"/>
              <a:t>The region upper base address is the OB_OFFSET0_HI = 0 and the upper 12 bits </a:t>
            </a:r>
            <a:r>
              <a:rPr lang="en-US" sz="1600" dirty="0" smtClean="0"/>
              <a:t>of </a:t>
            </a:r>
            <a:r>
              <a:rPr lang="en-US" sz="1600" dirty="0" smtClean="0"/>
              <a:t>the OB_OFFSET_INDEX0 register is bits 31:20 of the base address, so the combined based address of region 0 is </a:t>
            </a:r>
          </a:p>
          <a:p>
            <a:pPr marL="1143000" lvl="2" indent="-228600">
              <a:lnSpc>
                <a:spcPct val="90000"/>
              </a:lnSpc>
              <a:spcBef>
                <a:spcPct val="20000"/>
              </a:spcBef>
            </a:pPr>
            <a:r>
              <a:rPr lang="en-US" sz="1600" dirty="0" smtClean="0"/>
              <a:t>0x0000 0000   900 X  XXXX</a:t>
            </a:r>
          </a:p>
          <a:p>
            <a:pPr marL="1143000" lvl="2" indent="-228600">
              <a:lnSpc>
                <a:spcPct val="90000"/>
              </a:lnSpc>
              <a:spcBef>
                <a:spcPct val="20000"/>
              </a:spcBef>
            </a:pPr>
            <a:endParaRPr lang="en-US" sz="1600" dirty="0" smtClean="0"/>
          </a:p>
          <a:p>
            <a:pPr marL="1143000" lvl="2" indent="-228600">
              <a:lnSpc>
                <a:spcPct val="90000"/>
              </a:lnSpc>
              <a:spcBef>
                <a:spcPct val="20000"/>
              </a:spcBef>
            </a:pPr>
            <a:endParaRPr lang="en-US" sz="1600" dirty="0"/>
          </a:p>
          <a:p>
            <a:pPr marL="685800" lvl="1" indent="-228600">
              <a:lnSpc>
                <a:spcPct val="90000"/>
              </a:lnSpc>
              <a:spcBef>
                <a:spcPct val="20000"/>
              </a:spcBef>
              <a:buFontTx/>
              <a:buChar char="•"/>
            </a:pPr>
            <a:r>
              <a:rPr lang="en-US" sz="1600" dirty="0"/>
              <a:t>Then the translated </a:t>
            </a:r>
            <a:r>
              <a:rPr lang="en-US" sz="1600" dirty="0" smtClean="0"/>
              <a:t>PCIe </a:t>
            </a:r>
            <a:r>
              <a:rPr lang="en-US" sz="1600" dirty="0"/>
              <a:t>address = bits[31:20] of 0x9000_0000 + bits[19:0] of 0x6001_5678 = 0x9001_5678</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dirty="0"/>
              <a:t>Inbound Translation - 1</a:t>
            </a:r>
          </a:p>
        </p:txBody>
      </p:sp>
      <p:sp>
        <p:nvSpPr>
          <p:cNvPr id="259075" name="Rectangle 3"/>
          <p:cNvSpPr>
            <a:spLocks noGrp="1" noChangeArrowheads="1"/>
          </p:cNvSpPr>
          <p:nvPr>
            <p:ph idx="1"/>
          </p:nvPr>
        </p:nvSpPr>
        <p:spPr/>
        <p:txBody>
          <a:bodyPr/>
          <a:lstStyle/>
          <a:p>
            <a:pPr>
              <a:lnSpc>
                <a:spcPct val="90000"/>
              </a:lnSpc>
            </a:pPr>
            <a:r>
              <a:rPr lang="en-US" sz="2400" dirty="0"/>
              <a:t>Enable/disable through </a:t>
            </a:r>
            <a:r>
              <a:rPr lang="en-US" sz="2400" b="1" dirty="0"/>
              <a:t>CMD_STATUS</a:t>
            </a:r>
            <a:r>
              <a:rPr lang="en-US" sz="2400" dirty="0"/>
              <a:t> </a:t>
            </a:r>
            <a:r>
              <a:rPr lang="en-US" sz="2400" dirty="0" smtClean="0"/>
              <a:t>register</a:t>
            </a:r>
          </a:p>
          <a:p>
            <a:pPr>
              <a:lnSpc>
                <a:spcPct val="90000"/>
              </a:lnSpc>
            </a:pPr>
            <a:r>
              <a:rPr lang="en-US" sz="2400" dirty="0" smtClean="0"/>
              <a:t>During negotiation, the RC and the EP exchange memory requests. These values are saved in the BAR registers</a:t>
            </a:r>
          </a:p>
          <a:p>
            <a:pPr lvl="1">
              <a:lnSpc>
                <a:spcPct val="90000"/>
              </a:lnSpc>
            </a:pPr>
            <a:r>
              <a:rPr lang="en-US" sz="2000" b="1" dirty="0" err="1" smtClean="0"/>
              <a:t>BARn</a:t>
            </a:r>
            <a:r>
              <a:rPr lang="en-US" sz="2000" dirty="0" smtClean="0"/>
              <a:t>: two BARs (BAR0~1) in RC mode and six BARs (BAR0~5) in EP mode;  Each register overlays initial address and MASK (based on DBI_CS2 bit in the CMD_STATUS register)</a:t>
            </a:r>
          </a:p>
          <a:p>
            <a:pPr lvl="1">
              <a:lnSpc>
                <a:spcPct val="90000"/>
              </a:lnSpc>
            </a:pPr>
            <a:r>
              <a:rPr lang="en-US" sz="2000" dirty="0" smtClean="0"/>
              <a:t>BAR0 cannot be remapped to any other location than to PCIe application registers (starting from 0x2180_0000 in KeyStone device). It allows the RC device to control EP in the absence of dedicated software running on EP</a:t>
            </a:r>
          </a:p>
          <a:p>
            <a:pPr>
              <a:lnSpc>
                <a:spcPct val="90000"/>
              </a:lnSpc>
            </a:pPr>
            <a:r>
              <a:rPr lang="en-US" sz="2400" dirty="0" smtClean="0"/>
              <a:t>During initialization, the values in the BAR are used to build (up to) four memory </a:t>
            </a:r>
            <a:r>
              <a:rPr lang="en-US" sz="2400" dirty="0" smtClean="0"/>
              <a:t>regions.</a:t>
            </a:r>
            <a:endParaRPr lang="en-US" sz="2400" dirty="0" smtClean="0"/>
          </a:p>
          <a:p>
            <a:pPr>
              <a:lnSpc>
                <a:spcPct val="90000"/>
              </a:lnSpc>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dirty="0"/>
              <a:t>Inbound Translation - </a:t>
            </a:r>
            <a:r>
              <a:rPr lang="en-US" dirty="0" smtClean="0"/>
              <a:t>2</a:t>
            </a:r>
            <a:endParaRPr lang="en-US" dirty="0"/>
          </a:p>
        </p:txBody>
      </p:sp>
      <p:sp>
        <p:nvSpPr>
          <p:cNvPr id="259075" name="Rectangle 3"/>
          <p:cNvSpPr>
            <a:spLocks noGrp="1" noChangeArrowheads="1"/>
          </p:cNvSpPr>
          <p:nvPr>
            <p:ph idx="1"/>
          </p:nvPr>
        </p:nvSpPr>
        <p:spPr/>
        <p:txBody>
          <a:bodyPr/>
          <a:lstStyle/>
          <a:p>
            <a:pPr>
              <a:lnSpc>
                <a:spcPct val="90000"/>
              </a:lnSpc>
            </a:pPr>
            <a:r>
              <a:rPr lang="en-US" sz="2400" dirty="0" smtClean="0"/>
              <a:t>Each memory region has the following </a:t>
            </a:r>
          </a:p>
          <a:p>
            <a:pPr>
              <a:lnSpc>
                <a:spcPct val="90000"/>
              </a:lnSpc>
            </a:pPr>
            <a:endParaRPr lang="en-US" sz="2000" dirty="0" smtClean="0"/>
          </a:p>
          <a:p>
            <a:pPr lvl="1"/>
            <a:r>
              <a:rPr lang="en-US" sz="2000" dirty="0" smtClean="0"/>
              <a:t>IB_BAR Inbound Translation Match </a:t>
            </a:r>
            <a:r>
              <a:rPr lang="en-US" sz="2000" dirty="0" smtClean="0"/>
              <a:t>Register (for the MASK)</a:t>
            </a:r>
            <a:endParaRPr lang="en-US" sz="2000" dirty="0" smtClean="0"/>
          </a:p>
          <a:p>
            <a:pPr lvl="1"/>
            <a:r>
              <a:rPr lang="en-US" sz="2000" dirty="0" smtClean="0"/>
              <a:t>IB_START_LO Inbound Translation Start Address Low Register</a:t>
            </a:r>
          </a:p>
          <a:p>
            <a:pPr lvl="1"/>
            <a:r>
              <a:rPr lang="en-US" sz="2000" dirty="0" smtClean="0"/>
              <a:t>IB_START_HI Inbound Translation  Start Address High Register</a:t>
            </a:r>
          </a:p>
          <a:p>
            <a:pPr lvl="1"/>
            <a:r>
              <a:rPr lang="en-US" sz="2000" dirty="0" smtClean="0"/>
              <a:t>IB_OFFSET Inbound Translation device base address</a:t>
            </a:r>
          </a:p>
          <a:p>
            <a:pPr lvl="1"/>
            <a:endParaRPr lang="en-US" sz="2000" dirty="0" smtClean="0"/>
          </a:p>
          <a:p>
            <a:r>
              <a:rPr lang="en-US" sz="2400" dirty="0" smtClean="0"/>
              <a:t>For inbound address A that arrives the following happens:</a:t>
            </a:r>
          </a:p>
          <a:p>
            <a:pPr lvl="2"/>
            <a:r>
              <a:rPr lang="en-US" sz="1600" dirty="0" smtClean="0"/>
              <a:t>Using a </a:t>
            </a:r>
            <a:r>
              <a:rPr lang="en-US" sz="1600" dirty="0" smtClean="0"/>
              <a:t>IB_BAR MASK </a:t>
            </a:r>
            <a:r>
              <a:rPr lang="en-US" sz="1600" dirty="0" smtClean="0"/>
              <a:t>register, A is compared with the low and high address to see if there is a match</a:t>
            </a:r>
          </a:p>
          <a:p>
            <a:pPr lvl="2"/>
            <a:r>
              <a:rPr lang="en-US" sz="1600" dirty="0" smtClean="0"/>
              <a:t>If there is no match, the address is rejected</a:t>
            </a:r>
          </a:p>
          <a:p>
            <a:pPr lvl="2"/>
            <a:r>
              <a:rPr lang="en-US" sz="1600" dirty="0" smtClean="0"/>
              <a:t>If there is a match, the internal device address is calculated as follows:</a:t>
            </a:r>
          </a:p>
          <a:p>
            <a:pPr lvl="2">
              <a:buNone/>
            </a:pPr>
            <a:r>
              <a:rPr lang="en-US" sz="1600" dirty="0" smtClean="0"/>
              <a:t>The difference between A – IB_START (64 bit, high and low) is calculated</a:t>
            </a:r>
          </a:p>
          <a:p>
            <a:pPr lvl="2">
              <a:buNone/>
            </a:pPr>
            <a:r>
              <a:rPr lang="en-US" sz="1600" dirty="0" smtClean="0"/>
              <a:t>The result is added to the device base address </a:t>
            </a:r>
          </a:p>
          <a:p>
            <a:pPr lvl="2">
              <a:buNone/>
            </a:pP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dirty="0"/>
              <a:t>Inbound Translation - </a:t>
            </a:r>
            <a:r>
              <a:rPr lang="en-US" dirty="0" smtClean="0"/>
              <a:t>3</a:t>
            </a:r>
            <a:endParaRPr lang="en-US" dirty="0"/>
          </a:p>
        </p:txBody>
      </p:sp>
      <p:sp>
        <p:nvSpPr>
          <p:cNvPr id="260099" name="Rectangle 3"/>
          <p:cNvSpPr>
            <a:spLocks noGrp="1" noChangeArrowheads="1"/>
          </p:cNvSpPr>
          <p:nvPr>
            <p:ph idx="1"/>
          </p:nvPr>
        </p:nvSpPr>
        <p:spPr/>
        <p:txBody>
          <a:bodyPr/>
          <a:lstStyle/>
          <a:p>
            <a:r>
              <a:rPr lang="en-US" dirty="0"/>
              <a:t>Example:</a:t>
            </a:r>
          </a:p>
          <a:p>
            <a:pPr lvl="1"/>
            <a:r>
              <a:rPr lang="en-US" altLang="zh-CN" dirty="0">
                <a:ea typeface="宋体" charset="-122"/>
              </a:rPr>
              <a:t>For a 32-bit BAR, </a:t>
            </a:r>
            <a:endParaRPr lang="en-US" altLang="zh-CN" dirty="0" smtClean="0">
              <a:ea typeface="宋体" charset="-122"/>
            </a:endParaRPr>
          </a:p>
          <a:p>
            <a:pPr lvl="1"/>
            <a:r>
              <a:rPr lang="en-US" altLang="zh-CN" dirty="0" smtClean="0">
                <a:ea typeface="宋体" charset="-122"/>
              </a:rPr>
              <a:t>IB_BAR0 </a:t>
            </a:r>
            <a:r>
              <a:rPr lang="en-US" altLang="zh-CN" dirty="0">
                <a:ea typeface="宋体" charset="-122"/>
              </a:rPr>
              <a:t>= </a:t>
            </a:r>
            <a:r>
              <a:rPr lang="en-US" altLang="zh-CN" dirty="0" smtClean="0">
                <a:ea typeface="宋体" charset="-122"/>
              </a:rPr>
              <a:t>1 -&gt;  BAR1_MASK </a:t>
            </a:r>
            <a:r>
              <a:rPr lang="en-US" altLang="zh-CN" dirty="0" smtClean="0">
                <a:ea typeface="宋体" charset="-122"/>
              </a:rPr>
              <a:t>= 0x000F FFFF</a:t>
            </a:r>
            <a:endParaRPr lang="en-US" altLang="zh-CN" dirty="0" smtClean="0">
              <a:ea typeface="宋体" charset="-122"/>
            </a:endParaRPr>
          </a:p>
          <a:p>
            <a:pPr lvl="1"/>
            <a:r>
              <a:rPr lang="en-US" altLang="zh-CN" dirty="0" smtClean="0">
                <a:ea typeface="宋体" charset="-122"/>
              </a:rPr>
              <a:t>IB_START0_LO </a:t>
            </a:r>
            <a:r>
              <a:rPr lang="en-US" altLang="zh-CN" dirty="0">
                <a:ea typeface="宋体" charset="-122"/>
              </a:rPr>
              <a:t>= 0xF740_0000; </a:t>
            </a:r>
            <a:endParaRPr lang="en-US" altLang="zh-CN" dirty="0" smtClean="0">
              <a:ea typeface="宋体" charset="-122"/>
            </a:endParaRPr>
          </a:p>
          <a:p>
            <a:pPr lvl="1"/>
            <a:r>
              <a:rPr lang="en-US" altLang="zh-CN" dirty="0" smtClean="0">
                <a:ea typeface="宋体" charset="-122"/>
              </a:rPr>
              <a:t>IB_START0_HI </a:t>
            </a:r>
            <a:r>
              <a:rPr lang="en-US" altLang="zh-CN" dirty="0">
                <a:ea typeface="宋体" charset="-122"/>
              </a:rPr>
              <a:t>= 0x0; </a:t>
            </a:r>
            <a:endParaRPr lang="en-US" altLang="zh-CN" dirty="0" smtClean="0">
              <a:ea typeface="宋体" charset="-122"/>
            </a:endParaRPr>
          </a:p>
          <a:p>
            <a:pPr lvl="1"/>
            <a:r>
              <a:rPr lang="en-US" altLang="zh-CN" dirty="0" smtClean="0">
                <a:ea typeface="宋体" charset="-122"/>
              </a:rPr>
              <a:t>IB_OFFSET0 </a:t>
            </a:r>
            <a:r>
              <a:rPr lang="en-US" altLang="zh-CN" dirty="0">
                <a:ea typeface="宋体" charset="-122"/>
              </a:rPr>
              <a:t>= 0x1080_0000 </a:t>
            </a:r>
            <a:endParaRPr lang="en-US" altLang="zh-CN" dirty="0" smtClean="0">
              <a:ea typeface="宋体" charset="-122"/>
            </a:endParaRPr>
          </a:p>
          <a:p>
            <a:pPr lvl="1"/>
            <a:r>
              <a:rPr lang="en-US" altLang="zh-CN" dirty="0" smtClean="0">
                <a:ea typeface="宋体" charset="-122"/>
              </a:rPr>
              <a:t>For </a:t>
            </a:r>
            <a:r>
              <a:rPr lang="en-US" altLang="zh-CN" dirty="0" smtClean="0">
                <a:ea typeface="宋体" charset="-122"/>
              </a:rPr>
              <a:t>PCIe </a:t>
            </a:r>
            <a:r>
              <a:rPr lang="en-US" altLang="zh-CN" dirty="0">
                <a:ea typeface="宋体" charset="-122"/>
              </a:rPr>
              <a:t>address 0xF740_1234, what is the DSP device’s internal address</a:t>
            </a:r>
            <a:r>
              <a:rPr lang="en-US" altLang="zh-CN" dirty="0" smtClean="0">
                <a:ea typeface="宋体" charset="-122"/>
              </a:rPr>
              <a:t>?</a:t>
            </a:r>
            <a:endParaRPr lang="en-US" altLang="zh-CN" dirty="0">
              <a:ea typeface="宋体"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dirty="0"/>
              <a:t>Inbound Translation - </a:t>
            </a:r>
            <a:r>
              <a:rPr lang="en-US" dirty="0" smtClean="0"/>
              <a:t>4</a:t>
            </a:r>
            <a:endParaRPr lang="en-US" dirty="0"/>
          </a:p>
        </p:txBody>
      </p:sp>
      <p:sp>
        <p:nvSpPr>
          <p:cNvPr id="260099" name="Rectangle 3"/>
          <p:cNvSpPr>
            <a:spLocks noGrp="1" noChangeArrowheads="1"/>
          </p:cNvSpPr>
          <p:nvPr>
            <p:ph idx="1"/>
          </p:nvPr>
        </p:nvSpPr>
        <p:spPr/>
        <p:txBody>
          <a:bodyPr/>
          <a:lstStyle/>
          <a:p>
            <a:r>
              <a:rPr lang="en-US" dirty="0" smtClean="0"/>
              <a:t>Example </a:t>
            </a:r>
            <a:r>
              <a:rPr lang="en-US" altLang="zh-CN" dirty="0" smtClean="0">
                <a:ea typeface="宋体" charset="-122"/>
              </a:rPr>
              <a:t>Calculation</a:t>
            </a:r>
            <a:r>
              <a:rPr lang="en-US" altLang="zh-CN" dirty="0">
                <a:ea typeface="宋体" charset="-122"/>
              </a:rPr>
              <a:t>:</a:t>
            </a:r>
          </a:p>
          <a:p>
            <a:pPr lvl="2"/>
            <a:r>
              <a:rPr lang="en-US" altLang="zh-CN" dirty="0">
                <a:ea typeface="宋体" charset="-122"/>
              </a:rPr>
              <a:t>The incoming address of 0xF740_1234 </a:t>
            </a:r>
            <a:r>
              <a:rPr lang="en-US" altLang="zh-CN" dirty="0" smtClean="0">
                <a:ea typeface="宋体" charset="-122"/>
              </a:rPr>
              <a:t> with the MASK </a:t>
            </a:r>
            <a:r>
              <a:rPr lang="en-US" altLang="zh-CN" dirty="0" smtClean="0">
                <a:ea typeface="宋体" charset="-122"/>
              </a:rPr>
              <a:t>(Read from  BAR 1) 0x000F </a:t>
            </a:r>
            <a:r>
              <a:rPr lang="en-US" altLang="zh-CN" dirty="0" smtClean="0">
                <a:ea typeface="宋体" charset="-122"/>
              </a:rPr>
              <a:t>FFFF gives 0xF740 0000.  Matches </a:t>
            </a:r>
            <a:r>
              <a:rPr lang="en-US" altLang="zh-CN" dirty="0">
                <a:ea typeface="宋体" charset="-122"/>
              </a:rPr>
              <a:t>the </a:t>
            </a:r>
            <a:r>
              <a:rPr lang="en-US" altLang="zh-CN" dirty="0" smtClean="0">
                <a:ea typeface="宋体" charset="-122"/>
              </a:rPr>
              <a:t>address of IB_START1 register, </a:t>
            </a:r>
            <a:r>
              <a:rPr lang="en-US" altLang="zh-CN" dirty="0">
                <a:ea typeface="宋体" charset="-122"/>
              </a:rPr>
              <a:t>it is accepted</a:t>
            </a:r>
          </a:p>
          <a:p>
            <a:pPr lvl="2"/>
            <a:endParaRPr lang="en-US" altLang="zh-CN" dirty="0" smtClean="0">
              <a:ea typeface="宋体" charset="-122"/>
            </a:endParaRPr>
          </a:p>
          <a:p>
            <a:pPr lvl="2"/>
            <a:r>
              <a:rPr lang="en-US" altLang="zh-CN" dirty="0" smtClean="0">
                <a:ea typeface="宋体" charset="-122"/>
              </a:rPr>
              <a:t>DSP </a:t>
            </a:r>
            <a:r>
              <a:rPr lang="en-US" altLang="zh-CN" dirty="0">
                <a:ea typeface="宋体" charset="-122"/>
              </a:rPr>
              <a:t>internal address: </a:t>
            </a:r>
            <a:endParaRPr lang="en-US" altLang="zh-CN" dirty="0" smtClean="0">
              <a:ea typeface="宋体" charset="-122"/>
            </a:endParaRPr>
          </a:p>
          <a:p>
            <a:pPr lvl="2">
              <a:buNone/>
            </a:pPr>
            <a:r>
              <a:rPr lang="en-US" altLang="zh-CN" dirty="0" smtClean="0">
                <a:ea typeface="宋体" charset="-122"/>
              </a:rPr>
              <a:t>	0xF740_1234 &amp; 0x000F FFFF </a:t>
            </a:r>
            <a:r>
              <a:rPr lang="en-US" altLang="zh-CN" dirty="0">
                <a:ea typeface="宋体" charset="-122"/>
              </a:rPr>
              <a:t>+ 0x1080_0000 = 0x1080_1234 (local L2)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dirty="0"/>
              <a:t>Agenda</a:t>
            </a:r>
          </a:p>
        </p:txBody>
      </p:sp>
      <p:sp>
        <p:nvSpPr>
          <p:cNvPr id="261123" name="Rectangle 3"/>
          <p:cNvSpPr>
            <a:spLocks noGrp="1" noChangeArrowheads="1"/>
          </p:cNvSpPr>
          <p:nvPr>
            <p:ph idx="1"/>
          </p:nvPr>
        </p:nvSpPr>
        <p:spPr/>
        <p:txBody>
          <a:bodyPr/>
          <a:lstStyle/>
          <a:p>
            <a:r>
              <a:rPr lang="en-US" dirty="0" smtClean="0"/>
              <a:t>PCIe </a:t>
            </a:r>
            <a:r>
              <a:rPr lang="en-US" dirty="0"/>
              <a:t>Overview</a:t>
            </a:r>
          </a:p>
          <a:p>
            <a:r>
              <a:rPr lang="en-US" dirty="0"/>
              <a:t>Address Translation</a:t>
            </a:r>
          </a:p>
          <a:p>
            <a:r>
              <a:rPr lang="en-US" altLang="zh-CN" b="1" dirty="0">
                <a:ea typeface="宋体" charset="-122"/>
              </a:rPr>
              <a:t>Configuration</a:t>
            </a:r>
          </a:p>
          <a:p>
            <a:r>
              <a:rPr lang="en-US" altLang="zh-CN" dirty="0" smtClean="0">
                <a:ea typeface="宋体" charset="-122"/>
              </a:rPr>
              <a:t>PCIe </a:t>
            </a:r>
            <a:r>
              <a:rPr lang="en-US" altLang="zh-CN" dirty="0">
                <a:ea typeface="宋体" charset="-122"/>
              </a:rPr>
              <a:t>B</a:t>
            </a:r>
            <a:r>
              <a:rPr lang="en-US" altLang="zh-CN" dirty="0" smtClean="0">
                <a:ea typeface="宋体" charset="-122"/>
              </a:rPr>
              <a:t>oot </a:t>
            </a:r>
            <a:r>
              <a:rPr lang="en-US" altLang="zh-CN" dirty="0">
                <a:ea typeface="宋体" charset="-122"/>
              </a:rPr>
              <a:t>D</a:t>
            </a:r>
            <a:r>
              <a:rPr lang="en-US" altLang="zh-CN" dirty="0" smtClean="0">
                <a:ea typeface="宋体" charset="-122"/>
              </a:rPr>
              <a:t>emo </a:t>
            </a:r>
            <a:endParaRPr lang="en-US" altLang="zh-CN" dirty="0">
              <a:ea typeface="宋体"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dirty="0" smtClean="0"/>
              <a:t>PCIe </a:t>
            </a:r>
            <a:r>
              <a:rPr lang="en-US" dirty="0"/>
              <a:t>Initialization </a:t>
            </a:r>
          </a:p>
        </p:txBody>
      </p:sp>
      <p:sp>
        <p:nvSpPr>
          <p:cNvPr id="262147" name="Rectangle 3"/>
          <p:cNvSpPr>
            <a:spLocks noGrp="1" noChangeArrowheads="1"/>
          </p:cNvSpPr>
          <p:nvPr>
            <p:ph idx="1"/>
          </p:nvPr>
        </p:nvSpPr>
        <p:spPr/>
        <p:txBody>
          <a:bodyPr/>
          <a:lstStyle/>
          <a:p>
            <a:pPr>
              <a:lnSpc>
                <a:spcPct val="80000"/>
              </a:lnSpc>
            </a:pPr>
            <a:r>
              <a:rPr lang="en-US" sz="2400" dirty="0"/>
              <a:t>Boot mode: </a:t>
            </a:r>
            <a:r>
              <a:rPr lang="en-US" sz="2400" dirty="0" smtClean="0"/>
              <a:t>PCIe </a:t>
            </a:r>
            <a:r>
              <a:rPr lang="en-US" sz="2400" dirty="0"/>
              <a:t>boot by selecting pins on 6678/6670 EVM </a:t>
            </a:r>
            <a:r>
              <a:rPr lang="en-US" sz="2400" dirty="0" smtClean="0"/>
              <a:t>boards.</a:t>
            </a: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r>
              <a:rPr lang="en-US" sz="2400" dirty="0"/>
              <a:t>IBL code</a:t>
            </a:r>
          </a:p>
          <a:p>
            <a:pPr lvl="1">
              <a:lnSpc>
                <a:spcPct val="80000"/>
              </a:lnSpc>
            </a:pPr>
            <a:r>
              <a:rPr lang="en-US" sz="2000" dirty="0"/>
              <a:t>PLL workaround (6678 Errata, advisory 8)</a:t>
            </a:r>
          </a:p>
          <a:p>
            <a:pPr lvl="1">
              <a:lnSpc>
                <a:spcPct val="80000"/>
              </a:lnSpc>
            </a:pPr>
            <a:r>
              <a:rPr lang="en-US" sz="2000" dirty="0"/>
              <a:t>Power-up </a:t>
            </a:r>
            <a:r>
              <a:rPr lang="en-US" sz="2000" dirty="0" smtClean="0"/>
              <a:t>PCIe </a:t>
            </a:r>
            <a:endParaRPr lang="en-US" sz="2000" dirty="0"/>
          </a:p>
          <a:p>
            <a:pPr lvl="1">
              <a:lnSpc>
                <a:spcPct val="80000"/>
              </a:lnSpc>
            </a:pPr>
            <a:r>
              <a:rPr lang="en-US" altLang="zh-CN" sz="2000" dirty="0">
                <a:ea typeface="宋体" charset="-122"/>
              </a:rPr>
              <a:t>Configure PLL</a:t>
            </a:r>
          </a:p>
          <a:p>
            <a:pPr lvl="1">
              <a:lnSpc>
                <a:spcPct val="80000"/>
              </a:lnSpc>
            </a:pPr>
            <a:r>
              <a:rPr lang="en-US" altLang="zh-CN" sz="2000" dirty="0">
                <a:ea typeface="宋体" charset="-122"/>
              </a:rPr>
              <a:t>Configure </a:t>
            </a:r>
            <a:r>
              <a:rPr lang="en-US" altLang="zh-CN" sz="2000" dirty="0" smtClean="0">
                <a:ea typeface="宋体" charset="-122"/>
              </a:rPr>
              <a:t>PCIe </a:t>
            </a:r>
            <a:r>
              <a:rPr lang="en-US" altLang="zh-CN" sz="2000" dirty="0">
                <a:ea typeface="宋体" charset="-122"/>
              </a:rPr>
              <a:t>registers </a:t>
            </a:r>
          </a:p>
          <a:p>
            <a:pPr lvl="1">
              <a:lnSpc>
                <a:spcPct val="80000"/>
              </a:lnSpc>
            </a:pPr>
            <a:r>
              <a:rPr lang="en-US" altLang="zh-CN" sz="2000" dirty="0">
                <a:ea typeface="宋体" charset="-122"/>
              </a:rPr>
              <a:t>Waiting for </a:t>
            </a:r>
            <a:r>
              <a:rPr lang="en-US" altLang="zh-CN" sz="2000" dirty="0" smtClean="0">
                <a:ea typeface="宋体" charset="-122"/>
              </a:rPr>
              <a:t>PCIe </a:t>
            </a:r>
            <a:r>
              <a:rPr lang="en-US" altLang="zh-CN" sz="2000" dirty="0">
                <a:ea typeface="宋体" charset="-122"/>
              </a:rPr>
              <a:t>link-up</a:t>
            </a:r>
          </a:p>
          <a:p>
            <a:pPr lvl="1">
              <a:lnSpc>
                <a:spcPct val="80000"/>
              </a:lnSpc>
            </a:pPr>
            <a:r>
              <a:rPr lang="en-US" sz="2000" dirty="0"/>
              <a:t>Stay inside IBL, monitor the magic address (6678: 0x87FFFC; 6670: 0x8FFFFC) for secondary boot</a:t>
            </a:r>
            <a:endParaRPr lang="en-US" altLang="zh-CN" sz="2000" dirty="0">
              <a:ea typeface="宋体" charset="-122"/>
            </a:endParaRPr>
          </a:p>
        </p:txBody>
      </p:sp>
      <p:pic>
        <p:nvPicPr>
          <p:cNvPr id="262148" name="Picture 4"/>
          <p:cNvPicPr>
            <a:picLocks noChangeAspect="1" noChangeArrowheads="1"/>
          </p:cNvPicPr>
          <p:nvPr/>
        </p:nvPicPr>
        <p:blipFill>
          <a:blip r:embed="rId3" cstate="print"/>
          <a:srcRect/>
          <a:stretch>
            <a:fillRect/>
          </a:stretch>
        </p:blipFill>
        <p:spPr bwMode="auto">
          <a:xfrm>
            <a:off x="843322" y="1698744"/>
            <a:ext cx="7388384" cy="1359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456" y="6461236"/>
            <a:ext cx="8741664" cy="369332"/>
          </a:xfrm>
          <a:prstGeom prst="rect">
            <a:avLst/>
          </a:prstGeom>
          <a:solidFill>
            <a:schemeClr val="bg1"/>
          </a:solidFill>
        </p:spPr>
        <p:txBody>
          <a:bodyPr wrap="square" rtlCol="0">
            <a:spAutoFit/>
          </a:bodyPr>
          <a:lstStyle/>
          <a:p>
            <a:endParaRPr lang="en-US" dirty="0"/>
          </a:p>
        </p:txBody>
      </p:sp>
      <p:sp>
        <p:nvSpPr>
          <p:cNvPr id="263170" name="Rectangle 2"/>
          <p:cNvSpPr>
            <a:spLocks noGrp="1" noChangeArrowheads="1"/>
          </p:cNvSpPr>
          <p:nvPr>
            <p:ph type="title"/>
          </p:nvPr>
        </p:nvSpPr>
        <p:spPr/>
        <p:txBody>
          <a:bodyPr/>
          <a:lstStyle/>
          <a:p>
            <a:r>
              <a:rPr lang="en-US" dirty="0" smtClean="0"/>
              <a:t>PCIe </a:t>
            </a:r>
            <a:r>
              <a:rPr lang="en-US" dirty="0"/>
              <a:t>Boot </a:t>
            </a:r>
          </a:p>
        </p:txBody>
      </p:sp>
      <p:graphicFrame>
        <p:nvGraphicFramePr>
          <p:cNvPr id="263174" name="Object 6"/>
          <p:cNvGraphicFramePr>
            <a:graphicFrameLocks noChangeAspect="1"/>
          </p:cNvGraphicFramePr>
          <p:nvPr>
            <p:ph idx="1"/>
          </p:nvPr>
        </p:nvGraphicFramePr>
        <p:xfrm>
          <a:off x="2450592" y="824696"/>
          <a:ext cx="4288980" cy="5932720"/>
        </p:xfrm>
        <a:graphic>
          <a:graphicData uri="http://schemas.openxmlformats.org/presentationml/2006/ole">
            <p:oleObj spid="_x0000_s263174" name="Visio" r:id="rId4" imgW="5403799" imgH="7475525" progId="Visio.Drawing.11">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dirty="0"/>
              <a:t>Agenda</a:t>
            </a:r>
          </a:p>
        </p:txBody>
      </p:sp>
      <p:sp>
        <p:nvSpPr>
          <p:cNvPr id="244739" name="Rectangle 3"/>
          <p:cNvSpPr>
            <a:spLocks noGrp="1" noChangeArrowheads="1"/>
          </p:cNvSpPr>
          <p:nvPr>
            <p:ph idx="1"/>
          </p:nvPr>
        </p:nvSpPr>
        <p:spPr/>
        <p:txBody>
          <a:bodyPr/>
          <a:lstStyle/>
          <a:p>
            <a:r>
              <a:rPr lang="en-US" dirty="0" smtClean="0"/>
              <a:t>PCIe </a:t>
            </a:r>
            <a:r>
              <a:rPr lang="en-US" dirty="0"/>
              <a:t>Overview</a:t>
            </a:r>
          </a:p>
          <a:p>
            <a:r>
              <a:rPr lang="en-US" dirty="0"/>
              <a:t>Address Translation</a:t>
            </a:r>
          </a:p>
          <a:p>
            <a:r>
              <a:rPr lang="en-US" altLang="zh-CN" dirty="0">
                <a:ea typeface="宋体" charset="-122"/>
              </a:rPr>
              <a:t>Configuration</a:t>
            </a:r>
          </a:p>
          <a:p>
            <a:r>
              <a:rPr lang="en-US" altLang="zh-CN" dirty="0" smtClean="0">
                <a:ea typeface="宋体" charset="-122"/>
              </a:rPr>
              <a:t>PCIe </a:t>
            </a:r>
            <a:r>
              <a:rPr lang="en-US" altLang="zh-CN" dirty="0">
                <a:ea typeface="宋体" charset="-122"/>
              </a:rPr>
              <a:t>B</a:t>
            </a:r>
            <a:r>
              <a:rPr lang="en-US" altLang="zh-CN" dirty="0" smtClean="0">
                <a:ea typeface="宋体" charset="-122"/>
              </a:rPr>
              <a:t>oot </a:t>
            </a:r>
            <a:r>
              <a:rPr lang="en-US" altLang="zh-CN" dirty="0">
                <a:ea typeface="宋体" charset="-122"/>
              </a:rPr>
              <a:t>D</a:t>
            </a:r>
            <a:r>
              <a:rPr lang="en-US" altLang="zh-CN" dirty="0" smtClean="0">
                <a:ea typeface="宋体" charset="-122"/>
              </a:rPr>
              <a:t>emo </a:t>
            </a:r>
            <a:endParaRPr lang="en-US" altLang="zh-CN" dirty="0">
              <a:ea typeface="宋体"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dirty="0"/>
              <a:t>Agenda</a:t>
            </a:r>
          </a:p>
        </p:txBody>
      </p:sp>
      <p:sp>
        <p:nvSpPr>
          <p:cNvPr id="265219" name="Rectangle 3"/>
          <p:cNvSpPr>
            <a:spLocks noGrp="1" noChangeArrowheads="1"/>
          </p:cNvSpPr>
          <p:nvPr>
            <p:ph idx="1"/>
          </p:nvPr>
        </p:nvSpPr>
        <p:spPr/>
        <p:txBody>
          <a:bodyPr/>
          <a:lstStyle/>
          <a:p>
            <a:r>
              <a:rPr lang="en-US" dirty="0" smtClean="0"/>
              <a:t>PCIe </a:t>
            </a:r>
            <a:r>
              <a:rPr lang="en-US" dirty="0"/>
              <a:t>Overview</a:t>
            </a:r>
          </a:p>
          <a:p>
            <a:r>
              <a:rPr lang="en-US" dirty="0"/>
              <a:t>Address Translation</a:t>
            </a:r>
          </a:p>
          <a:p>
            <a:r>
              <a:rPr lang="en-US" altLang="zh-CN" dirty="0">
                <a:ea typeface="宋体" charset="-122"/>
              </a:rPr>
              <a:t>Configuration</a:t>
            </a:r>
          </a:p>
          <a:p>
            <a:r>
              <a:rPr lang="en-US" altLang="zh-CN" b="1" dirty="0" smtClean="0">
                <a:ea typeface="宋体" charset="-122"/>
              </a:rPr>
              <a:t>PCIe </a:t>
            </a:r>
            <a:r>
              <a:rPr lang="en-US" altLang="zh-CN" b="1" dirty="0" smtClean="0">
                <a:ea typeface="宋体" charset="-122"/>
              </a:rPr>
              <a:t>Demo </a:t>
            </a:r>
            <a:endParaRPr lang="en-US" altLang="zh-CN" b="1" dirty="0">
              <a:ea typeface="宋体"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dirty="0" smtClean="0"/>
              <a:t>Demo</a:t>
            </a:r>
            <a:endParaRPr lang="en-US" dirty="0"/>
          </a:p>
        </p:txBody>
      </p:sp>
      <p:sp>
        <p:nvSpPr>
          <p:cNvPr id="266243" name="Rectangle 3"/>
          <p:cNvSpPr>
            <a:spLocks noGrp="1" noChangeArrowheads="1"/>
          </p:cNvSpPr>
          <p:nvPr>
            <p:ph type="body" sz="half" idx="1"/>
          </p:nvPr>
        </p:nvSpPr>
        <p:spPr>
          <a:xfrm>
            <a:off x="333375" y="1185863"/>
            <a:ext cx="8115300" cy="1914525"/>
          </a:xfrm>
        </p:spPr>
        <p:txBody>
          <a:bodyPr/>
          <a:lstStyle/>
          <a:p>
            <a:r>
              <a:rPr lang="en-US" sz="2400" dirty="0" smtClean="0"/>
              <a:t>C:\ti\pdk_C6678_xx_yy\packages\ti\drv\pcie\example\sample</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dirty="0" smtClean="0"/>
              <a:t>For More Information</a:t>
            </a:r>
          </a:p>
        </p:txBody>
      </p:sp>
      <p:sp>
        <p:nvSpPr>
          <p:cNvPr id="113667" name="Rectangle 3"/>
          <p:cNvSpPr>
            <a:spLocks noGrp="1"/>
          </p:cNvSpPr>
          <p:nvPr>
            <p:ph idx="1"/>
          </p:nvPr>
        </p:nvSpPr>
        <p:spPr/>
        <p:txBody>
          <a:bodyPr/>
          <a:lstStyle/>
          <a:p>
            <a:r>
              <a:rPr lang="en-US" dirty="0" smtClean="0"/>
              <a:t>For more information, refer to the </a:t>
            </a:r>
            <a:r>
              <a:rPr lang="en-US" dirty="0" smtClean="0">
                <a:hlinkClick r:id="rId4"/>
              </a:rPr>
              <a:t>PCI Express (PCIe) for KeyStone Devices User’s Guide</a:t>
            </a:r>
            <a:r>
              <a:rPr lang="en-US" dirty="0" smtClean="0"/>
              <a:t>.</a:t>
            </a:r>
          </a:p>
          <a:p>
            <a:r>
              <a:rPr lang="en-US" dirty="0" smtClean="0"/>
              <a:t>For questions regarding topics covered in this training, visit the support forums at the</a:t>
            </a:r>
            <a:br>
              <a:rPr lang="en-US" dirty="0" smtClean="0"/>
            </a:br>
            <a:r>
              <a:rPr lang="en-US" dirty="0" smtClean="0">
                <a:hlinkClick r:id="rId5"/>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dirty="0"/>
              <a:t>Agenda</a:t>
            </a:r>
          </a:p>
        </p:txBody>
      </p:sp>
      <p:sp>
        <p:nvSpPr>
          <p:cNvPr id="246787" name="Rectangle 3"/>
          <p:cNvSpPr>
            <a:spLocks noGrp="1" noChangeArrowheads="1"/>
          </p:cNvSpPr>
          <p:nvPr>
            <p:ph idx="1"/>
          </p:nvPr>
        </p:nvSpPr>
        <p:spPr/>
        <p:txBody>
          <a:bodyPr/>
          <a:lstStyle/>
          <a:p>
            <a:r>
              <a:rPr lang="en-US" b="1" dirty="0" smtClean="0"/>
              <a:t>PCIe </a:t>
            </a:r>
            <a:r>
              <a:rPr lang="en-US" b="1" dirty="0"/>
              <a:t>Overview</a:t>
            </a:r>
          </a:p>
          <a:p>
            <a:r>
              <a:rPr lang="en-US" dirty="0"/>
              <a:t>Address Translation</a:t>
            </a:r>
          </a:p>
          <a:p>
            <a:r>
              <a:rPr lang="en-US" altLang="zh-CN" dirty="0">
                <a:ea typeface="宋体" charset="-122"/>
              </a:rPr>
              <a:t>Configuration</a:t>
            </a:r>
          </a:p>
          <a:p>
            <a:r>
              <a:rPr lang="en-US" altLang="zh-CN" dirty="0" smtClean="0">
                <a:ea typeface="宋体" charset="-122"/>
              </a:rPr>
              <a:t>PCIe </a:t>
            </a:r>
            <a:r>
              <a:rPr lang="en-US" altLang="zh-CN" dirty="0">
                <a:ea typeface="宋体" charset="-122"/>
              </a:rPr>
              <a:t>B</a:t>
            </a:r>
            <a:r>
              <a:rPr lang="en-US" altLang="zh-CN" dirty="0" smtClean="0">
                <a:ea typeface="宋体" charset="-122"/>
              </a:rPr>
              <a:t>oot </a:t>
            </a:r>
            <a:r>
              <a:rPr lang="en-US" altLang="zh-CN" dirty="0">
                <a:ea typeface="宋体" charset="-122"/>
              </a:rPr>
              <a:t>D</a:t>
            </a:r>
            <a:r>
              <a:rPr lang="en-US" altLang="zh-CN" dirty="0" smtClean="0">
                <a:ea typeface="宋体" charset="-122"/>
              </a:rPr>
              <a:t>emo </a:t>
            </a:r>
            <a:endParaRPr lang="en-US" altLang="zh-CN" dirty="0">
              <a:ea typeface="宋体"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456" y="6461236"/>
            <a:ext cx="8741664" cy="369332"/>
          </a:xfrm>
          <a:prstGeom prst="rect">
            <a:avLst/>
          </a:prstGeom>
          <a:solidFill>
            <a:schemeClr val="bg1"/>
          </a:solidFill>
        </p:spPr>
        <p:txBody>
          <a:bodyPr wrap="square" rtlCol="0">
            <a:spAutoFit/>
          </a:bodyPr>
          <a:lstStyle/>
          <a:p>
            <a:endParaRPr lang="en-US" dirty="0"/>
          </a:p>
        </p:txBody>
      </p:sp>
      <p:sp>
        <p:nvSpPr>
          <p:cNvPr id="256002" name="Rectangle 2"/>
          <p:cNvSpPr>
            <a:spLocks noGrp="1" noChangeArrowheads="1"/>
          </p:cNvSpPr>
          <p:nvPr>
            <p:ph type="title"/>
          </p:nvPr>
        </p:nvSpPr>
        <p:spPr/>
        <p:txBody>
          <a:bodyPr/>
          <a:lstStyle/>
          <a:p>
            <a:r>
              <a:rPr lang="en-US" dirty="0" smtClean="0"/>
              <a:t>PCIe </a:t>
            </a:r>
            <a:r>
              <a:rPr lang="en-US" dirty="0"/>
              <a:t>Topology Example </a:t>
            </a:r>
          </a:p>
        </p:txBody>
      </p:sp>
      <p:sp>
        <p:nvSpPr>
          <p:cNvPr id="256003" name="Rectangle 3"/>
          <p:cNvSpPr>
            <a:spLocks noGrp="1" noChangeArrowheads="1"/>
          </p:cNvSpPr>
          <p:nvPr>
            <p:ph idx="1"/>
          </p:nvPr>
        </p:nvSpPr>
        <p:spPr>
          <a:xfrm>
            <a:off x="333375" y="1185863"/>
            <a:ext cx="8591169" cy="2279650"/>
          </a:xfrm>
        </p:spPr>
        <p:txBody>
          <a:bodyPr/>
          <a:lstStyle/>
          <a:p>
            <a:pPr>
              <a:lnSpc>
                <a:spcPct val="80000"/>
              </a:lnSpc>
            </a:pPr>
            <a:r>
              <a:rPr lang="en-US" sz="2400" dirty="0" smtClean="0"/>
              <a:t>PCIe: A </a:t>
            </a:r>
            <a:r>
              <a:rPr lang="en-US" sz="2400" dirty="0"/>
              <a:t>tree structure with nodes connected to each other via point-to-point links.</a:t>
            </a:r>
            <a:r>
              <a:rPr lang="en-US" altLang="zh-CN" sz="2400" dirty="0">
                <a:ea typeface="宋体" charset="-122"/>
              </a:rPr>
              <a:t> </a:t>
            </a:r>
            <a:endParaRPr lang="en-US" sz="2400" dirty="0"/>
          </a:p>
          <a:p>
            <a:pPr>
              <a:lnSpc>
                <a:spcPct val="80000"/>
              </a:lnSpc>
            </a:pPr>
            <a:r>
              <a:rPr lang="en-US" sz="2400" dirty="0"/>
              <a:t>The root node is called the root complex (RC).</a:t>
            </a:r>
          </a:p>
          <a:p>
            <a:pPr>
              <a:lnSpc>
                <a:spcPct val="80000"/>
              </a:lnSpc>
            </a:pPr>
            <a:r>
              <a:rPr lang="en-US" sz="2400" dirty="0"/>
              <a:t>The leaf nodes are called end points (EP) and the nodes that connect multiple devices to each other are called switches (SW).</a:t>
            </a:r>
          </a:p>
        </p:txBody>
      </p:sp>
      <p:pic>
        <p:nvPicPr>
          <p:cNvPr id="256005" name="Picture 5"/>
          <p:cNvPicPr>
            <a:picLocks noChangeAspect="1" noChangeArrowheads="1"/>
          </p:cNvPicPr>
          <p:nvPr/>
        </p:nvPicPr>
        <p:blipFill>
          <a:blip r:embed="rId3" cstate="print"/>
          <a:srcRect/>
          <a:stretch>
            <a:fillRect/>
          </a:stretch>
        </p:blipFill>
        <p:spPr bwMode="auto">
          <a:xfrm>
            <a:off x="2999233" y="2916238"/>
            <a:ext cx="5797106" cy="384549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dirty="0" smtClean="0"/>
              <a:t>KeyStone Architecture</a:t>
            </a:r>
          </a:p>
        </p:txBody>
      </p:sp>
      <p:sp>
        <p:nvSpPr>
          <p:cNvPr id="55299" name="Rectangle 4"/>
          <p:cNvSpPr>
            <a:spLocks noGrp="1" noChangeArrowheads="1"/>
          </p:cNvSpPr>
          <p:nvPr>
            <p:ph type="body" sz="half" idx="4294967295"/>
          </p:nvPr>
        </p:nvSpPr>
        <p:spPr>
          <a:xfrm>
            <a:off x="5464175" y="2400300"/>
            <a:ext cx="3451225" cy="3352800"/>
          </a:xfrm>
        </p:spPr>
        <p:txBody>
          <a:bodyPr/>
          <a:lstStyle/>
          <a:p>
            <a:pPr marL="227013" indent="-227013" eaLnBrk="1" hangingPunct="1">
              <a:lnSpc>
                <a:spcPct val="80000"/>
              </a:lnSpc>
              <a:spcBef>
                <a:spcPct val="0"/>
              </a:spcBef>
              <a:spcAft>
                <a:spcPct val="10000"/>
              </a:spcAft>
            </a:pPr>
            <a:r>
              <a:rPr lang="en-US" sz="1800" dirty="0" smtClean="0"/>
              <a:t>SGMII allows two 10/100/1000 Ethernet interfaces </a:t>
            </a:r>
          </a:p>
          <a:p>
            <a:pPr marL="227013" indent="-227013" eaLnBrk="1" hangingPunct="1">
              <a:lnSpc>
                <a:spcPct val="80000"/>
              </a:lnSpc>
              <a:spcBef>
                <a:spcPct val="0"/>
              </a:spcBef>
              <a:spcAft>
                <a:spcPct val="10000"/>
              </a:spcAft>
            </a:pPr>
            <a:r>
              <a:rPr lang="en-US" sz="1800" dirty="0" smtClean="0"/>
              <a:t>Four high-bandwidth Serial RapidIO (SRIO) lanes for inter-DSP applications</a:t>
            </a:r>
          </a:p>
          <a:p>
            <a:pPr marL="227013" indent="-227013" eaLnBrk="1" hangingPunct="1">
              <a:lnSpc>
                <a:spcPct val="80000"/>
              </a:lnSpc>
              <a:spcBef>
                <a:spcPct val="0"/>
              </a:spcBef>
              <a:spcAft>
                <a:spcPct val="10000"/>
              </a:spcAft>
            </a:pPr>
            <a:r>
              <a:rPr lang="en-US" sz="1800" dirty="0" smtClean="0"/>
              <a:t>SPI for boot operations</a:t>
            </a:r>
          </a:p>
          <a:p>
            <a:pPr marL="227013" indent="-227013" eaLnBrk="1" hangingPunct="1">
              <a:lnSpc>
                <a:spcPct val="80000"/>
              </a:lnSpc>
              <a:spcBef>
                <a:spcPct val="0"/>
              </a:spcBef>
              <a:spcAft>
                <a:spcPct val="10000"/>
              </a:spcAft>
            </a:pPr>
            <a:r>
              <a:rPr lang="en-US" sz="1800" dirty="0" smtClean="0"/>
              <a:t>UART for development/testing</a:t>
            </a:r>
          </a:p>
          <a:p>
            <a:pPr marL="227013" indent="-227013" eaLnBrk="1" hangingPunct="1">
              <a:lnSpc>
                <a:spcPct val="80000"/>
              </a:lnSpc>
              <a:spcBef>
                <a:spcPct val="0"/>
              </a:spcBef>
              <a:spcAft>
                <a:spcPct val="10000"/>
              </a:spcAft>
            </a:pPr>
            <a:r>
              <a:rPr lang="en-US" sz="1800" b="1" dirty="0" smtClean="0"/>
              <a:t>Two PCIe at 5 Gbps </a:t>
            </a:r>
          </a:p>
          <a:p>
            <a:pPr marL="227013" indent="-227013" eaLnBrk="1" hangingPunct="1">
              <a:lnSpc>
                <a:spcPct val="80000"/>
              </a:lnSpc>
              <a:spcBef>
                <a:spcPct val="0"/>
              </a:spcBef>
              <a:spcAft>
                <a:spcPct val="10000"/>
              </a:spcAft>
            </a:pPr>
            <a:r>
              <a:rPr lang="en-US" altLang="zh-CN" sz="1800" dirty="0" smtClean="0">
                <a:ea typeface="宋体" pitchFamily="2" charset="-122"/>
              </a:rPr>
              <a:t>I</a:t>
            </a:r>
            <a:r>
              <a:rPr lang="en-US" altLang="zh-CN" sz="1800" baseline="30000" dirty="0" smtClean="0">
                <a:ea typeface="宋体" pitchFamily="2" charset="-122"/>
              </a:rPr>
              <a:t>2</a:t>
            </a:r>
            <a:r>
              <a:rPr lang="en-US" altLang="zh-CN" sz="1800" dirty="0" smtClean="0">
                <a:ea typeface="宋体" pitchFamily="2" charset="-122"/>
              </a:rPr>
              <a:t>C</a:t>
            </a:r>
            <a:r>
              <a:rPr lang="en-US" sz="1800" dirty="0" smtClean="0"/>
              <a:t> for EPROM at 400 Kbps</a:t>
            </a:r>
          </a:p>
          <a:p>
            <a:pPr marL="227013" indent="-227013" eaLnBrk="1" hangingPunct="1">
              <a:lnSpc>
                <a:spcPct val="80000"/>
              </a:lnSpc>
              <a:spcBef>
                <a:spcPct val="0"/>
              </a:spcBef>
              <a:spcAft>
                <a:spcPct val="10000"/>
              </a:spcAft>
            </a:pPr>
            <a:r>
              <a:rPr lang="en-US" sz="1800" dirty="0" smtClean="0"/>
              <a:t>Application-specific Interfaces:</a:t>
            </a:r>
          </a:p>
          <a:p>
            <a:pPr marL="523875" lvl="1" indent="-227013" eaLnBrk="1" hangingPunct="1">
              <a:lnSpc>
                <a:spcPct val="80000"/>
              </a:lnSpc>
              <a:spcBef>
                <a:spcPct val="0"/>
              </a:spcBef>
              <a:spcAft>
                <a:spcPct val="10000"/>
              </a:spcAft>
            </a:pPr>
            <a:r>
              <a:rPr lang="en-US" sz="1600" dirty="0" smtClean="0"/>
              <a:t>Antenna Interface 2 (AIF2) for wireless applications</a:t>
            </a:r>
          </a:p>
          <a:p>
            <a:pPr marL="523875" lvl="1" indent="-227013" eaLnBrk="1" hangingPunct="1">
              <a:lnSpc>
                <a:spcPct val="80000"/>
              </a:lnSpc>
              <a:spcBef>
                <a:spcPct val="0"/>
              </a:spcBef>
              <a:spcAft>
                <a:spcPct val="10000"/>
              </a:spcAft>
            </a:pPr>
            <a:r>
              <a:rPr lang="en-US" sz="1600" dirty="0" smtClean="0"/>
              <a:t>Telecommunications Serial Port (TSIP) x2 for media applications</a:t>
            </a:r>
          </a:p>
        </p:txBody>
      </p:sp>
      <p:sp>
        <p:nvSpPr>
          <p:cNvPr id="55300" name="AutoShape 5"/>
          <p:cNvSpPr>
            <a:spLocks noChangeArrowheads="1"/>
          </p:cNvSpPr>
          <p:nvPr/>
        </p:nvSpPr>
        <p:spPr bwMode="auto">
          <a:xfrm>
            <a:off x="5422900" y="2303463"/>
            <a:ext cx="3568700" cy="3449637"/>
          </a:xfrm>
          <a:prstGeom prst="roundRect">
            <a:avLst>
              <a:gd name="adj" fmla="val 8954"/>
            </a:avLst>
          </a:prstGeom>
          <a:noFill/>
          <a:ln w="19050" algn="ctr">
            <a:solidFill>
              <a:schemeClr val="tx1"/>
            </a:solidFill>
            <a:round/>
            <a:headEnd/>
            <a:tailEnd/>
          </a:ln>
        </p:spPr>
        <p:txBody>
          <a:bodyPr wrap="none" anchor="ctr"/>
          <a:lstStyle/>
          <a:p>
            <a:endParaRPr lang="en-US" dirty="0">
              <a:solidFill>
                <a:srgbClr val="000000"/>
              </a:solidFill>
            </a:endParaRPr>
          </a:p>
        </p:txBody>
      </p:sp>
      <p:sp>
        <p:nvSpPr>
          <p:cNvPr id="5530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Expansion</a:t>
            </a:r>
          </a:p>
        </p:txBody>
      </p:sp>
      <p:sp>
        <p:nvSpPr>
          <p:cNvPr id="55302" name="PPTShape_0"/>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Multicore Navigator</a:t>
            </a:r>
          </a:p>
        </p:txBody>
      </p:sp>
      <p:sp>
        <p:nvSpPr>
          <p:cNvPr id="55303" name="PPTShape_1"/>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CorePac &amp; Memory Subsystem</a:t>
            </a:r>
          </a:p>
        </p:txBody>
      </p:sp>
      <p:sp>
        <p:nvSpPr>
          <p:cNvPr id="55304" name="Rectangle 19"/>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External Interfaces</a:t>
            </a:r>
          </a:p>
        </p:txBody>
      </p:sp>
      <p:sp>
        <p:nvSpPr>
          <p:cNvPr id="55305" name="PPTShape_2"/>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Network Coprocessor</a:t>
            </a:r>
          </a:p>
        </p:txBody>
      </p:sp>
      <p:grpSp>
        <p:nvGrpSpPr>
          <p:cNvPr id="2" name="Group 419"/>
          <p:cNvGrpSpPr>
            <a:grpSpLocks noChangeAspect="1"/>
          </p:cNvGrpSpPr>
          <p:nvPr/>
        </p:nvGrpSpPr>
        <p:grpSpPr bwMode="auto">
          <a:xfrm>
            <a:off x="0" y="914400"/>
            <a:ext cx="5349875" cy="5440363"/>
            <a:chOff x="0" y="552"/>
            <a:chExt cx="3479" cy="3538"/>
          </a:xfrm>
        </p:grpSpPr>
        <p:sp>
          <p:nvSpPr>
            <p:cNvPr id="55307"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dirty="0"/>
            </a:p>
          </p:txBody>
        </p:sp>
        <p:grpSp>
          <p:nvGrpSpPr>
            <p:cNvPr id="3" name="Group 620"/>
            <p:cNvGrpSpPr>
              <a:grpSpLocks/>
            </p:cNvGrpSpPr>
            <p:nvPr/>
          </p:nvGrpSpPr>
          <p:grpSpPr bwMode="auto">
            <a:xfrm>
              <a:off x="162" y="563"/>
              <a:ext cx="3306" cy="3350"/>
              <a:chOff x="162" y="563"/>
              <a:chExt cx="3306" cy="3350"/>
            </a:xfrm>
          </p:grpSpPr>
          <p:sp>
            <p:nvSpPr>
              <p:cNvPr id="55517"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5518" name="Rectangle 421"/>
              <p:cNvSpPr>
                <a:spLocks noChangeArrowheads="1"/>
              </p:cNvSpPr>
              <p:nvPr/>
            </p:nvSpPr>
            <p:spPr bwMode="auto">
              <a:xfrm>
                <a:off x="619" y="2912"/>
                <a:ext cx="1514" cy="995"/>
              </a:xfrm>
              <a:prstGeom prst="rect">
                <a:avLst/>
              </a:prstGeom>
              <a:solidFill>
                <a:schemeClr val="bg1"/>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5519"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5520"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55521"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22"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23"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24"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MSMC</a:t>
                </a:r>
                <a:endParaRPr lang="en-US" sz="1800" dirty="0">
                  <a:solidFill>
                    <a:srgbClr val="000000"/>
                  </a:solidFill>
                </a:endParaRPr>
              </a:p>
            </p:txBody>
          </p:sp>
          <p:sp>
            <p:nvSpPr>
              <p:cNvPr id="55525"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526"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MSM</a:t>
                </a:r>
                <a:endParaRPr lang="en-US" sz="1800" dirty="0">
                  <a:solidFill>
                    <a:srgbClr val="000000"/>
                  </a:solidFill>
                </a:endParaRPr>
              </a:p>
            </p:txBody>
          </p:sp>
          <p:sp>
            <p:nvSpPr>
              <p:cNvPr id="55527"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SRAM</a:t>
                </a:r>
                <a:endParaRPr lang="en-US" sz="1800" dirty="0">
                  <a:solidFill>
                    <a:srgbClr val="000000"/>
                  </a:solidFill>
                </a:endParaRPr>
              </a:p>
            </p:txBody>
          </p:sp>
          <p:sp>
            <p:nvSpPr>
              <p:cNvPr id="55528"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529"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64-Bit </a:t>
                </a:r>
                <a:endParaRPr lang="en-US" sz="1800" dirty="0">
                  <a:solidFill>
                    <a:srgbClr val="000000"/>
                  </a:solidFill>
                </a:endParaRPr>
              </a:p>
            </p:txBody>
          </p:sp>
          <p:sp>
            <p:nvSpPr>
              <p:cNvPr id="55530"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55531"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32"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33"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34"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55535"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55536"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37"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55538"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5539"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Application-Specific</a:t>
                </a:r>
                <a:endParaRPr lang="en-US" sz="1800" dirty="0">
                  <a:solidFill>
                    <a:srgbClr val="000000"/>
                  </a:solidFill>
                </a:endParaRPr>
              </a:p>
            </p:txBody>
          </p:sp>
          <p:sp>
            <p:nvSpPr>
              <p:cNvPr id="55540"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Coprocessors</a:t>
                </a:r>
                <a:endParaRPr lang="en-US" sz="1800" dirty="0">
                  <a:solidFill>
                    <a:srgbClr val="000000"/>
                  </a:solidFill>
                </a:endParaRPr>
              </a:p>
            </p:txBody>
          </p:sp>
          <p:sp>
            <p:nvSpPr>
              <p:cNvPr id="55541"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55542"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55543"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44"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55545"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55546"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55547"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55548"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49"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55550"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5551"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55552"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55553"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54"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55555"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5556"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57"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55558"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55559"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60"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55561"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55562"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55563"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55564"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65"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55566"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55567"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68"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Power</a:t>
                </a:r>
                <a:endParaRPr lang="en-US" sz="1800" dirty="0">
                  <a:solidFill>
                    <a:srgbClr val="000000"/>
                  </a:solidFill>
                </a:endParaRPr>
              </a:p>
            </p:txBody>
          </p:sp>
          <p:sp>
            <p:nvSpPr>
              <p:cNvPr id="55569"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Management</a:t>
                </a:r>
                <a:endParaRPr lang="en-US" sz="1800" dirty="0">
                  <a:solidFill>
                    <a:srgbClr val="000000"/>
                  </a:solidFill>
                </a:endParaRPr>
              </a:p>
            </p:txBody>
          </p:sp>
          <p:sp>
            <p:nvSpPr>
              <p:cNvPr id="55570" name="Rectangle 473"/>
              <p:cNvSpPr>
                <a:spLocks noChangeArrowheads="1"/>
              </p:cNvSpPr>
              <p:nvPr/>
            </p:nvSpPr>
            <p:spPr bwMode="auto">
              <a:xfrm>
                <a:off x="237" y="1133"/>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71"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Debug &amp; Trace</a:t>
                </a:r>
                <a:endParaRPr lang="en-US" sz="700" dirty="0">
                  <a:solidFill>
                    <a:srgbClr val="000000"/>
                  </a:solidFill>
                </a:endParaRPr>
              </a:p>
            </p:txBody>
          </p:sp>
          <p:sp>
            <p:nvSpPr>
              <p:cNvPr id="55572"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73"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Boot ROM</a:t>
                </a:r>
                <a:endParaRPr lang="en-US" sz="1800" dirty="0">
                  <a:solidFill>
                    <a:srgbClr val="000000"/>
                  </a:solidFill>
                </a:endParaRPr>
              </a:p>
            </p:txBody>
          </p:sp>
          <p:sp>
            <p:nvSpPr>
              <p:cNvPr id="55574"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75"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Semaphore</a:t>
                </a:r>
                <a:endParaRPr lang="en-US" sz="1800" dirty="0">
                  <a:solidFill>
                    <a:srgbClr val="000000"/>
                  </a:solidFill>
                </a:endParaRPr>
              </a:p>
            </p:txBody>
          </p:sp>
          <p:sp>
            <p:nvSpPr>
              <p:cNvPr id="55576"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dirty="0"/>
              </a:p>
            </p:txBody>
          </p:sp>
          <p:sp>
            <p:nvSpPr>
              <p:cNvPr id="55577"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55578"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55579"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dirty="0"/>
              </a:p>
            </p:txBody>
          </p:sp>
          <p:sp>
            <p:nvSpPr>
              <p:cNvPr id="55580"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55581"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55582"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dirty="0"/>
              </a:p>
            </p:txBody>
          </p:sp>
          <p:sp>
            <p:nvSpPr>
              <p:cNvPr id="55583"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55584"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55585"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Memory Subsystem</a:t>
                </a:r>
                <a:endParaRPr lang="en-US" sz="1800" dirty="0">
                  <a:solidFill>
                    <a:srgbClr val="000000"/>
                  </a:solidFill>
                </a:endParaRPr>
              </a:p>
            </p:txBody>
          </p:sp>
          <p:sp>
            <p:nvSpPr>
              <p:cNvPr id="55586"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55587"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55588"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89"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55590"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55591"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592"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593"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S</a:t>
                </a:r>
                <a:endParaRPr lang="en-US" sz="1800" dirty="0">
                  <a:solidFill>
                    <a:srgbClr val="000000"/>
                  </a:solidFill>
                </a:endParaRPr>
              </a:p>
            </p:txBody>
          </p:sp>
          <p:sp>
            <p:nvSpPr>
              <p:cNvPr id="55594"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R</a:t>
                </a:r>
                <a:endParaRPr lang="en-US" sz="1800" dirty="0">
                  <a:solidFill>
                    <a:srgbClr val="000000"/>
                  </a:solidFill>
                </a:endParaRPr>
              </a:p>
            </p:txBody>
          </p:sp>
          <p:sp>
            <p:nvSpPr>
              <p:cNvPr id="55595"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596"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O</a:t>
                </a:r>
                <a:endParaRPr lang="en-US" sz="1800" dirty="0">
                  <a:solidFill>
                    <a:srgbClr val="000000"/>
                  </a:solidFill>
                </a:endParaRPr>
              </a:p>
            </p:txBody>
          </p:sp>
          <p:sp>
            <p:nvSpPr>
              <p:cNvPr id="55597"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55598"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55599"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x4</a:t>
                </a:r>
                <a:endParaRPr lang="en-US" sz="1800" dirty="0">
                  <a:solidFill>
                    <a:srgbClr val="000000"/>
                  </a:solidFill>
                </a:endParaRPr>
              </a:p>
            </p:txBody>
          </p:sp>
          <p:sp>
            <p:nvSpPr>
              <p:cNvPr id="55600" name="Rectangle 504"/>
              <p:cNvSpPr>
                <a:spLocks noChangeArrowheads="1"/>
              </p:cNvSpPr>
              <p:nvPr/>
            </p:nvSpPr>
            <p:spPr bwMode="auto">
              <a:xfrm>
                <a:off x="1093" y="3020"/>
                <a:ext cx="156" cy="548"/>
              </a:xfrm>
              <a:prstGeom prst="rect">
                <a:avLst/>
              </a:prstGeom>
              <a:solidFill>
                <a:srgbClr val="FFFF00"/>
              </a:solidFill>
              <a:ln w="9525">
                <a:noFill/>
                <a:miter lim="800000"/>
                <a:headEnd/>
                <a:tailEnd/>
              </a:ln>
            </p:spPr>
            <p:txBody>
              <a:bodyPr/>
              <a:lstStyle/>
              <a:p>
                <a:pPr algn="l" eaLnBrk="0" hangingPunct="0"/>
                <a:endParaRPr lang="en-US" sz="1800" dirty="0">
                  <a:solidFill>
                    <a:srgbClr val="000000"/>
                  </a:solidFill>
                </a:endParaRPr>
              </a:p>
            </p:txBody>
          </p:sp>
          <p:sp>
            <p:nvSpPr>
              <p:cNvPr id="55601"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602"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t>
                </a:r>
                <a:endParaRPr lang="en-US" sz="1800" dirty="0">
                  <a:solidFill>
                    <a:srgbClr val="000000"/>
                  </a:solidFill>
                </a:endParaRPr>
              </a:p>
            </p:txBody>
          </p:sp>
          <p:sp>
            <p:nvSpPr>
              <p:cNvPr id="55603"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C</a:t>
                </a:r>
                <a:endParaRPr lang="en-US" sz="1800" dirty="0">
                  <a:solidFill>
                    <a:srgbClr val="000000"/>
                  </a:solidFill>
                </a:endParaRPr>
              </a:p>
            </p:txBody>
          </p:sp>
          <p:sp>
            <p:nvSpPr>
              <p:cNvPr id="55604"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605"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e</a:t>
                </a:r>
                <a:endParaRPr lang="en-US" sz="1800" dirty="0">
                  <a:solidFill>
                    <a:srgbClr val="000000"/>
                  </a:solidFill>
                </a:endParaRPr>
              </a:p>
            </p:txBody>
          </p:sp>
          <p:sp>
            <p:nvSpPr>
              <p:cNvPr id="55606"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55607"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55608"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x2</a:t>
                </a:r>
                <a:endParaRPr lang="en-US" sz="1800" dirty="0">
                  <a:solidFill>
                    <a:srgbClr val="000000"/>
                  </a:solidFill>
                </a:endParaRPr>
              </a:p>
            </p:txBody>
          </p:sp>
          <p:sp>
            <p:nvSpPr>
              <p:cNvPr id="55609"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610"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U</a:t>
                </a:r>
                <a:endParaRPr lang="en-US" sz="1800" dirty="0">
                  <a:solidFill>
                    <a:srgbClr val="000000"/>
                  </a:solidFill>
                </a:endParaRPr>
              </a:p>
            </p:txBody>
          </p:sp>
          <p:sp>
            <p:nvSpPr>
              <p:cNvPr id="55611"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A</a:t>
                </a:r>
                <a:endParaRPr lang="en-US" sz="1800" dirty="0">
                  <a:solidFill>
                    <a:srgbClr val="000000"/>
                  </a:solidFill>
                </a:endParaRPr>
              </a:p>
            </p:txBody>
          </p:sp>
          <p:sp>
            <p:nvSpPr>
              <p:cNvPr id="55612"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R</a:t>
                </a:r>
                <a:endParaRPr lang="en-US" sz="1800" dirty="0">
                  <a:solidFill>
                    <a:srgbClr val="000000"/>
                  </a:solidFill>
                </a:endParaRPr>
              </a:p>
            </p:txBody>
          </p:sp>
          <p:sp>
            <p:nvSpPr>
              <p:cNvPr id="55613"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614"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615"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616"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a:t>
                </a:r>
                <a:endParaRPr lang="en-US" sz="1800" dirty="0">
                  <a:solidFill>
                    <a:srgbClr val="000000"/>
                  </a:solidFill>
                </a:endParaRPr>
              </a:p>
            </p:txBody>
          </p:sp>
          <p:sp>
            <p:nvSpPr>
              <p:cNvPr id="55617"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a:t>
                </a:r>
                <a:endParaRPr lang="en-US" sz="1800" dirty="0">
                  <a:solidFill>
                    <a:srgbClr val="000000"/>
                  </a:solidFill>
                </a:endParaRPr>
              </a:p>
            </p:txBody>
          </p:sp>
          <p:sp>
            <p:nvSpPr>
              <p:cNvPr id="55618"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a:t>
                </a:r>
                <a:endParaRPr lang="en-US" sz="1800" dirty="0">
                  <a:solidFill>
                    <a:srgbClr val="000000"/>
                  </a:solidFill>
                </a:endParaRPr>
              </a:p>
            </p:txBody>
          </p:sp>
          <p:sp>
            <p:nvSpPr>
              <p:cNvPr id="55619"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l</a:t>
                </a:r>
                <a:endParaRPr lang="en-US" sz="1800" dirty="0">
                  <a:solidFill>
                    <a:srgbClr val="000000"/>
                  </a:solidFill>
                </a:endParaRPr>
              </a:p>
            </p:txBody>
          </p:sp>
          <p:sp>
            <p:nvSpPr>
              <p:cNvPr id="55620"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621"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c</a:t>
                </a:r>
                <a:endParaRPr lang="en-US" sz="1800" dirty="0">
                  <a:solidFill>
                    <a:srgbClr val="000000"/>
                  </a:solidFill>
                </a:endParaRPr>
              </a:p>
            </p:txBody>
          </p:sp>
          <p:sp>
            <p:nvSpPr>
              <p:cNvPr id="55622"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a:t>
                </a:r>
                <a:endParaRPr lang="en-US" sz="1800" dirty="0">
                  <a:solidFill>
                    <a:srgbClr val="000000"/>
                  </a:solidFill>
                </a:endParaRPr>
              </a:p>
            </p:txBody>
          </p:sp>
          <p:sp>
            <p:nvSpPr>
              <p:cNvPr id="55623"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t</a:t>
                </a:r>
                <a:endParaRPr lang="en-US" sz="1800" dirty="0">
                  <a:solidFill>
                    <a:srgbClr val="000000"/>
                  </a:solidFill>
                </a:endParaRPr>
              </a:p>
            </p:txBody>
          </p:sp>
          <p:sp>
            <p:nvSpPr>
              <p:cNvPr id="55624"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625"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o</a:t>
                </a:r>
                <a:endParaRPr lang="en-US" sz="1800" dirty="0">
                  <a:solidFill>
                    <a:srgbClr val="000000"/>
                  </a:solidFill>
                </a:endParaRPr>
              </a:p>
            </p:txBody>
          </p:sp>
          <p:sp>
            <p:nvSpPr>
              <p:cNvPr id="55626"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n</a:t>
                </a:r>
                <a:endParaRPr lang="en-US" sz="1800" dirty="0">
                  <a:solidFill>
                    <a:srgbClr val="000000"/>
                  </a:solidFill>
                </a:endParaRPr>
              </a:p>
            </p:txBody>
          </p:sp>
          <p:sp>
            <p:nvSpPr>
              <p:cNvPr id="55627"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t>
                </a:r>
                <a:endParaRPr lang="en-US" sz="1800" dirty="0">
                  <a:solidFill>
                    <a:srgbClr val="000000"/>
                  </a:solidFill>
                </a:endParaRPr>
              </a:p>
            </p:txBody>
          </p:sp>
          <p:sp>
            <p:nvSpPr>
              <p:cNvPr id="55628"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a:t>
                </a:r>
                <a:endParaRPr lang="en-US" sz="1800" dirty="0">
                  <a:solidFill>
                    <a:srgbClr val="000000"/>
                  </a:solidFill>
                </a:endParaRPr>
              </a:p>
            </p:txBody>
          </p:sp>
          <p:sp>
            <p:nvSpPr>
              <p:cNvPr id="55629"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a:t>
                </a:r>
                <a:endParaRPr lang="en-US" sz="1800" dirty="0">
                  <a:solidFill>
                    <a:srgbClr val="000000"/>
                  </a:solidFill>
                </a:endParaRPr>
              </a:p>
            </p:txBody>
          </p:sp>
          <p:sp>
            <p:nvSpPr>
              <p:cNvPr id="55630"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e</a:t>
                </a:r>
                <a:endParaRPr lang="en-US" sz="1800" dirty="0">
                  <a:solidFill>
                    <a:srgbClr val="000000"/>
                  </a:solidFill>
                </a:endParaRPr>
              </a:p>
            </p:txBody>
          </p:sp>
          <p:sp>
            <p:nvSpPr>
              <p:cNvPr id="55631"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c</a:t>
                </a:r>
                <a:endParaRPr lang="en-US" sz="1800" dirty="0">
                  <a:solidFill>
                    <a:srgbClr val="000000"/>
                  </a:solidFill>
                </a:endParaRPr>
              </a:p>
            </p:txBody>
          </p:sp>
          <p:sp>
            <p:nvSpPr>
              <p:cNvPr id="55632"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633"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f</a:t>
                </a:r>
                <a:endParaRPr lang="en-US" sz="1800" dirty="0">
                  <a:solidFill>
                    <a:srgbClr val="000000"/>
                  </a:solidFill>
                </a:endParaRPr>
              </a:p>
            </p:txBody>
          </p:sp>
          <p:sp>
            <p:nvSpPr>
              <p:cNvPr id="55634"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635"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c</a:t>
                </a:r>
                <a:endParaRPr lang="en-US" sz="1800" dirty="0">
                  <a:solidFill>
                    <a:srgbClr val="000000"/>
                  </a:solidFill>
                </a:endParaRPr>
              </a:p>
            </p:txBody>
          </p:sp>
          <p:sp>
            <p:nvSpPr>
              <p:cNvPr id="55636"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endParaRPr lang="en-US" sz="1800" dirty="0">
                  <a:solidFill>
                    <a:srgbClr val="000000"/>
                  </a:solidFill>
                </a:endParaRPr>
              </a:p>
            </p:txBody>
          </p:sp>
          <p:sp>
            <p:nvSpPr>
              <p:cNvPr id="55637"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638"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t>
                </a:r>
                <a:endParaRPr lang="en-US" sz="1800" dirty="0">
                  <a:solidFill>
                    <a:srgbClr val="000000"/>
                  </a:solidFill>
                </a:endParaRPr>
              </a:p>
            </p:txBody>
          </p:sp>
          <p:sp>
            <p:nvSpPr>
              <p:cNvPr id="55639"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O</a:t>
                </a:r>
                <a:endParaRPr lang="en-US" sz="1800" dirty="0">
                  <a:solidFill>
                    <a:srgbClr val="000000"/>
                  </a:solidFill>
                </a:endParaRPr>
              </a:p>
            </p:txBody>
          </p:sp>
          <p:sp>
            <p:nvSpPr>
              <p:cNvPr id="55640"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641"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642"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S</a:t>
                </a:r>
                <a:endParaRPr lang="en-US" sz="1800" dirty="0">
                  <a:solidFill>
                    <a:srgbClr val="000000"/>
                  </a:solidFill>
                </a:endParaRPr>
              </a:p>
            </p:txBody>
          </p:sp>
          <p:sp>
            <p:nvSpPr>
              <p:cNvPr id="55643"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t>
                </a:r>
                <a:endParaRPr lang="en-US" sz="1800" dirty="0">
                  <a:solidFill>
                    <a:srgbClr val="000000"/>
                  </a:solidFill>
                </a:endParaRPr>
              </a:p>
            </p:txBody>
          </p:sp>
          <p:sp>
            <p:nvSpPr>
              <p:cNvPr id="55644"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645"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646"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647"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648"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C</a:t>
                </a:r>
                <a:endParaRPr lang="en-US" sz="1800" dirty="0">
                  <a:solidFill>
                    <a:srgbClr val="000000"/>
                  </a:solidFill>
                </a:endParaRPr>
              </a:p>
            </p:txBody>
          </p:sp>
          <p:sp>
            <p:nvSpPr>
              <p:cNvPr id="55649"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2</a:t>
                </a:r>
                <a:endParaRPr lang="en-US" sz="1800" dirty="0">
                  <a:solidFill>
                    <a:srgbClr val="000000"/>
                  </a:solidFill>
                </a:endParaRPr>
              </a:p>
            </p:txBody>
          </p:sp>
          <p:sp>
            <p:nvSpPr>
              <p:cNvPr id="55650"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55651"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55652"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653"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55654"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55655"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55656"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55657"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658"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55659"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55660"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dirty="0"/>
              </a:p>
            </p:txBody>
          </p:sp>
          <p:sp>
            <p:nvSpPr>
              <p:cNvPr id="55661"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55662"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5663"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dirty="0"/>
              </a:p>
            </p:txBody>
          </p:sp>
          <p:sp>
            <p:nvSpPr>
              <p:cNvPr id="55664"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55665"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666"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55667"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55668"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669"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55670"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55671"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dirty="0"/>
              </a:p>
            </p:txBody>
          </p:sp>
          <p:sp>
            <p:nvSpPr>
              <p:cNvPr id="55672"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55673"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674"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dirty="0"/>
              </a:p>
            </p:txBody>
          </p:sp>
          <p:sp>
            <p:nvSpPr>
              <p:cNvPr id="55675"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dirty="0"/>
              </a:p>
            </p:txBody>
          </p:sp>
          <p:sp>
            <p:nvSpPr>
              <p:cNvPr id="55676"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dirty="0"/>
              </a:p>
            </p:txBody>
          </p:sp>
          <p:sp>
            <p:nvSpPr>
              <p:cNvPr id="55677"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dirty="0"/>
              </a:p>
            </p:txBody>
          </p:sp>
          <p:sp>
            <p:nvSpPr>
              <p:cNvPr id="55678"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dirty="0"/>
              </a:p>
            </p:txBody>
          </p:sp>
          <p:sp>
            <p:nvSpPr>
              <p:cNvPr id="55679"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dirty="0"/>
              </a:p>
            </p:txBody>
          </p:sp>
          <p:sp>
            <p:nvSpPr>
              <p:cNvPr id="55680"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dirty="0"/>
              </a:p>
            </p:txBody>
          </p:sp>
          <p:sp>
            <p:nvSpPr>
              <p:cNvPr id="55681"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dirty="0"/>
              </a:p>
            </p:txBody>
          </p:sp>
          <p:sp>
            <p:nvSpPr>
              <p:cNvPr id="55682"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dirty="0"/>
              </a:p>
            </p:txBody>
          </p:sp>
          <p:sp>
            <p:nvSpPr>
              <p:cNvPr id="55683"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dirty="0"/>
              </a:p>
            </p:txBody>
          </p:sp>
          <p:sp>
            <p:nvSpPr>
              <p:cNvPr id="55684"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dirty="0"/>
              </a:p>
            </p:txBody>
          </p:sp>
          <p:sp>
            <p:nvSpPr>
              <p:cNvPr id="55685"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dirty="0"/>
              </a:p>
            </p:txBody>
          </p:sp>
          <p:sp>
            <p:nvSpPr>
              <p:cNvPr id="55686"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dirty="0"/>
              </a:p>
            </p:txBody>
          </p:sp>
          <p:sp>
            <p:nvSpPr>
              <p:cNvPr id="55687"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dirty="0"/>
              </a:p>
            </p:txBody>
          </p:sp>
          <p:sp>
            <p:nvSpPr>
              <p:cNvPr id="55688"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dirty="0"/>
              </a:p>
            </p:txBody>
          </p:sp>
          <p:sp>
            <p:nvSpPr>
              <p:cNvPr id="55689"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dirty="0"/>
              </a:p>
            </p:txBody>
          </p:sp>
          <p:sp>
            <p:nvSpPr>
              <p:cNvPr id="55690"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dirty="0"/>
              </a:p>
            </p:txBody>
          </p:sp>
          <p:sp>
            <p:nvSpPr>
              <p:cNvPr id="55691"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dirty="0"/>
              </a:p>
            </p:txBody>
          </p:sp>
          <p:sp>
            <p:nvSpPr>
              <p:cNvPr id="55692"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55693"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dirty="0"/>
              </a:p>
            </p:txBody>
          </p:sp>
          <p:sp>
            <p:nvSpPr>
              <p:cNvPr id="55694"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dirty="0"/>
              </a:p>
            </p:txBody>
          </p:sp>
          <p:sp>
            <p:nvSpPr>
              <p:cNvPr id="55695"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dirty="0"/>
              </a:p>
            </p:txBody>
          </p:sp>
          <p:sp>
            <p:nvSpPr>
              <p:cNvPr id="55696"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dirty="0"/>
              </a:p>
            </p:txBody>
          </p:sp>
          <p:sp>
            <p:nvSpPr>
              <p:cNvPr id="55697"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dirty="0"/>
              </a:p>
            </p:txBody>
          </p:sp>
          <p:sp>
            <p:nvSpPr>
              <p:cNvPr id="55698"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dirty="0"/>
              </a:p>
            </p:txBody>
          </p:sp>
          <p:sp>
            <p:nvSpPr>
              <p:cNvPr id="55699"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dirty="0"/>
              </a:p>
            </p:txBody>
          </p:sp>
          <p:sp>
            <p:nvSpPr>
              <p:cNvPr id="55700"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dirty="0"/>
              </a:p>
            </p:txBody>
          </p:sp>
          <p:sp>
            <p:nvSpPr>
              <p:cNvPr id="55701"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dirty="0"/>
              </a:p>
            </p:txBody>
          </p:sp>
          <p:sp>
            <p:nvSpPr>
              <p:cNvPr id="55702"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dirty="0"/>
              </a:p>
            </p:txBody>
          </p:sp>
          <p:sp>
            <p:nvSpPr>
              <p:cNvPr id="55703"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dirty="0"/>
              </a:p>
            </p:txBody>
          </p:sp>
          <p:sp>
            <p:nvSpPr>
              <p:cNvPr id="55704"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dirty="0"/>
              </a:p>
            </p:txBody>
          </p:sp>
          <p:sp>
            <p:nvSpPr>
              <p:cNvPr id="55705"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dirty="0"/>
              </a:p>
            </p:txBody>
          </p:sp>
          <p:sp>
            <p:nvSpPr>
              <p:cNvPr id="55706"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55707"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dirty="0"/>
              </a:p>
            </p:txBody>
          </p:sp>
          <p:sp>
            <p:nvSpPr>
              <p:cNvPr id="55708"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dirty="0"/>
              </a:p>
            </p:txBody>
          </p:sp>
          <p:sp>
            <p:nvSpPr>
              <p:cNvPr id="55709"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dirty="0"/>
              </a:p>
            </p:txBody>
          </p:sp>
          <p:sp>
            <p:nvSpPr>
              <p:cNvPr id="55710"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dirty="0"/>
              </a:p>
            </p:txBody>
          </p:sp>
          <p:sp>
            <p:nvSpPr>
              <p:cNvPr id="55711"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55712"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55713"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714"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grpSp>
        <p:grpSp>
          <p:nvGrpSpPr>
            <p:cNvPr id="4" name="Group 821"/>
            <p:cNvGrpSpPr>
              <a:grpSpLocks/>
            </p:cNvGrpSpPr>
            <p:nvPr/>
          </p:nvGrpSpPr>
          <p:grpSpPr bwMode="auto">
            <a:xfrm>
              <a:off x="11" y="762"/>
              <a:ext cx="3452" cy="3328"/>
              <a:chOff x="11" y="762"/>
              <a:chExt cx="3452" cy="3328"/>
            </a:xfrm>
          </p:grpSpPr>
          <p:sp>
            <p:nvSpPr>
              <p:cNvPr id="55317"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55318"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5319"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320"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321"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55322"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DMA</a:t>
                </a:r>
                <a:endParaRPr lang="en-US" sz="1800" dirty="0">
                  <a:solidFill>
                    <a:srgbClr val="000000"/>
                  </a:solidFill>
                </a:endParaRPr>
              </a:p>
            </p:txBody>
          </p:sp>
          <p:sp>
            <p:nvSpPr>
              <p:cNvPr id="55323"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Multicore Navigator</a:t>
                </a:r>
                <a:endParaRPr lang="en-US" sz="1800" dirty="0">
                  <a:solidFill>
                    <a:srgbClr val="000000"/>
                  </a:solidFill>
                </a:endParaRPr>
              </a:p>
            </p:txBody>
          </p:sp>
          <p:sp>
            <p:nvSpPr>
              <p:cNvPr id="55324"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325"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326"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Queue</a:t>
                </a:r>
                <a:endParaRPr lang="en-US" sz="1800" dirty="0">
                  <a:solidFill>
                    <a:srgbClr val="000000"/>
                  </a:solidFill>
                </a:endParaRPr>
              </a:p>
            </p:txBody>
          </p:sp>
          <p:sp>
            <p:nvSpPr>
              <p:cNvPr id="55327"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Manager</a:t>
                </a:r>
                <a:endParaRPr lang="en-US" sz="1800" dirty="0">
                  <a:solidFill>
                    <a:srgbClr val="000000"/>
                  </a:solidFill>
                </a:endParaRPr>
              </a:p>
            </p:txBody>
          </p:sp>
          <p:sp>
            <p:nvSpPr>
              <p:cNvPr id="55328"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dirty="0"/>
              </a:p>
            </p:txBody>
          </p:sp>
          <p:sp>
            <p:nvSpPr>
              <p:cNvPr id="55329"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5330"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dirty="0"/>
              </a:p>
            </p:txBody>
          </p:sp>
          <p:sp>
            <p:nvSpPr>
              <p:cNvPr id="55331"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55332"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dirty="0"/>
              </a:p>
            </p:txBody>
          </p:sp>
          <p:sp>
            <p:nvSpPr>
              <p:cNvPr id="55333"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55334"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dirty="0"/>
              </a:p>
            </p:txBody>
          </p:sp>
          <p:sp>
            <p:nvSpPr>
              <p:cNvPr id="55335"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55336"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337"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338"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O</a:t>
                </a:r>
                <a:endParaRPr lang="en-US" sz="1800" dirty="0">
                  <a:solidFill>
                    <a:srgbClr val="000000"/>
                  </a:solidFill>
                </a:endParaRPr>
              </a:p>
            </p:txBody>
          </p:sp>
          <p:sp>
            <p:nvSpPr>
              <p:cNvPr id="55339"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340"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h</a:t>
                </a:r>
                <a:endParaRPr lang="en-US" sz="1800" dirty="0">
                  <a:solidFill>
                    <a:srgbClr val="000000"/>
                  </a:solidFill>
                </a:endParaRPr>
              </a:p>
            </p:txBody>
          </p:sp>
          <p:sp>
            <p:nvSpPr>
              <p:cNvPr id="55341"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e</a:t>
                </a:r>
                <a:endParaRPr lang="en-US" sz="1800" dirty="0">
                  <a:solidFill>
                    <a:srgbClr val="000000"/>
                  </a:solidFill>
                </a:endParaRPr>
              </a:p>
            </p:txBody>
          </p:sp>
          <p:sp>
            <p:nvSpPr>
              <p:cNvPr id="55342"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r</a:t>
                </a:r>
                <a:endParaRPr lang="en-US" sz="1800" dirty="0">
                  <a:solidFill>
                    <a:srgbClr val="000000"/>
                  </a:solidFill>
                </a:endParaRPr>
              </a:p>
            </p:txBody>
          </p:sp>
          <p:sp>
            <p:nvSpPr>
              <p:cNvPr id="55343"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s</a:t>
                </a:r>
                <a:endParaRPr lang="en-US" sz="1800" dirty="0">
                  <a:solidFill>
                    <a:srgbClr val="000000"/>
                  </a:solidFill>
                </a:endParaRPr>
              </a:p>
            </p:txBody>
          </p:sp>
          <p:sp>
            <p:nvSpPr>
              <p:cNvPr id="55344"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dirty="0"/>
              </a:p>
            </p:txBody>
          </p:sp>
          <p:sp>
            <p:nvSpPr>
              <p:cNvPr id="55345"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55346"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55347"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dirty="0"/>
              </a:p>
            </p:txBody>
          </p:sp>
          <p:sp>
            <p:nvSpPr>
              <p:cNvPr id="55348"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55349"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350"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dirty="0"/>
              </a:p>
            </p:txBody>
          </p:sp>
          <p:sp>
            <p:nvSpPr>
              <p:cNvPr id="55351"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55352"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55353"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dirty="0"/>
              </a:p>
            </p:txBody>
          </p:sp>
          <p:sp>
            <p:nvSpPr>
              <p:cNvPr id="55354"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55355"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5356"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dirty="0"/>
              </a:p>
            </p:txBody>
          </p:sp>
          <p:sp>
            <p:nvSpPr>
              <p:cNvPr id="55357"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55358"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359"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dirty="0"/>
              </a:p>
            </p:txBody>
          </p:sp>
          <p:sp>
            <p:nvSpPr>
              <p:cNvPr id="55360"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55361"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5362"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dirty="0"/>
              </a:p>
            </p:txBody>
          </p:sp>
          <p:sp>
            <p:nvSpPr>
              <p:cNvPr id="55363"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55364"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365"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dirty="0"/>
              </a:p>
            </p:txBody>
          </p:sp>
          <p:sp>
            <p:nvSpPr>
              <p:cNvPr id="55366"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55367"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55368"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369"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370"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dirty="0"/>
              </a:p>
            </p:txBody>
          </p:sp>
          <p:sp>
            <p:nvSpPr>
              <p:cNvPr id="55371"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55372"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55373"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5374"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x3</a:t>
                </a:r>
                <a:endParaRPr lang="en-US" sz="1800" dirty="0">
                  <a:solidFill>
                    <a:srgbClr val="000000"/>
                  </a:solidFill>
                </a:endParaRPr>
              </a:p>
            </p:txBody>
          </p:sp>
          <p:sp>
            <p:nvSpPr>
              <p:cNvPr id="55375"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dirty="0"/>
              </a:p>
            </p:txBody>
          </p:sp>
          <p:sp>
            <p:nvSpPr>
              <p:cNvPr id="55376"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55377"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55378"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dirty="0"/>
              </a:p>
            </p:txBody>
          </p:sp>
          <p:sp>
            <p:nvSpPr>
              <p:cNvPr id="55379"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55380"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55381"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5382"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dirty="0"/>
              </a:p>
            </p:txBody>
          </p:sp>
          <p:sp>
            <p:nvSpPr>
              <p:cNvPr id="55383"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55384"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55385"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Network Coprocessor</a:t>
                </a:r>
                <a:endParaRPr lang="en-US" sz="1800" dirty="0">
                  <a:solidFill>
                    <a:srgbClr val="000000"/>
                  </a:solidFill>
                </a:endParaRPr>
              </a:p>
            </p:txBody>
          </p:sp>
          <p:sp>
            <p:nvSpPr>
              <p:cNvPr id="55386"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387"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388"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S</a:t>
                </a:r>
                <a:endParaRPr lang="en-US" sz="1800" dirty="0">
                  <a:solidFill>
                    <a:srgbClr val="000000"/>
                  </a:solidFill>
                </a:endParaRPr>
              </a:p>
            </p:txBody>
          </p:sp>
          <p:sp>
            <p:nvSpPr>
              <p:cNvPr id="55389"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w</a:t>
                </a:r>
                <a:endParaRPr lang="en-US" sz="1800" dirty="0">
                  <a:solidFill>
                    <a:srgbClr val="000000"/>
                  </a:solidFill>
                </a:endParaRPr>
              </a:p>
            </p:txBody>
          </p:sp>
          <p:sp>
            <p:nvSpPr>
              <p:cNvPr id="55390"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391"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392"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c</a:t>
                </a:r>
                <a:endParaRPr lang="en-US" sz="1800" dirty="0">
                  <a:solidFill>
                    <a:srgbClr val="000000"/>
                  </a:solidFill>
                </a:endParaRPr>
              </a:p>
            </p:txBody>
          </p:sp>
          <p:sp>
            <p:nvSpPr>
              <p:cNvPr id="55393"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h</a:t>
                </a:r>
                <a:endParaRPr lang="en-US" sz="1800" dirty="0">
                  <a:solidFill>
                    <a:srgbClr val="000000"/>
                  </a:solidFill>
                </a:endParaRPr>
              </a:p>
            </p:txBody>
          </p:sp>
          <p:sp>
            <p:nvSpPr>
              <p:cNvPr id="55394"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395"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E</a:t>
                </a:r>
                <a:endParaRPr lang="en-US" sz="1800" dirty="0">
                  <a:solidFill>
                    <a:srgbClr val="000000"/>
                  </a:solidFill>
                </a:endParaRPr>
              </a:p>
            </p:txBody>
          </p:sp>
          <p:sp>
            <p:nvSpPr>
              <p:cNvPr id="55396"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397"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h</a:t>
                </a:r>
                <a:endParaRPr lang="en-US" sz="1800" dirty="0">
                  <a:solidFill>
                    <a:srgbClr val="000000"/>
                  </a:solidFill>
                </a:endParaRPr>
              </a:p>
            </p:txBody>
          </p:sp>
          <p:sp>
            <p:nvSpPr>
              <p:cNvPr id="55398"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e</a:t>
                </a:r>
                <a:endParaRPr lang="en-US" sz="1800" dirty="0">
                  <a:solidFill>
                    <a:srgbClr val="000000"/>
                  </a:solidFill>
                </a:endParaRPr>
              </a:p>
            </p:txBody>
          </p:sp>
          <p:sp>
            <p:nvSpPr>
              <p:cNvPr id="55399"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r</a:t>
                </a:r>
                <a:endParaRPr lang="en-US" sz="1800" dirty="0">
                  <a:solidFill>
                    <a:srgbClr val="000000"/>
                  </a:solidFill>
                </a:endParaRPr>
              </a:p>
            </p:txBody>
          </p:sp>
          <p:sp>
            <p:nvSpPr>
              <p:cNvPr id="55400"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n</a:t>
                </a:r>
                <a:endParaRPr lang="en-US" sz="1800" dirty="0">
                  <a:solidFill>
                    <a:srgbClr val="000000"/>
                  </a:solidFill>
                </a:endParaRPr>
              </a:p>
            </p:txBody>
          </p:sp>
          <p:sp>
            <p:nvSpPr>
              <p:cNvPr id="55401"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e</a:t>
                </a:r>
                <a:endParaRPr lang="en-US" sz="1800" dirty="0">
                  <a:solidFill>
                    <a:srgbClr val="000000"/>
                  </a:solidFill>
                </a:endParaRPr>
              </a:p>
            </p:txBody>
          </p:sp>
          <p:sp>
            <p:nvSpPr>
              <p:cNvPr id="55402"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403"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S</a:t>
                </a:r>
                <a:endParaRPr lang="en-US" sz="1800" dirty="0">
                  <a:solidFill>
                    <a:srgbClr val="000000"/>
                  </a:solidFill>
                </a:endParaRPr>
              </a:p>
            </p:txBody>
          </p:sp>
          <p:sp>
            <p:nvSpPr>
              <p:cNvPr id="55404"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w</a:t>
                </a:r>
                <a:endParaRPr lang="en-US" sz="1800" dirty="0">
                  <a:solidFill>
                    <a:srgbClr val="000000"/>
                  </a:solidFill>
                </a:endParaRPr>
              </a:p>
            </p:txBody>
          </p:sp>
          <p:sp>
            <p:nvSpPr>
              <p:cNvPr id="55405"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406"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407"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c</a:t>
                </a:r>
                <a:endParaRPr lang="en-US" sz="1800" dirty="0">
                  <a:solidFill>
                    <a:srgbClr val="000000"/>
                  </a:solidFill>
                </a:endParaRPr>
              </a:p>
            </p:txBody>
          </p:sp>
          <p:sp>
            <p:nvSpPr>
              <p:cNvPr id="55408"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h</a:t>
                </a:r>
                <a:endParaRPr lang="en-US" sz="1800" dirty="0">
                  <a:solidFill>
                    <a:srgbClr val="000000"/>
                  </a:solidFill>
                </a:endParaRPr>
              </a:p>
            </p:txBody>
          </p:sp>
          <p:sp>
            <p:nvSpPr>
              <p:cNvPr id="55409"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410"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411"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a:t>
                </a:r>
                <a:endParaRPr lang="en-US" sz="1800" dirty="0">
                  <a:solidFill>
                    <a:srgbClr val="000000"/>
                  </a:solidFill>
                </a:endParaRPr>
              </a:p>
            </p:txBody>
          </p:sp>
          <p:sp>
            <p:nvSpPr>
              <p:cNvPr id="55412"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G</a:t>
                </a:r>
                <a:endParaRPr lang="en-US" sz="1800" dirty="0">
                  <a:solidFill>
                    <a:srgbClr val="000000"/>
                  </a:solidFill>
                </a:endParaRPr>
              </a:p>
            </p:txBody>
          </p:sp>
          <p:sp>
            <p:nvSpPr>
              <p:cNvPr id="55413"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a:t>
                </a:r>
                <a:endParaRPr lang="en-US" sz="1800" dirty="0">
                  <a:solidFill>
                    <a:srgbClr val="000000"/>
                  </a:solidFill>
                </a:endParaRPr>
              </a:p>
            </p:txBody>
          </p:sp>
          <p:sp>
            <p:nvSpPr>
              <p:cNvPr id="55414"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415"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416"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x2</a:t>
                </a:r>
                <a:endParaRPr lang="en-US" sz="1800" dirty="0">
                  <a:solidFill>
                    <a:srgbClr val="000000"/>
                  </a:solidFill>
                </a:endParaRPr>
              </a:p>
            </p:txBody>
          </p:sp>
          <p:sp>
            <p:nvSpPr>
              <p:cNvPr id="55417"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5418"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dirty="0"/>
              </a:p>
            </p:txBody>
          </p:sp>
          <p:sp>
            <p:nvSpPr>
              <p:cNvPr id="55419"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55420"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55421"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22"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Packet</a:t>
                </a:r>
                <a:endParaRPr lang="en-US" sz="1800" dirty="0">
                  <a:solidFill>
                    <a:srgbClr val="000000"/>
                  </a:solidFill>
                </a:endParaRPr>
              </a:p>
            </p:txBody>
          </p:sp>
          <p:sp>
            <p:nvSpPr>
              <p:cNvPr id="55423"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Accelerator</a:t>
                </a:r>
                <a:endParaRPr lang="en-US" sz="1800" dirty="0">
                  <a:solidFill>
                    <a:srgbClr val="000000"/>
                  </a:solidFill>
                </a:endParaRPr>
              </a:p>
            </p:txBody>
          </p:sp>
          <p:sp>
            <p:nvSpPr>
              <p:cNvPr id="55424"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dirty="0"/>
              </a:p>
            </p:txBody>
          </p:sp>
          <p:sp>
            <p:nvSpPr>
              <p:cNvPr id="55425"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55426"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55427"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dirty="0"/>
              </a:p>
            </p:txBody>
          </p:sp>
          <p:sp>
            <p:nvSpPr>
              <p:cNvPr id="55428"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55429"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55430"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dirty="0"/>
              </a:p>
            </p:txBody>
          </p:sp>
          <p:sp>
            <p:nvSpPr>
              <p:cNvPr id="55431"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dirty="0"/>
              </a:p>
            </p:txBody>
          </p:sp>
          <p:sp>
            <p:nvSpPr>
              <p:cNvPr id="55432"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433"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dirty="0"/>
              </a:p>
            </p:txBody>
          </p:sp>
          <p:sp>
            <p:nvSpPr>
              <p:cNvPr id="55434"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55435"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55436"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37"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Security</a:t>
                </a:r>
                <a:endParaRPr lang="en-US" sz="1800" dirty="0">
                  <a:solidFill>
                    <a:srgbClr val="000000"/>
                  </a:solidFill>
                </a:endParaRPr>
              </a:p>
            </p:txBody>
          </p:sp>
          <p:sp>
            <p:nvSpPr>
              <p:cNvPr id="55438"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Accelerator</a:t>
                </a:r>
                <a:endParaRPr lang="en-US" sz="1800" dirty="0">
                  <a:solidFill>
                    <a:srgbClr val="000000"/>
                  </a:solidFill>
                </a:endParaRPr>
              </a:p>
            </p:txBody>
          </p:sp>
          <p:sp>
            <p:nvSpPr>
              <p:cNvPr id="55439"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40"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PLL</a:t>
                </a:r>
                <a:endParaRPr lang="en-US" sz="1800" dirty="0">
                  <a:solidFill>
                    <a:srgbClr val="000000"/>
                  </a:solidFill>
                </a:endParaRPr>
              </a:p>
            </p:txBody>
          </p:sp>
          <p:sp>
            <p:nvSpPr>
              <p:cNvPr id="55441"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42"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43"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44"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EDMA</a:t>
                </a:r>
                <a:endParaRPr lang="en-US" sz="1800" dirty="0">
                  <a:solidFill>
                    <a:srgbClr val="000000"/>
                  </a:solidFill>
                </a:endParaRPr>
              </a:p>
            </p:txBody>
          </p:sp>
          <p:sp>
            <p:nvSpPr>
              <p:cNvPr id="55445"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55446"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55447"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48"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55449"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55450"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5451"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x3</a:t>
                </a:r>
                <a:endParaRPr lang="en-US" sz="1800" dirty="0">
                  <a:solidFill>
                    <a:srgbClr val="000000"/>
                  </a:solidFill>
                </a:endParaRPr>
              </a:p>
            </p:txBody>
          </p:sp>
          <p:sp>
            <p:nvSpPr>
              <p:cNvPr id="55452"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55453"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55454"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55"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55456"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5457"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55458"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55459"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60"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dirty="0"/>
              </a:p>
            </p:txBody>
          </p:sp>
          <p:sp>
            <p:nvSpPr>
              <p:cNvPr id="55461"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55462"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dirty="0"/>
              </a:p>
            </p:txBody>
          </p:sp>
          <p:sp>
            <p:nvSpPr>
              <p:cNvPr id="55463"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64"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dirty="0"/>
              </a:p>
            </p:txBody>
          </p:sp>
          <p:sp>
            <p:nvSpPr>
              <p:cNvPr id="55465"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dirty="0"/>
              </a:p>
            </p:txBody>
          </p:sp>
          <p:sp>
            <p:nvSpPr>
              <p:cNvPr id="55466"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55467"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5468"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dirty="0"/>
              </a:p>
            </p:txBody>
          </p:sp>
          <p:sp>
            <p:nvSpPr>
              <p:cNvPr id="55469"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55470"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55471"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2"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3"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4"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5"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6"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7"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8"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9"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80"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55481"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CorePac</a:t>
                </a:r>
                <a:endParaRPr lang="en-US" sz="1800" dirty="0">
                  <a:solidFill>
                    <a:srgbClr val="000000"/>
                  </a:solidFill>
                </a:endParaRPr>
              </a:p>
            </p:txBody>
          </p:sp>
          <p:sp>
            <p:nvSpPr>
              <p:cNvPr id="55482"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L1</a:t>
                </a:r>
                <a:endParaRPr lang="en-US" sz="1800" dirty="0">
                  <a:solidFill>
                    <a:srgbClr val="000000"/>
                  </a:solidFill>
                </a:endParaRPr>
              </a:p>
            </p:txBody>
          </p:sp>
          <p:sp>
            <p:nvSpPr>
              <p:cNvPr id="55483"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P-Cache</a:t>
                </a:r>
                <a:endParaRPr lang="en-US" sz="1800" dirty="0">
                  <a:solidFill>
                    <a:srgbClr val="000000"/>
                  </a:solidFill>
                </a:endParaRPr>
              </a:p>
            </p:txBody>
          </p:sp>
          <p:sp>
            <p:nvSpPr>
              <p:cNvPr id="55484"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L1</a:t>
                </a:r>
                <a:endParaRPr lang="en-US" sz="1800" dirty="0">
                  <a:solidFill>
                    <a:srgbClr val="000000"/>
                  </a:solidFill>
                </a:endParaRPr>
              </a:p>
            </p:txBody>
          </p:sp>
          <p:sp>
            <p:nvSpPr>
              <p:cNvPr id="55485"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D-Cache</a:t>
                </a:r>
                <a:endParaRPr lang="en-US" sz="1800" dirty="0">
                  <a:solidFill>
                    <a:srgbClr val="000000"/>
                  </a:solidFill>
                </a:endParaRPr>
              </a:p>
            </p:txBody>
          </p:sp>
          <p:sp>
            <p:nvSpPr>
              <p:cNvPr id="55486" name="Rectangle 790"/>
              <p:cNvSpPr>
                <a:spLocks noChangeArrowheads="1"/>
              </p:cNvSpPr>
              <p:nvPr/>
            </p:nvSpPr>
            <p:spPr bwMode="auto">
              <a:xfrm>
                <a:off x="1513" y="2047"/>
                <a:ext cx="293" cy="80"/>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L2 SRAM</a:t>
                </a:r>
                <a:endParaRPr lang="en-US" sz="1800" dirty="0">
                  <a:solidFill>
                    <a:srgbClr val="000000"/>
                  </a:solidFill>
                </a:endParaRPr>
              </a:p>
            </p:txBody>
          </p:sp>
          <p:sp>
            <p:nvSpPr>
              <p:cNvPr id="55487"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dirty="0"/>
              </a:p>
            </p:txBody>
          </p:sp>
          <p:sp>
            <p:nvSpPr>
              <p:cNvPr id="55488"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dirty="0"/>
              </a:p>
            </p:txBody>
          </p:sp>
          <p:sp>
            <p:nvSpPr>
              <p:cNvPr id="55489"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dirty="0"/>
              </a:p>
            </p:txBody>
          </p:sp>
          <p:sp>
            <p:nvSpPr>
              <p:cNvPr id="55490"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55491"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92"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55493"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55494"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55495"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96"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55497"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55498"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99"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55500"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55501"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02"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55503"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5504"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505"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55506"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dirty="0"/>
              </a:p>
            </p:txBody>
          </p:sp>
          <p:sp>
            <p:nvSpPr>
              <p:cNvPr id="55507"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dirty="0"/>
              </a:p>
            </p:txBody>
          </p:sp>
          <p:sp>
            <p:nvSpPr>
              <p:cNvPr id="55508"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dirty="0"/>
              </a:p>
            </p:txBody>
          </p:sp>
          <p:sp>
            <p:nvSpPr>
              <p:cNvPr id="55509"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dirty="0"/>
              </a:p>
            </p:txBody>
          </p:sp>
          <p:sp>
            <p:nvSpPr>
              <p:cNvPr id="55510"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55511"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dirty="0"/>
              </a:p>
            </p:txBody>
          </p:sp>
          <p:sp>
            <p:nvSpPr>
              <p:cNvPr id="55512"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55513"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55514"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dirty="0"/>
              </a:p>
            </p:txBody>
          </p:sp>
          <p:sp>
            <p:nvSpPr>
              <p:cNvPr id="55515"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dirty="0"/>
              </a:p>
            </p:txBody>
          </p:sp>
          <p:sp>
            <p:nvSpPr>
              <p:cNvPr id="55516"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dirty="0"/>
              </a:p>
            </p:txBody>
          </p:sp>
        </p:grpSp>
        <p:sp>
          <p:nvSpPr>
            <p:cNvPr id="55310"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55311"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dirty="0"/>
            </a:p>
          </p:txBody>
        </p:sp>
        <p:sp>
          <p:nvSpPr>
            <p:cNvPr id="55312"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dirty="0"/>
            </a:p>
          </p:txBody>
        </p:sp>
        <p:sp>
          <p:nvSpPr>
            <p:cNvPr id="55313"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dirty="0"/>
            </a:p>
          </p:txBody>
        </p:sp>
        <p:sp>
          <p:nvSpPr>
            <p:cNvPr id="55314"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55315"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dirty="0"/>
            </a:p>
          </p:txBody>
        </p:sp>
        <p:sp>
          <p:nvSpPr>
            <p:cNvPr id="55316"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dirty="0"/>
            </a:p>
          </p:txBody>
        </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dirty="0" smtClean="0"/>
              <a:t>PCIe </a:t>
            </a:r>
            <a:r>
              <a:rPr lang="en-US" dirty="0"/>
              <a:t>Features</a:t>
            </a:r>
          </a:p>
        </p:txBody>
      </p:sp>
      <p:sp>
        <p:nvSpPr>
          <p:cNvPr id="239619" name="Rectangle 3"/>
          <p:cNvSpPr>
            <a:spLocks noGrp="1" noChangeArrowheads="1"/>
          </p:cNvSpPr>
          <p:nvPr>
            <p:ph idx="1"/>
          </p:nvPr>
        </p:nvSpPr>
        <p:spPr/>
        <p:txBody>
          <a:bodyPr/>
          <a:lstStyle/>
          <a:p>
            <a:r>
              <a:rPr lang="en-US" sz="2400" dirty="0"/>
              <a:t>PCI-SIG: PCI Express Base Specification (Rev. 2.0)</a:t>
            </a:r>
          </a:p>
          <a:p>
            <a:r>
              <a:rPr lang="en-US" sz="2400" dirty="0"/>
              <a:t>Root Complex (RC) and End Point (EP) operation modes.</a:t>
            </a:r>
          </a:p>
          <a:p>
            <a:pPr lvl="1"/>
            <a:r>
              <a:rPr lang="en-US" sz="2000" dirty="0"/>
              <a:t>In EP mode, supports both legacy </a:t>
            </a:r>
            <a:r>
              <a:rPr lang="en-US" altLang="zh-CN" sz="2000" dirty="0">
                <a:ea typeface="宋体" charset="-122"/>
              </a:rPr>
              <a:t>EP mode and native </a:t>
            </a:r>
            <a:r>
              <a:rPr lang="en-US" altLang="zh-CN" sz="2000" dirty="0" smtClean="0">
                <a:ea typeface="宋体" charset="-122"/>
              </a:rPr>
              <a:t>PCIe </a:t>
            </a:r>
            <a:r>
              <a:rPr lang="en-US" altLang="zh-CN" sz="2000" dirty="0">
                <a:ea typeface="宋体" charset="-122"/>
              </a:rPr>
              <a:t>EP mode.</a:t>
            </a:r>
          </a:p>
          <a:p>
            <a:pPr lvl="1"/>
            <a:r>
              <a:rPr lang="en-US" altLang="zh-CN" sz="2000" dirty="0">
                <a:ea typeface="宋体" charset="-122"/>
              </a:rPr>
              <a:t>Set from </a:t>
            </a:r>
            <a:r>
              <a:rPr lang="en-US" sz="2000" dirty="0"/>
              <a:t>bootstrap pins </a:t>
            </a:r>
            <a:r>
              <a:rPr lang="en-US" sz="2000" dirty="0" smtClean="0"/>
              <a:t>PCIESSMODE[1:0</a:t>
            </a:r>
            <a:r>
              <a:rPr lang="en-US" sz="2000" dirty="0"/>
              <a:t>] at </a:t>
            </a:r>
            <a:r>
              <a:rPr lang="en-US" sz="2000" dirty="0" smtClean="0"/>
              <a:t>power-up</a:t>
            </a:r>
            <a:br>
              <a:rPr lang="en-US" sz="2000" dirty="0" smtClean="0"/>
            </a:br>
            <a:r>
              <a:rPr lang="en-US" sz="2000" dirty="0" smtClean="0"/>
              <a:t>(00-</a:t>
            </a:r>
            <a:r>
              <a:rPr lang="en-US" sz="2000" dirty="0"/>
              <a:t>&gt;EP, 01-&gt;Legacy EP, 10-&gt;RC). </a:t>
            </a:r>
          </a:p>
          <a:p>
            <a:pPr lvl="1"/>
            <a:r>
              <a:rPr lang="en-US" sz="2000" dirty="0"/>
              <a:t>Software overwrites the setting by changing the PCIESSMODE bits in the DEVSTAT register.</a:t>
            </a:r>
          </a:p>
          <a:p>
            <a:r>
              <a:rPr lang="en-US" altLang="zh-CN" sz="2400" dirty="0">
                <a:ea typeface="宋体" charset="-122"/>
              </a:rPr>
              <a:t>Gen1 (2.5 </a:t>
            </a:r>
            <a:r>
              <a:rPr lang="en-US" altLang="zh-CN" sz="2400" dirty="0" err="1">
                <a:ea typeface="宋体" charset="-122"/>
              </a:rPr>
              <a:t>Gbps</a:t>
            </a:r>
            <a:r>
              <a:rPr lang="en-US" altLang="zh-CN" sz="2400" dirty="0">
                <a:ea typeface="宋体" charset="-122"/>
              </a:rPr>
              <a:t>) and Gen2 (5.0 </a:t>
            </a:r>
            <a:r>
              <a:rPr lang="en-US" altLang="zh-CN" sz="2400" dirty="0" err="1">
                <a:ea typeface="宋体" charset="-122"/>
              </a:rPr>
              <a:t>Gbps</a:t>
            </a:r>
            <a:r>
              <a:rPr lang="en-US" altLang="zh-CN" sz="2400" dirty="0">
                <a:ea typeface="宋体" charset="-122"/>
              </a:rPr>
              <a:t>) </a:t>
            </a:r>
          </a:p>
          <a:p>
            <a:r>
              <a:rPr lang="en-US" altLang="zh-CN" sz="2400" dirty="0">
                <a:ea typeface="宋体" charset="-122"/>
              </a:rPr>
              <a:t>x2 lanes </a:t>
            </a:r>
          </a:p>
          <a:p>
            <a:r>
              <a:rPr lang="en-US" altLang="zh-CN" sz="2400" dirty="0">
                <a:ea typeface="宋体" charset="-122"/>
              </a:rPr>
              <a:t>Outbound/Inbound max payload size of 128/256 bytes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t>Agenda</a:t>
            </a:r>
          </a:p>
        </p:txBody>
      </p:sp>
      <p:sp>
        <p:nvSpPr>
          <p:cNvPr id="250883" name="Rectangle 3"/>
          <p:cNvSpPr>
            <a:spLocks noGrp="1" noChangeArrowheads="1"/>
          </p:cNvSpPr>
          <p:nvPr>
            <p:ph idx="1"/>
          </p:nvPr>
        </p:nvSpPr>
        <p:spPr/>
        <p:txBody>
          <a:bodyPr/>
          <a:lstStyle/>
          <a:p>
            <a:r>
              <a:rPr lang="en-US" dirty="0" smtClean="0"/>
              <a:t>PCIe </a:t>
            </a:r>
            <a:r>
              <a:rPr lang="en-US" dirty="0"/>
              <a:t>Overview</a:t>
            </a:r>
          </a:p>
          <a:p>
            <a:r>
              <a:rPr lang="en-US" b="1" dirty="0"/>
              <a:t>Address Translation</a:t>
            </a:r>
          </a:p>
          <a:p>
            <a:r>
              <a:rPr lang="en-US" altLang="zh-CN" dirty="0">
                <a:ea typeface="宋体" charset="-122"/>
              </a:rPr>
              <a:t>Configuration</a:t>
            </a:r>
          </a:p>
          <a:p>
            <a:r>
              <a:rPr lang="en-US" altLang="zh-CN" dirty="0" smtClean="0">
                <a:ea typeface="宋体" charset="-122"/>
              </a:rPr>
              <a:t>PCIe </a:t>
            </a:r>
            <a:r>
              <a:rPr lang="en-US" altLang="zh-CN" dirty="0">
                <a:ea typeface="宋体" charset="-122"/>
              </a:rPr>
              <a:t>B</a:t>
            </a:r>
            <a:r>
              <a:rPr lang="en-US" altLang="zh-CN" dirty="0" smtClean="0">
                <a:ea typeface="宋体" charset="-122"/>
              </a:rPr>
              <a:t>oot </a:t>
            </a:r>
            <a:r>
              <a:rPr lang="en-US" altLang="zh-CN" dirty="0">
                <a:ea typeface="宋体" charset="-122"/>
              </a:rPr>
              <a:t>D</a:t>
            </a:r>
            <a:r>
              <a:rPr lang="en-US" altLang="zh-CN" dirty="0" smtClean="0">
                <a:ea typeface="宋体" charset="-122"/>
              </a:rPr>
              <a:t>emo </a:t>
            </a:r>
            <a:endParaRPr lang="en-US" altLang="zh-CN" dirty="0">
              <a:ea typeface="宋体"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456" y="6461236"/>
            <a:ext cx="8741664" cy="369332"/>
          </a:xfrm>
          <a:prstGeom prst="rect">
            <a:avLst/>
          </a:prstGeom>
          <a:solidFill>
            <a:schemeClr val="bg1"/>
          </a:solidFill>
        </p:spPr>
        <p:txBody>
          <a:bodyPr wrap="square" rtlCol="0">
            <a:spAutoFit/>
          </a:bodyPr>
          <a:lstStyle/>
          <a:p>
            <a:endParaRPr lang="en-US" dirty="0"/>
          </a:p>
        </p:txBody>
      </p:sp>
      <p:sp>
        <p:nvSpPr>
          <p:cNvPr id="241666" name="Rectangle 2"/>
          <p:cNvSpPr>
            <a:spLocks noGrp="1" noChangeArrowheads="1"/>
          </p:cNvSpPr>
          <p:nvPr>
            <p:ph type="title"/>
          </p:nvPr>
        </p:nvSpPr>
        <p:spPr/>
        <p:txBody>
          <a:bodyPr/>
          <a:lstStyle/>
          <a:p>
            <a:r>
              <a:rPr lang="en-US"/>
              <a:t>Address Translation </a:t>
            </a:r>
          </a:p>
        </p:txBody>
      </p:sp>
      <p:sp>
        <p:nvSpPr>
          <p:cNvPr id="241667" name="Rectangle 3"/>
          <p:cNvSpPr>
            <a:spLocks noGrp="1" noChangeArrowheads="1"/>
          </p:cNvSpPr>
          <p:nvPr>
            <p:ph idx="1"/>
          </p:nvPr>
        </p:nvSpPr>
        <p:spPr>
          <a:xfrm>
            <a:off x="333375" y="868680"/>
            <a:ext cx="8188325" cy="3779837"/>
          </a:xfrm>
        </p:spPr>
        <p:txBody>
          <a:bodyPr/>
          <a:lstStyle/>
          <a:p>
            <a:pPr>
              <a:lnSpc>
                <a:spcPct val="90000"/>
              </a:lnSpc>
            </a:pPr>
            <a:r>
              <a:rPr lang="en-US" altLang="zh-CN" sz="2000" dirty="0" smtClean="0">
                <a:ea typeface="宋体" charset="-122"/>
              </a:rPr>
              <a:t>PCIe </a:t>
            </a:r>
            <a:r>
              <a:rPr lang="en-US" altLang="zh-CN" sz="2000" dirty="0">
                <a:ea typeface="宋体" charset="-122"/>
              </a:rPr>
              <a:t>device uses </a:t>
            </a:r>
            <a:r>
              <a:rPr lang="en-US" altLang="zh-CN" sz="2000" dirty="0" smtClean="0">
                <a:ea typeface="宋体" charset="-122"/>
              </a:rPr>
              <a:t>PCIe </a:t>
            </a:r>
            <a:r>
              <a:rPr lang="en-US" altLang="zh-CN" sz="2000" dirty="0">
                <a:ea typeface="宋体" charset="-122"/>
              </a:rPr>
              <a:t>address to </a:t>
            </a:r>
            <a:r>
              <a:rPr lang="en-US" altLang="zh-CN" sz="2000" dirty="0" err="1">
                <a:ea typeface="宋体" charset="-122"/>
              </a:rPr>
              <a:t>Tx</a:t>
            </a:r>
            <a:r>
              <a:rPr lang="en-US" altLang="zh-CN" sz="2000" dirty="0">
                <a:ea typeface="宋体" charset="-122"/>
              </a:rPr>
              <a:t>/Rx packets over a </a:t>
            </a:r>
            <a:r>
              <a:rPr lang="en-US" altLang="zh-CN" sz="2000" dirty="0" smtClean="0">
                <a:ea typeface="宋体" charset="-122"/>
              </a:rPr>
              <a:t>PCIe link.</a:t>
            </a:r>
            <a:endParaRPr lang="en-US" sz="2000" dirty="0"/>
          </a:p>
          <a:p>
            <a:pPr>
              <a:lnSpc>
                <a:spcPct val="90000"/>
              </a:lnSpc>
            </a:pPr>
            <a:r>
              <a:rPr lang="en-US" sz="2000" dirty="0"/>
              <a:t>Outbound transfer means the local device initiates the transactions to write to or read from the external device. The CPU or the device-level EDMA is used for outbound data transfer. The </a:t>
            </a:r>
            <a:r>
              <a:rPr lang="en-US" sz="2000" dirty="0" smtClean="0"/>
              <a:t>PCIe </a:t>
            </a:r>
            <a:r>
              <a:rPr lang="en-US" sz="2000" dirty="0"/>
              <a:t>module does not have built-in EDMA.</a:t>
            </a:r>
          </a:p>
          <a:p>
            <a:pPr>
              <a:lnSpc>
                <a:spcPct val="90000"/>
              </a:lnSpc>
            </a:pPr>
            <a:r>
              <a:rPr lang="en-US" sz="2000" dirty="0"/>
              <a:t>Inbound transfer means the external device initiates the transactions to write to or read from the local device. The </a:t>
            </a:r>
            <a:r>
              <a:rPr lang="en-US" sz="2000" dirty="0" smtClean="0"/>
              <a:t>PCIe </a:t>
            </a:r>
            <a:r>
              <a:rPr lang="en-US" sz="2000" dirty="0"/>
              <a:t>module has a master port to transfer the data to or from the device memory; </a:t>
            </a:r>
            <a:r>
              <a:rPr lang="en-US" sz="2000" dirty="0" smtClean="0"/>
              <a:t>No </a:t>
            </a:r>
            <a:r>
              <a:rPr lang="en-US" sz="2000" dirty="0"/>
              <a:t>CPU or EDMA is needed for inbound transfer in the local device.</a:t>
            </a:r>
          </a:p>
          <a:p>
            <a:pPr>
              <a:lnSpc>
                <a:spcPct val="90000"/>
              </a:lnSpc>
            </a:pPr>
            <a:r>
              <a:rPr lang="en-US" sz="2000" dirty="0"/>
              <a:t>BAR: used to accept/reject </a:t>
            </a:r>
            <a:r>
              <a:rPr lang="en-US" sz="2000" dirty="0" smtClean="0"/>
              <a:t>TLP (Transport Layer Protocol). </a:t>
            </a:r>
            <a:endParaRPr lang="en-US" sz="2000" dirty="0"/>
          </a:p>
        </p:txBody>
      </p:sp>
      <p:pic>
        <p:nvPicPr>
          <p:cNvPr id="241668" name="Picture 4"/>
          <p:cNvPicPr>
            <a:picLocks noChangeAspect="1" noChangeArrowheads="1"/>
          </p:cNvPicPr>
          <p:nvPr/>
        </p:nvPicPr>
        <p:blipFill>
          <a:blip r:embed="rId3" cstate="print"/>
          <a:srcRect/>
          <a:stretch>
            <a:fillRect/>
          </a:stretch>
        </p:blipFill>
        <p:spPr bwMode="auto">
          <a:xfrm>
            <a:off x="1353312" y="3943768"/>
            <a:ext cx="6291072" cy="281364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t>Outbound Translation - 1</a:t>
            </a:r>
          </a:p>
        </p:txBody>
      </p:sp>
      <p:sp>
        <p:nvSpPr>
          <p:cNvPr id="249859" name="Rectangle 3"/>
          <p:cNvSpPr>
            <a:spLocks noGrp="1" noChangeArrowheads="1"/>
          </p:cNvSpPr>
          <p:nvPr>
            <p:ph idx="1"/>
          </p:nvPr>
        </p:nvSpPr>
        <p:spPr/>
        <p:txBody>
          <a:bodyPr/>
          <a:lstStyle/>
          <a:p>
            <a:pPr>
              <a:lnSpc>
                <a:spcPct val="90000"/>
              </a:lnSpc>
            </a:pPr>
            <a:r>
              <a:rPr lang="en-US" sz="2400" dirty="0" smtClean="0"/>
              <a:t>PCIe </a:t>
            </a:r>
            <a:r>
              <a:rPr lang="en-US" sz="2400" dirty="0"/>
              <a:t>data space 256 MB (0x6000_0000~0x6FFF_FFFF)</a:t>
            </a:r>
          </a:p>
          <a:p>
            <a:pPr>
              <a:lnSpc>
                <a:spcPct val="90000"/>
              </a:lnSpc>
            </a:pPr>
            <a:r>
              <a:rPr lang="en-US" sz="2400" dirty="0"/>
              <a:t>Enable/disable through </a:t>
            </a:r>
            <a:r>
              <a:rPr lang="en-US" sz="2400" b="1" dirty="0"/>
              <a:t>CMD_STATUS</a:t>
            </a:r>
            <a:r>
              <a:rPr lang="en-US" sz="2400" dirty="0"/>
              <a:t> </a:t>
            </a:r>
            <a:r>
              <a:rPr lang="en-US" sz="2400" dirty="0" smtClean="0"/>
              <a:t>register.</a:t>
            </a:r>
            <a:endParaRPr lang="en-US" sz="2400" dirty="0"/>
          </a:p>
          <a:p>
            <a:pPr lvl="1">
              <a:lnSpc>
                <a:spcPct val="90000"/>
              </a:lnSpc>
            </a:pPr>
            <a:r>
              <a:rPr lang="en-US" sz="2000" dirty="0"/>
              <a:t>When enabled, the outbound </a:t>
            </a:r>
            <a:r>
              <a:rPr lang="en-US" sz="2000" dirty="0" smtClean="0"/>
              <a:t>PCIe </a:t>
            </a:r>
            <a:r>
              <a:rPr lang="en-US" sz="2000" dirty="0"/>
              <a:t>address  (0x6000_0000~0x6FFF_FFFF) can be modified to a new address based on </a:t>
            </a:r>
            <a:r>
              <a:rPr lang="en-US" altLang="zh-CN" sz="2000" dirty="0">
                <a:ea typeface="宋体" charset="-122"/>
              </a:rPr>
              <a:t>the outbound translation </a:t>
            </a:r>
            <a:r>
              <a:rPr lang="en-US" altLang="zh-CN" sz="2000" dirty="0" smtClean="0">
                <a:ea typeface="宋体" charset="-122"/>
              </a:rPr>
              <a:t>rules.</a:t>
            </a:r>
            <a:endParaRPr lang="en-US" altLang="zh-CN" sz="2000" dirty="0">
              <a:ea typeface="宋体" charset="-122"/>
            </a:endParaRPr>
          </a:p>
          <a:p>
            <a:pPr>
              <a:lnSpc>
                <a:spcPct val="90000"/>
              </a:lnSpc>
            </a:pPr>
            <a:r>
              <a:rPr lang="en-US" sz="2400" dirty="0"/>
              <a:t>Equally divided into 32 regions</a:t>
            </a:r>
            <a:endParaRPr lang="en-US" altLang="zh-CN" sz="2400" dirty="0">
              <a:ea typeface="宋体" charset="-122"/>
            </a:endParaRPr>
          </a:p>
          <a:p>
            <a:pPr>
              <a:lnSpc>
                <a:spcPct val="90000"/>
              </a:lnSpc>
            </a:pPr>
            <a:r>
              <a:rPr lang="en-US" altLang="zh-CN" sz="2400" dirty="0">
                <a:ea typeface="宋体" charset="-122"/>
              </a:rPr>
              <a:t>Registers for </a:t>
            </a:r>
            <a:r>
              <a:rPr lang="en-US" altLang="zh-CN" sz="2400" dirty="0" smtClean="0">
                <a:ea typeface="宋体" charset="-122"/>
              </a:rPr>
              <a:t>outbound (OB):</a:t>
            </a:r>
            <a:endParaRPr lang="en-US" altLang="zh-CN" sz="2400" dirty="0">
              <a:ea typeface="宋体" charset="-122"/>
            </a:endParaRPr>
          </a:p>
          <a:p>
            <a:pPr lvl="1">
              <a:lnSpc>
                <a:spcPct val="90000"/>
              </a:lnSpc>
            </a:pPr>
            <a:r>
              <a:rPr lang="en-US" sz="2000" b="1" dirty="0"/>
              <a:t>OB_SIZE</a:t>
            </a:r>
            <a:r>
              <a:rPr lang="en-US" sz="2000" dirty="0"/>
              <a:t>: identify the size of 32 equally-sized translation regions to be 1MB/2MB/4MB/8MB</a:t>
            </a:r>
          </a:p>
          <a:p>
            <a:pPr lvl="1">
              <a:lnSpc>
                <a:spcPct val="90000"/>
              </a:lnSpc>
            </a:pPr>
            <a:r>
              <a:rPr lang="en-US" sz="2000" b="1" dirty="0" err="1" smtClean="0"/>
              <a:t>OB_OFFSET_INDEXn</a:t>
            </a:r>
            <a:r>
              <a:rPr lang="en-US" sz="2000" b="1" dirty="0" smtClean="0"/>
              <a:t> (n =0;31)</a:t>
            </a:r>
            <a:r>
              <a:rPr lang="en-US" sz="2000" dirty="0" smtClean="0"/>
              <a:t>: </a:t>
            </a:r>
            <a:r>
              <a:rPr lang="en-US" sz="2000" dirty="0"/>
              <a:t>represent bits[31:20] of the </a:t>
            </a:r>
            <a:r>
              <a:rPr lang="en-US" sz="2000" dirty="0" smtClean="0"/>
              <a:t>PCIe </a:t>
            </a:r>
            <a:r>
              <a:rPr lang="en-US" sz="2000" dirty="0"/>
              <a:t>address for 32-bit or 64-bit addressing; not all bits will be used (depend on OB_SIZE); bit[0] enables the outbound region</a:t>
            </a:r>
          </a:p>
          <a:p>
            <a:pPr lvl="1">
              <a:lnSpc>
                <a:spcPct val="90000"/>
              </a:lnSpc>
            </a:pPr>
            <a:r>
              <a:rPr lang="en-US" sz="2000" b="1" dirty="0" err="1" smtClean="0"/>
              <a:t>OB_OFFSETn_HI</a:t>
            </a:r>
            <a:r>
              <a:rPr lang="en-US" sz="2000" b="1" dirty="0" smtClean="0"/>
              <a:t> (n =0;31</a:t>
            </a:r>
            <a:r>
              <a:rPr lang="en-US" sz="2000" b="1" dirty="0" smtClean="0"/>
              <a:t>)</a:t>
            </a:r>
            <a:r>
              <a:rPr lang="en-US" sz="2000" dirty="0" smtClean="0"/>
              <a:t> </a:t>
            </a:r>
            <a:r>
              <a:rPr lang="en-US" sz="2000" dirty="0" smtClean="0"/>
              <a:t>: </a:t>
            </a:r>
            <a:r>
              <a:rPr lang="en-US" sz="2000" dirty="0"/>
              <a:t>represent bits[63:32] of the PCIe address for 64-bit addressing; must be zero for 32-bit addressing</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5.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3_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themeOverride>
</file>

<file path=docProps/app.xml><?xml version="1.0" encoding="utf-8"?>
<Properties xmlns="http://schemas.openxmlformats.org/officeDocument/2006/extended-properties" xmlns:vt="http://schemas.openxmlformats.org/officeDocument/2006/docPropsVTypes">
  <TotalTime>9352</TotalTime>
  <Words>1489</Words>
  <Application>Microsoft Office PowerPoint</Application>
  <PresentationFormat>On-screen Show (4:3)</PresentationFormat>
  <Paragraphs>302</Paragraphs>
  <Slides>22</Slides>
  <Notes>22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77_KeyStoneOLT</vt:lpstr>
      <vt:lpstr>Visio</vt:lpstr>
      <vt:lpstr>Keystone PCIe Usage</vt:lpstr>
      <vt:lpstr>Agenda</vt:lpstr>
      <vt:lpstr>Agenda</vt:lpstr>
      <vt:lpstr>PCIe Topology Example </vt:lpstr>
      <vt:lpstr>KeyStone Architecture</vt:lpstr>
      <vt:lpstr>PCIe Features</vt:lpstr>
      <vt:lpstr>Agenda</vt:lpstr>
      <vt:lpstr>Address Translation </vt:lpstr>
      <vt:lpstr>Outbound Translation - 1</vt:lpstr>
      <vt:lpstr>Outbound Translation - 2</vt:lpstr>
      <vt:lpstr>Outbound Translation - 3</vt:lpstr>
      <vt:lpstr>Outbound Translation - 4</vt:lpstr>
      <vt:lpstr>Inbound Translation - 1</vt:lpstr>
      <vt:lpstr>Inbound Translation - 2</vt:lpstr>
      <vt:lpstr>Inbound Translation - 3</vt:lpstr>
      <vt:lpstr>Inbound Translation - 4</vt:lpstr>
      <vt:lpstr>Agenda</vt:lpstr>
      <vt:lpstr>PCIe Initialization </vt:lpstr>
      <vt:lpstr>PCIe Boot </vt:lpstr>
      <vt:lpstr>Agenda</vt:lpstr>
      <vt:lpstr>Demo</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Brian Johnson</dc:creator>
  <cp:lastModifiedBy>Ran Katzur</cp:lastModifiedBy>
  <cp:revision>323</cp:revision>
  <dcterms:created xsi:type="dcterms:W3CDTF">2009-02-19T13:52:30Z</dcterms:created>
  <dcterms:modified xsi:type="dcterms:W3CDTF">2012-10-04T13:24:07Z</dcterms:modified>
</cp:coreProperties>
</file>