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tags/tag6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Override PartName="/ppt/tags/tag2.xml" ContentType="application/vnd.openxmlformats-officedocument.presentationml.tags+xml"/>
  <Override PartName="/ppt/tags/tag3.xml" ContentType="application/vnd.openxmlformats-officedocument.presentationml.tags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bin" ContentType="application/vnd.openxmlformats-officedocument.oleObject"/>
  <Override PartName="/ppt/notesSlides/notesSlide3.xml" ContentType="application/vnd.openxmlformats-officedocument.presentationml.notesSlide+xml"/>
  <Override PartName="/ppt/tags/tag7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7" r:id="rId2"/>
    <p:sldId id="258" r:id="rId3"/>
    <p:sldId id="259" r:id="rId4"/>
    <p:sldId id="260" r:id="rId5"/>
    <p:sldId id="261" r:id="rId6"/>
    <p:sldId id="264" r:id="rId7"/>
    <p:sldId id="265" r:id="rId8"/>
    <p:sldId id="266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57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ED880C-C103-4A44-96EF-6D12B8796D61}" type="datetimeFigureOut">
              <a:rPr lang="en-US" smtClean="0"/>
              <a:pPr/>
              <a:t>9/7/2012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8727C5-A7BE-4FFE-9165-E9687F9E3EA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7253B4-DFD1-460D-AF69-DA7B7EAABC0B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02082D4-D6AD-4EBD-8597-21D42A12155A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7253B4-DFD1-460D-AF69-DA7B7EAABC0B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02082D4-D6AD-4EBD-8597-21D42A12155A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EC2CC08-A903-4025-BFA9-0D88157A695F}" type="slidenum">
              <a:rPr lang="en-US" smtClean="0">
                <a:latin typeface="Arial" charset="0"/>
              </a:rPr>
              <a:pPr/>
              <a:t>5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7253B4-DFD1-460D-AF69-DA7B7EAABC0B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7253B4-DFD1-460D-AF69-DA7B7EAABC0B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7253B4-DFD1-460D-AF69-DA7B7EAABC0B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90E0F-BFF4-4F81-99E9-9619111B04E4}" type="datetimeFigureOut">
              <a:rPr lang="en-US" smtClean="0"/>
              <a:pPr/>
              <a:t>9/7/2012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02107-943F-42FD-8311-DE4855BA70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90E0F-BFF4-4F81-99E9-9619111B04E4}" type="datetimeFigureOut">
              <a:rPr lang="en-US" smtClean="0"/>
              <a:pPr/>
              <a:t>9/7/2012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02107-943F-42FD-8311-DE4855BA70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90E0F-BFF4-4F81-99E9-9619111B04E4}" type="datetimeFigureOut">
              <a:rPr lang="en-US" smtClean="0"/>
              <a:pPr/>
              <a:t>9/7/2012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02107-943F-42FD-8311-DE4855BA70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0"/>
            <a:ext cx="8458200" cy="11890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33375" y="1185863"/>
            <a:ext cx="4157663" cy="4692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1185863"/>
            <a:ext cx="4157662" cy="4692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0"/>
            <a:ext cx="8458200" cy="11890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33375" y="1185863"/>
            <a:ext cx="4157663" cy="4692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3438" y="1185863"/>
            <a:ext cx="4157662" cy="2270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3438" y="3608388"/>
            <a:ext cx="4157662" cy="2270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90E0F-BFF4-4F81-99E9-9619111B04E4}" type="datetimeFigureOut">
              <a:rPr lang="en-US" smtClean="0"/>
              <a:pPr/>
              <a:t>9/7/2012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02107-943F-42FD-8311-DE4855BA70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90E0F-BFF4-4F81-99E9-9619111B04E4}" type="datetimeFigureOut">
              <a:rPr lang="en-US" smtClean="0"/>
              <a:pPr/>
              <a:t>9/7/2012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02107-943F-42FD-8311-DE4855BA70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90E0F-BFF4-4F81-99E9-9619111B04E4}" type="datetimeFigureOut">
              <a:rPr lang="en-US" smtClean="0"/>
              <a:pPr/>
              <a:t>9/7/2012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02107-943F-42FD-8311-DE4855BA70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90E0F-BFF4-4F81-99E9-9619111B04E4}" type="datetimeFigureOut">
              <a:rPr lang="en-US" smtClean="0"/>
              <a:pPr/>
              <a:t>9/7/2012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02107-943F-42FD-8311-DE4855BA70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90E0F-BFF4-4F81-99E9-9619111B04E4}" type="datetimeFigureOut">
              <a:rPr lang="en-US" smtClean="0"/>
              <a:pPr/>
              <a:t>9/7/2012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02107-943F-42FD-8311-DE4855BA70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90E0F-BFF4-4F81-99E9-9619111B04E4}" type="datetimeFigureOut">
              <a:rPr lang="en-US" smtClean="0"/>
              <a:pPr/>
              <a:t>9/7/2012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02107-943F-42FD-8311-DE4855BA70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90E0F-BFF4-4F81-99E9-9619111B04E4}" type="datetimeFigureOut">
              <a:rPr lang="en-US" smtClean="0"/>
              <a:pPr/>
              <a:t>9/7/2012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02107-943F-42FD-8311-DE4855BA70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90E0F-BFF4-4F81-99E9-9619111B04E4}" type="datetimeFigureOut">
              <a:rPr lang="en-US" smtClean="0"/>
              <a:pPr/>
              <a:t>9/7/2012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02107-943F-42FD-8311-DE4855BA70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390E0F-BFF4-4F81-99E9-9619111B04E4}" type="datetimeFigureOut">
              <a:rPr lang="en-US" smtClean="0"/>
              <a:pPr/>
              <a:t>9/7/2012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E02107-943F-42FD-8311-DE4855BA702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1.bin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2.bin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5" Type="http://schemas.openxmlformats.org/officeDocument/2006/relationships/oleObject" Target="../embeddings/oleObject3.bin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Box 4"/>
          <p:cNvSpPr txBox="1">
            <a:spLocks noChangeArrowheads="1"/>
          </p:cNvSpPr>
          <p:nvPr/>
        </p:nvSpPr>
        <p:spPr bwMode="auto">
          <a:xfrm>
            <a:off x="246063" y="6443663"/>
            <a:ext cx="8686800" cy="3683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graphicFrame>
        <p:nvGraphicFramePr>
          <p:cNvPr id="2050" name="Object 9"/>
          <p:cNvGraphicFramePr>
            <a:graphicFrameLocks noChangeAspect="1"/>
          </p:cNvGraphicFramePr>
          <p:nvPr/>
        </p:nvGraphicFramePr>
        <p:xfrm>
          <a:off x="-838200" y="-152400"/>
          <a:ext cx="9825534" cy="6891329"/>
        </p:xfrm>
        <a:graphic>
          <a:graphicData uri="http://schemas.openxmlformats.org/presentationml/2006/ole">
            <p:oleObj spid="_x0000_s1026" name="Visio" r:id="rId5" imgW="7349777" imgH="5155389" progId="Visio.Drawing.11">
              <p:embed/>
            </p:oleObj>
          </a:graphicData>
        </a:graphic>
      </p:graphicFrame>
      <p:sp>
        <p:nvSpPr>
          <p:cNvPr id="205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686800" cy="762000"/>
          </a:xfrm>
        </p:spPr>
        <p:txBody>
          <a:bodyPr/>
          <a:lstStyle/>
          <a:p>
            <a:pPr eaLnBrk="1" hangingPunct="1"/>
            <a:r>
              <a:rPr lang="en-US" smtClean="0"/>
              <a:t>QMSS: Components Overview</a:t>
            </a:r>
          </a:p>
        </p:txBody>
      </p:sp>
      <p:sp>
        <p:nvSpPr>
          <p:cNvPr id="2053" name="Rectangle 3"/>
          <p:cNvSpPr>
            <a:spLocks noGrp="1" noChangeArrowheads="1"/>
          </p:cNvSpPr>
          <p:nvPr>
            <p:ph idx="1"/>
          </p:nvPr>
        </p:nvSpPr>
        <p:spPr>
          <a:xfrm>
            <a:off x="333375" y="1033463"/>
            <a:ext cx="4848225" cy="5138737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Arial" charset="0"/>
              <a:buNone/>
            </a:pPr>
            <a:r>
              <a:rPr lang="en-US" sz="2400" smtClean="0"/>
              <a:t>Major HW components of the QMSS: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smtClean="0"/>
              <a:t>Queue Manager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smtClean="0"/>
              <a:t>Two PDSPs (Packed Data Structure Processors):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Descriptor Accumulation / Queue Monitoring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Load Balancing and Traffic Shaping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smtClean="0"/>
              <a:t>Interrupt Distributor (INTD) module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smtClean="0"/>
              <a:t>Two timers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smtClean="0"/>
              <a:t>Internal RAM for descriptor memory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smtClean="0"/>
              <a:t>PKTDMA that supports all cores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669740" y="1830906"/>
            <a:ext cx="626133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400" dirty="0" smtClean="0"/>
              <a:t>TeraNet</a:t>
            </a:r>
            <a:endParaRPr lang="en-US" sz="1400" dirty="0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Infrastructure Packet DMA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33375" y="1185863"/>
            <a:ext cx="5076825" cy="4833937"/>
          </a:xfrm>
        </p:spPr>
        <p:txBody>
          <a:bodyPr/>
          <a:lstStyle/>
          <a:p>
            <a:pPr eaLnBrk="1" hangingPunct="1"/>
            <a:r>
              <a:rPr lang="en-US" sz="2000" dirty="0" smtClean="0"/>
              <a:t>The Rx and </a:t>
            </a:r>
            <a:r>
              <a:rPr lang="en-US" sz="2000" dirty="0" err="1" smtClean="0"/>
              <a:t>Tx</a:t>
            </a:r>
            <a:r>
              <a:rPr lang="en-US" sz="2000" dirty="0" smtClean="0"/>
              <a:t> Streaming I/F of the QMSS PKTDMA are wired together to enable loopback.</a:t>
            </a:r>
          </a:p>
          <a:p>
            <a:pPr eaLnBrk="1" hangingPunct="1"/>
            <a:r>
              <a:rPr lang="en-US" sz="2000" dirty="0" smtClean="0"/>
              <a:t>Data packets sent out the </a:t>
            </a:r>
            <a:r>
              <a:rPr lang="en-US" sz="2000" dirty="0" err="1" smtClean="0"/>
              <a:t>Tx</a:t>
            </a:r>
            <a:r>
              <a:rPr lang="en-US" sz="2000" dirty="0" smtClean="0"/>
              <a:t> side are immediately received by the Rx side.</a:t>
            </a:r>
          </a:p>
          <a:p>
            <a:pPr eaLnBrk="1" hangingPunct="1"/>
            <a:r>
              <a:rPr lang="en-US" sz="2000" dirty="0" smtClean="0"/>
              <a:t>This PKTDMA is used for core-to-core transfers and peripheral-to-DSP transfers.</a:t>
            </a:r>
          </a:p>
          <a:p>
            <a:pPr eaLnBrk="1" hangingPunct="1"/>
            <a:r>
              <a:rPr lang="en-US" sz="2000" dirty="0" smtClean="0"/>
              <a:t>Because the DSP is often the recipient, a descriptor accumulator can be used to gather (pop) descriptors and interrupt the host with a list of descriptor addresses.</a:t>
            </a:r>
            <a:br>
              <a:rPr lang="en-US" sz="2000" dirty="0" smtClean="0"/>
            </a:br>
            <a:r>
              <a:rPr lang="en-US" sz="2000" dirty="0" smtClean="0"/>
              <a:t>The host must recycle them.</a:t>
            </a:r>
          </a:p>
          <a:p>
            <a:pPr eaLnBrk="1" hangingPunct="1"/>
            <a:endParaRPr lang="en-US" sz="2000" dirty="0" smtClean="0"/>
          </a:p>
        </p:txBody>
      </p:sp>
      <p:graphicFrame>
        <p:nvGraphicFramePr>
          <p:cNvPr id="4098" name="Object 9"/>
          <p:cNvGraphicFramePr>
            <a:graphicFrameLocks noChangeAspect="1"/>
          </p:cNvGraphicFramePr>
          <p:nvPr>
            <p:ph sz="half" idx="2"/>
          </p:nvPr>
        </p:nvGraphicFramePr>
        <p:xfrm>
          <a:off x="5257800" y="1190125"/>
          <a:ext cx="3810000" cy="4294563"/>
        </p:xfrm>
        <a:graphic>
          <a:graphicData uri="http://schemas.openxmlformats.org/presentationml/2006/ole">
            <p:oleObj spid="_x0000_s2050" name="Visio" r:id="rId5" imgW="2866263" imgH="3232023" progId="Visio.Drawing.11">
              <p:embed/>
            </p:oleObj>
          </a:graphicData>
        </a:graphic>
      </p:graphicFrame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458200" cy="609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QMSS: Queue Mapping</a:t>
            </a:r>
          </a:p>
        </p:txBody>
      </p:sp>
      <p:graphicFrame>
        <p:nvGraphicFramePr>
          <p:cNvPr id="218246" name="Group 134"/>
          <p:cNvGraphicFramePr>
            <a:graphicFrameLocks noGrp="1"/>
          </p:cNvGraphicFramePr>
          <p:nvPr>
            <p:ph sz="half" idx="2"/>
          </p:nvPr>
        </p:nvGraphicFramePr>
        <p:xfrm>
          <a:off x="228600" y="990600"/>
          <a:ext cx="8669973" cy="5296537"/>
        </p:xfrm>
        <a:graphic>
          <a:graphicData uri="http://schemas.openxmlformats.org/drawingml/2006/table">
            <a:tbl>
              <a:tblPr/>
              <a:tblGrid>
                <a:gridCol w="1373505"/>
                <a:gridCol w="743268"/>
                <a:gridCol w="1312227"/>
                <a:gridCol w="5240973"/>
              </a:tblGrid>
              <a:tr h="5761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Queue Range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Count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Hardware Type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Purpose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65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 to 511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512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pdsp/firmware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Low Priority Accumulation queues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18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512 to 639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128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queue pend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AIF2 Tx queues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18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640 to 651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queue pend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PA Tx queues (PA PKTDMA uses the first 9 only)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64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652 to 671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queue pend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CPintC0/intC1 auto-notification queues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64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672 to 687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queue pend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SRIO Tx queues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18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688 to 695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queue pend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FFTC_A and FFTC_B Tx queues (688..691 for FFTC_A)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64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696 to 703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General purpose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64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704 to 735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pdsp/firmware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High Priority Accumulation queues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64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736 to 799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64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Starvation counter queues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11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800 to 831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queue pend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QMSS Tx queues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64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832 to 863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Queues for traffic shaping (supported by specific firmware)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64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864 to 895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queue pend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vUSR queues for external chip connections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64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896 to 8191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7296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General Purpose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>
          <a:xfrm>
            <a:off x="342900" y="228600"/>
            <a:ext cx="8458200" cy="762000"/>
          </a:xfrm>
        </p:spPr>
        <p:txBody>
          <a:bodyPr/>
          <a:lstStyle/>
          <a:p>
            <a:pPr eaLnBrk="1" hangingPunct="1"/>
            <a:r>
              <a:rPr lang="en-US" dirty="0" smtClean="0"/>
              <a:t>Tx Example</a:t>
            </a:r>
            <a:endParaRPr lang="en-US" dirty="0" smtClean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1219200"/>
            <a:ext cx="2362200" cy="2286000"/>
          </a:xfrm>
        </p:spPr>
        <p:txBody>
          <a:bodyPr/>
          <a:lstStyle/>
          <a:p>
            <a:pPr indent="0" eaLnBrk="1" hangingPunct="1">
              <a:buFont typeface="Arial" charset="0"/>
              <a:buNone/>
            </a:pPr>
            <a:r>
              <a:rPr lang="en-US" sz="2400" dirty="0" smtClean="0"/>
              <a:t>Understanding how the PKTDMAs are triggered and controlled is critical.</a:t>
            </a:r>
          </a:p>
        </p:txBody>
      </p:sp>
      <p:graphicFrame>
        <p:nvGraphicFramePr>
          <p:cNvPr id="1026" name="Object 10"/>
          <p:cNvGraphicFramePr>
            <a:graphicFrameLocks noChangeAspect="1"/>
          </p:cNvGraphicFramePr>
          <p:nvPr>
            <p:ph sz="quarter" idx="2"/>
          </p:nvPr>
        </p:nvGraphicFramePr>
        <p:xfrm>
          <a:off x="2514600" y="1019175"/>
          <a:ext cx="6629401" cy="5386387"/>
        </p:xfrm>
        <a:graphic>
          <a:graphicData uri="http://schemas.openxmlformats.org/presentationml/2006/ole">
            <p:oleObj spid="_x0000_s3074" name="Visio" r:id="rId5" imgW="8057007" imgH="6545961" progId="Visio.Drawing.11">
              <p:embed/>
            </p:oleObj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800600" y="3581400"/>
            <a:ext cx="626133" cy="21544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400" dirty="0" err="1" smtClean="0"/>
              <a:t>TeraNet</a:t>
            </a:r>
            <a:endParaRPr lang="en-US" sz="1400" dirty="0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Box 5"/>
          <p:cNvSpPr txBox="1">
            <a:spLocks noChangeArrowheads="1"/>
          </p:cNvSpPr>
          <p:nvPr/>
        </p:nvSpPr>
        <p:spPr bwMode="auto">
          <a:xfrm>
            <a:off x="228600" y="6434138"/>
            <a:ext cx="8763000" cy="36988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355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Receive Example</a:t>
            </a:r>
          </a:p>
        </p:txBody>
      </p:sp>
      <p:sp>
        <p:nvSpPr>
          <p:cNvPr id="23556" name="Content Placeholder 2"/>
          <p:cNvSpPr>
            <a:spLocks noGrp="1"/>
          </p:cNvSpPr>
          <p:nvPr>
            <p:ph sz="half" idx="1"/>
          </p:nvPr>
        </p:nvSpPr>
        <p:spPr>
          <a:xfrm>
            <a:off x="152400" y="822325"/>
            <a:ext cx="8839199" cy="1920875"/>
          </a:xfrm>
        </p:spPr>
        <p:txBody>
          <a:bodyPr/>
          <a:lstStyle/>
          <a:p>
            <a:pPr eaLnBrk="1" hangingPunct="1">
              <a:spcBef>
                <a:spcPts val="600"/>
              </a:spcBef>
            </a:pPr>
            <a:r>
              <a:rPr lang="en-US" sz="1600" dirty="0" smtClean="0"/>
              <a:t>Rx PKTDMA receives packet data from Rx Streaming I/F.</a:t>
            </a:r>
          </a:p>
          <a:p>
            <a:pPr eaLnBrk="1" hangingPunct="1">
              <a:spcBef>
                <a:spcPts val="600"/>
              </a:spcBef>
            </a:pPr>
            <a:r>
              <a:rPr lang="en-US" sz="1600" dirty="0" smtClean="0"/>
              <a:t>Using an Rx Flow, the Rx PKTDMA pops an Rx FDQ.</a:t>
            </a:r>
          </a:p>
          <a:p>
            <a:pPr eaLnBrk="1" hangingPunct="1">
              <a:spcBef>
                <a:spcPts val="600"/>
              </a:spcBef>
            </a:pPr>
            <a:r>
              <a:rPr lang="en-US" sz="1600" dirty="0" smtClean="0"/>
              <a:t>Data packets are written out to the descriptor buffer.</a:t>
            </a:r>
          </a:p>
          <a:p>
            <a:pPr eaLnBrk="1" hangingPunct="1">
              <a:spcBef>
                <a:spcPts val="600"/>
              </a:spcBef>
            </a:pPr>
            <a:r>
              <a:rPr lang="en-US" sz="1600" dirty="0" smtClean="0"/>
              <a:t>When complete, Rx PKTDMA pushes the finished descriptor to the indicated Rx queue.</a:t>
            </a:r>
          </a:p>
          <a:p>
            <a:pPr eaLnBrk="1" hangingPunct="1">
              <a:spcBef>
                <a:spcPts val="600"/>
              </a:spcBef>
            </a:pPr>
            <a:r>
              <a:rPr lang="en-US" sz="1600" dirty="0" smtClean="0"/>
              <a:t>The core that receives the descriptor must recycle the descriptor back to an Rx FDQ.</a:t>
            </a:r>
          </a:p>
          <a:p>
            <a:pPr eaLnBrk="1" hangingPunct="1"/>
            <a:endParaRPr lang="en-US" sz="1800" dirty="0" smtClean="0"/>
          </a:p>
        </p:txBody>
      </p:sp>
      <p:grpSp>
        <p:nvGrpSpPr>
          <p:cNvPr id="2" name="Group 3"/>
          <p:cNvGrpSpPr>
            <a:grpSpLocks noChangeAspect="1"/>
          </p:cNvGrpSpPr>
          <p:nvPr/>
        </p:nvGrpSpPr>
        <p:grpSpPr bwMode="auto">
          <a:xfrm>
            <a:off x="1143000" y="2635250"/>
            <a:ext cx="6843714" cy="4232275"/>
            <a:chOff x="720" y="1660"/>
            <a:chExt cx="4311" cy="2666"/>
          </a:xfrm>
        </p:grpSpPr>
        <p:sp>
          <p:nvSpPr>
            <p:cNvPr id="175106" name="AutoShape 2"/>
            <p:cNvSpPr>
              <a:spLocks noChangeAspect="1" noChangeArrowheads="1" noTextEdit="1"/>
            </p:cNvSpPr>
            <p:nvPr/>
          </p:nvSpPr>
          <p:spPr bwMode="auto">
            <a:xfrm>
              <a:off x="720" y="1728"/>
              <a:ext cx="4311" cy="25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108" name="Freeform 4"/>
            <p:cNvSpPr>
              <a:spLocks/>
            </p:cNvSpPr>
            <p:nvPr/>
          </p:nvSpPr>
          <p:spPr bwMode="auto">
            <a:xfrm>
              <a:off x="2674" y="1660"/>
              <a:ext cx="1132" cy="2666"/>
            </a:xfrm>
            <a:custGeom>
              <a:avLst/>
              <a:gdLst/>
              <a:ahLst/>
              <a:cxnLst>
                <a:cxn ang="0">
                  <a:pos x="177" y="3871"/>
                </a:cxn>
                <a:cxn ang="0">
                  <a:pos x="166" y="5609"/>
                </a:cxn>
                <a:cxn ang="0">
                  <a:pos x="385" y="5958"/>
                </a:cxn>
                <a:cxn ang="0">
                  <a:pos x="899" y="7496"/>
                </a:cxn>
                <a:cxn ang="0">
                  <a:pos x="1195" y="7262"/>
                </a:cxn>
                <a:cxn ang="0">
                  <a:pos x="1905" y="7986"/>
                </a:cxn>
                <a:cxn ang="0">
                  <a:pos x="2135" y="7391"/>
                </a:cxn>
                <a:cxn ang="0">
                  <a:pos x="3014" y="6887"/>
                </a:cxn>
                <a:cxn ang="0">
                  <a:pos x="3120" y="5879"/>
                </a:cxn>
                <a:cxn ang="0">
                  <a:pos x="3489" y="4209"/>
                </a:cxn>
                <a:cxn ang="0">
                  <a:pos x="3347" y="3503"/>
                </a:cxn>
                <a:cxn ang="0">
                  <a:pos x="3256" y="1977"/>
                </a:cxn>
                <a:cxn ang="0">
                  <a:pos x="3044" y="1775"/>
                </a:cxn>
                <a:cxn ang="0">
                  <a:pos x="2226" y="523"/>
                </a:cxn>
                <a:cxn ang="0">
                  <a:pos x="1907" y="1127"/>
                </a:cxn>
                <a:cxn ang="0">
                  <a:pos x="1018" y="537"/>
                </a:cxn>
                <a:cxn ang="0">
                  <a:pos x="770" y="1343"/>
                </a:cxn>
                <a:cxn ang="0">
                  <a:pos x="109" y="2887"/>
                </a:cxn>
                <a:cxn ang="0">
                  <a:pos x="177" y="3871"/>
                </a:cxn>
              </a:cxnLst>
              <a:rect l="0" t="0" r="r" b="b"/>
              <a:pathLst>
                <a:path w="3549" h="8344">
                  <a:moveTo>
                    <a:pt x="177" y="3871"/>
                  </a:moveTo>
                  <a:cubicBezTo>
                    <a:pt x="6" y="4342"/>
                    <a:pt x="0" y="5120"/>
                    <a:pt x="166" y="5609"/>
                  </a:cubicBezTo>
                  <a:cubicBezTo>
                    <a:pt x="225" y="5785"/>
                    <a:pt x="302" y="5906"/>
                    <a:pt x="385" y="5958"/>
                  </a:cubicBezTo>
                  <a:cubicBezTo>
                    <a:pt x="378" y="6787"/>
                    <a:pt x="608" y="7475"/>
                    <a:pt x="899" y="7496"/>
                  </a:cubicBezTo>
                  <a:cubicBezTo>
                    <a:pt x="1004" y="7503"/>
                    <a:pt x="1107" y="7422"/>
                    <a:pt x="1195" y="7262"/>
                  </a:cubicBezTo>
                  <a:cubicBezTo>
                    <a:pt x="1321" y="8020"/>
                    <a:pt x="1639" y="8344"/>
                    <a:pt x="1905" y="7986"/>
                  </a:cubicBezTo>
                  <a:cubicBezTo>
                    <a:pt x="2000" y="7857"/>
                    <a:pt x="2080" y="7650"/>
                    <a:pt x="2135" y="7391"/>
                  </a:cubicBezTo>
                  <a:cubicBezTo>
                    <a:pt x="2426" y="7943"/>
                    <a:pt x="2820" y="7718"/>
                    <a:pt x="3014" y="6887"/>
                  </a:cubicBezTo>
                  <a:cubicBezTo>
                    <a:pt x="3084" y="6588"/>
                    <a:pt x="3120" y="6237"/>
                    <a:pt x="3120" y="5879"/>
                  </a:cubicBezTo>
                  <a:cubicBezTo>
                    <a:pt x="3384" y="5708"/>
                    <a:pt x="3549" y="4960"/>
                    <a:pt x="3489" y="4209"/>
                  </a:cubicBezTo>
                  <a:cubicBezTo>
                    <a:pt x="3467" y="3939"/>
                    <a:pt x="3418" y="3693"/>
                    <a:pt x="3347" y="3503"/>
                  </a:cubicBezTo>
                  <a:cubicBezTo>
                    <a:pt x="3470" y="3010"/>
                    <a:pt x="3429" y="2327"/>
                    <a:pt x="3256" y="1977"/>
                  </a:cubicBezTo>
                  <a:cubicBezTo>
                    <a:pt x="3194" y="1851"/>
                    <a:pt x="3120" y="1781"/>
                    <a:pt x="3044" y="1775"/>
                  </a:cubicBezTo>
                  <a:cubicBezTo>
                    <a:pt x="2940" y="785"/>
                    <a:pt x="2573" y="225"/>
                    <a:pt x="2226" y="523"/>
                  </a:cubicBezTo>
                  <a:cubicBezTo>
                    <a:pt x="2101" y="630"/>
                    <a:pt x="1990" y="840"/>
                    <a:pt x="1907" y="1127"/>
                  </a:cubicBezTo>
                  <a:cubicBezTo>
                    <a:pt x="1719" y="265"/>
                    <a:pt x="1321" y="0"/>
                    <a:pt x="1018" y="537"/>
                  </a:cubicBezTo>
                  <a:cubicBezTo>
                    <a:pt x="909" y="730"/>
                    <a:pt x="823" y="1011"/>
                    <a:pt x="770" y="1343"/>
                  </a:cubicBezTo>
                  <a:cubicBezTo>
                    <a:pt x="438" y="1249"/>
                    <a:pt x="142" y="1940"/>
                    <a:pt x="109" y="2887"/>
                  </a:cubicBezTo>
                  <a:cubicBezTo>
                    <a:pt x="97" y="3227"/>
                    <a:pt x="120" y="3570"/>
                    <a:pt x="177" y="3871"/>
                  </a:cubicBezTo>
                </a:path>
              </a:pathLst>
            </a:custGeom>
            <a:solidFill>
              <a:srgbClr val="C0C0C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109" name="Freeform 5"/>
            <p:cNvSpPr>
              <a:spLocks/>
            </p:cNvSpPr>
            <p:nvPr/>
          </p:nvSpPr>
          <p:spPr bwMode="auto">
            <a:xfrm>
              <a:off x="2674" y="1660"/>
              <a:ext cx="1132" cy="2666"/>
            </a:xfrm>
            <a:custGeom>
              <a:avLst/>
              <a:gdLst/>
              <a:ahLst/>
              <a:cxnLst>
                <a:cxn ang="0">
                  <a:pos x="56" y="1237"/>
                </a:cxn>
                <a:cxn ang="0">
                  <a:pos x="53" y="1792"/>
                </a:cxn>
                <a:cxn ang="0">
                  <a:pos x="123" y="1903"/>
                </a:cxn>
                <a:cxn ang="0">
                  <a:pos x="287" y="2395"/>
                </a:cxn>
                <a:cxn ang="0">
                  <a:pos x="381" y="2320"/>
                </a:cxn>
                <a:cxn ang="0">
                  <a:pos x="607" y="2551"/>
                </a:cxn>
                <a:cxn ang="0">
                  <a:pos x="681" y="2361"/>
                </a:cxn>
                <a:cxn ang="0">
                  <a:pos x="961" y="2200"/>
                </a:cxn>
                <a:cxn ang="0">
                  <a:pos x="995" y="1878"/>
                </a:cxn>
                <a:cxn ang="0">
                  <a:pos x="1113" y="1345"/>
                </a:cxn>
                <a:cxn ang="0">
                  <a:pos x="1067" y="1119"/>
                </a:cxn>
                <a:cxn ang="0">
                  <a:pos x="1038" y="632"/>
                </a:cxn>
                <a:cxn ang="0">
                  <a:pos x="971" y="567"/>
                </a:cxn>
                <a:cxn ang="0">
                  <a:pos x="710" y="167"/>
                </a:cxn>
                <a:cxn ang="0">
                  <a:pos x="608" y="360"/>
                </a:cxn>
                <a:cxn ang="0">
                  <a:pos x="324" y="172"/>
                </a:cxn>
                <a:cxn ang="0">
                  <a:pos x="245" y="429"/>
                </a:cxn>
                <a:cxn ang="0">
                  <a:pos x="35" y="922"/>
                </a:cxn>
                <a:cxn ang="0">
                  <a:pos x="56" y="1237"/>
                </a:cxn>
              </a:cxnLst>
              <a:rect l="0" t="0" r="r" b="b"/>
              <a:pathLst>
                <a:path w="1132" h="2666">
                  <a:moveTo>
                    <a:pt x="56" y="1237"/>
                  </a:moveTo>
                  <a:cubicBezTo>
                    <a:pt x="2" y="1387"/>
                    <a:pt x="0" y="1636"/>
                    <a:pt x="53" y="1792"/>
                  </a:cubicBezTo>
                  <a:cubicBezTo>
                    <a:pt x="72" y="1848"/>
                    <a:pt x="96" y="1887"/>
                    <a:pt x="123" y="1903"/>
                  </a:cubicBezTo>
                  <a:cubicBezTo>
                    <a:pt x="120" y="2168"/>
                    <a:pt x="194" y="2388"/>
                    <a:pt x="287" y="2395"/>
                  </a:cubicBezTo>
                  <a:cubicBezTo>
                    <a:pt x="320" y="2397"/>
                    <a:pt x="353" y="2371"/>
                    <a:pt x="381" y="2320"/>
                  </a:cubicBezTo>
                  <a:cubicBezTo>
                    <a:pt x="421" y="2562"/>
                    <a:pt x="523" y="2666"/>
                    <a:pt x="607" y="2551"/>
                  </a:cubicBezTo>
                  <a:cubicBezTo>
                    <a:pt x="638" y="2510"/>
                    <a:pt x="663" y="2444"/>
                    <a:pt x="681" y="2361"/>
                  </a:cubicBezTo>
                  <a:cubicBezTo>
                    <a:pt x="774" y="2537"/>
                    <a:pt x="899" y="2466"/>
                    <a:pt x="961" y="2200"/>
                  </a:cubicBezTo>
                  <a:cubicBezTo>
                    <a:pt x="983" y="2105"/>
                    <a:pt x="995" y="1993"/>
                    <a:pt x="995" y="1878"/>
                  </a:cubicBezTo>
                  <a:cubicBezTo>
                    <a:pt x="1079" y="1824"/>
                    <a:pt x="1132" y="1585"/>
                    <a:pt x="1113" y="1345"/>
                  </a:cubicBezTo>
                  <a:cubicBezTo>
                    <a:pt x="1106" y="1258"/>
                    <a:pt x="1090" y="1180"/>
                    <a:pt x="1067" y="1119"/>
                  </a:cubicBezTo>
                  <a:cubicBezTo>
                    <a:pt x="1107" y="962"/>
                    <a:pt x="1093" y="744"/>
                    <a:pt x="1038" y="632"/>
                  </a:cubicBezTo>
                  <a:cubicBezTo>
                    <a:pt x="1018" y="592"/>
                    <a:pt x="995" y="569"/>
                    <a:pt x="971" y="567"/>
                  </a:cubicBezTo>
                  <a:cubicBezTo>
                    <a:pt x="937" y="251"/>
                    <a:pt x="820" y="72"/>
                    <a:pt x="710" y="167"/>
                  </a:cubicBezTo>
                  <a:cubicBezTo>
                    <a:pt x="670" y="202"/>
                    <a:pt x="634" y="269"/>
                    <a:pt x="608" y="360"/>
                  </a:cubicBezTo>
                  <a:cubicBezTo>
                    <a:pt x="548" y="85"/>
                    <a:pt x="421" y="0"/>
                    <a:pt x="324" y="172"/>
                  </a:cubicBezTo>
                  <a:cubicBezTo>
                    <a:pt x="290" y="233"/>
                    <a:pt x="262" y="323"/>
                    <a:pt x="245" y="429"/>
                  </a:cubicBezTo>
                  <a:cubicBezTo>
                    <a:pt x="139" y="399"/>
                    <a:pt x="45" y="620"/>
                    <a:pt x="35" y="922"/>
                  </a:cubicBezTo>
                  <a:cubicBezTo>
                    <a:pt x="31" y="1031"/>
                    <a:pt x="38" y="1141"/>
                    <a:pt x="56" y="1237"/>
                  </a:cubicBezTo>
                </a:path>
              </a:pathLst>
            </a:custGeom>
            <a:noFill/>
            <a:ln w="1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110" name="Freeform 6"/>
            <p:cNvSpPr>
              <a:spLocks/>
            </p:cNvSpPr>
            <p:nvPr/>
          </p:nvSpPr>
          <p:spPr bwMode="auto">
            <a:xfrm>
              <a:off x="1463" y="1743"/>
              <a:ext cx="1103" cy="1288"/>
            </a:xfrm>
            <a:custGeom>
              <a:avLst/>
              <a:gdLst/>
              <a:ahLst/>
              <a:cxnLst>
                <a:cxn ang="0">
                  <a:pos x="3267" y="4032"/>
                </a:cxn>
                <a:cxn ang="0">
                  <a:pos x="3459" y="3840"/>
                </a:cxn>
                <a:cxn ang="0">
                  <a:pos x="3459" y="3840"/>
                </a:cxn>
                <a:cxn ang="0">
                  <a:pos x="3459" y="192"/>
                </a:cxn>
                <a:cxn ang="0">
                  <a:pos x="3267" y="0"/>
                </a:cxn>
                <a:cxn ang="0">
                  <a:pos x="3267" y="0"/>
                </a:cxn>
                <a:cxn ang="0">
                  <a:pos x="192" y="0"/>
                </a:cxn>
                <a:cxn ang="0">
                  <a:pos x="0" y="192"/>
                </a:cxn>
                <a:cxn ang="0">
                  <a:pos x="0" y="192"/>
                </a:cxn>
                <a:cxn ang="0">
                  <a:pos x="0" y="3840"/>
                </a:cxn>
                <a:cxn ang="0">
                  <a:pos x="192" y="4032"/>
                </a:cxn>
                <a:cxn ang="0">
                  <a:pos x="3267" y="4032"/>
                </a:cxn>
              </a:cxnLst>
              <a:rect l="0" t="0" r="r" b="b"/>
              <a:pathLst>
                <a:path w="3459" h="4032">
                  <a:moveTo>
                    <a:pt x="3267" y="4032"/>
                  </a:moveTo>
                  <a:cubicBezTo>
                    <a:pt x="3373" y="4032"/>
                    <a:pt x="3459" y="3946"/>
                    <a:pt x="3459" y="3840"/>
                  </a:cubicBezTo>
                  <a:lnTo>
                    <a:pt x="3459" y="3840"/>
                  </a:lnTo>
                  <a:lnTo>
                    <a:pt x="3459" y="192"/>
                  </a:lnTo>
                  <a:cubicBezTo>
                    <a:pt x="3459" y="85"/>
                    <a:pt x="3373" y="0"/>
                    <a:pt x="3267" y="0"/>
                  </a:cubicBezTo>
                  <a:lnTo>
                    <a:pt x="3267" y="0"/>
                  </a:lnTo>
                  <a:lnTo>
                    <a:pt x="192" y="0"/>
                  </a:lnTo>
                  <a:cubicBezTo>
                    <a:pt x="86" y="0"/>
                    <a:pt x="0" y="85"/>
                    <a:pt x="0" y="192"/>
                  </a:cubicBezTo>
                  <a:lnTo>
                    <a:pt x="0" y="192"/>
                  </a:lnTo>
                  <a:lnTo>
                    <a:pt x="0" y="3840"/>
                  </a:lnTo>
                  <a:cubicBezTo>
                    <a:pt x="0" y="3946"/>
                    <a:pt x="86" y="4032"/>
                    <a:pt x="192" y="4032"/>
                  </a:cubicBezTo>
                  <a:lnTo>
                    <a:pt x="3267" y="4032"/>
                  </a:lnTo>
                  <a:close/>
                </a:path>
              </a:pathLst>
            </a:custGeom>
            <a:solidFill>
              <a:srgbClr val="FFFF99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111" name="Freeform 7"/>
            <p:cNvSpPr>
              <a:spLocks/>
            </p:cNvSpPr>
            <p:nvPr/>
          </p:nvSpPr>
          <p:spPr bwMode="auto">
            <a:xfrm>
              <a:off x="1462" y="1743"/>
              <a:ext cx="1104" cy="1288"/>
            </a:xfrm>
            <a:custGeom>
              <a:avLst/>
              <a:gdLst/>
              <a:ahLst/>
              <a:cxnLst>
                <a:cxn ang="0">
                  <a:pos x="3267" y="4032"/>
                </a:cxn>
                <a:cxn ang="0">
                  <a:pos x="3459" y="3840"/>
                </a:cxn>
                <a:cxn ang="0">
                  <a:pos x="3459" y="3840"/>
                </a:cxn>
                <a:cxn ang="0">
                  <a:pos x="3459" y="192"/>
                </a:cxn>
                <a:cxn ang="0">
                  <a:pos x="3267" y="0"/>
                </a:cxn>
                <a:cxn ang="0">
                  <a:pos x="3267" y="0"/>
                </a:cxn>
                <a:cxn ang="0">
                  <a:pos x="192" y="0"/>
                </a:cxn>
                <a:cxn ang="0">
                  <a:pos x="0" y="192"/>
                </a:cxn>
                <a:cxn ang="0">
                  <a:pos x="0" y="192"/>
                </a:cxn>
                <a:cxn ang="0">
                  <a:pos x="0" y="3840"/>
                </a:cxn>
                <a:cxn ang="0">
                  <a:pos x="192" y="4032"/>
                </a:cxn>
                <a:cxn ang="0">
                  <a:pos x="3267" y="4032"/>
                </a:cxn>
              </a:cxnLst>
              <a:rect l="0" t="0" r="r" b="b"/>
              <a:pathLst>
                <a:path w="3459" h="4032">
                  <a:moveTo>
                    <a:pt x="3267" y="4032"/>
                  </a:moveTo>
                  <a:cubicBezTo>
                    <a:pt x="3373" y="4032"/>
                    <a:pt x="3459" y="3946"/>
                    <a:pt x="3459" y="3840"/>
                  </a:cubicBezTo>
                  <a:lnTo>
                    <a:pt x="3459" y="3840"/>
                  </a:lnTo>
                  <a:lnTo>
                    <a:pt x="3459" y="192"/>
                  </a:lnTo>
                  <a:cubicBezTo>
                    <a:pt x="3459" y="85"/>
                    <a:pt x="3373" y="0"/>
                    <a:pt x="3267" y="0"/>
                  </a:cubicBezTo>
                  <a:lnTo>
                    <a:pt x="3267" y="0"/>
                  </a:lnTo>
                  <a:lnTo>
                    <a:pt x="192" y="0"/>
                  </a:lnTo>
                  <a:cubicBezTo>
                    <a:pt x="86" y="0"/>
                    <a:pt x="0" y="85"/>
                    <a:pt x="0" y="192"/>
                  </a:cubicBezTo>
                  <a:lnTo>
                    <a:pt x="0" y="192"/>
                  </a:lnTo>
                  <a:lnTo>
                    <a:pt x="0" y="3840"/>
                  </a:lnTo>
                  <a:cubicBezTo>
                    <a:pt x="0" y="3946"/>
                    <a:pt x="86" y="4032"/>
                    <a:pt x="192" y="4032"/>
                  </a:cubicBezTo>
                  <a:lnTo>
                    <a:pt x="3267" y="4032"/>
                  </a:lnTo>
                  <a:close/>
                </a:path>
              </a:pathLst>
            </a:custGeom>
            <a:noFill/>
            <a:ln w="1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112" name="Freeform 8"/>
            <p:cNvSpPr>
              <a:spLocks/>
            </p:cNvSpPr>
            <p:nvPr/>
          </p:nvSpPr>
          <p:spPr bwMode="auto">
            <a:xfrm>
              <a:off x="3913" y="1754"/>
              <a:ext cx="1103" cy="1287"/>
            </a:xfrm>
            <a:custGeom>
              <a:avLst/>
              <a:gdLst/>
              <a:ahLst/>
              <a:cxnLst>
                <a:cxn ang="0">
                  <a:pos x="3267" y="4032"/>
                </a:cxn>
                <a:cxn ang="0">
                  <a:pos x="3459" y="3840"/>
                </a:cxn>
                <a:cxn ang="0">
                  <a:pos x="3459" y="3840"/>
                </a:cxn>
                <a:cxn ang="0">
                  <a:pos x="3459" y="192"/>
                </a:cxn>
                <a:cxn ang="0">
                  <a:pos x="3267" y="0"/>
                </a:cxn>
                <a:cxn ang="0">
                  <a:pos x="3267" y="0"/>
                </a:cxn>
                <a:cxn ang="0">
                  <a:pos x="192" y="0"/>
                </a:cxn>
                <a:cxn ang="0">
                  <a:pos x="0" y="192"/>
                </a:cxn>
                <a:cxn ang="0">
                  <a:pos x="0" y="192"/>
                </a:cxn>
                <a:cxn ang="0">
                  <a:pos x="0" y="3840"/>
                </a:cxn>
                <a:cxn ang="0">
                  <a:pos x="192" y="4032"/>
                </a:cxn>
                <a:cxn ang="0">
                  <a:pos x="3267" y="4032"/>
                </a:cxn>
              </a:cxnLst>
              <a:rect l="0" t="0" r="r" b="b"/>
              <a:pathLst>
                <a:path w="3459" h="4032">
                  <a:moveTo>
                    <a:pt x="3267" y="4032"/>
                  </a:moveTo>
                  <a:cubicBezTo>
                    <a:pt x="3373" y="4032"/>
                    <a:pt x="3459" y="3946"/>
                    <a:pt x="3459" y="3840"/>
                  </a:cubicBezTo>
                  <a:lnTo>
                    <a:pt x="3459" y="3840"/>
                  </a:lnTo>
                  <a:lnTo>
                    <a:pt x="3459" y="192"/>
                  </a:lnTo>
                  <a:cubicBezTo>
                    <a:pt x="3459" y="85"/>
                    <a:pt x="3373" y="0"/>
                    <a:pt x="3267" y="0"/>
                  </a:cubicBezTo>
                  <a:lnTo>
                    <a:pt x="3267" y="0"/>
                  </a:lnTo>
                  <a:lnTo>
                    <a:pt x="192" y="0"/>
                  </a:lnTo>
                  <a:cubicBezTo>
                    <a:pt x="86" y="0"/>
                    <a:pt x="0" y="85"/>
                    <a:pt x="0" y="192"/>
                  </a:cubicBezTo>
                  <a:lnTo>
                    <a:pt x="0" y="192"/>
                  </a:lnTo>
                  <a:lnTo>
                    <a:pt x="0" y="3840"/>
                  </a:lnTo>
                  <a:cubicBezTo>
                    <a:pt x="0" y="3946"/>
                    <a:pt x="86" y="4032"/>
                    <a:pt x="192" y="4032"/>
                  </a:cubicBezTo>
                  <a:lnTo>
                    <a:pt x="3267" y="4032"/>
                  </a:lnTo>
                  <a:close/>
                </a:path>
              </a:pathLst>
            </a:custGeom>
            <a:solidFill>
              <a:srgbClr val="FFFF99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113" name="Freeform 9"/>
            <p:cNvSpPr>
              <a:spLocks/>
            </p:cNvSpPr>
            <p:nvPr/>
          </p:nvSpPr>
          <p:spPr bwMode="auto">
            <a:xfrm>
              <a:off x="3913" y="1754"/>
              <a:ext cx="1103" cy="1287"/>
            </a:xfrm>
            <a:custGeom>
              <a:avLst/>
              <a:gdLst/>
              <a:ahLst/>
              <a:cxnLst>
                <a:cxn ang="0">
                  <a:pos x="3267" y="4032"/>
                </a:cxn>
                <a:cxn ang="0">
                  <a:pos x="3459" y="3840"/>
                </a:cxn>
                <a:cxn ang="0">
                  <a:pos x="3459" y="3840"/>
                </a:cxn>
                <a:cxn ang="0">
                  <a:pos x="3459" y="192"/>
                </a:cxn>
                <a:cxn ang="0">
                  <a:pos x="3267" y="0"/>
                </a:cxn>
                <a:cxn ang="0">
                  <a:pos x="3267" y="0"/>
                </a:cxn>
                <a:cxn ang="0">
                  <a:pos x="192" y="0"/>
                </a:cxn>
                <a:cxn ang="0">
                  <a:pos x="0" y="192"/>
                </a:cxn>
                <a:cxn ang="0">
                  <a:pos x="0" y="192"/>
                </a:cxn>
                <a:cxn ang="0">
                  <a:pos x="0" y="3840"/>
                </a:cxn>
                <a:cxn ang="0">
                  <a:pos x="192" y="4032"/>
                </a:cxn>
                <a:cxn ang="0">
                  <a:pos x="3267" y="4032"/>
                </a:cxn>
              </a:cxnLst>
              <a:rect l="0" t="0" r="r" b="b"/>
              <a:pathLst>
                <a:path w="3459" h="4032">
                  <a:moveTo>
                    <a:pt x="3267" y="4032"/>
                  </a:moveTo>
                  <a:cubicBezTo>
                    <a:pt x="3373" y="4032"/>
                    <a:pt x="3459" y="3946"/>
                    <a:pt x="3459" y="3840"/>
                  </a:cubicBezTo>
                  <a:lnTo>
                    <a:pt x="3459" y="3840"/>
                  </a:lnTo>
                  <a:lnTo>
                    <a:pt x="3459" y="192"/>
                  </a:lnTo>
                  <a:cubicBezTo>
                    <a:pt x="3459" y="85"/>
                    <a:pt x="3373" y="0"/>
                    <a:pt x="3267" y="0"/>
                  </a:cubicBezTo>
                  <a:lnTo>
                    <a:pt x="3267" y="0"/>
                  </a:lnTo>
                  <a:lnTo>
                    <a:pt x="192" y="0"/>
                  </a:lnTo>
                  <a:cubicBezTo>
                    <a:pt x="86" y="0"/>
                    <a:pt x="0" y="85"/>
                    <a:pt x="0" y="192"/>
                  </a:cubicBezTo>
                  <a:lnTo>
                    <a:pt x="0" y="192"/>
                  </a:lnTo>
                  <a:lnTo>
                    <a:pt x="0" y="3840"/>
                  </a:lnTo>
                  <a:cubicBezTo>
                    <a:pt x="0" y="3946"/>
                    <a:pt x="86" y="4032"/>
                    <a:pt x="192" y="4032"/>
                  </a:cubicBezTo>
                  <a:lnTo>
                    <a:pt x="3267" y="4032"/>
                  </a:lnTo>
                  <a:close/>
                </a:path>
              </a:pathLst>
            </a:custGeom>
            <a:noFill/>
            <a:ln w="1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114" name="Rectangle 10"/>
            <p:cNvSpPr>
              <a:spLocks noChangeArrowheads="1"/>
            </p:cNvSpPr>
            <p:nvPr/>
          </p:nvSpPr>
          <p:spPr bwMode="auto">
            <a:xfrm>
              <a:off x="3925" y="1810"/>
              <a:ext cx="1105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Queue Manager (QMSS)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5115" name="Freeform 11"/>
            <p:cNvSpPr>
              <a:spLocks/>
            </p:cNvSpPr>
            <p:nvPr/>
          </p:nvSpPr>
          <p:spPr bwMode="auto">
            <a:xfrm>
              <a:off x="3913" y="3157"/>
              <a:ext cx="1102" cy="1104"/>
            </a:xfrm>
            <a:custGeom>
              <a:avLst/>
              <a:gdLst/>
              <a:ahLst/>
              <a:cxnLst>
                <a:cxn ang="0">
                  <a:pos x="3264" y="3456"/>
                </a:cxn>
                <a:cxn ang="0">
                  <a:pos x="3456" y="3264"/>
                </a:cxn>
                <a:cxn ang="0">
                  <a:pos x="3456" y="3264"/>
                </a:cxn>
                <a:cxn ang="0">
                  <a:pos x="3456" y="192"/>
                </a:cxn>
                <a:cxn ang="0">
                  <a:pos x="3264" y="0"/>
                </a:cxn>
                <a:cxn ang="0">
                  <a:pos x="3264" y="0"/>
                </a:cxn>
                <a:cxn ang="0">
                  <a:pos x="192" y="0"/>
                </a:cxn>
                <a:cxn ang="0">
                  <a:pos x="0" y="192"/>
                </a:cxn>
                <a:cxn ang="0">
                  <a:pos x="0" y="3264"/>
                </a:cxn>
                <a:cxn ang="0">
                  <a:pos x="192" y="3456"/>
                </a:cxn>
                <a:cxn ang="0">
                  <a:pos x="3264" y="3456"/>
                </a:cxn>
              </a:cxnLst>
              <a:rect l="0" t="0" r="r" b="b"/>
              <a:pathLst>
                <a:path w="3456" h="3456">
                  <a:moveTo>
                    <a:pt x="3264" y="3456"/>
                  </a:moveTo>
                  <a:cubicBezTo>
                    <a:pt x="3370" y="3456"/>
                    <a:pt x="3456" y="3370"/>
                    <a:pt x="3456" y="3264"/>
                  </a:cubicBezTo>
                  <a:lnTo>
                    <a:pt x="3456" y="3264"/>
                  </a:lnTo>
                  <a:lnTo>
                    <a:pt x="3456" y="192"/>
                  </a:lnTo>
                  <a:cubicBezTo>
                    <a:pt x="3456" y="86"/>
                    <a:pt x="3370" y="0"/>
                    <a:pt x="3264" y="0"/>
                  </a:cubicBezTo>
                  <a:lnTo>
                    <a:pt x="3264" y="0"/>
                  </a:ln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lnTo>
                    <a:pt x="0" y="3264"/>
                  </a:lnTo>
                  <a:cubicBezTo>
                    <a:pt x="0" y="3370"/>
                    <a:pt x="86" y="3456"/>
                    <a:pt x="192" y="3456"/>
                  </a:cubicBezTo>
                  <a:lnTo>
                    <a:pt x="3264" y="3456"/>
                  </a:lnTo>
                  <a:close/>
                </a:path>
              </a:pathLst>
            </a:custGeom>
            <a:solidFill>
              <a:srgbClr val="FFFF99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116" name="Freeform 12"/>
            <p:cNvSpPr>
              <a:spLocks/>
            </p:cNvSpPr>
            <p:nvPr/>
          </p:nvSpPr>
          <p:spPr bwMode="auto">
            <a:xfrm>
              <a:off x="3913" y="3157"/>
              <a:ext cx="1102" cy="1104"/>
            </a:xfrm>
            <a:custGeom>
              <a:avLst/>
              <a:gdLst/>
              <a:ahLst/>
              <a:cxnLst>
                <a:cxn ang="0">
                  <a:pos x="3264" y="3456"/>
                </a:cxn>
                <a:cxn ang="0">
                  <a:pos x="3456" y="3264"/>
                </a:cxn>
                <a:cxn ang="0">
                  <a:pos x="3456" y="3264"/>
                </a:cxn>
                <a:cxn ang="0">
                  <a:pos x="3456" y="192"/>
                </a:cxn>
                <a:cxn ang="0">
                  <a:pos x="3264" y="0"/>
                </a:cxn>
                <a:cxn ang="0">
                  <a:pos x="3264" y="0"/>
                </a:cxn>
                <a:cxn ang="0">
                  <a:pos x="192" y="0"/>
                </a:cxn>
                <a:cxn ang="0">
                  <a:pos x="0" y="192"/>
                </a:cxn>
                <a:cxn ang="0">
                  <a:pos x="0" y="3264"/>
                </a:cxn>
                <a:cxn ang="0">
                  <a:pos x="192" y="3456"/>
                </a:cxn>
                <a:cxn ang="0">
                  <a:pos x="3264" y="3456"/>
                </a:cxn>
              </a:cxnLst>
              <a:rect l="0" t="0" r="r" b="b"/>
              <a:pathLst>
                <a:path w="3456" h="3456">
                  <a:moveTo>
                    <a:pt x="3264" y="3456"/>
                  </a:moveTo>
                  <a:cubicBezTo>
                    <a:pt x="3370" y="3456"/>
                    <a:pt x="3456" y="3370"/>
                    <a:pt x="3456" y="3264"/>
                  </a:cubicBezTo>
                  <a:lnTo>
                    <a:pt x="3456" y="3264"/>
                  </a:lnTo>
                  <a:lnTo>
                    <a:pt x="3456" y="192"/>
                  </a:lnTo>
                  <a:cubicBezTo>
                    <a:pt x="3456" y="86"/>
                    <a:pt x="3370" y="0"/>
                    <a:pt x="3264" y="0"/>
                  </a:cubicBezTo>
                  <a:lnTo>
                    <a:pt x="3264" y="0"/>
                  </a:ln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lnTo>
                    <a:pt x="0" y="3264"/>
                  </a:lnTo>
                  <a:cubicBezTo>
                    <a:pt x="0" y="3370"/>
                    <a:pt x="86" y="3456"/>
                    <a:pt x="192" y="3456"/>
                  </a:cubicBezTo>
                  <a:lnTo>
                    <a:pt x="3264" y="3456"/>
                  </a:lnTo>
                  <a:close/>
                </a:path>
              </a:pathLst>
            </a:custGeom>
            <a:noFill/>
            <a:ln w="1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117" name="Rectangle 13"/>
            <p:cNvSpPr>
              <a:spLocks noChangeArrowheads="1"/>
            </p:cNvSpPr>
            <p:nvPr/>
          </p:nvSpPr>
          <p:spPr bwMode="auto">
            <a:xfrm>
              <a:off x="4219" y="1992"/>
              <a:ext cx="612" cy="245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118" name="Rectangle 14"/>
            <p:cNvSpPr>
              <a:spLocks noChangeArrowheads="1"/>
            </p:cNvSpPr>
            <p:nvPr/>
          </p:nvSpPr>
          <p:spPr bwMode="auto">
            <a:xfrm>
              <a:off x="4219" y="1992"/>
              <a:ext cx="612" cy="245"/>
            </a:xfrm>
            <a:prstGeom prst="rect">
              <a:avLst/>
            </a:prstGeom>
            <a:noFill/>
            <a:ln w="1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119" name="Rectangle 15"/>
            <p:cNvSpPr>
              <a:spLocks noChangeArrowheads="1"/>
            </p:cNvSpPr>
            <p:nvPr/>
          </p:nvSpPr>
          <p:spPr bwMode="auto">
            <a:xfrm>
              <a:off x="4709" y="1968"/>
              <a:ext cx="245" cy="300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120" name="Rectangle 16"/>
            <p:cNvSpPr>
              <a:spLocks noChangeArrowheads="1"/>
            </p:cNvSpPr>
            <p:nvPr/>
          </p:nvSpPr>
          <p:spPr bwMode="auto">
            <a:xfrm>
              <a:off x="4219" y="1992"/>
              <a:ext cx="123" cy="245"/>
            </a:xfrm>
            <a:prstGeom prst="rect">
              <a:avLst/>
            </a:prstGeom>
            <a:solidFill>
              <a:srgbClr val="CC99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121" name="Rectangle 17"/>
            <p:cNvSpPr>
              <a:spLocks noChangeArrowheads="1"/>
            </p:cNvSpPr>
            <p:nvPr/>
          </p:nvSpPr>
          <p:spPr bwMode="auto">
            <a:xfrm>
              <a:off x="4219" y="1992"/>
              <a:ext cx="123" cy="245"/>
            </a:xfrm>
            <a:prstGeom prst="rect">
              <a:avLst/>
            </a:prstGeom>
            <a:noFill/>
            <a:ln w="1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122" name="Rectangle 18"/>
            <p:cNvSpPr>
              <a:spLocks noChangeArrowheads="1"/>
            </p:cNvSpPr>
            <p:nvPr/>
          </p:nvSpPr>
          <p:spPr bwMode="auto">
            <a:xfrm>
              <a:off x="4097" y="2605"/>
              <a:ext cx="612" cy="245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123" name="Rectangle 19"/>
            <p:cNvSpPr>
              <a:spLocks noChangeArrowheads="1"/>
            </p:cNvSpPr>
            <p:nvPr/>
          </p:nvSpPr>
          <p:spPr bwMode="auto">
            <a:xfrm>
              <a:off x="4097" y="2605"/>
              <a:ext cx="612" cy="245"/>
            </a:xfrm>
            <a:prstGeom prst="rect">
              <a:avLst/>
            </a:prstGeom>
            <a:noFill/>
            <a:ln w="1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124" name="Rectangle 20"/>
            <p:cNvSpPr>
              <a:spLocks noChangeArrowheads="1"/>
            </p:cNvSpPr>
            <p:nvPr/>
          </p:nvSpPr>
          <p:spPr bwMode="auto">
            <a:xfrm>
              <a:off x="4342" y="1992"/>
              <a:ext cx="122" cy="245"/>
            </a:xfrm>
            <a:prstGeom prst="rect">
              <a:avLst/>
            </a:prstGeom>
            <a:solidFill>
              <a:srgbClr val="CC99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125" name="Rectangle 21"/>
            <p:cNvSpPr>
              <a:spLocks noChangeArrowheads="1"/>
            </p:cNvSpPr>
            <p:nvPr/>
          </p:nvSpPr>
          <p:spPr bwMode="auto">
            <a:xfrm>
              <a:off x="4342" y="1992"/>
              <a:ext cx="122" cy="245"/>
            </a:xfrm>
            <a:prstGeom prst="rect">
              <a:avLst/>
            </a:prstGeom>
            <a:noFill/>
            <a:ln w="1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126" name="Rectangle 22"/>
            <p:cNvSpPr>
              <a:spLocks noChangeArrowheads="1"/>
            </p:cNvSpPr>
            <p:nvPr/>
          </p:nvSpPr>
          <p:spPr bwMode="auto">
            <a:xfrm>
              <a:off x="4464" y="1992"/>
              <a:ext cx="122" cy="245"/>
            </a:xfrm>
            <a:prstGeom prst="rect">
              <a:avLst/>
            </a:prstGeom>
            <a:solidFill>
              <a:srgbClr val="CC99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127" name="Rectangle 23"/>
            <p:cNvSpPr>
              <a:spLocks noChangeArrowheads="1"/>
            </p:cNvSpPr>
            <p:nvPr/>
          </p:nvSpPr>
          <p:spPr bwMode="auto">
            <a:xfrm>
              <a:off x="4464" y="1992"/>
              <a:ext cx="122" cy="245"/>
            </a:xfrm>
            <a:prstGeom prst="rect">
              <a:avLst/>
            </a:prstGeom>
            <a:noFill/>
            <a:ln w="1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128" name="Rectangle 24"/>
            <p:cNvSpPr>
              <a:spLocks noChangeArrowheads="1"/>
            </p:cNvSpPr>
            <p:nvPr/>
          </p:nvSpPr>
          <p:spPr bwMode="auto">
            <a:xfrm>
              <a:off x="4586" y="2605"/>
              <a:ext cx="123" cy="245"/>
            </a:xfrm>
            <a:prstGeom prst="rect">
              <a:avLst/>
            </a:prstGeom>
            <a:solidFill>
              <a:srgbClr val="CC99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129" name="Rectangle 25"/>
            <p:cNvSpPr>
              <a:spLocks noChangeArrowheads="1"/>
            </p:cNvSpPr>
            <p:nvPr/>
          </p:nvSpPr>
          <p:spPr bwMode="auto">
            <a:xfrm>
              <a:off x="4586" y="2605"/>
              <a:ext cx="123" cy="245"/>
            </a:xfrm>
            <a:prstGeom prst="rect">
              <a:avLst/>
            </a:prstGeom>
            <a:noFill/>
            <a:ln w="1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130" name="Freeform 26"/>
            <p:cNvSpPr>
              <a:spLocks/>
            </p:cNvSpPr>
            <p:nvPr/>
          </p:nvSpPr>
          <p:spPr bwMode="auto">
            <a:xfrm>
              <a:off x="2341" y="2114"/>
              <a:ext cx="1878" cy="246"/>
            </a:xfrm>
            <a:custGeom>
              <a:avLst/>
              <a:gdLst/>
              <a:ahLst/>
              <a:cxnLst>
                <a:cxn ang="0">
                  <a:pos x="1878" y="0"/>
                </a:cxn>
                <a:cxn ang="0">
                  <a:pos x="0" y="246"/>
                </a:cxn>
              </a:cxnLst>
              <a:rect l="0" t="0" r="r" b="b"/>
              <a:pathLst>
                <a:path w="1878" h="246">
                  <a:moveTo>
                    <a:pt x="1878" y="0"/>
                  </a:moveTo>
                  <a:cubicBezTo>
                    <a:pt x="1248" y="48"/>
                    <a:pt x="621" y="130"/>
                    <a:pt x="0" y="246"/>
                  </a:cubicBezTo>
                </a:path>
              </a:pathLst>
            </a:custGeom>
            <a:noFill/>
            <a:ln w="15" cap="rnd">
              <a:solidFill>
                <a:srgbClr val="00008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131" name="Freeform 27"/>
            <p:cNvSpPr>
              <a:spLocks/>
            </p:cNvSpPr>
            <p:nvPr/>
          </p:nvSpPr>
          <p:spPr bwMode="auto">
            <a:xfrm>
              <a:off x="2255" y="2327"/>
              <a:ext cx="100" cy="63"/>
            </a:xfrm>
            <a:custGeom>
              <a:avLst/>
              <a:gdLst/>
              <a:ahLst/>
              <a:cxnLst>
                <a:cxn ang="0">
                  <a:pos x="88" y="0"/>
                </a:cxn>
                <a:cxn ang="0">
                  <a:pos x="0" y="49"/>
                </a:cxn>
                <a:cxn ang="0">
                  <a:pos x="100" y="63"/>
                </a:cxn>
                <a:cxn ang="0">
                  <a:pos x="88" y="0"/>
                </a:cxn>
              </a:cxnLst>
              <a:rect l="0" t="0" r="r" b="b"/>
              <a:pathLst>
                <a:path w="100" h="63">
                  <a:moveTo>
                    <a:pt x="88" y="0"/>
                  </a:moveTo>
                  <a:lnTo>
                    <a:pt x="0" y="49"/>
                  </a:lnTo>
                  <a:lnTo>
                    <a:pt x="100" y="63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00008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132" name="Rectangle 28"/>
            <p:cNvSpPr>
              <a:spLocks noChangeArrowheads="1"/>
            </p:cNvSpPr>
            <p:nvPr/>
          </p:nvSpPr>
          <p:spPr bwMode="auto">
            <a:xfrm>
              <a:off x="4097" y="3341"/>
              <a:ext cx="367" cy="368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133" name="Rectangle 29"/>
            <p:cNvSpPr>
              <a:spLocks noChangeArrowheads="1"/>
            </p:cNvSpPr>
            <p:nvPr/>
          </p:nvSpPr>
          <p:spPr bwMode="auto">
            <a:xfrm>
              <a:off x="4097" y="3341"/>
              <a:ext cx="367" cy="368"/>
            </a:xfrm>
            <a:prstGeom prst="rect">
              <a:avLst/>
            </a:prstGeom>
            <a:noFill/>
            <a:ln w="2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134" name="Rectangle 30"/>
            <p:cNvSpPr>
              <a:spLocks noChangeArrowheads="1"/>
            </p:cNvSpPr>
            <p:nvPr/>
          </p:nvSpPr>
          <p:spPr bwMode="auto">
            <a:xfrm>
              <a:off x="4165" y="3470"/>
              <a:ext cx="286" cy="1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buffer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5135" name="Line 31"/>
            <p:cNvSpPr>
              <a:spLocks noChangeShapeType="1"/>
            </p:cNvSpPr>
            <p:nvPr/>
          </p:nvSpPr>
          <p:spPr bwMode="auto">
            <a:xfrm>
              <a:off x="4280" y="2237"/>
              <a:ext cx="1" cy="1030"/>
            </a:xfrm>
            <a:prstGeom prst="line">
              <a:avLst/>
            </a:prstGeom>
            <a:noFill/>
            <a:ln w="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136" name="Freeform 32"/>
            <p:cNvSpPr>
              <a:spLocks/>
            </p:cNvSpPr>
            <p:nvPr/>
          </p:nvSpPr>
          <p:spPr bwMode="auto">
            <a:xfrm>
              <a:off x="4253" y="3260"/>
              <a:ext cx="54" cy="81"/>
            </a:xfrm>
            <a:custGeom>
              <a:avLst/>
              <a:gdLst/>
              <a:ahLst/>
              <a:cxnLst>
                <a:cxn ang="0">
                  <a:pos x="54" y="0"/>
                </a:cxn>
                <a:cxn ang="0">
                  <a:pos x="27" y="81"/>
                </a:cxn>
                <a:cxn ang="0">
                  <a:pos x="0" y="0"/>
                </a:cxn>
                <a:cxn ang="0">
                  <a:pos x="54" y="0"/>
                </a:cxn>
              </a:cxnLst>
              <a:rect l="0" t="0" r="r" b="b"/>
              <a:pathLst>
                <a:path w="54" h="81">
                  <a:moveTo>
                    <a:pt x="54" y="0"/>
                  </a:moveTo>
                  <a:lnTo>
                    <a:pt x="27" y="81"/>
                  </a:lnTo>
                  <a:lnTo>
                    <a:pt x="0" y="0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137" name="Rectangle 33"/>
            <p:cNvSpPr>
              <a:spLocks noChangeArrowheads="1"/>
            </p:cNvSpPr>
            <p:nvPr/>
          </p:nvSpPr>
          <p:spPr bwMode="auto">
            <a:xfrm>
              <a:off x="4219" y="3464"/>
              <a:ext cx="367" cy="368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138" name="Rectangle 34"/>
            <p:cNvSpPr>
              <a:spLocks noChangeArrowheads="1"/>
            </p:cNvSpPr>
            <p:nvPr/>
          </p:nvSpPr>
          <p:spPr bwMode="auto">
            <a:xfrm>
              <a:off x="4219" y="3464"/>
              <a:ext cx="367" cy="368"/>
            </a:xfrm>
            <a:prstGeom prst="rect">
              <a:avLst/>
            </a:prstGeom>
            <a:noFill/>
            <a:ln w="2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139" name="Rectangle 35"/>
            <p:cNvSpPr>
              <a:spLocks noChangeArrowheads="1"/>
            </p:cNvSpPr>
            <p:nvPr/>
          </p:nvSpPr>
          <p:spPr bwMode="auto">
            <a:xfrm>
              <a:off x="4287" y="3593"/>
              <a:ext cx="286" cy="1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buffer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5140" name="Rectangle 36"/>
            <p:cNvSpPr>
              <a:spLocks noChangeArrowheads="1"/>
            </p:cNvSpPr>
            <p:nvPr/>
          </p:nvSpPr>
          <p:spPr bwMode="auto">
            <a:xfrm>
              <a:off x="4342" y="3586"/>
              <a:ext cx="367" cy="368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141" name="Rectangle 37"/>
            <p:cNvSpPr>
              <a:spLocks noChangeArrowheads="1"/>
            </p:cNvSpPr>
            <p:nvPr/>
          </p:nvSpPr>
          <p:spPr bwMode="auto">
            <a:xfrm>
              <a:off x="4342" y="3586"/>
              <a:ext cx="367" cy="368"/>
            </a:xfrm>
            <a:prstGeom prst="rect">
              <a:avLst/>
            </a:prstGeom>
            <a:noFill/>
            <a:ln w="2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142" name="Rectangle 38"/>
            <p:cNvSpPr>
              <a:spLocks noChangeArrowheads="1"/>
            </p:cNvSpPr>
            <p:nvPr/>
          </p:nvSpPr>
          <p:spPr bwMode="auto">
            <a:xfrm>
              <a:off x="4409" y="3716"/>
              <a:ext cx="286" cy="1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buffer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5143" name="Rectangle 39"/>
            <p:cNvSpPr>
              <a:spLocks noChangeArrowheads="1"/>
            </p:cNvSpPr>
            <p:nvPr/>
          </p:nvSpPr>
          <p:spPr bwMode="auto">
            <a:xfrm>
              <a:off x="4464" y="3709"/>
              <a:ext cx="367" cy="368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144" name="Rectangle 40"/>
            <p:cNvSpPr>
              <a:spLocks noChangeArrowheads="1"/>
            </p:cNvSpPr>
            <p:nvPr/>
          </p:nvSpPr>
          <p:spPr bwMode="auto">
            <a:xfrm>
              <a:off x="4464" y="3709"/>
              <a:ext cx="367" cy="368"/>
            </a:xfrm>
            <a:prstGeom prst="rect">
              <a:avLst/>
            </a:prstGeom>
            <a:noFill/>
            <a:ln w="2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145" name="Rectangle 41"/>
            <p:cNvSpPr>
              <a:spLocks noChangeArrowheads="1"/>
            </p:cNvSpPr>
            <p:nvPr/>
          </p:nvSpPr>
          <p:spPr bwMode="auto">
            <a:xfrm>
              <a:off x="4532" y="3838"/>
              <a:ext cx="286" cy="1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buffer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5146" name="Line 42"/>
            <p:cNvSpPr>
              <a:spLocks noChangeShapeType="1"/>
            </p:cNvSpPr>
            <p:nvPr/>
          </p:nvSpPr>
          <p:spPr bwMode="auto">
            <a:xfrm>
              <a:off x="4648" y="2850"/>
              <a:ext cx="1" cy="785"/>
            </a:xfrm>
            <a:prstGeom prst="line">
              <a:avLst/>
            </a:prstGeom>
            <a:noFill/>
            <a:ln w="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147" name="Freeform 43"/>
            <p:cNvSpPr>
              <a:spLocks/>
            </p:cNvSpPr>
            <p:nvPr/>
          </p:nvSpPr>
          <p:spPr bwMode="auto">
            <a:xfrm>
              <a:off x="4621" y="3628"/>
              <a:ext cx="54" cy="81"/>
            </a:xfrm>
            <a:custGeom>
              <a:avLst/>
              <a:gdLst/>
              <a:ahLst/>
              <a:cxnLst>
                <a:cxn ang="0">
                  <a:pos x="54" y="0"/>
                </a:cxn>
                <a:cxn ang="0">
                  <a:pos x="27" y="81"/>
                </a:cxn>
                <a:cxn ang="0">
                  <a:pos x="0" y="0"/>
                </a:cxn>
                <a:cxn ang="0">
                  <a:pos x="54" y="0"/>
                </a:cxn>
              </a:cxnLst>
              <a:rect l="0" t="0" r="r" b="b"/>
              <a:pathLst>
                <a:path w="54" h="81">
                  <a:moveTo>
                    <a:pt x="54" y="0"/>
                  </a:moveTo>
                  <a:lnTo>
                    <a:pt x="27" y="81"/>
                  </a:lnTo>
                  <a:lnTo>
                    <a:pt x="0" y="0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148" name="Rectangle 44"/>
            <p:cNvSpPr>
              <a:spLocks noChangeArrowheads="1"/>
            </p:cNvSpPr>
            <p:nvPr/>
          </p:nvSpPr>
          <p:spPr bwMode="auto">
            <a:xfrm>
              <a:off x="3974" y="2544"/>
              <a:ext cx="245" cy="368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149" name="Freeform 45"/>
            <p:cNvSpPr>
              <a:spLocks/>
            </p:cNvSpPr>
            <p:nvPr/>
          </p:nvSpPr>
          <p:spPr bwMode="auto">
            <a:xfrm>
              <a:off x="2256" y="2463"/>
              <a:ext cx="2243" cy="260"/>
            </a:xfrm>
            <a:custGeom>
              <a:avLst/>
              <a:gdLst/>
              <a:ahLst/>
              <a:cxnLst>
                <a:cxn ang="0">
                  <a:pos x="2243" y="260"/>
                </a:cxn>
                <a:cxn ang="0">
                  <a:pos x="0" y="0"/>
                </a:cxn>
              </a:cxnLst>
              <a:rect l="0" t="0" r="r" b="b"/>
              <a:pathLst>
                <a:path w="2243" h="260">
                  <a:moveTo>
                    <a:pt x="2243" y="260"/>
                  </a:moveTo>
                  <a:cubicBezTo>
                    <a:pt x="1491" y="220"/>
                    <a:pt x="742" y="134"/>
                    <a:pt x="0" y="0"/>
                  </a:cubicBezTo>
                </a:path>
              </a:pathLst>
            </a:custGeom>
            <a:noFill/>
            <a:ln w="15" cap="rnd">
              <a:solidFill>
                <a:srgbClr val="00008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150" name="Freeform 46"/>
            <p:cNvSpPr>
              <a:spLocks/>
            </p:cNvSpPr>
            <p:nvPr/>
          </p:nvSpPr>
          <p:spPr bwMode="auto">
            <a:xfrm>
              <a:off x="4490" y="2691"/>
              <a:ext cx="96" cy="64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96" y="37"/>
                </a:cxn>
                <a:cxn ang="0">
                  <a:pos x="0" y="64"/>
                </a:cxn>
                <a:cxn ang="0">
                  <a:pos x="3" y="0"/>
                </a:cxn>
              </a:cxnLst>
              <a:rect l="0" t="0" r="r" b="b"/>
              <a:pathLst>
                <a:path w="96" h="64">
                  <a:moveTo>
                    <a:pt x="3" y="0"/>
                  </a:moveTo>
                  <a:lnTo>
                    <a:pt x="96" y="37"/>
                  </a:lnTo>
                  <a:lnTo>
                    <a:pt x="0" y="64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0008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151" name="Rectangle 47"/>
            <p:cNvSpPr>
              <a:spLocks noChangeArrowheads="1"/>
            </p:cNvSpPr>
            <p:nvPr/>
          </p:nvSpPr>
          <p:spPr bwMode="auto">
            <a:xfrm>
              <a:off x="4066" y="2244"/>
              <a:ext cx="782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lvl="0"/>
              <a:r>
                <a:rPr lang="en-US" sz="1000" b="1" dirty="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Rx Free </a:t>
              </a:r>
              <a:r>
                <a:rPr lang="en-US" sz="1000" b="1" dirty="0" err="1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Desc</a:t>
              </a:r>
              <a:r>
                <a:rPr lang="en-US" sz="1000" b="1" dirty="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 Queue</a:t>
              </a:r>
              <a:endParaRPr lang="en-US" sz="1200" dirty="0" smtClean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5152" name="Rectangle 48"/>
            <p:cNvSpPr>
              <a:spLocks noChangeArrowheads="1"/>
            </p:cNvSpPr>
            <p:nvPr/>
          </p:nvSpPr>
          <p:spPr bwMode="auto">
            <a:xfrm>
              <a:off x="4292" y="2489"/>
              <a:ext cx="363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000" b="1" dirty="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R</a:t>
              </a:r>
              <a:r>
                <a:rPr kumimoji="0" lang="en-US" sz="10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x queue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5153" name="Freeform 49"/>
            <p:cNvSpPr>
              <a:spLocks/>
            </p:cNvSpPr>
            <p:nvPr/>
          </p:nvSpPr>
          <p:spPr bwMode="auto">
            <a:xfrm>
              <a:off x="1953" y="2176"/>
              <a:ext cx="1960" cy="1656"/>
            </a:xfrm>
            <a:custGeom>
              <a:avLst/>
              <a:gdLst/>
              <a:ahLst/>
              <a:cxnLst>
                <a:cxn ang="0">
                  <a:pos x="384" y="0"/>
                </a:cxn>
                <a:cxn ang="0">
                  <a:pos x="384" y="4464"/>
                </a:cxn>
                <a:cxn ang="0">
                  <a:pos x="528" y="4608"/>
                </a:cxn>
                <a:cxn ang="0">
                  <a:pos x="528" y="4608"/>
                </a:cxn>
                <a:cxn ang="0">
                  <a:pos x="5952" y="4608"/>
                </a:cxn>
                <a:cxn ang="0">
                  <a:pos x="5952" y="4416"/>
                </a:cxn>
                <a:cxn ang="0">
                  <a:pos x="6144" y="4800"/>
                </a:cxn>
                <a:cxn ang="0">
                  <a:pos x="5952" y="5184"/>
                </a:cxn>
                <a:cxn ang="0">
                  <a:pos x="5952" y="4992"/>
                </a:cxn>
                <a:cxn ang="0">
                  <a:pos x="528" y="4992"/>
                </a:cxn>
                <a:cxn ang="0">
                  <a:pos x="0" y="4464"/>
                </a:cxn>
                <a:cxn ang="0">
                  <a:pos x="0" y="4464"/>
                </a:cxn>
                <a:cxn ang="0">
                  <a:pos x="0" y="4464"/>
                </a:cxn>
                <a:cxn ang="0">
                  <a:pos x="0" y="0"/>
                </a:cxn>
                <a:cxn ang="0">
                  <a:pos x="384" y="0"/>
                </a:cxn>
              </a:cxnLst>
              <a:rect l="0" t="0" r="r" b="b"/>
              <a:pathLst>
                <a:path w="6144" h="5184">
                  <a:moveTo>
                    <a:pt x="384" y="0"/>
                  </a:moveTo>
                  <a:lnTo>
                    <a:pt x="384" y="4464"/>
                  </a:lnTo>
                  <a:cubicBezTo>
                    <a:pt x="384" y="4544"/>
                    <a:pt x="448" y="4608"/>
                    <a:pt x="528" y="4608"/>
                  </a:cubicBezTo>
                  <a:cubicBezTo>
                    <a:pt x="528" y="4608"/>
                    <a:pt x="528" y="4608"/>
                    <a:pt x="528" y="4608"/>
                  </a:cubicBezTo>
                  <a:lnTo>
                    <a:pt x="5952" y="4608"/>
                  </a:lnTo>
                  <a:lnTo>
                    <a:pt x="5952" y="4416"/>
                  </a:lnTo>
                  <a:lnTo>
                    <a:pt x="6144" y="4800"/>
                  </a:lnTo>
                  <a:lnTo>
                    <a:pt x="5952" y="5184"/>
                  </a:lnTo>
                  <a:lnTo>
                    <a:pt x="5952" y="4992"/>
                  </a:lnTo>
                  <a:lnTo>
                    <a:pt x="528" y="4992"/>
                  </a:lnTo>
                  <a:cubicBezTo>
                    <a:pt x="236" y="4992"/>
                    <a:pt x="0" y="4756"/>
                    <a:pt x="0" y="4464"/>
                  </a:cubicBezTo>
                  <a:cubicBezTo>
                    <a:pt x="0" y="4464"/>
                    <a:pt x="0" y="4464"/>
                    <a:pt x="0" y="4464"/>
                  </a:cubicBezTo>
                  <a:lnTo>
                    <a:pt x="0" y="4464"/>
                  </a:lnTo>
                  <a:lnTo>
                    <a:pt x="0" y="0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99CC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154" name="Freeform 50"/>
            <p:cNvSpPr>
              <a:spLocks/>
            </p:cNvSpPr>
            <p:nvPr/>
          </p:nvSpPr>
          <p:spPr bwMode="auto">
            <a:xfrm>
              <a:off x="1953" y="2176"/>
              <a:ext cx="1960" cy="1656"/>
            </a:xfrm>
            <a:custGeom>
              <a:avLst/>
              <a:gdLst/>
              <a:ahLst/>
              <a:cxnLst>
                <a:cxn ang="0">
                  <a:pos x="384" y="0"/>
                </a:cxn>
                <a:cxn ang="0">
                  <a:pos x="384" y="4464"/>
                </a:cxn>
                <a:cxn ang="0">
                  <a:pos x="528" y="4608"/>
                </a:cxn>
                <a:cxn ang="0">
                  <a:pos x="528" y="4608"/>
                </a:cxn>
                <a:cxn ang="0">
                  <a:pos x="5952" y="4608"/>
                </a:cxn>
                <a:cxn ang="0">
                  <a:pos x="5952" y="4416"/>
                </a:cxn>
                <a:cxn ang="0">
                  <a:pos x="6144" y="4800"/>
                </a:cxn>
                <a:cxn ang="0">
                  <a:pos x="5952" y="5184"/>
                </a:cxn>
                <a:cxn ang="0">
                  <a:pos x="5952" y="4992"/>
                </a:cxn>
                <a:cxn ang="0">
                  <a:pos x="528" y="4992"/>
                </a:cxn>
                <a:cxn ang="0">
                  <a:pos x="0" y="4464"/>
                </a:cxn>
                <a:cxn ang="0">
                  <a:pos x="0" y="4464"/>
                </a:cxn>
                <a:cxn ang="0">
                  <a:pos x="0" y="4464"/>
                </a:cxn>
                <a:cxn ang="0">
                  <a:pos x="0" y="0"/>
                </a:cxn>
                <a:cxn ang="0">
                  <a:pos x="384" y="0"/>
                </a:cxn>
              </a:cxnLst>
              <a:rect l="0" t="0" r="r" b="b"/>
              <a:pathLst>
                <a:path w="6144" h="5184">
                  <a:moveTo>
                    <a:pt x="384" y="0"/>
                  </a:moveTo>
                  <a:lnTo>
                    <a:pt x="384" y="4464"/>
                  </a:lnTo>
                  <a:cubicBezTo>
                    <a:pt x="384" y="4544"/>
                    <a:pt x="448" y="4608"/>
                    <a:pt x="528" y="4608"/>
                  </a:cubicBezTo>
                  <a:cubicBezTo>
                    <a:pt x="528" y="4608"/>
                    <a:pt x="528" y="4608"/>
                    <a:pt x="528" y="4608"/>
                  </a:cubicBezTo>
                  <a:lnTo>
                    <a:pt x="5952" y="4608"/>
                  </a:lnTo>
                  <a:lnTo>
                    <a:pt x="5952" y="4416"/>
                  </a:lnTo>
                  <a:lnTo>
                    <a:pt x="6144" y="4800"/>
                  </a:lnTo>
                  <a:lnTo>
                    <a:pt x="5952" y="5184"/>
                  </a:lnTo>
                  <a:lnTo>
                    <a:pt x="5952" y="4992"/>
                  </a:lnTo>
                  <a:lnTo>
                    <a:pt x="528" y="4992"/>
                  </a:lnTo>
                  <a:cubicBezTo>
                    <a:pt x="236" y="4992"/>
                    <a:pt x="0" y="4756"/>
                    <a:pt x="0" y="4464"/>
                  </a:cubicBezTo>
                  <a:cubicBezTo>
                    <a:pt x="0" y="4464"/>
                    <a:pt x="0" y="4464"/>
                    <a:pt x="0" y="4464"/>
                  </a:cubicBezTo>
                  <a:lnTo>
                    <a:pt x="0" y="4464"/>
                  </a:lnTo>
                  <a:lnTo>
                    <a:pt x="0" y="0"/>
                  </a:lnTo>
                  <a:lnTo>
                    <a:pt x="384" y="0"/>
                  </a:lnTo>
                  <a:close/>
                </a:path>
              </a:pathLst>
            </a:custGeom>
            <a:noFill/>
            <a:ln w="2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155" name="Freeform 51"/>
            <p:cNvSpPr>
              <a:spLocks/>
            </p:cNvSpPr>
            <p:nvPr/>
          </p:nvSpPr>
          <p:spPr bwMode="auto">
            <a:xfrm>
              <a:off x="1770" y="2176"/>
              <a:ext cx="490" cy="490"/>
            </a:xfrm>
            <a:custGeom>
              <a:avLst/>
              <a:gdLst/>
              <a:ahLst/>
              <a:cxnLst>
                <a:cxn ang="0">
                  <a:pos x="0" y="768"/>
                </a:cxn>
                <a:cxn ang="0">
                  <a:pos x="768" y="0"/>
                </a:cxn>
                <a:cxn ang="0">
                  <a:pos x="1536" y="768"/>
                </a:cxn>
                <a:cxn ang="0">
                  <a:pos x="1536" y="768"/>
                </a:cxn>
                <a:cxn ang="0">
                  <a:pos x="768" y="1536"/>
                </a:cxn>
                <a:cxn ang="0">
                  <a:pos x="0" y="768"/>
                </a:cxn>
              </a:cxnLst>
              <a:rect l="0" t="0" r="r" b="b"/>
              <a:pathLst>
                <a:path w="1536" h="1536">
                  <a:moveTo>
                    <a:pt x="0" y="768"/>
                  </a:moveTo>
                  <a:cubicBezTo>
                    <a:pt x="0" y="344"/>
                    <a:pt x="344" y="0"/>
                    <a:pt x="768" y="0"/>
                  </a:cubicBezTo>
                  <a:cubicBezTo>
                    <a:pt x="1192" y="0"/>
                    <a:pt x="1536" y="344"/>
                    <a:pt x="1536" y="768"/>
                  </a:cubicBezTo>
                  <a:cubicBezTo>
                    <a:pt x="1536" y="768"/>
                    <a:pt x="1536" y="768"/>
                    <a:pt x="1536" y="768"/>
                  </a:cubicBezTo>
                  <a:cubicBezTo>
                    <a:pt x="1536" y="1192"/>
                    <a:pt x="1192" y="1536"/>
                    <a:pt x="768" y="1536"/>
                  </a:cubicBezTo>
                  <a:cubicBezTo>
                    <a:pt x="344" y="1536"/>
                    <a:pt x="0" y="1192"/>
                    <a:pt x="0" y="768"/>
                  </a:cubicBezTo>
                </a:path>
              </a:pathLst>
            </a:custGeom>
            <a:solidFill>
              <a:srgbClr val="CCFFCC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156" name="Freeform 52"/>
            <p:cNvSpPr>
              <a:spLocks/>
            </p:cNvSpPr>
            <p:nvPr/>
          </p:nvSpPr>
          <p:spPr bwMode="auto">
            <a:xfrm>
              <a:off x="1770" y="2176"/>
              <a:ext cx="490" cy="490"/>
            </a:xfrm>
            <a:custGeom>
              <a:avLst/>
              <a:gdLst/>
              <a:ahLst/>
              <a:cxnLst>
                <a:cxn ang="0">
                  <a:pos x="0" y="245"/>
                </a:cxn>
                <a:cxn ang="0">
                  <a:pos x="245" y="0"/>
                </a:cxn>
                <a:cxn ang="0">
                  <a:pos x="490" y="245"/>
                </a:cxn>
                <a:cxn ang="0">
                  <a:pos x="490" y="245"/>
                </a:cxn>
                <a:cxn ang="0">
                  <a:pos x="245" y="490"/>
                </a:cxn>
                <a:cxn ang="0">
                  <a:pos x="0" y="245"/>
                </a:cxn>
              </a:cxnLst>
              <a:rect l="0" t="0" r="r" b="b"/>
              <a:pathLst>
                <a:path w="490" h="490">
                  <a:moveTo>
                    <a:pt x="0" y="245"/>
                  </a:moveTo>
                  <a:cubicBezTo>
                    <a:pt x="0" y="110"/>
                    <a:pt x="109" y="0"/>
                    <a:pt x="245" y="0"/>
                  </a:cubicBezTo>
                  <a:cubicBezTo>
                    <a:pt x="380" y="0"/>
                    <a:pt x="490" y="110"/>
                    <a:pt x="490" y="245"/>
                  </a:cubicBezTo>
                  <a:cubicBezTo>
                    <a:pt x="490" y="245"/>
                    <a:pt x="490" y="245"/>
                    <a:pt x="490" y="245"/>
                  </a:cubicBezTo>
                  <a:cubicBezTo>
                    <a:pt x="490" y="381"/>
                    <a:pt x="380" y="490"/>
                    <a:pt x="245" y="490"/>
                  </a:cubicBezTo>
                  <a:cubicBezTo>
                    <a:pt x="109" y="490"/>
                    <a:pt x="0" y="381"/>
                    <a:pt x="0" y="245"/>
                  </a:cubicBezTo>
                </a:path>
              </a:pathLst>
            </a:custGeom>
            <a:noFill/>
            <a:ln w="15" cap="rnd">
              <a:solidFill>
                <a:srgbClr val="008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158" name="Rectangle 54"/>
            <p:cNvSpPr>
              <a:spLocks noChangeArrowheads="1"/>
            </p:cNvSpPr>
            <p:nvPr/>
          </p:nvSpPr>
          <p:spPr bwMode="auto">
            <a:xfrm>
              <a:off x="1862" y="2315"/>
              <a:ext cx="346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000" b="1" dirty="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Rx</a:t>
              </a:r>
              <a:br>
                <a:rPr lang="en-US" sz="1000" b="1" dirty="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</a:br>
              <a:r>
                <a:rPr lang="en-US" sz="1000" b="1" dirty="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PKT</a:t>
              </a:r>
              <a:r>
                <a:rPr kumimoji="0" lang="en-US" sz="10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DMA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5159" name="Rectangle 55"/>
            <p:cNvSpPr>
              <a:spLocks noChangeArrowheads="1"/>
            </p:cNvSpPr>
            <p:nvPr/>
          </p:nvSpPr>
          <p:spPr bwMode="auto">
            <a:xfrm>
              <a:off x="3930" y="1999"/>
              <a:ext cx="199" cy="1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pop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5160" name="Line 56"/>
            <p:cNvSpPr>
              <a:spLocks noChangeShapeType="1"/>
            </p:cNvSpPr>
            <p:nvPr/>
          </p:nvSpPr>
          <p:spPr bwMode="auto">
            <a:xfrm>
              <a:off x="4403" y="2237"/>
              <a:ext cx="1" cy="1153"/>
            </a:xfrm>
            <a:prstGeom prst="line">
              <a:avLst/>
            </a:prstGeom>
            <a:noFill/>
            <a:ln w="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161" name="Freeform 57"/>
            <p:cNvSpPr>
              <a:spLocks/>
            </p:cNvSpPr>
            <p:nvPr/>
          </p:nvSpPr>
          <p:spPr bwMode="auto">
            <a:xfrm>
              <a:off x="4376" y="3383"/>
              <a:ext cx="54" cy="81"/>
            </a:xfrm>
            <a:custGeom>
              <a:avLst/>
              <a:gdLst/>
              <a:ahLst/>
              <a:cxnLst>
                <a:cxn ang="0">
                  <a:pos x="54" y="0"/>
                </a:cxn>
                <a:cxn ang="0">
                  <a:pos x="27" y="81"/>
                </a:cxn>
                <a:cxn ang="0">
                  <a:pos x="0" y="0"/>
                </a:cxn>
                <a:cxn ang="0">
                  <a:pos x="54" y="0"/>
                </a:cxn>
              </a:cxnLst>
              <a:rect l="0" t="0" r="r" b="b"/>
              <a:pathLst>
                <a:path w="54" h="81">
                  <a:moveTo>
                    <a:pt x="54" y="0"/>
                  </a:moveTo>
                  <a:lnTo>
                    <a:pt x="27" y="81"/>
                  </a:lnTo>
                  <a:lnTo>
                    <a:pt x="0" y="0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162" name="Line 58"/>
            <p:cNvSpPr>
              <a:spLocks noChangeShapeType="1"/>
            </p:cNvSpPr>
            <p:nvPr/>
          </p:nvSpPr>
          <p:spPr bwMode="auto">
            <a:xfrm>
              <a:off x="4525" y="2237"/>
              <a:ext cx="1" cy="1275"/>
            </a:xfrm>
            <a:prstGeom prst="line">
              <a:avLst/>
            </a:prstGeom>
            <a:noFill/>
            <a:ln w="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163" name="Freeform 59"/>
            <p:cNvSpPr>
              <a:spLocks/>
            </p:cNvSpPr>
            <p:nvPr/>
          </p:nvSpPr>
          <p:spPr bwMode="auto">
            <a:xfrm>
              <a:off x="4498" y="3506"/>
              <a:ext cx="54" cy="80"/>
            </a:xfrm>
            <a:custGeom>
              <a:avLst/>
              <a:gdLst/>
              <a:ahLst/>
              <a:cxnLst>
                <a:cxn ang="0">
                  <a:pos x="54" y="0"/>
                </a:cxn>
                <a:cxn ang="0">
                  <a:pos x="27" y="80"/>
                </a:cxn>
                <a:cxn ang="0">
                  <a:pos x="0" y="0"/>
                </a:cxn>
                <a:cxn ang="0">
                  <a:pos x="54" y="0"/>
                </a:cxn>
              </a:cxnLst>
              <a:rect l="0" t="0" r="r" b="b"/>
              <a:pathLst>
                <a:path w="54" h="80">
                  <a:moveTo>
                    <a:pt x="54" y="0"/>
                  </a:moveTo>
                  <a:lnTo>
                    <a:pt x="27" y="80"/>
                  </a:lnTo>
                  <a:lnTo>
                    <a:pt x="0" y="0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164" name="Rectangle 60"/>
            <p:cNvSpPr>
              <a:spLocks noChangeArrowheads="1"/>
            </p:cNvSpPr>
            <p:nvPr/>
          </p:nvSpPr>
          <p:spPr bwMode="auto">
            <a:xfrm>
              <a:off x="3909" y="2734"/>
              <a:ext cx="250" cy="1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push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5165" name="Rectangle 61"/>
            <p:cNvSpPr>
              <a:spLocks noChangeArrowheads="1"/>
            </p:cNvSpPr>
            <p:nvPr/>
          </p:nvSpPr>
          <p:spPr bwMode="auto">
            <a:xfrm rot="16200000">
              <a:off x="1966" y="3133"/>
              <a:ext cx="112" cy="1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w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5166" name="Rectangle 62"/>
            <p:cNvSpPr>
              <a:spLocks noChangeArrowheads="1"/>
            </p:cNvSpPr>
            <p:nvPr/>
          </p:nvSpPr>
          <p:spPr bwMode="auto">
            <a:xfrm rot="16200000">
              <a:off x="1983" y="3084"/>
              <a:ext cx="77" cy="1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r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5167" name="Rectangle 63"/>
            <p:cNvSpPr>
              <a:spLocks noChangeArrowheads="1"/>
            </p:cNvSpPr>
            <p:nvPr/>
          </p:nvSpPr>
          <p:spPr bwMode="auto">
            <a:xfrm rot="16200000">
              <a:off x="1989" y="3059"/>
              <a:ext cx="66" cy="1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i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5168" name="Rectangle 64"/>
            <p:cNvSpPr>
              <a:spLocks noChangeArrowheads="1"/>
            </p:cNvSpPr>
            <p:nvPr/>
          </p:nvSpPr>
          <p:spPr bwMode="auto">
            <a:xfrm rot="16200000">
              <a:off x="1986" y="3030"/>
              <a:ext cx="71" cy="1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t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5169" name="Rectangle 65"/>
            <p:cNvSpPr>
              <a:spLocks noChangeArrowheads="1"/>
            </p:cNvSpPr>
            <p:nvPr/>
          </p:nvSpPr>
          <p:spPr bwMode="auto">
            <a:xfrm rot="16200000">
              <a:off x="1978" y="2997"/>
              <a:ext cx="87" cy="1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5170" name="Rectangle 66"/>
            <p:cNvSpPr>
              <a:spLocks noChangeArrowheads="1"/>
            </p:cNvSpPr>
            <p:nvPr/>
          </p:nvSpPr>
          <p:spPr bwMode="auto">
            <a:xfrm>
              <a:off x="4277" y="4104"/>
              <a:ext cx="444" cy="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Memory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5171" name="Rectangle 67"/>
            <p:cNvSpPr>
              <a:spLocks noChangeArrowheads="1"/>
            </p:cNvSpPr>
            <p:nvPr/>
          </p:nvSpPr>
          <p:spPr bwMode="auto">
            <a:xfrm>
              <a:off x="1776" y="1805"/>
              <a:ext cx="551" cy="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Peripheral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5172" name="Rectangle 68"/>
            <p:cNvSpPr>
              <a:spLocks noChangeArrowheads="1"/>
            </p:cNvSpPr>
            <p:nvPr/>
          </p:nvSpPr>
          <p:spPr bwMode="auto">
            <a:xfrm>
              <a:off x="2968" y="3031"/>
              <a:ext cx="584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TeraNet SCR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5173" name="Rectangle 69"/>
            <p:cNvSpPr>
              <a:spLocks noChangeArrowheads="1"/>
            </p:cNvSpPr>
            <p:nvPr/>
          </p:nvSpPr>
          <p:spPr bwMode="auto">
            <a:xfrm>
              <a:off x="3144" y="2091"/>
              <a:ext cx="250" cy="1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push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5174" name="Rectangle 70"/>
            <p:cNvSpPr>
              <a:spLocks noChangeArrowheads="1"/>
            </p:cNvSpPr>
            <p:nvPr/>
          </p:nvSpPr>
          <p:spPr bwMode="auto">
            <a:xfrm>
              <a:off x="3164" y="2673"/>
              <a:ext cx="199" cy="1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pop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5175" name="Freeform 71"/>
            <p:cNvSpPr>
              <a:spLocks/>
            </p:cNvSpPr>
            <p:nvPr/>
          </p:nvSpPr>
          <p:spPr bwMode="auto">
            <a:xfrm>
              <a:off x="729" y="1745"/>
              <a:ext cx="734" cy="797"/>
            </a:xfrm>
            <a:custGeom>
              <a:avLst/>
              <a:gdLst/>
              <a:ahLst/>
              <a:cxnLst>
                <a:cxn ang="0">
                  <a:pos x="384" y="0"/>
                </a:cxn>
                <a:cxn ang="0">
                  <a:pos x="384" y="1776"/>
                </a:cxn>
                <a:cxn ang="0">
                  <a:pos x="528" y="1920"/>
                </a:cxn>
                <a:cxn ang="0">
                  <a:pos x="528" y="1920"/>
                </a:cxn>
                <a:cxn ang="0">
                  <a:pos x="528" y="1920"/>
                </a:cxn>
                <a:cxn ang="0">
                  <a:pos x="2112" y="1920"/>
                </a:cxn>
                <a:cxn ang="0">
                  <a:pos x="2112" y="1728"/>
                </a:cxn>
                <a:cxn ang="0">
                  <a:pos x="2304" y="2112"/>
                </a:cxn>
                <a:cxn ang="0">
                  <a:pos x="2112" y="2496"/>
                </a:cxn>
                <a:cxn ang="0">
                  <a:pos x="2112" y="2304"/>
                </a:cxn>
                <a:cxn ang="0">
                  <a:pos x="528" y="2304"/>
                </a:cxn>
                <a:cxn ang="0">
                  <a:pos x="0" y="1776"/>
                </a:cxn>
                <a:cxn ang="0">
                  <a:pos x="0" y="1776"/>
                </a:cxn>
                <a:cxn ang="0">
                  <a:pos x="0" y="0"/>
                </a:cxn>
                <a:cxn ang="0">
                  <a:pos x="384" y="0"/>
                </a:cxn>
              </a:cxnLst>
              <a:rect l="0" t="0" r="r" b="b"/>
              <a:pathLst>
                <a:path w="2304" h="2496">
                  <a:moveTo>
                    <a:pt x="384" y="0"/>
                  </a:moveTo>
                  <a:lnTo>
                    <a:pt x="384" y="1776"/>
                  </a:lnTo>
                  <a:cubicBezTo>
                    <a:pt x="384" y="1855"/>
                    <a:pt x="448" y="1920"/>
                    <a:pt x="528" y="1920"/>
                  </a:cubicBezTo>
                  <a:cubicBezTo>
                    <a:pt x="528" y="1920"/>
                    <a:pt x="528" y="1920"/>
                    <a:pt x="528" y="1920"/>
                  </a:cubicBezTo>
                  <a:lnTo>
                    <a:pt x="528" y="1920"/>
                  </a:lnTo>
                  <a:lnTo>
                    <a:pt x="2112" y="1920"/>
                  </a:lnTo>
                  <a:lnTo>
                    <a:pt x="2112" y="1728"/>
                  </a:lnTo>
                  <a:lnTo>
                    <a:pt x="2304" y="2112"/>
                  </a:lnTo>
                  <a:lnTo>
                    <a:pt x="2112" y="2496"/>
                  </a:lnTo>
                  <a:lnTo>
                    <a:pt x="2112" y="2304"/>
                  </a:lnTo>
                  <a:lnTo>
                    <a:pt x="528" y="2304"/>
                  </a:lnTo>
                  <a:cubicBezTo>
                    <a:pt x="236" y="2304"/>
                    <a:pt x="0" y="2067"/>
                    <a:pt x="0" y="1776"/>
                  </a:cubicBezTo>
                  <a:lnTo>
                    <a:pt x="0" y="1776"/>
                  </a:lnTo>
                  <a:lnTo>
                    <a:pt x="0" y="0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99CC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176" name="Freeform 72"/>
            <p:cNvSpPr>
              <a:spLocks/>
            </p:cNvSpPr>
            <p:nvPr/>
          </p:nvSpPr>
          <p:spPr bwMode="auto">
            <a:xfrm>
              <a:off x="729" y="1745"/>
              <a:ext cx="734" cy="797"/>
            </a:xfrm>
            <a:custGeom>
              <a:avLst/>
              <a:gdLst/>
              <a:ahLst/>
              <a:cxnLst>
                <a:cxn ang="0">
                  <a:pos x="384" y="0"/>
                </a:cxn>
                <a:cxn ang="0">
                  <a:pos x="384" y="1776"/>
                </a:cxn>
                <a:cxn ang="0">
                  <a:pos x="528" y="1920"/>
                </a:cxn>
                <a:cxn ang="0">
                  <a:pos x="528" y="1920"/>
                </a:cxn>
                <a:cxn ang="0">
                  <a:pos x="528" y="1920"/>
                </a:cxn>
                <a:cxn ang="0">
                  <a:pos x="2112" y="1920"/>
                </a:cxn>
                <a:cxn ang="0">
                  <a:pos x="2112" y="1728"/>
                </a:cxn>
                <a:cxn ang="0">
                  <a:pos x="2304" y="2112"/>
                </a:cxn>
                <a:cxn ang="0">
                  <a:pos x="2112" y="2496"/>
                </a:cxn>
                <a:cxn ang="0">
                  <a:pos x="2112" y="2304"/>
                </a:cxn>
                <a:cxn ang="0">
                  <a:pos x="528" y="2304"/>
                </a:cxn>
                <a:cxn ang="0">
                  <a:pos x="0" y="1776"/>
                </a:cxn>
                <a:cxn ang="0">
                  <a:pos x="0" y="1776"/>
                </a:cxn>
                <a:cxn ang="0">
                  <a:pos x="0" y="0"/>
                </a:cxn>
                <a:cxn ang="0">
                  <a:pos x="384" y="0"/>
                </a:cxn>
              </a:cxnLst>
              <a:rect l="0" t="0" r="r" b="b"/>
              <a:pathLst>
                <a:path w="2304" h="2496">
                  <a:moveTo>
                    <a:pt x="384" y="0"/>
                  </a:moveTo>
                  <a:lnTo>
                    <a:pt x="384" y="1776"/>
                  </a:lnTo>
                  <a:cubicBezTo>
                    <a:pt x="384" y="1855"/>
                    <a:pt x="448" y="1920"/>
                    <a:pt x="528" y="1920"/>
                  </a:cubicBezTo>
                  <a:cubicBezTo>
                    <a:pt x="528" y="1920"/>
                    <a:pt x="528" y="1920"/>
                    <a:pt x="528" y="1920"/>
                  </a:cubicBezTo>
                  <a:lnTo>
                    <a:pt x="528" y="1920"/>
                  </a:lnTo>
                  <a:lnTo>
                    <a:pt x="2112" y="1920"/>
                  </a:lnTo>
                  <a:lnTo>
                    <a:pt x="2112" y="1728"/>
                  </a:lnTo>
                  <a:lnTo>
                    <a:pt x="2304" y="2112"/>
                  </a:lnTo>
                  <a:lnTo>
                    <a:pt x="2112" y="2496"/>
                  </a:lnTo>
                  <a:lnTo>
                    <a:pt x="2112" y="2304"/>
                  </a:lnTo>
                  <a:lnTo>
                    <a:pt x="528" y="2304"/>
                  </a:lnTo>
                  <a:cubicBezTo>
                    <a:pt x="236" y="2304"/>
                    <a:pt x="0" y="2067"/>
                    <a:pt x="0" y="1776"/>
                  </a:cubicBezTo>
                  <a:lnTo>
                    <a:pt x="0" y="1776"/>
                  </a:lnTo>
                  <a:lnTo>
                    <a:pt x="0" y="0"/>
                  </a:lnTo>
                  <a:lnTo>
                    <a:pt x="384" y="0"/>
                  </a:lnTo>
                  <a:close/>
                </a:path>
              </a:pathLst>
            </a:custGeom>
            <a:noFill/>
            <a:ln w="2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686800" cy="762000"/>
          </a:xfrm>
        </p:spPr>
        <p:txBody>
          <a:bodyPr/>
          <a:lstStyle/>
          <a:p>
            <a:pPr eaLnBrk="1" hangingPunct="1"/>
            <a:r>
              <a:rPr lang="en-US" dirty="0" smtClean="0"/>
              <a:t>How Does it Work During Run Time?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333375" y="1033463"/>
            <a:ext cx="8467725" cy="5138737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buFont typeface="Arial" charset="0"/>
              <a:buNone/>
            </a:pPr>
            <a:r>
              <a:rPr lang="en-US" sz="2400" dirty="0" smtClean="0"/>
              <a:t>For example, Core A wants to send a message to Core B.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Core A picks available descriptor (e.g., message structure) that is either partially or completely pre-built.</a:t>
            </a:r>
            <a:endParaRPr lang="en-US" sz="20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 As needed, Core A adds missing information.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Core A pushes the descriptor into a queue.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At this point, Core A is done.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The Navigator processes the message and sends it to a queue in the receive side of Core B where it follows a set of pre-defined instructions (Rx flow), such as: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Interrupt Core B and tell it to process the message.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Set a flag so Core B can pull and change a flag value on which Core B synchronizes.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Move buffer into Core B memory space and interrupt the core.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After usage, the receive core recycles the descriptors (and any buffer associated with) to prevent memory leaks.</a:t>
            </a:r>
          </a:p>
          <a:p>
            <a:pPr algn="ctr" eaLnBrk="1" hangingPunct="1">
              <a:lnSpc>
                <a:spcPct val="90000"/>
              </a:lnSpc>
              <a:buFont typeface="Arial" charset="0"/>
              <a:buNone/>
            </a:pPr>
            <a:endParaRPr lang="en-US" sz="2400" dirty="0" smtClean="0"/>
          </a:p>
          <a:p>
            <a:pPr eaLnBrk="1" hangingPunct="1">
              <a:lnSpc>
                <a:spcPct val="90000"/>
              </a:lnSpc>
              <a:buFont typeface="Arial" charset="0"/>
              <a:buNone/>
            </a:pPr>
            <a:endParaRPr lang="en-US" sz="2000" dirty="0" smtClean="0"/>
          </a:p>
          <a:p>
            <a:pPr eaLnBrk="1" hangingPunct="1">
              <a:lnSpc>
                <a:spcPct val="90000"/>
              </a:lnSpc>
            </a:pPr>
            <a:endParaRPr lang="en-US" sz="2000" dirty="0" smtClean="0"/>
          </a:p>
          <a:p>
            <a:pPr eaLnBrk="1" hangingPunct="1">
              <a:lnSpc>
                <a:spcPct val="90000"/>
              </a:lnSpc>
              <a:buFont typeface="Arial" charset="0"/>
              <a:buNone/>
            </a:pPr>
            <a:endParaRPr lang="en-US" sz="2000" dirty="0" smtClean="0"/>
          </a:p>
          <a:p>
            <a:pPr lvl="1" eaLnBrk="1" hangingPunct="1">
              <a:lnSpc>
                <a:spcPct val="90000"/>
              </a:lnSpc>
            </a:pPr>
            <a:endParaRPr lang="en-US" sz="1600" dirty="0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686800" cy="1447800"/>
          </a:xfrm>
        </p:spPr>
        <p:txBody>
          <a:bodyPr/>
          <a:lstStyle/>
          <a:p>
            <a:pPr eaLnBrk="1" hangingPunct="1"/>
            <a:r>
              <a:rPr lang="en-US" smtClean="0"/>
              <a:t>What Needs to Be Configured?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333375" y="1524000"/>
            <a:ext cx="8467725" cy="46482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buFont typeface="Arial" charset="0"/>
              <a:buNone/>
            </a:pPr>
            <a:endParaRPr lang="en-US" sz="2400" dirty="0" smtClean="0"/>
          </a:p>
          <a:p>
            <a:pPr eaLnBrk="1" hangingPunct="1">
              <a:lnSpc>
                <a:spcPct val="90000"/>
              </a:lnSpc>
            </a:pPr>
            <a:r>
              <a:rPr lang="en-US" sz="2400" b="1" dirty="0" smtClean="0"/>
              <a:t>Link Ram - </a:t>
            </a:r>
            <a:r>
              <a:rPr lang="en-US" sz="2400" dirty="0" smtClean="0"/>
              <a:t>Up to two LINK-RAM</a:t>
            </a:r>
            <a:endParaRPr lang="en-US" sz="2400" b="1" dirty="0" smtClean="0"/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One internal, Region 0, address 0x0008 0000, size up to 16K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One External, global memory, size up to 512K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b="1" dirty="0" smtClean="0"/>
              <a:t>Memory Regions </a:t>
            </a:r>
            <a:r>
              <a:rPr lang="en-US" sz="2400" dirty="0" smtClean="0"/>
              <a:t> - Where descriptors actually reside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Up to 20 regions, 16 byte alignment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Descriptor size is multiple of 16 bytes, minimum 32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Descriptor count (per region) is power of 2, minimum 32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Configuration – base address, start index in the LINK RAM, size and number of descriptors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b="1" dirty="0" smtClean="0"/>
              <a:t>The way the region is managed</a:t>
            </a:r>
            <a:endParaRPr lang="en-US" sz="2400" b="1" dirty="0" smtClean="0"/>
          </a:p>
          <a:p>
            <a:pPr eaLnBrk="1" hangingPunct="1">
              <a:lnSpc>
                <a:spcPct val="90000"/>
              </a:lnSpc>
            </a:pPr>
            <a:r>
              <a:rPr lang="en-US" sz="2400" b="1" dirty="0" smtClean="0"/>
              <a:t>Loading PDSP firmware </a:t>
            </a:r>
          </a:p>
          <a:p>
            <a:pPr lvl="1" eaLnBrk="1" hangingPunct="1">
              <a:lnSpc>
                <a:spcPct val="90000"/>
              </a:lnSpc>
              <a:buFont typeface="Arial" charset="0"/>
              <a:buNone/>
            </a:pPr>
            <a:endParaRPr lang="en-US" sz="1600" dirty="0" smtClean="0"/>
          </a:p>
          <a:p>
            <a:pPr eaLnBrk="1" hangingPunct="1">
              <a:lnSpc>
                <a:spcPct val="90000"/>
              </a:lnSpc>
            </a:pPr>
            <a:endParaRPr lang="en-US" sz="2400" dirty="0" smtClean="0"/>
          </a:p>
          <a:p>
            <a:pPr eaLnBrk="1" hangingPunct="1">
              <a:lnSpc>
                <a:spcPct val="90000"/>
              </a:lnSpc>
            </a:pPr>
            <a:endParaRPr lang="en-US" sz="2400" dirty="0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686800" cy="1447800"/>
          </a:xfrm>
        </p:spPr>
        <p:txBody>
          <a:bodyPr/>
          <a:lstStyle/>
          <a:p>
            <a:pPr eaLnBrk="1" hangingPunct="1"/>
            <a:r>
              <a:rPr lang="en-US" smtClean="0"/>
              <a:t>What Needs to Be Configured?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524000"/>
            <a:ext cx="8467725" cy="46482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buFont typeface="Arial" charset="0"/>
              <a:buNone/>
            </a:pPr>
            <a:endParaRPr lang="en-US" sz="2400" dirty="0" smtClean="0"/>
          </a:p>
          <a:p>
            <a:pPr eaLnBrk="1" hangingPunct="1">
              <a:lnSpc>
                <a:spcPct val="90000"/>
              </a:lnSpc>
            </a:pPr>
            <a:r>
              <a:rPr lang="en-US" sz="2400" b="1" dirty="0" smtClean="0"/>
              <a:t>Descriptors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Create and initialize.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Allocate data buffers and associate them with descriptors.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b="1" dirty="0" smtClean="0"/>
              <a:t>Queues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Open transmit, receive, free, and error queues.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Define receive flows.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Configure transmit and receive queues.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b="1" dirty="0" smtClean="0"/>
              <a:t>PKTDMA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Configure all PKTDMA in the system.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Special configuration information used for PKTDMA.</a:t>
            </a:r>
          </a:p>
          <a:p>
            <a:pPr eaLnBrk="1" hangingPunct="1">
              <a:lnSpc>
                <a:spcPct val="90000"/>
              </a:lnSpc>
            </a:pPr>
            <a:endParaRPr lang="en-US" sz="2400" dirty="0" smtClean="0"/>
          </a:p>
          <a:p>
            <a:pPr eaLnBrk="1" hangingPunct="1">
              <a:lnSpc>
                <a:spcPct val="90000"/>
              </a:lnSpc>
            </a:pPr>
            <a:endParaRPr lang="en-US" sz="2400" dirty="0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131.20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90.458"/>
  <p:tag name="ARTICULATE_SLIDE_PAUSE" val="0"/>
  <p:tag name="ARTICULATE_NAV_LEVEL" val="2"/>
  <p:tag name="ARTICULATE_PLAYLIST_ID" val="-1"/>
  <p:tag name="ARTICULATE_LOCK_SLIDE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161.66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67.734"/>
  <p:tag name="ARTICULATE_SLIDE_PAUSE" val="0"/>
  <p:tag name="ARTICULATE_NAV_LEVEL" val="2"/>
  <p:tag name="ARTICULATE_PLAYLIST_ID" val="-1"/>
  <p:tag name="ARTICULATE_LOCK_SLIDE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131.208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131.20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131.208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712</Words>
  <Application>Microsoft Office PowerPoint</Application>
  <PresentationFormat>On-screen Show (4:3)</PresentationFormat>
  <Paragraphs>145</Paragraphs>
  <Slides>8</Slides>
  <Notes>8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Office Theme</vt:lpstr>
      <vt:lpstr>Visio</vt:lpstr>
      <vt:lpstr>QMSS: Components Overview</vt:lpstr>
      <vt:lpstr>Infrastructure Packet DMA</vt:lpstr>
      <vt:lpstr>QMSS: Queue Mapping</vt:lpstr>
      <vt:lpstr>Tx Example</vt:lpstr>
      <vt:lpstr>Receive Example</vt:lpstr>
      <vt:lpstr>How Does it Work During Run Time?</vt:lpstr>
      <vt:lpstr>What Needs to Be Configured?</vt:lpstr>
      <vt:lpstr>What Needs to Be Configured?</vt:lpstr>
    </vt:vector>
  </TitlesOfParts>
  <Company>Texas Instruments Incorporated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QMSS: Components Overview</dc:title>
  <dc:creator>Ran Katzur</dc:creator>
  <cp:lastModifiedBy>Ran Katzur</cp:lastModifiedBy>
  <cp:revision>21</cp:revision>
  <dcterms:created xsi:type="dcterms:W3CDTF">2012-09-05T03:34:37Z</dcterms:created>
  <dcterms:modified xsi:type="dcterms:W3CDTF">2012-09-07T08:03:20Z</dcterms:modified>
</cp:coreProperties>
</file>