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829" r:id="rId8"/>
    <p:sldId id="905" r:id="rId9"/>
    <p:sldId id="976" r:id="rId10"/>
    <p:sldId id="836" r:id="rId11"/>
    <p:sldId id="837" r:id="rId12"/>
    <p:sldId id="838" r:id="rId13"/>
    <p:sldId id="992" r:id="rId14"/>
    <p:sldId id="993" r:id="rId15"/>
    <p:sldId id="991" r:id="rId16"/>
    <p:sldId id="985" r:id="rId17"/>
    <p:sldId id="977" r:id="rId18"/>
    <p:sldId id="987" r:id="rId19"/>
    <p:sldId id="989" r:id="rId20"/>
    <p:sldId id="988" r:id="rId21"/>
    <p:sldId id="970" r:id="rId22"/>
    <p:sldId id="971" r:id="rId23"/>
    <p:sldId id="974" r:id="rId24"/>
    <p:sldId id="972" r:id="rId25"/>
    <p:sldId id="973" r:id="rId26"/>
    <p:sldId id="981" r:id="rId27"/>
    <p:sldId id="930" r:id="rId28"/>
    <p:sldId id="959" r:id="rId29"/>
    <p:sldId id="931" r:id="rId30"/>
    <p:sldId id="936" r:id="rId31"/>
    <p:sldId id="941" r:id="rId32"/>
    <p:sldId id="934" r:id="rId33"/>
    <p:sldId id="860" r:id="rId34"/>
    <p:sldId id="951" r:id="rId35"/>
    <p:sldId id="956" r:id="rId36"/>
    <p:sldId id="953" r:id="rId37"/>
    <p:sldId id="948" r:id="rId38"/>
    <p:sldId id="980" r:id="rId39"/>
    <p:sldId id="890" r:id="rId40"/>
  </p:sldIdLst>
  <p:sldSz cx="9144000" cy="6858000" type="screen4x3"/>
  <p:notesSz cx="7315200" cy="96012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p:scale>
          <a:sx n="130" d="100"/>
          <a:sy n="130" d="100"/>
        </p:scale>
        <p:origin x="-1074" y="-156"/>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10/23/2012</a:t>
            </a:fld>
            <a:endParaRPr lang="en-US"/>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5C2274EC-813D-4FAA-B106-4C603B3B957F}" type="slidenum">
              <a:rPr lang="en-US" sz="1200">
                <a:solidFill>
                  <a:srgbClr val="000000"/>
                </a:solidFill>
              </a:rPr>
              <a:pPr defTabSz="951801"/>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11</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5368" tIns="47684" rIns="95368" bIns="47684"/>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0DAD587A-7352-4D26-9C1C-2AE9861C8ACA}" type="slidenum">
              <a:rPr lang="en-US" sz="1200">
                <a:solidFill>
                  <a:srgbClr val="000000"/>
                </a:solidFill>
              </a:rPr>
              <a:pPr defTabSz="951801"/>
              <a:t>13</a:t>
            </a:fld>
            <a:endParaRPr lang="en-US" sz="1200" dirty="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14</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15</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642F4E10-3C26-4D9A-99E8-99AB2A0589B2}" type="slidenum">
              <a:rPr lang="en-US" sz="1200">
                <a:solidFill>
                  <a:srgbClr val="000000"/>
                </a:solidFill>
              </a:rPr>
              <a:pPr defTabSz="95553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18</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21</a:t>
            </a:fld>
            <a:endParaRPr lang="en-US" dirty="0"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43567"/>
            <a:fld id="{E739C9B9-25BC-437D-825B-9DB715FCC9D8}" type="slidenum">
              <a:rPr lang="en-US" smtClean="0">
                <a:solidFill>
                  <a:srgbClr val="000000"/>
                </a:solidFill>
                <a:latin typeface="Arial" pitchFamily="34" charset="0"/>
              </a:rPr>
              <a:pPr defTabSz="943567"/>
              <a:t>22</a:t>
            </a:fld>
            <a:endParaRPr lang="en-US" dirty="0"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77350D2-8F6B-4224-8C3A-7BEA29CA4BE2}" type="slidenum">
              <a:rPr lang="en-US" sz="1200">
                <a:solidFill>
                  <a:srgbClr val="000000"/>
                </a:solidFill>
                <a:cs typeface="Arial" pitchFamily="34" charset="0"/>
              </a:rPr>
              <a:pPr defTabSz="951801"/>
              <a:t>25</a:t>
            </a:fld>
            <a:endParaRPr lang="en-US" sz="1200" dirty="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265238" y="719138"/>
            <a:ext cx="4795837" cy="3595687"/>
          </a:xfrm>
          <a:ln/>
        </p:spPr>
      </p:sp>
      <p:sp>
        <p:nvSpPr>
          <p:cNvPr id="138244" name="Rectangle 3"/>
          <p:cNvSpPr>
            <a:spLocks noGrp="1" noChangeArrowheads="1"/>
          </p:cNvSpPr>
          <p:nvPr>
            <p:ph type="body" idx="1"/>
          </p:nvPr>
        </p:nvSpPr>
        <p:spPr>
          <a:xfrm>
            <a:off x="974035" y="4559587"/>
            <a:ext cx="5367130" cy="4321852"/>
          </a:xfrm>
          <a:noFill/>
          <a:ln/>
        </p:spPr>
        <p:txBody>
          <a:bodyPr lIns="96603" tIns="48305" rIns="96603" bIns="48305"/>
          <a:lstStyle/>
          <a:p>
            <a:pPr eaLnBrk="1" hangingPunct="1"/>
            <a:r>
              <a:rPr lang="en-US" altLang="en-US" dirty="0" smtClean="0">
                <a:latin typeface="Arial" pitchFamily="34" charset="0"/>
              </a:rPr>
              <a:t>MOSTLY REUSABLE (</a:t>
            </a:r>
            <a:r>
              <a:rPr lang="en-US" altLang="en-US" dirty="0" err="1" smtClean="0">
                <a:latin typeface="Arial" pitchFamily="34" charset="0"/>
              </a:rPr>
              <a:t>PCIe</a:t>
            </a:r>
            <a:r>
              <a:rPr lang="en-US" altLang="en-US" dirty="0" smtClean="0">
                <a:latin typeface="Arial" pitchFamily="34" charset="0"/>
              </a:rPr>
              <a:t>,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43567"/>
            <a:fld id="{B0E1F163-9B35-495D-9AA7-571F6BEA6716}" type="slidenum">
              <a:rPr lang="en-US" smtClean="0">
                <a:latin typeface="Arial" pitchFamily="34" charset="0"/>
              </a:rPr>
              <a:pPr defTabSz="943567"/>
              <a:t>27</a:t>
            </a:fld>
            <a:endParaRPr lang="en-US" dirty="0" smtClean="0">
              <a:latin typeface="Arial" pitchFamily="34" charset="0"/>
            </a:endParaRPr>
          </a:p>
        </p:txBody>
      </p:sp>
      <p:sp>
        <p:nvSpPr>
          <p:cNvPr id="144387" name="Rectangle 2"/>
          <p:cNvSpPr>
            <a:spLocks noGrp="1" noRot="1" noChangeAspect="1" noChangeArrowheads="1" noTextEdit="1"/>
          </p:cNvSpPr>
          <p:nvPr>
            <p:ph type="sldImg"/>
          </p:nvPr>
        </p:nvSpPr>
        <p:spPr>
          <a:xfrm>
            <a:off x="1255713" y="720725"/>
            <a:ext cx="4802187" cy="36004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43567"/>
            <a:fld id="{11CB96CB-74CE-49CE-B84B-57EA4132C6B8}" type="slidenum">
              <a:rPr lang="en-US" smtClean="0">
                <a:solidFill>
                  <a:srgbClr val="000000"/>
                </a:solidFill>
                <a:latin typeface="Arial" pitchFamily="34" charset="0"/>
              </a:rPr>
              <a:pPr defTabSz="943567"/>
              <a:t>28</a:t>
            </a:fld>
            <a:endParaRPr lang="en-US" dirty="0"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43567"/>
            <a:fld id="{8761EE60-DA55-4269-94B9-495E3933A91D}" type="slidenum">
              <a:rPr lang="en-US" smtClean="0">
                <a:latin typeface="Arial" pitchFamily="34" charset="0"/>
                <a:cs typeface="Arial" pitchFamily="34" charset="0"/>
              </a:rPr>
              <a:pPr defTabSz="943567"/>
              <a:t>30</a:t>
            </a:fld>
            <a:endParaRPr lang="en-US" dirty="0"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CA60A0C-6E82-4A6A-AF0A-6CF6931298B1}" type="slidenum">
              <a:rPr lang="en-US" sz="1200">
                <a:solidFill>
                  <a:srgbClr val="000000"/>
                </a:solidFill>
                <a:cs typeface="Arial" pitchFamily="34" charset="0"/>
              </a:rPr>
              <a:pPr defTabSz="951801"/>
              <a:t>32</a:t>
            </a:fld>
            <a:endParaRPr lang="en-US" sz="1200" dirty="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258888" y="717550"/>
            <a:ext cx="4800600" cy="3600450"/>
          </a:xfrm>
          <a:ln/>
        </p:spPr>
      </p:sp>
      <p:sp>
        <p:nvSpPr>
          <p:cNvPr id="161796" name="Rectangle 3"/>
          <p:cNvSpPr>
            <a:spLocks noGrp="1" noChangeArrowheads="1"/>
          </p:cNvSpPr>
          <p:nvPr>
            <p:ph type="body" idx="1"/>
          </p:nvPr>
        </p:nvSpPr>
        <p:spPr>
          <a:xfrm>
            <a:off x="733840" y="4561226"/>
            <a:ext cx="5847522" cy="4321852"/>
          </a:xfrm>
          <a:noFill/>
          <a:ln/>
        </p:spPr>
        <p:txBody>
          <a:bodyPr lIns="95354" tIns="47676" rIns="95354" bIns="47676"/>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F6E695B-DBCF-4E22-9B0B-90A508F59CB0}" type="slidenum">
              <a:rPr lang="en-US" sz="1200">
                <a:solidFill>
                  <a:srgbClr val="000000"/>
                </a:solidFill>
                <a:cs typeface="Arial" pitchFamily="34" charset="0"/>
              </a:rPr>
              <a:pPr defTabSz="951801"/>
              <a:t>34</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258888" y="719138"/>
            <a:ext cx="4800600" cy="3600450"/>
          </a:xfrm>
          <a:ln/>
        </p:spPr>
      </p:sp>
      <p:sp>
        <p:nvSpPr>
          <p:cNvPr id="163844"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68" tIns="47684" rIns="95368" bIns="47684" anchor="b"/>
          <a:lstStyle/>
          <a:p>
            <a:pPr defTabSz="951801"/>
            <a:fld id="{C3759880-0824-4D46-8D61-1E24A12BF5F0}" type="slidenum">
              <a:rPr lang="en-US" sz="1200"/>
              <a:pPr defTabSz="951801"/>
              <a:t>3</a:t>
            </a:fld>
            <a:endParaRPr lang="en-US" sz="1200" dirty="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5368" tIns="47684" rIns="95368" bIns="47684"/>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BDFEC6E6-BCD5-4F32-85F3-FB692D89CDBC}" type="slidenum">
              <a:rPr lang="en-US" sz="1200">
                <a:solidFill>
                  <a:srgbClr val="000000"/>
                </a:solidFill>
              </a:rPr>
              <a:pPr defTabSz="951801"/>
              <a:t>5</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E484047A-6C0D-454B-AB60-E6B47A1C40F8}" type="slidenum">
              <a:rPr lang="en-US" sz="1200">
                <a:solidFill>
                  <a:srgbClr val="000000"/>
                </a:solidFill>
              </a:rPr>
              <a:pPr defTabSz="951801"/>
              <a:t>6</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EF012F7-DCA4-4318-B11B-D57C20969FAB}" type="slidenum">
              <a:rPr lang="en-US" sz="1200">
                <a:solidFill>
                  <a:srgbClr val="000000"/>
                </a:solidFill>
              </a:rPr>
              <a:pPr defTabSz="951801"/>
              <a:t>7</a:t>
            </a:fld>
            <a:endParaRPr lang="en-US" sz="1200" dirty="0">
              <a:solidFill>
                <a:srgbClr val="000000"/>
              </a:solidFill>
            </a:endParaRPr>
          </a:p>
        </p:txBody>
      </p:sp>
      <p:sp>
        <p:nvSpPr>
          <p:cNvPr id="121859" name="Rectangle 2"/>
          <p:cNvSpPr>
            <a:spLocks noGrp="1" noRot="1" noChangeAspect="1" noChangeArrowheads="1" noTextEdit="1"/>
          </p:cNvSpPr>
          <p:nvPr>
            <p:ph type="sldImg"/>
          </p:nvPr>
        </p:nvSpPr>
        <p:spPr>
          <a:xfrm>
            <a:off x="1265238" y="719138"/>
            <a:ext cx="4795837" cy="3595687"/>
          </a:xfrm>
          <a:ln/>
        </p:spPr>
      </p:sp>
      <p:sp>
        <p:nvSpPr>
          <p:cNvPr id="121860" name="Rectangle 3"/>
          <p:cNvSpPr>
            <a:spLocks noGrp="1" noChangeArrowheads="1"/>
          </p:cNvSpPr>
          <p:nvPr>
            <p:ph type="body" idx="1"/>
          </p:nvPr>
        </p:nvSpPr>
        <p:spPr>
          <a:xfrm>
            <a:off x="974035" y="4559587"/>
            <a:ext cx="5367130" cy="4321852"/>
          </a:xfrm>
          <a:noFill/>
          <a:ln/>
        </p:spPr>
        <p:txBody>
          <a:bodyPr lIns="96613" tIns="48310" rIns="96613" bIns="4831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6427320-770B-4EEB-83B2-3B5D17B04241}" type="slidenum">
              <a:rPr lang="en-US" sz="1200">
                <a:solidFill>
                  <a:srgbClr val="000000"/>
                </a:solidFill>
              </a:rPr>
              <a:pPr defTabSz="951801"/>
              <a:t>9</a:t>
            </a:fld>
            <a:endParaRPr lang="en-US" sz="1200" dirty="0">
              <a:solidFill>
                <a:srgbClr val="000000"/>
              </a:solidFill>
            </a:endParaRPr>
          </a:p>
        </p:txBody>
      </p:sp>
      <p:sp>
        <p:nvSpPr>
          <p:cNvPr id="122883" name="Rectangle 2"/>
          <p:cNvSpPr>
            <a:spLocks noGrp="1" noRot="1" noChangeAspect="1" noChangeArrowheads="1" noTextEdit="1"/>
          </p:cNvSpPr>
          <p:nvPr>
            <p:ph type="sldImg"/>
          </p:nvPr>
        </p:nvSpPr>
        <p:spPr>
          <a:xfrm>
            <a:off x="1265238" y="719138"/>
            <a:ext cx="4795837" cy="3595687"/>
          </a:xfrm>
          <a:ln/>
        </p:spPr>
      </p:sp>
      <p:sp>
        <p:nvSpPr>
          <p:cNvPr id="122884" name="Rectangle 3"/>
          <p:cNvSpPr>
            <a:spLocks noGrp="1" noChangeArrowheads="1"/>
          </p:cNvSpPr>
          <p:nvPr>
            <p:ph type="body" idx="1"/>
          </p:nvPr>
        </p:nvSpPr>
        <p:spPr>
          <a:xfrm>
            <a:off x="974035" y="4559587"/>
            <a:ext cx="5367130" cy="4321852"/>
          </a:xfrm>
          <a:noFill/>
          <a:ln/>
        </p:spPr>
        <p:txBody>
          <a:bodyPr lIns="96613" tIns="48310" rIns="96613" bIns="48310"/>
          <a:lstStyle/>
          <a:p>
            <a:r>
              <a:rPr lang="en-US" sz="1000" dirty="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10</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5.w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39624" y="946950"/>
            <a:ext cx="3577155" cy="5541313"/>
          </a:xfrm>
        </p:spPr>
        <p:txBody>
          <a:bodyPr/>
          <a:lstStyle/>
          <a:p>
            <a:pPr marL="227013" indent="-227013" eaLnBrk="1" hangingPunct="1">
              <a:spcBef>
                <a:spcPct val="0"/>
              </a:spcBef>
              <a:spcAft>
                <a:spcPct val="10000"/>
              </a:spcAft>
            </a:pPr>
            <a:r>
              <a:rPr lang="en-US" sz="2000" dirty="0" smtClean="0"/>
              <a:t>2x SGMII ports support 10/100/1000 Ethernet</a:t>
            </a:r>
          </a:p>
          <a:p>
            <a:pPr marL="227013" indent="-227013" eaLnBrk="1" hangingPunct="1">
              <a:spcBef>
                <a:spcPct val="0"/>
              </a:spcBef>
              <a:spcAft>
                <a:spcPct val="10000"/>
              </a:spcAft>
            </a:pPr>
            <a:r>
              <a:rPr lang="en-US" sz="2000" dirty="0" smtClean="0"/>
              <a:t>4x high-bandwidth</a:t>
            </a:r>
            <a:br>
              <a:rPr lang="en-US" sz="2000" dirty="0" smtClean="0"/>
            </a:br>
            <a:r>
              <a:rPr lang="en-US" sz="2000" dirty="0" smtClean="0"/>
              <a:t>Serial </a:t>
            </a:r>
            <a:r>
              <a:rPr lang="en-US" sz="2000" dirty="0" err="1" smtClean="0"/>
              <a:t>RapidIO</a:t>
            </a:r>
            <a:r>
              <a:rPr lang="en-US" sz="2000" dirty="0" smtClean="0"/>
              <a:t> (SRIO) lanes for inter-DSP applications</a:t>
            </a:r>
          </a:p>
          <a:p>
            <a:pPr marL="227013" indent="-227013" eaLnBrk="1" hangingPunct="1">
              <a:spcBef>
                <a:spcPct val="0"/>
              </a:spcBef>
              <a:spcAft>
                <a:spcPct val="10000"/>
              </a:spcAft>
            </a:pPr>
            <a:r>
              <a:rPr lang="en-US" sz="2000" dirty="0" smtClean="0"/>
              <a:t>SPI for boot operations</a:t>
            </a:r>
          </a:p>
          <a:p>
            <a:pPr marL="227013" indent="-227013" eaLnBrk="1" hangingPunct="1">
              <a:spcBef>
                <a:spcPct val="0"/>
              </a:spcBef>
              <a:spcAft>
                <a:spcPct val="10000"/>
              </a:spcAft>
            </a:pPr>
            <a:r>
              <a:rPr lang="en-US" sz="2000" dirty="0" smtClean="0"/>
              <a:t>UART for development/testing</a:t>
            </a:r>
          </a:p>
          <a:p>
            <a:pPr marL="227013" indent="-227013" eaLnBrk="1" hangingPunct="1">
              <a:spcBef>
                <a:spcPct val="0"/>
              </a:spcBef>
              <a:spcAft>
                <a:spcPct val="10000"/>
              </a:spcAft>
            </a:pPr>
            <a:r>
              <a:rPr lang="en-US" sz="2000" dirty="0" smtClean="0"/>
              <a:t>2x PCIe at 5 </a:t>
            </a:r>
            <a:r>
              <a:rPr lang="en-US" sz="2000" dirty="0" err="1" smtClean="0"/>
              <a:t>Gbps</a:t>
            </a:r>
            <a:r>
              <a:rPr lang="en-US" sz="2000" dirty="0" smtClean="0"/>
              <a:t> </a:t>
            </a:r>
          </a:p>
          <a:p>
            <a:pPr marL="227013" indent="-227013" eaLnBrk="1" hangingPunct="1">
              <a:spcBef>
                <a:spcPct val="0"/>
              </a:spcBef>
              <a:spcAft>
                <a:spcPct val="10000"/>
              </a:spcAft>
            </a:pPr>
            <a:r>
              <a:rPr lang="en-US" altLang="zh-CN" sz="2000" dirty="0" smtClean="0"/>
              <a:t>I2C</a:t>
            </a:r>
            <a:r>
              <a:rPr lang="en-US" sz="2000" dirty="0" smtClean="0"/>
              <a:t> for EPROM at 400 Kbps</a:t>
            </a:r>
          </a:p>
          <a:p>
            <a:pPr marL="227013" indent="-227013" eaLnBrk="1" hangingPunct="1">
              <a:spcBef>
                <a:spcPct val="0"/>
              </a:spcBef>
              <a:spcAft>
                <a:spcPct val="10000"/>
              </a:spcAft>
            </a:pPr>
            <a:r>
              <a:rPr lang="en-US" sz="2000" dirty="0" smtClean="0"/>
              <a:t>GPIO </a:t>
            </a:r>
          </a:p>
          <a:p>
            <a:pPr marL="227013" indent="-227013" eaLnBrk="1" hangingPunct="1">
              <a:spcBef>
                <a:spcPct val="0"/>
              </a:spcBef>
              <a:spcAft>
                <a:spcPct val="10000"/>
              </a:spcAft>
            </a:pPr>
            <a:r>
              <a:rPr lang="en-US" sz="2000" dirty="0" smtClean="0"/>
              <a:t>Device-specific Interfaces</a:t>
            </a:r>
          </a:p>
          <a:p>
            <a:pPr marL="523876" lvl="1" indent="-227013" eaLnBrk="1" hangingPunct="1">
              <a:spcBef>
                <a:spcPct val="0"/>
              </a:spcBef>
              <a:spcAft>
                <a:spcPct val="10000"/>
              </a:spcAft>
            </a:pPr>
            <a:r>
              <a:rPr lang="en-US" sz="2000" dirty="0" smtClean="0"/>
              <a:t>Wireless Applications</a:t>
            </a:r>
          </a:p>
          <a:p>
            <a:pPr marL="523876" lvl="1" indent="-227013" eaLnBrk="1" hangingPunct="1">
              <a:spcBef>
                <a:spcPct val="0"/>
              </a:spcBef>
              <a:spcAft>
                <a:spcPct val="10000"/>
              </a:spcAft>
            </a:pPr>
            <a:r>
              <a:rPr lang="en-US" sz="2000" dirty="0" smtClean="0"/>
              <a:t>General Purpose Applications</a:t>
            </a:r>
          </a:p>
        </p:txBody>
      </p:sp>
      <p:grpSp>
        <p:nvGrpSpPr>
          <p:cNvPr id="397" name="Group 396"/>
          <p:cNvGrpSpPr/>
          <p:nvPr/>
        </p:nvGrpSpPr>
        <p:grpSpPr>
          <a:xfrm>
            <a:off x="0" y="914400"/>
            <a:ext cx="5360248" cy="5442739"/>
            <a:chOff x="0" y="914400"/>
            <a:chExt cx="5360248" cy="5442739"/>
          </a:xfrm>
        </p:grpSpPr>
        <p:sp>
          <p:nvSpPr>
            <p:cNvPr id="40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3" name="Rectangle 495"/>
            <p:cNvSpPr>
              <a:spLocks noChangeArrowheads="1"/>
            </p:cNvSpPr>
            <p:nvPr/>
          </p:nvSpPr>
          <p:spPr bwMode="auto">
            <a:xfrm>
              <a:off x="2959088" y="4709430"/>
              <a:ext cx="256814"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0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0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1"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2" name="Rectangle 505"/>
            <p:cNvSpPr>
              <a:spLocks noChangeArrowheads="1"/>
            </p:cNvSpPr>
            <p:nvPr/>
          </p:nvSpPr>
          <p:spPr bwMode="auto">
            <a:xfrm>
              <a:off x="1716541" y="4709430"/>
              <a:ext cx="239898"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0"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2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4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30"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4"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2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2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9"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3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3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4"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5"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4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48"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49"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0"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3"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4"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5"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56"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57"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8"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59"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2"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3"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4"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5"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6"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7"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68"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1"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72"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7"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878"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7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3"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8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8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8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8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89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5" name="Rectangle 713"/>
            <p:cNvSpPr>
              <a:spLocks noChangeArrowheads="1"/>
            </p:cNvSpPr>
            <p:nvPr/>
          </p:nvSpPr>
          <p:spPr bwMode="auto">
            <a:xfrm>
              <a:off x="3453911" y="5635122"/>
              <a:ext cx="313712" cy="330604"/>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0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0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0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3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3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3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4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4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5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5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5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6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6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6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6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7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7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7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7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8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8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8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8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9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9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9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1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3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3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3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6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7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7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8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8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8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9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9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0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0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08"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0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1"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5"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1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1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1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2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2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2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2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3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3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3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4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4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4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5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5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4"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165" name="Group 1400"/>
            <p:cNvGrpSpPr/>
            <p:nvPr/>
          </p:nvGrpSpPr>
          <p:grpSpPr>
            <a:xfrm>
              <a:off x="24605" y="1683248"/>
              <a:ext cx="1051859" cy="1802177"/>
              <a:chOff x="24605" y="1683248"/>
              <a:chExt cx="1051859" cy="1802177"/>
            </a:xfrm>
          </p:grpSpPr>
          <p:sp>
            <p:nvSpPr>
              <p:cNvPr id="1166"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7"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8"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9"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4"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1"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2"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8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8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398"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401"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548619" y="76200"/>
            <a:ext cx="8229600" cy="762000"/>
          </a:xfrm>
        </p:spPr>
        <p:txBody>
          <a:bodyPr/>
          <a:lstStyle/>
          <a:p>
            <a:pPr eaLnBrk="1" hangingPunct="1"/>
            <a:r>
              <a:rPr lang="en-US" b="0" dirty="0" smtClean="0"/>
              <a:t>Diagnostic Enhancements</a:t>
            </a:r>
          </a:p>
        </p:txBody>
      </p:sp>
      <p:sp>
        <p:nvSpPr>
          <p:cNvPr id="1188" name="Rectangle 5"/>
          <p:cNvSpPr txBox="1">
            <a:spLocks noChangeArrowheads="1"/>
          </p:cNvSpPr>
          <p:nvPr/>
        </p:nvSpPr>
        <p:spPr bwMode="auto">
          <a:xfrm>
            <a:off x="5414156" y="931549"/>
            <a:ext cx="3586162" cy="5183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lnSpc>
                <a:spcPct val="80000"/>
              </a:lnSpc>
              <a:spcAft>
                <a:spcPct val="10000"/>
              </a:spcAft>
              <a:buFont typeface="Arial" pitchFamily="34" charset="0"/>
              <a:buChar char="•"/>
            </a:pPr>
            <a:r>
              <a:rPr lang="en-US" sz="2000" kern="0" dirty="0" smtClean="0">
                <a:latin typeface="+mn-lt"/>
              </a:rPr>
              <a:t>Embedded Trace Buffers (ETB) enhance the diagnostic capabilities of the </a:t>
            </a:r>
            <a:r>
              <a:rPr lang="en-US" sz="2000" kern="0" dirty="0" err="1" smtClean="0">
                <a:latin typeface="+mn-lt"/>
              </a:rPr>
              <a:t>CorePac</a:t>
            </a:r>
            <a:r>
              <a:rPr lang="en-US" sz="2000" kern="0" dirty="0" smtClean="0">
                <a:latin typeface="+mn-lt"/>
              </a:rPr>
              <a:t>.</a:t>
            </a:r>
          </a:p>
          <a:p>
            <a:pPr marL="227013" indent="-227013" algn="l">
              <a:lnSpc>
                <a:spcPct val="80000"/>
              </a:lnSpc>
              <a:spcAft>
                <a:spcPct val="10000"/>
              </a:spcAft>
              <a:buFont typeface="Arial" pitchFamily="34" charset="0"/>
              <a:buChar char="•"/>
            </a:pPr>
            <a:r>
              <a:rPr lang="en-US" sz="2000" kern="0" dirty="0" smtClean="0">
                <a:latin typeface="+mn-lt"/>
              </a:rPr>
              <a:t>CP Monitor enables diagnostic capabilities on data traffic through the TeraNet switch fabric.</a:t>
            </a:r>
          </a:p>
          <a:p>
            <a:pPr marL="227013" indent="-227013" algn="l">
              <a:lnSpc>
                <a:spcPct val="80000"/>
              </a:lnSpc>
              <a:spcAft>
                <a:spcPct val="10000"/>
              </a:spcAft>
              <a:buFont typeface="Arial" pitchFamily="34" charset="0"/>
              <a:buChar char="•"/>
            </a:pPr>
            <a:r>
              <a:rPr lang="en-US" sz="2000" kern="0" dirty="0" smtClean="0">
                <a:latin typeface="+mn-lt"/>
              </a:rPr>
              <a:t>Automatic statistics collection and exporting (non-intrusive)</a:t>
            </a:r>
          </a:p>
          <a:p>
            <a:pPr marL="227013" indent="-227013" algn="l">
              <a:lnSpc>
                <a:spcPct val="80000"/>
              </a:lnSpc>
              <a:spcAft>
                <a:spcPct val="10000"/>
              </a:spcAft>
              <a:buFont typeface="Arial" pitchFamily="34" charset="0"/>
              <a:buChar char="•"/>
            </a:pPr>
            <a:r>
              <a:rPr lang="en-US" sz="2000" kern="0" dirty="0" smtClean="0">
                <a:latin typeface="+mn-lt"/>
              </a:rPr>
              <a:t>Monitor individual events for better debugging</a:t>
            </a:r>
          </a:p>
          <a:p>
            <a:pPr marL="227013" indent="-227013" algn="l">
              <a:lnSpc>
                <a:spcPct val="80000"/>
              </a:lnSpc>
              <a:spcAft>
                <a:spcPct val="10000"/>
              </a:spcAft>
              <a:buFont typeface="Arial" pitchFamily="34" charset="0"/>
              <a:buChar char="•"/>
            </a:pPr>
            <a:r>
              <a:rPr lang="en-US" sz="2000" kern="0" dirty="0" smtClean="0">
                <a:latin typeface="+mn-lt"/>
              </a:rPr>
              <a:t>Monitor transactions to both memory end point and Memory-Mapped Registers (MMR)</a:t>
            </a:r>
          </a:p>
          <a:p>
            <a:pPr marL="227013" indent="-227013" algn="l">
              <a:lnSpc>
                <a:spcPct val="80000"/>
              </a:lnSpc>
              <a:spcAft>
                <a:spcPct val="10000"/>
              </a:spcAft>
              <a:buFont typeface="Arial" pitchFamily="34" charset="0"/>
              <a:buChar char="•"/>
            </a:pPr>
            <a:r>
              <a:rPr lang="en-US" sz="2000" kern="0" dirty="0" smtClean="0">
                <a:latin typeface="+mn-lt"/>
              </a:rPr>
              <a:t>Configurable monitor filtering capability based on address and transaction type</a:t>
            </a:r>
          </a:p>
        </p:txBody>
      </p:sp>
      <p:grpSp>
        <p:nvGrpSpPr>
          <p:cNvPr id="399" name="Group 398"/>
          <p:cNvGrpSpPr/>
          <p:nvPr/>
        </p:nvGrpSpPr>
        <p:grpSpPr>
          <a:xfrm>
            <a:off x="0" y="914400"/>
            <a:ext cx="5360248" cy="5442739"/>
            <a:chOff x="0" y="914400"/>
            <a:chExt cx="5360248" cy="5442739"/>
          </a:xfrm>
        </p:grpSpPr>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3"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4"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2"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0"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31"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2"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3"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4"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5"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8"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9"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0"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1"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2"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3"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6"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7"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9"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0"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7"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9"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1"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3"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7"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8"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1"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2"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6"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7"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9"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0"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1"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2"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6"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7"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8"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9"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0"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1"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2"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3"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4"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5"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6"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7"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8"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9"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0"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1"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2"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3"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4"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5"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6"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7"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8"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9"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0"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1"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2"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3"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4"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5"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6"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7"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8"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9"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0"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3"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4"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5"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7"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7"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8"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9"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0"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1"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3"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4"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5"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6"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7"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9"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0"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1"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2"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6"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2"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5"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9"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0"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1"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2"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3"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4"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5"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6"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7"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8"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9"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0"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1"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8"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69"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1"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2"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7"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9"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0"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1"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2"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3"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5"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6"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9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8"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1194" name="Rectangle 5"/>
          <p:cNvSpPr txBox="1">
            <a:spLocks noChangeArrowheads="1"/>
          </p:cNvSpPr>
          <p:nvPr/>
        </p:nvSpPr>
        <p:spPr bwMode="auto">
          <a:xfrm>
            <a:off x="5424494" y="932679"/>
            <a:ext cx="3606013" cy="2216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spcAft>
                <a:spcPct val="10000"/>
              </a:spcAft>
              <a:buFont typeface="Arial" pitchFamily="34" charset="0"/>
              <a:buChar char="•"/>
            </a:pPr>
            <a:r>
              <a:rPr lang="en-US" sz="2000" kern="0" dirty="0" smtClean="0">
                <a:latin typeface="+mn-lt"/>
              </a:rPr>
              <a:t>Provides the capability to expand the device to include hardware acceleration or other auxiliary processors</a:t>
            </a:r>
          </a:p>
          <a:p>
            <a:pPr marL="227013" indent="-227013" algn="l">
              <a:spcAft>
                <a:spcPct val="10000"/>
              </a:spcAft>
              <a:buFont typeface="Arial" pitchFamily="34" charset="0"/>
              <a:buChar char="•"/>
            </a:pPr>
            <a:r>
              <a:rPr lang="en-US" sz="2000" kern="0" dirty="0" smtClean="0">
                <a:latin typeface="+mn-lt"/>
              </a:rPr>
              <a:t>Supports four lanes with up to 12.5 </a:t>
            </a:r>
            <a:r>
              <a:rPr lang="en-US" sz="2000" kern="0" dirty="0" err="1" smtClean="0">
                <a:latin typeface="+mn-lt"/>
              </a:rPr>
              <a:t>Gbaud</a:t>
            </a:r>
            <a:r>
              <a:rPr lang="en-US" sz="2000" kern="0" dirty="0" smtClean="0">
                <a:latin typeface="+mn-lt"/>
              </a:rPr>
              <a:t> per lane</a:t>
            </a:r>
          </a:p>
        </p:txBody>
      </p:sp>
      <p:grpSp>
        <p:nvGrpSpPr>
          <p:cNvPr id="402" name="Group 401"/>
          <p:cNvGrpSpPr/>
          <p:nvPr/>
        </p:nvGrpSpPr>
        <p:grpSpPr>
          <a:xfrm>
            <a:off x="0" y="914400"/>
            <a:ext cx="5360248" cy="5442739"/>
            <a:chOff x="0" y="914400"/>
            <a:chExt cx="5360248" cy="5442739"/>
          </a:xfrm>
        </p:grpSpPr>
        <p:sp>
          <p:nvSpPr>
            <p:cNvPr id="1193" name="Left Arrow 839"/>
            <p:cNvSpPr>
              <a:spLocks noChangeArrowheads="1"/>
            </p:cNvSpPr>
            <p:nvPr/>
          </p:nvSpPr>
          <p:spPr bwMode="auto">
            <a:xfrm>
              <a:off x="4736"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4"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7"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2"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8"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9"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0"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1"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39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9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3"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6"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7"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8"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2"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Miscellaneous Elements</a:t>
            </a:r>
          </a:p>
        </p:txBody>
      </p:sp>
      <p:sp>
        <p:nvSpPr>
          <p:cNvPr id="1212" name="Rectangle 5"/>
          <p:cNvSpPr txBox="1">
            <a:spLocks noChangeArrowheads="1"/>
          </p:cNvSpPr>
          <p:nvPr/>
        </p:nvSpPr>
        <p:spPr bwMode="auto">
          <a:xfrm>
            <a:off x="5432356" y="927501"/>
            <a:ext cx="3711644" cy="5147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Boot ROM</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Semaphore module provides atomic access to shared chip-level resources.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Power Management</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on-chip PLLs:</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PLL1 for </a:t>
            </a:r>
            <a:r>
              <a:rPr kumimoji="0" lang="en-US" sz="2000" b="0" i="0" u="none" strike="noStrike" kern="0" cap="none" spc="0" normalizeH="0" baseline="0" noProof="0" dirty="0" err="1" smtClean="0">
                <a:ln>
                  <a:noFill/>
                </a:ln>
                <a:solidFill>
                  <a:schemeClr val="tx1"/>
                </a:solidFill>
                <a:effectLst/>
                <a:uLnTx/>
                <a:uFillTx/>
                <a:latin typeface="+mn-lt"/>
              </a:rPr>
              <a:t>CorePacs</a:t>
            </a:r>
            <a:r>
              <a:rPr kumimoji="0" lang="en-US" sz="2000" b="0" i="0" u="none" strike="noStrike" kern="0" cap="none" spc="0" normalizeH="0" baseline="0" noProof="0" dirty="0" smtClean="0">
                <a:ln>
                  <a:noFill/>
                </a:ln>
                <a:solidFill>
                  <a:schemeClr val="tx1"/>
                </a:solidFill>
                <a:effectLst/>
                <a:uLnTx/>
                <a:uFillTx/>
                <a:latin typeface="+mn-lt"/>
              </a:rPr>
              <a:t>, except</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PLL2 for DDR3</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PLL3 for Packet Acceleration</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EDMA controllers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Eight 64-bit timers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Inter-Processor Communication (IPC) Registers</a:t>
            </a:r>
          </a:p>
        </p:txBody>
      </p:sp>
      <p:grpSp>
        <p:nvGrpSpPr>
          <p:cNvPr id="406" name="Group 405"/>
          <p:cNvGrpSpPr/>
          <p:nvPr/>
        </p:nvGrpSpPr>
        <p:grpSpPr>
          <a:xfrm>
            <a:off x="0" y="914400"/>
            <a:ext cx="5360248" cy="5442739"/>
            <a:chOff x="0" y="914400"/>
            <a:chExt cx="5360248" cy="5442739"/>
          </a:xfrm>
        </p:grpSpPr>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1"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7"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9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97"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1199"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1201"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2"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04" name="Rectangle 678"/>
            <p:cNvSpPr>
              <a:spLocks noChangeArrowheads="1"/>
            </p:cNvSpPr>
            <p:nvPr/>
          </p:nvSpPr>
          <p:spPr bwMode="auto">
            <a:xfrm>
              <a:off x="1110296" y="3120992"/>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05"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6"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207"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8"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9"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0"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211" name="Rectangle 755"/>
            <p:cNvSpPr>
              <a:spLocks noChangeArrowheads="1"/>
            </p:cNvSpPr>
            <p:nvPr/>
          </p:nvSpPr>
          <p:spPr bwMode="auto">
            <a:xfrm>
              <a:off x="1110296" y="3468511"/>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15" name="Rectangle 472"/>
            <p:cNvSpPr>
              <a:spLocks noChangeArrowheads="1"/>
            </p:cNvSpPr>
            <p:nvPr/>
          </p:nvSpPr>
          <p:spPr bwMode="auto">
            <a:xfrm>
              <a:off x="380851"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399"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00"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02"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03"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4"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5"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8"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Device-Specific: C6670 for Wireless Apps</a:t>
            </a:r>
          </a:p>
        </p:txBody>
      </p:sp>
      <p:sp>
        <p:nvSpPr>
          <p:cNvPr id="103439" name="Rectangle 5"/>
          <p:cNvSpPr txBox="1">
            <a:spLocks noChangeArrowheads="1"/>
          </p:cNvSpPr>
          <p:nvPr/>
        </p:nvSpPr>
        <p:spPr bwMode="auto">
          <a:xfrm>
            <a:off x="5422915" y="927316"/>
            <a:ext cx="3614737" cy="5147481"/>
          </a:xfrm>
          <a:prstGeom prst="rect">
            <a:avLst/>
          </a:prstGeom>
          <a:noFill/>
          <a:ln w="9525">
            <a:noFill/>
            <a:miter lim="800000"/>
            <a:headEnd/>
            <a:tailEnd/>
          </a:ln>
        </p:spPr>
        <p:txBody>
          <a:bodyPr/>
          <a:lstStyle/>
          <a:p>
            <a:pPr marL="227013" indent="-227013" algn="l">
              <a:lnSpc>
                <a:spcPct val="85000"/>
              </a:lnSpc>
              <a:spcAft>
                <a:spcPct val="10000"/>
              </a:spcAft>
            </a:pPr>
            <a:r>
              <a:rPr lang="en-US" sz="2000" b="1" kern="0" dirty="0" smtClean="0">
                <a:latin typeface="+mn-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FFT Coprocessor (FFTC)</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Decoder/Encoder Coprocessor (TCP3d/3e)</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4x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Bit-rate Coprocessor (BCP)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Rake Search Accelerator (RSA)</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5000"/>
              </a:lnSpc>
              <a:spcAft>
                <a:spcPct val="10000"/>
              </a:spcAft>
            </a:pPr>
            <a:r>
              <a:rPr lang="en-US" sz="2000" b="1" kern="0" dirty="0" smtClean="0">
                <a:latin typeface="+mn-lt"/>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098" y="2180"/>
                <a:ext cx="107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4 Cores @ 1.0 GHz / 1.2 GHz</a:t>
                </a:r>
                <a:endParaRPr lang="en-US" sz="1000" dirty="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07" y="1885"/>
                <a:ext cx="20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FFTC</a:t>
                </a:r>
                <a:endParaRPr lang="en-US" sz="10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787" y="1459"/>
                <a:ext cx="255"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TCP3d</a:t>
                </a:r>
                <a:endParaRPr lang="en-US" sz="1000" dirty="0">
                  <a:solidFill>
                    <a:srgbClr val="000000"/>
                  </a:solidFill>
                </a:endParaRPr>
              </a:p>
            </p:txBody>
          </p:sp>
          <p:sp>
            <p:nvSpPr>
              <p:cNvPr id="1070" name="Rectangle 447"/>
              <p:cNvSpPr>
                <a:spLocks noChangeArrowheads="1"/>
              </p:cNvSpPr>
              <p:nvPr/>
            </p:nvSpPr>
            <p:spPr bwMode="auto">
              <a:xfrm>
                <a:off x="2228" y="607"/>
                <a:ext cx="236" cy="97"/>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C6670</a:t>
                </a:r>
                <a:endParaRPr lang="en-US" sz="1000" b="1"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0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2MB</a:t>
                </a:r>
                <a:endParaRPr lang="en-US" sz="800" dirty="0">
                  <a:solidFill>
                    <a:srgbClr val="000000"/>
                  </a:solidFill>
                </a:endParaRPr>
              </a:p>
            </p:txBody>
          </p:sp>
          <p:sp>
            <p:nvSpPr>
              <p:cNvPr id="1075" name="Rectangle 452"/>
              <p:cNvSpPr>
                <a:spLocks noChangeArrowheads="1"/>
              </p:cNvSpPr>
              <p:nvPr/>
            </p:nvSpPr>
            <p:spPr bwMode="auto">
              <a:xfrm>
                <a:off x="1362" y="769"/>
                <a:ext cx="15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800" dirty="0">
                  <a:solidFill>
                    <a:srgbClr val="000000"/>
                  </a:solidFill>
                </a:endParaRPr>
              </a:p>
            </p:txBody>
          </p:sp>
          <p:sp>
            <p:nvSpPr>
              <p:cNvPr id="1076" name="Rectangle 453"/>
              <p:cNvSpPr>
                <a:spLocks noChangeArrowheads="1"/>
              </p:cNvSpPr>
              <p:nvPr/>
            </p:nvSpPr>
            <p:spPr bwMode="auto">
              <a:xfrm>
                <a:off x="1341"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792" y="1672"/>
                <a:ext cx="25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TCP3e</a:t>
                </a:r>
                <a:endParaRPr lang="en-US" sz="1000" dirty="0">
                  <a:solidFill>
                    <a:srgbClr val="000000"/>
                  </a:solidFill>
                </a:endParaRPr>
              </a:p>
            </p:txBody>
          </p:sp>
          <p:sp>
            <p:nvSpPr>
              <p:cNvPr id="1084" name="Rectangle 465"/>
              <p:cNvSpPr>
                <a:spLocks noChangeArrowheads="1"/>
              </p:cNvSpPr>
              <p:nvPr/>
            </p:nvSpPr>
            <p:spPr bwMode="auto">
              <a:xfrm>
                <a:off x="3184" y="1478"/>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x2</a:t>
                </a:r>
                <a:endParaRPr lang="en-US" sz="1000" dirty="0">
                  <a:solidFill>
                    <a:srgbClr val="000000"/>
                  </a:solidFill>
                </a:endParaRPr>
              </a:p>
            </p:txBody>
          </p:sp>
          <p:sp>
            <p:nvSpPr>
              <p:cNvPr id="1085" name="Rectangle 467"/>
              <p:cNvSpPr>
                <a:spLocks noChangeArrowheads="1"/>
              </p:cNvSpPr>
              <p:nvPr/>
            </p:nvSpPr>
            <p:spPr bwMode="auto">
              <a:xfrm>
                <a:off x="3184" y="189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x2</a:t>
                </a:r>
                <a:endParaRPr lang="en-US" sz="10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18" y="642"/>
                <a:ext cx="541"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Coprocessors</a:t>
                </a:r>
                <a:endParaRPr lang="en-US" sz="10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03" y="1198"/>
                <a:ext cx="21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VCP2</a:t>
                </a:r>
                <a:endParaRPr lang="en-US" sz="1000" dirty="0">
                  <a:solidFill>
                    <a:srgbClr val="000000"/>
                  </a:solidFill>
                </a:endParaRPr>
              </a:p>
            </p:txBody>
          </p:sp>
          <p:sp>
            <p:nvSpPr>
              <p:cNvPr id="1112" name="Rectangle 497"/>
              <p:cNvSpPr>
                <a:spLocks noChangeArrowheads="1"/>
              </p:cNvSpPr>
              <p:nvPr/>
            </p:nvSpPr>
            <p:spPr bwMode="auto">
              <a:xfrm>
                <a:off x="3215" y="1259"/>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x4</a:t>
                </a:r>
                <a:endParaRPr lang="en-US" sz="1000" dirty="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6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22" name="Rectangle 699"/>
              <p:cNvSpPr>
                <a:spLocks noChangeArrowheads="1"/>
              </p:cNvSpPr>
              <p:nvPr/>
            </p:nvSpPr>
            <p:spPr bwMode="auto">
              <a:xfrm>
                <a:off x="1279" y="1862"/>
                <a:ext cx="30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923" name="Rectangle 700"/>
              <p:cNvSpPr>
                <a:spLocks noChangeArrowheads="1"/>
              </p:cNvSpPr>
              <p:nvPr/>
            </p:nvSpPr>
            <p:spPr bwMode="auto">
              <a:xfrm>
                <a:off x="1242"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4" name="Rectangle 701"/>
              <p:cNvSpPr>
                <a:spLocks noChangeArrowheads="1"/>
              </p:cNvSpPr>
              <p:nvPr/>
            </p:nvSpPr>
            <p:spPr bwMode="auto">
              <a:xfrm>
                <a:off x="1634" y="1868"/>
                <a:ext cx="30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925" name="Rectangle 702"/>
              <p:cNvSpPr>
                <a:spLocks noChangeArrowheads="1"/>
              </p:cNvSpPr>
              <p:nvPr/>
            </p:nvSpPr>
            <p:spPr bwMode="auto">
              <a:xfrm>
                <a:off x="1608"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6" name="Rectangle 703"/>
              <p:cNvSpPr>
                <a:spLocks noChangeArrowheads="1"/>
              </p:cNvSpPr>
              <p:nvPr/>
            </p:nvSpPr>
            <p:spPr bwMode="auto">
              <a:xfrm>
                <a:off x="1246" y="2024"/>
                <a:ext cx="71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1024KB L2 </a:t>
                </a:r>
                <a:r>
                  <a:rPr lang="en-US" sz="800" b="1" dirty="0" smtClean="0">
                    <a:solidFill>
                      <a:srgbClr val="000000"/>
                    </a:solidFill>
                  </a:rPr>
                  <a:t>Cache/RAM</a:t>
                </a:r>
                <a:endParaRPr lang="en-US" sz="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43" y="2346"/>
                <a:ext cx="39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36"/>
                <a:ext cx="1815"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454" y="3685"/>
                <a:ext cx="83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399709" y="3336098"/>
              <a:ext cx="27090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BCP</a:t>
              </a:r>
              <a:endParaRPr lang="en-US" sz="10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2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42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424" name="Rectangle 696"/>
          <p:cNvSpPr>
            <a:spLocks noChangeArrowheads="1"/>
          </p:cNvSpPr>
          <p:nvPr/>
        </p:nvSpPr>
        <p:spPr bwMode="auto">
          <a:xfrm rot="16200000">
            <a:off x="3625850" y="5667375"/>
            <a:ext cx="115888" cy="123825"/>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409"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10"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11"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12"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13"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119270" y="76200"/>
            <a:ext cx="8865704" cy="762000"/>
          </a:xfrm>
        </p:spPr>
        <p:txBody>
          <a:bodyPr/>
          <a:lstStyle/>
          <a:p>
            <a:pPr eaLnBrk="1" hangingPunct="1"/>
            <a:r>
              <a:rPr lang="en-US" sz="4000" b="0" dirty="0" smtClean="0"/>
              <a:t>Device-Specific: C667x General Purpose</a:t>
            </a:r>
          </a:p>
        </p:txBody>
      </p:sp>
      <p:sp>
        <p:nvSpPr>
          <p:cNvPr id="859" name="Rectangle 5"/>
          <p:cNvSpPr txBox="1">
            <a:spLocks noChangeArrowheads="1"/>
          </p:cNvSpPr>
          <p:nvPr/>
        </p:nvSpPr>
        <p:spPr bwMode="auto">
          <a:xfrm>
            <a:off x="5422107" y="940877"/>
            <a:ext cx="3721893" cy="3551610"/>
          </a:xfrm>
          <a:prstGeom prst="rect">
            <a:avLst/>
          </a:prstGeom>
          <a:noFill/>
          <a:ln w="9525">
            <a:noFill/>
            <a:miter lim="800000"/>
            <a:headEnd/>
            <a:tailEnd/>
          </a:ln>
        </p:spPr>
        <p:txBody>
          <a:bodyPr/>
          <a:lstStyle/>
          <a:p>
            <a:pPr marL="227013" indent="-227013" algn="l">
              <a:lnSpc>
                <a:spcPct val="80000"/>
              </a:lnSpc>
              <a:spcAft>
                <a:spcPct val="10000"/>
              </a:spcAft>
              <a:defRPr/>
            </a:pPr>
            <a:r>
              <a:rPr lang="en-US" sz="2000" b="1" kern="0" dirty="0" smtClean="0">
                <a:solidFill>
                  <a:srgbClr val="000000"/>
                </a:solidFill>
                <a:latin typeface="Calibri"/>
              </a:rPr>
              <a:t>Device-specific Interfaces:</a:t>
            </a:r>
          </a:p>
          <a:p>
            <a:pPr marL="228600" indent="-228600" algn="l">
              <a:lnSpc>
                <a:spcPct val="85000"/>
              </a:lnSpc>
              <a:spcBef>
                <a:spcPct val="20000"/>
              </a:spcBef>
              <a:buFontTx/>
              <a:buChar char="•"/>
              <a:defRPr/>
            </a:pPr>
            <a:r>
              <a:rPr lang="en-US" sz="2000" dirty="0" smtClean="0">
                <a:solidFill>
                  <a:srgbClr val="000000"/>
                </a:solidFill>
                <a:latin typeface="Calibri" pitchFamily="34" charset="0"/>
              </a:rPr>
              <a:t>2x Telecommunications Serial Port (TSIP)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742950" lvl="1" indent="-285750" algn="l">
              <a:lnSpc>
                <a:spcPct val="80000"/>
              </a:lnSpc>
              <a:spcAft>
                <a:spcPct val="10000"/>
              </a:spcAft>
              <a:buFont typeface="Arial" pitchFamily="34" charset="0"/>
              <a:buChar char="–"/>
            </a:pPr>
            <a:r>
              <a:rPr lang="en-US" sz="2000" dirty="0" smtClean="0">
                <a:latin typeface="+mn-lt"/>
              </a:rPr>
              <a:t>Connects memory up to 256 MB</a:t>
            </a:r>
          </a:p>
          <a:p>
            <a:pPr marL="742950" lvl="1" indent="-285750" algn="l">
              <a:lnSpc>
                <a:spcPct val="80000"/>
              </a:lnSpc>
              <a:spcAft>
                <a:spcPct val="10000"/>
              </a:spcAft>
              <a:buFont typeface="Arial" pitchFamily="34" charset="0"/>
              <a:buChar char="–"/>
            </a:pPr>
            <a:r>
              <a:rPr lang="en-US" sz="2000" dirty="0" smtClean="0">
                <a:latin typeface="+mn-lt"/>
              </a:rPr>
              <a:t>Three modes:</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143"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857" y="611"/>
                <a:ext cx="495" cy="194"/>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C6671/C6672</a:t>
                </a:r>
                <a:br>
                  <a:rPr lang="en-US" sz="1000" b="1" dirty="0" smtClean="0">
                    <a:solidFill>
                      <a:srgbClr val="24211D"/>
                    </a:solidFill>
                  </a:rPr>
                </a:br>
                <a:r>
                  <a:rPr lang="en-US" sz="1000" b="1" dirty="0" smtClean="0">
                    <a:solidFill>
                      <a:srgbClr val="24211D"/>
                    </a:solidFill>
                  </a:rPr>
                  <a:t>C6674/C6678</a:t>
                </a:r>
                <a:endParaRPr lang="en-US" sz="1000" b="1"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4MB</a:t>
                </a:r>
                <a:endParaRPr lang="en-US" sz="800" dirty="0">
                  <a:solidFill>
                    <a:srgbClr val="000000"/>
                  </a:solidFill>
                </a:endParaRPr>
              </a:p>
            </p:txBody>
          </p:sp>
          <p:sp>
            <p:nvSpPr>
              <p:cNvPr id="104801" name="Rectangle 554"/>
              <p:cNvSpPr>
                <a:spLocks noChangeArrowheads="1"/>
              </p:cNvSpPr>
              <p:nvPr/>
            </p:nvSpPr>
            <p:spPr bwMode="auto">
              <a:xfrm>
                <a:off x="1367" y="779"/>
                <a:ext cx="150"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800">
                  <a:solidFill>
                    <a:srgbClr val="000000"/>
                  </a:solidFill>
                </a:endParaRPr>
              </a:p>
            </p:txBody>
          </p:sp>
          <p:sp>
            <p:nvSpPr>
              <p:cNvPr id="104802" name="Rectangle 555"/>
              <p:cNvSpPr>
                <a:spLocks noChangeArrowheads="1"/>
              </p:cNvSpPr>
              <p:nvPr/>
            </p:nvSpPr>
            <p:spPr bwMode="auto">
              <a:xfrm>
                <a:off x="1346"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6" name="Rectangle 626"/>
            <p:cNvSpPr>
              <a:spLocks noChangeArrowheads="1"/>
            </p:cNvSpPr>
            <p:nvPr/>
          </p:nvSpPr>
          <p:spPr bwMode="auto">
            <a:xfrm>
              <a:off x="1373" y="2024"/>
              <a:ext cx="674"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512KB L2 </a:t>
              </a:r>
              <a:r>
                <a:rPr lang="en-US" sz="800" b="1" dirty="0" smtClean="0">
                  <a:solidFill>
                    <a:srgbClr val="000000"/>
                  </a:solidFill>
                </a:rPr>
                <a:t>Cache/RAM</a:t>
              </a:r>
              <a:endParaRPr lang="en-US" sz="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36"/>
              <a:ext cx="2660"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387" name="Rectangle 526"/>
          <p:cNvSpPr>
            <a:spLocks noChangeArrowheads="1"/>
          </p:cNvSpPr>
          <p:nvPr/>
        </p:nvSpPr>
        <p:spPr bwMode="auto">
          <a:xfrm>
            <a:off x="679450" y="1012825"/>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388" name="Rectangle 767"/>
          <p:cNvSpPr>
            <a:spLocks noChangeArrowheads="1"/>
          </p:cNvSpPr>
          <p:nvPr/>
        </p:nvSpPr>
        <p:spPr bwMode="auto">
          <a:xfrm>
            <a:off x="171234" y="3724289"/>
            <a:ext cx="625171"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389" name="Rectangle 790"/>
          <p:cNvSpPr>
            <a:spLocks noChangeArrowheads="1"/>
          </p:cNvSpPr>
          <p:nvPr/>
        </p:nvSpPr>
        <p:spPr bwMode="auto">
          <a:xfrm>
            <a:off x="3895590" y="5849938"/>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390" name="Rectangle 784"/>
          <p:cNvSpPr>
            <a:spLocks noChangeArrowheads="1"/>
          </p:cNvSpPr>
          <p:nvPr/>
        </p:nvSpPr>
        <p:spPr bwMode="auto">
          <a:xfrm>
            <a:off x="2397769"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391" name="Rectangle 785"/>
          <p:cNvSpPr>
            <a:spLocks noChangeArrowheads="1"/>
          </p:cNvSpPr>
          <p:nvPr/>
        </p:nvSpPr>
        <p:spPr bwMode="auto">
          <a:xfrm>
            <a:off x="2347021"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392" name="Rectangle 699"/>
          <p:cNvSpPr>
            <a:spLocks noChangeArrowheads="1"/>
          </p:cNvSpPr>
          <p:nvPr/>
        </p:nvSpPr>
        <p:spPr bwMode="auto">
          <a:xfrm>
            <a:off x="2197316" y="2955925"/>
            <a:ext cx="480901"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393" name="Rectangle 700"/>
          <p:cNvSpPr>
            <a:spLocks noChangeArrowheads="1"/>
          </p:cNvSpPr>
          <p:nvPr/>
        </p:nvSpPr>
        <p:spPr bwMode="auto">
          <a:xfrm>
            <a:off x="2138552" y="3063902"/>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94" name="Rectangle 701"/>
          <p:cNvSpPr>
            <a:spLocks noChangeArrowheads="1"/>
          </p:cNvSpPr>
          <p:nvPr/>
        </p:nvSpPr>
        <p:spPr bwMode="auto">
          <a:xfrm>
            <a:off x="2760865" y="2965450"/>
            <a:ext cx="485710"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395" name="Rectangle 702"/>
          <p:cNvSpPr>
            <a:spLocks noChangeArrowheads="1"/>
          </p:cNvSpPr>
          <p:nvPr/>
        </p:nvSpPr>
        <p:spPr bwMode="auto">
          <a:xfrm>
            <a:off x="2719617" y="3063889"/>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5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5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5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5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5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36212" y="183894"/>
            <a:ext cx="903268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General Purpose</a:t>
            </a:r>
            <a:endParaRPr lang="en-US" sz="4000" kern="0" dirty="0">
              <a:solidFill>
                <a:srgbClr val="FF0000"/>
              </a:solidFill>
              <a:latin typeface="Calibri"/>
            </a:endParaRPr>
          </a:p>
        </p:txBody>
      </p:sp>
      <p:sp>
        <p:nvSpPr>
          <p:cNvPr id="87045" name="Rectangle 3"/>
          <p:cNvSpPr>
            <a:spLocks noChangeArrowheads="1"/>
          </p:cNvSpPr>
          <p:nvPr/>
        </p:nvSpPr>
        <p:spPr bwMode="auto">
          <a:xfrm>
            <a:off x="5488590" y="876596"/>
            <a:ext cx="3655409" cy="4692054"/>
          </a:xfrm>
          <a:prstGeom prst="rect">
            <a:avLst/>
          </a:prstGeom>
          <a:noFill/>
          <a:ln w="9525">
            <a:noFill/>
            <a:miter lim="800000"/>
            <a:headEnd/>
            <a:tailEnd/>
          </a:ln>
        </p:spPr>
        <p:txBody>
          <a:bodyPr wrap="square">
            <a:spAutoFit/>
          </a:bodyPr>
          <a:lstStyle/>
          <a:p>
            <a:pPr marL="227013" indent="-227013" algn="l">
              <a:lnSpc>
                <a:spcPct val="85000"/>
              </a:lnSpc>
              <a:spcAft>
                <a:spcPct val="10000"/>
              </a:spcAft>
            </a:pPr>
            <a:r>
              <a:rPr lang="en-US" sz="2000" b="1" kern="0" dirty="0" smtClean="0">
                <a:latin typeface="+mj-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 Coprocessor (TCP3d)</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endParaRPr lang="en-US" altLang="en-US" sz="2000" b="1" kern="0" dirty="0">
              <a:solidFill>
                <a:srgbClr val="000000"/>
              </a:solidFill>
              <a:latin typeface="Calibri"/>
            </a:endParaRP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1 MB Multicore Shared Memory (MSM SRAM) </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grpSp>
        <p:nvGrpSpPr>
          <p:cNvPr id="300" name="Group 299"/>
          <p:cNvGrpSpPr/>
          <p:nvPr/>
        </p:nvGrpSpPr>
        <p:grpSpPr>
          <a:xfrm>
            <a:off x="22357" y="922535"/>
            <a:ext cx="5475288" cy="5568951"/>
            <a:chOff x="3608389" y="1082663"/>
            <a:chExt cx="5475288" cy="5568951"/>
          </a:xfrm>
        </p:grpSpPr>
        <p:sp>
          <p:nvSpPr>
            <p:cNvPr id="37482" name="AutoShape 618"/>
            <p:cNvSpPr>
              <a:spLocks noChangeAspect="1" noChangeArrowheads="1" noTextEdit="1"/>
            </p:cNvSpPr>
            <p:nvPr/>
          </p:nvSpPr>
          <p:spPr bwMode="auto">
            <a:xfrm>
              <a:off x="3608389" y="1082663"/>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4" name="Rectangle 620"/>
            <p:cNvSpPr>
              <a:spLocks noChangeArrowheads="1"/>
            </p:cNvSpPr>
            <p:nvPr/>
          </p:nvSpPr>
          <p:spPr bwMode="auto">
            <a:xfrm>
              <a:off x="3854439" y="1100126"/>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362375" y="3689339"/>
              <a:ext cx="1821011"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or 2 Cores @ up to 1.25 GHz</a:t>
              </a:r>
              <a:endParaRPr lang="en-US" sz="1000" dirty="0" smtClean="0">
                <a:solidFill>
                  <a:srgbClr val="000000"/>
                </a:solidFill>
                <a:cs typeface="Arial" pitchFamily="34" charset="0"/>
              </a:endParaRPr>
            </a:p>
          </p:txBody>
        </p:sp>
        <p:sp>
          <p:nvSpPr>
            <p:cNvPr id="37487" name="Rectangle 623"/>
            <p:cNvSpPr>
              <a:spLocks noChangeArrowheads="1"/>
            </p:cNvSpPr>
            <p:nvPr/>
          </p:nvSpPr>
          <p:spPr bwMode="auto">
            <a:xfrm>
              <a:off x="5753102" y="22415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38401"/>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16201"/>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435586" y="1123939"/>
              <a:ext cx="5514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C6655/57</a:t>
              </a:r>
              <a:endParaRPr lang="en-US" sz="1000" b="1" dirty="0" smtClean="0">
                <a:solidFill>
                  <a:srgbClr val="000000"/>
                </a:solidFill>
                <a:cs typeface="Arial" pitchFamily="34" charset="0"/>
              </a:endParaRPr>
            </a:p>
          </p:txBody>
        </p:sp>
        <p:sp>
          <p:nvSpPr>
            <p:cNvPr id="37496" name="Rectangle 632"/>
            <p:cNvSpPr>
              <a:spLocks noChangeArrowheads="1"/>
            </p:cNvSpPr>
            <p:nvPr/>
          </p:nvSpPr>
          <p:spPr bwMode="auto">
            <a:xfrm>
              <a:off x="5634040" y="1209664"/>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665276"/>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5735640" y="1243001"/>
              <a:ext cx="423863" cy="41275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5837240" y="1258876"/>
              <a:ext cx="21640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1MB</a:t>
              </a:r>
              <a:endParaRPr lang="en-US" sz="800" dirty="0" smtClean="0">
                <a:solidFill>
                  <a:srgbClr val="000000"/>
                </a:solidFill>
                <a:cs typeface="Arial" pitchFamily="34" charset="0"/>
              </a:endParaRPr>
            </a:p>
          </p:txBody>
        </p:sp>
        <p:sp>
          <p:nvSpPr>
            <p:cNvPr id="37500" name="Rectangle 636"/>
            <p:cNvSpPr>
              <a:spLocks noChangeArrowheads="1"/>
            </p:cNvSpPr>
            <p:nvPr/>
          </p:nvSpPr>
          <p:spPr bwMode="auto">
            <a:xfrm>
              <a:off x="5829302" y="1360476"/>
              <a:ext cx="23884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a:t>
              </a:r>
              <a:endParaRPr lang="en-US" sz="800" dirty="0" smtClean="0">
                <a:solidFill>
                  <a:srgbClr val="000000"/>
                </a:solidFill>
                <a:cs typeface="Arial" pitchFamily="34" charset="0"/>
              </a:endParaRPr>
            </a:p>
          </p:txBody>
        </p:sp>
        <p:sp>
          <p:nvSpPr>
            <p:cNvPr id="37501" name="Rectangle 637"/>
            <p:cNvSpPr>
              <a:spLocks noChangeArrowheads="1"/>
            </p:cNvSpPr>
            <p:nvPr/>
          </p:nvSpPr>
          <p:spPr bwMode="auto">
            <a:xfrm>
              <a:off x="5803902" y="1470041"/>
              <a:ext cx="301365"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SRAM</a:t>
              </a:r>
              <a:endParaRPr lang="en-US" sz="800" dirty="0" smtClean="0">
                <a:solidFill>
                  <a:srgbClr val="000000"/>
                </a:solidFill>
                <a:cs typeface="Arial" pitchFamily="34" charset="0"/>
              </a:endParaRPr>
            </a:p>
          </p:txBody>
        </p:sp>
        <p:sp>
          <p:nvSpPr>
            <p:cNvPr id="37502" name="Rectangle 638"/>
            <p:cNvSpPr>
              <a:spLocks noChangeArrowheads="1"/>
            </p:cNvSpPr>
            <p:nvPr/>
          </p:nvSpPr>
          <p:spPr bwMode="auto">
            <a:xfrm>
              <a:off x="4108452" y="1344601"/>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7793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79539"/>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0801"/>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63664"/>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63664"/>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0801"/>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63664"/>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84264"/>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37521" name="Freeform 657"/>
            <p:cNvSpPr>
              <a:spLocks/>
            </p:cNvSpPr>
            <p:nvPr/>
          </p:nvSpPr>
          <p:spPr bwMode="auto">
            <a:xfrm>
              <a:off x="5473702" y="1684326"/>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25601"/>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25601"/>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84326"/>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25601"/>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0064"/>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84464"/>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35264"/>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35264"/>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84464"/>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35264"/>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22739"/>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1814"/>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1814"/>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59276"/>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021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65601"/>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37574" name="Rectangle 710"/>
            <p:cNvSpPr>
              <a:spLocks noChangeArrowheads="1"/>
            </p:cNvSpPr>
            <p:nvPr/>
          </p:nvSpPr>
          <p:spPr bwMode="auto">
            <a:xfrm>
              <a:off x="7651752" y="4441814"/>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1814"/>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1814"/>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86276"/>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sp>
          <p:nvSpPr>
            <p:cNvPr id="37588" name="Line 724"/>
            <p:cNvSpPr>
              <a:spLocks noChangeShapeType="1"/>
            </p:cNvSpPr>
            <p:nvPr/>
          </p:nvSpPr>
          <p:spPr bwMode="auto">
            <a:xfrm>
              <a:off x="3633790" y="1481126"/>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46201"/>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46201"/>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09739"/>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28801"/>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54201"/>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63739"/>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63739"/>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33739"/>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27401"/>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392476"/>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392476"/>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08339"/>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33739"/>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05201"/>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29014"/>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0601"/>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1401"/>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1401"/>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0601"/>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1401"/>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0" name="Group 309"/>
            <p:cNvGrpSpPr/>
            <p:nvPr/>
          </p:nvGrpSpPr>
          <p:grpSpPr>
            <a:xfrm>
              <a:off x="7550152" y="2860664"/>
              <a:ext cx="1508126" cy="1023938"/>
              <a:chOff x="7550152" y="2868615"/>
              <a:chExt cx="1508126" cy="1023938"/>
            </a:xfrm>
          </p:grpSpPr>
          <p:sp>
            <p:nvSpPr>
              <p:cNvPr id="37485" name="Rectangle 621"/>
              <p:cNvSpPr>
                <a:spLocks noChangeArrowheads="1"/>
              </p:cNvSpPr>
              <p:nvPr/>
            </p:nvSpPr>
            <p:spPr bwMode="auto">
              <a:xfrm>
                <a:off x="7786690" y="2868615"/>
                <a:ext cx="1271588" cy="102393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2" name="Rectangle 628"/>
              <p:cNvSpPr>
                <a:spLocks noChangeArrowheads="1"/>
              </p:cNvSpPr>
              <p:nvPr/>
            </p:nvSpPr>
            <p:spPr bwMode="auto">
              <a:xfrm>
                <a:off x="8040690" y="3552827"/>
                <a:ext cx="677863"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8007352" y="3519490"/>
                <a:ext cx="669925" cy="2365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8154909" y="3562325"/>
                <a:ext cx="33342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VCP2</a:t>
                </a:r>
                <a:endParaRPr lang="en-US" sz="1000" dirty="0" smtClean="0">
                  <a:solidFill>
                    <a:srgbClr val="000000"/>
                  </a:solidFill>
                  <a:cs typeface="Arial" pitchFamily="34" charset="0"/>
                </a:endParaRPr>
              </a:p>
            </p:txBody>
          </p:sp>
          <p:sp>
            <p:nvSpPr>
              <p:cNvPr id="37505" name="Rectangle 641"/>
              <p:cNvSpPr>
                <a:spLocks noChangeArrowheads="1"/>
              </p:cNvSpPr>
              <p:nvPr/>
            </p:nvSpPr>
            <p:spPr bwMode="auto">
              <a:xfrm>
                <a:off x="8007352" y="3171827"/>
                <a:ext cx="669925"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8145411" y="3216237"/>
                <a:ext cx="40556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TCP3d</a:t>
                </a:r>
                <a:endParaRPr lang="en-US" sz="1000" dirty="0" smtClean="0">
                  <a:solidFill>
                    <a:srgbClr val="000000"/>
                  </a:solidFill>
                  <a:cs typeface="Arial" pitchFamily="34" charset="0"/>
                </a:endParaRPr>
              </a:p>
            </p:txBody>
          </p:sp>
          <p:sp>
            <p:nvSpPr>
              <p:cNvPr id="37508" name="Rectangle 644"/>
              <p:cNvSpPr>
                <a:spLocks noChangeArrowheads="1"/>
              </p:cNvSpPr>
              <p:nvPr/>
            </p:nvSpPr>
            <p:spPr bwMode="auto">
              <a:xfrm>
                <a:off x="8802690" y="3578227"/>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8024815" y="2887665"/>
                <a:ext cx="85921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Coprocessors</a:t>
                </a:r>
                <a:endParaRPr lang="en-US" sz="1000" dirty="0" smtClean="0">
                  <a:solidFill>
                    <a:srgbClr val="000000"/>
                  </a:solidFill>
                  <a:cs typeface="Arial" pitchFamily="34" charset="0"/>
                </a:endParaRPr>
              </a:p>
            </p:txBody>
          </p:sp>
          <p:sp>
            <p:nvSpPr>
              <p:cNvPr id="37510" name="Freeform 646"/>
              <p:cNvSpPr>
                <a:spLocks/>
              </p:cNvSpPr>
              <p:nvPr/>
            </p:nvSpPr>
            <p:spPr bwMode="auto">
              <a:xfrm>
                <a:off x="7888290" y="32321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7896227" y="3282952"/>
                <a:ext cx="9525" cy="25400"/>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7651752" y="32829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7550152" y="32321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7634290" y="3282952"/>
                <a:ext cx="17463" cy="25400"/>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7888290" y="35877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7896227" y="3638552"/>
                <a:ext cx="9525" cy="25400"/>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7651752" y="36385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7550152" y="35877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7634290" y="3638552"/>
                <a:ext cx="17463" cy="25400"/>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7614" name="Rectangle 750"/>
            <p:cNvSpPr>
              <a:spLocks noChangeArrowheads="1"/>
            </p:cNvSpPr>
            <p:nvPr/>
          </p:nvSpPr>
          <p:spPr bwMode="auto">
            <a:xfrm>
              <a:off x="3760790" y="3925876"/>
              <a:ext cx="822325" cy="203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3762377" y="3949662"/>
              <a:ext cx="62517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HyperLink</a:t>
              </a:r>
              <a:endParaRPr lang="en-US" sz="1000" dirty="0" smtClean="0">
                <a:solidFill>
                  <a:srgbClr val="000000"/>
                </a:solidFill>
                <a:cs typeface="Arial" pitchFamily="34" charset="0"/>
              </a:endParaRPr>
            </a:p>
          </p:txBody>
        </p:sp>
        <p:sp>
          <p:nvSpPr>
            <p:cNvPr id="37616" name="Line 752"/>
            <p:cNvSpPr>
              <a:spLocks noChangeShapeType="1"/>
            </p:cNvSpPr>
            <p:nvPr/>
          </p:nvSpPr>
          <p:spPr bwMode="auto">
            <a:xfrm flipH="1">
              <a:off x="3625852" y="3859201"/>
              <a:ext cx="177800" cy="1682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3625852" y="4027476"/>
              <a:ext cx="177800" cy="1619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3803652" y="3859201"/>
              <a:ext cx="1588" cy="587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3803652" y="4129076"/>
              <a:ext cx="1588" cy="603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4444778" y="3925876"/>
              <a:ext cx="3087911" cy="19526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5253040" y="3925876"/>
              <a:ext cx="208438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7337427" y="1463664"/>
              <a:ext cx="195263" cy="247173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7337427" y="1463664"/>
              <a:ext cx="195263" cy="24796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7532690" y="1463664"/>
              <a:ext cx="1588" cy="26654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7329490" y="1463664"/>
              <a:ext cx="1588" cy="24622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7337427" y="14636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66864"/>
              <a:ext cx="193675" cy="22764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66864"/>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5" y="1666864"/>
              <a:ext cx="1588" cy="22510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668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43339"/>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3803652" y="3925876"/>
              <a:ext cx="1236663"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3803652" y="4129076"/>
              <a:ext cx="372903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7007227" y="4967276"/>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083427" y="5137139"/>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142165" y="5153014"/>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261227" y="52879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18365" y="5805476"/>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18365" y="5805476"/>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229423" y="5922951"/>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7641" name="Line 777"/>
            <p:cNvSpPr>
              <a:spLocks noChangeShapeType="1"/>
            </p:cNvSpPr>
            <p:nvPr/>
          </p:nvSpPr>
          <p:spPr bwMode="auto">
            <a:xfrm>
              <a:off x="7405690" y="5492739"/>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380290" y="5492739"/>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380290" y="5737214"/>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05690" y="6176951"/>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370765" y="6575414"/>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370765" y="6176951"/>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1801"/>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392601"/>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392601"/>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392601"/>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38601"/>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0676"/>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0201"/>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0539"/>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040565" y="4138601"/>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7091365" y="4222739"/>
              <a:ext cx="17463" cy="17463"/>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091365" y="4240201"/>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040565" y="4848214"/>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091365" y="4857739"/>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514852" y="4797414"/>
              <a:ext cx="2355850"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6616702" y="4967276"/>
              <a:ext cx="212725"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6616702" y="4967276"/>
              <a:ext cx="212725"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6654802" y="548638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6651627"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6680202" y="534192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6646865" y="527525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6680202"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6657977"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6659551" y="4146539"/>
              <a:ext cx="111125" cy="109538"/>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6710365" y="4230676"/>
              <a:ext cx="25400" cy="9525"/>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670241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6659551" y="4840276"/>
              <a:ext cx="111125" cy="109538"/>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6710365" y="4848214"/>
              <a:ext cx="25400" cy="17463"/>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6718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6684965" y="5846751"/>
              <a:ext cx="76200" cy="6826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6684965" y="6575414"/>
              <a:ext cx="76200" cy="6826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5845177"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5845177"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5883277" y="53752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5883277"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5908677" y="5230801"/>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7685" name="Line 821"/>
            <p:cNvSpPr>
              <a:spLocks noChangeShapeType="1"/>
            </p:cNvSpPr>
            <p:nvPr/>
          </p:nvSpPr>
          <p:spPr bwMode="auto">
            <a:xfrm>
              <a:off x="594836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5913439" y="4146539"/>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5913439" y="4883139"/>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594836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5913439" y="5846751"/>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5913439" y="6575414"/>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591177" y="4967276"/>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5626102" y="54784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5629277" y="53879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5626102" y="53006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5634039" y="5214926"/>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5632452"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5692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5659439"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5659439"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5692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5659439" y="5846751"/>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5659439" y="6575414"/>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362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362702"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418264" y="549432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415089"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443664" y="5349864"/>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427789" y="5300651"/>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443664"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421439"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405564" y="4146539"/>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456364" y="4230676"/>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45636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405564" y="4840276"/>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456364" y="4848214"/>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47382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430964" y="5846751"/>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430964" y="6575414"/>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337177"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337177"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359402" y="5308589"/>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419727" y="5267314"/>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438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395914" y="4146539"/>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395914" y="4883139"/>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438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395914" y="5846751"/>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395914" y="6575414"/>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075239"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075239"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108577" y="5354626"/>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111752" y="52720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111752" y="51879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176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141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141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176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141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141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108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108702" y="4967276"/>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5998622" y="5371855"/>
              <a:ext cx="44082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err="1" smtClean="0">
                  <a:solidFill>
                    <a:srgbClr val="000000"/>
                  </a:solidFill>
                  <a:cs typeface="Arial" pitchFamily="34" charset="0"/>
                </a:rPr>
                <a:t>McBSP</a:t>
              </a:r>
              <a:endParaRPr lang="en-US" sz="1800" dirty="0" smtClean="0">
                <a:solidFill>
                  <a:srgbClr val="000000"/>
                </a:solidFill>
                <a:cs typeface="Arial" pitchFamily="34" charset="0"/>
              </a:endParaRPr>
            </a:p>
          </p:txBody>
        </p:sp>
        <p:sp>
          <p:nvSpPr>
            <p:cNvPr id="37754" name="Rectangle 890"/>
            <p:cNvSpPr>
              <a:spLocks noChangeArrowheads="1"/>
            </p:cNvSpPr>
            <p:nvPr/>
          </p:nvSpPr>
          <p:spPr bwMode="auto">
            <a:xfrm rot="16200000">
              <a:off x="6149977"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210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176964"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176964"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2182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184902"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184902"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4819652"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4819652"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4849814" y="538320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4857752"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4883152" y="523873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4849814" y="5162539"/>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4922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4887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4887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4922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4887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4887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557714"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557714"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1" name="Line 917"/>
            <p:cNvSpPr>
              <a:spLocks noChangeShapeType="1"/>
            </p:cNvSpPr>
            <p:nvPr/>
          </p:nvSpPr>
          <p:spPr bwMode="auto">
            <a:xfrm>
              <a:off x="465931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4625977"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4625977"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465931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4625977" y="4146539"/>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4625977" y="4883139"/>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399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8" name="Rectangle 924"/>
            <p:cNvSpPr>
              <a:spLocks noChangeArrowheads="1"/>
            </p:cNvSpPr>
            <p:nvPr/>
          </p:nvSpPr>
          <p:spPr bwMode="auto">
            <a:xfrm>
              <a:off x="3989389" y="21320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9" name="Rectangle 925"/>
            <p:cNvSpPr>
              <a:spLocks noChangeArrowheads="1"/>
            </p:cNvSpPr>
            <p:nvPr/>
          </p:nvSpPr>
          <p:spPr bwMode="auto">
            <a:xfrm>
              <a:off x="4092536" y="2157401"/>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37790" name="Line 926"/>
            <p:cNvSpPr>
              <a:spLocks noChangeShapeType="1"/>
            </p:cNvSpPr>
            <p:nvPr/>
          </p:nvSpPr>
          <p:spPr bwMode="auto">
            <a:xfrm flipH="1">
              <a:off x="4684714" y="22082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748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748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367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4" name="Rectangle 930"/>
            <p:cNvSpPr>
              <a:spLocks noChangeArrowheads="1"/>
            </p:cNvSpPr>
            <p:nvPr/>
          </p:nvSpPr>
          <p:spPr bwMode="auto">
            <a:xfrm>
              <a:off x="3989389" y="19288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5" name="Rectangle 931"/>
            <p:cNvSpPr>
              <a:spLocks noChangeArrowheads="1"/>
            </p:cNvSpPr>
            <p:nvPr/>
          </p:nvSpPr>
          <p:spPr bwMode="auto">
            <a:xfrm>
              <a:off x="4024314" y="1946263"/>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7796" name="Line 932"/>
            <p:cNvSpPr>
              <a:spLocks noChangeShapeType="1"/>
            </p:cNvSpPr>
            <p:nvPr/>
          </p:nvSpPr>
          <p:spPr bwMode="auto">
            <a:xfrm flipH="1">
              <a:off x="4684714" y="19970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621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621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1997063"/>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0" name="Freeform 936"/>
            <p:cNvSpPr>
              <a:spLocks/>
            </p:cNvSpPr>
            <p:nvPr/>
          </p:nvSpPr>
          <p:spPr bwMode="auto">
            <a:xfrm>
              <a:off x="3641727" y="1962138"/>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1" name="Freeform 937"/>
            <p:cNvSpPr>
              <a:spLocks/>
            </p:cNvSpPr>
            <p:nvPr/>
          </p:nvSpPr>
          <p:spPr bwMode="auto">
            <a:xfrm>
              <a:off x="3905252" y="1962138"/>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2" name="Rectangle 938"/>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3" name="Rectangle 939"/>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4" name="Rectangle 940"/>
            <p:cNvSpPr>
              <a:spLocks noChangeArrowheads="1"/>
            </p:cNvSpPr>
            <p:nvPr/>
          </p:nvSpPr>
          <p:spPr bwMode="auto">
            <a:xfrm>
              <a:off x="3989389" y="30289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5" name="Rectangle 941"/>
            <p:cNvSpPr>
              <a:spLocks noChangeArrowheads="1"/>
            </p:cNvSpPr>
            <p:nvPr/>
          </p:nvSpPr>
          <p:spPr bwMode="auto">
            <a:xfrm>
              <a:off x="4184652" y="3036876"/>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37806" name="Rectangle 942"/>
            <p:cNvSpPr>
              <a:spLocks noChangeArrowheads="1"/>
            </p:cNvSpPr>
            <p:nvPr/>
          </p:nvSpPr>
          <p:spPr bwMode="auto">
            <a:xfrm>
              <a:off x="4025848" y="3122601"/>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37807" name="Line 943"/>
            <p:cNvSpPr>
              <a:spLocks noChangeShapeType="1"/>
            </p:cNvSpPr>
            <p:nvPr/>
          </p:nvSpPr>
          <p:spPr bwMode="auto">
            <a:xfrm flipH="1">
              <a:off x="4684714" y="3138476"/>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097201"/>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097201"/>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526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1" name="Rectangle 947"/>
            <p:cNvSpPr>
              <a:spLocks noChangeArrowheads="1"/>
            </p:cNvSpPr>
            <p:nvPr/>
          </p:nvSpPr>
          <p:spPr bwMode="auto">
            <a:xfrm>
              <a:off x="3989389" y="23352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2" name="Line 948"/>
            <p:cNvSpPr>
              <a:spLocks noChangeShapeType="1"/>
            </p:cNvSpPr>
            <p:nvPr/>
          </p:nvSpPr>
          <p:spPr bwMode="auto">
            <a:xfrm flipH="1">
              <a:off x="4684714" y="24114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780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780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59185" y="2360601"/>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37816" name="Rectangle 952"/>
            <p:cNvSpPr>
              <a:spLocks noChangeArrowheads="1"/>
            </p:cNvSpPr>
            <p:nvPr/>
          </p:nvSpPr>
          <p:spPr bwMode="auto">
            <a:xfrm>
              <a:off x="3989389" y="27495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7" name="Line 953"/>
            <p:cNvSpPr>
              <a:spLocks noChangeShapeType="1"/>
            </p:cNvSpPr>
            <p:nvPr/>
          </p:nvSpPr>
          <p:spPr bwMode="auto">
            <a:xfrm flipH="1">
              <a:off x="4684714" y="28606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257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257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59063"/>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37821" name="Rectangle 957"/>
            <p:cNvSpPr>
              <a:spLocks noChangeArrowheads="1"/>
            </p:cNvSpPr>
            <p:nvPr/>
          </p:nvSpPr>
          <p:spPr bwMode="auto">
            <a:xfrm>
              <a:off x="4017910" y="2843201"/>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37822" name="Rectangle 958"/>
            <p:cNvSpPr>
              <a:spLocks noChangeArrowheads="1"/>
            </p:cNvSpPr>
            <p:nvPr/>
          </p:nvSpPr>
          <p:spPr bwMode="auto">
            <a:xfrm>
              <a:off x="3989389" y="25558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3" name="Rectangle 959"/>
            <p:cNvSpPr>
              <a:spLocks noChangeArrowheads="1"/>
            </p:cNvSpPr>
            <p:nvPr/>
          </p:nvSpPr>
          <p:spPr bwMode="auto">
            <a:xfrm>
              <a:off x="3989389" y="25384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4" name="Line 960"/>
            <p:cNvSpPr>
              <a:spLocks noChangeShapeType="1"/>
            </p:cNvSpPr>
            <p:nvPr/>
          </p:nvSpPr>
          <p:spPr bwMode="auto">
            <a:xfrm flipH="1">
              <a:off x="4684714" y="26146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12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12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63801"/>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37828" name="Rectangle 964"/>
            <p:cNvSpPr>
              <a:spLocks noChangeArrowheads="1"/>
            </p:cNvSpPr>
            <p:nvPr/>
          </p:nvSpPr>
          <p:spPr bwMode="auto">
            <a:xfrm>
              <a:off x="5840333" y="2257413"/>
              <a:ext cx="106118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2nd core,  C6657 only</a:t>
              </a:r>
              <a:endParaRPr lang="en-US" sz="800" dirty="0" smtClean="0">
                <a:solidFill>
                  <a:srgbClr val="000000"/>
                </a:solidFill>
                <a:cs typeface="Arial" pitchFamily="34" charset="0"/>
              </a:endParaRPr>
            </a:p>
          </p:txBody>
        </p:sp>
        <p:sp>
          <p:nvSpPr>
            <p:cNvPr id="1382" name="Rectangle 1381"/>
            <p:cNvSpPr/>
            <p:nvPr/>
          </p:nvSpPr>
          <p:spPr bwMode="auto">
            <a:xfrm>
              <a:off x="3964781" y="1156480"/>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311" name="Rectangle 716"/>
            <p:cNvSpPr>
              <a:spLocks noChangeArrowheads="1"/>
            </p:cNvSpPr>
            <p:nvPr/>
          </p:nvSpPr>
          <p:spPr bwMode="auto">
            <a:xfrm>
              <a:off x="5695898" y="3147961"/>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312" name="Rectangle 717"/>
            <p:cNvSpPr>
              <a:spLocks noChangeArrowheads="1"/>
            </p:cNvSpPr>
            <p:nvPr/>
          </p:nvSpPr>
          <p:spPr bwMode="auto">
            <a:xfrm>
              <a:off x="5616388" y="3273427"/>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3" name="Rectangle 718"/>
            <p:cNvSpPr>
              <a:spLocks noChangeArrowheads="1"/>
            </p:cNvSpPr>
            <p:nvPr/>
          </p:nvSpPr>
          <p:spPr bwMode="auto">
            <a:xfrm>
              <a:off x="6264196" y="3155898"/>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314" name="Rectangle 719"/>
            <p:cNvSpPr>
              <a:spLocks noChangeArrowheads="1"/>
            </p:cNvSpPr>
            <p:nvPr/>
          </p:nvSpPr>
          <p:spPr bwMode="auto">
            <a:xfrm>
              <a:off x="6224441" y="3273414"/>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5" name="Rectangle 720"/>
            <p:cNvSpPr>
              <a:spLocks noChangeArrowheads="1"/>
            </p:cNvSpPr>
            <p:nvPr/>
          </p:nvSpPr>
          <p:spPr bwMode="auto">
            <a:xfrm>
              <a:off x="5811840" y="3433751"/>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316" name="Line 721"/>
            <p:cNvSpPr>
              <a:spLocks noChangeShapeType="1"/>
            </p:cNvSpPr>
            <p:nvPr/>
          </p:nvSpPr>
          <p:spPr bwMode="auto">
            <a:xfrm>
              <a:off x="5608640" y="3138476"/>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Line 722"/>
            <p:cNvSpPr>
              <a:spLocks noChangeShapeType="1"/>
            </p:cNvSpPr>
            <p:nvPr/>
          </p:nvSpPr>
          <p:spPr bwMode="auto">
            <a:xfrm>
              <a:off x="5608640" y="3409939"/>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Line 723"/>
            <p:cNvSpPr>
              <a:spLocks noChangeShapeType="1"/>
            </p:cNvSpPr>
            <p:nvPr/>
          </p:nvSpPr>
          <p:spPr bwMode="auto">
            <a:xfrm>
              <a:off x="6202365" y="3138476"/>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466"/>
            <p:cNvSpPr>
              <a:spLocks noChangeShapeType="1"/>
            </p:cNvSpPr>
            <p:nvPr/>
          </p:nvSpPr>
          <p:spPr bwMode="auto">
            <a:xfrm>
              <a:off x="6811863" y="4666108"/>
              <a:ext cx="1588" cy="288925"/>
            </a:xfrm>
            <a:prstGeom prst="line">
              <a:avLst/>
            </a:prstGeom>
            <a:noFill/>
            <a:ln w="0">
              <a:solidFill>
                <a:srgbClr val="000000"/>
              </a:solidFill>
              <a:round/>
              <a:headEnd/>
              <a:tailEnd/>
            </a:ln>
          </p:spPr>
          <p:txBody>
            <a:bodyPr/>
            <a:lstStyle/>
            <a:p>
              <a:endParaRPr lang="en-US"/>
            </a:p>
          </p:txBody>
        </p:sp>
        <p:sp>
          <p:nvSpPr>
            <p:cNvPr id="307" name="Freeform 467"/>
            <p:cNvSpPr>
              <a:spLocks/>
            </p:cNvSpPr>
            <p:nvPr/>
          </p:nvSpPr>
          <p:spPr bwMode="auto">
            <a:xfrm>
              <a:off x="6778526" y="4888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308" name="Line 468"/>
            <p:cNvSpPr>
              <a:spLocks noChangeShapeType="1"/>
            </p:cNvSpPr>
            <p:nvPr/>
          </p:nvSpPr>
          <p:spPr bwMode="auto">
            <a:xfrm>
              <a:off x="6811863" y="4666108"/>
              <a:ext cx="754063" cy="1588"/>
            </a:xfrm>
            <a:prstGeom prst="line">
              <a:avLst/>
            </a:prstGeom>
            <a:noFill/>
            <a:ln w="0">
              <a:solidFill>
                <a:srgbClr val="000000"/>
              </a:solidFill>
              <a:round/>
              <a:headEnd/>
              <a:tailEnd/>
            </a:ln>
          </p:spPr>
          <p:txBody>
            <a:bodyPr/>
            <a:lstStyle/>
            <a:p>
              <a:endParaRPr lang="en-US"/>
            </a:p>
          </p:txBody>
        </p:sp>
        <p:sp>
          <p:nvSpPr>
            <p:cNvPr id="319" name="Freeform 469"/>
            <p:cNvSpPr>
              <a:spLocks/>
            </p:cNvSpPr>
            <p:nvPr/>
          </p:nvSpPr>
          <p:spPr bwMode="auto">
            <a:xfrm>
              <a:off x="7499251" y="4632771"/>
              <a:ext cx="66675" cy="66675"/>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320" name="Rectangle 911"/>
            <p:cNvSpPr>
              <a:spLocks noChangeArrowheads="1"/>
            </p:cNvSpPr>
            <p:nvPr/>
          </p:nvSpPr>
          <p:spPr bwMode="auto">
            <a:xfrm rot="16200000">
              <a:off x="4430232"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174929" y="183894"/>
            <a:ext cx="884980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Power Optimized</a:t>
            </a:r>
            <a:endParaRPr lang="en-US" sz="4000" kern="0" dirty="0">
              <a:solidFill>
                <a:srgbClr val="FF0000"/>
              </a:solidFill>
              <a:latin typeface="Calibri"/>
            </a:endParaRPr>
          </a:p>
        </p:txBody>
      </p:sp>
      <p:sp>
        <p:nvSpPr>
          <p:cNvPr id="87045" name="Rectangle 3"/>
          <p:cNvSpPr>
            <a:spLocks noChangeArrowheads="1"/>
          </p:cNvSpPr>
          <p:nvPr/>
        </p:nvSpPr>
        <p:spPr bwMode="auto">
          <a:xfrm>
            <a:off x="5557838" y="939555"/>
            <a:ext cx="3586162" cy="2645340"/>
          </a:xfrm>
          <a:prstGeom prst="rect">
            <a:avLst/>
          </a:prstGeom>
          <a:noFill/>
          <a:ln w="9525">
            <a:noFill/>
            <a:miter lim="800000"/>
            <a:headEnd/>
            <a:tailEnd/>
          </a:ln>
        </p:spPr>
        <p:txBody>
          <a:bodyPr wrap="square">
            <a:spAutoFit/>
          </a:bodyPr>
          <a:lstStyle/>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smtClean="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48" name="Group 247"/>
          <p:cNvGrpSpPr/>
          <p:nvPr/>
        </p:nvGrpSpPr>
        <p:grpSpPr>
          <a:xfrm>
            <a:off x="36212" y="936060"/>
            <a:ext cx="5432425" cy="5551488"/>
            <a:chOff x="3633790" y="1108077"/>
            <a:chExt cx="5432425" cy="5551488"/>
          </a:xfrm>
        </p:grpSpPr>
        <p:sp>
          <p:nvSpPr>
            <p:cNvPr id="249"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0" name="Rectangle 622"/>
            <p:cNvSpPr>
              <a:spLocks noChangeArrowheads="1"/>
            </p:cNvSpPr>
            <p:nvPr/>
          </p:nvSpPr>
          <p:spPr bwMode="auto">
            <a:xfrm>
              <a:off x="5717392" y="3697290"/>
              <a:ext cx="1104470"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Core @ 850 MHz</a:t>
              </a:r>
              <a:endParaRPr lang="en-US" sz="1000" dirty="0" smtClean="0">
                <a:solidFill>
                  <a:srgbClr val="000000"/>
                </a:solidFill>
                <a:cs typeface="Arial" pitchFamily="34" charset="0"/>
              </a:endParaRPr>
            </a:p>
          </p:txBody>
        </p:sp>
        <p:sp>
          <p:nvSpPr>
            <p:cNvPr id="251"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2"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4"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255"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256" name="Rectangle 631"/>
            <p:cNvSpPr>
              <a:spLocks noChangeArrowheads="1"/>
            </p:cNvSpPr>
            <p:nvPr/>
          </p:nvSpPr>
          <p:spPr bwMode="auto">
            <a:xfrm>
              <a:off x="8654867" y="1131890"/>
              <a:ext cx="37510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C6654</a:t>
              </a:r>
              <a:endParaRPr lang="en-US" sz="1000" b="1" dirty="0" smtClean="0">
                <a:solidFill>
                  <a:srgbClr val="000000"/>
                </a:solidFill>
                <a:cs typeface="Arial" pitchFamily="34" charset="0"/>
              </a:endParaRPr>
            </a:p>
          </p:txBody>
        </p:sp>
        <p:sp>
          <p:nvSpPr>
            <p:cNvPr id="257"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8"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259"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0"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269"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270"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1"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2"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3"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4"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5" name="Rectangle 656"/>
            <p:cNvSpPr>
              <a:spLocks noChangeArrowheads="1"/>
            </p:cNvSpPr>
            <p:nvPr/>
          </p:nvSpPr>
          <p:spPr bwMode="auto">
            <a:xfrm>
              <a:off x="4303715" y="1192215"/>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276"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7"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8"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9"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0"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2"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3"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4"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5"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6"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7"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8"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9"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0"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291"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292" name="Rectangle 709"/>
            <p:cNvSpPr>
              <a:spLocks noChangeArrowheads="1"/>
            </p:cNvSpPr>
            <p:nvPr/>
          </p:nvSpPr>
          <p:spPr bwMode="auto">
            <a:xfrm>
              <a:off x="7804152" y="4273552"/>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293"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4"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5"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296"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297"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8"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9"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0"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1"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2"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3"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4"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5"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7"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8"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9"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0"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13"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4"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15"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6"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9"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2"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3"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4"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5"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6"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27"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8"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9"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30"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31"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2"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3" name="Rectangle 776"/>
            <p:cNvSpPr>
              <a:spLocks noChangeArrowheads="1"/>
            </p:cNvSpPr>
            <p:nvPr/>
          </p:nvSpPr>
          <p:spPr bwMode="auto">
            <a:xfrm>
              <a:off x="7300863" y="5930902"/>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34"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5"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6"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7"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8"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9"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0"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1"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2"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3"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4"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5"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6"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7"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8"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9"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0"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1"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2"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3"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4"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5"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56"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57"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58"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9"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0"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1"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2"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3"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4"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5"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66"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67"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68"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69"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8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8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82"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83"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84"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5"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6"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7"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8"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9"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0"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1"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2"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3"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4"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95"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96"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7"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8"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9"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0"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1"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2"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3" name="Rectangle 872"/>
            <p:cNvSpPr>
              <a:spLocks noChangeArrowheads="1"/>
            </p:cNvSpPr>
            <p:nvPr/>
          </p:nvSpPr>
          <p:spPr bwMode="auto">
            <a:xfrm>
              <a:off x="5482447"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4"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405"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6"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7"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8"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9"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0"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1"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2"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3"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4"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5"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416"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417"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419"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420"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21"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422"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3"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4"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5"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6"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7"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8"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9"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0"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431"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32"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433"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434"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5"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6"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7"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8"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9"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0" name="Rectangle 909"/>
            <p:cNvSpPr>
              <a:spLocks noChangeArrowheads="1"/>
            </p:cNvSpPr>
            <p:nvPr/>
          </p:nvSpPr>
          <p:spPr bwMode="auto">
            <a:xfrm>
              <a:off x="4964922"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1"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2" name="Rectangle 911"/>
            <p:cNvSpPr>
              <a:spLocks noChangeArrowheads="1"/>
            </p:cNvSpPr>
            <p:nvPr/>
          </p:nvSpPr>
          <p:spPr bwMode="auto">
            <a:xfrm rot="16200000">
              <a:off x="4851635"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sp>
          <p:nvSpPr>
            <p:cNvPr id="443"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4"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5"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6"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7"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8"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9"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0"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1" name="Rectangle 925"/>
            <p:cNvSpPr>
              <a:spLocks noChangeArrowheads="1"/>
            </p:cNvSpPr>
            <p:nvPr/>
          </p:nvSpPr>
          <p:spPr bwMode="auto">
            <a:xfrm>
              <a:off x="4092536" y="2165352"/>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452"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3"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4"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5"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6"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7" name="Rectangle 931"/>
            <p:cNvSpPr>
              <a:spLocks noChangeArrowheads="1"/>
            </p:cNvSpPr>
            <p:nvPr/>
          </p:nvSpPr>
          <p:spPr bwMode="auto">
            <a:xfrm>
              <a:off x="4024314" y="195421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58"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9"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0"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1"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2"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3"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4"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5"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6"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7" name="Rectangle 941"/>
            <p:cNvSpPr>
              <a:spLocks noChangeArrowheads="1"/>
            </p:cNvSpPr>
            <p:nvPr/>
          </p:nvSpPr>
          <p:spPr bwMode="auto">
            <a:xfrm>
              <a:off x="4184652" y="3044827"/>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468" name="Rectangle 942"/>
            <p:cNvSpPr>
              <a:spLocks noChangeArrowheads="1"/>
            </p:cNvSpPr>
            <p:nvPr/>
          </p:nvSpPr>
          <p:spPr bwMode="auto">
            <a:xfrm>
              <a:off x="4025848" y="3130552"/>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469"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0"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1"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2"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3"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4"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5"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6"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7" name="Rectangle 951"/>
            <p:cNvSpPr>
              <a:spLocks noChangeArrowheads="1"/>
            </p:cNvSpPr>
            <p:nvPr/>
          </p:nvSpPr>
          <p:spPr bwMode="auto">
            <a:xfrm>
              <a:off x="4059185" y="2368552"/>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478"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9"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0"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1"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2" name="Rectangle 956"/>
            <p:cNvSpPr>
              <a:spLocks noChangeArrowheads="1"/>
            </p:cNvSpPr>
            <p:nvPr/>
          </p:nvSpPr>
          <p:spPr bwMode="auto">
            <a:xfrm>
              <a:off x="4125914" y="2767014"/>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483" name="Rectangle 957"/>
            <p:cNvSpPr>
              <a:spLocks noChangeArrowheads="1"/>
            </p:cNvSpPr>
            <p:nvPr/>
          </p:nvSpPr>
          <p:spPr bwMode="auto">
            <a:xfrm>
              <a:off x="4017910" y="2851152"/>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484"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5"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6"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7"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8"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9" name="Rectangle 963"/>
            <p:cNvSpPr>
              <a:spLocks noChangeArrowheads="1"/>
            </p:cNvSpPr>
            <p:nvPr/>
          </p:nvSpPr>
          <p:spPr bwMode="auto">
            <a:xfrm>
              <a:off x="4184652" y="2571752"/>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490" name="Rectangle 489"/>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49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3"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4"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5"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6" name="Rectangle 716"/>
            <p:cNvSpPr>
              <a:spLocks noChangeArrowheads="1"/>
            </p:cNvSpPr>
            <p:nvPr/>
          </p:nvSpPr>
          <p:spPr bwMode="auto">
            <a:xfrm>
              <a:off x="5695898" y="3155912"/>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497" name="Rectangle 717"/>
            <p:cNvSpPr>
              <a:spLocks noChangeArrowheads="1"/>
            </p:cNvSpPr>
            <p:nvPr/>
          </p:nvSpPr>
          <p:spPr bwMode="auto">
            <a:xfrm>
              <a:off x="5616388" y="3281378"/>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498" name="Rectangle 718"/>
            <p:cNvSpPr>
              <a:spLocks noChangeArrowheads="1"/>
            </p:cNvSpPr>
            <p:nvPr/>
          </p:nvSpPr>
          <p:spPr bwMode="auto">
            <a:xfrm>
              <a:off x="6264196" y="3163849"/>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499" name="Rectangle 719"/>
            <p:cNvSpPr>
              <a:spLocks noChangeArrowheads="1"/>
            </p:cNvSpPr>
            <p:nvPr/>
          </p:nvSpPr>
          <p:spPr bwMode="auto">
            <a:xfrm>
              <a:off x="6224441" y="3281365"/>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500" name="Rectangle 720"/>
            <p:cNvSpPr>
              <a:spLocks noChangeArrowheads="1"/>
            </p:cNvSpPr>
            <p:nvPr/>
          </p:nvSpPr>
          <p:spPr bwMode="auto">
            <a:xfrm>
              <a:off x="5811840" y="3441702"/>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501"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lvl="1" eaLnBrk="1" hangingPunct="1"/>
            <a:r>
              <a:rPr lang="en-US" dirty="0" smtClean="0"/>
              <a:t>CorePac &amp; Memory Subsystem</a:t>
            </a:r>
          </a:p>
          <a:p>
            <a:pPr lvl="1" eaLnBrk="1" hangingPunct="1"/>
            <a:r>
              <a:rPr lang="en-US" dirty="0" smtClean="0"/>
              <a:t>Internal Communications and Transport</a:t>
            </a:r>
          </a:p>
          <a:p>
            <a:pPr lvl="1" eaLnBrk="1" hangingPunct="1"/>
            <a:r>
              <a:rPr lang="en-US" dirty="0" smtClean="0"/>
              <a:t>External Interfaces</a:t>
            </a:r>
          </a:p>
          <a:p>
            <a:pPr lvl="1" eaLnBrk="1" hangingPunct="1"/>
            <a:r>
              <a:rPr lang="en-US" dirty="0" smtClean="0"/>
              <a:t>Coprocessors and Accelerators</a:t>
            </a:r>
          </a:p>
          <a:p>
            <a:pPr lvl="1" eaLnBrk="1" hangingPunct="1"/>
            <a:r>
              <a:rPr lang="en-US" dirty="0" smtClean="0"/>
              <a:t>Debug</a:t>
            </a:r>
          </a:p>
          <a:p>
            <a:pPr lvl="1" eaLnBrk="1" hangingPunct="1"/>
            <a:r>
              <a:rPr lang="en-US" dirty="0" smtClean="0"/>
              <a:t>Miscellaneous</a:t>
            </a:r>
          </a:p>
          <a:p>
            <a:pPr lvl="1" eaLnBrk="1" hangingPunct="1"/>
            <a:r>
              <a:rPr lang="en-US" dirty="0" smtClean="0"/>
              <a:t>Application- and Device-specific</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333756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Network Coprocessor (NETCP)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No</a:t>
                      </a:r>
                      <a:endParaRPr lang="en-US" sz="1400" dirty="0"/>
                    </a:p>
                  </a:txBody>
                  <a:tcPr/>
                </a:tc>
                <a:tc hMerge="1">
                  <a:txBody>
                    <a:bodyPr/>
                    <a:lstStyle/>
                    <a:p>
                      <a:endParaRPr lang="en-US"/>
                    </a:p>
                  </a:txBody>
                  <a:tcPr/>
                </a:tc>
                <a:tc hMerge="1">
                  <a:txBody>
                    <a:bodyPr/>
                    <a:lstStyle/>
                    <a:p>
                      <a:endParaRPr 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“critical”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identifying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grpSp>
        <p:nvGrpSpPr>
          <p:cNvPr id="314" name="Group 313"/>
          <p:cNvGrpSpPr/>
          <p:nvPr/>
        </p:nvGrpSpPr>
        <p:grpSpPr>
          <a:xfrm>
            <a:off x="0" y="914400"/>
            <a:ext cx="5360248" cy="5442739"/>
            <a:chOff x="0" y="914400"/>
            <a:chExt cx="5360248" cy="5442739"/>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grpSp>
          <p:nvGrpSpPr>
            <p:cNvPr id="420"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930806"/>
            <a:ext cx="3527425" cy="5154613"/>
          </a:xfrm>
        </p:spPr>
        <p:txBody>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327"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grpSp>
          <p:nvGrpSpPr>
            <p:cNvPr id="1087"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grpSp>
          <p:nvGrpSpPr>
            <p:cNvPr id="1090"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328"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1054"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1418" name="Rectangle 63"/>
          <p:cNvSpPr>
            <a:spLocks noChangeArrowheads="1"/>
          </p:cNvSpPr>
          <p:nvPr/>
        </p:nvSpPr>
        <p:spPr bwMode="auto">
          <a:xfrm>
            <a:off x="5418096" y="856340"/>
            <a:ext cx="3594894" cy="5734903"/>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20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20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20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20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2000" dirty="0" smtClean="0">
                <a:solidFill>
                  <a:srgbClr val="000000"/>
                </a:solidFill>
                <a:latin typeface="Calibri" pitchFamily="34" charset="0"/>
              </a:rPr>
              <a:t>Consists of a Queue Manager Subsystem (QMSS) and multiple, dedicated Packet DMA engines</a:t>
            </a:r>
          </a:p>
        </p:txBody>
      </p:sp>
      <p:grpSp>
        <p:nvGrpSpPr>
          <p:cNvPr id="334" name="Group 333"/>
          <p:cNvGrpSpPr/>
          <p:nvPr/>
        </p:nvGrpSpPr>
        <p:grpSpPr>
          <a:xfrm>
            <a:off x="0" y="914400"/>
            <a:ext cx="5360248" cy="5442739"/>
            <a:chOff x="0" y="914400"/>
            <a:chExt cx="5360248" cy="5442739"/>
          </a:xfrm>
        </p:grpSpPr>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7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7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7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7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7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72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2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72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2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2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3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3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3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3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3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3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73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73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73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73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74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74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74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74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74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74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74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74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74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74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75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75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75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75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75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75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75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75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75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7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7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7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7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76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76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76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76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76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7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7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7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77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8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8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8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8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8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9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9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79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79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0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0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0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0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0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204"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205"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6"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207"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08"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209"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0"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1"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212"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13"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4"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215"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6"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7"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218"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21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2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1"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3"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4"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5"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26"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27"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2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2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3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23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3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33"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234"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35"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236"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3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38"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239"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0"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1"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242"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43"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2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46"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247"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8"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2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2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2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2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2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25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26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6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6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26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6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26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6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6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27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27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7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7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27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27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8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8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28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28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28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285"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286"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8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88"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89"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0"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1"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92"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93"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9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29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29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298"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30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30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30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30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30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30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30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309"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10"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311"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312"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313"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4"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315"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1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317"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318"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9"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320"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1"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322"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323"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324"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325"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326"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327"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8"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329"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30"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331"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332"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333"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334"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335"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336"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7"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338"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9"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0"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341"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342"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343"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4"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345"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346"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347"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48"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349"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350"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351"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52"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353"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35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35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35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35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35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35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1"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36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36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36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36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6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36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37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1"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72"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3"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5"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7"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38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38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38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38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38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38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39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39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40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0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40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40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40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0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4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4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4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41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41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41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1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1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1440" name="Group 1439"/>
            <p:cNvGrpSpPr/>
            <p:nvPr/>
          </p:nvGrpSpPr>
          <p:grpSpPr>
            <a:xfrm>
              <a:off x="24605" y="1683248"/>
              <a:ext cx="1051859" cy="1802177"/>
              <a:chOff x="24605" y="1683248"/>
              <a:chExt cx="1051859" cy="1802177"/>
            </a:xfrm>
          </p:grpSpPr>
          <p:sp>
            <p:nvSpPr>
              <p:cNvPr id="144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4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4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4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4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5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5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5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5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35"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6"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37"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 (C667x)</a:t>
            </a:r>
          </a:p>
        </p:txBody>
      </p:sp>
      <p:sp>
        <p:nvSpPr>
          <p:cNvPr id="1093" name="Rectangle 63"/>
          <p:cNvSpPr>
            <a:spLocks noChangeArrowheads="1"/>
          </p:cNvSpPr>
          <p:nvPr/>
        </p:nvSpPr>
        <p:spPr bwMode="auto">
          <a:xfrm>
            <a:off x="5414840" y="874646"/>
            <a:ext cx="3593987" cy="5717463"/>
          </a:xfrm>
          <a:prstGeom prst="rect">
            <a:avLst/>
          </a:prstGeom>
          <a:noFill/>
          <a:ln w="9525">
            <a:noFill/>
            <a:miter lim="800000"/>
            <a:headEnd/>
            <a:tailEnd/>
          </a:ln>
        </p:spPr>
        <p:txBody>
          <a:bodyPr wrap="square">
            <a:spAutoFit/>
          </a:bodyPr>
          <a:lstStyle/>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Packet </a:t>
            </a:r>
            <a:r>
              <a:rPr lang="en-US" sz="1800" dirty="0">
                <a:solidFill>
                  <a:srgbClr val="000000"/>
                </a:solidFill>
                <a:latin typeface="Calibri" pitchFamily="34" charset="0"/>
              </a:rPr>
              <a:t>Accelerator (PA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8K multiple-in, multiple-out HW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Single IP address option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UDP (and TCP) checksum and selected CRCs </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L2/L3/L4 support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Quality of Service (</a:t>
            </a:r>
            <a:r>
              <a:rPr lang="en-US" sz="1800" dirty="0" err="1" smtClean="0">
                <a:solidFill>
                  <a:srgbClr val="000000"/>
                </a:solidFill>
                <a:latin typeface="Calibri" pitchFamily="34" charset="0"/>
              </a:rPr>
              <a:t>QoS</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Multicast to multiple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Timestamps</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Security </a:t>
            </a:r>
            <a:r>
              <a:rPr lang="en-US" sz="1800" dirty="0">
                <a:solidFill>
                  <a:srgbClr val="000000"/>
                </a:solidFill>
                <a:latin typeface="Calibri" pitchFamily="34" charset="0"/>
              </a:rPr>
              <a:t>Accelerator (SA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Supports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ESP,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AH, SRTP, and 3GPP protocols</a:t>
            </a:r>
            <a:endParaRPr lang="en-US" sz="1800" dirty="0">
              <a:solidFill>
                <a:srgbClr val="000000"/>
              </a:solidFill>
              <a:latin typeface="Calibri" pitchFamily="34" charset="0"/>
            </a:endParaRPr>
          </a:p>
        </p:txBody>
      </p:sp>
      <p:grpSp>
        <p:nvGrpSpPr>
          <p:cNvPr id="361" name="Group 360"/>
          <p:cNvGrpSpPr/>
          <p:nvPr/>
        </p:nvGrpSpPr>
        <p:grpSpPr>
          <a:xfrm>
            <a:off x="0" y="914400"/>
            <a:ext cx="5360248" cy="5442739"/>
            <a:chOff x="0" y="914400"/>
            <a:chExt cx="5360248" cy="5442739"/>
          </a:xfrm>
        </p:grpSpPr>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707"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72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40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0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0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1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2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2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2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1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2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2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2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2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2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2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2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2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2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3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3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3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3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3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3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3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3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3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3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4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4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4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4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4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4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4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4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4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4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5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5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5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5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5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5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5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5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5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5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6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6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8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8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8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6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3"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5"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876"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877"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878"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79"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880"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8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8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8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8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8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8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9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9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9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9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9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0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0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0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0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0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0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0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0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1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1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1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1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1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1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2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22"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4"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1"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2"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3"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4"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5"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40"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41"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2"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4"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5"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6"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7"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8"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9"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50"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5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5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5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5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5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5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6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96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96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6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6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96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7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7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7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7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7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7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8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8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8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8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8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8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9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9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9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9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9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9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9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9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0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0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0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0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0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0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0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0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1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1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1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1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1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1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2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2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2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2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2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3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3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3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3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3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4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4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4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4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4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5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7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7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8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8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2" name="Group 1093"/>
            <p:cNvGrpSpPr/>
            <p:nvPr/>
          </p:nvGrpSpPr>
          <p:grpSpPr>
            <a:xfrm>
              <a:off x="24605" y="1683248"/>
              <a:ext cx="1051859" cy="1802177"/>
              <a:chOff x="24605" y="1683248"/>
              <a:chExt cx="1051859" cy="1802177"/>
            </a:xfrm>
          </p:grpSpPr>
          <p:sp>
            <p:nvSpPr>
              <p:cNvPr id="109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0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13"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14"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6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6.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8.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29.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3.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4.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47620</TotalTime>
  <Words>3742</Words>
  <Application>Microsoft Office PowerPoint</Application>
  <PresentationFormat>On-screen Show (4:3)</PresentationFormat>
  <Paragraphs>1519</Paragraphs>
  <Slides>34</Slides>
  <Notes>29</Notes>
  <HiddenSlides>13</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 (C667x)</vt:lpstr>
      <vt:lpstr>External Interfaces</vt:lpstr>
      <vt:lpstr>TeraNet Switch Fabric</vt:lpstr>
      <vt:lpstr>TeraNet Data Connections</vt:lpstr>
      <vt:lpstr>Diagnostic Enhancements</vt:lpstr>
      <vt:lpstr>HyperLink Bus</vt:lpstr>
      <vt:lpstr>Miscellaneous Elements</vt:lpstr>
      <vt:lpstr>Device-Specific: C6670 for Wireless Apps</vt:lpstr>
      <vt:lpstr>Device-Specific: C667x General Purpose</vt:lpstr>
      <vt:lpstr>Slide 18</vt:lpstr>
      <vt:lpstr>Slide 19</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1590</cp:revision>
  <dcterms:created xsi:type="dcterms:W3CDTF">2007-12-19T20:51:45Z</dcterms:created>
  <dcterms:modified xsi:type="dcterms:W3CDTF">2012-10-25T05:51:02Z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70DD9641-FD96-472D-B196-690D839BA0B0</vt:lpwstr>
  </property>
  <property fmtid="{D5CDD505-2E9C-101B-9397-08002B2CF9AE}" pid="6" name="ArticulateProjectFull">
    <vt:lpwstr>C:\Data\Keystone Training\BINDERS\slides\KeyStone Overview.ppta</vt:lpwstr>
  </property>
</Properties>
</file>