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273" r:id="rId2"/>
    <p:sldMasterId id="2147484224" r:id="rId3"/>
  </p:sldMasterIdLst>
  <p:notesMasterIdLst>
    <p:notesMasterId r:id="rId24"/>
  </p:notesMasterIdLst>
  <p:handoutMasterIdLst>
    <p:handoutMasterId r:id="rId25"/>
  </p:handoutMasterIdLst>
  <p:sldIdLst>
    <p:sldId id="693" r:id="rId4"/>
    <p:sldId id="476" r:id="rId5"/>
    <p:sldId id="667" r:id="rId6"/>
    <p:sldId id="658" r:id="rId7"/>
    <p:sldId id="659" r:id="rId8"/>
    <p:sldId id="641" r:id="rId9"/>
    <p:sldId id="666" r:id="rId10"/>
    <p:sldId id="660" r:id="rId11"/>
    <p:sldId id="661" r:id="rId12"/>
    <p:sldId id="662" r:id="rId13"/>
    <p:sldId id="694" r:id="rId14"/>
    <p:sldId id="684" r:id="rId15"/>
    <p:sldId id="685" r:id="rId16"/>
    <p:sldId id="686" r:id="rId17"/>
    <p:sldId id="687" r:id="rId18"/>
    <p:sldId id="688" r:id="rId19"/>
    <p:sldId id="689" r:id="rId20"/>
    <p:sldId id="690" r:id="rId21"/>
    <p:sldId id="691" r:id="rId22"/>
    <p:sldId id="692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CC3300"/>
    <a:srgbClr val="4D4D4D"/>
    <a:srgbClr val="333333"/>
    <a:srgbClr val="777777"/>
    <a:srgbClr val="CC0000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88164" autoAdjust="0"/>
  </p:normalViewPr>
  <p:slideViewPr>
    <p:cSldViewPr snapToGrid="0">
      <p:cViewPr varScale="1">
        <p:scale>
          <a:sx n="117" d="100"/>
          <a:sy n="117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10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3DCEF1BF-2EE0-4968-8499-A87137FFF8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41" tIns="48521" rIns="97041" bIns="4852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ADD6CCA-78B7-498B-B599-3F471BD712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094"/>
            <a:fld id="{50C91538-4AF2-4BF4-8DC0-8E3599FFE6A2}" type="slidenum">
              <a:rPr lang="en-US" sz="1200">
                <a:solidFill>
                  <a:srgbClr val="000000"/>
                </a:solidFill>
              </a:rPr>
              <a:pPr defTabSz="955094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8E797-3F41-4703-84AD-791D675ECE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Entropy decoder – decodes each frame independently</a:t>
            </a:r>
          </a:p>
          <a:p>
            <a:r>
              <a:rPr lang="en-US" smtClean="0"/>
              <a:t>Motion estimation – varies algorithm, but there are often interdependencies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394FC-F76B-41A9-9296-ECACBEE39AC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D6CCA-78B7-498B-B599-3F471BD712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A051997-A2C5-41CD-8858-DF5296AA5B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0"/>
            <a:ext cx="2116137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375" y="0"/>
            <a:ext cx="6199188" cy="5878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716A102-B459-4AAA-8F74-11B51384CF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33375" y="1185863"/>
            <a:ext cx="8467725" cy="46926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ECDEE2E-97A6-47F6-A564-8683A7B9D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C4D13AC-CA5C-43E6-8CA0-7DE64F5CD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D431206-E6DA-4D1A-BE9F-B3011D7CA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65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185863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608388"/>
            <a:ext cx="4157662" cy="2270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60C2C7B-56C3-456D-A602-8F272609B3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269C6-1E3E-462A-B2A8-C627B4785191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2A2E7-DB0D-41D3-9BE8-BF29A2DA2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1E80D-F49A-415E-A625-02BB71A8DAC8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897F2-6B8B-427B-8BCC-7D6C254DF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A1E6-F118-4079-BE48-EBDA3CDFCAEF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0EFAE-4F21-4E50-9298-0E8B7ED91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DCDE9-F7BA-4D3D-B5C8-FD38FA0D06CD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6616-F37B-4D2B-9FB8-3207750F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E84A4F1-46A7-4759-8C8C-E84B818DD9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2C61-7654-40F6-B029-A754FA2FB53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66432-20FB-4A3D-B5E6-21CD5E737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65F46-8876-425F-AAF4-AB96BD78A948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ABED-8517-4F6C-AAF1-1C03C89C1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E457-0F13-485F-8C3B-0B3D8A4A3493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50C07-4825-4E34-BB0B-7D05F8198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273C-8180-45B2-9433-CAEB2150464C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32367-79CA-4C44-B9D8-3F0C5D64C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8492-434A-4315-A7B8-4366BCFE7BF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C110-3A18-4A59-B449-A411862BD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676AE-75D8-462C-8C6B-170582B32752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1E29A-4CCA-485F-9148-F6040CDBC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95B38-780E-41FE-B5C7-0DA108461119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2B142-CDCA-4266-B9F6-C9A01FAA2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F3F509-94B8-4577-9CA9-BBCCC972F8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80A4E85-4D40-463B-9553-73847A120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A1ED2BF-2B40-4554-9454-EFBC9269E7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839B8DC-59A4-4126-A6DA-521F0371D5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FF68006-6551-4CCF-9494-A965BD8F55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BF701CA-7EFC-407E-89ED-DCF066BE65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3556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14675" y="6038850"/>
            <a:ext cx="2895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EA4C4AB-7083-4759-BB22-423D08D98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0"/>
            <a:ext cx="8458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>
            <p:custDataLst>
              <p:tags r:id="rId18"/>
            </p:custDataLst>
          </p:nvPr>
        </p:nvSpPr>
        <p:spPr>
          <a:xfrm>
            <a:off x="7420757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2" r:id="rId13"/>
    <p:sldLayoutId id="2147484313" r:id="rId14"/>
    <p:sldLayoutId id="214748431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F5F698-438D-4FFF-AF32-556D9787C93D}" type="datetimeFigureOut">
              <a:rPr lang="en-US"/>
              <a:pPr>
                <a:defRPr/>
              </a:pPr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EBE8748-699A-49D0-9E6C-AA4D14A64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298" r:id="rId2"/>
    <p:sldLayoutId id="2147484297" r:id="rId3"/>
    <p:sldLayoutId id="2147484296" r:id="rId4"/>
    <p:sldLayoutId id="2147484295" r:id="rId5"/>
    <p:sldLayoutId id="2147484294" r:id="rId6"/>
    <p:sldLayoutId id="2147484293" r:id="rId7"/>
    <p:sldLayoutId id="2147484292" r:id="rId8"/>
    <p:sldLayoutId id="2147484291" r:id="rId9"/>
    <p:sldLayoutId id="2147484290" r:id="rId10"/>
    <p:sldLayoutId id="21474842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5" y="1185863"/>
            <a:ext cx="8467725" cy="4692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78538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61189B3-0BFC-4CF3-A9C3-E4CCDB46F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6330950"/>
            <a:ext cx="8462962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29702" name="Picture 30" descr="ti_stk_2c_pos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6418263"/>
            <a:ext cx="11366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333375" y="6105525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b="0" dirty="0">
                <a:solidFill>
                  <a:srgbClr val="000000"/>
                </a:solidFill>
                <a:cs typeface="Arial" pitchFamily="34" charset="0"/>
              </a:rPr>
              <a:t>TI Confidential – NDA Restrictions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onomist.com/node/1875070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smtClean="0"/>
              <a:t>Multicore Design Considerations</a:t>
            </a:r>
            <a:endParaRPr lang="en-US" sz="4000" b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57225"/>
          </a:xfrm>
        </p:spPr>
        <p:txBody>
          <a:bodyPr/>
          <a:lstStyle/>
          <a:p>
            <a:r>
              <a:rPr lang="en-US" sz="2800" dirty="0" smtClean="0"/>
              <a:t>Example: </a:t>
            </a:r>
            <a:r>
              <a:rPr lang="en-US" altLang="zh-CN" sz="2800" dirty="0" smtClean="0">
                <a:ea typeface="SimSun" charset="-122"/>
              </a:rPr>
              <a:t>High Def 1080i60 Video H264 Encoder</a:t>
            </a:r>
            <a:endParaRPr lang="en-US" sz="2800" dirty="0" smtClean="0"/>
          </a:p>
        </p:txBody>
      </p:sp>
      <p:sp>
        <p:nvSpPr>
          <p:cNvPr id="43010" name="Content Placeholder 2"/>
          <p:cNvSpPr>
            <a:spLocks/>
          </p:cNvSpPr>
          <p:nvPr/>
        </p:nvSpPr>
        <p:spPr bwMode="auto">
          <a:xfrm>
            <a:off x="276225" y="811213"/>
            <a:ext cx="8523288" cy="488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01238" y="700984"/>
            <a:ext cx="780564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A short introduction to video encoding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Pixel format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err="1">
                <a:ea typeface="SimSun" charset="-122"/>
              </a:rPr>
              <a:t>Macroblocks</a:t>
            </a:r>
            <a:r>
              <a:rPr lang="en-US" altLang="zh-CN" sz="2000" b="0" dirty="0">
                <a:ea typeface="SimSun" charset="-122"/>
              </a:rPr>
              <a:t> 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Performance numbers and limitations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Motion estimation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Encoding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Entropy encoder </a:t>
            </a:r>
          </a:p>
          <a:p>
            <a:pPr marL="800100" lvl="2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Reconstruction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Data in and out of the system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DDR bandwidth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Synchronization, data movement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System </a:t>
            </a:r>
            <a:r>
              <a:rPr lang="en-US" altLang="zh-CN" sz="2000" b="0" dirty="0" smtClean="0">
                <a:ea typeface="SimSun" charset="-122"/>
              </a:rPr>
              <a:t>architecture</a:t>
            </a:r>
            <a:endParaRPr lang="en-US" altLang="zh-CN" sz="20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Macroblock</a:t>
            </a:r>
            <a:r>
              <a:rPr lang="en-US" sz="3200" dirty="0" smtClean="0"/>
              <a:t> and Pixel Data</a:t>
            </a:r>
          </a:p>
        </p:txBody>
      </p:sp>
      <p:sp>
        <p:nvSpPr>
          <p:cNvPr id="4505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2"/>
            <a:ext cx="6105525" cy="509428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RGB and YUV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4:4:4 and 4:2:0 format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Typically 8-bit values (10, 12, 14)</a:t>
            </a:r>
          </a:p>
          <a:p>
            <a:r>
              <a:rPr lang="en-US" dirty="0" err="1" smtClean="0"/>
              <a:t>Macroblock</a:t>
            </a:r>
            <a:r>
              <a:rPr lang="en-US" dirty="0" smtClean="0"/>
              <a:t> = 16x16 pixels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" y="1377950"/>
            <a:ext cx="4400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/>
          <p:cNvGrpSpPr/>
          <p:nvPr/>
        </p:nvGrpSpPr>
        <p:grpSpPr>
          <a:xfrm>
            <a:off x="7017209" y="4871367"/>
            <a:ext cx="1533722" cy="1472283"/>
            <a:chOff x="6474284" y="4471317"/>
            <a:chExt cx="1533722" cy="1472283"/>
          </a:xfrm>
        </p:grpSpPr>
        <p:grpSp>
          <p:nvGrpSpPr>
            <p:cNvPr id="3" name="Group 13"/>
            <p:cNvGrpSpPr/>
            <p:nvPr/>
          </p:nvGrpSpPr>
          <p:grpSpPr>
            <a:xfrm>
              <a:off x="6474284" y="4471317"/>
              <a:ext cx="752672" cy="729333"/>
              <a:chOff x="5255084" y="5048260"/>
              <a:chExt cx="1404232" cy="1360690"/>
            </a:xfrm>
          </p:grpSpPr>
          <p:pic>
            <p:nvPicPr>
              <p:cNvPr id="45062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4"/>
            <p:cNvGrpSpPr/>
            <p:nvPr/>
          </p:nvGrpSpPr>
          <p:grpSpPr>
            <a:xfrm>
              <a:off x="7255334" y="4471317"/>
              <a:ext cx="752672" cy="729333"/>
              <a:chOff x="5255084" y="5048260"/>
              <a:chExt cx="1404232" cy="1360690"/>
            </a:xfrm>
          </p:grpSpPr>
          <p:pic>
            <p:nvPicPr>
              <p:cNvPr id="1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5" name="Group 19"/>
            <p:cNvGrpSpPr/>
            <p:nvPr/>
          </p:nvGrpSpPr>
          <p:grpSpPr>
            <a:xfrm>
              <a:off x="6474284" y="5214267"/>
              <a:ext cx="752672" cy="729333"/>
              <a:chOff x="5255084" y="5048260"/>
              <a:chExt cx="1404232" cy="1360690"/>
            </a:xfrm>
          </p:grpSpPr>
          <p:pic>
            <p:nvPicPr>
              <p:cNvPr id="21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6" name="Group 24"/>
            <p:cNvGrpSpPr/>
            <p:nvPr/>
          </p:nvGrpSpPr>
          <p:grpSpPr>
            <a:xfrm>
              <a:off x="7255334" y="5214267"/>
              <a:ext cx="752672" cy="729333"/>
              <a:chOff x="5255084" y="5048260"/>
              <a:chExt cx="1404232" cy="1360690"/>
            </a:xfrm>
          </p:grpSpPr>
          <p:pic>
            <p:nvPicPr>
              <p:cNvPr id="26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7800" y="5050976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3516" y="504826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7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55084" y="5742200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2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970800" y="5739484"/>
                <a:ext cx="685800" cy="666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7" name="Group 50"/>
          <p:cNvGrpSpPr/>
          <p:nvPr/>
        </p:nvGrpSpPr>
        <p:grpSpPr>
          <a:xfrm>
            <a:off x="2238375" y="3526635"/>
            <a:ext cx="723275" cy="1021787"/>
            <a:chOff x="6362700" y="2509845"/>
            <a:chExt cx="723275" cy="1021787"/>
          </a:xfrm>
        </p:grpSpPr>
        <p:sp>
          <p:nvSpPr>
            <p:cNvPr id="31" name="Oval 30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6638925" y="275272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4:2:0</a:t>
              </a:r>
              <a:endParaRPr lang="en-US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600075" y="3526635"/>
            <a:ext cx="723275" cy="1021787"/>
            <a:chOff x="6362700" y="2509845"/>
            <a:chExt cx="723275" cy="1021787"/>
          </a:xfrm>
        </p:grpSpPr>
        <p:sp>
          <p:nvSpPr>
            <p:cNvPr id="42" name="Oval 41"/>
            <p:cNvSpPr/>
            <p:nvPr/>
          </p:nvSpPr>
          <p:spPr bwMode="auto">
            <a:xfrm>
              <a:off x="6400798" y="2514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48425" y="2551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6777038" y="2895599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6781800" y="2509845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6400789" y="2890860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48425" y="2933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6818274" y="2932074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818274" y="2552700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62700" y="316230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4:4:4</a:t>
              </a:r>
              <a:endParaRPr lang="en-US" dirty="0"/>
            </a:p>
          </p:txBody>
        </p:sp>
      </p:grpSp>
      <p:grpSp>
        <p:nvGrpSpPr>
          <p:cNvPr id="12" name="Group 65"/>
          <p:cNvGrpSpPr/>
          <p:nvPr/>
        </p:nvGrpSpPr>
        <p:grpSpPr>
          <a:xfrm>
            <a:off x="4324349" y="3525555"/>
            <a:ext cx="238125" cy="871546"/>
            <a:chOff x="7820024" y="2581274"/>
            <a:chExt cx="238125" cy="871546"/>
          </a:xfrm>
        </p:grpSpPr>
        <p:sp>
          <p:nvSpPr>
            <p:cNvPr id="53" name="Oval 52"/>
            <p:cNvSpPr/>
            <p:nvPr/>
          </p:nvSpPr>
          <p:spPr bwMode="auto">
            <a:xfrm>
              <a:off x="7820024" y="2581274"/>
              <a:ext cx="238125" cy="238125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7867649" y="2924175"/>
              <a:ext cx="142875" cy="14287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" name="Group 61"/>
            <p:cNvGrpSpPr/>
            <p:nvPr/>
          </p:nvGrpSpPr>
          <p:grpSpPr>
            <a:xfrm>
              <a:off x="7820024" y="3214695"/>
              <a:ext cx="238125" cy="238125"/>
              <a:chOff x="6858000" y="2566995"/>
              <a:chExt cx="238125" cy="238125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6858000" y="2566995"/>
                <a:ext cx="238125" cy="238125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6905625" y="2608224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724400" y="3467100"/>
            <a:ext cx="28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 Pixel with only Y value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4724400" y="3765292"/>
            <a:ext cx="3106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only Cr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4724400" y="4111109"/>
            <a:ext cx="2926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-- Pixel with Y, Cr, and </a:t>
            </a:r>
            <a:r>
              <a:rPr lang="en-US" sz="1400" dirty="0" err="1" smtClean="0"/>
              <a:t>Cb</a:t>
            </a:r>
            <a:r>
              <a:rPr lang="en-US" sz="1400" dirty="0" smtClean="0"/>
              <a:t> values</a:t>
            </a:r>
            <a:endParaRPr 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7143750" y="461010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macroblock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42900" y="83979"/>
            <a:ext cx="8458200" cy="657225"/>
          </a:xfrm>
        </p:spPr>
        <p:txBody>
          <a:bodyPr/>
          <a:lstStyle/>
          <a:p>
            <a:r>
              <a:rPr lang="en-US" dirty="0" smtClean="0"/>
              <a:t>Video Encoder Flow (per </a:t>
            </a:r>
            <a:r>
              <a:rPr lang="en-US" dirty="0" err="1" smtClean="0"/>
              <a:t>Macroblock</a:t>
            </a:r>
            <a:r>
              <a:rPr lang="en-US" dirty="0" smtClean="0"/>
              <a:t>)</a:t>
            </a:r>
          </a:p>
        </p:txBody>
      </p:sp>
      <p:graphicFrame>
        <p:nvGraphicFramePr>
          <p:cNvPr id="46161" name="Group 81"/>
          <p:cNvGraphicFramePr>
            <a:graphicFrameLocks noGrp="1"/>
          </p:cNvGraphicFramePr>
          <p:nvPr/>
        </p:nvGraphicFramePr>
        <p:xfrm>
          <a:off x="223838" y="1644650"/>
          <a:ext cx="5576887" cy="1177798"/>
        </p:xfrm>
        <a:graphic>
          <a:graphicData uri="http://schemas.openxmlformats.org/drawingml/2006/table">
            <a:tbl>
              <a:tblPr/>
              <a:tblGrid>
                <a:gridCol w="1116012"/>
                <a:gridCol w="1049338"/>
                <a:gridCol w="1101725"/>
                <a:gridCol w="1128712"/>
                <a:gridCol w="1181100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Width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Height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Frames/Second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MCycles/Second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D1(NTSC)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D1 (PAL)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660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720P30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1280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1850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1080i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1080 (1088)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60 fields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3450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371475" y="4219575"/>
          <a:ext cx="5256213" cy="1682496"/>
        </p:xfrm>
        <a:graphic>
          <a:graphicData uri="http://schemas.openxmlformats.org/drawingml/2006/table">
            <a:tbl>
              <a:tblPr/>
              <a:tblGrid>
                <a:gridCol w="1508125"/>
                <a:gridCol w="1087438"/>
                <a:gridCol w="1330325"/>
                <a:gridCol w="1330325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Module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Percentage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Approximate MIPS (1080i)/Second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Number of Cores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Motion Estimation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~50%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1750              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IP, MC, Transform, Quantization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Entropy Encoder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~25%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875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IT, IQ and Reconstruction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~12.5%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437.5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0.5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52" name="Rectangle 3"/>
          <p:cNvSpPr>
            <a:spLocks noChangeArrowheads="1"/>
          </p:cNvSpPr>
          <p:nvPr/>
        </p:nvSpPr>
        <p:spPr bwMode="auto">
          <a:xfrm>
            <a:off x="0" y="99916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6941" y="950026"/>
          <a:ext cx="3011177" cy="5202960"/>
        </p:xfrm>
        <a:graphic>
          <a:graphicData uri="http://schemas.openxmlformats.org/presentationml/2006/ole">
            <p:oleObj spid="_x0000_s1026" name="Visio" r:id="rId4" imgW="3786183" imgH="654158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Coding Algorithm Limitations</a:t>
            </a:r>
          </a:p>
        </p:txBody>
      </p:sp>
      <p:sp>
        <p:nvSpPr>
          <p:cNvPr id="4710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Motion estimation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reconstruction of previous (and future) frames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Shortcuts can be performed (e.g., first row of frame N does not need last row of frame N-1).</a:t>
            </a:r>
          </a:p>
          <a:p>
            <a:pPr>
              <a:lnSpc>
                <a:spcPct val="90000"/>
              </a:lnSpc>
            </a:pPr>
            <a:r>
              <a:rPr lang="en-US" smtClean="0"/>
              <a:t>Intra-prediction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Depends on the macroblock above and to the left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done consecutively or encoding efficiency is lost (i.e., lower quality for the same number of bits)</a:t>
            </a:r>
          </a:p>
          <a:p>
            <a:pPr>
              <a:lnSpc>
                <a:spcPct val="90000"/>
              </a:lnSpc>
            </a:pPr>
            <a:r>
              <a:rPr lang="en-US" smtClean="0"/>
              <a:t>Entropy encoding (CABAC, CAVLC)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Must be processed in the macroblock order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frame is independent of other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9959" y="0"/>
            <a:ext cx="8826759" cy="657225"/>
          </a:xfrm>
        </p:spPr>
        <p:txBody>
          <a:bodyPr/>
          <a:lstStyle/>
          <a:p>
            <a:r>
              <a:rPr lang="en-US" sz="3000" dirty="0" smtClean="0"/>
              <a:t>How Many Channels Can One C6678 Process?</a:t>
            </a:r>
          </a:p>
        </p:txBody>
      </p:sp>
      <p:sp>
        <p:nvSpPr>
          <p:cNvPr id="4915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Looks like two channels;</a:t>
            </a:r>
            <a:br>
              <a:rPr lang="en-US" dirty="0" smtClean="0"/>
            </a:br>
            <a:r>
              <a:rPr lang="en-US" dirty="0" smtClean="0"/>
              <a:t>Each one uses four cores.</a:t>
            </a:r>
          </a:p>
          <a:p>
            <a:pPr lvl="1"/>
            <a:r>
              <a:rPr lang="en-US" dirty="0" smtClean="0"/>
              <a:t>Two cores for motion estimation</a:t>
            </a:r>
          </a:p>
          <a:p>
            <a:pPr lvl="1"/>
            <a:r>
              <a:rPr lang="en-US" dirty="0" smtClean="0"/>
              <a:t>One core for entropy encoding</a:t>
            </a:r>
          </a:p>
          <a:p>
            <a:pPr lvl="1"/>
            <a:r>
              <a:rPr lang="en-US" dirty="0" smtClean="0"/>
              <a:t>One core for everything else</a:t>
            </a:r>
          </a:p>
          <a:p>
            <a:r>
              <a:rPr lang="en-US" dirty="0" smtClean="0"/>
              <a:t>What other resources are needed?</a:t>
            </a:r>
          </a:p>
          <a:p>
            <a:pPr lvl="1"/>
            <a:r>
              <a:rPr lang="en-US" dirty="0" smtClean="0"/>
              <a:t>Streaming data in and out of the system</a:t>
            </a:r>
          </a:p>
          <a:p>
            <a:pPr lvl="1"/>
            <a:r>
              <a:rPr lang="en-US" dirty="0" smtClean="0"/>
              <a:t>Store and load data to and from DDR</a:t>
            </a:r>
          </a:p>
          <a:p>
            <a:pPr lvl="1"/>
            <a:r>
              <a:rPr lang="en-US" dirty="0" smtClean="0"/>
              <a:t>Internal bus bandwidth</a:t>
            </a:r>
          </a:p>
          <a:p>
            <a:pPr lvl="1"/>
            <a:r>
              <a:rPr lang="en-US" dirty="0" smtClean="0"/>
              <a:t>DMA availability</a:t>
            </a:r>
          </a:p>
          <a:p>
            <a:pPr lvl="1"/>
            <a:r>
              <a:rPr lang="en-US" dirty="0" smtClean="0"/>
              <a:t>Synchronization between cores, especially if trying to minimize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are the System Input Requirements?</a:t>
            </a:r>
          </a:p>
        </p:txBody>
      </p:sp>
      <p:sp>
        <p:nvSpPr>
          <p:cNvPr id="50178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233987"/>
          </a:xfrm>
        </p:spPr>
        <p:txBody>
          <a:bodyPr/>
          <a:lstStyle/>
          <a:p>
            <a:r>
              <a:rPr lang="en-US" dirty="0" smtClean="0"/>
              <a:t>Stream data in and out of the system:</a:t>
            </a:r>
          </a:p>
          <a:p>
            <a:pPr lvl="1"/>
            <a:r>
              <a:rPr lang="en-US" sz="2000" dirty="0" smtClean="0"/>
              <a:t>Raw data: 1920 * 1080 * 1.5  = 3,110,400 bytes per frame</a:t>
            </a:r>
            <a:br>
              <a:rPr lang="en-US" sz="2000" dirty="0" smtClean="0"/>
            </a:br>
            <a:r>
              <a:rPr lang="en-US" sz="2000" dirty="0" smtClean="0"/>
              <a:t>= 24.883200 bits per frame (~25M bits per frame)</a:t>
            </a:r>
          </a:p>
          <a:p>
            <a:pPr lvl="1"/>
            <a:r>
              <a:rPr lang="en-US" sz="2000" dirty="0" smtClean="0"/>
              <a:t>At 30 frames per second, the input is 750 Mbps</a:t>
            </a:r>
          </a:p>
          <a:p>
            <a:pPr lvl="1"/>
            <a:r>
              <a:rPr lang="en-US" sz="2000" dirty="0" smtClean="0"/>
              <a:t>NOTE: The order of raw data for a frame is Y component first, followed by U and V</a:t>
            </a:r>
          </a:p>
          <a:p>
            <a:r>
              <a:rPr lang="en-US" dirty="0" smtClean="0"/>
              <a:t>750 Mbps input requires one of the following:</a:t>
            </a:r>
          </a:p>
          <a:p>
            <a:pPr lvl="1"/>
            <a:r>
              <a:rPr lang="en-US" sz="2000" dirty="0" smtClean="0"/>
              <a:t>One SRIO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raw, about 3.5 </a:t>
            </a:r>
            <a:r>
              <a:rPr lang="en-US" sz="2000" dirty="0" err="1" smtClean="0"/>
              <a:t>Gbps</a:t>
            </a:r>
            <a:r>
              <a:rPr lang="en-US" sz="2000" dirty="0" smtClean="0"/>
              <a:t> of payload), </a:t>
            </a:r>
          </a:p>
          <a:p>
            <a:pPr lvl="1"/>
            <a:r>
              <a:rPr lang="en-US" sz="2000" dirty="0" smtClean="0"/>
              <a:t>One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 (5 </a:t>
            </a:r>
            <a:r>
              <a:rPr lang="en-US" sz="2000" dirty="0" err="1" smtClean="0"/>
              <a:t>Gbps</a:t>
            </a:r>
            <a:r>
              <a:rPr lang="en-US" sz="2000" dirty="0" smtClean="0"/>
              <a:t> raw)</a:t>
            </a:r>
          </a:p>
          <a:p>
            <a:pPr lvl="1"/>
            <a:r>
              <a:rPr lang="en-US" sz="2000" dirty="0" smtClean="0"/>
              <a:t>NOTE: </a:t>
            </a:r>
            <a:r>
              <a:rPr lang="en-US" sz="2000" dirty="0" err="1" smtClean="0"/>
              <a:t>KeyStone</a:t>
            </a:r>
            <a:r>
              <a:rPr lang="en-US" sz="2000" dirty="0" smtClean="0"/>
              <a:t> devices provide four SRIO lanes and two </a:t>
            </a:r>
            <a:r>
              <a:rPr lang="en-US" sz="2000" dirty="0" err="1" smtClean="0"/>
              <a:t>PCIe</a:t>
            </a:r>
            <a:r>
              <a:rPr lang="en-US" sz="2000" dirty="0" smtClean="0"/>
              <a:t> lanes</a:t>
            </a:r>
          </a:p>
          <a:p>
            <a:r>
              <a:rPr lang="en-US" dirty="0" smtClean="0"/>
              <a:t>Compressed data (e.g., 10 to 20 Mbps) can use SGMII (10M/100M/1G) or SRIO or </a:t>
            </a:r>
            <a:r>
              <a:rPr lang="en-US" dirty="0" err="1" smtClean="0"/>
              <a:t>PCIe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Accesses to the DDR?</a:t>
            </a:r>
          </a:p>
        </p:txBody>
      </p:sp>
      <p:sp>
        <p:nvSpPr>
          <p:cNvPr id="51202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For purposes of this example, only consider frame-size accesses.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All other accesses (ME vectors, parameters, compressed data, etc.) are negligible.</a:t>
            </a:r>
            <a:endParaRPr lang="en-US" smtClean="0"/>
          </a:p>
          <a:p>
            <a:pPr>
              <a:lnSpc>
                <a:spcPct val="80000"/>
              </a:lnSpc>
            </a:pPr>
            <a:r>
              <a:rPr lang="en-US" sz="2400" smtClean="0"/>
              <a:t>Requirements for processing a single frame: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Retrieving data from peripheral to DDR -  25M bits = 3.125MB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Motion estimation phase reads the current frame (only Y) and older Y component of reconstruction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A good ME algorithm may read up to 6x older frame(s).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7 * 1920 * 1088 = ~ 15M Bytes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Encoding phase reads the current frame and one old frame. The total size is about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Reconstruction phase reads one frame and writes one frame. So the total bandwidth is 6.25 MB.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Frame compression before or after the entropy encoder is negligible.</a:t>
            </a:r>
          </a:p>
          <a:p>
            <a:pPr lvl="1">
              <a:lnSpc>
                <a:spcPct val="80000"/>
              </a:lnSpc>
            </a:pPr>
            <a:r>
              <a:rPr lang="en-US" sz="2000" b="1" smtClean="0"/>
              <a:t>Total DDR access for a single frame is less than 32 MB.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Does This Access Avoid Contention?</a:t>
            </a:r>
          </a:p>
        </p:txBody>
      </p:sp>
      <p:sp>
        <p:nvSpPr>
          <p:cNvPr id="52226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z="2400" b="1" dirty="0" smtClean="0"/>
              <a:t>Total DDR access for a single frame is less than 32 MB.</a:t>
            </a:r>
            <a:endParaRPr lang="en-US" sz="2400" dirty="0" smtClean="0"/>
          </a:p>
          <a:p>
            <a:r>
              <a:rPr lang="en-US" sz="2400" dirty="0" smtClean="0"/>
              <a:t>The total DDR access for 30 frames per second (60 fields) is less than 32 * 30 = 960 MBps. </a:t>
            </a:r>
          </a:p>
          <a:p>
            <a:r>
              <a:rPr lang="en-US" sz="2400" dirty="0" smtClean="0"/>
              <a:t>The DDR3 raw bandwidth is more than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(1333 MHz clock and 64 bits). 10% utilization reduces contention possibilities.</a:t>
            </a:r>
          </a:p>
          <a:p>
            <a:r>
              <a:rPr lang="en-US" sz="2400" dirty="0" smtClean="0"/>
              <a:t>DDR3 DMA uses TeraNet with clock/3 and 128 bits. TeraNet bandwidth is 400 MHz * 16B = 6.4 </a:t>
            </a:r>
            <a:r>
              <a:rPr lang="en-US" sz="2400" dirty="0" err="1" smtClean="0"/>
              <a:t>GBps</a:t>
            </a:r>
            <a:r>
              <a:rPr lang="en-US" sz="2400" dirty="0" smtClean="0"/>
              <a:t>. 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" y="18662"/>
            <a:ext cx="8742784" cy="657225"/>
          </a:xfrm>
        </p:spPr>
        <p:txBody>
          <a:bodyPr/>
          <a:lstStyle/>
          <a:p>
            <a:r>
              <a:rPr lang="en-US" dirty="0" smtClean="0"/>
              <a:t>KeyStone </a:t>
            </a:r>
            <a:r>
              <a:rPr lang="en-US" dirty="0" err="1" smtClean="0"/>
              <a:t>SoC</a:t>
            </a:r>
            <a:r>
              <a:rPr lang="en-US" dirty="0" smtClean="0"/>
              <a:t> Architecture Resources </a:t>
            </a:r>
          </a:p>
        </p:txBody>
      </p:sp>
      <p:sp>
        <p:nvSpPr>
          <p:cNvPr id="53250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10 EDMA transfer controllers with 144 EDMA channels and 1152 </a:t>
            </a:r>
            <a:r>
              <a:rPr lang="en-US" dirty="0" err="1" smtClean="0"/>
              <a:t>PaRAM</a:t>
            </a:r>
            <a:r>
              <a:rPr lang="en-US" dirty="0" smtClean="0"/>
              <a:t> (parameter blocks)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EDMA scheme must be designed by the user.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LLD provides easy EDMA usage.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 addition, Navigator has its own PKTDMA for each master.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Data in and out of the system (SRIO, </a:t>
            </a:r>
            <a:r>
              <a:rPr lang="en-US" dirty="0" err="1" smtClean="0"/>
              <a:t>PCIe</a:t>
            </a:r>
            <a:r>
              <a:rPr lang="en-US" dirty="0" smtClean="0"/>
              <a:t> or SGMII)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synchronization between cores and moving pointers to data between cores is done using the Navigator.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IPC provides easy access to the Navigator.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</a:p>
        </p:txBody>
      </p:sp>
      <p:sp>
        <p:nvSpPr>
          <p:cNvPr id="54274" name="Rectangle 2339"/>
          <p:cNvSpPr>
            <a:spLocks noGrp="1" noChangeArrowheads="1"/>
          </p:cNvSpPr>
          <p:nvPr>
            <p:ph type="body" idx="1"/>
          </p:nvPr>
        </p:nvSpPr>
        <p:spPr>
          <a:xfrm>
            <a:off x="333375" y="887413"/>
            <a:ext cx="8467725" cy="549275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Two H264 high-quality 1080i encoders can be processed on a single </a:t>
            </a:r>
            <a:r>
              <a:rPr lang="en-US" b="1" smtClean="0">
                <a:solidFill>
                  <a:srgbClr val="FF0000"/>
                </a:solidFill>
              </a:rPr>
              <a:t>TMS320C6678</a:t>
            </a:r>
            <a:r>
              <a:rPr lang="en-US" b="1" smtClean="0"/>
              <a:t> </a:t>
            </a:r>
            <a:endParaRPr lang="en-US" smtClean="0">
              <a:solidFill>
                <a:srgbClr val="FF0000"/>
              </a:solidFill>
            </a:endParaRP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28588" y="0"/>
            <a:ext cx="8821737" cy="627063"/>
          </a:xfrm>
        </p:spPr>
        <p:txBody>
          <a:bodyPr/>
          <a:lstStyle/>
          <a:p>
            <a:r>
              <a:rPr lang="en-US" sz="2800" dirty="0" smtClean="0"/>
              <a:t>Multicore: The Forefront of Computing Technology </a:t>
            </a:r>
          </a:p>
        </p:txBody>
      </p:sp>
      <p:sp>
        <p:nvSpPr>
          <p:cNvPr id="34818" name="Content Placeholder 2"/>
          <p:cNvSpPr>
            <a:spLocks/>
          </p:cNvSpPr>
          <p:nvPr/>
        </p:nvSpPr>
        <p:spPr bwMode="auto">
          <a:xfrm>
            <a:off x="276225" y="1020763"/>
            <a:ext cx="8523288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2000" i="1" dirty="0" smtClean="0"/>
              <a:t>“We’re not going to have faster processors. Instead, making software run faster in the future will mean using parallel programming techniques. This will be a huge shift.” </a:t>
            </a:r>
            <a:br>
              <a:rPr lang="en-US" sz="2000" i="1" dirty="0" smtClean="0"/>
            </a:br>
            <a:r>
              <a:rPr lang="en-US" sz="2000" b="0" i="1" dirty="0" smtClean="0"/>
              <a:t>-- Katherine </a:t>
            </a:r>
            <a:r>
              <a:rPr lang="en-US" sz="2000" b="0" i="1" dirty="0" err="1" smtClean="0"/>
              <a:t>Yelick</a:t>
            </a:r>
            <a:r>
              <a:rPr lang="en-US" sz="2000" b="0" i="1" dirty="0" smtClean="0"/>
              <a:t>, Lawrence Berkeley National Laboratory</a:t>
            </a:r>
            <a:br>
              <a:rPr lang="en-US" sz="2000" b="0" i="1" dirty="0" smtClean="0"/>
            </a:br>
            <a:r>
              <a:rPr lang="en-US" sz="2000" b="0" i="1" dirty="0" smtClean="0"/>
              <a:t>from </a:t>
            </a:r>
            <a:r>
              <a:rPr lang="en-US" sz="2000" b="0" i="1" dirty="0" smtClean="0">
                <a:hlinkClick r:id="rId3"/>
              </a:rPr>
              <a:t>The </a:t>
            </a:r>
            <a:r>
              <a:rPr lang="en-US" altLang="zh-CN" sz="2000" b="0" i="1" dirty="0" smtClean="0">
                <a:ea typeface="SimSun" charset="-122"/>
                <a:hlinkClick r:id="rId3"/>
              </a:rPr>
              <a:t>Economist: Parallel Bars</a:t>
            </a:r>
            <a:r>
              <a:rPr lang="en-US" altLang="zh-CN" sz="2000" b="0" i="1" dirty="0" smtClean="0">
                <a:ea typeface="SimSun" charset="-122"/>
              </a:rPr>
              <a:t/>
            </a:r>
            <a:br>
              <a:rPr lang="en-US" altLang="zh-CN" sz="2000" b="0" i="1" dirty="0" smtClean="0">
                <a:ea typeface="SimSun" charset="-122"/>
              </a:rPr>
            </a:br>
            <a:endParaRPr lang="en-US" altLang="zh-CN" sz="2400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Multicore </a:t>
            </a:r>
            <a:r>
              <a:rPr lang="en-US" altLang="zh-CN" sz="2000" b="0" dirty="0">
                <a:ea typeface="SimSun" charset="-122"/>
              </a:rPr>
              <a:t>is </a:t>
            </a:r>
            <a:r>
              <a:rPr lang="en-US" altLang="zh-CN" sz="2000" b="0" dirty="0" smtClean="0">
                <a:ea typeface="SimSun" charset="-122"/>
              </a:rPr>
              <a:t>a term associated </a:t>
            </a:r>
            <a:r>
              <a:rPr lang="en-US" altLang="zh-CN" sz="2000" b="0" dirty="0">
                <a:ea typeface="SimSun" charset="-122"/>
              </a:rPr>
              <a:t>with </a:t>
            </a:r>
            <a:r>
              <a:rPr lang="en-US" altLang="zh-CN" sz="2000" b="0" dirty="0" smtClean="0">
                <a:ea typeface="SimSun" charset="-122"/>
              </a:rPr>
              <a:t>parallel processing, which refers to the use of simultaneous processors to execute an application or multiple computational threads. </a:t>
            </a:r>
          </a:p>
          <a:p>
            <a:pPr marL="342900" indent="-342900" algn="ctr" eaLnBrk="0" hangingPunct="0">
              <a:spcBef>
                <a:spcPct val="20000"/>
              </a:spcBef>
            </a:pPr>
            <a:endParaRPr lang="en-US" altLang="zh-CN" b="0" dirty="0" smtClean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 smtClean="0">
                <a:ea typeface="SimSun" charset="-122"/>
              </a:rPr>
              <a:t>Parallel programming/processing can </a:t>
            </a:r>
            <a:r>
              <a:rPr lang="en-US" altLang="zh-CN" sz="2000" b="0" dirty="0">
                <a:ea typeface="SimSun" charset="-122"/>
              </a:rPr>
              <a:t>be implemented </a:t>
            </a:r>
            <a:r>
              <a:rPr lang="en-US" altLang="zh-CN" sz="2000" b="0" dirty="0" smtClean="0">
                <a:ea typeface="SimSun" charset="-122"/>
              </a:rPr>
              <a:t>on TI’s KeyStone </a:t>
            </a:r>
            <a:r>
              <a:rPr lang="en-US" altLang="zh-CN" sz="2000" b="0" dirty="0" err="1" smtClean="0">
                <a:ea typeface="SimSun" charset="-122"/>
              </a:rPr>
              <a:t>multicore</a:t>
            </a:r>
            <a:r>
              <a:rPr lang="en-US" altLang="zh-CN" sz="2000" b="0" dirty="0" smtClean="0">
                <a:ea typeface="SimSun" charset="-122"/>
              </a:rPr>
              <a:t> architecture.</a:t>
            </a: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dirty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46264" y="1330778"/>
          <a:ext cx="7671460" cy="3782456"/>
        </p:xfrm>
        <a:graphic>
          <a:graphicData uri="http://schemas.openxmlformats.org/presentationml/2006/ole">
            <p:oleObj spid="_x0000_s2050" name="Visio" r:id="rId4" imgW="9655632" imgH="476223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068388"/>
            <a:ext cx="8467725" cy="5075237"/>
          </a:xfrm>
        </p:spPr>
        <p:txBody>
          <a:bodyPr/>
          <a:lstStyle/>
          <a:p>
            <a:r>
              <a:rPr lang="en-US" sz="2400" dirty="0" smtClean="0"/>
              <a:t>Parallel processing divides big applications into smaller applications and distributes tasks across multiple cores.</a:t>
            </a:r>
          </a:p>
          <a:p>
            <a:r>
              <a:rPr lang="en-US" sz="2400" dirty="0" smtClean="0"/>
              <a:t>The goal is to speed up processing of a computationally-intensive applications.</a:t>
            </a:r>
          </a:p>
          <a:p>
            <a:r>
              <a:rPr lang="en-US" sz="2400" dirty="0" smtClean="0"/>
              <a:t>Characteristics of computationally-intensive applications:</a:t>
            </a:r>
          </a:p>
          <a:p>
            <a:pPr lvl="1"/>
            <a:r>
              <a:rPr lang="en-US" sz="2000" dirty="0" smtClean="0"/>
              <a:t>Large amount of data to process</a:t>
            </a:r>
          </a:p>
          <a:p>
            <a:pPr lvl="1"/>
            <a:r>
              <a:rPr lang="en-US" sz="2000" dirty="0" smtClean="0"/>
              <a:t>Complex algorithms require many computations</a:t>
            </a:r>
          </a:p>
          <a:p>
            <a:r>
              <a:rPr lang="en-US" sz="2400" dirty="0" smtClean="0"/>
              <a:t>Goals of task partitioning</a:t>
            </a:r>
          </a:p>
          <a:p>
            <a:pPr lvl="1"/>
            <a:r>
              <a:rPr lang="en-US" sz="2000" dirty="0" smtClean="0"/>
              <a:t>Computational load balancing evenly divides effort among all available cores</a:t>
            </a:r>
          </a:p>
          <a:p>
            <a:pPr lvl="1"/>
            <a:r>
              <a:rPr lang="en-US" sz="2000" dirty="0" smtClean="0"/>
              <a:t>Minimizes contention of system resources</a:t>
            </a:r>
          </a:p>
          <a:p>
            <a:pPr lvl="2"/>
            <a:r>
              <a:rPr lang="en-US" sz="1800" dirty="0" smtClean="0"/>
              <a:t>Memory (DDR, shared L2)</a:t>
            </a:r>
          </a:p>
          <a:p>
            <a:pPr lvl="2"/>
            <a:r>
              <a:rPr lang="en-US" sz="1800" dirty="0" smtClean="0"/>
              <a:t>Transport (</a:t>
            </a:r>
            <a:r>
              <a:rPr lang="en-US" sz="1800" dirty="0" err="1" smtClean="0"/>
              <a:t>Teranet</a:t>
            </a:r>
            <a:r>
              <a:rPr lang="en-US" sz="1800" dirty="0" smtClean="0"/>
              <a:t>, peripherals)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65150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5842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Network gateway, speech/voice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Typically hundreds or thousands of channels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Each channel consumes about 30 MIPS 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Large, complex, floating point FFT (1M)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Multiple-size, short FFTs</a:t>
            </a:r>
            <a:br>
              <a:rPr lang="en-US" altLang="zh-CN" sz="2000" b="0">
                <a:ea typeface="SimSun" charset="-122"/>
              </a:rPr>
            </a:br>
            <a:endParaRPr lang="en-US" altLang="zh-CN" sz="2000" b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processing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Slice-based 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Video transcoder (low quality)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>
                <a:ea typeface="SimSun" charset="-122"/>
              </a:rPr>
              <a:t>High-quality decoder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000" b="0">
              <a:ea typeface="SimSun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endParaRPr lang="en-US" altLang="zh-CN" sz="2400" b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1738" cy="523875"/>
          </a:xfrm>
        </p:spPr>
        <p:txBody>
          <a:bodyPr/>
          <a:lstStyle/>
          <a:p>
            <a:r>
              <a:rPr lang="en-US" dirty="0" smtClean="0"/>
              <a:t>Parallel Processing: Use Cases</a:t>
            </a:r>
          </a:p>
        </p:txBody>
      </p:sp>
      <p:sp>
        <p:nvSpPr>
          <p:cNvPr id="36866" name="Content Placeholder 2"/>
          <p:cNvSpPr>
            <a:spLocks/>
          </p:cNvSpPr>
          <p:nvPr/>
        </p:nvSpPr>
        <p:spPr bwMode="auto">
          <a:xfrm>
            <a:off x="285750" y="833438"/>
            <a:ext cx="8523288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Medical imaging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Filtering &gt; reconstruction &gt; post filtering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Edge detection</a:t>
            </a:r>
            <a:br>
              <a:rPr lang="en-US" altLang="zh-CN" sz="2000" b="0" dirty="0">
                <a:ea typeface="SimSun" charset="-122"/>
              </a:rPr>
            </a:b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LTE channel </a:t>
            </a:r>
            <a:r>
              <a:rPr lang="en-US" altLang="zh-CN" sz="2000" b="0" dirty="0" smtClean="0">
                <a:ea typeface="SimSun" charset="-122"/>
              </a:rPr>
              <a:t>in</a:t>
            </a:r>
            <a:r>
              <a:rPr lang="en-US" altLang="zh-CN" sz="2000" b="0" dirty="0" smtClean="0">
                <a:ea typeface="SimSun" charset="-122"/>
              </a:rPr>
              <a:t>cluding </a:t>
            </a:r>
            <a:r>
              <a:rPr lang="en-US" altLang="zh-CN" sz="2000" b="0" dirty="0">
                <a:ea typeface="SimSun" charset="-122"/>
              </a:rPr>
              <a:t>turbo decoder/encoder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Two cores uplink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Two cores downlink</a:t>
            </a:r>
            <a:br>
              <a:rPr lang="en-US" altLang="zh-CN" sz="2000" b="0" dirty="0">
                <a:ea typeface="SimSun" charset="-122"/>
              </a:rPr>
            </a:b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LTE </a:t>
            </a:r>
            <a:r>
              <a:rPr lang="en-US" altLang="zh-CN" sz="2000" b="0">
                <a:ea typeface="SimSun" charset="-122"/>
              </a:rPr>
              <a:t>channel </a:t>
            </a:r>
            <a:r>
              <a:rPr lang="en-US" altLang="zh-CN" sz="2000" b="0" smtClean="0">
                <a:ea typeface="SimSun" charset="-122"/>
              </a:rPr>
              <a:t>ex</a:t>
            </a:r>
            <a:r>
              <a:rPr lang="en-US" altLang="zh-CN" sz="2000" b="0" smtClean="0">
                <a:ea typeface="SimSun" charset="-122"/>
              </a:rPr>
              <a:t>cluding </a:t>
            </a:r>
            <a:r>
              <a:rPr lang="en-US" altLang="zh-CN" sz="2000" b="0" dirty="0">
                <a:ea typeface="SimSun" charset="-122"/>
              </a:rPr>
              <a:t>turbo decoder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Equal to the performance of 30 cores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Each core works on a package of bits</a:t>
            </a:r>
            <a:br>
              <a:rPr lang="en-US" altLang="zh-CN" sz="2000" b="0" dirty="0">
                <a:ea typeface="SimSun" charset="-122"/>
              </a:rPr>
            </a:br>
            <a:endParaRPr lang="en-US" altLang="zh-CN" sz="2000" b="0" dirty="0">
              <a:ea typeface="SimSun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Scientific processing 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Large complex matrix manipulations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000" b="0" dirty="0">
                <a:ea typeface="SimSun" charset="-122"/>
              </a:rPr>
              <a:t>Use Case: Oil exploration</a:t>
            </a:r>
            <a:endParaRPr lang="en-US" altLang="zh-CN" sz="2400" b="0" dirty="0">
              <a:ea typeface="SimSun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Processing: Control Models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Master Slave Model</a:t>
            </a:r>
          </a:p>
          <a:p>
            <a:pPr lvl="1"/>
            <a:r>
              <a:rPr lang="en-US" sz="2000" dirty="0" smtClean="0"/>
              <a:t>Multiple speech processing</a:t>
            </a:r>
          </a:p>
          <a:p>
            <a:pPr lvl="1"/>
            <a:r>
              <a:rPr lang="en-US" sz="2000" dirty="0" smtClean="0"/>
              <a:t>Variable-size, short FFT</a:t>
            </a:r>
          </a:p>
          <a:p>
            <a:pPr lvl="1"/>
            <a:r>
              <a:rPr lang="en-US" sz="2000" dirty="0" smtClean="0"/>
              <a:t>Video encoder slice processing</a:t>
            </a:r>
          </a:p>
          <a:p>
            <a:pPr lvl="1"/>
            <a:r>
              <a:rPr lang="en-US" sz="2000" dirty="0" smtClean="0"/>
              <a:t>VLFFT</a:t>
            </a:r>
          </a:p>
          <a:p>
            <a:r>
              <a:rPr lang="en-US" b="1" dirty="0" smtClean="0"/>
              <a:t>Data Flow Model</a:t>
            </a:r>
          </a:p>
          <a:p>
            <a:pPr lvl="1"/>
            <a:r>
              <a:rPr lang="en-US" sz="2000" dirty="0" smtClean="0"/>
              <a:t>High quality video encoder</a:t>
            </a:r>
          </a:p>
          <a:p>
            <a:pPr lvl="1"/>
            <a:r>
              <a:rPr lang="en-US" sz="2000" dirty="0" smtClean="0"/>
              <a:t>Video decoder</a:t>
            </a:r>
          </a:p>
          <a:p>
            <a:pPr lvl="1"/>
            <a:r>
              <a:rPr lang="en-US" sz="2000" dirty="0" smtClean="0"/>
              <a:t>Video </a:t>
            </a:r>
            <a:r>
              <a:rPr lang="en-US" sz="2000" dirty="0" err="1" smtClean="0"/>
              <a:t>transcoder</a:t>
            </a:r>
            <a:endParaRPr lang="en-US" sz="2000" dirty="0" smtClean="0"/>
          </a:p>
          <a:p>
            <a:pPr lvl="1"/>
            <a:r>
              <a:rPr lang="en-US" sz="2000" dirty="0" smtClean="0"/>
              <a:t>LTE physical layer</a:t>
            </a:r>
            <a:endParaRPr lang="en-US" dirty="0" smtClean="0"/>
          </a:p>
        </p:txBody>
      </p: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5327650" y="4452938"/>
            <a:ext cx="2778125" cy="296862"/>
            <a:chOff x="3356" y="2805"/>
            <a:chExt cx="1750" cy="18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700" y="2810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2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4149" y="2805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1</a:t>
              </a: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558" y="280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Core 0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3956" y="2874"/>
              <a:ext cx="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Line 17"/>
            <p:cNvSpPr>
              <a:spLocks noChangeShapeType="1"/>
            </p:cNvSpPr>
            <p:nvPr/>
          </p:nvSpPr>
          <p:spPr bwMode="auto">
            <a:xfrm>
              <a:off x="4549" y="2880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3356" y="2886"/>
              <a:ext cx="194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5570538" y="1416050"/>
            <a:ext cx="2528887" cy="1447800"/>
            <a:chOff x="3509" y="658"/>
            <a:chExt cx="1593" cy="91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4085" y="937"/>
              <a:ext cx="47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Master</a:t>
              </a: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4651" y="1387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4106" y="1388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509" y="1384"/>
              <a:ext cx="40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200"/>
                <a:t>Slave</a:t>
              </a:r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4333" y="658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H="1">
              <a:off x="3750" y="1123"/>
              <a:ext cx="37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291" y="1128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4461" y="1123"/>
              <a:ext cx="317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3862" y="1117"/>
              <a:ext cx="34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367" y="1128"/>
              <a:ext cx="0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4537" y="1111"/>
              <a:ext cx="335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561" y="1023"/>
              <a:ext cx="54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Parallel Processing: Partitioning Considerations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Function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tasks are divided into function blocks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Function blocks are assigned to each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The output of one core is the input of the next core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H.264 high quality encoding and decoding, LTE</a:t>
            </a:r>
          </a:p>
          <a:p>
            <a:pPr>
              <a:lnSpc>
                <a:spcPct val="80000"/>
              </a:lnSpc>
            </a:pPr>
            <a:r>
              <a:rPr lang="en-US" sz="2400" b="1" dirty="0" smtClean="0"/>
              <a:t>Data driven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Large data sets are divided into smaller data sets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All cores perform the same process on different blocks of data</a:t>
            </a:r>
          </a:p>
          <a:p>
            <a:pPr marL="690563" lvl="1" indent="-288925">
              <a:lnSpc>
                <a:spcPct val="80000"/>
              </a:lnSpc>
            </a:pPr>
            <a:r>
              <a:rPr lang="en-US" sz="2000" dirty="0" smtClean="0"/>
              <a:t>Use cases: image processing, multi-channel speech processing, sliced-based encoder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Parallel Processing: System Recommendations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Ability to perform many operations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Fixed-point AND floating-point processing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SIMD instruction, multicore architecture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communicate with the external world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two-way peripherals that support high bit-rate traffic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response to external events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Ability to address large external memory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Fast and efficient save and retrieve methods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Transparent resource sharing between cores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Efficient communication between cores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Synchronization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Messaging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Data sharing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Parallel Processing: Recommended Tools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185863"/>
            <a:ext cx="8467725" cy="5132387"/>
          </a:xfrm>
        </p:spPr>
        <p:txBody>
          <a:bodyPr/>
          <a:lstStyle/>
          <a:p>
            <a:r>
              <a:rPr lang="en-US" sz="2000" smtClean="0"/>
              <a:t>Easy-to-use IDE (Integrated Development Environment)</a:t>
            </a:r>
          </a:p>
          <a:p>
            <a:pPr lvl="1"/>
            <a:r>
              <a:rPr lang="en-US" sz="1800" smtClean="0"/>
              <a:t>Advanced debug features (system trace, CP tracer)</a:t>
            </a:r>
          </a:p>
          <a:p>
            <a:pPr lvl="1"/>
            <a:r>
              <a:rPr lang="en-US" sz="1800" smtClean="0"/>
              <a:t>Simultaneous, core-specific debug monitoring</a:t>
            </a:r>
          </a:p>
          <a:p>
            <a:r>
              <a:rPr lang="en-US" sz="2000" smtClean="0"/>
              <a:t>Real-time operating system (e.g., SYS/BIOS)</a:t>
            </a:r>
          </a:p>
          <a:p>
            <a:r>
              <a:rPr lang="en-US" sz="2000" smtClean="0"/>
              <a:t>Multicore software development kit</a:t>
            </a:r>
          </a:p>
          <a:p>
            <a:pPr lvl="1"/>
            <a:r>
              <a:rPr lang="en-US" sz="2000" smtClean="0"/>
              <a:t>Standard APIs simplifies programming</a:t>
            </a:r>
          </a:p>
          <a:p>
            <a:pPr lvl="1"/>
            <a:r>
              <a:rPr lang="en-US" sz="2000" smtClean="0"/>
              <a:t>Layered abstraction hides physical details from the application</a:t>
            </a:r>
          </a:p>
          <a:p>
            <a:r>
              <a:rPr lang="en-US" sz="2000" smtClean="0"/>
              <a:t>System optimized capabilities</a:t>
            </a:r>
          </a:p>
          <a:p>
            <a:pPr lvl="1"/>
            <a:r>
              <a:rPr lang="en-US" sz="1800" smtClean="0"/>
              <a:t>Full-featured compiler, optimizer, linker</a:t>
            </a:r>
          </a:p>
          <a:p>
            <a:pPr lvl="1"/>
            <a:r>
              <a:rPr lang="en-US" sz="1800" smtClean="0"/>
              <a:t>Third-party support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.885"/>
  <p:tag name="ARTICULATE_SLIDE_PAUSE" val="0"/>
  <p:tag name="ARTICULATE_NAV_LEVEL" val="1"/>
  <p:tag name="ARTICULATE_PLAYLIST_ID" val="-1"/>
  <p:tag name="ARTICULATE_LOCK_SLIDE" val="0"/>
  <p:tag name="ARTICULATE_SLIDE_GUID" val="729f5771-939f-459c-a799-aec7698a9bca"/>
  <p:tag name="ARTICULATE_SLIDE_NAV" val="1"/>
</p:tagLst>
</file>

<file path=ppt/theme/theme1.xml><?xml version="1.0" encoding="utf-8"?>
<a:theme xmlns:a="http://schemas.openxmlformats.org/drawingml/2006/main" name="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_nda_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inalPowerpoint 4">
    <a:dk1>
      <a:srgbClr val="000000"/>
    </a:dk1>
    <a:lt1>
      <a:srgbClr val="FF0000"/>
    </a:lt1>
    <a:dk2>
      <a:srgbClr val="FFFFFF"/>
    </a:dk2>
    <a:lt2>
      <a:srgbClr val="000000"/>
    </a:lt2>
    <a:accent1>
      <a:srgbClr val="AAAAAA"/>
    </a:accent1>
    <a:accent2>
      <a:srgbClr val="FFFFFF"/>
    </a:accent2>
    <a:accent3>
      <a:srgbClr val="FFAAAA"/>
    </a:accent3>
    <a:accent4>
      <a:srgbClr val="000000"/>
    </a:accent4>
    <a:accent5>
      <a:srgbClr val="D2D2D2"/>
    </a:accent5>
    <a:accent6>
      <a:srgbClr val="E7E7E7"/>
    </a:accent6>
    <a:hlink>
      <a:srgbClr val="00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15692</TotalTime>
  <Words>1108</Words>
  <Application>Microsoft Office PowerPoint</Application>
  <PresentationFormat>On-screen Show (4:3)</PresentationFormat>
  <Paragraphs>256</Paragraphs>
  <Slides>20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FinalPowerpoint</vt:lpstr>
      <vt:lpstr>Custom Design</vt:lpstr>
      <vt:lpstr>ti_nda_powerpoint</vt:lpstr>
      <vt:lpstr>Visio</vt:lpstr>
      <vt:lpstr>Multicore Design Considerations</vt:lpstr>
      <vt:lpstr>Multicore: The Forefront of Computing Technology </vt:lpstr>
      <vt:lpstr>Parallel Processing </vt:lpstr>
      <vt:lpstr>Parallel Processing: Use Cases</vt:lpstr>
      <vt:lpstr>Parallel Processing: Use Cases</vt:lpstr>
      <vt:lpstr>Parallel Processing: Control Models</vt:lpstr>
      <vt:lpstr>Parallel Processing: Partitioning Considerations</vt:lpstr>
      <vt:lpstr>Parallel Processing: System Recommendations</vt:lpstr>
      <vt:lpstr>Parallel Processing: Recommended Tools</vt:lpstr>
      <vt:lpstr>Example: High Def 1080i60 Video H264 Encoder</vt:lpstr>
      <vt:lpstr>Macroblock and Pixel Data</vt:lpstr>
      <vt:lpstr>Video Encoder Flow (per Macroblock)</vt:lpstr>
      <vt:lpstr>Video Coding Algorithm Limitations</vt:lpstr>
      <vt:lpstr>How Many Channels Can One C6678 Process?</vt:lpstr>
      <vt:lpstr>What are the System Input Requirements?</vt:lpstr>
      <vt:lpstr>How Many Accesses to the DDR?</vt:lpstr>
      <vt:lpstr>How Does This Access Avoid Contention?</vt:lpstr>
      <vt:lpstr>KeyStone SoC Architecture Resources </vt:lpstr>
      <vt:lpstr>Conclusion</vt:lpstr>
      <vt:lpstr>System Architecture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Tifany</dc:creator>
  <cp:lastModifiedBy>Robert J. Hillard</cp:lastModifiedBy>
  <cp:revision>701</cp:revision>
  <dcterms:created xsi:type="dcterms:W3CDTF">2010-05-24T20:22:24Z</dcterms:created>
  <dcterms:modified xsi:type="dcterms:W3CDTF">2012-10-25T05:50:35Z</dcterms:modified>
</cp:coreProperties>
</file>