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5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4" r:id="rId12"/>
    <p:sldId id="277" r:id="rId13"/>
    <p:sldId id="278" r:id="rId14"/>
    <p:sldId id="279" r:id="rId15"/>
    <p:sldId id="31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16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8" r:id="rId39"/>
    <p:sldId id="319" r:id="rId40"/>
    <p:sldId id="320" r:id="rId41"/>
    <p:sldId id="321" r:id="rId42"/>
    <p:sldId id="317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7010400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05" d="100"/>
          <a:sy n="105" d="100"/>
        </p:scale>
        <p:origin x="-366" y="-9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hj4/spruhj4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842" indent="-171842">
              <a:buFontTx/>
              <a:buChar char="-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8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651" indent="-286404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616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862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2109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0355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600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847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5093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63CFED-6B03-43D7-8EB5-1C9242339FC7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Note: Look into ARM. </a:t>
            </a:r>
          </a:p>
          <a:p>
            <a:r>
              <a:rPr lang="en-US" dirty="0" smtClean="0"/>
              <a:t>Update: Couldn’t find anything on arbitration. Here is a link to the ARM Corepac User Guide.</a:t>
            </a:r>
          </a:p>
          <a:p>
            <a:r>
              <a:rPr lang="en-US" dirty="0" smtClean="0">
                <a:hlinkClick r:id="rId3"/>
              </a:rPr>
              <a:t>http://www.ti.com/lit/ug/spruhj4/spruhj4.pdf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3EB1FD3-AC67-490D-B26D-CFA8D0F899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</a:t>
            </a:r>
            <a:br>
              <a:rPr lang="en-US" dirty="0" smtClean="0"/>
            </a:br>
            <a:r>
              <a:rPr lang="en-US" dirty="0" smtClean="0"/>
              <a:t>Connectivity and Priorities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SPRPxxx 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 l="8384" t="6174"/>
          <a:stretch>
            <a:fillRect/>
          </a:stretch>
        </p:blipFill>
        <p:spPr bwMode="auto">
          <a:xfrm>
            <a:off x="1041238" y="861072"/>
            <a:ext cx="7298133" cy="5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Multicore Shared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Memory Controller (MSMC)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1566"/>
          <a:stretch>
            <a:fillRect/>
          </a:stretch>
        </p:blipFill>
        <p:spPr bwMode="auto">
          <a:xfrm>
            <a:off x="542920" y="825459"/>
            <a:ext cx="8243888" cy="543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II: MSMC Interfaces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I: MSMC SRAM Banks</a:t>
            </a:r>
            <a:br>
              <a:rPr lang="en-US" sz="3600" dirty="0" smtClean="0"/>
            </a:br>
            <a:r>
              <a:rPr lang="en-US" sz="3600" dirty="0" smtClean="0"/>
              <a:t>(2x32 bytes) 64 Bytes Aligned</a:t>
            </a:r>
            <a:endParaRPr lang="en-US" sz="36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16421"/>
          <a:stretch>
            <a:fillRect/>
          </a:stretch>
        </p:blipFill>
        <p:spPr bwMode="auto">
          <a:xfrm>
            <a:off x="1635905" y="1295400"/>
            <a:ext cx="5705475" cy="48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II: MSMC SRAM Banks</a:t>
            </a:r>
            <a:br>
              <a:rPr lang="en-US" sz="3600" dirty="0" smtClean="0"/>
            </a:br>
            <a:r>
              <a:rPr lang="en-US" sz="3600" dirty="0" smtClean="0"/>
              <a:t>(4x32 bytes) 128 Bytes Aligned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3987" t="1784" r="1272"/>
          <a:stretch>
            <a:fillRect/>
          </a:stretch>
        </p:blipFill>
        <p:spPr bwMode="auto">
          <a:xfrm>
            <a:off x="1578694" y="1256833"/>
            <a:ext cx="5886318" cy="49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C66x CorePac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Bandwidth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18924"/>
            <a:ext cx="4611688" cy="49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48AC95-BF38-41E5-A1D8-042DED36C3D3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92869"/>
            <a:ext cx="8822531" cy="978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C66x CorePac Bandwidth Management: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0613"/>
            <a:ext cx="3460750" cy="4921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To set priorities for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Ensure that requester does not use C66x CorePac resource(s) for too long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Memory-mapped registers configuration bus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31570" y="6026151"/>
            <a:ext cx="2571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C66x CorePac 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Requestors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946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Potential requestors of resources</a:t>
            </a:r>
          </a:p>
          <a:p>
            <a:pPr>
              <a:defRPr/>
            </a:pPr>
            <a:r>
              <a:rPr lang="en-US" sz="1800" dirty="0" smtClean="0"/>
              <a:t>DSP-initiated transfers</a:t>
            </a:r>
          </a:p>
          <a:p>
            <a:pPr lvl="1">
              <a:defRPr/>
            </a:pPr>
            <a:r>
              <a:rPr lang="en-US" sz="1600" dirty="0" smtClean="0"/>
              <a:t>Data access</a:t>
            </a:r>
          </a:p>
          <a:p>
            <a:pPr lvl="1">
              <a:defRPr/>
            </a:pPr>
            <a:r>
              <a:rPr lang="en-US" sz="1600" dirty="0" smtClean="0"/>
              <a:t>Program access</a:t>
            </a:r>
          </a:p>
          <a:p>
            <a:pPr>
              <a:defRPr/>
            </a:pPr>
            <a:r>
              <a:rPr lang="en-US" sz="1800" dirty="0" smtClean="0"/>
              <a:t>Cache Coherency Operations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Block-based (operations on a range of addresses)</a:t>
            </a:r>
          </a:p>
          <a:p>
            <a:pPr lvl="1">
              <a:defRPr/>
            </a:pPr>
            <a:r>
              <a:rPr lang="en-US" sz="1600" dirty="0" smtClean="0"/>
              <a:t>Global (operations on the entire cache)</a:t>
            </a:r>
          </a:p>
          <a:p>
            <a:pPr>
              <a:defRPr/>
            </a:pPr>
            <a:r>
              <a:rPr lang="en-US" sz="1800" dirty="0" smtClean="0"/>
              <a:t>IDMA (Internal DMA)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Local memory to memory DMA</a:t>
            </a:r>
          </a:p>
          <a:p>
            <a:pPr>
              <a:defRPr/>
            </a:pPr>
            <a:r>
              <a:rPr lang="en-US" sz="1800" dirty="0" smtClean="0"/>
              <a:t>SDMA (Slave DMA)</a:t>
            </a:r>
          </a:p>
          <a:p>
            <a:pPr lvl="1">
              <a:defRPr/>
            </a:pPr>
            <a:r>
              <a:rPr lang="en-US" sz="1600" dirty="0" smtClean="0"/>
              <a:t>External initiated</a:t>
            </a:r>
          </a:p>
          <a:p>
            <a:pPr lvl="1">
              <a:defRPr/>
            </a:pPr>
            <a:r>
              <a:rPr lang="en-US" sz="1600" dirty="0" smtClean="0"/>
              <a:t>Masters outside the CorePac requesting access to a resource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76399"/>
            <a:ext cx="8467725" cy="445611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A Word about Cache</a:t>
            </a:r>
          </a:p>
          <a:p>
            <a:pPr>
              <a:defRPr/>
            </a:pPr>
            <a:r>
              <a:rPr lang="en-US" sz="2400" dirty="0" smtClean="0"/>
              <a:t>L1 cache is read only allocated (no cache line is allocated when write)</a:t>
            </a:r>
          </a:p>
          <a:p>
            <a:pPr>
              <a:defRPr/>
            </a:pPr>
            <a:r>
              <a:rPr lang="en-US" sz="2400" dirty="0" smtClean="0"/>
              <a:t>L2 cache is read and write allocation (unless configured otherwise)</a:t>
            </a:r>
          </a:p>
          <a:p>
            <a:pPr>
              <a:defRPr/>
            </a:pPr>
            <a:r>
              <a:rPr lang="en-US" sz="2400" dirty="0" smtClean="0"/>
              <a:t>Cache is configured using CSL functions. API are defined in csl_cache.h and csl_cachAux.h . These files are located in </a:t>
            </a:r>
            <a:r>
              <a:rPr lang="en-US" sz="2000" i="1" dirty="0" smtClean="0"/>
              <a:t>C:\ti\MCSDK_3_01_12\pdk_keystone2_3_00_01_12\packages\ti\csl</a:t>
            </a:r>
          </a:p>
          <a:p>
            <a:pPr>
              <a:defRPr/>
            </a:pPr>
            <a:r>
              <a:rPr lang="en-US" sz="2400" dirty="0" smtClean="0"/>
              <a:t>L2 Cache write-through is supported by the MAR registers – the configuration is visible in the BIOS API</a:t>
            </a:r>
          </a:p>
          <a:p>
            <a:pPr>
              <a:buNone/>
            </a:pPr>
            <a:r>
              <a:rPr lang="en-US" sz="2200" i="1" dirty="0" smtClean="0"/>
              <a:t>static inline Void BCACHE_setMar(Ptr baseAddr, size_t byteSize, UInt32 val)</a:t>
            </a:r>
          </a:p>
          <a:p>
            <a:pPr>
              <a:buNone/>
            </a:pPr>
            <a:r>
              <a:rPr lang="en-US" sz="2200" i="1" dirty="0" smtClean="0"/>
              <a:t>{</a:t>
            </a:r>
          </a:p>
          <a:p>
            <a:pPr>
              <a:buNone/>
            </a:pPr>
            <a:r>
              <a:rPr lang="en-US" sz="2200" i="1" dirty="0" smtClean="0"/>
              <a:t>    ti_sysbios_family_c66_Cache_setMar(baseAddr, byteSize, val);</a:t>
            </a:r>
          </a:p>
          <a:p>
            <a:pPr>
              <a:buNone/>
            </a:pPr>
            <a:r>
              <a:rPr lang="en-US" sz="2200" i="1" dirty="0" smtClean="0"/>
              <a:t>}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C66x CorePac Bandwidth Management:</a:t>
            </a:r>
            <a:br>
              <a:rPr lang="en-US" sz="4000" dirty="0" smtClean="0"/>
            </a:br>
            <a:r>
              <a:rPr lang="en-US" sz="4000" dirty="0" smtClean="0"/>
              <a:t>Priority Declarations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5" y="1292232"/>
            <a:ext cx="8467725" cy="43322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800" dirty="0" smtClean="0"/>
              <a:t>The table below shows where the priority declaration for each requestor is declared.</a:t>
            </a:r>
          </a:p>
          <a:p>
            <a:pPr marL="0" indent="0">
              <a:buFontTx/>
              <a:buNone/>
            </a:pPr>
            <a:endParaRPr lang="en-US" sz="18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D4A1FC-4BD8-489D-869A-1963ADFFC75F}" type="slidenum">
              <a:rPr lang="en-US" smtClean="0"/>
              <a:pPr eaLnBrk="1" hangingPunct="1">
                <a:defRPr/>
              </a:pPr>
              <a:t>19</a:t>
            </a:fld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92" y="1990726"/>
            <a:ext cx="773588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12956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/>
              <a:t>Multicore Shared Memory Controller (MSMC)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C66x CorePac </a:t>
            </a:r>
            <a:r>
              <a:rPr lang="en-US" sz="2800" b="0" dirty="0" smtClean="0"/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andwidth Management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Priorities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Internal Access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Master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Access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TeraNet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EDMA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Arbitration Registers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5119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BWM </a:t>
            </a:r>
            <a:r>
              <a:rPr lang="en-US" dirty="0"/>
              <a:t>Scheme</a:t>
            </a:r>
          </a:p>
          <a:p>
            <a:pPr>
              <a:defRPr/>
            </a:pPr>
            <a:r>
              <a:rPr lang="en-US" sz="1600" dirty="0" smtClean="0"/>
              <a:t>Bandwidth management is implemented locally through registers called “Arbitration Registers.” </a:t>
            </a:r>
          </a:p>
          <a:p>
            <a:pPr>
              <a:defRPr/>
            </a:pPr>
            <a:r>
              <a:rPr lang="en-US" sz="1600" dirty="0" smtClean="0"/>
              <a:t>Each resource has a set of arbitration registers; Different registers for each requester.</a:t>
            </a:r>
          </a:p>
          <a:p>
            <a:pPr>
              <a:defRPr/>
            </a:pPr>
            <a:r>
              <a:rPr lang="en-US" sz="1600" dirty="0" smtClean="0"/>
              <a:t>Each register defines either PRI or MAXWAIT or both. The PRI field will declare the priority for </a:t>
            </a:r>
            <a:r>
              <a:rPr lang="en-US" sz="1600" smtClean="0"/>
              <a:t>that </a:t>
            </a:r>
            <a:r>
              <a:rPr lang="en-US" sz="1600" smtClean="0"/>
              <a:t>requestor. </a:t>
            </a:r>
            <a:r>
              <a:rPr lang="en-US" sz="1600" dirty="0" smtClean="0"/>
              <a:t>MAXWAIT is explained below. A register may or may not have a PRI field, but it will always have the MAXWAIT field.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Priorities</a:t>
            </a:r>
          </a:p>
          <a:p>
            <a:pPr>
              <a:defRPr/>
            </a:pPr>
            <a:r>
              <a:rPr lang="en-US" sz="1600" dirty="0"/>
              <a:t>Requestors are assigned priorities on a per-transfer </a:t>
            </a:r>
            <a:r>
              <a:rPr lang="en-US" sz="1600" dirty="0" smtClean="0"/>
              <a:t>basis: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Highest: Priority 0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…..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Lowest: Priority </a:t>
            </a:r>
            <a:r>
              <a:rPr lang="en-US" sz="1600" dirty="0" smtClean="0"/>
              <a:t>8 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When contention occurs for many successive cycles, a counter is increased. Once the counter reaches the value in the MAXWAIT field, the lower priority requestor gets access. </a:t>
            </a:r>
            <a:r>
              <a:rPr lang="en-US" sz="1600" dirty="0" smtClean="0"/>
              <a:t>This is enabled </a:t>
            </a:r>
            <a:r>
              <a:rPr lang="en-US" sz="1600" dirty="0"/>
              <a:t>by setting its priority to -1 for that </a:t>
            </a:r>
            <a:r>
              <a:rPr lang="en-US" sz="1600" dirty="0" smtClean="0"/>
              <a:t>cycle. The </a:t>
            </a:r>
            <a:r>
              <a:rPr lang="en-US" sz="1600" dirty="0"/>
              <a:t>counter then resets to 0. </a:t>
            </a:r>
          </a:p>
          <a:p>
            <a:pPr marL="0" indent="0">
              <a:buFontTx/>
              <a:buNone/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C665D0-82B3-40A7-B19F-9CDF23D6FF62}" type="slidenum">
              <a:rPr lang="en-US" smtClean="0"/>
              <a:pPr eaLnBrk="1" hangingPunct="1"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1775" y="42864"/>
            <a:ext cx="8458200" cy="95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Arbitration Registers Per Resource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6157"/>
          <a:stretch>
            <a:fillRect/>
          </a:stretch>
        </p:blipFill>
        <p:spPr>
          <a:xfrm>
            <a:off x="1054886" y="1278732"/>
            <a:ext cx="6952114" cy="469265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2D043D-87A1-47BC-8253-9153953B0E73}" type="slidenum">
              <a:rPr lang="en-US" smtClean="0"/>
              <a:pPr eaLnBrk="1" hangingPunct="1"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</a:t>
            </a:r>
            <a:br>
              <a:rPr lang="en-US" dirty="0" smtClean="0"/>
            </a:br>
            <a:r>
              <a:rPr lang="en-US" dirty="0" smtClean="0"/>
              <a:t>Cache Coherency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0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Cache coherency operations:</a:t>
            </a:r>
          </a:p>
          <a:p>
            <a:pPr>
              <a:defRPr/>
            </a:pPr>
            <a:r>
              <a:rPr lang="en-US" sz="2200" dirty="0" smtClean="0"/>
              <a:t>Fixed priorities:</a:t>
            </a:r>
          </a:p>
          <a:p>
            <a:pPr lvl="1">
              <a:defRPr/>
            </a:pPr>
            <a:r>
              <a:rPr lang="en-US" dirty="0" smtClean="0"/>
              <a:t>Global has the highest priority</a:t>
            </a:r>
          </a:p>
          <a:p>
            <a:pPr lvl="1">
              <a:defRPr/>
            </a:pPr>
            <a:r>
              <a:rPr lang="en-US" dirty="0" smtClean="0"/>
              <a:t>Block has the lowest priority</a:t>
            </a:r>
          </a:p>
          <a:p>
            <a:pPr>
              <a:defRPr/>
            </a:pPr>
            <a:r>
              <a:rPr lang="en-US" sz="2200" dirty="0" smtClean="0"/>
              <a:t>MAXWAIT is only for block transfers</a:t>
            </a:r>
          </a:p>
          <a:p>
            <a:pPr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IDMA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IDMA channel 0 is always the highest priority.</a:t>
            </a:r>
          </a:p>
          <a:p>
            <a:pPr lvl="1">
              <a:defRPr/>
            </a:pPr>
            <a:r>
              <a:rPr lang="en-US" sz="1600" dirty="0" smtClean="0"/>
              <a:t>IDMA channel 0 is intended for quick programming of configuration registers located in the external configuration space (CFG).</a:t>
            </a:r>
          </a:p>
          <a:p>
            <a:pPr lvl="1">
              <a:defRPr/>
            </a:pPr>
            <a:r>
              <a:rPr lang="en-US" sz="1600" dirty="0" smtClean="0"/>
              <a:t>It transfers data from a local memory (L1P, L1D, and L2) to the external configuration space.</a:t>
            </a:r>
          </a:p>
          <a:p>
            <a:pPr>
              <a:defRPr/>
            </a:pPr>
            <a:r>
              <a:rPr lang="en-US" sz="1800" dirty="0" smtClean="0"/>
              <a:t>IDMA channel 1 has a programmable priority using the PRI field in the IDMA channel 1 count register (IDMA1_COUNT).</a:t>
            </a:r>
          </a:p>
          <a:p>
            <a:pPr lvl="1">
              <a:defRPr/>
            </a:pPr>
            <a:r>
              <a:rPr lang="en-US" sz="1600" dirty="0" smtClean="0"/>
              <a:t>IDMA channel 1 is intended for transferring data between local memories.</a:t>
            </a:r>
          </a:p>
          <a:p>
            <a:pPr lvl="1">
              <a:defRPr/>
            </a:pPr>
            <a:r>
              <a:rPr lang="en-US" sz="1600" dirty="0" smtClean="0"/>
              <a:t>It moves data and program sections in the background without DSP operation to set up processing from fast memory.</a:t>
            </a:r>
          </a:p>
          <a:p>
            <a:pPr lvl="1">
              <a:defRPr/>
            </a:pPr>
            <a:r>
              <a:rPr lang="en-US" sz="1600" dirty="0" smtClean="0"/>
              <a:t>Address: 0182 0112h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External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83519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External Master priorities are configured by each master.</a:t>
            </a:r>
          </a:p>
          <a:p>
            <a:pPr>
              <a:defRPr/>
            </a:pPr>
            <a:r>
              <a:rPr lang="en-US" sz="2400" dirty="0" smtClean="0"/>
              <a:t>MAXWAIT is controlled by CorePac.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Priorities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Bus 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5652"/>
          <a:stretch>
            <a:fillRect/>
          </a:stretch>
        </p:blipFill>
        <p:spPr bwMode="auto">
          <a:xfrm>
            <a:off x="569120" y="2069789"/>
            <a:ext cx="8220075" cy="14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23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Priorities on the bus: Each Transfer Controller (TC) has priority</a:t>
            </a:r>
          </a:p>
          <a:p>
            <a:pPr lvl="1">
              <a:defRPr/>
            </a:pPr>
            <a:r>
              <a:rPr lang="en-US" dirty="0" smtClean="0"/>
              <a:t>Set by queue Priority Register (QUEPRI)</a:t>
            </a:r>
          </a:p>
          <a:p>
            <a:pPr lvl="1">
              <a:defRPr/>
            </a:pPr>
            <a:r>
              <a:rPr lang="en-US" dirty="0" smtClean="0"/>
              <a:t>EDMA UG section 4.2.1.8 in</a:t>
            </a:r>
            <a:r>
              <a:rPr lang="en-US" sz="2000" i="1" dirty="0" smtClean="0"/>
              <a:t> SPRUGS5A—December 2011</a:t>
            </a:r>
          </a:p>
          <a:p>
            <a:pPr lvl="1">
              <a:defRPr/>
            </a:pPr>
            <a:r>
              <a:rPr lang="en-US" dirty="0" smtClean="0"/>
              <a:t>Look at csl_edma3.h and csl_edmaAux.h</a:t>
            </a:r>
          </a:p>
          <a:p>
            <a:pPr>
              <a:defRPr/>
            </a:pPr>
            <a:r>
              <a:rPr lang="en-US" dirty="0" smtClean="0"/>
              <a:t>Priorities inside EDMA controller: Fixed scheme </a:t>
            </a:r>
          </a:p>
          <a:p>
            <a:pPr lvl="1">
              <a:defRPr/>
            </a:pPr>
            <a:r>
              <a:rPr lang="en-US" dirty="0" smtClean="0"/>
              <a:t>See the next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TeraNet Bridges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769" t="2870" b="1435"/>
          <a:stretch>
            <a:fillRect/>
          </a:stretch>
        </p:blipFill>
        <p:spPr bwMode="auto">
          <a:xfrm>
            <a:off x="1050104" y="481261"/>
            <a:ext cx="7086628" cy="57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631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EDMA3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82" r="3437" b="2078"/>
          <a:stretch>
            <a:fillRect/>
          </a:stretch>
        </p:blipFill>
        <p:spPr bwMode="auto">
          <a:xfrm>
            <a:off x="1496474" y="601224"/>
            <a:ext cx="6474542" cy="57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0325"/>
            <a:ext cx="8229600" cy="546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EDMA3 Channel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Channel priorities when more than one event occurs: </a:t>
            </a:r>
          </a:p>
          <a:p>
            <a:pPr lvl="1">
              <a:defRPr/>
            </a:pPr>
            <a:r>
              <a:rPr lang="en-US" sz="2400" dirty="0" smtClean="0"/>
              <a:t>Lower channel number = higher priority</a:t>
            </a:r>
          </a:p>
          <a:p>
            <a:pPr lvl="1">
              <a:defRPr/>
            </a:pPr>
            <a:r>
              <a:rPr lang="en-US" sz="2400" dirty="0" smtClean="0"/>
              <a:t>DMA has higher priority compared with QDMA</a:t>
            </a:r>
          </a:p>
          <a:p>
            <a:pPr>
              <a:defRPr/>
            </a:pPr>
            <a:r>
              <a:rPr lang="en-US" sz="2800" dirty="0" smtClean="0"/>
              <a:t>De-queue priority (from the queues to TC)</a:t>
            </a:r>
          </a:p>
          <a:p>
            <a:pPr lvl="1">
              <a:defRPr/>
            </a:pPr>
            <a:r>
              <a:rPr lang="en-US" sz="2400" dirty="0" smtClean="0"/>
              <a:t>Lower TC number gets channel from the queue before higher TC number</a:t>
            </a:r>
          </a:p>
          <a:p>
            <a:pPr>
              <a:defRPr/>
            </a:pPr>
            <a:r>
              <a:rPr lang="en-US" sz="2800" dirty="0" smtClean="0"/>
              <a:t>Out-of-order queuing</a:t>
            </a:r>
          </a:p>
          <a:p>
            <a:pPr lvl="1">
              <a:defRPr/>
            </a:pPr>
            <a:r>
              <a:rPr lang="en-US" sz="2400" dirty="0" smtClean="0"/>
              <a:t>Smart algorithm can modify the order of channels in a queue to minimize overhead associated with multiple similar requests</a:t>
            </a:r>
          </a:p>
          <a:p>
            <a:pPr>
              <a:defRPr/>
            </a:pPr>
            <a:r>
              <a:rPr lang="en-US" sz="2800" dirty="0" smtClean="0"/>
              <a:t>Each TC has a burst size </a:t>
            </a:r>
          </a:p>
          <a:p>
            <a:pPr lvl="1">
              <a:defRPr/>
            </a:pPr>
            <a:r>
              <a:rPr lang="en-US" sz="2400" dirty="0" smtClean="0"/>
              <a:t>CC0 TC0 and TC1: 16 bytes default</a:t>
            </a:r>
          </a:p>
          <a:p>
            <a:pPr lvl="1">
              <a:defRPr/>
            </a:pPr>
            <a:r>
              <a:rPr lang="en-US" sz="2400" dirty="0" smtClean="0"/>
              <a:t>All other TC: 8 bytes default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14"/>
          <a:stretch>
            <a:fillRect/>
          </a:stretch>
        </p:blipFill>
        <p:spPr bwMode="auto">
          <a:xfrm>
            <a:off x="481547" y="3964768"/>
            <a:ext cx="82600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747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Core MSMC and DDR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30813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/>
              <a:t>From Cores to MSMC, there are two priorities:</a:t>
            </a:r>
          </a:p>
          <a:p>
            <a:pPr lvl="1">
              <a:defRPr/>
            </a:pPr>
            <a:r>
              <a:rPr lang="en-US" sz="2600" dirty="0" smtClean="0"/>
              <a:t>PRI (Priority) for pre-fetch</a:t>
            </a:r>
          </a:p>
          <a:p>
            <a:pPr lvl="1">
              <a:defRPr/>
            </a:pPr>
            <a:r>
              <a:rPr lang="en-US" sz="2600" dirty="0" smtClean="0"/>
              <a:t>UPRI (Urgent Priority) for all other requests</a:t>
            </a:r>
          </a:p>
          <a:p>
            <a:pPr>
              <a:defRPr/>
            </a:pPr>
            <a:r>
              <a:rPr lang="en-US" sz="2800" dirty="0" smtClean="0"/>
              <a:t>Default priorities for CorePac:</a:t>
            </a:r>
          </a:p>
          <a:p>
            <a:pPr lvl="1">
              <a:defRPr/>
            </a:pPr>
            <a:r>
              <a:rPr lang="en-US" sz="2600" dirty="0" smtClean="0"/>
              <a:t>6 for UPRI</a:t>
            </a:r>
          </a:p>
          <a:p>
            <a:pPr lvl="1">
              <a:defRPr/>
            </a:pPr>
            <a:r>
              <a:rPr lang="en-US" sz="2600" dirty="0" smtClean="0"/>
              <a:t>7 for PRI</a:t>
            </a:r>
          </a:p>
          <a:p>
            <a:pPr>
              <a:defRPr/>
            </a:pPr>
            <a:r>
              <a:rPr lang="en-US" sz="2800" dirty="0" smtClean="0"/>
              <a:t>Register MDMAARBU enables the user to change the priorities</a:t>
            </a:r>
          </a:p>
          <a:p>
            <a:pPr>
              <a:buNone/>
              <a:defRPr/>
            </a:pPr>
            <a:r>
              <a:rPr lang="en-US" sz="2800" dirty="0" smtClean="0"/>
              <a:t>	NOTE: Details in the CorePac UG</a:t>
            </a:r>
          </a:p>
          <a:p>
            <a:pPr>
              <a:defRPr/>
            </a:pPr>
            <a:r>
              <a:rPr lang="en-US" sz="2800" dirty="0" smtClean="0"/>
              <a:t>CSL API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Starvation Control limits the waiting time of a low priority requester by temporary increasing the priority to 0, which is the highest priority.</a:t>
            </a:r>
          </a:p>
          <a:p>
            <a:pPr>
              <a:defRPr/>
            </a:pPr>
            <a:r>
              <a:rPr lang="en-US" sz="2800" dirty="0" smtClean="0"/>
              <a:t>10 registers, one for each core, and two (one for SMS and one for SES) from the Teranet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 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6" y="274638"/>
            <a:ext cx="88011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Bound Register (SBNDCn)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40" t="11060"/>
          <a:stretch>
            <a:fillRect/>
          </a:stretch>
        </p:blipFill>
        <p:spPr bwMode="auto">
          <a:xfrm>
            <a:off x="633452" y="1904971"/>
            <a:ext cx="8267648" cy="36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1 – Arbitration at MSMC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DDR is not SRAM. The overhead of moving from one DDR address to another is high. Thus, the starvation mechanism is different than MSMC memory,</a:t>
            </a:r>
          </a:p>
          <a:p>
            <a:pPr>
              <a:defRPr/>
            </a:pPr>
            <a:r>
              <a:rPr lang="en-US" sz="2800" dirty="0" smtClean="0"/>
              <a:t>Uses the same registers as before; Different bit field</a:t>
            </a:r>
          </a:p>
          <a:p>
            <a:pPr>
              <a:defRPr/>
            </a:pPr>
            <a:r>
              <a:rPr lang="en-US" sz="2800" dirty="0" smtClean="0"/>
              <a:t>9 registers, one for each core, one for SES from the Teranet. Values are multiplied by 16 for the DDR.</a:t>
            </a:r>
          </a:p>
          <a:p>
            <a:pPr>
              <a:defRPr/>
            </a:pPr>
            <a:r>
              <a:rPr lang="en-US" sz="2800" dirty="0" smtClean="0"/>
              <a:t>DDR starvation range from 0 to 255 X 16 = 4080 MSMC cycles = 8160 DSP cycles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</a:t>
            </a:r>
            <a:br>
              <a:rPr lang="en-US" sz="2800" dirty="0" smtClean="0"/>
            </a:br>
            <a:r>
              <a:rPr lang="en-US" sz="2800" dirty="0" smtClean="0"/>
              <a:t>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Level 2 - DDR Arbitration Algorithm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901" y="1164063"/>
            <a:ext cx="5375637" cy="54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275973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All commands are in the command FIFO</a:t>
            </a:r>
          </a:p>
          <a:p>
            <a:pPr>
              <a:defRPr/>
            </a:pPr>
            <a:r>
              <a:rPr lang="en-US" dirty="0" smtClean="0"/>
              <a:t>Data read into Register Read FIFO and Data Read FIFO</a:t>
            </a:r>
          </a:p>
          <a:p>
            <a:pPr>
              <a:defRPr/>
            </a:pPr>
            <a:r>
              <a:rPr lang="en-US" dirty="0" smtClean="0"/>
              <a:t>Write Data FIFO stores the data to be written</a:t>
            </a:r>
          </a:p>
          <a:p>
            <a:pPr>
              <a:defRPr/>
            </a:pPr>
            <a:r>
              <a:rPr lang="en-US" dirty="0" smtClean="0"/>
              <a:t>Write Status FIFO – write status information</a:t>
            </a:r>
          </a:p>
          <a:p>
            <a:pPr>
              <a:defRPr/>
            </a:pPr>
            <a:r>
              <a:rPr lang="en-US" dirty="0" smtClean="0"/>
              <a:t>Read Command FIFO – stores the read transactions to be issued to the VBUSM interface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82258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EMIF looks at all the commands in the command FIFO and can change the order of issuing commands regardless of priority</a:t>
            </a:r>
          </a:p>
          <a:p>
            <a:pPr>
              <a:defRPr/>
            </a:pPr>
            <a:r>
              <a:rPr lang="en-US" dirty="0" smtClean="0"/>
              <a:t>All commands with the same CMSTID will complete in order</a:t>
            </a:r>
          </a:p>
          <a:p>
            <a:pPr lvl="1">
              <a:defRPr/>
            </a:pPr>
            <a:r>
              <a:rPr lang="en-US" dirty="0" smtClean="0"/>
              <a:t>Read command before write command if they are not to the same block (2kB) and the read priority is not lower than the write priority</a:t>
            </a:r>
          </a:p>
          <a:p>
            <a:pPr>
              <a:defRPr/>
            </a:pPr>
            <a:r>
              <a:rPr lang="en-US" dirty="0" smtClean="0"/>
              <a:t>Command with different CMSTID can be reorder</a:t>
            </a:r>
          </a:p>
          <a:p>
            <a:pPr lvl="1">
              <a:defRPr/>
            </a:pPr>
            <a:r>
              <a:rPr lang="en-US" dirty="0" smtClean="0"/>
              <a:t>Block read command if there is a write command to the same block (regardless of priority or CMSTID)</a:t>
            </a:r>
          </a:p>
          <a:p>
            <a:pPr>
              <a:defRPr/>
            </a:pPr>
            <a:r>
              <a:rPr lang="en-US" dirty="0" smtClean="0"/>
              <a:t>Thus for each CMSTID there may be one pending read and one pending write</a:t>
            </a:r>
          </a:p>
          <a:p>
            <a:pPr lvl="1">
              <a:defRPr/>
            </a:pPr>
            <a:r>
              <a:rPr lang="en-US" dirty="0" smtClean="0"/>
              <a:t>The EMIF select first the once that have open banks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Masters and Slaves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086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Main switched fabric bus connects 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1354908" y="2965420"/>
            <a:ext cx="5724539" cy="32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9634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Switch between READ and Write depends on the </a:t>
            </a:r>
            <a:r>
              <a:rPr lang="en-US" b="1" dirty="0" smtClean="0"/>
              <a:t>READ WRITE EXECUTION THRESHOLD REGISTER</a:t>
            </a:r>
          </a:p>
          <a:p>
            <a:pPr lvl="1">
              <a:defRPr/>
            </a:pPr>
            <a:r>
              <a:rPr lang="en-US" dirty="0" smtClean="0"/>
              <a:t>During Read session, counters counts how many reads were executed and when it reaches the threshold the EMIF switches to write</a:t>
            </a:r>
          </a:p>
          <a:p>
            <a:pPr lvl="1">
              <a:defRPr/>
            </a:pPr>
            <a:r>
              <a:rPr lang="en-US" dirty="0" smtClean="0"/>
              <a:t>During write – the same process</a:t>
            </a:r>
          </a:p>
          <a:p>
            <a:pPr>
              <a:defRPr/>
            </a:pPr>
            <a:r>
              <a:rPr lang="en-US" dirty="0" err="1" smtClean="0"/>
              <a:t>Reg_pr_old_count</a:t>
            </a:r>
            <a:r>
              <a:rPr lang="en-US" dirty="0" smtClean="0"/>
              <a:t> is a counter that counts how long the Oldest command in the FIFO is waiting. When this counter expires, the EMIF raises the priority of the oldest command over all other commands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(5)</a:t>
            </a:r>
            <a:br>
              <a:rPr lang="en-US" sz="3600" dirty="0" smtClean="0"/>
            </a:br>
            <a:r>
              <a:rPr lang="en-US" sz="3600" dirty="0" smtClean="0"/>
              <a:t>Class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24527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Two classes of services – class 1 and class 2</a:t>
            </a:r>
          </a:p>
          <a:p>
            <a:pPr>
              <a:defRPr/>
            </a:pPr>
            <a:r>
              <a:rPr lang="en-US" dirty="0" smtClean="0"/>
              <a:t>Mapping is done based on Priority or master ID</a:t>
            </a:r>
          </a:p>
          <a:p>
            <a:pPr>
              <a:defRPr/>
            </a:pPr>
            <a:r>
              <a:rPr lang="en-US" dirty="0" smtClean="0"/>
              <a:t>Each class has an associated Latency Counter (</a:t>
            </a:r>
            <a:r>
              <a:rPr lang="en-US" dirty="0" err="1" smtClean="0"/>
              <a:t>reg_cos_count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When the latency for a command reaches the latency register for its class, the command will be execute next</a:t>
            </a:r>
          </a:p>
          <a:p>
            <a:pPr lvl="1">
              <a:defRPr/>
            </a:pPr>
            <a:r>
              <a:rPr lang="en-US" dirty="0" smtClean="0"/>
              <a:t>Multiple commands expire – the higher priority will be executed</a:t>
            </a:r>
          </a:p>
          <a:p>
            <a:pPr lvl="1">
              <a:defRPr/>
            </a:pPr>
            <a:r>
              <a:rPr lang="en-US" dirty="0" smtClean="0"/>
              <a:t>Exception to the role – the oldest command in the FIFO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2  - DDR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40564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DDR3 memory controller performs command reordering and scheduling. Command reordering takes place within the command FIFO.</a:t>
            </a:r>
          </a:p>
          <a:p>
            <a:pPr>
              <a:defRPr/>
            </a:pPr>
            <a:r>
              <a:rPr lang="en-US" dirty="0" smtClean="0"/>
              <a:t>The DDR3 memory controller examines all the commands stored in the command FIFO to schedule commands to the external memory. </a:t>
            </a:r>
          </a:p>
          <a:p>
            <a:pPr>
              <a:defRPr/>
            </a:pPr>
            <a:r>
              <a:rPr lang="en-US" dirty="0" smtClean="0"/>
              <a:t>For each master, the DDR3 memory controller reorders the commands based on the following rules: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advance a read command before an older write command from the same master if the read is to a different block address (2048 bytes) and the read priority is equal to or greater than the write priority.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block a read command, regardless of the master or priority if that read command is to the same block address (2048 bytes) as an older write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Memory Controller Interface:</a:t>
            </a:r>
            <a:br>
              <a:rPr lang="en-US" dirty="0" smtClean="0"/>
            </a:br>
            <a:r>
              <a:rPr lang="en-US" dirty="0" smtClean="0"/>
              <a:t>Class of Service (CoS)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346233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commands in the Command FIFO can be mapped to two classes of service: 1 and 2. </a:t>
            </a:r>
          </a:p>
          <a:p>
            <a:pPr>
              <a:defRPr/>
            </a:pPr>
            <a:r>
              <a:rPr lang="en-US" sz="2400" dirty="0" smtClean="0"/>
              <a:t>The mapping of commands to a particular class of service can be done based on the priority or the master ID. </a:t>
            </a:r>
          </a:p>
          <a:p>
            <a:pPr>
              <a:defRPr/>
            </a:pPr>
            <a:r>
              <a:rPr lang="en-US" sz="2400" dirty="0" smtClean="0"/>
              <a:t>The mapping based on priority can be done by setting the appropriate values in the Priority to Class of Service Mapping register (offset: 100h).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31EB45-CE06-4749-8E81-C6626999717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16" y="4136224"/>
            <a:ext cx="817796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sz="4000" dirty="0" smtClean="0"/>
              <a:t>Mapping </a:t>
            </a:r>
            <a:r>
              <a:rPr lang="en-US" dirty="0" smtClean="0"/>
              <a:t>Master IDs to CoS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mapping based on master ID can be done by setting the appropriate values of master ID and the masks in the Master ID to Class of Service Mapping registers: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1 Register (offset: 104h)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2 Register (offset: 108h)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There are three master ID and mask values that can be set for each class of service. In conjunction with the masks, each class of service can have a maximum of 144 master IDs mapped to it.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For example, a master ID value of 0xFF along with a mask value of 0x3 will map all master IDs from 0xF8 to 0xFF to that particular class of service.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By default all commands will be mapped to class of service 2.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Registers description is in the next slide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dirty="0" smtClean="0"/>
              <a:t>CoS Mapping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 cstate="print"/>
          <a:srcRect l="1362" r="2723"/>
          <a:stretch>
            <a:fillRect/>
          </a:stretch>
        </p:blipFill>
        <p:spPr bwMode="auto">
          <a:xfrm>
            <a:off x="100551" y="1700213"/>
            <a:ext cx="8885575" cy="12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print"/>
          <a:srcRect l="698" r="1256"/>
          <a:stretch>
            <a:fillRect/>
          </a:stretch>
        </p:blipFill>
        <p:spPr bwMode="auto">
          <a:xfrm>
            <a:off x="118344" y="4114801"/>
            <a:ext cx="8802958" cy="123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00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2" y="1434230"/>
            <a:ext cx="8467725" cy="39108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Each class of service has an associated latency counter. The value of this counter can be set in the Latency Configuration </a:t>
            </a:r>
            <a:r>
              <a:rPr lang="en-US" sz="2000" dirty="0" smtClean="0">
                <a:solidFill>
                  <a:srgbClr val="000000"/>
                </a:solidFill>
              </a:rPr>
              <a:t>register (offset: 0x54h).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latency counter for a command expires, i.e., reaches the value programmed for the class of service that the command belongs to, that command will be the one that is executed </a:t>
            </a:r>
            <a:r>
              <a:rPr lang="en-US" sz="1800" dirty="0" smtClean="0">
                <a:solidFill>
                  <a:srgbClr val="000000"/>
                </a:solidFill>
              </a:rPr>
              <a:t>next.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more that one command that has expired latency counters, the command with the highest priority will be executed </a:t>
            </a:r>
            <a:r>
              <a:rPr lang="en-US" sz="1800" dirty="0" smtClean="0">
                <a:solidFill>
                  <a:srgbClr val="000000"/>
                </a:solidFill>
              </a:rPr>
              <a:t>first.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One </a:t>
            </a:r>
            <a:r>
              <a:rPr lang="en-US" sz="1800" dirty="0">
                <a:solidFill>
                  <a:srgbClr val="000000"/>
                </a:solidFill>
              </a:rPr>
              <a:t>exception to this rule is as follows: if any of the commands with the expired latency counters is also the oldest command in the queue, that command will be executed first irrespective of priority.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Description of the register is in the next slide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43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734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3" y="1407312"/>
            <a:ext cx="7913490" cy="45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 Priority of Other Masters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Other masters configure the bus priority internally to the master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The next few slides shows where to set the priority of each master: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HyperLink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PCIe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517"/>
          <a:stretch>
            <a:fillRect/>
          </a:stretch>
        </p:blipFill>
        <p:spPr bwMode="auto">
          <a:xfrm>
            <a:off x="504825" y="1641475"/>
            <a:ext cx="8162925" cy="31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TeraNet Observations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239000" cy="4114800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Multiple sections of the data Teranet are connected by bridges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Limiting the number of concurrent transfers between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 has CPU/2 section and CPU/3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II: All sections are CPU/3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Configuration TeraNet is slower at CPU/6</a:t>
            </a:r>
            <a:endParaRPr 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24"/>
          <a:stretch>
            <a:fillRect/>
          </a:stretch>
        </p:blipFill>
        <p:spPr bwMode="auto">
          <a:xfrm>
            <a:off x="762000" y="923928"/>
            <a:ext cx="7591425" cy="52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3137" t="8636" r="3137" b="6189"/>
          <a:stretch>
            <a:fillRect/>
          </a:stretch>
        </p:blipFill>
        <p:spPr bwMode="auto">
          <a:xfrm>
            <a:off x="840007" y="1097320"/>
            <a:ext cx="7454457" cy="49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6070" t="37531" r="4046" b="1975"/>
          <a:stretch>
            <a:fillRect/>
          </a:stretch>
        </p:blipFill>
        <p:spPr bwMode="auto">
          <a:xfrm>
            <a:off x="565343" y="1858851"/>
            <a:ext cx="8124816" cy="28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Questions and Final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information is extracted from KeyStone I (Shannon) User Guides (Data manual, EDMA UG, MSMC UG, DDR UG)</a:t>
            </a:r>
          </a:p>
          <a:p>
            <a:r>
              <a:rPr lang="en-US" dirty="0" smtClean="0"/>
              <a:t>I did not go through KeyStone II documents. I believe they are similar.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CPU/2 Bridge </a:t>
            </a:r>
            <a:endParaRPr lang="en-US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761977" y="1243013"/>
            <a:ext cx="7745363" cy="438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1663" y="5829296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8393" t="14656"/>
          <a:stretch>
            <a:fillRect/>
          </a:stretch>
        </p:blipFill>
        <p:spPr bwMode="auto">
          <a:xfrm>
            <a:off x="1014412" y="927410"/>
            <a:ext cx="7425107" cy="49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CPU/3 Bridge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7134" t="12508" r="1019"/>
          <a:stretch>
            <a:fillRect/>
          </a:stretch>
        </p:blipFill>
        <p:spPr bwMode="auto">
          <a:xfrm>
            <a:off x="540169" y="821919"/>
            <a:ext cx="8240923" cy="51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TeraNet Connection Matrix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7281" t="13935"/>
          <a:stretch>
            <a:fillRect/>
          </a:stretch>
        </p:blipFill>
        <p:spPr bwMode="auto">
          <a:xfrm>
            <a:off x="1185779" y="1169983"/>
            <a:ext cx="7396246" cy="46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2185</Words>
  <Application>Microsoft Office PowerPoint</Application>
  <PresentationFormat>On-screen Show (4:3)</PresentationFormat>
  <Paragraphs>307</Paragraphs>
  <Slides>55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FinalPowerpoint</vt:lpstr>
      <vt:lpstr>KeyStone Connectivity and Priorities</vt:lpstr>
      <vt:lpstr>Agenda</vt:lpstr>
      <vt:lpstr>TeraNet Bridges</vt:lpstr>
      <vt:lpstr>Teranet Masters and Slaves</vt:lpstr>
      <vt:lpstr>TeraNet Observations</vt:lpstr>
      <vt:lpstr>KeyStone I: CPU/2 Bridge </vt:lpstr>
      <vt:lpstr>KeyStone I: CPU/3 Bridge </vt:lpstr>
      <vt:lpstr>Slide 8</vt:lpstr>
      <vt:lpstr>Slide 9</vt:lpstr>
      <vt:lpstr>Slide 10</vt:lpstr>
      <vt:lpstr>Multicore Shared Memory Controller (MSMC)</vt:lpstr>
      <vt:lpstr>KeyStone II: MSMC Interfaces</vt:lpstr>
      <vt:lpstr>KeyStone I: MSMC SRAM Banks (2x32 bytes) 64 Bytes Aligned</vt:lpstr>
      <vt:lpstr>KeyStone II: MSMC SRAM Banks (4x32 bytes) 128 Bytes Aligned</vt:lpstr>
      <vt:lpstr>C66x CorePac Bandwidth Management</vt:lpstr>
      <vt:lpstr>C66x CorePac Bandwidth Management: Overview</vt:lpstr>
      <vt:lpstr>C66x CorePac Bandwidth Management: Requestors</vt:lpstr>
      <vt:lpstr>C66x CorePac Bandwidth Management: Cache</vt:lpstr>
      <vt:lpstr>C66x CorePac Bandwidth Management: Priority Declarations</vt:lpstr>
      <vt:lpstr>C66x CorePac Bandwidth Management: Arbitration Registers</vt:lpstr>
      <vt:lpstr>C66x CorePac Bandwidth Management: Arbitration Registers Per Resource</vt:lpstr>
      <vt:lpstr>C66x CorePac Bandwidth Management Cache Coherency</vt:lpstr>
      <vt:lpstr>C66x CorePac Bandwidth Management: IDMA</vt:lpstr>
      <vt:lpstr>C66x CorePac Bandwidth Management: External Master</vt:lpstr>
      <vt:lpstr>Priorities</vt:lpstr>
      <vt:lpstr>TeraNet Bus Priorities</vt:lpstr>
      <vt:lpstr>DSP Priorities</vt:lpstr>
      <vt:lpstr>DSP Priorities</vt:lpstr>
      <vt:lpstr>EDMA Priority Scheme</vt:lpstr>
      <vt:lpstr>EDMA3 Controller</vt:lpstr>
      <vt:lpstr>EDMA3 Channel Controller</vt:lpstr>
      <vt:lpstr>EDMA Priorities</vt:lpstr>
      <vt:lpstr>Core MSMC and DDR Priorities</vt:lpstr>
      <vt:lpstr>MSMC Starvation Control</vt:lpstr>
      <vt:lpstr>MSMC Starvation Bound Register (SBNDCn)</vt:lpstr>
      <vt:lpstr>DDR EMIF Bandwidth Management:  Level 1 – Arbitration at MSMC Controller </vt:lpstr>
      <vt:lpstr>Level 2 - DDR Arbitration Algorithm (1)</vt:lpstr>
      <vt:lpstr>DDR Arbitration Algorithm (2)</vt:lpstr>
      <vt:lpstr>DDR Arbitration Algorithm (3)</vt:lpstr>
      <vt:lpstr>DDR Arbitration Algorithm (4)</vt:lpstr>
      <vt:lpstr>DDR Arbitration Algorithm (5) Class of Service</vt:lpstr>
      <vt:lpstr>DDR EMIF Bandwidth Management:  Level 2  - DDR Arbitration</vt:lpstr>
      <vt:lpstr>DDR3 Memory Controller Interface: Class of Service (CoS)</vt:lpstr>
      <vt:lpstr>DDR3 Memory Controller Interface: Mapping Master IDs to CoS</vt:lpstr>
      <vt:lpstr>DDR3 Memory Controller Interface: CoS Mapping Registers</vt:lpstr>
      <vt:lpstr>DDR3 Memory Controller Interface: CoS Latency</vt:lpstr>
      <vt:lpstr>DDR3 Memory Controller Interface: CoS Latency Register</vt:lpstr>
      <vt:lpstr>Bus Priority of Other Masters 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  <vt:lpstr>Questions and Final Statement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Ran Katzur</cp:lastModifiedBy>
  <cp:revision>361</cp:revision>
  <dcterms:created xsi:type="dcterms:W3CDTF">2007-12-19T20:51:45Z</dcterms:created>
  <dcterms:modified xsi:type="dcterms:W3CDTF">2013-09-27T16:08:58Z</dcterms:modified>
</cp:coreProperties>
</file>