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28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7010400" cy="92964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310453-BEF8-464E-9AFA-92080550FFC9}" type="datetimeFigureOut">
              <a:rPr lang="en-US" smtClean="0"/>
              <a:pPr/>
              <a:t>5/9/2013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919C01F-276E-44BC-A256-D85730E8FD41}" type="slidenum">
              <a:rPr lang="en-US" smtClean="0"/>
              <a:pPr/>
              <a:t>‹#›</a:t>
            </a:fld>
            <a:endParaRPr lang="en-US" dirty="0"/>
          </a:p>
        </p:txBody>
      </p:sp>
    </p:spTree>
    <p:extLst>
      <p:ext uri="{BB962C8B-B14F-4D97-AF65-F5344CB8AC3E}">
        <p14:creationId xmlns:p14="http://schemas.microsoft.com/office/powerpoint/2010/main" xmlns=""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31749" name="Picture 8" descr="ti_hz_1c_pos_rgb_jpg.jpg"/>
          <p:cNvPicPr>
            <a:picLocks noChangeAspect="1"/>
          </p:cNvPicPr>
          <p:nvPr>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6"/>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1"/>
                </a:solidFill>
                <a:effectLst/>
                <a:uLnTx/>
                <a:uFillTx/>
                <a:latin typeface="+mj-lt"/>
                <a:ea typeface="+mj-ea"/>
                <a:cs typeface="+mj-cs"/>
              </a:rPr>
              <a:t>ARM-DSP Multicore Consideration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kern="0" dirty="0" smtClean="0">
                <a:latin typeface="+mj-lt"/>
                <a:ea typeface="+mj-ea"/>
                <a:cs typeface="+mj-cs"/>
              </a:rPr>
              <a:t>CT Scan</a:t>
            </a:r>
            <a:endParaRPr kumimoji="0" lang="en-US" sz="36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3-D processing</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Using multiple slices to build 3D model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457200"/>
            <a:ext cx="8458200" cy="847726"/>
          </a:xfrm>
        </p:spPr>
        <p:txBody>
          <a:bodyPr/>
          <a:lstStyle/>
          <a:p>
            <a:pPr eaLnBrk="1" hangingPunct="1"/>
            <a:r>
              <a:rPr lang="en-US" sz="3600" dirty="0" smtClean="0"/>
              <a:t>“My System”</a:t>
            </a:r>
          </a:p>
        </p:txBody>
      </p:sp>
      <p:sp>
        <p:nvSpPr>
          <p:cNvPr id="7171" name="Text Placeholder 2"/>
          <p:cNvSpPr>
            <a:spLocks noGrp="1"/>
          </p:cNvSpPr>
          <p:nvPr>
            <p:ph type="body" sz="half" idx="1"/>
          </p:nvPr>
        </p:nvSpPr>
        <p:spPr>
          <a:xfrm>
            <a:off x="381000" y="1676400"/>
            <a:ext cx="8505825" cy="2819400"/>
          </a:xfrm>
        </p:spPr>
        <p:txBody>
          <a:bodyPr/>
          <a:lstStyle/>
          <a:p>
            <a:pPr eaLnBrk="1" hangingPunct="1"/>
            <a:r>
              <a:rPr lang="en-US" sz="2800" dirty="0" smtClean="0"/>
              <a:t>800 detectors in a vector</a:t>
            </a:r>
          </a:p>
          <a:p>
            <a:pPr eaLnBrk="1" hangingPunct="1"/>
            <a:r>
              <a:rPr lang="en-US" sz="2800" dirty="0" smtClean="0"/>
              <a:t>Scan time – 1 second per slice</a:t>
            </a:r>
          </a:p>
          <a:p>
            <a:pPr eaLnBrk="1" hangingPunct="1"/>
            <a:r>
              <a:rPr lang="en-US" sz="2800" dirty="0" smtClean="0"/>
              <a:t>360 vectors per slice</a:t>
            </a:r>
          </a:p>
          <a:p>
            <a:pPr eaLnBrk="1" hangingPunct="1"/>
            <a:r>
              <a:rPr lang="en-US" sz="2800" dirty="0" smtClean="0"/>
              <a:t>Image size 512x512 pixels</a:t>
            </a:r>
          </a:p>
          <a:p>
            <a:pPr eaLnBrk="1" hangingPunct="1"/>
            <a:r>
              <a:rPr lang="en-US" sz="2800" dirty="0" smtClean="0"/>
              <a:t>400 slices per scan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923925"/>
          </a:xfrm>
        </p:spPr>
        <p:txBody>
          <a:bodyPr/>
          <a:lstStyle/>
          <a:p>
            <a:pPr eaLnBrk="1" hangingPunct="1"/>
            <a:r>
              <a:rPr lang="en-US" sz="3600" dirty="0" smtClean="0"/>
              <a:t>Memory and IO considerations</a:t>
            </a:r>
          </a:p>
        </p:txBody>
      </p:sp>
      <p:sp>
        <p:nvSpPr>
          <p:cNvPr id="7171" name="Text Placeholder 2"/>
          <p:cNvSpPr>
            <a:spLocks noGrp="1"/>
          </p:cNvSpPr>
          <p:nvPr>
            <p:ph type="body" sz="half" idx="1"/>
          </p:nvPr>
        </p:nvSpPr>
        <p:spPr>
          <a:xfrm>
            <a:off x="381000" y="1066800"/>
            <a:ext cx="8505825" cy="5257800"/>
          </a:xfrm>
        </p:spPr>
        <p:txBody>
          <a:bodyPr/>
          <a:lstStyle/>
          <a:p>
            <a:pPr eaLnBrk="1" hangingPunct="1"/>
            <a:r>
              <a:rPr lang="en-US" sz="2800" dirty="0" smtClean="0"/>
              <a:t>Input data per second 800 * 360 * 2 = 562.5 K Bytes</a:t>
            </a:r>
          </a:p>
          <a:p>
            <a:pPr eaLnBrk="1" hangingPunct="1"/>
            <a:r>
              <a:rPr lang="en-US" sz="2800" dirty="0" smtClean="0"/>
              <a:t>Total input data (562.5K x 360) =~ 198MB</a:t>
            </a:r>
          </a:p>
          <a:p>
            <a:pPr eaLnBrk="1" hangingPunct="1"/>
            <a:r>
              <a:rPr lang="en-US" sz="2800" dirty="0" smtClean="0"/>
              <a:t>Image memory holds 400 slices, 512x512 floating point each 512x512x4x400 = 400MB </a:t>
            </a:r>
          </a:p>
          <a:p>
            <a:pPr eaLnBrk="1" hangingPunct="1"/>
            <a:r>
              <a:rPr lang="en-US" sz="2800" dirty="0" smtClean="0"/>
              <a:t>Preprocess single vector</a:t>
            </a:r>
          </a:p>
          <a:p>
            <a:pPr lvl="1" eaLnBrk="1" hangingPunct="1"/>
            <a:r>
              <a:rPr lang="en-US" sz="2400" dirty="0" smtClean="0"/>
              <a:t>input size (single vector) 800 samples by 2 bytes –less than 2KB</a:t>
            </a:r>
          </a:p>
          <a:p>
            <a:pPr lvl="1" eaLnBrk="1" hangingPunct="1"/>
            <a:r>
              <a:rPr lang="en-US" sz="2400" dirty="0" smtClean="0"/>
              <a:t>largest intermediate size (interpolated to 2048, complex floating point) 2048*4*2 = 16KB</a:t>
            </a:r>
          </a:p>
          <a:p>
            <a:pPr lvl="1" eaLnBrk="1" hangingPunct="1"/>
            <a:r>
              <a:rPr lang="en-US" sz="2400" dirty="0" smtClean="0"/>
              <a:t>Output size (real) 2047 x4 = 8KB</a:t>
            </a:r>
          </a:p>
          <a:p>
            <a:pPr lvl="1" eaLnBrk="1" hangingPunct="1"/>
            <a:r>
              <a:rPr lang="en-US" sz="2400" dirty="0" smtClean="0"/>
              <a:t>Filters coefficients, convolution coefficients etc –&gt; 16KB</a:t>
            </a:r>
          </a:p>
          <a:p>
            <a:pPr lvl="1" eaLnBrk="1" hangingPunct="1">
              <a:buNone/>
            </a:pPr>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Memory and IO considerations</a:t>
            </a:r>
            <a:br>
              <a:rPr lang="en-US" dirty="0" smtClean="0"/>
            </a:br>
            <a:r>
              <a:rPr lang="en-US" dirty="0" smtClean="0"/>
              <a:t>“My System”</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800" dirty="0" smtClean="0"/>
              <a:t>Back Projector processing </a:t>
            </a:r>
            <a:endParaRPr lang="en-US" sz="2400" dirty="0" smtClean="0"/>
          </a:p>
          <a:p>
            <a:pPr lvl="1" eaLnBrk="1" hangingPunct="1"/>
            <a:r>
              <a:rPr lang="en-US" sz="2400" dirty="0" smtClean="0"/>
              <a:t>Image size 512x512x4 = 1M</a:t>
            </a:r>
          </a:p>
          <a:p>
            <a:pPr eaLnBrk="1" hangingPunct="1"/>
            <a:r>
              <a:rPr lang="en-US" sz="2800" dirty="0" smtClean="0"/>
              <a:t>Post processing and 3D processing</a:t>
            </a:r>
          </a:p>
          <a:p>
            <a:pPr lvl="1" eaLnBrk="1" hangingPunct="1"/>
            <a:r>
              <a:rPr lang="en-US" sz="2400" dirty="0" smtClean="0"/>
              <a:t>400 images, 400M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System considerations</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When scanning starts, images are processed in the rate of one image per second</a:t>
            </a:r>
          </a:p>
          <a:p>
            <a:pPr eaLnBrk="1" hangingPunct="1"/>
            <a:r>
              <a:rPr lang="en-US" sz="2400" dirty="0" smtClean="0"/>
              <a:t>The operator need to verify that all the setting are correct and that the configuration is correct – he/she looks at single image at a time and change the image setting</a:t>
            </a:r>
          </a:p>
          <a:p>
            <a:pPr eaLnBrk="1" hangingPunct="1"/>
            <a:r>
              <a:rPr lang="en-US" sz="2400" dirty="0" smtClean="0"/>
              <a:t>The operator looks at images slower than one per second and needs flexibility in setting image parameters and configurations, and the same is true for 3D manipulations</a:t>
            </a:r>
          </a:p>
          <a:p>
            <a:pPr eaLnBrk="1" hangingPunct="1"/>
            <a:r>
              <a:rPr lang="en-US" sz="2400" dirty="0" smtClean="0"/>
              <a:t>The operator does not have to look at all the images. So the image reconstruction rate is 1 per second, the image display rate (or 3D display) is much slower</a:t>
            </a:r>
          </a:p>
          <a:p>
            <a:pPr eaLnBrk="1" hangingPunct="1"/>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ARM - DSP considerations</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 ARM NEON  and the FPU are optimized for vector/matrix bytes or half word operations.  Linux has many image processing libraries and 3D emulation libraries available </a:t>
            </a:r>
          </a:p>
          <a:p>
            <a:pPr eaLnBrk="1" hangingPunct="1"/>
            <a:r>
              <a:rPr lang="en-US" sz="2400" dirty="0" smtClean="0"/>
              <a:t>Intuitively it looks like the ARM core will do all the image processing and the 3D processing</a:t>
            </a:r>
          </a:p>
          <a:p>
            <a:pPr eaLnBrk="1" hangingPunct="1"/>
            <a:r>
              <a:rPr lang="en-US" sz="2400" dirty="0" smtClean="0"/>
              <a:t>DSP cores are very good in filtering, FFT, convolution and a like. The back projector algorithm can be easily implemented by DSP code</a:t>
            </a:r>
          </a:p>
          <a:p>
            <a:pPr eaLnBrk="1" hangingPunct="1"/>
            <a:r>
              <a:rPr lang="en-US" sz="2400" dirty="0" smtClean="0"/>
              <a:t>Intuitively it looks like the 8 DSP cores will do the preprocessing and the back projection operation</a:t>
            </a:r>
          </a:p>
          <a:p>
            <a:pPr eaLnBrk="1" hangingPunct="1"/>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My System Architecture</a:t>
            </a:r>
          </a:p>
        </p:txBody>
      </p:sp>
      <p:graphicFrame>
        <p:nvGraphicFramePr>
          <p:cNvPr id="5" name="Object 4"/>
          <p:cNvGraphicFramePr>
            <a:graphicFrameLocks noChangeAspect="1"/>
          </p:cNvGraphicFramePr>
          <p:nvPr/>
        </p:nvGraphicFramePr>
        <p:xfrm>
          <a:off x="609600" y="1371600"/>
          <a:ext cx="7954963" cy="4134991"/>
        </p:xfrm>
        <a:graphic>
          <a:graphicData uri="http://schemas.openxmlformats.org/presentationml/2006/ole">
            <p:oleObj spid="_x0000_s4099" name="Visio" r:id="rId4" imgW="8899081" imgH="4625260" progId="Visio.Drawing.11">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Building and Moving the Image</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In my system, the DSPs build the images in the shared memory</a:t>
            </a:r>
          </a:p>
          <a:p>
            <a:pPr lvl="1" eaLnBrk="1" hangingPunct="1"/>
            <a:r>
              <a:rPr lang="en-US" sz="2000" dirty="0" smtClean="0"/>
              <a:t>Unless shared by multiple DSPs (details later), L2 is too small for a complete image (1MB), and MSMC memory is large enough (up to 6MB) and closer to the DSP cores (than the DDR)</a:t>
            </a:r>
          </a:p>
          <a:p>
            <a:pPr eaLnBrk="1" hangingPunct="1"/>
            <a:r>
              <a:rPr lang="en-US" sz="2400" dirty="0" smtClean="0"/>
              <a:t>Moving a complete back-projector image to DDR can be done in multiple ways:</a:t>
            </a:r>
          </a:p>
          <a:p>
            <a:pPr lvl="1" eaLnBrk="1" hangingPunct="1"/>
            <a:r>
              <a:rPr lang="en-US" sz="2000" dirty="0" smtClean="0"/>
              <a:t>One or more DSP cores </a:t>
            </a:r>
          </a:p>
          <a:p>
            <a:pPr lvl="1" eaLnBrk="1" hangingPunct="1"/>
            <a:r>
              <a:rPr lang="en-US" sz="2000" dirty="0" smtClean="0"/>
              <a:t>EDMA  (in ping-pong buffer setting)</a:t>
            </a:r>
          </a:p>
          <a:p>
            <a:pPr lvl="1" eaLnBrk="1" hangingPunct="1"/>
            <a:r>
              <a:rPr lang="en-US" sz="2000" dirty="0" smtClean="0"/>
              <a:t>ARM core can read directly from the MSMC memory and write the processed image to DDR (again, in ping-pong setting)</a:t>
            </a:r>
          </a:p>
          <a:p>
            <a:pPr eaLnBrk="1" hangingPunct="1"/>
            <a:r>
              <a:rPr lang="en-US" sz="2400" dirty="0" smtClean="0"/>
              <a:t>Regardless of the method, communication between DSP and ARM is essential</a:t>
            </a:r>
          </a:p>
          <a:p>
            <a:pPr eaLnBrk="1" hangingPunct="1">
              <a:buNone/>
            </a:pP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Partition considerations – Image processing</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ARM core L2 cache is 4MB</a:t>
            </a:r>
          </a:p>
          <a:p>
            <a:pPr eaLnBrk="1" hangingPunct="1"/>
            <a:r>
              <a:rPr lang="en-US" sz="2400" dirty="0" smtClean="0"/>
              <a:t>Single image size is 1MB</a:t>
            </a:r>
          </a:p>
          <a:p>
            <a:pPr eaLnBrk="1" hangingPunct="1"/>
            <a:r>
              <a:rPr lang="en-US" sz="2400" dirty="0" smtClean="0"/>
              <a:t>Image processing can be done in multiple ways:</a:t>
            </a:r>
          </a:p>
          <a:p>
            <a:pPr lvl="1" eaLnBrk="1" hangingPunct="1"/>
            <a:r>
              <a:rPr lang="en-US" sz="2000" dirty="0" smtClean="0"/>
              <a:t>Each A15 processes an image</a:t>
            </a:r>
          </a:p>
          <a:p>
            <a:pPr lvl="1" eaLnBrk="1" hangingPunct="1"/>
            <a:r>
              <a:rPr lang="en-US" sz="2000" dirty="0" smtClean="0"/>
              <a:t>Each a15 processes part of an image</a:t>
            </a:r>
          </a:p>
          <a:p>
            <a:pPr lvl="1" eaLnBrk="1" hangingPunct="1"/>
            <a:r>
              <a:rPr lang="en-US" sz="2000" dirty="0" smtClean="0"/>
              <a:t>Each a15 processes a different algorithm</a:t>
            </a:r>
          </a:p>
          <a:p>
            <a:pPr eaLnBrk="1" hangingPunct="1"/>
            <a:r>
              <a:rPr lang="en-US" sz="2400" dirty="0" smtClean="0"/>
              <a:t>3D processing partition depends on the algorithm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 – Each A15 processes a different image</a:t>
            </a:r>
          </a:p>
        </p:txBody>
      </p:sp>
      <p:sp>
        <p:nvSpPr>
          <p:cNvPr id="7171" name="Text Placeholder 2"/>
          <p:cNvSpPr>
            <a:spLocks noGrp="1"/>
          </p:cNvSpPr>
          <p:nvPr>
            <p:ph type="body" sz="half" idx="1"/>
          </p:nvPr>
        </p:nvSpPr>
        <p:spPr>
          <a:xfrm>
            <a:off x="381000" y="1143000"/>
            <a:ext cx="3124199" cy="5410200"/>
          </a:xfrm>
        </p:spPr>
        <p:txBody>
          <a:bodyPr/>
          <a:lstStyle/>
          <a:p>
            <a:pPr eaLnBrk="1" hangingPunct="1"/>
            <a:r>
              <a:rPr lang="en-US" sz="2000" dirty="0" smtClean="0"/>
              <a:t>A15 supports write-through for L1 and L2 cache</a:t>
            </a:r>
          </a:p>
          <a:p>
            <a:pPr eaLnBrk="1" hangingPunct="1"/>
            <a:r>
              <a:rPr lang="en-US" sz="2000" dirty="0" smtClean="0"/>
              <a:t>If the algorithm can work in-place (or does not need intermediate results), each A15 can process a different image, each image is 1MB</a:t>
            </a:r>
          </a:p>
          <a:p>
            <a:pPr eaLnBrk="1" hangingPunct="1"/>
            <a:r>
              <a:rPr lang="en-US" sz="2000" dirty="0" smtClean="0"/>
              <a:t>Advantage: Same code, simple control</a:t>
            </a:r>
          </a:p>
          <a:p>
            <a:pPr eaLnBrk="1" hangingPunct="1"/>
            <a:r>
              <a:rPr lang="en-US" sz="2000" dirty="0" smtClean="0"/>
              <a:t>Disadvantage – longer delay, not efficient if intermediate results are needed (for the not-in-place case)</a:t>
            </a:r>
          </a:p>
        </p:txBody>
      </p:sp>
      <p:graphicFrame>
        <p:nvGraphicFramePr>
          <p:cNvPr id="38914" name="Object 2"/>
          <p:cNvGraphicFramePr>
            <a:graphicFrameLocks noChangeAspect="1"/>
          </p:cNvGraphicFramePr>
          <p:nvPr/>
        </p:nvGraphicFramePr>
        <p:xfrm>
          <a:off x="3505200" y="1371600"/>
          <a:ext cx="5475288" cy="4422775"/>
        </p:xfrm>
        <a:graphic>
          <a:graphicData uri="http://schemas.openxmlformats.org/presentationml/2006/ole">
            <p:oleObj spid="_x0000_s38914" name="Visio" r:id="rId4" imgW="7368338" imgH="5951857" progId="Visio.Drawing.11">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scan Machine</a:t>
            </a:r>
          </a:p>
        </p:txBody>
      </p:sp>
      <p:sp>
        <p:nvSpPr>
          <p:cNvPr id="7171" name="Text Placeholder 2"/>
          <p:cNvSpPr>
            <a:spLocks noGrp="1"/>
          </p:cNvSpPr>
          <p:nvPr>
            <p:ph type="body" sz="half" idx="1"/>
          </p:nvPr>
        </p:nvSpPr>
        <p:spPr>
          <a:xfrm>
            <a:off x="333375" y="990600"/>
            <a:ext cx="4391025" cy="5486399"/>
          </a:xfrm>
        </p:spPr>
        <p:txBody>
          <a:bodyPr/>
          <a:lstStyle/>
          <a:p>
            <a:pPr eaLnBrk="1" hangingPunct="1"/>
            <a:r>
              <a:rPr lang="en-US" sz="2400" dirty="0" smtClean="0"/>
              <a:t>X-Ray source is rotating around the  body, set of detectors (1D, 2D) collects values</a:t>
            </a:r>
          </a:p>
          <a:p>
            <a:pPr eaLnBrk="1" hangingPunct="1"/>
            <a:r>
              <a:rPr lang="en-US" sz="2400" dirty="0" smtClean="0"/>
              <a:t>Requirements – to minimize exposing to X-Ray, get good quality view of the internal anatomy</a:t>
            </a:r>
          </a:p>
          <a:p>
            <a:pPr eaLnBrk="1" hangingPunct="1"/>
            <a:r>
              <a:rPr lang="en-US" sz="2400" dirty="0" smtClean="0"/>
              <a:t>Technician monitors in real-time the quality of the imaging</a:t>
            </a:r>
          </a:p>
          <a:p>
            <a:pPr eaLnBrk="1" hangingPunct="1"/>
            <a:endParaRPr lang="en-US" sz="2800" dirty="0" smtClean="0"/>
          </a:p>
        </p:txBody>
      </p:sp>
      <p:pic>
        <p:nvPicPr>
          <p:cNvPr id="1027" name="Picture 3"/>
          <p:cNvPicPr>
            <a:picLocks noChangeAspect="1" noChangeArrowheads="1"/>
          </p:cNvPicPr>
          <p:nvPr/>
        </p:nvPicPr>
        <p:blipFill>
          <a:blip r:embed="rId3" cstate="print"/>
          <a:srcRect/>
          <a:stretch>
            <a:fillRect/>
          </a:stretch>
        </p:blipFill>
        <p:spPr bwMode="auto">
          <a:xfrm>
            <a:off x="4572000" y="1447800"/>
            <a:ext cx="4333875"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 – Each A15 processes a part of the  image</a:t>
            </a:r>
          </a:p>
        </p:txBody>
      </p:sp>
      <p:sp>
        <p:nvSpPr>
          <p:cNvPr id="7171" name="Text Placeholder 2"/>
          <p:cNvSpPr>
            <a:spLocks noGrp="1"/>
          </p:cNvSpPr>
          <p:nvPr>
            <p:ph type="body" sz="half" idx="1"/>
          </p:nvPr>
        </p:nvSpPr>
        <p:spPr>
          <a:xfrm>
            <a:off x="457200" y="1752600"/>
            <a:ext cx="4038600" cy="4267200"/>
          </a:xfrm>
        </p:spPr>
        <p:txBody>
          <a:bodyPr/>
          <a:lstStyle/>
          <a:p>
            <a:pPr eaLnBrk="1" hangingPunct="1"/>
            <a:r>
              <a:rPr lang="en-US" sz="2000" dirty="0" smtClean="0"/>
              <a:t>The cache size supports double buffering and working area</a:t>
            </a:r>
          </a:p>
          <a:p>
            <a:pPr eaLnBrk="1" hangingPunct="1"/>
            <a:r>
              <a:rPr lang="en-US" sz="2000" dirty="0" smtClean="0"/>
              <a:t>Intermediate results can be maintained in cache, output written to a non-cacheable area </a:t>
            </a:r>
          </a:p>
          <a:p>
            <a:pPr eaLnBrk="1" hangingPunct="1"/>
            <a:r>
              <a:rPr lang="en-US" sz="2000" dirty="0" smtClean="0"/>
              <a:t>Advantage: all data and scratch buffers can fit in the cache, efficient processing, small delay</a:t>
            </a:r>
          </a:p>
          <a:p>
            <a:pPr eaLnBrk="1" hangingPunct="1"/>
            <a:r>
              <a:rPr lang="en-US" sz="2000" dirty="0" smtClean="0"/>
              <a:t>Disadvantage – need to pay attention to the boundaries between processing zones of each A15</a:t>
            </a:r>
          </a:p>
        </p:txBody>
      </p:sp>
      <p:graphicFrame>
        <p:nvGraphicFramePr>
          <p:cNvPr id="5" name="Object 4"/>
          <p:cNvGraphicFramePr>
            <a:graphicFrameLocks noChangeAspect="1"/>
          </p:cNvGraphicFramePr>
          <p:nvPr/>
        </p:nvGraphicFramePr>
        <p:xfrm>
          <a:off x="5105400" y="1524000"/>
          <a:ext cx="3314700" cy="4630257"/>
        </p:xfrm>
        <a:graphic>
          <a:graphicData uri="http://schemas.openxmlformats.org/presentationml/2006/ole">
            <p:oleObj spid="_x0000_s37891" name="Visio" r:id="rId4" imgW="3771158" imgH="5269376" progId="Visio.Drawing.11">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 – Each A15 processes a part of the  Algorithm</a:t>
            </a:r>
          </a:p>
        </p:txBody>
      </p:sp>
      <p:sp>
        <p:nvSpPr>
          <p:cNvPr id="7171" name="Text Placeholder 2"/>
          <p:cNvSpPr>
            <a:spLocks noGrp="1"/>
          </p:cNvSpPr>
          <p:nvPr>
            <p:ph type="body" sz="half" idx="1"/>
          </p:nvPr>
        </p:nvSpPr>
        <p:spPr>
          <a:xfrm>
            <a:off x="381000" y="1371600"/>
            <a:ext cx="8000999" cy="1981200"/>
          </a:xfrm>
        </p:spPr>
        <p:txBody>
          <a:bodyPr/>
          <a:lstStyle/>
          <a:p>
            <a:pPr eaLnBrk="1" hangingPunct="1"/>
            <a:r>
              <a:rPr lang="en-US" sz="2000" dirty="0" smtClean="0"/>
              <a:t>Pipelines the processing, four images in the pipeline, requires buffers</a:t>
            </a:r>
          </a:p>
          <a:p>
            <a:pPr eaLnBrk="1" hangingPunct="1"/>
            <a:r>
              <a:rPr lang="en-US" sz="2000" dirty="0" smtClean="0"/>
              <a:t>Advantage: Each A15 has a smaller program, can fit in the L1 P cache</a:t>
            </a:r>
          </a:p>
          <a:p>
            <a:pPr eaLnBrk="1" hangingPunct="1"/>
            <a:r>
              <a:rPr lang="en-US" sz="2000" dirty="0" smtClean="0"/>
              <a:t>Disadvantage – Complex algorithm, difficult to balance between A15, not efficient if memory does not fit inside the cache </a:t>
            </a:r>
          </a:p>
        </p:txBody>
      </p:sp>
      <p:graphicFrame>
        <p:nvGraphicFramePr>
          <p:cNvPr id="4" name="Object 3"/>
          <p:cNvGraphicFramePr>
            <a:graphicFrameLocks noChangeAspect="1"/>
          </p:cNvGraphicFramePr>
          <p:nvPr/>
        </p:nvGraphicFramePr>
        <p:xfrm>
          <a:off x="533400" y="3124200"/>
          <a:ext cx="7780338" cy="3013594"/>
        </p:xfrm>
        <a:graphic>
          <a:graphicData uri="http://schemas.openxmlformats.org/presentationml/2006/ole">
            <p:oleObj spid="_x0000_s39938" name="Visio" r:id="rId4" imgW="8397105" imgH="3253542" progId="Visio.Drawing.11">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So what you choose?</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Looks like the second case (each A15 processes quarter of the image) is the preferred model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DSP Cores partition</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There are 360 vectors (each slice). The  complete preprocessing of each vector is done by a single DSP core</a:t>
            </a:r>
          </a:p>
          <a:p>
            <a:pPr eaLnBrk="1" hangingPunct="1"/>
            <a:r>
              <a:rPr lang="en-US" sz="2400" dirty="0" smtClean="0"/>
              <a:t>No reason to divide preprocessing of a single vector between multiple DSPs</a:t>
            </a:r>
          </a:p>
          <a:p>
            <a:pPr eaLnBrk="1" hangingPunct="1"/>
            <a:r>
              <a:rPr lang="en-US" sz="2400" dirty="0" smtClean="0"/>
              <a:t>Partition preprocessing and back  projector:</a:t>
            </a:r>
          </a:p>
          <a:p>
            <a:pPr lvl="1" eaLnBrk="1" hangingPunct="1"/>
            <a:r>
              <a:rPr lang="en-US" sz="2000" dirty="0" smtClean="0"/>
              <a:t>Some DSPs do preprocessing and some back projector (functional partition)</a:t>
            </a:r>
          </a:p>
          <a:p>
            <a:pPr lvl="1" eaLnBrk="1" hangingPunct="1"/>
            <a:r>
              <a:rPr lang="en-US" sz="2000" dirty="0" smtClean="0"/>
              <a:t>All DSPs do both preprocessing and back projector (Data Partition)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Partition back projector and preprocessing</a:t>
            </a:r>
          </a:p>
        </p:txBody>
      </p:sp>
      <p:sp>
        <p:nvSpPr>
          <p:cNvPr id="7171" name="Text Placeholder 2"/>
          <p:cNvSpPr>
            <a:spLocks noGrp="1"/>
          </p:cNvSpPr>
          <p:nvPr>
            <p:ph type="body" sz="half" idx="1"/>
          </p:nvPr>
        </p:nvSpPr>
        <p:spPr>
          <a:xfrm>
            <a:off x="381000" y="1371600"/>
            <a:ext cx="8505825" cy="1981200"/>
          </a:xfrm>
        </p:spPr>
        <p:txBody>
          <a:bodyPr/>
          <a:lstStyle/>
          <a:p>
            <a:pPr eaLnBrk="1" hangingPunct="1"/>
            <a:r>
              <a:rPr lang="en-US" sz="2400" dirty="0" smtClean="0"/>
              <a:t>N DSPs do preprocessing, 8-N back projector</a:t>
            </a:r>
          </a:p>
          <a:p>
            <a:pPr eaLnBrk="1" hangingPunct="1"/>
            <a:r>
              <a:rPr lang="en-US" sz="2400" dirty="0" smtClean="0"/>
              <a:t>N is chosen to balance load (as much as possible)</a:t>
            </a:r>
          </a:p>
          <a:p>
            <a:pPr eaLnBrk="1" hangingPunct="1"/>
            <a:r>
              <a:rPr lang="en-US" sz="2400" dirty="0" smtClean="0"/>
              <a:t>Vectors are moved from the preprocessing DSPs to the back projector DSP using shared memory or navigator</a:t>
            </a:r>
          </a:p>
          <a:p>
            <a:pPr eaLnBrk="1" hangingPunct="1"/>
            <a:endParaRPr lang="en-US" sz="1600" dirty="0" smtClean="0"/>
          </a:p>
        </p:txBody>
      </p:sp>
      <p:graphicFrame>
        <p:nvGraphicFramePr>
          <p:cNvPr id="4" name="Object 3"/>
          <p:cNvGraphicFramePr>
            <a:graphicFrameLocks noChangeAspect="1"/>
          </p:cNvGraphicFramePr>
          <p:nvPr/>
        </p:nvGraphicFramePr>
        <p:xfrm>
          <a:off x="990600" y="3733800"/>
          <a:ext cx="6311900" cy="2058987"/>
        </p:xfrm>
        <a:graphic>
          <a:graphicData uri="http://schemas.openxmlformats.org/presentationml/2006/ole">
            <p:oleObj spid="_x0000_s40962" name="Visio" r:id="rId4" imgW="6311248" imgH="2058523" progId="Visio.Drawing.11">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0" y="1295400"/>
            <a:ext cx="8505825" cy="1676400"/>
          </a:xfrm>
        </p:spPr>
        <p:txBody>
          <a:bodyPr/>
          <a:lstStyle/>
          <a:p>
            <a:pPr eaLnBrk="1" hangingPunct="1"/>
            <a:r>
              <a:rPr lang="en-US" sz="2000" dirty="0" smtClean="0"/>
              <a:t>Each DSP sums a complete image</a:t>
            </a:r>
          </a:p>
          <a:p>
            <a:pPr lvl="1" eaLnBrk="1" hangingPunct="1"/>
            <a:r>
              <a:rPr lang="en-US" sz="1600" dirty="0" smtClean="0"/>
              <a:t>Vectors are divided between DSPs</a:t>
            </a:r>
          </a:p>
          <a:p>
            <a:pPr lvl="1" eaLnBrk="1" hangingPunct="1"/>
            <a:r>
              <a:rPr lang="en-US" sz="1600" dirty="0" smtClean="0"/>
              <a:t>Because of race conditions, each DSP has a local (private) image. At the end one DSP (or ARM) combine together all the local images. Private image resides outside of the core</a:t>
            </a:r>
          </a:p>
          <a:p>
            <a:pPr lvl="1" eaLnBrk="1" hangingPunct="1"/>
            <a:r>
              <a:rPr lang="en-US" sz="1600" dirty="0" smtClean="0"/>
              <a:t>Does not require broadcasting of vector values</a:t>
            </a:r>
          </a:p>
          <a:p>
            <a:pPr lvl="1" eaLnBrk="1" hangingPunct="1"/>
            <a:endParaRPr lang="en-US" sz="1600" dirty="0" smtClean="0"/>
          </a:p>
        </p:txBody>
      </p:sp>
      <p:graphicFrame>
        <p:nvGraphicFramePr>
          <p:cNvPr id="4" name="Object 3"/>
          <p:cNvGraphicFramePr>
            <a:graphicFrameLocks noChangeAspect="1"/>
          </p:cNvGraphicFramePr>
          <p:nvPr/>
        </p:nvGraphicFramePr>
        <p:xfrm>
          <a:off x="762000" y="2971800"/>
          <a:ext cx="6881813" cy="3373437"/>
        </p:xfrm>
        <a:graphic>
          <a:graphicData uri="http://schemas.openxmlformats.org/presentationml/2006/ole">
            <p:oleObj spid="_x0000_s41986" name="Visio" r:id="rId4" imgW="6882546" imgH="3373773" progId="Visio.Drawing.11">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1" y="1295400"/>
            <a:ext cx="3124199" cy="4876800"/>
          </a:xfrm>
        </p:spPr>
        <p:txBody>
          <a:bodyPr/>
          <a:lstStyle/>
          <a:p>
            <a:pPr eaLnBrk="1" hangingPunct="1"/>
            <a:r>
              <a:rPr lang="en-US" sz="2000" dirty="0" smtClean="0"/>
              <a:t>Each DSP sums part of the image</a:t>
            </a:r>
          </a:p>
          <a:p>
            <a:pPr lvl="1" eaLnBrk="1" hangingPunct="1"/>
            <a:r>
              <a:rPr lang="en-US" sz="1600" dirty="0" smtClean="0"/>
              <a:t>Vectors are broadcast to all DSPs</a:t>
            </a:r>
          </a:p>
          <a:p>
            <a:pPr lvl="1" eaLnBrk="1" hangingPunct="1"/>
            <a:r>
              <a:rPr lang="en-US" sz="1600" dirty="0" smtClean="0"/>
              <a:t>Depends on the number of cores, partial image can fit inside L2</a:t>
            </a:r>
          </a:p>
          <a:p>
            <a:pPr lvl="1" eaLnBrk="1" hangingPunct="1"/>
            <a:r>
              <a:rPr lang="en-US" sz="1600" dirty="0" smtClean="0"/>
              <a:t>Merging together into shared memory (DDR) at the end of the partial build</a:t>
            </a:r>
          </a:p>
          <a:p>
            <a:pPr lvl="1" eaLnBrk="1" hangingPunct="1"/>
            <a:endParaRPr lang="en-US" sz="1600" dirty="0" smtClean="0"/>
          </a:p>
        </p:txBody>
      </p:sp>
      <p:graphicFrame>
        <p:nvGraphicFramePr>
          <p:cNvPr id="5" name="Object 4"/>
          <p:cNvGraphicFramePr>
            <a:graphicFrameLocks noChangeAspect="1"/>
          </p:cNvGraphicFramePr>
          <p:nvPr/>
        </p:nvGraphicFramePr>
        <p:xfrm>
          <a:off x="3733800" y="1143619"/>
          <a:ext cx="5172075" cy="4427201"/>
        </p:xfrm>
        <a:graphic>
          <a:graphicData uri="http://schemas.openxmlformats.org/presentationml/2006/ole">
            <p:oleObj spid="_x0000_s43011" name="Visio" r:id="rId4" imgW="5468058" imgH="4679296" progId="Visio.Drawing.11">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All DSPs do preprocessing and back projector</a:t>
            </a:r>
          </a:p>
        </p:txBody>
      </p:sp>
      <p:sp>
        <p:nvSpPr>
          <p:cNvPr id="7171" name="Text Placeholder 2"/>
          <p:cNvSpPr>
            <a:spLocks noGrp="1"/>
          </p:cNvSpPr>
          <p:nvPr>
            <p:ph type="body" sz="half" idx="1"/>
          </p:nvPr>
        </p:nvSpPr>
        <p:spPr>
          <a:xfrm>
            <a:off x="381000" y="1371600"/>
            <a:ext cx="8505825" cy="1981200"/>
          </a:xfrm>
        </p:spPr>
        <p:txBody>
          <a:bodyPr/>
          <a:lstStyle/>
          <a:p>
            <a:pPr eaLnBrk="1" hangingPunct="1"/>
            <a:r>
              <a:rPr lang="en-US" sz="2400" dirty="0" smtClean="0"/>
              <a:t>Just like the previous case, there are two options, either each DSP builds part of the image or all DSP build partial image and then all partial images are combined into the final image</a:t>
            </a:r>
            <a:endParaRPr lang="en-US" sz="1600" dirty="0" smtClean="0"/>
          </a:p>
        </p:txBody>
      </p:sp>
      <p:graphicFrame>
        <p:nvGraphicFramePr>
          <p:cNvPr id="5" name="Object 4"/>
          <p:cNvGraphicFramePr>
            <a:graphicFrameLocks noChangeAspect="1"/>
          </p:cNvGraphicFramePr>
          <p:nvPr/>
        </p:nvGraphicFramePr>
        <p:xfrm>
          <a:off x="1219200" y="3505200"/>
          <a:ext cx="6100763" cy="2339975"/>
        </p:xfrm>
        <a:graphic>
          <a:graphicData uri="http://schemas.openxmlformats.org/presentationml/2006/ole">
            <p:oleObj spid="_x0000_s44035" name="Visio" r:id="rId4" imgW="6100855" imgH="2339243" progId="Visio.Drawing.11">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0" y="1295400"/>
            <a:ext cx="8505825" cy="1676400"/>
          </a:xfrm>
        </p:spPr>
        <p:txBody>
          <a:bodyPr/>
          <a:lstStyle/>
          <a:p>
            <a:pPr eaLnBrk="1" hangingPunct="1"/>
            <a:r>
              <a:rPr lang="en-US" sz="2000" dirty="0" smtClean="0"/>
              <a:t>Each DSP sums a complete image</a:t>
            </a:r>
          </a:p>
          <a:p>
            <a:pPr lvl="1" eaLnBrk="1" hangingPunct="1"/>
            <a:r>
              <a:rPr lang="en-US" sz="1600" dirty="0" smtClean="0"/>
              <a:t>Raw vectors are divided between DSPs</a:t>
            </a:r>
          </a:p>
          <a:p>
            <a:pPr lvl="1" eaLnBrk="1" hangingPunct="1"/>
            <a:r>
              <a:rPr lang="en-US" sz="1600" dirty="0" smtClean="0"/>
              <a:t>Because of race conditions, each DSP has a local (private) image. At the end one DSP (or ARM) combine together all the local images. Private image resides outside of the core</a:t>
            </a:r>
          </a:p>
          <a:p>
            <a:pPr lvl="1" eaLnBrk="1" hangingPunct="1"/>
            <a:r>
              <a:rPr lang="en-US" sz="1600" dirty="0" smtClean="0"/>
              <a:t>Does not require broadcasting of raw vector values</a:t>
            </a:r>
          </a:p>
          <a:p>
            <a:pPr lvl="1" eaLnBrk="1" hangingPunct="1"/>
            <a:endParaRPr lang="en-US" sz="1600" dirty="0" smtClean="0"/>
          </a:p>
        </p:txBody>
      </p:sp>
      <p:graphicFrame>
        <p:nvGraphicFramePr>
          <p:cNvPr id="4" name="Object 3"/>
          <p:cNvGraphicFramePr>
            <a:graphicFrameLocks noChangeAspect="1"/>
          </p:cNvGraphicFramePr>
          <p:nvPr/>
        </p:nvGraphicFramePr>
        <p:xfrm>
          <a:off x="762000" y="2971800"/>
          <a:ext cx="6881813" cy="3373437"/>
        </p:xfrm>
        <a:graphic>
          <a:graphicData uri="http://schemas.openxmlformats.org/presentationml/2006/ole">
            <p:oleObj spid="_x0000_s45058" name="Visio" r:id="rId4" imgW="6882546" imgH="3373773" progId="Visio.Drawing.11">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1" y="1295400"/>
            <a:ext cx="3124199" cy="4876800"/>
          </a:xfrm>
        </p:spPr>
        <p:txBody>
          <a:bodyPr/>
          <a:lstStyle/>
          <a:p>
            <a:pPr eaLnBrk="1" hangingPunct="1"/>
            <a:r>
              <a:rPr lang="en-US" sz="2000" dirty="0" smtClean="0"/>
              <a:t>Each DSP sums part of the image</a:t>
            </a:r>
          </a:p>
          <a:p>
            <a:pPr lvl="1" eaLnBrk="1" hangingPunct="1"/>
            <a:r>
              <a:rPr lang="en-US" sz="1600" dirty="0" smtClean="0"/>
              <a:t>Raw vectors are broadcast to all DSPs</a:t>
            </a:r>
          </a:p>
          <a:p>
            <a:pPr lvl="1" eaLnBrk="1" hangingPunct="1"/>
            <a:r>
              <a:rPr lang="en-US" sz="1600" dirty="0" smtClean="0"/>
              <a:t>Depends on the number of cores, partial image can fit inside L2 in addition to the filter coefficients </a:t>
            </a:r>
          </a:p>
          <a:p>
            <a:pPr lvl="1" eaLnBrk="1" hangingPunct="1"/>
            <a:r>
              <a:rPr lang="en-US" sz="1600" dirty="0" smtClean="0"/>
              <a:t>Merging together into shared memory (DDR) at the end of the partial build</a:t>
            </a:r>
          </a:p>
          <a:p>
            <a:pPr lvl="1" eaLnBrk="1" hangingPunct="1"/>
            <a:endParaRPr lang="en-US" sz="1600" dirty="0" smtClean="0"/>
          </a:p>
        </p:txBody>
      </p:sp>
      <p:graphicFrame>
        <p:nvGraphicFramePr>
          <p:cNvPr id="5" name="Object 4"/>
          <p:cNvGraphicFramePr>
            <a:graphicFrameLocks noChangeAspect="1"/>
          </p:cNvGraphicFramePr>
          <p:nvPr/>
        </p:nvGraphicFramePr>
        <p:xfrm>
          <a:off x="3733800" y="1143619"/>
          <a:ext cx="5172075" cy="4427201"/>
        </p:xfrm>
        <a:graphic>
          <a:graphicData uri="http://schemas.openxmlformats.org/presentationml/2006/ole">
            <p:oleObj spid="_x0000_s46082" name="Visio" r:id="rId4" imgW="5468058" imgH="4679296" progId="Visio.Drawing.11">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Computerized </a:t>
            </a:r>
            <a:r>
              <a:rPr lang="en-US" sz="3600" dirty="0" smtClean="0"/>
              <a:t>Tomography – Trauma case</a:t>
            </a:r>
            <a:endParaRPr lang="en-US" sz="3600" dirty="0"/>
          </a:p>
        </p:txBody>
      </p:sp>
      <p:sp>
        <p:nvSpPr>
          <p:cNvPr id="3" name="Subtitle 2"/>
          <p:cNvSpPr>
            <a:spLocks noGrp="1"/>
          </p:cNvSpPr>
          <p:nvPr>
            <p:ph idx="1"/>
          </p:nvPr>
        </p:nvSpPr>
        <p:spPr/>
        <p:txBody>
          <a:bodyPr>
            <a:normAutofit/>
          </a:bodyPr>
          <a:lstStyle/>
          <a:p>
            <a:pPr algn="l"/>
            <a:r>
              <a:rPr lang="en-US" sz="2800" dirty="0" smtClean="0">
                <a:solidFill>
                  <a:schemeClr val="tx1"/>
                </a:solidFill>
              </a:rPr>
              <a:t>Scanning </a:t>
            </a:r>
            <a:r>
              <a:rPr lang="en-US" sz="2800" dirty="0" smtClean="0">
                <a:solidFill>
                  <a:schemeClr val="tx1"/>
                </a:solidFill>
              </a:rPr>
              <a:t>hundreds slices to find if there is internal damage. Each slice takes about a second</a:t>
            </a:r>
          </a:p>
          <a:p>
            <a:pPr algn="l"/>
            <a:r>
              <a:rPr lang="en-US" sz="2800" dirty="0" smtClean="0">
                <a:solidFill>
                  <a:schemeClr val="tx1"/>
                </a:solidFill>
              </a:rPr>
              <a:t>At the same time, a physician sits in from of the display and has the ability to manipulate the images</a:t>
            </a:r>
          </a:p>
          <a:p>
            <a:pPr algn="l">
              <a:buNone/>
            </a:pPr>
            <a:r>
              <a:rPr lang="en-US" sz="2800" dirty="0" smtClean="0"/>
              <a:t>		</a:t>
            </a:r>
            <a:r>
              <a:rPr lang="en-US" sz="2800" dirty="0" smtClean="0">
                <a:solidFill>
                  <a:schemeClr val="tx1"/>
                </a:solidFill>
              </a:rPr>
              <a:t>Rotate the images</a:t>
            </a:r>
          </a:p>
          <a:p>
            <a:pPr algn="l">
              <a:buNone/>
            </a:pPr>
            <a:r>
              <a:rPr lang="en-US" sz="2800" dirty="0" smtClean="0"/>
              <a:t>		Color certain values</a:t>
            </a:r>
          </a:p>
          <a:p>
            <a:pPr algn="l">
              <a:buNone/>
            </a:pPr>
            <a:r>
              <a:rPr lang="en-US" sz="2800" dirty="0">
                <a:solidFill>
                  <a:schemeClr val="tx1"/>
                </a:solidFill>
              </a:rPr>
              <a:t>	</a:t>
            </a:r>
            <a:r>
              <a:rPr lang="en-US" sz="2800" dirty="0" smtClean="0">
                <a:solidFill>
                  <a:schemeClr val="tx1"/>
                </a:solidFill>
              </a:rPr>
              <a:t>	Edge detection and other image processing algorithms</a:t>
            </a:r>
          </a:p>
          <a:p>
            <a:pPr algn="l">
              <a:buNone/>
            </a:pPr>
            <a:r>
              <a:rPr lang="en-US" sz="2800" dirty="0">
                <a:solidFill>
                  <a:schemeClr val="tx1"/>
                </a:solidFill>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So what you choose?</a:t>
            </a:r>
          </a:p>
        </p:txBody>
      </p:sp>
      <p:sp>
        <p:nvSpPr>
          <p:cNvPr id="7171" name="Text Placeholder 2"/>
          <p:cNvSpPr>
            <a:spLocks noGrp="1"/>
          </p:cNvSpPr>
          <p:nvPr>
            <p:ph type="body" sz="half" idx="1"/>
          </p:nvPr>
        </p:nvSpPr>
        <p:spPr>
          <a:xfrm>
            <a:off x="381000" y="1371600"/>
            <a:ext cx="8505825" cy="2209800"/>
          </a:xfrm>
        </p:spPr>
        <p:txBody>
          <a:bodyPr/>
          <a:lstStyle/>
          <a:p>
            <a:pPr eaLnBrk="1" hangingPunct="1"/>
            <a:r>
              <a:rPr lang="en-US" sz="2400" dirty="0" smtClean="0"/>
              <a:t>The optimal solution depends on the exact configuration of the system (number of detectors, number of rays, number of slices) and the algorithms that are used.</a:t>
            </a:r>
          </a:p>
          <a:p>
            <a:pPr eaLnBrk="1" hangingPunct="1"/>
            <a:r>
              <a:rPr lang="en-US" sz="2400" dirty="0" smtClean="0"/>
              <a:t>Suggest to benchmark all (or subset) of the possibilities and choose the best one for a specific problem</a:t>
            </a:r>
          </a:p>
          <a:p>
            <a:pPr eaLnBrk="1" hangingPunct="1"/>
            <a:endParaRPr lang="en-US" sz="2400" dirty="0" smtClean="0"/>
          </a:p>
        </p:txBody>
      </p:sp>
      <p:sp>
        <p:nvSpPr>
          <p:cNvPr id="4" name="TextBox 3"/>
          <p:cNvSpPr txBox="1"/>
          <p:nvPr/>
        </p:nvSpPr>
        <p:spPr>
          <a:xfrm>
            <a:off x="1828800" y="4191000"/>
            <a:ext cx="4267200" cy="769441"/>
          </a:xfrm>
          <a:prstGeom prst="rect">
            <a:avLst/>
          </a:prstGeom>
          <a:noFill/>
        </p:spPr>
        <p:txBody>
          <a:bodyPr wrap="square" rtlCol="0">
            <a:spAutoFit/>
          </a:bodyPr>
          <a:lstStyle/>
          <a:p>
            <a:pPr algn="ctr"/>
            <a:r>
              <a:rPr lang="en-US" sz="4400" b="1" dirty="0" smtClean="0">
                <a:solidFill>
                  <a:srgbClr val="FF0000"/>
                </a:solidFill>
                <a:effectLst>
                  <a:outerShdw blurRad="38100" dist="38100" dir="2700000" algn="tl">
                    <a:srgbClr val="000000">
                      <a:alpha val="43137"/>
                    </a:srgbClr>
                  </a:outerShdw>
                </a:effectLst>
              </a:rPr>
              <a:t>Any Questions?</a:t>
            </a:r>
            <a:endParaRPr lang="en-US" sz="44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 (1)</a:t>
            </a:r>
          </a:p>
        </p:txBody>
      </p:sp>
      <p:sp>
        <p:nvSpPr>
          <p:cNvPr id="7171" name="Text Placeholder 2"/>
          <p:cNvSpPr>
            <a:spLocks noGrp="1"/>
          </p:cNvSpPr>
          <p:nvPr>
            <p:ph type="body" sz="half" idx="1"/>
          </p:nvPr>
        </p:nvSpPr>
        <p:spPr>
          <a:xfrm>
            <a:off x="333375" y="1371599"/>
            <a:ext cx="8505825" cy="4876801"/>
          </a:xfrm>
        </p:spPr>
        <p:txBody>
          <a:bodyPr/>
          <a:lstStyle/>
          <a:p>
            <a:pPr eaLnBrk="1" hangingPunct="1"/>
            <a:r>
              <a:rPr lang="en-US" sz="2800" dirty="0" smtClean="0"/>
              <a:t>A typical system has a parallel source of X-Rays and a set of detectors</a:t>
            </a:r>
          </a:p>
          <a:p>
            <a:pPr eaLnBrk="1" hangingPunct="1"/>
            <a:r>
              <a:rPr lang="en-US" sz="2800" dirty="0" smtClean="0"/>
              <a:t>Each detector detects the absorption of the line integral between the source and the detector </a:t>
            </a:r>
          </a:p>
          <a:p>
            <a:pPr eaLnBrk="1" hangingPunct="1"/>
            <a:r>
              <a:rPr lang="en-US" sz="2800" dirty="0" smtClean="0"/>
              <a:t>The source rotates around the body and the detectors collect N sets of data</a:t>
            </a:r>
          </a:p>
          <a:p>
            <a:pPr eaLnBrk="1" hangingPunct="1"/>
            <a:r>
              <a:rPr lang="en-US" sz="2800" dirty="0" smtClean="0"/>
              <a:t>The next slide will demonstrate the geometry </a:t>
            </a:r>
            <a:r>
              <a:rPr lang="en-US" sz="2400" dirty="0" smtClean="0"/>
              <a:t>(taken from Digital Picture processing, Rosenfeld and Kak)</a:t>
            </a:r>
          </a:p>
          <a:p>
            <a:pPr eaLnBrk="1" hangingPunct="1"/>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Algorithm(2)</a:t>
            </a:r>
          </a:p>
        </p:txBody>
      </p:sp>
      <p:pic>
        <p:nvPicPr>
          <p:cNvPr id="2050" name="Picture 2"/>
          <p:cNvPicPr>
            <a:picLocks noChangeAspect="1" noChangeArrowheads="1"/>
          </p:cNvPicPr>
          <p:nvPr/>
        </p:nvPicPr>
        <p:blipFill>
          <a:blip r:embed="rId3" cstate="print"/>
          <a:srcRect/>
          <a:stretch>
            <a:fillRect/>
          </a:stretch>
        </p:blipFill>
        <p:spPr bwMode="auto">
          <a:xfrm>
            <a:off x="2057400" y="1219200"/>
            <a:ext cx="4726385" cy="47469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Algorithm(3)</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CT processing has three parts:</a:t>
            </a:r>
          </a:p>
          <a:p>
            <a:pPr lvl="1" eaLnBrk="1" hangingPunct="1"/>
            <a:r>
              <a:rPr lang="en-US" dirty="0" smtClean="0"/>
              <a:t>Preprocessing</a:t>
            </a:r>
          </a:p>
          <a:p>
            <a:pPr lvl="1" eaLnBrk="1" hangingPunct="1"/>
            <a:r>
              <a:rPr lang="en-US" dirty="0" smtClean="0"/>
              <a:t>Back projector</a:t>
            </a:r>
          </a:p>
          <a:p>
            <a:pPr lvl="1" eaLnBrk="1" hangingPunct="1"/>
            <a:r>
              <a:rPr lang="en-US" dirty="0" smtClean="0"/>
              <a:t>Post processing</a:t>
            </a:r>
          </a:p>
          <a:p>
            <a:pPr lvl="1" eaLnBrk="1" hangingPunct="1"/>
            <a:r>
              <a:rPr lang="en-US" dirty="0" smtClean="0"/>
              <a:t>3D processing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Pre-processing</a:t>
            </a:r>
          </a:p>
        </p:txBody>
      </p:sp>
      <p:sp>
        <p:nvSpPr>
          <p:cNvPr id="7171" name="Text Placeholder 2"/>
          <p:cNvSpPr>
            <a:spLocks noGrp="1"/>
          </p:cNvSpPr>
          <p:nvPr>
            <p:ph type="body" sz="half" idx="1"/>
          </p:nvPr>
        </p:nvSpPr>
        <p:spPr>
          <a:xfrm>
            <a:off x="381000" y="1676400"/>
            <a:ext cx="8505825" cy="4038600"/>
          </a:xfrm>
        </p:spPr>
        <p:txBody>
          <a:bodyPr/>
          <a:lstStyle/>
          <a:p>
            <a:pPr eaLnBrk="1" hangingPunct="1"/>
            <a:r>
              <a:rPr lang="en-US" sz="2800" dirty="0" smtClean="0"/>
              <a:t>Done on each individual set of data collected from all detectors in single angle</a:t>
            </a:r>
          </a:p>
          <a:p>
            <a:pPr eaLnBrk="1" hangingPunct="1"/>
            <a:r>
              <a:rPr lang="en-US" sz="2800" dirty="0" smtClean="0"/>
              <a:t>Conversion from absorption values to real values</a:t>
            </a:r>
          </a:p>
          <a:p>
            <a:pPr eaLnBrk="1" hangingPunct="1"/>
            <a:r>
              <a:rPr lang="en-US" sz="2800" dirty="0" smtClean="0"/>
              <a:t>Compensate on the variance in the geometry and detectors</a:t>
            </a:r>
          </a:p>
          <a:p>
            <a:pPr lvl="1" eaLnBrk="1" hangingPunct="1"/>
            <a:r>
              <a:rPr lang="en-US" dirty="0" smtClean="0"/>
              <a:t>Dead detectors are interpolated</a:t>
            </a:r>
          </a:p>
          <a:p>
            <a:pPr eaLnBrk="1" hangingPunct="1"/>
            <a:r>
              <a:rPr lang="en-US" sz="2800" dirty="0" smtClean="0"/>
              <a:t>Interpolation using FFT based convolution (x-&gt;2x)</a:t>
            </a:r>
          </a:p>
          <a:p>
            <a:pPr eaLnBrk="1" hangingPunct="1"/>
            <a:r>
              <a:rPr lang="en-US" sz="2800" dirty="0" smtClean="0"/>
              <a:t>Other  vector filtering operation (secret sauce)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Back Projector</a:t>
            </a:r>
          </a:p>
        </p:txBody>
      </p:sp>
      <p:sp>
        <p:nvSpPr>
          <p:cNvPr id="7171" name="Text Placeholder 2"/>
          <p:cNvSpPr>
            <a:spLocks noGrp="1"/>
          </p:cNvSpPr>
          <p:nvPr>
            <p:ph type="body" sz="half" idx="1"/>
          </p:nvPr>
        </p:nvSpPr>
        <p:spPr>
          <a:xfrm>
            <a:off x="381000" y="1066800"/>
            <a:ext cx="3200399" cy="4953000"/>
          </a:xfrm>
        </p:spPr>
        <p:txBody>
          <a:bodyPr/>
          <a:lstStyle/>
          <a:p>
            <a:pPr eaLnBrk="1" hangingPunct="1"/>
            <a:r>
              <a:rPr lang="en-US" sz="2800" dirty="0" smtClean="0"/>
              <a:t>For each pixel accumulates the contributions of all the lines that passed through the pixel</a:t>
            </a:r>
          </a:p>
          <a:p>
            <a:pPr eaLnBrk="1" hangingPunct="1"/>
            <a:r>
              <a:rPr lang="en-US" sz="2800" dirty="0" smtClean="0"/>
              <a:t>It involves interpolation between two rays, and adding to a value</a:t>
            </a:r>
          </a:p>
          <a:p>
            <a:pPr eaLnBrk="1" hangingPunct="1"/>
            <a:endParaRPr lang="en-US" sz="2800" dirty="0" smtClean="0"/>
          </a:p>
        </p:txBody>
      </p:sp>
      <p:graphicFrame>
        <p:nvGraphicFramePr>
          <p:cNvPr id="4" name="Object 3"/>
          <p:cNvGraphicFramePr>
            <a:graphicFrameLocks noChangeAspect="1"/>
          </p:cNvGraphicFramePr>
          <p:nvPr/>
        </p:nvGraphicFramePr>
        <p:xfrm>
          <a:off x="3352800" y="1219200"/>
          <a:ext cx="5654512" cy="4808538"/>
        </p:xfrm>
        <a:graphic>
          <a:graphicData uri="http://schemas.openxmlformats.org/presentationml/2006/ole">
            <p:oleObj spid="_x0000_s3074" name="Visio" r:id="rId4" imgW="6111105" imgH="5196696" progId="Visio.Drawing.11">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Post-processing</a:t>
            </a:r>
            <a:br>
              <a:rPr lang="en-US" dirty="0" smtClean="0"/>
            </a:br>
            <a:r>
              <a:rPr lang="en-US" dirty="0" smtClean="0"/>
              <a:t>Image processing</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2D filtering on the image:</a:t>
            </a:r>
          </a:p>
          <a:p>
            <a:pPr lvl="1" eaLnBrk="1" hangingPunct="1"/>
            <a:r>
              <a:rPr lang="en-US" sz="2400" dirty="0" smtClean="0"/>
              <a:t>Scatter (or anti-scatter) filter</a:t>
            </a:r>
          </a:p>
          <a:p>
            <a:pPr lvl="1" eaLnBrk="1" hangingPunct="1"/>
            <a:r>
              <a:rPr lang="en-US" sz="2400" dirty="0" smtClean="0"/>
              <a:t>Smooth filter (LPF) for a smoother image</a:t>
            </a:r>
          </a:p>
          <a:p>
            <a:pPr lvl="1" eaLnBrk="1" hangingPunct="1"/>
            <a:r>
              <a:rPr lang="en-US" sz="2400" dirty="0" smtClean="0"/>
              <a:t>Edge detection filter (The opposite) for identifying edges</a:t>
            </a:r>
          </a:p>
          <a:p>
            <a:pPr eaLnBrk="1" hangingPunct="1"/>
            <a:r>
              <a:rPr lang="en-US" sz="2800" dirty="0" smtClean="0"/>
              <a:t>Setting the range for display (floating point to fixed point conversion)</a:t>
            </a:r>
          </a:p>
          <a:p>
            <a:pPr eaLnBrk="1" hangingPunct="1"/>
            <a:r>
              <a:rPr lang="en-US" sz="2800" dirty="0" smtClean="0"/>
              <a:t>Other image based operations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2941</TotalTime>
  <Words>1477</Words>
  <Application>Microsoft Office PowerPoint</Application>
  <PresentationFormat>On-screen Show (4:3)</PresentationFormat>
  <Paragraphs>144</Paragraphs>
  <Slides>30</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77_KeyStoneOLT</vt:lpstr>
      <vt:lpstr>Visio</vt:lpstr>
      <vt:lpstr>Slide 1</vt:lpstr>
      <vt:lpstr>CT scan Machine</vt:lpstr>
      <vt:lpstr>Computerized Tomography – Trauma case</vt:lpstr>
      <vt:lpstr>CT Algorithm (1)</vt:lpstr>
      <vt:lpstr>CT Algorithm(2)</vt:lpstr>
      <vt:lpstr>CT Algorithm(3)</vt:lpstr>
      <vt:lpstr>Pre-processing</vt:lpstr>
      <vt:lpstr>Back Projector</vt:lpstr>
      <vt:lpstr>Post-processing Image processing</vt:lpstr>
      <vt:lpstr>3-D processing</vt:lpstr>
      <vt:lpstr>“My System”</vt:lpstr>
      <vt:lpstr>Memory and IO considerations</vt:lpstr>
      <vt:lpstr>Memory and IO considerations “My System”</vt:lpstr>
      <vt:lpstr>System considerations</vt:lpstr>
      <vt:lpstr>ARM - DSP considerations</vt:lpstr>
      <vt:lpstr>My System Architecture</vt:lpstr>
      <vt:lpstr>Building and Moving the Image</vt:lpstr>
      <vt:lpstr>Partition considerations – Image processing</vt:lpstr>
      <vt:lpstr>Image processing – Each A15 processes a different image</vt:lpstr>
      <vt:lpstr>Image processing – Each A15 processes a part of the  image</vt:lpstr>
      <vt:lpstr>Image processing – Each A15 processes a part of the  Algorithm</vt:lpstr>
      <vt:lpstr>So what you choose?</vt:lpstr>
      <vt:lpstr>DSP Cores partition</vt:lpstr>
      <vt:lpstr>Partition back projector and preprocessing</vt:lpstr>
      <vt:lpstr>Input vector Partition</vt:lpstr>
      <vt:lpstr>Input vector Partition</vt:lpstr>
      <vt:lpstr>All DSPs do preprocessing and back projector</vt:lpstr>
      <vt:lpstr>Input vector Partition</vt:lpstr>
      <vt:lpstr>Input vector Partition</vt:lpstr>
      <vt:lpstr>So what you choose?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Ran Katzur</cp:lastModifiedBy>
  <cp:revision>140</cp:revision>
  <cp:lastPrinted>2012-04-30T19:42:21Z</cp:lastPrinted>
  <dcterms:created xsi:type="dcterms:W3CDTF">2012-02-07T21:35:06Z</dcterms:created>
  <dcterms:modified xsi:type="dcterms:W3CDTF">2013-05-09T12:01:04Z</dcterms:modified>
</cp:coreProperties>
</file>