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77" r:id="rId4"/>
    <p:sldId id="258" r:id="rId5"/>
    <p:sldId id="259" r:id="rId6"/>
    <p:sldId id="260" r:id="rId7"/>
    <p:sldId id="278" r:id="rId8"/>
    <p:sldId id="261" r:id="rId9"/>
    <p:sldId id="262" r:id="rId10"/>
    <p:sldId id="263" r:id="rId11"/>
    <p:sldId id="264" r:id="rId12"/>
    <p:sldId id="265" r:id="rId13"/>
    <p:sldId id="279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1C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4660"/>
  </p:normalViewPr>
  <p:slideViewPr>
    <p:cSldViewPr>
      <p:cViewPr varScale="1">
        <p:scale>
          <a:sx n="111" d="100"/>
          <a:sy n="111" d="100"/>
        </p:scale>
        <p:origin x="-9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3D637-1F05-4DC2-8008-DF616AF082EC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B1DFA-B3AC-48C4-A020-6903E38D1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4747ED-4B7F-4D02-BE0F-92B5443F39A6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B326F9-57DC-4B74-9221-D79BD4185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31749" name="Picture 8" descr="ti_hz_1c_pos_rgb_jpg.jp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>
            <p:custDataLst>
              <p:tags r:id="rId6"/>
            </p:custDataLst>
          </p:nvPr>
        </p:nvSpPr>
        <p:spPr>
          <a:xfrm>
            <a:off x="7930120" y="6498264"/>
            <a:ext cx="85626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CI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Inter-Processor Communication (IPC)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Passing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762000"/>
            <a:ext cx="838200" cy="381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Notify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981200" y="1752600"/>
            <a:ext cx="1143000" cy="3693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MultiProc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7" name="Shape 6"/>
          <p:cNvCxnSpPr>
            <a:stCxn id="5" idx="2"/>
            <a:endCxn id="6" idx="1"/>
          </p:cNvCxnSpPr>
          <p:nvPr/>
        </p:nvCxnSpPr>
        <p:spPr bwMode="auto">
          <a:xfrm rot="16200000" flipH="1">
            <a:off x="1145917" y="1101983"/>
            <a:ext cx="794266" cy="8763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143000" y="160020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191000" y="762000"/>
            <a:ext cx="914400" cy="381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ListMP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181600" y="1752600"/>
            <a:ext cx="1676400" cy="3693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SharedRegion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181600" y="2221468"/>
            <a:ext cx="1676400" cy="369332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NameServer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181600" y="2743200"/>
            <a:ext cx="1676400" cy="3693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GateMP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33" name="Straight Arrow Connector 32"/>
          <p:cNvCxnSpPr>
            <a:stCxn id="6" idx="3"/>
            <a:endCxn id="28" idx="1"/>
          </p:cNvCxnSpPr>
          <p:nvPr/>
        </p:nvCxnSpPr>
        <p:spPr bwMode="auto">
          <a:xfrm>
            <a:off x="3124200" y="1937266"/>
            <a:ext cx="2057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5" name="Shape 34"/>
          <p:cNvCxnSpPr>
            <a:stCxn id="13" idx="2"/>
            <a:endCxn id="30" idx="1"/>
          </p:cNvCxnSpPr>
          <p:nvPr/>
        </p:nvCxnSpPr>
        <p:spPr bwMode="auto">
          <a:xfrm rot="16200000" flipH="1">
            <a:off x="4283333" y="1507867"/>
            <a:ext cx="1263134" cy="5334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hape 38"/>
          <p:cNvCxnSpPr>
            <a:stCxn id="13" idx="2"/>
            <a:endCxn id="31" idx="1"/>
          </p:cNvCxnSpPr>
          <p:nvPr/>
        </p:nvCxnSpPr>
        <p:spPr bwMode="auto">
          <a:xfrm rot="16200000" flipH="1">
            <a:off x="4022467" y="1768733"/>
            <a:ext cx="1784866" cy="5334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4343400" y="161186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81000" y="3657600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ListMP</a:t>
            </a:r>
            <a:r>
              <a:rPr lang="en-US" dirty="0" smtClean="0"/>
              <a:t> – doubly linked list designed to be shared by multiple processors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Address Translation performed internally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Cache coherency maintained when cacheable shared memory used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GateMP</a:t>
            </a:r>
            <a:r>
              <a:rPr lang="en-US" dirty="0" smtClean="0"/>
              <a:t> used to protect read/write accesses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6019800" y="5638800"/>
            <a:ext cx="2743200" cy="762000"/>
            <a:chOff x="6019800" y="5638800"/>
            <a:chExt cx="2743200" cy="762000"/>
          </a:xfrm>
        </p:grpSpPr>
        <p:sp>
          <p:nvSpPr>
            <p:cNvPr id="51" name="Rectangle 50"/>
            <p:cNvSpPr/>
            <p:nvPr/>
          </p:nvSpPr>
          <p:spPr bwMode="auto">
            <a:xfrm>
              <a:off x="6019800" y="5638800"/>
              <a:ext cx="2743200" cy="76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6096000" y="5715000"/>
              <a:ext cx="152400" cy="152400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6096000" y="5943600"/>
              <a:ext cx="152400" cy="1524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6096000" y="6172200"/>
              <a:ext cx="152400" cy="152400"/>
            </a:xfrm>
            <a:prstGeom prst="rect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324600" y="5638800"/>
              <a:ext cx="2362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Calibri" pitchFamily="34" charset="0"/>
                <a:buChar char="—"/>
              </a:pPr>
              <a:r>
                <a:rPr lang="en-US" sz="1400" dirty="0" smtClean="0"/>
                <a:t>Application Calls API</a:t>
              </a:r>
            </a:p>
            <a:p>
              <a:pPr>
                <a:buFont typeface="Calibri" pitchFamily="34" charset="0"/>
                <a:buChar char="—"/>
              </a:pPr>
              <a:r>
                <a:rPr lang="en-US" sz="1400" dirty="0" smtClean="0"/>
                <a:t>Configuration Only</a:t>
              </a:r>
            </a:p>
            <a:p>
              <a:pPr>
                <a:buFont typeface="Calibri" pitchFamily="34" charset="0"/>
                <a:buChar char="—"/>
              </a:pPr>
              <a:r>
                <a:rPr lang="en-US" sz="1400" dirty="0" smtClean="0"/>
                <a:t>No Configuration Necessary</a:t>
              </a:r>
              <a:endParaRPr lang="en-US" sz="1200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Allocation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85800" y="762000"/>
            <a:ext cx="838200" cy="381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Notify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447800" y="1752600"/>
            <a:ext cx="1143000" cy="3693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MultiProc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6" name="Shape 5"/>
          <p:cNvCxnSpPr>
            <a:stCxn id="4" idx="2"/>
            <a:endCxn id="5" idx="1"/>
          </p:cNvCxnSpPr>
          <p:nvPr/>
        </p:nvCxnSpPr>
        <p:spPr bwMode="auto">
          <a:xfrm rot="16200000" flipH="1">
            <a:off x="879217" y="1368683"/>
            <a:ext cx="794266" cy="3429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62000" y="160020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819400" y="750332"/>
            <a:ext cx="914400" cy="381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ListMP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0" y="1740932"/>
            <a:ext cx="1676400" cy="3693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SharedRegion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0" y="2209800"/>
            <a:ext cx="1676400" cy="369332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NameServer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10000" y="2731532"/>
            <a:ext cx="1676400" cy="3693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GateMP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12" name="Straight Arrow Connector 11"/>
          <p:cNvCxnSpPr>
            <a:stCxn id="5" idx="3"/>
            <a:endCxn id="9" idx="1"/>
          </p:cNvCxnSpPr>
          <p:nvPr/>
        </p:nvCxnSpPr>
        <p:spPr bwMode="auto">
          <a:xfrm flipV="1">
            <a:off x="2590800" y="1925598"/>
            <a:ext cx="1219200" cy="116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3" name="Shape 12"/>
          <p:cNvCxnSpPr>
            <a:stCxn id="8" idx="2"/>
            <a:endCxn id="10" idx="1"/>
          </p:cNvCxnSpPr>
          <p:nvPr/>
        </p:nvCxnSpPr>
        <p:spPr bwMode="auto">
          <a:xfrm rot="16200000" flipH="1">
            <a:off x="2911733" y="1496199"/>
            <a:ext cx="1263134" cy="5334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hape 13"/>
          <p:cNvCxnSpPr>
            <a:stCxn id="8" idx="2"/>
            <a:endCxn id="11" idx="1"/>
          </p:cNvCxnSpPr>
          <p:nvPr/>
        </p:nvCxnSpPr>
        <p:spPr bwMode="auto">
          <a:xfrm rot="16200000" flipH="1">
            <a:off x="2650867" y="1757065"/>
            <a:ext cx="1784866" cy="5334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971800" y="1600200"/>
            <a:ext cx="62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4495800" y="762000"/>
            <a:ext cx="4343400" cy="6858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HeapBufMP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,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HeapMultiBufMP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,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or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HeapMemMP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19" name="Shape 18"/>
          <p:cNvCxnSpPr>
            <a:stCxn id="17" idx="2"/>
            <a:endCxn id="9" idx="3"/>
          </p:cNvCxnSpPr>
          <p:nvPr/>
        </p:nvCxnSpPr>
        <p:spPr bwMode="auto">
          <a:xfrm rot="5400000">
            <a:off x="5838051" y="1096149"/>
            <a:ext cx="477798" cy="11811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hape 20"/>
          <p:cNvCxnSpPr>
            <a:stCxn id="17" idx="2"/>
            <a:endCxn id="10" idx="3"/>
          </p:cNvCxnSpPr>
          <p:nvPr/>
        </p:nvCxnSpPr>
        <p:spPr bwMode="auto">
          <a:xfrm rot="5400000">
            <a:off x="5603617" y="1330583"/>
            <a:ext cx="946666" cy="11811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324600" y="1600200"/>
            <a:ext cx="62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Uses</a:t>
            </a:r>
            <a:endParaRPr lang="en-US" dirty="0"/>
          </a:p>
        </p:txBody>
      </p:sp>
      <p:cxnSp>
        <p:nvCxnSpPr>
          <p:cNvPr id="26" name="Shape 25"/>
          <p:cNvCxnSpPr>
            <a:stCxn id="17" idx="2"/>
            <a:endCxn id="11" idx="3"/>
          </p:cNvCxnSpPr>
          <p:nvPr/>
        </p:nvCxnSpPr>
        <p:spPr bwMode="auto">
          <a:xfrm rot="5400000">
            <a:off x="5342751" y="1591449"/>
            <a:ext cx="1468398" cy="11811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81000" y="3124200"/>
            <a:ext cx="5592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API Calls made to Notify, </a:t>
            </a:r>
            <a:r>
              <a:rPr lang="en-US" dirty="0" err="1" smtClean="0"/>
              <a:t>ListMP</a:t>
            </a:r>
            <a:r>
              <a:rPr lang="en-US" dirty="0" smtClean="0"/>
              <a:t>, and a Heap*MP module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Heap*MP modules use </a:t>
            </a:r>
            <a:r>
              <a:rPr lang="en-US" dirty="0" err="1" smtClean="0"/>
              <a:t>GateMP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019800" y="5638800"/>
            <a:ext cx="2743200" cy="762000"/>
            <a:chOff x="6019800" y="5638800"/>
            <a:chExt cx="2743200" cy="762000"/>
          </a:xfrm>
        </p:grpSpPr>
        <p:sp>
          <p:nvSpPr>
            <p:cNvPr id="29" name="Rectangle 28"/>
            <p:cNvSpPr/>
            <p:nvPr/>
          </p:nvSpPr>
          <p:spPr bwMode="auto">
            <a:xfrm>
              <a:off x="6019800" y="5638800"/>
              <a:ext cx="2743200" cy="76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6096000" y="5715000"/>
              <a:ext cx="152400" cy="152400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096000" y="5943600"/>
              <a:ext cx="152400" cy="1524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6096000" y="6172200"/>
              <a:ext cx="152400" cy="152400"/>
            </a:xfrm>
            <a:prstGeom prst="rect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24600" y="5638800"/>
              <a:ext cx="2362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Calibri" pitchFamily="34" charset="0"/>
                <a:buChar char="—"/>
              </a:pPr>
              <a:r>
                <a:rPr lang="en-US" sz="1400" dirty="0" smtClean="0"/>
                <a:t>Application Calls API</a:t>
              </a:r>
            </a:p>
            <a:p>
              <a:pPr>
                <a:buFont typeface="Calibri" pitchFamily="34" charset="0"/>
                <a:buChar char="—"/>
              </a:pPr>
              <a:r>
                <a:rPr lang="en-US" sz="1400" dirty="0" smtClean="0"/>
                <a:t>Configuration Only</a:t>
              </a:r>
            </a:p>
            <a:p>
              <a:pPr>
                <a:buFont typeface="Calibri" pitchFamily="34" charset="0"/>
                <a:buChar char="—"/>
              </a:pPr>
              <a:r>
                <a:rPr lang="en-US" sz="1400" dirty="0" smtClean="0"/>
                <a:t>No Configuration Necessary</a:t>
              </a:r>
              <a:endParaRPr lang="en-US" sz="1200" dirty="0"/>
            </a:p>
          </p:txBody>
        </p:sp>
      </p:grpSp>
      <p:sp>
        <p:nvSpPr>
          <p:cNvPr id="34" name="Rectangle 33"/>
          <p:cNvSpPr/>
          <p:nvPr/>
        </p:nvSpPr>
        <p:spPr bwMode="auto">
          <a:xfrm>
            <a:off x="457200" y="3886200"/>
            <a:ext cx="8153400" cy="5334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05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Send </a:t>
            </a:r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message to the remote processor */</a:t>
            </a:r>
          </a:p>
          <a:p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          status = </a:t>
            </a:r>
            <a:r>
              <a:rPr lang="en-US" sz="105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MessageQ_put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remoteQueueId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);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57200" y="4572000"/>
            <a:ext cx="8153400" cy="5334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Get a message */</a:t>
            </a:r>
          </a:p>
          <a:p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          status = </a:t>
            </a:r>
            <a:r>
              <a:rPr lang="en-US" sz="105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MessageQ_get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messageQ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MessageQ_FOREVER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);</a:t>
            </a:r>
            <a:endParaRPr kumimoji="0" lang="en-US" sz="105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6477000" y="1452241"/>
            <a:ext cx="1143000" cy="381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MultiProc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133600" y="1450717"/>
            <a:ext cx="1447800" cy="384048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Notify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with </a:t>
            </a:r>
            <a:r>
              <a:rPr lang="en-US" dirty="0" err="1" smtClean="0"/>
              <a:t>MessageQ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133600" y="2895600"/>
            <a:ext cx="1447800" cy="3810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ListMP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191000" y="2895600"/>
            <a:ext cx="1676400" cy="3693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SharedRegion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191000" y="3429000"/>
            <a:ext cx="1676400" cy="369332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GateMP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914400" y="914400"/>
            <a:ext cx="1295400" cy="381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MessageQ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24" name="Shape 23"/>
          <p:cNvCxnSpPr>
            <a:stCxn id="21" idx="3"/>
            <a:endCxn id="22" idx="0"/>
          </p:cNvCxnSpPr>
          <p:nvPr/>
        </p:nvCxnSpPr>
        <p:spPr bwMode="auto">
          <a:xfrm>
            <a:off x="2209800" y="1104900"/>
            <a:ext cx="4838700" cy="34734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stCxn id="30" idx="3"/>
            <a:endCxn id="22" idx="1"/>
          </p:cNvCxnSpPr>
          <p:nvPr/>
        </p:nvCxnSpPr>
        <p:spPr bwMode="auto">
          <a:xfrm>
            <a:off x="3581400" y="1642741"/>
            <a:ext cx="2895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hape 43"/>
          <p:cNvCxnSpPr>
            <a:stCxn id="21" idx="2"/>
            <a:endCxn id="30" idx="1"/>
          </p:cNvCxnSpPr>
          <p:nvPr/>
        </p:nvCxnSpPr>
        <p:spPr bwMode="auto">
          <a:xfrm rot="16200000" flipH="1">
            <a:off x="1674180" y="1183320"/>
            <a:ext cx="347341" cy="5715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2133600" y="2057400"/>
            <a:ext cx="1447800" cy="6858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HeapBufMP</a:t>
            </a: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</a:rPr>
              <a:t>,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HeapMultiBufMP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, or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HeapMemMP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2133600" y="3429000"/>
            <a:ext cx="1447800" cy="3810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Transport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SHM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191000" y="2215634"/>
            <a:ext cx="1676400" cy="369332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NameServer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55" name="Shape 54"/>
          <p:cNvCxnSpPr>
            <a:endCxn id="22" idx="2"/>
          </p:cNvCxnSpPr>
          <p:nvPr/>
        </p:nvCxnSpPr>
        <p:spPr bwMode="auto">
          <a:xfrm flipV="1">
            <a:off x="5867402" y="1833241"/>
            <a:ext cx="1181098" cy="45275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hape 56"/>
          <p:cNvCxnSpPr/>
          <p:nvPr/>
        </p:nvCxnSpPr>
        <p:spPr bwMode="auto">
          <a:xfrm rot="5400000" flipH="1" flipV="1">
            <a:off x="5852791" y="1843410"/>
            <a:ext cx="1210319" cy="1181099"/>
          </a:xfrm>
          <a:prstGeom prst="bentConnector3">
            <a:avLst>
              <a:gd name="adj1" fmla="val -3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hape 58"/>
          <p:cNvCxnSpPr>
            <a:endCxn id="22" idx="2"/>
          </p:cNvCxnSpPr>
          <p:nvPr/>
        </p:nvCxnSpPr>
        <p:spPr bwMode="auto">
          <a:xfrm rot="5400000" flipH="1" flipV="1">
            <a:off x="5507671" y="2192971"/>
            <a:ext cx="1900559" cy="1181100"/>
          </a:xfrm>
          <a:prstGeom prst="bentConnector3">
            <a:avLst>
              <a:gd name="adj1" fmla="val -11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Elbow Connector 81"/>
          <p:cNvCxnSpPr>
            <a:stCxn id="11" idx="3"/>
          </p:cNvCxnSpPr>
          <p:nvPr/>
        </p:nvCxnSpPr>
        <p:spPr bwMode="auto">
          <a:xfrm flipV="1">
            <a:off x="5867400" y="2514600"/>
            <a:ext cx="12700" cy="1099066"/>
          </a:xfrm>
          <a:prstGeom prst="bentConnector4">
            <a:avLst>
              <a:gd name="adj1" fmla="val 6825002"/>
              <a:gd name="adj2" fmla="val 1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45" name="Group 144"/>
          <p:cNvGrpSpPr/>
          <p:nvPr/>
        </p:nvGrpSpPr>
        <p:grpSpPr>
          <a:xfrm>
            <a:off x="5867400" y="3200400"/>
            <a:ext cx="304800" cy="304800"/>
            <a:chOff x="5867400" y="3200400"/>
            <a:chExt cx="304800" cy="304800"/>
          </a:xfrm>
        </p:grpSpPr>
        <p:cxnSp>
          <p:nvCxnSpPr>
            <p:cNvPr id="136" name="Elbow Connector 135"/>
            <p:cNvCxnSpPr/>
            <p:nvPr/>
          </p:nvCxnSpPr>
          <p:spPr bwMode="auto">
            <a:xfrm rot="10800000">
              <a:off x="5867400" y="3200400"/>
              <a:ext cx="304800" cy="152400"/>
            </a:xfrm>
            <a:prstGeom prst="bentConnector3">
              <a:avLst>
                <a:gd name="adj1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9" name="Elbow Connector 138"/>
            <p:cNvCxnSpPr/>
            <p:nvPr/>
          </p:nvCxnSpPr>
          <p:spPr bwMode="auto">
            <a:xfrm rot="10800000" flipV="1">
              <a:off x="5867400" y="3352800"/>
              <a:ext cx="304800" cy="152400"/>
            </a:xfrm>
            <a:prstGeom prst="bentConnector3">
              <a:avLst>
                <a:gd name="adj1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47" name="Straight Arrow Connector 146"/>
          <p:cNvCxnSpPr/>
          <p:nvPr/>
        </p:nvCxnSpPr>
        <p:spPr bwMode="auto">
          <a:xfrm>
            <a:off x="3581400" y="3733800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9" name="Straight Arrow Connector 148"/>
          <p:cNvCxnSpPr>
            <a:stCxn id="45" idx="3"/>
            <a:endCxn id="53" idx="1"/>
          </p:cNvCxnSpPr>
          <p:nvPr/>
        </p:nvCxnSpPr>
        <p:spPr bwMode="auto">
          <a:xfrm>
            <a:off x="3581400" y="2400300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7" name="Shape 156"/>
          <p:cNvCxnSpPr>
            <a:stCxn id="45" idx="3"/>
            <a:endCxn id="11" idx="1"/>
          </p:cNvCxnSpPr>
          <p:nvPr/>
        </p:nvCxnSpPr>
        <p:spPr bwMode="auto">
          <a:xfrm>
            <a:off x="3581400" y="2400300"/>
            <a:ext cx="609600" cy="121336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1" name="Elbow Connector 160"/>
          <p:cNvCxnSpPr>
            <a:stCxn id="45" idx="3"/>
            <a:endCxn id="9" idx="1"/>
          </p:cNvCxnSpPr>
          <p:nvPr/>
        </p:nvCxnSpPr>
        <p:spPr bwMode="auto">
          <a:xfrm>
            <a:off x="3581400" y="2400300"/>
            <a:ext cx="609600" cy="67996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4" name="Elbow Connector 163"/>
          <p:cNvCxnSpPr/>
          <p:nvPr/>
        </p:nvCxnSpPr>
        <p:spPr bwMode="auto">
          <a:xfrm>
            <a:off x="3581400" y="2590800"/>
            <a:ext cx="609600" cy="381000"/>
          </a:xfrm>
          <a:prstGeom prst="bentConnector3">
            <a:avLst>
              <a:gd name="adj1" fmla="val 261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68" name="Shape 167"/>
          <p:cNvCxnSpPr>
            <a:stCxn id="21" idx="2"/>
            <a:endCxn id="45" idx="1"/>
          </p:cNvCxnSpPr>
          <p:nvPr/>
        </p:nvCxnSpPr>
        <p:spPr bwMode="auto">
          <a:xfrm rot="16200000" flipH="1">
            <a:off x="1295400" y="1562100"/>
            <a:ext cx="1104900" cy="5715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0" name="Shape 169"/>
          <p:cNvCxnSpPr>
            <a:stCxn id="21" idx="2"/>
            <a:endCxn id="8" idx="1"/>
          </p:cNvCxnSpPr>
          <p:nvPr/>
        </p:nvCxnSpPr>
        <p:spPr bwMode="auto">
          <a:xfrm rot="16200000" flipH="1">
            <a:off x="952500" y="1905000"/>
            <a:ext cx="1790700" cy="5715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2" name="Shape 171"/>
          <p:cNvCxnSpPr>
            <a:stCxn id="21" idx="2"/>
            <a:endCxn id="52" idx="1"/>
          </p:cNvCxnSpPr>
          <p:nvPr/>
        </p:nvCxnSpPr>
        <p:spPr bwMode="auto">
          <a:xfrm rot="16200000" flipH="1">
            <a:off x="685800" y="2171700"/>
            <a:ext cx="2324100" cy="5715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73" name="Group 172"/>
          <p:cNvGrpSpPr/>
          <p:nvPr/>
        </p:nvGrpSpPr>
        <p:grpSpPr>
          <a:xfrm>
            <a:off x="6019800" y="5638800"/>
            <a:ext cx="2743200" cy="762000"/>
            <a:chOff x="6019800" y="5638800"/>
            <a:chExt cx="2743200" cy="762000"/>
          </a:xfrm>
        </p:grpSpPr>
        <p:sp>
          <p:nvSpPr>
            <p:cNvPr id="174" name="Rectangle 173"/>
            <p:cNvSpPr/>
            <p:nvPr/>
          </p:nvSpPr>
          <p:spPr bwMode="auto">
            <a:xfrm>
              <a:off x="6019800" y="5638800"/>
              <a:ext cx="2743200" cy="76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6096000" y="5715000"/>
              <a:ext cx="152400" cy="152400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6096000" y="5943600"/>
              <a:ext cx="152400" cy="1524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6096000" y="6172200"/>
              <a:ext cx="152400" cy="152400"/>
            </a:xfrm>
            <a:prstGeom prst="rect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6324600" y="5638800"/>
              <a:ext cx="2362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Calibri" pitchFamily="34" charset="0"/>
                <a:buChar char="—"/>
              </a:pPr>
              <a:r>
                <a:rPr lang="en-US" sz="1400" dirty="0" smtClean="0"/>
                <a:t>Application Calls API</a:t>
              </a:r>
            </a:p>
            <a:p>
              <a:pPr>
                <a:buFont typeface="Calibri" pitchFamily="34" charset="0"/>
                <a:buChar char="—"/>
              </a:pPr>
              <a:r>
                <a:rPr lang="en-US" sz="1400" dirty="0" smtClean="0"/>
                <a:t>Configuration Only</a:t>
              </a:r>
            </a:p>
            <a:p>
              <a:pPr>
                <a:buFont typeface="Calibri" pitchFamily="34" charset="0"/>
                <a:buChar char="—"/>
              </a:pPr>
              <a:r>
                <a:rPr lang="en-US" sz="1400" dirty="0" smtClean="0"/>
                <a:t>No Configuration Necessary</a:t>
              </a:r>
              <a:endParaRPr lang="en-US" sz="1200" dirty="0"/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762000" y="4191000"/>
            <a:ext cx="5946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All API Calls to </a:t>
            </a:r>
            <a:r>
              <a:rPr lang="en-US" dirty="0" err="1" smtClean="0"/>
              <a:t>MessageQ</a:t>
            </a:r>
            <a:r>
              <a:rPr lang="en-US" dirty="0" smtClean="0"/>
              <a:t> for inter-processor communication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Configuration of </a:t>
            </a:r>
            <a:r>
              <a:rPr lang="en-US" dirty="0" err="1" smtClean="0"/>
              <a:t>MultiProc</a:t>
            </a:r>
            <a:r>
              <a:rPr lang="en-US" dirty="0" smtClean="0"/>
              <a:t> and Shared Region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2133600"/>
            <a:ext cx="9144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IPC Overview</a:t>
            </a:r>
          </a:p>
          <a:p>
            <a:r>
              <a:rPr lang="en-US" dirty="0" smtClean="0"/>
              <a:t>IPC Configurations</a:t>
            </a:r>
          </a:p>
          <a:p>
            <a:r>
              <a:rPr lang="en-US" dirty="0" smtClean="0"/>
              <a:t>IPC Module Details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Initializes subsystems of IPC</a:t>
            </a:r>
          </a:p>
          <a:p>
            <a:r>
              <a:rPr lang="en-US" b="1" i="1" dirty="0" smtClean="0"/>
              <a:t>All</a:t>
            </a:r>
            <a:r>
              <a:rPr lang="en-US" dirty="0" smtClean="0"/>
              <a:t> applications that use IPC Modules </a:t>
            </a:r>
            <a:r>
              <a:rPr lang="en-US" b="1" i="1" dirty="0" smtClean="0"/>
              <a:t>must</a:t>
            </a:r>
            <a:r>
              <a:rPr lang="en-US" dirty="0" smtClean="0"/>
              <a:t> call </a:t>
            </a:r>
            <a:r>
              <a:rPr lang="en-US" dirty="0" err="1" smtClean="0"/>
              <a:t>IPC_start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Configuration Specifics</a:t>
            </a:r>
          </a:p>
          <a:p>
            <a:pPr lvl="1"/>
            <a:r>
              <a:rPr lang="en-US" b="1" dirty="0" err="1" smtClean="0"/>
              <a:t>setupNotify</a:t>
            </a:r>
            <a:r>
              <a:rPr lang="en-US" b="1" dirty="0" smtClean="0"/>
              <a:t> </a:t>
            </a:r>
            <a:r>
              <a:rPr lang="en-US" dirty="0" smtClean="0"/>
              <a:t>specifies whether to setup and start the Notify module</a:t>
            </a:r>
          </a:p>
          <a:p>
            <a:pPr lvl="1"/>
            <a:r>
              <a:rPr lang="en-US" b="1" dirty="0" err="1" smtClean="0"/>
              <a:t>setupMessageQ</a:t>
            </a:r>
            <a:r>
              <a:rPr lang="en-US" b="1" dirty="0" smtClean="0"/>
              <a:t> </a:t>
            </a:r>
            <a:r>
              <a:rPr lang="en-US" dirty="0" smtClean="0"/>
              <a:t>specifies whether to setup the </a:t>
            </a:r>
            <a:r>
              <a:rPr lang="en-US" dirty="0" err="1" smtClean="0"/>
              <a:t>MessageQ</a:t>
            </a:r>
            <a:r>
              <a:rPr lang="en-US" dirty="0" smtClean="0"/>
              <a:t> module</a:t>
            </a:r>
          </a:p>
          <a:p>
            <a:pPr lvl="1"/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MessageQ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4" name="Flowchart: Terminator 3"/>
          <p:cNvSpPr/>
          <p:nvPr/>
        </p:nvSpPr>
        <p:spPr bwMode="auto">
          <a:xfrm>
            <a:off x="2882900" y="3810000"/>
            <a:ext cx="2362200" cy="685800"/>
          </a:xfrm>
          <a:prstGeom prst="flowChartTermina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</a:rPr>
              <a:t>MessageQ_Create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Arial" pitchFamily="34" charset="0"/>
              </a:rPr>
              <a:t>MessageQ_Open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5" name="Flowchart: Terminator 4"/>
          <p:cNvSpPr/>
          <p:nvPr/>
        </p:nvSpPr>
        <p:spPr bwMode="auto">
          <a:xfrm>
            <a:off x="6235700" y="3810000"/>
            <a:ext cx="2362200" cy="685800"/>
          </a:xfrm>
          <a:prstGeom prst="flowChartTerminator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MessageQ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</a:rPr>
              <a:t>_alloc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" name="Flowchart: Terminator 5"/>
          <p:cNvSpPr/>
          <p:nvPr/>
        </p:nvSpPr>
        <p:spPr bwMode="auto">
          <a:xfrm>
            <a:off x="6235700" y="4724400"/>
            <a:ext cx="2362200" cy="685800"/>
          </a:xfrm>
          <a:prstGeom prst="flowChartTerminator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MessageQ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</a:rPr>
              <a:t>_get</a:t>
            </a:r>
            <a:endParaRPr lang="en-US" dirty="0" smtClean="0">
              <a:solidFill>
                <a:schemeClr val="bg1"/>
              </a:solidFill>
              <a:latin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bg1"/>
                </a:solidFill>
                <a:latin typeface="Arial" pitchFamily="34" charset="0"/>
              </a:rPr>
              <a:t>MessageQ_put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 bwMode="auto">
          <a:xfrm>
            <a:off x="6235700" y="5638800"/>
            <a:ext cx="2362200" cy="685800"/>
          </a:xfrm>
          <a:prstGeom prst="flowChartTerminator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MessageQ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</a:rPr>
              <a:t>_free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8" name="Flowchart: Terminator 7"/>
          <p:cNvSpPr/>
          <p:nvPr/>
        </p:nvSpPr>
        <p:spPr bwMode="auto">
          <a:xfrm>
            <a:off x="2882900" y="5638800"/>
            <a:ext cx="2362200" cy="685800"/>
          </a:xfrm>
          <a:prstGeom prst="flowChartTermina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MessageQ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</a:rPr>
              <a:t>_delete</a:t>
            </a:r>
            <a:endParaRPr lang="en-US" dirty="0" smtClean="0">
              <a:solidFill>
                <a:schemeClr val="bg1"/>
              </a:solidFill>
              <a:latin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MessageQ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</a:rPr>
              <a:t>_close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5245100" y="4152900"/>
            <a:ext cx="990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 bwMode="auto">
          <a:xfrm>
            <a:off x="7416800" y="44958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 bwMode="auto">
          <a:xfrm>
            <a:off x="7416800" y="54102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7" idx="1"/>
            <a:endCxn id="8" idx="3"/>
          </p:cNvCxnSpPr>
          <p:nvPr/>
        </p:nvCxnSpPr>
        <p:spPr bwMode="auto">
          <a:xfrm flipH="1">
            <a:off x="5245100" y="5981700"/>
            <a:ext cx="990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hape 30"/>
          <p:cNvCxnSpPr>
            <a:stCxn id="7" idx="3"/>
            <a:endCxn id="5" idx="0"/>
          </p:cNvCxnSpPr>
          <p:nvPr/>
        </p:nvCxnSpPr>
        <p:spPr bwMode="auto">
          <a:xfrm flipH="1" flipV="1">
            <a:off x="7416800" y="3810000"/>
            <a:ext cx="1181100" cy="2171700"/>
          </a:xfrm>
          <a:prstGeom prst="bentConnector4">
            <a:avLst>
              <a:gd name="adj1" fmla="val -25867"/>
              <a:gd name="adj2" fmla="val 11052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hape 32"/>
          <p:cNvCxnSpPr>
            <a:stCxn id="6" idx="3"/>
            <a:endCxn id="5" idx="3"/>
          </p:cNvCxnSpPr>
          <p:nvPr/>
        </p:nvCxnSpPr>
        <p:spPr bwMode="auto">
          <a:xfrm flipV="1">
            <a:off x="8597900" y="4152900"/>
            <a:ext cx="12700" cy="914400"/>
          </a:xfrm>
          <a:prstGeom prst="bentConnector3">
            <a:avLst>
              <a:gd name="adj1" fmla="val 15308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4953000" y="3048000"/>
            <a:ext cx="235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 </a:t>
            </a:r>
            <a:r>
              <a:rPr lang="en-US" dirty="0" err="1" smtClean="0"/>
              <a:t>MessageQ</a:t>
            </a:r>
            <a:r>
              <a:rPr lang="en-US" dirty="0" smtClean="0"/>
              <a:t> Flow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9600" y="1295400"/>
            <a:ext cx="6510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Supports structured sending/receiving of variable length messages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OS independent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Works with all threading models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3 Priority Levels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ListMP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shared memory to provide a way for processors to share, pass, and store data buffers</a:t>
            </a:r>
          </a:p>
          <a:p>
            <a:r>
              <a:rPr lang="en-US" dirty="0" smtClean="0"/>
              <a:t>Uses multi-processor gate to prevent multiple processors from simultaneously accessing the same linked list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ListMP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ListMP_empty</a:t>
            </a:r>
            <a:r>
              <a:rPr lang="en-US" sz="2400" dirty="0" smtClean="0"/>
              <a:t>() – test for empty </a:t>
            </a:r>
            <a:r>
              <a:rPr lang="en-US" sz="2400" dirty="0" err="1" smtClean="0"/>
              <a:t>ListMP</a:t>
            </a:r>
            <a:endParaRPr lang="en-US" sz="2400" dirty="0" smtClean="0"/>
          </a:p>
          <a:p>
            <a:r>
              <a:rPr lang="en-US" sz="2400" dirty="0" err="1" smtClean="0"/>
              <a:t>ListMP_getHead</a:t>
            </a:r>
            <a:r>
              <a:rPr lang="en-US" sz="2400" dirty="0" smtClean="0"/>
              <a:t>() – Get the element from the front of the </a:t>
            </a:r>
            <a:r>
              <a:rPr lang="en-US" sz="2400" dirty="0" err="1" smtClean="0"/>
              <a:t>ListMP</a:t>
            </a:r>
            <a:endParaRPr lang="en-US" sz="2400" dirty="0" smtClean="0"/>
          </a:p>
          <a:p>
            <a:r>
              <a:rPr lang="en-US" sz="2400" dirty="0" err="1" smtClean="0"/>
              <a:t>ListMP_getTail</a:t>
            </a:r>
            <a:r>
              <a:rPr lang="en-US" sz="2400" dirty="0" smtClean="0"/>
              <a:t>() – Get the element from the end of the </a:t>
            </a:r>
            <a:r>
              <a:rPr lang="en-US" sz="2400" dirty="0" err="1" smtClean="0"/>
              <a:t>ListMP</a:t>
            </a:r>
            <a:endParaRPr lang="en-US" sz="2400" dirty="0" smtClean="0"/>
          </a:p>
          <a:p>
            <a:r>
              <a:rPr lang="en-US" sz="2400" dirty="0" err="1" smtClean="0"/>
              <a:t>ListMP_insert</a:t>
            </a:r>
            <a:r>
              <a:rPr lang="en-US" sz="2400" dirty="0" smtClean="0"/>
              <a:t>() – Insert element into </a:t>
            </a:r>
            <a:r>
              <a:rPr lang="en-US" sz="2400" dirty="0" err="1" smtClean="0"/>
              <a:t>ListMP</a:t>
            </a:r>
            <a:r>
              <a:rPr lang="en-US" sz="2400" dirty="0" smtClean="0"/>
              <a:t> at current location</a:t>
            </a:r>
          </a:p>
          <a:p>
            <a:r>
              <a:rPr lang="en-US" sz="2400" dirty="0" err="1" smtClean="0"/>
              <a:t>ListMP_next</a:t>
            </a:r>
            <a:r>
              <a:rPr lang="en-US" sz="2400" dirty="0" smtClean="0"/>
              <a:t>() – Return the next element in the </a:t>
            </a:r>
            <a:r>
              <a:rPr lang="en-US" sz="2400" dirty="0" err="1" smtClean="0"/>
              <a:t>ListMP</a:t>
            </a:r>
            <a:endParaRPr lang="en-US" sz="2400" dirty="0" smtClean="0"/>
          </a:p>
          <a:p>
            <a:r>
              <a:rPr lang="en-US" sz="2400" dirty="0" err="1" smtClean="0"/>
              <a:t>ListMP_prev</a:t>
            </a:r>
            <a:r>
              <a:rPr lang="en-US" sz="2400" dirty="0" smtClean="0"/>
              <a:t>() – Return the previous element in the </a:t>
            </a:r>
            <a:r>
              <a:rPr lang="en-US" sz="2400" dirty="0" err="1" smtClean="0"/>
              <a:t>ListMP</a:t>
            </a:r>
            <a:endParaRPr lang="en-US" sz="2400" dirty="0" smtClean="0"/>
          </a:p>
          <a:p>
            <a:r>
              <a:rPr lang="en-US" sz="2400" dirty="0" err="1" smtClean="0"/>
              <a:t>ListMP_putHead</a:t>
            </a:r>
            <a:r>
              <a:rPr lang="en-US" sz="2400" dirty="0" smtClean="0"/>
              <a:t>() – Put an element at the head of the </a:t>
            </a:r>
            <a:r>
              <a:rPr lang="en-US" sz="2400" dirty="0" err="1" smtClean="0"/>
              <a:t>ListMP</a:t>
            </a:r>
            <a:endParaRPr lang="en-US" sz="2400" dirty="0" smtClean="0"/>
          </a:p>
          <a:p>
            <a:r>
              <a:rPr lang="en-US" sz="2400" dirty="0" err="1" smtClean="0"/>
              <a:t>ListMP_putTail</a:t>
            </a:r>
            <a:r>
              <a:rPr lang="en-US" sz="2400" dirty="0" smtClean="0"/>
              <a:t>() – Put an element at the tail of the </a:t>
            </a:r>
            <a:r>
              <a:rPr lang="en-US" sz="2400" dirty="0" err="1" smtClean="0"/>
              <a:t>ListMP</a:t>
            </a:r>
            <a:endParaRPr lang="en-US" sz="2400" dirty="0" smtClean="0"/>
          </a:p>
          <a:p>
            <a:r>
              <a:rPr lang="en-US" sz="2400" dirty="0" err="1" smtClean="0"/>
              <a:t>ListMP_remove</a:t>
            </a:r>
            <a:r>
              <a:rPr lang="en-US" sz="2400" dirty="0" smtClean="0"/>
              <a:t>() – Remove the current element from the </a:t>
            </a:r>
            <a:r>
              <a:rPr lang="en-US" sz="2400" dirty="0" err="1" smtClean="0"/>
              <a:t>ListMP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Heap*MP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HeapBufMP</a:t>
            </a:r>
            <a:r>
              <a:rPr lang="en-US" dirty="0" smtClean="0"/>
              <a:t> – Fixed size memory manager (All allocated buffers are of the same size)</a:t>
            </a:r>
          </a:p>
          <a:p>
            <a:r>
              <a:rPr lang="en-US" dirty="0" err="1" smtClean="0"/>
              <a:t>HeapMultiBufMP</a:t>
            </a:r>
            <a:r>
              <a:rPr lang="en-US" dirty="0" smtClean="0"/>
              <a:t> – Each instance supports up to 8 different fixed sizes of buffers.</a:t>
            </a:r>
          </a:p>
          <a:p>
            <a:r>
              <a:rPr lang="en-US" dirty="0" err="1" smtClean="0"/>
              <a:t>HeapMemMP</a:t>
            </a:r>
            <a:r>
              <a:rPr lang="en-US" dirty="0" smtClean="0"/>
              <a:t> – Variable-size memory manager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GateMP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to enforce both local and remote </a:t>
            </a:r>
            <a:r>
              <a:rPr lang="en-US" dirty="0" err="1" smtClean="0"/>
              <a:t>contect</a:t>
            </a:r>
            <a:r>
              <a:rPr lang="en-US" dirty="0" smtClean="0"/>
              <a:t> protection</a:t>
            </a:r>
          </a:p>
          <a:p>
            <a:pPr lvl="1"/>
            <a:r>
              <a:rPr lang="en-US" dirty="0" smtClean="0"/>
              <a:t>Can prevent preemption by another thread running on the same processor</a:t>
            </a:r>
          </a:p>
          <a:p>
            <a:pPr lvl="1"/>
            <a:r>
              <a:rPr lang="en-US" dirty="0" smtClean="0"/>
              <a:t>Can prevent a remote processor from entering the same Gate.</a:t>
            </a:r>
          </a:p>
          <a:p>
            <a:r>
              <a:rPr lang="en-US" dirty="0" smtClean="0"/>
              <a:t>Typically used to protect reads/writes to a shared resource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IPC Overview</a:t>
            </a:r>
          </a:p>
          <a:p>
            <a:r>
              <a:rPr lang="en-US" dirty="0" smtClean="0"/>
              <a:t>IPC Configurations</a:t>
            </a:r>
          </a:p>
          <a:p>
            <a:r>
              <a:rPr lang="en-US" dirty="0" smtClean="0"/>
              <a:t>IPC Module Details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GateMP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GateMP_open</a:t>
            </a:r>
            <a:r>
              <a:rPr lang="en-US" dirty="0" smtClean="0"/>
              <a:t>() – create </a:t>
            </a:r>
            <a:r>
              <a:rPr lang="en-US" dirty="0" err="1" smtClean="0"/>
              <a:t>GateMP</a:t>
            </a:r>
            <a:r>
              <a:rPr lang="en-US" dirty="0" smtClean="0"/>
              <a:t> instance</a:t>
            </a:r>
          </a:p>
          <a:p>
            <a:r>
              <a:rPr lang="en-US" dirty="0" err="1" smtClean="0"/>
              <a:t>GateMP_close</a:t>
            </a:r>
            <a:r>
              <a:rPr lang="en-US" dirty="0" smtClean="0"/>
              <a:t>() – free </a:t>
            </a:r>
            <a:r>
              <a:rPr lang="en-US" dirty="0" err="1" smtClean="0"/>
              <a:t>GateMP</a:t>
            </a:r>
            <a:r>
              <a:rPr lang="en-US" dirty="0" smtClean="0"/>
              <a:t> instance</a:t>
            </a:r>
          </a:p>
          <a:p>
            <a:r>
              <a:rPr lang="en-US" dirty="0" err="1" smtClean="0"/>
              <a:t>GateMP_delete</a:t>
            </a:r>
            <a:r>
              <a:rPr lang="en-US" dirty="0" smtClean="0"/>
              <a:t>() – similar to –close() with the addition of the shared memory being flagged</a:t>
            </a:r>
          </a:p>
          <a:p>
            <a:r>
              <a:rPr lang="en-US" dirty="0" err="1" smtClean="0"/>
              <a:t>GateMP_enter</a:t>
            </a:r>
            <a:r>
              <a:rPr lang="en-US" dirty="0" smtClean="0"/>
              <a:t>() – gain access to the shared data protected by the gate</a:t>
            </a:r>
          </a:p>
          <a:p>
            <a:r>
              <a:rPr lang="en-US" dirty="0" err="1" smtClean="0"/>
              <a:t>GateMP_leave</a:t>
            </a:r>
            <a:r>
              <a:rPr lang="en-US" dirty="0" smtClean="0"/>
              <a:t>() – Return access control to the shared data</a:t>
            </a:r>
          </a:p>
          <a:p>
            <a:r>
              <a:rPr lang="en-US" dirty="0" err="1" smtClean="0"/>
              <a:t>GateMP_query</a:t>
            </a:r>
            <a:r>
              <a:rPr lang="en-US" dirty="0" smtClean="0"/>
              <a:t>() – Test a gate for Blocking and Preempting qualities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Module</a:t>
            </a:r>
          </a:p>
          <a:p>
            <a:r>
              <a:rPr lang="en-US" dirty="0" err="1" smtClean="0"/>
              <a:t>MultiProc</a:t>
            </a:r>
            <a:r>
              <a:rPr lang="en-US" dirty="0" smtClean="0"/>
              <a:t> Module</a:t>
            </a:r>
          </a:p>
          <a:p>
            <a:r>
              <a:rPr lang="en-US" dirty="0" err="1" smtClean="0"/>
              <a:t>NameServer</a:t>
            </a:r>
            <a:r>
              <a:rPr lang="en-US" dirty="0" smtClean="0"/>
              <a:t> Module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List Module (Single Core, Multi Thread)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371600"/>
          </a:xfrm>
        </p:spPr>
        <p:txBody>
          <a:bodyPr/>
          <a:lstStyle/>
          <a:p>
            <a:r>
              <a:rPr lang="en-US" dirty="0" smtClean="0"/>
              <a:t>Provides support for creating lists of objects</a:t>
            </a:r>
          </a:p>
          <a:p>
            <a:r>
              <a:rPr lang="en-US" dirty="0" smtClean="0"/>
              <a:t>Implemented as a doubly-linked list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24000" y="2057400"/>
            <a:ext cx="6248400" cy="44196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* List Element Structure (First field must be </a:t>
            </a:r>
            <a:r>
              <a:rPr lang="en-US" sz="1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List_elem</a:t>
            </a:r>
            <a:endParaRPr lang="en-US" sz="10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0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List_Elem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data;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Void main(){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List_Handle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r1, r2;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rp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r1.data = 100;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r2.data = 200;</a:t>
            </a:r>
          </a:p>
          <a:p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List_create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(NULL, NULL);  </a:t>
            </a:r>
            <a:r>
              <a:rPr lang="en-US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No parameters needed for creation */</a:t>
            </a:r>
          </a:p>
          <a:p>
            <a:endParaRPr lang="en-US" sz="10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List_put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&amp;(r1.elem));  </a:t>
            </a:r>
            <a:r>
              <a:rPr lang="en-US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Put the two elements on the list */</a:t>
            </a:r>
          </a:p>
          <a:p>
            <a:r>
              <a:rPr lang="en-US" sz="1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List_put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&amp;(r2.elem));</a:t>
            </a:r>
          </a:p>
          <a:p>
            <a:endParaRPr lang="en-US" sz="1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/* Get all items off the list and print them */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while ((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rp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List_get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!= NULL){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System_Printf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: %d\n”,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rp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-&gt;data);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990600"/>
            <a:ext cx="9144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IPC Overview</a:t>
            </a:r>
          </a:p>
          <a:p>
            <a:r>
              <a:rPr lang="en-US" dirty="0" smtClean="0"/>
              <a:t>IPC Configurations</a:t>
            </a:r>
          </a:p>
          <a:p>
            <a:r>
              <a:rPr lang="en-US" dirty="0" smtClean="0"/>
              <a:t>IPC Module Details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SYS/BIOS component that allows Communication:</a:t>
            </a:r>
          </a:p>
          <a:p>
            <a:pPr lvl="1"/>
            <a:r>
              <a:rPr lang="en-US" dirty="0" smtClean="0"/>
              <a:t>between processors in a Multiprocessor Environment</a:t>
            </a:r>
          </a:p>
          <a:p>
            <a:pPr lvl="1"/>
            <a:r>
              <a:rPr lang="en-US" dirty="0" smtClean="0"/>
              <a:t>to Peripherals</a:t>
            </a:r>
          </a:p>
          <a:p>
            <a:r>
              <a:rPr lang="en-US" dirty="0" smtClean="0"/>
              <a:t>Communication Methods</a:t>
            </a:r>
          </a:p>
          <a:p>
            <a:pPr lvl="1"/>
            <a:r>
              <a:rPr lang="en-US" dirty="0" smtClean="0"/>
              <a:t>Message Passing</a:t>
            </a:r>
          </a:p>
          <a:p>
            <a:pPr lvl="1"/>
            <a:r>
              <a:rPr lang="en-US" dirty="0" smtClean="0"/>
              <a:t>Streams</a:t>
            </a:r>
          </a:p>
          <a:p>
            <a:pPr lvl="1"/>
            <a:r>
              <a:rPr lang="en-US" dirty="0" smtClean="0"/>
              <a:t>Linked Lists</a:t>
            </a:r>
          </a:p>
          <a:p>
            <a:pPr lvl="1"/>
            <a:endParaRPr lang="en-US" dirty="0"/>
          </a:p>
        </p:txBody>
      </p:sp>
      <p:pic>
        <p:nvPicPr>
          <p:cNvPr id="5" name="Picture 4" descr="paper-note-background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2895600"/>
            <a:ext cx="3962400" cy="327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IPC?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562600" y="4114800"/>
            <a:ext cx="2895600" cy="1752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</a:rPr>
              <a:t>Communication Mechanisms work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</a:rPr>
              <a:t> transparently in both single and multi-processor systems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3657600"/>
            <a:ext cx="1391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NOTES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MV Boli" pitchFamily="2" charset="0"/>
              <a:cs typeface="MV Boli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IPC be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r>
              <a:rPr lang="en-US" dirty="0" smtClean="0"/>
              <a:t>IPC Can natively be used to communicate with:</a:t>
            </a:r>
          </a:p>
          <a:p>
            <a:pPr lvl="1"/>
            <a:r>
              <a:rPr lang="en-US" dirty="0" smtClean="0"/>
              <a:t>Other threads on the same processor</a:t>
            </a:r>
          </a:p>
          <a:p>
            <a:pPr lvl="1"/>
            <a:r>
              <a:rPr lang="en-US" dirty="0" smtClean="0"/>
              <a:t>Threads on other processors running SYS/Bios</a:t>
            </a:r>
          </a:p>
          <a:p>
            <a:pPr lvl="1"/>
            <a:r>
              <a:rPr lang="en-US" dirty="0" smtClean="0"/>
              <a:t>Threads on General Purpose processors running SYS/Link</a:t>
            </a:r>
          </a:p>
          <a:p>
            <a:r>
              <a:rPr lang="en-US" dirty="0" smtClean="0"/>
              <a:t>Supported Operating Systems</a:t>
            </a:r>
          </a:p>
          <a:p>
            <a:pPr lvl="1"/>
            <a:r>
              <a:rPr lang="en-US" dirty="0" smtClean="0"/>
              <a:t>Windows XP (SP 2, SP3)</a:t>
            </a:r>
          </a:p>
          <a:p>
            <a:pPr lvl="1"/>
            <a:r>
              <a:rPr lang="en-US" dirty="0" smtClean="0"/>
              <a:t>Windows Vista</a:t>
            </a:r>
          </a:p>
          <a:p>
            <a:pPr lvl="1"/>
            <a:r>
              <a:rPr lang="en-US" dirty="0" smtClean="0"/>
              <a:t>Windows 7</a:t>
            </a:r>
          </a:p>
          <a:p>
            <a:pPr lvl="1"/>
            <a:r>
              <a:rPr lang="en-US" dirty="0" err="1" smtClean="0"/>
              <a:t>Redhat</a:t>
            </a:r>
            <a:r>
              <a:rPr lang="en-US" dirty="0" smtClean="0"/>
              <a:t> Linux (4, 5)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Supplied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Streams</a:t>
            </a:r>
          </a:p>
          <a:p>
            <a:pPr lvl="1"/>
            <a:r>
              <a:rPr lang="en-US" dirty="0" smtClean="0"/>
              <a:t>ti.sdo.io</a:t>
            </a:r>
          </a:p>
          <a:p>
            <a:r>
              <a:rPr lang="en-US" dirty="0" smtClean="0"/>
              <a:t>Inter-Processor Communication Package</a:t>
            </a:r>
          </a:p>
          <a:p>
            <a:pPr lvl="1"/>
            <a:r>
              <a:rPr lang="en-US" dirty="0" smtClean="0"/>
              <a:t>Gates, Heaps, Linked Lists (</a:t>
            </a:r>
            <a:r>
              <a:rPr lang="en-US" dirty="0" err="1" smtClean="0"/>
              <a:t>ShMem</a:t>
            </a:r>
            <a:r>
              <a:rPr lang="en-US" dirty="0" smtClean="0"/>
              <a:t>), Variable Size Messages, Notify</a:t>
            </a:r>
          </a:p>
          <a:p>
            <a:pPr lvl="1"/>
            <a:r>
              <a:rPr lang="en-US" dirty="0" err="1" smtClean="0"/>
              <a:t>ti.sdo.ipc</a:t>
            </a:r>
            <a:endParaRPr lang="en-US" dirty="0" smtClean="0"/>
          </a:p>
          <a:p>
            <a:r>
              <a:rPr lang="en-US" dirty="0" smtClean="0"/>
              <a:t>Utilities Package</a:t>
            </a:r>
          </a:p>
          <a:p>
            <a:pPr lvl="1"/>
            <a:r>
              <a:rPr lang="en-US" dirty="0" smtClean="0"/>
              <a:t>List, </a:t>
            </a:r>
            <a:r>
              <a:rPr lang="en-US" dirty="0" err="1" smtClean="0"/>
              <a:t>MultiProc</a:t>
            </a:r>
            <a:r>
              <a:rPr lang="en-US" dirty="0" smtClean="0"/>
              <a:t>, </a:t>
            </a:r>
            <a:r>
              <a:rPr lang="en-US" dirty="0" err="1" smtClean="0"/>
              <a:t>NameServer</a:t>
            </a:r>
            <a:endParaRPr lang="en-US" dirty="0" smtClean="0"/>
          </a:p>
          <a:p>
            <a:pPr lvl="1"/>
            <a:r>
              <a:rPr lang="en-US" dirty="0" err="1" smtClean="0"/>
              <a:t>ti.sdo.utils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524000"/>
            <a:ext cx="9144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IPC Overview</a:t>
            </a:r>
          </a:p>
          <a:p>
            <a:r>
              <a:rPr lang="en-US" dirty="0" smtClean="0"/>
              <a:t>IPC Configurations</a:t>
            </a:r>
          </a:p>
          <a:p>
            <a:r>
              <a:rPr lang="en-US" dirty="0" smtClean="0"/>
              <a:t>IPC Module Details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Minimal Use</a:t>
            </a:r>
          </a:p>
          <a:p>
            <a:pPr lvl="1"/>
            <a:r>
              <a:rPr lang="en-US" dirty="0" smtClean="0"/>
              <a:t>Minimal data passing</a:t>
            </a:r>
          </a:p>
          <a:p>
            <a:r>
              <a:rPr lang="en-US" dirty="0" smtClean="0"/>
              <a:t>Data Passing</a:t>
            </a:r>
          </a:p>
          <a:p>
            <a:pPr lvl="1"/>
            <a:r>
              <a:rPr lang="en-US" dirty="0" smtClean="0"/>
              <a:t>Passed linked list elements between processors</a:t>
            </a:r>
          </a:p>
          <a:p>
            <a:r>
              <a:rPr lang="en-US" dirty="0" smtClean="0"/>
              <a:t>Dynamic Allocation</a:t>
            </a:r>
          </a:p>
          <a:p>
            <a:pPr lvl="1"/>
            <a:r>
              <a:rPr lang="en-US" dirty="0" smtClean="0"/>
              <a:t>Dynamically Allocate linked list elements from a heap</a:t>
            </a:r>
          </a:p>
          <a:p>
            <a:r>
              <a:rPr lang="en-US" dirty="0" smtClean="0"/>
              <a:t>Powerful, Easy Messaging</a:t>
            </a:r>
          </a:p>
          <a:p>
            <a:pPr lvl="1"/>
            <a:r>
              <a:rPr lang="en-US" dirty="0" err="1" smtClean="0"/>
              <a:t>MessageQ</a:t>
            </a:r>
            <a:r>
              <a:rPr lang="en-US" dirty="0" smtClean="0"/>
              <a:t> Module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Use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114300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API Calls made to Notify Module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Callback functions can be registered to handle incoming events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57200" y="762000"/>
            <a:ext cx="4419600" cy="1371600"/>
            <a:chOff x="457200" y="1447800"/>
            <a:chExt cx="4419600" cy="1371600"/>
          </a:xfrm>
        </p:grpSpPr>
        <p:sp>
          <p:nvSpPr>
            <p:cNvPr id="4" name="Rectangle 3"/>
            <p:cNvSpPr/>
            <p:nvPr/>
          </p:nvSpPr>
          <p:spPr bwMode="auto">
            <a:xfrm>
              <a:off x="457200" y="1447800"/>
              <a:ext cx="2209800" cy="381000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Notify module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667000" y="2438400"/>
              <a:ext cx="2209800" cy="381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MultiProc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 module</a:t>
              </a:r>
            </a:p>
          </p:txBody>
        </p:sp>
        <p:cxnSp>
          <p:nvCxnSpPr>
            <p:cNvPr id="7" name="Shape 6"/>
            <p:cNvCxnSpPr>
              <a:stCxn id="4" idx="2"/>
              <a:endCxn id="5" idx="1"/>
            </p:cNvCxnSpPr>
            <p:nvPr/>
          </p:nvCxnSpPr>
          <p:spPr bwMode="auto">
            <a:xfrm rot="16200000" flipH="1">
              <a:off x="1714500" y="1676400"/>
              <a:ext cx="800100" cy="1104900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1506505" y="2297668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Uses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457200" y="2438400"/>
            <a:ext cx="8153400" cy="5334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Send an event </a:t>
            </a:r>
            <a:r>
              <a:rPr lang="en-US" sz="105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message to </a:t>
            </a:r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05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destination processor </a:t>
            </a:r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status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05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Notify_sendEvent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dstProc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INTERRUPT_LINE, EVENTID,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);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57200" y="3124200"/>
            <a:ext cx="8153400" cy="9144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05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* Register </a:t>
            </a:r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call back with Notify. It will be called when the </a:t>
            </a:r>
            <a:r>
              <a:rPr lang="en-US" sz="105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processor with </a:t>
            </a:r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 = </a:t>
            </a:r>
            <a:r>
              <a:rPr lang="en-US" sz="105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srcProc</a:t>
            </a:r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sends</a:t>
            </a:r>
          </a:p>
          <a:p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 event </a:t>
            </a:r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number EVENTID to this processor.</a:t>
            </a:r>
          </a:p>
          <a:p>
            <a:r>
              <a:rPr lang="en-US" sz="105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status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05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Notify_registerEvent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srcProc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INTERRUPT_LINE,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EVENTID,(</a:t>
            </a:r>
            <a:r>
              <a:rPr lang="en-US" sz="105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Notify_FnNotifyCbck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cbFxn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NULL);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57200" y="4191000"/>
            <a:ext cx="8153400" cy="21336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*  ======== </a:t>
            </a:r>
            <a:r>
              <a:rPr lang="en-US" sz="105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cbFxn</a:t>
            </a:r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========</a:t>
            </a:r>
          </a:p>
          <a:p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*  This function was registered with Notify. It is called when any event </a:t>
            </a:r>
            <a:r>
              <a:rPr lang="en-US" sz="105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is sent </a:t>
            </a:r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 this processor.</a:t>
            </a:r>
          </a:p>
          <a:p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r>
              <a:rPr lang="en-US" sz="105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cbFxn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(UInt16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procId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UInt16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lineId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, UInt32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eventId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UArg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UInt32 payload)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The payload is a sequence number. */</a:t>
            </a:r>
          </a:p>
          <a:p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recvProcId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procId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= payload;</a:t>
            </a:r>
          </a:p>
          <a:p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Semaphore_post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semHandle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019800" y="5638800"/>
            <a:ext cx="2743200" cy="762000"/>
            <a:chOff x="6019800" y="5638800"/>
            <a:chExt cx="2743200" cy="762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019800" y="5638800"/>
              <a:ext cx="2743200" cy="76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6096000" y="5715000"/>
              <a:ext cx="152400" cy="152400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6096000" y="5943600"/>
              <a:ext cx="152400" cy="1524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6096000" y="6172200"/>
              <a:ext cx="152400" cy="152400"/>
            </a:xfrm>
            <a:prstGeom prst="rect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24600" y="5638800"/>
              <a:ext cx="2362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Calibri" pitchFamily="34" charset="0"/>
                <a:buChar char="—"/>
              </a:pPr>
              <a:r>
                <a:rPr lang="en-US" sz="1400" dirty="0" smtClean="0"/>
                <a:t>Application Calls API</a:t>
              </a:r>
            </a:p>
            <a:p>
              <a:pPr>
                <a:buFont typeface="Calibri" pitchFamily="34" charset="0"/>
                <a:buChar char="—"/>
              </a:pPr>
              <a:r>
                <a:rPr lang="en-US" sz="1400" dirty="0" smtClean="0"/>
                <a:t>Configuration Only</a:t>
              </a:r>
            </a:p>
            <a:p>
              <a:pPr>
                <a:buFont typeface="Calibri" pitchFamily="34" charset="0"/>
                <a:buChar char="—"/>
              </a:pPr>
              <a:r>
                <a:rPr lang="en-US" sz="1400" dirty="0" smtClean="0"/>
                <a:t>No Configuration Necessary</a:t>
              </a:r>
              <a:endParaRPr lang="en-US" sz="1200" dirty="0"/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heme/theme1.xml><?xml version="1.0" encoding="utf-8"?>
<a:theme xmlns:a="http://schemas.openxmlformats.org/drawingml/2006/main" name="77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Corepac Performance</Template>
  <TotalTime>1303</TotalTime>
  <Words>1040</Words>
  <Application>Microsoft Office PowerPoint</Application>
  <PresentationFormat>On-screen Show (4:3)</PresentationFormat>
  <Paragraphs>240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77_KeyStoneOLT</vt:lpstr>
      <vt:lpstr>Inter-Processor Communication (IPC)</vt:lpstr>
      <vt:lpstr>Agenda</vt:lpstr>
      <vt:lpstr>Agenda</vt:lpstr>
      <vt:lpstr>What is IPC?</vt:lpstr>
      <vt:lpstr>How can IPC be used?</vt:lpstr>
      <vt:lpstr> Supplied Packages</vt:lpstr>
      <vt:lpstr>Agenda</vt:lpstr>
      <vt:lpstr>IPC Configurations</vt:lpstr>
      <vt:lpstr>Minimal Use</vt:lpstr>
      <vt:lpstr>Data Passing</vt:lpstr>
      <vt:lpstr>Dynamic Allocation</vt:lpstr>
      <vt:lpstr>Messaging with MessageQ</vt:lpstr>
      <vt:lpstr>Agenda</vt:lpstr>
      <vt:lpstr>IPC Module</vt:lpstr>
      <vt:lpstr>MessageQ Module</vt:lpstr>
      <vt:lpstr>ListMP Module</vt:lpstr>
      <vt:lpstr>ListMP APIs</vt:lpstr>
      <vt:lpstr>Heap*MP Modules</vt:lpstr>
      <vt:lpstr>GateMP Module</vt:lpstr>
      <vt:lpstr>GateMP APIs</vt:lpstr>
      <vt:lpstr>Utilities Package</vt:lpstr>
      <vt:lpstr>List Module (Single Core, Multi Thread)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 Rinkes</dc:creator>
  <cp:lastModifiedBy>Dan Rinkes</cp:lastModifiedBy>
  <cp:revision>130</cp:revision>
  <dcterms:created xsi:type="dcterms:W3CDTF">2012-03-05T22:50:46Z</dcterms:created>
  <dcterms:modified xsi:type="dcterms:W3CDTF">2012-03-07T19:54:50Z</dcterms:modified>
</cp:coreProperties>
</file>