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8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5/14/2013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5"/>
            </p:custDataLst>
          </p:nvPr>
        </p:nvPicPr>
        <p:blipFill>
          <a:blip r:embed="rId7"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6"/>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solidFill>
                  <a:schemeClr val="tx1"/>
                </a:solidFill>
                <a:effectLst/>
                <a:uLnTx/>
                <a:uFillTx/>
                <a:latin typeface="+mj-lt"/>
                <a:ea typeface="+mj-ea"/>
                <a:cs typeface="+mj-cs"/>
              </a:rPr>
              <a:t>ARM-DSP Multicore Consideration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3600" kern="0" dirty="0" smtClean="0">
                <a:latin typeface="+mj-lt"/>
                <a:ea typeface="+mj-ea"/>
                <a:cs typeface="+mj-cs"/>
              </a:rPr>
              <a:t>CT Scan</a:t>
            </a:r>
            <a:endParaRPr kumimoji="0" lang="en-US" sz="36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considerations</a:t>
            </a:r>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second 800 * 360 * 2 = 562.5 K Bytes</a:t>
            </a:r>
          </a:p>
          <a:p>
            <a:pPr eaLnBrk="1" hangingPunct="1"/>
            <a:r>
              <a:rPr lang="en-US" sz="2800" dirty="0" smtClean="0"/>
              <a:t>Total input data (562.5K x </a:t>
            </a:r>
            <a:r>
              <a:rPr lang="en-US" sz="2800" dirty="0" smtClean="0"/>
              <a:t>40</a:t>
            </a:r>
            <a:r>
              <a:rPr lang="en-US" sz="2800" dirty="0" smtClean="0"/>
              <a:t>0</a:t>
            </a:r>
            <a:r>
              <a:rPr lang="en-US" sz="2800" dirty="0" smtClean="0"/>
              <a:t>) =~ 198MB</a:t>
            </a:r>
          </a:p>
          <a:p>
            <a:pPr eaLnBrk="1" hangingPunct="1"/>
            <a:r>
              <a:rPr lang="en-US" sz="2800" dirty="0" smtClean="0"/>
              <a:t>Image memory holds 400 slices, 512x512 floating point each 512x512x4x400 = 400MB </a:t>
            </a:r>
          </a:p>
          <a:p>
            <a:pPr eaLnBrk="1" hangingPunct="1"/>
            <a:r>
              <a:rPr lang="en-US" sz="2800" dirty="0" smtClean="0"/>
              <a:t>Preprocess single vector</a:t>
            </a:r>
          </a:p>
          <a:p>
            <a:pPr lvl="1" eaLnBrk="1" hangingPunct="1"/>
            <a:r>
              <a:rPr lang="en-US" sz="2400" dirty="0" smtClean="0"/>
              <a:t>input size (single vector) 800 samples by 2 bytes –less than 2KB</a:t>
            </a:r>
          </a:p>
          <a:p>
            <a:pPr lvl="1" eaLnBrk="1" hangingPunct="1"/>
            <a:r>
              <a:rPr lang="en-US" sz="2400" dirty="0" smtClean="0"/>
              <a:t>largest intermediate size (interpolated to 2048, complex floating point) 2048*4*2 = 16KB</a:t>
            </a:r>
          </a:p>
          <a:p>
            <a:pPr lvl="1" eaLnBrk="1" hangingPunct="1"/>
            <a:r>
              <a:rPr lang="en-US" sz="2400" dirty="0" smtClean="0"/>
              <a:t>Output size (real) 2047 x4 = 8KB</a:t>
            </a:r>
          </a:p>
          <a:p>
            <a:pPr lvl="1" eaLnBrk="1" hangingPunct="1"/>
            <a:r>
              <a:rPr lang="en-US" sz="2400" dirty="0" smtClean="0"/>
              <a:t>Filters coefficients, convolution coefficients etc –&gt; 16KB</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considerations</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Projector 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in the rate of one image per second</a:t>
            </a:r>
          </a:p>
          <a:p>
            <a:pPr eaLnBrk="1" hangingPunct="1"/>
            <a:r>
              <a:rPr lang="en-US" sz="2400" dirty="0" smtClean="0"/>
              <a:t>The operator </a:t>
            </a:r>
            <a:r>
              <a:rPr lang="en-US" sz="2400" dirty="0" smtClean="0"/>
              <a:t>needs </a:t>
            </a:r>
            <a:r>
              <a:rPr lang="en-US" sz="2400" dirty="0" smtClean="0"/>
              <a:t>to verify that all the setting are correct and that the configuration is correct – he/she looks at single image at a time and change the image setting</a:t>
            </a:r>
          </a:p>
          <a:p>
            <a:pPr eaLnBrk="1" hangingPunct="1"/>
            <a:r>
              <a:rPr lang="en-US" sz="2400" dirty="0" smtClean="0"/>
              <a:t>The operator looks at images slower than one per second and needs flexibility in setting image parameters and configurations, and the same is true for 3D manipulations</a:t>
            </a:r>
          </a:p>
          <a:p>
            <a:pPr eaLnBrk="1" hangingPunct="1"/>
            <a:r>
              <a:rPr lang="en-US" sz="2400" dirty="0" smtClean="0"/>
              <a:t>The operator does not have to look at all the images. So the image reconstruction rate is 1 per second, the image display rate (or 3D display) is much slower</a:t>
            </a:r>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considerations</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and the FPU are optimized for vector/matrix bytes or half word operations.  Linux has many image processing libraries and 3D emulation libraries available </a:t>
            </a:r>
          </a:p>
          <a:p>
            <a:pPr eaLnBrk="1" hangingPunct="1"/>
            <a:r>
              <a:rPr lang="en-US" sz="2400" dirty="0" smtClean="0"/>
              <a:t>Intuitively it looks like the ARM core will do all the image processing and the 3D processing</a:t>
            </a:r>
          </a:p>
          <a:p>
            <a:pPr eaLnBrk="1" hangingPunct="1"/>
            <a:r>
              <a:rPr lang="en-US" sz="2400" dirty="0" smtClean="0"/>
              <a:t>DSP cores are very good in filtering, FFT, convolution and a like. The back projector algorithm can be easily implemented by DSP code</a:t>
            </a:r>
          </a:p>
          <a:p>
            <a:pPr eaLnBrk="1" hangingPunct="1"/>
            <a:r>
              <a:rPr lang="en-US" sz="2400" dirty="0" smtClean="0"/>
              <a:t>Intuitively it looks like the 8 DSP cores will do the preprocessing and the back projection operation</a:t>
            </a:r>
          </a:p>
          <a:p>
            <a:pPr eaLnBrk="1" hangingPunct="1"/>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4099" name="Visio" r:id="rId4" imgW="8899081" imgH="4625260"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in the 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considerations – Image processing</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a15 processes part of an image</a:t>
            </a:r>
          </a:p>
          <a:p>
            <a:pPr lvl="1" eaLnBrk="1" hangingPunct="1"/>
            <a:r>
              <a:rPr lang="en-US" sz="2000" dirty="0" smtClean="0"/>
              <a:t>Each a15 processes a different algorithm</a:t>
            </a:r>
          </a:p>
          <a:p>
            <a:pPr eaLnBrk="1" hangingPunct="1"/>
            <a:r>
              <a:rPr lang="en-US" sz="2400" dirty="0" smtClean="0"/>
              <a:t>3D processing partition depends on the algorithm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different image</a:t>
            </a:r>
          </a:p>
        </p:txBody>
      </p:sp>
      <p:sp>
        <p:nvSpPr>
          <p:cNvPr id="7171" name="Text Placeholder 2"/>
          <p:cNvSpPr>
            <a:spLocks noGrp="1"/>
          </p:cNvSpPr>
          <p:nvPr>
            <p:ph type="body" sz="half" idx="1"/>
          </p:nvPr>
        </p:nvSpPr>
        <p:spPr>
          <a:xfrm>
            <a:off x="381000" y="1143000"/>
            <a:ext cx="3124199" cy="5410200"/>
          </a:xfrm>
        </p:spPr>
        <p:txBody>
          <a:bodyPr/>
          <a:lstStyle/>
          <a:p>
            <a:pPr eaLnBrk="1" hangingPunct="1"/>
            <a:r>
              <a:rPr lang="en-US" sz="2000" dirty="0" smtClean="0"/>
              <a:t>A15 supports write-through for L1 and L2 cache</a:t>
            </a:r>
          </a:p>
          <a:p>
            <a:pPr eaLnBrk="1" hangingPunct="1"/>
            <a:r>
              <a:rPr lang="en-US" sz="2000" dirty="0" smtClean="0"/>
              <a:t>If the algorithm can work in-place (or does not need intermediate results), each A15 can process a different image, each image is 1MB</a:t>
            </a:r>
          </a:p>
          <a:p>
            <a:pPr eaLnBrk="1" hangingPunct="1"/>
            <a:r>
              <a:rPr lang="en-US" sz="2000" dirty="0" smtClean="0"/>
              <a:t>Advantage: Same code, simple control</a:t>
            </a:r>
          </a:p>
          <a:p>
            <a:pPr eaLnBrk="1" hangingPunct="1"/>
            <a:r>
              <a:rPr lang="en-US" sz="2000" dirty="0" smtClean="0"/>
              <a:t>Disadvantage – longer delay, not efficient if intermediate results are needed (for the not-in-place case)</a:t>
            </a:r>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38914" name="Visio" r:id="rId4" imgW="7368338" imgH="5951857"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scan Machine</a:t>
            </a:r>
          </a:p>
        </p:txBody>
      </p:sp>
      <p:sp>
        <p:nvSpPr>
          <p:cNvPr id="7171" name="Text Placeholder 2"/>
          <p:cNvSpPr>
            <a:spLocks noGrp="1"/>
          </p:cNvSpPr>
          <p:nvPr>
            <p:ph type="body" sz="half" idx="1"/>
          </p:nvPr>
        </p:nvSpPr>
        <p:spPr>
          <a:xfrm>
            <a:off x="333375" y="990600"/>
            <a:ext cx="4391025" cy="5486399"/>
          </a:xfrm>
        </p:spPr>
        <p:txBody>
          <a:bodyPr/>
          <a:lstStyle/>
          <a:p>
            <a:pPr eaLnBrk="1" hangingPunct="1"/>
            <a:r>
              <a:rPr lang="en-US" sz="2400" dirty="0" smtClean="0"/>
              <a:t>X-Ray source is rotating around the  body, set of detectors (1D, 2D) collects values</a:t>
            </a:r>
          </a:p>
          <a:p>
            <a:pPr eaLnBrk="1" hangingPunct="1"/>
            <a:r>
              <a:rPr lang="en-US" sz="2400" dirty="0" smtClean="0"/>
              <a:t>Requirements – to minimize exposing to X-Ray, get good quality view of the internal anatomy</a:t>
            </a:r>
          </a:p>
          <a:p>
            <a:pPr eaLnBrk="1" hangingPunct="1"/>
            <a:r>
              <a:rPr lang="en-US" sz="2400" dirty="0" smtClean="0"/>
              <a:t>Technician monitors in real-time the quality of the imaging</a:t>
            </a:r>
          </a:p>
          <a:p>
            <a:pPr eaLnBrk="1" hangingPunct="1"/>
            <a:endParaRPr lang="en-US" sz="2800" dirty="0" smtClean="0"/>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image</a:t>
            </a:r>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area</a:t>
            </a:r>
          </a:p>
          <a:p>
            <a:pPr eaLnBrk="1" hangingPunct="1"/>
            <a:r>
              <a:rPr lang="en-US" sz="2000" dirty="0" smtClean="0"/>
              <a:t>Intermediate results can be maintained in cache, output written to a non-cacheable area </a:t>
            </a:r>
          </a:p>
          <a:p>
            <a:pPr eaLnBrk="1" hangingPunct="1"/>
            <a:r>
              <a:rPr lang="en-US" sz="2000" dirty="0" smtClean="0"/>
              <a:t>Advantage: all data and scratch buffers can fit in the cache, efficient processing, small delay</a:t>
            </a:r>
          </a:p>
          <a:p>
            <a:pPr eaLnBrk="1" hangingPunct="1"/>
            <a:r>
              <a:rPr lang="en-US" sz="2000" dirty="0" smtClean="0"/>
              <a:t>Disadvantage – need to pay attention to the boundaries between processing zones of each A15</a:t>
            </a:r>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37891" name="Visio" r:id="rId4" imgW="3771158" imgH="5269376"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processing – Each A15 processes a part of the  Algorithm</a:t>
            </a:r>
          </a:p>
        </p:txBody>
      </p:sp>
      <p:sp>
        <p:nvSpPr>
          <p:cNvPr id="7171" name="Text Placeholder 2"/>
          <p:cNvSpPr>
            <a:spLocks noGrp="1"/>
          </p:cNvSpPr>
          <p:nvPr>
            <p:ph type="body" sz="half" idx="1"/>
          </p:nvPr>
        </p:nvSpPr>
        <p:spPr>
          <a:xfrm>
            <a:off x="381000" y="1371600"/>
            <a:ext cx="8000999" cy="1981200"/>
          </a:xfrm>
        </p:spPr>
        <p:txBody>
          <a:bodyPr/>
          <a:lstStyle/>
          <a:p>
            <a:pPr eaLnBrk="1" hangingPunct="1"/>
            <a:r>
              <a:rPr lang="en-US" sz="2000" dirty="0" smtClean="0"/>
              <a:t>Pipelines the processing, four images in the pipeline, requires buffers</a:t>
            </a:r>
          </a:p>
          <a:p>
            <a:pPr eaLnBrk="1" hangingPunct="1"/>
            <a:r>
              <a:rPr lang="en-US" sz="2000" dirty="0" smtClean="0"/>
              <a:t>Advantage: Each A15 has a smaller program, can fit in the L1 P cache</a:t>
            </a:r>
          </a:p>
          <a:p>
            <a:pPr eaLnBrk="1" hangingPunct="1"/>
            <a:r>
              <a:rPr lang="en-US" sz="2000" dirty="0" smtClean="0"/>
              <a:t>Disadvantage – Complex algorithm, difficult to balance between A15, not efficient if memory does not fit inside the cache </a:t>
            </a:r>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39938" name="Visio" r:id="rId4" imgW="8397105" imgH="3253542"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Looks like the second case (each A15 processes quarter of the image) is the preferred model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partition</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complete preprocessing of each vector is done by a single DSP core</a:t>
            </a:r>
          </a:p>
          <a:p>
            <a:pPr eaLnBrk="1" hangingPunct="1"/>
            <a:r>
              <a:rPr lang="en-US" sz="2400" dirty="0" smtClean="0"/>
              <a:t>No reason to divide preprocessing of a single vector between multiple DSPs</a:t>
            </a:r>
          </a:p>
          <a:p>
            <a:pPr eaLnBrk="1" hangingPunct="1"/>
            <a:r>
              <a:rPr lang="en-US" sz="2400" dirty="0" smtClean="0"/>
              <a:t>Partition preprocessing and back  projector:</a:t>
            </a:r>
          </a:p>
          <a:p>
            <a:pPr lvl="1" eaLnBrk="1" hangingPunct="1"/>
            <a:r>
              <a:rPr lang="en-US" sz="2000" dirty="0" smtClean="0"/>
              <a:t>Some DSPs do preprocessing and some back projector (functional partition</a:t>
            </a:r>
            <a:r>
              <a:rPr lang="en-US" sz="2000" dirty="0" smtClean="0"/>
              <a:t>), Or</a:t>
            </a:r>
            <a:endParaRPr lang="en-US" sz="2000" dirty="0" smtClean="0"/>
          </a:p>
          <a:p>
            <a:pPr lvl="1" eaLnBrk="1" hangingPunct="1"/>
            <a:r>
              <a:rPr lang="en-US" sz="2000" dirty="0" smtClean="0"/>
              <a:t>All DSPs do both preprocessing and back projector (Data Partition)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back projector and preprocessing</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preprocessing, 8-N back projector</a:t>
            </a:r>
          </a:p>
          <a:p>
            <a:pPr eaLnBrk="1" hangingPunct="1"/>
            <a:r>
              <a:rPr lang="en-US" sz="2400" dirty="0" smtClean="0"/>
              <a:t>N is chosen to balance load (as much as possible)</a:t>
            </a:r>
          </a:p>
          <a:p>
            <a:pPr eaLnBrk="1" hangingPunct="1"/>
            <a:r>
              <a:rPr lang="en-US" sz="2400" dirty="0" smtClean="0"/>
              <a:t>Vectors are moved from the preprocessing DSPs to the back projector DSP using shared memory or navigator</a:t>
            </a:r>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40962" name="Visio" r:id="rId4" imgW="6311248" imgH="2058523"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Vectors are divided between DSPs</a:t>
            </a:r>
          </a:p>
          <a:p>
            <a:pPr lvl="1" eaLnBrk="1" hangingPunct="1"/>
            <a:r>
              <a:rPr lang="en-US" sz="1600" dirty="0" smtClean="0"/>
              <a:t>Because of race conditions, each DSP has a local (private) image. At the end one DSP (or ARM) combine together all the local images. Private </a:t>
            </a:r>
            <a:r>
              <a:rPr lang="en-US" sz="1600" dirty="0" smtClean="0"/>
              <a:t>images resides </a:t>
            </a:r>
            <a:r>
              <a:rPr lang="en-US" sz="1600" dirty="0" smtClean="0"/>
              <a:t>outside of the core</a:t>
            </a:r>
          </a:p>
          <a:p>
            <a:pPr lvl="1" eaLnBrk="1" hangingPunct="1"/>
            <a:r>
              <a:rPr lang="en-US" sz="16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1986"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Vectors are broadcast to all DSPs</a:t>
            </a:r>
          </a:p>
          <a:p>
            <a:pPr lvl="1" eaLnBrk="1" hangingPunct="1"/>
            <a:r>
              <a:rPr lang="en-US" sz="1600" dirty="0" smtClean="0"/>
              <a:t>Depends on the number of cores, partial image can fit inside L2</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3011"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All DSPs do preprocessing and back projector</a:t>
            </a:r>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Just 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219200" y="3505200"/>
          <a:ext cx="6100763" cy="2339975"/>
        </p:xfrm>
        <a:graphic>
          <a:graphicData uri="http://schemas.openxmlformats.org/presentationml/2006/ole">
            <p:oleObj spid="_x0000_s44035" name="Visio" r:id="rId4" imgW="6100855" imgH="2339243"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0" y="1295400"/>
            <a:ext cx="8505825" cy="1676400"/>
          </a:xfrm>
        </p:spPr>
        <p:txBody>
          <a:bodyPr/>
          <a:lstStyle/>
          <a:p>
            <a:pPr eaLnBrk="1" hangingPunct="1"/>
            <a:r>
              <a:rPr lang="en-US" sz="2000" dirty="0" smtClean="0"/>
              <a:t>Each DSP sums a complete image</a:t>
            </a:r>
          </a:p>
          <a:p>
            <a:pPr lvl="1" eaLnBrk="1" hangingPunct="1"/>
            <a:r>
              <a:rPr lang="en-US" sz="1600" dirty="0" smtClean="0"/>
              <a:t>Raw vectors are divided between DSPs</a:t>
            </a:r>
          </a:p>
          <a:p>
            <a:pPr lvl="1" eaLnBrk="1" hangingPunct="1"/>
            <a:r>
              <a:rPr lang="en-US" sz="1600" dirty="0" smtClean="0"/>
              <a:t>Because of race conditions, each DSP has a local (private) image. At the end one DSP (or ARM) combine together all the local images. Private image resides outside of the core</a:t>
            </a:r>
          </a:p>
          <a:p>
            <a:pPr lvl="1" eaLnBrk="1" hangingPunct="1"/>
            <a:r>
              <a:rPr lang="en-US" sz="1600" dirty="0" smtClean="0"/>
              <a:t>Does not require broadcasting of raw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45058"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vector Partition</a:t>
            </a:r>
          </a:p>
        </p:txBody>
      </p:sp>
      <p:sp>
        <p:nvSpPr>
          <p:cNvPr id="7171" name="Text Placeholder 2"/>
          <p:cNvSpPr>
            <a:spLocks noGrp="1"/>
          </p:cNvSpPr>
          <p:nvPr>
            <p:ph type="body" sz="half" idx="1"/>
          </p:nvPr>
        </p:nvSpPr>
        <p:spPr>
          <a:xfrm>
            <a:off x="381001" y="1295400"/>
            <a:ext cx="3124199" cy="4876800"/>
          </a:xfrm>
        </p:spPr>
        <p:txBody>
          <a:bodyPr/>
          <a:lstStyle/>
          <a:p>
            <a:pPr eaLnBrk="1" hangingPunct="1"/>
            <a:r>
              <a:rPr lang="en-US" sz="2000" dirty="0" smtClean="0"/>
              <a:t>Each DSP sums part of the image</a:t>
            </a:r>
          </a:p>
          <a:p>
            <a:pPr lvl="1" eaLnBrk="1" hangingPunct="1"/>
            <a:r>
              <a:rPr lang="en-US" sz="1600" dirty="0" smtClean="0"/>
              <a:t>Raw vectors are broadcast to all DSPs</a:t>
            </a:r>
          </a:p>
          <a:p>
            <a:pPr lvl="1" eaLnBrk="1" hangingPunct="1"/>
            <a:r>
              <a:rPr lang="en-US" sz="1600" dirty="0" smtClean="0"/>
              <a:t>Depends on the number of cores, partial image can fit inside L2 in addition to the filter coefficients </a:t>
            </a:r>
          </a:p>
          <a:p>
            <a:pPr lvl="1" eaLnBrk="1" hangingPunct="1"/>
            <a:r>
              <a:rPr lang="en-US" sz="1600" dirty="0" smtClean="0"/>
              <a:t>Merging 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733800" y="1143619"/>
          <a:ext cx="5172075" cy="4427201"/>
        </p:xfrm>
        <a:graphic>
          <a:graphicData uri="http://schemas.openxmlformats.org/presentationml/2006/ole">
            <p:oleObj spid="_x0000_s46082" name="Visio" r:id="rId4" imgW="5468058" imgH="4679296" progId="Visio.Drawing.11">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Tomography – 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find if there is internal damage. Each slice takes about a second</a:t>
            </a:r>
          </a:p>
          <a:p>
            <a:pPr algn="l"/>
            <a:r>
              <a:rPr lang="en-US" sz="2800" dirty="0" smtClean="0">
                <a:solidFill>
                  <a:schemeClr val="tx1"/>
                </a:solidFill>
              </a:rPr>
              <a:t>At the same time, a physician sits in from of the display and has the ability to manipulate the images</a:t>
            </a:r>
          </a:p>
          <a:p>
            <a:pPr algn="l">
              <a:buNone/>
            </a:pPr>
            <a:r>
              <a:rPr lang="en-US" sz="2800" dirty="0" smtClean="0"/>
              <a:t>		</a:t>
            </a:r>
            <a:r>
              <a:rPr lang="en-US" sz="2800" dirty="0" smtClean="0">
                <a:solidFill>
                  <a:schemeClr val="tx1"/>
                </a:solidFill>
              </a:rPr>
              <a:t>Rotate the images</a:t>
            </a:r>
          </a:p>
          <a:p>
            <a:pPr algn="l">
              <a:buNone/>
            </a:pPr>
            <a:r>
              <a:rPr lang="en-US" sz="2800" dirty="0" smtClean="0"/>
              <a:t>		Color certain values</a:t>
            </a:r>
          </a:p>
          <a:p>
            <a:pPr algn="l">
              <a:buNone/>
            </a:pPr>
            <a:r>
              <a:rPr lang="en-US" sz="2800" dirty="0">
                <a:solidFill>
                  <a:schemeClr val="tx1"/>
                </a:solidFill>
              </a:rPr>
              <a:t>	</a:t>
            </a:r>
            <a:r>
              <a:rPr lang="en-US" sz="2800" dirty="0" smtClean="0">
                <a:solidFill>
                  <a:schemeClr val="tx1"/>
                </a:solidFill>
              </a:rPr>
              <a:t>	Edge detection and other image processing algorithms</a:t>
            </a:r>
          </a:p>
          <a:p>
            <a:pPr algn="l">
              <a:buNone/>
            </a:pPr>
            <a:r>
              <a:rPr lang="en-US" sz="2800" dirty="0">
                <a:solidFill>
                  <a:schemeClr val="tx1"/>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So what you choose?</a:t>
            </a:r>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to benchmark all (or subset) of the possibilities and choose the best one for a specific problem</a:t>
            </a:r>
          </a:p>
          <a:p>
            <a:pPr eaLnBrk="1" hangingPunct="1"/>
            <a:endParaRPr lang="en-US" sz="2400" dirty="0" smtClean="0"/>
          </a:p>
        </p:txBody>
      </p:sp>
      <p:sp>
        <p:nvSpPr>
          <p:cNvPr id="4" name="TextBox 3"/>
          <p:cNvSpPr txBox="1"/>
          <p:nvPr/>
        </p:nvSpPr>
        <p:spPr>
          <a:xfrm>
            <a:off x="1828800" y="4191000"/>
            <a:ext cx="4267200" cy="769441"/>
          </a:xfrm>
          <a:prstGeom prst="rect">
            <a:avLst/>
          </a:prstGeom>
          <a:noFill/>
        </p:spPr>
        <p:txBody>
          <a:bodyPr wrap="square" rtlCol="0">
            <a:spAutoFit/>
          </a:bodyPr>
          <a:lstStyle/>
          <a:p>
            <a:pPr algn="ctr"/>
            <a:r>
              <a:rPr lang="en-US" sz="4400" b="1" dirty="0" smtClean="0">
                <a:solidFill>
                  <a:srgbClr val="FF0000"/>
                </a:solidFill>
                <a:effectLst>
                  <a:outerShdw blurRad="38100" dist="38100" dir="2700000" algn="tl">
                    <a:srgbClr val="000000">
                      <a:alpha val="43137"/>
                    </a:srgbClr>
                  </a:outerShdw>
                </a:effectLst>
              </a:rPr>
              <a:t>Any Questions?</a:t>
            </a:r>
            <a:endParaRPr lang="en-US" sz="44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(1)</a:t>
            </a:r>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X-Rays and a set of detectors</a:t>
            </a:r>
          </a:p>
          <a:p>
            <a:pPr eaLnBrk="1" hangingPunct="1"/>
            <a:r>
              <a:rPr lang="en-US" sz="2800" dirty="0" smtClean="0"/>
              <a:t>Each detector detects the absorption of the line integral between the source and the detector </a:t>
            </a:r>
          </a:p>
          <a:p>
            <a:pPr eaLnBrk="1" hangingPunct="1"/>
            <a:r>
              <a:rPr lang="en-US" sz="2800" dirty="0" smtClean="0"/>
              <a:t>The source rotates around the body and the detectors collect N sets of data</a:t>
            </a:r>
          </a:p>
          <a:p>
            <a:pPr eaLnBrk="1" hangingPunct="1"/>
            <a:r>
              <a:rPr lang="en-US" sz="2800" dirty="0" smtClean="0"/>
              <a:t>The next slide will demonstrate the geometry </a:t>
            </a:r>
            <a:r>
              <a:rPr lang="en-US" sz="2400" dirty="0" smtClean="0"/>
              <a:t>(taken from Digital Picture processing, Rosenfeld and Kak)</a:t>
            </a:r>
          </a:p>
          <a:p>
            <a:pPr eaLnBrk="1" hangingPunct="1"/>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Algorithm(2)</a:t>
            </a:r>
          </a:p>
        </p:txBody>
      </p:sp>
      <p:pic>
        <p:nvPicPr>
          <p:cNvPr id="2050" name="Picture 2"/>
          <p:cNvPicPr>
            <a:picLocks noChangeAspect="1" noChangeArrowheads="1"/>
          </p:cNvPicPr>
          <p:nvPr/>
        </p:nvPicPr>
        <p:blipFill>
          <a:blip r:embed="rId3" cstate="print"/>
          <a:srcRect/>
          <a:stretch>
            <a:fillRect/>
          </a:stretch>
        </p:blipFill>
        <p:spPr bwMode="auto">
          <a:xfrm>
            <a:off x="2057400" y="1219200"/>
            <a:ext cx="4726385" cy="47469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Algorithm(3)</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CT processing has three parts:</a:t>
            </a:r>
          </a:p>
          <a:p>
            <a:pPr lvl="1" eaLnBrk="1" hangingPunct="1"/>
            <a:r>
              <a:rPr lang="en-US" dirty="0" smtClean="0"/>
              <a:t>Preprocessing</a:t>
            </a:r>
          </a:p>
          <a:p>
            <a:pPr lvl="1" eaLnBrk="1" hangingPunct="1"/>
            <a:r>
              <a:rPr lang="en-US" dirty="0" smtClean="0"/>
              <a:t>Back projector</a:t>
            </a:r>
          </a:p>
          <a:p>
            <a:pPr lvl="1" eaLnBrk="1" hangingPunct="1"/>
            <a:r>
              <a:rPr lang="en-US" dirty="0" smtClean="0"/>
              <a:t>Post processing</a:t>
            </a:r>
          </a:p>
          <a:p>
            <a:pPr lvl="1" eaLnBrk="1" hangingPunct="1"/>
            <a:r>
              <a:rPr lang="en-US" dirty="0" smtClean="0"/>
              <a:t>3D processing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Pre-processing</a:t>
            </a:r>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Done on each individual set of data collected from all detectors in single angle</a:t>
            </a:r>
          </a:p>
          <a:p>
            <a:pPr eaLnBrk="1" hangingPunct="1"/>
            <a:r>
              <a:rPr lang="en-US" sz="2800" dirty="0" smtClean="0"/>
              <a:t>Conversion from absorption values to real values</a:t>
            </a:r>
          </a:p>
          <a:p>
            <a:pPr eaLnBrk="1" hangingPunct="1"/>
            <a:r>
              <a:rPr lang="en-US" sz="2800" dirty="0" smtClean="0"/>
              <a:t>Compensate on the variance in the geometry and detectors</a:t>
            </a:r>
          </a:p>
          <a:p>
            <a:pPr lvl="1" eaLnBrk="1" hangingPunct="1"/>
            <a:r>
              <a:rPr lang="en-US" dirty="0" smtClean="0"/>
              <a:t>Dead detectors are interpolated</a:t>
            </a:r>
          </a:p>
          <a:p>
            <a:pPr eaLnBrk="1" hangingPunct="1"/>
            <a:r>
              <a:rPr lang="en-US" sz="2800" dirty="0" smtClean="0"/>
              <a:t>Interpolation using FFT based convolution (x-&gt;2x)</a:t>
            </a:r>
          </a:p>
          <a:p>
            <a:pPr eaLnBrk="1" hangingPunct="1"/>
            <a:r>
              <a:rPr lang="en-US" sz="2800" dirty="0" smtClean="0"/>
              <a:t>Other  vector filtering operation (secret sauce)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Back 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pixel accumulates the contributions of all the lines that passed through the pixel</a:t>
            </a:r>
          </a:p>
          <a:p>
            <a:pPr eaLnBrk="1" hangingPunct="1"/>
            <a:r>
              <a:rPr lang="en-US" sz="2800" dirty="0" smtClean="0"/>
              <a:t>It involves interpolation between two rays, 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3074" name="Visio" r:id="rId4" imgW="6111105" imgH="5196696"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3019</TotalTime>
  <Words>1478</Words>
  <Application>Microsoft Office PowerPoint</Application>
  <PresentationFormat>On-screen Show (4:3)</PresentationFormat>
  <Paragraphs>144</Paragraphs>
  <Slides>30</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77_KeyStoneOLT</vt:lpstr>
      <vt:lpstr>Visio</vt:lpstr>
      <vt:lpstr>Slide 1</vt:lpstr>
      <vt:lpstr>CT scan Machine</vt:lpstr>
      <vt:lpstr>Computerized Tomography – Trauma case</vt:lpstr>
      <vt:lpstr>CT Algorithm (1)</vt:lpstr>
      <vt:lpstr>CT Algorithm(2)</vt:lpstr>
      <vt:lpstr>CT Algorithm(3)</vt:lpstr>
      <vt:lpstr>Pre-processing</vt:lpstr>
      <vt:lpstr>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 Image processing</vt:lpstr>
      <vt:lpstr>Image processing – Each A15 processes a different image</vt:lpstr>
      <vt:lpstr>Image processing – Each A15 processes a part of the  image</vt:lpstr>
      <vt:lpstr>Image processing – Each A15 processes a part of the  Algorithm</vt:lpstr>
      <vt:lpstr>So what you choose?</vt:lpstr>
      <vt:lpstr>DSP Cores partition</vt:lpstr>
      <vt:lpstr>Partition back projector and preprocessing</vt:lpstr>
      <vt:lpstr>Input vector Partition</vt:lpstr>
      <vt:lpstr>Input vector Partition</vt:lpstr>
      <vt:lpstr>All DSPs do preprocessing and back projector</vt:lpstr>
      <vt:lpstr>Input vector Partition</vt:lpstr>
      <vt:lpstr>Input vector Partition</vt:lpstr>
      <vt:lpstr>So what you choose?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146</cp:revision>
  <cp:lastPrinted>2012-04-30T19:42:21Z</cp:lastPrinted>
  <dcterms:created xsi:type="dcterms:W3CDTF">2012-02-07T21:35:06Z</dcterms:created>
  <dcterms:modified xsi:type="dcterms:W3CDTF">2013-05-14T15:46:43Z</dcterms:modified>
</cp:coreProperties>
</file>