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60.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61.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19.xml" ContentType="application/vnd.openxmlformats-officedocument.presentationml.tags+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handoutMasterIdLst>
    <p:handoutMasterId r:id="rId72"/>
  </p:handoutMasterIdLst>
  <p:sldIdLst>
    <p:sldId id="291" r:id="rId2"/>
    <p:sldId id="293" r:id="rId3"/>
    <p:sldId id="384" r:id="rId4"/>
    <p:sldId id="294" r:id="rId5"/>
    <p:sldId id="295" r:id="rId6"/>
    <p:sldId id="296" r:id="rId7"/>
    <p:sldId id="297" r:id="rId8"/>
    <p:sldId id="298" r:id="rId9"/>
    <p:sldId id="299" r:id="rId10"/>
    <p:sldId id="300" r:id="rId11"/>
    <p:sldId id="301" r:id="rId12"/>
    <p:sldId id="303" r:id="rId13"/>
    <p:sldId id="304" r:id="rId14"/>
    <p:sldId id="305" r:id="rId15"/>
    <p:sldId id="306" r:id="rId16"/>
    <p:sldId id="307" r:id="rId17"/>
    <p:sldId id="357" r:id="rId18"/>
    <p:sldId id="358" r:id="rId19"/>
    <p:sldId id="309" r:id="rId20"/>
    <p:sldId id="364" r:id="rId21"/>
    <p:sldId id="365" r:id="rId22"/>
    <p:sldId id="361" r:id="rId23"/>
    <p:sldId id="362" r:id="rId24"/>
    <p:sldId id="363" r:id="rId25"/>
    <p:sldId id="310" r:id="rId26"/>
    <p:sldId id="368" r:id="rId27"/>
    <p:sldId id="370" r:id="rId28"/>
    <p:sldId id="366" r:id="rId29"/>
    <p:sldId id="367" r:id="rId30"/>
    <p:sldId id="314" r:id="rId31"/>
    <p:sldId id="315" r:id="rId32"/>
    <p:sldId id="373" r:id="rId33"/>
    <p:sldId id="372" r:id="rId34"/>
    <p:sldId id="375" r:id="rId35"/>
    <p:sldId id="376" r:id="rId36"/>
    <p:sldId id="377" r:id="rId37"/>
    <p:sldId id="378" r:id="rId38"/>
    <p:sldId id="379" r:id="rId39"/>
    <p:sldId id="381" r:id="rId40"/>
    <p:sldId id="382" r:id="rId41"/>
    <p:sldId id="383" r:id="rId42"/>
    <p:sldId id="318" r:id="rId43"/>
    <p:sldId id="31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Lst>
  <p:sldSz cx="9144000" cy="6858000" type="screen4x3"/>
  <p:notesSz cx="7010400" cy="9296400"/>
  <p:custDataLst>
    <p:tags r:id="rId7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3" autoAdjust="0"/>
    <p:restoredTop sz="95758" autoAdjust="0"/>
  </p:normalViewPr>
  <p:slideViewPr>
    <p:cSldViewPr>
      <p:cViewPr varScale="1">
        <p:scale>
          <a:sx n="127" d="100"/>
          <a:sy n="127" d="100"/>
        </p:scale>
        <p:origin x="-1224" y="-102"/>
      </p:cViewPr>
      <p:guideLst>
        <p:guide orient="horz" pos="2160"/>
        <p:guide pos="2880"/>
      </p:guideLst>
    </p:cSldViewPr>
  </p:slideViewPr>
  <p:outlineViewPr>
    <p:cViewPr>
      <p:scale>
        <a:sx n="33" d="100"/>
        <a:sy n="33" d="100"/>
      </p:scale>
      <p:origin x="0" y="17586"/>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27" tIns="45713" rIns="91427" bIns="45713"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5138"/>
          </a:xfrm>
          <a:prstGeom prst="rect">
            <a:avLst/>
          </a:prstGeom>
        </p:spPr>
        <p:txBody>
          <a:bodyPr vert="horz" lIns="91427" tIns="45713" rIns="91427" bIns="45713" rtlCol="0"/>
          <a:lstStyle>
            <a:lvl1pPr algn="r">
              <a:defRPr sz="1200"/>
            </a:lvl1pPr>
          </a:lstStyle>
          <a:p>
            <a:fld id="{BF4A2715-628B-42FE-BD45-F728152DD982}" type="datetimeFigureOut">
              <a:rPr lang="en-US" smtClean="0"/>
              <a:pPr/>
              <a:t>2/21/2013</a:t>
            </a:fld>
            <a:endParaRPr lang="en-US"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27" tIns="45713" rIns="91427" bIns="457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27" tIns="45713" rIns="91427" bIns="45713" rtlCol="0" anchor="b"/>
          <a:lstStyle>
            <a:lvl1pPr algn="r">
              <a:defRPr sz="1200"/>
            </a:lvl1pPr>
          </a:lstStyle>
          <a:p>
            <a:fld id="{DD368CF2-EDA1-40E8-BFCA-B6323F3C295B}"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64" tIns="46582" rIns="93164" bIns="46582"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339" y="0"/>
            <a:ext cx="3038475" cy="465138"/>
          </a:xfrm>
          <a:prstGeom prst="rect">
            <a:avLst/>
          </a:prstGeom>
        </p:spPr>
        <p:txBody>
          <a:bodyPr vert="horz" lIns="93164" tIns="46582" rIns="93164" bIns="46582" rtlCol="0"/>
          <a:lstStyle>
            <a:lvl1pPr algn="r" fontAlgn="auto">
              <a:spcBef>
                <a:spcPts val="0"/>
              </a:spcBef>
              <a:spcAft>
                <a:spcPts val="0"/>
              </a:spcAft>
              <a:defRPr sz="1200">
                <a:latin typeface="+mn-lt"/>
              </a:defRPr>
            </a:lvl1pPr>
          </a:lstStyle>
          <a:p>
            <a:pPr>
              <a:defRPr/>
            </a:pPr>
            <a:fld id="{4E6E3A1F-B698-4312-A53D-0EFD9A2BCA0A}" type="datetimeFigureOut">
              <a:rPr lang="en-US"/>
              <a:pPr>
                <a:defRPr/>
              </a:pPr>
              <a:t>2/21/2013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pPr lvl="0"/>
            <a:endParaRPr lang="en-US" noProof="0" dirty="0" smtClean="0"/>
          </a:p>
        </p:txBody>
      </p:sp>
      <p:sp>
        <p:nvSpPr>
          <p:cNvPr id="5" name="Notes Placeholder 4"/>
          <p:cNvSpPr>
            <a:spLocks noGrp="1"/>
          </p:cNvSpPr>
          <p:nvPr>
            <p:ph type="body" sz="quarter" idx="3"/>
          </p:nvPr>
        </p:nvSpPr>
        <p:spPr>
          <a:xfrm>
            <a:off x="701676" y="4416426"/>
            <a:ext cx="5607050" cy="4183063"/>
          </a:xfrm>
          <a:prstGeom prst="rect">
            <a:avLst/>
          </a:prstGeom>
        </p:spPr>
        <p:txBody>
          <a:bodyPr vert="horz" lIns="93164" tIns="46582" rIns="93164" bIns="4658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3164" tIns="46582" rIns="93164" bIns="46582"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339" y="8829675"/>
            <a:ext cx="3038475" cy="465138"/>
          </a:xfrm>
          <a:prstGeom prst="rect">
            <a:avLst/>
          </a:prstGeom>
        </p:spPr>
        <p:txBody>
          <a:bodyPr vert="horz" lIns="93164" tIns="46582" rIns="93164" bIns="46582" rtlCol="0" anchor="b"/>
          <a:lstStyle>
            <a:lvl1pPr algn="r" fontAlgn="auto">
              <a:spcBef>
                <a:spcPts val="0"/>
              </a:spcBef>
              <a:spcAft>
                <a:spcPts val="0"/>
              </a:spcAft>
              <a:defRPr sz="1200">
                <a:latin typeface="+mn-lt"/>
              </a:defRPr>
            </a:lvl1pPr>
          </a:lstStyle>
          <a:p>
            <a:pPr>
              <a:defRPr/>
            </a:pPr>
            <a:fld id="{8B2AE985-CEB1-47DB-AC87-FA613AA66B3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2256" tIns="46127" rIns="92256" bIns="46127" anchor="b"/>
          <a:lstStyle/>
          <a:p>
            <a:pPr defTabSz="920615"/>
            <a:fld id="{8AA9DF1E-E9AC-42C0-B5F0-8FCE69CB4508}" type="slidenum">
              <a:rPr lang="en-US" sz="1200">
                <a:solidFill>
                  <a:srgbClr val="000000"/>
                </a:solidFill>
              </a:rPr>
              <a:pPr defTabSz="920615"/>
              <a:t>1</a:t>
            </a:fld>
            <a:endParaRPr lang="en-US" sz="1200" dirty="0">
              <a:solidFill>
                <a:srgbClr val="000000"/>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lIns="92256" tIns="46127" rIns="92256" bIns="46127" numCol="1" anchor="t" anchorCtr="0" compatLnSpc="1">
            <a:prstTxWarp prst="textNoShape">
              <a:avLst/>
            </a:prstTxWarp>
          </a:bodyPr>
          <a:lstStyle/>
          <a:p>
            <a:pPr eaLnBrk="1" hangingPunct="1"/>
            <a:r>
              <a:rPr lang="en-US" dirty="0" smtClean="0"/>
              <a:t>NEW</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10</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Write</a:t>
            </a:r>
            <a:r>
              <a:rPr lang="en-US" baseline="0" dirty="0" smtClean="0">
                <a:latin typeface="Arial" charset="0"/>
              </a:rPr>
              <a:t> response packet – acknowledgement on write.</a:t>
            </a:r>
          </a:p>
          <a:p>
            <a:pPr eaLnBrk="1" hangingPunct="1"/>
            <a:r>
              <a:rPr lang="en-US" baseline="0" dirty="0" smtClean="0">
                <a:latin typeface="Arial" charset="0"/>
              </a:rPr>
              <a:t>Most masters send data in terms of burst – burst width is 64 bytes for most masters. Table in 6678 data manual – for burst size of masters</a:t>
            </a:r>
            <a:endParaRPr lang="en-US"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0x4000_0000,</a:t>
            </a:r>
            <a:r>
              <a:rPr lang="en-US" baseline="0" dirty="0" smtClean="0"/>
              <a:t> look at address 0x8000_0000</a:t>
            </a:r>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17</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18</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4</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 Configuration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Configure with LLD functions an</a:t>
            </a:r>
            <a:r>
              <a:rPr lang="en-US" baseline="0" dirty="0" smtClean="0"/>
              <a:t>d CSL functions. </a:t>
            </a:r>
            <a:r>
              <a:rPr lang="en-US" dirty="0" smtClean="0"/>
              <a:t>You can load the table in one write instead of two writes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important to look at the structure.</a:t>
            </a:r>
            <a:r>
              <a:rPr lang="en-US" baseline="0" dirty="0" smtClean="0"/>
              <a:t> Structure tells you what value – look at header file</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85C480-A9AC-4091-9762-70B9D1AADA10}" type="slidenum">
              <a:rPr lang="en-US" smtClean="0">
                <a:latin typeface="Arial" charset="0"/>
              </a:rPr>
              <a:pPr fontAlgn="base">
                <a:spcBef>
                  <a:spcPct val="0"/>
                </a:spcBef>
                <a:spcAft>
                  <a:spcPct val="0"/>
                </a:spcAft>
              </a:pPr>
              <a:t>5</a:t>
            </a:fld>
            <a:endParaRPr lang="en-US" dirty="0"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0"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54</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b="1" dirty="0" smtClean="0">
                <a:latin typeface="Arial" charset="0"/>
              </a:rPr>
              <a:t>Talking Points</a:t>
            </a:r>
          </a:p>
          <a:p>
            <a:pPr eaLnBrk="1" hangingPunct="1"/>
            <a:r>
              <a:rPr lang="en-US" b="0" dirty="0" smtClean="0">
                <a:latin typeface="Arial" charset="0"/>
              </a:rPr>
              <a:t>Theoretical</a:t>
            </a:r>
            <a:r>
              <a:rPr lang="en-US" b="0" baseline="0" dirty="0" smtClean="0">
                <a:latin typeface="Arial" charset="0"/>
              </a:rPr>
              <a:t> bound – 8b/9b encoding (redundancy to coding, bus width), and other parameters including bus width, cpu</a:t>
            </a:r>
          </a:p>
          <a:p>
            <a:pPr eaLnBrk="1" hangingPunct="1"/>
            <a:r>
              <a:rPr lang="en-US" b="0" baseline="0" dirty="0" smtClean="0">
                <a:latin typeface="Arial" charset="0"/>
              </a:rPr>
              <a:t>See backup slides to understand why theoretical bound is 35.56 Gbps</a:t>
            </a:r>
            <a:endParaRPr lang="en-US" b="0" dirty="0" smtClean="0">
              <a:latin typeface="Arial" charset="0"/>
            </a:endParaRPr>
          </a:p>
          <a:p>
            <a:pPr eaLnBrk="1" hangingPunct="1"/>
            <a:endParaRPr lang="en-US" b="0" dirty="0" smtClean="0">
              <a:latin typeface="Arial" charset="0"/>
            </a:endParaRPr>
          </a:p>
          <a:p>
            <a:pPr eaLnBrk="1" hangingPunct="1"/>
            <a:endParaRPr 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56</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dirty="0" smtClean="0">
                <a:latin typeface="Arial" charset="0"/>
              </a:rPr>
              <a:t>Switch</a:t>
            </a:r>
            <a:r>
              <a:rPr lang="en-US" baseline="0" dirty="0" smtClean="0">
                <a:latin typeface="Arial" charset="0"/>
              </a:rPr>
              <a:t> to CCS View and run example</a:t>
            </a:r>
            <a:endParaRPr lang="en-US" dirty="0"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Leverage the</a:t>
            </a:r>
            <a:r>
              <a:rPr lang="en-US" baseline="0" dirty="0" smtClean="0"/>
              <a:t> example to change it as per you need.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60</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normAutofit fontScale="92500" lnSpcReduction="20000"/>
          </a:bodyPr>
          <a:lstStyle/>
          <a:p>
            <a:r>
              <a:rPr lang="en-US" b="1" dirty="0" smtClean="0"/>
              <a:t>Hyperbridge Maximum Throughput</a:t>
            </a:r>
            <a:endParaRPr lang="en-US" dirty="0" smtClean="0"/>
          </a:p>
          <a:p>
            <a:r>
              <a:rPr lang="en-US" dirty="0" smtClean="0"/>
              <a:t> </a:t>
            </a:r>
          </a:p>
          <a:p>
            <a:r>
              <a:rPr lang="en-US" dirty="0" smtClean="0"/>
              <a:t>The maximum data rates are 12.5*4=50 GBaud input and 12.5*4= 50 GBaud output, simultaneously, and useful data bandwidth is </a:t>
            </a:r>
            <a:r>
              <a:rPr lang="en-US" b="1" dirty="0" smtClean="0"/>
              <a:t>50*8/9=44.44Gbps.</a:t>
            </a:r>
            <a:r>
              <a:rPr lang="en-US" dirty="0" smtClean="0"/>
              <a:t> The throughput of Hyperbridge depends on the payload size, transaction type and the memory end point the Hyperbridge access. The bigger the payload, the higher the throughput. In Nyquist/Shannon, the HyperBridge does not support extended control symbol. For each burst of data, it needs </a:t>
            </a:r>
            <a:r>
              <a:rPr lang="en-US" b="1" dirty="0" smtClean="0"/>
              <a:t>8Bytes for control word and another 8Bytes control word for alignment.</a:t>
            </a:r>
            <a:endParaRPr lang="en-US" dirty="0" smtClean="0"/>
          </a:p>
          <a:p>
            <a:r>
              <a:rPr lang="en-US" dirty="0" smtClean="0"/>
              <a:t> </a:t>
            </a:r>
          </a:p>
          <a:p>
            <a:r>
              <a:rPr lang="en-US" dirty="0" smtClean="0"/>
              <a:t>In NySh, the </a:t>
            </a:r>
            <a:r>
              <a:rPr lang="en-US" b="1" dirty="0" smtClean="0"/>
              <a:t>maximum write burst is 64Bytes</a:t>
            </a:r>
            <a:r>
              <a:rPr lang="en-US" dirty="0" smtClean="0"/>
              <a:t>, even though the EDMA and other master end points are able to generate bigger write burst. But any bigger burst over 64B write burst is fragmented at 64B address boundary. Therefore, the maximum write throughput for vUSR is </a:t>
            </a:r>
            <a:r>
              <a:rPr lang="en-US" b="1" dirty="0" smtClean="0"/>
              <a:t>44.44Gbps *64/(64+16)=35.56Gbps.</a:t>
            </a:r>
            <a:endParaRPr lang="en-US" dirty="0" smtClean="0"/>
          </a:p>
          <a:p>
            <a:r>
              <a:rPr lang="en-US" dirty="0" smtClean="0"/>
              <a:t> </a:t>
            </a:r>
          </a:p>
          <a:p>
            <a:r>
              <a:rPr lang="en-US" dirty="0" smtClean="0"/>
              <a:t>For read performance, it depends on the memory end point the Hyperbridge access. The MSMC SRAM returns the read in 32Bytes per burst, local L2 returns read in 16Bytes per burst, and the DDR_EMIF returns 64Bytes per burst. The HyperBridge returns each read burst individually, therefore, the read from DDR_EMIF can reach 44.44*64/(64+16)= 35.56Gbps, read from MSMC SRAM can reach 44.44* 32/(32+16)=29.63Gbps and read from local L2 can reach 44.44* 32/(16+16)=22.22Gbps.</a:t>
            </a:r>
          </a:p>
          <a:p>
            <a:r>
              <a:rPr lang="en-US" dirty="0" smtClean="0"/>
              <a:t> </a:t>
            </a:r>
          </a:p>
          <a:p>
            <a:r>
              <a:rPr lang="en-US" dirty="0" smtClean="0"/>
              <a:t>When vUSR is in the loopback mode, since the read return data and the read commands share the same link, the read performance future degrades. the read from DDR_EMIF can reach 44.44*64/(64+16+16)= 29.63Gbps, read from MSMC SRAM can reach 44.44* 32/(32+16+8) =25.40Gbps and read from local L2 can reach 44.44*32/(16+16+4) 19.75Gbps. The write performance in the loopback mode is same as the normal operation mode.</a:t>
            </a:r>
          </a:p>
          <a:p>
            <a:r>
              <a:rPr lang="en-US" dirty="0" smtClean="0"/>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63</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65</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7</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r>
              <a:rPr lang="en-US" b="1" dirty="0" smtClean="0">
                <a:latin typeface="Arial" charset="0"/>
              </a:rPr>
              <a:t>Talking Points</a:t>
            </a:r>
          </a:p>
          <a:p>
            <a:pPr defTabSz="914266" eaLnBrk="1" hangingPunct="1">
              <a:buFont typeface="Arial" pitchFamily="34" charset="0"/>
              <a:buChar char="•"/>
              <a:defRPr/>
            </a:pPr>
            <a:r>
              <a:rPr lang="en-US" dirty="0" smtClean="0">
                <a:latin typeface="Arial" charset="0"/>
              </a:rPr>
              <a:t> In Keystone</a:t>
            </a:r>
            <a:r>
              <a:rPr lang="en-US" baseline="0" dirty="0" smtClean="0">
                <a:latin typeface="Arial" charset="0"/>
              </a:rPr>
              <a:t> devices, we see that </a:t>
            </a:r>
            <a:r>
              <a:rPr lang="en-US" dirty="0" smtClean="0">
                <a:latin typeface="Arial" charset="0"/>
              </a:rPr>
              <a:t>C66x CorePacs, EDMA3 transfer controllers, and system peripherals are interconnected through TeraNet</a:t>
            </a:r>
          </a:p>
          <a:p>
            <a:pPr defTabSz="914266" eaLnBrk="1" hangingPunct="1">
              <a:buFont typeface="Arial" pitchFamily="34" charset="0"/>
              <a:buChar char="•"/>
              <a:defRPr/>
            </a:pPr>
            <a:r>
              <a:rPr lang="en-US" dirty="0" smtClean="0">
                <a:latin typeface="Arial" charset="0"/>
              </a:rPr>
              <a:t> TeraNet is a non-blocking switch fabric that enables fast and contention-free internal data movement,</a:t>
            </a:r>
            <a:r>
              <a:rPr lang="en-US" baseline="0" dirty="0" smtClean="0">
                <a:latin typeface="Arial" charset="0"/>
              </a:rPr>
              <a:t> </a:t>
            </a:r>
            <a:r>
              <a:rPr lang="en-US" dirty="0" smtClean="0">
                <a:latin typeface="Arial" charset="0"/>
              </a:rPr>
              <a:t>and concurrent data transfers between</a:t>
            </a:r>
            <a:r>
              <a:rPr lang="en-US" baseline="0" dirty="0" smtClean="0">
                <a:latin typeface="Arial" charset="0"/>
              </a:rPr>
              <a:t> </a:t>
            </a:r>
            <a:r>
              <a:rPr lang="en-US" dirty="0" smtClean="0">
                <a:latin typeface="Arial" charset="0"/>
              </a:rPr>
              <a:t>master peripherals and slave peripherals. </a:t>
            </a:r>
          </a:p>
          <a:p>
            <a:pPr defTabSz="914266" eaLnBrk="1" hangingPunct="1">
              <a:buFont typeface="Arial" pitchFamily="34" charset="0"/>
              <a:buChar char="•"/>
              <a:defRPr/>
            </a:pPr>
            <a:r>
              <a:rPr lang="en-US" dirty="0" smtClean="0">
                <a:latin typeface="Arial" charset="0"/>
              </a:rPr>
              <a:t> HyperLink essentially extends</a:t>
            </a:r>
            <a:r>
              <a:rPr lang="en-US" baseline="0" dirty="0" smtClean="0">
                <a:latin typeface="Arial" charset="0"/>
              </a:rPr>
              <a:t> TeraNet from one device to another</a:t>
            </a:r>
          </a:p>
          <a:p>
            <a:pPr defTabSz="914266" eaLnBrk="1" hangingPunct="1">
              <a:buFont typeface="Arial" pitchFamily="34" charset="0"/>
              <a:buChar char="•"/>
              <a:defRPr/>
            </a:pPr>
            <a:r>
              <a:rPr lang="en-US" baseline="0" dirty="0" smtClean="0">
                <a:latin typeface="Arial" charset="0"/>
              </a:rPr>
              <a:t> It not only supports read/write transactions from one device to another but also ports events and interrupts across devices</a:t>
            </a:r>
          </a:p>
          <a:p>
            <a:pPr defTabSz="914266" eaLnBrk="1" hangingPunct="1">
              <a:buFont typeface="Arial" pitchFamily="34" charset="0"/>
              <a:buChar char="•"/>
              <a:defRPr/>
            </a:pPr>
            <a:endParaRPr 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256-bit TeraNet, 600 MHz</a:t>
            </a:r>
            <a:r>
              <a:rPr lang="en-US" baseline="0" dirty="0" smtClean="0"/>
              <a:t> CPU/2</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xmlns="" val="1421827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1975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www.ti.com/lit/sprugw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hyperlink" Target="mk:@MSITStore:C:\ti\ccs\pdk_C6678_1_0_0_18\packages\ti\drv\hyplnk\docs\hyplnkDocs.chm::/hyplnk_8h.html" TargetMode="External"/><Relationship Id="rId7" Type="http://schemas.openxmlformats.org/officeDocument/2006/relationships/hyperlink" Target="mk:@MSITStore:C:\ti\ccs\pdk_C6678_1_0_0_18\packages\ti\drv\hyplnk\docs\hyplnkDocs.chm::/structhyplnk_registers__s.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mk:@MSITStore:C:\ti\ccs\pdk_C6678_1_0_0_18\packages\ti\drv\hyplnk\docs\hyplnkDocs.chm::/group__hyplnklld__api__constants.html" TargetMode="External"/><Relationship Id="rId5" Type="http://schemas.openxmlformats.org/officeDocument/2006/relationships/hyperlink" Target="mk:@MSITStore:C:\ti\ccs\pdk_C6678_1_0_0_18\packages\ti\drv\hyplnk\docs\hyplnkDocs.chm::/group__hyplnklld__api__structures.html" TargetMode="External"/><Relationship Id="rId4" Type="http://schemas.openxmlformats.org/officeDocument/2006/relationships/hyperlink" Target="mk:@MSITStore:C:\ti\ccs\pdk_C6678_1_0_0_18\packages\ti\drv\hyplnk\docs\hyplnkDocs.chm::/group__hyplnklld__api__functions.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e2e.ti.com/" TargetMode="External"/><Relationship Id="rId3" Type="http://schemas.openxmlformats.org/officeDocument/2006/relationships/hyperlink" Target="http://www.ti.com/lit/SPRUGW8" TargetMode="External"/><Relationship Id="rId7" Type="http://schemas.openxmlformats.org/officeDocument/2006/relationships/hyperlink" Target="http://focus.ti.com/docs/training/catalog/events/event.jhtml?sku=OLT110027"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processors.wiki.ti.com/index.php/Keystone_Device_Architecture" TargetMode="External"/><Relationship Id="rId5" Type="http://schemas.openxmlformats.org/officeDocument/2006/relationships/hyperlink" Target="http://www.ti.com/multicore" TargetMode="External"/><Relationship Id="rId4" Type="http://schemas.openxmlformats.org/officeDocument/2006/relationships/hyperlink" Target="http://www.integretek.com/products/Hyperlink.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152400" y="2362200"/>
            <a:ext cx="8839200" cy="1447800"/>
          </a:xfrm>
        </p:spPr>
        <p:txBody>
          <a:bodyPr/>
          <a:lstStyle/>
          <a:p>
            <a:pPr eaLnBrk="1" hangingPunct="1"/>
            <a:r>
              <a:rPr lang="en-US" b="0" dirty="0" smtClean="0"/>
              <a:t>C66x KeyStone Training</a:t>
            </a:r>
            <a:br>
              <a:rPr lang="en-US" b="0" dirty="0" smtClean="0"/>
            </a:br>
            <a:r>
              <a:rPr lang="en-US" b="0" dirty="0" smtClean="0"/>
              <a:t>HyperLink</a:t>
            </a:r>
            <a:endParaRPr lang="en-US" sz="4000" b="0"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ctangle 676"/>
          <p:cNvSpPr/>
          <p:nvPr/>
        </p:nvSpPr>
        <p:spPr bwMode="auto">
          <a:xfrm>
            <a:off x="1676400" y="762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CIC0</a:t>
            </a:r>
          </a:p>
        </p:txBody>
      </p:sp>
      <p:sp>
        <p:nvSpPr>
          <p:cNvPr id="622" name="TextBox 621"/>
          <p:cNvSpPr txBox="1"/>
          <p:nvPr/>
        </p:nvSpPr>
        <p:spPr>
          <a:xfrm>
            <a:off x="180622" y="17526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687" name="TextBox 686"/>
          <p:cNvSpPr txBox="1"/>
          <p:nvPr/>
        </p:nvSpPr>
        <p:spPr>
          <a:xfrm>
            <a:off x="194733" y="1413933"/>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sp>
        <p:nvSpPr>
          <p:cNvPr id="692" name="Rectangle 691"/>
          <p:cNvSpPr/>
          <p:nvPr/>
        </p:nvSpPr>
        <p:spPr bwMode="auto">
          <a:xfrm>
            <a:off x="1676400" y="3810000"/>
            <a:ext cx="1524000" cy="7620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CIC2</a:t>
            </a:r>
          </a:p>
        </p:txBody>
      </p:sp>
      <p:cxnSp>
        <p:nvCxnSpPr>
          <p:cNvPr id="632" name="Straight Connector 631"/>
          <p:cNvCxnSpPr/>
          <p:nvPr/>
        </p:nvCxnSpPr>
        <p:spPr bwMode="auto">
          <a:xfrm>
            <a:off x="3276600" y="14478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5" name="Straight Connector 704"/>
          <p:cNvCxnSpPr/>
          <p:nvPr/>
        </p:nvCxnSpPr>
        <p:spPr bwMode="auto">
          <a:xfrm>
            <a:off x="32766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5" name="Left Brace 634"/>
          <p:cNvSpPr/>
          <p:nvPr/>
        </p:nvSpPr>
        <p:spPr bwMode="auto">
          <a:xfrm>
            <a:off x="4495800" y="9906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36" name="TextBox 635"/>
          <p:cNvSpPr txBox="1"/>
          <p:nvPr/>
        </p:nvSpPr>
        <p:spPr>
          <a:xfrm>
            <a:off x="4696178" y="1233311"/>
            <a:ext cx="3093539" cy="369332"/>
          </a:xfrm>
          <a:prstGeom prst="rect">
            <a:avLst/>
          </a:prstGeom>
          <a:noFill/>
        </p:spPr>
        <p:txBody>
          <a:bodyPr wrap="none" rtlCol="0">
            <a:spAutoFit/>
          </a:bodyPr>
          <a:lstStyle/>
          <a:p>
            <a:r>
              <a:rPr lang="en-US" dirty="0" smtClean="0">
                <a:latin typeface="+mn-lt"/>
              </a:rPr>
              <a:t>Input Events to Core 0, 1, 2 &amp; 3</a:t>
            </a:r>
            <a:endParaRPr lang="en-US" dirty="0">
              <a:latin typeface="+mn-lt"/>
            </a:endParaRPr>
          </a:p>
        </p:txBody>
      </p:sp>
      <p:sp>
        <p:nvSpPr>
          <p:cNvPr id="713" name="Left Brace 712"/>
          <p:cNvSpPr/>
          <p:nvPr/>
        </p:nvSpPr>
        <p:spPr bwMode="auto">
          <a:xfrm>
            <a:off x="4495800" y="37338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14" name="TextBox 713"/>
          <p:cNvSpPr txBox="1"/>
          <p:nvPr/>
        </p:nvSpPr>
        <p:spPr>
          <a:xfrm>
            <a:off x="4696178" y="3976511"/>
            <a:ext cx="3306546" cy="369332"/>
          </a:xfrm>
          <a:prstGeom prst="rect">
            <a:avLst/>
          </a:prstGeom>
          <a:noFill/>
        </p:spPr>
        <p:txBody>
          <a:bodyPr wrap="none" rtlCol="0">
            <a:spAutoFit/>
          </a:bodyPr>
          <a:lstStyle/>
          <a:p>
            <a:r>
              <a:rPr lang="en-US" dirty="0" smtClean="0">
                <a:latin typeface="+mn-lt"/>
              </a:rPr>
              <a:t>Input Event to EDMA3 CC1 &amp; CC2</a:t>
            </a:r>
            <a:endParaRPr lang="en-US" dirty="0">
              <a:latin typeface="+mn-lt"/>
            </a:endParaRPr>
          </a:p>
        </p:txBody>
      </p:sp>
      <p:sp>
        <p:nvSpPr>
          <p:cNvPr id="716" name="TextBox 715"/>
          <p:cNvSpPr txBox="1"/>
          <p:nvPr/>
        </p:nvSpPr>
        <p:spPr>
          <a:xfrm>
            <a:off x="4677965" y="5181600"/>
            <a:ext cx="3974999" cy="369332"/>
          </a:xfrm>
          <a:prstGeom prst="rect">
            <a:avLst/>
          </a:prstGeom>
          <a:noFill/>
        </p:spPr>
        <p:txBody>
          <a:bodyPr wrap="none" rtlCol="0">
            <a:spAutoFit/>
          </a:bodyPr>
          <a:lstStyle/>
          <a:p>
            <a:r>
              <a:rPr lang="en-US" dirty="0" smtClean="0">
                <a:latin typeface="+mn-lt"/>
              </a:rPr>
              <a:t>Input Events to HyperLink &amp; EDMA3 CC0</a:t>
            </a:r>
            <a:endParaRPr lang="en-US" dirty="0">
              <a:latin typeface="+mn-lt"/>
            </a:endParaRPr>
          </a:p>
        </p:txBody>
      </p:sp>
      <p:sp>
        <p:nvSpPr>
          <p:cNvPr id="717" name="Rectangle 716"/>
          <p:cNvSpPr/>
          <p:nvPr/>
        </p:nvSpPr>
        <p:spPr bwMode="auto">
          <a:xfrm>
            <a:off x="7267222" y="5667022"/>
            <a:ext cx="1419578"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n-lt"/>
              </a:rPr>
              <a:t>HyperLink</a:t>
            </a:r>
          </a:p>
        </p:txBody>
      </p:sp>
      <p:sp>
        <p:nvSpPr>
          <p:cNvPr id="720" name="TextBox 719"/>
          <p:cNvSpPr txBox="1"/>
          <p:nvPr/>
        </p:nvSpPr>
        <p:spPr>
          <a:xfrm>
            <a:off x="4648200" y="5486400"/>
            <a:ext cx="2895600" cy="323165"/>
          </a:xfrm>
          <a:prstGeom prst="rect">
            <a:avLst/>
          </a:prstGeom>
          <a:noFill/>
        </p:spPr>
        <p:txBody>
          <a:bodyPr wrap="square" rtlCol="0">
            <a:spAutoFit/>
          </a:bodyPr>
          <a:lstStyle/>
          <a:p>
            <a:r>
              <a:rPr lang="en-US" sz="1500" dirty="0" smtClean="0">
                <a:latin typeface="+mn-lt"/>
              </a:rPr>
              <a:t>32 Input Events from CIC3</a:t>
            </a:r>
            <a:endParaRPr lang="en-US" sz="1500" dirty="0">
              <a:latin typeface="+mn-lt"/>
            </a:endParaRPr>
          </a:p>
        </p:txBody>
      </p:sp>
      <p:cxnSp>
        <p:nvCxnSpPr>
          <p:cNvPr id="724" name="Straight Arrow Connector 723"/>
          <p:cNvCxnSpPr/>
          <p:nvPr/>
        </p:nvCxnSpPr>
        <p:spPr bwMode="auto">
          <a:xfrm>
            <a:off x="152400" y="17832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5" name="Straight Arrow Connector 724"/>
          <p:cNvCxnSpPr/>
          <p:nvPr/>
        </p:nvCxnSpPr>
        <p:spPr bwMode="auto">
          <a:xfrm>
            <a:off x="152400" y="9144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6" name="Straight Arrow Connector 725"/>
          <p:cNvCxnSpPr/>
          <p:nvPr/>
        </p:nvCxnSpPr>
        <p:spPr bwMode="auto">
          <a:xfrm>
            <a:off x="152400" y="1143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27" name="Straight Arrow Connector 726"/>
          <p:cNvCxnSpPr/>
          <p:nvPr/>
        </p:nvCxnSpPr>
        <p:spPr bwMode="auto">
          <a:xfrm>
            <a:off x="152400" y="13716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28" name="TextBox 727"/>
          <p:cNvSpPr txBox="1"/>
          <p:nvPr/>
        </p:nvSpPr>
        <p:spPr>
          <a:xfrm>
            <a:off x="180622" y="3288268"/>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29" name="TextBox 728"/>
          <p:cNvSpPr txBox="1"/>
          <p:nvPr/>
        </p:nvSpPr>
        <p:spPr>
          <a:xfrm>
            <a:off x="194733" y="2949601"/>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cxnSp>
        <p:nvCxnSpPr>
          <p:cNvPr id="730" name="Straight Connector 729"/>
          <p:cNvCxnSpPr/>
          <p:nvPr/>
        </p:nvCxnSpPr>
        <p:spPr bwMode="auto">
          <a:xfrm>
            <a:off x="3276600" y="2907268"/>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1" name="Left Brace 730"/>
          <p:cNvSpPr/>
          <p:nvPr/>
        </p:nvSpPr>
        <p:spPr bwMode="auto">
          <a:xfrm>
            <a:off x="4495800" y="2450068"/>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32" name="TextBox 731"/>
          <p:cNvSpPr txBox="1"/>
          <p:nvPr/>
        </p:nvSpPr>
        <p:spPr>
          <a:xfrm>
            <a:off x="4696178" y="2692779"/>
            <a:ext cx="3093539" cy="369332"/>
          </a:xfrm>
          <a:prstGeom prst="rect">
            <a:avLst/>
          </a:prstGeom>
          <a:noFill/>
        </p:spPr>
        <p:txBody>
          <a:bodyPr wrap="none" rtlCol="0">
            <a:spAutoFit/>
          </a:bodyPr>
          <a:lstStyle/>
          <a:p>
            <a:r>
              <a:rPr lang="en-US" dirty="0" smtClean="0">
                <a:latin typeface="+mn-lt"/>
              </a:rPr>
              <a:t>Input Events to Core 4, 5, 6 &amp; 7</a:t>
            </a:r>
            <a:endParaRPr lang="en-US" dirty="0">
              <a:latin typeface="+mn-lt"/>
            </a:endParaRPr>
          </a:p>
        </p:txBody>
      </p:sp>
      <p:cxnSp>
        <p:nvCxnSpPr>
          <p:cNvPr id="733" name="Straight Arrow Connector 732"/>
          <p:cNvCxnSpPr/>
          <p:nvPr/>
        </p:nvCxnSpPr>
        <p:spPr bwMode="auto">
          <a:xfrm>
            <a:off x="152400" y="3318933"/>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4" name="Straight Arrow Connector 733"/>
          <p:cNvCxnSpPr/>
          <p:nvPr/>
        </p:nvCxnSpPr>
        <p:spPr bwMode="auto">
          <a:xfrm>
            <a:off x="152400" y="2450068"/>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5" name="Straight Arrow Connector 734"/>
          <p:cNvCxnSpPr/>
          <p:nvPr/>
        </p:nvCxnSpPr>
        <p:spPr bwMode="auto">
          <a:xfrm>
            <a:off x="152400" y="26786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36" name="Straight Arrow Connector 735"/>
          <p:cNvCxnSpPr/>
          <p:nvPr/>
        </p:nvCxnSpPr>
        <p:spPr bwMode="auto">
          <a:xfrm>
            <a:off x="152400" y="29072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37" name="Rectangle 736"/>
          <p:cNvSpPr/>
          <p:nvPr/>
        </p:nvSpPr>
        <p:spPr bwMode="auto">
          <a:xfrm>
            <a:off x="1676400" y="2286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CIC1</a:t>
            </a:r>
          </a:p>
        </p:txBody>
      </p:sp>
      <p:sp>
        <p:nvSpPr>
          <p:cNvPr id="739" name="Rectangle 738"/>
          <p:cNvSpPr/>
          <p:nvPr/>
        </p:nvSpPr>
        <p:spPr bwMode="auto">
          <a:xfrm>
            <a:off x="1676400" y="47244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CIC3</a:t>
            </a:r>
          </a:p>
        </p:txBody>
      </p:sp>
      <p:sp>
        <p:nvSpPr>
          <p:cNvPr id="740" name="TextBox 739"/>
          <p:cNvSpPr txBox="1"/>
          <p:nvPr/>
        </p:nvSpPr>
        <p:spPr>
          <a:xfrm>
            <a:off x="180622" y="57150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41" name="TextBox 740"/>
          <p:cNvSpPr txBox="1"/>
          <p:nvPr/>
        </p:nvSpPr>
        <p:spPr>
          <a:xfrm>
            <a:off x="194733" y="5376333"/>
            <a:ext cx="1676400" cy="369332"/>
          </a:xfrm>
          <a:prstGeom prst="rect">
            <a:avLst/>
          </a:prstGeom>
          <a:noFill/>
        </p:spPr>
        <p:txBody>
          <a:bodyPr wrap="square" rtlCol="0">
            <a:spAutoFit/>
          </a:bodyPr>
          <a:lstStyle/>
          <a:p>
            <a:r>
              <a:rPr lang="en-US" dirty="0" smtClean="0">
                <a:latin typeface="+mn-lt"/>
              </a:rPr>
              <a:t>Event # 44</a:t>
            </a:r>
          </a:p>
        </p:txBody>
      </p:sp>
      <p:cxnSp>
        <p:nvCxnSpPr>
          <p:cNvPr id="742" name="Straight Connector 741"/>
          <p:cNvCxnSpPr/>
          <p:nvPr/>
        </p:nvCxnSpPr>
        <p:spPr bwMode="auto">
          <a:xfrm>
            <a:off x="3276600" y="54102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43" name="Left Brace 742"/>
          <p:cNvSpPr/>
          <p:nvPr/>
        </p:nvSpPr>
        <p:spPr bwMode="auto">
          <a:xfrm>
            <a:off x="4495800" y="49530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cxnSp>
        <p:nvCxnSpPr>
          <p:cNvPr id="744" name="Straight Arrow Connector 743"/>
          <p:cNvCxnSpPr/>
          <p:nvPr/>
        </p:nvCxnSpPr>
        <p:spPr bwMode="auto">
          <a:xfrm>
            <a:off x="152400" y="57456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5" name="Straight Arrow Connector 744"/>
          <p:cNvCxnSpPr/>
          <p:nvPr/>
        </p:nvCxnSpPr>
        <p:spPr bwMode="auto">
          <a:xfrm>
            <a:off x="152400" y="48768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6" name="Straight Arrow Connector 745"/>
          <p:cNvCxnSpPr/>
          <p:nvPr/>
        </p:nvCxnSpPr>
        <p:spPr bwMode="auto">
          <a:xfrm>
            <a:off x="152400" y="51054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7" name="Straight Arrow Connector 746"/>
          <p:cNvCxnSpPr/>
          <p:nvPr/>
        </p:nvCxnSpPr>
        <p:spPr bwMode="auto">
          <a:xfrm>
            <a:off x="152400" y="5334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9" name="Straight Arrow Connector 748"/>
          <p:cNvCxnSpPr/>
          <p:nvPr/>
        </p:nvCxnSpPr>
        <p:spPr bwMode="auto">
          <a:xfrm>
            <a:off x="4696178" y="6172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750" name="TextBox 749"/>
          <p:cNvSpPr txBox="1"/>
          <p:nvPr/>
        </p:nvSpPr>
        <p:spPr>
          <a:xfrm>
            <a:off x="4648200" y="5867400"/>
            <a:ext cx="2895600" cy="323165"/>
          </a:xfrm>
          <a:prstGeom prst="rect">
            <a:avLst/>
          </a:prstGeom>
          <a:noFill/>
        </p:spPr>
        <p:txBody>
          <a:bodyPr wrap="square" rtlCol="0">
            <a:spAutoFit/>
          </a:bodyPr>
          <a:lstStyle/>
          <a:p>
            <a:r>
              <a:rPr lang="en-US" sz="1500" dirty="0" smtClean="0">
                <a:latin typeface="+mn-lt"/>
              </a:rPr>
              <a:t>32 Input Events from Qpend</a:t>
            </a:r>
            <a:endParaRPr lang="en-US" sz="1500" dirty="0">
              <a:latin typeface="+mn-lt"/>
            </a:endParaRPr>
          </a:p>
        </p:txBody>
      </p:sp>
      <p:cxnSp>
        <p:nvCxnSpPr>
          <p:cNvPr id="756" name="Straight Arrow Connector 755"/>
          <p:cNvCxnSpPr/>
          <p:nvPr/>
        </p:nvCxnSpPr>
        <p:spPr bwMode="auto">
          <a:xfrm>
            <a:off x="4724400" y="5791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4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2454840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5324535"/>
          </a:xfrm>
          <a:prstGeom prst="rect">
            <a:avLst/>
          </a:prstGeom>
        </p:spPr>
        <p:txBody>
          <a:bodyPr wrap="square">
            <a:spAutoFit/>
          </a:bodyPr>
          <a:lstStyle/>
          <a:p>
            <a:pPr marL="342900" indent="-342900">
              <a:buFont typeface="Arial"/>
              <a:buChar char="•"/>
            </a:pPr>
            <a:r>
              <a:rPr lang="en-US" sz="2000" dirty="0" smtClean="0">
                <a:latin typeface="+mn-lt"/>
              </a:rPr>
              <a:t>HyperLink offers a packet-based transfer protocol that supports multiple outstanding read, write and interrupt transactions</a:t>
            </a:r>
          </a:p>
          <a:p>
            <a:endParaRPr lang="en-US" sz="2000" dirty="0" smtClean="0">
              <a:latin typeface="+mn-lt"/>
            </a:endParaRPr>
          </a:p>
          <a:p>
            <a:pPr marL="342900" indent="-342900">
              <a:buFont typeface="Arial"/>
              <a:buChar char="•"/>
            </a:pPr>
            <a:r>
              <a:rPr lang="en-US" sz="2000" dirty="0" smtClean="0">
                <a:latin typeface="+mn-lt"/>
              </a:rPr>
              <a:t>Users can use HyperLink to:</a:t>
            </a:r>
          </a:p>
          <a:p>
            <a:pPr marL="800100" lvl="1" indent="-342900">
              <a:buFont typeface="Calibri" pitchFamily="34" charset="0"/>
              <a:buChar char="⁻"/>
            </a:pPr>
            <a:r>
              <a:rPr lang="en-US" sz="2000" dirty="0" smtClean="0">
                <a:latin typeface="+mn-lt"/>
              </a:rPr>
              <a:t>Write </a:t>
            </a:r>
            <a:r>
              <a:rPr lang="en-US" sz="2000" dirty="0">
                <a:latin typeface="+mn-lt"/>
              </a:rPr>
              <a:t>to remote device memory</a:t>
            </a:r>
          </a:p>
          <a:p>
            <a:pPr marL="800100" lvl="1" indent="-342900">
              <a:buFont typeface="Calibri" pitchFamily="34" charset="0"/>
              <a:buChar char="⁻"/>
            </a:pPr>
            <a:r>
              <a:rPr lang="en-US" sz="2000" dirty="0" smtClean="0">
                <a:latin typeface="+mn-lt"/>
              </a:rPr>
              <a:t>Read </a:t>
            </a:r>
            <a:r>
              <a:rPr lang="en-US" sz="2000" dirty="0">
                <a:latin typeface="+mn-lt"/>
              </a:rPr>
              <a:t>from remote device </a:t>
            </a:r>
            <a:r>
              <a:rPr lang="en-US" sz="2000" dirty="0" smtClean="0">
                <a:latin typeface="+mn-lt"/>
              </a:rPr>
              <a:t>memory</a:t>
            </a:r>
          </a:p>
          <a:p>
            <a:pPr marL="800100" lvl="1" indent="-342900">
              <a:buFont typeface="Calibri" pitchFamily="34" charset="0"/>
              <a:buChar char="⁻"/>
            </a:pPr>
            <a:r>
              <a:rPr lang="en-US" sz="2000" dirty="0" smtClean="0">
                <a:latin typeface="+mn-lt"/>
              </a:rPr>
              <a:t>Generate events </a:t>
            </a:r>
            <a:r>
              <a:rPr lang="en-US" sz="2000" dirty="0">
                <a:latin typeface="+mn-lt"/>
              </a:rPr>
              <a:t>/ interrupt in the remote device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Read/Write transactions with 4 packet types</a:t>
            </a:r>
            <a:endParaRPr lang="en-US" sz="2000" dirty="0">
              <a:latin typeface="+mn-lt"/>
            </a:endParaRPr>
          </a:p>
          <a:p>
            <a:pPr marL="800100" lvl="1" indent="-342900">
              <a:buFont typeface="Calibri" pitchFamily="34" charset="0"/>
              <a:buChar char="⁻"/>
            </a:pPr>
            <a:r>
              <a:rPr lang="en-US" sz="2000" dirty="0">
                <a:latin typeface="+mn-lt"/>
              </a:rPr>
              <a:t>Write Request / Data Packet</a:t>
            </a:r>
          </a:p>
          <a:p>
            <a:pPr marL="800100" lvl="1" indent="-342900">
              <a:buFont typeface="Calibri" pitchFamily="34" charset="0"/>
              <a:buChar char="⁻"/>
            </a:pPr>
            <a:r>
              <a:rPr lang="en-US" sz="2000" dirty="0" smtClean="0">
                <a:latin typeface="+mn-lt"/>
              </a:rPr>
              <a:t>Write </a:t>
            </a:r>
            <a:r>
              <a:rPr lang="en-US" sz="2000" dirty="0">
                <a:latin typeface="+mn-lt"/>
              </a:rPr>
              <a:t>Response </a:t>
            </a:r>
            <a:r>
              <a:rPr lang="en-US" sz="2000" dirty="0" smtClean="0">
                <a:latin typeface="+mn-lt"/>
              </a:rPr>
              <a:t>Packet (optional)</a:t>
            </a:r>
            <a:endParaRPr lang="en-US" sz="2000" dirty="0">
              <a:latin typeface="+mn-lt"/>
            </a:endParaRPr>
          </a:p>
          <a:p>
            <a:pPr marL="800100" lvl="1" indent="-342900">
              <a:buFont typeface="Calibri" pitchFamily="34" charset="0"/>
              <a:buChar char="⁻"/>
            </a:pPr>
            <a:r>
              <a:rPr lang="en-US" sz="2000" dirty="0">
                <a:latin typeface="+mn-lt"/>
              </a:rPr>
              <a:t>Read Request Packet</a:t>
            </a:r>
          </a:p>
          <a:p>
            <a:pPr marL="800100" lvl="1" indent="-342900">
              <a:buFont typeface="Calibri" pitchFamily="34" charset="0"/>
              <a:buChar char="⁻"/>
            </a:pPr>
            <a:r>
              <a:rPr lang="en-US" sz="2000" dirty="0">
                <a:latin typeface="+mn-lt"/>
              </a:rPr>
              <a:t>Read Response Data </a:t>
            </a:r>
            <a:r>
              <a:rPr lang="en-US" sz="2000" dirty="0" smtClean="0">
                <a:latin typeface="+mn-lt"/>
              </a:rPr>
              <a:t>Packet</a:t>
            </a:r>
          </a:p>
          <a:p>
            <a:pPr lvl="1"/>
            <a:endParaRPr lang="en-US" sz="2000" dirty="0">
              <a:latin typeface="+mn-lt"/>
            </a:endParaRPr>
          </a:p>
          <a:p>
            <a:pPr marL="342900" indent="-342900">
              <a:buFont typeface="Arial"/>
              <a:buChar char="•"/>
            </a:pPr>
            <a:r>
              <a:rPr lang="en-US" sz="2000" dirty="0">
                <a:latin typeface="+mn-lt"/>
              </a:rPr>
              <a:t>Interrupt </a:t>
            </a:r>
            <a:r>
              <a:rPr lang="en-US" sz="2000" dirty="0" smtClean="0">
                <a:latin typeface="+mn-lt"/>
              </a:rPr>
              <a:t>Packet </a:t>
            </a:r>
            <a:r>
              <a:rPr lang="en-US" sz="2000" dirty="0">
                <a:latin typeface="+mn-lt"/>
              </a:rPr>
              <a:t>passes event to remote </a:t>
            </a:r>
            <a:r>
              <a:rPr lang="en-US" sz="2000" dirty="0" smtClean="0">
                <a:latin typeface="+mn-lt"/>
              </a:rPr>
              <a:t>side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16-byte </a:t>
            </a:r>
            <a:r>
              <a:rPr lang="en-US" sz="2000" dirty="0" smtClean="0">
                <a:latin typeface="+mn-lt"/>
              </a:rPr>
              <a:t>packet header for </a:t>
            </a:r>
            <a:r>
              <a:rPr lang="en-US" sz="2000" dirty="0" smtClean="0">
                <a:latin typeface="+mn-lt"/>
              </a:rPr>
              <a:t>64-byte </a:t>
            </a:r>
            <a:r>
              <a:rPr lang="en-US" sz="2000" dirty="0" smtClean="0">
                <a:latin typeface="+mn-lt"/>
              </a:rPr>
              <a:t>payload, and 8b/9b encoding</a:t>
            </a:r>
          </a:p>
        </p:txBody>
      </p:sp>
      <p:sp>
        <p:nvSpPr>
          <p:cNvPr id="4"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 Packet-based Protocol</a:t>
            </a:r>
          </a:p>
        </p:txBody>
      </p:sp>
    </p:spTree>
    <p:custDataLst>
      <p:tags r:id="rId1"/>
    </p:custDataLst>
    <p:extLst>
      <p:ext uri="{BB962C8B-B14F-4D97-AF65-F5344CB8AC3E}">
        <p14:creationId xmlns:p14="http://schemas.microsoft.com/office/powerpoint/2010/main" xmlns="" val="1348328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b="1" dirty="0" smtClean="0">
                <a:cs typeface="Arial"/>
              </a:rPr>
              <a:t>Address Translation</a:t>
            </a:r>
          </a:p>
          <a:p>
            <a:pPr marL="514350" indent="-514350" eaLnBrk="1" fontAlgn="auto" hangingPunct="1">
              <a:spcAft>
                <a:spcPts val="0"/>
              </a:spcAft>
              <a:defRPr/>
            </a:pPr>
            <a:r>
              <a:rPr lang="en-US" sz="2800" dirty="0" smtClean="0">
                <a:cs typeface="Arial"/>
              </a:rPr>
              <a:t>Configuration</a:t>
            </a:r>
          </a:p>
          <a:p>
            <a:pPr marL="514350" indent="-514350" eaLnBrk="1" fontAlgn="auto" hangingPunct="1">
              <a:spcAft>
                <a:spcPts val="0"/>
              </a:spcAft>
              <a:defRPr/>
            </a:pPr>
            <a:r>
              <a:rPr lang="en-US" sz="2800" dirty="0">
                <a:cs typeface="Arial"/>
              </a:rPr>
              <a:t>Performance</a:t>
            </a:r>
          </a:p>
          <a:p>
            <a:pPr marL="514350" indent="-514350" eaLnBrk="1" fontAlgn="auto" hangingPunct="1">
              <a:spcAft>
                <a:spcPts val="0"/>
              </a:spcAft>
              <a:defRPr/>
            </a:pPr>
            <a:r>
              <a:rPr lang="en-US" sz="2800" dirty="0" smtClean="0">
                <a:cs typeface="Arial"/>
              </a:rPr>
              <a:t>Example</a:t>
            </a:r>
            <a:endParaRPr lang="en-US" sz="3600" b="1" dirty="0"/>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514350" indent="-514350" algn="ctr" eaLnBrk="1" fontAlgn="auto" hangingPunct="1">
              <a:spcAft>
                <a:spcPts val="0"/>
              </a:spcAft>
              <a:defRPr/>
            </a:pPr>
            <a:r>
              <a:rPr lang="en-US" sz="4000" dirty="0" smtClean="0">
                <a:latin typeface="+mj-lt"/>
                <a:cs typeface="Arial"/>
              </a:rPr>
              <a:t>Address Translation</a:t>
            </a:r>
          </a:p>
        </p:txBody>
      </p:sp>
    </p:spTree>
    <p:extLst>
      <p:ext uri="{BB962C8B-B14F-4D97-AF65-F5344CB8AC3E}">
        <p14:creationId xmlns:p14="http://schemas.microsoft.com/office/powerpoint/2010/main" xmlns="" val="37380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3"/>
          <p:cNvGraphicFramePr>
            <a:graphicFrameLocks noChangeAspect="1"/>
          </p:cNvGraphicFramePr>
          <p:nvPr>
            <p:extLst>
              <p:ext uri="{D42A27DB-BD31-4B8C-83A1-F6EECF244321}">
                <p14:modId xmlns:p14="http://schemas.microsoft.com/office/powerpoint/2010/main" xmlns="" val="250262566"/>
              </p:ext>
            </p:extLst>
          </p:nvPr>
        </p:nvGraphicFramePr>
        <p:xfrm>
          <a:off x="1219200" y="3733800"/>
          <a:ext cx="6883382" cy="2478088"/>
        </p:xfrm>
        <a:graphic>
          <a:graphicData uri="http://schemas.openxmlformats.org/presentationml/2006/ole">
            <p:oleObj spid="_x0000_s150530" name="Visio" r:id="rId4" imgW="6287074" imgH="6712626" progId="Visio.Drawing.11">
              <p:embed/>
            </p:oleObj>
          </a:graphicData>
        </a:graphic>
      </p:graphicFrame>
      <p:sp>
        <p:nvSpPr>
          <p:cNvPr id="7" name="Rectangle 5"/>
          <p:cNvSpPr txBox="1">
            <a:spLocks noChangeArrowheads="1"/>
          </p:cNvSpPr>
          <p:nvPr/>
        </p:nvSpPr>
        <p:spPr bwMode="auto">
          <a:xfrm>
            <a:off x="152400" y="762000"/>
            <a:ext cx="89916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80000"/>
              </a:lnSpc>
              <a:spcAft>
                <a:spcPct val="10000"/>
              </a:spcAft>
              <a:buFont typeface="Arial"/>
              <a:buChar char="•"/>
            </a:pPr>
            <a:r>
              <a:rPr lang="en-US" sz="2000" kern="0" dirty="0" smtClean="0">
                <a:latin typeface="+mn-lt"/>
                <a:cs typeface="Arial"/>
              </a:rPr>
              <a:t>Device A (Tx) can view max. </a:t>
            </a:r>
            <a:r>
              <a:rPr lang="en-US" sz="2000" b="1" kern="0" dirty="0" smtClean="0">
                <a:latin typeface="+mn-lt"/>
                <a:cs typeface="Arial"/>
              </a:rPr>
              <a:t>256MB</a:t>
            </a:r>
            <a:r>
              <a:rPr lang="en-US" sz="2000" kern="0" dirty="0" smtClean="0">
                <a:latin typeface="+mn-lt"/>
                <a:cs typeface="Arial"/>
              </a:rPr>
              <a:t> of Device B (Rx) memory**.</a:t>
            </a:r>
          </a:p>
          <a:p>
            <a:pPr marL="342900" lvl="0" indent="-342900">
              <a:lnSpc>
                <a:spcPct val="80000"/>
              </a:lnSpc>
              <a:spcAft>
                <a:spcPct val="10000"/>
              </a:spcAft>
              <a:buFont typeface="Arial"/>
              <a:buChar char="•"/>
            </a:pPr>
            <a:endParaRPr lang="en-US" sz="1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Tx side: HyperLink </a:t>
            </a:r>
            <a:r>
              <a:rPr lang="en-US" sz="2000" kern="0" dirty="0">
                <a:latin typeface="+mn-lt"/>
                <a:cs typeface="Arial"/>
              </a:rPr>
              <a:t>memory </a:t>
            </a:r>
            <a:r>
              <a:rPr lang="en-US" sz="2000" kern="0" dirty="0" smtClean="0">
                <a:latin typeface="+mn-lt"/>
                <a:cs typeface="Arial"/>
              </a:rPr>
              <a:t>space is </a:t>
            </a:r>
            <a:r>
              <a:rPr lang="en-US" sz="2000" b="1" kern="0" dirty="0" smtClean="0">
                <a:latin typeface="+mn-lt"/>
                <a:cs typeface="Arial"/>
              </a:rPr>
              <a:t>0x4000_0000 to 0x4FFF_FFFF</a:t>
            </a:r>
          </a:p>
          <a:p>
            <a:pPr marL="342900" lvl="0" indent="-342900">
              <a:lnSpc>
                <a:spcPct val="80000"/>
              </a:lnSpc>
              <a:spcAft>
                <a:spcPct val="10000"/>
              </a:spcAft>
              <a:buFont typeface="Arial"/>
              <a:buChar char="•"/>
            </a:pPr>
            <a:endParaRPr lang="en-US" sz="1000" kern="0" dirty="0">
              <a:latin typeface="+mn-lt"/>
              <a:cs typeface="Arial"/>
            </a:endParaRPr>
          </a:p>
          <a:p>
            <a:pPr marL="342900" lvl="0" indent="-342900">
              <a:spcAft>
                <a:spcPct val="10000"/>
              </a:spcAft>
              <a:buFont typeface="Arial"/>
              <a:buChar char="•"/>
            </a:pPr>
            <a:r>
              <a:rPr lang="en-US" sz="2000" kern="0" dirty="0" smtClean="0">
                <a:latin typeface="+mn-lt"/>
                <a:cs typeface="Arial"/>
              </a:rPr>
              <a:t>Rx side: HyperLink </a:t>
            </a:r>
            <a:r>
              <a:rPr lang="en-US" sz="2000" kern="0" dirty="0">
                <a:latin typeface="+mn-lt"/>
                <a:cs typeface="Arial"/>
              </a:rPr>
              <a:t>memory </a:t>
            </a:r>
            <a:r>
              <a:rPr lang="en-US" sz="2000" kern="0" dirty="0" smtClean="0">
                <a:latin typeface="+mn-lt"/>
                <a:cs typeface="Arial"/>
              </a:rPr>
              <a:t>space is device </a:t>
            </a:r>
            <a:r>
              <a:rPr lang="en-US" sz="2000" kern="0" dirty="0">
                <a:latin typeface="+mn-lt"/>
                <a:cs typeface="Arial"/>
              </a:rPr>
              <a:t>dependent, but </a:t>
            </a:r>
            <a:r>
              <a:rPr lang="en-US" sz="2000" kern="0" dirty="0" smtClean="0">
                <a:latin typeface="+mn-lt"/>
                <a:cs typeface="Arial"/>
              </a:rPr>
              <a:t>typically somewhere in the 0x0000_0000 </a:t>
            </a:r>
            <a:r>
              <a:rPr lang="en-US" sz="2000" kern="0" dirty="0">
                <a:latin typeface="+mn-lt"/>
                <a:cs typeface="Arial"/>
              </a:rPr>
              <a:t>to </a:t>
            </a:r>
            <a:r>
              <a:rPr lang="en-US" sz="2000" kern="0" dirty="0" smtClean="0">
                <a:latin typeface="+mn-lt"/>
                <a:cs typeface="Arial"/>
              </a:rPr>
              <a:t>0xFFFF_FFFF address range</a:t>
            </a:r>
            <a:br>
              <a:rPr lang="en-US" sz="2000" kern="0" dirty="0" smtClean="0">
                <a:latin typeface="+mn-lt"/>
                <a:cs typeface="Arial"/>
              </a:rPr>
            </a:br>
            <a:r>
              <a:rPr lang="en-US" sz="2000" kern="0" dirty="0" smtClean="0">
                <a:latin typeface="+mn-lt"/>
                <a:cs typeface="Arial"/>
              </a:rPr>
              <a:t>For example: DDR 0x8000_0000 to 0x8FFF_FFFF</a:t>
            </a:r>
          </a:p>
          <a:p>
            <a:pPr marL="342900" lvl="0" indent="-342900">
              <a:lnSpc>
                <a:spcPct val="80000"/>
              </a:lnSpc>
              <a:spcAft>
                <a:spcPct val="10000"/>
              </a:spcAft>
              <a:buFont typeface="Arial"/>
              <a:buChar char="•"/>
            </a:pPr>
            <a:endParaRPr lang="en-US" sz="1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Requires </a:t>
            </a:r>
            <a:r>
              <a:rPr lang="en-US" sz="2000" kern="0" dirty="0" smtClean="0">
                <a:latin typeface="+mn-lt"/>
                <a:cs typeface="Arial"/>
              </a:rPr>
              <a:t>mechanism to convert local (Tx) address to remote (Rx) </a:t>
            </a:r>
            <a:r>
              <a:rPr lang="en-US" sz="2000" kern="0" dirty="0" smtClean="0">
                <a:latin typeface="+mn-lt"/>
                <a:cs typeface="Arial"/>
              </a:rPr>
              <a:t>address</a:t>
            </a:r>
            <a:br>
              <a:rPr lang="en-US" sz="2000" kern="0" dirty="0" smtClean="0">
                <a:latin typeface="+mn-lt"/>
                <a:cs typeface="Arial"/>
              </a:rPr>
            </a:br>
            <a:endParaRPr lang="en-US" sz="1000" kern="0" dirty="0" smtClean="0">
              <a:latin typeface="+mn-lt"/>
              <a:cs typeface="Arial"/>
            </a:endParaRPr>
          </a:p>
          <a:p>
            <a:pPr marL="342900" indent="-342900">
              <a:lnSpc>
                <a:spcPct val="80000"/>
              </a:lnSpc>
              <a:spcAft>
                <a:spcPct val="10000"/>
              </a:spcAft>
              <a:buFont typeface="Arial"/>
              <a:buChar char="•"/>
            </a:pPr>
            <a:r>
              <a:rPr lang="en-US" sz="2000" kern="0" dirty="0" smtClean="0">
                <a:latin typeface="+mn-lt"/>
                <a:cs typeface="Arial"/>
              </a:rPr>
              <a:t>The local side (</a:t>
            </a:r>
            <a:r>
              <a:rPr lang="en-US" sz="2000" kern="0" dirty="0" err="1" smtClean="0">
                <a:latin typeface="+mn-lt"/>
                <a:cs typeface="Arial"/>
              </a:rPr>
              <a:t>Tx</a:t>
            </a:r>
            <a:r>
              <a:rPr lang="en-US" sz="2000" kern="0" dirty="0" smtClean="0">
                <a:latin typeface="+mn-lt"/>
                <a:cs typeface="Arial"/>
              </a:rPr>
              <a:t> side) manipulates the address, the remote side (Rx) does address translation </a:t>
            </a: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Address Translation: Motivation</a:t>
            </a:r>
          </a:p>
        </p:txBody>
      </p:sp>
      <p:sp>
        <p:nvSpPr>
          <p:cNvPr id="10" name="TextBox 9"/>
          <p:cNvSpPr txBox="1"/>
          <p:nvPr/>
        </p:nvSpPr>
        <p:spPr>
          <a:xfrm>
            <a:off x="381000" y="6172200"/>
            <a:ext cx="6553200" cy="307777"/>
          </a:xfrm>
          <a:prstGeom prst="rect">
            <a:avLst/>
          </a:prstGeom>
          <a:noFill/>
        </p:spPr>
        <p:txBody>
          <a:bodyPr wrap="square" rtlCol="0">
            <a:spAutoFit/>
          </a:bodyPr>
          <a:lstStyle/>
          <a:p>
            <a:r>
              <a:rPr lang="en-US" sz="1400" dirty="0" smtClean="0"/>
              <a:t>** For each core</a:t>
            </a:r>
            <a:endParaRPr lang="en-US" sz="1400" dirty="0"/>
          </a:p>
        </p:txBody>
      </p:sp>
    </p:spTree>
    <p:extLst>
      <p:ext uri="{BB962C8B-B14F-4D97-AF65-F5344CB8AC3E}">
        <p14:creationId xmlns:p14="http://schemas.microsoft.com/office/powerpoint/2010/main" xmlns="" val="6239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4800" y="2286000"/>
            <a:ext cx="13716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Slave Port</a:t>
            </a:r>
          </a:p>
        </p:txBody>
      </p:sp>
      <p:cxnSp>
        <p:nvCxnSpPr>
          <p:cNvPr id="7" name="Straight Arrow Connector 6"/>
          <p:cNvCxnSpPr/>
          <p:nvPr/>
        </p:nvCxnSpPr>
        <p:spPr bwMode="auto">
          <a:xfrm>
            <a:off x="1676400" y="26289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1" name="TextBox 10"/>
          <p:cNvSpPr txBox="1"/>
          <p:nvPr/>
        </p:nvSpPr>
        <p:spPr>
          <a:xfrm>
            <a:off x="-76200" y="1600200"/>
            <a:ext cx="2209800" cy="584775"/>
          </a:xfrm>
          <a:prstGeom prst="rect">
            <a:avLst/>
          </a:prstGeom>
          <a:noFill/>
        </p:spPr>
        <p:txBody>
          <a:bodyPr wrap="square" rtlCol="0">
            <a:spAutoFit/>
          </a:bodyPr>
          <a:lstStyle/>
          <a:p>
            <a:pPr algn="ctr"/>
            <a:r>
              <a:rPr lang="en-US" sz="1600" b="1" dirty="0" smtClean="0">
                <a:latin typeface="+mn-lt"/>
              </a:rPr>
              <a:t>Slave receives </a:t>
            </a:r>
            <a:br>
              <a:rPr lang="en-US" sz="1600" b="1" dirty="0" smtClean="0">
                <a:latin typeface="+mn-lt"/>
              </a:rPr>
            </a:br>
            <a:r>
              <a:rPr lang="en-US" sz="1600" b="1" dirty="0" smtClean="0">
                <a:latin typeface="+mn-lt"/>
              </a:rPr>
              <a:t>write transaction</a:t>
            </a:r>
            <a:endParaRPr lang="en-US" sz="1600" b="1" dirty="0">
              <a:latin typeface="+mn-lt"/>
            </a:endParaRPr>
          </a:p>
        </p:txBody>
      </p:sp>
      <p:sp>
        <p:nvSpPr>
          <p:cNvPr id="13" name="Rectangle 12"/>
          <p:cNvSpPr/>
          <p:nvPr/>
        </p:nvSpPr>
        <p:spPr bwMode="auto">
          <a:xfrm>
            <a:off x="21336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14" name="TextBox 13"/>
          <p:cNvSpPr txBox="1"/>
          <p:nvPr/>
        </p:nvSpPr>
        <p:spPr>
          <a:xfrm>
            <a:off x="1752600" y="1600200"/>
            <a:ext cx="2286000" cy="584775"/>
          </a:xfrm>
          <a:prstGeom prst="rect">
            <a:avLst/>
          </a:prstGeom>
          <a:noFill/>
        </p:spPr>
        <p:txBody>
          <a:bodyPr wrap="square" rtlCol="0">
            <a:spAutoFit/>
          </a:bodyPr>
          <a:lstStyle/>
          <a:p>
            <a:pPr algn="ctr"/>
            <a:r>
              <a:rPr lang="en-US" sz="1600" b="1" dirty="0" smtClean="0">
                <a:latin typeface="+mn-lt"/>
              </a:rPr>
              <a:t>Overlay control info. onto address</a:t>
            </a:r>
            <a:endParaRPr lang="en-US" sz="1600" b="1" dirty="0">
              <a:latin typeface="+mn-lt"/>
            </a:endParaRPr>
          </a:p>
        </p:txBody>
      </p:sp>
      <p:cxnSp>
        <p:nvCxnSpPr>
          <p:cNvPr id="15" name="Straight Arrow Connector 14"/>
          <p:cNvCxnSpPr/>
          <p:nvPr/>
        </p:nvCxnSpPr>
        <p:spPr bwMode="auto">
          <a:xfrm>
            <a:off x="3657600" y="25908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22" name="Rectangle 21"/>
          <p:cNvSpPr/>
          <p:nvPr/>
        </p:nvSpPr>
        <p:spPr bwMode="auto">
          <a:xfrm>
            <a:off x="5943600" y="2399271"/>
            <a:ext cx="30480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Hardware</a:t>
            </a:r>
          </a:p>
        </p:txBody>
      </p:sp>
      <p:sp>
        <p:nvSpPr>
          <p:cNvPr id="23" name="TextBox 22"/>
          <p:cNvSpPr txBox="1"/>
          <p:nvPr/>
        </p:nvSpPr>
        <p:spPr>
          <a:xfrm>
            <a:off x="5638800" y="1600200"/>
            <a:ext cx="3505200" cy="584775"/>
          </a:xfrm>
          <a:prstGeom prst="rect">
            <a:avLst/>
          </a:prstGeom>
          <a:noFill/>
        </p:spPr>
        <p:txBody>
          <a:bodyPr wrap="square" rtlCol="0">
            <a:spAutoFit/>
          </a:bodyPr>
          <a:lstStyle/>
          <a:p>
            <a:pPr algn="ctr"/>
            <a:r>
              <a:rPr lang="en-US" sz="1600" b="1" dirty="0" smtClean="0">
                <a:latin typeface="+mn-lt"/>
              </a:rPr>
              <a:t>Encode, serialize &amp; transmit</a:t>
            </a:r>
            <a:br>
              <a:rPr lang="en-US" sz="1600" b="1" dirty="0" smtClean="0">
                <a:latin typeface="+mn-lt"/>
              </a:rPr>
            </a:br>
            <a:r>
              <a:rPr lang="en-US" sz="1600" b="1" dirty="0" smtClean="0">
                <a:latin typeface="+mn-lt"/>
              </a:rPr>
              <a:t>packet to remote device</a:t>
            </a:r>
            <a:endParaRPr lang="en-US" sz="1600" b="1" dirty="0">
              <a:latin typeface="+mn-lt"/>
            </a:endParaRPr>
          </a:p>
        </p:txBody>
      </p:sp>
      <p:sp>
        <p:nvSpPr>
          <p:cNvPr id="25" name="Rectangle 24"/>
          <p:cNvSpPr/>
          <p:nvPr/>
        </p:nvSpPr>
        <p:spPr bwMode="auto">
          <a:xfrm>
            <a:off x="41148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Outbound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26" name="TextBox 25"/>
          <p:cNvSpPr txBox="1"/>
          <p:nvPr/>
        </p:nvSpPr>
        <p:spPr>
          <a:xfrm>
            <a:off x="3733800" y="1600200"/>
            <a:ext cx="2286000" cy="584775"/>
          </a:xfrm>
          <a:prstGeom prst="rect">
            <a:avLst/>
          </a:prstGeom>
          <a:noFill/>
        </p:spPr>
        <p:txBody>
          <a:bodyPr wrap="square" rtlCol="0">
            <a:spAutoFit/>
          </a:bodyPr>
          <a:lstStyle/>
          <a:p>
            <a:pPr algn="ctr"/>
            <a:r>
              <a:rPr lang="en-US" sz="1600" b="1" dirty="0" smtClean="0">
                <a:latin typeface="+mn-lt"/>
              </a:rPr>
              <a:t>Write command to outbound FIFO</a:t>
            </a:r>
            <a:endParaRPr lang="en-US" sz="1600" b="1" dirty="0">
              <a:latin typeface="+mn-lt"/>
            </a:endParaRPr>
          </a:p>
        </p:txBody>
      </p:sp>
      <p:cxnSp>
        <p:nvCxnSpPr>
          <p:cNvPr id="27" name="Straight Arrow Connector 26"/>
          <p:cNvCxnSpPr/>
          <p:nvPr/>
        </p:nvCxnSpPr>
        <p:spPr bwMode="auto">
          <a:xfrm>
            <a:off x="5638800" y="25908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1" name="Rectangle 30"/>
          <p:cNvSpPr/>
          <p:nvPr/>
        </p:nvSpPr>
        <p:spPr bwMode="auto">
          <a:xfrm>
            <a:off x="1524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Master</a:t>
            </a:r>
            <a:r>
              <a:rPr kumimoji="0" lang="en-US" sz="1800" b="1" i="0" u="none" strike="noStrike" cap="none" normalizeH="0" dirty="0" smtClean="0">
                <a:ln>
                  <a:noFill/>
                </a:ln>
                <a:solidFill>
                  <a:schemeClr val="bg1"/>
                </a:solidFill>
                <a:effectLst/>
                <a:latin typeface="+mn-lt"/>
              </a:rPr>
              <a:t> Port</a:t>
            </a:r>
            <a:endParaRPr kumimoji="0" lang="en-US" sz="1800" b="1" i="0" u="none" strike="noStrike" cap="none" normalizeH="0" baseline="0" dirty="0" smtClean="0">
              <a:ln>
                <a:noFill/>
              </a:ln>
              <a:solidFill>
                <a:schemeClr val="bg1"/>
              </a:solidFill>
              <a:effectLst/>
              <a:latin typeface="+mn-lt"/>
            </a:endParaRPr>
          </a:p>
        </p:txBody>
      </p:sp>
      <p:cxnSp>
        <p:nvCxnSpPr>
          <p:cNvPr id="32" name="Straight Arrow Connector 31"/>
          <p:cNvCxnSpPr/>
          <p:nvPr/>
        </p:nvCxnSpPr>
        <p:spPr bwMode="auto">
          <a:xfrm rot="10800000">
            <a:off x="1676400" y="52197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3" name="TextBox 32"/>
          <p:cNvSpPr txBox="1"/>
          <p:nvPr/>
        </p:nvSpPr>
        <p:spPr>
          <a:xfrm>
            <a:off x="-76200" y="4053590"/>
            <a:ext cx="1981200" cy="584775"/>
          </a:xfrm>
          <a:prstGeom prst="rect">
            <a:avLst/>
          </a:prstGeom>
          <a:noFill/>
        </p:spPr>
        <p:txBody>
          <a:bodyPr wrap="square" rtlCol="0">
            <a:spAutoFit/>
          </a:bodyPr>
          <a:lstStyle/>
          <a:p>
            <a:pPr algn="ctr"/>
            <a:r>
              <a:rPr lang="en-US" sz="1600" b="1" dirty="0" smtClean="0">
                <a:latin typeface="+mn-lt"/>
              </a:rPr>
              <a:t>Initiate write operation</a:t>
            </a:r>
            <a:endParaRPr lang="en-US" sz="1600" b="1" dirty="0">
              <a:latin typeface="+mn-lt"/>
            </a:endParaRPr>
          </a:p>
        </p:txBody>
      </p:sp>
      <p:sp>
        <p:nvSpPr>
          <p:cNvPr id="34" name="Rectangle 33"/>
          <p:cNvSpPr/>
          <p:nvPr/>
        </p:nvSpPr>
        <p:spPr bwMode="auto">
          <a:xfrm>
            <a:off x="21336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35" name="TextBox 34"/>
          <p:cNvSpPr txBox="1"/>
          <p:nvPr/>
        </p:nvSpPr>
        <p:spPr>
          <a:xfrm>
            <a:off x="1676400" y="4038600"/>
            <a:ext cx="2438400" cy="830997"/>
          </a:xfrm>
          <a:prstGeom prst="rect">
            <a:avLst/>
          </a:prstGeom>
          <a:noFill/>
        </p:spPr>
        <p:txBody>
          <a:bodyPr wrap="square" rtlCol="0">
            <a:spAutoFit/>
          </a:bodyPr>
          <a:lstStyle/>
          <a:p>
            <a:pPr algn="ctr"/>
            <a:r>
              <a:rPr lang="en-US" sz="1600" b="1" dirty="0" smtClean="0">
                <a:latin typeface="+mn-lt"/>
              </a:rPr>
              <a:t>Generate new memory mapped address and control info.</a:t>
            </a:r>
            <a:endParaRPr lang="en-US" sz="1600" b="1" dirty="0">
              <a:latin typeface="+mn-lt"/>
            </a:endParaRPr>
          </a:p>
        </p:txBody>
      </p:sp>
      <p:cxnSp>
        <p:nvCxnSpPr>
          <p:cNvPr id="36" name="Straight Arrow Connector 35"/>
          <p:cNvCxnSpPr/>
          <p:nvPr/>
        </p:nvCxnSpPr>
        <p:spPr bwMode="auto">
          <a:xfrm rot="10800000">
            <a:off x="3657600" y="51816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41" name="Rectangle 40"/>
          <p:cNvSpPr/>
          <p:nvPr/>
        </p:nvSpPr>
        <p:spPr bwMode="auto">
          <a:xfrm>
            <a:off x="5943600" y="4990071"/>
            <a:ext cx="30480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Hardware</a:t>
            </a:r>
          </a:p>
        </p:txBody>
      </p:sp>
      <p:sp>
        <p:nvSpPr>
          <p:cNvPr id="42" name="TextBox 41"/>
          <p:cNvSpPr txBox="1"/>
          <p:nvPr/>
        </p:nvSpPr>
        <p:spPr>
          <a:xfrm>
            <a:off x="6324600" y="4062335"/>
            <a:ext cx="2362200" cy="584775"/>
          </a:xfrm>
          <a:prstGeom prst="rect">
            <a:avLst/>
          </a:prstGeom>
          <a:noFill/>
        </p:spPr>
        <p:txBody>
          <a:bodyPr wrap="square" rtlCol="0">
            <a:spAutoFit/>
          </a:bodyPr>
          <a:lstStyle/>
          <a:p>
            <a:pPr algn="ctr"/>
            <a:r>
              <a:rPr lang="en-US" sz="1600" b="1" dirty="0" smtClean="0">
                <a:latin typeface="+mn-lt"/>
              </a:rPr>
              <a:t>Receive, de-serialize and  decode packet</a:t>
            </a:r>
            <a:endParaRPr lang="en-US" sz="1600" b="1" dirty="0">
              <a:latin typeface="+mn-lt"/>
            </a:endParaRPr>
          </a:p>
        </p:txBody>
      </p:sp>
      <p:sp>
        <p:nvSpPr>
          <p:cNvPr id="43" name="Rectangle 42"/>
          <p:cNvSpPr/>
          <p:nvPr/>
        </p:nvSpPr>
        <p:spPr bwMode="auto">
          <a:xfrm>
            <a:off x="41148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Inbound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44" name="TextBox 43"/>
          <p:cNvSpPr txBox="1"/>
          <p:nvPr/>
        </p:nvSpPr>
        <p:spPr>
          <a:xfrm>
            <a:off x="4038600" y="4038600"/>
            <a:ext cx="1828800" cy="830997"/>
          </a:xfrm>
          <a:prstGeom prst="rect">
            <a:avLst/>
          </a:prstGeom>
          <a:noFill/>
        </p:spPr>
        <p:txBody>
          <a:bodyPr wrap="square" rtlCol="0">
            <a:spAutoFit/>
          </a:bodyPr>
          <a:lstStyle/>
          <a:p>
            <a:pPr algn="ctr"/>
            <a:r>
              <a:rPr lang="en-US" sz="1600" b="1" dirty="0" smtClean="0">
                <a:latin typeface="+mn-lt"/>
              </a:rPr>
              <a:t>Store received packet to inbound FIFO</a:t>
            </a:r>
            <a:endParaRPr lang="en-US" sz="1600" b="1" dirty="0">
              <a:latin typeface="+mn-lt"/>
            </a:endParaRPr>
          </a:p>
        </p:txBody>
      </p:sp>
      <p:cxnSp>
        <p:nvCxnSpPr>
          <p:cNvPr id="45" name="Straight Arrow Connector 44"/>
          <p:cNvCxnSpPr/>
          <p:nvPr/>
        </p:nvCxnSpPr>
        <p:spPr bwMode="auto">
          <a:xfrm rot="10800000">
            <a:off x="5638800" y="51816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51" name="Straight Arrow Connector 50"/>
          <p:cNvCxnSpPr/>
          <p:nvPr/>
        </p:nvCxnSpPr>
        <p:spPr bwMode="auto">
          <a:xfrm>
            <a:off x="8839200" y="2819400"/>
            <a:ext cx="0" cy="2133600"/>
          </a:xfrm>
          <a:prstGeom prst="straightConnector1">
            <a:avLst/>
          </a:prstGeom>
          <a:solidFill>
            <a:schemeClr val="accent1"/>
          </a:solidFill>
          <a:ln w="31750" cap="flat" cmpd="sng" algn="ctr">
            <a:solidFill>
              <a:srgbClr val="C00000"/>
            </a:solidFill>
            <a:prstDash val="lgDash"/>
            <a:round/>
            <a:headEnd type="none" w="med" len="med"/>
            <a:tailEnd type="stealth" w="lg" len="lg"/>
          </a:ln>
          <a:effectLst/>
        </p:spPr>
      </p:cxnSp>
      <p:sp>
        <p:nvSpPr>
          <p:cNvPr id="56" name="Rectangle 55"/>
          <p:cNvSpPr/>
          <p:nvPr/>
        </p:nvSpPr>
        <p:spPr bwMode="auto">
          <a:xfrm>
            <a:off x="49428" y="1143000"/>
            <a:ext cx="8991600" cy="1989432"/>
          </a:xfrm>
          <a:prstGeom prst="rect">
            <a:avLst/>
          </a:prstGeom>
          <a:noFill/>
          <a:ln w="412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9" name="TextBox 58"/>
          <p:cNvSpPr txBox="1"/>
          <p:nvPr/>
        </p:nvSpPr>
        <p:spPr>
          <a:xfrm>
            <a:off x="1810524" y="1143000"/>
            <a:ext cx="5885676" cy="461665"/>
          </a:xfrm>
          <a:prstGeom prst="rect">
            <a:avLst/>
          </a:prstGeom>
          <a:noFill/>
        </p:spPr>
        <p:txBody>
          <a:bodyPr wrap="square" rtlCol="0">
            <a:spAutoFit/>
          </a:bodyPr>
          <a:lstStyle/>
          <a:p>
            <a:r>
              <a:rPr lang="en-US" sz="2400" b="1" dirty="0" smtClean="0">
                <a:solidFill>
                  <a:srgbClr val="0070C0"/>
                </a:solidFill>
                <a:latin typeface="+mn-lt"/>
              </a:rPr>
              <a:t>Local Device HyperLink: Transmit (Tx)</a:t>
            </a:r>
            <a:endParaRPr lang="en-US" sz="2400" b="1" dirty="0">
              <a:solidFill>
                <a:srgbClr val="0070C0"/>
              </a:solidFill>
              <a:latin typeface="+mn-lt"/>
            </a:endParaRPr>
          </a:p>
        </p:txBody>
      </p:sp>
      <p:sp>
        <p:nvSpPr>
          <p:cNvPr id="60" name="Rectangle 59"/>
          <p:cNvSpPr/>
          <p:nvPr/>
        </p:nvSpPr>
        <p:spPr bwMode="auto">
          <a:xfrm>
            <a:off x="84224" y="3545304"/>
            <a:ext cx="8991600" cy="2245896"/>
          </a:xfrm>
          <a:prstGeom prst="rect">
            <a:avLst/>
          </a:prstGeom>
          <a:noFill/>
          <a:ln w="41275" cap="flat" cmpd="sng" algn="ctr">
            <a:solidFill>
              <a:srgbClr val="25700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1" name="TextBox 60"/>
          <p:cNvSpPr txBox="1"/>
          <p:nvPr/>
        </p:nvSpPr>
        <p:spPr>
          <a:xfrm>
            <a:off x="1600200" y="3545304"/>
            <a:ext cx="6092241" cy="461665"/>
          </a:xfrm>
          <a:prstGeom prst="rect">
            <a:avLst/>
          </a:prstGeom>
          <a:noFill/>
        </p:spPr>
        <p:txBody>
          <a:bodyPr wrap="square" rtlCol="0">
            <a:spAutoFit/>
          </a:bodyPr>
          <a:lstStyle/>
          <a:p>
            <a:r>
              <a:rPr lang="en-US" sz="2400" b="1" dirty="0" smtClean="0">
                <a:solidFill>
                  <a:srgbClr val="25700A"/>
                </a:solidFill>
                <a:latin typeface="+mn-lt"/>
              </a:rPr>
              <a:t>Remote Device HyperLink: Receive (Rx)</a:t>
            </a:r>
            <a:endParaRPr lang="en-US" sz="2400" b="1" dirty="0">
              <a:solidFill>
                <a:srgbClr val="25700A"/>
              </a:solidFill>
              <a:latin typeface="+mn-lt"/>
            </a:endParaRPr>
          </a:p>
        </p:txBody>
      </p:sp>
      <p:sp>
        <p:nvSpPr>
          <p:cNvPr id="4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Write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3" grpId="0" animBg="1"/>
      <p:bldP spid="14" grpId="0"/>
      <p:bldP spid="22" grpId="0" animBg="1"/>
      <p:bldP spid="23" grpId="0"/>
      <p:bldP spid="25" grpId="0" animBg="1"/>
      <p:bldP spid="26" grpId="0"/>
      <p:bldP spid="31" grpId="0" animBg="1"/>
      <p:bldP spid="33" grpId="0"/>
      <p:bldP spid="34" grpId="0" animBg="1"/>
      <p:bldP spid="35" grpId="0"/>
      <p:bldP spid="41" grpId="0" animBg="1"/>
      <p:bldP spid="42" grpId="0"/>
      <p:bldP spid="43" grpId="0" animBg="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763000" cy="3342453"/>
          </a:xfrm>
          <a:prstGeom prst="rect">
            <a:avLst/>
          </a:prstGeom>
        </p:spPr>
        <p:txBody>
          <a:bodyPr wrap="square">
            <a:spAutoFit/>
          </a:bodyPr>
          <a:lstStyle/>
          <a:p>
            <a:pPr marL="285750" indent="-285750">
              <a:spcAft>
                <a:spcPct val="10000"/>
              </a:spcAft>
            </a:pPr>
            <a:endParaRPr lang="en-US" sz="2200" kern="0" dirty="0" smtClean="0">
              <a:latin typeface="+mn-lt"/>
              <a:cs typeface="Arial"/>
            </a:endParaRPr>
          </a:p>
          <a:p>
            <a:pPr marL="285750" indent="-285750">
              <a:spcAft>
                <a:spcPct val="10000"/>
              </a:spcAft>
              <a:buFont typeface="Arial"/>
              <a:buChar char="•"/>
            </a:pPr>
            <a:r>
              <a:rPr lang="en-US" sz="2200" kern="0" dirty="0" smtClean="0">
                <a:latin typeface="+mn-lt"/>
                <a:cs typeface="Arial"/>
              </a:rPr>
              <a:t>HyperLink supports up to 64 different memory </a:t>
            </a:r>
            <a:r>
              <a:rPr lang="en-US" sz="2200" kern="0" dirty="0" smtClean="0">
                <a:latin typeface="+mn-lt"/>
                <a:cs typeface="Arial"/>
              </a:rPr>
              <a:t>segments </a:t>
            </a:r>
            <a:r>
              <a:rPr lang="en-US" sz="2200" kern="0" dirty="0" smtClean="0">
                <a:latin typeface="+mn-lt"/>
                <a:cs typeface="Arial"/>
              </a:rPr>
              <a:t>at </a:t>
            </a:r>
            <a:r>
              <a:rPr lang="en-US" sz="2200" kern="0" dirty="0" smtClean="0">
                <a:latin typeface="+mn-lt"/>
                <a:cs typeface="Arial"/>
              </a:rPr>
              <a:t>Rx.</a:t>
            </a:r>
            <a:endParaRPr lang="en-US" sz="2200" kern="0" dirty="0" smtClean="0">
              <a:latin typeface="+mn-lt"/>
              <a:cs typeface="Arial"/>
            </a:endParaRPr>
          </a:p>
          <a:p>
            <a:pPr marL="285750" indent="-28575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 size – Minimum 512 bytes, Maximum 256 MB</a:t>
            </a:r>
          </a:p>
          <a:p>
            <a:pPr marL="342900" indent="-34290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Segments have to be aligned on 64 KB (0x0001_0000) </a:t>
            </a:r>
            <a:r>
              <a:rPr lang="en-US" sz="2200" kern="0" dirty="0" smtClean="0">
                <a:latin typeface="+mn-lt"/>
                <a:cs typeface="Arial"/>
              </a:rPr>
              <a:t>boundary, which implies that the least-significant </a:t>
            </a:r>
            <a:r>
              <a:rPr lang="en-US" sz="2200" kern="0" dirty="0" smtClean="0">
                <a:latin typeface="+mn-lt"/>
                <a:cs typeface="Arial"/>
              </a:rPr>
              <a:t>16 bits of segment base address is always 0.</a:t>
            </a:r>
          </a:p>
          <a:p>
            <a:pPr marL="342900" indent="-342900">
              <a:spcAft>
                <a:spcPct val="10000"/>
              </a:spcAft>
            </a:pPr>
            <a:endParaRPr lang="en-US" sz="2200" kern="0" dirty="0">
              <a:latin typeface="+mn-lt"/>
              <a:cs typeface="Arial"/>
            </a:endParaRPr>
          </a:p>
        </p:txBody>
      </p:sp>
      <p:sp>
        <p:nvSpPr>
          <p:cNvPr id="5"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Address Translation on Remote Side</a:t>
            </a:r>
          </a:p>
        </p:txBody>
      </p:sp>
    </p:spTree>
    <p:custDataLst>
      <p:tags r:id="rId1"/>
    </p:custDataLst>
    <p:extLst>
      <p:ext uri="{BB962C8B-B14F-4D97-AF65-F5344CB8AC3E}">
        <p14:creationId xmlns:p14="http://schemas.microsoft.com/office/powerpoint/2010/main" xmlns="" val="3455536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xmlns="" val="3724841777"/>
              </p:ext>
            </p:extLst>
          </p:nvPr>
        </p:nvGraphicFramePr>
        <p:xfrm>
          <a:off x="304800" y="1752600"/>
          <a:ext cx="8534400" cy="4732020"/>
        </p:xfrm>
        <a:graphic>
          <a:graphicData uri="http://schemas.openxmlformats.org/drawingml/2006/table">
            <a:tbl>
              <a:tblPr/>
              <a:tblGrid>
                <a:gridCol w="2057400"/>
                <a:gridCol w="2209800"/>
                <a:gridCol w="2133600"/>
                <a:gridCol w="2133600"/>
              </a:tblGrid>
              <a:tr h="914400">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Largest</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Segment Size in Bytes</a:t>
                      </a:r>
                    </a:p>
                    <a:p>
                      <a:pPr marL="0" marR="0" algn="ctr">
                        <a:lnSpc>
                          <a:spcPct val="115000"/>
                        </a:lnSpc>
                        <a:spcBef>
                          <a:spcPts val="0"/>
                        </a:spcBef>
                        <a:spcAft>
                          <a:spcPts val="0"/>
                        </a:spcAft>
                      </a:pPr>
                      <a:r>
                        <a:rPr lang="en-US" sz="1800" b="1" dirty="0" smtClean="0">
                          <a:latin typeface="+mn-lt"/>
                          <a:ea typeface="Calibri"/>
                          <a:cs typeface="Arial" pitchFamily="34" charset="0"/>
                        </a:rPr>
                        <a:t> (Power </a:t>
                      </a:r>
                      <a:r>
                        <a:rPr lang="en-US" sz="1800" b="1" dirty="0">
                          <a:latin typeface="+mn-lt"/>
                          <a:ea typeface="Calibri"/>
                          <a:cs typeface="Arial" pitchFamily="34" charset="0"/>
                        </a:rPr>
                        <a:t>of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a:t>
                      </a:r>
                      <a:r>
                        <a:rPr lang="en-US" sz="1800" b="1" baseline="0" dirty="0" smtClean="0">
                          <a:latin typeface="+mn-lt"/>
                          <a:ea typeface="Calibri"/>
                          <a:cs typeface="Arial" pitchFamily="34" charset="0"/>
                        </a:rPr>
                        <a:t> of </a:t>
                      </a:r>
                      <a:r>
                        <a:rPr lang="en-US" sz="1800" b="1" dirty="0" smtClean="0">
                          <a:latin typeface="+mn-lt"/>
                          <a:ea typeface="Calibri"/>
                          <a:cs typeface="Arial" pitchFamily="34" charset="0"/>
                        </a:rPr>
                        <a:t>Bits for</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Address Offset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a:latin typeface="+mn-lt"/>
                          <a:ea typeface="Calibri"/>
                          <a:cs typeface="Arial" pitchFamily="34" charset="0"/>
                        </a:rPr>
                        <a:t>Maximum </a:t>
                      </a:r>
                      <a:r>
                        <a:rPr lang="en-US" sz="1800" b="1" dirty="0" smtClean="0">
                          <a:latin typeface="+mn-lt"/>
                          <a:ea typeface="Calibri"/>
                          <a:cs typeface="Arial" pitchFamily="34" charset="0"/>
                        </a:rPr>
                        <a:t>Number</a:t>
                      </a:r>
                    </a:p>
                    <a:p>
                      <a:pPr marL="0" marR="0" algn="ctr">
                        <a:lnSpc>
                          <a:spcPct val="115000"/>
                        </a:lnSpc>
                        <a:spcBef>
                          <a:spcPts val="0"/>
                        </a:spcBef>
                        <a:spcAft>
                          <a:spcPts val="0"/>
                        </a:spcAft>
                      </a:pPr>
                      <a:r>
                        <a:rPr lang="en-US" sz="1800" b="1" dirty="0" smtClean="0">
                          <a:latin typeface="+mn-lt"/>
                          <a:ea typeface="Calibri"/>
                          <a:cs typeface="Arial" pitchFamily="34" charset="0"/>
                        </a:rPr>
                        <a:t>of </a:t>
                      </a:r>
                      <a:r>
                        <a:rPr lang="en-US" sz="1800" b="1" dirty="0" smtClean="0">
                          <a:latin typeface="+mn-lt"/>
                          <a:ea typeface="Calibri"/>
                          <a:cs typeface="Arial" pitchFamily="34" charset="0"/>
                        </a:rPr>
                        <a:t>Segments**</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 of Bits to </a:t>
                      </a:r>
                    </a:p>
                    <a:p>
                      <a:pPr marL="0" marR="0" algn="ctr">
                        <a:lnSpc>
                          <a:spcPct val="115000"/>
                        </a:lnSpc>
                        <a:spcBef>
                          <a:spcPts val="0"/>
                        </a:spcBef>
                        <a:spcAft>
                          <a:spcPts val="0"/>
                        </a:spcAft>
                      </a:pPr>
                      <a:r>
                        <a:rPr lang="en-US" sz="1800" b="1" dirty="0" smtClean="0">
                          <a:latin typeface="+mn-lt"/>
                          <a:ea typeface="Calibri"/>
                          <a:cs typeface="Arial" pitchFamily="34" charset="0"/>
                        </a:rPr>
                        <a:t>Choose Segment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256 MB</a:t>
                      </a:r>
                      <a:br>
                        <a:rPr lang="en-US" sz="1800" dirty="0" smtClean="0">
                          <a:latin typeface="+mn-lt"/>
                          <a:ea typeface="Calibri"/>
                          <a:cs typeface="Arial" pitchFamily="34" charset="0"/>
                        </a:rPr>
                      </a:br>
                      <a:r>
                        <a:rPr lang="en-US" sz="1800" dirty="0" smtClean="0">
                          <a:latin typeface="+mn-lt"/>
                          <a:ea typeface="Calibri"/>
                          <a:cs typeface="Arial" pitchFamily="34" charset="0"/>
                        </a:rPr>
                        <a:t>0x0FFF_FFFF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 = 2^0</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128 MB</a:t>
                      </a:r>
                      <a:br>
                        <a:rPr lang="en-US" sz="1800" dirty="0" smtClean="0">
                          <a:latin typeface="+mn-lt"/>
                          <a:ea typeface="Calibri"/>
                          <a:cs typeface="Arial" pitchFamily="34" charset="0"/>
                        </a:rPr>
                      </a:br>
                      <a:r>
                        <a:rPr lang="en-US" sz="1800" dirty="0" smtClean="0">
                          <a:latin typeface="+mn-lt"/>
                          <a:ea typeface="Calibri"/>
                          <a:cs typeface="Arial" pitchFamily="34" charset="0"/>
                        </a:rPr>
                        <a:t>0x07FF_FFFF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 = 2^1</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8 MB</a:t>
                      </a:r>
                      <a:br>
                        <a:rPr lang="en-US" sz="1800" dirty="0" smtClean="0">
                          <a:latin typeface="+mn-lt"/>
                          <a:ea typeface="Calibri"/>
                          <a:cs typeface="Arial" pitchFamily="34" charset="0"/>
                        </a:rPr>
                      </a:br>
                      <a:r>
                        <a:rPr lang="en-US" sz="1800" dirty="0" smtClean="0">
                          <a:latin typeface="+mn-lt"/>
                          <a:ea typeface="Calibri"/>
                          <a:cs typeface="Arial" pitchFamily="34" charset="0"/>
                        </a:rPr>
                        <a:t>0x007F_FFFF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32 = 2^5</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4 MB</a:t>
                      </a:r>
                      <a:br>
                        <a:rPr lang="en-US" sz="1800" dirty="0" smtClean="0">
                          <a:latin typeface="+mn-lt"/>
                          <a:ea typeface="Calibri"/>
                          <a:cs typeface="Arial" pitchFamily="34" charset="0"/>
                        </a:rPr>
                      </a:br>
                      <a:r>
                        <a:rPr lang="en-US" sz="1800" dirty="0" smtClean="0">
                          <a:latin typeface="+mn-lt"/>
                          <a:ea typeface="Calibri"/>
                          <a:cs typeface="Arial" pitchFamily="34" charset="0"/>
                        </a:rPr>
                        <a:t>0x003F_FFFF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a:t>
                      </a:r>
                      <a:r>
                        <a:rPr lang="en-US" sz="1800" baseline="0" dirty="0" smtClean="0">
                          <a:latin typeface="+mn-lt"/>
                          <a:ea typeface="Calibri"/>
                          <a:cs typeface="Arial" pitchFamily="34" charset="0"/>
                        </a:rPr>
                        <a:t>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2 MB</a:t>
                      </a:r>
                      <a:br>
                        <a:rPr lang="en-US" sz="1800" dirty="0" smtClean="0">
                          <a:latin typeface="+mn-lt"/>
                          <a:ea typeface="Calibri"/>
                          <a:cs typeface="Arial" pitchFamily="34" charset="0"/>
                        </a:rPr>
                      </a:br>
                      <a:r>
                        <a:rPr lang="en-US" sz="1800" dirty="0" smtClean="0">
                          <a:latin typeface="+mn-lt"/>
                          <a:ea typeface="Calibri"/>
                          <a:cs typeface="Arial" pitchFamily="34" charset="0"/>
                        </a:rPr>
                        <a:t>0x001F_FFFF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16 KB</a:t>
                      </a:r>
                      <a:br>
                        <a:rPr lang="en-US" sz="1800" dirty="0" smtClean="0">
                          <a:latin typeface="+mn-lt"/>
                          <a:ea typeface="Calibri"/>
                          <a:cs typeface="Arial" pitchFamily="34" charset="0"/>
                        </a:rPr>
                      </a:br>
                      <a:r>
                        <a:rPr lang="en-US" sz="1800" dirty="0" smtClean="0">
                          <a:latin typeface="+mn-lt"/>
                          <a:ea typeface="Calibri"/>
                          <a:cs typeface="Arial" pitchFamily="34" charset="0"/>
                        </a:rPr>
                        <a:t>0x0000_3FFF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57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7" name="Rectangle 6"/>
          <p:cNvSpPr/>
          <p:nvPr/>
        </p:nvSpPr>
        <p:spPr>
          <a:xfrm>
            <a:off x="152400" y="838200"/>
            <a:ext cx="8991600" cy="707886"/>
          </a:xfrm>
          <a:prstGeom prst="rect">
            <a:avLst/>
          </a:prstGeom>
        </p:spPr>
        <p:txBody>
          <a:bodyPr wrap="square">
            <a:spAutoFit/>
          </a:bodyPr>
          <a:lstStyle/>
          <a:p>
            <a:pPr indent="-342900">
              <a:spcBef>
                <a:spcPts val="600"/>
              </a:spcBef>
              <a:buSzPct val="125000"/>
              <a:defRPr/>
            </a:pPr>
            <a:r>
              <a:rPr lang="en-US" sz="2000" dirty="0" smtClean="0">
                <a:latin typeface="+mn-lt"/>
                <a:cs typeface="Arial" pitchFamily="34" charset="0"/>
              </a:rPr>
              <a:t>Number of bits used to represent address offset and number of bits used to choose segment depend on size of largest segment.</a:t>
            </a: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Segmentation</a:t>
            </a:r>
          </a:p>
        </p:txBody>
      </p:sp>
      <p:sp>
        <p:nvSpPr>
          <p:cNvPr id="9" name="Rectangle 8"/>
          <p:cNvSpPr/>
          <p:nvPr/>
        </p:nvSpPr>
        <p:spPr>
          <a:xfrm>
            <a:off x="2895600" y="6466183"/>
            <a:ext cx="2806987" cy="369332"/>
          </a:xfrm>
          <a:prstGeom prst="rect">
            <a:avLst/>
          </a:prstGeom>
        </p:spPr>
        <p:txBody>
          <a:bodyPr wrap="none">
            <a:spAutoFit/>
          </a:bodyPr>
          <a:lstStyle/>
          <a:p>
            <a:r>
              <a:rPr lang="en-US" dirty="0" smtClean="0">
                <a:latin typeface="+mn-lt"/>
              </a:rPr>
              <a:t>** single core point of view </a:t>
            </a:r>
            <a:endParaRPr lang="en-US"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95400"/>
            <a:ext cx="8229600" cy="4019562"/>
          </a:xfrm>
          <a:prstGeom prst="rect">
            <a:avLst/>
          </a:prstGeom>
        </p:spPr>
        <p:txBody>
          <a:bodyPr wrap="square">
            <a:spAutoFit/>
          </a:bodyPr>
          <a:lstStyle/>
          <a:p>
            <a:pPr marL="514350" indent="-514350" fontAlgn="auto">
              <a:spcBef>
                <a:spcPct val="20000"/>
              </a:spcBef>
              <a:spcAft>
                <a:spcPts val="0"/>
              </a:spcAft>
              <a:buFont typeface="Arial" charset="0"/>
              <a:buChar char="•"/>
              <a:defRPr/>
            </a:pPr>
            <a:r>
              <a:rPr lang="en-US" sz="2800" dirty="0" smtClean="0">
                <a:latin typeface="+mn-lt"/>
                <a:cs typeface="Arial"/>
              </a:rPr>
              <a:t>TX side does not have to know the internal architecture of the RX side.</a:t>
            </a:r>
          </a:p>
          <a:p>
            <a:pPr marL="514350" indent="-514350" fontAlgn="auto">
              <a:spcBef>
                <a:spcPct val="20000"/>
              </a:spcBef>
              <a:spcAft>
                <a:spcPts val="0"/>
              </a:spcAft>
              <a:buFont typeface="Arial" charset="0"/>
              <a:buChar char="•"/>
              <a:defRPr/>
            </a:pPr>
            <a:r>
              <a:rPr lang="en-US" sz="2800" dirty="0" smtClean="0">
                <a:latin typeface="+mn-lt"/>
                <a:cs typeface="Arial"/>
              </a:rPr>
              <a:t>The system was designed to be “generic” to enable support for future device architectures (for example, larger window).</a:t>
            </a:r>
          </a:p>
          <a:p>
            <a:pPr marL="514350" indent="-514350" fontAlgn="auto">
              <a:spcBef>
                <a:spcPct val="20000"/>
              </a:spcBef>
              <a:spcAft>
                <a:spcPts val="0"/>
              </a:spcAft>
              <a:buFont typeface="Arial" charset="0"/>
              <a:buChar char="•"/>
              <a:defRPr/>
            </a:pPr>
            <a:r>
              <a:rPr lang="en-US" sz="2800" dirty="0" smtClean="0">
                <a:latin typeface="+mn-lt"/>
                <a:cs typeface="Arial"/>
              </a:rPr>
              <a:t>Result – Address translation is more generic and thus a little complex. This presentation will try to simplify it.</a:t>
            </a: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457200" y="228600"/>
            <a:ext cx="8229600" cy="762000"/>
          </a:xfrm>
          <a:prstGeom prst="rect">
            <a:avLst/>
          </a:prstGeom>
        </p:spPr>
        <p:txBody>
          <a:bodyPr/>
          <a:lstStyle/>
          <a:p>
            <a:pPr lvl="0" algn="ctr"/>
            <a:r>
              <a:rPr lang="en-US" sz="3600" kern="0" dirty="0" smtClean="0">
                <a:latin typeface="+mn-lt"/>
                <a:ea typeface="+mj-ea"/>
                <a:cs typeface="Arial"/>
              </a:rPr>
              <a:t>Address Translation: Considerations</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447800"/>
            <a:ext cx="4495800" cy="4573560"/>
          </a:xfrm>
          <a:prstGeom prst="rect">
            <a:avLst/>
          </a:prstGeom>
        </p:spPr>
        <p:txBody>
          <a:bodyPr wrap="square">
            <a:spAutoFit/>
          </a:bodyPr>
          <a:lstStyle/>
          <a:p>
            <a:pPr marL="514350" indent="-514350" fontAlgn="auto">
              <a:spcBef>
                <a:spcPct val="20000"/>
              </a:spcBef>
              <a:spcAft>
                <a:spcPts val="0"/>
              </a:spcAft>
              <a:buFont typeface="Arial" charset="0"/>
              <a:buChar char="•"/>
              <a:defRPr/>
            </a:pPr>
            <a:r>
              <a:rPr lang="en-US" sz="2800" dirty="0" smtClean="0">
                <a:latin typeface="+mn-lt"/>
                <a:cs typeface="Arial"/>
              </a:rPr>
              <a:t>Overload means using the same bit for more than one purpose.</a:t>
            </a:r>
          </a:p>
          <a:p>
            <a:pPr marL="514350" indent="-514350" fontAlgn="auto">
              <a:spcBef>
                <a:spcPct val="20000"/>
              </a:spcBef>
              <a:spcAft>
                <a:spcPts val="0"/>
              </a:spcAft>
              <a:buFont typeface="Arial" charset="0"/>
              <a:buChar char="•"/>
              <a:defRPr/>
            </a:pPr>
            <a:r>
              <a:rPr lang="en-US" sz="2800" dirty="0" smtClean="0">
                <a:latin typeface="+mn-lt"/>
                <a:cs typeface="Arial"/>
              </a:rPr>
              <a:t>Result – Look up tables might require duplication.</a:t>
            </a:r>
          </a:p>
          <a:p>
            <a:pPr marL="514350" indent="-514350" fontAlgn="auto">
              <a:spcBef>
                <a:spcPct val="20000"/>
              </a:spcBef>
              <a:spcAft>
                <a:spcPts val="0"/>
              </a:spcAft>
              <a:buFont typeface="Arial" charset="0"/>
              <a:buChar char="•"/>
              <a:defRPr/>
            </a:pPr>
            <a:r>
              <a:rPr lang="en-US" sz="2800" dirty="0" smtClean="0">
                <a:latin typeface="+mn-lt"/>
                <a:cs typeface="Arial"/>
              </a:rPr>
              <a:t>Example – if index to lookup table shares a bit with other value (security bit), the table must be duplicated.</a:t>
            </a:r>
            <a:endParaRPr lang="en-US" sz="2400" kern="0" dirty="0" smtClean="0">
              <a:latin typeface="+mn-lt"/>
              <a:cs typeface="Arial"/>
            </a:endParaRPr>
          </a:p>
        </p:txBody>
      </p:sp>
      <p:sp>
        <p:nvSpPr>
          <p:cNvPr id="9" name="Title 1"/>
          <p:cNvSpPr txBox="1">
            <a:spLocks/>
          </p:cNvSpPr>
          <p:nvPr/>
        </p:nvSpPr>
        <p:spPr>
          <a:xfrm>
            <a:off x="381000" y="228600"/>
            <a:ext cx="8229600" cy="762000"/>
          </a:xfrm>
          <a:prstGeom prst="rect">
            <a:avLst/>
          </a:prstGeom>
        </p:spPr>
        <p:txBody>
          <a:bodyPr/>
          <a:lstStyle/>
          <a:p>
            <a:pPr lvl="0" algn="ctr"/>
            <a:r>
              <a:rPr lang="en-US" sz="3600" kern="0" dirty="0" smtClean="0">
                <a:latin typeface="+mn-lt"/>
                <a:ea typeface="+mj-ea"/>
                <a:cs typeface="Arial"/>
              </a:rPr>
              <a:t>Address Translation: Overload</a:t>
            </a:r>
          </a:p>
        </p:txBody>
      </p:sp>
      <p:sp>
        <p:nvSpPr>
          <p:cNvPr id="5" name="TextBox 4"/>
          <p:cNvSpPr txBox="1"/>
          <p:nvPr/>
        </p:nvSpPr>
        <p:spPr>
          <a:xfrm>
            <a:off x="5410200" y="5029200"/>
            <a:ext cx="2895600" cy="923330"/>
          </a:xfrm>
          <a:prstGeom prst="rect">
            <a:avLst/>
          </a:prstGeom>
          <a:noFill/>
        </p:spPr>
        <p:txBody>
          <a:bodyPr wrap="square" rtlCol="0">
            <a:spAutoFit/>
          </a:bodyPr>
          <a:lstStyle/>
          <a:p>
            <a:pPr indent="-285750">
              <a:spcAft>
                <a:spcPct val="10000"/>
              </a:spcAft>
            </a:pPr>
            <a:r>
              <a:rPr lang="en-US" kern="0" dirty="0" smtClean="0">
                <a:cs typeface="Arial"/>
              </a:rPr>
              <a:t>Value in the table in index 0xxx must be the same as the value in 1xxx </a:t>
            </a:r>
          </a:p>
        </p:txBody>
      </p:sp>
      <p:graphicFrame>
        <p:nvGraphicFramePr>
          <p:cNvPr id="6" name="Object 5"/>
          <p:cNvGraphicFramePr>
            <a:graphicFrameLocks noChangeAspect="1"/>
          </p:cNvGraphicFramePr>
          <p:nvPr/>
        </p:nvGraphicFramePr>
        <p:xfrm>
          <a:off x="5410200" y="2438400"/>
          <a:ext cx="2795587" cy="2906713"/>
        </p:xfrm>
        <a:graphic>
          <a:graphicData uri="http://schemas.openxmlformats.org/presentationml/2006/ole">
            <p:oleObj spid="_x0000_s264195" name="Visio" r:id="rId5" imgW="2796338" imgH="2906897" progId="Visio.Drawing.11">
              <p:embed/>
            </p:oleObj>
          </a:graphicData>
        </a:graphic>
      </p:graphicFrame>
    </p:spTree>
    <p:custDataLst>
      <p:tags r:id="rId2"/>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75491"/>
            <a:ext cx="8991600" cy="1554272"/>
          </a:xfrm>
          <a:prstGeom prst="rect">
            <a:avLst/>
          </a:prstGeom>
        </p:spPr>
        <p:txBody>
          <a:bodyPr wrap="square">
            <a:spAutoFit/>
          </a:bodyPr>
          <a:lstStyle/>
          <a:p>
            <a:pPr>
              <a:spcBef>
                <a:spcPts val="600"/>
              </a:spcBef>
              <a:buSzPct val="125000"/>
              <a:defRPr/>
            </a:pPr>
            <a:r>
              <a:rPr lang="en-US" sz="2000" b="1" dirty="0">
                <a:latin typeface="+mn-lt"/>
                <a:cs typeface="Arial" pitchFamily="34" charset="0"/>
              </a:rPr>
              <a:t>Tx Address Overlay Control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User configures PrivID / Security bit</a:t>
            </a:r>
            <a:r>
              <a:rPr lang="en-US" sz="2000" i="1" dirty="0" smtClean="0">
                <a:latin typeface="+mn-lt"/>
                <a:cs typeface="Arial" pitchFamily="34" charset="0"/>
              </a:rPr>
              <a:t> </a:t>
            </a:r>
            <a:r>
              <a:rPr lang="en-US" sz="2000" dirty="0" smtClean="0">
                <a:latin typeface="+mn-lt"/>
                <a:cs typeface="Arial" pitchFamily="34" charset="0"/>
              </a:rPr>
              <a:t>overload </a:t>
            </a:r>
            <a:r>
              <a:rPr lang="en-US" sz="2000" dirty="0" smtClean="0">
                <a:latin typeface="+mn-lt"/>
                <a:cs typeface="Arial" pitchFamily="34" charset="0"/>
              </a:rPr>
              <a:t>in this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0x1c</a:t>
            </a:r>
            <a:r>
              <a:rPr lang="en-US" sz="2000" dirty="0">
                <a:latin typeface="+mn-lt"/>
                <a:cs typeface="Arial" pitchFamily="34" charset="0"/>
              </a:rPr>
              <a:t>. For </a:t>
            </a:r>
            <a:r>
              <a:rPr lang="en-US" sz="2000"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sz="2000" dirty="0" smtClean="0">
                <a:latin typeface="+mn-lt"/>
                <a:cs typeface="Arial" pitchFamily="34" charset="0"/>
              </a:rPr>
              <a:t>If using HyperLink LLD, </a:t>
            </a:r>
            <a:r>
              <a:rPr lang="en-US" sz="2000" dirty="0" smtClean="0">
                <a:solidFill>
                  <a:srgbClr val="0070C0"/>
                </a:solidFill>
                <a:latin typeface="+mn-lt"/>
                <a:cs typeface="Arial" pitchFamily="34" charset="0"/>
              </a:rPr>
              <a:t>hyplnkTXAddrOvlyReg_s </a:t>
            </a:r>
            <a:r>
              <a:rPr lang="en-US" sz="2000"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p14="http://schemas.microsoft.com/office/powerpoint/2010/main" xmlns="" val="3350935640"/>
              </p:ext>
            </p:extLst>
          </p:nvPr>
        </p:nvGraphicFramePr>
        <p:xfrm>
          <a:off x="304800" y="31546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
        <p:nvSpPr>
          <p:cNvPr id="11"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Address Manipulation: Tx Side Registers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600" dirty="0" smtClean="0">
                <a:cs typeface="Arial"/>
              </a:rPr>
              <a:t>Overview</a:t>
            </a:r>
          </a:p>
          <a:p>
            <a:pPr marL="514350" indent="-514350" eaLnBrk="1" fontAlgn="auto" hangingPunct="1">
              <a:spcAft>
                <a:spcPts val="0"/>
              </a:spcAft>
              <a:defRPr/>
            </a:pPr>
            <a:r>
              <a:rPr lang="en-US" sz="2600" dirty="0" smtClean="0">
                <a:cs typeface="Arial"/>
              </a:rPr>
              <a:t>Address Translation</a:t>
            </a:r>
          </a:p>
          <a:p>
            <a:pPr marL="514350" indent="-514350" eaLnBrk="1" fontAlgn="auto" hangingPunct="1">
              <a:spcAft>
                <a:spcPts val="0"/>
              </a:spcAft>
              <a:defRPr/>
            </a:pPr>
            <a:r>
              <a:rPr lang="en-US" sz="2600" dirty="0" smtClean="0">
                <a:cs typeface="Arial"/>
              </a:rPr>
              <a:t>Configuration</a:t>
            </a:r>
          </a:p>
          <a:p>
            <a:pPr marL="514350" indent="-514350" eaLnBrk="1" fontAlgn="auto" hangingPunct="1">
              <a:spcAft>
                <a:spcPts val="0"/>
              </a:spcAft>
              <a:defRPr/>
            </a:pPr>
            <a:r>
              <a:rPr lang="en-US" sz="2600" dirty="0" smtClean="0">
                <a:cs typeface="Arial"/>
              </a:rPr>
              <a:t>Performance</a:t>
            </a:r>
          </a:p>
          <a:p>
            <a:pPr marL="514350" indent="-514350" eaLnBrk="1" fontAlgn="auto" hangingPunct="1">
              <a:spcAft>
                <a:spcPts val="0"/>
              </a:spcAft>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xmlns="" val="385845016"/>
              </p:ext>
            </p:extLst>
          </p:nvPr>
        </p:nvGraphicFramePr>
        <p:xfrm>
          <a:off x="304800" y="1143000"/>
          <a:ext cx="8610600" cy="3779520"/>
        </p:xfrm>
        <a:graphic>
          <a:graphicData uri="http://schemas.openxmlformats.org/drawingml/2006/table">
            <a:tbl>
              <a:tblPr firstRow="1" bandRow="1">
                <a:tableStyleId>{5C22544A-7EE6-4342-B048-85BDC9FD1C3A}</a:tableStyleId>
              </a:tblPr>
              <a:tblGrid>
                <a:gridCol w="1143000"/>
                <a:gridCol w="4724400"/>
                <a:gridCol w="533400"/>
                <a:gridCol w="2209800"/>
              </a:tblGrid>
              <a:tr h="448171">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baseline="0" dirty="0" smtClean="0"/>
                        <a:t>B</a:t>
                      </a:r>
                      <a:r>
                        <a:rPr lang="en-US" sz="1600" dirty="0" smtClean="0"/>
                        <a:t>its</a:t>
                      </a:r>
                      <a:endParaRPr lang="en-US" sz="1600" dirty="0"/>
                    </a:p>
                  </a:txBody>
                  <a:tcPr/>
                </a:tc>
                <a:tc>
                  <a:txBody>
                    <a:bodyPr/>
                    <a:lstStyle/>
                    <a:p>
                      <a:r>
                        <a:rPr lang="en-US" sz="1600" dirty="0" smtClean="0"/>
                        <a:t>Range</a:t>
                      </a:r>
                      <a:endParaRPr lang="en-US" sz="1600" dirty="0"/>
                    </a:p>
                  </a:txBody>
                  <a:tcPr/>
                </a:tc>
              </a:tr>
              <a:tr h="994572">
                <a:tc>
                  <a:txBody>
                    <a:bodyPr/>
                    <a:lstStyle/>
                    <a:p>
                      <a:r>
                        <a:rPr lang="en-US" sz="1600" b="1" dirty="0" smtClean="0"/>
                        <a:t>txigmask</a:t>
                      </a:r>
                      <a:endParaRPr lang="en-US" sz="1600" b="1" dirty="0"/>
                    </a:p>
                  </a:txBody>
                  <a:tcPr/>
                </a:tc>
                <a:tc>
                  <a:txBody>
                    <a:bodyPr/>
                    <a:lstStyle/>
                    <a:p>
                      <a:r>
                        <a:rPr lang="en-US" sz="1500" dirty="0" smtClean="0"/>
                        <a:t>Selects mask that is logicall</a:t>
                      </a:r>
                      <a:r>
                        <a:rPr lang="en-US" sz="1500" baseline="0" dirty="0" smtClean="0"/>
                        <a:t>y ANDed to incoming address. </a:t>
                      </a:r>
                      <a:br>
                        <a:rPr lang="en-US" sz="1500" baseline="0" dirty="0" smtClean="0"/>
                      </a:br>
                      <a:r>
                        <a:rPr lang="en-US" sz="1500" baseline="0" dirty="0" smtClean="0"/>
                        <a:t>Determines what address bits will be sent to remote side.</a:t>
                      </a:r>
                      <a:br>
                        <a:rPr lang="en-US" sz="1500" baseline="0" dirty="0" smtClean="0"/>
                      </a:br>
                      <a:r>
                        <a:rPr lang="en-US" sz="1500" baseline="0" dirty="0" smtClean="0"/>
                        <a:t>Examples:  0  </a:t>
                      </a:r>
                      <a:r>
                        <a:rPr lang="en-US" sz="1500" baseline="0" dirty="0" smtClean="0">
                          <a:sym typeface="Wingdings" pitchFamily="2" charset="2"/>
                        </a:rPr>
                        <a:t> mask = 0x0001_FFFF,  </a:t>
                      </a:r>
                      <a:r>
                        <a:rPr lang="en-US" sz="1500" dirty="0" smtClean="0"/>
                        <a:t>10 </a:t>
                      </a:r>
                      <a:r>
                        <a:rPr lang="en-US" sz="1500" dirty="0" smtClean="0">
                          <a:sym typeface="Wingdings" pitchFamily="2" charset="2"/>
                        </a:rPr>
                        <a:t> mask = 0x07FF_FFFF</a:t>
                      </a:r>
                    </a:p>
                  </a:txBody>
                  <a:tcPr/>
                </a:tc>
                <a:tc>
                  <a:txBody>
                    <a:bodyPr/>
                    <a:lstStyle/>
                    <a:p>
                      <a:r>
                        <a:rPr lang="en-US" sz="1600" dirty="0" smtClean="0"/>
                        <a:t>4</a:t>
                      </a:r>
                      <a:endParaRPr lang="en-US" sz="1600" dirty="0"/>
                    </a:p>
                  </a:txBody>
                  <a:tcPr/>
                </a:tc>
                <a:tc>
                  <a:txBody>
                    <a:bodyPr/>
                    <a:lstStyle/>
                    <a:p>
                      <a:r>
                        <a:rPr lang="en-US" sz="1600" dirty="0" smtClean="0"/>
                        <a:t>Mask</a:t>
                      </a:r>
                      <a:r>
                        <a:rPr lang="en-US" sz="1600" baseline="0" dirty="0" smtClean="0"/>
                        <a:t> varies from </a:t>
                      </a:r>
                    </a:p>
                    <a:p>
                      <a:r>
                        <a:rPr lang="en-US" sz="1600" baseline="0" dirty="0" smtClean="0"/>
                        <a:t>0x 01ffff (value 0)</a:t>
                      </a:r>
                    </a:p>
                    <a:p>
                      <a:r>
                        <a:rPr lang="en-US" sz="1600" baseline="0" dirty="0" smtClean="0"/>
                        <a:t> to </a:t>
                      </a:r>
                    </a:p>
                    <a:p>
                      <a:r>
                        <a:rPr lang="en-US" sz="1600" baseline="0" dirty="0" smtClean="0"/>
                        <a:t>0xffffffff (value 15)</a:t>
                      </a:r>
                      <a:endParaRPr lang="en-US" sz="1600" dirty="0"/>
                    </a:p>
                  </a:txBody>
                  <a:tcPr/>
                </a:tc>
              </a:tr>
              <a:tr h="699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txprividovl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 where PrivID will be placed in outgoing address</a:t>
                      </a:r>
                      <a:br>
                        <a:rPr lang="en-US" sz="1500" dirty="0" smtClean="0"/>
                      </a:br>
                      <a:r>
                        <a:rPr lang="en-US" sz="1500" dirty="0" smtClean="0"/>
                        <a:t>Example</a:t>
                      </a:r>
                      <a:r>
                        <a:rPr lang="en-US" sz="1500" baseline="0" dirty="0" smtClean="0"/>
                        <a:t>: 12 </a:t>
                      </a:r>
                      <a:r>
                        <a:rPr lang="en-US" sz="1500" baseline="0" dirty="0" smtClean="0">
                          <a:sym typeface="Wingdings" pitchFamily="2" charset="2"/>
                        </a:rPr>
                        <a:t> TxAddress [31-28] = PrivID [3-0]</a:t>
                      </a:r>
                      <a:endParaRPr lang="en-US" sz="1500" dirty="0"/>
                    </a:p>
                  </a:txBody>
                  <a:tcPr/>
                </a:tc>
                <a:tc>
                  <a:txBody>
                    <a:bodyPr/>
                    <a:lstStyle/>
                    <a:p>
                      <a:r>
                        <a:rPr lang="en-US" sz="1600" dirty="0" smtClean="0"/>
                        <a:t>4</a:t>
                      </a:r>
                      <a:endParaRPr lang="en-US" sz="1600" dirty="0"/>
                    </a:p>
                  </a:txBody>
                  <a:tcPr/>
                </a:tc>
                <a:tc>
                  <a:txBody>
                    <a:bodyPr/>
                    <a:lstStyle/>
                    <a:p>
                      <a:r>
                        <a:rPr lang="en-US" sz="1600" dirty="0" smtClean="0"/>
                        <a:t>4 bits (from 17-20 to 28-31)</a:t>
                      </a:r>
                    </a:p>
                    <a:p>
                      <a:r>
                        <a:rPr lang="en-US" sz="1600" dirty="0" smtClean="0"/>
                        <a:t>3 bits (29-31)</a:t>
                      </a:r>
                    </a:p>
                    <a:p>
                      <a:r>
                        <a:rPr lang="en-US" sz="1600" dirty="0" smtClean="0"/>
                        <a:t>2 its (30-31)</a:t>
                      </a:r>
                    </a:p>
                    <a:p>
                      <a:r>
                        <a:rPr lang="en-US" sz="1600" dirty="0" smtClean="0"/>
                        <a:t>1 bit (31)</a:t>
                      </a:r>
                    </a:p>
                    <a:p>
                      <a:r>
                        <a:rPr lang="en-US" sz="1600" dirty="0" smtClean="0"/>
                        <a:t>0 – no privID</a:t>
                      </a:r>
                      <a:endParaRPr lang="en-US" sz="1600" dirty="0"/>
                    </a:p>
                  </a:txBody>
                  <a:tcPr/>
                </a:tc>
              </a:tr>
              <a:tr h="448171">
                <a:tc>
                  <a:txBody>
                    <a:bodyPr/>
                    <a:lstStyle/>
                    <a:p>
                      <a:r>
                        <a:rPr lang="en-US" sz="1600" b="1" dirty="0" smtClean="0"/>
                        <a:t>txsecovl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a:t>
                      </a:r>
                      <a:r>
                        <a:rPr lang="en-US" sz="1500" baseline="0" dirty="0" smtClean="0"/>
                        <a:t> </a:t>
                      </a:r>
                      <a:r>
                        <a:rPr lang="en-US" sz="1500" dirty="0" smtClean="0"/>
                        <a:t>where Security Bit is placed in outgoing address </a:t>
                      </a:r>
                      <a:endParaRPr lang="en-US" sz="1500" dirty="0"/>
                    </a:p>
                  </a:txBody>
                  <a:tcPr/>
                </a:tc>
                <a:tc>
                  <a:txBody>
                    <a:bodyPr/>
                    <a:lstStyle/>
                    <a:p>
                      <a:r>
                        <a:rPr lang="en-US" sz="1600" dirty="0" smtClean="0"/>
                        <a:t>4</a:t>
                      </a:r>
                      <a:endParaRPr lang="en-US" sz="1600" dirty="0"/>
                    </a:p>
                  </a:txBody>
                  <a:tcPr/>
                </a:tc>
                <a:tc>
                  <a:txBody>
                    <a:bodyPr/>
                    <a:lstStyle/>
                    <a:p>
                      <a:r>
                        <a:rPr lang="en-US" sz="1600" dirty="0" smtClean="0"/>
                        <a:t>No</a:t>
                      </a:r>
                      <a:r>
                        <a:rPr lang="en-US" sz="1600" baseline="0" dirty="0" smtClean="0"/>
                        <a:t> security bit</a:t>
                      </a:r>
                    </a:p>
                    <a:p>
                      <a:r>
                        <a:rPr lang="en-US" sz="1600" baseline="0" dirty="0" smtClean="0"/>
                        <a:t>1 bit (from bit 17 to 31)</a:t>
                      </a:r>
                      <a:endParaRPr lang="en-US" sz="1600" dirty="0"/>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
        <p:nvSpPr>
          <p:cNvPr id="12" name="TextBox 11"/>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000" b="1" dirty="0" smtClean="0"/>
              <a:t>Remember the Overloads!!!</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915400" cy="3416320"/>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Overlay control information onto address field. Control information consists of PrivID index and Security bit:</a:t>
            </a:r>
          </a:p>
          <a:p>
            <a:pPr lvl="1" indent="-285750">
              <a:spcAft>
                <a:spcPct val="10000"/>
              </a:spcAft>
              <a:buFont typeface="Arial" pitchFamily="34" charset="0"/>
              <a:buChar char="•"/>
            </a:pPr>
            <a:r>
              <a:rPr lang="en-US" sz="2000" kern="0" dirty="0" smtClean="0">
                <a:latin typeface="+mn-lt"/>
                <a:cs typeface="Arial"/>
              </a:rPr>
              <a:t>PrivID  index indicates which master is making the request.</a:t>
            </a:r>
          </a:p>
          <a:p>
            <a:pPr lvl="2" indent="-285750">
              <a:spcAft>
                <a:spcPct val="10000"/>
              </a:spcAft>
              <a:buFont typeface="Wingdings" pitchFamily="2" charset="2"/>
              <a:buChar char="§"/>
            </a:pPr>
            <a:r>
              <a:rPr lang="en-US" sz="2000" dirty="0" err="1" smtClean="0">
                <a:latin typeface="+mn-lt"/>
                <a:cs typeface="Arial" pitchFamily="34" charset="0"/>
              </a:rPr>
              <a:t>PrivID</a:t>
            </a:r>
            <a:r>
              <a:rPr lang="en-US" sz="2000" dirty="0" smtClean="0">
                <a:latin typeface="+mn-lt"/>
                <a:cs typeface="Arial" pitchFamily="34" charset="0"/>
              </a:rPr>
              <a:t> index is 4 bits.</a:t>
            </a:r>
          </a:p>
          <a:p>
            <a:pPr lvl="2" indent="-285750">
              <a:spcAft>
                <a:spcPct val="10000"/>
              </a:spcAft>
              <a:buFont typeface="Wingdings" pitchFamily="2" charset="2"/>
              <a:buChar char="§"/>
            </a:pPr>
            <a:r>
              <a:rPr lang="en-US" sz="2000" dirty="0" err="1" smtClean="0">
                <a:latin typeface="+mn-lt"/>
                <a:cs typeface="Arial" pitchFamily="34" charset="0"/>
              </a:rPr>
              <a:t>PrivID</a:t>
            </a:r>
            <a:r>
              <a:rPr lang="en-US" sz="2000" dirty="0" smtClean="0">
                <a:latin typeface="+mn-lt"/>
                <a:cs typeface="Arial" pitchFamily="34" charset="0"/>
              </a:rPr>
              <a:t> (on RX side) value is usually 0xD if request from core; 0xE if from other master</a:t>
            </a:r>
          </a:p>
          <a:p>
            <a:pPr lvl="1" indent="-285750">
              <a:spcAft>
                <a:spcPct val="10000"/>
              </a:spcAft>
              <a:buFont typeface="Arial" pitchFamily="34" charset="0"/>
              <a:buChar char="•"/>
            </a:pPr>
            <a:r>
              <a:rPr lang="en-US" sz="2000" kern="0" dirty="0" smtClean="0">
                <a:latin typeface="+mn-lt"/>
                <a:cs typeface="Arial"/>
              </a:rPr>
              <a:t>Security bit indicates whether the transaction is secure or not.</a:t>
            </a:r>
          </a:p>
          <a:p>
            <a:pPr indent="-285750">
              <a:spcAft>
                <a:spcPct val="10000"/>
              </a:spcAft>
              <a:buFont typeface="Arial" pitchFamily="34" charset="0"/>
              <a:buChar char="•"/>
            </a:pPr>
            <a:endParaRPr lang="en-US" sz="2000" i="1" dirty="0" smtClean="0">
              <a:latin typeface="+mn-lt"/>
              <a:cs typeface="Arial" pitchFamily="34" charset="0"/>
            </a:endParaRPr>
          </a:p>
          <a:p>
            <a:pPr indent="-285750">
              <a:spcAft>
                <a:spcPct val="10000"/>
              </a:spcAft>
              <a:buFont typeface="Arial" pitchFamily="34" charset="0"/>
              <a:buChar char="•"/>
            </a:pPr>
            <a:endParaRPr lang="en-US" sz="20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Manipulation: Tx Side</a:t>
            </a:r>
          </a:p>
        </p:txBody>
      </p:sp>
      <p:graphicFrame>
        <p:nvGraphicFramePr>
          <p:cNvPr id="5" name="Object 4"/>
          <p:cNvGraphicFramePr>
            <a:graphicFrameLocks noChangeAspect="1"/>
          </p:cNvGraphicFramePr>
          <p:nvPr/>
        </p:nvGraphicFramePr>
        <p:xfrm>
          <a:off x="197705" y="3276600"/>
          <a:ext cx="8717695" cy="2971800"/>
        </p:xfrm>
        <a:graphic>
          <a:graphicData uri="http://schemas.openxmlformats.org/presentationml/2006/ole">
            <p:oleObj spid="_x0000_s402433" name="Visio" r:id="rId5" imgW="6649592" imgH="2266545" progId="Visio.Drawing.11">
              <p:embed/>
            </p:oleObj>
          </a:graphicData>
        </a:graphic>
      </p:graphicFrame>
    </p:spTree>
    <p:custDataLst>
      <p:tags r:id="rId2"/>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xmlns="" val="2307723434"/>
              </p:ext>
            </p:extLst>
          </p:nvPr>
        </p:nvGraphicFramePr>
        <p:xfrm>
          <a:off x="304800" y="33528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rxsechi</a:t>
                      </a: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latin typeface="+mn-lt"/>
                        </a:rPr>
                        <a:t>rxseclo</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rxsecsel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rxprividsel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rxsegsel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02439"/>
            <a:ext cx="8991600" cy="1523494"/>
          </a:xfrm>
          <a:prstGeom prst="rect">
            <a:avLst/>
          </a:prstGeom>
        </p:spPr>
        <p:txBody>
          <a:bodyPr wrap="square">
            <a:spAutoFit/>
          </a:bodyPr>
          <a:lstStyle/>
          <a:p>
            <a:pPr>
              <a:spcBef>
                <a:spcPts val="600"/>
              </a:spcBef>
              <a:buSzPct val="125000"/>
              <a:defRPr/>
            </a:pPr>
            <a:r>
              <a:rPr lang="en-US" sz="2000" b="1" dirty="0">
                <a:latin typeface="+mn-lt"/>
                <a:cs typeface="Arial"/>
              </a:rPr>
              <a:t>Rx Address Selector Control </a:t>
            </a:r>
            <a:r>
              <a:rPr lang="en-US" sz="2000" b="1" dirty="0" smtClean="0">
                <a:latin typeface="+mn-lt"/>
                <a:cs typeface="Arial"/>
              </a:rPr>
              <a:t>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t>
            </a:r>
            <a:r>
              <a:rPr lang="en-US" sz="2000" dirty="0">
                <a:latin typeface="+mn-lt"/>
                <a:cs typeface="Arial" pitchFamily="34" charset="0"/>
              </a:rPr>
              <a:t>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sz="2000" dirty="0">
                <a:latin typeface="+mn-lt"/>
                <a:cs typeface="Arial" pitchFamily="34" charset="0"/>
              </a:rPr>
              <a:t>If using HyperLink LLD, </a:t>
            </a:r>
            <a:r>
              <a:rPr lang="en-US" sz="2000" dirty="0">
                <a:solidFill>
                  <a:srgbClr val="0070C0"/>
                </a:solidFill>
                <a:latin typeface="+mn-lt"/>
              </a:rPr>
              <a:t>hyplnkRXAddrSelReg_s</a:t>
            </a:r>
            <a:r>
              <a:rPr lang="en-US" sz="2000" dirty="0">
                <a:solidFill>
                  <a:srgbClr val="0070C0"/>
                </a:solidFill>
                <a:latin typeface="+mn-lt"/>
                <a:cs typeface="Arial" pitchFamily="34" charset="0"/>
              </a:rPr>
              <a:t> </a:t>
            </a:r>
            <a:r>
              <a:rPr lang="en-US" sz="2000"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sp>
        <p:nvSpPr>
          <p:cNvPr id="17" name="Rectangle 16"/>
          <p:cNvSpPr/>
          <p:nvPr/>
        </p:nvSpPr>
        <p:spPr>
          <a:xfrm>
            <a:off x="457200" y="2895600"/>
            <a:ext cx="7932616" cy="369331"/>
          </a:xfrm>
          <a:prstGeom prst="rect">
            <a:avLst/>
          </a:prstGeom>
        </p:spPr>
        <p:txBody>
          <a:bodyPr wrap="square">
            <a:spAutoFit/>
          </a:bodyPr>
          <a:lstStyle/>
          <a:p>
            <a:pPr marL="342900" indent="-342900" algn="ctr">
              <a:buSzPct val="125000"/>
              <a:defRPr/>
            </a:pPr>
            <a:r>
              <a:rPr lang="en-US" b="1" dirty="0" smtClean="0">
                <a:solidFill>
                  <a:srgbClr val="002060"/>
                </a:solidFill>
                <a:latin typeface="+mn-lt"/>
                <a:cs typeface="Arial" pitchFamily="34" charset="0"/>
              </a:rPr>
              <a:t> </a:t>
            </a:r>
            <a:r>
              <a:rPr lang="en-US" b="1" dirty="0">
                <a:solidFill>
                  <a:srgbClr val="002060"/>
                </a:solidFill>
                <a:latin typeface="+mn-lt"/>
                <a:cs typeface="Arial" pitchFamily="34" charset="0"/>
              </a:rPr>
              <a:t>R</a:t>
            </a:r>
            <a:r>
              <a:rPr lang="en-US" b="1" dirty="0" smtClean="0">
                <a:solidFill>
                  <a:srgbClr val="002060"/>
                </a:solidFill>
                <a:latin typeface="+mn-lt"/>
                <a:cs typeface="Arial" pitchFamily="34" charset="0"/>
              </a:rPr>
              <a:t>x Address Selector Control Register (more details in HyperLink User’s Guide)</a:t>
            </a:r>
          </a:p>
        </p:txBody>
      </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xmlns="" val="680836148"/>
              </p:ext>
            </p:extLst>
          </p:nvPr>
        </p:nvGraphicFramePr>
        <p:xfrm>
          <a:off x="152400" y="609600"/>
          <a:ext cx="8610600" cy="5072139"/>
        </p:xfrm>
        <a:graphic>
          <a:graphicData uri="http://schemas.openxmlformats.org/drawingml/2006/table">
            <a:tbl>
              <a:tblPr firstRow="1" bandRow="1">
                <a:tableStyleId>{5C22544A-7EE6-4342-B048-85BDC9FD1C3A}</a:tableStyleId>
              </a:tblPr>
              <a:tblGrid>
                <a:gridCol w="1143000"/>
                <a:gridCol w="4876800"/>
                <a:gridCol w="457200"/>
                <a:gridCol w="21336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err="1" smtClean="0">
                          <a:solidFill>
                            <a:schemeClr val="dk1"/>
                          </a:solidFill>
                          <a:latin typeface="+mn-lt"/>
                          <a:ea typeface="+mn-ea"/>
                          <a:cs typeface="+mn-cs"/>
                        </a:rPr>
                        <a:t>rxsechi</a:t>
                      </a:r>
                      <a:endParaRPr lang="en-US" sz="1600" kern="1200" baseline="0" dirty="0" smtClean="0">
                        <a:solidFill>
                          <a:schemeClr val="dk1"/>
                        </a:solidFill>
                        <a:latin typeface="+mn-lt"/>
                        <a:ea typeface="+mn-ea"/>
                        <a:cs typeface="+mn-cs"/>
                      </a:endParaRPr>
                    </a:p>
                  </a:txBody>
                  <a:tcPr/>
                </a:tc>
                <a:tc>
                  <a:txBody>
                    <a:bodyPr/>
                    <a:lstStyle/>
                    <a:p>
                      <a:r>
                        <a:rPr lang="en-US" sz="1600" dirty="0" smtClean="0"/>
                        <a:t>Deals</a:t>
                      </a:r>
                      <a:r>
                        <a:rPr lang="en-US" sz="1600" baseline="0" dirty="0" smtClean="0"/>
                        <a:t> with secure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rxseclo</a:t>
                      </a:r>
                      <a:endParaRPr lang="en-US" sz="1600" b="1" dirty="0" smtClean="0"/>
                    </a:p>
                  </a:txBody>
                  <a:tcPr/>
                </a:tc>
                <a:tc>
                  <a:txBody>
                    <a:bodyPr/>
                    <a:lstStyle/>
                    <a:p>
                      <a:r>
                        <a:rPr lang="en-US" sz="1600" dirty="0" smtClean="0"/>
                        <a:t>Deals</a:t>
                      </a:r>
                      <a:r>
                        <a:rPr lang="en-US" sz="1600" baseline="0" dirty="0" smtClean="0"/>
                        <a:t> with secure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rxsecsel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overlay location of the secure</a:t>
                      </a:r>
                      <a:r>
                        <a:rPr lang="en-US" sz="1600" baseline="0" dirty="0" smtClean="0"/>
                        <a:t> signal</a:t>
                      </a:r>
                      <a:r>
                        <a:rPr lang="en-US" sz="1600" dirty="0" smtClean="0"/>
                        <a:t> bit</a:t>
                      </a:r>
                      <a:endParaRPr lang="en-US" sz="1600" dirty="0"/>
                    </a:p>
                  </a:txBody>
                  <a:tcPr/>
                </a:tc>
                <a:tc>
                  <a:txBody>
                    <a:bodyPr/>
                    <a:lstStyle/>
                    <a:p>
                      <a:r>
                        <a:rPr lang="en-US" sz="1600" dirty="0" smtClean="0"/>
                        <a:t>4</a:t>
                      </a:r>
                      <a:endParaRPr lang="en-US" sz="1600" dirty="0"/>
                    </a:p>
                  </a:txBody>
                  <a:tcPr/>
                </a:tc>
                <a:tc>
                  <a:txBody>
                    <a:bodyPr/>
                    <a:lstStyle/>
                    <a:p>
                      <a:r>
                        <a:rPr lang="en-US" sz="1600" dirty="0" smtClean="0"/>
                        <a:t>16-31</a:t>
                      </a:r>
                      <a:endParaRPr lang="en-US" sz="1600" dirty="0"/>
                    </a:p>
                  </a:txBody>
                  <a:tcPr/>
                </a:tc>
              </a:tr>
              <a:tr h="792480">
                <a:tc>
                  <a:txBody>
                    <a:bodyPr/>
                    <a:lstStyle/>
                    <a:p>
                      <a:r>
                        <a:rPr lang="en-US" sz="1600" b="1" dirty="0" smtClean="0"/>
                        <a:t>rxsegsel</a:t>
                      </a:r>
                      <a:endParaRPr lang="en-US" sz="1600" b="1" dirty="0"/>
                    </a:p>
                  </a:txBody>
                  <a:tcPr/>
                </a:tc>
                <a:tc>
                  <a:txBody>
                    <a:bodyPr/>
                    <a:lstStyle/>
                    <a:p>
                      <a:r>
                        <a:rPr lang="en-US" sz="1600" dirty="0" smtClean="0"/>
                        <a:t>Selects which bits of the incoming RxAddress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rxsegsel=6 </a:t>
                      </a:r>
                      <a:r>
                        <a:rPr lang="en-US" sz="1600" baseline="0" dirty="0" smtClean="0">
                          <a:sym typeface="Wingdings"/>
                        </a:rPr>
                        <a:t> use RxAddress [27-22] as index to LUT and the offset mask is 3fffff (22 bits offset address)</a:t>
                      </a:r>
                      <a:endParaRPr lang="en-US" sz="1600" dirty="0"/>
                    </a:p>
                  </a:txBody>
                  <a:tcPr/>
                </a:tc>
                <a:tc>
                  <a:txBody>
                    <a:bodyPr/>
                    <a:lstStyle/>
                    <a:p>
                      <a:r>
                        <a:rPr lang="en-US" sz="1600" dirty="0" smtClean="0"/>
                        <a:t>4</a:t>
                      </a:r>
                      <a:endParaRPr lang="en-US" sz="1600" dirty="0"/>
                    </a:p>
                  </a:txBody>
                  <a:tcPr/>
                </a:tc>
                <a:tc>
                  <a:txBody>
                    <a:bodyPr/>
                    <a:lstStyle/>
                    <a:p>
                      <a:r>
                        <a:rPr lang="en-US" sz="1600" dirty="0" smtClean="0"/>
                        <a:t>6 bits (17-22 to 26-31)</a:t>
                      </a:r>
                    </a:p>
                    <a:p>
                      <a:r>
                        <a:rPr lang="en-US" sz="1600" dirty="0" smtClean="0"/>
                        <a:t>5 bits (27-31)</a:t>
                      </a:r>
                    </a:p>
                    <a:p>
                      <a:r>
                        <a:rPr lang="en-US" sz="1600" dirty="0" smtClean="0"/>
                        <a:t>4 bits (28-31)</a:t>
                      </a:r>
                    </a:p>
                    <a:p>
                      <a:r>
                        <a:rPr lang="en-US" sz="1600" dirty="0" smtClean="0"/>
                        <a:t>3 bits (29-31)</a:t>
                      </a:r>
                    </a:p>
                    <a:p>
                      <a:r>
                        <a:rPr lang="en-US" sz="1600" dirty="0" smtClean="0"/>
                        <a:t>2 bits (30-31)</a:t>
                      </a:r>
                    </a:p>
                    <a:p>
                      <a:r>
                        <a:rPr lang="en-US" sz="1600" dirty="0" smtClean="0"/>
                        <a:t>1 bits (31)</a:t>
                      </a:r>
                    </a:p>
                    <a:p>
                      <a:r>
                        <a:rPr lang="en-US" sz="1600" dirty="0" smtClean="0"/>
                        <a:t>0 bits</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RxAddress to use</a:t>
                      </a:r>
                      <a:r>
                        <a:rPr lang="en-US" sz="1600" baseline="0" dirty="0" smtClean="0"/>
                        <a:t> as PrivID</a:t>
                      </a:r>
                      <a:r>
                        <a:rPr lang="en-US" sz="1600" dirty="0" smtClean="0"/>
                        <a:t> index PrivID index is</a:t>
                      </a:r>
                      <a:r>
                        <a:rPr lang="en-US" sz="1600" baseline="0" dirty="0" smtClean="0"/>
                        <a:t> used as the row # to </a:t>
                      </a:r>
                      <a:r>
                        <a:rPr lang="en-US" sz="1600" dirty="0" smtClean="0"/>
                        <a:t>lookup 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rxprividsel=12 </a:t>
                      </a:r>
                      <a:r>
                        <a:rPr lang="en-US" sz="1600" baseline="0" dirty="0" smtClean="0">
                          <a:sym typeface="Wingdings" pitchFamily="2" charset="2"/>
                        </a:rPr>
                        <a:t> RxAddress [31-28] as index to LUT</a:t>
                      </a:r>
                      <a:endParaRPr lang="en-US" sz="1600" dirty="0"/>
                    </a:p>
                  </a:txBody>
                  <a:tcPr/>
                </a:tc>
                <a:tc>
                  <a:txBody>
                    <a:bodyPr/>
                    <a:lstStyle/>
                    <a:p>
                      <a:r>
                        <a:rPr lang="en-US" sz="1600" dirty="0" smtClean="0"/>
                        <a:t>4</a:t>
                      </a:r>
                      <a:endParaRPr lang="en-US" sz="1600" dirty="0"/>
                    </a:p>
                  </a:txBody>
                  <a:tcPr/>
                </a:tc>
                <a:tc>
                  <a:txBody>
                    <a:bodyPr/>
                    <a:lstStyle/>
                    <a:p>
                      <a:r>
                        <a:rPr lang="en-US" sz="1600" baseline="0" dirty="0" smtClean="0"/>
                        <a:t>4 bits (17-20 to 28-31)</a:t>
                      </a:r>
                    </a:p>
                    <a:p>
                      <a:r>
                        <a:rPr lang="en-US" sz="1600" baseline="0" dirty="0" smtClean="0"/>
                        <a:t>3 bits (29-31)</a:t>
                      </a:r>
                    </a:p>
                    <a:p>
                      <a:r>
                        <a:rPr lang="en-US" sz="1600" baseline="0" dirty="0" smtClean="0"/>
                        <a:t>2 bits (30-31)</a:t>
                      </a:r>
                    </a:p>
                    <a:p>
                      <a:r>
                        <a:rPr lang="en-US" sz="1600" baseline="0" dirty="0" smtClean="0"/>
                        <a:t>1 bit (31)</a:t>
                      </a:r>
                    </a:p>
                    <a:p>
                      <a:r>
                        <a:rPr lang="en-US" sz="1600" baseline="0" dirty="0" smtClean="0"/>
                        <a:t>0 bits</a:t>
                      </a:r>
                      <a:endParaRPr lang="en-US" sz="1600" dirty="0"/>
                    </a:p>
                  </a:txBody>
                  <a:tcPr/>
                </a:tc>
              </a:tr>
            </a:tbl>
          </a:graphicData>
        </a:graphic>
      </p:graphicFrame>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
        <p:nvSpPr>
          <p:cNvPr id="9" name="TextBox 8"/>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000" b="1" dirty="0" smtClean="0"/>
              <a:t>Remember the Overloads!!!</a:t>
            </a:r>
            <a:endParaRPr lang="en-US" sz="2000" b="1" dirty="0"/>
          </a:p>
        </p:txBody>
      </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sz="3600" b="0" dirty="0" smtClean="0"/>
              <a:t>HyperLink User’s Guide – </a:t>
            </a:r>
            <a:r>
              <a:rPr lang="en-US" sz="3600" b="0" dirty="0" err="1" smtClean="0"/>
              <a:t>rxsegsel</a:t>
            </a:r>
            <a:r>
              <a:rPr lang="en-US" sz="3600" b="0" dirty="0" smtClean="0"/>
              <a:t/>
            </a:r>
            <a:br>
              <a:rPr lang="en-US" sz="3600" b="0" dirty="0" smtClean="0"/>
            </a:br>
            <a:r>
              <a:rPr lang="en-US" sz="2800" b="0" dirty="0" smtClean="0">
                <a:hlinkClick r:id="rId2"/>
              </a:rPr>
              <a:t>http://www.ti.com/lit/sprugw8</a:t>
            </a:r>
            <a:r>
              <a:rPr lang="en-US" sz="2800" b="0" dirty="0" smtClean="0"/>
              <a:t> </a:t>
            </a:r>
            <a:endParaRPr lang="en-US" sz="2800" b="0" dirty="0"/>
          </a:p>
        </p:txBody>
      </p:sp>
      <p:sp>
        <p:nvSpPr>
          <p:cNvPr id="4" name="Rectangle 3"/>
          <p:cNvSpPr/>
          <p:nvPr/>
        </p:nvSpPr>
        <p:spPr>
          <a:xfrm>
            <a:off x="0" y="1752600"/>
            <a:ext cx="9144000" cy="861774"/>
          </a:xfrm>
          <a:prstGeom prst="rect">
            <a:avLst/>
          </a:prstGeom>
        </p:spPr>
        <p:txBody>
          <a:bodyPr wrap="square">
            <a:spAutoFit/>
          </a:bodyPr>
          <a:lstStyle/>
          <a:p>
            <a:pPr algn="ctr"/>
            <a:r>
              <a:rPr lang="en-US" dirty="0" smtClean="0"/>
              <a:t>Table 3-10 gives the </a:t>
            </a:r>
            <a:r>
              <a:rPr lang="en-US" dirty="0" err="1" smtClean="0"/>
              <a:t>rxsegsel</a:t>
            </a:r>
            <a:r>
              <a:rPr lang="en-US" dirty="0" smtClean="0"/>
              <a:t> values. A typical line looks like the following: </a:t>
            </a:r>
          </a:p>
          <a:p>
            <a:endParaRPr lang="en-US" dirty="0" smtClean="0"/>
          </a:p>
          <a:p>
            <a:pPr algn="ctr"/>
            <a:r>
              <a:rPr lang="en-US" sz="1400" b="1" dirty="0" smtClean="0">
                <a:latin typeface="Times New Roman" pitchFamily="18" charset="0"/>
                <a:cs typeface="Times New Roman" pitchFamily="18" charset="0"/>
              </a:rPr>
              <a:t>if </a:t>
            </a:r>
            <a:r>
              <a:rPr lang="en-US" sz="1400" b="1" dirty="0" err="1" smtClean="0">
                <a:latin typeface="Times New Roman" pitchFamily="18" charset="0"/>
                <a:cs typeface="Times New Roman" pitchFamily="18" charset="0"/>
              </a:rPr>
              <a:t>rxsegsel</a:t>
            </a:r>
            <a:r>
              <a:rPr lang="en-US" sz="1400" b="1" dirty="0" smtClean="0">
                <a:latin typeface="Times New Roman" pitchFamily="18" charset="0"/>
                <a:cs typeface="Times New Roman" pitchFamily="18" charset="0"/>
              </a:rPr>
              <a:t> = 6 use </a:t>
            </a:r>
            <a:r>
              <a:rPr lang="en-US" sz="1400" b="1" dirty="0" err="1" smtClean="0">
                <a:latin typeface="Times New Roman" pitchFamily="18" charset="0"/>
                <a:cs typeface="Times New Roman" pitchFamily="18" charset="0"/>
              </a:rPr>
              <a:t>RxAddress</a:t>
            </a:r>
            <a:r>
              <a:rPr lang="en-US" sz="1400" b="1" dirty="0" smtClean="0">
                <a:latin typeface="Times New Roman" pitchFamily="18" charset="0"/>
                <a:cs typeface="Times New Roman" pitchFamily="18" charset="0"/>
              </a:rPr>
              <a:t> 27-22 as index to lookup segment/length table, use 0x003fffff as offset mask </a:t>
            </a:r>
            <a:endParaRPr lang="en-US" sz="1400" b="1"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762000"/>
            <a:ext cx="8915400" cy="1015663"/>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Regenerate address mapped to remote memory space, along with Security bit and PrivID from incoming address, based on values in </a:t>
            </a:r>
            <a:r>
              <a:rPr lang="en-US" sz="2000" i="1" kern="0" dirty="0" smtClean="0">
                <a:latin typeface="+mn-lt"/>
                <a:cs typeface="Arial"/>
              </a:rPr>
              <a:t>Rx Address Selector Control Register </a:t>
            </a:r>
            <a:r>
              <a:rPr lang="en-US" sz="2000" kern="0" dirty="0" smtClean="0">
                <a:latin typeface="+mn-lt"/>
                <a:cs typeface="Arial"/>
              </a:rPr>
              <a:t>and LUTs.</a:t>
            </a: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a:t>
            </a:r>
          </a:p>
        </p:txBody>
      </p:sp>
      <p:graphicFrame>
        <p:nvGraphicFramePr>
          <p:cNvPr id="9" name="Object 8"/>
          <p:cNvGraphicFramePr>
            <a:graphicFrameLocks noChangeAspect="1"/>
          </p:cNvGraphicFramePr>
          <p:nvPr/>
        </p:nvGraphicFramePr>
        <p:xfrm>
          <a:off x="185989" y="2042759"/>
          <a:ext cx="8653211" cy="3900841"/>
        </p:xfrm>
        <a:graphic>
          <a:graphicData uri="http://schemas.openxmlformats.org/presentationml/2006/ole">
            <p:oleObj spid="_x0000_s395265" name="Visio" r:id="rId5" imgW="6275188" imgH="2828317" progId="Visio.Drawing.11">
              <p:embed/>
            </p:oleObj>
          </a:graphicData>
        </a:graphic>
      </p:graphicFrame>
    </p:spTree>
    <p:custDataLst>
      <p:tags r:id="rId2"/>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752600"/>
            <a:ext cx="6172200" cy="1631216"/>
          </a:xfrm>
          <a:prstGeom prst="rect">
            <a:avLst/>
          </a:prstGeom>
          <a:noFill/>
        </p:spPr>
        <p:txBody>
          <a:bodyPr wrap="square" rtlCol="0">
            <a:spAutoFit/>
          </a:bodyPr>
          <a:lstStyle/>
          <a:p>
            <a:r>
              <a:rPr lang="en-US" sz="2000" dirty="0" smtClean="0">
                <a:latin typeface="+mn-lt"/>
              </a:rPr>
              <a:t>Each entry in the LUT consists of: </a:t>
            </a:r>
          </a:p>
          <a:p>
            <a:pPr marL="742950" lvl="1" indent="-285750">
              <a:buFont typeface="Arial"/>
              <a:buChar char="•"/>
            </a:pPr>
            <a:r>
              <a:rPr lang="en-US" sz="2000" dirty="0" smtClean="0">
                <a:latin typeface="+mn-lt"/>
              </a:rPr>
              <a:t>16-bit </a:t>
            </a:r>
            <a:r>
              <a:rPr lang="en-US" sz="2000" b="1" dirty="0" smtClean="0">
                <a:latin typeface="+mn-lt"/>
              </a:rPr>
              <a:t>rxSegVal</a:t>
            </a:r>
            <a:r>
              <a:rPr lang="en-US" sz="2000" dirty="0" smtClean="0">
                <a:latin typeface="+mn-lt"/>
              </a:rPr>
              <a:t>, the upper 16-bits of each segment’s base address</a:t>
            </a:r>
          </a:p>
          <a:p>
            <a:pPr marL="742950" lvl="1" indent="-285750">
              <a:buFont typeface="Arial"/>
              <a:buChar char="•"/>
            </a:pPr>
            <a:r>
              <a:rPr lang="en-US" sz="2000" dirty="0">
                <a:latin typeface="+mn-lt"/>
              </a:rPr>
              <a:t>5-bit </a:t>
            </a:r>
            <a:r>
              <a:rPr lang="en-US" sz="2000" b="1" dirty="0">
                <a:latin typeface="+mn-lt"/>
              </a:rPr>
              <a:t>rxLenVal</a:t>
            </a:r>
            <a:r>
              <a:rPr lang="en-US" sz="2000" dirty="0">
                <a:latin typeface="+mn-lt"/>
              </a:rPr>
              <a:t>, which represents the segment size as per </a:t>
            </a:r>
            <a:r>
              <a:rPr lang="en-US" sz="2000" dirty="0" smtClean="0">
                <a:latin typeface="+mn-lt"/>
              </a:rPr>
              <a:t>table on the right and a mask</a:t>
            </a:r>
            <a:endParaRPr lang="en-US" sz="20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xmlns="" val="3271314287"/>
              </p:ext>
            </p:extLst>
          </p:nvPr>
        </p:nvGraphicFramePr>
        <p:xfrm>
          <a:off x="7086600" y="17526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Rectangle 8"/>
          <p:cNvSpPr/>
          <p:nvPr/>
        </p:nvSpPr>
        <p:spPr>
          <a:xfrm>
            <a:off x="228600" y="838200"/>
            <a:ext cx="8534400" cy="461665"/>
          </a:xfrm>
          <a:prstGeom prst="rect">
            <a:avLst/>
          </a:prstGeom>
        </p:spPr>
        <p:txBody>
          <a:bodyPr wrap="square">
            <a:spAutoFit/>
          </a:bodyPr>
          <a:lstStyle/>
          <a:p>
            <a:r>
              <a:rPr lang="en-US" sz="2400" b="1" dirty="0" smtClean="0">
                <a:solidFill>
                  <a:srgbClr val="3366FF"/>
                </a:solidFill>
                <a:latin typeface="+mn-lt"/>
              </a:rPr>
              <a:t>SEGMENT LUT</a:t>
            </a:r>
            <a:endParaRPr lang="en-US" sz="2400" dirty="0">
              <a:latin typeface="+mn-lt"/>
            </a:endParaRPr>
          </a:p>
        </p:txBody>
      </p:sp>
      <p:sp>
        <p:nvSpPr>
          <p:cNvPr id="12" name="Rectangle 11"/>
          <p:cNvSpPr/>
          <p:nvPr/>
        </p:nvSpPr>
        <p:spPr>
          <a:xfrm>
            <a:off x="228600" y="1295400"/>
            <a:ext cx="8763000" cy="400110"/>
          </a:xfrm>
          <a:prstGeom prst="rect">
            <a:avLst/>
          </a:prstGeom>
        </p:spPr>
        <p:txBody>
          <a:bodyPr wrap="square">
            <a:spAutoFit/>
          </a:bodyPr>
          <a:lstStyle/>
          <a:p>
            <a:pPr lvl="0"/>
            <a:r>
              <a:rPr lang="en-US" sz="2000" dirty="0">
                <a:solidFill>
                  <a:srgbClr val="1F497D">
                    <a:lumMod val="60000"/>
                    <a:lumOff val="40000"/>
                  </a:srgbClr>
                </a:solidFill>
                <a:latin typeface="+mn-lt"/>
              </a:rPr>
              <a:t>hyplnkRXSegTbl_t</a:t>
            </a:r>
            <a:r>
              <a:rPr lang="en-US" sz="2000" dirty="0">
                <a:solidFill>
                  <a:srgbClr val="000000"/>
                </a:solidFill>
                <a:latin typeface="+mn-lt"/>
              </a:rPr>
              <a:t> [numSegments], with numSegments&lt;=64 &amp; power of 2 </a:t>
            </a:r>
          </a:p>
        </p:txBody>
      </p:sp>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14" name="Rectangle 13"/>
          <p:cNvSpPr/>
          <p:nvPr/>
        </p:nvSpPr>
        <p:spPr>
          <a:xfrm>
            <a:off x="228600" y="3581400"/>
            <a:ext cx="4876800" cy="2308324"/>
          </a:xfrm>
          <a:prstGeom prst="rect">
            <a:avLst/>
          </a:prstGeom>
        </p:spPr>
        <p:txBody>
          <a:bodyPr wrap="square">
            <a:spAutoFit/>
          </a:bodyPr>
          <a:lstStyle/>
          <a:p>
            <a:r>
              <a:rPr lang="en-US" b="1" dirty="0" smtClean="0"/>
              <a:t>Example Scenario</a:t>
            </a:r>
          </a:p>
          <a:p>
            <a:r>
              <a:rPr lang="en-US" dirty="0" smtClean="0"/>
              <a:t>4 segments, 4 MB each, with base addresses:</a:t>
            </a:r>
          </a:p>
          <a:p>
            <a:pPr>
              <a:buFont typeface="Arial" pitchFamily="34" charset="0"/>
              <a:buChar char="•"/>
            </a:pPr>
            <a:r>
              <a:rPr lang="en-US" dirty="0" smtClean="0"/>
              <a:t> 0x8000_0000</a:t>
            </a:r>
          </a:p>
          <a:p>
            <a:pPr>
              <a:buFont typeface="Arial" pitchFamily="34" charset="0"/>
              <a:buChar char="•"/>
            </a:pPr>
            <a:r>
              <a:rPr lang="en-US" dirty="0" smtClean="0"/>
              <a:t> 0x8200_0000</a:t>
            </a:r>
          </a:p>
          <a:p>
            <a:pPr>
              <a:buFont typeface="Arial" pitchFamily="34" charset="0"/>
              <a:buChar char="•"/>
            </a:pPr>
            <a:r>
              <a:rPr lang="en-US" dirty="0" smtClean="0"/>
              <a:t> 0x8400_0000</a:t>
            </a:r>
          </a:p>
          <a:p>
            <a:pPr>
              <a:buFont typeface="Arial" pitchFamily="34" charset="0"/>
              <a:buChar char="•"/>
            </a:pPr>
            <a:r>
              <a:rPr lang="en-US" dirty="0" smtClean="0"/>
              <a:t> 0x8600_0000</a:t>
            </a:r>
          </a:p>
          <a:p>
            <a:endParaRPr lang="en-US" dirty="0" smtClean="0"/>
          </a:p>
          <a:p>
            <a:r>
              <a:rPr lang="en-US" dirty="0" smtClean="0"/>
              <a:t>Then Segment LUT will be:</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xmlns="" val="2481820134"/>
              </p:ext>
            </p:extLst>
          </p:nvPr>
        </p:nvGraphicFramePr>
        <p:xfrm>
          <a:off x="5181600" y="4267200"/>
          <a:ext cx="3195511" cy="185420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0x8600</a:t>
                      </a:r>
                      <a:endParaRPr lang="en-US" dirty="0"/>
                    </a:p>
                  </a:txBody>
                  <a:tcPr/>
                </a:tc>
                <a:tc>
                  <a:txBody>
                    <a:bodyPr/>
                    <a:lstStyle/>
                    <a:p>
                      <a:pPr algn="ctr"/>
                      <a:r>
                        <a:rPr lang="en-US" dirty="0" smtClean="0"/>
                        <a:t>21</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8" name="TextBox 7"/>
          <p:cNvSpPr txBox="1"/>
          <p:nvPr/>
        </p:nvSpPr>
        <p:spPr>
          <a:xfrm>
            <a:off x="228600" y="2438400"/>
            <a:ext cx="8458200" cy="1015663"/>
          </a:xfrm>
          <a:prstGeom prst="rect">
            <a:avLst/>
          </a:prstGeom>
          <a:noFill/>
        </p:spPr>
        <p:txBody>
          <a:bodyPr wrap="square" rtlCol="0">
            <a:spAutoFit/>
          </a:bodyPr>
          <a:lstStyle/>
          <a:p>
            <a:r>
              <a:rPr lang="en-US" sz="2000" dirty="0" smtClean="0">
                <a:latin typeface="+mn-lt"/>
              </a:rPr>
              <a:t>Each entry in the LUT consists of: </a:t>
            </a:r>
          </a:p>
          <a:p>
            <a:pPr>
              <a:buFont typeface="Arial" pitchFamily="34" charset="0"/>
              <a:buChar char="•"/>
            </a:pPr>
            <a:r>
              <a:rPr lang="en-US" sz="2000" dirty="0" smtClean="0">
                <a:latin typeface="+mn-lt"/>
              </a:rPr>
              <a:t> A value between 0-15 that represent the privilege ID of the master</a:t>
            </a:r>
          </a:p>
          <a:p>
            <a:pPr>
              <a:buFont typeface="Arial" pitchFamily="34" charset="0"/>
              <a:buChar char="•"/>
            </a:pPr>
            <a:r>
              <a:rPr lang="en-US" sz="2000" dirty="0" smtClean="0">
                <a:latin typeface="+mn-lt"/>
              </a:rPr>
              <a:t> Common use, value D if comes from any core, E if from any other master</a:t>
            </a:r>
          </a:p>
        </p:txBody>
      </p:sp>
      <p:sp>
        <p:nvSpPr>
          <p:cNvPr id="10" name="Rectangle 9"/>
          <p:cNvSpPr/>
          <p:nvPr/>
        </p:nvSpPr>
        <p:spPr>
          <a:xfrm>
            <a:off x="228600" y="1371600"/>
            <a:ext cx="8534400" cy="461665"/>
          </a:xfrm>
          <a:prstGeom prst="rect">
            <a:avLst/>
          </a:prstGeom>
        </p:spPr>
        <p:txBody>
          <a:bodyPr wrap="square">
            <a:spAutoFit/>
          </a:bodyPr>
          <a:lstStyle/>
          <a:p>
            <a:r>
              <a:rPr lang="en-US" sz="2400" b="1" dirty="0" smtClean="0">
                <a:solidFill>
                  <a:srgbClr val="3366FF"/>
                </a:solidFill>
                <a:latin typeface="+mn-lt"/>
              </a:rPr>
              <a:t>Privilege ID  LUT</a:t>
            </a:r>
            <a:endParaRPr lang="en-US" sz="2400" dirty="0">
              <a:latin typeface="+mn-lt"/>
            </a:endParaRPr>
          </a:p>
        </p:txBody>
      </p:sp>
      <p:sp>
        <p:nvSpPr>
          <p:cNvPr id="11" name="Rectangle 10"/>
          <p:cNvSpPr/>
          <p:nvPr/>
        </p:nvSpPr>
        <p:spPr>
          <a:xfrm>
            <a:off x="228600" y="1828800"/>
            <a:ext cx="8763000" cy="400110"/>
          </a:xfrm>
          <a:prstGeom prst="rect">
            <a:avLst/>
          </a:prstGeom>
        </p:spPr>
        <p:txBody>
          <a:bodyPr wrap="square">
            <a:spAutoFit/>
          </a:bodyPr>
          <a:lstStyle/>
          <a:p>
            <a:pPr lvl="0"/>
            <a:r>
              <a:rPr lang="en-US" sz="2000" dirty="0" smtClean="0">
                <a:solidFill>
                  <a:srgbClr val="1F497D">
                    <a:lumMod val="60000"/>
                    <a:lumOff val="40000"/>
                  </a:srgbClr>
                </a:solidFill>
                <a:latin typeface="+mn-lt"/>
              </a:rPr>
              <a:t>hyplnkRXPrivTbl_t</a:t>
            </a:r>
            <a:r>
              <a:rPr lang="en-US" sz="2000" dirty="0" smtClean="0">
                <a:solidFill>
                  <a:srgbClr val="000000"/>
                </a:solidFill>
                <a:latin typeface="+mn-lt"/>
              </a:rPr>
              <a:t> [numPriv], </a:t>
            </a:r>
            <a:r>
              <a:rPr lang="en-US" sz="2000" dirty="0">
                <a:solidFill>
                  <a:srgbClr val="000000"/>
                </a:solidFill>
                <a:latin typeface="+mn-lt"/>
              </a:rPr>
              <a:t>with </a:t>
            </a:r>
            <a:r>
              <a:rPr lang="en-US" sz="2000" dirty="0" smtClean="0">
                <a:solidFill>
                  <a:srgbClr val="000000"/>
                </a:solidFill>
              </a:rPr>
              <a:t>numPriv </a:t>
            </a:r>
            <a:r>
              <a:rPr lang="en-US" sz="2000" dirty="0" smtClean="0">
                <a:solidFill>
                  <a:srgbClr val="000000"/>
                </a:solidFill>
                <a:latin typeface="+mn-lt"/>
              </a:rPr>
              <a:t>&lt;=16 &amp; </a:t>
            </a:r>
            <a:r>
              <a:rPr lang="en-US" sz="2000" dirty="0" smtClean="0">
                <a:solidFill>
                  <a:srgbClr val="000000"/>
                </a:solidFill>
              </a:rPr>
              <a:t>power of 2</a:t>
            </a:r>
            <a:r>
              <a:rPr lang="en-US" sz="2000" dirty="0" smtClean="0">
                <a:solidFill>
                  <a:srgbClr val="000000"/>
                </a:solidFill>
                <a:latin typeface="+mn-lt"/>
              </a:rPr>
              <a:t> </a:t>
            </a:r>
            <a:endParaRPr lang="en-US" sz="2000" dirty="0">
              <a:solidFill>
                <a:srgbClr val="0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304800"/>
            <a:ext cx="8229600" cy="762000"/>
          </a:xfrm>
          <a:prstGeom prst="rect">
            <a:avLst/>
          </a:prstGeom>
        </p:spPr>
        <p:txBody>
          <a:bodyPr/>
          <a:lstStyle/>
          <a:p>
            <a:pPr lvl="0" algn="ctr"/>
            <a:r>
              <a:rPr lang="en-US" sz="3600" kern="0" dirty="0" smtClean="0">
                <a:latin typeface="+mn-lt"/>
                <a:ea typeface="+mj-ea"/>
                <a:cs typeface="Arial"/>
              </a:rPr>
              <a:t>Examples</a:t>
            </a:r>
          </a:p>
        </p:txBody>
      </p:sp>
      <p:sp>
        <p:nvSpPr>
          <p:cNvPr id="355329" name="Rectangle 1"/>
          <p:cNvSpPr>
            <a:spLocks noChangeArrowheads="1"/>
          </p:cNvSpPr>
          <p:nvPr/>
        </p:nvSpPr>
        <p:spPr bwMode="auto">
          <a:xfrm>
            <a:off x="457200" y="1371600"/>
            <a:ext cx="77724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will now present several examples that can be used on KeyStone devices with the following limitations: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Arial" pitchFamily="34" charset="0"/>
              <a:buChar char="•"/>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 security bit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Arial" pitchFamily="34" charset="0"/>
              <a:buChar char="•"/>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privilege ID index is in the 4 MSB of the address; bits 28-31</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Arial" pitchFamily="34" charset="0"/>
              <a:buChar char="•"/>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will cover the RX overlay registers, and the different LUTs</a:t>
            </a:r>
          </a:p>
          <a:p>
            <a:pPr marL="914400" lvl="1" indent="-457200" eaLnBrk="0" hangingPunct="0">
              <a:buFont typeface="Arial" pitchFamily="34" charset="0"/>
              <a:buChar char="•"/>
            </a:pPr>
            <a:r>
              <a:rPr lang="en-US" sz="2000" dirty="0" smtClean="0">
                <a:latin typeface="Calibri" pitchFamily="34" charset="0"/>
                <a:cs typeface="Times New Roman" pitchFamily="18" charset="0"/>
              </a:rPr>
              <a:t>On the TX side, always send the upper 28 bits, so that:</a:t>
            </a:r>
          </a:p>
          <a:p>
            <a:pPr marL="1371600" lvl="2" indent="-457200" eaLnBrk="0" hangingPunct="0">
              <a:buFont typeface="Wingdings" pitchFamily="2" charset="2"/>
              <a:buChar char="§"/>
            </a:pPr>
            <a:r>
              <a:rPr lang="en-US" sz="2000" dirty="0" err="1" smtClean="0">
                <a:latin typeface="Calibri" pitchFamily="34" charset="0"/>
                <a:cs typeface="Times New Roman" pitchFamily="18" charset="0"/>
              </a:rPr>
              <a:t>txsecovl</a:t>
            </a:r>
            <a:r>
              <a:rPr lang="en-US" sz="2000" dirty="0" smtClean="0">
                <a:latin typeface="Calibri" pitchFamily="34" charset="0"/>
                <a:cs typeface="Times New Roman" pitchFamily="18" charset="0"/>
              </a:rPr>
              <a:t> = 0</a:t>
            </a:r>
          </a:p>
          <a:p>
            <a:pPr marL="1371600" lvl="2" indent="-457200" eaLnBrk="0" hangingPunct="0">
              <a:buFont typeface="Wingdings" pitchFamily="2" charset="2"/>
              <a:buChar char="§"/>
            </a:pPr>
            <a:r>
              <a:rPr lang="en-US" sz="2000" dirty="0" err="1" smtClean="0">
                <a:latin typeface="Calibri" pitchFamily="34" charset="0"/>
                <a:cs typeface="Times New Roman" pitchFamily="18" charset="0"/>
              </a:rPr>
              <a:t>txprividovl</a:t>
            </a:r>
            <a:r>
              <a:rPr lang="en-US" sz="2000" dirty="0" smtClean="0">
                <a:latin typeface="Calibri" pitchFamily="34" charset="0"/>
                <a:cs typeface="Times New Roman" pitchFamily="18" charset="0"/>
              </a:rPr>
              <a:t> = 12 (bits 28-31)</a:t>
            </a:r>
          </a:p>
          <a:p>
            <a:pPr marL="1371600" lvl="2" indent="-457200" eaLnBrk="0" hangingPunct="0">
              <a:buFont typeface="Wingdings" pitchFamily="2" charset="2"/>
              <a:buChar char="§"/>
            </a:pPr>
            <a:r>
              <a:rPr lang="en-US" sz="2000" dirty="0" err="1" smtClean="0">
                <a:latin typeface="Calibri" pitchFamily="34" charset="0"/>
                <a:cs typeface="Times New Roman" pitchFamily="18" charset="0"/>
              </a:rPr>
              <a:t>txigmask</a:t>
            </a:r>
            <a:r>
              <a:rPr lang="en-US" sz="2000" dirty="0" smtClean="0">
                <a:latin typeface="Calibri" pitchFamily="34" charset="0"/>
                <a:cs typeface="Times New Roman" pitchFamily="18" charset="0"/>
              </a:rPr>
              <a:t> = 11 (0x0fffffff)</a:t>
            </a:r>
          </a:p>
        </p:txBody>
      </p:sp>
      <p:graphicFrame>
        <p:nvGraphicFramePr>
          <p:cNvPr id="9" name="Table 8"/>
          <p:cNvGraphicFramePr>
            <a:graphicFrameLocks noGrp="1"/>
          </p:cNvGraphicFramePr>
          <p:nvPr>
            <p:extLst>
              <p:ext uri="{D42A27DB-BD31-4B8C-83A1-F6EECF244321}">
                <p14:modId xmlns:p14="http://schemas.microsoft.com/office/powerpoint/2010/main" xmlns="" val="3350935640"/>
              </p:ext>
            </p:extLst>
          </p:nvPr>
        </p:nvGraphicFramePr>
        <p:xfrm>
          <a:off x="304800" y="441960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000000000000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1100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1011</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3271314287"/>
              </p:ext>
            </p:extLst>
          </p:nvPr>
        </p:nvGraphicFramePr>
        <p:xfrm>
          <a:off x="6324600" y="1066800"/>
          <a:ext cx="2362200" cy="5257800"/>
        </p:xfrm>
        <a:graphic>
          <a:graphicData uri="http://schemas.openxmlformats.org/drawingml/2006/table">
            <a:tbl>
              <a:tblPr firstRow="1" bandRow="1">
                <a:tableStyleId>{8799B23B-EC83-4686-B30A-512413B5E67A}</a:tableStyleId>
              </a:tblPr>
              <a:tblGrid>
                <a:gridCol w="1279525"/>
                <a:gridCol w="1082675"/>
              </a:tblGrid>
              <a:tr h="353720">
                <a:tc>
                  <a:txBody>
                    <a:bodyPr/>
                    <a:lstStyle/>
                    <a:p>
                      <a:pPr algn="ctr"/>
                      <a:r>
                        <a:rPr lang="en-US" sz="1500" dirty="0" smtClean="0">
                          <a:latin typeface="+mn-lt"/>
                          <a:cs typeface="Arial"/>
                        </a:rPr>
                        <a:t>Index</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Value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D</a:t>
                      </a:r>
                      <a:r>
                        <a:rPr lang="en-US" sz="1400" baseline="0" dirty="0" smtClean="0">
                          <a:latin typeface="+mn-lt"/>
                          <a:cs typeface="Arial"/>
                        </a:rPr>
                        <a:t> = 1101</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2</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3</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4</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5</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6</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7</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8</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    </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9</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11</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12</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13</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14</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2080">
                <a:tc>
                  <a:txBody>
                    <a:bodyPr/>
                    <a:lstStyle/>
                    <a:p>
                      <a:pPr algn="ctr"/>
                      <a:r>
                        <a:rPr lang="en-US" sz="1400" dirty="0" smtClean="0">
                          <a:latin typeface="+mn-lt"/>
                          <a:cs typeface="Arial"/>
                        </a:rPr>
                        <a:t>15</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Rectangle 7"/>
          <p:cNvSpPr/>
          <p:nvPr/>
        </p:nvSpPr>
        <p:spPr>
          <a:xfrm>
            <a:off x="304800" y="1000065"/>
            <a:ext cx="5638800" cy="4708981"/>
          </a:xfrm>
          <a:prstGeom prst="rect">
            <a:avLst/>
          </a:prstGeom>
        </p:spPr>
        <p:txBody>
          <a:bodyPr wrap="square">
            <a:spAutoFit/>
          </a:bodyPr>
          <a:lstStyle/>
          <a:p>
            <a:pPr marL="182880"/>
            <a:r>
              <a:rPr lang="en-US" sz="2000" dirty="0" smtClean="0">
                <a:latin typeface="+mn-lt"/>
                <a:cs typeface="Arial"/>
              </a:rPr>
              <a:t>The look-up table shown is for a </a:t>
            </a:r>
            <a:r>
              <a:rPr lang="en-US" sz="2000" dirty="0" err="1" smtClean="0">
                <a:latin typeface="+mn-lt"/>
                <a:cs typeface="Arial"/>
              </a:rPr>
              <a:t>privID</a:t>
            </a:r>
            <a:r>
              <a:rPr lang="en-US" sz="2000" dirty="0" smtClean="0">
                <a:latin typeface="+mn-lt"/>
                <a:cs typeface="Arial"/>
              </a:rPr>
              <a:t> with the following characteristics:</a:t>
            </a:r>
          </a:p>
          <a:p>
            <a:pPr marL="640080" lvl="1" indent="-182880">
              <a:buFont typeface="Arial" pitchFamily="34" charset="0"/>
              <a:buChar char="•"/>
            </a:pPr>
            <a:r>
              <a:rPr lang="en-US" sz="2000" dirty="0" smtClean="0">
                <a:latin typeface="+mn-lt"/>
                <a:cs typeface="Arial"/>
              </a:rPr>
              <a:t>All remote cores will have PrivID of D</a:t>
            </a:r>
          </a:p>
          <a:p>
            <a:pPr marL="640080" lvl="1" indent="-182880">
              <a:buFont typeface="Arial" pitchFamily="34" charset="0"/>
              <a:buChar char="•"/>
            </a:pPr>
            <a:r>
              <a:rPr lang="en-US" sz="2000" dirty="0" smtClean="0">
                <a:latin typeface="+mn-lt"/>
                <a:cs typeface="Arial"/>
              </a:rPr>
              <a:t>All other masters have ID of E</a:t>
            </a:r>
          </a:p>
          <a:p>
            <a:pPr marL="640080" lvl="1" indent="-182880">
              <a:buFont typeface="Arial" pitchFamily="34" charset="0"/>
              <a:buChar char="•"/>
            </a:pPr>
            <a:r>
              <a:rPr lang="en-US" sz="2000" dirty="0" smtClean="0">
                <a:latin typeface="+mn-lt"/>
                <a:cs typeface="Arial"/>
              </a:rPr>
              <a:t>4 bits are used to express the </a:t>
            </a:r>
            <a:r>
              <a:rPr lang="en-US" sz="2000" dirty="0" err="1" smtClean="0">
                <a:latin typeface="+mn-lt"/>
                <a:cs typeface="Arial"/>
              </a:rPr>
              <a:t>PrivID</a:t>
            </a:r>
            <a:r>
              <a:rPr lang="en-US" sz="2000" dirty="0" smtClean="0">
                <a:latin typeface="+mn-lt"/>
                <a:cs typeface="Arial"/>
              </a:rPr>
              <a:t> index</a:t>
            </a:r>
          </a:p>
          <a:p>
            <a:endParaRPr lang="en-US" sz="2000" dirty="0" smtClean="0"/>
          </a:p>
          <a:p>
            <a:r>
              <a:rPr lang="en-US" sz="2000" dirty="0" smtClean="0">
                <a:solidFill>
                  <a:srgbClr val="FF0000"/>
                </a:solidFill>
              </a:rPr>
              <a:t>Questions:</a:t>
            </a:r>
            <a:endParaRPr lang="en-US" sz="2000" dirty="0" smtClean="0"/>
          </a:p>
          <a:p>
            <a:pPr marL="640080" lvl="1" indent="-182880">
              <a:buFont typeface="Arial" pitchFamily="34" charset="0"/>
              <a:buChar char="•"/>
            </a:pPr>
            <a:r>
              <a:rPr lang="en-US" sz="2000" dirty="0" smtClean="0">
                <a:solidFill>
                  <a:srgbClr val="FF0000"/>
                </a:solidFill>
                <a:latin typeface="+mn-lt"/>
                <a:cs typeface="Arial"/>
              </a:rPr>
              <a:t>What happens if there is a security bit in bit location 28?</a:t>
            </a:r>
          </a:p>
          <a:p>
            <a:pPr marL="640080" lvl="1" indent="-182880">
              <a:buFont typeface="Arial" pitchFamily="34" charset="0"/>
              <a:buChar char="•"/>
            </a:pPr>
            <a:r>
              <a:rPr lang="en-US" sz="2000" dirty="0" smtClean="0">
                <a:solidFill>
                  <a:srgbClr val="FF0000"/>
                </a:solidFill>
                <a:latin typeface="+mn-lt"/>
                <a:cs typeface="Arial"/>
              </a:rPr>
              <a:t>What if the security bit is in bit location 31?</a:t>
            </a:r>
          </a:p>
          <a:p>
            <a:endParaRPr lang="en-US" sz="2000" dirty="0" smtClean="0">
              <a:latin typeface="+mn-lt"/>
            </a:endParaRPr>
          </a:p>
          <a:p>
            <a:pPr lvl="1"/>
            <a:r>
              <a:rPr lang="en-US" sz="2000" dirty="0" smtClean="0">
                <a:solidFill>
                  <a:srgbClr val="0070C0"/>
                </a:solidFill>
                <a:latin typeface="+mn-lt"/>
              </a:rPr>
              <a:t>NOTE: KeyStone II uses a fixed </a:t>
            </a:r>
            <a:r>
              <a:rPr lang="en-US" sz="2000" dirty="0" err="1" smtClean="0">
                <a:solidFill>
                  <a:srgbClr val="0070C0"/>
                </a:solidFill>
                <a:latin typeface="+mn-lt"/>
              </a:rPr>
              <a:t>PrivID</a:t>
            </a:r>
            <a:r>
              <a:rPr lang="en-US" sz="2000" dirty="0" smtClean="0">
                <a:solidFill>
                  <a:srgbClr val="0070C0"/>
                </a:solidFill>
                <a:latin typeface="+mn-lt"/>
              </a:rPr>
              <a:t> for remote HyperLink access. We strongly suggest the user fill all tables with the value 0xE (KeyStone II fixed value). </a:t>
            </a:r>
          </a:p>
        </p:txBody>
      </p:sp>
      <p:sp>
        <p:nvSpPr>
          <p:cNvPr id="13" name="Title 1"/>
          <p:cNvSpPr txBox="1">
            <a:spLocks/>
          </p:cNvSpPr>
          <p:nvPr/>
        </p:nvSpPr>
        <p:spPr>
          <a:xfrm>
            <a:off x="533400" y="152400"/>
            <a:ext cx="8229600" cy="609600"/>
          </a:xfrm>
          <a:prstGeom prst="rect">
            <a:avLst/>
          </a:prstGeom>
        </p:spPr>
        <p:txBody>
          <a:bodyPr/>
          <a:lstStyle/>
          <a:p>
            <a:pPr lvl="0" algn="ctr"/>
            <a:r>
              <a:rPr lang="en-US" sz="3600" kern="0" dirty="0" smtClean="0">
                <a:latin typeface="+mn-lt"/>
                <a:ea typeface="+mj-ea"/>
                <a:cs typeface="Arial"/>
              </a:rPr>
              <a:t>RX Side, Privilege LUT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600" b="1" dirty="0" smtClean="0">
                <a:cs typeface="Arial"/>
              </a:rPr>
              <a:t>Overview</a:t>
            </a:r>
          </a:p>
          <a:p>
            <a:pPr marL="514350" indent="-514350" eaLnBrk="1" fontAlgn="auto" hangingPunct="1">
              <a:spcAft>
                <a:spcPts val="0"/>
              </a:spcAft>
              <a:defRPr/>
            </a:pPr>
            <a:r>
              <a:rPr lang="en-US" sz="2600" dirty="0" smtClean="0">
                <a:cs typeface="Arial"/>
              </a:rPr>
              <a:t>Address Translation</a:t>
            </a:r>
          </a:p>
          <a:p>
            <a:pPr marL="514350" indent="-514350" eaLnBrk="1" fontAlgn="auto" hangingPunct="1">
              <a:spcAft>
                <a:spcPts val="0"/>
              </a:spcAft>
              <a:defRPr/>
            </a:pPr>
            <a:r>
              <a:rPr lang="en-US" sz="2600" dirty="0" smtClean="0">
                <a:cs typeface="Arial"/>
              </a:rPr>
              <a:t>Configuration</a:t>
            </a:r>
          </a:p>
          <a:p>
            <a:pPr marL="514350" indent="-514350" eaLnBrk="1" fontAlgn="auto" hangingPunct="1">
              <a:spcAft>
                <a:spcPts val="0"/>
              </a:spcAft>
              <a:defRPr/>
            </a:pPr>
            <a:r>
              <a:rPr lang="en-US" sz="2600" dirty="0" smtClean="0">
                <a:cs typeface="Arial"/>
              </a:rPr>
              <a:t>Performance</a:t>
            </a:r>
          </a:p>
          <a:p>
            <a:pPr marL="514350" indent="-514350" eaLnBrk="1" fontAlgn="auto" hangingPunct="1">
              <a:spcAft>
                <a:spcPts val="0"/>
              </a:spcAft>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04800" y="685800"/>
            <a:ext cx="6858000" cy="563231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the following:</a:t>
            </a:r>
          </a:p>
          <a:p>
            <a:pPr marL="182880" indent="-182880">
              <a:buFont typeface="Arial" pitchFamily="34" charset="0"/>
              <a:buChar char="•"/>
            </a:pPr>
            <a:r>
              <a:rPr lang="en-US" sz="2000" dirty="0" smtClean="0">
                <a:latin typeface="+mn-lt"/>
                <a:cs typeface="Arial"/>
              </a:rPr>
              <a:t>Remote </a:t>
            </a:r>
            <a:r>
              <a:rPr lang="en-US" sz="2000" dirty="0">
                <a:latin typeface="+mn-lt"/>
                <a:cs typeface="Arial"/>
              </a:rPr>
              <a:t>DDR </a:t>
            </a:r>
            <a:r>
              <a:rPr lang="en-US" sz="2000" dirty="0" smtClean="0">
                <a:latin typeface="+mn-lt"/>
                <a:cs typeface="Arial"/>
              </a:rPr>
              <a:t>0x8000_0000 - 0x8FFF_FFFF</a:t>
            </a:r>
          </a:p>
          <a:p>
            <a:pPr marL="182880" indent="-182880">
              <a:buFont typeface="Arial" pitchFamily="34" charset="0"/>
              <a:buChar char="•"/>
            </a:pPr>
            <a:r>
              <a:rPr lang="en-US" sz="2000" dirty="0" smtClean="0">
                <a:latin typeface="+mn-lt"/>
                <a:cs typeface="Arial"/>
              </a:rPr>
              <a:t>One 256MB segment </a:t>
            </a:r>
          </a:p>
          <a:p>
            <a:pPr marL="182880" indent="-182880">
              <a:buFont typeface="Arial" pitchFamily="34" charset="0"/>
              <a:buChar char="•"/>
            </a:pPr>
            <a:r>
              <a:rPr lang="en-US" sz="2000" dirty="0" smtClean="0">
                <a:latin typeface="+mn-lt"/>
                <a:cs typeface="Arial"/>
              </a:rPr>
              <a:t>Accessible by all 16 masters on the local side</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segment size is 256M, the offset mask must be 0x0fff ffff and thus, rxsegsel = 12. The index to lookup table is bits 28-31, and 0x0fffffff is the mask</a:t>
            </a:r>
          </a:p>
          <a:p>
            <a:pPr marL="457200" indent="-457200">
              <a:buAutoNum type="arabicPeriod"/>
            </a:pPr>
            <a:r>
              <a:rPr lang="en-US" sz="2000" dirty="0" smtClean="0">
                <a:latin typeface="+mn-lt"/>
                <a:cs typeface="Arial"/>
              </a:rPr>
              <a:t>It looks like the table should have only one, segment 0, rxSegVal = 0x8000, and rxLenVal = 27 </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buAutoNum type="arabicPeriod"/>
            </a:pPr>
            <a:r>
              <a:rPr lang="en-US" sz="2000" b="1" dirty="0" smtClean="0">
                <a:solidFill>
                  <a:srgbClr val="FF0000"/>
                </a:solidFill>
                <a:latin typeface="+mn-lt"/>
                <a:cs typeface="Arial"/>
              </a:rPr>
              <a:t>Notice the overlay of the master </a:t>
            </a:r>
            <a:r>
              <a:rPr lang="en-US" sz="2000" b="1" dirty="0" err="1" smtClean="0">
                <a:solidFill>
                  <a:srgbClr val="FF0000"/>
                </a:solidFill>
                <a:latin typeface="+mn-lt"/>
                <a:cs typeface="Arial"/>
              </a:rPr>
              <a:t>priviID</a:t>
            </a:r>
            <a:r>
              <a:rPr lang="en-US" sz="2000" b="1" dirty="0" smtClean="0">
                <a:solidFill>
                  <a:srgbClr val="FF0000"/>
                </a:solidFill>
                <a:latin typeface="+mn-lt"/>
                <a:cs typeface="Arial"/>
              </a:rPr>
              <a:t> on the index.</a:t>
            </a:r>
            <a:br>
              <a:rPr lang="en-US" sz="2000" b="1" dirty="0" smtClean="0">
                <a:solidFill>
                  <a:srgbClr val="FF0000"/>
                </a:solidFill>
                <a:latin typeface="+mn-lt"/>
                <a:cs typeface="Arial"/>
              </a:rPr>
            </a:br>
            <a:r>
              <a:rPr lang="en-US" sz="2000" b="1" dirty="0" smtClean="0">
                <a:solidFill>
                  <a:srgbClr val="FF0000"/>
                </a:solidFill>
                <a:latin typeface="+mn-lt"/>
                <a:cs typeface="Arial"/>
              </a:rPr>
              <a:t>This means that the segment index can be any number between 0 and 15. So the first line must be repeated 16 times.</a:t>
            </a:r>
          </a:p>
        </p:txBody>
      </p:sp>
      <p:sp>
        <p:nvSpPr>
          <p:cNvPr id="11" name="Title 1"/>
          <p:cNvSpPr txBox="1">
            <a:spLocks/>
          </p:cNvSpPr>
          <p:nvPr/>
        </p:nvSpPr>
        <p:spPr>
          <a:xfrm>
            <a:off x="457200" y="0"/>
            <a:ext cx="8229600" cy="762000"/>
          </a:xfrm>
          <a:prstGeom prst="rect">
            <a:avLst/>
          </a:prstGeom>
        </p:spPr>
        <p:txBody>
          <a:bodyPr/>
          <a:lstStyle/>
          <a:p>
            <a:pPr lvl="0" algn="ctr"/>
            <a:r>
              <a:rPr lang="en-US" sz="3600" kern="0" dirty="0" smtClean="0">
                <a:latin typeface="+mn-lt"/>
                <a:ea typeface="+mj-ea"/>
                <a:cs typeface="Arial"/>
              </a:rPr>
              <a:t>Address Translation: Example 1 (1/2)</a:t>
            </a:r>
          </a:p>
        </p:txBody>
      </p:sp>
      <p:graphicFrame>
        <p:nvGraphicFramePr>
          <p:cNvPr id="10" name="Table 9"/>
          <p:cNvGraphicFramePr>
            <a:graphicFrameLocks noGrp="1"/>
          </p:cNvGraphicFramePr>
          <p:nvPr>
            <p:extLst>
              <p:ext uri="{D42A27DB-BD31-4B8C-83A1-F6EECF244321}">
                <p14:modId xmlns:p14="http://schemas.microsoft.com/office/powerpoint/2010/main" xmlns="" val="1551641219"/>
              </p:ext>
            </p:extLst>
          </p:nvPr>
        </p:nvGraphicFramePr>
        <p:xfrm>
          <a:off x="7391400" y="762000"/>
          <a:ext cx="1447800" cy="2926722"/>
        </p:xfrm>
        <a:graphic>
          <a:graphicData uri="http://schemas.openxmlformats.org/drawingml/2006/table">
            <a:tbl>
              <a:tblPr firstRow="1" bandRow="1">
                <a:tableStyleId>{8799B23B-EC83-4686-B30A-512413B5E67A}</a:tableStyleId>
              </a:tblPr>
              <a:tblGrid>
                <a:gridCol w="914400"/>
                <a:gridCol w="533400"/>
              </a:tblGrid>
              <a:tr h="320682">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622336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xmlns="" val="2103244189"/>
              </p:ext>
            </p:extLst>
          </p:nvPr>
        </p:nvGraphicFramePr>
        <p:xfrm>
          <a:off x="1300289" y="13716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p>
                  </a:txBody>
                  <a:tcPr/>
                </a:tc>
              </a:tr>
              <a:tr h="370840">
                <a:tc>
                  <a:txBody>
                    <a:bodyPr/>
                    <a:lstStyle/>
                    <a:p>
                      <a:pPr algn="ctr"/>
                      <a:r>
                        <a:rPr lang="en-US" dirty="0" smtClean="0"/>
                        <a:t>1</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xmlns="" val="3522571414"/>
              </p:ext>
            </p:extLst>
          </p:nvPr>
        </p:nvGraphicFramePr>
        <p:xfrm>
          <a:off x="4653089" y="13716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p>
                  </a:txBody>
                  <a:tcPr/>
                </a:tc>
              </a:tr>
              <a:tr h="370840">
                <a:tc>
                  <a:txBody>
                    <a:bodyPr/>
                    <a:lstStyle/>
                    <a:p>
                      <a:pPr algn="ctr"/>
                      <a:r>
                        <a:rPr lang="en-US" dirty="0" smtClean="0"/>
                        <a:t>9</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j-lt"/>
                <a:cs typeface="Arial"/>
              </a:rPr>
              <a:t>Address Translation: Example 1 (2/2)</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or write address from Core 5 and address 4567 89a0:</a:t>
            </a:r>
          </a:p>
          <a:p>
            <a:pPr marL="182880" indent="-182880">
              <a:buFont typeface="Arial" pitchFamily="34" charset="0"/>
              <a:buChar char="•"/>
            </a:pPr>
            <a:r>
              <a:rPr lang="en-US" sz="2000" dirty="0" smtClean="0">
                <a:latin typeface="+mn-lt"/>
                <a:cs typeface="Arial"/>
              </a:rPr>
              <a:t>HyperLink Tx side builds the following address: 5567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0930"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1</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563231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a:latin typeface="+mn-lt"/>
              </a:rPr>
              <a:t>8 </a:t>
            </a:r>
            <a:r>
              <a:rPr lang="en-US" sz="2000" dirty="0" smtClean="0">
                <a:latin typeface="+mn-lt"/>
              </a:rPr>
              <a:t>segments</a:t>
            </a:r>
          </a:p>
          <a:p>
            <a:pPr marL="342900" indent="-342900">
              <a:buSzPct val="125000"/>
              <a:buFont typeface="Arial" pitchFamily="34" charset="0"/>
              <a:buChar char="•"/>
              <a:defRPr/>
            </a:pPr>
            <a:r>
              <a:rPr lang="en-US" sz="2000" dirty="0" smtClean="0">
                <a:latin typeface="+mn-lt"/>
              </a:rPr>
              <a:t>Each segment of </a:t>
            </a:r>
            <a:r>
              <a:rPr lang="en-US" sz="2000" dirty="0">
                <a:latin typeface="+mn-lt"/>
              </a:rPr>
              <a:t>size 0x0100_0000 (</a:t>
            </a:r>
            <a:r>
              <a:rPr lang="en-US" sz="2000" dirty="0" smtClean="0">
                <a:latin typeface="+mn-lt"/>
              </a:rPr>
              <a:t>16MB) at 0x8000_0000</a:t>
            </a:r>
            <a:r>
              <a:rPr lang="en-US" sz="2000" dirty="0">
                <a:latin typeface="+mn-lt"/>
              </a:rPr>
              <a:t>, 0x8200_0000, </a:t>
            </a:r>
            <a:r>
              <a:rPr lang="en-US" sz="2000" dirty="0" smtClean="0">
                <a:latin typeface="+mn-lt"/>
              </a:rPr>
              <a:t>… 0x8E00_0000</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segment size is 16M, the offset mask must be 0x00ff ffff and thus, rxsegsel = 8. The index to lookup table is bits 24-29, and 0x00ffffff is the mask.</a:t>
            </a:r>
          </a:p>
          <a:p>
            <a:pPr marL="457200" indent="-457200">
              <a:buAutoNum type="arabicPeriod"/>
            </a:pPr>
            <a:r>
              <a:rPr lang="en-US" sz="2000" dirty="0" smtClean="0">
                <a:latin typeface="+mn-lt"/>
                <a:cs typeface="Arial"/>
              </a:rPr>
              <a:t>The table should have 8 rows, each starting on a different address (0x8000_0000, 0x8200_0000, etc.), and a </a:t>
            </a:r>
            <a:r>
              <a:rPr lang="en-US" sz="2000" dirty="0" err="1" smtClean="0">
                <a:latin typeface="+mn-lt"/>
                <a:cs typeface="Arial"/>
              </a:rPr>
              <a:t>len</a:t>
            </a:r>
            <a:r>
              <a:rPr lang="en-US" sz="2000" dirty="0" smtClean="0">
                <a:latin typeface="+mn-lt"/>
                <a:cs typeface="Arial"/>
              </a:rPr>
              <a:t> of 23.</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2</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3170099"/>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latin typeface="+mn-lt"/>
                <a:cs typeface="Arial"/>
              </a:rPr>
              <a:t>Notice the overlay of the master PrivID on the index. The last 2 bits of the index (bit 28-29) can be any value. So repeat the 8 rows 4 times at indexes XXYAAA, where A is the index into the table, A is supposed to be zero, and XX may be any number.</a:t>
            </a:r>
          </a:p>
          <a:p>
            <a:pPr marL="457200" indent="-457200">
              <a:buFont typeface="+mj-lt"/>
              <a:buAutoNum type="arabicPeriod" startAt="5"/>
            </a:pPr>
            <a:r>
              <a:rPr lang="en-US" sz="2000" b="1" dirty="0" smtClean="0">
                <a:solidFill>
                  <a:srgbClr val="FF0000"/>
                </a:solidFill>
                <a:latin typeface="+mn-lt"/>
                <a:cs typeface="Arial"/>
              </a:rPr>
              <a:t>To prevent reading a wrong address, load the table rows in the lines that have Y=1 with zero memory.</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2</a:t>
            </a:r>
          </a:p>
        </p:txBody>
      </p:sp>
      <p:graphicFrame>
        <p:nvGraphicFramePr>
          <p:cNvPr id="6" name="Table 5"/>
          <p:cNvGraphicFramePr>
            <a:graphicFrameLocks noGrp="1"/>
          </p:cNvGraphicFramePr>
          <p:nvPr>
            <p:extLst>
              <p:ext uri="{D42A27DB-BD31-4B8C-83A1-F6EECF244321}">
                <p14:modId xmlns:p14="http://schemas.microsoft.com/office/powerpoint/2010/main" xmlns="" val="2103244189"/>
              </p:ext>
            </p:extLst>
          </p:nvPr>
        </p:nvGraphicFramePr>
        <p:xfrm>
          <a:off x="6858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522571414"/>
              </p:ext>
            </p:extLst>
          </p:nvPr>
        </p:nvGraphicFramePr>
        <p:xfrm>
          <a:off x="39624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15" name="TextBox 14"/>
          <p:cNvSpPr txBox="1"/>
          <p:nvPr/>
        </p:nvSpPr>
        <p:spPr>
          <a:xfrm>
            <a:off x="7467600" y="3276600"/>
            <a:ext cx="1295400" cy="2554545"/>
          </a:xfrm>
          <a:prstGeom prst="rect">
            <a:avLst/>
          </a:prstGeom>
          <a:noFill/>
        </p:spPr>
        <p:txBody>
          <a:bodyPr wrap="square" rtlCol="0">
            <a:spAutoFit/>
          </a:bodyPr>
          <a:lstStyle/>
          <a:p>
            <a:r>
              <a:rPr lang="en-US" sz="2000" b="1" dirty="0" smtClean="0">
                <a:solidFill>
                  <a:srgbClr val="FF0000"/>
                </a:solidFill>
                <a:latin typeface="+mn-lt"/>
              </a:rPr>
              <a:t>The table to the left will be repeated four times:</a:t>
            </a:r>
          </a:p>
          <a:p>
            <a:r>
              <a:rPr lang="en-US" sz="2000" b="1" dirty="0" smtClean="0">
                <a:solidFill>
                  <a:srgbClr val="FF0000"/>
                </a:solidFill>
                <a:latin typeface="+mn-lt"/>
              </a:rPr>
              <a:t>16-31, 32-47, 48-63</a:t>
            </a:r>
            <a:endParaRPr lang="en-US" sz="2000" b="1" dirty="0">
              <a:solidFill>
                <a:srgbClr val="FF0000"/>
              </a:solidFill>
              <a:latin typeface="+mn-lt"/>
            </a:endParaRP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or write address from Core 7 and address 4567 89a0</a:t>
            </a:r>
          </a:p>
          <a:p>
            <a:pPr marL="182880" indent="-182880">
              <a:buFont typeface="Arial" pitchFamily="34" charset="0"/>
              <a:buChar char="•"/>
            </a:pPr>
            <a:r>
              <a:rPr lang="en-US" sz="2000" dirty="0" smtClean="0">
                <a:latin typeface="+mn-lt"/>
                <a:cs typeface="Arial"/>
              </a:rPr>
              <a:t>HyperLink Tx side builds the following address: 7567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1954"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2</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6247864"/>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the following scenario:</a:t>
            </a:r>
          </a:p>
          <a:p>
            <a:pPr marL="274320" indent="-274320">
              <a:buSzPct val="100000"/>
              <a:buFont typeface="Arial" pitchFamily="34" charset="0"/>
              <a:buChar char="•"/>
              <a:defRPr/>
            </a:pPr>
            <a:r>
              <a:rPr lang="en-US" sz="2000" dirty="0" smtClean="0">
                <a:latin typeface="+mn-lt"/>
                <a:cs typeface="Arial"/>
              </a:rPr>
              <a:t>8 segments</a:t>
            </a:r>
          </a:p>
          <a:p>
            <a:pPr marL="274320" indent="-274320">
              <a:buSzPct val="100000"/>
              <a:buFont typeface="Arial" pitchFamily="34" charset="0"/>
              <a:buChar char="•"/>
              <a:defRPr/>
            </a:pPr>
            <a:r>
              <a:rPr lang="en-US" sz="2000" dirty="0" smtClean="0">
                <a:latin typeface="+mn-lt"/>
                <a:cs typeface="Arial"/>
              </a:rPr>
              <a:t>7 of size 16MB at 0x8000_0000, 0x8100_0000</a:t>
            </a:r>
          </a:p>
          <a:p>
            <a:pPr marL="274320" indent="-274320">
              <a:buSzPct val="100000"/>
              <a:buFont typeface="Arial" pitchFamily="34" charset="0"/>
              <a:buChar char="•"/>
              <a:defRPr/>
            </a:pPr>
            <a:r>
              <a:rPr lang="en-US" sz="2000" dirty="0" smtClean="0">
                <a:latin typeface="+mn-lt"/>
                <a:cs typeface="Arial"/>
              </a:rPr>
              <a:t>1 of size 32MB at 0x8700_0000</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maximum segment size is 32M, the offset mask must be 0x01ff ffff and thus, rxsegsel = 9. The index to lookup table is bits 25-30 and 0x001fffff is the mask for the 32M. However, for the smaller size, the mask is different. For 16M, the mask is 0x000f </a:t>
            </a:r>
            <a:r>
              <a:rPr lang="en-US" sz="2000" dirty="0" err="1" smtClean="0">
                <a:latin typeface="+mn-lt"/>
                <a:cs typeface="Arial"/>
              </a:rPr>
              <a:t>ffff</a:t>
            </a:r>
            <a:r>
              <a:rPr lang="en-US" sz="2000" dirty="0" smtClean="0">
                <a:latin typeface="+mn-lt"/>
                <a:cs typeface="Arial"/>
              </a:rPr>
              <a:t>.</a:t>
            </a:r>
          </a:p>
          <a:p>
            <a:pPr marL="457200" indent="-457200">
              <a:buAutoNum type="arabicPeriod"/>
            </a:pPr>
            <a:r>
              <a:rPr lang="en-US" sz="2000" dirty="0" smtClean="0">
                <a:latin typeface="+mn-lt"/>
                <a:cs typeface="Arial"/>
              </a:rPr>
              <a:t>The table should have 8 rows, each starting on a different address (0x8000_0000, 0x8100_0000, etc.), and len of 23 where the last one will have len of 24.</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3</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1015663"/>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latin typeface="+mn-lt"/>
                <a:cs typeface="Arial"/>
              </a:rPr>
              <a:t>Notice the overlay of the master PrivID on the index. The last 3 bits of the index (bit 28-30) can be any value. So we must repeat the 8 rows 8 times.</a:t>
            </a:r>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3(2)</a:t>
            </a:r>
          </a:p>
        </p:txBody>
      </p:sp>
      <p:graphicFrame>
        <p:nvGraphicFramePr>
          <p:cNvPr id="6" name="Table 5"/>
          <p:cNvGraphicFramePr>
            <a:graphicFrameLocks noGrp="1"/>
          </p:cNvGraphicFramePr>
          <p:nvPr>
            <p:extLst>
              <p:ext uri="{D42A27DB-BD31-4B8C-83A1-F6EECF244321}">
                <p14:modId xmlns:p14="http://schemas.microsoft.com/office/powerpoint/2010/main" xmlns="" val="2103244189"/>
              </p:ext>
            </p:extLst>
          </p:nvPr>
        </p:nvGraphicFramePr>
        <p:xfrm>
          <a:off x="4572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522571414"/>
              </p:ext>
            </p:extLst>
          </p:nvPr>
        </p:nvGraphicFramePr>
        <p:xfrm>
          <a:off x="37338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 </a:t>
                      </a:r>
                      <a:endParaRPr lang="en-US" dirty="0"/>
                    </a:p>
                  </a:txBody>
                  <a:tcPr/>
                </a:tc>
              </a:tr>
            </a:tbl>
          </a:graphicData>
        </a:graphic>
      </p:graphicFrame>
      <p:sp>
        <p:nvSpPr>
          <p:cNvPr id="15" name="TextBox 14"/>
          <p:cNvSpPr txBox="1"/>
          <p:nvPr/>
        </p:nvSpPr>
        <p:spPr>
          <a:xfrm>
            <a:off x="7086600" y="1981200"/>
            <a:ext cx="1600200" cy="2554545"/>
          </a:xfrm>
          <a:prstGeom prst="rect">
            <a:avLst/>
          </a:prstGeom>
          <a:noFill/>
        </p:spPr>
        <p:txBody>
          <a:bodyPr wrap="square" rtlCol="0">
            <a:spAutoFit/>
          </a:bodyPr>
          <a:lstStyle/>
          <a:p>
            <a:r>
              <a:rPr lang="en-US" sz="2000" b="1" dirty="0" smtClean="0">
                <a:solidFill>
                  <a:srgbClr val="FF0000"/>
                </a:solidFill>
                <a:latin typeface="+mn-lt"/>
              </a:rPr>
              <a:t>The table to the left will be repeated 8 times</a:t>
            </a:r>
          </a:p>
          <a:p>
            <a:r>
              <a:rPr lang="en-US" sz="2000" b="1" dirty="0" smtClean="0">
                <a:solidFill>
                  <a:srgbClr val="FF0000"/>
                </a:solidFill>
                <a:latin typeface="+mn-lt"/>
              </a:rPr>
              <a:t>8-15, 16-23. 24-31, 32-39, 40-47, 48-55, 56-63</a:t>
            </a:r>
            <a:endParaRPr lang="en-US" sz="2000" b="1" dirty="0">
              <a:solidFill>
                <a:srgbClr val="FF0000"/>
              </a:solidFill>
              <a:latin typeface="+mn-lt"/>
            </a:endParaRP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address from master with privilege 8 and address 4567 89a0.</a:t>
            </a:r>
          </a:p>
          <a:p>
            <a:pPr marL="182880" indent="-182880">
              <a:buFont typeface="Arial" pitchFamily="34" charset="0"/>
              <a:buChar char="•"/>
            </a:pPr>
            <a:r>
              <a:rPr lang="en-US" sz="2000" dirty="0" smtClean="0">
                <a:latin typeface="+mn-lt"/>
                <a:cs typeface="Arial"/>
              </a:rPr>
              <a:t>HyperLink Tx side builds the following address: 8567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2978"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3</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0"/>
            <a:ext cx="7924800" cy="655564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C6678 device with the following scenario:</a:t>
            </a:r>
          </a:p>
          <a:p>
            <a:pPr marL="342900" indent="-342900">
              <a:buSzPct val="100000"/>
              <a:buFont typeface="Arial" pitchFamily="34" charset="0"/>
              <a:buChar char="•"/>
              <a:defRPr/>
            </a:pPr>
            <a:r>
              <a:rPr lang="en-US" sz="2000" dirty="0" smtClean="0">
                <a:latin typeface="+mn-lt"/>
              </a:rPr>
              <a:t>9 segments</a:t>
            </a:r>
          </a:p>
          <a:p>
            <a:pPr marL="342900" indent="-342900">
              <a:buSzPct val="100000"/>
              <a:buFont typeface="Arial" pitchFamily="34" charset="0"/>
              <a:buChar char="•"/>
              <a:defRPr/>
            </a:pPr>
            <a:r>
              <a:rPr lang="en-US" sz="2000" dirty="0" smtClean="0">
                <a:latin typeface="+mn-lt"/>
              </a:rPr>
              <a:t>1</a:t>
            </a:r>
            <a:r>
              <a:rPr lang="en-US" sz="2000" baseline="30000" dirty="0" smtClean="0">
                <a:latin typeface="+mn-lt"/>
              </a:rPr>
              <a:t>st</a:t>
            </a:r>
            <a:r>
              <a:rPr lang="en-US" sz="2000" dirty="0" smtClean="0">
                <a:latin typeface="+mn-lt"/>
              </a:rPr>
              <a:t> segment of 4MB in MSMC</a:t>
            </a:r>
          </a:p>
          <a:p>
            <a:pPr marL="342900" indent="-342900">
              <a:buSzPct val="100000"/>
              <a:buFont typeface="Arial" pitchFamily="34" charset="0"/>
              <a:buChar char="•"/>
              <a:defRPr/>
            </a:pPr>
            <a:r>
              <a:rPr lang="en-US" sz="2000" dirty="0" smtClean="0">
                <a:latin typeface="+mn-lt"/>
              </a:rPr>
              <a:t>2</a:t>
            </a:r>
            <a:r>
              <a:rPr lang="en-US" sz="2000" baseline="30000" dirty="0" smtClean="0">
                <a:latin typeface="+mn-lt"/>
              </a:rPr>
              <a:t>nd</a:t>
            </a:r>
            <a:r>
              <a:rPr lang="en-US" sz="2000" dirty="0" smtClean="0">
                <a:latin typeface="+mn-lt"/>
              </a:rPr>
              <a:t> to 9</a:t>
            </a:r>
            <a:r>
              <a:rPr lang="en-US" sz="2000" baseline="30000" dirty="0" smtClean="0">
                <a:latin typeface="+mn-lt"/>
              </a:rPr>
              <a:t>th</a:t>
            </a:r>
            <a:r>
              <a:rPr lang="en-US" sz="2000" dirty="0" smtClean="0">
                <a:latin typeface="+mn-lt"/>
              </a:rPr>
              <a:t> segments of 512KB in L2 memory of each core </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maximum segment size is 4M, the offset mask must be 0x003f ffff and thus, rxsegsel = 6. The index to the lookup table is bits 22-26 and 0x03f ffff is the mask for the 4M. However, for the smaller size, the mask is different. For 512K, the mask is 0x07 </a:t>
            </a:r>
            <a:r>
              <a:rPr lang="en-US" sz="2000" dirty="0" err="1" smtClean="0">
                <a:latin typeface="+mn-lt"/>
                <a:cs typeface="Arial"/>
              </a:rPr>
              <a:t>ffff</a:t>
            </a:r>
            <a:r>
              <a:rPr lang="en-US" sz="2000" dirty="0" smtClean="0">
                <a:latin typeface="+mn-lt"/>
                <a:cs typeface="Arial"/>
              </a:rPr>
              <a:t>.</a:t>
            </a:r>
          </a:p>
          <a:p>
            <a:pPr marL="457200" indent="-457200">
              <a:buAutoNum type="arabicPeriod"/>
            </a:pPr>
            <a:r>
              <a:rPr lang="en-US" sz="2000" dirty="0" smtClean="0">
                <a:latin typeface="+mn-lt"/>
                <a:cs typeface="Arial"/>
              </a:rPr>
              <a:t>The table should have 16 rows. The first one starts at 0x0c00 0000 with len of  21 (4M), 8 rows each starting at 0x1N80_0000 (N = 0 to 7) with len of 18, and 7 dummy rows of </a:t>
            </a:r>
            <a:r>
              <a:rPr lang="en-US" sz="2000" dirty="0" err="1" smtClean="0">
                <a:latin typeface="+mn-lt"/>
                <a:cs typeface="Arial"/>
              </a:rPr>
              <a:t>len</a:t>
            </a:r>
            <a:r>
              <a:rPr lang="en-US" sz="2000" dirty="0" smtClean="0">
                <a:latin typeface="+mn-lt"/>
                <a:cs typeface="Arial"/>
              </a:rPr>
              <a:t>=0.</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4</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533400" y="0"/>
            <a:ext cx="8229600" cy="762000"/>
          </a:xfrm>
        </p:spPr>
        <p:txBody>
          <a:bodyPr/>
          <a:lstStyle/>
          <a:p>
            <a:pPr eaLnBrk="1" hangingPunct="1"/>
            <a:r>
              <a:rPr lang="en-US" sz="4000" b="0" dirty="0" smtClean="0">
                <a:latin typeface="+mn-lt"/>
                <a:cs typeface="Arial"/>
              </a:rPr>
              <a:t>Overview: What is HyperLink?</a:t>
            </a:r>
          </a:p>
        </p:txBody>
      </p:sp>
      <p:sp>
        <p:nvSpPr>
          <p:cNvPr id="2" name="Rectangle 1"/>
          <p:cNvSpPr/>
          <p:nvPr/>
        </p:nvSpPr>
        <p:spPr>
          <a:xfrm>
            <a:off x="381000" y="838200"/>
            <a:ext cx="8534400" cy="3785652"/>
          </a:xfrm>
          <a:prstGeom prst="rect">
            <a:avLst/>
          </a:prstGeom>
        </p:spPr>
        <p:txBody>
          <a:bodyPr wrap="square">
            <a:spAutoFit/>
          </a:bodyPr>
          <a:lstStyle/>
          <a:p>
            <a:r>
              <a:rPr lang="en-US" sz="2400" b="1" dirty="0" smtClean="0">
                <a:latin typeface="+mn-lt"/>
              </a:rPr>
              <a:t>High-speed chip-to-chip interface </a:t>
            </a:r>
            <a:r>
              <a:rPr lang="en-US" sz="2400" dirty="0" smtClean="0">
                <a:latin typeface="+mn-lt"/>
              </a:rPr>
              <a:t>that connects…</a:t>
            </a:r>
          </a:p>
          <a:p>
            <a:pPr marL="800100" lvl="1" indent="-342900">
              <a:buFont typeface="Arial"/>
              <a:buChar char="•"/>
            </a:pPr>
            <a:r>
              <a:rPr lang="en-US" sz="2400" dirty="0" smtClean="0">
                <a:latin typeface="+mn-lt"/>
              </a:rPr>
              <a:t>Keystone devices to each other</a:t>
            </a:r>
            <a:br>
              <a:rPr lang="en-US" sz="2400" dirty="0" smtClean="0">
                <a:latin typeface="+mn-lt"/>
              </a:rPr>
            </a:br>
            <a:r>
              <a:rPr lang="en-US" sz="2400" dirty="0" smtClean="0">
                <a:latin typeface="+mn-lt"/>
              </a:rPr>
              <a:t>or </a:t>
            </a:r>
          </a:p>
          <a:p>
            <a:pPr marL="800100" lvl="1" indent="-342900">
              <a:buFont typeface="Arial"/>
              <a:buChar char="•"/>
            </a:pPr>
            <a:r>
              <a:rPr lang="en-US" sz="2400" dirty="0" smtClean="0">
                <a:latin typeface="+mn-lt"/>
              </a:rPr>
              <a:t>Keystone device to an FPGA</a:t>
            </a:r>
          </a:p>
          <a:p>
            <a:endParaRPr lang="en-US" sz="2400" dirty="0" smtClean="0">
              <a:latin typeface="+mn-lt"/>
            </a:endParaRPr>
          </a:p>
          <a:p>
            <a:r>
              <a:rPr lang="en-US" sz="2400" b="1" dirty="0" smtClean="0">
                <a:latin typeface="+mn-lt"/>
              </a:rPr>
              <a:t>Key Features and Advantages</a:t>
            </a:r>
          </a:p>
          <a:p>
            <a:pPr marL="742950" lvl="1" indent="-285750">
              <a:buFont typeface="Arial"/>
              <a:buChar char="•"/>
            </a:pPr>
            <a:r>
              <a:rPr lang="en-US" sz="2400" dirty="0" smtClean="0">
                <a:latin typeface="+mn-lt"/>
              </a:rPr>
              <a:t>High-speed -- 4 </a:t>
            </a:r>
            <a:r>
              <a:rPr lang="en-US" sz="2400" dirty="0">
                <a:latin typeface="+mn-lt"/>
              </a:rPr>
              <a:t>lanes at </a:t>
            </a:r>
            <a:r>
              <a:rPr lang="en-US" sz="2400" dirty="0" smtClean="0">
                <a:latin typeface="+mn-lt"/>
              </a:rPr>
              <a:t>12.5 Gbps</a:t>
            </a:r>
            <a:r>
              <a:rPr lang="en-US" sz="2400" dirty="0">
                <a:latin typeface="+mn-lt"/>
              </a:rPr>
              <a:t>/</a:t>
            </a:r>
            <a:r>
              <a:rPr lang="en-US" sz="2400" dirty="0" smtClean="0">
                <a:latin typeface="+mn-lt"/>
              </a:rPr>
              <a:t>lane</a:t>
            </a:r>
          </a:p>
          <a:p>
            <a:pPr marL="742950" lvl="1" indent="-285750">
              <a:buFont typeface="Arial"/>
              <a:buChar char="•"/>
            </a:pPr>
            <a:r>
              <a:rPr lang="en-US" sz="2400" dirty="0">
                <a:latin typeface="+mn-lt"/>
              </a:rPr>
              <a:t>Low </a:t>
            </a:r>
            <a:r>
              <a:rPr lang="en-US" sz="2400" dirty="0" smtClean="0">
                <a:latin typeface="+mn-lt"/>
              </a:rPr>
              <a:t>power -- 50% less than similar </a:t>
            </a:r>
            <a:r>
              <a:rPr lang="en-US" sz="2400" dirty="0">
                <a:latin typeface="+mn-lt"/>
              </a:rPr>
              <a:t>serial </a:t>
            </a:r>
            <a:r>
              <a:rPr lang="en-US" sz="2400" dirty="0" smtClean="0">
                <a:latin typeface="+mn-lt"/>
              </a:rPr>
              <a:t>interfaces</a:t>
            </a:r>
            <a:endParaRPr lang="en-US" sz="2400" dirty="0">
              <a:latin typeface="+mn-lt"/>
            </a:endParaRPr>
          </a:p>
          <a:p>
            <a:pPr marL="742950" lvl="1" indent="-285750">
              <a:buFont typeface="Arial"/>
              <a:buChar char="•"/>
            </a:pPr>
            <a:r>
              <a:rPr lang="en-US" sz="2400" dirty="0">
                <a:latin typeface="+mn-lt"/>
              </a:rPr>
              <a:t>Low </a:t>
            </a:r>
            <a:r>
              <a:rPr lang="en-US" sz="2400" dirty="0" smtClean="0">
                <a:latin typeface="+mn-lt"/>
              </a:rPr>
              <a:t>latency, low protocol overhead and low pin count</a:t>
            </a:r>
            <a:endParaRPr lang="en-US" sz="2400" dirty="0">
              <a:latin typeface="+mn-lt"/>
            </a:endParaRPr>
          </a:p>
          <a:p>
            <a:pPr marL="742950" lvl="1" indent="-285750">
              <a:buFont typeface="Arial"/>
              <a:buChar char="•"/>
            </a:pPr>
            <a:r>
              <a:rPr lang="en-US" sz="2400" dirty="0" smtClean="0">
                <a:latin typeface="+mn-lt"/>
              </a:rPr>
              <a:t>Industry-standard </a:t>
            </a:r>
            <a:r>
              <a:rPr lang="en-US" sz="2400" dirty="0">
                <a:latin typeface="+mn-lt"/>
              </a:rPr>
              <a:t>SerDes </a:t>
            </a:r>
            <a:endParaRPr lang="en-US" sz="2400" dirty="0" smtClean="0">
              <a:latin typeface="+mn-lt"/>
            </a:endParaRPr>
          </a:p>
        </p:txBody>
      </p:sp>
      <p:grpSp>
        <p:nvGrpSpPr>
          <p:cNvPr id="3" name="Group 88"/>
          <p:cNvGrpSpPr>
            <a:grpSpLocks/>
          </p:cNvGrpSpPr>
          <p:nvPr/>
        </p:nvGrpSpPr>
        <p:grpSpPr bwMode="auto">
          <a:xfrm>
            <a:off x="1371600" y="4800600"/>
            <a:ext cx="796925" cy="762000"/>
            <a:chOff x="2181225" y="3149600"/>
            <a:chExt cx="969963" cy="927100"/>
          </a:xfrm>
        </p:grpSpPr>
        <p:pic>
          <p:nvPicPr>
            <p:cNvPr id="427"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28" name="Text Box 244"/>
            <p:cNvSpPr txBox="1">
              <a:spLocks noChangeArrowheads="1"/>
            </p:cNvSpPr>
            <p:nvPr/>
          </p:nvSpPr>
          <p:spPr bwMode="auto">
            <a:xfrm>
              <a:off x="2260600" y="3268803"/>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29"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0"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grpSp>
        <p:nvGrpSpPr>
          <p:cNvPr id="4" name="Group 88"/>
          <p:cNvGrpSpPr>
            <a:grpSpLocks/>
          </p:cNvGrpSpPr>
          <p:nvPr/>
        </p:nvGrpSpPr>
        <p:grpSpPr bwMode="auto">
          <a:xfrm>
            <a:off x="2898775" y="4800600"/>
            <a:ext cx="835025" cy="762000"/>
            <a:chOff x="2181225" y="3149600"/>
            <a:chExt cx="1016338" cy="927100"/>
          </a:xfrm>
        </p:grpSpPr>
        <p:pic>
          <p:nvPicPr>
            <p:cNvPr id="432"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33"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34"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5" name="Text Box 244"/>
            <p:cNvSpPr txBox="1">
              <a:spLocks noChangeArrowheads="1"/>
            </p:cNvSpPr>
            <p:nvPr/>
          </p:nvSpPr>
          <p:spPr bwMode="auto">
            <a:xfrm>
              <a:off x="2386350" y="3613150"/>
              <a:ext cx="811213" cy="322037"/>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br>
                <a:rPr lang="en-US" altLang="en-US" sz="800" dirty="0">
                  <a:solidFill>
                    <a:srgbClr val="FFCC00"/>
                  </a:solidFill>
                  <a:ea typeface="MS PGothic" pitchFamily="34" charset="-128"/>
                  <a:cs typeface="Arial" charset="0"/>
                </a:rPr>
              </a:br>
              <a:r>
                <a:rPr lang="en-US" altLang="en-US" sz="800" dirty="0">
                  <a:solidFill>
                    <a:srgbClr val="FFCC00"/>
                  </a:solidFill>
                  <a:ea typeface="MS PGothic" pitchFamily="34" charset="-128"/>
                  <a:cs typeface="Arial" charset="0"/>
                </a:rPr>
                <a:t>Remote</a:t>
              </a:r>
            </a:p>
          </p:txBody>
        </p:sp>
      </p:grpSp>
      <p:cxnSp>
        <p:nvCxnSpPr>
          <p:cNvPr id="436" name="Straight Connector 212"/>
          <p:cNvCxnSpPr>
            <a:cxnSpLocks noChangeShapeType="1"/>
          </p:cNvCxnSpPr>
          <p:nvPr/>
        </p:nvCxnSpPr>
        <p:spPr bwMode="auto">
          <a:xfrm>
            <a:off x="2170113" y="5219700"/>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37" name="TextBox 14"/>
          <p:cNvSpPr txBox="1">
            <a:spLocks noChangeArrowheads="1"/>
          </p:cNvSpPr>
          <p:nvPr/>
        </p:nvSpPr>
        <p:spPr bwMode="auto">
          <a:xfrm>
            <a:off x="2155825" y="4979987"/>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grpSp>
        <p:nvGrpSpPr>
          <p:cNvPr id="5" name="Group 88"/>
          <p:cNvGrpSpPr>
            <a:grpSpLocks/>
          </p:cNvGrpSpPr>
          <p:nvPr/>
        </p:nvGrpSpPr>
        <p:grpSpPr bwMode="auto">
          <a:xfrm>
            <a:off x="5105400" y="4810125"/>
            <a:ext cx="796925" cy="762000"/>
            <a:chOff x="2181225" y="3149600"/>
            <a:chExt cx="969963" cy="927100"/>
          </a:xfrm>
        </p:grpSpPr>
        <p:pic>
          <p:nvPicPr>
            <p:cNvPr id="439"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0"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1"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2"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TCI6614</a:t>
              </a:r>
            </a:p>
          </p:txBody>
        </p:sp>
      </p:grpSp>
      <p:grpSp>
        <p:nvGrpSpPr>
          <p:cNvPr id="6" name="Group 88"/>
          <p:cNvGrpSpPr>
            <a:grpSpLocks/>
          </p:cNvGrpSpPr>
          <p:nvPr/>
        </p:nvGrpSpPr>
        <p:grpSpPr bwMode="auto">
          <a:xfrm>
            <a:off x="6632575" y="4800600"/>
            <a:ext cx="835025" cy="762000"/>
            <a:chOff x="2181225" y="3149600"/>
            <a:chExt cx="1016338" cy="927100"/>
          </a:xfrm>
        </p:grpSpPr>
        <p:pic>
          <p:nvPicPr>
            <p:cNvPr id="444"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5"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6"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7" name="Text Box 244"/>
            <p:cNvSpPr txBox="1">
              <a:spLocks noChangeArrowheads="1"/>
            </p:cNvSpPr>
            <p:nvPr/>
          </p:nvSpPr>
          <p:spPr bwMode="auto">
            <a:xfrm>
              <a:off x="2386350" y="3688042"/>
              <a:ext cx="811213"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cxnSp>
        <p:nvCxnSpPr>
          <p:cNvPr id="448" name="Straight Connector 212"/>
          <p:cNvCxnSpPr>
            <a:cxnSpLocks noChangeShapeType="1"/>
          </p:cNvCxnSpPr>
          <p:nvPr/>
        </p:nvCxnSpPr>
        <p:spPr bwMode="auto">
          <a:xfrm>
            <a:off x="5903913" y="5153025"/>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49" name="TextBox 27"/>
          <p:cNvSpPr txBox="1">
            <a:spLocks noChangeArrowheads="1"/>
          </p:cNvSpPr>
          <p:nvPr/>
        </p:nvSpPr>
        <p:spPr bwMode="auto">
          <a:xfrm>
            <a:off x="5889625" y="4914900"/>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sp>
        <p:nvSpPr>
          <p:cNvPr id="450" name="TextBox 28"/>
          <p:cNvSpPr txBox="1">
            <a:spLocks noChangeArrowheads="1"/>
          </p:cNvSpPr>
          <p:nvPr/>
        </p:nvSpPr>
        <p:spPr bwMode="auto">
          <a:xfrm>
            <a:off x="5029200" y="5562600"/>
            <a:ext cx="909638" cy="457200"/>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1 Cortex A8</a:t>
            </a:r>
          </a:p>
          <a:p>
            <a:r>
              <a:rPr lang="en-US" sz="1200" dirty="0">
                <a:solidFill>
                  <a:schemeClr val="tx2"/>
                </a:solidFill>
                <a:latin typeface="Calibri" pitchFamily="34" charset="0"/>
                <a:cs typeface="Arial" charset="0"/>
              </a:rPr>
              <a:t>4 DSP cores</a:t>
            </a:r>
          </a:p>
        </p:txBody>
      </p:sp>
      <p:sp>
        <p:nvSpPr>
          <p:cNvPr id="451" name="TextBox 29"/>
          <p:cNvSpPr txBox="1">
            <a:spLocks noChangeArrowheads="1"/>
          </p:cNvSpPr>
          <p:nvPr/>
        </p:nvSpPr>
        <p:spPr bwMode="auto">
          <a:xfrm>
            <a:off x="6477000" y="5562600"/>
            <a:ext cx="1139825" cy="276225"/>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4 – 8 DSP cores</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4(2)</a:t>
            </a:r>
          </a:p>
        </p:txBody>
      </p:sp>
      <p:sp>
        <p:nvSpPr>
          <p:cNvPr id="15" name="TextBox 14"/>
          <p:cNvSpPr txBox="1"/>
          <p:nvPr/>
        </p:nvSpPr>
        <p:spPr>
          <a:xfrm>
            <a:off x="1219200" y="4800600"/>
            <a:ext cx="6553200" cy="1631216"/>
          </a:xfrm>
          <a:prstGeom prst="rect">
            <a:avLst/>
          </a:prstGeom>
          <a:noFill/>
        </p:spPr>
        <p:txBody>
          <a:bodyPr wrap="square" rtlCol="0">
            <a:spAutoFit/>
          </a:bodyPr>
          <a:lstStyle/>
          <a:p>
            <a:r>
              <a:rPr lang="en-US" sz="2000" dirty="0" smtClean="0">
                <a:latin typeface="+mn-lt"/>
              </a:rPr>
              <a:t>No overlay … but to prevent errors, you must either:</a:t>
            </a:r>
          </a:p>
          <a:p>
            <a:pPr marL="182880" indent="-182880">
              <a:buFont typeface="Arial" pitchFamily="34" charset="0"/>
              <a:buChar char="•"/>
            </a:pPr>
            <a:r>
              <a:rPr lang="en-US" sz="2000" dirty="0" smtClean="0">
                <a:latin typeface="+mn-lt"/>
                <a:cs typeface="Arial"/>
              </a:rPr>
              <a:t>Fill the table with zero rows</a:t>
            </a:r>
          </a:p>
          <a:p>
            <a:pPr marL="182880" indent="-182880"/>
            <a:r>
              <a:rPr lang="en-US" sz="2000" dirty="0" smtClean="0">
                <a:latin typeface="+mn-lt"/>
                <a:cs typeface="Arial"/>
              </a:rPr>
              <a:t>	or</a:t>
            </a:r>
          </a:p>
          <a:p>
            <a:pPr marL="182880" indent="-182880">
              <a:buFont typeface="Arial" pitchFamily="34" charset="0"/>
              <a:buChar char="•"/>
            </a:pPr>
            <a:r>
              <a:rPr lang="en-US" sz="2000" dirty="0" smtClean="0">
                <a:latin typeface="+mn-lt"/>
                <a:cs typeface="Arial"/>
              </a:rPr>
              <a:t>Duplicate the 16 rows 4 times.</a:t>
            </a:r>
          </a:p>
          <a:p>
            <a:r>
              <a:rPr lang="en-US" sz="2000" dirty="0" smtClean="0">
                <a:latin typeface="+mn-lt"/>
              </a:rPr>
              <a:t>In this example, we duplicate the 16 rows 4 times</a:t>
            </a:r>
            <a:endParaRPr lang="en-US" sz="2000"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xmlns="" val="3202497560"/>
              </p:ext>
            </p:extLst>
          </p:nvPr>
        </p:nvGraphicFramePr>
        <p:xfrm>
          <a:off x="1224089" y="13157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458640547"/>
              </p:ext>
            </p:extLst>
          </p:nvPr>
        </p:nvGraphicFramePr>
        <p:xfrm>
          <a:off x="4500689" y="13157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address from Core 1 and address 4567 89a0.</a:t>
            </a:r>
          </a:p>
          <a:p>
            <a:pPr marL="182880" indent="-182880">
              <a:buFont typeface="Arial" pitchFamily="34" charset="0"/>
              <a:buChar char="•"/>
            </a:pPr>
            <a:r>
              <a:rPr lang="en-US" sz="2000" dirty="0" smtClean="0">
                <a:latin typeface="+mn-lt"/>
                <a:cs typeface="Arial"/>
              </a:rPr>
              <a:t>HyperLink Tx side builds the following address: 1567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4002"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4</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50642"/>
            <a:ext cx="8229600" cy="5016758"/>
          </a:xfrm>
          <a:prstGeom prst="rect">
            <a:avLst/>
          </a:prstGeom>
        </p:spPr>
        <p:txBody>
          <a:bodyPr wrap="square">
            <a:spAutoFit/>
          </a:bodyPr>
          <a:lstStyle/>
          <a:p>
            <a:pPr>
              <a:defRPr/>
            </a:pPr>
            <a:r>
              <a:rPr lang="en-US" sz="2000" dirty="0" smtClean="0">
                <a:latin typeface="+mn-lt"/>
                <a:cs typeface="Arial"/>
              </a:rPr>
              <a:t>Five </a:t>
            </a:r>
            <a:r>
              <a:rPr lang="en-US" sz="2000" dirty="0">
                <a:latin typeface="+mn-lt"/>
                <a:cs typeface="Arial"/>
              </a:rPr>
              <a:t>registers control the behavior of the </a:t>
            </a:r>
            <a:r>
              <a:rPr lang="en-US" sz="2000" dirty="0" smtClean="0">
                <a:latin typeface="+mn-lt"/>
                <a:cs typeface="Arial"/>
              </a:rPr>
              <a:t>Rx </a:t>
            </a:r>
            <a:r>
              <a:rPr lang="en-US" sz="2000" dirty="0">
                <a:latin typeface="+mn-lt"/>
                <a:cs typeface="Arial"/>
              </a:rPr>
              <a:t>side</a:t>
            </a:r>
            <a:r>
              <a:rPr lang="en-US" sz="2000" dirty="0" smtClean="0">
                <a:latin typeface="+mn-lt"/>
                <a:cs typeface="Arial"/>
              </a:rPr>
              <a:t>:</a:t>
            </a:r>
          </a:p>
          <a:p>
            <a:pPr>
              <a:defRPr/>
            </a:pPr>
            <a:endParaRPr lang="en-US" sz="2000" dirty="0">
              <a:latin typeface="+mn-lt"/>
              <a:cs typeface="Arial"/>
            </a:endParaRPr>
          </a:p>
          <a:p>
            <a:pPr>
              <a:defRPr/>
            </a:pPr>
            <a:r>
              <a:rPr lang="en-US" sz="2000" dirty="0" smtClean="0">
                <a:latin typeface="+mn-lt"/>
                <a:cs typeface="Arial"/>
              </a:rPr>
              <a:t>1. Rx </a:t>
            </a:r>
            <a:r>
              <a:rPr lang="en-US" sz="2000" dirty="0">
                <a:latin typeface="+mn-lt"/>
                <a:cs typeface="Arial"/>
              </a:rPr>
              <a:t>Address Selector </a:t>
            </a:r>
            <a:r>
              <a:rPr lang="en-US" sz="2000" dirty="0" smtClean="0">
                <a:latin typeface="+mn-lt"/>
                <a:cs typeface="Arial"/>
              </a:rPr>
              <a:t>Control </a:t>
            </a:r>
            <a:r>
              <a:rPr lang="en-US" sz="2000" dirty="0">
                <a:latin typeface="+mn-lt"/>
                <a:cs typeface="Arial"/>
              </a:rPr>
              <a:t>(base + </a:t>
            </a:r>
            <a:r>
              <a:rPr lang="en-US" sz="2000" dirty="0" smtClean="0">
                <a:latin typeface="+mn-lt"/>
                <a:cs typeface="Arial"/>
              </a:rPr>
              <a:t>0x2c) </a:t>
            </a:r>
          </a:p>
          <a:p>
            <a:pPr>
              <a:defRPr/>
            </a:pPr>
            <a:r>
              <a:rPr lang="en-US" sz="2000" dirty="0" smtClean="0">
                <a:latin typeface="+mn-lt"/>
                <a:cs typeface="Arial"/>
              </a:rPr>
              <a:t>    Controls </a:t>
            </a:r>
            <a:r>
              <a:rPr lang="en-US" sz="2000" dirty="0">
                <a:latin typeface="+mn-lt"/>
                <a:cs typeface="Arial"/>
              </a:rPr>
              <a:t>how the address word is </a:t>
            </a:r>
            <a:r>
              <a:rPr lang="en-US" sz="2000" dirty="0" smtClean="0">
                <a:latin typeface="+mn-lt"/>
                <a:cs typeface="Arial"/>
              </a:rPr>
              <a:t>decoded; </a:t>
            </a:r>
            <a:r>
              <a:rPr lang="en-US" sz="2000" dirty="0" smtClean="0">
                <a:solidFill>
                  <a:srgbClr val="0070C0"/>
                </a:solidFill>
                <a:latin typeface="+mn-lt"/>
                <a:cs typeface="Arial"/>
              </a:rPr>
              <a:t>hyplnkRXAddrSelReg_s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2. Rx </a:t>
            </a:r>
            <a:r>
              <a:rPr lang="en-US" sz="2000" dirty="0">
                <a:latin typeface="+mn-lt"/>
                <a:cs typeface="Arial"/>
              </a:rPr>
              <a:t>Address </a:t>
            </a:r>
            <a:r>
              <a:rPr lang="en-US" sz="2000" dirty="0" smtClean="0">
                <a:latin typeface="+mn-lt"/>
                <a:cs typeface="Arial"/>
              </a:rPr>
              <a:t>PrivID Index </a:t>
            </a:r>
            <a:r>
              <a:rPr lang="en-US" sz="2000" dirty="0">
                <a:latin typeface="+mn-lt"/>
                <a:cs typeface="Arial"/>
              </a:rPr>
              <a:t>(base + </a:t>
            </a:r>
            <a:r>
              <a:rPr lang="en-US" sz="2000" dirty="0" smtClean="0">
                <a:latin typeface="+mn-lt"/>
                <a:cs typeface="Arial"/>
              </a:rPr>
              <a:t>0x30)</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Privilege Lookup Table; </a:t>
            </a:r>
            <a:r>
              <a:rPr lang="en-US" sz="2000" dirty="0" smtClean="0">
                <a:solidFill>
                  <a:srgbClr val="0070C0"/>
                </a:solidFill>
                <a:latin typeface="+mn-lt"/>
                <a:cs typeface="Arial"/>
              </a:rPr>
              <a:t>hyplnkRXPrivIDIdxReg_s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3. Rx </a:t>
            </a:r>
            <a:r>
              <a:rPr lang="en-US" sz="2000" dirty="0">
                <a:latin typeface="+mn-lt"/>
                <a:cs typeface="Arial"/>
              </a:rPr>
              <a:t>Address </a:t>
            </a:r>
            <a:r>
              <a:rPr lang="en-US" sz="2000" dirty="0" smtClean="0">
                <a:latin typeface="+mn-lt"/>
                <a:cs typeface="Arial"/>
              </a:rPr>
              <a:t>PrivID </a:t>
            </a:r>
            <a:r>
              <a:rPr lang="en-US" sz="2000" dirty="0">
                <a:latin typeface="+mn-lt"/>
                <a:cs typeface="Arial"/>
              </a:rPr>
              <a:t>Value (base + </a:t>
            </a:r>
            <a:r>
              <a:rPr lang="en-US" sz="2000" dirty="0" smtClean="0">
                <a:latin typeface="+mn-lt"/>
                <a:cs typeface="Arial"/>
              </a:rPr>
              <a:t>0x34) </a:t>
            </a:r>
            <a:br>
              <a:rPr lang="en-US" sz="2000" dirty="0" smtClean="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Privilege Lookup Table; </a:t>
            </a:r>
            <a:r>
              <a:rPr lang="en-US" sz="2000" dirty="0" smtClean="0">
                <a:solidFill>
                  <a:srgbClr val="0070C0"/>
                </a:solidFill>
                <a:latin typeface="+mn-lt"/>
                <a:cs typeface="Arial"/>
              </a:rPr>
              <a:t>hyplnkRXPrivIDValReg_s</a:t>
            </a:r>
            <a:r>
              <a:rPr lang="en-US" sz="2000" dirty="0" smtClean="0">
                <a:latin typeface="+mn-lt"/>
                <a:cs typeface="Arial"/>
              </a:rPr>
              <a:t> </a:t>
            </a:r>
          </a:p>
          <a:p>
            <a:pPr marL="342900" indent="-342900">
              <a:buFontTx/>
              <a:buAutoNum type="arabicPeriod"/>
              <a:defRPr/>
            </a:pPr>
            <a:endParaRPr lang="en-US" sz="2000" dirty="0">
              <a:latin typeface="+mn-lt"/>
              <a:cs typeface="Arial"/>
            </a:endParaRPr>
          </a:p>
          <a:p>
            <a:pPr>
              <a:defRPr/>
            </a:pPr>
            <a:r>
              <a:rPr lang="en-US" sz="2000" dirty="0" smtClean="0">
                <a:latin typeface="+mn-lt"/>
                <a:cs typeface="Arial"/>
              </a:rPr>
              <a:t>4. Rx </a:t>
            </a:r>
            <a:r>
              <a:rPr lang="en-US" sz="2000" dirty="0">
                <a:latin typeface="+mn-lt"/>
                <a:cs typeface="Arial"/>
              </a:rPr>
              <a:t>Address Segment Index  (base + </a:t>
            </a:r>
            <a:r>
              <a:rPr lang="en-US" sz="2000" dirty="0" smtClean="0">
                <a:latin typeface="+mn-lt"/>
                <a:cs typeface="Arial"/>
              </a:rPr>
              <a:t>0x38)</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Segment Lookup Table; </a:t>
            </a:r>
            <a:r>
              <a:rPr lang="en-US" sz="2000" dirty="0" smtClean="0">
                <a:solidFill>
                  <a:srgbClr val="0070C0"/>
                </a:solidFill>
                <a:latin typeface="+mn-lt"/>
                <a:cs typeface="Arial"/>
              </a:rPr>
              <a:t>hyplnkRXSegIdxReg_s </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5. Rx </a:t>
            </a:r>
            <a:r>
              <a:rPr lang="en-US" sz="2000" dirty="0">
                <a:latin typeface="+mn-lt"/>
                <a:cs typeface="Arial"/>
              </a:rPr>
              <a:t>Address </a:t>
            </a:r>
            <a:r>
              <a:rPr lang="en-US" sz="2000" dirty="0" smtClean="0">
                <a:latin typeface="+mn-lt"/>
                <a:cs typeface="Arial"/>
              </a:rPr>
              <a:t>Segment </a:t>
            </a:r>
            <a:r>
              <a:rPr lang="en-US" sz="2000" dirty="0">
                <a:latin typeface="+mn-lt"/>
                <a:cs typeface="Arial"/>
              </a:rPr>
              <a:t>V</a:t>
            </a:r>
            <a:r>
              <a:rPr lang="en-US" sz="2000" dirty="0" smtClean="0">
                <a:latin typeface="+mn-lt"/>
                <a:cs typeface="Arial"/>
              </a:rPr>
              <a:t>alue </a:t>
            </a:r>
            <a:r>
              <a:rPr lang="en-US" sz="2000" dirty="0">
                <a:latin typeface="+mn-lt"/>
                <a:cs typeface="Arial"/>
              </a:rPr>
              <a:t>(base + </a:t>
            </a:r>
            <a:r>
              <a:rPr lang="en-US" sz="2000" dirty="0" smtClean="0">
                <a:latin typeface="+mn-lt"/>
                <a:cs typeface="Arial"/>
              </a:rPr>
              <a:t>0x3c) </a:t>
            </a:r>
            <a:r>
              <a:rPr lang="en-US" sz="2000" dirty="0">
                <a:latin typeface="+mn-lt"/>
                <a:cs typeface="Arial"/>
              </a:rPr>
              <a:t/>
            </a:r>
            <a:br>
              <a:rPr lang="en-US" sz="2000" dirty="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Segment Lookup Table; </a:t>
            </a:r>
            <a:r>
              <a:rPr lang="en-US" sz="2000" dirty="0" smtClean="0">
                <a:solidFill>
                  <a:srgbClr val="0070C0"/>
                </a:solidFill>
                <a:latin typeface="+mn-lt"/>
                <a:cs typeface="Arial"/>
              </a:rPr>
              <a:t>hyplnkRXSegValReg_s</a:t>
            </a:r>
            <a:endParaRPr lang="en-US" sz="2000" dirty="0">
              <a:solidFill>
                <a:srgbClr val="0070C0"/>
              </a:solidFill>
              <a:latin typeface="+mn-lt"/>
              <a:cs typeface="Arial"/>
            </a:endParaRPr>
          </a:p>
        </p:txBody>
      </p:sp>
      <p:sp>
        <p:nvSpPr>
          <p:cNvPr id="7"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173048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3600986"/>
          </a:xfrm>
          <a:prstGeom prst="rect">
            <a:avLst/>
          </a:prstGeom>
        </p:spPr>
        <p:txBody>
          <a:bodyPr wrap="square">
            <a:spAutoFit/>
          </a:bodyPr>
          <a:lstStyle/>
          <a:p>
            <a:pPr>
              <a:spcBef>
                <a:spcPts val="600"/>
              </a:spcBef>
            </a:pPr>
            <a:r>
              <a:rPr lang="en-US" sz="2200" b="1" dirty="0" smtClean="0">
                <a:latin typeface="+mn-lt"/>
              </a:rPr>
              <a:t>To </a:t>
            </a:r>
            <a:r>
              <a:rPr lang="en-US" sz="2200" b="1" dirty="0">
                <a:latin typeface="+mn-lt"/>
              </a:rPr>
              <a:t>program </a:t>
            </a:r>
            <a:r>
              <a:rPr lang="en-US" sz="2200" b="1" dirty="0" smtClean="0">
                <a:latin typeface="+mn-lt"/>
              </a:rPr>
              <a:t>the LUT: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Value Register, which will populate the corresponding index in the LUT with this value.</a:t>
            </a:r>
          </a:p>
          <a:p>
            <a:pPr>
              <a:spcBef>
                <a:spcPts val="600"/>
              </a:spcBef>
            </a:pPr>
            <a:endParaRPr lang="en-US" sz="2200" dirty="0">
              <a:latin typeface="+mn-lt"/>
            </a:endParaRPr>
          </a:p>
          <a:p>
            <a:pPr>
              <a:spcBef>
                <a:spcPts val="600"/>
              </a:spcBef>
            </a:pPr>
            <a:r>
              <a:rPr lang="en-US" sz="2200" b="1" dirty="0" smtClean="0">
                <a:latin typeface="+mn-lt"/>
              </a:rPr>
              <a:t>To </a:t>
            </a:r>
            <a:r>
              <a:rPr lang="en-US" sz="2200" b="1" dirty="0">
                <a:latin typeface="+mn-lt"/>
              </a:rPr>
              <a:t>check </a:t>
            </a:r>
            <a:r>
              <a:rPr lang="en-US" sz="2200" b="1" dirty="0" smtClean="0">
                <a:latin typeface="+mn-lt"/>
              </a:rPr>
              <a:t>LUT content: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to 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Read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Value </a:t>
            </a:r>
            <a:r>
              <a:rPr lang="en-US" sz="2200" dirty="0" smtClean="0">
                <a:latin typeface="+mn-lt"/>
              </a:rPr>
              <a:t>Register, which will return value from LUT for index specified in Index Register.</a:t>
            </a:r>
            <a:endParaRPr lang="en-US" sz="2200" dirty="0">
              <a:latin typeface="+mn-lt"/>
            </a:endParaRPr>
          </a:p>
        </p:txBody>
      </p:sp>
      <p:sp>
        <p:nvSpPr>
          <p:cNvPr id="5"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17237680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077200" cy="4832092"/>
          </a:xfrm>
          <a:prstGeom prst="rect">
            <a:avLst/>
          </a:prstGeom>
        </p:spPr>
        <p:txBody>
          <a:bodyPr wrap="square">
            <a:spAutoFit/>
          </a:bodyPr>
          <a:lstStyle/>
          <a:p>
            <a:pPr>
              <a:defRPr/>
            </a:pPr>
            <a:r>
              <a:rPr lang="en-US" sz="2200" dirty="0" smtClean="0">
                <a:latin typeface="+mn-lt"/>
                <a:cs typeface="Arial"/>
              </a:rPr>
              <a:t>Translation process inputs on the local/transmit side:</a:t>
            </a:r>
            <a:endParaRPr lang="en-US" sz="2200" dirty="0">
              <a:latin typeface="+mn-lt"/>
              <a:cs typeface="Arial"/>
            </a:endParaRPr>
          </a:p>
          <a:p>
            <a:pPr marL="800100" lvl="1" indent="-342900">
              <a:buFontTx/>
              <a:buAutoNum type="arabicPeriod"/>
              <a:defRPr/>
            </a:pPr>
            <a:r>
              <a:rPr lang="en-US" sz="2200" dirty="0">
                <a:latin typeface="+mn-lt"/>
                <a:cs typeface="Arial"/>
              </a:rPr>
              <a:t>28 bits of </a:t>
            </a:r>
            <a:r>
              <a:rPr lang="en-US" sz="2200" dirty="0" smtClean="0">
                <a:latin typeface="+mn-lt"/>
                <a:cs typeface="Arial"/>
              </a:rPr>
              <a:t>remote address </a:t>
            </a:r>
            <a:r>
              <a:rPr lang="en-US" sz="2200" dirty="0">
                <a:latin typeface="+mn-lt"/>
                <a:cs typeface="Arial"/>
              </a:rPr>
              <a:t>(the upper 4 bits are 0x4)</a:t>
            </a:r>
          </a:p>
          <a:p>
            <a:pPr marL="800100" lvl="1" indent="-342900">
              <a:buFontTx/>
              <a:buAutoNum type="arabicPeriod"/>
              <a:defRPr/>
            </a:pPr>
            <a:r>
              <a:rPr lang="en-US" sz="2200" dirty="0" smtClean="0">
                <a:latin typeface="+mn-lt"/>
                <a:cs typeface="Arial"/>
              </a:rPr>
              <a:t>Privilege ID and Secure Bit</a:t>
            </a:r>
          </a:p>
          <a:p>
            <a:pPr marL="800100" lvl="1" indent="-342900">
              <a:buFontTx/>
              <a:buAutoNum type="arabicPeriod"/>
              <a:defRPr/>
            </a:pPr>
            <a:endParaRPr lang="en-US" sz="2200" dirty="0">
              <a:latin typeface="+mn-lt"/>
              <a:cs typeface="Arial"/>
            </a:endParaRPr>
          </a:p>
          <a:p>
            <a:pPr marL="342900" indent="-342900">
              <a:defRPr/>
            </a:pPr>
            <a:r>
              <a:rPr lang="en-US" sz="2200" dirty="0" smtClean="0">
                <a:latin typeface="+mn-lt"/>
                <a:cs typeface="Arial"/>
              </a:rPr>
              <a:t>Process information </a:t>
            </a:r>
            <a:r>
              <a:rPr lang="en-US" sz="2200" dirty="0">
                <a:latin typeface="+mn-lt"/>
                <a:cs typeface="Arial"/>
              </a:rPr>
              <a:t>sent </a:t>
            </a:r>
            <a:r>
              <a:rPr lang="en-US" sz="2200" dirty="0" smtClean="0">
                <a:latin typeface="+mn-lt"/>
                <a:cs typeface="Arial"/>
              </a:rPr>
              <a:t>from local to remote/receive </a:t>
            </a:r>
            <a:r>
              <a:rPr lang="en-US" sz="2200" dirty="0">
                <a:latin typeface="+mn-lt"/>
                <a:cs typeface="Arial"/>
              </a:rPr>
              <a:t>side:</a:t>
            </a:r>
          </a:p>
          <a:p>
            <a:pPr marL="800100" lvl="1" indent="-342900">
              <a:buFontTx/>
              <a:buAutoNum type="arabicPeriod"/>
              <a:defRPr/>
            </a:pPr>
            <a:r>
              <a:rPr lang="en-US" sz="2200" dirty="0">
                <a:latin typeface="+mn-lt"/>
                <a:cs typeface="Arial"/>
              </a:rPr>
              <a:t>Lower portion of </a:t>
            </a:r>
            <a:r>
              <a:rPr lang="en-US" sz="2200" dirty="0" smtClean="0">
                <a:latin typeface="+mn-lt"/>
                <a:cs typeface="Arial"/>
              </a:rPr>
              <a:t>remote address – offset into segment</a:t>
            </a:r>
            <a:endParaRPr lang="en-US" sz="2200" dirty="0">
              <a:latin typeface="+mn-lt"/>
              <a:cs typeface="Arial"/>
            </a:endParaRPr>
          </a:p>
          <a:p>
            <a:pPr marL="800100" lvl="1" indent="-342900">
              <a:buFontTx/>
              <a:buAutoNum type="arabicPeriod"/>
              <a:defRPr/>
            </a:pPr>
            <a:r>
              <a:rPr lang="en-US" sz="2200" dirty="0" smtClean="0">
                <a:latin typeface="+mn-lt"/>
                <a:cs typeface="Arial"/>
              </a:rPr>
              <a:t>Segment Index</a:t>
            </a:r>
            <a:endParaRPr lang="en-US" sz="2200" dirty="0">
              <a:latin typeface="+mn-lt"/>
              <a:cs typeface="Arial"/>
            </a:endParaRPr>
          </a:p>
          <a:p>
            <a:pPr marL="800100" lvl="1" indent="-342900">
              <a:buFontTx/>
              <a:buAutoNum type="arabicPeriod"/>
              <a:defRPr/>
            </a:pPr>
            <a:r>
              <a:rPr lang="en-US" sz="2200" dirty="0" smtClean="0">
                <a:latin typeface="+mn-lt"/>
                <a:cs typeface="Arial"/>
              </a:rPr>
              <a:t>Privilege ID</a:t>
            </a:r>
          </a:p>
          <a:p>
            <a:pPr marL="800100" lvl="1" indent="-342900">
              <a:buFontTx/>
              <a:buAutoNum type="arabicPeriod"/>
              <a:defRPr/>
            </a:pPr>
            <a:r>
              <a:rPr lang="en-US" sz="2200" dirty="0" smtClean="0">
                <a:latin typeface="+mn-lt"/>
                <a:cs typeface="Arial"/>
              </a:rPr>
              <a:t>Secure Bit</a:t>
            </a:r>
          </a:p>
          <a:p>
            <a:pPr lvl="1">
              <a:defRPr/>
            </a:pPr>
            <a:endParaRPr lang="en-US" sz="2200" dirty="0">
              <a:latin typeface="+mn-lt"/>
              <a:cs typeface="Arial"/>
            </a:endParaRPr>
          </a:p>
          <a:p>
            <a:pPr marL="342900" indent="-342900">
              <a:defRPr/>
            </a:pPr>
            <a:r>
              <a:rPr lang="en-US" sz="2200" dirty="0" smtClean="0">
                <a:latin typeface="+mn-lt"/>
                <a:cs typeface="Arial"/>
              </a:rPr>
              <a:t>Translation process outputs on the remote/receive side:</a:t>
            </a:r>
            <a:endParaRPr lang="en-US" sz="2200" dirty="0">
              <a:latin typeface="+mn-lt"/>
              <a:cs typeface="Arial"/>
            </a:endParaRPr>
          </a:p>
          <a:p>
            <a:pPr marL="800100" lvl="1" indent="-342900">
              <a:buFontTx/>
              <a:buAutoNum type="arabicPeriod"/>
              <a:defRPr/>
            </a:pPr>
            <a:r>
              <a:rPr lang="en-US" sz="2200" dirty="0">
                <a:latin typeface="+mn-lt"/>
                <a:cs typeface="Arial"/>
              </a:rPr>
              <a:t>Complete remote address</a:t>
            </a:r>
          </a:p>
          <a:p>
            <a:pPr marL="800100" lvl="1" indent="-342900">
              <a:buFontTx/>
              <a:buAutoNum type="arabicPeriod"/>
              <a:defRPr/>
            </a:pPr>
            <a:r>
              <a:rPr lang="en-US" sz="2200" dirty="0" smtClean="0">
                <a:latin typeface="+mn-lt"/>
                <a:cs typeface="Arial"/>
              </a:rPr>
              <a:t>Privilege ID</a:t>
            </a:r>
            <a:endParaRPr lang="en-US" sz="2200" dirty="0">
              <a:latin typeface="+mn-lt"/>
              <a:cs typeface="Arial"/>
            </a:endParaRPr>
          </a:p>
          <a:p>
            <a:pPr>
              <a:defRPr/>
            </a:pPr>
            <a:r>
              <a:rPr lang="en-US" sz="2200" dirty="0">
                <a:latin typeface="+mn-lt"/>
                <a:cs typeface="Arial"/>
              </a:rPr>
              <a:t> </a:t>
            </a:r>
          </a:p>
        </p:txBody>
      </p:sp>
      <p:sp>
        <p:nvSpPr>
          <p:cNvPr id="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Summary</a:t>
            </a:r>
          </a:p>
        </p:txBody>
      </p:sp>
    </p:spTree>
    <p:extLst>
      <p:ext uri="{BB962C8B-B14F-4D97-AF65-F5344CB8AC3E}">
        <p14:creationId xmlns:p14="http://schemas.microsoft.com/office/powerpoint/2010/main" xmlns="" val="3499390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dirty="0" smtClean="0">
                <a:cs typeface="Arial"/>
              </a:rPr>
              <a:t>Address Translation</a:t>
            </a:r>
          </a:p>
          <a:p>
            <a:pPr marL="514350" indent="-514350" eaLnBrk="1" fontAlgn="auto" hangingPunct="1">
              <a:spcAft>
                <a:spcPts val="0"/>
              </a:spcAft>
              <a:defRPr/>
            </a:pPr>
            <a:r>
              <a:rPr lang="en-US" sz="2800" b="1" dirty="0" smtClean="0">
                <a:cs typeface="Arial"/>
              </a:rPr>
              <a:t>Configuration</a:t>
            </a:r>
          </a:p>
          <a:p>
            <a:pPr marL="514350" indent="-514350" eaLnBrk="1" fontAlgn="auto" hangingPunct="1">
              <a:spcAft>
                <a:spcPts val="0"/>
              </a:spcAft>
              <a:defRPr/>
            </a:pPr>
            <a:r>
              <a:rPr lang="en-US" sz="2800" dirty="0">
                <a:cs typeface="Arial"/>
              </a:rPr>
              <a:t>Performance</a:t>
            </a:r>
          </a:p>
          <a:p>
            <a:pPr marL="514350" indent="-514350" eaLnBrk="1" fontAlgn="auto" hangingPunct="1">
              <a:spcAft>
                <a:spcPts val="0"/>
              </a:spcAft>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Configuration</a:t>
            </a:r>
          </a:p>
        </p:txBody>
      </p:sp>
    </p:spTree>
    <p:extLst>
      <p:ext uri="{BB962C8B-B14F-4D97-AF65-F5344CB8AC3E}">
        <p14:creationId xmlns:p14="http://schemas.microsoft.com/office/powerpoint/2010/main" xmlns="" val="28940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0"/>
              </a:spcBef>
              <a:spcAft>
                <a:spcPts val="600"/>
              </a:spcAft>
            </a:pPr>
            <a:r>
              <a:rPr lang="en-US" sz="2000" kern="0" dirty="0" smtClean="0">
                <a:latin typeface="+mn-lt"/>
                <a:cs typeface="Arial"/>
              </a:rPr>
              <a:t>Application typically follows this flow to enable &amp; configure HyperLink:</a:t>
            </a:r>
          </a:p>
          <a:p>
            <a:pPr marL="457200" lvl="0" indent="-457200">
              <a:spcBef>
                <a:spcPts val="0"/>
              </a:spcBef>
              <a:spcAft>
                <a:spcPts val="600"/>
              </a:spcAft>
              <a:buAutoNum type="arabicPeriod"/>
            </a:pPr>
            <a:r>
              <a:rPr lang="en-US" sz="2000" kern="0" dirty="0" smtClean="0">
                <a:latin typeface="+mn-lt"/>
                <a:cs typeface="Arial"/>
              </a:rPr>
              <a:t>PLL, Power, and </a:t>
            </a:r>
            <a:r>
              <a:rPr lang="en-US" sz="2000" kern="0" dirty="0" err="1" smtClean="0">
                <a:latin typeface="+mn-lt"/>
                <a:cs typeface="Arial"/>
              </a:rPr>
              <a:t>SerDes</a:t>
            </a:r>
            <a:r>
              <a:rPr lang="en-US" sz="2000" kern="0" dirty="0" smtClean="0">
                <a:latin typeface="+mn-lt"/>
                <a:cs typeface="Arial"/>
              </a:rPr>
              <a:t>:</a:t>
            </a:r>
          </a:p>
          <a:p>
            <a:pPr marL="914400" lvl="1" indent="-457200">
              <a:spcBef>
                <a:spcPts val="0"/>
              </a:spcBef>
              <a:spcAft>
                <a:spcPts val="600"/>
              </a:spcAft>
              <a:buFont typeface="+mj-lt"/>
              <a:buAutoNum type="alphaLcParenR"/>
            </a:pPr>
            <a:r>
              <a:rPr lang="en-US" sz="2000" kern="0" dirty="0" smtClean="0">
                <a:latin typeface="+mn-lt"/>
                <a:cs typeface="Arial"/>
              </a:rPr>
              <a:t>Setup PLL.</a:t>
            </a:r>
          </a:p>
          <a:p>
            <a:pPr marL="914400" lvl="1" indent="-457200">
              <a:spcBef>
                <a:spcPts val="0"/>
              </a:spcBef>
              <a:spcAft>
                <a:spcPts val="600"/>
              </a:spcAft>
              <a:buFont typeface="+mj-lt"/>
              <a:buAutoNum type="alphaLcParenR"/>
            </a:pPr>
            <a:r>
              <a:rPr lang="en-US" sz="2000" kern="0" dirty="0" smtClean="0">
                <a:latin typeface="+mn-lt"/>
                <a:cs typeface="Arial"/>
              </a:rPr>
              <a:t>Enable power domain for HyperLink.</a:t>
            </a:r>
            <a:endParaRPr lang="en-US" sz="2000" kern="0" dirty="0">
              <a:latin typeface="+mn-lt"/>
              <a:cs typeface="Arial"/>
            </a:endParaRPr>
          </a:p>
          <a:p>
            <a:pPr marL="914400" lvl="1" indent="-457200">
              <a:spcBef>
                <a:spcPts val="0"/>
              </a:spcBef>
              <a:spcAft>
                <a:spcPts val="600"/>
              </a:spcAft>
              <a:buFont typeface="+mj-lt"/>
              <a:buAutoNum type="alphaLcParenR"/>
            </a:pPr>
            <a:r>
              <a:rPr lang="en-US" sz="2000" kern="0" dirty="0" smtClean="0">
                <a:latin typeface="+mn-lt"/>
                <a:cs typeface="Arial"/>
              </a:rPr>
              <a:t>Configure </a:t>
            </a:r>
            <a:r>
              <a:rPr lang="en-US" sz="2000" kern="0" dirty="0" err="1" smtClean="0">
                <a:latin typeface="+mn-lt"/>
                <a:cs typeface="Arial"/>
              </a:rPr>
              <a:t>SerDes</a:t>
            </a:r>
            <a:r>
              <a:rPr lang="en-US" sz="2000" kern="0" dirty="0" smtClean="0">
                <a:latin typeface="+mn-lt"/>
                <a:cs typeface="Arial"/>
              </a:rPr>
              <a:t>.</a:t>
            </a:r>
          </a:p>
          <a:p>
            <a:pPr marL="914400" lvl="1" indent="-457200">
              <a:spcBef>
                <a:spcPts val="0"/>
              </a:spcBef>
              <a:spcAft>
                <a:spcPts val="600"/>
              </a:spcAft>
              <a:buFont typeface="+mj-lt"/>
              <a:buAutoNum type="alphaLcParenR"/>
            </a:pPr>
            <a:r>
              <a:rPr lang="en-US" sz="2000" kern="0" dirty="0" smtClean="0">
                <a:latin typeface="+mn-lt"/>
                <a:cs typeface="Arial"/>
              </a:rPr>
              <a:t>Confirm that power is enabled.</a:t>
            </a:r>
          </a:p>
          <a:p>
            <a:pPr marL="457200" lvl="0" indent="-457200">
              <a:spcBef>
                <a:spcPts val="0"/>
              </a:spcBef>
              <a:spcAft>
                <a:spcPts val="600"/>
              </a:spcAft>
              <a:buAutoNum type="arabicPeriod"/>
            </a:pPr>
            <a:r>
              <a:rPr lang="en-US" sz="2000" kern="0" dirty="0" smtClean="0">
                <a:latin typeface="+mn-lt"/>
                <a:cs typeface="Arial"/>
              </a:rPr>
              <a:t>Register Configurations:</a:t>
            </a:r>
          </a:p>
          <a:p>
            <a:pPr marL="914400" lvl="1" indent="-457200">
              <a:spcBef>
                <a:spcPts val="0"/>
              </a:spcBef>
              <a:spcAft>
                <a:spcPts val="600"/>
              </a:spcAft>
              <a:buFont typeface="+mj-lt"/>
              <a:buAutoNum type="alphaLcParenR"/>
            </a:pPr>
            <a:r>
              <a:rPr lang="en-US" sz="2000" kern="0" dirty="0" smtClean="0">
                <a:latin typeface="+mn-lt"/>
                <a:cs typeface="Arial"/>
              </a:rPr>
              <a:t>Enable HyperLink via HyperLink Control Register (base + 0x4).</a:t>
            </a:r>
          </a:p>
          <a:p>
            <a:pPr marL="914400" lvl="1" indent="-457200">
              <a:spcBef>
                <a:spcPts val="0"/>
              </a:spcBef>
              <a:spcAft>
                <a:spcPts val="600"/>
              </a:spcAft>
              <a:buFont typeface="+mj-lt"/>
              <a:buAutoNum type="alphaLcParenR"/>
            </a:pPr>
            <a:r>
              <a:rPr lang="en-US" sz="2000" kern="0" dirty="0" smtClean="0">
                <a:latin typeface="+mn-lt"/>
                <a:cs typeface="Arial"/>
              </a:rPr>
              <a:t>Once the link is up, both devices can see each other’s registers.</a:t>
            </a:r>
            <a:br>
              <a:rPr lang="en-US" sz="2000" kern="0" dirty="0" smtClean="0">
                <a:latin typeface="+mn-lt"/>
                <a:cs typeface="Arial"/>
              </a:rPr>
            </a:br>
            <a:r>
              <a:rPr lang="en-US" sz="2000" kern="0" dirty="0" smtClean="0">
                <a:latin typeface="+mn-lt"/>
                <a:cs typeface="Arial"/>
              </a:rPr>
              <a:t>Here there are three choices:</a:t>
            </a:r>
          </a:p>
          <a:p>
            <a:pPr marL="1428750" lvl="2" indent="-514350">
              <a:spcBef>
                <a:spcPts val="0"/>
              </a:spcBef>
              <a:spcAft>
                <a:spcPts val="600"/>
              </a:spcAft>
              <a:buFont typeface="+mj-lt"/>
              <a:buAutoNum type="romanLcPeriod"/>
            </a:pPr>
            <a:r>
              <a:rPr lang="en-US" sz="2000" kern="0" dirty="0" smtClean="0">
                <a:latin typeface="+mn-lt"/>
                <a:cs typeface="Arial"/>
              </a:rPr>
              <a:t>Device configures own registers</a:t>
            </a:r>
          </a:p>
          <a:p>
            <a:pPr marL="1428750" lvl="2" indent="-514350">
              <a:spcBef>
                <a:spcPts val="0"/>
              </a:spcBef>
              <a:spcAft>
                <a:spcPts val="600"/>
              </a:spcAft>
              <a:buFont typeface="+mj-lt"/>
              <a:buAutoNum type="romanLcPeriod"/>
            </a:pPr>
            <a:r>
              <a:rPr lang="en-US" sz="2000" kern="0" dirty="0" smtClean="0">
                <a:latin typeface="+mn-lt"/>
                <a:cs typeface="Arial"/>
              </a:rPr>
              <a:t>One master programs registers for both devices</a:t>
            </a:r>
          </a:p>
          <a:p>
            <a:pPr marL="1428750" lvl="2" indent="-514350">
              <a:spcBef>
                <a:spcPts val="0"/>
              </a:spcBef>
              <a:spcAft>
                <a:spcPts val="600"/>
              </a:spcAft>
              <a:buFont typeface="+mj-lt"/>
              <a:buAutoNum type="romanLcPeriod"/>
            </a:pPr>
            <a:r>
              <a:rPr lang="en-US" sz="2000" kern="0" dirty="0" smtClean="0">
                <a:latin typeface="+mn-lt"/>
                <a:cs typeface="Arial"/>
              </a:rPr>
              <a:t>Direction-based</a:t>
            </a:r>
            <a:endParaRPr lang="en-US" sz="2000" kern="0" dirty="0">
              <a:latin typeface="+mn-lt"/>
              <a:cs typeface="Arial"/>
            </a:endParaRPr>
          </a:p>
          <a:p>
            <a:pPr marL="914400" lvl="1" indent="-457200">
              <a:spcBef>
                <a:spcPts val="0"/>
              </a:spcBef>
              <a:spcAft>
                <a:spcPts val="600"/>
              </a:spcAft>
              <a:buFont typeface="+mj-lt"/>
              <a:buAutoNum type="alphaLcParenR"/>
            </a:pPr>
            <a:r>
              <a:rPr lang="en-US" sz="2000" kern="0" dirty="0" smtClean="0">
                <a:latin typeface="+mn-lt"/>
                <a:cs typeface="Arial"/>
              </a:rPr>
              <a:t>Register configuration involves specifying </a:t>
            </a:r>
            <a:r>
              <a:rPr lang="en-US" sz="2000" b="1" kern="0" dirty="0" smtClean="0">
                <a:latin typeface="+mn-lt"/>
                <a:cs typeface="Arial"/>
              </a:rPr>
              <a:t>address translation </a:t>
            </a:r>
            <a:r>
              <a:rPr lang="en-US" sz="2000" kern="0" dirty="0" smtClean="0">
                <a:latin typeface="+mn-lt"/>
                <a:cs typeface="Arial"/>
              </a:rPr>
              <a:t>scheme on</a:t>
            </a:r>
            <a:br>
              <a:rPr lang="en-US" sz="2000" kern="0" dirty="0" smtClean="0">
                <a:latin typeface="+mn-lt"/>
                <a:cs typeface="Arial"/>
              </a:rPr>
            </a:br>
            <a:r>
              <a:rPr lang="en-US" sz="2000" kern="0" dirty="0" err="1" smtClean="0">
                <a:latin typeface="+mn-lt"/>
                <a:cs typeface="Arial"/>
              </a:rPr>
              <a:t>Tx</a:t>
            </a:r>
            <a:r>
              <a:rPr lang="en-US" sz="2000" kern="0" dirty="0" smtClean="0">
                <a:latin typeface="+mn-lt"/>
                <a:cs typeface="Arial"/>
              </a:rPr>
              <a:t> and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a:t>
            </a:r>
          </a:p>
        </p:txBody>
      </p:sp>
    </p:spTree>
    <p:extLst>
      <p:ext uri="{BB962C8B-B14F-4D97-AF65-F5344CB8AC3E}">
        <p14:creationId xmlns:p14="http://schemas.microsoft.com/office/powerpoint/2010/main" xmlns="" val="37867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9144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600"/>
              </a:spcBef>
              <a:spcAft>
                <a:spcPct val="10000"/>
              </a:spcAft>
            </a:pPr>
            <a:r>
              <a:rPr lang="en-US" sz="2200" kern="0" dirty="0" smtClean="0">
                <a:latin typeface="+mn-lt"/>
                <a:cs typeface="Arial"/>
              </a:rPr>
              <a:t>Chip Support Library (CSL) and HyperLink Low-Level Drivers (LLD) make available APIs that can be used to configure HyperLink.</a:t>
            </a:r>
          </a:p>
          <a:p>
            <a:pPr lvl="0" indent="-457200">
              <a:spcBef>
                <a:spcPts val="600"/>
              </a:spcBef>
              <a:spcAft>
                <a:spcPct val="10000"/>
              </a:spcAft>
            </a:pPr>
            <a:endParaRPr lang="en-US" sz="2200" kern="0" dirty="0">
              <a:latin typeface="+mn-lt"/>
              <a:cs typeface="Arial"/>
            </a:endParaRPr>
          </a:p>
          <a:p>
            <a:pPr lvl="0" indent="-457200">
              <a:spcBef>
                <a:spcPts val="600"/>
              </a:spcBef>
              <a:spcAft>
                <a:spcPct val="10000"/>
              </a:spcAft>
            </a:pPr>
            <a:r>
              <a:rPr lang="en-US" sz="2200" kern="0" dirty="0" smtClean="0">
                <a:latin typeface="+mn-lt"/>
                <a:cs typeface="Arial"/>
              </a:rPr>
              <a:t>General recommendations: </a:t>
            </a:r>
          </a:p>
          <a:p>
            <a:pPr lvl="0" indent="-457200">
              <a:spcBef>
                <a:spcPts val="600"/>
              </a:spcBef>
              <a:spcAft>
                <a:spcPct val="10000"/>
              </a:spcAft>
              <a:buFont typeface="Arial"/>
              <a:buChar char="•"/>
            </a:pPr>
            <a:r>
              <a:rPr lang="en-US" sz="2200" kern="0" dirty="0" smtClean="0">
                <a:latin typeface="+mn-lt"/>
                <a:cs typeface="Arial"/>
              </a:rPr>
              <a:t>Wherever LLD functions are available to do something, use LLD. </a:t>
            </a:r>
          </a:p>
          <a:p>
            <a:pPr lvl="0" indent="-457200">
              <a:spcBef>
                <a:spcPts val="600"/>
              </a:spcBef>
              <a:spcAft>
                <a:spcPct val="10000"/>
              </a:spcAft>
              <a:buFont typeface="Arial"/>
              <a:buChar char="•"/>
            </a:pPr>
            <a:r>
              <a:rPr lang="en-US" sz="2200" kern="0" dirty="0" smtClean="0">
                <a:latin typeface="+mn-lt"/>
                <a:cs typeface="Arial"/>
              </a:rPr>
              <a:t>If LLD API does not exist for what you want to achieve, use CSL.</a:t>
            </a:r>
          </a:p>
          <a:p>
            <a:pPr lvl="0" indent="-457200">
              <a:spcBef>
                <a:spcPts val="600"/>
              </a:spcBef>
              <a:spcAft>
                <a:spcPct val="10000"/>
              </a:spcAft>
              <a:buFont typeface="Arial"/>
              <a:buChar char="•"/>
            </a:pPr>
            <a:r>
              <a:rPr lang="en-US" sz="2200" kern="0" dirty="0" smtClean="0">
                <a:latin typeface="+mn-lt"/>
                <a:cs typeface="Arial"/>
              </a:rPr>
              <a:t>Leverage functions from the HyperLink LLD example project.</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APIs</a:t>
            </a:r>
          </a:p>
        </p:txBody>
      </p:sp>
    </p:spTree>
    <p:extLst>
      <p:ext uri="{BB962C8B-B14F-4D97-AF65-F5344CB8AC3E}">
        <p14:creationId xmlns:p14="http://schemas.microsoft.com/office/powerpoint/2010/main" xmlns="" val="567120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4800" y="990600"/>
            <a:ext cx="86868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Enable power domain for peripherals using CSL routines.</a:t>
            </a:r>
          </a:p>
          <a:p>
            <a:pPr marL="1085850" lvl="2" indent="-514350" eaLnBrk="1" fontAlgn="auto" hangingPunct="1">
              <a:spcAft>
                <a:spcPts val="0"/>
              </a:spcAft>
              <a:buFont typeface="Arial" pitchFamily="34" charset="0"/>
              <a:buNone/>
              <a:defRPr/>
            </a:pPr>
            <a:r>
              <a:rPr lang="en-US" sz="1900" i="1" dirty="0" smtClean="0">
                <a:cs typeface="Arial"/>
              </a:rPr>
              <a:t>Enabling power to peripherals involves the following four functions:</a:t>
            </a:r>
          </a:p>
          <a:p>
            <a:pPr marL="1062037" lvl="3" indent="-514350" eaLnBrk="1" fontAlgn="auto" hangingPunct="1">
              <a:spcAft>
                <a:spcPts val="0"/>
              </a:spcAft>
              <a:buNone/>
              <a:defRPr/>
            </a:pPr>
            <a:r>
              <a:rPr lang="en-US" sz="1700" i="1" dirty="0" smtClean="0">
                <a:ea typeface="+mn-ea"/>
                <a:cs typeface="Arial"/>
              </a:rPr>
              <a:t>CSL_PSC_enablePowerDomain()</a:t>
            </a:r>
          </a:p>
          <a:p>
            <a:pPr marL="1062037" lvl="3" indent="-514350" eaLnBrk="1" fontAlgn="auto" hangingPunct="1">
              <a:spcAft>
                <a:spcPts val="0"/>
              </a:spcAft>
              <a:buNone/>
              <a:defRPr/>
            </a:pPr>
            <a:r>
              <a:rPr lang="en-US" sz="1700" i="1" dirty="0" smtClean="0">
                <a:ea typeface="+mn-ea"/>
                <a:cs typeface="Arial"/>
              </a:rPr>
              <a:t>CSL_PSC_setModuleNextState()</a:t>
            </a:r>
          </a:p>
          <a:p>
            <a:pPr marL="1062037" lvl="3" indent="-514350" eaLnBrk="1" fontAlgn="auto" hangingPunct="1">
              <a:spcAft>
                <a:spcPts val="0"/>
              </a:spcAft>
              <a:buNone/>
              <a:defRPr/>
            </a:pPr>
            <a:r>
              <a:rPr lang="en-US" sz="1700" i="1" dirty="0" smtClean="0">
                <a:ea typeface="+mn-ea"/>
                <a:cs typeface="Arial"/>
              </a:rPr>
              <a:t>CSL_PSC_startStateTransition()</a:t>
            </a:r>
          </a:p>
          <a:p>
            <a:pPr marL="1062037" lvl="3" indent="-514350" eaLnBrk="1" fontAlgn="auto" hangingPunct="1">
              <a:spcAft>
                <a:spcPts val="0"/>
              </a:spcAft>
              <a:buNone/>
              <a:defRPr/>
            </a:pPr>
            <a:r>
              <a:rPr lang="en-US" sz="1700" i="1" dirty="0" smtClean="0">
                <a:ea typeface="+mn-ea"/>
                <a:cs typeface="Arial"/>
              </a:rPr>
              <a:t>CSL_PSC_isStateTransitionDone()</a:t>
            </a:r>
          </a:p>
          <a:p>
            <a:pPr marL="514350" indent="-514350" eaLnBrk="1" fontAlgn="auto" hangingPunct="1">
              <a:spcAft>
                <a:spcPts val="0"/>
              </a:spcAft>
              <a:buFont typeface="+mj-lt"/>
              <a:buAutoNum type="arabicPeriod"/>
              <a:defRPr/>
            </a:pPr>
            <a:r>
              <a:rPr lang="en-US" sz="2400" dirty="0" smtClean="0">
                <a:cs typeface="Arial"/>
              </a:rPr>
              <a:t>Reset the HyperLink and load the boot code for the PLL.</a:t>
            </a:r>
          </a:p>
          <a:p>
            <a:pPr marL="1085850" lvl="2" indent="-514350" eaLnBrk="1" fontAlgn="auto" hangingPunct="1">
              <a:spcAft>
                <a:spcPts val="0"/>
              </a:spcAft>
              <a:buFont typeface="Arial" pitchFamily="34" charset="0"/>
              <a:buNone/>
              <a:defRPr/>
            </a:pPr>
            <a:r>
              <a:rPr lang="en-US" sz="1700" i="1" dirty="0" smtClean="0">
                <a:cs typeface="Arial"/>
              </a:rPr>
              <a:t>Write 1 to the reset field of control register (address base + 0x04)</a:t>
            </a:r>
          </a:p>
          <a:p>
            <a:pPr marL="1085850" lvl="2" indent="-514350" eaLnBrk="1" fontAlgn="auto" hangingPunct="1">
              <a:spcAft>
                <a:spcPts val="0"/>
              </a:spcAft>
              <a:buFont typeface="Arial" pitchFamily="34" charset="0"/>
              <a:buNone/>
              <a:defRPr/>
            </a:pPr>
            <a:r>
              <a:rPr lang="en-US" sz="1700" i="1" dirty="0" err="1" smtClean="0">
                <a:cs typeface="Arial"/>
              </a:rPr>
              <a:t>CSL_BootCfgUnlockKicker</a:t>
            </a:r>
            <a:r>
              <a:rPr lang="en-US" sz="1700" i="1" dirty="0" smtClean="0">
                <a:cs typeface="Arial"/>
              </a:rPr>
              <a:t>();</a:t>
            </a:r>
          </a:p>
          <a:p>
            <a:pPr marL="1085850" lvl="2" indent="-514350" eaLnBrk="1" fontAlgn="auto" hangingPunct="1">
              <a:spcAft>
                <a:spcPts val="0"/>
              </a:spcAft>
              <a:buFont typeface="Arial" pitchFamily="34" charset="0"/>
              <a:buNone/>
              <a:defRPr/>
            </a:pPr>
            <a:r>
              <a:rPr lang="en-US" sz="1700" i="1" dirty="0" err="1" smtClean="0">
                <a:cs typeface="Arial"/>
              </a:rPr>
              <a:t>CSL_BootCfgSetVUSRConfigPLL</a:t>
            </a:r>
            <a:r>
              <a:rPr lang="en-US" sz="1700" i="1" dirty="0" smtClean="0">
                <a:cs typeface="Arial"/>
              </a:rPr>
              <a:t> ()</a:t>
            </a:r>
            <a:endParaRPr lang="en-US" sz="1700" b="1" i="1" dirty="0" smtClean="0">
              <a:cs typeface="Arial"/>
            </a:endParaRPr>
          </a:p>
          <a:p>
            <a:pPr marL="514350" indent="-514350" eaLnBrk="1" fontAlgn="auto" hangingPunct="1">
              <a:spcAft>
                <a:spcPts val="0"/>
              </a:spcAft>
              <a:buFont typeface="+mj-lt"/>
              <a:buAutoNum type="arabicPeriod"/>
              <a:defRPr/>
            </a:pPr>
            <a:r>
              <a:rPr lang="en-US" sz="2400" dirty="0" smtClean="0">
                <a:cs typeface="Arial"/>
              </a:rPr>
              <a:t>Configure the SERDES.</a:t>
            </a:r>
          </a:p>
          <a:p>
            <a:pPr marL="1085850" lvl="2" indent="-514350" eaLnBrk="1" fontAlgn="auto" hangingPunct="1">
              <a:spcAft>
                <a:spcPts val="0"/>
              </a:spcAft>
              <a:buFont typeface="Arial" pitchFamily="34" charset="0"/>
              <a:buNone/>
              <a:defRPr/>
            </a:pPr>
            <a:r>
              <a:rPr lang="en-US" sz="1700" i="1" dirty="0" err="1" smtClean="0">
                <a:cs typeface="Arial"/>
              </a:rPr>
              <a:t>CSL_BootCfgVUSRRxConfig</a:t>
            </a:r>
            <a:r>
              <a:rPr lang="en-US" sz="1700" i="1" dirty="0" smtClean="0">
                <a:cs typeface="Arial"/>
              </a:rPr>
              <a:t>()</a:t>
            </a:r>
          </a:p>
          <a:p>
            <a:pPr marL="1085850" lvl="2" indent="-514350" eaLnBrk="1" fontAlgn="auto" hangingPunct="1">
              <a:spcAft>
                <a:spcPts val="0"/>
              </a:spcAft>
              <a:buFont typeface="Arial" pitchFamily="34" charset="0"/>
              <a:buNone/>
              <a:defRPr/>
            </a:pPr>
            <a:r>
              <a:rPr lang="en-US" sz="1700" i="1" dirty="0" smtClean="0">
                <a:cs typeface="Arial"/>
              </a:rPr>
              <a:t>CSL_BootCfgVUSRTxConfig()</a:t>
            </a:r>
          </a:p>
          <a:p>
            <a:pPr marL="514350" indent="-514350" eaLnBrk="1" fontAlgn="auto" hangingPunct="1">
              <a:spcAft>
                <a:spcPts val="0"/>
              </a:spcAft>
              <a:buFont typeface="Arial" pitchFamily="34" charset="0"/>
              <a:buNone/>
              <a:defRPr/>
            </a:pPr>
            <a:endParaRPr lang="en-US" dirty="0" smtClean="0">
              <a:cs typeface="Arial"/>
            </a:endParaRPr>
          </a:p>
        </p:txBody>
      </p:sp>
      <p:sp>
        <p:nvSpPr>
          <p:cNvPr id="7"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990600"/>
            <a:ext cx="82296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HyperLink Control registers</a:t>
            </a:r>
          </a:p>
          <a:p>
            <a:pPr marL="514350" indent="-514350" eaLnBrk="1" fontAlgn="auto" hangingPunct="1">
              <a:spcAft>
                <a:spcPts val="0"/>
              </a:spcAft>
              <a:buFont typeface="+mj-lt"/>
              <a:buAutoNum type="arabicPeriod"/>
              <a:defRPr/>
            </a:pPr>
            <a:r>
              <a:rPr lang="en-US" sz="2400" dirty="0" smtClean="0">
                <a:cs typeface="Arial"/>
              </a:rPr>
              <a:t>Interrupt registers</a:t>
            </a:r>
          </a:p>
          <a:p>
            <a:pPr marL="514350" indent="-514350" eaLnBrk="1" fontAlgn="auto" hangingPunct="1">
              <a:spcAft>
                <a:spcPts val="0"/>
              </a:spcAft>
              <a:buFont typeface="+mj-lt"/>
              <a:buAutoNum type="arabicPeriod"/>
              <a:defRPr/>
            </a:pPr>
            <a:r>
              <a:rPr lang="en-US" sz="2400" dirty="0" smtClean="0">
                <a:cs typeface="Arial"/>
              </a:rPr>
              <a:t>Lane Power Management registers</a:t>
            </a:r>
          </a:p>
          <a:p>
            <a:pPr marL="514350" indent="-514350" eaLnBrk="1" fontAlgn="auto" hangingPunct="1">
              <a:spcAft>
                <a:spcPts val="0"/>
              </a:spcAft>
              <a:buFont typeface="+mj-lt"/>
              <a:buAutoNum type="arabicPeriod"/>
              <a:defRPr/>
            </a:pPr>
            <a:r>
              <a:rPr lang="en-US" sz="2400" dirty="0" smtClean="0">
                <a:cs typeface="Arial"/>
              </a:rPr>
              <a:t>Error Detection registers</a:t>
            </a:r>
          </a:p>
          <a:p>
            <a:pPr marL="514350" indent="-514350" eaLnBrk="1" fontAlgn="auto" hangingPunct="1">
              <a:spcAft>
                <a:spcPts val="0"/>
              </a:spcAft>
              <a:buFont typeface="+mj-lt"/>
              <a:buAutoNum type="arabicPeriod"/>
              <a:defRPr/>
            </a:pPr>
            <a:r>
              <a:rPr lang="en-US" sz="2400" dirty="0" err="1" smtClean="0">
                <a:cs typeface="Arial"/>
              </a:rPr>
              <a:t>SerDes</a:t>
            </a:r>
            <a:r>
              <a:rPr lang="en-US" sz="2400" dirty="0" smtClean="0">
                <a:cs typeface="Arial"/>
              </a:rPr>
              <a:t> Operation registers</a:t>
            </a:r>
          </a:p>
          <a:p>
            <a:pPr marL="514350" indent="-514350" eaLnBrk="1" fontAlgn="auto" hangingPunct="1">
              <a:spcAft>
                <a:spcPts val="0"/>
              </a:spcAft>
              <a:buFont typeface="+mj-lt"/>
              <a:buAutoNum type="arabicPeriod"/>
              <a:defRPr/>
            </a:pPr>
            <a:r>
              <a:rPr lang="en-US" sz="2400" dirty="0" smtClean="0">
                <a:cs typeface="Arial"/>
              </a:rPr>
              <a:t>Address Translation registers</a:t>
            </a:r>
            <a:endParaRPr lang="en-US" dirty="0" smtClean="0">
              <a:cs typeface="Arial"/>
            </a:endParaRPr>
          </a:p>
          <a:p>
            <a:pPr marL="514350" indent="-514350" eaLnBrk="1" fontAlgn="auto" hangingPunct="1">
              <a:spcAft>
                <a:spcPts val="0"/>
              </a:spcAft>
              <a:buFont typeface="+mj-lt"/>
              <a:buAutoNum type="arabicPeriod"/>
              <a:defRPr/>
            </a:pPr>
            <a:endParaRPr lang="en-US" sz="2400" dirty="0" smtClean="0">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Grp="1" noChangeAspect="1"/>
          </p:cNvGraphicFramePr>
          <p:nvPr>
            <p:ph idx="1"/>
            <p:extLst>
              <p:ext uri="{D42A27DB-BD31-4B8C-83A1-F6EECF244321}">
                <p14:modId xmlns:p14="http://schemas.microsoft.com/office/powerpoint/2010/main" xmlns="" val="1567398752"/>
              </p:ext>
            </p:extLst>
          </p:nvPr>
        </p:nvGraphicFramePr>
        <p:xfrm>
          <a:off x="3810001" y="838200"/>
          <a:ext cx="5181599" cy="5532970"/>
        </p:xfrm>
        <a:graphic>
          <a:graphicData uri="http://schemas.openxmlformats.org/presentationml/2006/ole">
            <p:oleObj spid="_x0000_s148482" name="Visio" r:id="rId5" imgW="6287074" imgH="6712626" progId="Visio.Drawing.11">
              <p:embed/>
            </p:oleObj>
          </a:graphicData>
        </a:graphic>
      </p:graphicFrame>
      <p:sp>
        <p:nvSpPr>
          <p:cNvPr id="3" name="Rectangle 2"/>
          <p:cNvSpPr/>
          <p:nvPr/>
        </p:nvSpPr>
        <p:spPr>
          <a:xfrm>
            <a:off x="76200" y="762000"/>
            <a:ext cx="4038600" cy="5570756"/>
          </a:xfrm>
          <a:prstGeom prst="rect">
            <a:avLst/>
          </a:prstGeom>
        </p:spPr>
        <p:txBody>
          <a:bodyPr wrap="square">
            <a:spAutoFit/>
          </a:bodyPr>
          <a:lstStyle/>
          <a:p>
            <a:pPr marL="285750" indent="-285750">
              <a:buFont typeface="Arial"/>
              <a:buChar char="•"/>
            </a:pPr>
            <a:r>
              <a:rPr lang="en-US" sz="2000" dirty="0">
                <a:latin typeface="+mn-lt"/>
              </a:rPr>
              <a:t>Device A sends packet frame to Device B for processing and receives </a:t>
            </a:r>
            <a:r>
              <a:rPr lang="en-US" sz="2000" dirty="0" smtClean="0">
                <a:latin typeface="+mn-lt"/>
              </a:rPr>
              <a:t>result; Both </a:t>
            </a:r>
            <a:r>
              <a:rPr lang="en-US" sz="2000" dirty="0">
                <a:latin typeface="+mn-lt"/>
              </a:rPr>
              <a:t>transactions via </a:t>
            </a:r>
            <a:r>
              <a:rPr lang="en-US" sz="2000" dirty="0" smtClean="0">
                <a:latin typeface="+mn-lt"/>
              </a:rPr>
              <a:t>HyperLink.</a:t>
            </a:r>
            <a:endParaRPr lang="en-US" sz="2000" dirty="0">
              <a:latin typeface="+mn-lt"/>
            </a:endParaRPr>
          </a:p>
          <a:p>
            <a:endParaRPr lang="en-US" sz="2000" dirty="0" smtClean="0">
              <a:latin typeface="+mn-lt"/>
            </a:endParaRPr>
          </a:p>
          <a:p>
            <a:pPr marL="285750" indent="-285750">
              <a:buFont typeface="Arial"/>
              <a:buChar char="•"/>
            </a:pPr>
            <a:r>
              <a:rPr lang="en-US" sz="2000" dirty="0" smtClean="0">
                <a:latin typeface="+mn-lt"/>
              </a:rPr>
              <a:t>Enables scalable solutions with access to remote CorePacs to expand </a:t>
            </a:r>
            <a:r>
              <a:rPr lang="en-US" sz="2000" dirty="0">
                <a:latin typeface="+mn-lt"/>
              </a:rPr>
              <a:t>processing </a:t>
            </a:r>
            <a:r>
              <a:rPr lang="en-US" sz="2000" dirty="0" smtClean="0">
                <a:latin typeface="+mn-lt"/>
              </a:rPr>
              <a:t>capability.    Device </a:t>
            </a:r>
            <a:r>
              <a:rPr lang="en-US" sz="2000" dirty="0">
                <a:latin typeface="+mn-lt"/>
              </a:rPr>
              <a:t>B acts as </a:t>
            </a:r>
            <a:r>
              <a:rPr lang="en-US" sz="2000" dirty="0" smtClean="0">
                <a:latin typeface="+mn-lt"/>
              </a:rPr>
              <a:t>codec     accelerator </a:t>
            </a:r>
            <a:r>
              <a:rPr lang="en-US" sz="2000" dirty="0">
                <a:latin typeface="+mn-lt"/>
              </a:rPr>
              <a:t>in this </a:t>
            </a:r>
            <a:r>
              <a:rPr lang="en-US" sz="2000" dirty="0" smtClean="0">
                <a:latin typeface="+mn-lt"/>
              </a:rPr>
              <a:t>case.</a:t>
            </a:r>
            <a:endParaRPr lang="en-US" sz="2000" dirty="0">
              <a:latin typeface="+mn-lt"/>
            </a:endParaRPr>
          </a:p>
          <a:p>
            <a:endParaRPr lang="en-US" sz="2000" dirty="0">
              <a:latin typeface="+mn-lt"/>
            </a:endParaRPr>
          </a:p>
          <a:p>
            <a:pPr marL="285750" indent="-285750">
              <a:buFont typeface="Arial"/>
              <a:buChar char="•"/>
            </a:pPr>
            <a:r>
              <a:rPr lang="en-US" sz="2000" dirty="0">
                <a:latin typeface="+mn-lt"/>
              </a:rPr>
              <a:t>Reduce </a:t>
            </a:r>
            <a:r>
              <a:rPr lang="en-US" sz="2000" dirty="0" smtClean="0">
                <a:latin typeface="+mn-lt"/>
              </a:rPr>
              <a:t>system power </a:t>
            </a:r>
            <a:r>
              <a:rPr lang="en-US" sz="2000" dirty="0">
                <a:latin typeface="+mn-lt"/>
              </a:rPr>
              <a:t>consumption by </a:t>
            </a:r>
            <a:r>
              <a:rPr lang="en-US" sz="2000" dirty="0" smtClean="0">
                <a:latin typeface="+mn-lt"/>
              </a:rPr>
              <a:t>allowing </a:t>
            </a:r>
            <a:br>
              <a:rPr lang="en-US" sz="2000" dirty="0" smtClean="0">
                <a:latin typeface="+mn-lt"/>
              </a:rPr>
            </a:br>
            <a:r>
              <a:rPr lang="en-US" sz="2000" dirty="0" smtClean="0">
                <a:latin typeface="+mn-lt"/>
              </a:rPr>
              <a:t>users to disable I/O and peripherals on remote device.</a:t>
            </a:r>
          </a:p>
          <a:p>
            <a:pPr marL="742950" lvl="1" indent="-285750">
              <a:buFont typeface="Arial"/>
              <a:buChar char="•"/>
            </a:pPr>
            <a:r>
              <a:rPr lang="en-US" dirty="0" smtClean="0">
                <a:latin typeface="+mn-lt"/>
              </a:rPr>
              <a:t>Device A: </a:t>
            </a:r>
            <a:r>
              <a:rPr lang="en-US" dirty="0">
                <a:latin typeface="+mn-lt"/>
              </a:rPr>
              <a:t>all </a:t>
            </a:r>
            <a:r>
              <a:rPr lang="en-US" dirty="0" smtClean="0">
                <a:latin typeface="+mn-lt"/>
              </a:rPr>
              <a:t>peripherals active</a:t>
            </a:r>
          </a:p>
          <a:p>
            <a:pPr marL="742950" lvl="1" indent="-285750">
              <a:buFont typeface="Arial"/>
              <a:buChar char="•"/>
            </a:pPr>
            <a:r>
              <a:rPr lang="en-US" dirty="0" smtClean="0">
                <a:latin typeface="+mn-lt"/>
              </a:rPr>
              <a:t>Device B: </a:t>
            </a:r>
            <a:r>
              <a:rPr lang="en-US" dirty="0">
                <a:latin typeface="+mn-lt"/>
              </a:rPr>
              <a:t>o</a:t>
            </a:r>
            <a:r>
              <a:rPr lang="en-US" dirty="0" smtClean="0">
                <a:latin typeface="+mn-lt"/>
              </a:rPr>
              <a:t>nly HyperLink active</a:t>
            </a:r>
          </a:p>
          <a:p>
            <a:pPr marL="285750" indent="-285750">
              <a:buFont typeface="Arial"/>
              <a:buChar char="•"/>
            </a:pPr>
            <a:endParaRPr lang="en-US" sz="2000" dirty="0">
              <a:latin typeface="+mn-lt"/>
            </a:endParaRPr>
          </a:p>
        </p:txBody>
      </p:sp>
      <p:sp>
        <p:nvSpPr>
          <p:cNvPr id="6" name="Title 1"/>
          <p:cNvSpPr>
            <a:spLocks noGrp="1"/>
          </p:cNvSpPr>
          <p:nvPr>
            <p:ph type="title"/>
          </p:nvPr>
        </p:nvSpPr>
        <p:spPr>
          <a:xfrm>
            <a:off x="228600" y="0"/>
            <a:ext cx="8610600" cy="762000"/>
          </a:xfrm>
        </p:spPr>
        <p:txBody>
          <a:bodyPr/>
          <a:lstStyle/>
          <a:p>
            <a:pPr eaLnBrk="1" hangingPunct="1"/>
            <a:r>
              <a:rPr lang="en-US" sz="4000" b="0" dirty="0" smtClean="0">
                <a:latin typeface="+mn-lt"/>
                <a:cs typeface="Arial"/>
              </a:rPr>
              <a:t>Overview: Example Use Case with 6678</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762000"/>
            <a:ext cx="8229600" cy="5638800"/>
          </a:xfrm>
        </p:spPr>
        <p:txBody>
          <a:bodyPr rtlCol="0">
            <a:noAutofit/>
          </a:bodyPr>
          <a:lstStyle/>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Hyplnk_open</a:t>
            </a:r>
            <a:r>
              <a:rPr lang="en-US" sz="1400" dirty="0" smtClean="0">
                <a:cs typeface="Arial"/>
              </a:rPr>
              <a:t> (int portNum,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Hyplnk_open creates/opens a HyperLink instance.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Hyplnk_close</a:t>
            </a:r>
            <a:r>
              <a:rPr lang="en-US" sz="1400" dirty="0" smtClean="0">
                <a:cs typeface="Arial"/>
              </a:rPr>
              <a:t>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Hyplnk_close Closes (frees) the driver handle.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Hyplnk_readRegs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*readRegs)   </a:t>
            </a:r>
          </a:p>
          <a:p>
            <a:pPr>
              <a:buNone/>
              <a:defRPr/>
            </a:pPr>
            <a:r>
              <a:rPr lang="en-US" sz="1400" dirty="0" smtClean="0">
                <a:cs typeface="Arial"/>
              </a:rPr>
              <a:t>		Performs a configuration read.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Hyplnk_writeRegs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*writeRegs)   </a:t>
            </a:r>
          </a:p>
          <a:p>
            <a:pPr>
              <a:buNone/>
              <a:defRPr/>
            </a:pPr>
            <a:r>
              <a:rPr lang="en-US" sz="1400" dirty="0" smtClean="0">
                <a:cs typeface="Arial"/>
              </a:rPr>
              <a:t>		Performs a configuration write.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Hyplnk_getWindow</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void **base, uint32_t *size)   </a:t>
            </a:r>
          </a:p>
          <a:p>
            <a:pPr>
              <a:buNone/>
              <a:defRPr/>
            </a:pPr>
            <a:r>
              <a:rPr lang="en-US" sz="1400" dirty="0" smtClean="0">
                <a:cs typeface="Arial"/>
              </a:rPr>
              <a:t>		Hyplnk_getWindow returns the address and size of the local memory window.</a:t>
            </a:r>
          </a:p>
          <a:p>
            <a:pPr>
              <a:buNone/>
              <a:defRPr/>
            </a:pPr>
            <a:endParaRPr lang="en-US" sz="1400" dirty="0" smtClean="0">
              <a:cs typeface="Arial"/>
            </a:endParaRPr>
          </a:p>
          <a:p>
            <a:pPr>
              <a:buNone/>
              <a:defRPr/>
            </a:pPr>
            <a:r>
              <a:rPr lang="en-US" sz="1400" dirty="0" smtClean="0">
                <a:cs typeface="Arial"/>
              </a:rPr>
              <a:t>uint32_t  </a:t>
            </a:r>
            <a:r>
              <a:rPr lang="en-US" sz="1400" dirty="0" smtClean="0">
                <a:cs typeface="Arial"/>
                <a:hlinkClick r:id="rId4" action="ppaction://hlinkfile"/>
              </a:rPr>
              <a:t>Hyplnk_getVersion</a:t>
            </a:r>
            <a:r>
              <a:rPr lang="en-US" sz="1400" dirty="0" smtClean="0">
                <a:cs typeface="Arial"/>
              </a:rPr>
              <a:t> (void)   Hyplnk_getVersion </a:t>
            </a:r>
          </a:p>
          <a:p>
            <a:pPr>
              <a:buNone/>
              <a:defRPr/>
            </a:pPr>
            <a:r>
              <a:rPr lang="en-US" sz="1400" dirty="0" smtClean="0">
                <a:cs typeface="Arial"/>
              </a:rPr>
              <a:t>		returns the HYPLNK LLD version information. </a:t>
            </a:r>
          </a:p>
          <a:p>
            <a:pPr>
              <a:buNone/>
              <a:defRPr/>
            </a:pPr>
            <a:endParaRPr lang="en-US" sz="1400" dirty="0" smtClean="0">
              <a:cs typeface="Arial"/>
            </a:endParaRPr>
          </a:p>
          <a:p>
            <a:pPr>
              <a:buNone/>
              <a:defRPr/>
            </a:pPr>
            <a:r>
              <a:rPr lang="en-US" sz="1400" dirty="0" smtClean="0">
                <a:cs typeface="Arial"/>
              </a:rPr>
              <a:t>const char *  </a:t>
            </a:r>
            <a:r>
              <a:rPr lang="en-US" sz="1400" dirty="0" smtClean="0">
                <a:cs typeface="Arial"/>
                <a:hlinkClick r:id="rId4" action="ppaction://hlinkfile"/>
              </a:rPr>
              <a:t>Hyplnk_getVersionStr</a:t>
            </a:r>
            <a:r>
              <a:rPr lang="en-US" sz="1400" dirty="0" smtClean="0">
                <a:cs typeface="Arial"/>
              </a:rPr>
              <a:t> (void)   Hyplnk_getVersionStr </a:t>
            </a:r>
          </a:p>
          <a:p>
            <a:pPr>
              <a:buNone/>
              <a:defRPr/>
            </a:pPr>
            <a:r>
              <a:rPr lang="en-US" sz="1400" dirty="0" smtClean="0">
                <a:cs typeface="Arial"/>
              </a:rPr>
              <a:t>		returns the HYPLNK LLD version string. </a:t>
            </a:r>
            <a:br>
              <a:rPr lang="en-US" sz="1400" dirty="0" smtClean="0">
                <a:cs typeface="Arial"/>
              </a:rPr>
            </a:br>
            <a:endParaRPr lang="en-US" sz="1400" dirty="0" smtClean="0">
              <a:cs typeface="Arial"/>
            </a:endParaRPr>
          </a:p>
        </p:txBody>
      </p:sp>
      <p:sp>
        <p:nvSpPr>
          <p:cNvPr id="6"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APIs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381000" y="699237"/>
            <a:ext cx="8153400" cy="5625363"/>
          </a:xfrm>
          <a:prstGeom prst="rect">
            <a:avLst/>
          </a:prstGeom>
          <a:noFill/>
          <a:ln w="9525">
            <a:noFill/>
            <a:miter lim="800000"/>
            <a:headEnd/>
            <a:tailEnd/>
          </a:ln>
        </p:spPr>
      </p:pic>
      <p:sp>
        <p:nvSpPr>
          <p:cNvPr id="7"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Example API</a:t>
            </a:r>
          </a:p>
        </p:txBody>
      </p:sp>
    </p:spTree>
    <p:extLst>
      <p:ext uri="{BB962C8B-B14F-4D97-AF65-F5344CB8AC3E}">
        <p14:creationId xmlns:p14="http://schemas.microsoft.com/office/powerpoint/2010/main" xmlns="" val="751153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 y="990600"/>
            <a:ext cx="8991600" cy="5293758"/>
          </a:xfrm>
          <a:prstGeom prst="rect">
            <a:avLst/>
          </a:prstGeom>
        </p:spPr>
        <p:txBody>
          <a:bodyPr wrap="square">
            <a:spAutoFit/>
          </a:bodyPr>
          <a:lstStyle/>
          <a:p>
            <a:r>
              <a:rPr lang="en-US" sz="1300" dirty="0" smtClean="0">
                <a:solidFill>
                  <a:srgbClr val="0070C0"/>
                </a:solidFill>
                <a:latin typeface="+mn-lt"/>
              </a:rPr>
              <a:t>hyplnkChipVerReg_s</a:t>
            </a:r>
            <a:r>
              <a:rPr lang="en-US" sz="1300" dirty="0" smtClean="0">
                <a:latin typeface="+mn-lt"/>
              </a:rPr>
              <a:t> 		Specification of the Chip Version Register  </a:t>
            </a:r>
          </a:p>
          <a:p>
            <a:r>
              <a:rPr lang="en-US" sz="1300" dirty="0" smtClean="0">
                <a:solidFill>
                  <a:srgbClr val="0070C0"/>
                </a:solidFill>
                <a:latin typeface="+mn-lt"/>
              </a:rPr>
              <a:t>hyplnkControlReg_s</a:t>
            </a:r>
            <a:r>
              <a:rPr lang="en-US" sz="1300" dirty="0" smtClean="0">
                <a:latin typeface="+mn-lt"/>
              </a:rPr>
              <a:t> 		Specification of the HyperLink Control Register  </a:t>
            </a:r>
          </a:p>
          <a:p>
            <a:r>
              <a:rPr lang="en-US" sz="1300" dirty="0" smtClean="0">
                <a:solidFill>
                  <a:srgbClr val="0070C0"/>
                </a:solidFill>
                <a:latin typeface="+mn-lt"/>
              </a:rPr>
              <a:t>hyplnkECCErrorsReg_s</a:t>
            </a:r>
            <a:r>
              <a:rPr lang="en-US" sz="1300" dirty="0" smtClean="0">
                <a:latin typeface="+mn-lt"/>
              </a:rPr>
              <a:t> 		Specification of the ECC Error Counters Register  </a:t>
            </a:r>
          </a:p>
          <a:p>
            <a:r>
              <a:rPr lang="en-US" sz="1300" dirty="0" smtClean="0">
                <a:solidFill>
                  <a:srgbClr val="0070C0"/>
                </a:solidFill>
                <a:latin typeface="+mn-lt"/>
              </a:rPr>
              <a:t>hyplnkGenSoftIntReg_s</a:t>
            </a:r>
            <a:r>
              <a:rPr lang="en-US" sz="1300" dirty="0" smtClean="0">
                <a:latin typeface="+mn-lt"/>
              </a:rPr>
              <a:t> 		Specification of the HyperLink Generate Soft Interrupt Value Register  </a:t>
            </a:r>
          </a:p>
          <a:p>
            <a:r>
              <a:rPr lang="en-US" sz="1300" dirty="0" smtClean="0">
                <a:solidFill>
                  <a:srgbClr val="0070C0"/>
                </a:solidFill>
                <a:latin typeface="+mn-lt"/>
              </a:rPr>
              <a:t>hyplnkIntCtrlIdxReg_s</a:t>
            </a:r>
            <a:r>
              <a:rPr lang="en-US" sz="1300" dirty="0" smtClean="0">
                <a:latin typeface="+mn-lt"/>
              </a:rPr>
              <a:t> 		Specification of the Interrupt Control Index Register  </a:t>
            </a:r>
          </a:p>
          <a:p>
            <a:r>
              <a:rPr lang="en-US" sz="1300" dirty="0" smtClean="0">
                <a:solidFill>
                  <a:srgbClr val="0070C0"/>
                </a:solidFill>
                <a:latin typeface="+mn-lt"/>
              </a:rPr>
              <a:t>hyplnkIntCtrlValReg_s</a:t>
            </a:r>
            <a:r>
              <a:rPr lang="en-US" sz="1300" dirty="0" smtClean="0">
                <a:latin typeface="+mn-lt"/>
              </a:rPr>
              <a:t> 		Specification of the Interrupt Control Value Register  </a:t>
            </a:r>
          </a:p>
          <a:p>
            <a:r>
              <a:rPr lang="en-US" sz="1300" dirty="0" smtClean="0">
                <a:solidFill>
                  <a:srgbClr val="0070C0"/>
                </a:solidFill>
                <a:latin typeface="+mn-lt"/>
              </a:rPr>
              <a:t>hyplnkIntPendSetReg_s</a:t>
            </a:r>
            <a:r>
              <a:rPr lang="en-US" sz="1300" dirty="0" smtClean="0">
                <a:latin typeface="+mn-lt"/>
              </a:rPr>
              <a:t> 		Specification of the HyperLink Interrupt Pending/Set Register  </a:t>
            </a:r>
          </a:p>
          <a:p>
            <a:r>
              <a:rPr lang="en-US" sz="1300" dirty="0" smtClean="0">
                <a:solidFill>
                  <a:srgbClr val="0070C0"/>
                </a:solidFill>
                <a:latin typeface="+mn-lt"/>
              </a:rPr>
              <a:t>hyplnkIntPriVecReg_s</a:t>
            </a:r>
            <a:r>
              <a:rPr lang="en-US" sz="1300" dirty="0" smtClean="0">
                <a:latin typeface="+mn-lt"/>
              </a:rPr>
              <a:t> 		Specification of the HyperLink Interrupt Priority Vector Status/Clear Register  </a:t>
            </a:r>
          </a:p>
          <a:p>
            <a:r>
              <a:rPr lang="en-US" sz="1300" dirty="0" smtClean="0">
                <a:solidFill>
                  <a:srgbClr val="0070C0"/>
                </a:solidFill>
                <a:latin typeface="+mn-lt"/>
              </a:rPr>
              <a:t>hyplnkIntPtrIdxReg_s</a:t>
            </a:r>
            <a:r>
              <a:rPr lang="en-US" sz="1300" dirty="0" smtClean="0">
                <a:latin typeface="+mn-lt"/>
              </a:rPr>
              <a:t> 		Specification of the Interupt Control Index Register  </a:t>
            </a:r>
          </a:p>
          <a:p>
            <a:r>
              <a:rPr lang="en-US" sz="1300" dirty="0" smtClean="0">
                <a:solidFill>
                  <a:srgbClr val="0070C0"/>
                </a:solidFill>
                <a:latin typeface="+mn-lt"/>
              </a:rPr>
              <a:t>hyplnkIntPtrValReg_s</a:t>
            </a:r>
            <a:r>
              <a:rPr lang="en-US" sz="1300" dirty="0" smtClean="0">
                <a:latin typeface="+mn-lt"/>
              </a:rPr>
              <a:t> 		Specification of the Interrupt Control Value Register  </a:t>
            </a:r>
          </a:p>
          <a:p>
            <a:r>
              <a:rPr lang="en-US" sz="1300" dirty="0" smtClean="0">
                <a:solidFill>
                  <a:srgbClr val="0070C0"/>
                </a:solidFill>
                <a:latin typeface="+mn-lt"/>
              </a:rPr>
              <a:t>hyplnkIntStatusClrReg_s</a:t>
            </a:r>
            <a:r>
              <a:rPr lang="en-US" sz="1300" dirty="0" smtClean="0">
                <a:latin typeface="+mn-lt"/>
              </a:rPr>
              <a:t> 		Specification of the HyperLink Interrupt Status/Clear Register  </a:t>
            </a:r>
          </a:p>
          <a:p>
            <a:r>
              <a:rPr lang="en-US" sz="1300" dirty="0" smtClean="0">
                <a:solidFill>
                  <a:srgbClr val="0070C0"/>
                </a:solidFill>
                <a:latin typeface="+mn-lt"/>
              </a:rPr>
              <a:t>hyplnkLanePwrMgmtReg_s</a:t>
            </a:r>
            <a:r>
              <a:rPr lang="en-US" sz="1300" dirty="0" smtClean="0">
                <a:latin typeface="+mn-lt"/>
              </a:rPr>
              <a:t> 	Specification of the Lane Power Management Control Register  </a:t>
            </a:r>
          </a:p>
          <a:p>
            <a:r>
              <a:rPr lang="en-US" sz="1300" dirty="0" smtClean="0">
                <a:solidFill>
                  <a:srgbClr val="0070C0"/>
                </a:solidFill>
                <a:latin typeface="+mn-lt"/>
              </a:rPr>
              <a:t>hyplnkLinkStatusReg_s</a:t>
            </a:r>
            <a:r>
              <a:rPr lang="en-US" sz="1300" dirty="0" smtClean="0">
                <a:latin typeface="+mn-lt"/>
              </a:rPr>
              <a:t> 		Specification of the Link Status Register  </a:t>
            </a:r>
          </a:p>
          <a:p>
            <a:r>
              <a:rPr lang="en-US" sz="1300" dirty="0" smtClean="0">
                <a:solidFill>
                  <a:srgbClr val="0070C0"/>
                </a:solidFill>
                <a:latin typeface="+mn-lt"/>
              </a:rPr>
              <a:t>hyplnkRegisters_s</a:t>
            </a:r>
            <a:r>
              <a:rPr lang="en-US" sz="1300" dirty="0" smtClean="0">
                <a:latin typeface="+mn-lt"/>
              </a:rPr>
              <a:t> 		Specification all registers  </a:t>
            </a:r>
          </a:p>
          <a:p>
            <a:r>
              <a:rPr lang="en-US" sz="1300" dirty="0" smtClean="0">
                <a:solidFill>
                  <a:srgbClr val="0070C0"/>
                </a:solidFill>
                <a:latin typeface="+mn-lt"/>
              </a:rPr>
              <a:t>hyplnkRevReg_s</a:t>
            </a:r>
            <a:r>
              <a:rPr lang="en-US" sz="1300" dirty="0" smtClean="0">
                <a:latin typeface="+mn-lt"/>
              </a:rPr>
              <a:t> 		Specification of the HyperLink Revision Register  </a:t>
            </a:r>
          </a:p>
          <a:p>
            <a:r>
              <a:rPr lang="en-US" sz="1300" dirty="0" smtClean="0">
                <a:solidFill>
                  <a:srgbClr val="0070C0"/>
                </a:solidFill>
                <a:latin typeface="+mn-lt"/>
              </a:rPr>
              <a:t>hyplnkRXAddrSelReg_s</a:t>
            </a:r>
            <a:r>
              <a:rPr lang="en-US" sz="1300" dirty="0" smtClean="0">
                <a:latin typeface="+mn-lt"/>
              </a:rPr>
              <a:t> 		Specification of the Rx Address Selector Control Register  </a:t>
            </a:r>
          </a:p>
          <a:p>
            <a:r>
              <a:rPr lang="en-US" sz="1300" dirty="0" smtClean="0">
                <a:solidFill>
                  <a:srgbClr val="0070C0"/>
                </a:solidFill>
                <a:latin typeface="+mn-lt"/>
              </a:rPr>
              <a:t>hyplnkRXPrivIDIdxReg_s</a:t>
            </a:r>
            <a:r>
              <a:rPr lang="en-US" sz="1300" dirty="0" smtClean="0">
                <a:latin typeface="+mn-lt"/>
              </a:rPr>
              <a:t> 		Specification of the Rx Address PrivID Index Register  </a:t>
            </a:r>
          </a:p>
          <a:p>
            <a:r>
              <a:rPr lang="en-US" sz="1300" dirty="0" smtClean="0">
                <a:solidFill>
                  <a:srgbClr val="0070C0"/>
                </a:solidFill>
                <a:latin typeface="+mn-lt"/>
              </a:rPr>
              <a:t>hyplnkRXPrivIDValReg_s</a:t>
            </a:r>
            <a:r>
              <a:rPr lang="en-US" sz="1300" dirty="0" smtClean="0">
                <a:latin typeface="+mn-lt"/>
              </a:rPr>
              <a:t> 		Specification of the Rx Address PrivID Value Register  </a:t>
            </a:r>
          </a:p>
          <a:p>
            <a:r>
              <a:rPr lang="en-US" sz="1300" dirty="0" smtClean="0">
                <a:solidFill>
                  <a:srgbClr val="0070C0"/>
                </a:solidFill>
                <a:latin typeface="+mn-lt"/>
              </a:rPr>
              <a:t>hyplnkRXSegIdxReg_s</a:t>
            </a:r>
            <a:r>
              <a:rPr lang="en-US" sz="1300" dirty="0" smtClean="0">
                <a:latin typeface="+mn-lt"/>
              </a:rPr>
              <a:t> 		Specification of the Rx Address Segment Index Register  </a:t>
            </a:r>
          </a:p>
          <a:p>
            <a:r>
              <a:rPr lang="en-US" sz="1300" dirty="0" smtClean="0">
                <a:solidFill>
                  <a:srgbClr val="0070C0"/>
                </a:solidFill>
                <a:latin typeface="+mn-lt"/>
              </a:rPr>
              <a:t>hyplnkRXSegValReg_s</a:t>
            </a:r>
            <a:r>
              <a:rPr lang="en-US" sz="1300" dirty="0" smtClean="0">
                <a:latin typeface="+mn-lt"/>
              </a:rPr>
              <a:t> 		Specification of the Rx Address Segment Value Register  </a:t>
            </a:r>
          </a:p>
          <a:p>
            <a:r>
              <a:rPr lang="en-US" sz="1300" dirty="0" smtClean="0">
                <a:solidFill>
                  <a:srgbClr val="0070C0"/>
                </a:solidFill>
                <a:latin typeface="+mn-lt"/>
              </a:rPr>
              <a:t>hyplnkSERDESControl1Reg_s</a:t>
            </a:r>
            <a:r>
              <a:rPr lang="en-US" sz="1300" dirty="0" smtClean="0">
                <a:latin typeface="+mn-lt"/>
              </a:rPr>
              <a:t> 	Specification of the SerDes Control And Status 1 Register  </a:t>
            </a:r>
          </a:p>
          <a:p>
            <a:r>
              <a:rPr lang="en-US" sz="1300" dirty="0" smtClean="0">
                <a:solidFill>
                  <a:srgbClr val="0070C0"/>
                </a:solidFill>
                <a:latin typeface="+mn-lt"/>
              </a:rPr>
              <a:t>hyplnkSERDESControl2Reg_s</a:t>
            </a:r>
            <a:r>
              <a:rPr lang="en-US" sz="1300" dirty="0" smtClean="0">
                <a:latin typeface="+mn-lt"/>
              </a:rPr>
              <a:t> 	Specification of the SerDes Control And Status 2 Register  </a:t>
            </a:r>
          </a:p>
          <a:p>
            <a:r>
              <a:rPr lang="en-US" sz="1300" dirty="0" smtClean="0">
                <a:solidFill>
                  <a:srgbClr val="0070C0"/>
                </a:solidFill>
                <a:latin typeface="+mn-lt"/>
              </a:rPr>
              <a:t>hyplnkSERDESControl3Reg_s</a:t>
            </a:r>
            <a:r>
              <a:rPr lang="en-US" sz="1300" dirty="0" smtClean="0">
                <a:latin typeface="+mn-lt"/>
              </a:rPr>
              <a:t> 	Specification of the SerDes Control And Status 3 Register  </a:t>
            </a:r>
          </a:p>
          <a:p>
            <a:r>
              <a:rPr lang="en-US" sz="1300" dirty="0" smtClean="0">
                <a:solidFill>
                  <a:srgbClr val="0070C0"/>
                </a:solidFill>
                <a:latin typeface="+mn-lt"/>
              </a:rPr>
              <a:t>hyplnkSERDESControl4Reg_s</a:t>
            </a:r>
            <a:r>
              <a:rPr lang="en-US" sz="1300" dirty="0" smtClean="0">
                <a:latin typeface="+mn-lt"/>
              </a:rPr>
              <a:t> 	Specification of the SerDes Control And Status 4 Register  </a:t>
            </a:r>
          </a:p>
          <a:p>
            <a:r>
              <a:rPr lang="en-US" sz="1300" dirty="0" smtClean="0">
                <a:solidFill>
                  <a:srgbClr val="0070C0"/>
                </a:solidFill>
                <a:latin typeface="+mn-lt"/>
              </a:rPr>
              <a:t>hyplnkStatusReg_s</a:t>
            </a:r>
            <a:r>
              <a:rPr lang="en-US" sz="1300" dirty="0" smtClean="0">
                <a:latin typeface="+mn-lt"/>
              </a:rPr>
              <a:t> 		Specification of the HyperLink Status Register  </a:t>
            </a:r>
          </a:p>
          <a:p>
            <a:r>
              <a:rPr lang="en-US" sz="1300" dirty="0" smtClean="0">
                <a:solidFill>
                  <a:srgbClr val="0070C0"/>
                </a:solidFill>
                <a:latin typeface="+mn-lt"/>
              </a:rPr>
              <a:t>hyplnkTXAddrOvlyReg_s</a:t>
            </a:r>
            <a:r>
              <a:rPr lang="en-US" sz="1300" dirty="0" smtClean="0">
                <a:latin typeface="+mn-lt"/>
              </a:rPr>
              <a:t> 		Specification of the Tx Address Overlay Control Register </a:t>
            </a:r>
            <a:endParaRPr lang="en-US" sz="1300" dirty="0">
              <a:latin typeface="+mn-lt"/>
            </a:endParaRPr>
          </a:p>
        </p:txBody>
      </p:sp>
      <p:sp>
        <p:nvSpPr>
          <p:cNvPr id="5"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Data Structures</a:t>
            </a:r>
          </a:p>
        </p:txBody>
      </p:sp>
    </p:spTree>
    <p:extLst>
      <p:ext uri="{BB962C8B-B14F-4D97-AF65-F5344CB8AC3E}">
        <p14:creationId xmlns:p14="http://schemas.microsoft.com/office/powerpoint/2010/main" xmlns="" val="167638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dirty="0" smtClean="0">
                <a:cs typeface="Arial"/>
              </a:rPr>
              <a:t>Address Translation</a:t>
            </a:r>
          </a:p>
          <a:p>
            <a:pPr marL="514350" indent="-514350" eaLnBrk="1" fontAlgn="auto" hangingPunct="1">
              <a:spcAft>
                <a:spcPts val="0"/>
              </a:spcAft>
              <a:defRPr/>
            </a:pPr>
            <a:r>
              <a:rPr lang="en-US" sz="2800" dirty="0" smtClean="0">
                <a:cs typeface="Arial"/>
              </a:rPr>
              <a:t>Configuration</a:t>
            </a:r>
          </a:p>
          <a:p>
            <a:pPr marL="514350" indent="-514350" eaLnBrk="1" fontAlgn="auto" hangingPunct="1">
              <a:spcAft>
                <a:spcPts val="0"/>
              </a:spcAft>
              <a:defRPr/>
            </a:pPr>
            <a:r>
              <a:rPr lang="en-US" sz="2800" b="1" dirty="0">
                <a:cs typeface="Arial"/>
              </a:rPr>
              <a:t>Performance</a:t>
            </a:r>
          </a:p>
          <a:p>
            <a:pPr marL="514350" indent="-514350" eaLnBrk="1" fontAlgn="auto" hangingPunct="1">
              <a:spcAft>
                <a:spcPts val="0"/>
              </a:spcAft>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Performance</a:t>
            </a:r>
          </a:p>
        </p:txBody>
      </p:sp>
    </p:spTree>
    <p:extLst>
      <p:ext uri="{BB962C8B-B14F-4D97-AF65-F5344CB8AC3E}">
        <p14:creationId xmlns:p14="http://schemas.microsoft.com/office/powerpoint/2010/main" xmlns="" val="2234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4216539"/>
          </a:xfrm>
          <a:prstGeom prst="rect">
            <a:avLst/>
          </a:prstGeom>
        </p:spPr>
        <p:txBody>
          <a:bodyPr wrap="square">
            <a:spAutoFit/>
          </a:bodyPr>
          <a:lstStyle/>
          <a:p>
            <a:r>
              <a:rPr lang="en-US" sz="2400" b="1" dirty="0" smtClean="0">
                <a:latin typeface="+mn-lt"/>
              </a:rPr>
              <a:t>Silicon Results with C6678</a:t>
            </a:r>
          </a:p>
          <a:p>
            <a:endParaRPr lang="en-US" sz="2400" b="1" dirty="0" smtClean="0">
              <a:latin typeface="+mn-lt"/>
            </a:endParaRPr>
          </a:p>
          <a:p>
            <a:r>
              <a:rPr lang="en-US" sz="2000" dirty="0" smtClean="0">
                <a:latin typeface="+mn-lt"/>
              </a:rPr>
              <a:t>Theoretical bound is 35.56 Gbps</a:t>
            </a:r>
          </a:p>
          <a:p>
            <a:r>
              <a:rPr lang="en-US" sz="2000" dirty="0" smtClean="0">
                <a:latin typeface="+mn-lt"/>
              </a:rPr>
              <a:t>Results are in 31.39 – 34.53 Gbps range</a:t>
            </a:r>
            <a:br>
              <a:rPr lang="en-US" sz="2000" dirty="0" smtClean="0">
                <a:latin typeface="+mn-lt"/>
              </a:rPr>
            </a:br>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p:txBody>
      </p:sp>
      <p:graphicFrame>
        <p:nvGraphicFramePr>
          <p:cNvPr id="30" name="Table 29"/>
          <p:cNvGraphicFramePr>
            <a:graphicFrameLocks noGrp="1"/>
          </p:cNvGraphicFramePr>
          <p:nvPr/>
        </p:nvGraphicFramePr>
        <p:xfrm>
          <a:off x="457200" y="2438400"/>
          <a:ext cx="7010401" cy="2040465"/>
        </p:xfrm>
        <a:graphic>
          <a:graphicData uri="http://schemas.openxmlformats.org/drawingml/2006/table">
            <a:tbl>
              <a:tblPr/>
              <a:tblGrid>
                <a:gridCol w="1012789"/>
                <a:gridCol w="1012789"/>
                <a:gridCol w="870022"/>
                <a:gridCol w="1447800"/>
                <a:gridCol w="1143000"/>
                <a:gridCol w="1524001"/>
              </a:tblGrid>
              <a:tr h="448733">
                <a:tc>
                  <a:txBody>
                    <a:bodyPr/>
                    <a:lstStyle/>
                    <a:p>
                      <a:pPr algn="ctr" fontAlgn="b"/>
                      <a:r>
                        <a:rPr lang="en-US" sz="1400" b="1" i="0" u="none" strike="noStrike" dirty="0">
                          <a:latin typeface="+mn-lt"/>
                        </a:rPr>
                        <a:t>Payload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Payload (bits)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No. of Lanes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SRC/DST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AET for Wr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Actual Throughput (Wr) Gbps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397933">
                <a:tc>
                  <a:txBody>
                    <a:bodyPr/>
                    <a:lstStyle/>
                    <a:p>
                      <a:pPr algn="ctr" fontAlgn="b"/>
                      <a:r>
                        <a:rPr lang="en-US" sz="1600" b="0" i="0" u="none" strike="noStrike" dirty="0">
                          <a:latin typeface="+mn-lt"/>
                        </a:rPr>
                        <a:t>4096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954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8192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65536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2088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16384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131072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3975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32768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262144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7592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Performance</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dirty="0" smtClean="0">
                <a:cs typeface="Arial"/>
              </a:rPr>
              <a:t>Address Translation</a:t>
            </a:r>
          </a:p>
          <a:p>
            <a:pPr marL="514350" indent="-514350" eaLnBrk="1" fontAlgn="auto" hangingPunct="1">
              <a:spcAft>
                <a:spcPts val="0"/>
              </a:spcAft>
              <a:defRPr/>
            </a:pPr>
            <a:r>
              <a:rPr lang="en-US" sz="2800" dirty="0" smtClean="0">
                <a:cs typeface="Arial"/>
              </a:rPr>
              <a:t>Configuration</a:t>
            </a:r>
          </a:p>
          <a:p>
            <a:pPr marL="514350" indent="-514350" eaLnBrk="1" fontAlgn="auto" hangingPunct="1">
              <a:spcAft>
                <a:spcPts val="0"/>
              </a:spcAft>
              <a:defRPr/>
            </a:pPr>
            <a:r>
              <a:rPr lang="en-US" sz="2800" dirty="0">
                <a:cs typeface="Arial"/>
              </a:rPr>
              <a:t>Performance</a:t>
            </a:r>
          </a:p>
          <a:p>
            <a:pPr marL="514350" indent="-514350" eaLnBrk="1" fontAlgn="auto" hangingPunct="1">
              <a:spcAft>
                <a:spcPts val="0"/>
              </a:spcAft>
              <a:defRPr/>
            </a:pPr>
            <a:r>
              <a:rPr lang="en-US" sz="2800" b="1"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Example</a:t>
            </a:r>
          </a:p>
        </p:txBody>
      </p:sp>
    </p:spTree>
    <p:extLst>
      <p:ext uri="{BB962C8B-B14F-4D97-AF65-F5344CB8AC3E}">
        <p14:creationId xmlns:p14="http://schemas.microsoft.com/office/powerpoint/2010/main" xmlns="" val="17759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854" y="838201"/>
            <a:ext cx="8534400" cy="646331"/>
          </a:xfrm>
          <a:prstGeom prst="rect">
            <a:avLst/>
          </a:prstGeom>
        </p:spPr>
        <p:txBody>
          <a:bodyPr wrap="square">
            <a:spAutoFit/>
          </a:bodyPr>
          <a:lstStyle/>
          <a:p>
            <a:pPr marL="365760" indent="-274320">
              <a:buFont typeface="Arial" pitchFamily="34" charset="0"/>
              <a:buChar char="•"/>
            </a:pPr>
            <a:r>
              <a:rPr lang="en-US" dirty="0" smtClean="0">
                <a:latin typeface="+mn-lt"/>
                <a:cs typeface="Arial"/>
              </a:rPr>
              <a:t>When you install TI’s Multicore Software Development Kit (MCSDK), one of the packages it installs is the Platform Development Kit (PDK).</a:t>
            </a:r>
          </a:p>
        </p:txBody>
      </p:sp>
      <p:pic>
        <p:nvPicPr>
          <p:cNvPr id="252930" name="Picture 2"/>
          <p:cNvPicPr>
            <a:picLocks noChangeAspect="1" noChangeArrowheads="1"/>
          </p:cNvPicPr>
          <p:nvPr/>
        </p:nvPicPr>
        <p:blipFill>
          <a:blip r:embed="rId4" cstate="print"/>
          <a:srcRect/>
          <a:stretch>
            <a:fillRect/>
          </a:stretch>
        </p:blipFill>
        <p:spPr bwMode="auto">
          <a:xfrm>
            <a:off x="4724400" y="2286000"/>
            <a:ext cx="4038600" cy="4038600"/>
          </a:xfrm>
          <a:prstGeom prst="rect">
            <a:avLst/>
          </a:prstGeom>
          <a:noFill/>
          <a:ln w="9525">
            <a:noFill/>
            <a:miter lim="800000"/>
            <a:headEnd/>
            <a:tailEnd/>
          </a:ln>
        </p:spPr>
      </p:pic>
      <p:sp>
        <p:nvSpPr>
          <p:cNvPr id="6" name="Rectangle 5"/>
          <p:cNvSpPr/>
          <p:nvPr/>
        </p:nvSpPr>
        <p:spPr>
          <a:xfrm>
            <a:off x="381000" y="1542871"/>
            <a:ext cx="8382000" cy="1138773"/>
          </a:xfrm>
          <a:prstGeom prst="rect">
            <a:avLst/>
          </a:prstGeom>
        </p:spPr>
        <p:txBody>
          <a:bodyPr wrap="square">
            <a:spAutoFit/>
          </a:bodyPr>
          <a:lstStyle/>
          <a:p>
            <a:pPr indent="274320">
              <a:buFont typeface="Arial" pitchFamily="34" charset="0"/>
              <a:buChar char="•"/>
            </a:pPr>
            <a:r>
              <a:rPr lang="en-US" dirty="0" smtClean="0">
                <a:latin typeface="+mn-lt"/>
                <a:cs typeface="Arial"/>
              </a:rPr>
              <a:t> Path to example: </a:t>
            </a:r>
            <a:r>
              <a:rPr lang="en-US" sz="1400" b="1" dirty="0" smtClean="0">
                <a:latin typeface="Courier New" pitchFamily="49" charset="0"/>
                <a:cs typeface="Courier New" pitchFamily="49" charset="0"/>
              </a:rPr>
              <a:t>pdk_C6678_x_x_x_xx\packages\ti\drv\exampleProjects\hyplnk_exampleProject</a:t>
            </a:r>
          </a:p>
          <a:p>
            <a:pPr>
              <a:buFont typeface="Arial" pitchFamily="34" charset="0"/>
              <a:buChar char="•"/>
            </a:pPr>
            <a:endParaRPr lang="en-US" dirty="0" smtClean="0">
              <a:latin typeface="+mn-lt"/>
              <a:cs typeface="Arial" pitchFamily="34" charset="0"/>
            </a:endParaRPr>
          </a:p>
          <a:p>
            <a:endParaRPr lang="en-US" dirty="0" smtClean="0">
              <a:latin typeface="+mn-lt"/>
              <a:cs typeface="Arial" pitchFamily="34" charset="0"/>
            </a:endParaRPr>
          </a:p>
        </p:txBody>
      </p:sp>
      <p:sp>
        <p:nvSpPr>
          <p:cNvPr id="7" name="Rectangle 6"/>
          <p:cNvSpPr/>
          <p:nvPr/>
        </p:nvSpPr>
        <p:spPr>
          <a:xfrm>
            <a:off x="381000" y="2332672"/>
            <a:ext cx="4343400" cy="3416320"/>
          </a:xfrm>
          <a:prstGeom prst="rect">
            <a:avLst/>
          </a:prstGeom>
        </p:spPr>
        <p:txBody>
          <a:bodyPr wrap="square">
            <a:spAutoFit/>
          </a:bodyPr>
          <a:lstStyle/>
          <a:p>
            <a:pPr marL="365760" indent="-274320">
              <a:buFont typeface="Arial" pitchFamily="34" charset="0"/>
              <a:buChar char="•"/>
            </a:pPr>
            <a:r>
              <a:rPr lang="en-US" dirty="0" smtClean="0">
                <a:latin typeface="+mn-lt"/>
                <a:cs typeface="Arial"/>
              </a:rPr>
              <a:t>Example can be run in loopback mode on one 6678, or in 6678-to-6678 mode</a:t>
            </a:r>
          </a:p>
          <a:p>
            <a:pPr marL="365760" indent="-274320">
              <a:buFont typeface="Arial" pitchFamily="34" charset="0"/>
              <a:buChar char="•"/>
            </a:pPr>
            <a:endParaRPr lang="en-US" dirty="0" smtClean="0">
              <a:latin typeface="+mn-lt"/>
              <a:cs typeface="Arial" pitchFamily="34" charset="0"/>
            </a:endParaRPr>
          </a:p>
          <a:p>
            <a:pPr marL="365760" indent="-274320">
              <a:buFont typeface="Arial" pitchFamily="34" charset="0"/>
              <a:buChar char="•"/>
            </a:pPr>
            <a:r>
              <a:rPr lang="en-US" dirty="0" smtClean="0">
                <a:latin typeface="+mn-lt"/>
                <a:cs typeface="Arial" pitchFamily="34" charset="0"/>
              </a:rPr>
              <a:t> The mode is defined using a loopback flag in header file </a:t>
            </a:r>
            <a:r>
              <a:rPr lang="en-US" i="1" dirty="0" smtClean="0">
                <a:latin typeface="+mn-lt"/>
                <a:cs typeface="Arial" pitchFamily="34" charset="0"/>
              </a:rPr>
              <a:t>hyplnkLLDCfg.h, </a:t>
            </a:r>
            <a:r>
              <a:rPr lang="en-US" dirty="0" smtClean="0">
                <a:latin typeface="+mn-lt"/>
                <a:cs typeface="Arial" pitchFamily="34" charset="0"/>
              </a:rPr>
              <a:t>as:</a:t>
            </a:r>
          </a:p>
          <a:p>
            <a:pPr>
              <a:buFont typeface="Arial" pitchFamily="34" charset="0"/>
              <a:buChar char="•"/>
            </a:pPr>
            <a:endParaRPr lang="en-US" dirty="0" smtClean="0">
              <a:latin typeface="+mn-lt"/>
              <a:cs typeface="Arial" pitchFamily="34" charset="0"/>
            </a:endParaRPr>
          </a:p>
          <a:p>
            <a:pPr>
              <a:buFont typeface="Arial" pitchFamily="34" charset="0"/>
              <a:buChar char="•"/>
            </a:pPr>
            <a:endParaRPr lang="en-US" dirty="0" smtClean="0">
              <a:latin typeface="+mn-lt"/>
              <a:cs typeface="Arial" pitchFamily="34" charset="0"/>
            </a:endParaRPr>
          </a:p>
          <a:p>
            <a:pPr marL="365760" indent="-274320">
              <a:buFont typeface="Arial" pitchFamily="34" charset="0"/>
              <a:buChar char="•"/>
            </a:pPr>
            <a:r>
              <a:rPr lang="en-US" dirty="0" smtClean="0">
                <a:latin typeface="+mn-lt"/>
                <a:cs typeface="Arial" pitchFamily="34" charset="0"/>
              </a:rPr>
              <a:t>We will now switch to CCS to run the example in a board-to-board mode. The two 6678 EVMs are connected with a HyperLink external cable, as shown in the picture.</a:t>
            </a:r>
          </a:p>
        </p:txBody>
      </p:sp>
      <p:sp>
        <p:nvSpPr>
          <p:cNvPr id="8" name="Rectangle 7"/>
          <p:cNvSpPr/>
          <p:nvPr/>
        </p:nvSpPr>
        <p:spPr>
          <a:xfrm>
            <a:off x="609600" y="3852446"/>
            <a:ext cx="4038600" cy="338554"/>
          </a:xfrm>
          <a:prstGeom prst="rect">
            <a:avLst/>
          </a:prstGeom>
        </p:spPr>
        <p:txBody>
          <a:bodyPr wrap="square">
            <a:spAutoFit/>
          </a:bodyPr>
          <a:lstStyle/>
          <a:p>
            <a:r>
              <a:rPr lang="en-US" sz="1600" b="1" dirty="0" smtClean="0">
                <a:latin typeface="Courier New" pitchFamily="49" charset="0"/>
                <a:cs typeface="Courier New" pitchFamily="49" charset="0"/>
              </a:rPr>
              <a:t>#define hyplnk_EXAMPLE_LOOPBACK</a:t>
            </a:r>
            <a:endParaRPr lang="en-US" sz="1600" b="1" dirty="0">
              <a:latin typeface="Courier New" pitchFamily="49" charset="0"/>
              <a:cs typeface="Courier New" pitchFamily="49" charset="0"/>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Example: Demo</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990600"/>
            <a:ext cx="8382000" cy="5029200"/>
          </a:xfrm>
        </p:spPr>
        <p:txBody>
          <a:bodyPr rtlCol="0">
            <a:normAutofit/>
          </a:bodyPr>
          <a:lstStyle/>
          <a:p>
            <a:pPr marL="514350" indent="-514350" eaLnBrk="1" fontAlgn="auto" hangingPunct="1">
              <a:spcAft>
                <a:spcPts val="0"/>
              </a:spcAft>
              <a:defRPr/>
            </a:pPr>
            <a:r>
              <a:rPr lang="en-US" sz="2200" dirty="0" smtClean="0">
                <a:cs typeface="Arial"/>
              </a:rPr>
              <a:t>Useful configuration functions are part of the HyperLink example and can be used “as is” or be modified by users.</a:t>
            </a:r>
            <a:endParaRPr lang="en-US" sz="2200" dirty="0">
              <a:cs typeface="Arial"/>
            </a:endParaRPr>
          </a:p>
          <a:p>
            <a:pPr marL="0" indent="0" eaLnBrk="1" fontAlgn="auto" hangingPunct="1">
              <a:spcAft>
                <a:spcPts val="0"/>
              </a:spcAft>
              <a:buNone/>
              <a:defRPr/>
            </a:pPr>
            <a:r>
              <a:rPr lang="en-US" sz="2200" b="1" dirty="0" smtClean="0">
                <a:latin typeface="Arial"/>
                <a:cs typeface="Arial"/>
              </a:rPr>
              <a:t>	</a:t>
            </a:r>
            <a:r>
              <a:rPr lang="en-US" sz="1500" b="1" dirty="0" smtClean="0">
                <a:latin typeface="Courier New"/>
                <a:cs typeface="Courier New"/>
              </a:rPr>
              <a:t>PDK_INSTALL_PATH\</a:t>
            </a:r>
            <a:r>
              <a:rPr lang="en-US" sz="1500" b="1" dirty="0" err="1" smtClean="0">
                <a:latin typeface="Courier New"/>
                <a:cs typeface="Courier New"/>
              </a:rPr>
              <a:t>ti</a:t>
            </a:r>
            <a:r>
              <a:rPr lang="en-US" sz="1500" b="1" dirty="0" smtClean="0">
                <a:latin typeface="Courier New"/>
                <a:cs typeface="Courier New"/>
              </a:rPr>
              <a:t>\</a:t>
            </a:r>
            <a:r>
              <a:rPr lang="en-US" sz="1500" b="1" dirty="0" err="1" smtClean="0">
                <a:latin typeface="Courier New"/>
                <a:cs typeface="Courier New"/>
              </a:rPr>
              <a:t>drv</a:t>
            </a:r>
            <a:r>
              <a:rPr lang="en-US" sz="1500" b="1" dirty="0" smtClean="0">
                <a:latin typeface="Courier New"/>
                <a:cs typeface="Courier New"/>
              </a:rPr>
              <a:t>\</a:t>
            </a:r>
            <a:r>
              <a:rPr lang="en-US" sz="1500" b="1" dirty="0" err="1" smtClean="0">
                <a:latin typeface="Courier New"/>
                <a:cs typeface="Courier New"/>
              </a:rPr>
              <a:t>hyplnk</a:t>
            </a:r>
            <a:r>
              <a:rPr lang="en-US" sz="1500" b="1" dirty="0" smtClean="0">
                <a:latin typeface="Courier New"/>
                <a:cs typeface="Courier New"/>
              </a:rPr>
              <a:t>\example\common\</a:t>
            </a:r>
            <a:r>
              <a:rPr lang="en-US" sz="1500" b="1" dirty="0" err="1" smtClean="0">
                <a:latin typeface="Courier New"/>
                <a:cs typeface="Courier New"/>
              </a:rPr>
              <a:t>hyplnkLLDIFace.c</a:t>
            </a:r>
            <a:endParaRPr lang="en-US" sz="1500" b="1" dirty="0" smtClean="0">
              <a:latin typeface="Courier New"/>
              <a:cs typeface="Courier New"/>
            </a:endParaRPr>
          </a:p>
          <a:p>
            <a:pPr marL="811213" lvl="1" indent="-514350" eaLnBrk="1" fontAlgn="auto" hangingPunct="1">
              <a:spcAft>
                <a:spcPts val="0"/>
              </a:spcAft>
              <a:buFont typeface="Arial" pitchFamily="34" charset="0"/>
              <a:buNone/>
              <a:defRPr/>
            </a:pPr>
            <a:endParaRPr lang="en-US" sz="2600" dirty="0" smtClean="0">
              <a:latin typeface="Arial"/>
              <a:cs typeface="Arial"/>
            </a:endParaRPr>
          </a:p>
          <a:p>
            <a:pPr marL="514350" lvl="1" indent="-514350" eaLnBrk="1" fontAlgn="auto" hangingPunct="1">
              <a:spcAft>
                <a:spcPts val="0"/>
              </a:spcAft>
              <a:buFont typeface="Arial" charset="0"/>
              <a:buChar char="•"/>
              <a:defRPr/>
            </a:pPr>
            <a:r>
              <a:rPr lang="en-US" sz="2200" dirty="0" smtClean="0">
                <a:ea typeface="+mn-ea"/>
                <a:cs typeface="Arial"/>
              </a:rPr>
              <a:t>Some of the configuration functions are:</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hyplnkRet_e    hyplnkExampleAssertReset (int </a:t>
            </a:r>
            <a:r>
              <a:rPr lang="en-US" sz="1600" b="1" u="sng" dirty="0" smtClean="0">
                <a:latin typeface="Courier New"/>
                <a:cs typeface="Courier New"/>
              </a:rPr>
              <a:t>val)</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Void	      hyplnkExampleSerdesCfg (uint32_t rx, uint32_t tx)</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hyplnkRet_e    hyplnkExampleSysSetup (void)</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Void           hyplnkExampleEQLaneAnalysis (uint32_t lane, uint32_t status) </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hyplnkRet_e    hyplnkExamplePeriphSetup (void)</a:t>
            </a:r>
          </a:p>
        </p:txBody>
      </p:sp>
      <p:sp>
        <p:nvSpPr>
          <p:cNvPr id="4"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HyperLink Example: Leverage Functions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a:xfrm>
            <a:off x="457200" y="838200"/>
            <a:ext cx="8229600" cy="5410200"/>
          </a:xfrm>
        </p:spPr>
        <p:txBody>
          <a:bodyPr/>
          <a:lstStyle/>
          <a:p>
            <a:pPr>
              <a:spcBef>
                <a:spcPts val="600"/>
              </a:spcBef>
            </a:pPr>
            <a:r>
              <a:rPr lang="en-US" sz="2600" dirty="0" smtClean="0">
                <a:cs typeface="Arial"/>
              </a:rPr>
              <a:t>Refer to the </a:t>
            </a:r>
            <a:r>
              <a:rPr lang="en-US" sz="2600" dirty="0" smtClean="0">
                <a:cs typeface="Arial"/>
                <a:hlinkClick r:id="rId3"/>
              </a:rPr>
              <a:t>Keystone HyperLink User’s Guide</a:t>
            </a:r>
            <a:endParaRPr lang="en-US" sz="2600" dirty="0" smtClean="0">
              <a:cs typeface="Arial"/>
            </a:endParaRPr>
          </a:p>
          <a:p>
            <a:pPr>
              <a:spcBef>
                <a:spcPts val="600"/>
              </a:spcBef>
            </a:pPr>
            <a:r>
              <a:rPr lang="en-US" sz="2600" dirty="0" smtClean="0">
                <a:cs typeface="Arial"/>
              </a:rPr>
              <a:t>Connect HyperLink C66x to FPGA using the </a:t>
            </a:r>
            <a:r>
              <a:rPr lang="en-US" sz="2800" dirty="0" err="1" smtClean="0">
                <a:hlinkClick r:id="rId4"/>
              </a:rPr>
              <a:t>Integretek</a:t>
            </a:r>
            <a:r>
              <a:rPr lang="en-US" sz="2800" dirty="0" smtClean="0">
                <a:hlinkClick r:id="rId4"/>
              </a:rPr>
              <a:t> IP-HyperLink core</a:t>
            </a:r>
            <a:r>
              <a:rPr lang="en-US" sz="2800" dirty="0" smtClean="0"/>
              <a:t>.</a:t>
            </a:r>
            <a:endParaRPr lang="en-US" sz="2600" dirty="0" smtClean="0">
              <a:cs typeface="Arial"/>
            </a:endParaRPr>
          </a:p>
          <a:p>
            <a:pPr marL="347472" lvl="0" indent="-347472">
              <a:spcBef>
                <a:spcPts val="600"/>
              </a:spcBef>
              <a:buSzPct val="100000"/>
              <a:buFont typeface="Arial" pitchFamily="34" charset="0"/>
              <a:buChar char="•"/>
            </a:pPr>
            <a:r>
              <a:rPr lang="en-US" sz="2600" dirty="0" smtClean="0">
                <a:cs typeface="Arial"/>
              </a:rPr>
              <a:t>Device-specific Data Manuals for the KeyStone </a:t>
            </a:r>
            <a:r>
              <a:rPr lang="en-US" sz="2600" dirty="0" err="1" smtClean="0">
                <a:cs typeface="Arial"/>
              </a:rPr>
              <a:t>SoCs</a:t>
            </a:r>
            <a:r>
              <a:rPr lang="en-US" sz="2600" dirty="0" smtClean="0">
                <a:cs typeface="Arial"/>
              </a:rPr>
              <a:t> can be found at </a:t>
            </a:r>
            <a:r>
              <a:rPr lang="en-US" sz="2600" dirty="0" smtClean="0">
                <a:cs typeface="Arial"/>
                <a:hlinkClick r:id="rId5"/>
              </a:rPr>
              <a:t>TI.com/multicore</a:t>
            </a:r>
            <a:r>
              <a:rPr lang="en-US" sz="2600" dirty="0" smtClean="0">
                <a:cs typeface="Arial"/>
              </a:rPr>
              <a:t>.</a:t>
            </a:r>
          </a:p>
          <a:p>
            <a:pPr marL="347472" lvl="0" indent="-347472">
              <a:spcBef>
                <a:spcPts val="600"/>
              </a:spcBef>
              <a:buSzPct val="100000"/>
              <a:buFont typeface="Arial" pitchFamily="34" charset="0"/>
              <a:buChar char="•"/>
              <a:defRPr/>
            </a:pPr>
            <a:r>
              <a:rPr lang="en-US" sz="2400" dirty="0" smtClean="0">
                <a:latin typeface="Calibri" pitchFamily="34" charset="0"/>
                <a:cs typeface="Calibri" pitchFamily="34" charset="0"/>
              </a:rPr>
              <a:t>Multicore articles, tools, and software are available at </a:t>
            </a:r>
            <a:r>
              <a:rPr lang="en-US" sz="2400" dirty="0" smtClean="0">
                <a:latin typeface="Calibri" pitchFamily="34" charset="0"/>
                <a:cs typeface="Calibri" pitchFamily="34" charset="0"/>
                <a:hlinkClick r:id="rId6"/>
              </a:rPr>
              <a:t>Embedded Processors Wiki for the KeyStone Device Architecture</a:t>
            </a:r>
            <a:r>
              <a:rPr lang="en-US" sz="2400" dirty="0" smtClean="0">
                <a:latin typeface="Calibri" pitchFamily="34" charset="0"/>
                <a:cs typeface="Calibri" pitchFamily="34" charset="0"/>
              </a:rPr>
              <a:t>.</a:t>
            </a:r>
          </a:p>
          <a:p>
            <a:pPr marL="347472" lvl="0" indent="-347472">
              <a:spcBef>
                <a:spcPts val="600"/>
              </a:spcBef>
              <a:buSzPct val="100000"/>
              <a:buFont typeface="Arial" pitchFamily="34" charset="0"/>
              <a:buChar char="•"/>
              <a:defRPr/>
            </a:pPr>
            <a:r>
              <a:rPr lang="en-US" sz="2400" dirty="0" smtClean="0">
                <a:latin typeface="Calibri" pitchFamily="34" charset="0"/>
                <a:cs typeface="Calibri" pitchFamily="34" charset="0"/>
              </a:rPr>
              <a:t>View the complete </a:t>
            </a:r>
            <a:r>
              <a:rPr lang="en-US" sz="2400" dirty="0" smtClean="0">
                <a:latin typeface="Calibri" pitchFamily="34" charset="0"/>
                <a:cs typeface="Calibri" pitchFamily="34" charset="0"/>
                <a:hlinkClick r:id="rId7"/>
              </a:rPr>
              <a:t>C66x Multicore SOC Online Training for KeyStone Devices</a:t>
            </a:r>
            <a:r>
              <a:rPr lang="en-US" sz="2400" dirty="0" smtClean="0">
                <a:latin typeface="Calibri" pitchFamily="34" charset="0"/>
                <a:cs typeface="Calibri" pitchFamily="34" charset="0"/>
              </a:rPr>
              <a:t>, including details on the individual modules.</a:t>
            </a:r>
          </a:p>
          <a:p>
            <a:pPr marL="347472" lvl="0" indent="-347472">
              <a:spcBef>
                <a:spcPts val="600"/>
              </a:spcBef>
              <a:buSzPct val="100000"/>
              <a:buFont typeface="Arial" pitchFamily="34" charset="0"/>
              <a:buChar char="•"/>
              <a:defRPr/>
            </a:pPr>
            <a:r>
              <a:rPr lang="en-US" sz="2400" dirty="0" smtClean="0">
                <a:latin typeface="Calibri" pitchFamily="34" charset="0"/>
                <a:cs typeface="Calibri" pitchFamily="34" charset="0"/>
              </a:rPr>
              <a:t>For questions regarding topics covered in this training, visit the support forums at the</a:t>
            </a:r>
            <a:br>
              <a:rPr lang="en-US" sz="2400" dirty="0" smtClean="0">
                <a:latin typeface="Calibri" pitchFamily="34" charset="0"/>
                <a:cs typeface="Calibri" pitchFamily="34" charset="0"/>
              </a:rPr>
            </a:br>
            <a:r>
              <a:rPr lang="en-US" sz="2400" dirty="0" smtClean="0">
                <a:latin typeface="Calibri" pitchFamily="34" charset="0"/>
                <a:cs typeface="Calibri" pitchFamily="34" charset="0"/>
                <a:hlinkClick r:id="rId8"/>
              </a:rPr>
              <a:t>TI E2E Community</a:t>
            </a:r>
            <a:r>
              <a:rPr lang="en-US" sz="2400" dirty="0" smtClean="0">
                <a:latin typeface="Calibri" pitchFamily="34" charset="0"/>
                <a:cs typeface="Calibri" pitchFamily="34" charset="0"/>
              </a:rPr>
              <a:t> website.</a:t>
            </a: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For More Information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362200" y="2438400"/>
            <a:ext cx="3946964" cy="646331"/>
          </a:xfrm>
          <a:prstGeom prst="rect">
            <a:avLst/>
          </a:prstGeom>
          <a:noFill/>
        </p:spPr>
        <p:txBody>
          <a:bodyPr wrap="none" rtlCol="0">
            <a:spAutoFit/>
          </a:bodyPr>
          <a:lstStyle/>
          <a:p>
            <a:r>
              <a:rPr lang="en-US" sz="3600" b="1" dirty="0" smtClean="0">
                <a:solidFill>
                  <a:srgbClr val="FF0000"/>
                </a:solidFill>
              </a:rPr>
              <a:t>BACKUP SLIDES</a:t>
            </a:r>
            <a:endParaRPr lang="en-US" sz="3600" b="1" dirty="0">
              <a:solidFill>
                <a:srgbClr val="FF0000"/>
              </a:solidFill>
            </a:endParaRPr>
          </a:p>
        </p:txBody>
      </p:sp>
    </p:spTree>
    <p:extLst>
      <p:ext uri="{BB962C8B-B14F-4D97-AF65-F5344CB8AC3E}">
        <p14:creationId xmlns:p14="http://schemas.microsoft.com/office/powerpoint/2010/main" xmlns="" val="6753802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0"/>
            <a:ext cx="8458200" cy="2554545"/>
          </a:xfrm>
          <a:prstGeom prst="rect">
            <a:avLst/>
          </a:prstGeom>
        </p:spPr>
        <p:txBody>
          <a:bodyPr wrap="square">
            <a:spAutoFit/>
          </a:bodyPr>
          <a:lstStyle/>
          <a:p>
            <a:r>
              <a:rPr lang="en-US" sz="2000" b="1" dirty="0" smtClean="0">
                <a:latin typeface="+mn-lt"/>
              </a:rPr>
              <a:t>Data Signals </a:t>
            </a:r>
            <a:r>
              <a:rPr lang="en-US" sz="2000" dirty="0" smtClean="0">
                <a:latin typeface="+mn-lt"/>
              </a:rPr>
              <a:t>SerDes-based</a:t>
            </a:r>
          </a:p>
          <a:p>
            <a:pPr marL="342900" indent="-342900">
              <a:buFont typeface="Arial"/>
              <a:buChar char="•"/>
            </a:pPr>
            <a:r>
              <a:rPr lang="en-US" sz="2000" dirty="0" smtClean="0">
                <a:latin typeface="+mn-lt"/>
              </a:rPr>
              <a:t>1-lane or 4-lane mode, with 12.5 Gbps data rate per lane</a:t>
            </a:r>
          </a:p>
          <a:p>
            <a:pPr marL="342900" indent="-342900">
              <a:buFont typeface="Arial"/>
              <a:buChar char="•"/>
            </a:pPr>
            <a:endParaRPr lang="en-US" sz="2000" dirty="0">
              <a:latin typeface="+mn-lt"/>
            </a:endParaRPr>
          </a:p>
          <a:p>
            <a:r>
              <a:rPr lang="en-US" sz="2000" b="1" dirty="0" smtClean="0">
                <a:latin typeface="+mn-lt"/>
              </a:rPr>
              <a:t>Control Signals </a:t>
            </a:r>
            <a:r>
              <a:rPr lang="en-US" sz="2000" dirty="0" smtClean="0">
                <a:latin typeface="+mn-lt"/>
              </a:rPr>
              <a:t>LVCMOS-based</a:t>
            </a:r>
          </a:p>
          <a:p>
            <a:pPr marL="342900" indent="-342900">
              <a:buFont typeface="Arial"/>
              <a:buChar char="•"/>
            </a:pPr>
            <a:r>
              <a:rPr lang="en-US" sz="2000" dirty="0" smtClean="0">
                <a:latin typeface="+mn-lt"/>
              </a:rPr>
              <a:t>Flow control (FL) and Power </a:t>
            </a:r>
            <a:r>
              <a:rPr lang="en-US" sz="2000" dirty="0">
                <a:latin typeface="+mn-lt"/>
              </a:rPr>
              <a:t>M</a:t>
            </a:r>
            <a:r>
              <a:rPr lang="en-US" sz="2000" dirty="0" smtClean="0">
                <a:latin typeface="+mn-lt"/>
              </a:rPr>
              <a:t>anagement (PM)</a:t>
            </a:r>
          </a:p>
          <a:p>
            <a:pPr marL="342900" indent="-342900">
              <a:buFont typeface="Arial"/>
              <a:buChar char="•"/>
            </a:pPr>
            <a:r>
              <a:rPr lang="en-US" sz="2000" dirty="0" smtClean="0">
                <a:latin typeface="+mn-lt"/>
              </a:rPr>
              <a:t>Auto managed by HyperLink after initial, one-time configuration by user</a:t>
            </a:r>
          </a:p>
          <a:p>
            <a:pPr marL="342900" indent="-342900">
              <a:buFont typeface="Arial"/>
              <a:buChar char="•"/>
            </a:pPr>
            <a:r>
              <a:rPr lang="en-US" sz="2000" dirty="0" smtClean="0">
                <a:latin typeface="+mn-lt"/>
              </a:rPr>
              <a:t>FL managed on per-direction basis; RX sends throttle to TX</a:t>
            </a:r>
          </a:p>
          <a:p>
            <a:pPr marL="342900" indent="-342900">
              <a:buFont typeface="Arial"/>
              <a:buChar char="•"/>
            </a:pPr>
            <a:r>
              <a:rPr lang="en-US" sz="2000" dirty="0" smtClean="0">
                <a:latin typeface="+mn-lt"/>
              </a:rPr>
              <a:t>PM dynamically managed per-lane, per-direction based on traffic</a:t>
            </a:r>
          </a:p>
        </p:txBody>
      </p:sp>
      <p:graphicFrame>
        <p:nvGraphicFramePr>
          <p:cNvPr id="7" name="Object 3"/>
          <p:cNvGraphicFramePr>
            <a:graphicFrameLocks noGrp="1" noChangeAspect="1"/>
          </p:cNvGraphicFramePr>
          <p:nvPr>
            <p:ph idx="1"/>
            <p:extLst>
              <p:ext uri="{D42A27DB-BD31-4B8C-83A1-F6EECF244321}">
                <p14:modId xmlns:p14="http://schemas.microsoft.com/office/powerpoint/2010/main" xmlns="" val="4136206040"/>
              </p:ext>
            </p:extLst>
          </p:nvPr>
        </p:nvGraphicFramePr>
        <p:xfrm>
          <a:off x="457200" y="914400"/>
          <a:ext cx="8307387" cy="2895299"/>
        </p:xfrm>
        <a:graphic>
          <a:graphicData uri="http://schemas.openxmlformats.org/presentationml/2006/ole">
            <p:oleObj spid="_x0000_s149506" name="Visio" r:id="rId5" imgW="5254626" imgH="1834745" progId="Visio.Drawing.11">
              <p:embed/>
            </p:oleObj>
          </a:graphicData>
        </a:graphic>
      </p:graphicFrame>
      <p:sp>
        <p:nvSpPr>
          <p:cNvPr id="5" name="Title 1"/>
          <p:cNvSpPr>
            <a:spLocks noGrp="1"/>
          </p:cNvSpPr>
          <p:nvPr>
            <p:ph type="title"/>
          </p:nvPr>
        </p:nvSpPr>
        <p:spPr>
          <a:xfrm>
            <a:off x="152400" y="0"/>
            <a:ext cx="8763000" cy="762000"/>
          </a:xfrm>
        </p:spPr>
        <p:txBody>
          <a:bodyPr/>
          <a:lstStyle/>
          <a:p>
            <a:pPr eaLnBrk="1" hangingPunct="1"/>
            <a:r>
              <a:rPr lang="en-US" sz="4000" b="0" dirty="0" smtClean="0">
                <a:latin typeface="+mn-lt"/>
                <a:cs typeface="Arial"/>
              </a:rPr>
              <a:t>Overview: HyperLink External Interfaces</a:t>
            </a:r>
          </a:p>
        </p:txBody>
      </p:sp>
    </p:spTree>
    <p:custDataLst>
      <p:tags r:id="rId2"/>
    </p:custDataLst>
    <p:extLst>
      <p:ext uri="{BB962C8B-B14F-4D97-AF65-F5344CB8AC3E}">
        <p14:creationId xmlns:p14="http://schemas.microsoft.com/office/powerpoint/2010/main" xmlns="" val="3268612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839200" cy="762000"/>
          </a:xfrm>
        </p:spPr>
        <p:txBody>
          <a:bodyPr/>
          <a:lstStyle/>
          <a:p>
            <a:pPr algn="l" eaLnBrk="1" hangingPunct="1"/>
            <a:r>
              <a:rPr lang="en-US" sz="3200" dirty="0" smtClean="0">
                <a:solidFill>
                  <a:srgbClr val="FF0000"/>
                </a:solidFill>
                <a:latin typeface="Arial"/>
                <a:cs typeface="Arial"/>
              </a:rPr>
              <a:t>HyperLink Performance: Theoretical bound</a:t>
            </a:r>
          </a:p>
        </p:txBody>
      </p:sp>
      <p:sp>
        <p:nvSpPr>
          <p:cNvPr id="2" name="Rectangle 1"/>
          <p:cNvSpPr/>
          <p:nvPr/>
        </p:nvSpPr>
        <p:spPr>
          <a:xfrm>
            <a:off x="381000" y="838200"/>
            <a:ext cx="8534400" cy="3477875"/>
          </a:xfrm>
          <a:prstGeom prst="rect">
            <a:avLst/>
          </a:prstGeom>
        </p:spPr>
        <p:txBody>
          <a:bodyPr wrap="square">
            <a:spAutoFit/>
          </a:bodyPr>
          <a:lstStyle/>
          <a:p>
            <a:r>
              <a:rPr lang="en-US" sz="2200" dirty="0" smtClean="0"/>
              <a:t>Theoretical bound calculation on write throughput for HyperLink:</a:t>
            </a:r>
          </a:p>
          <a:p>
            <a:endParaRPr lang="en-US" sz="2200" dirty="0"/>
          </a:p>
          <a:p>
            <a:r>
              <a:rPr lang="en-US" sz="2200" dirty="0" smtClean="0"/>
              <a:t>6678 does 8b/9b encoding, therefore</a:t>
            </a:r>
          </a:p>
          <a:p>
            <a:r>
              <a:rPr lang="en-US" sz="2200" dirty="0"/>
              <a:t>	</a:t>
            </a:r>
            <a:r>
              <a:rPr lang="en-US" sz="2200" dirty="0" smtClean="0"/>
              <a:t>Useful data bandwidth = 50 x 8 / 9 = 44.44 Gbps</a:t>
            </a:r>
          </a:p>
          <a:p>
            <a:endParaRPr lang="en-US" sz="2200" dirty="0"/>
          </a:p>
          <a:p>
            <a:r>
              <a:rPr lang="en-US" sz="2200" dirty="0" smtClean="0"/>
              <a:t>16bytes header for every 64bytes of data (max. write burst)</a:t>
            </a:r>
            <a:br>
              <a:rPr lang="en-US" sz="2200" dirty="0" smtClean="0"/>
            </a:br>
            <a:r>
              <a:rPr lang="en-US" sz="2200" dirty="0" smtClean="0"/>
              <a:t>          Effective max. data write throughput = 44.44 * 64/(64+16) </a:t>
            </a:r>
          </a:p>
          <a:p>
            <a:r>
              <a:rPr lang="en-US" sz="2200" dirty="0"/>
              <a:t>	</a:t>
            </a:r>
            <a:r>
              <a:rPr lang="en-US" sz="2200" dirty="0" smtClean="0"/>
              <a:t>				         = </a:t>
            </a:r>
            <a:r>
              <a:rPr lang="en-US" sz="2200" b="1" dirty="0" smtClean="0"/>
              <a:t>35.56 Gbps</a:t>
            </a:r>
            <a:r>
              <a:rPr lang="en-US" sz="2200" dirty="0" smtClean="0"/>
              <a:t> </a:t>
            </a:r>
            <a:br>
              <a:rPr lang="en-US" sz="2200" dirty="0" smtClean="0"/>
            </a:br>
            <a:endParaRPr lang="en-US" sz="2200" dirty="0" smtClean="0"/>
          </a:p>
          <a:p>
            <a:endParaRPr lang="en-US" sz="2200" dirty="0" smtClean="0"/>
          </a:p>
        </p:txBody>
      </p:sp>
    </p:spTree>
    <p:custDataLst>
      <p:tags r:id="rId1"/>
    </p:custDataLst>
    <p:extLst>
      <p:ext uri="{BB962C8B-B14F-4D97-AF65-F5344CB8AC3E}">
        <p14:creationId xmlns:p14="http://schemas.microsoft.com/office/powerpoint/2010/main" xmlns="" val="379906725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extLst>
              <p:ext uri="{D42A27DB-BD31-4B8C-83A1-F6EECF244321}">
                <p14:modId xmlns:p14="http://schemas.microsoft.com/office/powerpoint/2010/main" xmlns="" val="1821109936"/>
              </p:ext>
            </p:extLst>
          </p:nvPr>
        </p:nvGraphicFramePr>
        <p:xfrm>
          <a:off x="1752600" y="685800"/>
          <a:ext cx="5105400" cy="5702895"/>
        </p:xfrm>
        <a:graphic>
          <a:graphicData uri="http://schemas.openxmlformats.org/presentationml/2006/ole">
            <p:oleObj spid="_x0000_s155650" name="Visio" r:id="rId5" imgW="4661282" imgH="5207504" progId="Visio.Drawing.11">
              <p:embed/>
            </p:oleObj>
          </a:graphicData>
        </a:graphic>
      </p:graphicFrame>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TeraNet Connections &amp; Interrupts</a:t>
            </a:r>
          </a:p>
        </p:txBody>
      </p:sp>
    </p:spTree>
    <p:custDataLst>
      <p:tags r:id="rId2"/>
    </p:custDataLst>
    <p:extLst>
      <p:ext uri="{BB962C8B-B14F-4D97-AF65-F5344CB8AC3E}">
        <p14:creationId xmlns:p14="http://schemas.microsoft.com/office/powerpoint/2010/main" xmlns="" val="3987517137"/>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371600"/>
            <a:ext cx="8229600" cy="3581400"/>
          </a:xfrm>
        </p:spPr>
        <p:txBody>
          <a:bodyPr rtlCol="0">
            <a:normAutofit/>
          </a:bodyPr>
          <a:lstStyle/>
          <a:p>
            <a:pPr marL="514350" indent="-514350" eaLnBrk="1" fontAlgn="auto" hangingPunct="1">
              <a:spcAft>
                <a:spcPts val="0"/>
              </a:spcAft>
              <a:defRPr/>
            </a:pPr>
            <a:r>
              <a:rPr lang="en-US" sz="2400" dirty="0" smtClean="0">
                <a:latin typeface="+mj-lt"/>
              </a:rPr>
              <a:t>Detection  - detected an interrupt to the HyperLink local device that was generated either as software interrupt (writing to interrupt register) or as hardware </a:t>
            </a:r>
          </a:p>
          <a:p>
            <a:pPr marL="514350" indent="-514350" eaLnBrk="1" fontAlgn="auto" hangingPunct="1">
              <a:spcAft>
                <a:spcPts val="0"/>
              </a:spcAft>
              <a:defRPr/>
            </a:pPr>
            <a:r>
              <a:rPr lang="en-US" sz="2400" dirty="0" smtClean="0">
                <a:latin typeface="+mj-lt"/>
              </a:rPr>
              <a:t>Forward – generate an interrupt packet and send it to the remote unit</a:t>
            </a:r>
          </a:p>
          <a:p>
            <a:pPr marL="514350" indent="-514350" eaLnBrk="1" fontAlgn="auto" hangingPunct="1">
              <a:spcAft>
                <a:spcPts val="0"/>
              </a:spcAft>
              <a:defRPr/>
            </a:pPr>
            <a:r>
              <a:rPr lang="en-US" sz="2400" dirty="0" smtClean="0">
                <a:latin typeface="+mj-lt"/>
              </a:rPr>
              <a:t>Mapping – receive an interrupt packet from the remote and forward it to the configure location in the local device</a:t>
            </a:r>
          </a:p>
          <a:p>
            <a:pPr marL="514350" indent="-514350" eaLnBrk="1" fontAlgn="auto" hangingPunct="1">
              <a:spcAft>
                <a:spcPts val="0"/>
              </a:spcAft>
              <a:defRPr/>
            </a:pPr>
            <a:r>
              <a:rPr lang="en-US" sz="2400" dirty="0" smtClean="0">
                <a:latin typeface="+mj-lt"/>
              </a:rPr>
              <a:t>Generating – generate an interrupt in the local device</a:t>
            </a:r>
          </a:p>
          <a:p>
            <a:pPr marL="514350" indent="-514350" eaLnBrk="1" fontAlgn="auto" hangingPunct="1">
              <a:spcAft>
                <a:spcPts val="0"/>
              </a:spcAft>
              <a:buFont typeface="Arial" pitchFamily="34" charset="0"/>
              <a:buAutoNum type="arabicPeriod"/>
              <a:defRPr/>
            </a:pPr>
            <a:endParaRPr lang="en-US" sz="2400" dirty="0" smtClean="0">
              <a:latin typeface="+mj-lt"/>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HyperLink Interrupts</a:t>
            </a:r>
          </a:p>
        </p:txBody>
      </p:sp>
    </p:spTree>
    <p:extLst>
      <p:ext uri="{BB962C8B-B14F-4D97-AF65-F5344CB8AC3E}">
        <p14:creationId xmlns:p14="http://schemas.microsoft.com/office/powerpoint/2010/main" xmlns="" val="31195036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28600" y="7620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Block Diagram</a:t>
            </a:r>
          </a:p>
        </p:txBody>
      </p:sp>
      <p:pic>
        <p:nvPicPr>
          <p:cNvPr id="2" name="Picture 1"/>
          <p:cNvPicPr>
            <a:picLocks noChangeAspect="1"/>
          </p:cNvPicPr>
          <p:nvPr/>
        </p:nvPicPr>
        <p:blipFill>
          <a:blip r:embed="rId4" cstate="print"/>
          <a:stretch>
            <a:fillRect/>
          </a:stretch>
        </p:blipFill>
        <p:spPr>
          <a:xfrm>
            <a:off x="762000" y="1524000"/>
            <a:ext cx="7543800" cy="3478434"/>
          </a:xfrm>
          <a:prstGeom prst="rect">
            <a:avLst/>
          </a:prstGeom>
        </p:spPr>
      </p:pic>
    </p:spTree>
    <p:custDataLst>
      <p:tags r:id="rId1"/>
    </p:custDataLst>
    <p:extLst>
      <p:ext uri="{BB962C8B-B14F-4D97-AF65-F5344CB8AC3E}">
        <p14:creationId xmlns:p14="http://schemas.microsoft.com/office/powerpoint/2010/main" xmlns="" val="180652029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Protocol: Write Operation</a:t>
            </a:r>
          </a:p>
        </p:txBody>
      </p:sp>
      <p:pic>
        <p:nvPicPr>
          <p:cNvPr id="5" name="Picture 2"/>
          <p:cNvPicPr>
            <a:picLocks noChangeAspect="1" noChangeArrowheads="1"/>
          </p:cNvPicPr>
          <p:nvPr/>
        </p:nvPicPr>
        <p:blipFill>
          <a:blip r:embed="rId2" cstate="print"/>
          <a:srcRect/>
          <a:stretch>
            <a:fillRect/>
          </a:stretch>
        </p:blipFill>
        <p:spPr bwMode="auto">
          <a:xfrm>
            <a:off x="1600200" y="685800"/>
            <a:ext cx="6019800" cy="58157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533400" y="762000"/>
            <a:ext cx="8153400" cy="3170099"/>
          </a:xfrm>
          <a:prstGeom prst="rect">
            <a:avLst/>
          </a:prstGeom>
          <a:noFill/>
          <a:ln w="9525">
            <a:noFill/>
            <a:miter lim="800000"/>
            <a:headEnd/>
            <a:tailEnd/>
          </a:ln>
        </p:spPr>
        <p:txBody>
          <a:bodyPr wrap="square">
            <a:spAutoFit/>
          </a:bodyPr>
          <a:lstStyle/>
          <a:p>
            <a:r>
              <a:rPr lang="en-US" sz="2000" b="1" dirty="0" smtClean="0">
                <a:latin typeface="Arial"/>
                <a:cs typeface="Arial"/>
              </a:rPr>
              <a:t>Solution Explained</a:t>
            </a:r>
            <a:br>
              <a:rPr lang="en-US" sz="2000" b="1" dirty="0" smtClean="0">
                <a:latin typeface="Arial"/>
                <a:cs typeface="Arial"/>
              </a:rPr>
            </a:br>
            <a:endParaRPr lang="en-US" sz="2000" b="1" dirty="0" smtClean="0">
              <a:latin typeface="Arial"/>
              <a:cs typeface="Arial"/>
            </a:endParaRPr>
          </a:p>
          <a:p>
            <a:pPr marL="342900" lvl="2" indent="-342900">
              <a:buSzPct val="125000"/>
              <a:buFont typeface="Arial" pitchFamily="34" charset="0"/>
              <a:buChar char="•"/>
              <a:defRPr/>
            </a:pPr>
            <a:r>
              <a:rPr lang="en-US" sz="2000" dirty="0" smtClean="0">
                <a:latin typeface="Arial"/>
                <a:cs typeface="Arial"/>
              </a:rPr>
              <a:t>256MB segment </a:t>
            </a:r>
            <a:r>
              <a:rPr lang="en-US" sz="2000" dirty="0" smtClean="0">
                <a:latin typeface="Arial"/>
                <a:cs typeface="Arial"/>
                <a:sym typeface="Wingdings"/>
              </a:rPr>
              <a:t> </a:t>
            </a:r>
            <a:r>
              <a:rPr lang="en-US" sz="2000" dirty="0" smtClean="0">
                <a:latin typeface="Arial"/>
                <a:cs typeface="Arial"/>
              </a:rPr>
              <a:t>28-bit offset </a:t>
            </a:r>
            <a:r>
              <a:rPr lang="en-US" sz="2000" dirty="0" smtClean="0">
                <a:latin typeface="Arial"/>
                <a:cs typeface="Arial"/>
                <a:sym typeface="Wingdings"/>
              </a:rPr>
              <a:t></a:t>
            </a:r>
            <a:r>
              <a:rPr lang="en-US" sz="2000" dirty="0" smtClean="0">
                <a:latin typeface="Arial"/>
                <a:cs typeface="Arial"/>
              </a:rPr>
              <a:t> mask = 0x0FFF_FFFF</a:t>
            </a:r>
          </a:p>
          <a:p>
            <a:pPr marL="342900" lvl="2" indent="-342900">
              <a:buSzPct val="125000"/>
              <a:buFont typeface="Arial" pitchFamily="34" charset="0"/>
              <a:buChar char="•"/>
              <a:defRPr/>
            </a:pPr>
            <a:r>
              <a:rPr lang="en-US" sz="2000" dirty="0" smtClean="0">
                <a:latin typeface="Arial"/>
                <a:cs typeface="Arial"/>
              </a:rPr>
              <a:t>0x0567 89a0 address</a:t>
            </a:r>
          </a:p>
          <a:p>
            <a:pPr marL="342900" lvl="2" indent="-342900">
              <a:buSzPct val="125000"/>
              <a:buFont typeface="Arial" pitchFamily="34" charset="0"/>
              <a:buChar char="•"/>
              <a:defRPr/>
            </a:pPr>
            <a:r>
              <a:rPr lang="en-US" sz="2000" dirty="0" smtClean="0">
                <a:latin typeface="Arial"/>
                <a:cs typeface="Arial"/>
              </a:rPr>
              <a:t>Bits </a:t>
            </a:r>
            <a:r>
              <a:rPr lang="en-US" sz="2000" dirty="0">
                <a:latin typeface="Arial"/>
                <a:cs typeface="Arial"/>
              </a:rPr>
              <a:t>28-</a:t>
            </a:r>
            <a:r>
              <a:rPr lang="en-US" sz="2000" dirty="0" smtClean="0">
                <a:latin typeface="Arial"/>
                <a:cs typeface="Arial"/>
              </a:rPr>
              <a:t>31 </a:t>
            </a:r>
            <a:r>
              <a:rPr lang="en-US" sz="2000" dirty="0" smtClean="0">
                <a:latin typeface="Arial"/>
                <a:cs typeface="Arial"/>
                <a:sym typeface="Wingdings"/>
              </a:rPr>
              <a:t> </a:t>
            </a:r>
            <a:r>
              <a:rPr lang="en-US" sz="2000" dirty="0" smtClean="0">
                <a:latin typeface="Arial"/>
                <a:cs typeface="Arial"/>
              </a:rPr>
              <a:t>0b0101 </a:t>
            </a:r>
            <a:r>
              <a:rPr lang="en-US" sz="2000" dirty="0">
                <a:latin typeface="Arial"/>
                <a:cs typeface="Arial"/>
              </a:rPr>
              <a:t>= </a:t>
            </a:r>
            <a:r>
              <a:rPr lang="en-US" sz="2000" dirty="0" smtClean="0">
                <a:latin typeface="Arial"/>
                <a:cs typeface="Arial"/>
              </a:rPr>
              <a:t>5</a:t>
            </a:r>
          </a:p>
          <a:p>
            <a:pPr marL="342900" lvl="2" indent="-342900">
              <a:buSzPct val="125000"/>
              <a:buFont typeface="Arial" pitchFamily="34" charset="0"/>
              <a:buChar char="•"/>
              <a:defRPr/>
            </a:pPr>
            <a:r>
              <a:rPr lang="en-US" sz="2000" dirty="0" smtClean="0">
                <a:latin typeface="Arial"/>
                <a:cs typeface="Arial"/>
              </a:rPr>
              <a:t>txigmask = 11 mask 0x0FFF_FFFF </a:t>
            </a:r>
          </a:p>
          <a:p>
            <a:pPr marL="342900" lvl="2" indent="-342900">
              <a:buSzPct val="125000"/>
              <a:buFont typeface="Arial" pitchFamily="34" charset="0"/>
              <a:buChar char="•"/>
              <a:defRPr/>
            </a:pPr>
            <a:r>
              <a:rPr lang="en-US" sz="2000" dirty="0" smtClean="0">
                <a:latin typeface="Arial"/>
                <a:cs typeface="Arial"/>
              </a:rPr>
              <a:t>Address </a:t>
            </a:r>
            <a:r>
              <a:rPr lang="en-US" sz="2000" dirty="0">
                <a:latin typeface="Arial"/>
                <a:cs typeface="Arial"/>
              </a:rPr>
              <a:t>sent to the </a:t>
            </a:r>
            <a:r>
              <a:rPr lang="en-US" sz="2000" dirty="0" smtClean="0">
                <a:latin typeface="Arial"/>
                <a:cs typeface="Arial"/>
              </a:rPr>
              <a:t>receive/remote side = 0x5567_89a0</a:t>
            </a:r>
            <a:endParaRPr lang="en-US" sz="2000" dirty="0">
              <a:latin typeface="Arial"/>
              <a:cs typeface="Arial"/>
            </a:endParaRPr>
          </a:p>
          <a:p>
            <a:pPr marL="342900" indent="-342900">
              <a:buSzPct val="125000"/>
              <a:defRPr/>
            </a:pPr>
            <a:endParaRPr lang="en-US" sz="2000" dirty="0" smtClean="0">
              <a:latin typeface="Arial"/>
              <a:cs typeface="Arial"/>
            </a:endParaRPr>
          </a:p>
          <a:p>
            <a:pPr marL="342900" indent="-342900">
              <a:buSzPct val="125000"/>
              <a:defRPr/>
            </a:pPr>
            <a:r>
              <a:rPr lang="en-US" sz="2000" dirty="0" smtClean="0">
                <a:latin typeface="Arial"/>
                <a:cs typeface="Arial"/>
              </a:rPr>
              <a:t>On </a:t>
            </a:r>
            <a:r>
              <a:rPr lang="en-US" sz="2000" dirty="0">
                <a:latin typeface="Arial"/>
                <a:cs typeface="Arial"/>
              </a:rPr>
              <a:t>the receive </a:t>
            </a:r>
            <a:r>
              <a:rPr lang="en-US" sz="2000" dirty="0" smtClean="0">
                <a:latin typeface="Arial"/>
                <a:cs typeface="Arial"/>
              </a:rPr>
              <a:t>side, the address is </a:t>
            </a:r>
          </a:p>
          <a:p>
            <a:pPr marL="342900" indent="-342900">
              <a:buSzPct val="125000"/>
              <a:defRPr/>
            </a:pPr>
            <a:r>
              <a:rPr lang="en-US" sz="2000" dirty="0" smtClean="0">
                <a:latin typeface="Arial"/>
                <a:cs typeface="Arial"/>
              </a:rPr>
              <a:t>0x8000_0000 </a:t>
            </a:r>
            <a:r>
              <a:rPr lang="en-US" sz="2000" dirty="0">
                <a:latin typeface="Arial"/>
                <a:cs typeface="Arial"/>
              </a:rPr>
              <a:t>+ </a:t>
            </a:r>
            <a:r>
              <a:rPr lang="en-US" sz="2000" dirty="0" smtClean="0">
                <a:latin typeface="Arial"/>
                <a:cs typeface="Arial"/>
              </a:rPr>
              <a:t>0x0567_89a0 </a:t>
            </a:r>
            <a:r>
              <a:rPr lang="en-US" sz="2000" dirty="0">
                <a:latin typeface="Arial"/>
                <a:cs typeface="Arial"/>
              </a:rPr>
              <a:t>= </a:t>
            </a:r>
            <a:r>
              <a:rPr lang="en-US" sz="2000" dirty="0" smtClean="0">
                <a:latin typeface="Arial"/>
                <a:cs typeface="Arial"/>
              </a:rPr>
              <a:t>0x8567_89a0</a:t>
            </a: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spTree>
    <p:extLst>
      <p:ext uri="{BB962C8B-B14F-4D97-AF65-F5344CB8AC3E}">
        <p14:creationId xmlns:p14="http://schemas.microsoft.com/office/powerpoint/2010/main" xmlns="" val="240634519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5124" name="Rectangle 3"/>
          <p:cNvSpPr>
            <a:spLocks noChangeArrowheads="1"/>
          </p:cNvSpPr>
          <p:nvPr/>
        </p:nvSpPr>
        <p:spPr bwMode="auto">
          <a:xfrm>
            <a:off x="381000" y="1219200"/>
            <a:ext cx="78486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each segment of size 0x0100_0000 (16M)</a:t>
            </a:r>
          </a:p>
          <a:p>
            <a:pPr marL="342900" indent="-342900">
              <a:buSzPct val="125000"/>
              <a:buFont typeface="Arial" pitchFamily="34" charset="0"/>
              <a:buChar char="•"/>
              <a:defRPr/>
            </a:pPr>
            <a:r>
              <a:rPr lang="en-US" sz="2000" dirty="0" smtClean="0">
                <a:latin typeface="Arial"/>
                <a:cs typeface="Arial"/>
              </a:rPr>
              <a:t>Addresses start at 0x8000_0000, 0x8200_0000, 0x8400_0000, to 0x8E00_0000</a:t>
            </a:r>
          </a:p>
          <a:p>
            <a:pPr marL="342900" indent="-342900">
              <a:buSzPct val="125000"/>
              <a:buFont typeface="Arial" pitchFamily="34" charset="0"/>
              <a:buChar char="•"/>
              <a:defRPr/>
            </a:pPr>
            <a:r>
              <a:rPr lang="en-US" sz="2000" dirty="0" smtClean="0">
                <a:latin typeface="Arial"/>
                <a:cs typeface="Arial"/>
              </a:rPr>
              <a:t>24 bits offset – 0x067_89a0</a:t>
            </a:r>
          </a:p>
          <a:p>
            <a:pPr marL="342900" indent="-342900">
              <a:buSzPct val="125000"/>
              <a:buFont typeface="Arial" pitchFamily="34" charset="0"/>
              <a:buChar char="•"/>
              <a:defRPr/>
            </a:pPr>
            <a:r>
              <a:rPr lang="en-US" sz="2000" dirty="0" smtClean="0">
                <a:latin typeface="Arial"/>
                <a:cs typeface="Arial"/>
              </a:rPr>
              <a:t>Segment number 0101 = 5</a:t>
            </a:r>
            <a:br>
              <a:rPr lang="en-US" sz="2000" dirty="0" smtClean="0">
                <a:latin typeface="Arial"/>
                <a:cs typeface="Arial"/>
              </a:rPr>
            </a:br>
            <a:endParaRPr lang="en-US" sz="2000" dirty="0" smtClean="0">
              <a:latin typeface="Arial"/>
              <a:cs typeface="Arial"/>
            </a:endParaRPr>
          </a:p>
          <a:p>
            <a:pPr marL="800100" lvl="1" indent="-342900">
              <a:buSzPct val="125000"/>
              <a:defRPr/>
            </a:pPr>
            <a:r>
              <a:rPr lang="en-US" sz="2000" dirty="0" smtClean="0">
                <a:latin typeface="Arial"/>
                <a:cs typeface="Arial"/>
              </a:rPr>
              <a:t>Row 5	0x8A00_0000	Size 23 (mask = 0x00ff ffff)</a:t>
            </a:r>
            <a:br>
              <a:rPr lang="en-US" sz="2000" dirty="0" smtClean="0">
                <a:latin typeface="Arial"/>
                <a:cs typeface="Arial"/>
              </a:rPr>
            </a:br>
            <a:endParaRPr lang="en-US" sz="2000" dirty="0" smtClean="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0x8A00_0000 + 0x0067_89A0 = 0x8A67_89A0</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sp>
        <p:nvSpPr>
          <p:cNvPr id="2" name="Rectangle 1"/>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309670531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6148" name="Rectangle 3"/>
          <p:cNvSpPr>
            <a:spLocks noChangeArrowheads="1"/>
          </p:cNvSpPr>
          <p:nvPr/>
        </p:nvSpPr>
        <p:spPr bwMode="auto">
          <a:xfrm>
            <a:off x="457200" y="1249501"/>
            <a:ext cx="80772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7 each of size 0x0100_0000 (16M)</a:t>
            </a:r>
          </a:p>
          <a:p>
            <a:pPr marL="342900" indent="-342900">
              <a:buSzPct val="125000"/>
              <a:buFont typeface="Arial" pitchFamily="34" charset="0"/>
              <a:buChar char="•"/>
              <a:defRPr/>
            </a:pPr>
            <a:r>
              <a:rPr lang="en-US" sz="2000" dirty="0" smtClean="0">
                <a:latin typeface="Arial"/>
                <a:cs typeface="Arial"/>
              </a:rPr>
              <a:t>Addresses start at 0x8000_0000, 0x8100_0000, 0x8200_0000, to 0x8600_0000.</a:t>
            </a:r>
          </a:p>
          <a:p>
            <a:pPr marL="342900" indent="-342900">
              <a:buSzPct val="125000"/>
              <a:buFont typeface="Arial" pitchFamily="34" charset="0"/>
              <a:buChar char="•"/>
              <a:defRPr/>
            </a:pPr>
            <a:r>
              <a:rPr lang="en-US" sz="2000" dirty="0" smtClean="0">
                <a:latin typeface="Arial"/>
                <a:cs typeface="Arial"/>
              </a:rPr>
              <a:t>For </a:t>
            </a:r>
            <a:r>
              <a:rPr lang="en-US" sz="2000" dirty="0">
                <a:latin typeface="Arial"/>
                <a:cs typeface="Arial"/>
              </a:rPr>
              <a:t>8 segments, the maximum size is </a:t>
            </a:r>
            <a:r>
              <a:rPr lang="en-US" sz="2000" dirty="0" smtClean="0">
                <a:latin typeface="Arial"/>
                <a:cs typeface="Arial"/>
              </a:rPr>
              <a:t>32M. That </a:t>
            </a:r>
            <a:r>
              <a:rPr lang="en-US" sz="2000" dirty="0">
                <a:latin typeface="Arial"/>
                <a:cs typeface="Arial"/>
              </a:rPr>
              <a:t>is, 25 </a:t>
            </a:r>
            <a:r>
              <a:rPr lang="en-US" sz="2000" dirty="0" smtClean="0">
                <a:latin typeface="Arial"/>
                <a:cs typeface="Arial"/>
              </a:rPr>
              <a:t>bits.</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25 </a:t>
            </a:r>
            <a:r>
              <a:rPr lang="en-US" sz="2000" dirty="0">
                <a:latin typeface="Arial"/>
                <a:cs typeface="Arial"/>
              </a:rPr>
              <a:t>bits </a:t>
            </a:r>
            <a:r>
              <a:rPr lang="en-US" sz="2000" dirty="0" smtClean="0">
                <a:latin typeface="Arial"/>
                <a:cs typeface="Arial"/>
              </a:rPr>
              <a:t>offset, 3 bits segment </a:t>
            </a:r>
            <a:r>
              <a:rPr lang="en-US" sz="2000" dirty="0">
                <a:latin typeface="Arial"/>
                <a:cs typeface="Arial"/>
              </a:rPr>
              <a:t>number 010 = 2 </a:t>
            </a:r>
            <a:r>
              <a:rPr lang="en-US" sz="2000" dirty="0" smtClean="0">
                <a:latin typeface="Arial"/>
                <a:cs typeface="Arial"/>
              </a:rPr>
              <a:t/>
            </a:r>
            <a:br>
              <a:rPr lang="en-US" sz="2000" dirty="0" smtClean="0">
                <a:latin typeface="Arial"/>
                <a:cs typeface="Arial"/>
              </a:rPr>
            </a:br>
            <a:endParaRPr lang="en-US" sz="2000" dirty="0">
              <a:latin typeface="Arial"/>
              <a:cs typeface="Arial"/>
            </a:endParaRPr>
          </a:p>
          <a:p>
            <a:pPr lvl="1"/>
            <a:r>
              <a:rPr lang="en-US" sz="2000" dirty="0" smtClean="0">
                <a:latin typeface="Arial"/>
                <a:cs typeface="Arial"/>
              </a:rPr>
              <a:t>Row 2	0x8200_0000	Size 23 (mask = 0x00ff ffff)</a:t>
            </a:r>
          </a:p>
          <a:p>
            <a:pPr marL="342900" indent="-342900">
              <a:buSzPct val="125000"/>
              <a:defRPr/>
            </a:pPr>
            <a:endParaRPr lang="en-US" sz="2000" dirty="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0x8200_0000 + 0x0067_89A0 = 0x8267_89A0 </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231171209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7172" name="Rectangle 3"/>
          <p:cNvSpPr>
            <a:spLocks noChangeArrowheads="1"/>
          </p:cNvSpPr>
          <p:nvPr/>
        </p:nvSpPr>
        <p:spPr bwMode="auto">
          <a:xfrm>
            <a:off x="304800" y="1219200"/>
            <a:ext cx="8001000" cy="3785652"/>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9 segments</a:t>
            </a:r>
          </a:p>
          <a:p>
            <a:pPr marL="800100" lvl="1" indent="-342900">
              <a:buSzPct val="100000"/>
              <a:buFont typeface="Wingdings" pitchFamily="2" charset="2"/>
              <a:buChar char="§"/>
              <a:defRPr/>
            </a:pPr>
            <a:r>
              <a:rPr lang="en-US" sz="2000" dirty="0" smtClean="0">
                <a:latin typeface="Arial"/>
                <a:cs typeface="Arial"/>
              </a:rPr>
              <a:t>The first 8 segments are L2 memory of each core (512K = 19 bits).</a:t>
            </a:r>
          </a:p>
          <a:p>
            <a:pPr marL="800100" lvl="1" indent="-342900">
              <a:buSzPct val="100000"/>
              <a:buFont typeface="Wingdings" pitchFamily="2" charset="2"/>
              <a:buChar char="§"/>
              <a:defRPr/>
            </a:pPr>
            <a:r>
              <a:rPr lang="en-US" sz="2000" dirty="0" smtClean="0">
                <a:latin typeface="Arial"/>
                <a:cs typeface="Arial"/>
              </a:rPr>
              <a:t>The 9th segment is the MSMC (4M = 22 bits).</a:t>
            </a:r>
          </a:p>
          <a:p>
            <a:pPr marL="342900" indent="-342900">
              <a:buSzPct val="125000"/>
              <a:buFont typeface="Arial" pitchFamily="34" charset="0"/>
              <a:buChar char="•"/>
              <a:defRPr/>
            </a:pPr>
            <a:r>
              <a:rPr lang="en-US" sz="2000" dirty="0" smtClean="0">
                <a:latin typeface="Arial"/>
                <a:cs typeface="Arial"/>
              </a:rPr>
              <a:t>The maximum size is 4M. That is, 22 bits.</a:t>
            </a:r>
          </a:p>
          <a:p>
            <a:pPr marL="342900" indent="-342900">
              <a:buSzPct val="125000"/>
              <a:buFont typeface="Arial" pitchFamily="34" charset="0"/>
              <a:buChar char="•"/>
              <a:defRPr/>
            </a:pPr>
            <a:r>
              <a:rPr lang="en-US" sz="2000" dirty="0" smtClean="0">
                <a:latin typeface="Arial"/>
                <a:cs typeface="Arial"/>
              </a:rPr>
              <a:t>6 bits to choose the segment (64 segments)</a:t>
            </a:r>
          </a:p>
          <a:p>
            <a:pPr marL="342900" indent="-342900">
              <a:buSzPct val="125000"/>
              <a:buFont typeface="Arial" pitchFamily="34" charset="0"/>
              <a:buChar char="•"/>
              <a:defRPr/>
            </a:pPr>
            <a:r>
              <a:rPr lang="en-US" sz="2000" dirty="0" smtClean="0">
                <a:latin typeface="Arial"/>
                <a:cs typeface="Arial"/>
              </a:rPr>
              <a:t>22 </a:t>
            </a:r>
            <a:r>
              <a:rPr lang="en-US" sz="2000" dirty="0">
                <a:latin typeface="Arial"/>
                <a:cs typeface="Arial"/>
              </a:rPr>
              <a:t>bits offset </a:t>
            </a:r>
            <a:r>
              <a:rPr lang="en-US" sz="2000" dirty="0" smtClean="0">
                <a:latin typeface="Arial"/>
                <a:cs typeface="Arial"/>
              </a:rPr>
              <a:t> Segment </a:t>
            </a:r>
            <a:r>
              <a:rPr lang="en-US" sz="2000" dirty="0">
                <a:latin typeface="Arial"/>
                <a:cs typeface="Arial"/>
              </a:rPr>
              <a:t>number </a:t>
            </a:r>
            <a:r>
              <a:rPr lang="en-US" sz="2000" dirty="0" smtClean="0">
                <a:latin typeface="Arial"/>
                <a:cs typeface="Arial"/>
              </a:rPr>
              <a:t>010101 </a:t>
            </a:r>
            <a:r>
              <a:rPr lang="en-US" sz="2000" dirty="0">
                <a:latin typeface="Arial"/>
                <a:cs typeface="Arial"/>
              </a:rPr>
              <a:t>= </a:t>
            </a:r>
            <a:r>
              <a:rPr lang="en-US" sz="2000" dirty="0" smtClean="0">
                <a:latin typeface="Arial"/>
                <a:cs typeface="Arial"/>
              </a:rPr>
              <a:t>21 ????</a:t>
            </a:r>
          </a:p>
          <a:p>
            <a:pPr lvl="1"/>
            <a:endParaRPr lang="en-US" sz="2000" dirty="0" smtClean="0">
              <a:latin typeface="Arial"/>
              <a:cs typeface="Arial"/>
            </a:endParaRPr>
          </a:p>
          <a:p>
            <a:pPr lvl="1"/>
            <a:r>
              <a:rPr lang="en-US" sz="2000" dirty="0" smtClean="0">
                <a:latin typeface="Arial"/>
                <a:cs typeface="Arial"/>
              </a:rPr>
              <a:t>Row 5	0x1480 0000	Size 18</a:t>
            </a:r>
          </a:p>
          <a:p>
            <a:pPr lvl="1"/>
            <a:endParaRPr lang="en-US" sz="2000" dirty="0" smtClean="0">
              <a:latin typeface="Arial"/>
              <a:cs typeface="Arial"/>
            </a:endParaRPr>
          </a:p>
          <a:p>
            <a:r>
              <a:rPr lang="en-US" sz="2000" dirty="0" smtClean="0">
                <a:latin typeface="Arial"/>
                <a:cs typeface="Arial"/>
              </a:rPr>
              <a:t>On the receive side, </a:t>
            </a:r>
            <a:br>
              <a:rPr lang="en-US" sz="2000" dirty="0" smtClean="0">
                <a:latin typeface="Arial"/>
                <a:cs typeface="Arial"/>
              </a:rPr>
            </a:br>
            <a:r>
              <a:rPr lang="en-US" sz="2000" dirty="0" smtClean="0">
                <a:latin typeface="Arial"/>
                <a:cs typeface="Arial"/>
              </a:rPr>
              <a:t>address is 0x1480 </a:t>
            </a:r>
            <a:r>
              <a:rPr lang="en-US" sz="2000" dirty="0">
                <a:latin typeface="Arial"/>
                <a:cs typeface="Arial"/>
              </a:rPr>
              <a:t>0000 + </a:t>
            </a:r>
            <a:r>
              <a:rPr lang="en-US" sz="2000" dirty="0" smtClean="0">
                <a:latin typeface="Arial"/>
                <a:cs typeface="Arial"/>
              </a:rPr>
              <a:t>0x0007 </a:t>
            </a:r>
            <a:r>
              <a:rPr lang="en-US" sz="2000" dirty="0">
                <a:latin typeface="Arial"/>
                <a:cs typeface="Arial"/>
              </a:rPr>
              <a:t>89a0 = </a:t>
            </a:r>
            <a:r>
              <a:rPr lang="en-US" sz="2000" dirty="0" smtClean="0">
                <a:latin typeface="Arial"/>
                <a:cs typeface="Arial"/>
              </a:rPr>
              <a:t>0x1487 89a0 (L2, Core 4)</a:t>
            </a:r>
            <a:endParaRPr lang="en-US" sz="2000" dirty="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109367641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04800" y="1066800"/>
            <a:ext cx="8991600" cy="4185761"/>
          </a:xfrm>
          <a:prstGeom prst="rect">
            <a:avLst/>
          </a:prstGeom>
        </p:spPr>
        <p:txBody>
          <a:bodyPr wrap="square">
            <a:spAutoFit/>
          </a:bodyPr>
          <a:lstStyle/>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 Sets the SERDES configuration registers</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void hyplnkExampleSerdesCfg (uint32_t rx, uint32_t tx)</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CSL_BootCfgUnlockKicker();</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CSL_BootCfgSetVUSRRxConfig (0, rx);</a:t>
            </a:r>
          </a:p>
          <a:p>
            <a:r>
              <a:rPr lang="en-US" sz="1400" b="1" dirty="0" smtClean="0">
                <a:latin typeface="Courier New" pitchFamily="49" charset="0"/>
                <a:cs typeface="Courier New" pitchFamily="49" charset="0"/>
              </a:rPr>
              <a:t>  CSL_BootCfgSetVUSRRxConfig (1, rx);</a:t>
            </a:r>
          </a:p>
          <a:p>
            <a:r>
              <a:rPr lang="en-US" sz="1400" b="1" dirty="0" smtClean="0">
                <a:latin typeface="Courier New" pitchFamily="49" charset="0"/>
                <a:cs typeface="Courier New" pitchFamily="49" charset="0"/>
              </a:rPr>
              <a:t>  CSL_BootCfgSetVUSRRxConfig (2, rx);</a:t>
            </a:r>
          </a:p>
          <a:p>
            <a:r>
              <a:rPr lang="en-US" sz="1400" b="1" dirty="0" smtClean="0">
                <a:latin typeface="Courier New" pitchFamily="49" charset="0"/>
                <a:cs typeface="Courier New" pitchFamily="49" charset="0"/>
              </a:rPr>
              <a:t>  CSL_BootCfgSetVUSRRxConfig (3, rx);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CSL_BootCfgSetVUSRTxConfig (0, tx);</a:t>
            </a:r>
          </a:p>
          <a:p>
            <a:r>
              <a:rPr lang="en-US" sz="1400" b="1" dirty="0" smtClean="0">
                <a:latin typeface="Courier New" pitchFamily="49" charset="0"/>
                <a:cs typeface="Courier New" pitchFamily="49" charset="0"/>
              </a:rPr>
              <a:t>  CSL_BootCfgSetVUSRTxConfig (1, tx);</a:t>
            </a:r>
          </a:p>
          <a:p>
            <a:r>
              <a:rPr lang="en-US" sz="1400" b="1" dirty="0" smtClean="0">
                <a:latin typeface="Courier New" pitchFamily="49" charset="0"/>
                <a:cs typeface="Courier New" pitchFamily="49" charset="0"/>
              </a:rPr>
              <a:t>  CSL_BootCfgSetVUSRTxConfig (2, tx);</a:t>
            </a:r>
          </a:p>
          <a:p>
            <a:r>
              <a:rPr lang="en-US" sz="1400" b="1" dirty="0" smtClean="0">
                <a:latin typeface="Courier New" pitchFamily="49" charset="0"/>
                <a:cs typeface="Courier New" pitchFamily="49" charset="0"/>
              </a:rPr>
              <a:t>  CSL_BootCfgSetVUSRTxConfig (3, tx);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hyplnkExampleSerdesCfg */</a:t>
            </a:r>
            <a:endParaRPr lang="en-US" sz="1400" b="1" dirty="0">
              <a:latin typeface="Courier New" pitchFamily="49" charset="0"/>
              <a:cs typeface="Courier New" pitchFamily="49" charset="0"/>
            </a:endParaRP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HyperLink Example: SerDes Configuration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eft Arrow 839"/>
          <p:cNvSpPr>
            <a:spLocks noChangeArrowheads="1"/>
          </p:cNvSpPr>
          <p:nvPr/>
        </p:nvSpPr>
        <p:spPr bwMode="auto">
          <a:xfrm>
            <a:off x="36513" y="3514467"/>
            <a:ext cx="998537" cy="396875"/>
          </a:xfrm>
          <a:prstGeom prst="leftArrow">
            <a:avLst>
              <a:gd name="adj1" fmla="val 50000"/>
              <a:gd name="adj2" fmla="val 49924"/>
            </a:avLst>
          </a:prstGeom>
          <a:solidFill>
            <a:srgbClr val="FFFF00"/>
          </a:solidFill>
          <a:ln w="9525" algn="ctr">
            <a:noFill/>
            <a:round/>
            <a:headEnd/>
            <a:tailEnd/>
          </a:ln>
        </p:spPr>
        <p:txBody>
          <a:bodyPr/>
          <a:lstStyle/>
          <a:p>
            <a:pPr eaLnBrk="0" hangingPunct="0"/>
            <a:endParaRPr lang="en-US" dirty="0">
              <a:solidFill>
                <a:srgbClr val="000000"/>
              </a:solidFill>
            </a:endParaRPr>
          </a:p>
        </p:txBody>
      </p:sp>
      <p:sp>
        <p:nvSpPr>
          <p:cNvPr id="37" name="Rectangle 485"/>
          <p:cNvSpPr>
            <a:spLocks noChangeArrowheads="1"/>
          </p:cNvSpPr>
          <p:nvPr/>
        </p:nvSpPr>
        <p:spPr bwMode="auto">
          <a:xfrm>
            <a:off x="179388" y="3611304"/>
            <a:ext cx="806450" cy="198438"/>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grpSp>
        <p:nvGrpSpPr>
          <p:cNvPr id="2" name="Group 421"/>
          <p:cNvGrpSpPr>
            <a:grpSpLocks noChangeAspect="1"/>
          </p:cNvGrpSpPr>
          <p:nvPr/>
        </p:nvGrpSpPr>
        <p:grpSpPr bwMode="auto">
          <a:xfrm>
            <a:off x="0" y="839529"/>
            <a:ext cx="5349875" cy="5440363"/>
            <a:chOff x="0" y="552"/>
            <a:chExt cx="3479" cy="3538"/>
          </a:xfrm>
        </p:grpSpPr>
        <p:sp>
          <p:nvSpPr>
            <p:cNvPr id="49"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4" name="Group 620"/>
            <p:cNvGrpSpPr>
              <a:grpSpLocks/>
            </p:cNvGrpSpPr>
            <p:nvPr/>
          </p:nvGrpSpPr>
          <p:grpSpPr bwMode="auto">
            <a:xfrm>
              <a:off x="162" y="563"/>
              <a:ext cx="3306" cy="3350"/>
              <a:chOff x="162" y="563"/>
              <a:chExt cx="3306" cy="3350"/>
            </a:xfrm>
          </p:grpSpPr>
          <p:sp>
            <p:nvSpPr>
              <p:cNvPr id="259"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eaLnBrk="0" hangingPunct="0"/>
                <a:endParaRPr lang="en-US" dirty="0">
                  <a:solidFill>
                    <a:srgbClr val="000000"/>
                  </a:solidFill>
                </a:endParaRPr>
              </a:p>
            </p:txBody>
          </p:sp>
          <p:sp>
            <p:nvSpPr>
              <p:cNvPr id="260"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1"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2"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1 to 8 Cores @ up to 1.25 GHz</a:t>
                </a:r>
                <a:endParaRPr lang="en-US" dirty="0">
                  <a:solidFill>
                    <a:srgbClr val="000000"/>
                  </a:solidFill>
                </a:endParaRPr>
              </a:p>
            </p:txBody>
          </p:sp>
          <p:sp>
            <p:nvSpPr>
              <p:cNvPr id="263"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4"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5"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eaLnBrk="0" hangingPunct="0"/>
                <a:endParaRPr lang="en-US" dirty="0">
                  <a:solidFill>
                    <a:srgbClr val="000000"/>
                  </a:solidFill>
                </a:endParaRPr>
              </a:p>
            </p:txBody>
          </p:sp>
          <p:sp>
            <p:nvSpPr>
              <p:cNvPr id="266"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MSMC</a:t>
                </a:r>
                <a:endParaRPr lang="en-US" dirty="0">
                  <a:solidFill>
                    <a:srgbClr val="000000"/>
                  </a:solidFill>
                </a:endParaRPr>
              </a:p>
            </p:txBody>
          </p:sp>
          <p:sp>
            <p:nvSpPr>
              <p:cNvPr id="267"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68"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a:t>
                </a:r>
                <a:endParaRPr lang="en-US" dirty="0">
                  <a:solidFill>
                    <a:srgbClr val="000000"/>
                  </a:solidFill>
                </a:endParaRPr>
              </a:p>
            </p:txBody>
          </p:sp>
          <p:sp>
            <p:nvSpPr>
              <p:cNvPr id="269"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SRAM</a:t>
                </a:r>
                <a:endParaRPr lang="en-US" dirty="0">
                  <a:solidFill>
                    <a:srgbClr val="000000"/>
                  </a:solidFill>
                </a:endParaRPr>
              </a:p>
            </p:txBody>
          </p:sp>
          <p:sp>
            <p:nvSpPr>
              <p:cNvPr id="270"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71"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64-Bit </a:t>
                </a:r>
                <a:endParaRPr lang="en-US" dirty="0">
                  <a:solidFill>
                    <a:srgbClr val="000000"/>
                  </a:solidFill>
                </a:endParaRPr>
              </a:p>
            </p:txBody>
          </p:sp>
          <p:sp>
            <p:nvSpPr>
              <p:cNvPr id="272"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DDR3 EMIF</a:t>
                </a:r>
                <a:endParaRPr lang="en-US" dirty="0">
                  <a:solidFill>
                    <a:srgbClr val="000000"/>
                  </a:solidFill>
                </a:endParaRPr>
              </a:p>
            </p:txBody>
          </p:sp>
          <p:sp>
            <p:nvSpPr>
              <p:cNvPr id="273"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4"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5"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6"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77"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78"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79"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0"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81"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Application-Specific</a:t>
                </a:r>
                <a:endParaRPr lang="en-US" dirty="0">
                  <a:solidFill>
                    <a:srgbClr val="000000"/>
                  </a:solidFill>
                </a:endParaRPr>
              </a:p>
            </p:txBody>
          </p:sp>
          <p:sp>
            <p:nvSpPr>
              <p:cNvPr id="282"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Coprocessors</a:t>
                </a:r>
                <a:endParaRPr lang="en-US" dirty="0">
                  <a:solidFill>
                    <a:srgbClr val="000000"/>
                  </a:solidFill>
                </a:endParaRPr>
              </a:p>
            </p:txBody>
          </p:sp>
          <p:sp>
            <p:nvSpPr>
              <p:cNvPr id="283"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84"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285"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86"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7"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288"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289"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290"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1"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292"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3"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294"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95"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6"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297"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8"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99"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300"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301"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2"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303"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304"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05"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306"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7"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08"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309"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0"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Power</a:t>
                </a:r>
                <a:endParaRPr lang="en-US" dirty="0">
                  <a:solidFill>
                    <a:srgbClr val="000000"/>
                  </a:solidFill>
                </a:endParaRPr>
              </a:p>
            </p:txBody>
          </p:sp>
          <p:sp>
            <p:nvSpPr>
              <p:cNvPr id="311"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Management</a:t>
                </a:r>
                <a:endParaRPr lang="en-US" dirty="0">
                  <a:solidFill>
                    <a:srgbClr val="000000"/>
                  </a:solidFill>
                </a:endParaRPr>
              </a:p>
            </p:txBody>
          </p:sp>
          <p:sp>
            <p:nvSpPr>
              <p:cNvPr id="312"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eaLnBrk="0" hangingPunct="0"/>
                <a:endParaRPr lang="en-US" dirty="0">
                  <a:solidFill>
                    <a:srgbClr val="000000"/>
                  </a:solidFill>
                </a:endParaRPr>
              </a:p>
            </p:txBody>
          </p:sp>
          <p:sp>
            <p:nvSpPr>
              <p:cNvPr id="313"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Debug &amp; Trace</a:t>
                </a:r>
                <a:endParaRPr lang="en-US" sz="700" dirty="0">
                  <a:solidFill>
                    <a:srgbClr val="000000"/>
                  </a:solidFill>
                </a:endParaRPr>
              </a:p>
            </p:txBody>
          </p:sp>
          <p:sp>
            <p:nvSpPr>
              <p:cNvPr id="314"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5"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Boot ROM</a:t>
                </a:r>
                <a:endParaRPr lang="en-US" dirty="0">
                  <a:solidFill>
                    <a:srgbClr val="000000"/>
                  </a:solidFill>
                </a:endParaRPr>
              </a:p>
            </p:txBody>
          </p:sp>
          <p:sp>
            <p:nvSpPr>
              <p:cNvPr id="316"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7"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Semaphore</a:t>
                </a:r>
                <a:endParaRPr lang="en-US" dirty="0">
                  <a:solidFill>
                    <a:srgbClr val="000000"/>
                  </a:solidFill>
                </a:endParaRPr>
              </a:p>
            </p:txBody>
          </p:sp>
          <p:sp>
            <p:nvSpPr>
              <p:cNvPr id="318"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319"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320"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321"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322"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323"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324"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325"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326"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327"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Memory Subsystem</a:t>
                </a:r>
                <a:endParaRPr lang="en-US" dirty="0">
                  <a:solidFill>
                    <a:srgbClr val="000000"/>
                  </a:solidFill>
                </a:endParaRPr>
              </a:p>
            </p:txBody>
          </p:sp>
          <p:sp>
            <p:nvSpPr>
              <p:cNvPr id="328"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29"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330"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31"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32"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333"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34"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35"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36"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37"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38"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339"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0"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1"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x4</a:t>
                </a:r>
                <a:endParaRPr lang="en-US" dirty="0">
                  <a:solidFill>
                    <a:srgbClr val="000000"/>
                  </a:solidFill>
                </a:endParaRPr>
              </a:p>
            </p:txBody>
          </p:sp>
          <p:sp>
            <p:nvSpPr>
              <p:cNvPr id="342"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43"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44"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45"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46"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47"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348"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9"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50"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x2</a:t>
                </a:r>
                <a:endParaRPr lang="en-US" dirty="0">
                  <a:solidFill>
                    <a:srgbClr val="000000"/>
                  </a:solidFill>
                </a:endParaRPr>
              </a:p>
            </p:txBody>
          </p:sp>
          <p:sp>
            <p:nvSpPr>
              <p:cNvPr id="351"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52"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U</a:t>
                </a:r>
                <a:endParaRPr lang="en-US" dirty="0">
                  <a:solidFill>
                    <a:srgbClr val="000000"/>
                  </a:solidFill>
                </a:endParaRPr>
              </a:p>
            </p:txBody>
          </p:sp>
          <p:sp>
            <p:nvSpPr>
              <p:cNvPr id="353"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A</a:t>
                </a:r>
                <a:endParaRPr lang="en-US" dirty="0">
                  <a:solidFill>
                    <a:srgbClr val="000000"/>
                  </a:solidFill>
                </a:endParaRPr>
              </a:p>
            </p:txBody>
          </p:sp>
          <p:sp>
            <p:nvSpPr>
              <p:cNvPr id="354"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55"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356"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57"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58"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59"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0"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1"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a:t>
                </a:r>
                <a:endParaRPr lang="en-US" dirty="0">
                  <a:solidFill>
                    <a:srgbClr val="000000"/>
                  </a:solidFill>
                </a:endParaRPr>
              </a:p>
            </p:txBody>
          </p:sp>
          <p:sp>
            <p:nvSpPr>
              <p:cNvPr id="362"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3"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64"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65"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t</a:t>
                </a:r>
                <a:endParaRPr lang="en-US" dirty="0">
                  <a:solidFill>
                    <a:srgbClr val="000000"/>
                  </a:solidFill>
                </a:endParaRPr>
              </a:p>
            </p:txBody>
          </p:sp>
          <p:sp>
            <p:nvSpPr>
              <p:cNvPr id="366"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7"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68"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n</a:t>
                </a:r>
                <a:endParaRPr lang="en-US" dirty="0">
                  <a:solidFill>
                    <a:srgbClr val="000000"/>
                  </a:solidFill>
                </a:endParaRPr>
              </a:p>
            </p:txBody>
          </p:sp>
          <p:sp>
            <p:nvSpPr>
              <p:cNvPr id="369"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70"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371"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72"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a:t>
                </a:r>
                <a:endParaRPr lang="en-US" dirty="0">
                  <a:solidFill>
                    <a:srgbClr val="000000"/>
                  </a:solidFill>
                </a:endParaRPr>
              </a:p>
            </p:txBody>
          </p:sp>
          <p:sp>
            <p:nvSpPr>
              <p:cNvPr id="373"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4"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5"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f</a:t>
                </a:r>
                <a:endParaRPr lang="en-US" dirty="0">
                  <a:solidFill>
                    <a:srgbClr val="000000"/>
                  </a:solidFill>
                </a:endParaRPr>
              </a:p>
            </p:txBody>
          </p:sp>
          <p:sp>
            <p:nvSpPr>
              <p:cNvPr id="376"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7"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8"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a:t>
                </a:r>
                <a:endParaRPr lang="en-US" dirty="0">
                  <a:solidFill>
                    <a:srgbClr val="000000"/>
                  </a:solidFill>
                </a:endParaRPr>
              </a:p>
            </p:txBody>
          </p:sp>
          <p:sp>
            <p:nvSpPr>
              <p:cNvPr id="379"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80"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81"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82"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3"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4"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85"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86"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87"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8"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9"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90"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91"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2</a:t>
                </a:r>
                <a:endParaRPr lang="en-US" dirty="0">
                  <a:solidFill>
                    <a:srgbClr val="000000"/>
                  </a:solidFill>
                </a:endParaRPr>
              </a:p>
            </p:txBody>
          </p:sp>
          <p:sp>
            <p:nvSpPr>
              <p:cNvPr id="392"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393"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4"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95"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396"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397"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398"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9"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00"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401"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402"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403"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04"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05"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406"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07"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08"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409"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410"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11"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412"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413"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414"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15"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16"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417"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418"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419"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420"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421"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422"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423"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424"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425"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45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45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45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45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45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45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45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45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46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46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46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46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46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46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46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46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46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46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47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47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47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47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47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47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47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47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47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47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8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8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8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5" name="Group 821"/>
            <p:cNvGrpSpPr>
              <a:grpSpLocks/>
            </p:cNvGrpSpPr>
            <p:nvPr/>
          </p:nvGrpSpPr>
          <p:grpSpPr bwMode="auto">
            <a:xfrm>
              <a:off x="11" y="762"/>
              <a:ext cx="3452" cy="3328"/>
              <a:chOff x="11" y="762"/>
              <a:chExt cx="3452" cy="3328"/>
            </a:xfrm>
          </p:grpSpPr>
          <p:sp>
            <p:nvSpPr>
              <p:cNvPr id="59"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60"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61"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2"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3"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Packet</a:t>
                </a:r>
                <a:endParaRPr lang="en-US" dirty="0">
                  <a:solidFill>
                    <a:srgbClr val="000000"/>
                  </a:solidFill>
                </a:endParaRPr>
              </a:p>
            </p:txBody>
          </p:sp>
          <p:sp>
            <p:nvSpPr>
              <p:cNvPr id="64"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DMA</a:t>
                </a:r>
                <a:endParaRPr lang="en-US" dirty="0">
                  <a:solidFill>
                    <a:srgbClr val="000000"/>
                  </a:solidFill>
                </a:endParaRPr>
              </a:p>
            </p:txBody>
          </p:sp>
          <p:sp>
            <p:nvSpPr>
              <p:cNvPr id="65"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Multicore Navigator</a:t>
                </a:r>
                <a:endParaRPr lang="en-US" dirty="0">
                  <a:solidFill>
                    <a:srgbClr val="000000"/>
                  </a:solidFill>
                </a:endParaRPr>
              </a:p>
            </p:txBody>
          </p:sp>
          <p:sp>
            <p:nvSpPr>
              <p:cNvPr id="66"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7"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8"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Queue</a:t>
                </a:r>
                <a:endParaRPr lang="en-US" dirty="0">
                  <a:solidFill>
                    <a:srgbClr val="000000"/>
                  </a:solidFill>
                </a:endParaRPr>
              </a:p>
            </p:txBody>
          </p:sp>
          <p:sp>
            <p:nvSpPr>
              <p:cNvPr id="69"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Manager</a:t>
                </a:r>
                <a:endParaRPr lang="en-US" dirty="0">
                  <a:solidFill>
                    <a:srgbClr val="000000"/>
                  </a:solidFill>
                </a:endParaRPr>
              </a:p>
            </p:txBody>
          </p:sp>
          <p:sp>
            <p:nvSpPr>
              <p:cNvPr id="70"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71"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2"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73"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74"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75"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6"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77"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8"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79"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80"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81"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82"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83"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84"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85"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86"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87"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90"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91"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93"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94"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95"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96"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7"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8"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99"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0"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1"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102"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03"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04"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105"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6"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7"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108"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9"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10"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1"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2"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113"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14"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15"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16"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17"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118"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9"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20"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121"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22"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3"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124"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125"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26"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127"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Network Coprocessor</a:t>
                </a:r>
                <a:endParaRPr lang="en-US" dirty="0">
                  <a:solidFill>
                    <a:srgbClr val="000000"/>
                  </a:solidFill>
                </a:endParaRPr>
              </a:p>
            </p:txBody>
          </p:sp>
          <p:sp>
            <p:nvSpPr>
              <p:cNvPr id="128"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29"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30"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31"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32"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33"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4"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35"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36"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37"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38"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9"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40"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1"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142"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n</a:t>
                </a:r>
                <a:endParaRPr lang="en-US" dirty="0">
                  <a:solidFill>
                    <a:srgbClr val="000000"/>
                  </a:solidFill>
                </a:endParaRPr>
              </a:p>
            </p:txBody>
          </p:sp>
          <p:sp>
            <p:nvSpPr>
              <p:cNvPr id="143"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4"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5"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46"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47"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48"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9"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50"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51"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52"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53"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154"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G</a:t>
                </a:r>
                <a:endParaRPr lang="en-US" dirty="0">
                  <a:solidFill>
                    <a:srgbClr val="000000"/>
                  </a:solidFill>
                </a:endParaRPr>
              </a:p>
            </p:txBody>
          </p:sp>
          <p:sp>
            <p:nvSpPr>
              <p:cNvPr id="155"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t>
                </a:r>
                <a:endParaRPr lang="en-US" dirty="0">
                  <a:solidFill>
                    <a:srgbClr val="000000"/>
                  </a:solidFill>
                </a:endParaRPr>
              </a:p>
            </p:txBody>
          </p:sp>
          <p:sp>
            <p:nvSpPr>
              <p:cNvPr id="156"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7"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8"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x2</a:t>
                </a:r>
                <a:endParaRPr lang="en-US" dirty="0">
                  <a:solidFill>
                    <a:srgbClr val="000000"/>
                  </a:solidFill>
                </a:endParaRPr>
              </a:p>
            </p:txBody>
          </p:sp>
          <p:sp>
            <p:nvSpPr>
              <p:cNvPr id="159"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60"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161"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162"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163"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64"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Packet</a:t>
                </a:r>
                <a:endParaRPr lang="en-US" dirty="0">
                  <a:solidFill>
                    <a:srgbClr val="000000"/>
                  </a:solidFill>
                </a:endParaRPr>
              </a:p>
            </p:txBody>
          </p:sp>
          <p:sp>
            <p:nvSpPr>
              <p:cNvPr id="165"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66"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167"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68"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69"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170"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171"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72"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173"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174"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75"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176"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77"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178"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79"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Security</a:t>
                </a:r>
                <a:endParaRPr lang="en-US" dirty="0">
                  <a:solidFill>
                    <a:srgbClr val="000000"/>
                  </a:solidFill>
                </a:endParaRPr>
              </a:p>
            </p:txBody>
          </p:sp>
          <p:sp>
            <p:nvSpPr>
              <p:cNvPr id="180"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81"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2"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PLL</a:t>
                </a:r>
                <a:endParaRPr lang="en-US" dirty="0">
                  <a:solidFill>
                    <a:srgbClr val="000000"/>
                  </a:solidFill>
                </a:endParaRPr>
              </a:p>
            </p:txBody>
          </p:sp>
          <p:sp>
            <p:nvSpPr>
              <p:cNvPr id="183"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4"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5"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6"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EDMA</a:t>
                </a:r>
                <a:endParaRPr lang="en-US" dirty="0">
                  <a:solidFill>
                    <a:srgbClr val="000000"/>
                  </a:solidFill>
                </a:endParaRPr>
              </a:p>
            </p:txBody>
          </p:sp>
          <p:sp>
            <p:nvSpPr>
              <p:cNvPr id="187"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88"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89"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0"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91"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92"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93"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94"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95"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96"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7"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98"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99"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200"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201"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2"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203"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204"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205"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6"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207"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208"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209"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210"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211"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212"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213"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4"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5"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6"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7"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8"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9"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0"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1"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2"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C66x™</a:t>
                </a:r>
                <a:endParaRPr lang="en-US" dirty="0">
                  <a:solidFill>
                    <a:srgbClr val="000000"/>
                  </a:solidFill>
                </a:endParaRPr>
              </a:p>
            </p:txBody>
          </p:sp>
          <p:sp>
            <p:nvSpPr>
              <p:cNvPr id="223"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CorePac</a:t>
                </a:r>
                <a:endParaRPr lang="en-US" dirty="0">
                  <a:solidFill>
                    <a:srgbClr val="000000"/>
                  </a:solidFill>
                </a:endParaRPr>
              </a:p>
            </p:txBody>
          </p:sp>
          <p:sp>
            <p:nvSpPr>
              <p:cNvPr id="224"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L1</a:t>
                </a:r>
                <a:endParaRPr lang="en-US" dirty="0">
                  <a:solidFill>
                    <a:srgbClr val="000000"/>
                  </a:solidFill>
                </a:endParaRPr>
              </a:p>
            </p:txBody>
          </p:sp>
          <p:sp>
            <p:nvSpPr>
              <p:cNvPr id="225"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P-Cache</a:t>
                </a:r>
                <a:endParaRPr lang="en-US" dirty="0">
                  <a:solidFill>
                    <a:srgbClr val="000000"/>
                  </a:solidFill>
                </a:endParaRPr>
              </a:p>
            </p:txBody>
          </p:sp>
          <p:sp>
            <p:nvSpPr>
              <p:cNvPr id="226"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L1</a:t>
                </a:r>
                <a:endParaRPr lang="en-US" dirty="0">
                  <a:solidFill>
                    <a:srgbClr val="000000"/>
                  </a:solidFill>
                </a:endParaRPr>
              </a:p>
            </p:txBody>
          </p:sp>
          <p:sp>
            <p:nvSpPr>
              <p:cNvPr id="227"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D-Cache</a:t>
                </a:r>
                <a:endParaRPr lang="en-US" dirty="0">
                  <a:solidFill>
                    <a:srgbClr val="000000"/>
                  </a:solidFill>
                </a:endParaRPr>
              </a:p>
            </p:txBody>
          </p:sp>
          <p:sp>
            <p:nvSpPr>
              <p:cNvPr id="228"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L2 Cache</a:t>
                </a:r>
                <a:endParaRPr lang="en-US" dirty="0">
                  <a:solidFill>
                    <a:srgbClr val="000000"/>
                  </a:solidFill>
                </a:endParaRPr>
              </a:p>
            </p:txBody>
          </p:sp>
          <p:sp>
            <p:nvSpPr>
              <p:cNvPr id="229"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230"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231"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232"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233"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4"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235"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236"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237"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8"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239"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240"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41"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242"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43"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44"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245"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46"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sp>
            <p:nvSpPr>
              <p:cNvPr id="247"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HyperLink</a:t>
                </a:r>
                <a:endParaRPr lang="en-US" dirty="0">
                  <a:solidFill>
                    <a:srgbClr val="000000"/>
                  </a:solidFill>
                </a:endParaRPr>
              </a:p>
            </p:txBody>
          </p:sp>
          <p:sp>
            <p:nvSpPr>
              <p:cNvPr id="248"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249"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250"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251"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252"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3"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254"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5"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6"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257"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258"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2"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53"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4"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6"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TeraNet</a:t>
              </a:r>
              <a:endParaRPr lang="en-US" dirty="0">
                <a:solidFill>
                  <a:srgbClr val="000000"/>
                </a:solidFill>
              </a:endParaRPr>
            </a:p>
          </p:txBody>
        </p:sp>
        <p:sp>
          <p:nvSpPr>
            <p:cNvPr id="57"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8"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
        <p:nvSpPr>
          <p:cNvPr id="3" name="Rectangle 2"/>
          <p:cNvSpPr/>
          <p:nvPr/>
        </p:nvSpPr>
        <p:spPr>
          <a:xfrm>
            <a:off x="5334000" y="838200"/>
            <a:ext cx="3810000" cy="4708981"/>
          </a:xfrm>
          <a:prstGeom prst="rect">
            <a:avLst/>
          </a:prstGeom>
        </p:spPr>
        <p:txBody>
          <a:bodyPr wrap="square">
            <a:spAutoFit/>
          </a:bodyPr>
          <a:lstStyle/>
          <a:p>
            <a:pPr marL="342900" indent="-342900">
              <a:buFont typeface="Arial"/>
              <a:buChar char="•"/>
            </a:pPr>
            <a:r>
              <a:rPr lang="en-US" sz="2000" dirty="0" smtClean="0">
                <a:latin typeface="+mn-lt"/>
              </a:rPr>
              <a:t>C66x CorePacs, EDMA &amp; peripherals are interconnected via </a:t>
            </a:r>
            <a:r>
              <a:rPr lang="en-US" sz="2000" b="1" dirty="0" smtClean="0">
                <a:latin typeface="+mn-lt"/>
              </a:rPr>
              <a:t>TeraNet</a:t>
            </a:r>
            <a:r>
              <a:rPr lang="en-US" sz="2000" dirty="0" smtClean="0">
                <a:latin typeface="+mn-lt"/>
              </a:rPr>
              <a:t> switch fabric </a:t>
            </a:r>
            <a:endParaRPr lang="en-US" sz="2000" dirty="0">
              <a:latin typeface="+mn-lt"/>
            </a:endParaRPr>
          </a:p>
          <a:p>
            <a:pPr marL="342900" indent="-342900">
              <a:buFont typeface="Arial"/>
              <a:buChar char="•"/>
            </a:pPr>
            <a:endParaRPr lang="en-US" sz="2000" b="1" dirty="0" smtClean="0">
              <a:latin typeface="+mn-lt"/>
            </a:endParaRPr>
          </a:p>
          <a:p>
            <a:pPr marL="342900" indent="-342900">
              <a:buFont typeface="Arial"/>
              <a:buChar char="•"/>
            </a:pPr>
            <a:r>
              <a:rPr lang="en-US" sz="2000" b="1" dirty="0" smtClean="0">
                <a:latin typeface="+mn-lt"/>
              </a:rPr>
              <a:t>HyperLink</a:t>
            </a:r>
            <a:r>
              <a:rPr lang="en-US" sz="2000" dirty="0" smtClean="0">
                <a:latin typeface="+mn-lt"/>
              </a:rPr>
              <a:t> seamlessly extends TeraNet from one device to another</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Enables read/write transactions, as well as relaying &amp; generation of interrupts between devices</a:t>
            </a:r>
            <a:br>
              <a:rPr lang="en-US" sz="2000" dirty="0" smtClean="0">
                <a:latin typeface="+mn-lt"/>
              </a:rPr>
            </a:br>
            <a:endParaRPr lang="en-US" sz="2000" dirty="0" smtClean="0">
              <a:latin typeface="+mn-lt"/>
            </a:endParaRPr>
          </a:p>
          <a:p>
            <a:pPr marL="342900" indent="-342900">
              <a:buFont typeface="Arial"/>
              <a:buChar char="•"/>
            </a:pPr>
            <a:endParaRPr lang="en-US" sz="2000" dirty="0">
              <a:latin typeface="+mn-lt"/>
            </a:endParaRPr>
          </a:p>
          <a:p>
            <a:pPr marL="342900" indent="-342900">
              <a:buFont typeface="Arial"/>
              <a:buChar char="•"/>
            </a:pPr>
            <a:endParaRPr lang="en-US" sz="2000" dirty="0">
              <a:latin typeface="+mn-lt"/>
            </a:endParaRPr>
          </a:p>
        </p:txBody>
      </p:sp>
      <p:sp>
        <p:nvSpPr>
          <p:cNvPr id="42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and TeraNet</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701196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3" cstate="print"/>
          <a:srcRect/>
          <a:stretch>
            <a:fillRect/>
          </a:stretch>
        </p:blipFill>
        <p:spPr bwMode="auto">
          <a:xfrm>
            <a:off x="400050" y="1809750"/>
            <a:ext cx="8134350" cy="4743450"/>
          </a:xfrm>
          <a:prstGeom prst="rect">
            <a:avLst/>
          </a:prstGeom>
          <a:noFill/>
          <a:ln w="9525">
            <a:noFill/>
            <a:miter lim="800000"/>
            <a:headEnd/>
            <a:tailEnd/>
          </a:ln>
        </p:spPr>
      </p:pic>
      <p:sp>
        <p:nvSpPr>
          <p:cNvPr id="6" name="Rectangle 5"/>
          <p:cNvSpPr/>
          <p:nvPr/>
        </p:nvSpPr>
        <p:spPr bwMode="auto">
          <a:xfrm>
            <a:off x="957514" y="4552950"/>
            <a:ext cx="1118936" cy="228600"/>
          </a:xfrm>
          <a:prstGeom prst="rect">
            <a:avLst/>
          </a:prstGeom>
          <a:solidFill>
            <a:srgbClr val="FFFF00">
              <a:alpha val="46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6993354" y="4857750"/>
            <a:ext cx="1102896" cy="228600"/>
          </a:xfrm>
          <a:prstGeom prst="rect">
            <a:avLst/>
          </a:prstGeom>
          <a:solidFill>
            <a:srgbClr val="FFFF00">
              <a:alpha val="49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a:xfrm>
            <a:off x="381000" y="801469"/>
            <a:ext cx="8534400" cy="877163"/>
          </a:xfrm>
          <a:prstGeom prst="rect">
            <a:avLst/>
          </a:prstGeom>
        </p:spPr>
        <p:txBody>
          <a:bodyPr wrap="square">
            <a:spAutoFit/>
          </a:bodyPr>
          <a:lstStyle/>
          <a:p>
            <a:pPr marL="342900" indent="-342900">
              <a:buFont typeface="Arial"/>
              <a:buChar char="•"/>
            </a:pPr>
            <a:r>
              <a:rPr lang="en-US" sz="1700" dirty="0">
                <a:latin typeface="+mn-lt"/>
              </a:rPr>
              <a:t>C66x CorePacs, EDMA &amp; </a:t>
            </a:r>
            <a:r>
              <a:rPr lang="en-US" sz="1700" dirty="0" smtClean="0">
                <a:latin typeface="+mn-lt"/>
              </a:rPr>
              <a:t>peripherals classified </a:t>
            </a:r>
            <a:r>
              <a:rPr lang="en-US" sz="1700" dirty="0">
                <a:latin typeface="+mn-lt"/>
              </a:rPr>
              <a:t>as master or </a:t>
            </a:r>
            <a:r>
              <a:rPr lang="en-US" sz="1700" dirty="0" smtClean="0">
                <a:latin typeface="+mn-lt"/>
              </a:rPr>
              <a:t>slave</a:t>
            </a:r>
          </a:p>
          <a:p>
            <a:pPr marL="342900" indent="-342900">
              <a:buFont typeface="Arial"/>
              <a:buChar char="•"/>
            </a:pPr>
            <a:r>
              <a:rPr lang="en-US" sz="1700" dirty="0" smtClean="0">
                <a:latin typeface="+mn-lt"/>
              </a:rPr>
              <a:t>Master initiates read</a:t>
            </a:r>
            <a:r>
              <a:rPr lang="en-US" sz="1700" dirty="0">
                <a:latin typeface="+mn-lt"/>
              </a:rPr>
              <a:t>/write transfers. Slave relies on </a:t>
            </a:r>
            <a:r>
              <a:rPr lang="en-US" sz="1700" dirty="0" smtClean="0">
                <a:latin typeface="+mn-lt"/>
              </a:rPr>
              <a:t>master</a:t>
            </a:r>
          </a:p>
          <a:p>
            <a:pPr marL="342900" indent="-342900">
              <a:buFont typeface="Arial"/>
              <a:buChar char="•"/>
            </a:pPr>
            <a:r>
              <a:rPr lang="en-US" sz="1700" dirty="0" smtClean="0">
                <a:latin typeface="+mn-lt"/>
              </a:rPr>
              <a:t>HyperLink master and slave ports connected via TeraNet 2A</a:t>
            </a: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TeraNet Connections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38200"/>
            <a:ext cx="8666625" cy="1631216"/>
          </a:xfrm>
          <a:prstGeom prst="rect">
            <a:avLst/>
          </a:prstGeom>
        </p:spPr>
        <p:txBody>
          <a:bodyPr wrap="square">
            <a:spAutoFit/>
          </a:bodyPr>
          <a:lstStyle/>
          <a:p>
            <a:pPr marL="342900" indent="-342900"/>
            <a:r>
              <a:rPr lang="en-US" sz="2000" dirty="0">
                <a:latin typeface="+mn-lt"/>
              </a:rPr>
              <a:t>64 interrupt inputs to HyperLink </a:t>
            </a:r>
            <a:r>
              <a:rPr lang="en-US" sz="2000" dirty="0" smtClean="0">
                <a:latin typeface="+mn-lt"/>
              </a:rPr>
              <a:t>module:</a:t>
            </a:r>
            <a:endParaRPr lang="en-US" sz="2000" dirty="0">
              <a:latin typeface="+mn-lt"/>
            </a:endParaRPr>
          </a:p>
          <a:p>
            <a:pPr marL="800100" lvl="1" indent="-342900">
              <a:buFont typeface="Arial"/>
              <a:buChar char="•"/>
            </a:pPr>
            <a:r>
              <a:rPr lang="en-US" sz="2000" dirty="0" smtClean="0">
                <a:latin typeface="+mn-lt"/>
              </a:rPr>
              <a:t>0</a:t>
            </a:r>
            <a:r>
              <a:rPr lang="en-US" sz="2000" dirty="0">
                <a:latin typeface="+mn-lt"/>
              </a:rPr>
              <a:t>-</a:t>
            </a:r>
            <a:r>
              <a:rPr lang="en-US" sz="2000" dirty="0" smtClean="0">
                <a:latin typeface="+mn-lt"/>
              </a:rPr>
              <a:t>31 from Chip Interrupt Controller (CIC) # 3</a:t>
            </a:r>
            <a:endParaRPr lang="en-US" sz="2000" dirty="0">
              <a:latin typeface="+mn-lt"/>
            </a:endParaRPr>
          </a:p>
          <a:p>
            <a:pPr marL="1257300" lvl="2" indent="-342900">
              <a:buFont typeface="Wingdings" pitchFamily="2" charset="2"/>
              <a:buChar char="§"/>
            </a:pPr>
            <a:r>
              <a:rPr lang="en-US" sz="2000" dirty="0" smtClean="0">
                <a:latin typeface="+mn-lt"/>
              </a:rPr>
              <a:t>CIC3 events include GPIO</a:t>
            </a:r>
            <a:r>
              <a:rPr lang="en-US" sz="2000" dirty="0">
                <a:latin typeface="+mn-lt"/>
              </a:rPr>
              <a:t>, </a:t>
            </a:r>
            <a:r>
              <a:rPr lang="en-US" sz="2000" dirty="0" smtClean="0">
                <a:latin typeface="+mn-lt"/>
              </a:rPr>
              <a:t>Trace, &amp; Software-Triggered</a:t>
            </a:r>
          </a:p>
          <a:p>
            <a:pPr marL="800100" lvl="1" indent="-342900">
              <a:buFont typeface="Arial"/>
              <a:buChar char="•"/>
            </a:pPr>
            <a:r>
              <a:rPr lang="en-US" sz="2000" dirty="0">
                <a:latin typeface="+mn-lt"/>
              </a:rPr>
              <a:t>32-63 </a:t>
            </a:r>
            <a:r>
              <a:rPr lang="en-US" sz="2000" dirty="0" smtClean="0">
                <a:latin typeface="+mn-lt"/>
              </a:rPr>
              <a:t>from Queue manager (QMSS) pend event</a:t>
            </a:r>
            <a:endParaRPr lang="en-US" sz="2000" dirty="0">
              <a:latin typeface="+mn-lt"/>
            </a:endParaRPr>
          </a:p>
          <a:p>
            <a:pPr marL="800100" lvl="1" indent="-342900">
              <a:buFont typeface="Arial"/>
              <a:buChar char="•"/>
            </a:pPr>
            <a:endParaRPr lang="en-US" sz="2000" dirty="0">
              <a:latin typeface="+mn-lt"/>
            </a:endParaRPr>
          </a:p>
        </p:txBody>
      </p:sp>
      <p:grpSp>
        <p:nvGrpSpPr>
          <p:cNvPr id="2" name="Group 590"/>
          <p:cNvGrpSpPr/>
          <p:nvPr/>
        </p:nvGrpSpPr>
        <p:grpSpPr>
          <a:xfrm>
            <a:off x="0" y="2362200"/>
            <a:ext cx="4682985" cy="3962400"/>
            <a:chOff x="0" y="2438400"/>
            <a:chExt cx="4682985" cy="3962400"/>
          </a:xfrm>
        </p:grpSpPr>
        <p:cxnSp>
          <p:nvCxnSpPr>
            <p:cNvPr id="512" name="Straight Arrow Connector 511"/>
            <p:cNvCxnSpPr/>
            <p:nvPr/>
          </p:nvCxnSpPr>
          <p:spPr bwMode="auto">
            <a:xfrm>
              <a:off x="1219200" y="2438400"/>
              <a:ext cx="3124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grpSp>
          <p:nvGrpSpPr>
            <p:cNvPr id="4" name="Group 588"/>
            <p:cNvGrpSpPr/>
            <p:nvPr/>
          </p:nvGrpSpPr>
          <p:grpSpPr>
            <a:xfrm>
              <a:off x="0" y="2438400"/>
              <a:ext cx="4682985" cy="3962400"/>
              <a:chOff x="0" y="2438400"/>
              <a:chExt cx="4682985" cy="3962400"/>
            </a:xfrm>
          </p:grpSpPr>
          <p:grpSp>
            <p:nvGrpSpPr>
              <p:cNvPr id="5" name="Group 586"/>
              <p:cNvGrpSpPr/>
              <p:nvPr/>
            </p:nvGrpSpPr>
            <p:grpSpPr>
              <a:xfrm>
                <a:off x="0" y="2438400"/>
                <a:ext cx="4038600" cy="3962400"/>
                <a:chOff x="0" y="2438400"/>
                <a:chExt cx="4038600" cy="3962400"/>
              </a:xfrm>
            </p:grpSpPr>
            <p:sp>
              <p:nvSpPr>
                <p:cNvPr id="426" name="Rectangle 425"/>
                <p:cNvSpPr/>
                <p:nvPr/>
              </p:nvSpPr>
              <p:spPr bwMode="auto">
                <a:xfrm>
                  <a:off x="6096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Local Device’s HyperLink</a:t>
                  </a: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p:txBody>
            </p:sp>
            <p:cxnSp>
              <p:nvCxnSpPr>
                <p:cNvPr id="6" name="Straight Arrow Connector 5"/>
                <p:cNvCxnSpPr/>
                <p:nvPr/>
              </p:nvCxnSpPr>
              <p:spPr bwMode="auto">
                <a:xfrm>
                  <a:off x="2286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7" name="Straight Arrow Connector 426"/>
                <p:cNvCxnSpPr/>
                <p:nvPr/>
              </p:nvCxnSpPr>
              <p:spPr bwMode="auto">
                <a:xfrm>
                  <a:off x="2286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8" name="Straight Arrow Connector 427"/>
                <p:cNvCxnSpPr/>
                <p:nvPr/>
              </p:nvCxnSpPr>
              <p:spPr bwMode="auto">
                <a:xfrm>
                  <a:off x="2286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31" name="Straight Arrow Connector 430"/>
                <p:cNvCxnSpPr/>
                <p:nvPr/>
              </p:nvCxnSpPr>
              <p:spPr bwMode="auto">
                <a:xfrm>
                  <a:off x="2286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432" name="Straight Arrow Connector 431"/>
                <p:cNvCxnSpPr/>
                <p:nvPr/>
              </p:nvCxnSpPr>
              <p:spPr bwMode="auto">
                <a:xfrm>
                  <a:off x="2286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7" name="TextBox 6"/>
                <p:cNvSpPr txBox="1"/>
                <p:nvPr/>
              </p:nvSpPr>
              <p:spPr>
                <a:xfrm>
                  <a:off x="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433" name="TextBox 432"/>
                <p:cNvSpPr txBox="1"/>
                <p:nvPr/>
              </p:nvSpPr>
              <p:spPr>
                <a:xfrm>
                  <a:off x="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434" name="TextBox 433"/>
                <p:cNvSpPr txBox="1"/>
                <p:nvPr/>
              </p:nvSpPr>
              <p:spPr>
                <a:xfrm>
                  <a:off x="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cxnSp>
              <p:nvCxnSpPr>
                <p:cNvPr id="435" name="Straight Arrow Connector 434"/>
                <p:cNvCxnSpPr/>
                <p:nvPr/>
              </p:nvCxnSpPr>
              <p:spPr bwMode="auto">
                <a:xfrm>
                  <a:off x="76200" y="5562600"/>
                  <a:ext cx="11430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9" name="TextBox 8"/>
                <p:cNvSpPr txBox="1"/>
                <p:nvPr/>
              </p:nvSpPr>
              <p:spPr>
                <a:xfrm>
                  <a:off x="138595" y="5264436"/>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447" name="Straight Arrow Connector 446"/>
                <p:cNvCxnSpPr/>
                <p:nvPr/>
              </p:nvCxnSpPr>
              <p:spPr bwMode="auto">
                <a:xfrm>
                  <a:off x="10668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24" name="Manual Operation 23"/>
                <p:cNvSpPr/>
                <p:nvPr/>
              </p:nvSpPr>
              <p:spPr bwMode="auto">
                <a:xfrm rot="16200000">
                  <a:off x="3048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13313" name="Rectangle 13312"/>
                <p:cNvSpPr/>
                <p:nvPr/>
              </p:nvSpPr>
              <p:spPr bwMode="auto">
                <a:xfrm>
                  <a:off x="24384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498" name="Rectangle 497"/>
                <p:cNvSpPr/>
                <p:nvPr/>
              </p:nvSpPr>
              <p:spPr>
                <a:xfrm>
                  <a:off x="1177785" y="3810000"/>
                  <a:ext cx="1180644" cy="307777"/>
                </a:xfrm>
                <a:prstGeom prst="rect">
                  <a:avLst/>
                </a:prstGeom>
              </p:spPr>
              <p:txBody>
                <a:bodyPr wrap="none">
                  <a:spAutoFit/>
                </a:bodyPr>
                <a:lstStyle/>
                <a:p>
                  <a:r>
                    <a:rPr lang="en-US" sz="1400" b="1" dirty="0" smtClean="0">
                      <a:solidFill>
                        <a:schemeClr val="bg1"/>
                      </a:solidFill>
                      <a:latin typeface="+mn-lt"/>
                    </a:rPr>
                    <a:t>If intlocal = 1 </a:t>
                  </a:r>
                </a:p>
              </p:txBody>
            </p:sp>
            <p:cxnSp>
              <p:nvCxnSpPr>
                <p:cNvPr id="13335" name="Straight Connector 13334"/>
                <p:cNvCxnSpPr/>
                <p:nvPr/>
              </p:nvCxnSpPr>
              <p:spPr bwMode="auto">
                <a:xfrm>
                  <a:off x="12192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9" name="Straight Arrow Connector 508"/>
                <p:cNvCxnSpPr/>
                <p:nvPr/>
              </p:nvCxnSpPr>
              <p:spPr bwMode="auto">
                <a:xfrm>
                  <a:off x="12192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11" name="Straight Connector 510"/>
                <p:cNvCxnSpPr/>
                <p:nvPr/>
              </p:nvCxnSpPr>
              <p:spPr bwMode="auto">
                <a:xfrm>
                  <a:off x="12192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6" name="Rectangle 525"/>
                <p:cNvSpPr/>
                <p:nvPr/>
              </p:nvSpPr>
              <p:spPr>
                <a:xfrm>
                  <a:off x="1219200" y="2664023"/>
                  <a:ext cx="1823448" cy="738664"/>
                </a:xfrm>
                <a:prstGeom prst="rect">
                  <a:avLst/>
                </a:prstGeom>
              </p:spPr>
              <p:txBody>
                <a:bodyPr wrap="none">
                  <a:spAutoFit/>
                </a:bodyPr>
                <a:lstStyle/>
                <a:p>
                  <a:r>
                    <a:rPr lang="en-US" sz="1400" b="1" dirty="0" smtClean="0">
                      <a:solidFill>
                        <a:schemeClr val="bg1"/>
                      </a:solidFill>
                      <a:latin typeface="+mn-lt"/>
                    </a:rPr>
                    <a:t>If intlocal = 0, then</a:t>
                  </a:r>
                  <a:br>
                    <a:rPr lang="en-US" sz="1400" b="1" dirty="0" smtClean="0">
                      <a:solidFill>
                        <a:schemeClr val="bg1"/>
                      </a:solidFill>
                      <a:latin typeface="+mn-lt"/>
                    </a:rPr>
                  </a:br>
                  <a:r>
                    <a:rPr lang="en-US" sz="1400" b="1" dirty="0" smtClean="0">
                      <a:solidFill>
                        <a:schemeClr val="bg1"/>
                      </a:solidFill>
                      <a:latin typeface="+mn-lt"/>
                    </a:rPr>
                    <a:t>send interrupt packet </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565" name="Straight Arrow Connector 564"/>
                <p:cNvCxnSpPr/>
                <p:nvPr/>
              </p:nvCxnSpPr>
              <p:spPr bwMode="auto">
                <a:xfrm>
                  <a:off x="1219200" y="58674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66" name="Straight Connector 565"/>
                <p:cNvCxnSpPr/>
                <p:nvPr/>
              </p:nvCxnSpPr>
              <p:spPr bwMode="auto">
                <a:xfrm flipH="1">
                  <a:off x="1219200" y="46482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67" name="Straight Arrow Connector 566"/>
                <p:cNvCxnSpPr/>
                <p:nvPr/>
              </p:nvCxnSpPr>
              <p:spPr bwMode="auto">
                <a:xfrm>
                  <a:off x="1219200" y="46482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92" name="Straight Arrow Connector 591"/>
                <p:cNvCxnSpPr/>
                <p:nvPr/>
              </p:nvCxnSpPr>
              <p:spPr bwMode="auto">
                <a:xfrm>
                  <a:off x="35052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31" name="Rectangle 630"/>
                <p:cNvSpPr/>
                <p:nvPr/>
              </p:nvSpPr>
              <p:spPr>
                <a:xfrm>
                  <a:off x="1219200" y="46482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0" name="Rectangle 639"/>
                <p:cNvSpPr/>
                <p:nvPr/>
              </p:nvSpPr>
              <p:spPr>
                <a:xfrm>
                  <a:off x="1219200" y="5559623"/>
                  <a:ext cx="2743200" cy="307777"/>
                </a:xfrm>
                <a:prstGeom prst="rect">
                  <a:avLst/>
                </a:prstGeom>
              </p:spPr>
              <p:txBody>
                <a:bodyPr wrap="square">
                  <a:spAutoFit/>
                </a:bodyPr>
                <a:lstStyle/>
                <a:p>
                  <a:r>
                    <a:rPr lang="en-US" sz="1400" b="1" dirty="0" smtClean="0">
                      <a:solidFill>
                        <a:schemeClr val="bg1"/>
                      </a:solidFill>
                      <a:latin typeface="+mn-lt"/>
                    </a:rPr>
                    <a:t>If int2cfg = 0, write to CIC</a:t>
                  </a:r>
                </a:p>
              </p:txBody>
            </p:sp>
          </p:grpSp>
          <p:sp>
            <p:nvSpPr>
              <p:cNvPr id="643" name="TextBox 642"/>
              <p:cNvSpPr txBox="1"/>
              <p:nvPr/>
            </p:nvSpPr>
            <p:spPr>
              <a:xfrm>
                <a:off x="3539985" y="3810000"/>
                <a:ext cx="1143000" cy="584776"/>
              </a:xfrm>
              <a:prstGeom prst="rect">
                <a:avLst/>
              </a:prstGeom>
              <a:noFill/>
            </p:spPr>
            <p:txBody>
              <a:bodyPr wrap="square" rtlCol="0">
                <a:spAutoFit/>
              </a:bodyPr>
              <a:lstStyle/>
              <a:p>
                <a:r>
                  <a:rPr lang="en-US" sz="1600" b="1" dirty="0">
                    <a:solidFill>
                      <a:srgbClr val="000090"/>
                    </a:solidFill>
                    <a:latin typeface="+mn-lt"/>
                  </a:rPr>
                  <a:t>v</a:t>
                </a:r>
                <a:r>
                  <a:rPr lang="en-US" sz="1600" b="1" dirty="0" smtClean="0">
                    <a:solidFill>
                      <a:srgbClr val="000090"/>
                    </a:solidFill>
                    <a:latin typeface="+mn-lt"/>
                  </a:rPr>
                  <a:t>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8" name="Group 592"/>
          <p:cNvGrpSpPr/>
          <p:nvPr/>
        </p:nvGrpSpPr>
        <p:grpSpPr>
          <a:xfrm>
            <a:off x="4294810" y="2209800"/>
            <a:ext cx="5188775" cy="4191000"/>
            <a:chOff x="4294810" y="2286000"/>
            <a:chExt cx="5188775" cy="4191000"/>
          </a:xfrm>
        </p:grpSpPr>
        <p:cxnSp>
          <p:nvCxnSpPr>
            <p:cNvPr id="595" name="Straight Arrow Connector 594"/>
            <p:cNvCxnSpPr/>
            <p:nvPr/>
          </p:nvCxnSpPr>
          <p:spPr bwMode="auto">
            <a:xfrm>
              <a:off x="4419600" y="2438400"/>
              <a:ext cx="3048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grpSp>
          <p:nvGrpSpPr>
            <p:cNvPr id="10" name="Group 589"/>
            <p:cNvGrpSpPr/>
            <p:nvPr/>
          </p:nvGrpSpPr>
          <p:grpSpPr>
            <a:xfrm>
              <a:off x="4294810" y="2286000"/>
              <a:ext cx="5188775" cy="4191000"/>
              <a:chOff x="4294810" y="2286000"/>
              <a:chExt cx="5188775" cy="4191000"/>
            </a:xfrm>
          </p:grpSpPr>
          <p:cxnSp>
            <p:nvCxnSpPr>
              <p:cNvPr id="561" name="Straight Connector 560"/>
              <p:cNvCxnSpPr/>
              <p:nvPr/>
            </p:nvCxnSpPr>
            <p:spPr bwMode="auto">
              <a:xfrm flipH="1">
                <a:off x="4294810" y="2286000"/>
                <a:ext cx="76200" cy="4191000"/>
              </a:xfrm>
              <a:prstGeom prst="line">
                <a:avLst/>
              </a:prstGeom>
              <a:solidFill>
                <a:schemeClr val="accent1"/>
              </a:solidFill>
              <a:ln w="63500" cap="flat" cmpd="sng" algn="ctr">
                <a:solidFill>
                  <a:srgbClr val="FF9900"/>
                </a:solidFill>
                <a:prstDash val="sysDash"/>
                <a:round/>
                <a:headEnd type="none" w="med" len="med"/>
                <a:tailEnd type="none" w="med" len="med"/>
              </a:ln>
              <a:effectLst/>
            </p:spPr>
          </p:cxnSp>
          <p:sp>
            <p:nvSpPr>
              <p:cNvPr id="541" name="Rectangle 540"/>
              <p:cNvSpPr/>
              <p:nvPr/>
            </p:nvSpPr>
            <p:spPr bwMode="auto">
              <a:xfrm>
                <a:off x="54102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Remote Device’s HyperLink</a:t>
                </a:r>
                <a:endParaRPr lang="en-US" sz="1600" b="1" u="sng" dirty="0">
                  <a:solidFill>
                    <a:srgbClr val="800000"/>
                  </a:solidFill>
                  <a:latin typeface="+mn-lt"/>
                </a:endParaRPr>
              </a:p>
            </p:txBody>
          </p:sp>
          <p:sp>
            <p:nvSpPr>
              <p:cNvPr id="494" name="TextBox 493"/>
              <p:cNvSpPr txBox="1"/>
              <p:nvPr/>
            </p:nvSpPr>
            <p:spPr>
              <a:xfrm>
                <a:off x="4876801" y="5209212"/>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542" name="Straight Arrow Connector 541"/>
              <p:cNvCxnSpPr/>
              <p:nvPr/>
            </p:nvCxnSpPr>
            <p:spPr bwMode="auto">
              <a:xfrm>
                <a:off x="50292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3" name="Straight Arrow Connector 542"/>
              <p:cNvCxnSpPr/>
              <p:nvPr/>
            </p:nvCxnSpPr>
            <p:spPr bwMode="auto">
              <a:xfrm>
                <a:off x="50292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4" name="Straight Arrow Connector 543"/>
              <p:cNvCxnSpPr/>
              <p:nvPr/>
            </p:nvCxnSpPr>
            <p:spPr bwMode="auto">
              <a:xfrm>
                <a:off x="50292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5" name="Straight Arrow Connector 544"/>
              <p:cNvCxnSpPr/>
              <p:nvPr/>
            </p:nvCxnSpPr>
            <p:spPr bwMode="auto">
              <a:xfrm>
                <a:off x="50292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546" name="Straight Arrow Connector 545"/>
              <p:cNvCxnSpPr/>
              <p:nvPr/>
            </p:nvCxnSpPr>
            <p:spPr bwMode="auto">
              <a:xfrm>
                <a:off x="50292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547" name="TextBox 546"/>
              <p:cNvSpPr txBox="1"/>
              <p:nvPr/>
            </p:nvSpPr>
            <p:spPr>
              <a:xfrm>
                <a:off x="480060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548" name="TextBox 547"/>
              <p:cNvSpPr txBox="1"/>
              <p:nvPr/>
            </p:nvSpPr>
            <p:spPr>
              <a:xfrm>
                <a:off x="480060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549" name="TextBox 548"/>
              <p:cNvSpPr txBox="1"/>
              <p:nvPr/>
            </p:nvSpPr>
            <p:spPr>
              <a:xfrm>
                <a:off x="480060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sp>
            <p:nvSpPr>
              <p:cNvPr id="553" name="Manual Operation 552"/>
              <p:cNvSpPr/>
              <p:nvPr/>
            </p:nvSpPr>
            <p:spPr bwMode="auto">
              <a:xfrm rot="16200000">
                <a:off x="51054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54" name="Rectangle 553"/>
              <p:cNvSpPr/>
              <p:nvPr/>
            </p:nvSpPr>
            <p:spPr bwMode="auto">
              <a:xfrm>
                <a:off x="72390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609" name="Rectangle 608"/>
              <p:cNvSpPr/>
              <p:nvPr/>
            </p:nvSpPr>
            <p:spPr>
              <a:xfrm>
                <a:off x="5975668" y="3823806"/>
                <a:ext cx="1140569" cy="307777"/>
              </a:xfrm>
              <a:prstGeom prst="rect">
                <a:avLst/>
              </a:prstGeom>
            </p:spPr>
            <p:txBody>
              <a:bodyPr wrap="none">
                <a:spAutoFit/>
              </a:bodyPr>
              <a:lstStyle/>
              <a:p>
                <a:r>
                  <a:rPr lang="en-US" sz="1400" b="1" dirty="0" smtClean="0">
                    <a:solidFill>
                      <a:schemeClr val="bg1"/>
                    </a:solidFill>
                    <a:latin typeface="+mn-lt"/>
                  </a:rPr>
                  <a:t>If intlocal = 1</a:t>
                </a:r>
                <a:endParaRPr lang="en-US" sz="1400" dirty="0">
                  <a:solidFill>
                    <a:schemeClr val="bg1"/>
                  </a:solidFill>
                  <a:latin typeface="+mn-lt"/>
                </a:endParaRPr>
              </a:p>
            </p:txBody>
          </p:sp>
          <p:cxnSp>
            <p:nvCxnSpPr>
              <p:cNvPr id="610" name="Straight Connector 609"/>
              <p:cNvCxnSpPr/>
              <p:nvPr/>
            </p:nvCxnSpPr>
            <p:spPr bwMode="auto">
              <a:xfrm>
                <a:off x="60198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1" name="Straight Arrow Connector 610"/>
              <p:cNvCxnSpPr/>
              <p:nvPr/>
            </p:nvCxnSpPr>
            <p:spPr bwMode="auto">
              <a:xfrm>
                <a:off x="60198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12" name="Straight Connector 611"/>
              <p:cNvCxnSpPr/>
              <p:nvPr/>
            </p:nvCxnSpPr>
            <p:spPr bwMode="auto">
              <a:xfrm>
                <a:off x="60198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3" name="Straight Arrow Connector 612"/>
              <p:cNvCxnSpPr/>
              <p:nvPr/>
            </p:nvCxnSpPr>
            <p:spPr bwMode="auto">
              <a:xfrm>
                <a:off x="6019800" y="2438400"/>
                <a:ext cx="2743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14" name="Rectangle 613"/>
              <p:cNvSpPr/>
              <p:nvPr/>
            </p:nvSpPr>
            <p:spPr>
              <a:xfrm>
                <a:off x="6019800" y="2664023"/>
                <a:ext cx="1783373" cy="738664"/>
              </a:xfrm>
              <a:prstGeom prst="rect">
                <a:avLst/>
              </a:prstGeom>
            </p:spPr>
            <p:txBody>
              <a:bodyPr wrap="none">
                <a:spAutoFit/>
              </a:bodyPr>
              <a:lstStyle/>
              <a:p>
                <a:r>
                  <a:rPr lang="en-US" sz="1400" b="1" dirty="0" smtClean="0">
                    <a:solidFill>
                      <a:schemeClr val="bg1"/>
                    </a:solidFill>
                    <a:latin typeface="+mn-lt"/>
                  </a:rPr>
                  <a:t>If intlocal = 0</a:t>
                </a:r>
                <a:br>
                  <a:rPr lang="en-US" sz="1400" b="1" dirty="0" smtClean="0">
                    <a:solidFill>
                      <a:schemeClr val="bg1"/>
                    </a:solidFill>
                    <a:latin typeface="+mn-lt"/>
                  </a:rPr>
                </a:br>
                <a:r>
                  <a:rPr lang="en-US" sz="1400" b="1" dirty="0" smtClean="0">
                    <a:solidFill>
                      <a:schemeClr val="bg1"/>
                    </a:solidFill>
                    <a:latin typeface="+mn-lt"/>
                  </a:rPr>
                  <a:t>send interrupt packet</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615" name="Straight Arrow Connector 614"/>
              <p:cNvCxnSpPr/>
              <p:nvPr/>
            </p:nvCxnSpPr>
            <p:spPr bwMode="auto">
              <a:xfrm>
                <a:off x="58674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4" name="Straight Arrow Connector 623"/>
              <p:cNvCxnSpPr/>
              <p:nvPr/>
            </p:nvCxnSpPr>
            <p:spPr bwMode="auto">
              <a:xfrm>
                <a:off x="6019800" y="59436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5" name="Straight Connector 624"/>
              <p:cNvCxnSpPr/>
              <p:nvPr/>
            </p:nvCxnSpPr>
            <p:spPr bwMode="auto">
              <a:xfrm flipH="1">
                <a:off x="6019800" y="47244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6" name="Straight Arrow Connector 625"/>
              <p:cNvCxnSpPr/>
              <p:nvPr/>
            </p:nvCxnSpPr>
            <p:spPr bwMode="auto">
              <a:xfrm>
                <a:off x="6019800" y="47244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7" name="Straight Arrow Connector 626"/>
              <p:cNvCxnSpPr/>
              <p:nvPr/>
            </p:nvCxnSpPr>
            <p:spPr bwMode="auto">
              <a:xfrm flipV="1">
                <a:off x="4724400" y="5480878"/>
                <a:ext cx="1294523" cy="5522"/>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9" name="Straight Connector 628"/>
              <p:cNvCxnSpPr/>
              <p:nvPr/>
            </p:nvCxnSpPr>
            <p:spPr bwMode="auto">
              <a:xfrm>
                <a:off x="4724400" y="2438400"/>
                <a:ext cx="0" cy="3048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41" name="Rectangle 640"/>
              <p:cNvSpPr/>
              <p:nvPr/>
            </p:nvSpPr>
            <p:spPr>
              <a:xfrm>
                <a:off x="6001837" y="47244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2" name="Rectangle 641"/>
              <p:cNvSpPr/>
              <p:nvPr/>
            </p:nvSpPr>
            <p:spPr>
              <a:xfrm>
                <a:off x="6001837" y="5635823"/>
                <a:ext cx="2049472" cy="307777"/>
              </a:xfrm>
              <a:prstGeom prst="rect">
                <a:avLst/>
              </a:prstGeom>
            </p:spPr>
            <p:txBody>
              <a:bodyPr wrap="none">
                <a:spAutoFit/>
              </a:bodyPr>
              <a:lstStyle/>
              <a:p>
                <a:r>
                  <a:rPr lang="en-US" sz="1400" b="1" dirty="0" smtClean="0">
                    <a:solidFill>
                      <a:schemeClr val="bg1"/>
                    </a:solidFill>
                    <a:latin typeface="+mn-lt"/>
                  </a:rPr>
                  <a:t>If int2cfg = 0, write to CIC</a:t>
                </a:r>
              </a:p>
            </p:txBody>
          </p:sp>
          <p:cxnSp>
            <p:nvCxnSpPr>
              <p:cNvPr id="644" name="Straight Arrow Connector 643"/>
              <p:cNvCxnSpPr/>
              <p:nvPr/>
            </p:nvCxnSpPr>
            <p:spPr bwMode="auto">
              <a:xfrm>
                <a:off x="83058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45" name="TextBox 644"/>
              <p:cNvSpPr txBox="1"/>
              <p:nvPr/>
            </p:nvSpPr>
            <p:spPr>
              <a:xfrm>
                <a:off x="8340585" y="3810000"/>
                <a:ext cx="1143000" cy="584776"/>
              </a:xfrm>
              <a:prstGeom prst="rect">
                <a:avLst/>
              </a:prstGeom>
              <a:noFill/>
            </p:spPr>
            <p:txBody>
              <a:bodyPr wrap="square" rtlCol="0">
                <a:spAutoFit/>
              </a:bodyPr>
              <a:lstStyle/>
              <a:p>
                <a:r>
                  <a:rPr lang="en-US" sz="1600" b="1" dirty="0" smtClean="0">
                    <a:solidFill>
                      <a:srgbClr val="000090"/>
                    </a:solidFill>
                    <a:latin typeface="+mn-lt"/>
                  </a:rPr>
                  <a:t>vusr_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11" name="Group 587"/>
          <p:cNvGrpSpPr/>
          <p:nvPr/>
        </p:nvGrpSpPr>
        <p:grpSpPr>
          <a:xfrm>
            <a:off x="228600" y="2362200"/>
            <a:ext cx="8610600" cy="3048000"/>
            <a:chOff x="228600" y="2438400"/>
            <a:chExt cx="8610600" cy="3048000"/>
          </a:xfrm>
        </p:grpSpPr>
        <p:grpSp>
          <p:nvGrpSpPr>
            <p:cNvPr id="12" name="Group 583"/>
            <p:cNvGrpSpPr/>
            <p:nvPr/>
          </p:nvGrpSpPr>
          <p:grpSpPr>
            <a:xfrm>
              <a:off x="228600" y="2438400"/>
              <a:ext cx="7024205" cy="3048000"/>
              <a:chOff x="9829800" y="990600"/>
              <a:chExt cx="7024205" cy="3048000"/>
            </a:xfrm>
          </p:grpSpPr>
          <p:cxnSp>
            <p:nvCxnSpPr>
              <p:cNvPr id="648" name="Straight Arrow Connector 647"/>
              <p:cNvCxnSpPr/>
              <p:nvPr/>
            </p:nvCxnSpPr>
            <p:spPr bwMode="auto">
              <a:xfrm>
                <a:off x="9829800" y="1524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49" name="Straight Arrow Connector 648"/>
              <p:cNvCxnSpPr/>
              <p:nvPr/>
            </p:nvCxnSpPr>
            <p:spPr bwMode="auto">
              <a:xfrm>
                <a:off x="9829800" y="2667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0" name="Straight Arrow Connector 649"/>
              <p:cNvCxnSpPr/>
              <p:nvPr/>
            </p:nvCxnSpPr>
            <p:spPr bwMode="auto">
              <a:xfrm>
                <a:off x="9829800" y="18288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1" name="Straight Connector 650"/>
              <p:cNvCxnSpPr/>
              <p:nvPr/>
            </p:nvCxnSpPr>
            <p:spPr bwMode="auto">
              <a:xfrm>
                <a:off x="10820400" y="990600"/>
                <a:ext cx="0" cy="1143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53" name="Straight Arrow Connector 652"/>
              <p:cNvCxnSpPr/>
              <p:nvPr/>
            </p:nvCxnSpPr>
            <p:spPr bwMode="auto">
              <a:xfrm>
                <a:off x="10668000" y="2133600"/>
                <a:ext cx="1524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4" name="Straight Arrow Connector 653"/>
              <p:cNvCxnSpPr/>
              <p:nvPr/>
            </p:nvCxnSpPr>
            <p:spPr bwMode="auto">
              <a:xfrm>
                <a:off x="10820400" y="990600"/>
                <a:ext cx="31242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5" name="Straight Arrow Connector 654"/>
              <p:cNvCxnSpPr/>
              <p:nvPr/>
            </p:nvCxnSpPr>
            <p:spPr bwMode="auto">
              <a:xfrm>
                <a:off x="14020800" y="990600"/>
                <a:ext cx="3048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6" name="Straight Arrow Connector 655"/>
              <p:cNvCxnSpPr/>
              <p:nvPr/>
            </p:nvCxnSpPr>
            <p:spPr bwMode="auto">
              <a:xfrm>
                <a:off x="15621000" y="3276600"/>
                <a:ext cx="1233005"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7" name="Straight Arrow Connector 656"/>
              <p:cNvCxnSpPr/>
              <p:nvPr/>
            </p:nvCxnSpPr>
            <p:spPr bwMode="auto">
              <a:xfrm flipV="1">
                <a:off x="14325600" y="4033078"/>
                <a:ext cx="1294523" cy="5522"/>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8" name="Straight Connector 657"/>
              <p:cNvCxnSpPr/>
              <p:nvPr/>
            </p:nvCxnSpPr>
            <p:spPr bwMode="auto">
              <a:xfrm>
                <a:off x="14325600" y="990600"/>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60" name="Straight Connector 659"/>
              <p:cNvCxnSpPr/>
              <p:nvPr/>
            </p:nvCxnSpPr>
            <p:spPr bwMode="auto">
              <a:xfrm>
                <a:off x="15621000" y="3276600"/>
                <a:ext cx="0" cy="762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666" name="Straight Arrow Connector 665"/>
            <p:cNvCxnSpPr/>
            <p:nvPr/>
          </p:nvCxnSpPr>
          <p:spPr bwMode="auto">
            <a:xfrm>
              <a:off x="8305800" y="4419600"/>
              <a:ext cx="5334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grpSp>
      <p:sp>
        <p:nvSpPr>
          <p:cNvPr id="80"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5043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2.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4.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6.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2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6.xml><?xml version="1.0" encoding="utf-8"?>
<p:tagLst xmlns:a="http://schemas.openxmlformats.org/drawingml/2006/main" xmlns:r="http://schemas.openxmlformats.org/officeDocument/2006/relationships" xmlns:p="http://schemas.openxmlformats.org/presentationml/2006/main">
  <p:tag name="ELAPSEDTIME" val="485.588"/>
  <p:tag name="ARTICULATE_SLIDE_PAUSE" val="0"/>
  <p:tag name="ARTICULATE_NAV_LEVEL" val="1"/>
  <p:tag name="ARTICULATE_PLAYLIST_ID" val="-1"/>
  <p:tag name="ARTICULATE_VIEW_MODE" val="2"/>
  <p:tag name="ARTICULATE_LOCK_SLIDE" val="0"/>
  <p:tag name="ARTICULATE_SLIDE_GUID" val="b6439741-2205-4487-9877-0f016eeaf92b"/>
  <p:tag name="ARTICULATE_SLIDE_NAV" val="15"/>
</p:tagLst>
</file>

<file path=ppt/tags/tag7.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13306</TotalTime>
  <Words>4984</Words>
  <Application>Microsoft Office PowerPoint</Application>
  <PresentationFormat>On-screen Show (4:3)</PresentationFormat>
  <Paragraphs>1327</Paragraphs>
  <Slides>69</Slides>
  <Notes>64</Notes>
  <HiddenSlides>11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69</vt:i4>
      </vt:variant>
    </vt:vector>
  </HeadingPairs>
  <TitlesOfParts>
    <vt:vector size="72" baseType="lpstr">
      <vt:lpstr>77_KeyStoneOLT</vt:lpstr>
      <vt:lpstr>Visio</vt:lpstr>
      <vt:lpstr>Microsoft Visio Drawing</vt:lpstr>
      <vt:lpstr>C66x KeyStone Training HyperLink</vt:lpstr>
      <vt:lpstr>Agenda</vt:lpstr>
      <vt:lpstr>Overview</vt:lpstr>
      <vt:lpstr>Overview: What is HyperLink?</vt:lpstr>
      <vt:lpstr>Overview: Example Use Case with 6678</vt:lpstr>
      <vt:lpstr>Overview: HyperLink External Interfaces</vt:lpstr>
      <vt:lpstr>Slide 7</vt:lpstr>
      <vt:lpstr>Slide 8</vt:lpstr>
      <vt:lpstr>Slide 9</vt:lpstr>
      <vt:lpstr>Slide 10</vt:lpstr>
      <vt:lpstr>Overview: Packet-based Protocol</vt:lpstr>
      <vt:lpstr>Slide 12</vt:lpstr>
      <vt:lpstr>Slide 13</vt:lpstr>
      <vt:lpstr>Slide 14</vt:lpstr>
      <vt:lpstr>Address Translation on Remote Side</vt:lpstr>
      <vt:lpstr>Slide 16</vt:lpstr>
      <vt:lpstr>Slide 17</vt:lpstr>
      <vt:lpstr>Slide 18</vt:lpstr>
      <vt:lpstr>Slide 19</vt:lpstr>
      <vt:lpstr>Slide 20</vt:lpstr>
      <vt:lpstr>Slide 21</vt:lpstr>
      <vt:lpstr>Slide 22</vt:lpstr>
      <vt:lpstr>Slide 23</vt:lpstr>
      <vt:lpstr>HyperLink User’s Guide – rxsegsel http://www.ti.com/lit/sprugw8 </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HyperLink Performance: Theoretical bound</vt:lpstr>
      <vt:lpstr>Slide 61</vt:lpstr>
      <vt:lpstr>Slide 62</vt:lpstr>
      <vt:lpstr>Slide 63</vt:lpstr>
      <vt:lpstr>Slide 64</vt:lpstr>
      <vt:lpstr>Slide 65</vt:lpstr>
      <vt:lpstr>Slide 66</vt:lpstr>
      <vt:lpstr>Slide 67</vt:lpstr>
      <vt:lpstr>Slide 68</vt:lpstr>
      <vt:lpstr>Slide 69</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a0270985</dc:creator>
  <cp:lastModifiedBy>Robert J. Hillard</cp:lastModifiedBy>
  <cp:revision>558</cp:revision>
  <dcterms:created xsi:type="dcterms:W3CDTF">2011-10-05T14:30:29Z</dcterms:created>
  <dcterms:modified xsi:type="dcterms:W3CDTF">2013-02-22T01:31:47Z</dcterms:modified>
</cp:coreProperties>
</file>