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328" r:id="rId3"/>
    <p:sldId id="396" r:id="rId4"/>
    <p:sldId id="398" r:id="rId5"/>
    <p:sldId id="329" r:id="rId6"/>
    <p:sldId id="330" r:id="rId7"/>
    <p:sldId id="331" r:id="rId8"/>
    <p:sldId id="341" r:id="rId9"/>
    <p:sldId id="436" r:id="rId10"/>
    <p:sldId id="337" r:id="rId11"/>
    <p:sldId id="336" r:id="rId12"/>
    <p:sldId id="332" r:id="rId13"/>
    <p:sldId id="343" r:id="rId14"/>
    <p:sldId id="344" r:id="rId15"/>
    <p:sldId id="394" r:id="rId16"/>
    <p:sldId id="395" r:id="rId17"/>
    <p:sldId id="437" r:id="rId18"/>
    <p:sldId id="399" r:id="rId19"/>
    <p:sldId id="350" r:id="rId20"/>
    <p:sldId id="352" r:id="rId21"/>
    <p:sldId id="351" r:id="rId22"/>
    <p:sldId id="353" r:id="rId23"/>
    <p:sldId id="355" r:id="rId24"/>
    <p:sldId id="346" r:id="rId25"/>
    <p:sldId id="347" r:id="rId26"/>
    <p:sldId id="400" r:id="rId27"/>
    <p:sldId id="348" r:id="rId28"/>
    <p:sldId id="357" r:id="rId29"/>
    <p:sldId id="438" r:id="rId30"/>
    <p:sldId id="358" r:id="rId31"/>
    <p:sldId id="359" r:id="rId32"/>
    <p:sldId id="360" r:id="rId33"/>
    <p:sldId id="361" r:id="rId34"/>
    <p:sldId id="428" r:id="rId35"/>
    <p:sldId id="441" r:id="rId36"/>
    <p:sldId id="429" r:id="rId37"/>
    <p:sldId id="430" r:id="rId38"/>
    <p:sldId id="442" r:id="rId39"/>
    <p:sldId id="414" r:id="rId40"/>
    <p:sldId id="401" r:id="rId41"/>
    <p:sldId id="408" r:id="rId42"/>
    <p:sldId id="409" r:id="rId43"/>
    <p:sldId id="439" r:id="rId44"/>
    <p:sldId id="364" r:id="rId45"/>
    <p:sldId id="426" r:id="rId46"/>
    <p:sldId id="365" r:id="rId47"/>
    <p:sldId id="440" r:id="rId48"/>
    <p:sldId id="412" r:id="rId49"/>
    <p:sldId id="415" r:id="rId50"/>
    <p:sldId id="416" r:id="rId51"/>
    <p:sldId id="417" r:id="rId52"/>
    <p:sldId id="418" r:id="rId53"/>
    <p:sldId id="326" r:id="rId54"/>
    <p:sldId id="432" r:id="rId55"/>
    <p:sldId id="433" r:id="rId56"/>
    <p:sldId id="431" r:id="rId57"/>
    <p:sldId id="434" r:id="rId58"/>
    <p:sldId id="435" r:id="rId59"/>
    <p:sldId id="413" r:id="rId60"/>
  </p:sldIdLst>
  <p:sldSz cx="9144000" cy="6858000" type="screen4x3"/>
  <p:notesSz cx="7010400" cy="92964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8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8/14/2013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p14="http://schemas.microsoft.com/office/powerpoint/2010/main" xmlns=""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20</a:t>
            </a:fld>
            <a:endParaRPr lang="en-US" dirty="0" smtClean="0"/>
          </a:p>
        </p:txBody>
      </p:sp>
      <p:sp>
        <p:nvSpPr>
          <p:cNvPr id="35843" name="Rectangle 2"/>
          <p:cNvSpPr>
            <a:spLocks noGrp="1" noRot="1" noChangeAspect="1" noChangeArrowheads="1" noTextEdit="1"/>
          </p:cNvSpPr>
          <p:nvPr>
            <p:ph type="sldImg"/>
          </p:nvPr>
        </p:nvSpPr>
        <p:spPr>
          <a:xfrm>
            <a:off x="1179513" y="696913"/>
            <a:ext cx="4649787" cy="34861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8"/>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www.cs.cmu.edu/afs/cs/academic/class/15745-s05/www/c6xref/assembly.pdf"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Selecting the method of booting </a:t>
            </a:r>
          </a:p>
          <a:p>
            <a:pPr lvl="1"/>
            <a:r>
              <a:rPr lang="en-US" dirty="0" smtClean="0"/>
              <a:t>what CPU (ARM 0 or DSP core 0) does the boot</a:t>
            </a:r>
          </a:p>
          <a:p>
            <a:pPr lvl="2"/>
            <a:r>
              <a:rPr lang="en-US" dirty="0" smtClean="0"/>
              <a:t>All other cores are in idle, waiting for interrupt</a:t>
            </a:r>
          </a:p>
          <a:p>
            <a:pPr lvl="1"/>
            <a:r>
              <a:rPr lang="en-US" dirty="0" smtClean="0"/>
              <a:t>What boot mode to use	 </a:t>
            </a:r>
          </a:p>
          <a:p>
            <a:r>
              <a:rPr lang="en-US" sz="3000" dirty="0" smtClean="0"/>
              <a:t>Updating 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Tree>
    <p:extLst>
      <p:ext uri="{BB962C8B-B14F-4D97-AF65-F5344CB8AC3E}">
        <p14:creationId xmlns:p14="http://schemas.microsoft.com/office/powerpoint/2010/main" xmlns="" val="335536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ARM - DSP Boot Loader (RBL)</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400" dirty="0" smtClean="0"/>
              <a:t>RBL responsible for device start up and  transfers application code from memory or host to high speed internal memory or DDR3</a:t>
            </a:r>
          </a:p>
          <a:p>
            <a:pPr eaLnBrk="1" hangingPunct="1"/>
            <a:r>
              <a:rPr lang="en-US" sz="2400" dirty="0" smtClean="0"/>
              <a:t>RBL code is burned in the DSP ROM Base address 0x20B00000 and ARM base address 0x00000000</a:t>
            </a:r>
          </a:p>
          <a:p>
            <a:pPr eaLnBrk="1" hangingPunct="1"/>
            <a:r>
              <a:rPr lang="en-US" sz="2400" dirty="0" smtClean="0"/>
              <a:t>Various </a:t>
            </a:r>
            <a:r>
              <a:rPr lang="en-US" sz="2400" dirty="0"/>
              <a:t>boot modes </a:t>
            </a:r>
            <a:r>
              <a:rPr lang="en-US" sz="2400" dirty="0" smtClean="0"/>
              <a:t>are supported </a:t>
            </a:r>
            <a:endParaRPr lang="en-US" sz="2400" dirty="0"/>
          </a:p>
          <a:p>
            <a:pPr eaLnBrk="1" hangingPunct="1"/>
            <a:r>
              <a:rPr lang="en-US" sz="2400" dirty="0" smtClean="0"/>
              <a:t>These boot modes are broadly divided into tree groups</a:t>
            </a:r>
          </a:p>
          <a:p>
            <a:pPr marL="742950" lvl="1" indent="-285750" eaLnBrk="1" hangingPunct="1"/>
            <a:r>
              <a:rPr lang="en-US" sz="2400" dirty="0" smtClean="0"/>
              <a:t>Memory boot  where the application code is stored in a slow external memory and DSP acts as a master and drives the boot process.</a:t>
            </a:r>
          </a:p>
          <a:p>
            <a:pPr lvl="1" eaLnBrk="1" hangingPunct="1"/>
            <a:r>
              <a:rPr lang="en-US" sz="2400" dirty="0" smtClean="0"/>
              <a:t>Host boot with the host having the knowledge of the memory map of the boot device</a:t>
            </a:r>
          </a:p>
          <a:p>
            <a:pPr lvl="1" eaLnBrk="1" hangingPunct="1"/>
            <a:r>
              <a:rPr lang="en-US" sz="2400" dirty="0" smtClean="0"/>
              <a:t>Host boot with host unaware of the memory structure of the boot device</a:t>
            </a:r>
          </a:p>
          <a:p>
            <a:pPr eaLnBrk="1" hangingPunct="1"/>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More about BOOT 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Master Mode – CPU manages the boot process</a:t>
            </a:r>
          </a:p>
          <a:p>
            <a:pPr lvl="1" eaLnBrk="1" hangingPunct="1"/>
            <a:r>
              <a:rPr lang="en-US" sz="2000" dirty="0" smtClean="0"/>
              <a:t>Either DSP core 0 or ARM A15 core 0</a:t>
            </a:r>
          </a:p>
          <a:p>
            <a:pPr lvl="1" eaLnBrk="1" hangingPunct="1"/>
            <a:r>
              <a:rPr lang="en-US" sz="2000" dirty="0" smtClean="0"/>
              <a:t>CPU configures peripheral and reads the boot information</a:t>
            </a:r>
          </a:p>
          <a:p>
            <a:pPr lvl="1" eaLnBrk="1" hangingPunct="1"/>
            <a:r>
              <a:rPr lang="en-US" sz="2000" dirty="0" smtClean="0"/>
              <a:t>Example – I2C master mode</a:t>
            </a:r>
          </a:p>
          <a:p>
            <a:pPr eaLnBrk="1" hangingPunct="1"/>
            <a:r>
              <a:rPr lang="en-US" sz="2400" dirty="0" smtClean="0"/>
              <a:t>Slave Mode Direct IO – CPU 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 – Hyperlink boot, PCIe boot, SRIO direct IO</a:t>
            </a:r>
          </a:p>
          <a:p>
            <a:pPr eaLnBrk="1" hangingPunct="1"/>
            <a:r>
              <a:rPr lang="en-US" sz="2400" dirty="0" smtClean="0"/>
              <a:t>Slave Mode message based – CPU configures a peripheral and manages the protocol</a:t>
            </a:r>
          </a:p>
          <a:p>
            <a:pPr lvl="1" eaLnBrk="1" hangingPunct="1"/>
            <a:r>
              <a:rPr lang="en-US" sz="2000" dirty="0" smtClean="0"/>
              <a:t>Ethernet where CPU manages the packets</a:t>
            </a:r>
          </a:p>
          <a:p>
            <a:pPr lvl="1" eaLnBrk="1" hangingPunct="1"/>
            <a:r>
              <a:rPr lang="en-US" sz="2000" dirty="0" smtClean="0"/>
              <a:t>SRIO messages where 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Boot Process Memory Usage and Magic address (1)</a:t>
            </a:r>
          </a:p>
        </p:txBody>
      </p:sp>
      <p:sp>
        <p:nvSpPr>
          <p:cNvPr id="7171" name="Text Placeholder 2"/>
          <p:cNvSpPr>
            <a:spLocks noGrp="1"/>
          </p:cNvSpPr>
          <p:nvPr>
            <p:ph type="body" sz="half" idx="1"/>
          </p:nvPr>
        </p:nvSpPr>
        <p:spPr>
          <a:xfrm>
            <a:off x="381000" y="990600"/>
            <a:ext cx="8505825" cy="838199"/>
          </a:xfrm>
        </p:spPr>
        <p:txBody>
          <a:bodyPr/>
          <a:lstStyle/>
          <a:p>
            <a:pPr eaLnBrk="1" hangingPunct="1"/>
            <a:r>
              <a:rPr lang="en-US" sz="2800" dirty="0" smtClean="0"/>
              <a:t>DSP boot uses part of L2 for the boot process</a:t>
            </a:r>
          </a:p>
          <a:p>
            <a:pPr lvl="1" eaLnBrk="1" hangingPunct="1"/>
            <a:r>
              <a:rPr lang="en-US" sz="2000" dirty="0" smtClean="0"/>
              <a:t>Address depends on the device, for 6678 starts 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891386"/>
            <a:ext cx="4763487" cy="4337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Boot Process Memory Usage and Magic address (2)</a:t>
            </a:r>
          </a:p>
        </p:txBody>
      </p:sp>
      <p:sp>
        <p:nvSpPr>
          <p:cNvPr id="7171" name="Text Placeholder 2"/>
          <p:cNvSpPr>
            <a:spLocks noGrp="1"/>
          </p:cNvSpPr>
          <p:nvPr>
            <p:ph type="body" sz="half" idx="1"/>
          </p:nvPr>
        </p:nvSpPr>
        <p:spPr>
          <a:xfrm>
            <a:off x="304800" y="1219200"/>
            <a:ext cx="8505825" cy="4876800"/>
          </a:xfrm>
        </p:spPr>
        <p:txBody>
          <a:bodyPr/>
          <a:lstStyle/>
          <a:p>
            <a:pPr marL="342900" lvl="1" indent="-342900" eaLnBrk="1" hangingPunct="1">
              <a:buFont typeface="Arial" pitchFamily="34" charset="0"/>
              <a:buChar char="•"/>
            </a:pPr>
            <a:r>
              <a:rPr lang="en-US" sz="2400" dirty="0" smtClean="0"/>
              <a:t>Do not put code or initialized memory in these locations</a:t>
            </a:r>
          </a:p>
          <a:p>
            <a:pPr lvl="1" eaLnBrk="1" hangingPunct="1"/>
            <a:r>
              <a:rPr lang="en-US" sz="2400" dirty="0" smtClean="0"/>
              <a:t>(Notice that this address is usually where L2 cache is)</a:t>
            </a:r>
          </a:p>
          <a:p>
            <a:pPr eaLnBrk="1" hangingPunct="1"/>
            <a:r>
              <a:rPr lang="en-US" sz="2400" dirty="0" smtClean="0"/>
              <a:t>Magic Address – the address to where a core goes after the boot process (idle, after it gets an interrupt)</a:t>
            </a:r>
          </a:p>
          <a:p>
            <a:pPr lvl="1" eaLnBrk="1" hangingPunct="1"/>
            <a:r>
              <a:rPr lang="en-US" sz="2000" dirty="0" smtClean="0"/>
              <a:t>The last 4 bytes of L2, for 6678 it is 0x0087 fffc (local)</a:t>
            </a:r>
          </a:p>
          <a:p>
            <a:pPr eaLnBrk="1" hangingPunct="1"/>
            <a:r>
              <a:rPr lang="en-US" sz="2400" dirty="0" smtClean="0"/>
              <a:t>The boot process must enter this address before generating interrupt for all the cores</a:t>
            </a:r>
          </a:p>
          <a:p>
            <a:pPr lvl="1" eaLnBrk="1" hangingPunct="1"/>
            <a:r>
              <a:rPr lang="en-US" sz="2000" dirty="0" smtClean="0"/>
              <a:t>Obviously, the boot process must use the global address</a:t>
            </a:r>
          </a:p>
          <a:p>
            <a:pPr eaLnBrk="1" hangingPunct="1"/>
            <a:r>
              <a:rPr lang="en-US" sz="2400" dirty="0" smtClean="0"/>
              <a:t>What about ARM boot?</a:t>
            </a:r>
          </a:p>
          <a:p>
            <a:pPr lvl="1" eaLnBrk="1" hangingPunct="1"/>
            <a:r>
              <a:rPr lang="en-US" sz="2000" dirty="0" smtClean="0"/>
              <a:t>Similar tables are used by the ARM and are located in MSMC memory</a:t>
            </a:r>
          </a:p>
          <a:p>
            <a:pPr lvl="1" eaLnBrk="1" hangingPunct="1"/>
            <a:r>
              <a:rPr lang="en-US" sz="2000" dirty="0" smtClean="0"/>
              <a:t>Different magic address for different boot, will see later</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The user can set the different PLL settings for the proper operation of the device</a:t>
            </a:r>
          </a:p>
          <a:p>
            <a:r>
              <a:rPr lang="en-US" sz="2800" dirty="0" smtClean="0"/>
              <a:t>Each device data manual has one or more PLL tables</a:t>
            </a:r>
          </a:p>
          <a:p>
            <a:pPr lvl="1"/>
            <a:r>
              <a:rPr lang="en-US" dirty="0" smtClean="0"/>
              <a:t>The System PLL settings is used for setting the system clock configuration.</a:t>
            </a:r>
          </a:p>
          <a:p>
            <a:pPr lvl="1"/>
            <a:r>
              <a:rPr lang="en-US" dirty="0" smtClean="0"/>
              <a:t>ARM PLL settings is used for the ARM clock speed configuration.</a:t>
            </a:r>
          </a:p>
          <a:p>
            <a:pPr lvl="1"/>
            <a:r>
              <a:rPr lang="en-US" dirty="0" smtClean="0"/>
              <a:t>PA PLL settings is used for the PA clock configuration.</a:t>
            </a:r>
            <a:endParaRPr lang="en-US" dirty="0"/>
          </a:p>
        </p:txBody>
      </p:sp>
    </p:spTree>
    <p:extLst>
      <p:ext uri="{BB962C8B-B14F-4D97-AF65-F5344CB8AC3E}">
        <p14:creationId xmlns:p14="http://schemas.microsoft.com/office/powerpoint/2010/main" xmlns="" val="2633229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register</a:t>
            </a:r>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 xmlns:p14="http://schemas.microsoft.com/office/powerpoint/2010/main" val="1441650375"/>
              </p:ext>
            </p:extLst>
          </p:nvPr>
        </p:nvGraphicFramePr>
        <p:xfrm>
          <a:off x="685800" y="2667000"/>
          <a:ext cx="6731000" cy="2965934"/>
        </p:xfrm>
        <a:graphic>
          <a:graphicData uri="http://schemas.openxmlformats.org/drawingml/2006/table">
            <a:tbl>
              <a:tblPr firstRow="1" firstCol="1" lastRow="1" lastCol="1" bandRow="1" bandCol="1">
                <a:tableStyleId>{17292A2E-F333-43FB-9621-5CBBE7FDCDCB}</a:tableStyleId>
              </a:tblPr>
              <a:tblGrid>
                <a:gridCol w="673100"/>
                <a:gridCol w="673100"/>
                <a:gridCol w="673100"/>
                <a:gridCol w="673100"/>
                <a:gridCol w="673100"/>
                <a:gridCol w="673100"/>
                <a:gridCol w="673100"/>
                <a:gridCol w="673100"/>
                <a:gridCol w="673100"/>
                <a:gridCol w="673100"/>
              </a:tblGrid>
              <a:tr h="275492">
                <a:tc gridSpan="10">
                  <a:txBody>
                    <a:bodyPr/>
                    <a:lstStyle/>
                    <a:p>
                      <a:pPr marL="0" marR="0" algn="ctr">
                        <a:spcBef>
                          <a:spcPts val="0"/>
                        </a:spcBef>
                        <a:spcAft>
                          <a:spcPts val="0"/>
                        </a:spcAft>
                      </a:pPr>
                      <a:r>
                        <a:rPr lang="en-US" sz="800" dirty="0" smtClean="0">
                          <a:effectLst/>
                        </a:rPr>
                        <a:t>PLL Clock Configuration for KeyStone Devices</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906">
                <a:tc rowSpan="2">
                  <a:txBody>
                    <a:bodyPr/>
                    <a:lstStyle/>
                    <a:p>
                      <a:pPr marL="0" marR="0">
                        <a:spcBef>
                          <a:spcPts val="0"/>
                        </a:spcBef>
                        <a:spcAft>
                          <a:spcPts val="0"/>
                        </a:spcAft>
                      </a:pPr>
                      <a:r>
                        <a:rPr lang="en-US" sz="800" b="1" dirty="0">
                          <a:effectLst/>
                        </a:rPr>
                        <a:t>Boot PLL Select [2:0]</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800" b="1" dirty="0">
                          <a:effectLst/>
                        </a:rPr>
                        <a:t>Input Clock Freq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800" b="1" dirty="0" smtClean="0">
                          <a:effectLst/>
                        </a:rPr>
                        <a:t> </a:t>
                      </a:r>
                      <a:r>
                        <a:rPr lang="en-US" sz="800" b="1" dirty="0">
                          <a:effectLst/>
                        </a:rPr>
                        <a:t>core = 800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1000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core </a:t>
                      </a:r>
                      <a:r>
                        <a:rPr lang="en-US" sz="800" b="1" dirty="0">
                          <a:effectLst/>
                        </a:rPr>
                        <a:t>= 1200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1400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66.67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2</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80.00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100.00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156.25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383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6</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312.50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127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223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122.88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tx1"/>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latin typeface="+mj-lt"/>
                <a:ea typeface="+mj-ea"/>
                <a:cs typeface="+mj-cs"/>
              </a:rPr>
              <a:t>Diagram</a:t>
            </a:r>
            <a:endParaRPr kumimoji="0" lang="en-US" sz="3200" b="1" i="0" u="none" strike="noStrike" kern="0" cap="none" spc="0" normalizeH="0" baseline="0" noProof="0" dirty="0">
              <a:ln>
                <a:noFill/>
              </a:ln>
              <a:solidFill>
                <a:schemeClr val="tx1"/>
              </a:solidFill>
              <a:effectLst/>
              <a:uLnTx/>
              <a:uFillTx/>
              <a:latin typeface="+mj-lt"/>
              <a:ea typeface="+mj-ea"/>
              <a:cs typeface="+mj-cs"/>
            </a:endParaRPr>
          </a:p>
        </p:txBody>
      </p:sp>
      <p:sp>
        <p:nvSpPr>
          <p:cNvPr id="2" name="Rectangle 1"/>
          <p:cNvSpPr/>
          <p:nvPr/>
        </p:nvSpPr>
        <p:spPr bwMode="auto">
          <a:xfrm>
            <a:off x="4076700" y="228600"/>
            <a:ext cx="1066800" cy="66868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Boot Start</a:t>
            </a:r>
          </a:p>
        </p:txBody>
      </p:sp>
      <p:sp>
        <p:nvSpPr>
          <p:cNvPr id="7" name="Rectangle 6"/>
          <p:cNvSpPr/>
          <p:nvPr/>
        </p:nvSpPr>
        <p:spPr bwMode="auto">
          <a:xfrm>
            <a:off x="4076700" y="2056795"/>
            <a:ext cx="1066800" cy="5334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Latch the boot mode from the Boot Strap Pins</a:t>
            </a:r>
            <a:endParaRPr kumimoji="0" lang="en-US" sz="900" b="0" i="0" u="none" strike="noStrike" cap="none" normalizeH="0" baseline="0" dirty="0" smtClean="0">
              <a:ln>
                <a:noFill/>
              </a:ln>
              <a:solidFill>
                <a:schemeClr val="tx1"/>
              </a:solidFill>
              <a:effectLst/>
              <a:latin typeface="Arial" pitchFamily="34" charset="0"/>
            </a:endParaRPr>
          </a:p>
        </p:txBody>
      </p:sp>
      <p:sp>
        <p:nvSpPr>
          <p:cNvPr id="3" name="Diamond 2"/>
          <p:cNvSpPr/>
          <p:nvPr/>
        </p:nvSpPr>
        <p:spPr bwMode="auto">
          <a:xfrm>
            <a:off x="4076700" y="1123191"/>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chemeClr val="tx1"/>
                </a:solidFill>
                <a:effectLst/>
                <a:latin typeface="Arial" pitchFamily="34" charset="0"/>
              </a:rPr>
              <a:t>POR</a:t>
            </a:r>
            <a:r>
              <a:rPr kumimoji="0" lang="en-US" sz="800" i="0" u="none" strike="noStrike" cap="none" normalizeH="0" dirty="0" smtClean="0">
                <a:ln>
                  <a:noFill/>
                </a:ln>
                <a:solidFill>
                  <a:schemeClr val="tx1"/>
                </a:solidFill>
                <a:effectLst/>
                <a:latin typeface="Arial" pitchFamily="34" charset="0"/>
              </a:rPr>
              <a:t> or RESETFULL?</a:t>
            </a:r>
            <a:endParaRPr kumimoji="0" lang="en-US" sz="80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5867400" y="3626209"/>
            <a:ext cx="1066800" cy="43666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Initialize the PLLs</a:t>
            </a:r>
            <a:endParaRPr kumimoji="0" lang="en-US" sz="9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4076700" y="4446388"/>
            <a:ext cx="1066800" cy="228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PLL is bypassed</a:t>
            </a:r>
            <a:endParaRPr kumimoji="0" lang="en-US" sz="9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286000" y="2018695"/>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Check the PWRSTATECTL Register for hibernation</a:t>
            </a:r>
            <a:endParaRPr kumimoji="0" lang="en-US" sz="9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2286000" y="3842183"/>
            <a:ext cx="1066800" cy="604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the address provided by the PWRSTATECTL</a:t>
            </a:r>
            <a:endParaRPr kumimoji="0" lang="en-US" sz="9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076700" y="5105400"/>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function depending on the boot mode</a:t>
            </a:r>
            <a:endParaRPr kumimoji="0" lang="en-US" sz="9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4076700" y="6019800"/>
            <a:ext cx="10668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mode specific process</a:t>
            </a:r>
            <a:endParaRPr kumimoji="0" lang="en-US" sz="9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4076700" y="2859995"/>
            <a:ext cx="1066800" cy="38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Parameter Table init</a:t>
            </a:r>
            <a:endParaRPr kumimoji="0" lang="en-US" sz="900" b="0" i="0" u="none" strike="noStrike" cap="none" normalizeH="0" baseline="0" dirty="0" smtClean="0">
              <a:ln>
                <a:noFill/>
              </a:ln>
              <a:solidFill>
                <a:schemeClr val="tx1"/>
              </a:solidFill>
              <a:effectLst/>
              <a:latin typeface="Arial" pitchFamily="34" charset="0"/>
            </a:endParaRPr>
          </a:p>
        </p:txBody>
      </p:sp>
      <p:sp>
        <p:nvSpPr>
          <p:cNvPr id="16" name="Diamond 15"/>
          <p:cNvSpPr/>
          <p:nvPr/>
        </p:nvSpPr>
        <p:spPr bwMode="auto">
          <a:xfrm>
            <a:off x="4076700" y="3501643"/>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sp>
        <p:nvSpPr>
          <p:cNvPr id="17" name="Diamond 16"/>
          <p:cNvSpPr/>
          <p:nvPr/>
        </p:nvSpPr>
        <p:spPr bwMode="auto">
          <a:xfrm>
            <a:off x="2286000" y="2859995"/>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a:stCxn id="2" idx="2"/>
            <a:endCxn id="3" idx="0"/>
          </p:cNvCxnSpPr>
          <p:nvPr/>
        </p:nvCxnSpPr>
        <p:spPr bwMode="auto">
          <a:xfrm>
            <a:off x="4610100" y="897280"/>
            <a:ext cx="0" cy="22591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a:stCxn id="7" idx="2"/>
            <a:endCxn id="14" idx="0"/>
          </p:cNvCxnSpPr>
          <p:nvPr/>
        </p:nvCxnSpPr>
        <p:spPr bwMode="auto">
          <a:xfrm>
            <a:off x="4610100" y="2590195"/>
            <a:ext cx="0" cy="269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6" idx="3"/>
            <a:endCxn id="8" idx="1"/>
          </p:cNvCxnSpPr>
          <p:nvPr/>
        </p:nvCxnSpPr>
        <p:spPr bwMode="auto">
          <a:xfrm>
            <a:off x="5143500" y="3844543"/>
            <a:ext cx="7239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a:stCxn id="16" idx="2"/>
            <a:endCxn id="9" idx="0"/>
          </p:cNvCxnSpPr>
          <p:nvPr/>
        </p:nvCxnSpPr>
        <p:spPr bwMode="auto">
          <a:xfrm>
            <a:off x="4610100" y="4187443"/>
            <a:ext cx="0" cy="2589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a:stCxn id="9" idx="2"/>
            <a:endCxn id="12" idx="0"/>
          </p:cNvCxnSpPr>
          <p:nvPr/>
        </p:nvCxnSpPr>
        <p:spPr bwMode="auto">
          <a:xfrm>
            <a:off x="4610100" y="4674988"/>
            <a:ext cx="0" cy="4304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a:stCxn id="12" idx="2"/>
            <a:endCxn id="13" idx="0"/>
          </p:cNvCxnSpPr>
          <p:nvPr/>
        </p:nvCxnSpPr>
        <p:spPr bwMode="auto">
          <a:xfrm>
            <a:off x="4610100" y="5715000"/>
            <a:ext cx="0"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Arrow Connector 29"/>
          <p:cNvCxnSpPr>
            <a:stCxn id="10" idx="2"/>
            <a:endCxn id="17" idx="0"/>
          </p:cNvCxnSpPr>
          <p:nvPr/>
        </p:nvCxnSpPr>
        <p:spPr bwMode="auto">
          <a:xfrm>
            <a:off x="2819400" y="2628295"/>
            <a:ext cx="0" cy="2317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4" name="Straight Arrow Connector 1023"/>
          <p:cNvCxnSpPr>
            <a:stCxn id="17" idx="2"/>
            <a:endCxn id="11" idx="0"/>
          </p:cNvCxnSpPr>
          <p:nvPr/>
        </p:nvCxnSpPr>
        <p:spPr bwMode="auto">
          <a:xfrm>
            <a:off x="2819400" y="3545795"/>
            <a:ext cx="0" cy="2963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7" name="Straight Arrow Connector 1026"/>
          <p:cNvCxnSpPr>
            <a:stCxn id="3" idx="2"/>
            <a:endCxn id="7" idx="0"/>
          </p:cNvCxnSpPr>
          <p:nvPr/>
        </p:nvCxnSpPr>
        <p:spPr bwMode="auto">
          <a:xfrm>
            <a:off x="4610100" y="1808991"/>
            <a:ext cx="0" cy="2478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9" name="Straight Arrow Connector 1028"/>
          <p:cNvCxnSpPr>
            <a:stCxn id="14" idx="2"/>
            <a:endCxn id="16" idx="0"/>
          </p:cNvCxnSpPr>
          <p:nvPr/>
        </p:nvCxnSpPr>
        <p:spPr bwMode="auto">
          <a:xfrm>
            <a:off x="4610100" y="3247772"/>
            <a:ext cx="0" cy="25387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35" name="Straight Connector 1034"/>
          <p:cNvCxnSpPr>
            <a:stCxn id="3" idx="1"/>
          </p:cNvCxnSpPr>
          <p:nvPr/>
        </p:nvCxnSpPr>
        <p:spPr bwMode="auto">
          <a:xfrm flipH="1">
            <a:off x="2819400" y="1466091"/>
            <a:ext cx="12573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37" name="Straight Arrow Connector 1036"/>
          <p:cNvCxnSpPr>
            <a:endCxn id="10" idx="0"/>
          </p:cNvCxnSpPr>
          <p:nvPr/>
        </p:nvCxnSpPr>
        <p:spPr bwMode="auto">
          <a:xfrm>
            <a:off x="2819400" y="1466091"/>
            <a:ext cx="0" cy="5526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3" name="Straight Connector 1042"/>
          <p:cNvCxnSpPr>
            <a:stCxn id="8" idx="2"/>
          </p:cNvCxnSpPr>
          <p:nvPr/>
        </p:nvCxnSpPr>
        <p:spPr bwMode="auto">
          <a:xfrm>
            <a:off x="6400800" y="4062876"/>
            <a:ext cx="0" cy="8273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45" name="Straight Arrow Connector 1044"/>
          <p:cNvCxnSpPr/>
          <p:nvPr/>
        </p:nvCxnSpPr>
        <p:spPr bwMode="auto">
          <a:xfrm flipH="1">
            <a:off x="4610100" y="4890194"/>
            <a:ext cx="17907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9" name="Straight Connector 1048"/>
          <p:cNvCxnSpPr/>
          <p:nvPr/>
        </p:nvCxnSpPr>
        <p:spPr bwMode="auto">
          <a:xfrm>
            <a:off x="3657600" y="3196070"/>
            <a:ext cx="0" cy="1694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51" name="Straight Arrow Connector 1050"/>
          <p:cNvCxnSpPr/>
          <p:nvPr/>
        </p:nvCxnSpPr>
        <p:spPr bwMode="auto">
          <a:xfrm>
            <a:off x="3657600" y="4890194"/>
            <a:ext cx="9525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53" name="TextBox 1052"/>
          <p:cNvSpPr txBox="1"/>
          <p:nvPr/>
        </p:nvSpPr>
        <p:spPr>
          <a:xfrm>
            <a:off x="2300245" y="3066930"/>
            <a:ext cx="1038309" cy="276999"/>
          </a:xfrm>
          <a:prstGeom prst="rect">
            <a:avLst/>
          </a:prstGeom>
          <a:noFill/>
        </p:spPr>
        <p:txBody>
          <a:bodyPr wrap="square" rtlCol="0">
            <a:spAutoFit/>
          </a:bodyPr>
          <a:lstStyle/>
          <a:p>
            <a:pPr algn="ctr"/>
            <a:r>
              <a:rPr lang="en-US" sz="1100" dirty="0" smtClean="0">
                <a:latin typeface="Arial" pitchFamily="34" charset="0"/>
                <a:cs typeface="Arial" pitchFamily="34" charset="0"/>
              </a:rPr>
              <a:t>Hibernation</a:t>
            </a:r>
            <a:r>
              <a:rPr lang="en-US" sz="1200" dirty="0" smtClean="0"/>
              <a:t>?</a:t>
            </a:r>
            <a:endParaRPr lang="en-US" sz="1200" dirty="0"/>
          </a:p>
        </p:txBody>
      </p:sp>
      <p:sp>
        <p:nvSpPr>
          <p:cNvPr id="63" name="TextBox 62"/>
          <p:cNvSpPr txBox="1"/>
          <p:nvPr/>
        </p:nvSpPr>
        <p:spPr>
          <a:xfrm>
            <a:off x="4090945" y="3703683"/>
            <a:ext cx="1038309" cy="276999"/>
          </a:xfrm>
          <a:prstGeom prst="rect">
            <a:avLst/>
          </a:prstGeom>
          <a:noFill/>
        </p:spPr>
        <p:txBody>
          <a:bodyPr wrap="square" rtlCol="0">
            <a:spAutoFit/>
          </a:bodyPr>
          <a:lstStyle/>
          <a:p>
            <a:pPr algn="ctr"/>
            <a:r>
              <a:rPr lang="en-US" sz="1200" dirty="0" smtClean="0"/>
              <a:t>PLL required?</a:t>
            </a:r>
            <a:endParaRPr lang="en-US" sz="1200" dirty="0"/>
          </a:p>
        </p:txBody>
      </p:sp>
      <p:sp>
        <p:nvSpPr>
          <p:cNvPr id="64" name="TextBox 63"/>
          <p:cNvSpPr txBox="1"/>
          <p:nvPr/>
        </p:nvSpPr>
        <p:spPr>
          <a:xfrm>
            <a:off x="4722547" y="1750044"/>
            <a:ext cx="761999" cy="276999"/>
          </a:xfrm>
          <a:prstGeom prst="rect">
            <a:avLst/>
          </a:prstGeom>
          <a:noFill/>
          <a:ln w="12700">
            <a:noFill/>
          </a:ln>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5" name="TextBox 64"/>
          <p:cNvSpPr txBox="1"/>
          <p:nvPr/>
        </p:nvSpPr>
        <p:spPr>
          <a:xfrm>
            <a:off x="2971800" y="121920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66" name="TextBox 65"/>
          <p:cNvSpPr txBox="1"/>
          <p:nvPr/>
        </p:nvSpPr>
        <p:spPr>
          <a:xfrm>
            <a:off x="5261508" y="3567544"/>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7" name="TextBox 66"/>
          <p:cNvSpPr txBox="1"/>
          <p:nvPr/>
        </p:nvSpPr>
        <p:spPr>
          <a:xfrm>
            <a:off x="2361525" y="352961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cxnSp>
        <p:nvCxnSpPr>
          <p:cNvPr id="32" name="Straight Connector 31"/>
          <p:cNvCxnSpPr/>
          <p:nvPr/>
        </p:nvCxnSpPr>
        <p:spPr bwMode="auto">
          <a:xfrm>
            <a:off x="3352800" y="3194803"/>
            <a:ext cx="304800" cy="253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3341336" y="2968597"/>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78" name="TextBox 77"/>
          <p:cNvSpPr txBox="1"/>
          <p:nvPr/>
        </p:nvSpPr>
        <p:spPr>
          <a:xfrm>
            <a:off x="4616843" y="4137955"/>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Tree>
    <p:extLst>
      <p:ext uri="{BB962C8B-B14F-4D97-AF65-F5344CB8AC3E}">
        <p14:creationId xmlns="" xmlns:p14="http://schemas.microsoft.com/office/powerpoint/2010/main" val="2729496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1981199"/>
            <a:ext cx="8505825" cy="4267201"/>
          </a:xfrm>
        </p:spPr>
        <p:txBody>
          <a:bodyPr/>
          <a:lstStyle/>
          <a:p>
            <a:pPr eaLnBrk="1" hangingPunct="1"/>
            <a:r>
              <a:rPr lang="en-US" sz="2800" dirty="0" smtClean="0"/>
              <a:t>Boot Modes</a:t>
            </a:r>
          </a:p>
          <a:p>
            <a:pPr lvl="1" eaLnBrk="1" hangingPunct="1"/>
            <a:r>
              <a:rPr lang="en-US" sz="2400" dirty="0" smtClean="0"/>
              <a:t> configuration pins </a:t>
            </a:r>
          </a:p>
          <a:p>
            <a:pPr lvl="1" eaLnBrk="1" hangingPunct="1"/>
            <a:r>
              <a:rPr lang="en-US" sz="2400" dirty="0" smtClean="0"/>
              <a:t>magic address</a:t>
            </a:r>
          </a:p>
          <a:p>
            <a:pPr lvl="1" eaLnBrk="1" hangingPunct="1"/>
            <a:r>
              <a:rPr lang="en-US" sz="2400" dirty="0" smtClean="0"/>
              <a:t>triggering and reset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keyStone 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The BOOT </a:t>
            </a:r>
          </a:p>
          <a:p>
            <a:pPr lvl="1" eaLnBrk="1" hangingPunct="1"/>
            <a:r>
              <a:rPr lang="en-US" sz="2400" dirty="0" smtClean="0"/>
              <a:t>Motivation </a:t>
            </a:r>
          </a:p>
          <a:p>
            <a:pPr lvl="1" eaLnBrk="1" hangingPunct="1"/>
            <a:r>
              <a:rPr lang="en-US" sz="2400" dirty="0" smtClean="0"/>
              <a:t>RBL</a:t>
            </a:r>
          </a:p>
          <a:p>
            <a:pPr eaLnBrk="1" hangingPunct="1"/>
            <a:r>
              <a:rPr lang="en-US" sz="2800" dirty="0" smtClean="0"/>
              <a:t>Boot Modes</a:t>
            </a:r>
          </a:p>
          <a:p>
            <a:pPr lvl="1" eaLnBrk="1" hangingPunct="1"/>
            <a:r>
              <a:rPr lang="en-US" sz="2400" dirty="0" smtClean="0"/>
              <a:t> configuration pins </a:t>
            </a:r>
          </a:p>
          <a:p>
            <a:pPr lvl="1" eaLnBrk="1" hangingPunct="1"/>
            <a:r>
              <a:rPr lang="en-US" sz="2400" dirty="0" smtClean="0"/>
              <a:t>magic address</a:t>
            </a:r>
          </a:p>
          <a:p>
            <a:pPr lvl="1" eaLnBrk="1" hangingPunct="1"/>
            <a:r>
              <a:rPr lang="en-US" sz="2400" dirty="0" smtClean="0"/>
              <a:t>triggering and reset</a:t>
            </a:r>
          </a:p>
          <a:p>
            <a:pPr eaLnBrk="1" hangingPunct="1"/>
            <a:r>
              <a:rPr lang="en-US" sz="2800" dirty="0" smtClean="0"/>
              <a:t>File formats </a:t>
            </a:r>
          </a:p>
          <a:p>
            <a:pPr lvl="1" eaLnBrk="1" hangingPunct="1"/>
            <a:r>
              <a:rPr lang="en-US" sz="2400" dirty="0" smtClean="0"/>
              <a:t>DSP formats</a:t>
            </a:r>
          </a:p>
          <a:p>
            <a:pPr lvl="1" eaLnBrk="1" hangingPunct="1"/>
            <a:r>
              <a:rPr lang="en-US" sz="2400" dirty="0" smtClean="0"/>
              <a:t>ARM formats</a:t>
            </a:r>
          </a:p>
          <a:p>
            <a:pPr lvl="1" eaLnBrk="1" hangingPunct="1"/>
            <a:r>
              <a:rPr lang="en-US" sz="2400" dirty="0" smtClean="0"/>
              <a:t>TI Tools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KeyStone I 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70413" y="381000"/>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z="1600" kern="0" dirty="0" smtClean="0"/>
              <a:t>Some members have NAND boot as well</a:t>
            </a: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Boot Modes and ARM master boot</a:t>
            </a:r>
          </a:p>
        </p:txBody>
      </p:sp>
      <p:sp>
        <p:nvSpPr>
          <p:cNvPr id="3" name="Text Placeholder 2"/>
          <p:cNvSpPr>
            <a:spLocks noGrp="1"/>
          </p:cNvSpPr>
          <p:nvPr>
            <p:ph type="body" sz="half" idx="1"/>
          </p:nvPr>
        </p:nvSpPr>
        <p:spPr>
          <a:xfrm>
            <a:off x="333375" y="1185863"/>
            <a:ext cx="7591425" cy="2319337"/>
          </a:xfrm>
        </p:spPr>
        <p:txBody>
          <a:bodyPr/>
          <a:lstStyle/>
          <a:p>
            <a:r>
              <a:rPr lang="en-US" sz="2000" dirty="0" smtClean="0"/>
              <a:t>The different boot methods are:</a:t>
            </a:r>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boot</a:t>
            </a:r>
          </a:p>
          <a:p>
            <a:r>
              <a:rPr lang="en-US" sz="2000" dirty="0" smtClean="0"/>
              <a:t>The various boot mode available depend on the device used.</a:t>
            </a:r>
          </a:p>
          <a:p>
            <a:r>
              <a:rPr lang="en-US" sz="2000" dirty="0" smtClean="0"/>
              <a:t>To select the boot mode refer to the data manual for the different options available</a:t>
            </a:r>
          </a:p>
          <a:p>
            <a:endParaRPr lang="en-US" dirty="0"/>
          </a:p>
        </p:txBody>
      </p:sp>
    </p:spTree>
    <p:extLst>
      <p:ext uri="{BB962C8B-B14F-4D97-AF65-F5344CB8AC3E}">
        <p14:creationId xmlns:p14="http://schemas.microsoft.com/office/powerpoint/2010/main" xmlns="" val="1894024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KeyStone II boot strap selection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216633071"/>
              </p:ext>
            </p:extLst>
          </p:nvPr>
        </p:nvGraphicFramePr>
        <p:xfrm>
          <a:off x="533399" y="1219196"/>
          <a:ext cx="8251188" cy="4808228"/>
        </p:xfrm>
        <a:graphic>
          <a:graphicData uri="http://schemas.openxmlformats.org/drawingml/2006/table">
            <a:tbl>
              <a:tblPr firstRow="1" firstCol="1" bandRow="1">
                <a:tableStyleId>{5C22544A-7EE6-4342-B048-85BDC9FD1C3A}</a:tableStyleId>
              </a:tblPr>
              <a:tblGrid>
                <a:gridCol w="335025"/>
                <a:gridCol w="335025"/>
                <a:gridCol w="335025"/>
                <a:gridCol w="335025"/>
                <a:gridCol w="335025"/>
                <a:gridCol w="1186946"/>
                <a:gridCol w="1186946"/>
                <a:gridCol w="335025"/>
                <a:gridCol w="335025"/>
                <a:gridCol w="335025"/>
                <a:gridCol w="335025"/>
                <a:gridCol w="335025"/>
                <a:gridCol w="335025"/>
                <a:gridCol w="335025"/>
                <a:gridCol w="335025"/>
                <a:gridCol w="335025"/>
                <a:gridCol w="1186946"/>
              </a:tblGrid>
              <a:tr h="218556">
                <a:tc gridSpan="17">
                  <a:txBody>
                    <a:bodyPr/>
                    <a:lstStyle/>
                    <a:p>
                      <a:pPr marL="0" marR="0" algn="ctr">
                        <a:spcBef>
                          <a:spcPts val="0"/>
                        </a:spcBef>
                        <a:spcAft>
                          <a:spcPts val="0"/>
                        </a:spcAft>
                      </a:pPr>
                      <a:r>
                        <a:rPr lang="en-US" sz="700" dirty="0">
                          <a:effectLst/>
                        </a:rPr>
                        <a:t>DEVSTAT Boot Mode Pins ROM Mapping</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700" dirty="0">
                          <a:effectLst/>
                        </a:rPr>
                        <a:t>16</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15</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14</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13</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12</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11</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10</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9</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8</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7</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6</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5</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4</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3</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2</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Mode</a:t>
                      </a:r>
                      <a:endParaRPr lang="en-US" sz="12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Arm en</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Sys en</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700" dirty="0">
                          <a:effectLst/>
                        </a:rPr>
                        <a:t>Boot Master</a:t>
                      </a:r>
                      <a:endParaRPr lang="en-US" sz="12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Sleep</a:t>
                      </a:r>
                      <a:endParaRPr lang="en-US" sz="1200" dirty="0">
                        <a:effectLst/>
                        <a:latin typeface="Times New Roman"/>
                        <a:ea typeface="Times New Roman"/>
                      </a:endParaRPr>
                    </a:p>
                  </a:txBody>
                  <a:tcPr marL="68580" marR="68580" marT="0" marB="0" anchor="ctr"/>
                </a:tc>
              </a:tr>
              <a:tr h="218556">
                <a:tc gridSpan="2">
                  <a:txBody>
                    <a:bodyPr/>
                    <a:lstStyle/>
                    <a:p>
                      <a:pPr marL="0" marR="0" algn="ctr">
                        <a:spcBef>
                          <a:spcPts val="0"/>
                        </a:spcBef>
                        <a:spcAft>
                          <a:spcPts val="0"/>
                        </a:spcAft>
                      </a:pPr>
                      <a:r>
                        <a:rPr lang="en-US" sz="700" dirty="0">
                          <a:effectLst/>
                        </a:rPr>
                        <a:t>Slave Addr</a:t>
                      </a:r>
                      <a:endParaRPr lang="en-US" sz="1200" dirty="0">
                        <a:effectLst/>
                        <a:latin typeface="Times New Roman"/>
                        <a:ea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I2C Slave</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Bus Address</a:t>
                      </a:r>
                      <a:endParaRPr lang="en-US" sz="1200" dirty="0">
                        <a:effectLst/>
                        <a:latin typeface="Times New Roman"/>
                        <a:ea typeface="Times New Roman"/>
                      </a:endParaRPr>
                    </a:p>
                  </a:txBody>
                  <a:tcPr marL="68580" marR="68580" marT="0" marB="0" anchor="ctr"/>
                </a:tc>
                <a:tc hMerge="1">
                  <a:txBody>
                    <a:bodyPr/>
                    <a:lstStyle/>
                    <a:p>
                      <a:endParaRPr lang="en-US"/>
                    </a:p>
                  </a:txBody>
                  <a:tcPr/>
                </a:tc>
                <a:tc rowSpan="2" gridSpan="3">
                  <a:txBody>
                    <a:bodyPr/>
                    <a:lstStyle/>
                    <a:p>
                      <a:pPr marL="0" marR="0" algn="ctr">
                        <a:spcBef>
                          <a:spcPts val="0"/>
                        </a:spcBef>
                        <a:spcAft>
                          <a:spcPts val="0"/>
                        </a:spcAft>
                      </a:pPr>
                      <a:r>
                        <a:rPr lang="en-US" sz="700" dirty="0">
                          <a:effectLst/>
                        </a:rPr>
                        <a:t>Param Idx / Offset</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I2C Master</a:t>
                      </a:r>
                      <a:endParaRPr lang="en-US" sz="12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700" dirty="0">
                          <a:effectLst/>
                        </a:rPr>
                        <a:t>width</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csel</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700" dirty="0">
                          <a:effectLst/>
                        </a:rPr>
                        <a:t>mode</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Npin</a:t>
                      </a:r>
                      <a:endParaRPr lang="en-US" sz="1200" dirty="0">
                        <a:effectLst/>
                        <a:latin typeface="Times New Roman"/>
                        <a:ea typeface="Times New Roman"/>
                      </a:endParaRPr>
                    </a:p>
                  </a:txBody>
                  <a:tcPr marL="68580" marR="68580" marT="0" marB="0" anchor="ct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SPI</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base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a:txBody>
                    <a:bodyPr/>
                    <a:lstStyle/>
                    <a:p>
                      <a:pPr marL="0" marR="0" algn="ctr">
                        <a:spcBef>
                          <a:spcPts val="0"/>
                        </a:spcBef>
                        <a:spcAft>
                          <a:spcPts val="0"/>
                        </a:spcAft>
                      </a:pPr>
                      <a:r>
                        <a:rPr lang="en-US" sz="700" dirty="0">
                          <a:effectLst/>
                        </a:rPr>
                        <a:t>wait</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width</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XIP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Chip sel</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XIP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700" dirty="0">
                          <a:effectLst/>
                        </a:rPr>
                        <a:t>First Block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700" dirty="0">
                          <a:effectLst/>
                        </a:rPr>
                        <a:t>Clear</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NAND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Chip Sel</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NAND (GEM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lane</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Clock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Data Rate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SRIO (ARM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a:effectLst/>
                        </a:rPr>
                        <a:t>Lane Setup</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SRIO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Pa clk</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Ext Con</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Ethernet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700" dirty="0">
                          <a:effectLst/>
                        </a:rPr>
                        <a:t>rsvd</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Lane Setup</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Ethernet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700" dirty="0">
                          <a:effectLst/>
                        </a:rPr>
                        <a:t>Bar Config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PCIe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smtClean="0">
                          <a:effectLst/>
                        </a:rPr>
                        <a:t>SerDes </a:t>
                      </a:r>
                      <a:r>
                        <a:rPr lang="en-US" sz="700" dirty="0">
                          <a:effectLst/>
                        </a:rPr>
                        <a:t>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PCIe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Data Rate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Hyperlink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smtClean="0">
                          <a:effectLst/>
                        </a:rPr>
                        <a:t>SerDes </a:t>
                      </a:r>
                      <a:r>
                        <a:rPr lang="en-US" sz="700" dirty="0">
                          <a:effectLst/>
                        </a:rPr>
                        <a:t>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Hyperlink (GEM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UART (ARM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UART (GEM Master)</a:t>
                      </a:r>
                      <a:endParaRPr lang="en-US" sz="12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xmlns="" val="4171260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the BOOT process</a:t>
            </a:r>
            <a:endParaRPr lang="en-US"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initiates 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xmlns="" val="4022532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Tree>
    <p:extLst>
      <p:ext uri="{BB962C8B-B14F-4D97-AF65-F5344CB8AC3E}">
        <p14:creationId xmlns:p14="http://schemas.microsoft.com/office/powerpoint/2010/main" xmlns="" val="3444391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438399"/>
            <a:ext cx="8505825" cy="3810001"/>
          </a:xfrm>
        </p:spPr>
        <p:txBody>
          <a:bodyPr/>
          <a:lstStyle/>
          <a:p>
            <a:pPr eaLnBrk="1" hangingPunct="1"/>
            <a:r>
              <a:rPr lang="en-US" sz="2800" dirty="0" smtClean="0"/>
              <a:t>File formats </a:t>
            </a:r>
          </a:p>
          <a:p>
            <a:pPr lvl="1" eaLnBrk="1" hangingPunct="1"/>
            <a:r>
              <a:rPr lang="en-US" sz="2400" dirty="0" smtClean="0"/>
              <a:t>DSP formats</a:t>
            </a:r>
          </a:p>
          <a:p>
            <a:pPr lvl="1" eaLnBrk="1" hangingPunct="1"/>
            <a:r>
              <a:rPr lang="en-US" sz="2400" dirty="0" smtClean="0"/>
              <a:t>ARM formats</a:t>
            </a:r>
          </a:p>
          <a:p>
            <a:pPr lvl="1" eaLnBrk="1" hangingPunct="1"/>
            <a:r>
              <a:rPr lang="en-US" sz="2400" dirty="0" smtClean="0"/>
              <a:t>TI Tools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a configuration table, part 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Masters boot modes expect two tables</a:t>
            </a:r>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registers. </a:t>
            </a:r>
          </a:p>
          <a:p>
            <a:pPr lvl="1"/>
            <a:endParaRPr lang="en-US" dirty="0"/>
          </a:p>
        </p:txBody>
      </p:sp>
    </p:spTree>
    <p:extLst>
      <p:ext uri="{BB962C8B-B14F-4D97-AF65-F5344CB8AC3E}">
        <p14:creationId xmlns:p14="http://schemas.microsoft.com/office/powerpoint/2010/main" xmlns="" val="4158068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a reserved L2 of Core 0.</a:t>
            </a:r>
          </a:p>
          <a:p>
            <a:r>
              <a:rPr lang="en-US" sz="2400" dirty="0" smtClean="0"/>
              <a:t>The first 10-byte 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rest of the Boot Parameter Table is boot-mode dependent.</a:t>
            </a:r>
          </a:p>
        </p:txBody>
      </p:sp>
    </p:spTree>
    <p:extLst>
      <p:ext uri="{BB962C8B-B14F-4D97-AF65-F5344CB8AC3E}">
        <p14:creationId xmlns:p14="http://schemas.microsoft.com/office/powerpoint/2010/main" xmlns="" val="1511859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Table Setup</a:t>
            </a:r>
            <a:endParaRPr lang="en-US" dirty="0"/>
          </a:p>
        </p:txBody>
      </p:sp>
      <p:sp>
        <p:nvSpPr>
          <p:cNvPr id="18" name="Rectangle 17"/>
          <p:cNvSpPr/>
          <p:nvPr/>
        </p:nvSpPr>
        <p:spPr bwMode="auto">
          <a:xfrm>
            <a:off x="5586204" y="1039152"/>
            <a:ext cx="2437726" cy="190432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cxnSp>
        <p:nvCxnSpPr>
          <p:cNvPr id="19" name="Straight Connector 18"/>
          <p:cNvCxnSpPr/>
          <p:nvPr/>
        </p:nvCxnSpPr>
        <p:spPr bwMode="auto">
          <a:xfrm>
            <a:off x="5586204" y="15718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585867" y="1800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585867" y="20290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86204" y="24862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585867" y="22576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586204" y="2943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585867" y="316990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86204" y="344233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586204" y="5545063"/>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86204" y="581816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TextBox 29"/>
          <p:cNvSpPr txBox="1"/>
          <p:nvPr/>
        </p:nvSpPr>
        <p:spPr>
          <a:xfrm>
            <a:off x="5742650" y="1555691"/>
            <a:ext cx="2510554" cy="276999"/>
          </a:xfrm>
          <a:prstGeom prst="rect">
            <a:avLst/>
          </a:prstGeom>
          <a:noFill/>
        </p:spPr>
        <p:txBody>
          <a:bodyPr wrap="square" rtlCol="0">
            <a:spAutoFit/>
          </a:bodyPr>
          <a:lstStyle/>
          <a:p>
            <a:r>
              <a:rPr lang="en-US" sz="1200" dirty="0" smtClean="0">
                <a:latin typeface="Arial" pitchFamily="34" charset="0"/>
                <a:cs typeface="Arial" pitchFamily="34" charset="0"/>
              </a:rPr>
              <a:t>Default I2C Parameter Table</a:t>
            </a:r>
            <a:endParaRPr lang="en-US" sz="1200" dirty="0">
              <a:latin typeface="Arial" pitchFamily="34" charset="0"/>
              <a:cs typeface="Arial" pitchFamily="34" charset="0"/>
            </a:endParaRPr>
          </a:p>
        </p:txBody>
      </p:sp>
      <p:sp>
        <p:nvSpPr>
          <p:cNvPr id="31" name="TextBox 30"/>
          <p:cNvSpPr txBox="1"/>
          <p:nvPr/>
        </p:nvSpPr>
        <p:spPr>
          <a:xfrm>
            <a:off x="5742650" y="1782421"/>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SRIO Parameter Table </a:t>
            </a:r>
            <a:endParaRPr lang="en-US" sz="1200" dirty="0">
              <a:latin typeface="Arial" pitchFamily="34" charset="0"/>
              <a:cs typeface="Arial" pitchFamily="34" charset="0"/>
            </a:endParaRPr>
          </a:p>
        </p:txBody>
      </p:sp>
      <p:sp>
        <p:nvSpPr>
          <p:cNvPr id="32" name="TextBox 31"/>
          <p:cNvSpPr txBox="1"/>
          <p:nvPr/>
        </p:nvSpPr>
        <p:spPr>
          <a:xfrm>
            <a:off x="5738604" y="2570980"/>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 </a:t>
            </a:r>
            <a:endParaRPr lang="en-US" sz="1200" dirty="0">
              <a:latin typeface="Arial" pitchFamily="34" charset="0"/>
              <a:cs typeface="Arial" pitchFamily="34" charset="0"/>
            </a:endParaRPr>
          </a:p>
        </p:txBody>
      </p:sp>
      <p:sp>
        <p:nvSpPr>
          <p:cNvPr id="33" name="TextBox 32"/>
          <p:cNvSpPr txBox="1"/>
          <p:nvPr/>
        </p:nvSpPr>
        <p:spPr>
          <a:xfrm>
            <a:off x="5747370" y="2006645"/>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 Parameter Table </a:t>
            </a:r>
            <a:endParaRPr lang="en-US" sz="1200" dirty="0">
              <a:latin typeface="Arial" pitchFamily="34" charset="0"/>
              <a:cs typeface="Arial" pitchFamily="34" charset="0"/>
            </a:endParaRPr>
          </a:p>
        </p:txBody>
      </p:sp>
      <p:sp>
        <p:nvSpPr>
          <p:cNvPr id="34" name="TextBox 33"/>
          <p:cNvSpPr txBox="1"/>
          <p:nvPr/>
        </p:nvSpPr>
        <p:spPr>
          <a:xfrm>
            <a:off x="5747370" y="2233896"/>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SPI Parameter Table </a:t>
            </a:r>
            <a:endParaRPr lang="en-US" sz="1200" dirty="0">
              <a:latin typeface="Arial" pitchFamily="34" charset="0"/>
              <a:cs typeface="Arial" pitchFamily="34" charset="0"/>
            </a:endParaRPr>
          </a:p>
        </p:txBody>
      </p:sp>
      <p:sp>
        <p:nvSpPr>
          <p:cNvPr id="35" name="TextBox 34"/>
          <p:cNvSpPr txBox="1"/>
          <p:nvPr/>
        </p:nvSpPr>
        <p:spPr>
          <a:xfrm>
            <a:off x="5747370" y="11915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a:t>
            </a:r>
            <a:endParaRPr lang="en-US" sz="1200" dirty="0">
              <a:latin typeface="Arial" pitchFamily="34" charset="0"/>
              <a:cs typeface="Arial" pitchFamily="34" charset="0"/>
            </a:endParaRPr>
          </a:p>
        </p:txBody>
      </p:sp>
      <p:sp>
        <p:nvSpPr>
          <p:cNvPr id="38" name="TextBox 37"/>
          <p:cNvSpPr txBox="1"/>
          <p:nvPr/>
        </p:nvSpPr>
        <p:spPr>
          <a:xfrm>
            <a:off x="5777378" y="31588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DEVSTAT Register</a:t>
            </a:r>
            <a:endParaRPr lang="en-US" sz="1200" dirty="0">
              <a:latin typeface="Arial" pitchFamily="34" charset="0"/>
              <a:cs typeface="Arial" pitchFamily="34" charset="0"/>
            </a:endParaRPr>
          </a:p>
        </p:txBody>
      </p:sp>
      <p:cxnSp>
        <p:nvCxnSpPr>
          <p:cNvPr id="41" name="Straight Connector 40"/>
          <p:cNvCxnSpPr/>
          <p:nvPr/>
        </p:nvCxnSpPr>
        <p:spPr bwMode="auto">
          <a:xfrm>
            <a:off x="5586204" y="513911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extBox 41"/>
          <p:cNvSpPr txBox="1"/>
          <p:nvPr/>
        </p:nvSpPr>
        <p:spPr>
          <a:xfrm>
            <a:off x="5804351" y="5105400"/>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3" name="TextBox 42"/>
          <p:cNvSpPr txBox="1"/>
          <p:nvPr/>
        </p:nvSpPr>
        <p:spPr>
          <a:xfrm>
            <a:off x="5801654" y="5545063"/>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Custom SPI Parameter Table </a:t>
            </a:r>
            <a:endParaRPr lang="en-US" sz="1200" dirty="0">
              <a:latin typeface="Arial" pitchFamily="34" charset="0"/>
              <a:cs typeface="Arial" pitchFamily="34" charset="0"/>
            </a:endParaRPr>
          </a:p>
        </p:txBody>
      </p:sp>
      <p:sp>
        <p:nvSpPr>
          <p:cNvPr id="45" name="TextBox 44"/>
          <p:cNvSpPr txBox="1"/>
          <p:nvPr/>
        </p:nvSpPr>
        <p:spPr>
          <a:xfrm>
            <a:off x="5804351" y="5771644"/>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6" name="TextBox 45"/>
          <p:cNvSpPr txBox="1"/>
          <p:nvPr/>
        </p:nvSpPr>
        <p:spPr>
          <a:xfrm>
            <a:off x="5787831" y="4256150"/>
            <a:ext cx="2209799" cy="276999"/>
          </a:xfrm>
          <a:prstGeom prst="rect">
            <a:avLst/>
          </a:prstGeom>
          <a:noFill/>
        </p:spPr>
        <p:txBody>
          <a:bodyPr wrap="square" rtlCol="0">
            <a:spAutoFit/>
          </a:bodyPr>
          <a:lstStyle/>
          <a:p>
            <a:r>
              <a:rPr lang="en-US" sz="1200" dirty="0" smtClean="0">
                <a:latin typeface="Arial" pitchFamily="34" charset="0"/>
                <a:cs typeface="Arial" pitchFamily="34" charset="0"/>
              </a:rPr>
              <a:t>L2 or MSMC</a:t>
            </a:r>
            <a:endParaRPr lang="en-US" sz="1200" dirty="0">
              <a:latin typeface="Arial" pitchFamily="34" charset="0"/>
              <a:cs typeface="Arial" pitchFamily="34" charset="0"/>
            </a:endParaRPr>
          </a:p>
        </p:txBody>
      </p:sp>
      <p:sp>
        <p:nvSpPr>
          <p:cNvPr id="48" name="TextBox 47"/>
          <p:cNvSpPr txBox="1"/>
          <p:nvPr/>
        </p:nvSpPr>
        <p:spPr>
          <a:xfrm>
            <a:off x="238716" y="1424752"/>
            <a:ext cx="4485684" cy="5201424"/>
          </a:xfrm>
          <a:prstGeom prst="rect">
            <a:avLst/>
          </a:prstGeom>
          <a:noFill/>
        </p:spPr>
        <p:txBody>
          <a:bodyPr wrap="square" rtlCol="0">
            <a:spAutoFit/>
          </a:bodyPr>
          <a:lstStyle/>
          <a:p>
            <a:pPr marL="342900" indent="-342900">
              <a:buAutoNum type="arabicPeriod"/>
            </a:pPr>
            <a:r>
              <a:rPr lang="en-US" sz="1600" dirty="0" smtClean="0"/>
              <a:t>The RBL contains a default boot parameter table for each boot mode (shown in the middle of the RBL Code section to the right)</a:t>
            </a:r>
          </a:p>
          <a:p>
            <a:pPr marL="342900" indent="-342900">
              <a:buAutoNum type="arabicPeriod"/>
            </a:pPr>
            <a:r>
              <a:rPr lang="en-US" sz="1600" dirty="0" smtClean="0"/>
              <a:t>After POR or RESETFULL the RBL checks the DEVSTAT register for the boot mode selected (SPI for example)</a:t>
            </a:r>
          </a:p>
          <a:p>
            <a:pPr marL="342900" indent="-342900">
              <a:buAutoNum type="arabicPeriod"/>
            </a:pPr>
            <a:r>
              <a:rPr lang="en-US" sz="1600" dirty="0" smtClean="0"/>
              <a:t>The RBL then copies the default SPI boot parameter table to the boot parameter table section of either L2 (DSP master boot) or MSMC (ARM master boot) </a:t>
            </a:r>
          </a:p>
          <a:p>
            <a:pPr marL="342900" indent="-342900">
              <a:buAutoNum type="arabicPeriod"/>
            </a:pPr>
            <a:r>
              <a:rPr lang="en-US" sz="1600" dirty="0" smtClean="0"/>
              <a:t>Finally the RBL updates the copied table with any custom configurations that were passed in when the boot strap pins were latched into the DEVSTAT register</a:t>
            </a:r>
          </a:p>
          <a:p>
            <a:pPr marL="342900" indent="-342900">
              <a:buAutoNum type="arabicPeriod"/>
            </a:pPr>
            <a:r>
              <a:rPr lang="en-US" sz="1600" dirty="0" smtClean="0"/>
              <a:t>Once the custom parameter table is stored in L2 or MSMC the RBL uses it as a blueprint for the rest of the boot</a:t>
            </a:r>
          </a:p>
          <a:p>
            <a:pPr marL="342900" indent="-342900">
              <a:buAutoNum type="arabicPeriod"/>
            </a:pPr>
            <a:endParaRPr lang="en-US" sz="1600" dirty="0"/>
          </a:p>
          <a:p>
            <a:pPr marL="342900" indent="-342900">
              <a:buAutoNum type="arabicPeriod"/>
            </a:pPr>
            <a:endParaRPr lang="en-US" sz="1600" dirty="0" smtClean="0"/>
          </a:p>
          <a:p>
            <a:r>
              <a:rPr lang="en-US" sz="1200" dirty="0" smtClean="0"/>
              <a:t>(Colors are meant to show that these are completely separate sections in the device memory map)</a:t>
            </a:r>
            <a:endParaRPr lang="en-US" sz="1200" dirty="0"/>
          </a:p>
        </p:txBody>
      </p:sp>
      <p:cxnSp>
        <p:nvCxnSpPr>
          <p:cNvPr id="50" name="Straight Connector 49"/>
          <p:cNvCxnSpPr/>
          <p:nvPr/>
        </p:nvCxnSpPr>
        <p:spPr bwMode="auto">
          <a:xfrm>
            <a:off x="4976604" y="2372396"/>
            <a:ext cx="0" cy="3307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4976604" y="2372397"/>
            <a:ext cx="6096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flipV="1">
            <a:off x="4976604" y="5675470"/>
            <a:ext cx="609263" cy="80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4996157" y="2095396"/>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3</a:t>
            </a:r>
            <a:endParaRPr lang="en-US" sz="1200" dirty="0">
              <a:latin typeface="Arial" pitchFamily="34" charset="0"/>
              <a:cs typeface="Arial" pitchFamily="34" charset="0"/>
            </a:endParaRPr>
          </a:p>
        </p:txBody>
      </p:sp>
      <p:cxnSp>
        <p:nvCxnSpPr>
          <p:cNvPr id="63" name="Straight Arrow Connector 62"/>
          <p:cNvCxnSpPr/>
          <p:nvPr/>
        </p:nvCxnSpPr>
        <p:spPr bwMode="auto">
          <a:xfrm flipH="1" flipV="1">
            <a:off x="4976604" y="3297351"/>
            <a:ext cx="609600"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5006948" y="3020352"/>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4</a:t>
            </a:r>
            <a:endParaRPr lang="en-US" sz="1200" dirty="0">
              <a:latin typeface="Arial" pitchFamily="34" charset="0"/>
              <a:cs typeface="Arial" pitchFamily="34" charset="0"/>
            </a:endParaRPr>
          </a:p>
        </p:txBody>
      </p:sp>
      <p:sp>
        <p:nvSpPr>
          <p:cNvPr id="69" name="TextBox 68"/>
          <p:cNvSpPr txBox="1"/>
          <p:nvPr/>
        </p:nvSpPr>
        <p:spPr>
          <a:xfrm>
            <a:off x="8058659" y="1019216"/>
            <a:ext cx="1360470" cy="646331"/>
          </a:xfrm>
          <a:prstGeom prst="rect">
            <a:avLst/>
          </a:prstGeom>
          <a:noFill/>
        </p:spPr>
        <p:txBody>
          <a:bodyPr wrap="square" rtlCol="0">
            <a:spAutoFit/>
          </a:bodyPr>
          <a:lstStyle/>
          <a:p>
            <a:r>
              <a:rPr lang="en-US" sz="1200" dirty="0" smtClean="0">
                <a:latin typeface="Arial" pitchFamily="34" charset="0"/>
                <a:cs typeface="Arial" pitchFamily="34" charset="0"/>
              </a:rPr>
              <a:t>0x00000000</a:t>
            </a:r>
          </a:p>
          <a:p>
            <a:r>
              <a:rPr lang="en-US" sz="1200" dirty="0" smtClean="0">
                <a:latin typeface="Arial" pitchFamily="34" charset="0"/>
                <a:cs typeface="Arial" pitchFamily="34" charset="0"/>
              </a:rPr>
              <a:t>or </a:t>
            </a:r>
          </a:p>
          <a:p>
            <a:r>
              <a:rPr lang="en-US" sz="1200" dirty="0" smtClean="0">
                <a:latin typeface="Arial" pitchFamily="34" charset="0"/>
                <a:cs typeface="Arial" pitchFamily="34" charset="0"/>
              </a:rPr>
              <a:t>0x20B00000</a:t>
            </a:r>
            <a:endParaRPr lang="en-US" sz="1200" dirty="0">
              <a:latin typeface="Arial" pitchFamily="34" charset="0"/>
              <a:cs typeface="Arial" pitchFamily="34" charset="0"/>
            </a:endParaRPr>
          </a:p>
        </p:txBody>
      </p:sp>
      <p:sp>
        <p:nvSpPr>
          <p:cNvPr id="70" name="TextBox 69"/>
          <p:cNvSpPr txBox="1"/>
          <p:nvPr/>
        </p:nvSpPr>
        <p:spPr>
          <a:xfrm>
            <a:off x="8058659" y="3157916"/>
            <a:ext cx="1360470" cy="276999"/>
          </a:xfrm>
          <a:prstGeom prst="rect">
            <a:avLst/>
          </a:prstGeom>
          <a:noFill/>
        </p:spPr>
        <p:txBody>
          <a:bodyPr wrap="square" rtlCol="0">
            <a:spAutoFit/>
          </a:bodyPr>
          <a:lstStyle/>
          <a:p>
            <a:r>
              <a:rPr lang="en-US" sz="1200" dirty="0" smtClean="0">
                <a:latin typeface="Arial" pitchFamily="34" charset="0"/>
                <a:cs typeface="Arial" pitchFamily="34" charset="0"/>
              </a:rPr>
              <a:t>0x02620020</a:t>
            </a:r>
            <a:endParaRPr lang="en-US" sz="1200" dirty="0">
              <a:latin typeface="Arial" pitchFamily="34" charset="0"/>
              <a:cs typeface="Arial" pitchFamily="34" charset="0"/>
            </a:endParaRPr>
          </a:p>
        </p:txBody>
      </p:sp>
      <p:sp>
        <p:nvSpPr>
          <p:cNvPr id="72" name="Rectangle 71"/>
          <p:cNvSpPr/>
          <p:nvPr/>
        </p:nvSpPr>
        <p:spPr bwMode="auto">
          <a:xfrm>
            <a:off x="5585867" y="1039152"/>
            <a:ext cx="2438063" cy="1904323"/>
          </a:xfrm>
          <a:prstGeom prst="rect">
            <a:avLst/>
          </a:prstGeom>
          <a:solidFill>
            <a:schemeClr val="tx2">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72"/>
          <p:cNvSpPr/>
          <p:nvPr/>
        </p:nvSpPr>
        <p:spPr bwMode="auto">
          <a:xfrm>
            <a:off x="5586205" y="3174100"/>
            <a:ext cx="2437388" cy="265127"/>
          </a:xfrm>
          <a:prstGeom prst="rect">
            <a:avLst/>
          </a:prstGeom>
          <a:solidFill>
            <a:schemeClr val="accent2">
              <a:alpha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4"/>
          <p:cNvSpPr/>
          <p:nvPr/>
        </p:nvSpPr>
        <p:spPr bwMode="auto">
          <a:xfrm>
            <a:off x="5586541" y="3706152"/>
            <a:ext cx="2437726" cy="252715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6" name="Rectangle 75"/>
          <p:cNvSpPr/>
          <p:nvPr/>
        </p:nvSpPr>
        <p:spPr bwMode="auto">
          <a:xfrm>
            <a:off x="5585530" y="3706153"/>
            <a:ext cx="2438063" cy="2527156"/>
          </a:xfrm>
          <a:prstGeom prst="rect">
            <a:avLst/>
          </a:prstGeom>
          <a:solidFill>
            <a:srgbClr val="92D05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TextBox 82"/>
          <p:cNvSpPr txBox="1"/>
          <p:nvPr/>
        </p:nvSpPr>
        <p:spPr>
          <a:xfrm>
            <a:off x="8058659" y="5987687"/>
            <a:ext cx="1360470" cy="461665"/>
          </a:xfrm>
          <a:prstGeom prst="rect">
            <a:avLst/>
          </a:prstGeom>
          <a:noFill/>
        </p:spPr>
        <p:txBody>
          <a:bodyPr wrap="square" rtlCol="0">
            <a:spAutoFit/>
          </a:bodyPr>
          <a:lstStyle/>
          <a:p>
            <a:r>
              <a:rPr lang="en-US" sz="1200" dirty="0" smtClean="0">
                <a:latin typeface="Arial" pitchFamily="34" charset="0"/>
                <a:cs typeface="Arial" pitchFamily="34" charset="0"/>
              </a:rPr>
              <a:t>End of L2 or MSMC</a:t>
            </a:r>
            <a:endParaRPr lang="en-US" sz="1200" dirty="0">
              <a:latin typeface="Arial" pitchFamily="34" charset="0"/>
              <a:cs typeface="Arial" pitchFamily="34" charset="0"/>
            </a:endParaRPr>
          </a:p>
        </p:txBody>
      </p:sp>
    </p:spTree>
    <p:extLst>
      <p:ext uri="{BB962C8B-B14F-4D97-AF65-F5344CB8AC3E}">
        <p14:creationId xmlns="" xmlns:p14="http://schemas.microsoft.com/office/powerpoint/2010/main" val="692127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modes details</a:t>
            </a:r>
          </a:p>
          <a:p>
            <a:pPr lvl="1" eaLnBrk="1" hangingPunct="1"/>
            <a:r>
              <a:rPr lang="en-US" sz="2400" dirty="0" smtClean="0"/>
              <a:t>DSP</a:t>
            </a:r>
          </a:p>
          <a:p>
            <a:pPr lvl="1" eaLnBrk="1" hangingPunct="1"/>
            <a:r>
              <a:rPr lang="en-US" sz="2400" dirty="0" smtClean="0"/>
              <a:t>ARM</a:t>
            </a:r>
          </a:p>
          <a:p>
            <a:pPr eaLnBrk="1" hangingPunct="1"/>
            <a:r>
              <a:rPr lang="en-US" sz="2800" dirty="0" smtClean="0"/>
              <a:t>Two step boot</a:t>
            </a:r>
          </a:p>
          <a:p>
            <a:pPr lvl="1" eaLnBrk="1" hangingPunct="1"/>
            <a:r>
              <a:rPr lang="en-US" sz="2400" dirty="0" smtClean="0"/>
              <a:t>IBL</a:t>
            </a:r>
          </a:p>
          <a:p>
            <a:pPr lvl="1" eaLnBrk="1" hangingPunct="1"/>
            <a:r>
              <a:rPr lang="en-US" sz="2400" dirty="0" smtClean="0"/>
              <a:t>Boot multiple cores</a:t>
            </a:r>
          </a:p>
          <a:p>
            <a:pPr lvl="1" eaLnBrk="1" hangingPunct="1"/>
            <a:r>
              <a:rPr lang="en-US" sz="2400" dirty="0" smtClean="0"/>
              <a:t>U-boot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contains the code and data section</a:t>
            </a:r>
          </a:p>
          <a:p>
            <a:r>
              <a:rPr lang="en-US" sz="2400" dirty="0" smtClean="0"/>
              <a:t>The block is loaded from the host or external memory to the internal memory or DDR by the RBL.</a:t>
            </a:r>
          </a:p>
          <a:p>
            <a:r>
              <a:rPr lang="en-US" sz="2400" dirty="0" smtClean="0"/>
              <a:t>For each section, the first 8 bytes of the Boot Table form the header:</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Tree>
    <p:extLst>
      <p:ext uri="{BB962C8B-B14F-4D97-AF65-F5344CB8AC3E}">
        <p14:creationId xmlns:p14="http://schemas.microsoft.com/office/powerpoint/2010/main" xmlns="" val="2946756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a:t>
            </a:r>
            <a:r>
              <a:rPr lang="en-US" sz="2400" dirty="0" smtClean="0"/>
              <a:t>MMR </a:t>
            </a:r>
            <a:r>
              <a:rPr lang="en-US" sz="2400" dirty="0"/>
              <a:t>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Slave Direct IO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400" dirty="0" smtClean="0"/>
              <a:t>The master should take care of loading the code and do the MMR configurations</a:t>
            </a:r>
          </a:p>
          <a:p>
            <a:r>
              <a:rPr lang="en-US" sz="2400" dirty="0" smtClean="0"/>
              <a:t>TI provides set of tools to help</a:t>
            </a:r>
            <a:endParaRPr lang="en-US" sz="2400"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a:t>
            </a:r>
            <a:r>
              <a:rPr lang="en-US" sz="3600" dirty="0" smtClean="0"/>
              <a:t>1/5)</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dirty="0" smtClean="0"/>
              <a:t>BLOB format</a:t>
            </a:r>
          </a:p>
          <a:p>
            <a:pPr lvl="1"/>
            <a:r>
              <a:rPr lang="en-US" sz="2000" dirty="0" smtClean="0"/>
              <a:t>Binary Large Object</a:t>
            </a:r>
          </a:p>
          <a:p>
            <a:pPr lvl="1"/>
            <a:r>
              <a:rPr lang="en-US" sz="2000" dirty="0" smtClean="0"/>
              <a:t>Treats the executable as  a data byte stream</a:t>
            </a:r>
          </a:p>
          <a:p>
            <a:pPr lvl="1"/>
            <a:r>
              <a:rPr lang="en-US" sz="2000" dirty="0" smtClean="0"/>
              <a:t>The BLOB will cover the entire memory location used by the application</a:t>
            </a:r>
          </a:p>
          <a:p>
            <a:pPr lvl="1"/>
            <a:r>
              <a:rPr lang="en-US" sz="2000" dirty="0" smtClean="0"/>
              <a:t>When the BLOB is received, the RBL will load it in the base of MSMC.</a:t>
            </a:r>
          </a:p>
          <a:p>
            <a:pPr lvl="2"/>
            <a:r>
              <a:rPr lang="en-US" sz="1600" dirty="0" smtClean="0"/>
              <a:t>Future devices may use other addresses</a:t>
            </a:r>
          </a:p>
          <a:p>
            <a:pPr lvl="2"/>
            <a:r>
              <a:rPr lang="en-US" sz="1600" dirty="0" smtClean="0"/>
              <a:t>“self relocating code” must be used if the code must be places in other memories (DDR)</a:t>
            </a:r>
          </a:p>
          <a:p>
            <a:pPr lvl="1"/>
            <a:r>
              <a:rPr lang="en-US" sz="2000" dirty="0" smtClean="0"/>
              <a:t>Once the blob loading is complete, the RBL jumps the core0 PC to base of MSMC and starts executing.</a:t>
            </a:r>
          </a:p>
          <a:p>
            <a:r>
              <a:rPr lang="en-US" sz="2400" dirty="0" smtClean="0"/>
              <a:t>Magic address of the ARM:</a:t>
            </a:r>
          </a:p>
          <a:p>
            <a:pPr lvl="1"/>
            <a:r>
              <a:rPr lang="en-US" sz="2000" dirty="0" smtClean="0"/>
              <a:t>Core 0 – 0x0C5A D000, Core 1- 0x0C5A D004, core 2 – 0x0C5A 0008, core 3 – 0x0C5A D00C</a:t>
            </a:r>
          </a:p>
          <a:p>
            <a:pPr lvl="1">
              <a:buNone/>
            </a:pPr>
            <a:r>
              <a:rPr lang="en-US" sz="2000" dirty="0" smtClean="0"/>
              <a:t> </a:t>
            </a:r>
          </a:p>
          <a:p>
            <a:pPr marL="354013" lvl="1" indent="0">
              <a:buNone/>
            </a:pPr>
            <a:endParaRPr lang="en-US" sz="2000" dirty="0" smtClean="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a:t>
            </a:r>
            <a:r>
              <a:rPr lang="en-US" sz="3600" dirty="0" smtClean="0"/>
              <a:t>2/5)</a:t>
            </a:r>
            <a:br>
              <a:rPr lang="en-US" sz="3600" dirty="0" smtClean="0"/>
            </a:br>
            <a:r>
              <a:rPr lang="en-US" sz="3600" dirty="0" smtClean="0"/>
              <a:t>Tools</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dirty="0" smtClean="0"/>
              <a:t>a</a:t>
            </a:r>
            <a:r>
              <a:rPr lang="en-US" sz="2400" dirty="0" smtClean="0"/>
              <a:t>rmcl  </a:t>
            </a:r>
          </a:p>
          <a:p>
            <a:pPr lvl="1"/>
            <a:r>
              <a:rPr lang="en-US" sz="2000" dirty="0" smtClean="0"/>
              <a:t>code generation tool for arm code</a:t>
            </a:r>
          </a:p>
          <a:p>
            <a:pPr lvl="1"/>
            <a:r>
              <a:rPr lang="en-US" sz="2000" dirty="0" smtClean="0"/>
              <a:t>Location in </a:t>
            </a:r>
            <a:r>
              <a:rPr lang="en-US" sz="2000" dirty="0" smtClean="0"/>
              <a:t>ccs_v5_4_x\ccsv5\tools\compiler\arm_X.X.X\bin</a:t>
            </a:r>
            <a:r>
              <a:rPr lang="en-US" sz="2000" dirty="0" smtClean="0"/>
              <a:t> </a:t>
            </a:r>
          </a:p>
          <a:p>
            <a:r>
              <a:rPr lang="en-US" sz="2400" dirty="0" smtClean="0"/>
              <a:t>armhex </a:t>
            </a:r>
            <a:endParaRPr lang="en-US" sz="2400" dirty="0" smtClean="0"/>
          </a:p>
          <a:p>
            <a:pPr lvl="1"/>
            <a:r>
              <a:rPr lang="en-US" sz="2000" dirty="0" smtClean="0"/>
              <a:t> </a:t>
            </a:r>
            <a:r>
              <a:rPr lang="en-US" sz="2000" dirty="0" smtClean="0"/>
              <a:t>convert the .out file into an ASCII hex </a:t>
            </a:r>
            <a:r>
              <a:rPr lang="en-US" sz="2000" dirty="0" smtClean="0"/>
              <a:t>file</a:t>
            </a:r>
          </a:p>
          <a:p>
            <a:pPr lvl="1"/>
            <a:r>
              <a:rPr lang="en-US" sz="2000" dirty="0" smtClean="0"/>
              <a:t>Location in ccs_v5_4_x\ccsv5\tools\compiler\arm_X.X.X\bin</a:t>
            </a:r>
          </a:p>
          <a:p>
            <a:pPr lvl="1"/>
            <a:r>
              <a:rPr lang="en-US" sz="2000" dirty="0" smtClean="0"/>
              <a:t>Usage of armhex is described in </a:t>
            </a:r>
            <a:r>
              <a:rPr lang="en-US" sz="2000" dirty="0" smtClean="0"/>
              <a:t>SPNU118L – Arm Assembly language tools </a:t>
            </a:r>
            <a:endParaRPr lang="en-US" sz="2000" dirty="0" smtClean="0"/>
          </a:p>
          <a:p>
            <a:pPr lvl="1"/>
            <a:r>
              <a:rPr lang="en-US" sz="2000" dirty="0" smtClean="0"/>
              <a:t> </a:t>
            </a:r>
            <a:endParaRPr lang="en-US" sz="2000" dirty="0" smtClean="0"/>
          </a:p>
          <a:p>
            <a:pPr marL="354013" lvl="1" indent="0">
              <a:buNone/>
            </a:pPr>
            <a:endParaRPr lang="en-US" sz="2000" dirty="0" smtClean="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a:t>
            </a:r>
            <a:r>
              <a:rPr lang="en-US" sz="3600" dirty="0" smtClean="0"/>
              <a:t>(3/5)</a:t>
            </a:r>
            <a:br>
              <a:rPr lang="en-US" sz="3600" dirty="0" smtClean="0"/>
            </a:br>
            <a:r>
              <a:rPr lang="en-US" sz="3600" dirty="0" smtClean="0"/>
              <a:t>More Utilities</a:t>
            </a:r>
            <a:endParaRPr lang="en-US" sz="3600" dirty="0"/>
          </a:p>
        </p:txBody>
      </p:sp>
      <p:sp>
        <p:nvSpPr>
          <p:cNvPr id="3" name="Text Placeholder 2"/>
          <p:cNvSpPr>
            <a:spLocks noGrp="1"/>
          </p:cNvSpPr>
          <p:nvPr>
            <p:ph type="body" sz="half" idx="1"/>
          </p:nvPr>
        </p:nvSpPr>
        <p:spPr>
          <a:xfrm>
            <a:off x="333375" y="1185862"/>
            <a:ext cx="8353425" cy="5062537"/>
          </a:xfrm>
        </p:spPr>
        <p:txBody>
          <a:bodyPr/>
          <a:lstStyle/>
          <a:p>
            <a:r>
              <a:rPr lang="en-US" sz="2400" dirty="0" smtClean="0"/>
              <a:t>b2ccs.exe </a:t>
            </a:r>
          </a:p>
          <a:p>
            <a:pPr lvl="1"/>
            <a:r>
              <a:rPr lang="en-US" sz="2000" dirty="0" smtClean="0"/>
              <a:t>converts </a:t>
            </a:r>
            <a:r>
              <a:rPr lang="en-US" sz="2000" dirty="0" smtClean="0"/>
              <a:t>the ASCII hex file into a CCS .dat </a:t>
            </a:r>
            <a:r>
              <a:rPr lang="en-US" sz="2000" dirty="0" smtClean="0"/>
              <a:t>format</a:t>
            </a:r>
          </a:p>
          <a:p>
            <a:pPr lvl="1"/>
            <a:r>
              <a:rPr lang="en-US" sz="2000" dirty="0" smtClean="0"/>
              <a:t>A format that CCS uses to load data via the CCS memory browser</a:t>
            </a:r>
          </a:p>
          <a:p>
            <a:pPr lvl="1"/>
            <a:r>
              <a:rPr lang="en-US" sz="2000" dirty="0" smtClean="0"/>
              <a:t>Acting as intermediate format for boot</a:t>
            </a:r>
            <a:endParaRPr lang="en-US" sz="2000" dirty="0" smtClean="0"/>
          </a:p>
          <a:p>
            <a:r>
              <a:rPr lang="en-US" sz="2400" dirty="0" smtClean="0"/>
              <a:t>ccs2bin.exe – </a:t>
            </a:r>
            <a:endParaRPr lang="en-US" sz="2400" dirty="0" smtClean="0"/>
          </a:p>
          <a:p>
            <a:pPr lvl="1"/>
            <a:r>
              <a:rPr lang="en-US" sz="2000" dirty="0" smtClean="0"/>
              <a:t>converts </a:t>
            </a:r>
            <a:r>
              <a:rPr lang="en-US" sz="2000" dirty="0" smtClean="0"/>
              <a:t>the CCS .dat format to a blob which is used for UART or Ethernet boot</a:t>
            </a:r>
          </a:p>
          <a:p>
            <a:r>
              <a:rPr lang="en-US" sz="2400" dirty="0" smtClean="0"/>
              <a:t>Hex6x</a:t>
            </a:r>
            <a:r>
              <a:rPr lang="en-US" sz="2800" dirty="0" smtClean="0"/>
              <a:t> </a:t>
            </a:r>
            <a:endParaRPr lang="en-US" sz="2800" dirty="0" smtClean="0"/>
          </a:p>
          <a:p>
            <a:pPr lvl="1"/>
            <a:r>
              <a:rPr lang="en-US" sz="2000" dirty="0" smtClean="0"/>
              <a:t>Similar to armhex for DSP code</a:t>
            </a:r>
          </a:p>
          <a:p>
            <a:pPr lvl="1"/>
            <a:r>
              <a:rPr lang="en-US" sz="2000" dirty="0" smtClean="0"/>
              <a:t>converts </a:t>
            </a:r>
            <a:r>
              <a:rPr lang="en-US" sz="2000" dirty="0" smtClean="0"/>
              <a:t>out format into hex ASCII </a:t>
            </a:r>
            <a:r>
              <a:rPr lang="en-US" sz="2000" dirty="0" smtClean="0"/>
              <a:t>format</a:t>
            </a:r>
          </a:p>
          <a:p>
            <a:pPr lvl="1"/>
            <a:r>
              <a:rPr lang="en-US" sz="2000" dirty="0" smtClean="0"/>
              <a:t>Hex6x is described in TI assembly tools User Guide  </a:t>
            </a:r>
            <a:r>
              <a:rPr lang="en-US" sz="2000" dirty="0" smtClean="0">
                <a:hlinkClick r:id="rId2"/>
              </a:rPr>
              <a:t>http://www.cs.cmu.edu/afs/cs/academic/class/15745-s05/www/c6xref/assembly.pdf</a:t>
            </a:r>
            <a:endParaRPr lang="en-US" sz="2000" dirty="0" smtClean="0"/>
          </a:p>
          <a:p>
            <a:endParaRPr lang="en-US" sz="2400" dirty="0" smtClean="0"/>
          </a:p>
          <a:p>
            <a:pPr marL="354013" lvl="1" indent="0">
              <a:buNone/>
            </a:pPr>
            <a:endParaRPr lang="en-US" sz="2000" dirty="0" smtClean="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a:t>
            </a:r>
            <a:r>
              <a:rPr lang="en-US" sz="3600" dirty="0" smtClean="0"/>
              <a:t>(4/5)</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800" dirty="0" smtClean="0"/>
              <a:t>GP header format</a:t>
            </a:r>
          </a:p>
          <a:p>
            <a:pPr lvl="1"/>
            <a:r>
              <a:rPr lang="en-US" sz="2000" dirty="0" smtClean="0"/>
              <a:t>Similar to boot table for DSP boot</a:t>
            </a:r>
          </a:p>
          <a:p>
            <a:pPr lvl="1"/>
            <a:r>
              <a:rPr lang="en-US" sz="2000" dirty="0" smtClean="0"/>
              <a:t>Unlike boot table there is no start address</a:t>
            </a:r>
          </a:p>
          <a:p>
            <a:pPr lvl="1"/>
            <a:r>
              <a:rPr lang="en-US" sz="2000" dirty="0" smtClean="0"/>
              <a:t>Format is</a:t>
            </a:r>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p>
        </p:txBody>
      </p:sp>
    </p:spTree>
    <p:extLst>
      <p:ext uri="{BB962C8B-B14F-4D97-AF65-F5344CB8AC3E}">
        <p14:creationId xmlns:p14="http://schemas.microsoft.com/office/powerpoint/2010/main" xmlns="" val="2596406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a:t>
            </a:r>
            <a:r>
              <a:rPr lang="en-US" sz="3600" dirty="0" smtClean="0"/>
              <a:t>(5/5)</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800" dirty="0" smtClean="0"/>
              <a:t>Tools to build the GP format</a:t>
            </a:r>
          </a:p>
          <a:p>
            <a:pPr lvl="1"/>
            <a:r>
              <a:rPr lang="en-US" sz="2000" dirty="0" smtClean="0"/>
              <a:t>catccs – combines the data contents of two CCS .dat files while updating the CCS .dat header to be the correct combined length</a:t>
            </a:r>
          </a:p>
          <a:p>
            <a:pPr lvl="1"/>
            <a:r>
              <a:rPr lang="en-US" sz="2000" dirty="0" smtClean="0"/>
              <a:t>ccsAddGphdr – adds a general purpose header to your CCS .dat file and also updates the CCS .dat header to account for the added 8 bytes of length</a:t>
            </a:r>
          </a:p>
          <a:p>
            <a:pPr lvl="2"/>
            <a:r>
              <a:rPr lang="en-US" sz="2000" dirty="0" smtClean="0"/>
              <a:t>32 bits for the length of the data section</a:t>
            </a:r>
          </a:p>
          <a:p>
            <a:pPr lvl="2"/>
            <a:r>
              <a:rPr lang="en-US" sz="2000" dirty="0" smtClean="0"/>
              <a:t>32 bits for the destination address of the data section</a:t>
            </a:r>
          </a:p>
          <a:p>
            <a:pPr lvl="1"/>
            <a:r>
              <a:rPr lang="en-US" sz="2000" dirty="0" smtClean="0"/>
              <a:t>ccsAddGptlr – adds a general purpose tail to your CCS .dat file and also updates the CCS .dat header to account for the added 8 bytes of length</a:t>
            </a:r>
          </a:p>
          <a:p>
            <a:pPr lvl="2"/>
            <a:r>
              <a:rPr lang="en-US" sz="2000" dirty="0" smtClean="0"/>
              <a:t>32 bits of all zeroes</a:t>
            </a:r>
          </a:p>
          <a:p>
            <a:pPr lvl="2"/>
            <a:r>
              <a:rPr lang="en-US" sz="2000" dirty="0" smtClean="0"/>
              <a:t>32 bits of all zeroes</a:t>
            </a:r>
            <a:endParaRPr lang="en-US" sz="2400" dirty="0" smtClean="0"/>
          </a:p>
          <a:p>
            <a:r>
              <a:rPr lang="en-US" sz="2800" dirty="0" smtClean="0"/>
              <a:t>During boot, once the end of table is reached, RBL jumps to the base address of the last block </a:t>
            </a:r>
          </a:p>
          <a:p>
            <a:pPr lvl="1"/>
            <a:endParaRPr lang="en-US" sz="2400" dirty="0" smtClean="0"/>
          </a:p>
          <a:p>
            <a:pPr lvl="1"/>
            <a:endParaRPr lang="en-US" sz="2400" dirty="0" smtClean="0"/>
          </a:p>
        </p:txBody>
      </p:sp>
    </p:spTree>
    <p:extLst>
      <p:ext uri="{BB962C8B-B14F-4D97-AF65-F5344CB8AC3E}">
        <p14:creationId xmlns:p14="http://schemas.microsoft.com/office/powerpoint/2010/main" xmlns="" val="2596406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219200" y="1143000"/>
            <a:ext cx="6076950" cy="5321575"/>
          </a:xfrm>
          <a:prstGeom prst="rect">
            <a:avLst/>
          </a:prstGeom>
          <a:noFill/>
          <a:ln w="9525">
            <a:noFill/>
            <a:miter lim="800000"/>
            <a:headEnd/>
            <a:tailEnd/>
          </a:ln>
        </p:spPr>
      </p:pic>
      <p:sp>
        <p:nvSpPr>
          <p:cNvPr id="3" name="Title 2"/>
          <p:cNvSpPr>
            <a:spLocks noGrp="1"/>
          </p:cNvSpPr>
          <p:nvPr>
            <p:ph type="title"/>
          </p:nvPr>
        </p:nvSpPr>
        <p:spPr/>
        <p:txBody>
          <a:bodyPr/>
          <a:lstStyle/>
          <a:p>
            <a:r>
              <a:rPr lang="en-US" sz="3600" dirty="0" smtClean="0"/>
              <a:t>Hex Converter out for 8-bit SPI boot</a:t>
            </a:r>
            <a:br>
              <a:rPr lang="en-US" sz="3600" dirty="0" smtClean="0"/>
            </a:br>
            <a:r>
              <a:rPr lang="en-US" sz="2800" dirty="0" smtClean="0"/>
              <a:t>Taken from SPNU118L Chapter 12</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DSP Tool Support</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Tree>
    <p:extLst>
      <p:ext uri="{BB962C8B-B14F-4D97-AF65-F5344CB8AC3E}">
        <p14:creationId xmlns:p14="http://schemas.microsoft.com/office/powerpoint/2010/main" xmlns="" val="4172176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133599"/>
            <a:ext cx="8505825" cy="4114801"/>
          </a:xfrm>
        </p:spPr>
        <p:txBody>
          <a:bodyPr/>
          <a:lstStyle/>
          <a:p>
            <a:pPr eaLnBrk="1" hangingPunct="1"/>
            <a:r>
              <a:rPr lang="en-US" sz="2800" dirty="0" smtClean="0"/>
              <a:t>The BOOT </a:t>
            </a:r>
          </a:p>
          <a:p>
            <a:pPr lvl="1" eaLnBrk="1" hangingPunct="1"/>
            <a:r>
              <a:rPr lang="en-US" sz="2400" dirty="0" smtClean="0"/>
              <a:t>Motivation </a:t>
            </a:r>
          </a:p>
          <a:p>
            <a:pPr lvl="1" eaLnBrk="1" hangingPunct="1"/>
            <a:r>
              <a:rPr lang="en-US" sz="2400" dirty="0" smtClean="0"/>
              <a:t>RBL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285999"/>
            <a:ext cx="8505825" cy="3962401"/>
          </a:xfrm>
        </p:spPr>
        <p:txBody>
          <a:bodyPr/>
          <a:lstStyle/>
          <a:p>
            <a:pPr eaLnBrk="1" hangingPunct="1"/>
            <a:r>
              <a:rPr lang="en-US" sz="2800" dirty="0" smtClean="0"/>
              <a:t>modes details</a:t>
            </a:r>
          </a:p>
          <a:p>
            <a:pPr lvl="1" eaLnBrk="1" hangingPunct="1"/>
            <a:r>
              <a:rPr lang="en-US" sz="2400" dirty="0" smtClean="0"/>
              <a:t>DSP</a:t>
            </a:r>
          </a:p>
          <a:p>
            <a:pPr lvl="1" eaLnBrk="1" hangingPunct="1"/>
            <a:r>
              <a:rPr lang="en-US" sz="2400" dirty="0" smtClean="0"/>
              <a:t>ARM</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Tree>
    <p:extLst>
      <p:ext uri="{BB962C8B-B14F-4D97-AF65-F5344CB8AC3E}">
        <p14:creationId xmlns:p14="http://schemas.microsoft.com/office/powerpoint/2010/main" xmlns="" val="2128352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I2C slave </a:t>
            </a:r>
          </a:p>
          <a:p>
            <a:pPr lvl="1" eaLnBrk="1" hangingPunct="1"/>
            <a:r>
              <a:rPr lang="en-US" sz="2000" dirty="0" smtClean="0"/>
              <a:t>device configuration </a:t>
            </a:r>
            <a:r>
              <a:rPr lang="en-US" sz="2000" dirty="0"/>
              <a:t>uses 5 bits of device </a:t>
            </a:r>
            <a:r>
              <a:rPr lang="en-US" sz="2000" dirty="0" smtClean="0"/>
              <a:t>configuration</a:t>
            </a:r>
            <a:r>
              <a:rPr lang="en-US" sz="2000" dirty="0"/>
              <a:t> </a:t>
            </a:r>
            <a:r>
              <a:rPr lang="en-US" sz="2000" dirty="0" smtClean="0"/>
              <a:t>and the </a:t>
            </a:r>
            <a:r>
              <a:rPr lang="en-US" sz="2000" dirty="0"/>
              <a:t>I2C address is calculated by adding 0x19 to the I2C address specified in the device </a:t>
            </a:r>
            <a:r>
              <a:rPr lang="en-US" sz="2000" dirty="0" smtClean="0"/>
              <a:t>configuration</a:t>
            </a:r>
          </a:p>
          <a:p>
            <a:pPr eaLnBrk="1" hangingPunct="1"/>
            <a:r>
              <a:rPr lang="en-US" sz="2400" dirty="0" smtClean="0"/>
              <a:t>SPI Boot </a:t>
            </a:r>
          </a:p>
          <a:p>
            <a:pPr lvl="1" eaLnBrk="1" hangingPunct="1"/>
            <a:r>
              <a:rPr lang="en-US" sz="2000" dirty="0" smtClean="0"/>
              <a:t>Same as I2C mode, instead of pages, the NOR flash is selected based on the chip select</a:t>
            </a:r>
          </a:p>
          <a:p>
            <a:pPr eaLnBrk="1" hangingPunct="1"/>
            <a:r>
              <a:rPr lang="en-US" sz="2400" dirty="0" smtClean="0"/>
              <a:t>Ethernet Boot</a:t>
            </a:r>
          </a:p>
          <a:p>
            <a:pPr lvl="1" eaLnBrk="1" hangingPunct="1"/>
            <a:r>
              <a:rPr lang="en-US" sz="2000" dirty="0" smtClean="0"/>
              <a:t>Configure the SERDES and NetCp if available, but not the PHY</a:t>
            </a:r>
          </a:p>
          <a:p>
            <a:pPr eaLnBrk="1" hangingPunct="1"/>
            <a:r>
              <a:rPr lang="en-US" sz="2400" dirty="0" smtClean="0"/>
              <a:t>SRIO BOOT</a:t>
            </a:r>
          </a:p>
          <a:p>
            <a:pPr lvl="1" eaLnBrk="1" hangingPunct="1"/>
            <a:r>
              <a:rPr lang="en-US" sz="2000" dirty="0" smtClean="0"/>
              <a:t>Support direct IO (slave mode) and type 11 messages (similar to Ethernet)</a:t>
            </a:r>
          </a:p>
          <a:p>
            <a:pPr eaLnBrk="1" hangingPunct="1"/>
            <a:endParaRPr lang="en-US" sz="2400" dirty="0" smtClean="0"/>
          </a:p>
          <a:p>
            <a:pPr marL="0" indent="0">
              <a:buNone/>
            </a:pPr>
            <a:endParaRPr lang="en-US" dirty="0"/>
          </a:p>
        </p:txBody>
      </p:sp>
    </p:spTree>
    <p:extLst>
      <p:ext uri="{BB962C8B-B14F-4D97-AF65-F5344CB8AC3E}">
        <p14:creationId xmlns:p14="http://schemas.microsoft.com/office/powerpoint/2010/main" xmlns="" val="2902113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 (cont)</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PCI Boot</a:t>
            </a:r>
          </a:p>
          <a:p>
            <a:pPr lvl="1" eaLnBrk="1" hangingPunct="1"/>
            <a:r>
              <a:rPr lang="en-US" sz="2000" dirty="0" smtClean="0"/>
              <a:t>Only End Point (DSP), similar to SRIO direct IO, supports legacy interrupt as well as EP interrupt</a:t>
            </a:r>
            <a:endParaRPr lang="en-US" sz="2400" dirty="0" smtClean="0"/>
          </a:p>
          <a:p>
            <a:pPr eaLnBrk="1" hangingPunct="1"/>
            <a:r>
              <a:rPr lang="en-US" sz="2400" dirty="0" smtClean="0"/>
              <a:t>Hyperlink Boot</a:t>
            </a:r>
          </a:p>
          <a:p>
            <a:pPr lvl="1" eaLnBrk="1" hangingPunct="1"/>
            <a:r>
              <a:rPr lang="en-US" sz="2000" dirty="0" smtClean="0"/>
              <a:t>Similar to SRIO direct IO, Hyperlink interrupt is connected to core 0</a:t>
            </a:r>
          </a:p>
          <a:p>
            <a:pPr marL="0" indent="0">
              <a:buNone/>
            </a:pPr>
            <a:endParaRPr lang="en-US" dirty="0"/>
          </a:p>
        </p:txBody>
      </p:sp>
    </p:spTree>
    <p:extLst>
      <p:ext uri="{BB962C8B-B14F-4D97-AF65-F5344CB8AC3E}">
        <p14:creationId xmlns:p14="http://schemas.microsoft.com/office/powerpoint/2010/main" xmlns="" val="29021132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Process - I2C </a:t>
            </a:r>
            <a:r>
              <a:rPr lang="en-US" sz="3600" dirty="0" smtClean="0"/>
              <a:t>Boot</a:t>
            </a:r>
            <a:endParaRPr lang="en-US" sz="3600" dirty="0"/>
          </a:p>
        </p:txBody>
      </p:sp>
      <p:sp>
        <p:nvSpPr>
          <p:cNvPr id="3" name="Text Placeholder 2"/>
          <p:cNvSpPr>
            <a:spLocks noGrp="1"/>
          </p:cNvSpPr>
          <p:nvPr>
            <p:ph type="body" sz="half" idx="1"/>
          </p:nvPr>
        </p:nvSpPr>
        <p:spPr/>
        <p:txBody>
          <a:bodyPr/>
          <a:lstStyle/>
          <a:p>
            <a:r>
              <a:rPr lang="en-US" sz="2800" dirty="0" smtClean="0"/>
              <a:t>PLL are bypassed in this mode.</a:t>
            </a:r>
          </a:p>
          <a:p>
            <a:r>
              <a:rPr lang="en-US" sz="2800" dirty="0" smtClean="0"/>
              <a:t>The application to be loaded is converted into a GP header format table and loaded in the EEPROM.</a:t>
            </a:r>
          </a:p>
          <a:p>
            <a:r>
              <a:rPr lang="en-US" sz="2800" dirty="0" smtClean="0"/>
              <a:t>Generally a two stage bootloader process is carried out.</a:t>
            </a:r>
          </a:p>
          <a:p>
            <a:r>
              <a:rPr lang="en-US" sz="2800" dirty="0" smtClean="0"/>
              <a:t>First stage will load the image that has the PLL settings and modifies the boot parameter table to point to the next address in EEPROM where the real image is loaded. Then re-enter the RBL</a:t>
            </a:r>
          </a:p>
          <a:p>
            <a:r>
              <a:rPr lang="en-US" sz="2800" dirty="0" smtClean="0"/>
              <a:t>In second stage the real image is loaded.</a:t>
            </a:r>
          </a:p>
          <a:p>
            <a:endParaRPr lang="en-US" dirty="0"/>
          </a:p>
        </p:txBody>
      </p:sp>
    </p:spTree>
    <p:extLst>
      <p:ext uri="{BB962C8B-B14F-4D97-AF65-F5344CB8AC3E}">
        <p14:creationId xmlns:p14="http://schemas.microsoft.com/office/powerpoint/2010/main" xmlns="" val="21283526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Process -XIP 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core0 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Tree>
    <p:extLst>
      <p:ext uri="{BB962C8B-B14F-4D97-AF65-F5344CB8AC3E}">
        <p14:creationId xmlns:p14="http://schemas.microsoft.com/office/powerpoint/2010/main" xmlns="" val="4141167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a:t>
            </a:r>
            <a:endParaRPr lang="en-US" sz="3600" dirty="0"/>
          </a:p>
        </p:txBody>
      </p:sp>
      <p:sp>
        <p:nvSpPr>
          <p:cNvPr id="3" name="Text Placeholder 2"/>
          <p:cNvSpPr>
            <a:spLocks noGrp="1"/>
          </p:cNvSpPr>
          <p:nvPr>
            <p:ph type="body" sz="half" idx="1"/>
          </p:nvPr>
        </p:nvSpPr>
        <p:spPr>
          <a:xfrm>
            <a:off x="333375" y="1185863"/>
            <a:ext cx="7896225" cy="4692650"/>
          </a:xfrm>
        </p:spPr>
        <p:txBody>
          <a:bodyPr/>
          <a:lstStyle/>
          <a:p>
            <a:r>
              <a:rPr lang="en-US" sz="2400" dirty="0" smtClean="0"/>
              <a:t>SPI Boot</a:t>
            </a:r>
          </a:p>
          <a:p>
            <a:pPr lvl="1"/>
            <a:r>
              <a:rPr lang="en-US" sz="2000" dirty="0" smtClean="0"/>
              <a:t>PLL </a:t>
            </a:r>
            <a:r>
              <a:rPr lang="en-US" sz="2000" dirty="0"/>
              <a:t>are bypassed in this mode</a:t>
            </a:r>
            <a:r>
              <a:rPr lang="en-US" sz="2000" dirty="0" smtClean="0"/>
              <a:t>. GP format</a:t>
            </a:r>
          </a:p>
          <a:p>
            <a:r>
              <a:rPr lang="en-US" sz="2400" dirty="0" smtClean="0"/>
              <a:t>Ethernet Boot</a:t>
            </a:r>
          </a:p>
          <a:p>
            <a:pPr lvl="1"/>
            <a:r>
              <a:rPr lang="en-US" sz="2000" dirty="0" smtClean="0"/>
              <a:t>Does not initialize the Phy, need ip address, blob format to MCMS memory</a:t>
            </a:r>
          </a:p>
          <a:p>
            <a:r>
              <a:rPr lang="en-US" sz="2400" dirty="0" smtClean="0"/>
              <a:t>SRIO Boot</a:t>
            </a:r>
          </a:p>
          <a:p>
            <a:pPr lvl="1"/>
            <a:r>
              <a:rPr lang="en-US" sz="2000" dirty="0" smtClean="0"/>
              <a:t>Direct IO and messages, GP format in messages, blob in direct IO</a:t>
            </a:r>
          </a:p>
          <a:p>
            <a:r>
              <a:rPr lang="en-US" sz="2400" dirty="0" smtClean="0"/>
              <a:t>PCI boot</a:t>
            </a:r>
          </a:p>
          <a:p>
            <a:pPr lvl="1"/>
            <a:r>
              <a:rPr lang="en-US" sz="2000" dirty="0" smtClean="0"/>
              <a:t>Blob format, BAR and SERDES are configures, EP mode</a:t>
            </a:r>
          </a:p>
          <a:p>
            <a:r>
              <a:rPr lang="en-US" sz="2400" dirty="0" smtClean="0"/>
              <a:t>Hyperlink boot</a:t>
            </a:r>
          </a:p>
          <a:p>
            <a:pPr lvl="1"/>
            <a:r>
              <a:rPr lang="en-US" sz="2000" dirty="0" smtClean="0"/>
              <a:t>Blob format,  configure interrupt to the ARM</a:t>
            </a:r>
          </a:p>
          <a:p>
            <a:endParaRPr lang="en-US" sz="2400" dirty="0"/>
          </a:p>
        </p:txBody>
      </p:sp>
    </p:spTree>
    <p:extLst>
      <p:ext uri="{BB962C8B-B14F-4D97-AF65-F5344CB8AC3E}">
        <p14:creationId xmlns:p14="http://schemas.microsoft.com/office/powerpoint/2010/main" xmlns="" val="684164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 (Cont)</a:t>
            </a:r>
            <a:endParaRPr lang="en-US" sz="3600" dirty="0"/>
          </a:p>
        </p:txBody>
      </p:sp>
      <p:sp>
        <p:nvSpPr>
          <p:cNvPr id="3" name="Text Placeholder 2"/>
          <p:cNvSpPr>
            <a:spLocks noGrp="1"/>
          </p:cNvSpPr>
          <p:nvPr>
            <p:ph type="body" sz="half" idx="1"/>
          </p:nvPr>
        </p:nvSpPr>
        <p:spPr>
          <a:xfrm>
            <a:off x="333375" y="1185863"/>
            <a:ext cx="7896225" cy="4692650"/>
          </a:xfrm>
        </p:spPr>
        <p:txBody>
          <a:bodyPr/>
          <a:lstStyle/>
          <a:p>
            <a:r>
              <a:rPr lang="en-US" sz="2400" dirty="0" smtClean="0"/>
              <a:t>NAND BOOT</a:t>
            </a:r>
          </a:p>
          <a:p>
            <a:pPr lvl="1"/>
            <a:r>
              <a:rPr lang="en-US" sz="2000" dirty="0" smtClean="0"/>
              <a:t>GP format, similar to I2C or SPI</a:t>
            </a:r>
          </a:p>
          <a:p>
            <a:r>
              <a:rPr lang="en-US" sz="2400" dirty="0" smtClean="0"/>
              <a:t>UART Boot</a:t>
            </a:r>
          </a:p>
          <a:p>
            <a:pPr lvl="1"/>
            <a:r>
              <a:rPr lang="en-US" sz="2000" dirty="0" smtClean="0"/>
              <a:t>Blob format, using XMODEM protocol</a:t>
            </a:r>
            <a:endParaRPr lang="en-US" sz="2000" dirty="0"/>
          </a:p>
        </p:txBody>
      </p:sp>
    </p:spTree>
    <p:extLst>
      <p:ext uri="{BB962C8B-B14F-4D97-AF65-F5344CB8AC3E}">
        <p14:creationId xmlns:p14="http://schemas.microsoft.com/office/powerpoint/2010/main" xmlns="" val="6841645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endParaRPr lang="en-US" sz="2400" dirty="0" smtClean="0"/>
          </a:p>
          <a:p>
            <a:pPr eaLnBrk="1" hangingPunct="1"/>
            <a:r>
              <a:rPr lang="en-US" sz="2800" dirty="0" smtClean="0"/>
              <a:t>Two step boot</a:t>
            </a:r>
          </a:p>
          <a:p>
            <a:pPr lvl="1" eaLnBrk="1" hangingPunct="1"/>
            <a:r>
              <a:rPr lang="en-US" sz="2400" dirty="0" smtClean="0"/>
              <a:t>IBL</a:t>
            </a:r>
          </a:p>
          <a:p>
            <a:pPr lvl="1" eaLnBrk="1" hangingPunct="1"/>
            <a:r>
              <a:rPr lang="en-US" sz="2400" dirty="0" smtClean="0"/>
              <a:t>Boot multiple cores</a:t>
            </a:r>
          </a:p>
          <a:p>
            <a:pPr lvl="1" eaLnBrk="1" hangingPunct="1"/>
            <a:r>
              <a:rPr lang="en-US" sz="2400" dirty="0" smtClean="0"/>
              <a:t>U-boot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table 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Some Lines from the Gel routine at connect</a:t>
            </a:r>
            <a:endParaRPr lang="en-US"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Tree>
    <p:extLst>
      <p:ext uri="{BB962C8B-B14F-4D97-AF65-F5344CB8AC3E}">
        <p14:creationId xmlns:p14="http://schemas.microsoft.com/office/powerpoint/2010/main" xmlns="" val="29997175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BOOT MAGIC ADDRESS of the CorePac L2.</a:t>
            </a:r>
          </a:p>
          <a:p>
            <a:r>
              <a:rPr lang="en-US" sz="2400" dirty="0" smtClean="0"/>
              <a:t>Finally, the user image should also write the IPC Interrupt register to bring the required CorePacs out of IDLE.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400" dirty="0" smtClean="0"/>
              <a:t>ARM core0 is the master core.</a:t>
            </a:r>
          </a:p>
          <a:p>
            <a:r>
              <a:rPr lang="en-US" sz="2400" dirty="0" smtClean="0"/>
              <a:t>During the boot process the other ARM cores if available are shut down.</a:t>
            </a:r>
          </a:p>
          <a:p>
            <a:r>
              <a:rPr lang="en-US" sz="2400" dirty="0" smtClean="0"/>
              <a:t>The application that is running in ARM core0 needs to update the ARM magic address and then </a:t>
            </a:r>
            <a:r>
              <a:rPr lang="en-US" sz="2400" dirty="0"/>
              <a:t>power up the other ARM cores in the </a:t>
            </a:r>
            <a:r>
              <a:rPr lang="en-US" sz="2400" dirty="0" smtClean="0"/>
              <a:t>tetras. </a:t>
            </a:r>
          </a:p>
          <a:p>
            <a:r>
              <a:rPr lang="en-US" sz="2400" dirty="0" smtClean="0"/>
              <a:t>Once powered up the other ARM cores will start executing from the address specified in the ARM magic address</a:t>
            </a:r>
          </a:p>
          <a:p>
            <a:r>
              <a:rPr lang="en-US" sz="2400" dirty="0" smtClean="0"/>
              <a:t>To boot the DSP cores, MPM utility is used</a:t>
            </a:r>
          </a:p>
          <a:p>
            <a:pPr lvl="1"/>
            <a:r>
              <a:rPr lang="en-US" sz="2000" dirty="0" smtClean="0"/>
              <a:t>The </a:t>
            </a:r>
            <a:r>
              <a:rPr lang="en-US" sz="2000" b="1" i="1" dirty="0" smtClean="0"/>
              <a:t>multi-proc manager</a:t>
            </a:r>
            <a:r>
              <a:rPr lang="en-US" sz="2000" dirty="0" smtClean="0"/>
              <a:t> (</a:t>
            </a:r>
            <a:r>
              <a:rPr lang="en-US" sz="2000" b="1" i="1" dirty="0" smtClean="0"/>
              <a:t>MPM</a:t>
            </a:r>
            <a:r>
              <a:rPr lang="en-US" sz="2000" dirty="0" smtClean="0"/>
              <a:t>) provides services to load, run, and manage slave </a:t>
            </a:r>
            <a:r>
              <a:rPr lang="en-US" sz="2000" dirty="0" smtClean="0"/>
              <a:t>processors</a:t>
            </a:r>
          </a:p>
          <a:p>
            <a:pPr lvl="1"/>
            <a:r>
              <a:rPr lang="en-US" sz="2000" dirty="0" smtClean="0"/>
              <a:t>MPM must be used to load the DSP code if IPCv3 is used</a:t>
            </a:r>
            <a:endParaRPr lang="en-US" sz="2000"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is an open source cross-platform boot loader application that facilitate loading images and more</a:t>
            </a:r>
          </a:p>
          <a:p>
            <a:r>
              <a:rPr lang="en-US" sz="2800" dirty="0" smtClean="0"/>
              <a:t>In addition to configure the hardware, the U-BOOT enables the user to </a:t>
            </a:r>
          </a:p>
          <a:p>
            <a:pPr lvl="1"/>
            <a:r>
              <a:rPr lang="en-US" sz="2400" dirty="0" smtClean="0"/>
              <a:t>read and write arbitrary memory location </a:t>
            </a:r>
          </a:p>
          <a:p>
            <a:pPr lvl="1"/>
            <a:r>
              <a:rPr lang="en-US" sz="2400" dirty="0" smtClean="0"/>
              <a:t>loading image into RAM</a:t>
            </a:r>
          </a:p>
          <a:p>
            <a:pPr lvl="1"/>
            <a:r>
              <a:rPr lang="en-US" sz="2400" dirty="0" smtClean="0"/>
              <a:t>Copying data into the flash</a:t>
            </a:r>
          </a:p>
          <a:p>
            <a:pPr lvl="1"/>
            <a:r>
              <a:rPr lang="en-US" sz="2400" dirty="0" smtClean="0"/>
              <a:t>Provide starting address for the code</a:t>
            </a:r>
          </a:p>
          <a:p>
            <a:endParaRPr lang="en-US" sz="2800"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U_BOOT (2/2)</a:t>
            </a:r>
            <a:endParaRPr lang="en-US" sz="3600" dirty="0"/>
          </a:p>
        </p:txBody>
      </p:sp>
      <p:sp>
        <p:nvSpPr>
          <p:cNvPr id="3" name="Text Placeholder 2"/>
          <p:cNvSpPr>
            <a:spLocks noGrp="1"/>
          </p:cNvSpPr>
          <p:nvPr>
            <p:ph type="body" sz="half" idx="1"/>
          </p:nvPr>
        </p:nvSpPr>
        <p:spPr>
          <a:xfrm>
            <a:off x="333375" y="1185862"/>
            <a:ext cx="7972425" cy="5214937"/>
          </a:xfrm>
        </p:spPr>
        <p:txBody>
          <a:bodyPr/>
          <a:lstStyle/>
          <a:p>
            <a:r>
              <a:rPr lang="en-US" sz="2800" dirty="0" smtClean="0"/>
              <a:t>U-BOOT monitor application enables controlling U-BOOT from external terminal</a:t>
            </a:r>
          </a:p>
          <a:p>
            <a:r>
              <a:rPr lang="en-US" sz="2800" dirty="0" smtClean="0"/>
              <a:t>The user can define a set of parameters (Environment variables)  that controls the BOOT process. These parameters are stored in flash. </a:t>
            </a:r>
          </a:p>
          <a:p>
            <a:r>
              <a:rPr lang="en-US" sz="2800" dirty="0" smtClean="0"/>
              <a:t>U-BOOT has a set of commands </a:t>
            </a:r>
          </a:p>
          <a:p>
            <a:pPr lvl="1"/>
            <a:r>
              <a:rPr lang="en-US" sz="2400" dirty="0" smtClean="0"/>
              <a:t>Setenv – define an environment variable</a:t>
            </a:r>
          </a:p>
          <a:p>
            <a:pPr lvl="1"/>
            <a:r>
              <a:rPr lang="en-US" sz="2400" dirty="0" smtClean="0"/>
              <a:t>Printenv – shows the current parameters (environment variables)</a:t>
            </a:r>
          </a:p>
          <a:p>
            <a:pPr lvl="1"/>
            <a:r>
              <a:rPr lang="en-US" sz="2400" dirty="0" smtClean="0"/>
              <a:t>Saveenv – save new setting into the flash</a:t>
            </a:r>
          </a:p>
          <a:p>
            <a:r>
              <a:rPr lang="en-US" sz="2800" dirty="0" smtClean="0"/>
              <a:t>The next slide shows part of the printenv results for my EVM </a:t>
            </a:r>
            <a:endParaRPr lang="en-US" sz="2800"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1921"/>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3200400"/>
          </a:xfrm>
        </p:spPr>
        <p:txBody>
          <a:bodyPr/>
          <a:lstStyle/>
          <a:p>
            <a:r>
              <a:rPr lang="en-US" dirty="0" smtClean="0"/>
              <a:t>Questions?</a:t>
            </a:r>
            <a:br>
              <a:rPr lang="en-US" dirty="0" smtClean="0"/>
            </a:br>
            <a:r>
              <a:rPr lang="en-US" dirty="0" smtClean="0"/>
              <a:t/>
            </a:r>
            <a:br>
              <a:rPr lang="en-US" dirty="0" smtClean="0"/>
            </a:br>
            <a:r>
              <a:rPr lang="en-US" dirty="0" smtClean="0"/>
              <a:t/>
            </a:r>
            <a:br>
              <a:rPr lang="en-US" dirty="0" smtClean="0"/>
            </a:br>
            <a:r>
              <a:rPr lang="en-US" dirty="0" smtClean="0"/>
              <a:t>Thanks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792405"/>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Some Lines from the Gel routine during load</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p:oleObj spid="_x0000_s36867" name="Visio" r:id="rId3" imgW="8854305" imgH="5947805"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Boot Loader (RBL):</a:t>
            </a:r>
          </a:p>
          <a:p>
            <a:pPr eaLnBrk="1" hangingPunct="1"/>
            <a:r>
              <a:rPr lang="en-US" sz="2800" dirty="0" smtClean="0"/>
              <a:t>Software </a:t>
            </a:r>
            <a:r>
              <a:rPr lang="en-US" sz="2800" dirty="0"/>
              <a:t>code used for </a:t>
            </a:r>
            <a:r>
              <a:rPr lang="en-US" sz="2800" dirty="0" smtClean="0"/>
              <a:t>device </a:t>
            </a:r>
            <a:r>
              <a:rPr lang="en-US" sz="2800" dirty="0"/>
              <a:t>startup.</a:t>
            </a:r>
          </a:p>
          <a:p>
            <a:pPr eaLnBrk="1" hangingPunct="1"/>
            <a:r>
              <a:rPr lang="en-US" sz="2800" dirty="0" smtClean="0"/>
              <a:t>Burned in ROM (non-modifiable) during manufacture</a:t>
            </a:r>
          </a:p>
          <a:p>
            <a:pPr eaLnBrk="1" hangingPunct="1"/>
            <a:r>
              <a:rPr lang="en-US" sz="2800" dirty="0" smtClean="0"/>
              <a:t>Has a base address of 0x20B00000 (DSP), 0x00000000 (ARM)</a:t>
            </a:r>
          </a:p>
        </p:txBody>
      </p:sp>
      <p:grpSp>
        <p:nvGrpSpPr>
          <p:cNvPr id="2" name="Group 16"/>
          <p:cNvGrpSpPr/>
          <p:nvPr/>
        </p:nvGrpSpPr>
        <p:grpSpPr>
          <a:xfrm>
            <a:off x="304800" y="3352800"/>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RBL can be executed by C66x core or the ARM core. The boot behavior varies depending on</a:t>
            </a:r>
            <a:br>
              <a:rPr kumimoji="0" lang="en-US" sz="2800" b="0" i="0" u="none" strike="noStrike" kern="0" cap="none" spc="0" normalizeH="0" baseline="0" noProof="0" dirty="0" smtClean="0">
                <a:ln>
                  <a:noFill/>
                </a:ln>
                <a:solidFill>
                  <a:schemeClr val="tx1"/>
                </a:solidFill>
                <a:effectLst/>
                <a:uLnTx/>
                <a:uFillTx/>
                <a:latin typeface="+mn-lt"/>
                <a:ea typeface="+mn-ea"/>
                <a:cs typeface="+mn-cs"/>
              </a:rPr>
            </a:br>
            <a:r>
              <a:rPr kumimoji="0" lang="en-US" sz="2800" b="0" i="0" u="none" strike="noStrike" kern="0" cap="none" spc="0" normalizeH="0" baseline="0" noProof="0" dirty="0" smtClean="0">
                <a:ln>
                  <a:noFill/>
                </a:ln>
                <a:solidFill>
                  <a:schemeClr val="tx1"/>
                </a:solidFill>
                <a:effectLst/>
                <a:uLnTx/>
                <a:uFillTx/>
                <a:latin typeface="+mn-lt"/>
                <a:ea typeface="+mn-ea"/>
                <a:cs typeface="+mn-cs"/>
              </a:rPr>
              <a:t>the core type that initiates the boot process.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1775" y="142875"/>
            <a:ext cx="8458200" cy="814388"/>
          </a:xfrm>
          <a:prstGeom prst="rect">
            <a:avLst/>
          </a:prstGeom>
        </p:spPr>
        <p:txBody>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eaLnBrk="1" hangingPunct="1"/>
            <a:r>
              <a:rPr lang="en-US" sz="4000" dirty="0" smtClean="0"/>
              <a:t>Rom Boot Loader (RBL): Purpose</a:t>
            </a:r>
          </a:p>
        </p:txBody>
      </p:sp>
      <p:sp>
        <p:nvSpPr>
          <p:cNvPr id="4" name="Text Placeholder 2"/>
          <p:cNvSpPr txBox="1">
            <a:spLocks/>
          </p:cNvSpPr>
          <p:nvPr/>
        </p:nvSpPr>
        <p:spPr>
          <a:xfrm>
            <a:off x="333375" y="838201"/>
            <a:ext cx="8505825" cy="5410200"/>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eaLnBrk="1" hangingPunct="1"/>
            <a:r>
              <a:rPr lang="en-US" sz="2600" dirty="0" smtClean="0"/>
              <a:t>RBL enables user to transfer application code from memory or host to high speed internal memory or DDR3.</a:t>
            </a:r>
          </a:p>
          <a:p>
            <a:pPr eaLnBrk="1" hangingPunct="1"/>
            <a:r>
              <a:rPr lang="en-US" sz="2600" dirty="0" smtClean="0"/>
              <a:t>RBL provides multiple choices to the user to boot the device.</a:t>
            </a:r>
          </a:p>
          <a:p>
            <a:pPr eaLnBrk="1" hangingPunct="1"/>
            <a:r>
              <a:rPr lang="en-US" sz="2600" dirty="0" smtClean="0"/>
              <a:t>These boot choices can be broadly divided into two groups:</a:t>
            </a:r>
          </a:p>
          <a:p>
            <a:pPr marL="742950" lvl="1" eaLnBrk="1" hangingPunct="1"/>
            <a:r>
              <a:rPr lang="en-US" sz="2400" dirty="0" smtClean="0"/>
              <a:t>Memory boot  where the application code is stored in a slow external memory and DSP acts as a master and drives the boot process.</a:t>
            </a:r>
          </a:p>
          <a:p>
            <a:pPr marL="742950" lvl="1" eaLnBrk="1" hangingPunct="1"/>
            <a:r>
              <a:rPr lang="en-US" sz="2400" dirty="0" smtClean="0"/>
              <a:t>Host Boot where the DSP is configured as a slave and driven by a host device connected through fast transport.</a:t>
            </a:r>
          </a:p>
          <a:p>
            <a:pPr eaLnBrk="1" hangingPunct="1"/>
            <a:endParaRPr lang="en-US" sz="2800" dirty="0" smtClean="0"/>
          </a:p>
          <a:p>
            <a:pPr eaLnBrk="1" hangingPunct="1"/>
            <a:endParaRPr lang="en-US" sz="2800" dirty="0" smtClean="0"/>
          </a:p>
        </p:txBody>
      </p:sp>
    </p:spTree>
    <p:extLst>
      <p:ext uri="{BB962C8B-B14F-4D97-AF65-F5344CB8AC3E}">
        <p14:creationId xmlns:p14="http://schemas.microsoft.com/office/powerpoint/2010/main" xmlns="" val="25956446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9573</TotalTime>
  <Words>4368</Words>
  <Application>Microsoft Office PowerPoint</Application>
  <PresentationFormat>On-screen Show (4:3)</PresentationFormat>
  <Paragraphs>822</Paragraphs>
  <Slides>59</Slides>
  <Notes>22</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77_KeyStoneOLT</vt:lpstr>
      <vt:lpstr>Visio</vt:lpstr>
      <vt:lpstr>Slide 1</vt:lpstr>
      <vt:lpstr>Agenda</vt:lpstr>
      <vt:lpstr>Agenda</vt:lpstr>
      <vt:lpstr>Agenda</vt:lpstr>
      <vt:lpstr>Some Lines from the Gel routine at connect</vt:lpstr>
      <vt:lpstr>Some Lines from the Gel routine during load</vt:lpstr>
      <vt:lpstr>Generic Boot Procedure</vt:lpstr>
      <vt:lpstr>Rom Boot Loader (RBL): Definition</vt:lpstr>
      <vt:lpstr>Slide 9</vt:lpstr>
      <vt:lpstr>Boot Process Requirements</vt:lpstr>
      <vt:lpstr>ARM - DSP Boot Loader (RBL)</vt:lpstr>
      <vt:lpstr>More about BOOT Modes </vt:lpstr>
      <vt:lpstr>Boot Process Memory Usage and Magic address (1)</vt:lpstr>
      <vt:lpstr>Boot Process Memory Usage and Magic address (2)</vt:lpstr>
      <vt:lpstr>KeyStone PLL Settings</vt:lpstr>
      <vt:lpstr>Example of PLL Configuration</vt:lpstr>
      <vt:lpstr>Slide 17</vt:lpstr>
      <vt:lpstr>Agenda</vt:lpstr>
      <vt:lpstr>keyStone I Boot Configuration Pins</vt:lpstr>
      <vt:lpstr>KeyStone I ROM Boot Modes</vt:lpstr>
      <vt:lpstr>KeyStone I Boot Device</vt:lpstr>
      <vt:lpstr>KeyStone II  Boot Modes and ARM master boot</vt:lpstr>
      <vt:lpstr>KeyStone II boot strap selection</vt:lpstr>
      <vt:lpstr>Triggering the BOOT process</vt:lpstr>
      <vt:lpstr>Reset Types</vt:lpstr>
      <vt:lpstr>Agenda</vt:lpstr>
      <vt:lpstr>KeyStone I Boot Formats</vt:lpstr>
      <vt:lpstr>Boot Parameter Format</vt:lpstr>
      <vt:lpstr>Boot Parameter Table Setup</vt:lpstr>
      <vt:lpstr>Boot Image Format</vt:lpstr>
      <vt:lpstr>Register Configuration Format</vt:lpstr>
      <vt:lpstr>What about Slave Direct IO Modes</vt:lpstr>
      <vt:lpstr>KeyStone II ARM Boot Image formats (1/5)</vt:lpstr>
      <vt:lpstr>KeyStone II ARM Boot Image formats (2/5) Tools</vt:lpstr>
      <vt:lpstr>KeyStone II ARM Boot Image formats (3/5) More Utilities</vt:lpstr>
      <vt:lpstr>KeyStone II ARM Boot Image formats (4/5)</vt:lpstr>
      <vt:lpstr>KeyStone II ARM Boot Image formats (5/5)</vt:lpstr>
      <vt:lpstr>Hex Converter out for 8-bit SPI boot Taken from SPNU118L Chapter 12</vt:lpstr>
      <vt:lpstr>DSP Tool Support</vt:lpstr>
      <vt:lpstr>Agenda</vt:lpstr>
      <vt:lpstr>KeyStone I I2C Master Boot</vt:lpstr>
      <vt:lpstr>KeyStone I Boot Modes Summary</vt:lpstr>
      <vt:lpstr>KeyStone I Boot Modes Summary (cont)</vt:lpstr>
      <vt:lpstr>KeyStone II Boot Loading Process - I2C Boot</vt:lpstr>
      <vt:lpstr>KeyStone II Boot Loading Process -XIP boot</vt:lpstr>
      <vt:lpstr>KeyStone II Boot Summary</vt:lpstr>
      <vt:lpstr>KeyStone II Boot Summary (Cont)</vt:lpstr>
      <vt:lpstr>Agenda</vt:lpstr>
      <vt:lpstr>Second Stage Boot Load Process</vt:lpstr>
      <vt:lpstr>Second Stage Boot Load Specifics</vt:lpstr>
      <vt:lpstr>Intermediate Boot Loader (IBL)</vt:lpstr>
      <vt:lpstr>KeyStone I Booting Multiple Cores</vt:lpstr>
      <vt:lpstr>KeyStone II Booting Multiple cores</vt:lpstr>
      <vt:lpstr>U-BOOT (1/2)</vt:lpstr>
      <vt:lpstr>U_BOOT (2/2)</vt:lpstr>
      <vt:lpstr>Slide 56</vt:lpstr>
      <vt:lpstr>Questions?   Thanks !</vt:lpstr>
      <vt:lpstr>Back Up</vt:lpstr>
      <vt:lpstr>Hibernation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453</cp:revision>
  <cp:lastPrinted>2012-04-30T19:42:21Z</cp:lastPrinted>
  <dcterms:created xsi:type="dcterms:W3CDTF">2012-02-07T21:35:06Z</dcterms:created>
  <dcterms:modified xsi:type="dcterms:W3CDTF">2013-08-15T13:05:36Z</dcterms:modified>
</cp:coreProperties>
</file>