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48"/>
  </p:notesMasterIdLst>
  <p:handoutMasterIdLst>
    <p:handoutMasterId r:id="rId49"/>
  </p:handoutMasterIdLst>
  <p:sldIdLst>
    <p:sldId id="1172" r:id="rId3"/>
    <p:sldId id="1087" r:id="rId4"/>
    <p:sldId id="1176" r:id="rId5"/>
    <p:sldId id="1154" r:id="rId6"/>
    <p:sldId id="1194" r:id="rId7"/>
    <p:sldId id="1200" r:id="rId8"/>
    <p:sldId id="1201" r:id="rId9"/>
    <p:sldId id="1182" r:id="rId10"/>
    <p:sldId id="1196" r:id="rId11"/>
    <p:sldId id="1195" r:id="rId12"/>
    <p:sldId id="1199" r:id="rId13"/>
    <p:sldId id="1155" r:id="rId14"/>
    <p:sldId id="1090" r:id="rId15"/>
    <p:sldId id="1197" r:id="rId16"/>
    <p:sldId id="1156" r:id="rId17"/>
    <p:sldId id="1157" r:id="rId18"/>
    <p:sldId id="1158" r:id="rId19"/>
    <p:sldId id="1159" r:id="rId20"/>
    <p:sldId id="1209" r:id="rId21"/>
    <p:sldId id="1210" r:id="rId22"/>
    <p:sldId id="1198" r:id="rId23"/>
    <p:sldId id="1093" r:id="rId24"/>
    <p:sldId id="1094" r:id="rId25"/>
    <p:sldId id="1095" r:id="rId26"/>
    <p:sldId id="1183" r:id="rId27"/>
    <p:sldId id="1185" r:id="rId28"/>
    <p:sldId id="1184" r:id="rId29"/>
    <p:sldId id="1186" r:id="rId30"/>
    <p:sldId id="1187" r:id="rId31"/>
    <p:sldId id="1188" r:id="rId32"/>
    <p:sldId id="1189" r:id="rId33"/>
    <p:sldId id="1190" r:id="rId34"/>
    <p:sldId id="1096" r:id="rId35"/>
    <p:sldId id="1101" r:id="rId36"/>
    <p:sldId id="1191" r:id="rId37"/>
    <p:sldId id="1192" r:id="rId38"/>
    <p:sldId id="1193" r:id="rId39"/>
    <p:sldId id="1175" r:id="rId40"/>
    <p:sldId id="1202" r:id="rId41"/>
    <p:sldId id="1203" r:id="rId42"/>
    <p:sldId id="1204" r:id="rId43"/>
    <p:sldId id="1205" r:id="rId44"/>
    <p:sldId id="1206" r:id="rId45"/>
    <p:sldId id="1207" r:id="rId46"/>
    <p:sldId id="1208" r:id="rId47"/>
  </p:sldIdLst>
  <p:sldSz cx="9144000" cy="6858000" type="screen4x3"/>
  <p:notesSz cx="7315200" cy="9601200"/>
  <p:custDataLst>
    <p:tags r:id="rId50"/>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177F60F3-2F99-48E8-9180-BEA0456A71C5}" type="datetimeFigureOut">
              <a:rPr lang="en-US"/>
              <a:pPr>
                <a:defRPr/>
              </a:pPr>
              <a:t>3/21/2012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708EA6D1-85B5-47E7-8137-E7A36AC4B31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C07F4710-0C58-4DBF-AFFE-2C95A7E7F1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F036AE5-2D79-4342-A975-F8B98F76135B}" type="slidenum">
              <a:rPr lang="en-US" sz="1200"/>
              <a:pPr defTabSz="957263"/>
              <a:t>10</a:t>
            </a:fld>
            <a:endParaRPr 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734785D-AAE9-4F1F-A992-0FC396612AA5}" type="slidenum">
              <a:rPr lang="en-US" sz="1200"/>
              <a:pPr defTabSz="957263"/>
              <a:t>11</a:t>
            </a:fld>
            <a:endParaRPr 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4228AE5-6FCF-423F-BB11-3CA1321F01A8}" type="slidenum">
              <a:rPr lang="en-US" smtClean="0"/>
              <a:pPr/>
              <a:t>12</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4EA93EB-7155-4E58-9690-DE596BD5C04D}" type="slidenum">
              <a:rPr lang="en-US" smtClean="0"/>
              <a:pPr/>
              <a:t>13</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9836166-C356-4552-B89C-33781D54C93C}" type="slidenum">
              <a:rPr lang="en-US" sz="1200"/>
              <a:pPr defTabSz="957263"/>
              <a:t>14</a:t>
            </a:fld>
            <a:endParaRPr 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0E3FFA-C665-4924-A25C-747BDEAA9FCE}" type="slidenum">
              <a:rPr lang="en-US" smtClean="0"/>
              <a:pPr/>
              <a:t>15</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8B87EA-42EE-4E43-BCDD-BE931DA5362C}" type="slidenum">
              <a:rPr lang="en-US" smtClean="0"/>
              <a:pPr/>
              <a:t>16</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59773D-6C5F-4E80-B8C7-3AD1C0473F0C}" type="slidenum">
              <a:rPr lang="en-US" smtClean="0"/>
              <a:pPr/>
              <a:t>17</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4475AB6-6A8A-47D0-87A4-60FDBC62CAAF}" type="slidenum">
              <a:rPr lang="en-US" smtClean="0"/>
              <a:pPr/>
              <a:t>18</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C4A0EB-52ED-426A-8ECA-C59E2FE40F4E}" type="slidenum">
              <a:rPr lang="en-US" smtClean="0"/>
              <a:pPr/>
              <a:t>2</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17FAF1B-85CF-41D0-B1BD-D51E3B1EAA6C}" type="slidenum">
              <a:rPr lang="en-US" sz="1200"/>
              <a:pPr defTabSz="957263"/>
              <a:t>21</a:t>
            </a:fld>
            <a:endParaRPr lang="en-US" sz="120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FF1DFB9-DFC0-4F3C-BE97-E9F8DA1AC356}" type="slidenum">
              <a:rPr lang="en-US" smtClean="0"/>
              <a:pPr/>
              <a:t>22</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E64705F-F284-46F4-A396-4F5B26BBC6D4}" type="slidenum">
              <a:rPr lang="en-US" smtClean="0"/>
              <a:pPr/>
              <a:t>23</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133358-3748-44D8-BD75-669D19D2B30A}" type="slidenum">
              <a:rPr lang="en-US" smtClean="0"/>
              <a:pPr/>
              <a:t>24</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644BF2D-E412-4FF7-8F7F-4240BB538785}" type="slidenum">
              <a:rPr lang="en-US" sz="1200"/>
              <a:pPr defTabSz="957263"/>
              <a:t>25</a:t>
            </a:fld>
            <a:endParaRPr 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0DC1F04-333B-42FE-AB3D-E83153C4B476}" type="slidenum">
              <a:rPr lang="en-US" sz="1200"/>
              <a:pPr defTabSz="957263"/>
              <a:t>26</a:t>
            </a:fld>
            <a:endParaRPr lang="en-US" sz="120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64ACE08-A9D3-4F32-AC48-36A0F63E9D46}" type="slidenum">
              <a:rPr lang="en-US" sz="1200"/>
              <a:pPr defTabSz="957263"/>
              <a:t>27</a:t>
            </a:fld>
            <a:endParaRPr lang="en-US" sz="120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EC226148-D3ED-4362-8631-F42BCBB9729D}" type="slidenum">
              <a:rPr lang="en-US" sz="1200"/>
              <a:pPr defTabSz="957263"/>
              <a:t>28</a:t>
            </a:fld>
            <a:endParaRPr lang="en-US" sz="120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7D75D87-8A4B-4F59-90D3-498998AFE2AA}" type="slidenum">
              <a:rPr lang="en-US" sz="1200"/>
              <a:pPr defTabSz="957263"/>
              <a:t>29</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CB51327-DEB7-4271-A04A-A46F3857368E}" type="slidenum">
              <a:rPr lang="en-US" sz="1200"/>
              <a:pPr defTabSz="957263"/>
              <a:t>3</a:t>
            </a:fld>
            <a:endParaRPr 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147C7AD-D9F4-4939-A255-1642CE5C5DDB}" type="slidenum">
              <a:rPr lang="en-US" sz="1200"/>
              <a:pPr defTabSz="957263"/>
              <a:t>30</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0EF494-7630-4C04-8FC5-1A8C6DC1A5A7}" type="slidenum">
              <a:rPr lang="en-US" sz="1200"/>
              <a:pPr defTabSz="957263"/>
              <a:t>31</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E76CFD-00A0-4737-B94D-7C824A903D36}" type="slidenum">
              <a:rPr lang="en-US" sz="1200"/>
              <a:pPr defTabSz="957263"/>
              <a:t>32</a:t>
            </a:fld>
            <a:endParaRPr lang="en-US" sz="120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8CB990C-B08D-4629-A773-4D8EE67016A3}" type="slidenum">
              <a:rPr lang="en-US" smtClean="0"/>
              <a:pPr/>
              <a:t>33</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7FA5F08-54D8-4267-9B21-4ABBA8790A82}" type="slidenum">
              <a:rPr lang="en-US" smtClean="0"/>
              <a:pPr/>
              <a:t>34</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288D968-90D9-4C8C-AC7C-087E5F544661}" type="slidenum">
              <a:rPr lang="en-US" sz="1200"/>
              <a:pPr defTabSz="957263"/>
              <a:t>35</a:t>
            </a:fld>
            <a:endParaRPr lang="en-US" sz="120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961CDCD7-3AB0-47B8-9B17-2332CA02D88D}" type="slidenum">
              <a:rPr lang="en-US" sz="1200"/>
              <a:pPr defTabSz="957263"/>
              <a:t>36</a:t>
            </a:fld>
            <a:endParaRPr lang="en-US" sz="120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28412479-73FF-4F97-A3BA-D275911C74B6}" type="slidenum">
              <a:rPr lang="en-US" sz="1200"/>
              <a:pPr defTabSz="957263"/>
              <a:t>37</a:t>
            </a:fld>
            <a:endParaRPr lang="en-US" sz="120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308EBCE-8807-4DC8-B77C-EAF28ACF4F80}" type="slidenum">
              <a:rPr lang="en-US" smtClean="0"/>
              <a:pPr/>
              <a:t>4</a:t>
            </a:fld>
            <a:endParaRPr lang="en-US" smtClean="0"/>
          </a:p>
        </p:txBody>
      </p:sp>
      <p:sp>
        <p:nvSpPr>
          <p:cNvPr id="60419" name="Rectangle 2"/>
          <p:cNvSpPr>
            <a:spLocks noRo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454B3B3-3629-4B0D-902A-C5CD8A3DB568}" type="slidenum">
              <a:rPr lang="en-US" sz="1200"/>
              <a:pPr defTabSz="957263"/>
              <a:t>5</a:t>
            </a:fld>
            <a:endParaRPr 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271DC9B4-ACE6-423A-B6FC-74D23E26B6F6}" type="slidenum">
              <a:rPr lang="en-US" sz="1300">
                <a:solidFill>
                  <a:srgbClr val="000000"/>
                </a:solidFill>
              </a:rPr>
              <a:pPr defTabSz="950913"/>
              <a:t>6</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07F4710-0C58-4DBF-AFFE-2C95A7E7F14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C1486A3-A3FB-480B-876B-1741698FB115}" type="slidenum">
              <a:rPr lang="en-US" sz="1200"/>
              <a:pPr defTabSz="957263"/>
              <a:t>8</a:t>
            </a:fld>
            <a:endParaRPr 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ED54DE9-45DD-4EE8-900F-6075C41EA7A6}" type="slidenum">
              <a:rPr lang="en-US" sz="1200"/>
              <a:pPr defTabSz="957263"/>
              <a:t>9</a:t>
            </a:fld>
            <a:endParaRPr 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78707194-9711-4EB9-AE0B-CC1B201B58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BC42BEEB-58E6-4AF0-99A5-0954A81569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F109ED8-E342-4AC0-945F-E3F5EB6A993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9AC59638-44AC-48E9-8CD9-AE1F959A1D0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5BD005D3-4BF4-4219-B6EA-35CB1B9B7F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94E7ED4-38B7-46B0-921C-0812E82FA7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431621"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Multicore </a:t>
            </a:r>
            <a:r>
              <a:rPr lang="en-US" sz="1200" b="1" dirty="0">
                <a:ln w="10541" cmpd="sng">
                  <a:solidFill>
                    <a:srgbClr val="7D7D7D">
                      <a:tint val="100000"/>
                      <a:shade val="100000"/>
                      <a:satMod val="110000"/>
                    </a:srgbClr>
                  </a:solidFill>
                  <a:prstDash val="solid"/>
                </a:ln>
                <a:solidFill>
                  <a:prstClr val="black"/>
                </a:solidFill>
                <a:latin typeface="Calibri"/>
              </a:rPr>
              <a:t>Training</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pa\docs\paDocs.chm::/cache.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mk:@MSITStore:C:\ti\ccs\pdk_C6678_1_0_0_18\packages\ti\drv\pa\docs\paDocs.chm::/semaphore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references:</a:t>
            </a:r>
          </a:p>
          <a:p>
            <a:pPr lvl="1">
              <a:defRPr/>
            </a:pPr>
            <a:r>
              <a:rPr lang="en-US" altLang="zh-TW" sz="1800" b="1" dirty="0" smtClean="0">
                <a:latin typeface="Courier New" pitchFamily="49" charset="0"/>
                <a:ea typeface="PMingLiU" pitchFamily="18" charset="-120"/>
                <a:cs typeface="Courier New" pitchFamily="49" charset="0"/>
              </a:rPr>
              <a:t>pa/docs/paDocs.chm</a:t>
            </a:r>
          </a:p>
          <a:p>
            <a:pPr lvl="1">
              <a:defRPr/>
            </a:pPr>
            <a:r>
              <a:rPr lang="en-US" altLang="zh-TW" sz="1800" b="1" dirty="0" smtClean="0">
                <a:latin typeface="Courier New" pitchFamily="49" charset="0"/>
                <a:ea typeface="PMingLiU" pitchFamily="18" charset="-120"/>
                <a:cs typeface="Courier New" pitchFamily="49" charset="0"/>
              </a:rPr>
              <a:t>pa/docs/pa_sds.pdf</a:t>
            </a:r>
            <a:endParaRPr lang="en-US" sz="1800" b="1" dirty="0" smtClean="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37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37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3787"/>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3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61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825"/>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560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560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6627"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Tables look-up</a:t>
            </a:r>
          </a:p>
        </p:txBody>
      </p:sp>
      <p:sp>
        <p:nvSpPr>
          <p:cNvPr id="3" name="Content Placeholder 2"/>
          <p:cNvSpPr>
            <a:spLocks noGrp="1"/>
          </p:cNvSpPr>
          <p:nvPr>
            <p:ph idx="1"/>
          </p:nvPr>
        </p:nvSpPr>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 In common core mode there is only one set of tables and they are shared by all cores. Each core that uses the module must initialize it, but each core will provide the exact same buffers to the module. The module user will have the first core to initialize the module also initialize the table. Other cores will initialize their internal state but not </a:t>
            </a:r>
            <a:r>
              <a:rPr lang="en-US" dirty="0" err="1" smtClean="0">
                <a:latin typeface="+mn-lt"/>
              </a:rPr>
              <a:t>initalize</a:t>
            </a:r>
            <a:r>
              <a:rPr lang="en-US" dirty="0" smtClean="0">
                <a:latin typeface="+mn-lt"/>
              </a:rPr>
              <a:t> the table. In this mode </a:t>
            </a:r>
            <a:r>
              <a:rPr lang="en-US" dirty="0" smtClean="0">
                <a:latin typeface="+mn-lt"/>
                <a:hlinkClick r:id="rId3"/>
              </a:rPr>
              <a:t>cache</a:t>
            </a:r>
            <a:r>
              <a:rPr lang="en-US" dirty="0" smtClean="0">
                <a:latin typeface="+mn-lt"/>
              </a:rPr>
              <a:t> coherency and cross core </a:t>
            </a:r>
            <a:r>
              <a:rPr lang="en-US" dirty="0" smtClean="0">
                <a:latin typeface="+mn-lt"/>
                <a:hlinkClick r:id="rId4"/>
              </a:rPr>
              <a:t>semaphores</a:t>
            </a:r>
            <a:r>
              <a:rPr lang="en-US" dirty="0" smtClean="0">
                <a:latin typeface="+mn-lt"/>
              </a:rPr>
              <a:t>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765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765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28677" name="Rectangle 63"/>
          <p:cNvSpPr>
            <a:spLocks noChangeArrowheads="1"/>
          </p:cNvSpPr>
          <p:nvPr/>
        </p:nvSpPr>
        <p:spPr bwMode="auto">
          <a:xfrm>
            <a:off x="30163" y="2236788"/>
            <a:ext cx="3505200" cy="4129087"/>
          </a:xfrm>
          <a:prstGeom prst="rect">
            <a:avLst/>
          </a:prstGeom>
          <a:noFill/>
          <a:ln w="9525">
            <a:noFill/>
            <a:miter lim="800000"/>
            <a:headEnd/>
            <a:tailEnd/>
          </a:ln>
        </p:spPr>
        <p:txBody>
          <a:bodyPr>
            <a:spAutoFit/>
          </a:bodyPr>
          <a:lstStyle/>
          <a:p>
            <a:pPr marL="342900" lvl="1" indent="-342900" algn="l" eaLnBrk="0" hangingPunct="0">
              <a:lnSpc>
                <a:spcPct val="80000"/>
              </a:lnSpc>
              <a:spcBef>
                <a:spcPct val="20000"/>
              </a:spcBef>
            </a:pPr>
            <a:r>
              <a:rPr lang="en-US">
                <a:solidFill>
                  <a:srgbClr val="000000"/>
                </a:solidFill>
                <a:latin typeface="Calibri" pitchFamily="34" charset="0"/>
              </a:rPr>
              <a:t>Packet Accelerator (PA)</a:t>
            </a:r>
            <a:endParaRPr lang="en-US">
              <a:latin typeface="Calibri" pitchFamily="34" charset="0"/>
            </a:endParaRPr>
          </a:p>
          <a:p>
            <a:pPr marL="342900" lvl="1" indent="-342900" algn="l" eaLnBrk="0" hangingPunct="0">
              <a:lnSpc>
                <a:spcPct val="80000"/>
              </a:lnSpc>
              <a:spcBef>
                <a:spcPct val="20000"/>
              </a:spcBef>
              <a:buFont typeface="Arial" charset="0"/>
              <a:buChar char="•"/>
            </a:pPr>
            <a:r>
              <a:rPr lang="en-US" sz="1600">
                <a:latin typeface="Calibri" pitchFamily="34" charset="0"/>
              </a:rPr>
              <a:t>Support for single or multiple IP addresses</a:t>
            </a:r>
          </a:p>
          <a:p>
            <a:pPr marL="342900" lvl="1" indent="-342900" algn="l" eaLnBrk="0" hangingPunct="0">
              <a:lnSpc>
                <a:spcPct val="80000"/>
              </a:lnSpc>
              <a:spcBef>
                <a:spcPct val="20000"/>
              </a:spcBef>
              <a:buFont typeface="Arial" charset="0"/>
              <a:buChar char="•"/>
            </a:pPr>
            <a:r>
              <a:rPr lang="en-US" sz="1600">
                <a:latin typeface="Calibri" pitchFamily="34" charset="0"/>
              </a:rPr>
              <a:t>1 Gbps wire-speed throughput at 1.5 Mpps</a:t>
            </a:r>
          </a:p>
          <a:p>
            <a:pPr marL="342900" lvl="1" indent="-342900" algn="l" eaLnBrk="0" hangingPunct="0">
              <a:lnSpc>
                <a:spcPct val="80000"/>
              </a:lnSpc>
              <a:spcBef>
                <a:spcPct val="20000"/>
              </a:spcBef>
              <a:buFont typeface="Arial" charset="0"/>
              <a:buChar char="•"/>
            </a:pPr>
            <a:r>
              <a:rPr lang="en-US" sz="1600">
                <a:latin typeface="Calibri" pitchFamily="34" charset="0"/>
              </a:rPr>
              <a:t>UDP Checksum processing</a:t>
            </a:r>
          </a:p>
          <a:p>
            <a:pPr marL="342900" lvl="1" indent="-342900" algn="l" eaLnBrk="0" hangingPunct="0">
              <a:lnSpc>
                <a:spcPct val="80000"/>
              </a:lnSpc>
              <a:spcBef>
                <a:spcPct val="20000"/>
              </a:spcBef>
              <a:buFont typeface="Arial" charset="0"/>
              <a:buChar char="•"/>
            </a:pPr>
            <a:r>
              <a:rPr lang="en-US" sz="1600">
                <a:latin typeface="Calibri" pitchFamily="34" charset="0"/>
              </a:rPr>
              <a:t>IPSec ESP and AH tunnels with fast path fully offloaded</a:t>
            </a:r>
          </a:p>
          <a:p>
            <a:pPr marL="342900" lvl="1" indent="-342900" algn="l" eaLnBrk="0" hangingPunct="0">
              <a:lnSpc>
                <a:spcPct val="80000"/>
              </a:lnSpc>
              <a:spcBef>
                <a:spcPct val="20000"/>
              </a:spcBef>
              <a:buFont typeface="Arial" charset="0"/>
              <a:buChar char="•"/>
            </a:pPr>
            <a:r>
              <a:rPr lang="en-US" sz="1600">
                <a:latin typeface="Calibri" pitchFamily="34" charset="0"/>
              </a:rPr>
              <a:t>L2 support: Ethernet, Ethertype, and VLAN</a:t>
            </a:r>
          </a:p>
          <a:p>
            <a:pPr marL="342900" lvl="1" indent="-342900" algn="l" eaLnBrk="0" hangingPunct="0">
              <a:lnSpc>
                <a:spcPct val="80000"/>
              </a:lnSpc>
              <a:spcBef>
                <a:spcPct val="20000"/>
              </a:spcBef>
              <a:buFont typeface="Arial" charset="0"/>
              <a:buChar char="•"/>
            </a:pPr>
            <a:r>
              <a:rPr lang="en-US" sz="1600">
                <a:latin typeface="Calibri" pitchFamily="34" charset="0"/>
              </a:rPr>
              <a:t>L3/L4 Support: IPv4/IPv6 and UDP port-based raw Ethernet or IPv4/6 and SCTP port-based routing</a:t>
            </a:r>
          </a:p>
          <a:p>
            <a:pPr marL="342900" lvl="1" indent="-342900" algn="l" eaLnBrk="0" hangingPunct="0">
              <a:lnSpc>
                <a:spcPct val="80000"/>
              </a:lnSpc>
              <a:spcBef>
                <a:spcPct val="20000"/>
              </a:spcBef>
              <a:buFont typeface="Arial" charset="0"/>
              <a:buChar char="•"/>
            </a:pPr>
            <a:r>
              <a:rPr lang="en-US" sz="1600">
                <a:latin typeface="Calibri" pitchFamily="34" charset="0"/>
              </a:rPr>
              <a:t>Multicast to multiple queues</a:t>
            </a:r>
          </a:p>
          <a:p>
            <a:pPr marL="342900" lvl="1" indent="-342900" algn="l" eaLnBrk="0" hangingPunct="0">
              <a:lnSpc>
                <a:spcPct val="80000"/>
              </a:lnSpc>
              <a:spcBef>
                <a:spcPct val="20000"/>
              </a:spcBef>
              <a:buFont typeface="Arial" charset="0"/>
              <a:buChar char="•"/>
            </a:pPr>
            <a:r>
              <a:rPr lang="en-US" sz="1600">
                <a:latin typeface="Calibri" pitchFamily="34" charset="0"/>
              </a:rPr>
              <a:t>QoS capability:  Per channel/flow to individual queue towards DSP cores and support for TX traffic shaping per device</a:t>
            </a:r>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SGMII and Ethernet Switch</a:t>
            </a:r>
          </a:p>
        </p:txBody>
      </p:sp>
      <p:pic>
        <p:nvPicPr>
          <p:cNvPr id="29699" name="Picture 2"/>
          <p:cNvPicPr>
            <a:picLocks noGrp="1" noChangeAspect="1" noChangeArrowheads="1"/>
          </p:cNvPicPr>
          <p:nvPr>
            <p:ph idx="1"/>
          </p:nvPr>
        </p:nvPicPr>
        <p:blipFill>
          <a:blip r:embed="rId3" cstate="print"/>
          <a:srcRect l="8344" r="1390"/>
          <a:stretch>
            <a:fillRect/>
          </a:stretch>
        </p:blipFill>
        <p:spPr>
          <a:xfrm>
            <a:off x="77788" y="1258888"/>
            <a:ext cx="8999537" cy="49101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5.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6.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1.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8.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1.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2.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36490</TotalTime>
  <Words>7723</Words>
  <Application>Microsoft Office PowerPoint</Application>
  <PresentationFormat>On-screen Show (4:3)</PresentationFormat>
  <Paragraphs>1003</Paragraphs>
  <Slides>45</Slides>
  <Notes>45</Notes>
  <HiddenSlides>7</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Network Coprocessor (NETCP)</vt:lpstr>
      <vt:lpstr>SGMII and Ethernet Switch</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25</vt:lpstr>
      <vt:lpstr>Slide 26</vt:lpstr>
      <vt:lpstr>PA LLD: Rx Configuration</vt:lpstr>
      <vt:lpstr>Slide 28</vt:lpstr>
      <vt:lpstr>Slide 29</vt:lpstr>
      <vt:lpstr>Slide 30</vt:lpstr>
      <vt:lpstr>Slide 31</vt:lpstr>
      <vt:lpstr>Slide 32</vt:lpstr>
      <vt:lpstr>Slide 33</vt:lpstr>
      <vt:lpstr>PA LLD: Send Transmit Packet</vt:lpstr>
      <vt:lpstr>Slide 35</vt:lpstr>
      <vt:lpstr>Slide 36</vt:lpstr>
      <vt:lpstr>Slide 37</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1356</cp:revision>
  <dcterms:created xsi:type="dcterms:W3CDTF">2007-12-19T20:51:45Z</dcterms:created>
  <dcterms:modified xsi:type="dcterms:W3CDTF">2012-03-21T20:26:24Z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