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heme/themeOverride3.xml" ContentType="application/vnd.openxmlformats-officedocument.themeOverr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4" r:id="rId3"/>
    <p:sldMasterId id="2147483655" r:id="rId4"/>
    <p:sldMasterId id="2147483657" r:id="rId5"/>
    <p:sldMasterId id="2147483658" r:id="rId6"/>
  </p:sldMasterIdLst>
  <p:notesMasterIdLst>
    <p:notesMasterId r:id="rId29"/>
  </p:notesMasterIdLst>
  <p:sldIdLst>
    <p:sldId id="259" r:id="rId7"/>
    <p:sldId id="306" r:id="rId8"/>
    <p:sldId id="308" r:id="rId9"/>
    <p:sldId id="315" r:id="rId10"/>
    <p:sldId id="312" r:id="rId11"/>
    <p:sldId id="302" r:id="rId12"/>
    <p:sldId id="311" r:id="rId13"/>
    <p:sldId id="303" r:id="rId14"/>
    <p:sldId id="310" r:id="rId15"/>
    <p:sldId id="316" r:id="rId16"/>
    <p:sldId id="317" r:id="rId17"/>
    <p:sldId id="318" r:id="rId18"/>
    <p:sldId id="319" r:id="rId19"/>
    <p:sldId id="320" r:id="rId20"/>
    <p:sldId id="321" r:id="rId21"/>
    <p:sldId id="322" r:id="rId22"/>
    <p:sldId id="323" r:id="rId23"/>
    <p:sldId id="324" r:id="rId24"/>
    <p:sldId id="275" r:id="rId25"/>
    <p:sldId id="288" r:id="rId26"/>
    <p:sldId id="297" r:id="rId27"/>
    <p:sldId id="325" r:id="rId28"/>
  </p:sldIdLst>
  <p:sldSz cx="9144000" cy="6858000" type="screen4x3"/>
  <p:notesSz cx="7315200" cy="96012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A0ECF6"/>
    <a:srgbClr val="008000"/>
    <a:srgbClr val="333300"/>
    <a:srgbClr val="009900"/>
    <a:srgbClr val="800000"/>
    <a:srgbClr val="FF79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10" autoAdjust="0"/>
  </p:normalViewPr>
  <p:slideViewPr>
    <p:cSldViewPr>
      <p:cViewPr varScale="1">
        <p:scale>
          <a:sx n="126" d="100"/>
          <a:sy n="126" d="100"/>
        </p:scale>
        <p:origin x="-11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7453888" cy="3745388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D85CFDE-532E-417C-A2AD-0C5C8E33713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9A170-3E73-479C-8127-828FA6828185}" type="slidenum">
              <a:rPr lang="en-US"/>
              <a:pPr/>
              <a:t>1</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FDAF9-0B1A-4D87-ADA2-A3F7EB2F6672}" type="slidenum">
              <a:rPr lang="en-US"/>
              <a:pPr/>
              <a:t>19</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C8C02-5EE8-4262-862F-A8551B7626C9}" type="slidenum">
              <a:rPr lang="en-US"/>
              <a:pPr/>
              <a:t>20</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1ADA9-E6CB-404B-9DE6-A13F939C631D}" type="slidenum">
              <a:rPr lang="en-US"/>
              <a:pPr/>
              <a:t>21</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DD018D9-6479-4677-83CA-418F3768BBDE}" type="slidenum">
              <a:rPr lang="en-US"/>
              <a:pPr/>
              <a:t>5</a:t>
            </a:fld>
            <a:endParaRPr lang="en-US"/>
          </a:p>
        </p:txBody>
      </p:sp>
      <p:sp>
        <p:nvSpPr>
          <p:cNvPr id="252930"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5738" tIns="47869" rIns="95738" bIns="47869" anchor="b"/>
          <a:lstStyle/>
          <a:p>
            <a:pPr algn="r" defTabSz="957263"/>
            <a:fld id="{DC86283E-62FA-47B2-B253-CB515B92A8A4}" type="slidenum">
              <a:rPr lang="en-US" sz="1300"/>
              <a:pPr algn="r" defTabSz="957263"/>
              <a:t>5</a:t>
            </a:fld>
            <a:endParaRPr lang="en-US" sz="1300"/>
          </a:p>
        </p:txBody>
      </p:sp>
      <p:sp>
        <p:nvSpPr>
          <p:cNvPr id="252931"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5727" tIns="47864" rIns="95727" bIns="47864" anchor="b"/>
          <a:lstStyle/>
          <a:p>
            <a:pPr algn="r" defTabSz="957263"/>
            <a:fld id="{A4708B2D-3490-4202-87F2-8BCE5EF8FEA1}" type="slidenum">
              <a:rPr lang="en-US" sz="1300">
                <a:cs typeface="Arial" charset="0"/>
              </a:rPr>
              <a:pPr algn="r" defTabSz="957263"/>
              <a:t>5</a:t>
            </a:fld>
            <a:endParaRPr lang="en-US" sz="1300">
              <a:cs typeface="Arial"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p:txBody>
          <a:bodyPr lIns="95727" tIns="47864" rIns="95727" bIns="47864"/>
          <a:lstStyle/>
          <a:p>
            <a:r>
              <a:rPr lang="en-US"/>
              <a:t>Shannon expands on Nyquist ‘s processing power by doubling the C66x DSP core count to 8. This configuration provides a high performing IP Network Transport solution and excels at the layer 2 and even addresses layer 3 processing requirements of wireless base station while offering significantly lower power consumption than traditional GPPs. Layer 2, 3 and IP network/transport Coprocessor for fast path processing along with Linux support are provided in Shannon resulting in an excellent platform for layer 2 and 3 processing. The Shannon and Nyquist / Turbo Nyquist combination are ideal for large scale Macro base stations.</a:t>
            </a:r>
          </a:p>
          <a:p>
            <a:endParaRPr lang="en-US"/>
          </a:p>
          <a:p>
            <a:r>
              <a:rPr lang="en-US"/>
              <a:t>Using Hyperlink 50 Shannon can also be configured as an extension of Nyquist / Turbo Nyquist. HyperLink 50 is a very low latency (&lt;200ns), high data rate (50 Gbps) interface which is typically used as a bridge Shannon and Turbo Nyquist. In addition to its low latency and high data rate this connection is transparent to the software. A Shannon / Turbo Nyquist pairing can combine into a very high performance 12 core SoC. The Coprocessors can work in a ‘farm’ concept and can be shared between the 12 cores. Multicore Navigator and it’s unified communication capabilities facilitate such ‘coupling’ of devices natively. Optionally the IO can be powered down to reduce the overall power consumption if only the Shannon cores are required.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5CFDE-532E-417C-A2AD-0C5C8E33713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6.xml"/><Relationship Id="rId1" Type="http://schemas.openxmlformats.org/officeDocument/2006/relationships/themeOverride" Target="../theme/themeOverride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9"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220"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221" name="Rectangle 5"/>
          <p:cNvSpPr>
            <a:spLocks noGrp="1" noChangeArrowheads="1"/>
          </p:cNvSpPr>
          <p:nvPr>
            <p:ph type="dt" sz="half" idx="2"/>
          </p:nvPr>
        </p:nvSpPr>
        <p:spPr/>
        <p:txBody>
          <a:bodyPr/>
          <a:lstStyle>
            <a:lvl1pPr>
              <a:defRPr/>
            </a:lvl1pPr>
          </a:lstStyle>
          <a:p>
            <a:endParaRPr lang="en-US"/>
          </a:p>
        </p:txBody>
      </p:sp>
      <p:sp>
        <p:nvSpPr>
          <p:cNvPr id="9222" name="Rectangle 6"/>
          <p:cNvSpPr>
            <a:spLocks noGrp="1" noChangeArrowheads="1"/>
          </p:cNvSpPr>
          <p:nvPr>
            <p:ph type="ftr" sz="quarter" idx="3"/>
          </p:nvPr>
        </p:nvSpPr>
        <p:spPr/>
        <p:txBody>
          <a:bodyPr/>
          <a:lstStyle>
            <a:lvl1pPr>
              <a:defRPr/>
            </a:lvl1pPr>
          </a:lstStyle>
          <a:p>
            <a:endParaRPr lang="en-US"/>
          </a:p>
        </p:txBody>
      </p:sp>
      <p:sp>
        <p:nvSpPr>
          <p:cNvPr id="9223" name="Rectangle 7"/>
          <p:cNvSpPr>
            <a:spLocks noGrp="1" noChangeArrowheads="1"/>
          </p:cNvSpPr>
          <p:nvPr>
            <p:ph type="sldNum" sz="quarter" idx="4"/>
          </p:nvPr>
        </p:nvSpPr>
        <p:spPr/>
        <p:txBody>
          <a:bodyPr/>
          <a:lstStyle>
            <a:lvl1pPr>
              <a:defRPr/>
            </a:lvl1pPr>
          </a:lstStyle>
          <a:p>
            <a:fld id="{86C9341A-76D5-4264-8805-6E11450DCCD4}" type="slidenum">
              <a:rPr lang="en-US"/>
              <a:pPr/>
              <a:t>‹#›</a:t>
            </a:fld>
            <a:endParaRPr lang="en-US"/>
          </a:p>
        </p:txBody>
      </p:sp>
      <p:sp>
        <p:nvSpPr>
          <p:cNvPr id="9224"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7BA2-DEEC-407C-89D3-84BD091531D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567EC8-EACF-4AE8-A469-825313070A3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endParaRPr lang="en-US"/>
          </a:p>
        </p:txBody>
      </p:sp>
      <p:sp>
        <p:nvSpPr>
          <p:cNvPr id="4" name="Date Placeholder 3"/>
          <p:cNvSpPr>
            <a:spLocks noGrp="1"/>
          </p:cNvSpPr>
          <p:nvPr>
            <p:ph type="dt" sz="half" idx="10"/>
          </p:nvPr>
        </p:nvSpPr>
        <p:spPr>
          <a:xfrm>
            <a:off x="355600" y="6038850"/>
            <a:ext cx="2133600" cy="206375"/>
          </a:xfrm>
        </p:spPr>
        <p:txBody>
          <a:bodyPr/>
          <a:lstStyle>
            <a:lvl1pPr>
              <a:defRPr/>
            </a:lvl1pPr>
          </a:lstStyle>
          <a:p>
            <a:endParaRPr lang="en-US"/>
          </a:p>
        </p:txBody>
      </p:sp>
      <p:sp>
        <p:nvSpPr>
          <p:cNvPr id="5" name="Footer Placeholder 4"/>
          <p:cNvSpPr>
            <a:spLocks noGrp="1"/>
          </p:cNvSpPr>
          <p:nvPr>
            <p:ph type="ftr" sz="quarter" idx="11"/>
          </p:nvPr>
        </p:nvSpPr>
        <p:spPr>
          <a:xfrm>
            <a:off x="3114675" y="6038850"/>
            <a:ext cx="2895600" cy="206375"/>
          </a:xfrm>
        </p:spPr>
        <p:txBody>
          <a:bodyPr/>
          <a:lstStyle>
            <a:lvl1pPr>
              <a:defRPr/>
            </a:lvl1pPr>
          </a:lstStyle>
          <a:p>
            <a:endParaRPr lang="en-US"/>
          </a:p>
        </p:txBody>
      </p:sp>
      <p:sp>
        <p:nvSpPr>
          <p:cNvPr id="6" name="Slide Number Placeholder 5"/>
          <p:cNvSpPr>
            <a:spLocks noGrp="1"/>
          </p:cNvSpPr>
          <p:nvPr>
            <p:ph type="sldNum" sz="quarter" idx="12"/>
          </p:nvPr>
        </p:nvSpPr>
        <p:spPr>
          <a:xfrm>
            <a:off x="6642100" y="6038850"/>
            <a:ext cx="2133600" cy="206375"/>
          </a:xfrm>
        </p:spPr>
        <p:txBody>
          <a:bodyPr/>
          <a:lstStyle>
            <a:lvl1pPr>
              <a:defRPr/>
            </a:lvl1pPr>
          </a:lstStyle>
          <a:p>
            <a:fld id="{CD9D0F0A-279E-4B36-8FB4-3206C6639A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1189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55600" y="6038850"/>
            <a:ext cx="2133600" cy="206375"/>
          </a:xfrm>
        </p:spPr>
        <p:txBody>
          <a:bodyPr/>
          <a:lstStyle>
            <a:lvl1pPr>
              <a:defRPr/>
            </a:lvl1pPr>
          </a:lstStyle>
          <a:p>
            <a:endParaRPr lang="en-US"/>
          </a:p>
        </p:txBody>
      </p:sp>
      <p:sp>
        <p:nvSpPr>
          <p:cNvPr id="6" name="Footer Placeholder 5"/>
          <p:cNvSpPr>
            <a:spLocks noGrp="1"/>
          </p:cNvSpPr>
          <p:nvPr>
            <p:ph type="ftr" sz="quarter" idx="11"/>
          </p:nvPr>
        </p:nvSpPr>
        <p:spPr>
          <a:xfrm>
            <a:off x="3114675" y="6038850"/>
            <a:ext cx="2895600" cy="206375"/>
          </a:xfrm>
        </p:spPr>
        <p:txBody>
          <a:bodyPr/>
          <a:lstStyle>
            <a:lvl1pPr>
              <a:defRPr/>
            </a:lvl1pPr>
          </a:lstStyle>
          <a:p>
            <a:endParaRPr lang="en-US"/>
          </a:p>
        </p:txBody>
      </p:sp>
      <p:sp>
        <p:nvSpPr>
          <p:cNvPr id="7" name="Slide Number Placeholder 6"/>
          <p:cNvSpPr>
            <a:spLocks noGrp="1"/>
          </p:cNvSpPr>
          <p:nvPr>
            <p:ph type="sldNum" sz="quarter" idx="12"/>
          </p:nvPr>
        </p:nvSpPr>
        <p:spPr>
          <a:xfrm>
            <a:off x="6642100" y="6038850"/>
            <a:ext cx="2133600" cy="206375"/>
          </a:xfrm>
        </p:spPr>
        <p:txBody>
          <a:bodyPr/>
          <a:lstStyle>
            <a:lvl1pPr>
              <a:defRPr/>
            </a:lvl1pPr>
          </a:lstStyle>
          <a:p>
            <a:fld id="{395165DF-426A-473C-A7F7-98DA9D94049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AED1E-3492-4CB9-9743-BA84E91BDA6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7FF5E02-254F-4DB4-900C-3ED20721571E}"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CC0C13-2AF4-493E-A2A9-52FAF5A2D2F0}"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C5FE72B-44E5-4822-86BB-E8E793FFA0C7}"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3557330-EF68-406A-879B-5F761E0DD31D}"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1E65A8D-7A74-4A4A-B78E-E1AF173267B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A970F21-4A87-40D0-BC46-DABA1F7E57F1}"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6693469-8B35-402F-9647-9AD9A10219A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E1138E2-8459-4224-B4B2-D0A82BAE84B4}"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CE4C386-B0BB-404C-81AC-37CCA64C30C2}"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13DB16-83A6-4BA5-B655-71576E69B113}"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D745D2-202C-4592-9A6C-E54542B4FC61}"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BFFA28-9D02-44B0-9BAB-2E31946A1E1C}"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302371A-BDB4-44A4-8CE2-06DF9F16DE06}"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D0ED11-59A6-40DF-A4B3-080C295D51CC}"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E273A7-C283-4D08-BD52-84F5B8B93F5D}"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1A58B1-AC22-467B-8DD9-44E682D74D6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8086D0F-BDFA-4B6E-B189-F4C00E8F151E}"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ECA39C7-D676-42A1-B9B6-4174AC346383}"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D39B38-D142-4A7E-B642-6C4B8DD683EA}"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DEDB361-FA3B-4274-A7EE-9567906AEB99}"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B3693D9-2E19-4DF4-B27F-86B596901733}"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129B06-4A12-43D3-A357-2EB54A74AB3E}"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FC5694-5C19-4BF8-A70A-10D76687C909}"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8370" name="Picture 2" descr="1c_revRed_rgb_powerpoint"/>
          <p:cNvPicPr>
            <a:picLocks noChangeAspect="1" noChangeArrowheads="1"/>
          </p:cNvPicPr>
          <p:nvPr/>
        </p:nvPicPr>
        <p:blipFill>
          <a:blip r:embed="rId3" cstate="print"/>
          <a:srcRect/>
          <a:stretch>
            <a:fillRect/>
          </a:stretch>
        </p:blipFill>
        <p:spPr bwMode="auto">
          <a:xfrm>
            <a:off x="6629400" y="6418263"/>
            <a:ext cx="1136650" cy="280987"/>
          </a:xfrm>
          <a:prstGeom prst="rect">
            <a:avLst/>
          </a:prstGeom>
          <a:noFill/>
        </p:spPr>
      </p:pic>
      <p:sp>
        <p:nvSpPr>
          <p:cNvPr id="58371"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58372"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58373" name="Rectangle 5"/>
          <p:cNvSpPr>
            <a:spLocks noGrp="1" noChangeArrowheads="1"/>
          </p:cNvSpPr>
          <p:nvPr>
            <p:ph type="dt" sz="half" idx="2"/>
          </p:nvPr>
        </p:nvSpPr>
        <p:spPr/>
        <p:txBody>
          <a:bodyPr/>
          <a:lstStyle>
            <a:lvl1pPr>
              <a:defRPr/>
            </a:lvl1pPr>
          </a:lstStyle>
          <a:p>
            <a:endParaRPr lang="en-US"/>
          </a:p>
        </p:txBody>
      </p:sp>
      <p:sp>
        <p:nvSpPr>
          <p:cNvPr id="58374" name="Rectangle 6"/>
          <p:cNvSpPr>
            <a:spLocks noGrp="1" noChangeArrowheads="1"/>
          </p:cNvSpPr>
          <p:nvPr>
            <p:ph type="ftr" sz="quarter" idx="3"/>
          </p:nvPr>
        </p:nvSpPr>
        <p:spPr/>
        <p:txBody>
          <a:bodyPr/>
          <a:lstStyle>
            <a:lvl1pPr>
              <a:defRPr/>
            </a:lvl1pPr>
          </a:lstStyle>
          <a:p>
            <a:endParaRPr lang="en-US"/>
          </a:p>
        </p:txBody>
      </p:sp>
      <p:sp>
        <p:nvSpPr>
          <p:cNvPr id="58375" name="Rectangle 7"/>
          <p:cNvSpPr>
            <a:spLocks noGrp="1" noChangeArrowheads="1"/>
          </p:cNvSpPr>
          <p:nvPr>
            <p:ph type="sldNum" sz="quarter" idx="4"/>
          </p:nvPr>
        </p:nvSpPr>
        <p:spPr/>
        <p:txBody>
          <a:bodyPr/>
          <a:lstStyle>
            <a:lvl1pPr>
              <a:defRPr/>
            </a:lvl1pPr>
          </a:lstStyle>
          <a:p>
            <a:fld id="{1C103A25-770F-4E8A-ADB6-28DDCCC88338}" type="slidenum">
              <a:rPr lang="en-US"/>
              <a:pPr/>
              <a:t>‹#›</a:t>
            </a:fld>
            <a:endParaRPr lang="en-US"/>
          </a:p>
        </p:txBody>
      </p:sp>
      <p:sp>
        <p:nvSpPr>
          <p:cNvPr id="58376"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2628A-C39B-43E5-8D9C-05B5D82A8245}"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D65D73-EB98-4CBE-BD99-10DD88F942DD}"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2A889DA-BD84-44F1-BE1F-489E774E22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4DED22-5EC2-4458-BF60-8D7B24047F97}"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3F09C77-6EFF-489C-B439-52898796874C}"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4827007-1CC1-4AF0-84AD-E550AC6A64F1}"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83FE3D7-551B-47D5-858B-1A5B0A599EB7}"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50B52-F1C0-497E-B65B-22849813BF84}"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1AD0D9-2C43-44D8-A722-72D7BA228FCD}"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CAADD8-A650-4BCA-9C40-BA868DB845EA}"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45E280-4E47-41D0-B1C2-1573402CFB74}"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822403-C188-4FAE-9AF9-3B99EF97792B}"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B8B9C-E4D7-4A63-B6B1-6F0F2DAFFB0F}"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A8C77B-9982-48FC-B10D-6880281477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2DC273C-6ED1-41F2-B340-CB861BE1712F}"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657600"/>
            <a:ext cx="4152900" cy="160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1F52AD6-180B-4BC5-9E10-FD8558F81877}"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0F0E53F-08A3-4B53-A9D8-2EAEC3E92F53}"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D9AC507-A5C3-47D5-B4BC-5923C6C32EFA}"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5E6D8E-14D3-4A95-BA93-CB00FCDA0A36}"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225FBA-F8B1-4F50-A616-C0FB7A633551}"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0B8290-EA60-4E8F-ADBB-143A4724AA60}"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6B2D5DC-CE3D-4DCC-B8E1-9741890AF450}"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943100"/>
            <a:ext cx="2114550" cy="331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943100"/>
            <a:ext cx="6191250" cy="331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8539B7-7848-4DA0-B097-C1903FF2EAF6}"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5234" name="Picture 2" descr="1c_revRed_rgb_powerpoint"/>
          <p:cNvPicPr>
            <a:picLocks noChangeAspect="1" noChangeArrowheads="1"/>
          </p:cNvPicPr>
          <p:nvPr/>
        </p:nvPicPr>
        <p:blipFill>
          <a:blip r:embed="rId3" cstate="print"/>
          <a:srcRect/>
          <a:stretch>
            <a:fillRect/>
          </a:stretch>
        </p:blipFill>
        <p:spPr bwMode="auto">
          <a:xfrm>
            <a:off x="6629400" y="6418263"/>
            <a:ext cx="1136650" cy="280987"/>
          </a:xfrm>
          <a:prstGeom prst="rect">
            <a:avLst/>
          </a:prstGeom>
          <a:noFill/>
        </p:spPr>
      </p:pic>
      <p:sp>
        <p:nvSpPr>
          <p:cNvPr id="95235" name="Rectangle 3"/>
          <p:cNvSpPr>
            <a:spLocks noGrp="1" noChangeArrowheads="1"/>
          </p:cNvSpPr>
          <p:nvPr>
            <p:ph type="ctrTitle"/>
          </p:nvPr>
        </p:nvSpPr>
        <p:spPr>
          <a:xfrm>
            <a:off x="342900" y="1943100"/>
            <a:ext cx="8458200" cy="1470025"/>
          </a:xfrm>
        </p:spPr>
        <p:txBody>
          <a:bodyPr/>
          <a:lstStyle>
            <a:lvl1pPr>
              <a:defRPr sz="4000">
                <a:solidFill>
                  <a:schemeClr val="accent2"/>
                </a:solidFill>
              </a:defRPr>
            </a:lvl1pPr>
          </a:lstStyle>
          <a:p>
            <a:r>
              <a:rPr lang="en-US"/>
              <a:t>Click to edit Master title style</a:t>
            </a:r>
          </a:p>
        </p:txBody>
      </p:sp>
      <p:sp>
        <p:nvSpPr>
          <p:cNvPr id="95236" name="Rectangle 4"/>
          <p:cNvSpPr>
            <a:spLocks noGrp="1" noChangeArrowheads="1"/>
          </p:cNvSpPr>
          <p:nvPr>
            <p:ph type="subTitle" idx="1"/>
          </p:nvPr>
        </p:nvSpPr>
        <p:spPr>
          <a:xfrm>
            <a:off x="342900" y="3698875"/>
            <a:ext cx="8458200" cy="1485900"/>
          </a:xfrm>
        </p:spPr>
        <p:txBody>
          <a:bodyPr/>
          <a:lstStyle>
            <a:lvl1pPr marL="0" indent="0">
              <a:buFontTx/>
              <a:buNone/>
              <a:defRPr>
                <a:solidFill>
                  <a:schemeClr val="tx2"/>
                </a:solidFill>
              </a:defRPr>
            </a:lvl1pPr>
          </a:lstStyle>
          <a:p>
            <a:r>
              <a:rPr lang="en-US"/>
              <a:t>Click to edit Master subtitle style</a:t>
            </a:r>
          </a:p>
        </p:txBody>
      </p:sp>
      <p:sp>
        <p:nvSpPr>
          <p:cNvPr id="95237" name="Rectangle 5"/>
          <p:cNvSpPr>
            <a:spLocks noGrp="1" noChangeArrowheads="1"/>
          </p:cNvSpPr>
          <p:nvPr>
            <p:ph type="dt" sz="half" idx="2"/>
          </p:nvPr>
        </p:nvSpPr>
        <p:spPr/>
        <p:txBody>
          <a:bodyPr/>
          <a:lstStyle>
            <a:lvl1pPr>
              <a:defRPr/>
            </a:lvl1pPr>
          </a:lstStyle>
          <a:p>
            <a:endParaRPr lang="en-US"/>
          </a:p>
        </p:txBody>
      </p:sp>
      <p:sp>
        <p:nvSpPr>
          <p:cNvPr id="95238" name="Rectangle 6"/>
          <p:cNvSpPr>
            <a:spLocks noGrp="1" noChangeArrowheads="1"/>
          </p:cNvSpPr>
          <p:nvPr>
            <p:ph type="ftr" sz="quarter" idx="3"/>
          </p:nvPr>
        </p:nvSpPr>
        <p:spPr/>
        <p:txBody>
          <a:bodyPr/>
          <a:lstStyle>
            <a:lvl1pPr>
              <a:defRPr/>
            </a:lvl1pPr>
          </a:lstStyle>
          <a:p>
            <a:endParaRPr lang="en-US"/>
          </a:p>
        </p:txBody>
      </p:sp>
      <p:sp>
        <p:nvSpPr>
          <p:cNvPr id="95239" name="Rectangle 7"/>
          <p:cNvSpPr>
            <a:spLocks noGrp="1" noChangeArrowheads="1"/>
          </p:cNvSpPr>
          <p:nvPr>
            <p:ph type="sldNum" sz="quarter" idx="4"/>
          </p:nvPr>
        </p:nvSpPr>
        <p:spPr/>
        <p:txBody>
          <a:bodyPr/>
          <a:lstStyle>
            <a:lvl1pPr>
              <a:defRPr/>
            </a:lvl1pPr>
          </a:lstStyle>
          <a:p>
            <a:fld id="{56FC269A-F7E0-4809-8C99-2ED4ADF48365}" type="slidenum">
              <a:rPr lang="en-US"/>
              <a:pPr/>
              <a:t>‹#›</a:t>
            </a:fld>
            <a:endParaRPr lang="en-US"/>
          </a:p>
        </p:txBody>
      </p:sp>
      <p:sp>
        <p:nvSpPr>
          <p:cNvPr id="95240"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05B0485-D50F-4E82-B7D5-A7A902A721D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1A221CB-51F3-436B-8E32-D0D14547F078}"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776EA9-D3FD-43A7-8A6D-82775995373C}"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68AE64-BC12-4BCD-99C1-809211276BDE}"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90E1A-F97C-4FDC-907F-AB5009862BBD}"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BAA4A5B-A15C-4535-8094-2A5C0375E679}" type="slidenum">
              <a:rPr lang="en-US"/>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8F2DC47-6F1A-4C79-9309-C3B263D9FA8B}" type="slidenum">
              <a:rPr lang="en-US"/>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D3DDFC-0A83-4A7E-B014-2EF23B55EF48}"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829B741-541C-466F-A741-494FBAFD2FDA}"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CD5766-1134-40DA-9825-0FED687D5944}"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0"/>
            <a:ext cx="2116137" cy="5878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3375" y="0"/>
            <a:ext cx="6199188" cy="5878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214F5C-7513-4EB7-99F1-AA8192BA0A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27B71FA-6417-47E5-AA31-811EFAC8254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9C7033-1B38-4F0C-AA37-38EFB210F71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EF36C70-1C6B-4898-8AD9-D57C30396C7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2.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ti_stk_2c_pos_rgb"/>
          <p:cNvPicPr>
            <a:picLocks noChangeAspect="1" noChangeArrowheads="1"/>
          </p:cNvPicPr>
          <p:nvPr/>
        </p:nvPicPr>
        <p:blipFill>
          <a:blip r:embed="rId15" cstate="print"/>
          <a:srcRect/>
          <a:stretch>
            <a:fillRect/>
          </a:stretch>
        </p:blipFill>
        <p:spPr bwMode="auto">
          <a:xfrm>
            <a:off x="6629400" y="6418263"/>
            <a:ext cx="1136650" cy="280987"/>
          </a:xfrm>
          <a:prstGeom prst="rect">
            <a:avLst/>
          </a:prstGeom>
          <a:noFill/>
        </p:spPr>
      </p:pic>
      <p:sp>
        <p:nvSpPr>
          <p:cNvPr id="8195"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350" tIns="45677" rIns="91350" bIns="45677" numCol="1" anchor="ctr" anchorCtr="0" compatLnSpc="1">
            <a:prstTxWarp prst="textNoShape">
              <a:avLst/>
            </a:prstTxWarp>
          </a:bodyPr>
          <a:lstStyle/>
          <a:p>
            <a:pPr lvl="0"/>
            <a:r>
              <a:rPr lang="en-US" smtClean="0"/>
              <a:t>Click to edit Master title style</a:t>
            </a:r>
          </a:p>
        </p:txBody>
      </p:sp>
      <p:sp>
        <p:nvSpPr>
          <p:cNvPr id="8196"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7"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8198"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8199"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EBD65B87-FB46-4093-B17D-528520D6B915}" type="slidenum">
              <a:rPr lang="en-US"/>
              <a:pPr/>
              <a:t>‹#›</a:t>
            </a:fld>
            <a:endParaRPr lang="en-US"/>
          </a:p>
        </p:txBody>
      </p:sp>
      <p:sp>
        <p:nvSpPr>
          <p:cNvPr id="8200"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8202" name="Rectangle 10"/>
          <p:cNvSpPr>
            <a:spLocks noChangeArrowheads="1"/>
          </p:cNvSpPr>
          <p:nvPr userDrawn="1"/>
        </p:nvSpPr>
        <p:spPr bwMode="auto">
          <a:xfrm>
            <a:off x="365125" y="6427788"/>
            <a:ext cx="2224088" cy="234950"/>
          </a:xfrm>
          <a:prstGeom prst="rect">
            <a:avLst/>
          </a:prstGeom>
          <a:noFill/>
          <a:ln w="9525">
            <a:noFill/>
            <a:miter lim="800000"/>
            <a:headEnd/>
            <a:tailEnd/>
          </a:ln>
          <a:effectLst/>
        </p:spPr>
        <p:txBody>
          <a:bodyPr wrap="none" lIns="82902" tIns="41451" rIns="82902" bIns="41451">
            <a:spAutoFit/>
          </a:bodyPr>
          <a:lstStyle/>
          <a:p>
            <a:pPr defTabSz="828675"/>
            <a:r>
              <a:rPr lang="en-US" sz="1000"/>
              <a:t>TI Information – Selective Disclosure</a:t>
            </a:r>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723" r:id="rId12"/>
    <p:sldLayoutId id="2147483724" r:id="rId13"/>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16387"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340" tIns="45672" rIns="91340" bIns="45672" numCol="1" anchor="ctr" anchorCtr="0" compatLnSpc="1">
            <a:prstTxWarp prst="textNoShape">
              <a:avLst/>
            </a:prstTxWarp>
          </a:bodyPr>
          <a:lstStyle/>
          <a:p>
            <a:pPr lvl="0"/>
            <a:r>
              <a:rPr lang="en-US" smtClean="0"/>
              <a:t>Click to edit Master title style</a:t>
            </a:r>
          </a:p>
        </p:txBody>
      </p:sp>
      <p:sp>
        <p:nvSpPr>
          <p:cNvPr id="16388"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p>
            <a:pPr lvl="0"/>
            <a:r>
              <a:rPr lang="en-US" smtClean="0"/>
              <a:t>Click to edit Master text styles</a:t>
            </a:r>
          </a:p>
        </p:txBody>
      </p:sp>
      <p:sp>
        <p:nvSpPr>
          <p:cNvPr id="16389"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16390"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16391"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40" tIns="45672" rIns="91340" bIns="45672"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57385B9E-4894-4562-824B-8FE8E2B79B70}" type="slidenum">
              <a:rPr lang="en-US"/>
              <a:pPr/>
              <a:t>‹#›</a:t>
            </a:fld>
            <a:endParaRPr lang="en-US"/>
          </a:p>
        </p:txBody>
      </p:sp>
      <p:sp>
        <p:nvSpPr>
          <p:cNvPr id="16392"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5298"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55299"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350" tIns="45677" rIns="91350" bIns="45677"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p>
            <a:pPr lvl="0"/>
            <a:r>
              <a:rPr lang="en-US" smtClean="0"/>
              <a:t>Click to edit Master text styles</a:t>
            </a:r>
          </a:p>
        </p:txBody>
      </p:sp>
      <p:sp>
        <p:nvSpPr>
          <p:cNvPr id="55301"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55302"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55303"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50" tIns="45677" rIns="91350" bIns="45677"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8B479E22-29D0-47E8-93EF-F4B0D564392E}" type="slidenum">
              <a:rPr lang="en-US"/>
              <a:pPr/>
              <a:t>‹#›</a:t>
            </a:fld>
            <a:endParaRPr lang="en-US"/>
          </a:p>
        </p:txBody>
      </p:sp>
      <p:sp>
        <p:nvSpPr>
          <p:cNvPr id="55304"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346" name="Picture 2" descr="ti_stk_2c_pos_rgb"/>
          <p:cNvPicPr>
            <a:picLocks noChangeAspect="1" noChangeArrowheads="1"/>
          </p:cNvPicPr>
          <p:nvPr/>
        </p:nvPicPr>
        <p:blipFill>
          <a:blip r:embed="rId13" cstate="print"/>
          <a:srcRect/>
          <a:stretch>
            <a:fillRect/>
          </a:stretch>
        </p:blipFill>
        <p:spPr bwMode="auto">
          <a:xfrm>
            <a:off x="6629400" y="6418263"/>
            <a:ext cx="1136650" cy="280987"/>
          </a:xfrm>
          <a:prstGeom prst="rect">
            <a:avLst/>
          </a:prstGeom>
          <a:noFill/>
        </p:spPr>
      </p:pic>
      <p:sp>
        <p:nvSpPr>
          <p:cNvPr id="57347"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360" tIns="45682" rIns="91360" bIns="45682" numCol="1" anchor="ctr" anchorCtr="0" compatLnSpc="1">
            <a:prstTxWarp prst="textNoShape">
              <a:avLst/>
            </a:prstTxWarp>
          </a:bodyPr>
          <a:lstStyle/>
          <a:p>
            <a:pPr lvl="0"/>
            <a:r>
              <a:rPr lang="en-US" smtClean="0"/>
              <a:t>Click to edit Master title style</a:t>
            </a:r>
          </a:p>
        </p:txBody>
      </p:sp>
      <p:sp>
        <p:nvSpPr>
          <p:cNvPr id="57348"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349"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defRPr sz="800">
                <a:ea typeface="Arial Unicode MS" pitchFamily="34" charset="-128"/>
                <a:cs typeface="Arial Unicode MS" pitchFamily="34" charset="-128"/>
              </a:defRPr>
            </a:lvl1pPr>
          </a:lstStyle>
          <a:p>
            <a:endParaRPr lang="en-US"/>
          </a:p>
        </p:txBody>
      </p:sp>
      <p:sp>
        <p:nvSpPr>
          <p:cNvPr id="57350"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lgn="ctr">
              <a:defRPr sz="800">
                <a:ea typeface="Arial Unicode MS" pitchFamily="34" charset="-128"/>
                <a:cs typeface="Arial Unicode MS" pitchFamily="34" charset="-128"/>
              </a:defRPr>
            </a:lvl1pPr>
          </a:lstStyle>
          <a:p>
            <a:endParaRPr lang="en-US"/>
          </a:p>
        </p:txBody>
      </p:sp>
      <p:sp>
        <p:nvSpPr>
          <p:cNvPr id="57351"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360" tIns="45682" rIns="91360" bIns="45682" numCol="1" anchor="t" anchorCtr="0" compatLnSpc="1">
            <a:prstTxWarp prst="textNoShape">
              <a:avLst/>
            </a:prstTxWarp>
          </a:bodyPr>
          <a:lstStyle>
            <a:lvl1pPr algn="r">
              <a:defRPr sz="800">
                <a:ea typeface="Arial Unicode MS" pitchFamily="34" charset="-128"/>
                <a:cs typeface="Arial Unicode MS" pitchFamily="34" charset="-128"/>
              </a:defRPr>
            </a:lvl1pPr>
          </a:lstStyle>
          <a:p>
            <a:fld id="{0CD7D3E8-8B7F-4B9A-84CE-BF1980E9E34E}" type="slidenum">
              <a:rPr lang="en-US"/>
              <a:pPr/>
              <a:t>‹#›</a:t>
            </a:fld>
            <a:endParaRPr lang="en-US"/>
          </a:p>
        </p:txBody>
      </p:sp>
      <p:sp>
        <p:nvSpPr>
          <p:cNvPr id="57352"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57353" name="Rectangle 9"/>
          <p:cNvSpPr>
            <a:spLocks noChangeArrowheads="1"/>
          </p:cNvSpPr>
          <p:nvPr userDrawn="1"/>
        </p:nvSpPr>
        <p:spPr bwMode="auto">
          <a:xfrm>
            <a:off x="327025" y="6443663"/>
            <a:ext cx="1852613" cy="188912"/>
          </a:xfrm>
          <a:prstGeom prst="rect">
            <a:avLst/>
          </a:prstGeom>
          <a:noFill/>
          <a:ln w="9525">
            <a:noFill/>
            <a:miter lim="800000"/>
            <a:headEnd/>
            <a:tailEnd/>
          </a:ln>
          <a:effectLst/>
        </p:spPr>
        <p:txBody>
          <a:bodyPr wrap="none" lIns="82910" tIns="41455" rIns="82910" bIns="41455">
            <a:spAutoFit/>
          </a:bodyPr>
          <a:lstStyle/>
          <a:p>
            <a:pPr defTabSz="828675"/>
            <a:r>
              <a:rPr lang="en-US" sz="700" b="1">
                <a:ea typeface="Arial Unicode MS" pitchFamily="34" charset="-128"/>
                <a:cs typeface="Arial Unicode MS" pitchFamily="34" charset="-128"/>
              </a:rPr>
              <a:t>TI Confidential Information - Under NDA</a:t>
            </a:r>
          </a:p>
        </p:txBody>
      </p:sp>
    </p:spTree>
  </p:cSld>
  <p:clrMap bg1="lt1" tx1="dk1" bg2="lt2" tx2="dk2" accent1="accent1" accent2="accent2" accent3="accent3" accent4="accent4" accent5="accent5" accent6="accent6" hlink="hlink" folHlink="folHlink"/>
  <p:sldLayoutIdLst>
    <p:sldLayoutId id="2147483656"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62" name="Picture 2" descr="1c_revGray_rgb_powerpoint"/>
          <p:cNvPicPr>
            <a:picLocks noChangeAspect="1" noChangeArrowheads="1"/>
          </p:cNvPicPr>
          <p:nvPr/>
        </p:nvPicPr>
        <p:blipFill>
          <a:blip r:embed="rId13" cstate="print"/>
          <a:srcRect/>
          <a:stretch>
            <a:fillRect/>
          </a:stretch>
        </p:blipFill>
        <p:spPr bwMode="auto">
          <a:xfrm>
            <a:off x="6629400" y="6416675"/>
            <a:ext cx="1136650" cy="280988"/>
          </a:xfrm>
          <a:prstGeom prst="rect">
            <a:avLst/>
          </a:prstGeom>
          <a:noFill/>
        </p:spPr>
      </p:pic>
      <p:sp>
        <p:nvSpPr>
          <p:cNvPr id="92163" name="Rectangle 3"/>
          <p:cNvSpPr>
            <a:spLocks noGrp="1" noChangeArrowheads="1"/>
          </p:cNvSpPr>
          <p:nvPr>
            <p:ph type="title"/>
          </p:nvPr>
        </p:nvSpPr>
        <p:spPr bwMode="auto">
          <a:xfrm>
            <a:off x="342900" y="1943100"/>
            <a:ext cx="8458200" cy="14859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64" name="Rectangle 4"/>
          <p:cNvSpPr>
            <a:spLocks noGrp="1" noChangeArrowheads="1"/>
          </p:cNvSpPr>
          <p:nvPr>
            <p:ph type="body" idx="1"/>
          </p:nvPr>
        </p:nvSpPr>
        <p:spPr bwMode="auto">
          <a:xfrm>
            <a:off x="342900" y="3657600"/>
            <a:ext cx="8458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92165"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p>
        </p:txBody>
      </p:sp>
      <p:sp>
        <p:nvSpPr>
          <p:cNvPr id="92166"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p>
        </p:txBody>
      </p:sp>
      <p:sp>
        <p:nvSpPr>
          <p:cNvPr id="92167"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95504D9A-1494-421C-A29D-9343C0DAA56C}" type="slidenum">
              <a:rPr lang="en-US"/>
              <a:pPr/>
              <a:t>‹#›</a:t>
            </a:fld>
            <a:endParaRPr lang="en-US"/>
          </a:p>
        </p:txBody>
      </p:sp>
      <p:sp>
        <p:nvSpPr>
          <p:cNvPr id="92168" name="Rectangle 8"/>
          <p:cNvSpPr>
            <a:spLocks noChangeArrowheads="1"/>
          </p:cNvSpPr>
          <p:nvPr/>
        </p:nvSpPr>
        <p:spPr bwMode="auto">
          <a:xfrm>
            <a:off x="338138" y="6330950"/>
            <a:ext cx="8462962" cy="461963"/>
          </a:xfrm>
          <a:prstGeom prst="rect">
            <a:avLst/>
          </a:prstGeom>
          <a:noFill/>
          <a:ln w="952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Arial" charset="0"/>
        </a:defRPr>
      </a:lvl2pPr>
      <a:lvl3pPr algn="l" rtl="0" fontAlgn="base">
        <a:spcBef>
          <a:spcPct val="0"/>
        </a:spcBef>
        <a:spcAft>
          <a:spcPct val="0"/>
        </a:spcAft>
        <a:defRPr sz="4000" b="1">
          <a:solidFill>
            <a:schemeClr val="tx1"/>
          </a:solidFill>
          <a:latin typeface="Arial" charset="0"/>
        </a:defRPr>
      </a:lvl3pPr>
      <a:lvl4pPr algn="l" rtl="0" fontAlgn="base">
        <a:spcBef>
          <a:spcPct val="0"/>
        </a:spcBef>
        <a:spcAft>
          <a:spcPct val="0"/>
        </a:spcAft>
        <a:defRPr sz="4000" b="1">
          <a:solidFill>
            <a:schemeClr val="tx1"/>
          </a:solidFill>
          <a:latin typeface="Arial" charset="0"/>
        </a:defRPr>
      </a:lvl4pPr>
      <a:lvl5pPr algn="l" rtl="0" fontAlgn="base">
        <a:spcBef>
          <a:spcPct val="0"/>
        </a:spcBef>
        <a:spcAft>
          <a:spcPct val="0"/>
        </a:spcAft>
        <a:defRPr sz="4000" b="1">
          <a:solidFill>
            <a:schemeClr val="tx1"/>
          </a:solidFill>
          <a:latin typeface="Arial" charset="0"/>
        </a:defRPr>
      </a:lvl5pPr>
      <a:lvl6pPr marL="457200" algn="l" rtl="0" fontAlgn="base">
        <a:spcBef>
          <a:spcPct val="0"/>
        </a:spcBef>
        <a:spcAft>
          <a:spcPct val="0"/>
        </a:spcAft>
        <a:defRPr sz="4000" b="1">
          <a:solidFill>
            <a:schemeClr val="tx1"/>
          </a:solidFill>
          <a:latin typeface="Arial" charset="0"/>
        </a:defRPr>
      </a:lvl6pPr>
      <a:lvl7pPr marL="914400" algn="l" rtl="0" fontAlgn="base">
        <a:spcBef>
          <a:spcPct val="0"/>
        </a:spcBef>
        <a:spcAft>
          <a:spcPct val="0"/>
        </a:spcAft>
        <a:defRPr sz="4000" b="1">
          <a:solidFill>
            <a:schemeClr val="tx1"/>
          </a:solidFill>
          <a:latin typeface="Arial" charset="0"/>
        </a:defRPr>
      </a:lvl7pPr>
      <a:lvl8pPr marL="1371600" algn="l" rtl="0" fontAlgn="base">
        <a:spcBef>
          <a:spcPct val="0"/>
        </a:spcBef>
        <a:spcAft>
          <a:spcPct val="0"/>
        </a:spcAft>
        <a:defRPr sz="4000" b="1">
          <a:solidFill>
            <a:schemeClr val="tx1"/>
          </a:solidFill>
          <a:latin typeface="Arial" charset="0"/>
        </a:defRPr>
      </a:lvl8pPr>
      <a:lvl9pPr marL="1828800" algn="l" rtl="0" fontAlgn="base">
        <a:spcBef>
          <a:spcPct val="0"/>
        </a:spcBef>
        <a:spcAft>
          <a:spcPct val="0"/>
        </a:spcAft>
        <a:defRPr sz="4000" b="1">
          <a:solidFill>
            <a:schemeClr val="tx1"/>
          </a:solidFill>
          <a:latin typeface="Arial" charset="0"/>
        </a:defRPr>
      </a:lvl9pPr>
    </p:titleStyle>
    <p:bodyStyle>
      <a:lvl1pPr marL="342900" indent="-342900" algn="l" rtl="0" fontAlgn="base">
        <a:spcBef>
          <a:spcPct val="20000"/>
        </a:spcBef>
        <a:spcAft>
          <a:spcPct val="0"/>
        </a:spcAft>
        <a:defRPr sz="2800">
          <a:solidFill>
            <a:schemeClr val="tx2"/>
          </a:solidFill>
          <a:latin typeface="+mn-lt"/>
          <a:ea typeface="+mn-ea"/>
          <a:cs typeface="+mn-cs"/>
        </a:defRPr>
      </a:lvl1pPr>
      <a:lvl2pPr marL="742950" indent="-285750" algn="l" rtl="0" fontAlgn="base">
        <a:spcBef>
          <a:spcPct val="20000"/>
        </a:spcBef>
        <a:spcAft>
          <a:spcPct val="0"/>
        </a:spcAft>
        <a:buChar char="–"/>
        <a:defRPr sz="24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4210" name="Picture 2" descr="ti_stk_2c_pos_rgb"/>
          <p:cNvPicPr>
            <a:picLocks noChangeAspect="1" noChangeArrowheads="1"/>
          </p:cNvPicPr>
          <p:nvPr/>
        </p:nvPicPr>
        <p:blipFill>
          <a:blip r:embed="rId13" cstate="print"/>
          <a:srcRect/>
          <a:stretch>
            <a:fillRect/>
          </a:stretch>
        </p:blipFill>
        <p:spPr bwMode="auto">
          <a:xfrm>
            <a:off x="6629400" y="6418263"/>
            <a:ext cx="1136650" cy="280987"/>
          </a:xfrm>
          <a:prstGeom prst="rect">
            <a:avLst/>
          </a:prstGeom>
          <a:noFill/>
        </p:spPr>
      </p:pic>
      <p:sp>
        <p:nvSpPr>
          <p:cNvPr id="94211" name="Rectangle 3"/>
          <p:cNvSpPr>
            <a:spLocks noGrp="1" noChangeArrowheads="1"/>
          </p:cNvSpPr>
          <p:nvPr>
            <p:ph type="title"/>
          </p:nvPr>
        </p:nvSpPr>
        <p:spPr bwMode="auto">
          <a:xfrm>
            <a:off x="342900" y="0"/>
            <a:ext cx="8458200" cy="11890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4213" name="Rectangle 5"/>
          <p:cNvSpPr>
            <a:spLocks noGrp="1" noChangeArrowheads="1"/>
          </p:cNvSpPr>
          <p:nvPr>
            <p:ph type="dt" sz="half" idx="2"/>
          </p:nvPr>
        </p:nvSpPr>
        <p:spPr bwMode="auto">
          <a:xfrm>
            <a:off x="3556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lvl1pPr>
          </a:lstStyle>
          <a:p>
            <a:endParaRPr lang="en-US"/>
          </a:p>
        </p:txBody>
      </p:sp>
      <p:sp>
        <p:nvSpPr>
          <p:cNvPr id="94214" name="Rectangle 6"/>
          <p:cNvSpPr>
            <a:spLocks noGrp="1" noChangeArrowheads="1"/>
          </p:cNvSpPr>
          <p:nvPr>
            <p:ph type="ftr" sz="quarter" idx="3"/>
          </p:nvPr>
        </p:nvSpPr>
        <p:spPr bwMode="auto">
          <a:xfrm>
            <a:off x="3114675" y="6038850"/>
            <a:ext cx="2895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800"/>
            </a:lvl1pPr>
          </a:lstStyle>
          <a:p>
            <a:endParaRPr lang="en-US"/>
          </a:p>
        </p:txBody>
      </p:sp>
      <p:sp>
        <p:nvSpPr>
          <p:cNvPr id="94215" name="Rectangle 7"/>
          <p:cNvSpPr>
            <a:spLocks noGrp="1" noChangeArrowheads="1"/>
          </p:cNvSpPr>
          <p:nvPr>
            <p:ph type="sldNum" sz="quarter" idx="4"/>
          </p:nvPr>
        </p:nvSpPr>
        <p:spPr bwMode="auto">
          <a:xfrm>
            <a:off x="6642100" y="6038850"/>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ED3393C3-EE4B-4C85-A804-6312060FF5F1}" type="slidenum">
              <a:rPr lang="en-US"/>
              <a:pPr/>
              <a:t>‹#›</a:t>
            </a:fld>
            <a:endParaRPr lang="en-US"/>
          </a:p>
        </p:txBody>
      </p:sp>
      <p:sp>
        <p:nvSpPr>
          <p:cNvPr id="94216" name="Rectangle 8"/>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p:spPr>
        <p:txBody>
          <a:bodyPr wrap="none" anchor="ctr"/>
          <a:lstStyle/>
          <a:p>
            <a:endParaRPr lang="en-US"/>
          </a:p>
        </p:txBody>
      </p:sp>
      <p:sp>
        <p:nvSpPr>
          <p:cNvPr id="94217" name="Rectangle 9"/>
          <p:cNvSpPr>
            <a:spLocks noChangeArrowheads="1"/>
          </p:cNvSpPr>
          <p:nvPr userDrawn="1"/>
        </p:nvSpPr>
        <p:spPr bwMode="auto">
          <a:xfrm>
            <a:off x="323850" y="6381750"/>
            <a:ext cx="2109788" cy="214313"/>
          </a:xfrm>
          <a:prstGeom prst="rect">
            <a:avLst/>
          </a:prstGeom>
          <a:noFill/>
          <a:ln w="9525">
            <a:noFill/>
            <a:miter lim="800000"/>
            <a:headEnd/>
            <a:tailEnd/>
          </a:ln>
          <a:effectLst/>
        </p:spPr>
        <p:txBody>
          <a:bodyPr wrap="none">
            <a:spAutoFit/>
          </a:bodyPr>
          <a:lstStyle/>
          <a:p>
            <a:pPr defTabSz="912813"/>
            <a:r>
              <a:rPr lang="en-US" sz="800" b="1">
                <a:ea typeface="Arial Unicode MS" pitchFamily="34" charset="-128"/>
                <a:cs typeface="Arial Unicode MS" pitchFamily="34" charset="-128"/>
              </a:rPr>
              <a:t>TI Confidential Information - Under NDA</a:t>
            </a:r>
          </a:p>
        </p:txBody>
      </p:sp>
    </p:spTree>
  </p:cSld>
  <p:clrMap bg1="lt1" tx1="dk1" bg2="lt2" tx2="dk2" accent1="accent1" accent2="accent2" accent3="accent3" accent4="accent4" accent5="accent5" accent6="accent6" hlink="hlink" folHlink="folHlink"/>
  <p:sldLayoutIdLst>
    <p:sldLayoutId id="2147483659"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fontAlgn="base">
        <a:spcBef>
          <a:spcPct val="0"/>
        </a:spcBef>
        <a:spcAft>
          <a:spcPct val="0"/>
        </a:spcAft>
        <a:defRPr sz="3600" b="1">
          <a:solidFill>
            <a:srgbClr val="FF0000"/>
          </a:solidFill>
          <a:latin typeface="+mj-lt"/>
          <a:ea typeface="+mj-ea"/>
          <a:cs typeface="+mj-cs"/>
        </a:defRPr>
      </a:lvl1pPr>
      <a:lvl2pPr algn="l" rtl="0" fontAlgn="base">
        <a:spcBef>
          <a:spcPct val="0"/>
        </a:spcBef>
        <a:spcAft>
          <a:spcPct val="0"/>
        </a:spcAft>
        <a:defRPr sz="3600" b="1">
          <a:solidFill>
            <a:srgbClr val="FF0000"/>
          </a:solidFill>
          <a:latin typeface="Arial" charset="0"/>
        </a:defRPr>
      </a:lvl2pPr>
      <a:lvl3pPr algn="l" rtl="0" fontAlgn="base">
        <a:spcBef>
          <a:spcPct val="0"/>
        </a:spcBef>
        <a:spcAft>
          <a:spcPct val="0"/>
        </a:spcAft>
        <a:defRPr sz="3600" b="1">
          <a:solidFill>
            <a:srgbClr val="FF0000"/>
          </a:solidFill>
          <a:latin typeface="Arial" charset="0"/>
        </a:defRPr>
      </a:lvl3pPr>
      <a:lvl4pPr algn="l" rtl="0" fontAlgn="base">
        <a:spcBef>
          <a:spcPct val="0"/>
        </a:spcBef>
        <a:spcAft>
          <a:spcPct val="0"/>
        </a:spcAft>
        <a:defRPr sz="3600" b="1">
          <a:solidFill>
            <a:srgbClr val="FF0000"/>
          </a:solidFill>
          <a:latin typeface="Arial" charset="0"/>
        </a:defRPr>
      </a:lvl4pPr>
      <a:lvl5pPr algn="l" rtl="0" fontAlgn="base">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oftware-dl.ti.com/sdoemb/sdoemb_public_sw/bios_mcsdk/latest/index_FDS.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1148017" y="1943100"/>
            <a:ext cx="7227887" cy="1470025"/>
          </a:xfrm>
        </p:spPr>
        <p:txBody>
          <a:bodyPr/>
          <a:lstStyle/>
          <a:p>
            <a:pPr algn="ctr"/>
            <a:r>
              <a:rPr lang="en-US" dirty="0" smtClean="0">
                <a:solidFill>
                  <a:schemeClr val="tx1"/>
                </a:solidFill>
              </a:rPr>
              <a:t>Keystone </a:t>
            </a:r>
            <a:r>
              <a:rPr lang="en-US" dirty="0" err="1" smtClean="0">
                <a:solidFill>
                  <a:schemeClr val="tx1"/>
                </a:solidFill>
              </a:rPr>
              <a:t>PCIe</a:t>
            </a:r>
            <a:r>
              <a:rPr lang="en-US" dirty="0" smtClean="0">
                <a:solidFill>
                  <a:schemeClr val="tx1"/>
                </a:solidFill>
              </a:rPr>
              <a:t> Usage</a:t>
            </a:r>
            <a:endParaRPr lang="en-US" dirty="0">
              <a:solidFill>
                <a:schemeClr val="tx1"/>
              </a:solidFill>
            </a:endParaRPr>
          </a:p>
        </p:txBody>
      </p:sp>
      <p:sp>
        <p:nvSpPr>
          <p:cNvPr id="12291" name="Rectangle 3"/>
          <p:cNvSpPr>
            <a:spLocks noGrp="1" noChangeArrowheads="1"/>
          </p:cNvSpPr>
          <p:nvPr>
            <p:ph type="subTitle" idx="1"/>
          </p:nvPr>
        </p:nvSpPr>
        <p:spPr/>
        <p:txBody>
          <a:bodyPr/>
          <a:lstStyle/>
          <a:p>
            <a:r>
              <a:rPr lang="en-US"/>
              <a:t>Eric Ding</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Outbound Translation - 2</a:t>
            </a:r>
          </a:p>
        </p:txBody>
      </p:sp>
      <p:graphicFrame>
        <p:nvGraphicFramePr>
          <p:cNvPr id="257100" name="Group 76"/>
          <p:cNvGraphicFramePr>
            <a:graphicFrameLocks noGrp="1"/>
          </p:cNvGraphicFramePr>
          <p:nvPr>
            <p:ph idx="1"/>
          </p:nvPr>
        </p:nvGraphicFramePr>
        <p:xfrm>
          <a:off x="768350" y="1198563"/>
          <a:ext cx="7096125" cy="2011680"/>
        </p:xfrm>
        <a:graphic>
          <a:graphicData uri="http://schemas.openxmlformats.org/drawingml/2006/table">
            <a:tbl>
              <a:tblPr/>
              <a:tblGrid>
                <a:gridCol w="2368550"/>
                <a:gridCol w="2365375"/>
                <a:gridCol w="2362200"/>
              </a:tblGrid>
              <a:tr h="24923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OB_OFFSET_INDEXn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508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Region indexing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0 (1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1 (2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[25:21]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 (4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[26:22]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 (8 MB)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[27:23]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[31:23]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102" name="Rectangle 78"/>
          <p:cNvSpPr>
            <a:spLocks noChangeArrowheads="1"/>
          </p:cNvSpPr>
          <p:nvPr/>
        </p:nvSpPr>
        <p:spPr bwMode="auto">
          <a:xfrm>
            <a:off x="512763" y="3282950"/>
            <a:ext cx="8467725" cy="2816225"/>
          </a:xfrm>
          <a:prstGeom prst="rect">
            <a:avLst/>
          </a:prstGeom>
          <a:noFill/>
          <a:ln w="9525">
            <a:noFill/>
            <a:miter lim="800000"/>
            <a:headEnd/>
            <a:tailEnd/>
          </a:ln>
          <a:effectLst/>
        </p:spPr>
        <p:txBody>
          <a:bodyPr lIns="91350" tIns="45677" rIns="91350" bIns="45677"/>
          <a:lstStyle/>
          <a:p>
            <a:pPr marL="342900" indent="-342900">
              <a:lnSpc>
                <a:spcPct val="90000"/>
              </a:lnSpc>
              <a:spcBef>
                <a:spcPct val="20000"/>
              </a:spcBef>
              <a:buFontTx/>
              <a:buChar char="•"/>
            </a:pPr>
            <a:r>
              <a:rPr lang="en-US" altLang="zh-CN" sz="2400">
                <a:ea typeface="宋体" charset="-122"/>
              </a:rPr>
              <a:t>Example:</a:t>
            </a:r>
          </a:p>
          <a:p>
            <a:pPr marL="742950" lvl="1" indent="-285750">
              <a:lnSpc>
                <a:spcPct val="90000"/>
              </a:lnSpc>
              <a:spcBef>
                <a:spcPct val="20000"/>
              </a:spcBef>
              <a:buFontTx/>
              <a:buChar char="–"/>
            </a:pPr>
            <a:r>
              <a:rPr lang="en-US"/>
              <a:t>OB_SIZE: 1 MB; OB_OFFSET_INDEX0 = 0x9000_0001; OB_OFFSET0_HI = 0x0; PCIE data space address: 0x6001_5678; What is the translated PCIE address?</a:t>
            </a:r>
          </a:p>
          <a:p>
            <a:pPr marL="742950" lvl="1" indent="-285750">
              <a:lnSpc>
                <a:spcPct val="90000"/>
              </a:lnSpc>
              <a:spcBef>
                <a:spcPct val="20000"/>
              </a:spcBef>
              <a:buFontTx/>
              <a:buChar char="–"/>
            </a:pPr>
            <a:r>
              <a:rPr lang="en-US"/>
              <a:t>Calculation:</a:t>
            </a:r>
          </a:p>
          <a:p>
            <a:pPr marL="1143000" lvl="2" indent="-228600">
              <a:lnSpc>
                <a:spcPct val="90000"/>
              </a:lnSpc>
              <a:spcBef>
                <a:spcPct val="20000"/>
              </a:spcBef>
              <a:buFontTx/>
              <a:buChar char="•"/>
            </a:pPr>
            <a:r>
              <a:rPr lang="en-US" sz="1600"/>
              <a:t>OB_SIZE =  1 MB ==</a:t>
            </a:r>
            <a:r>
              <a:rPr lang="en-US" sz="1600">
                <a:sym typeface="Wingdings" pitchFamily="2" charset="2"/>
              </a:rPr>
              <a:t> using bit [24:20] for region indexing</a:t>
            </a:r>
            <a:endParaRPr lang="en-US" sz="1600"/>
          </a:p>
          <a:p>
            <a:pPr marL="1143000" lvl="2" indent="-228600">
              <a:lnSpc>
                <a:spcPct val="90000"/>
              </a:lnSpc>
              <a:spcBef>
                <a:spcPct val="20000"/>
              </a:spcBef>
              <a:buFontTx/>
              <a:buChar char="•"/>
            </a:pPr>
            <a:r>
              <a:rPr lang="en-US" sz="1600"/>
              <a:t>Bits [24:20] of 0x6001_5678 = 00000b = 0 ==</a:t>
            </a:r>
            <a:r>
              <a:rPr lang="en-US" sz="1600">
                <a:sym typeface="Wingdings" pitchFamily="2" charset="2"/>
              </a:rPr>
              <a:t> </a:t>
            </a:r>
            <a:r>
              <a:rPr lang="en-US" sz="1600"/>
              <a:t>so Region 0</a:t>
            </a:r>
          </a:p>
          <a:p>
            <a:pPr marL="1143000" lvl="2" indent="-228600">
              <a:lnSpc>
                <a:spcPct val="90000"/>
              </a:lnSpc>
              <a:spcBef>
                <a:spcPct val="20000"/>
              </a:spcBef>
              <a:buFontTx/>
              <a:buChar char="•"/>
            </a:pPr>
            <a:r>
              <a:rPr lang="en-US" sz="1600"/>
              <a:t>Using OB_OFFSET_INDEX0 and OB_OFFSET0_HI</a:t>
            </a:r>
          </a:p>
          <a:p>
            <a:pPr marL="1143000" lvl="2" indent="-228600">
              <a:lnSpc>
                <a:spcPct val="90000"/>
              </a:lnSpc>
              <a:spcBef>
                <a:spcPct val="20000"/>
              </a:spcBef>
              <a:buFontTx/>
              <a:buChar char="•"/>
            </a:pPr>
            <a:r>
              <a:rPr lang="en-US" sz="1600"/>
              <a:t>Then the translated PCIE address = bits[31:20] of 0x9000_0000 + bits[19:0] of 0x6001_5678 = 0x9001_5678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Inbound Translation - 1</a:t>
            </a:r>
          </a:p>
        </p:txBody>
      </p:sp>
      <p:sp>
        <p:nvSpPr>
          <p:cNvPr id="259075" name="Rectangle 3"/>
          <p:cNvSpPr>
            <a:spLocks noGrp="1" noChangeArrowheads="1"/>
          </p:cNvSpPr>
          <p:nvPr>
            <p:ph type="body" idx="1"/>
          </p:nvPr>
        </p:nvSpPr>
        <p:spPr/>
        <p:txBody>
          <a:bodyPr/>
          <a:lstStyle/>
          <a:p>
            <a:pPr>
              <a:lnSpc>
                <a:spcPct val="90000"/>
              </a:lnSpc>
            </a:pPr>
            <a:r>
              <a:rPr lang="en-US" sz="2400"/>
              <a:t>Enable/disable through </a:t>
            </a:r>
            <a:r>
              <a:rPr lang="en-US" sz="2400" b="1"/>
              <a:t>CMD_STATUS</a:t>
            </a:r>
            <a:r>
              <a:rPr lang="en-US" sz="2400"/>
              <a:t> register</a:t>
            </a:r>
          </a:p>
          <a:p>
            <a:pPr>
              <a:lnSpc>
                <a:spcPct val="90000"/>
              </a:lnSpc>
            </a:pPr>
            <a:r>
              <a:rPr lang="en-US" altLang="zh-CN" sz="2400">
                <a:ea typeface="宋体" charset="-122"/>
              </a:rPr>
              <a:t>Registers for IB</a:t>
            </a:r>
          </a:p>
          <a:p>
            <a:pPr lvl="1">
              <a:lnSpc>
                <a:spcPct val="90000"/>
              </a:lnSpc>
            </a:pPr>
            <a:r>
              <a:rPr lang="en-US" sz="2000" b="1"/>
              <a:t>BARn</a:t>
            </a:r>
            <a:r>
              <a:rPr lang="en-US" sz="2000"/>
              <a:t>: two BARs (BAR0~1) in RC mode and six BARs (BAR0~5) in EP mode; overlay with BAR mask</a:t>
            </a:r>
          </a:p>
          <a:p>
            <a:pPr lvl="1">
              <a:lnSpc>
                <a:spcPct val="90000"/>
              </a:lnSpc>
            </a:pPr>
            <a:r>
              <a:rPr lang="en-US" sz="2000"/>
              <a:t>Four IB regions</a:t>
            </a:r>
          </a:p>
          <a:p>
            <a:pPr lvl="2">
              <a:lnSpc>
                <a:spcPct val="90000"/>
              </a:lnSpc>
            </a:pPr>
            <a:r>
              <a:rPr lang="en-US" sz="1800" b="1"/>
              <a:t>IB_BARn</a:t>
            </a:r>
            <a:r>
              <a:rPr lang="en-US" sz="1800"/>
              <a:t>: which BAR for inbound transaction</a:t>
            </a:r>
          </a:p>
          <a:p>
            <a:pPr lvl="2">
              <a:lnSpc>
                <a:spcPct val="90000"/>
              </a:lnSpc>
            </a:pPr>
            <a:r>
              <a:rPr lang="en-US" sz="1800" b="1"/>
              <a:t>IB_STARTn_LO</a:t>
            </a:r>
            <a:r>
              <a:rPr lang="en-US" sz="1800"/>
              <a:t>: the starting address bits [31:0] in PCIE address</a:t>
            </a:r>
          </a:p>
          <a:p>
            <a:pPr lvl="2">
              <a:lnSpc>
                <a:spcPct val="90000"/>
              </a:lnSpc>
            </a:pPr>
            <a:r>
              <a:rPr lang="en-US" sz="1800" b="1"/>
              <a:t>IB_STARTn_HI:</a:t>
            </a:r>
            <a:r>
              <a:rPr lang="en-US" sz="1800"/>
              <a:t> the starting address bits [63:32] in PCIE address</a:t>
            </a:r>
          </a:p>
          <a:p>
            <a:pPr lvl="2">
              <a:lnSpc>
                <a:spcPct val="90000"/>
              </a:lnSpc>
            </a:pPr>
            <a:r>
              <a:rPr lang="en-US" sz="1800" b="1"/>
              <a:t>IB_OFFSETn:</a:t>
            </a:r>
            <a:r>
              <a:rPr lang="en-US" sz="1800"/>
              <a:t> the internal bus address that will be the starting point of the mapped or translated PCIE address region</a:t>
            </a:r>
          </a:p>
          <a:p>
            <a:pPr lvl="1">
              <a:lnSpc>
                <a:spcPct val="90000"/>
              </a:lnSpc>
            </a:pPr>
            <a:r>
              <a:rPr lang="en-US" sz="2000"/>
              <a:t>BAR0 cannot be remapped to any other location than to PCIE application registers (starting from 0x2180_0000 in KeyStone device). It allows the RC device to control EP in the absence of dedicated software running on EP.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Inbound Translation - 2</a:t>
            </a:r>
          </a:p>
        </p:txBody>
      </p:sp>
      <p:sp>
        <p:nvSpPr>
          <p:cNvPr id="260099" name="Rectangle 3"/>
          <p:cNvSpPr>
            <a:spLocks noGrp="1" noChangeArrowheads="1"/>
          </p:cNvSpPr>
          <p:nvPr>
            <p:ph type="body" idx="1"/>
          </p:nvPr>
        </p:nvSpPr>
        <p:spPr/>
        <p:txBody>
          <a:bodyPr/>
          <a:lstStyle/>
          <a:p>
            <a:r>
              <a:rPr lang="en-US"/>
              <a:t>Example:</a:t>
            </a:r>
          </a:p>
          <a:p>
            <a:pPr lvl="1"/>
            <a:r>
              <a:rPr lang="en-US" altLang="zh-CN">
                <a:ea typeface="宋体" charset="-122"/>
              </a:rPr>
              <a:t>For a 32-bit BAR, BAR1 = 0xF740_0000; IB_BAR0 = 1; IB_START0_LO = 0xF740_0000; IB_START0_HI = 0x0; IB_OFFSET0 = 0x1080_0000 </a:t>
            </a:r>
          </a:p>
          <a:p>
            <a:pPr lvl="1"/>
            <a:r>
              <a:rPr lang="en-US" altLang="zh-CN">
                <a:ea typeface="宋体" charset="-122"/>
              </a:rPr>
              <a:t>For PCIE address 0xF740_1234, what is the DSP device’s internal address?</a:t>
            </a:r>
          </a:p>
          <a:p>
            <a:pPr lvl="1"/>
            <a:r>
              <a:rPr lang="en-US" altLang="zh-CN">
                <a:ea typeface="宋体" charset="-122"/>
              </a:rPr>
              <a:t>Calculation:</a:t>
            </a:r>
          </a:p>
          <a:p>
            <a:pPr lvl="2"/>
            <a:r>
              <a:rPr lang="en-US" altLang="zh-CN">
                <a:ea typeface="宋体" charset="-122"/>
              </a:rPr>
              <a:t>The incoming address of 0xF740_1234 matches the range  (determined by BAR mask) of BAR1, it is accepted</a:t>
            </a:r>
          </a:p>
          <a:p>
            <a:pPr lvl="2"/>
            <a:r>
              <a:rPr lang="en-US" altLang="zh-CN">
                <a:ea typeface="宋体" charset="-122"/>
              </a:rPr>
              <a:t>IB_BAR0 = 1 ==</a:t>
            </a:r>
            <a:r>
              <a:rPr lang="en-US" altLang="zh-CN">
                <a:ea typeface="宋体" charset="-122"/>
                <a:sym typeface="Wingdings" pitchFamily="2" charset="2"/>
              </a:rPr>
              <a:t> the first IB region is used</a:t>
            </a:r>
          </a:p>
          <a:p>
            <a:pPr lvl="2"/>
            <a:r>
              <a:rPr lang="en-US" altLang="zh-CN">
                <a:ea typeface="宋体" charset="-122"/>
              </a:rPr>
              <a:t>DSP internal address: 0xF740_1234 – 0xF740_0000 + 0x1080_0000 = 0x1080_1234 (local L2)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Agenda</a:t>
            </a:r>
          </a:p>
        </p:txBody>
      </p:sp>
      <p:sp>
        <p:nvSpPr>
          <p:cNvPr id="261123" name="Rectangle 3"/>
          <p:cNvSpPr>
            <a:spLocks noGrp="1" noChangeArrowheads="1"/>
          </p:cNvSpPr>
          <p:nvPr>
            <p:ph type="body" idx="1"/>
          </p:nvPr>
        </p:nvSpPr>
        <p:spPr/>
        <p:txBody>
          <a:bodyPr/>
          <a:lstStyle/>
          <a:p>
            <a:r>
              <a:rPr lang="en-US"/>
              <a:t>PCIE Overview</a:t>
            </a:r>
          </a:p>
          <a:p>
            <a:r>
              <a:rPr lang="en-US"/>
              <a:t>Address Translation</a:t>
            </a:r>
          </a:p>
          <a:p>
            <a:r>
              <a:rPr lang="en-US" altLang="zh-CN" b="1">
                <a:ea typeface="宋体" charset="-122"/>
              </a:rPr>
              <a:t>Configuration</a:t>
            </a:r>
          </a:p>
          <a:p>
            <a:r>
              <a:rPr lang="en-US" altLang="zh-CN">
                <a:ea typeface="宋体" charset="-122"/>
              </a:rPr>
              <a:t>PCIE boot demo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PCIE Initialization </a:t>
            </a:r>
          </a:p>
        </p:txBody>
      </p:sp>
      <p:sp>
        <p:nvSpPr>
          <p:cNvPr id="262147" name="Rectangle 3"/>
          <p:cNvSpPr>
            <a:spLocks noGrp="1" noChangeArrowheads="1"/>
          </p:cNvSpPr>
          <p:nvPr>
            <p:ph type="body" idx="1"/>
          </p:nvPr>
        </p:nvSpPr>
        <p:spPr/>
        <p:txBody>
          <a:bodyPr/>
          <a:lstStyle/>
          <a:p>
            <a:pPr>
              <a:lnSpc>
                <a:spcPct val="80000"/>
              </a:lnSpc>
            </a:pPr>
            <a:r>
              <a:rPr lang="en-US" sz="2400"/>
              <a:t>Boot mode: PCIE boot by selecting pins on 6678/6670 EVM boards</a:t>
            </a:r>
          </a:p>
          <a:p>
            <a:pPr>
              <a:lnSpc>
                <a:spcPct val="80000"/>
              </a:lnSpc>
            </a:pPr>
            <a:endParaRPr lang="en-US" sz="2400"/>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IBL code</a:t>
            </a:r>
          </a:p>
          <a:p>
            <a:pPr lvl="1">
              <a:lnSpc>
                <a:spcPct val="80000"/>
              </a:lnSpc>
            </a:pPr>
            <a:r>
              <a:rPr lang="en-US" sz="2000"/>
              <a:t>PLL workaround (6678 Errata, advisory 8)</a:t>
            </a:r>
          </a:p>
          <a:p>
            <a:pPr lvl="1">
              <a:lnSpc>
                <a:spcPct val="80000"/>
              </a:lnSpc>
            </a:pPr>
            <a:r>
              <a:rPr lang="en-US" sz="2000"/>
              <a:t>Power-up PCIE </a:t>
            </a:r>
          </a:p>
          <a:p>
            <a:pPr lvl="1">
              <a:lnSpc>
                <a:spcPct val="80000"/>
              </a:lnSpc>
            </a:pPr>
            <a:r>
              <a:rPr lang="en-US" altLang="zh-CN" sz="2000">
                <a:ea typeface="宋体" charset="-122"/>
              </a:rPr>
              <a:t>Configure PLL</a:t>
            </a:r>
          </a:p>
          <a:p>
            <a:pPr lvl="1">
              <a:lnSpc>
                <a:spcPct val="80000"/>
              </a:lnSpc>
            </a:pPr>
            <a:r>
              <a:rPr lang="en-US" altLang="zh-CN" sz="2000">
                <a:ea typeface="宋体" charset="-122"/>
              </a:rPr>
              <a:t>Configure PCIE registers </a:t>
            </a:r>
          </a:p>
          <a:p>
            <a:pPr lvl="1">
              <a:lnSpc>
                <a:spcPct val="80000"/>
              </a:lnSpc>
            </a:pPr>
            <a:r>
              <a:rPr lang="en-US" altLang="zh-CN" sz="2000">
                <a:ea typeface="宋体" charset="-122"/>
              </a:rPr>
              <a:t>Waiting for PCIE link-up</a:t>
            </a:r>
          </a:p>
          <a:p>
            <a:pPr lvl="1">
              <a:lnSpc>
                <a:spcPct val="80000"/>
              </a:lnSpc>
            </a:pPr>
            <a:r>
              <a:rPr lang="en-US" sz="2000"/>
              <a:t>Stay inside IBL, monitor the magic address (6678: 0x87FFFC; 6670: 0x8FFFFC) for secondary boot</a:t>
            </a:r>
            <a:endParaRPr lang="en-US" altLang="zh-CN" sz="2000">
              <a:ea typeface="宋体" charset="-122"/>
            </a:endParaRPr>
          </a:p>
        </p:txBody>
      </p:sp>
      <p:pic>
        <p:nvPicPr>
          <p:cNvPr id="262148" name="Picture 4"/>
          <p:cNvPicPr>
            <a:picLocks noChangeAspect="1" noChangeArrowheads="1"/>
          </p:cNvPicPr>
          <p:nvPr/>
        </p:nvPicPr>
        <p:blipFill>
          <a:blip r:embed="rId3" cstate="print"/>
          <a:srcRect/>
          <a:stretch>
            <a:fillRect/>
          </a:stretch>
        </p:blipFill>
        <p:spPr bwMode="auto">
          <a:xfrm>
            <a:off x="1646238" y="2038350"/>
            <a:ext cx="5011737" cy="922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PCIE Boot </a:t>
            </a:r>
          </a:p>
        </p:txBody>
      </p:sp>
      <p:graphicFrame>
        <p:nvGraphicFramePr>
          <p:cNvPr id="263174" name="Object 6"/>
          <p:cNvGraphicFramePr>
            <a:graphicFrameLocks noChangeAspect="1"/>
          </p:cNvGraphicFramePr>
          <p:nvPr>
            <p:ph idx="1"/>
          </p:nvPr>
        </p:nvGraphicFramePr>
        <p:xfrm>
          <a:off x="2889250" y="1014413"/>
          <a:ext cx="3392488" cy="4986337"/>
        </p:xfrm>
        <a:graphic>
          <a:graphicData uri="http://schemas.openxmlformats.org/presentationml/2006/ole">
            <p:oleObj spid="_x0000_s263174" name="Visio" r:id="rId4" imgW="5403799" imgH="7475525"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Agenda</a:t>
            </a:r>
          </a:p>
        </p:txBody>
      </p:sp>
      <p:sp>
        <p:nvSpPr>
          <p:cNvPr id="265219" name="Rectangle 3"/>
          <p:cNvSpPr>
            <a:spLocks noGrp="1" noChangeArrowheads="1"/>
          </p:cNvSpPr>
          <p:nvPr>
            <p:ph type="body" idx="1"/>
          </p:nvPr>
        </p:nvSpPr>
        <p:spPr/>
        <p:txBody>
          <a:bodyPr/>
          <a:lstStyle/>
          <a:p>
            <a:r>
              <a:rPr lang="en-US"/>
              <a:t>PCIE Overview</a:t>
            </a:r>
          </a:p>
          <a:p>
            <a:r>
              <a:rPr lang="en-US"/>
              <a:t>Address Translation</a:t>
            </a:r>
          </a:p>
          <a:p>
            <a:r>
              <a:rPr lang="en-US" altLang="zh-CN">
                <a:ea typeface="宋体" charset="-122"/>
              </a:rPr>
              <a:t>Configuration</a:t>
            </a:r>
          </a:p>
          <a:p>
            <a:r>
              <a:rPr lang="en-US" altLang="zh-CN" b="1">
                <a:ea typeface="宋体" charset="-122"/>
              </a:rPr>
              <a:t>PCIE boot demo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Demo Setup </a:t>
            </a:r>
          </a:p>
        </p:txBody>
      </p:sp>
      <p:sp>
        <p:nvSpPr>
          <p:cNvPr id="266243" name="Rectangle 3"/>
          <p:cNvSpPr>
            <a:spLocks noGrp="1" noChangeArrowheads="1"/>
          </p:cNvSpPr>
          <p:nvPr>
            <p:ph type="body" sz="half" idx="1"/>
          </p:nvPr>
        </p:nvSpPr>
        <p:spPr>
          <a:xfrm>
            <a:off x="333375" y="1185863"/>
            <a:ext cx="8115300" cy="1914525"/>
          </a:xfrm>
        </p:spPr>
        <p:txBody>
          <a:bodyPr/>
          <a:lstStyle/>
          <a:p>
            <a:r>
              <a:rPr lang="en-US" sz="2400"/>
              <a:t>An AMC to PCIE adaptor card</a:t>
            </a:r>
          </a:p>
          <a:p>
            <a:r>
              <a:rPr lang="en-US" sz="2400"/>
              <a:t>A TMS320C66xxL EVM card</a:t>
            </a:r>
          </a:p>
          <a:p>
            <a:r>
              <a:rPr lang="en-US" sz="2400"/>
              <a:t>A Linux PC (Tested on Ubuntu 10.04, 32/64-bit)</a:t>
            </a:r>
          </a:p>
          <a:p>
            <a:r>
              <a:rPr lang="en-US" sz="2400"/>
              <a:t>A UART cable</a:t>
            </a:r>
          </a:p>
        </p:txBody>
      </p:sp>
      <p:graphicFrame>
        <p:nvGraphicFramePr>
          <p:cNvPr id="266245" name="Object 5"/>
          <p:cNvGraphicFramePr>
            <a:graphicFrameLocks noChangeAspect="1"/>
          </p:cNvGraphicFramePr>
          <p:nvPr>
            <p:ph sz="half" idx="2"/>
          </p:nvPr>
        </p:nvGraphicFramePr>
        <p:xfrm>
          <a:off x="2266950" y="3538538"/>
          <a:ext cx="4076700" cy="2316162"/>
        </p:xfrm>
        <a:graphic>
          <a:graphicData uri="http://schemas.openxmlformats.org/presentationml/2006/ole">
            <p:oleObj spid="_x0000_s266245" name="Visio" r:id="rId4" imgW="4076395" imgH="2316175"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PCIE Enumeration </a:t>
            </a:r>
          </a:p>
        </p:txBody>
      </p:sp>
      <p:sp>
        <p:nvSpPr>
          <p:cNvPr id="268291" name="Rectangle 3"/>
          <p:cNvSpPr>
            <a:spLocks noGrp="1" noChangeArrowheads="1"/>
          </p:cNvSpPr>
          <p:nvPr>
            <p:ph type="body" sz="half" idx="1"/>
          </p:nvPr>
        </p:nvSpPr>
        <p:spPr>
          <a:xfrm>
            <a:off x="333375" y="1185863"/>
            <a:ext cx="8115300" cy="4803775"/>
          </a:xfrm>
        </p:spPr>
        <p:txBody>
          <a:bodyPr/>
          <a:lstStyle/>
          <a:p>
            <a:r>
              <a:rPr lang="en-US" sz="2400"/>
              <a:t>PCIE Enumeration</a:t>
            </a:r>
          </a:p>
          <a:p>
            <a:pPr lvl="1"/>
            <a:r>
              <a:rPr lang="en-US" sz="2000"/>
              <a:t>From Linux</a:t>
            </a:r>
          </a:p>
          <a:p>
            <a:pPr lvl="4"/>
            <a:r>
              <a:rPr lang="en-US" sz="1200"/>
              <a:t>local-ubuntu:~$ </a:t>
            </a:r>
            <a:r>
              <a:rPr lang="en-US" sz="1200" b="1" i="1"/>
              <a:t>lspci –n</a:t>
            </a:r>
          </a:p>
          <a:p>
            <a:pPr lvl="4"/>
            <a:r>
              <a:rPr lang="en-US" sz="1200"/>
              <a:t>….</a:t>
            </a:r>
          </a:p>
          <a:p>
            <a:pPr lvl="4"/>
            <a:r>
              <a:rPr lang="en-US" sz="1200"/>
              <a:t>00:1f.3 0c05: 8086:27da (rev 01)</a:t>
            </a:r>
          </a:p>
          <a:p>
            <a:pPr lvl="4"/>
            <a:r>
              <a:rPr lang="en-US" sz="1200" b="1"/>
              <a:t>01:00.0 0480: 104c:b005 (rev 01)</a:t>
            </a:r>
          </a:p>
          <a:p>
            <a:pPr lvl="4"/>
            <a:r>
              <a:rPr lang="en-US" sz="1200"/>
              <a:t>03:00.0 0200: 14e4:1677 (rev 01)</a:t>
            </a:r>
          </a:p>
          <a:p>
            <a:pPr lvl="4">
              <a:buFontTx/>
              <a:buNone/>
            </a:pPr>
            <a:r>
              <a:rPr lang="en-US" sz="1400"/>
              <a:t>Or </a:t>
            </a:r>
          </a:p>
          <a:p>
            <a:pPr lvl="4"/>
            <a:r>
              <a:rPr lang="en-US" sz="1200"/>
              <a:t>local-ubuntu:~$ lspci</a:t>
            </a:r>
          </a:p>
          <a:p>
            <a:pPr lvl="4"/>
            <a:r>
              <a:rPr lang="en-US" sz="1200"/>
              <a:t>….</a:t>
            </a:r>
          </a:p>
          <a:p>
            <a:pPr lvl="4"/>
            <a:r>
              <a:rPr lang="en-US" sz="1200"/>
              <a:t>00:1f.3 SMBus: Intel Corporation N10/ICH 7 Family SMBus Controller (rev 01)</a:t>
            </a:r>
          </a:p>
          <a:p>
            <a:pPr lvl="4"/>
            <a:r>
              <a:rPr lang="en-US" sz="1200" b="1"/>
              <a:t>01:00.0 Multimedia controller: Texas Instruments Device b005 (rev 01)</a:t>
            </a:r>
          </a:p>
          <a:p>
            <a:pPr lvl="4">
              <a:buFontTx/>
              <a:buNone/>
            </a:pPr>
            <a:endParaRPr lang="en-US" sz="1200" b="1"/>
          </a:p>
          <a:p>
            <a:pPr lvl="1"/>
            <a:r>
              <a:rPr lang="en-US" sz="2000"/>
              <a:t>From DSP (JTAG if available)</a:t>
            </a:r>
          </a:p>
          <a:p>
            <a:endParaRPr lang="en-US" sz="1200"/>
          </a:p>
        </p:txBody>
      </p:sp>
      <p:pic>
        <p:nvPicPr>
          <p:cNvPr id="268294" name="Picture 6"/>
          <p:cNvPicPr>
            <a:picLocks noChangeAspect="1" noChangeArrowheads="1"/>
          </p:cNvPicPr>
          <p:nvPr/>
        </p:nvPicPr>
        <p:blipFill>
          <a:blip r:embed="rId3" cstate="print"/>
          <a:srcRect/>
          <a:stretch>
            <a:fillRect/>
          </a:stretch>
        </p:blipFill>
        <p:spPr bwMode="auto">
          <a:xfrm>
            <a:off x="2193925" y="4929188"/>
            <a:ext cx="3590925" cy="85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PCIE Linux Host Loader Code</a:t>
            </a:r>
          </a:p>
        </p:txBody>
      </p:sp>
      <p:sp>
        <p:nvSpPr>
          <p:cNvPr id="171011" name="Rectangle 3"/>
          <p:cNvSpPr>
            <a:spLocks noGrp="1" noChangeArrowheads="1"/>
          </p:cNvSpPr>
          <p:nvPr>
            <p:ph type="body" idx="1"/>
          </p:nvPr>
        </p:nvSpPr>
        <p:spPr/>
        <p:txBody>
          <a:bodyPr/>
          <a:lstStyle/>
          <a:p>
            <a:r>
              <a:rPr lang="en-US" sz="2400"/>
              <a:t>Mapping between PC memory and DSP memory </a:t>
            </a:r>
          </a:p>
          <a:p>
            <a:r>
              <a:rPr lang="en-US" sz="2400"/>
              <a:t>Configure the PCIE inbound/outbound address translation </a:t>
            </a:r>
            <a:endParaRPr lang="en-US"/>
          </a:p>
          <a:p>
            <a:r>
              <a:rPr lang="en-US" sz="2400"/>
              <a:t>Provide DSP memory read/write API:</a:t>
            </a:r>
          </a:p>
          <a:p>
            <a:pPr lvl="1"/>
            <a:r>
              <a:rPr lang="en-US" sz="1400"/>
              <a:t>Uint32 ReadDSPMemory(Uint32 coreNum, Uint32 DSPMemAddr, Uint32 *buffer, Uint32 length)</a:t>
            </a:r>
          </a:p>
          <a:p>
            <a:pPr lvl="1"/>
            <a:r>
              <a:rPr lang="en-US" sz="1400"/>
              <a:t>Uint32 WriteDSPMemory(Uint32 coreNum, Uint32 DSPMemAddr, Uint32 *buffer, Uint32 length)</a:t>
            </a:r>
          </a:p>
          <a:p>
            <a:r>
              <a:rPr lang="en-US" sz="2400"/>
              <a:t>Parse the boot example header array to load data into DSP</a:t>
            </a:r>
          </a:p>
          <a:p>
            <a:r>
              <a:rPr lang="en-US" sz="2400"/>
              <a:t>Write the boot entry address into the magic address on core 0 to jump start</a:t>
            </a:r>
          </a:p>
          <a:p>
            <a:r>
              <a:rPr lang="en-US" sz="2400"/>
              <a:t>Need to be compiled and inserted as kernel module</a:t>
            </a:r>
          </a:p>
          <a:p>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Agenda</a:t>
            </a:r>
          </a:p>
        </p:txBody>
      </p:sp>
      <p:sp>
        <p:nvSpPr>
          <p:cNvPr id="244739" name="Rectangle 3"/>
          <p:cNvSpPr>
            <a:spLocks noGrp="1" noChangeArrowheads="1"/>
          </p:cNvSpPr>
          <p:nvPr>
            <p:ph type="body" idx="1"/>
          </p:nvPr>
        </p:nvSpPr>
        <p:spPr/>
        <p:txBody>
          <a:bodyPr/>
          <a:lstStyle/>
          <a:p>
            <a:r>
              <a:rPr lang="en-US"/>
              <a:t>PCIE Overview</a:t>
            </a:r>
          </a:p>
          <a:p>
            <a:r>
              <a:rPr lang="en-US"/>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PCIE Boot Examples</a:t>
            </a:r>
          </a:p>
        </p:txBody>
      </p:sp>
      <p:sp>
        <p:nvSpPr>
          <p:cNvPr id="206851" name="Rectangle 3"/>
          <p:cNvSpPr>
            <a:spLocks noGrp="1" noChangeArrowheads="1"/>
          </p:cNvSpPr>
          <p:nvPr>
            <p:ph type="body" idx="1"/>
          </p:nvPr>
        </p:nvSpPr>
        <p:spPr/>
        <p:txBody>
          <a:bodyPr/>
          <a:lstStyle/>
          <a:p>
            <a:r>
              <a:rPr lang="en-US"/>
              <a:t>“Hello world” and POST examples under MCSDK </a:t>
            </a:r>
            <a:r>
              <a:rPr lang="en-US" sz="1800"/>
              <a:t>(</a:t>
            </a:r>
            <a:r>
              <a:rPr lang="en-US" sz="1800">
                <a:hlinkClick r:id="rId3"/>
              </a:rPr>
              <a:t>http://software-dl.ti.com/sdoemb/sdoemb_public_sw/bios_mcsdk/latest/index_FDS.html</a:t>
            </a:r>
            <a:r>
              <a:rPr lang="en-US" sz="1800"/>
              <a:t>)</a:t>
            </a:r>
          </a:p>
          <a:p>
            <a:r>
              <a:rPr lang="en-US"/>
              <a:t>Convert the ELF out file into header file (data array) to be loaded by Linux host into DSP</a:t>
            </a:r>
          </a:p>
          <a:p>
            <a:r>
              <a:rPr lang="en-US"/>
              <a:t>View the results via UART (minicom on Linux)</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Demo - UART</a:t>
            </a:r>
          </a:p>
        </p:txBody>
      </p:sp>
      <p:pic>
        <p:nvPicPr>
          <p:cNvPr id="225288" name="Picture 8"/>
          <p:cNvPicPr>
            <a:picLocks noChangeAspect="1" noChangeArrowheads="1"/>
          </p:cNvPicPr>
          <p:nvPr/>
        </p:nvPicPr>
        <p:blipFill>
          <a:blip r:embed="rId3" cstate="print"/>
          <a:srcRect/>
          <a:stretch>
            <a:fillRect/>
          </a:stretch>
        </p:blipFill>
        <p:spPr bwMode="auto">
          <a:xfrm>
            <a:off x="695325" y="1344613"/>
            <a:ext cx="3232150" cy="3314700"/>
          </a:xfrm>
          <a:prstGeom prst="rect">
            <a:avLst/>
          </a:prstGeom>
          <a:noFill/>
          <a:ln w="9525">
            <a:noFill/>
            <a:miter lim="800000"/>
            <a:headEnd/>
            <a:tailEnd/>
          </a:ln>
        </p:spPr>
      </p:pic>
      <p:pic>
        <p:nvPicPr>
          <p:cNvPr id="225293" name="Picture 13"/>
          <p:cNvPicPr>
            <a:picLocks noGrp="1" noChangeAspect="1" noChangeArrowheads="1"/>
          </p:cNvPicPr>
          <p:nvPr>
            <p:ph type="body" idx="1"/>
          </p:nvPr>
        </p:nvPicPr>
        <p:blipFill>
          <a:blip r:embed="rId4" cstate="print"/>
          <a:srcRect/>
          <a:stretch>
            <a:fillRect/>
          </a:stretch>
        </p:blipFill>
        <p:spPr>
          <a:xfrm>
            <a:off x="4535488" y="1344613"/>
            <a:ext cx="3759200" cy="4692650"/>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Demo - Linux</a:t>
            </a:r>
          </a:p>
        </p:txBody>
      </p:sp>
      <p:sp>
        <p:nvSpPr>
          <p:cNvPr id="269315" name="Rectangle 3"/>
          <p:cNvSpPr>
            <a:spLocks noGrp="1" noChangeArrowheads="1"/>
          </p:cNvSpPr>
          <p:nvPr>
            <p:ph type="body" idx="1"/>
          </p:nvPr>
        </p:nvSpPr>
        <p:spPr/>
        <p:txBody>
          <a:bodyPr/>
          <a:lstStyle/>
          <a:p>
            <a:r>
              <a:rPr lang="en-US"/>
              <a:t>View results from “dmesg”</a:t>
            </a:r>
          </a:p>
          <a:p>
            <a:endParaRPr lang="en-US" altLang="zh-CN" b="1">
              <a:ea typeface="宋体" charset="-122"/>
            </a:endParaRPr>
          </a:p>
        </p:txBody>
      </p:sp>
      <p:sp>
        <p:nvSpPr>
          <p:cNvPr id="269316" name="Rectangle 4"/>
          <p:cNvSpPr>
            <a:spLocks noChangeArrowheads="1"/>
          </p:cNvSpPr>
          <p:nvPr/>
        </p:nvSpPr>
        <p:spPr bwMode="auto">
          <a:xfrm>
            <a:off x="1169988" y="1754188"/>
            <a:ext cx="6769100" cy="4267200"/>
          </a:xfrm>
          <a:prstGeom prst="rect">
            <a:avLst/>
          </a:prstGeom>
          <a:noFill/>
          <a:ln w="9525">
            <a:noFill/>
            <a:miter lim="800000"/>
            <a:headEnd/>
            <a:tailEnd/>
          </a:ln>
          <a:effectLst/>
        </p:spPr>
        <p:txBody>
          <a:bodyPr anchor="ctr">
            <a:spAutoFit/>
          </a:bodyPr>
          <a:lstStyle/>
          <a:p>
            <a:r>
              <a:rPr lang="en-US" sz="1200" b="1"/>
              <a:t>Hello World:</a:t>
            </a:r>
          </a:p>
          <a:p>
            <a:r>
              <a:rPr lang="en-US" sz="1000"/>
              <a:t>[  159.915074] Finding the device....</a:t>
            </a:r>
          </a:p>
          <a:p>
            <a:r>
              <a:rPr lang="en-US" sz="1000"/>
              <a:t>[  159.915087] Found TI device</a:t>
            </a:r>
          </a:p>
          <a:p>
            <a:r>
              <a:rPr lang="en-US" sz="1000"/>
              <a:t>[  159.915089] TI device: vendor=0x104c, dev=0xb005, irq=0x0000000b</a:t>
            </a:r>
          </a:p>
          <a:p>
            <a:r>
              <a:rPr lang="en-US" sz="1000"/>
              <a:t>[  159.915090] Reading the BAR areas....</a:t>
            </a:r>
          </a:p>
          <a:p>
            <a:r>
              <a:rPr lang="en-US" sz="1000"/>
              <a:t>[  159.915633] Enabling the device....</a:t>
            </a:r>
          </a:p>
          <a:p>
            <a:r>
              <a:rPr lang="en-US" sz="1000"/>
              <a:t>[  159.915688] pci 0000:04:00.0: PCI INT A -&gt; GSI 16 (level, low) -&gt; IRQ 16</a:t>
            </a:r>
          </a:p>
          <a:p>
            <a:r>
              <a:rPr lang="en-US" sz="1000"/>
              <a:t>[  159.915693] pci 0000:04:00.0: setting latency timer to 64</a:t>
            </a:r>
          </a:p>
          <a:p>
            <a:r>
              <a:rPr lang="en-US" sz="1000"/>
              <a:t>[  159.915702] Access PCIE application register ....</a:t>
            </a:r>
          </a:p>
          <a:p>
            <a:r>
              <a:rPr lang="en-US" sz="1000"/>
              <a:t>[  159.915706] Registering the irq 11 ...</a:t>
            </a:r>
          </a:p>
          <a:p>
            <a:r>
              <a:rPr lang="en-US" sz="1000"/>
              <a:t>[  159.915718] Boot entry address is 0x1082cc00</a:t>
            </a:r>
          </a:p>
          <a:p>
            <a:r>
              <a:rPr lang="en-US" sz="1000"/>
              <a:t>[  159.918251] Total 4 sections, 0xd748 bytes of data written to core 0</a:t>
            </a:r>
          </a:p>
          <a:p>
            <a:r>
              <a:rPr lang="en-US" sz="1000"/>
              <a:t>[  159.976877] Boot entry address is 0x8000cd60</a:t>
            </a:r>
          </a:p>
          <a:p>
            <a:r>
              <a:rPr lang="en-US" sz="1000"/>
              <a:t>[  159.979045] Total 4 sections, 0xda04 bytes of data written to core 9</a:t>
            </a:r>
          </a:p>
          <a:p>
            <a:endParaRPr lang="en-US" sz="1000"/>
          </a:p>
          <a:p>
            <a:pPr lvl="1"/>
            <a:r>
              <a:rPr lang="en-US" sz="1200" b="1"/>
              <a:t>POST:</a:t>
            </a:r>
          </a:p>
          <a:p>
            <a:r>
              <a:rPr lang="en-US" sz="1000"/>
              <a:t>[   96.779446] Finding the device....</a:t>
            </a:r>
          </a:p>
          <a:p>
            <a:r>
              <a:rPr lang="en-US" sz="1000"/>
              <a:t>[   96.779463] Found TI device</a:t>
            </a:r>
          </a:p>
          <a:p>
            <a:r>
              <a:rPr lang="en-US" sz="1000"/>
              <a:t>[   96.779464] TI device: vendor=0x104c, dev=0xb005, irq=0x0000000b</a:t>
            </a:r>
          </a:p>
          <a:p>
            <a:r>
              <a:rPr lang="en-US" sz="1000"/>
              <a:t>[   96.779465] Reading the BAR areas....</a:t>
            </a:r>
          </a:p>
          <a:p>
            <a:r>
              <a:rPr lang="en-US" sz="1000"/>
              <a:t>[   96.780067] Enabling the device....</a:t>
            </a:r>
          </a:p>
          <a:p>
            <a:r>
              <a:rPr lang="en-US" sz="1000"/>
              <a:t>[   96.780080] pci 0000:04:00.0: PCI INT A -&gt; GSI 16 (level, low) -&gt; IRQ 16</a:t>
            </a:r>
          </a:p>
          <a:p>
            <a:r>
              <a:rPr lang="en-US" sz="1000"/>
              <a:t>[   96.780085] pci 0000:04:00.0: setting latency timer to 64</a:t>
            </a:r>
          </a:p>
          <a:p>
            <a:r>
              <a:rPr lang="en-US" sz="1000"/>
              <a:t>[   96.780094] Access PCIE application register ....</a:t>
            </a:r>
          </a:p>
          <a:p>
            <a:r>
              <a:rPr lang="en-US" sz="1000"/>
              <a:t>[   96.780098] Registering the irq 11 ...</a:t>
            </a:r>
          </a:p>
          <a:p>
            <a:r>
              <a:rPr lang="en-US" sz="1000"/>
              <a:t>[   96.780109] Boot entry address is 0x  83a560</a:t>
            </a:r>
          </a:p>
          <a:p>
            <a:r>
              <a:rPr lang="en-US" sz="1000"/>
              <a:t>[   96.782119] Total 3 sections, 0xb190 bytes of data written to core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Agenda</a:t>
            </a:r>
          </a:p>
        </p:txBody>
      </p:sp>
      <p:sp>
        <p:nvSpPr>
          <p:cNvPr id="246787" name="Rectangle 3"/>
          <p:cNvSpPr>
            <a:spLocks noGrp="1" noChangeArrowheads="1"/>
          </p:cNvSpPr>
          <p:nvPr>
            <p:ph type="body" idx="1"/>
          </p:nvPr>
        </p:nvSpPr>
        <p:spPr/>
        <p:txBody>
          <a:bodyPr/>
          <a:lstStyle/>
          <a:p>
            <a:r>
              <a:rPr lang="en-US" b="1"/>
              <a:t>PCIE Overview</a:t>
            </a:r>
          </a:p>
          <a:p>
            <a:r>
              <a:rPr lang="en-US"/>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PCIE Topology Example </a:t>
            </a:r>
          </a:p>
        </p:txBody>
      </p:sp>
      <p:sp>
        <p:nvSpPr>
          <p:cNvPr id="256003" name="Rectangle 3"/>
          <p:cNvSpPr>
            <a:spLocks noGrp="1" noChangeArrowheads="1"/>
          </p:cNvSpPr>
          <p:nvPr>
            <p:ph type="body" idx="1"/>
          </p:nvPr>
        </p:nvSpPr>
        <p:spPr>
          <a:xfrm>
            <a:off x="333375" y="1185863"/>
            <a:ext cx="8188325" cy="2279650"/>
          </a:xfrm>
        </p:spPr>
        <p:txBody>
          <a:bodyPr/>
          <a:lstStyle/>
          <a:p>
            <a:pPr>
              <a:lnSpc>
                <a:spcPct val="80000"/>
              </a:lnSpc>
            </a:pPr>
            <a:r>
              <a:rPr lang="en-US" sz="2400"/>
              <a:t>PCIE: a tree structure with nodes connected to each other via point-to-point links.</a:t>
            </a:r>
            <a:r>
              <a:rPr lang="en-US" altLang="zh-CN" sz="2400">
                <a:ea typeface="宋体" charset="-122"/>
              </a:rPr>
              <a:t> </a:t>
            </a:r>
            <a:endParaRPr lang="en-US" sz="2400"/>
          </a:p>
          <a:p>
            <a:pPr>
              <a:lnSpc>
                <a:spcPct val="80000"/>
              </a:lnSpc>
            </a:pPr>
            <a:r>
              <a:rPr lang="en-US" sz="2400"/>
              <a:t>The root node is called the root complex (RC).</a:t>
            </a:r>
          </a:p>
          <a:p>
            <a:pPr>
              <a:lnSpc>
                <a:spcPct val="80000"/>
              </a:lnSpc>
            </a:pPr>
            <a:r>
              <a:rPr lang="en-US" sz="2400"/>
              <a:t>The leaf nodes are called end points (EP) and the nodes that connect multiple devices to each other are called switches (SW).</a:t>
            </a:r>
          </a:p>
        </p:txBody>
      </p:sp>
      <p:pic>
        <p:nvPicPr>
          <p:cNvPr id="256005" name="Picture 5"/>
          <p:cNvPicPr>
            <a:picLocks noChangeAspect="1" noChangeArrowheads="1"/>
          </p:cNvPicPr>
          <p:nvPr/>
        </p:nvPicPr>
        <p:blipFill>
          <a:blip r:embed="rId3" cstate="print"/>
          <a:srcRect/>
          <a:stretch>
            <a:fillRect/>
          </a:stretch>
        </p:blipFill>
        <p:spPr bwMode="auto">
          <a:xfrm>
            <a:off x="3694113" y="2916238"/>
            <a:ext cx="5102225" cy="33845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Number Placeholder 1"/>
          <p:cNvSpPr txBox="1">
            <a:spLocks noGrp="1"/>
          </p:cNvSpPr>
          <p:nvPr/>
        </p:nvSpPr>
        <p:spPr bwMode="auto">
          <a:xfrm>
            <a:off x="6642100" y="6078538"/>
            <a:ext cx="2133600" cy="206375"/>
          </a:xfrm>
          <a:prstGeom prst="rect">
            <a:avLst/>
          </a:prstGeom>
          <a:noFill/>
          <a:ln w="9525">
            <a:noFill/>
            <a:miter lim="800000"/>
            <a:headEnd/>
            <a:tailEnd/>
          </a:ln>
        </p:spPr>
        <p:txBody>
          <a:bodyPr/>
          <a:lstStyle/>
          <a:p>
            <a:pPr algn="r"/>
            <a:fld id="{07394801-2121-4118-BEE5-8AFD2145D830}" type="slidenum">
              <a:rPr lang="en-US" sz="800"/>
              <a:pPr algn="r"/>
              <a:t>5</a:t>
            </a:fld>
            <a:endParaRPr lang="en-US" sz="800"/>
          </a:p>
        </p:txBody>
      </p:sp>
      <p:sp>
        <p:nvSpPr>
          <p:cNvPr id="251907" name="Rectangle 2"/>
          <p:cNvSpPr>
            <a:spLocks noGrp="1" noChangeArrowheads="1"/>
          </p:cNvSpPr>
          <p:nvPr>
            <p:ph type="title" idx="4294967295"/>
          </p:nvPr>
        </p:nvSpPr>
        <p:spPr/>
        <p:txBody>
          <a:bodyPr lIns="91440" tIns="45720" rIns="91440" bIns="45720"/>
          <a:lstStyle/>
          <a:p>
            <a:r>
              <a:rPr lang="en-US"/>
              <a:t>Shannon Functional Diagram</a:t>
            </a:r>
          </a:p>
        </p:txBody>
      </p:sp>
      <p:grpSp>
        <p:nvGrpSpPr>
          <p:cNvPr id="251912" name="Group 271"/>
          <p:cNvGrpSpPr>
            <a:grpSpLocks/>
          </p:cNvGrpSpPr>
          <p:nvPr/>
        </p:nvGrpSpPr>
        <p:grpSpPr bwMode="auto">
          <a:xfrm>
            <a:off x="1316038" y="1381125"/>
            <a:ext cx="5638800" cy="4724400"/>
            <a:chOff x="384" y="384"/>
            <a:chExt cx="3552" cy="2976"/>
          </a:xfrm>
        </p:grpSpPr>
        <p:sp>
          <p:nvSpPr>
            <p:cNvPr id="251913" name="AutoShape 4"/>
            <p:cNvSpPr>
              <a:spLocks noChangeArrowheads="1"/>
            </p:cNvSpPr>
            <p:nvPr/>
          </p:nvSpPr>
          <p:spPr bwMode="auto">
            <a:xfrm flipH="1">
              <a:off x="384" y="384"/>
              <a:ext cx="3360" cy="2976"/>
            </a:xfrm>
            <a:prstGeom prst="roundRect">
              <a:avLst>
                <a:gd name="adj" fmla="val 2468"/>
              </a:avLst>
            </a:prstGeom>
            <a:gradFill rotWithShape="1">
              <a:gsLst>
                <a:gs pos="0">
                  <a:srgbClr val="5A799F"/>
                </a:gs>
                <a:gs pos="100000">
                  <a:srgbClr val="1F497D"/>
                </a:gs>
              </a:gsLst>
              <a:path path="shape">
                <a:fillToRect l="50000" t="50000" r="50000" b="50000"/>
              </a:path>
            </a:gradFill>
            <a:ln w="25400" algn="ctr">
              <a:noFill/>
              <a:round/>
              <a:headEnd/>
              <a:tailEnd/>
            </a:ln>
            <a:effectLst>
              <a:prstShdw prst="shdw17" dist="17961" dir="2700000">
                <a:srgbClr val="132C4B"/>
              </a:prstShdw>
            </a:effectLst>
          </p:spPr>
          <p:txBody>
            <a:bodyPr lIns="0" tIns="0" rIns="0" bIns="0"/>
            <a:lstStyle/>
            <a:p>
              <a:r>
                <a:rPr lang="en-US" b="1">
                  <a:solidFill>
                    <a:srgbClr val="F8F8F8"/>
                  </a:solidFill>
                  <a:latin typeface="Calibri" pitchFamily="34" charset="0"/>
                  <a:cs typeface="Arial" charset="0"/>
                </a:rPr>
                <a:t>TCI6678 (Shannon)</a:t>
              </a:r>
            </a:p>
          </p:txBody>
        </p:sp>
        <p:sp>
          <p:nvSpPr>
            <p:cNvPr id="251914" name="AutoShape 68"/>
            <p:cNvSpPr>
              <a:spLocks noChangeArrowheads="1"/>
            </p:cNvSpPr>
            <p:nvPr/>
          </p:nvSpPr>
          <p:spPr bwMode="auto">
            <a:xfrm flipV="1">
              <a:off x="704" y="720"/>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5" name="AutoShape 68"/>
            <p:cNvSpPr>
              <a:spLocks noChangeArrowheads="1"/>
            </p:cNvSpPr>
            <p:nvPr/>
          </p:nvSpPr>
          <p:spPr bwMode="auto">
            <a:xfrm flipV="1">
              <a:off x="568" y="880"/>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6" name="AutoShape 68"/>
            <p:cNvSpPr>
              <a:spLocks noChangeArrowheads="1"/>
            </p:cNvSpPr>
            <p:nvPr/>
          </p:nvSpPr>
          <p:spPr bwMode="auto">
            <a:xfrm flipV="1">
              <a:off x="512" y="952"/>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sp>
          <p:nvSpPr>
            <p:cNvPr id="251917" name="AutoShape 68"/>
            <p:cNvSpPr>
              <a:spLocks noChangeArrowheads="1"/>
            </p:cNvSpPr>
            <p:nvPr/>
          </p:nvSpPr>
          <p:spPr bwMode="auto">
            <a:xfrm flipV="1">
              <a:off x="432" y="1024"/>
              <a:ext cx="1125" cy="864"/>
            </a:xfrm>
            <a:prstGeom prst="roundRect">
              <a:avLst>
                <a:gd name="adj" fmla="val 16667"/>
              </a:avLst>
            </a:prstGeom>
            <a:solidFill>
              <a:srgbClr val="DDDDDD"/>
            </a:solidFill>
            <a:ln w="9525" algn="ctr">
              <a:noFill/>
              <a:round/>
              <a:headEnd/>
              <a:tailEnd/>
            </a:ln>
            <a:effectLst>
              <a:prstShdw prst="shdw17" dist="17961" dir="2700000">
                <a:srgbClr val="858585"/>
              </a:prstShdw>
            </a:effectLst>
          </p:spPr>
          <p:txBody>
            <a:bodyPr rot="10800000" wrap="none"/>
            <a:lstStyle/>
            <a:p>
              <a:endParaRPr lang="en-US" sz="1600">
                <a:latin typeface="Calibri" pitchFamily="34" charset="0"/>
                <a:cs typeface="Arial" charset="0"/>
              </a:endParaRPr>
            </a:p>
          </p:txBody>
        </p:sp>
        <p:pic>
          <p:nvPicPr>
            <p:cNvPr id="251918" name="AutoShape 69"/>
            <p:cNvPicPr>
              <a:picLocks noChangeArrowheads="1"/>
            </p:cNvPicPr>
            <p:nvPr/>
          </p:nvPicPr>
          <p:blipFill>
            <a:blip r:embed="rId3" cstate="print"/>
            <a:srcRect/>
            <a:stretch>
              <a:fillRect/>
            </a:stretch>
          </p:blipFill>
          <p:spPr bwMode="auto">
            <a:xfrm>
              <a:off x="732" y="1112"/>
              <a:ext cx="752" cy="387"/>
            </a:xfrm>
            <a:prstGeom prst="rect">
              <a:avLst/>
            </a:prstGeom>
            <a:noFill/>
            <a:ln w="9525">
              <a:noFill/>
              <a:miter lim="800000"/>
              <a:headEnd/>
              <a:tailEnd/>
            </a:ln>
          </p:spPr>
        </p:pic>
        <p:sp>
          <p:nvSpPr>
            <p:cNvPr id="251919" name="Text Box 278"/>
            <p:cNvSpPr txBox="1">
              <a:spLocks noChangeArrowheads="1"/>
            </p:cNvSpPr>
            <p:nvPr/>
          </p:nvSpPr>
          <p:spPr bwMode="auto">
            <a:xfrm>
              <a:off x="771" y="1154"/>
              <a:ext cx="674" cy="272"/>
            </a:xfrm>
            <a:prstGeom prst="rect">
              <a:avLst/>
            </a:prstGeom>
            <a:noFill/>
            <a:ln w="9525">
              <a:noFill/>
              <a:miter lim="800000"/>
              <a:headEnd/>
              <a:tailEnd/>
            </a:ln>
          </p:spPr>
          <p:txBody>
            <a:bodyPr lIns="0" tIns="0" rIns="0" bIns="0" anchor="ctr"/>
            <a:lstStyle/>
            <a:p>
              <a:pPr algn="ctr"/>
              <a:r>
                <a:rPr lang="en-US" b="1">
                  <a:solidFill>
                    <a:srgbClr val="F8F8F8"/>
                  </a:solidFill>
                  <a:latin typeface="Calibri" pitchFamily="34" charset="0"/>
                  <a:cs typeface="Arial" charset="0"/>
                </a:rPr>
                <a:t>C66x core</a:t>
              </a:r>
            </a:p>
          </p:txBody>
        </p:sp>
        <p:pic>
          <p:nvPicPr>
            <p:cNvPr id="251920" name="AutoShape 78"/>
            <p:cNvPicPr>
              <a:picLocks noChangeArrowheads="1"/>
            </p:cNvPicPr>
            <p:nvPr/>
          </p:nvPicPr>
          <p:blipFill>
            <a:blip r:embed="rId4" cstate="print"/>
            <a:srcRect/>
            <a:stretch>
              <a:fillRect/>
            </a:stretch>
          </p:blipFill>
          <p:spPr bwMode="auto">
            <a:xfrm>
              <a:off x="446" y="1102"/>
              <a:ext cx="347" cy="744"/>
            </a:xfrm>
            <a:prstGeom prst="rect">
              <a:avLst/>
            </a:prstGeom>
            <a:noFill/>
            <a:ln w="9525">
              <a:noFill/>
              <a:miter lim="800000"/>
              <a:headEnd/>
              <a:tailEnd/>
            </a:ln>
          </p:spPr>
        </p:pic>
        <p:sp>
          <p:nvSpPr>
            <p:cNvPr id="251921" name="Text Box 280"/>
            <p:cNvSpPr txBox="1">
              <a:spLocks noChangeArrowheads="1"/>
            </p:cNvSpPr>
            <p:nvPr/>
          </p:nvSpPr>
          <p:spPr bwMode="auto">
            <a:xfrm rot="-5400000">
              <a:off x="268" y="1370"/>
              <a:ext cx="676" cy="206"/>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L2 Memory</a:t>
              </a:r>
            </a:p>
          </p:txBody>
        </p:sp>
        <p:pic>
          <p:nvPicPr>
            <p:cNvPr id="251922" name="AutoShape 78"/>
            <p:cNvPicPr>
              <a:picLocks noChangeArrowheads="1"/>
            </p:cNvPicPr>
            <p:nvPr/>
          </p:nvPicPr>
          <p:blipFill>
            <a:blip r:embed="rId5" cstate="print"/>
            <a:srcRect/>
            <a:stretch>
              <a:fillRect/>
            </a:stretch>
          </p:blipFill>
          <p:spPr bwMode="auto">
            <a:xfrm>
              <a:off x="776" y="1452"/>
              <a:ext cx="352" cy="403"/>
            </a:xfrm>
            <a:prstGeom prst="rect">
              <a:avLst/>
            </a:prstGeom>
            <a:noFill/>
            <a:ln w="9525">
              <a:noFill/>
              <a:miter lim="800000"/>
              <a:headEnd/>
              <a:tailEnd/>
            </a:ln>
          </p:spPr>
        </p:pic>
        <p:sp>
          <p:nvSpPr>
            <p:cNvPr id="251923" name="Text Box 282"/>
            <p:cNvSpPr txBox="1">
              <a:spLocks noChangeArrowheads="1"/>
            </p:cNvSpPr>
            <p:nvPr/>
          </p:nvSpPr>
          <p:spPr bwMode="auto">
            <a:xfrm>
              <a:off x="792" y="1518"/>
              <a:ext cx="320" cy="239"/>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L1 D</a:t>
              </a:r>
            </a:p>
          </p:txBody>
        </p:sp>
        <p:pic>
          <p:nvPicPr>
            <p:cNvPr id="251924" name="AutoShape 78"/>
            <p:cNvPicPr>
              <a:picLocks noChangeArrowheads="1"/>
            </p:cNvPicPr>
            <p:nvPr/>
          </p:nvPicPr>
          <p:blipFill>
            <a:blip r:embed="rId5" cstate="print"/>
            <a:srcRect/>
            <a:stretch>
              <a:fillRect/>
            </a:stretch>
          </p:blipFill>
          <p:spPr bwMode="auto">
            <a:xfrm>
              <a:off x="1136" y="1460"/>
              <a:ext cx="352" cy="403"/>
            </a:xfrm>
            <a:prstGeom prst="rect">
              <a:avLst/>
            </a:prstGeom>
            <a:noFill/>
            <a:ln w="9525">
              <a:noFill/>
              <a:miter lim="800000"/>
              <a:headEnd/>
              <a:tailEnd/>
            </a:ln>
          </p:spPr>
        </p:pic>
        <p:sp>
          <p:nvSpPr>
            <p:cNvPr id="251925" name="Text Box 284"/>
            <p:cNvSpPr txBox="1">
              <a:spLocks noChangeArrowheads="1"/>
            </p:cNvSpPr>
            <p:nvPr/>
          </p:nvSpPr>
          <p:spPr bwMode="auto">
            <a:xfrm>
              <a:off x="1152" y="1526"/>
              <a:ext cx="320" cy="239"/>
            </a:xfrm>
            <a:prstGeom prst="rect">
              <a:avLst/>
            </a:prstGeom>
            <a:noFill/>
            <a:ln w="9525">
              <a:noFill/>
              <a:miter lim="800000"/>
              <a:headEnd/>
              <a:tailEnd/>
            </a:ln>
          </p:spPr>
          <p:txBody>
            <a:bodyPr lIns="0" tIns="0" rIns="0" bIns="0" anchor="ctr"/>
            <a:lstStyle/>
            <a:p>
              <a:pPr algn="ctr">
                <a:lnSpc>
                  <a:spcPct val="80000"/>
                </a:lnSpc>
              </a:pPr>
              <a:r>
                <a:rPr lang="en-US" sz="1400" b="1">
                  <a:solidFill>
                    <a:srgbClr val="F8F8F8"/>
                  </a:solidFill>
                  <a:latin typeface="Calibri" pitchFamily="34" charset="0"/>
                  <a:cs typeface="Arial" charset="0"/>
                </a:rPr>
                <a:t>L1 P</a:t>
              </a:r>
            </a:p>
          </p:txBody>
        </p:sp>
        <p:sp>
          <p:nvSpPr>
            <p:cNvPr id="251926" name="Text Box 285"/>
            <p:cNvSpPr txBox="1">
              <a:spLocks noChangeArrowheads="1"/>
            </p:cNvSpPr>
            <p:nvPr/>
          </p:nvSpPr>
          <p:spPr bwMode="auto">
            <a:xfrm>
              <a:off x="774" y="722"/>
              <a:ext cx="884" cy="173"/>
            </a:xfrm>
            <a:prstGeom prst="rect">
              <a:avLst/>
            </a:prstGeom>
            <a:noFill/>
            <a:ln w="9525">
              <a:noFill/>
              <a:miter lim="800000"/>
              <a:headEnd/>
              <a:tailEnd/>
            </a:ln>
          </p:spPr>
          <p:txBody>
            <a:bodyPr wrap="none">
              <a:spAutoFit/>
            </a:bodyPr>
            <a:lstStyle/>
            <a:p>
              <a:r>
                <a:rPr lang="en-US" sz="1200" b="1" i="1">
                  <a:cs typeface="Arial" charset="0"/>
                </a:rPr>
                <a:t>. . . 8 C66x Cores</a:t>
              </a:r>
            </a:p>
          </p:txBody>
        </p:sp>
        <p:grpSp>
          <p:nvGrpSpPr>
            <p:cNvPr id="251927" name="Group 286"/>
            <p:cNvGrpSpPr>
              <a:grpSpLocks/>
            </p:cNvGrpSpPr>
            <p:nvPr/>
          </p:nvGrpSpPr>
          <p:grpSpPr bwMode="auto">
            <a:xfrm>
              <a:off x="2216" y="1269"/>
              <a:ext cx="1384" cy="776"/>
              <a:chOff x="2216" y="1269"/>
              <a:chExt cx="1384" cy="776"/>
            </a:xfrm>
          </p:grpSpPr>
          <p:sp>
            <p:nvSpPr>
              <p:cNvPr id="251928" name="AutoShape 13"/>
              <p:cNvSpPr>
                <a:spLocks noChangeArrowheads="1"/>
              </p:cNvSpPr>
              <p:nvPr/>
            </p:nvSpPr>
            <p:spPr bwMode="auto">
              <a:xfrm>
                <a:off x="2216" y="1269"/>
                <a:ext cx="1336" cy="776"/>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Peripherals and I/O</a:t>
                </a:r>
              </a:p>
            </p:txBody>
          </p:sp>
          <p:sp>
            <p:nvSpPr>
              <p:cNvPr id="1266705" name="AutoShape 17"/>
              <p:cNvSpPr>
                <a:spLocks noChangeArrowheads="1"/>
              </p:cNvSpPr>
              <p:nvPr/>
            </p:nvSpPr>
            <p:spPr bwMode="auto">
              <a:xfrm>
                <a:off x="2284" y="1452"/>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sRIO</a:t>
                </a:r>
              </a:p>
            </p:txBody>
          </p:sp>
          <p:sp>
            <p:nvSpPr>
              <p:cNvPr id="1266706" name="AutoShape 18"/>
              <p:cNvSpPr>
                <a:spLocks noChangeArrowheads="1"/>
              </p:cNvSpPr>
              <p:nvPr/>
            </p:nvSpPr>
            <p:spPr bwMode="auto">
              <a:xfrm>
                <a:off x="2284" y="1646"/>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Flash</a:t>
                </a:r>
              </a:p>
            </p:txBody>
          </p:sp>
          <p:sp>
            <p:nvSpPr>
              <p:cNvPr id="2" name="AutoShape 20"/>
              <p:cNvSpPr>
                <a:spLocks noChangeArrowheads="1"/>
              </p:cNvSpPr>
              <p:nvPr/>
            </p:nvSpPr>
            <p:spPr bwMode="auto">
              <a:xfrm>
                <a:off x="2929" y="1646"/>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a:solidFill>
                      <a:srgbClr val="F8F8F8"/>
                    </a:solidFill>
                    <a:latin typeface="Calibri" pitchFamily="34" charset="0"/>
                    <a:cs typeface="Arial" pitchFamily="34" charset="0"/>
                  </a:rPr>
                  <a:t>PCIe</a:t>
                </a:r>
              </a:p>
            </p:txBody>
          </p:sp>
          <p:sp>
            <p:nvSpPr>
              <p:cNvPr id="3" name="AutoShape 22"/>
              <p:cNvSpPr>
                <a:spLocks noChangeArrowheads="1"/>
              </p:cNvSpPr>
              <p:nvPr/>
            </p:nvSpPr>
            <p:spPr bwMode="auto">
              <a:xfrm>
                <a:off x="2929" y="1452"/>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TSIP</a:t>
                </a:r>
              </a:p>
            </p:txBody>
          </p:sp>
          <p:sp>
            <p:nvSpPr>
              <p:cNvPr id="56" name="AutoShape 19"/>
              <p:cNvSpPr>
                <a:spLocks noChangeArrowheads="1"/>
              </p:cNvSpPr>
              <p:nvPr/>
            </p:nvSpPr>
            <p:spPr bwMode="auto">
              <a:xfrm>
                <a:off x="2284" y="1840"/>
                <a:ext cx="586"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UART</a:t>
                </a:r>
              </a:p>
            </p:txBody>
          </p:sp>
          <p:sp>
            <p:nvSpPr>
              <p:cNvPr id="57" name="AutoShape 21"/>
              <p:cNvSpPr>
                <a:spLocks noChangeArrowheads="1"/>
              </p:cNvSpPr>
              <p:nvPr/>
            </p:nvSpPr>
            <p:spPr bwMode="auto">
              <a:xfrm>
                <a:off x="2929" y="1840"/>
                <a:ext cx="587" cy="140"/>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 SPI, I2C</a:t>
                </a:r>
              </a:p>
            </p:txBody>
          </p:sp>
        </p:grpSp>
        <p:grpSp>
          <p:nvGrpSpPr>
            <p:cNvPr id="251947" name="Group 306"/>
            <p:cNvGrpSpPr>
              <a:grpSpLocks/>
            </p:cNvGrpSpPr>
            <p:nvPr/>
          </p:nvGrpSpPr>
          <p:grpSpPr bwMode="auto">
            <a:xfrm>
              <a:off x="2216" y="528"/>
              <a:ext cx="1344" cy="688"/>
              <a:chOff x="2217" y="528"/>
              <a:chExt cx="1344" cy="688"/>
            </a:xfrm>
          </p:grpSpPr>
          <p:sp>
            <p:nvSpPr>
              <p:cNvPr id="251948" name="AutoShape 8"/>
              <p:cNvSpPr>
                <a:spLocks noChangeArrowheads="1"/>
              </p:cNvSpPr>
              <p:nvPr/>
            </p:nvSpPr>
            <p:spPr bwMode="auto">
              <a:xfrm>
                <a:off x="2226" y="528"/>
                <a:ext cx="1335" cy="688"/>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System Elements</a:t>
                </a:r>
              </a:p>
            </p:txBody>
          </p:sp>
          <p:sp>
            <p:nvSpPr>
              <p:cNvPr id="1266716" name="AutoShape 28"/>
              <p:cNvSpPr>
                <a:spLocks noChangeArrowheads="1"/>
              </p:cNvSpPr>
              <p:nvPr/>
            </p:nvSpPr>
            <p:spPr bwMode="auto">
              <a:xfrm>
                <a:off x="2282" y="752"/>
                <a:ext cx="556" cy="166"/>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Power Mgt</a:t>
                </a:r>
              </a:p>
            </p:txBody>
          </p:sp>
          <p:sp>
            <p:nvSpPr>
              <p:cNvPr id="1266717" name="AutoShape 29"/>
              <p:cNvSpPr>
                <a:spLocks noChangeArrowheads="1"/>
              </p:cNvSpPr>
              <p:nvPr/>
            </p:nvSpPr>
            <p:spPr bwMode="auto">
              <a:xfrm>
                <a:off x="2282" y="982"/>
                <a:ext cx="556"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Debug</a:t>
                </a:r>
                <a:r>
                  <a:rPr lang="en-US" sz="1400" dirty="0">
                    <a:solidFill>
                      <a:schemeClr val="bg1"/>
                    </a:solidFill>
                    <a:latin typeface="Calibri" pitchFamily="34" charset="0"/>
                    <a:cs typeface="Arial" pitchFamily="34" charset="0"/>
                  </a:rPr>
                  <a:t> </a:t>
                </a:r>
              </a:p>
            </p:txBody>
          </p:sp>
          <p:sp>
            <p:nvSpPr>
              <p:cNvPr id="1266718" name="AutoShape 30"/>
              <p:cNvSpPr>
                <a:spLocks noChangeArrowheads="1"/>
              </p:cNvSpPr>
              <p:nvPr/>
            </p:nvSpPr>
            <p:spPr bwMode="auto">
              <a:xfrm>
                <a:off x="2894" y="982"/>
                <a:ext cx="555"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EDMA</a:t>
                </a:r>
              </a:p>
            </p:txBody>
          </p:sp>
          <p:sp>
            <p:nvSpPr>
              <p:cNvPr id="1266740" name="AutoShape 52"/>
              <p:cNvSpPr>
                <a:spLocks noChangeArrowheads="1"/>
              </p:cNvSpPr>
              <p:nvPr/>
            </p:nvSpPr>
            <p:spPr bwMode="auto">
              <a:xfrm>
                <a:off x="2894" y="753"/>
                <a:ext cx="555" cy="153"/>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defRPr/>
                </a:pPr>
                <a:r>
                  <a:rPr lang="en-US" sz="1400" b="1" dirty="0">
                    <a:solidFill>
                      <a:schemeClr val="bg1"/>
                    </a:solidFill>
                    <a:latin typeface="Calibri" pitchFamily="34" charset="0"/>
                    <a:cs typeface="Arial" pitchFamily="34" charset="0"/>
                  </a:rPr>
                  <a:t>SysMon</a:t>
                </a:r>
              </a:p>
            </p:txBody>
          </p:sp>
        </p:grpSp>
        <p:grpSp>
          <p:nvGrpSpPr>
            <p:cNvPr id="251961" name="Group 320"/>
            <p:cNvGrpSpPr>
              <a:grpSpLocks/>
            </p:cNvGrpSpPr>
            <p:nvPr/>
          </p:nvGrpSpPr>
          <p:grpSpPr bwMode="auto">
            <a:xfrm>
              <a:off x="528" y="1872"/>
              <a:ext cx="296" cy="528"/>
              <a:chOff x="528" y="1867"/>
              <a:chExt cx="296" cy="576"/>
            </a:xfrm>
          </p:grpSpPr>
          <p:pic>
            <p:nvPicPr>
              <p:cNvPr id="251962" name="AutoShape 29"/>
              <p:cNvPicPr>
                <a:picLocks noChangeArrowheads="1"/>
              </p:cNvPicPr>
              <p:nvPr/>
            </p:nvPicPr>
            <p:blipFill>
              <a:blip r:embed="rId6" cstate="print"/>
              <a:srcRect/>
              <a:stretch>
                <a:fillRect/>
              </a:stretch>
            </p:blipFill>
            <p:spPr bwMode="auto">
              <a:xfrm>
                <a:off x="528" y="1867"/>
                <a:ext cx="296" cy="576"/>
              </a:xfrm>
              <a:prstGeom prst="rect">
                <a:avLst/>
              </a:prstGeom>
              <a:noFill/>
              <a:ln w="9525">
                <a:noFill/>
                <a:miter lim="800000"/>
                <a:headEnd/>
                <a:tailEnd/>
              </a:ln>
            </p:spPr>
          </p:pic>
          <p:sp>
            <p:nvSpPr>
              <p:cNvPr id="251963" name="Text Box 322"/>
              <p:cNvSpPr txBox="1">
                <a:spLocks noChangeArrowheads="1"/>
              </p:cNvSpPr>
              <p:nvPr/>
            </p:nvSpPr>
            <p:spPr bwMode="auto">
              <a:xfrm>
                <a:off x="615" y="1942"/>
                <a:ext cx="121" cy="429"/>
              </a:xfrm>
              <a:prstGeom prst="rect">
                <a:avLst/>
              </a:prstGeom>
              <a:noFill/>
              <a:ln w="9525">
                <a:noFill/>
                <a:miter lim="800000"/>
                <a:headEnd/>
                <a:tailEnd/>
              </a:ln>
            </p:spPr>
            <p:txBody>
              <a:bodyPr vert="eaVert" wrap="none" anchor="ctr"/>
              <a:lstStyle/>
              <a:p>
                <a:endParaRPr lang="en-US" sz="1600">
                  <a:solidFill>
                    <a:srgbClr val="000000"/>
                  </a:solidFill>
                  <a:latin typeface="Calibri" pitchFamily="34" charset="0"/>
                  <a:cs typeface="Arial" charset="0"/>
                </a:endParaRPr>
              </a:p>
            </p:txBody>
          </p:sp>
        </p:grpSp>
        <p:sp>
          <p:nvSpPr>
            <p:cNvPr id="251964" name="AutoShape 9"/>
            <p:cNvSpPr>
              <a:spLocks noChangeArrowheads="1"/>
            </p:cNvSpPr>
            <p:nvPr/>
          </p:nvSpPr>
          <p:spPr bwMode="auto">
            <a:xfrm>
              <a:off x="532" y="2374"/>
              <a:ext cx="1296" cy="767"/>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r>
                <a:rPr lang="en-US" sz="1400" b="1">
                  <a:latin typeface="Calibri" pitchFamily="34" charset="0"/>
                  <a:cs typeface="Arial" charset="0"/>
                </a:rPr>
                <a:t>        Memory System</a:t>
              </a:r>
            </a:p>
          </p:txBody>
        </p:sp>
        <p:sp>
          <p:nvSpPr>
            <p:cNvPr id="1266703" name="AutoShape 15"/>
            <p:cNvSpPr>
              <a:spLocks noChangeArrowheads="1"/>
            </p:cNvSpPr>
            <p:nvPr/>
          </p:nvSpPr>
          <p:spPr bwMode="auto">
            <a:xfrm rot="16200000">
              <a:off x="440" y="2714"/>
              <a:ext cx="479" cy="204"/>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lnSpc>
                  <a:spcPts val="1200"/>
                </a:lnSpc>
                <a:defRPr/>
              </a:pPr>
              <a:r>
                <a:rPr lang="en-US" sz="1400" b="1" dirty="0">
                  <a:solidFill>
                    <a:srgbClr val="F8F8F8"/>
                  </a:solidFill>
                  <a:latin typeface="Calibri" pitchFamily="34" charset="0"/>
                  <a:cs typeface="Arial" pitchFamily="34" charset="0"/>
                </a:rPr>
                <a:t>DDR-3 64b</a:t>
              </a:r>
            </a:p>
          </p:txBody>
        </p:sp>
        <p:sp>
          <p:nvSpPr>
            <p:cNvPr id="1266715" name="AutoShape 27"/>
            <p:cNvSpPr>
              <a:spLocks noChangeArrowheads="1"/>
            </p:cNvSpPr>
            <p:nvPr/>
          </p:nvSpPr>
          <p:spPr bwMode="auto">
            <a:xfrm>
              <a:off x="856" y="2842"/>
              <a:ext cx="864" cy="236"/>
            </a:xfrm>
            <a:prstGeom prst="roundRect">
              <a:avLst>
                <a:gd name="adj" fmla="val 16667"/>
              </a:avLst>
            </a:prstGeom>
            <a:ln>
              <a:headEnd/>
              <a:tailEnd/>
            </a:ln>
          </p:spPr>
          <p:style>
            <a:lnRef idx="0">
              <a:schemeClr val="accent4"/>
            </a:lnRef>
            <a:fillRef idx="3">
              <a:schemeClr val="accent4"/>
            </a:fillRef>
            <a:effectRef idx="3">
              <a:schemeClr val="accent4"/>
            </a:effectRef>
            <a:fontRef idx="minor">
              <a:schemeClr val="lt1"/>
            </a:fontRef>
          </p:style>
          <p:txBody>
            <a:bodyPr lIns="0" tIns="0" rIns="0" bIns="0" anchor="ctr"/>
            <a:lstStyle/>
            <a:p>
              <a:pPr algn="ctr">
                <a:lnSpc>
                  <a:spcPct val="80000"/>
                </a:lnSpc>
                <a:defRPr/>
              </a:pPr>
              <a:r>
                <a:rPr lang="en-US" sz="1400" b="1" dirty="0">
                  <a:solidFill>
                    <a:srgbClr val="F8F8F8"/>
                  </a:solidFill>
                  <a:latin typeface="Calibri" pitchFamily="34" charset="0"/>
                  <a:cs typeface="Arial" pitchFamily="34" charset="0"/>
                </a:rPr>
                <a:t>Shared Memory</a:t>
              </a:r>
            </a:p>
          </p:txBody>
        </p:sp>
        <p:sp>
          <p:nvSpPr>
            <p:cNvPr id="1266769" name="AutoShape 81"/>
            <p:cNvSpPr>
              <a:spLocks noChangeArrowheads="1"/>
            </p:cNvSpPr>
            <p:nvPr/>
          </p:nvSpPr>
          <p:spPr bwMode="auto">
            <a:xfrm>
              <a:off x="856" y="2547"/>
              <a:ext cx="864" cy="237"/>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lIns="0" tIns="0" rIns="0" bIns="0" anchor="ctr"/>
            <a:lstStyle/>
            <a:p>
              <a:pPr algn="ctr">
                <a:lnSpc>
                  <a:spcPct val="80000"/>
                </a:lnSpc>
                <a:defRPr/>
              </a:pPr>
              <a:r>
                <a:rPr lang="en-US" sz="1200" b="1" dirty="0">
                  <a:solidFill>
                    <a:schemeClr val="bg1"/>
                  </a:solidFill>
                  <a:latin typeface="Calibri" pitchFamily="34" charset="0"/>
                  <a:cs typeface="Arial" pitchFamily="34" charset="0"/>
                </a:rPr>
                <a:t>Multicore Memory</a:t>
              </a:r>
              <a:br>
                <a:rPr lang="en-US" sz="1200" b="1" dirty="0">
                  <a:solidFill>
                    <a:schemeClr val="bg1"/>
                  </a:solidFill>
                  <a:latin typeface="Calibri" pitchFamily="34" charset="0"/>
                  <a:cs typeface="Arial" pitchFamily="34" charset="0"/>
                </a:rPr>
              </a:br>
              <a:r>
                <a:rPr lang="en-US" sz="1200" b="1" dirty="0">
                  <a:solidFill>
                    <a:schemeClr val="bg1"/>
                  </a:solidFill>
                  <a:latin typeface="Calibri" pitchFamily="34" charset="0"/>
                  <a:cs typeface="Arial" pitchFamily="34" charset="0"/>
                </a:rPr>
                <a:t>Controller</a:t>
              </a:r>
            </a:p>
          </p:txBody>
        </p:sp>
        <p:sp>
          <p:nvSpPr>
            <p:cNvPr id="251974" name="AutoShape 333"/>
            <p:cNvSpPr>
              <a:spLocks noChangeArrowheads="1"/>
            </p:cNvSpPr>
            <p:nvPr/>
          </p:nvSpPr>
          <p:spPr bwMode="auto">
            <a:xfrm>
              <a:off x="3280" y="2112"/>
              <a:ext cx="656" cy="192"/>
            </a:xfrm>
            <a:prstGeom prst="leftRightArrow">
              <a:avLst>
                <a:gd name="adj1" fmla="val 50000"/>
                <a:gd name="adj2" fmla="val 68333"/>
              </a:avLst>
            </a:prstGeom>
            <a:solidFill>
              <a:srgbClr val="FFFF66"/>
            </a:solidFill>
            <a:ln w="9525">
              <a:solidFill>
                <a:schemeClr val="tx1"/>
              </a:solidFill>
              <a:miter lim="800000"/>
              <a:headEnd/>
              <a:tailEnd/>
            </a:ln>
          </p:spPr>
          <p:txBody>
            <a:bodyPr wrap="none" anchor="ctr"/>
            <a:lstStyle/>
            <a:p>
              <a:pPr algn="ctr"/>
              <a:r>
                <a:rPr lang="en-US" sz="1000" b="1">
                  <a:cs typeface="Arial" charset="0"/>
                </a:rPr>
                <a:t>HyperLink</a:t>
              </a:r>
            </a:p>
          </p:txBody>
        </p:sp>
        <p:grpSp>
          <p:nvGrpSpPr>
            <p:cNvPr id="251975" name="Group 334"/>
            <p:cNvGrpSpPr>
              <a:grpSpLocks/>
            </p:cNvGrpSpPr>
            <p:nvPr/>
          </p:nvGrpSpPr>
          <p:grpSpPr bwMode="auto">
            <a:xfrm>
              <a:off x="1872" y="528"/>
              <a:ext cx="288" cy="2592"/>
              <a:chOff x="4128" y="2544"/>
              <a:chExt cx="480" cy="1200"/>
            </a:xfrm>
          </p:grpSpPr>
          <p:sp>
            <p:nvSpPr>
              <p:cNvPr id="715087" name="Rectangle 335"/>
              <p:cNvSpPr>
                <a:spLocks noChangeArrowheads="1"/>
              </p:cNvSpPr>
              <p:nvPr/>
            </p:nvSpPr>
            <p:spPr bwMode="auto">
              <a:xfrm>
                <a:off x="4128" y="2544"/>
                <a:ext cx="480"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715088" name="Rectangle 336"/>
              <p:cNvSpPr>
                <a:spLocks noChangeArrowheads="1"/>
              </p:cNvSpPr>
              <p:nvPr/>
            </p:nvSpPr>
            <p:spPr bwMode="auto">
              <a:xfrm>
                <a:off x="4188" y="2544"/>
                <a:ext cx="360"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715089" name="Rectangle 337"/>
              <p:cNvSpPr>
                <a:spLocks noChangeArrowheads="1"/>
              </p:cNvSpPr>
              <p:nvPr/>
            </p:nvSpPr>
            <p:spPr bwMode="auto">
              <a:xfrm>
                <a:off x="4236" y="2544"/>
                <a:ext cx="263" cy="1200"/>
              </a:xfrm>
              <a:prstGeom prst="rect">
                <a:avLst/>
              </a:prstGeom>
              <a:gradFill rotWithShape="1">
                <a:gsLst>
                  <a:gs pos="0">
                    <a:srgbClr val="FF9900"/>
                  </a:gs>
                  <a:gs pos="50000">
                    <a:schemeClr val="bg1"/>
                  </a:gs>
                  <a:gs pos="100000">
                    <a:srgbClr val="FF9900"/>
                  </a:gs>
                </a:gsLst>
                <a:lin ang="0" scaled="1"/>
              </a:gradFill>
              <a:ln w="38100">
                <a:solidFill>
                  <a:srgbClr val="FF9900"/>
                </a:solidFill>
                <a:miter lim="800000"/>
                <a:headEnd/>
                <a:tailEnd/>
              </a:ln>
              <a:effectLst/>
            </p:spPr>
            <p:txBody>
              <a:bodyPr wrap="none" anchor="ctr"/>
              <a:lstStyle/>
              <a:p>
                <a:endParaRPr lang="en-US"/>
              </a:p>
            </p:txBody>
          </p:sp>
          <p:sp>
            <p:nvSpPr>
              <p:cNvPr id="251979" name="Rectangle 338"/>
              <p:cNvSpPr>
                <a:spLocks noChangeArrowheads="1"/>
              </p:cNvSpPr>
              <p:nvPr/>
            </p:nvSpPr>
            <p:spPr bwMode="auto">
              <a:xfrm>
                <a:off x="4278" y="2544"/>
                <a:ext cx="180" cy="1200"/>
              </a:xfrm>
              <a:prstGeom prst="rect">
                <a:avLst/>
              </a:prstGeom>
              <a:solidFill>
                <a:srgbClr val="FF9900"/>
              </a:solidFill>
              <a:ln w="38100">
                <a:solidFill>
                  <a:srgbClr val="FF9900"/>
                </a:solidFill>
                <a:miter lim="800000"/>
                <a:headEnd/>
                <a:tailEnd/>
              </a:ln>
            </p:spPr>
            <p:txBody>
              <a:bodyPr wrap="none" anchor="ctr"/>
              <a:lstStyle/>
              <a:p>
                <a:endParaRPr lang="en-US"/>
              </a:p>
            </p:txBody>
          </p:sp>
        </p:grpSp>
        <p:sp>
          <p:nvSpPr>
            <p:cNvPr id="251980" name="Rectangle 19" descr="Sphere"/>
            <p:cNvSpPr>
              <a:spLocks noChangeArrowheads="1"/>
            </p:cNvSpPr>
            <p:nvPr/>
          </p:nvSpPr>
          <p:spPr bwMode="auto">
            <a:xfrm>
              <a:off x="912" y="2112"/>
              <a:ext cx="2352" cy="192"/>
            </a:xfrm>
            <a:prstGeom prst="rect">
              <a:avLst/>
            </a:prstGeom>
            <a:pattFill prst="sphere">
              <a:fgClr>
                <a:srgbClr val="F8F8F8"/>
              </a:fgClr>
              <a:bgClr>
                <a:srgbClr val="EAEAEA"/>
              </a:bgClr>
            </a:pattFill>
            <a:ln w="9525">
              <a:noFill/>
              <a:miter lim="800000"/>
              <a:headEnd/>
              <a:tailEnd/>
            </a:ln>
            <a:effectLst>
              <a:prstShdw prst="shdw17" dist="17961" dir="2700000">
                <a:srgbClr val="959595"/>
              </a:prstShdw>
            </a:effectLst>
          </p:spPr>
          <p:txBody>
            <a:bodyPr wrap="none" anchor="ctr"/>
            <a:lstStyle/>
            <a:p>
              <a:pPr algn="ctr"/>
              <a:r>
                <a:rPr lang="en-US" b="1">
                  <a:solidFill>
                    <a:srgbClr val="0000FF"/>
                  </a:solidFill>
                  <a:latin typeface="Calibri" pitchFamily="34" charset="0"/>
                  <a:cs typeface="Arial" charset="0"/>
                </a:rPr>
                <a:t>TeraNet</a:t>
              </a:r>
            </a:p>
          </p:txBody>
        </p:sp>
        <p:sp>
          <p:nvSpPr>
            <p:cNvPr id="251981" name="Text Box 33"/>
            <p:cNvSpPr txBox="1">
              <a:spLocks noChangeArrowheads="1"/>
            </p:cNvSpPr>
            <p:nvPr/>
          </p:nvSpPr>
          <p:spPr bwMode="auto">
            <a:xfrm rot="-5400000">
              <a:off x="1593" y="2582"/>
              <a:ext cx="808" cy="250"/>
            </a:xfrm>
            <a:prstGeom prst="rect">
              <a:avLst/>
            </a:prstGeom>
            <a:noFill/>
            <a:ln w="9525">
              <a:noFill/>
              <a:miter lim="800000"/>
              <a:headEnd/>
              <a:tailEnd/>
            </a:ln>
          </p:spPr>
          <p:txBody>
            <a:bodyPr>
              <a:spAutoFit/>
            </a:bodyPr>
            <a:lstStyle/>
            <a:p>
              <a:r>
                <a:rPr lang="en-US" sz="2000" b="1">
                  <a:latin typeface="Calibri" pitchFamily="34" charset="0"/>
                  <a:cs typeface="Arial" charset="0"/>
                </a:rPr>
                <a:t>Multicore</a:t>
              </a:r>
            </a:p>
          </p:txBody>
        </p:sp>
        <p:sp>
          <p:nvSpPr>
            <p:cNvPr id="251982" name="Text Box 33"/>
            <p:cNvSpPr txBox="1">
              <a:spLocks noChangeArrowheads="1"/>
            </p:cNvSpPr>
            <p:nvPr/>
          </p:nvSpPr>
          <p:spPr bwMode="auto">
            <a:xfrm rot="-5400000">
              <a:off x="1613" y="1459"/>
              <a:ext cx="768" cy="250"/>
            </a:xfrm>
            <a:prstGeom prst="rect">
              <a:avLst/>
            </a:prstGeom>
            <a:noFill/>
            <a:ln w="9525">
              <a:noFill/>
              <a:miter lim="800000"/>
              <a:headEnd/>
              <a:tailEnd/>
            </a:ln>
          </p:spPr>
          <p:txBody>
            <a:bodyPr wrap="none">
              <a:spAutoFit/>
            </a:bodyPr>
            <a:lstStyle/>
            <a:p>
              <a:r>
                <a:rPr lang="en-US" sz="2000" b="1">
                  <a:latin typeface="Calibri" pitchFamily="34" charset="0"/>
                  <a:cs typeface="Arial" charset="0"/>
                </a:rPr>
                <a:t>Navigator</a:t>
              </a:r>
            </a:p>
          </p:txBody>
        </p:sp>
        <p:grpSp>
          <p:nvGrpSpPr>
            <p:cNvPr id="251983" name="Group 342"/>
            <p:cNvGrpSpPr>
              <a:grpSpLocks/>
            </p:cNvGrpSpPr>
            <p:nvPr/>
          </p:nvGrpSpPr>
          <p:grpSpPr bwMode="auto">
            <a:xfrm>
              <a:off x="2208" y="2304"/>
              <a:ext cx="1392" cy="920"/>
              <a:chOff x="2208" y="2392"/>
              <a:chExt cx="1392" cy="920"/>
            </a:xfrm>
          </p:grpSpPr>
          <p:sp>
            <p:nvSpPr>
              <p:cNvPr id="251984" name="AutoShape 9"/>
              <p:cNvSpPr>
                <a:spLocks noChangeArrowheads="1"/>
              </p:cNvSpPr>
              <p:nvPr/>
            </p:nvSpPr>
            <p:spPr bwMode="auto">
              <a:xfrm>
                <a:off x="2208" y="2440"/>
                <a:ext cx="1392" cy="816"/>
              </a:xfrm>
              <a:prstGeom prst="roundRect">
                <a:avLst>
                  <a:gd name="adj" fmla="val 10069"/>
                </a:avLst>
              </a:prstGeom>
              <a:solidFill>
                <a:srgbClr val="DDDDDD"/>
              </a:solidFill>
              <a:ln w="9525" algn="ctr">
                <a:noFill/>
                <a:round/>
                <a:headEnd/>
                <a:tailEnd/>
              </a:ln>
              <a:effectLst>
                <a:prstShdw prst="shdw17" dist="17961" dir="2700000">
                  <a:srgbClr val="858585"/>
                </a:prstShdw>
              </a:effectLst>
            </p:spPr>
            <p:txBody>
              <a:bodyPr wrap="none" tIns="0" anchorCtr="1"/>
              <a:lstStyle/>
              <a:p>
                <a:pPr algn="ctr"/>
                <a:endParaRPr lang="en-US" sz="1400" b="1">
                  <a:latin typeface="Calibri" pitchFamily="34" charset="0"/>
                  <a:cs typeface="Arial" charset="0"/>
                </a:endParaRPr>
              </a:p>
            </p:txBody>
          </p:sp>
          <p:sp>
            <p:nvSpPr>
              <p:cNvPr id="1266708" name="AutoShape 20"/>
              <p:cNvSpPr>
                <a:spLocks noChangeArrowheads="1"/>
              </p:cNvSpPr>
              <p:nvPr/>
            </p:nvSpPr>
            <p:spPr bwMode="auto">
              <a:xfrm>
                <a:off x="3043" y="2498"/>
                <a:ext cx="474" cy="291"/>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lstStyle/>
              <a:p>
                <a:pPr algn="ctr">
                  <a:defRPr/>
                </a:pPr>
                <a:r>
                  <a:rPr lang="en-US" sz="1400" b="1" dirty="0">
                    <a:solidFill>
                      <a:srgbClr val="F8F8F8"/>
                    </a:solidFill>
                    <a:latin typeface="Calibri" pitchFamily="34" charset="0"/>
                    <a:cs typeface="Arial" pitchFamily="34" charset="0"/>
                  </a:rPr>
                  <a:t>Enet</a:t>
                </a:r>
              </a:p>
              <a:p>
                <a:pPr algn="ctr">
                  <a:defRPr/>
                </a:pPr>
                <a:r>
                  <a:rPr lang="en-US" sz="1400" b="1" dirty="0">
                    <a:solidFill>
                      <a:srgbClr val="F8F8F8"/>
                    </a:solidFill>
                    <a:latin typeface="Calibri" pitchFamily="34" charset="0"/>
                    <a:cs typeface="Arial" pitchFamily="34" charset="0"/>
                  </a:rPr>
                  <a:t>Switch</a:t>
                </a:r>
              </a:p>
            </p:txBody>
          </p:sp>
          <p:grpSp>
            <p:nvGrpSpPr>
              <p:cNvPr id="251988" name="AutoShape 22"/>
              <p:cNvGrpSpPr>
                <a:grpSpLocks/>
              </p:cNvGrpSpPr>
              <p:nvPr/>
            </p:nvGrpSpPr>
            <p:grpSpPr bwMode="auto">
              <a:xfrm rot="-5400000">
                <a:off x="3157" y="2849"/>
                <a:ext cx="483" cy="253"/>
                <a:chOff x="3226" y="3364"/>
                <a:chExt cx="553" cy="188"/>
              </a:xfrm>
            </p:grpSpPr>
            <p:pic>
              <p:nvPicPr>
                <p:cNvPr id="251989" name="AutoShape 22"/>
                <p:cNvPicPr>
                  <a:picLocks noChangeArrowheads="1"/>
                </p:cNvPicPr>
                <p:nvPr/>
              </p:nvPicPr>
              <p:blipFill>
                <a:blip r:embed="rId7" cstate="print"/>
                <a:srcRect/>
                <a:stretch>
                  <a:fillRect/>
                </a:stretch>
              </p:blipFill>
              <p:spPr bwMode="auto">
                <a:xfrm>
                  <a:off x="3226" y="3364"/>
                  <a:ext cx="553" cy="188"/>
                </a:xfrm>
                <a:prstGeom prst="rect">
                  <a:avLst/>
                </a:prstGeom>
                <a:noFill/>
                <a:ln w="9525">
                  <a:noFill/>
                  <a:miter lim="800000"/>
                  <a:headEnd/>
                  <a:tailEnd/>
                </a:ln>
              </p:spPr>
            </p:pic>
            <p:sp>
              <p:nvSpPr>
                <p:cNvPr id="251990" name="Text Box 349"/>
                <p:cNvSpPr txBox="1">
                  <a:spLocks noChangeArrowheads="1"/>
                </p:cNvSpPr>
                <p:nvPr/>
              </p:nvSpPr>
              <p:spPr bwMode="auto">
                <a:xfrm>
                  <a:off x="3269" y="3405"/>
                  <a:ext cx="470" cy="94"/>
                </a:xfrm>
                <a:prstGeom prst="rect">
                  <a:avLst/>
                </a:prstGeom>
                <a:noFill/>
                <a:ln w="9525">
                  <a:noFill/>
                  <a:miter lim="800000"/>
                  <a:headEnd/>
                  <a:tailEnd/>
                </a:ln>
              </p:spPr>
              <p:txBody>
                <a:bodyPr lIns="0" tIns="0" rIns="0" bIns="0" anchor="ctr"/>
                <a:lstStyle/>
                <a:p>
                  <a:pPr algn="ctr"/>
                  <a:r>
                    <a:rPr lang="en-US" sz="1400" b="1">
                      <a:solidFill>
                        <a:srgbClr val="F8F8F8"/>
                      </a:solidFill>
                      <a:latin typeface="Calibri" pitchFamily="34" charset="0"/>
                      <a:cs typeface="Arial" charset="0"/>
                    </a:rPr>
                    <a:t>SGMII</a:t>
                  </a:r>
                </a:p>
              </p:txBody>
            </p:sp>
          </p:grpSp>
          <p:grpSp>
            <p:nvGrpSpPr>
              <p:cNvPr id="251991" name="AutoShape 22"/>
              <p:cNvGrpSpPr>
                <a:grpSpLocks/>
              </p:cNvGrpSpPr>
              <p:nvPr/>
            </p:nvGrpSpPr>
            <p:grpSpPr bwMode="auto">
              <a:xfrm rot="-5400000">
                <a:off x="2941" y="2857"/>
                <a:ext cx="483" cy="253"/>
                <a:chOff x="3226" y="3364"/>
                <a:chExt cx="553" cy="188"/>
              </a:xfrm>
            </p:grpSpPr>
            <p:pic>
              <p:nvPicPr>
                <p:cNvPr id="251992" name="AutoShape 22"/>
                <p:cNvPicPr>
                  <a:picLocks noChangeArrowheads="1"/>
                </p:cNvPicPr>
                <p:nvPr/>
              </p:nvPicPr>
              <p:blipFill>
                <a:blip r:embed="rId7" cstate="print"/>
                <a:srcRect/>
                <a:stretch>
                  <a:fillRect/>
                </a:stretch>
              </p:blipFill>
              <p:spPr bwMode="auto">
                <a:xfrm>
                  <a:off x="3226" y="3364"/>
                  <a:ext cx="553" cy="188"/>
                </a:xfrm>
                <a:prstGeom prst="rect">
                  <a:avLst/>
                </a:prstGeom>
                <a:noFill/>
                <a:ln w="9525">
                  <a:noFill/>
                  <a:miter lim="800000"/>
                  <a:headEnd/>
                  <a:tailEnd/>
                </a:ln>
              </p:spPr>
            </p:pic>
            <p:sp>
              <p:nvSpPr>
                <p:cNvPr id="251993" name="Text Box 352"/>
                <p:cNvSpPr txBox="1">
                  <a:spLocks noChangeArrowheads="1"/>
                </p:cNvSpPr>
                <p:nvPr/>
              </p:nvSpPr>
              <p:spPr bwMode="auto">
                <a:xfrm>
                  <a:off x="3269" y="3405"/>
                  <a:ext cx="470" cy="94"/>
                </a:xfrm>
                <a:prstGeom prst="rect">
                  <a:avLst/>
                </a:prstGeom>
                <a:noFill/>
                <a:ln w="9525">
                  <a:noFill/>
                  <a:miter lim="800000"/>
                  <a:headEnd/>
                  <a:tailEnd/>
                </a:ln>
              </p:spPr>
              <p:txBody>
                <a:bodyPr lIns="0" tIns="0" rIns="0" bIns="0" anchor="ctr"/>
                <a:lstStyle/>
                <a:p>
                  <a:pPr algn="ctr"/>
                  <a:r>
                    <a:rPr lang="en-US" sz="1400" b="1">
                      <a:solidFill>
                        <a:srgbClr val="F8F8F8"/>
                      </a:solidFill>
                      <a:latin typeface="Calibri" pitchFamily="34" charset="0"/>
                      <a:cs typeface="Arial" charset="0"/>
                    </a:rPr>
                    <a:t>SGMII</a:t>
                  </a:r>
                </a:p>
              </p:txBody>
            </p:sp>
          </p:grpSp>
          <p:pic>
            <p:nvPicPr>
              <p:cNvPr id="251994" name="AutoShape 108"/>
              <p:cNvPicPr>
                <a:picLocks noChangeArrowheads="1"/>
              </p:cNvPicPr>
              <p:nvPr/>
            </p:nvPicPr>
            <p:blipFill>
              <a:blip r:embed="rId8" cstate="print"/>
              <a:srcRect/>
              <a:stretch>
                <a:fillRect/>
              </a:stretch>
            </p:blipFill>
            <p:spPr bwMode="auto">
              <a:xfrm>
                <a:off x="2256" y="2780"/>
                <a:ext cx="761" cy="532"/>
              </a:xfrm>
              <a:prstGeom prst="rect">
                <a:avLst/>
              </a:prstGeom>
              <a:noFill/>
              <a:ln w="9525">
                <a:noFill/>
                <a:miter lim="800000"/>
                <a:headEnd/>
                <a:tailEnd/>
              </a:ln>
            </p:spPr>
          </p:pic>
          <p:sp>
            <p:nvSpPr>
              <p:cNvPr id="251995" name="Text Box 354"/>
              <p:cNvSpPr txBox="1">
                <a:spLocks noChangeArrowheads="1"/>
              </p:cNvSpPr>
              <p:nvPr/>
            </p:nvSpPr>
            <p:spPr bwMode="auto">
              <a:xfrm>
                <a:off x="2306" y="2878"/>
                <a:ext cx="662" cy="293"/>
              </a:xfrm>
              <a:prstGeom prst="rect">
                <a:avLst/>
              </a:prstGeom>
              <a:noFill/>
              <a:ln w="9525">
                <a:noFill/>
                <a:miter lim="800000"/>
                <a:headEnd/>
                <a:tailEnd/>
              </a:ln>
            </p:spPr>
            <p:txBody>
              <a:bodyPr lIns="0" tIns="0" rIns="0" bIns="0" anchor="ctr"/>
              <a:lstStyle/>
              <a:p>
                <a:pPr algn="ctr"/>
                <a:r>
                  <a:rPr lang="en-US" sz="1400" b="1">
                    <a:latin typeface="Calibri" pitchFamily="34" charset="0"/>
                    <a:cs typeface="Arial" charset="0"/>
                  </a:rPr>
                  <a:t>Packet </a:t>
                </a:r>
              </a:p>
              <a:p>
                <a:pPr algn="ctr"/>
                <a:r>
                  <a:rPr lang="en-US" sz="1400" b="1">
                    <a:latin typeface="Calibri" pitchFamily="34" charset="0"/>
                    <a:cs typeface="Arial" charset="0"/>
                  </a:rPr>
                  <a:t>CoProcessor</a:t>
                </a:r>
              </a:p>
            </p:txBody>
          </p:sp>
          <p:pic>
            <p:nvPicPr>
              <p:cNvPr id="251996" name="AutoShape 108"/>
              <p:cNvPicPr>
                <a:picLocks noChangeArrowheads="1"/>
              </p:cNvPicPr>
              <p:nvPr/>
            </p:nvPicPr>
            <p:blipFill>
              <a:blip r:embed="rId8" cstate="print"/>
              <a:srcRect/>
              <a:stretch>
                <a:fillRect/>
              </a:stretch>
            </p:blipFill>
            <p:spPr bwMode="auto">
              <a:xfrm>
                <a:off x="2256" y="2428"/>
                <a:ext cx="761" cy="532"/>
              </a:xfrm>
              <a:prstGeom prst="rect">
                <a:avLst/>
              </a:prstGeom>
              <a:noFill/>
              <a:ln w="9525">
                <a:noFill/>
                <a:miter lim="800000"/>
                <a:headEnd/>
                <a:tailEnd/>
              </a:ln>
            </p:spPr>
          </p:pic>
          <p:sp>
            <p:nvSpPr>
              <p:cNvPr id="251997" name="Text Box 356"/>
              <p:cNvSpPr txBox="1">
                <a:spLocks noChangeArrowheads="1"/>
              </p:cNvSpPr>
              <p:nvPr/>
            </p:nvSpPr>
            <p:spPr bwMode="auto">
              <a:xfrm>
                <a:off x="2306" y="2526"/>
                <a:ext cx="662" cy="293"/>
              </a:xfrm>
              <a:prstGeom prst="rect">
                <a:avLst/>
              </a:prstGeom>
              <a:noFill/>
              <a:ln w="9525">
                <a:noFill/>
                <a:miter lim="800000"/>
                <a:headEnd/>
                <a:tailEnd/>
              </a:ln>
            </p:spPr>
            <p:txBody>
              <a:bodyPr lIns="0" tIns="0" rIns="0" bIns="0" anchor="ctr"/>
              <a:lstStyle/>
              <a:p>
                <a:pPr algn="ctr"/>
                <a:r>
                  <a:rPr lang="en-US" sz="1400" b="1">
                    <a:latin typeface="Calibri" pitchFamily="34" charset="0"/>
                    <a:cs typeface="Arial" charset="0"/>
                  </a:rPr>
                  <a:t>Crypto/IPSec </a:t>
                </a:r>
              </a:p>
              <a:p>
                <a:pPr algn="ctr"/>
                <a:r>
                  <a:rPr lang="en-US" sz="1400" b="1">
                    <a:latin typeface="Calibri" pitchFamily="34" charset="0"/>
                    <a:cs typeface="Arial" charset="0"/>
                  </a:rPr>
                  <a:t>CoProcessor</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t>PCIE Features</a:t>
            </a:r>
          </a:p>
        </p:txBody>
      </p:sp>
      <p:sp>
        <p:nvSpPr>
          <p:cNvPr id="239619" name="Rectangle 3"/>
          <p:cNvSpPr>
            <a:spLocks noGrp="1" noChangeArrowheads="1"/>
          </p:cNvSpPr>
          <p:nvPr>
            <p:ph type="body" idx="1"/>
          </p:nvPr>
        </p:nvSpPr>
        <p:spPr/>
        <p:txBody>
          <a:bodyPr/>
          <a:lstStyle/>
          <a:p>
            <a:r>
              <a:rPr lang="en-US" sz="2400"/>
              <a:t>PCI-SIG: PCI Express Base Specification (Rev. 2.0)</a:t>
            </a:r>
          </a:p>
          <a:p>
            <a:r>
              <a:rPr lang="en-US" sz="2400"/>
              <a:t>Root Complex (RC) and End Point (EP) operation modes.</a:t>
            </a:r>
          </a:p>
          <a:p>
            <a:pPr lvl="1"/>
            <a:r>
              <a:rPr lang="en-US" sz="2000"/>
              <a:t>In EP mode, supports both legacy </a:t>
            </a:r>
            <a:r>
              <a:rPr lang="en-US" altLang="zh-CN" sz="2000">
                <a:ea typeface="宋体" charset="-122"/>
              </a:rPr>
              <a:t>EP mode and native PCIE EP mode.</a:t>
            </a:r>
          </a:p>
          <a:p>
            <a:pPr lvl="1"/>
            <a:r>
              <a:rPr lang="en-US" altLang="zh-CN" sz="2000">
                <a:ea typeface="宋体" charset="-122"/>
              </a:rPr>
              <a:t>Set from </a:t>
            </a:r>
            <a:r>
              <a:rPr lang="en-US" sz="2000"/>
              <a:t>bootstrap pins PCIESSMODE[1:0] at power-up (00-&gt;EP, 01-&gt;Legacy EP, 10-&gt;RC). </a:t>
            </a:r>
          </a:p>
          <a:p>
            <a:pPr lvl="1"/>
            <a:r>
              <a:rPr lang="en-US" sz="2000"/>
              <a:t>Software overwrites the setting by changing the PCIESSMODE bits in the DEVSTAT register.</a:t>
            </a:r>
          </a:p>
          <a:p>
            <a:r>
              <a:rPr lang="en-US" altLang="zh-CN" sz="2400">
                <a:ea typeface="宋体" charset="-122"/>
              </a:rPr>
              <a:t>Gen1 (2.5 Gbps) and Gen2 (5.0 Gbps) </a:t>
            </a:r>
          </a:p>
          <a:p>
            <a:r>
              <a:rPr lang="en-US" altLang="zh-CN" sz="2400">
                <a:ea typeface="宋体" charset="-122"/>
              </a:rPr>
              <a:t>x2 lanes </a:t>
            </a:r>
          </a:p>
          <a:p>
            <a:r>
              <a:rPr lang="en-US" altLang="zh-CN" sz="2400">
                <a:ea typeface="宋体" charset="-122"/>
              </a:rPr>
              <a:t>Outbound/Inbound max payload size of 128/256 bytes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Agenda</a:t>
            </a:r>
          </a:p>
        </p:txBody>
      </p:sp>
      <p:sp>
        <p:nvSpPr>
          <p:cNvPr id="250883" name="Rectangle 3"/>
          <p:cNvSpPr>
            <a:spLocks noGrp="1" noChangeArrowheads="1"/>
          </p:cNvSpPr>
          <p:nvPr>
            <p:ph type="body" idx="1"/>
          </p:nvPr>
        </p:nvSpPr>
        <p:spPr/>
        <p:txBody>
          <a:bodyPr/>
          <a:lstStyle/>
          <a:p>
            <a:r>
              <a:rPr lang="en-US"/>
              <a:t>PCIE Overview</a:t>
            </a:r>
          </a:p>
          <a:p>
            <a:r>
              <a:rPr lang="en-US" b="1"/>
              <a:t>Address Translation</a:t>
            </a:r>
          </a:p>
          <a:p>
            <a:r>
              <a:rPr lang="en-US" altLang="zh-CN">
                <a:ea typeface="宋体" charset="-122"/>
              </a:rPr>
              <a:t>Configuration</a:t>
            </a:r>
          </a:p>
          <a:p>
            <a:r>
              <a:rPr lang="en-US" altLang="zh-CN">
                <a:ea typeface="宋体" charset="-122"/>
              </a:rPr>
              <a:t>PCIE boot demo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Address Translation </a:t>
            </a:r>
          </a:p>
        </p:txBody>
      </p:sp>
      <p:sp>
        <p:nvSpPr>
          <p:cNvPr id="241667" name="Rectangle 3"/>
          <p:cNvSpPr>
            <a:spLocks noGrp="1" noChangeArrowheads="1"/>
          </p:cNvSpPr>
          <p:nvPr>
            <p:ph type="body" idx="1"/>
          </p:nvPr>
        </p:nvSpPr>
        <p:spPr>
          <a:xfrm>
            <a:off x="333375" y="1185863"/>
            <a:ext cx="8188325" cy="3779837"/>
          </a:xfrm>
        </p:spPr>
        <p:txBody>
          <a:bodyPr/>
          <a:lstStyle/>
          <a:p>
            <a:pPr>
              <a:lnSpc>
                <a:spcPct val="90000"/>
              </a:lnSpc>
            </a:pPr>
            <a:r>
              <a:rPr lang="en-US" altLang="zh-CN" sz="2000">
                <a:ea typeface="宋体" charset="-122"/>
              </a:rPr>
              <a:t>PCIE device uses PCIE address to Tx/Rx packets over a PCIE link </a:t>
            </a:r>
            <a:endParaRPr lang="en-US" sz="2000"/>
          </a:p>
          <a:p>
            <a:pPr>
              <a:lnSpc>
                <a:spcPct val="90000"/>
              </a:lnSpc>
            </a:pPr>
            <a:r>
              <a:rPr lang="en-US" sz="2000"/>
              <a:t>Outbound transfer means the local device initiates the transactions to write to or read from the external device. The CPU or the device-level EDMA is used for outbound data transfer. The PCIE module does not have built-in EDMA.</a:t>
            </a:r>
          </a:p>
          <a:p>
            <a:pPr>
              <a:lnSpc>
                <a:spcPct val="90000"/>
              </a:lnSpc>
            </a:pPr>
            <a:r>
              <a:rPr lang="en-US" sz="2000"/>
              <a:t>Inbound transfer means the external device initiates the transactions to write to or read from the local device. The PCIE module has a master port to transfer the data to or from the device memory; no CPU or EDMA is needed for inbound transfer in the local device.</a:t>
            </a:r>
          </a:p>
          <a:p>
            <a:pPr>
              <a:lnSpc>
                <a:spcPct val="90000"/>
              </a:lnSpc>
            </a:pPr>
            <a:r>
              <a:rPr lang="en-US" sz="2000"/>
              <a:t>BAR: used to accept/reject TLP. </a:t>
            </a:r>
          </a:p>
        </p:txBody>
      </p:sp>
      <p:pic>
        <p:nvPicPr>
          <p:cNvPr id="241668" name="Picture 4"/>
          <p:cNvPicPr>
            <a:picLocks noChangeAspect="1" noChangeArrowheads="1"/>
          </p:cNvPicPr>
          <p:nvPr/>
        </p:nvPicPr>
        <p:blipFill>
          <a:blip r:embed="rId3" cstate="print"/>
          <a:srcRect/>
          <a:stretch>
            <a:fillRect/>
          </a:stretch>
        </p:blipFill>
        <p:spPr bwMode="auto">
          <a:xfrm>
            <a:off x="4419600" y="4014788"/>
            <a:ext cx="4724400" cy="21129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Outbound Translation - 1</a:t>
            </a:r>
          </a:p>
        </p:txBody>
      </p:sp>
      <p:sp>
        <p:nvSpPr>
          <p:cNvPr id="249859" name="Rectangle 3"/>
          <p:cNvSpPr>
            <a:spLocks noGrp="1" noChangeArrowheads="1"/>
          </p:cNvSpPr>
          <p:nvPr>
            <p:ph type="body" idx="1"/>
          </p:nvPr>
        </p:nvSpPr>
        <p:spPr/>
        <p:txBody>
          <a:bodyPr/>
          <a:lstStyle/>
          <a:p>
            <a:pPr>
              <a:lnSpc>
                <a:spcPct val="90000"/>
              </a:lnSpc>
            </a:pPr>
            <a:r>
              <a:rPr lang="en-US" sz="2400"/>
              <a:t>PCIE data space 256 MB (0x6000_0000~0x6FFF_FFFF)</a:t>
            </a:r>
          </a:p>
          <a:p>
            <a:pPr>
              <a:lnSpc>
                <a:spcPct val="90000"/>
              </a:lnSpc>
            </a:pPr>
            <a:r>
              <a:rPr lang="en-US" sz="2400"/>
              <a:t>Enable/disable through </a:t>
            </a:r>
            <a:r>
              <a:rPr lang="en-US" sz="2400" b="1"/>
              <a:t>CMD_STATUS</a:t>
            </a:r>
            <a:r>
              <a:rPr lang="en-US" sz="2400"/>
              <a:t> register</a:t>
            </a:r>
          </a:p>
          <a:p>
            <a:pPr lvl="1">
              <a:lnSpc>
                <a:spcPct val="90000"/>
              </a:lnSpc>
            </a:pPr>
            <a:r>
              <a:rPr lang="en-US" sz="2000"/>
              <a:t>When enabled, the outbound PCIE address  (0x6000_0000~0x6FFF_FFFF) can be modified to a new address based on </a:t>
            </a:r>
            <a:r>
              <a:rPr lang="en-US" altLang="zh-CN" sz="2000">
                <a:ea typeface="宋体" charset="-122"/>
              </a:rPr>
              <a:t>the outbound translation rules</a:t>
            </a:r>
          </a:p>
          <a:p>
            <a:pPr>
              <a:lnSpc>
                <a:spcPct val="90000"/>
              </a:lnSpc>
            </a:pPr>
            <a:r>
              <a:rPr lang="en-US" sz="2400"/>
              <a:t>Equally divided into 32 regions</a:t>
            </a:r>
            <a:endParaRPr lang="en-US" altLang="zh-CN" sz="2400">
              <a:ea typeface="宋体" charset="-122"/>
            </a:endParaRPr>
          </a:p>
          <a:p>
            <a:pPr>
              <a:lnSpc>
                <a:spcPct val="90000"/>
              </a:lnSpc>
            </a:pPr>
            <a:r>
              <a:rPr lang="en-US" altLang="zh-CN" sz="2400">
                <a:ea typeface="宋体" charset="-122"/>
              </a:rPr>
              <a:t>Registers for OB</a:t>
            </a:r>
          </a:p>
          <a:p>
            <a:pPr lvl="1">
              <a:lnSpc>
                <a:spcPct val="90000"/>
              </a:lnSpc>
            </a:pPr>
            <a:r>
              <a:rPr lang="en-US" sz="2000" b="1"/>
              <a:t>OB_SIZE</a:t>
            </a:r>
            <a:r>
              <a:rPr lang="en-US" sz="2000"/>
              <a:t>: identify the size of 32 equally-sized translation regions to be 1MB/2MB/4MB/8MB</a:t>
            </a:r>
          </a:p>
          <a:p>
            <a:pPr lvl="1">
              <a:lnSpc>
                <a:spcPct val="90000"/>
              </a:lnSpc>
            </a:pPr>
            <a:r>
              <a:rPr lang="en-US" sz="2000" b="1"/>
              <a:t>OB_OFFSET_INDEXn</a:t>
            </a:r>
            <a:r>
              <a:rPr lang="en-US" sz="2000"/>
              <a:t>: represent bits[31:20] of the PCIE address for 32-bit or 64-bit addressing; not all bits will be used (depend on OB_SIZE); bit[0] enables the outbound region</a:t>
            </a:r>
          </a:p>
          <a:p>
            <a:pPr lvl="1">
              <a:lnSpc>
                <a:spcPct val="90000"/>
              </a:lnSpc>
            </a:pPr>
            <a:r>
              <a:rPr lang="en-US" sz="2000" b="1"/>
              <a:t>OB_OFFSETn_HI</a:t>
            </a:r>
            <a:r>
              <a:rPr lang="en-US" sz="2000"/>
              <a:t>: represent bits[63:32] of the PCIe address for 64-bit addressing; must be zero for 32-bit addressing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FinalPowerpoint">
  <a:themeElements>
    <a:clrScheme name="2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2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2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2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2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ustom Design">
  <a:themeElements>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AAAAAA"/>
        </a:lt1>
        <a:dk2>
          <a:srgbClr val="FFFFFF"/>
        </a:dk2>
        <a:lt2>
          <a:srgbClr val="808080"/>
        </a:lt2>
        <a:accent1>
          <a:srgbClr val="000000"/>
        </a:accent1>
        <a:accent2>
          <a:srgbClr val="AAAAAA"/>
        </a:accent2>
        <a:accent3>
          <a:srgbClr val="D2D2D2"/>
        </a:accent3>
        <a:accent4>
          <a:srgbClr val="000000"/>
        </a:accent4>
        <a:accent5>
          <a:srgbClr val="AAAAAA"/>
        </a:accent5>
        <a:accent6>
          <a:srgbClr val="9A9A9A"/>
        </a:accent6>
        <a:hlink>
          <a:srgbClr val="FF0000"/>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FinalPowerpoint">
  <a:themeElements>
    <a:clrScheme name="3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3_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3_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3_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2.xml><?xml version="1.0" encoding="utf-8"?>
<a:themeOverride xmlns:a="http://schemas.openxmlformats.org/drawingml/2006/main">
  <a:clrScheme name="2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ppt/theme/themeOverride3.xml><?xml version="1.0" encoding="utf-8"?>
<a:themeOverride xmlns:a="http://schemas.openxmlformats.org/drawingml/2006/main">
  <a:clrScheme name="3_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8014</TotalTime>
  <Words>1659</Words>
  <Application>Microsoft Office PowerPoint</Application>
  <PresentationFormat>On-screen Show (4:3)</PresentationFormat>
  <Paragraphs>236</Paragraphs>
  <Slides>22</Slides>
  <Notes>22</Notes>
  <HiddenSlides>0</HiddenSlides>
  <MMClips>0</MMClips>
  <ScaleCrop>false</ScaleCrop>
  <HeadingPairs>
    <vt:vector size="6" baseType="variant">
      <vt:variant>
        <vt:lpstr>Theme</vt:lpstr>
      </vt:variant>
      <vt:variant>
        <vt:i4>6</vt:i4>
      </vt:variant>
      <vt:variant>
        <vt:lpstr>Embedded OLE Servers</vt:lpstr>
      </vt:variant>
      <vt:variant>
        <vt:i4>1</vt:i4>
      </vt:variant>
      <vt:variant>
        <vt:lpstr>Slide Titles</vt:lpstr>
      </vt:variant>
      <vt:variant>
        <vt:i4>22</vt:i4>
      </vt:variant>
    </vt:vector>
  </HeadingPairs>
  <TitlesOfParts>
    <vt:vector size="29" baseType="lpstr">
      <vt:lpstr>FinalPowerpoint</vt:lpstr>
      <vt:lpstr>1_Custom Design</vt:lpstr>
      <vt:lpstr>2_Custom Design</vt:lpstr>
      <vt:lpstr>2_FinalPowerpoint</vt:lpstr>
      <vt:lpstr>3_Custom Design</vt:lpstr>
      <vt:lpstr>3_FinalPowerpoint</vt:lpstr>
      <vt:lpstr>Visio</vt:lpstr>
      <vt:lpstr>Keystone PCIe Usage</vt:lpstr>
      <vt:lpstr>Agenda</vt:lpstr>
      <vt:lpstr>Agenda</vt:lpstr>
      <vt:lpstr>PCIE Topology Example </vt:lpstr>
      <vt:lpstr>Shannon Functional Diagram</vt:lpstr>
      <vt:lpstr>PCIE Features</vt:lpstr>
      <vt:lpstr>Agenda</vt:lpstr>
      <vt:lpstr>Address Translation </vt:lpstr>
      <vt:lpstr>Outbound Translation - 1</vt:lpstr>
      <vt:lpstr>Outbound Translation - 2</vt:lpstr>
      <vt:lpstr>Inbound Translation - 1</vt:lpstr>
      <vt:lpstr>Inbound Translation - 2</vt:lpstr>
      <vt:lpstr>Agenda</vt:lpstr>
      <vt:lpstr>PCIE Initialization </vt:lpstr>
      <vt:lpstr>PCIE Boot </vt:lpstr>
      <vt:lpstr>Agenda</vt:lpstr>
      <vt:lpstr>Demo Setup </vt:lpstr>
      <vt:lpstr>PCIE Enumeration </vt:lpstr>
      <vt:lpstr>PCIE Linux Host Loader Code</vt:lpstr>
      <vt:lpstr>PCIE Boot Examples</vt:lpstr>
      <vt:lpstr>Demo - UART</vt:lpstr>
      <vt:lpstr>Demo - Linux</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Johnson</dc:creator>
  <cp:lastModifiedBy>Robert J. Hillard</cp:lastModifiedBy>
  <cp:revision>202</cp:revision>
  <dcterms:created xsi:type="dcterms:W3CDTF">2009-02-19T13:52:30Z</dcterms:created>
  <dcterms:modified xsi:type="dcterms:W3CDTF">2012-03-21T21:09:49Z</dcterms:modified>
</cp:coreProperties>
</file>