
<file path=[Content_Types].xml><?xml version="1.0" encoding="utf-8"?>
<Types xmlns="http://schemas.openxmlformats.org/package/2006/content-types">
  <Override PartName="/ppt/slides/slide6.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tags/tag4.xml" ContentType="application/vnd.openxmlformats-officedocument.presentationml.tags+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tags/tag2.xml" ContentType="application/vnd.openxmlformats-officedocument.presentationml.tags+xml"/>
  <Default Extension="wmf" ContentType="image/x-wmf"/>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theme/themeOverride1.xml" ContentType="application/vnd.openxmlformats-officedocument.themeOverride+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tags/tag5.xml" ContentType="application/vnd.openxmlformats-officedocument.presentationml.tags+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tags/tag3.xml" ContentType="application/vnd.openxmlformats-officedocument.presentationml.tags+xml"/>
  <Default Extension="jpeg" ContentType="image/jpeg"/>
  <Default Extension="emf" ContentType="image/x-emf"/>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8.xml" ContentType="application/vnd.openxmlformats-officedocument.presentationml.notesSlide+xml"/>
  <Override PartName="/ppt/notesSlides/notesSlide11.xml" ContentType="application/vnd.openxmlformats-officedocument.presentationml.notesSlide+xml"/>
  <Default Extension="vml" ContentType="application/vnd.openxmlformats-officedocument.vmlDrawing"/>
  <Override PartName="/ppt/notesSlides/notesSlide20.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notesMasterIdLst>
    <p:notesMasterId r:id="rId28"/>
  </p:notesMasterIdLst>
  <p:sldIdLst>
    <p:sldId id="259" r:id="rId2"/>
    <p:sldId id="306" r:id="rId3"/>
    <p:sldId id="308" r:id="rId4"/>
    <p:sldId id="315" r:id="rId5"/>
    <p:sldId id="326" r:id="rId6"/>
    <p:sldId id="302" r:id="rId7"/>
    <p:sldId id="311" r:id="rId8"/>
    <p:sldId id="303" r:id="rId9"/>
    <p:sldId id="310" r:id="rId10"/>
    <p:sldId id="316" r:id="rId11"/>
    <p:sldId id="330" r:id="rId12"/>
    <p:sldId id="328" r:id="rId13"/>
    <p:sldId id="332" r:id="rId14"/>
    <p:sldId id="331" r:id="rId15"/>
    <p:sldId id="318" r:id="rId16"/>
    <p:sldId id="329" r:id="rId17"/>
    <p:sldId id="319" r:id="rId18"/>
    <p:sldId id="320" r:id="rId19"/>
    <p:sldId id="321" r:id="rId20"/>
    <p:sldId id="322" r:id="rId21"/>
    <p:sldId id="323" r:id="rId22"/>
    <p:sldId id="333" r:id="rId23"/>
    <p:sldId id="334" r:id="rId24"/>
    <p:sldId id="335" r:id="rId25"/>
    <p:sldId id="336" r:id="rId26"/>
    <p:sldId id="327" r:id="rId27"/>
  </p:sldIdLst>
  <p:sldSz cx="9144000" cy="6858000" type="screen4x3"/>
  <p:notesSz cx="7315200" cy="9601200"/>
  <p:custDataLst>
    <p:tags r:id="rId29"/>
  </p:custDataLst>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7C80"/>
    <a:srgbClr val="A0ECF6"/>
    <a:srgbClr val="008000"/>
    <a:srgbClr val="333300"/>
    <a:srgbClr val="009900"/>
    <a:srgbClr val="800000"/>
    <a:srgbClr val="FF7979"/>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63" autoAdjust="0"/>
    <p:restoredTop sz="94610" autoAdjust="0"/>
  </p:normalViewPr>
  <p:slideViewPr>
    <p:cSldViewPr>
      <p:cViewPr varScale="1">
        <p:scale>
          <a:sx n="105" d="100"/>
          <a:sy n="105" d="100"/>
        </p:scale>
        <p:origin x="-144"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37453888" cy="3745388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a:defRPr sz="1300"/>
            </a:lvl1pPr>
          </a:lstStyle>
          <a:p>
            <a:endParaRPr lang="en-US" dirty="0"/>
          </a:p>
        </p:txBody>
      </p:sp>
      <p:sp>
        <p:nvSpPr>
          <p:cNvPr id="6147" name="Rectangle 3"/>
          <p:cNvSpPr>
            <a:spLocks noGrp="1" noChangeArrowheads="1"/>
          </p:cNvSpPr>
          <p:nvPr>
            <p:ph type="dt" idx="1"/>
          </p:nvPr>
        </p:nvSpPr>
        <p:spPr bwMode="auto">
          <a:xfrm>
            <a:off x="4143375"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a:defRPr sz="1300"/>
            </a:lvl1pPr>
          </a:lstStyle>
          <a:p>
            <a:endParaRPr lang="en-US" dirty="0"/>
          </a:p>
        </p:txBody>
      </p:sp>
      <p:sp>
        <p:nvSpPr>
          <p:cNvPr id="6148"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ffectLst/>
        </p:spPr>
      </p:sp>
      <p:sp>
        <p:nvSpPr>
          <p:cNvPr id="6149" name="Rectangle 5"/>
          <p:cNvSpPr>
            <a:spLocks noGrp="1" noChangeArrowheads="1"/>
          </p:cNvSpPr>
          <p:nvPr>
            <p:ph type="body" sz="quarter" idx="3"/>
          </p:nvPr>
        </p:nvSpPr>
        <p:spPr bwMode="auto">
          <a:xfrm>
            <a:off x="731838" y="4560888"/>
            <a:ext cx="5851525" cy="4319587"/>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150" name="Rectangle 6"/>
          <p:cNvSpPr>
            <a:spLocks noGrp="1" noChangeArrowheads="1"/>
          </p:cNvSpPr>
          <p:nvPr>
            <p:ph type="ftr" sz="quarter" idx="4"/>
          </p:nvPr>
        </p:nvSpPr>
        <p:spPr bwMode="auto">
          <a:xfrm>
            <a:off x="0"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a:defRPr sz="1300"/>
            </a:lvl1pPr>
          </a:lstStyle>
          <a:p>
            <a:endParaRPr lang="en-US" dirty="0"/>
          </a:p>
        </p:txBody>
      </p:sp>
      <p:sp>
        <p:nvSpPr>
          <p:cNvPr id="6151" name="Rectangle 7"/>
          <p:cNvSpPr>
            <a:spLocks noGrp="1" noChangeArrowheads="1"/>
          </p:cNvSpPr>
          <p:nvPr>
            <p:ph type="sldNum" sz="quarter" idx="5"/>
          </p:nvPr>
        </p:nvSpPr>
        <p:spPr bwMode="auto">
          <a:xfrm>
            <a:off x="4143375"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defRPr sz="1300"/>
            </a:lvl1pPr>
          </a:lstStyle>
          <a:p>
            <a:fld id="{7D85CFDE-532E-417C-A2AD-0C5C8E337136}" type="slidenum">
              <a:rPr lang="en-US"/>
              <a:pPr/>
              <a:t>‹#›</a:t>
            </a:fld>
            <a:endParaRPr lang="en-US" dirty="0"/>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7B9A170-3E73-479C-8127-828FA6828185}" type="slidenum">
              <a:rPr lang="en-US"/>
              <a:pPr/>
              <a:t>1</a:t>
            </a:fld>
            <a:endParaRPr lang="en-US" dirty="0"/>
          </a:p>
        </p:txBody>
      </p:sp>
      <p:sp>
        <p:nvSpPr>
          <p:cNvPr id="185346" name="Rectangle 2"/>
          <p:cNvSpPr>
            <a:spLocks noGrp="1" noRot="1" noChangeAspect="1" noChangeArrowheads="1" noTextEdit="1"/>
          </p:cNvSpPr>
          <p:nvPr>
            <p:ph type="sldImg"/>
          </p:nvPr>
        </p:nvSpPr>
        <p:spPr>
          <a:ln/>
        </p:spPr>
      </p:sp>
      <p:sp>
        <p:nvSpPr>
          <p:cNvPr id="185347"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D85CFDE-532E-417C-A2AD-0C5C8E337136}"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D85CFDE-532E-417C-A2AD-0C5C8E337136}" type="slidenum">
              <a:rPr lang="en-US" smtClean="0"/>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D85CFDE-532E-417C-A2AD-0C5C8E337136}" type="slidenum">
              <a:rPr lang="en-US" smtClean="0"/>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D85CFDE-532E-417C-A2AD-0C5C8E337136}" type="slidenum">
              <a:rPr lang="en-US" smtClean="0"/>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5CFDE-532E-417C-A2AD-0C5C8E337136}" type="slidenum">
              <a:rPr lang="en-US" smtClean="0"/>
              <a:pPr/>
              <a:t>14</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5CFDE-532E-417C-A2AD-0C5C8E337136}" type="slidenum">
              <a:rPr lang="en-US" smtClean="0"/>
              <a:pPr/>
              <a:t>15</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5CFDE-532E-417C-A2AD-0C5C8E337136}" type="slidenum">
              <a:rPr lang="en-US" smtClean="0"/>
              <a:pPr/>
              <a:t>16</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5CFDE-532E-417C-A2AD-0C5C8E337136}" type="slidenum">
              <a:rPr lang="en-US" smtClean="0"/>
              <a:pPr/>
              <a:t>17</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5CFDE-532E-417C-A2AD-0C5C8E337136}" type="slidenum">
              <a:rPr lang="en-US" smtClean="0"/>
              <a:pPr/>
              <a:t>18</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5CFDE-532E-417C-A2AD-0C5C8E337136}" type="slidenum">
              <a:rPr lang="en-US" smtClean="0"/>
              <a:pPr/>
              <a:t>19</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5CFDE-532E-417C-A2AD-0C5C8E337136}" type="slidenum">
              <a:rPr lang="en-US" smtClean="0"/>
              <a:pPr/>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5CFDE-532E-417C-A2AD-0C5C8E337136}" type="slidenum">
              <a:rPr lang="en-US" smtClean="0"/>
              <a:pPr/>
              <a:t>20</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5CFDE-532E-417C-A2AD-0C5C8E337136}" type="slidenum">
              <a:rPr lang="en-US" smtClean="0"/>
              <a:pPr/>
              <a:t>21</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5CFDE-532E-417C-A2AD-0C5C8E337136}" type="slidenum">
              <a:rPr lang="en-US" smtClean="0"/>
              <a:pPr/>
              <a:t>22</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5CFDE-532E-417C-A2AD-0C5C8E337136}" type="slidenum">
              <a:rPr lang="en-US" smtClean="0"/>
              <a:pPr/>
              <a:t>23</a:t>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5CFDE-532E-417C-A2AD-0C5C8E337136}" type="slidenum">
              <a:rPr lang="en-US" smtClean="0"/>
              <a:pPr/>
              <a:t>24</a:t>
            </a:fld>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5CFDE-532E-417C-A2AD-0C5C8E337136}" type="slidenum">
              <a:rPr lang="en-US" smtClean="0"/>
              <a:pPr/>
              <a:t>25</a:t>
            </a:fld>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Slide Image Placeholder 1"/>
          <p:cNvSpPr>
            <a:spLocks noGrp="1" noRot="1" noChangeAspect="1" noTextEdit="1"/>
          </p:cNvSpPr>
          <p:nvPr>
            <p:ph type="sldImg"/>
          </p:nvPr>
        </p:nvSpPr>
        <p:spPr>
          <a:ln/>
        </p:spPr>
      </p:sp>
      <p:sp>
        <p:nvSpPr>
          <p:cNvPr id="171011" name="Notes Placeholder 2"/>
          <p:cNvSpPr>
            <a:spLocks noGrp="1"/>
          </p:cNvSpPr>
          <p:nvPr>
            <p:ph type="body" idx="1"/>
          </p:nvPr>
        </p:nvSpPr>
        <p:spPr>
          <a:noFill/>
          <a:ln/>
        </p:spPr>
        <p:txBody>
          <a:bodyPr/>
          <a:lstStyle/>
          <a:p>
            <a:r>
              <a:rPr lang="en-US" dirty="0" smtClean="0">
                <a:latin typeface="Arial" pitchFamily="34" charset="0"/>
              </a:rPr>
              <a:t>NEW</a:t>
            </a:r>
          </a:p>
        </p:txBody>
      </p:sp>
      <p:sp>
        <p:nvSpPr>
          <p:cNvPr id="171012" name="Slide Number Placeholder 3"/>
          <p:cNvSpPr>
            <a:spLocks noGrp="1"/>
          </p:cNvSpPr>
          <p:nvPr>
            <p:ph type="sldNum" sz="quarter" idx="5"/>
          </p:nvPr>
        </p:nvSpPr>
        <p:spPr>
          <a:noFill/>
        </p:spPr>
        <p:txBody>
          <a:bodyPr/>
          <a:lstStyle/>
          <a:p>
            <a:pPr defTabSz="943567"/>
            <a:fld id="{10144997-15AB-425C-90E6-9DA978354CFA}" type="slidenum">
              <a:rPr lang="en-US" smtClean="0">
                <a:solidFill>
                  <a:srgbClr val="000000"/>
                </a:solidFill>
                <a:latin typeface="Arial" pitchFamily="34" charset="0"/>
              </a:rPr>
              <a:pPr defTabSz="943567"/>
              <a:t>26</a:t>
            </a:fld>
            <a:endParaRPr lang="en-US" dirty="0" smtClean="0">
              <a:solidFill>
                <a:srgbClr val="000000"/>
              </a:solidFill>
              <a:latin typeface="Arial"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5CFDE-532E-417C-A2AD-0C5C8E337136}" type="slidenum">
              <a:rPr lang="en-US" smtClean="0"/>
              <a:pPr/>
              <a:t>3</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5CFDE-532E-417C-A2AD-0C5C8E337136}" type="slidenum">
              <a:rPr lang="en-US" smtClean="0"/>
              <a:pPr/>
              <a:t>4</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txBox="1">
            <a:spLocks noGrp="1" noChangeArrowheads="1"/>
          </p:cNvSpPr>
          <p:nvPr/>
        </p:nvSpPr>
        <p:spPr bwMode="auto">
          <a:xfrm>
            <a:off x="4142962" y="9119173"/>
            <a:ext cx="3170583" cy="480388"/>
          </a:xfrm>
          <a:prstGeom prst="rect">
            <a:avLst/>
          </a:prstGeom>
          <a:noFill/>
          <a:ln w="9525">
            <a:noFill/>
            <a:miter lim="800000"/>
            <a:headEnd/>
            <a:tailEnd/>
          </a:ln>
        </p:spPr>
        <p:txBody>
          <a:bodyPr lIns="95354" tIns="47676" rIns="95354" bIns="47676" anchor="b"/>
          <a:lstStyle/>
          <a:p>
            <a:pPr defTabSz="951801"/>
            <a:fld id="{F9671649-D823-4BEA-9285-481E35983DE8}" type="slidenum">
              <a:rPr lang="en-US" sz="1200">
                <a:solidFill>
                  <a:srgbClr val="000000"/>
                </a:solidFill>
              </a:rPr>
              <a:pPr defTabSz="951801"/>
              <a:t>5</a:t>
            </a:fld>
            <a:endParaRPr lang="en-US" sz="1200" dirty="0">
              <a:solidFill>
                <a:srgbClr val="000000"/>
              </a:solidFill>
            </a:endParaRPr>
          </a:p>
        </p:txBody>
      </p:sp>
      <p:sp>
        <p:nvSpPr>
          <p:cNvPr id="123907" name="Rectangle 2"/>
          <p:cNvSpPr>
            <a:spLocks noGrp="1" noRot="1" noChangeAspect="1" noChangeArrowheads="1" noTextEdit="1"/>
          </p:cNvSpPr>
          <p:nvPr>
            <p:ph type="sldImg"/>
          </p:nvPr>
        </p:nvSpPr>
        <p:spPr>
          <a:ln/>
        </p:spPr>
      </p:sp>
      <p:sp>
        <p:nvSpPr>
          <p:cNvPr id="123908" name="Rectangle 3"/>
          <p:cNvSpPr>
            <a:spLocks noGrp="1" noChangeArrowheads="1"/>
          </p:cNvSpPr>
          <p:nvPr>
            <p:ph type="body" idx="1"/>
          </p:nvPr>
        </p:nvSpPr>
        <p:spPr>
          <a:noFill/>
          <a:ln/>
        </p:spPr>
        <p:txBody>
          <a:bodyPr lIns="95354" tIns="47676" rIns="95354" bIns="47676"/>
          <a:lstStyle/>
          <a:p>
            <a:r>
              <a:rPr lang="en-US" dirty="0" smtClean="0"/>
              <a:t>Shannon expands on Nyquist ‘s processing power by doubling the C66x DSP core count to 8. This configuration provides a high performing IP Network Transport solution and excels at the layer 2 and even addresses layer 3 processing requirements of wireless base station while offering significantly lower power consumption than traditional GPPs. Layer 2, 3 and IP network/transport Coprocessor for fast path processing along with Linux support are provided in Shannon resulting in an excellent platform for layer 2 and 3 processing. The Shannon and Nyquist / Turbo Nyquist combination are ideal for large scale Macro base stations.</a:t>
            </a:r>
          </a:p>
          <a:p>
            <a:endParaRPr lang="en-US" dirty="0" smtClean="0"/>
          </a:p>
          <a:p>
            <a:r>
              <a:rPr lang="en-US" dirty="0" smtClean="0"/>
              <a:t>Using Hyperlink 50 Shannon can also be configured as an extension of Nyquist / Turbo Nyquist. HyperLink 50 is a very low latency (&lt;200ns), high data rate (50 Gbps) interface which is typically used as a bridge Shannon and Turbo Nyquist. In addition to its low latency and high data rate this connection is transparent to the software. A Shannon / Turbo Nyquist pairing can combine into a very high performance 12 core </a:t>
            </a:r>
            <a:r>
              <a:rPr lang="en-US" dirty="0" err="1" smtClean="0"/>
              <a:t>SoC.</a:t>
            </a:r>
            <a:r>
              <a:rPr lang="en-US" dirty="0" smtClean="0"/>
              <a:t> The Coprocessors can work in a ‘farm’ concept and can be shared between the 12 cores. Multicore Navigator and it’s unified communication capabilities facilitate such ‘coupling’ of devices natively. Optionally the IO can be powered down to reduce the overall power consumption if only the Shannon cores are required. </a:t>
            </a:r>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D85CFDE-532E-417C-A2AD-0C5C8E337136}"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D85CFDE-532E-417C-A2AD-0C5C8E337136}"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D85CFDE-532E-417C-A2AD-0C5C8E337136}"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D85CFDE-532E-417C-A2AD-0C5C8E337136}"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sp>
        <p:nvSpPr>
          <p:cNvPr id="95235" name="Rectangle 3"/>
          <p:cNvSpPr>
            <a:spLocks noGrp="1" noChangeArrowheads="1"/>
          </p:cNvSpPr>
          <p:nvPr>
            <p:ph type="ctrTitle"/>
          </p:nvPr>
        </p:nvSpPr>
        <p:spPr>
          <a:xfrm>
            <a:off x="342900" y="1943100"/>
            <a:ext cx="8458200" cy="1470025"/>
          </a:xfrm>
        </p:spPr>
        <p:txBody>
          <a:bodyPr/>
          <a:lstStyle>
            <a:lvl1pPr>
              <a:defRPr sz="4000">
                <a:solidFill>
                  <a:schemeClr val="accent2"/>
                </a:solidFill>
              </a:defRPr>
            </a:lvl1pPr>
          </a:lstStyle>
          <a:p>
            <a:r>
              <a:rPr lang="en-US"/>
              <a:t>Click to edit Master title style</a:t>
            </a:r>
          </a:p>
        </p:txBody>
      </p:sp>
      <p:sp>
        <p:nvSpPr>
          <p:cNvPr id="95236" name="Rectangle 4"/>
          <p:cNvSpPr>
            <a:spLocks noGrp="1" noChangeArrowheads="1"/>
          </p:cNvSpPr>
          <p:nvPr>
            <p:ph type="subTitle" idx="1"/>
          </p:nvPr>
        </p:nvSpPr>
        <p:spPr>
          <a:xfrm>
            <a:off x="342900" y="3698875"/>
            <a:ext cx="8458200" cy="1485900"/>
          </a:xfrm>
        </p:spPr>
        <p:txBody>
          <a:bodyPr/>
          <a:lstStyle>
            <a:lvl1pPr marL="0" indent="0">
              <a:buFontTx/>
              <a:buNone/>
              <a:defRPr>
                <a:solidFill>
                  <a:schemeClr val="tx2"/>
                </a:solidFill>
              </a:defRPr>
            </a:lvl1pPr>
          </a:lstStyle>
          <a:p>
            <a:r>
              <a:rPr lang="en-US"/>
              <a:t>Click to edit Master subtitle style</a:t>
            </a:r>
          </a:p>
        </p:txBody>
      </p:sp>
      <p:sp>
        <p:nvSpPr>
          <p:cNvPr id="95237" name="Rectangle 5"/>
          <p:cNvSpPr>
            <a:spLocks noGrp="1" noChangeArrowheads="1"/>
          </p:cNvSpPr>
          <p:nvPr>
            <p:ph type="dt" sz="half" idx="2"/>
          </p:nvPr>
        </p:nvSpPr>
        <p:spPr>
          <a:xfrm>
            <a:off x="355600" y="6038850"/>
            <a:ext cx="2133600" cy="206375"/>
          </a:xfrm>
          <a:prstGeom prst="rect">
            <a:avLst/>
          </a:prstGeom>
        </p:spPr>
        <p:txBody>
          <a:bodyPr/>
          <a:lstStyle>
            <a:lvl1pPr>
              <a:defRPr/>
            </a:lvl1pPr>
          </a:lstStyle>
          <a:p>
            <a:endParaRPr lang="en-US" dirty="0"/>
          </a:p>
        </p:txBody>
      </p:sp>
      <p:sp>
        <p:nvSpPr>
          <p:cNvPr id="95238" name="Rectangle 6"/>
          <p:cNvSpPr>
            <a:spLocks noGrp="1" noChangeArrowheads="1"/>
          </p:cNvSpPr>
          <p:nvPr>
            <p:ph type="ftr" sz="quarter" idx="3"/>
          </p:nvPr>
        </p:nvSpPr>
        <p:spPr>
          <a:xfrm>
            <a:off x="3114675" y="6038850"/>
            <a:ext cx="2895600" cy="206375"/>
          </a:xfrm>
          <a:prstGeom prst="rect">
            <a:avLst/>
          </a:prstGeom>
        </p:spPr>
        <p:txBody>
          <a:bodyPr/>
          <a:lstStyle>
            <a:lvl1pPr>
              <a:defRPr/>
            </a:lvl1pPr>
          </a:lstStyle>
          <a:p>
            <a:endParaRPr lang="en-US" dirty="0"/>
          </a:p>
        </p:txBody>
      </p:sp>
      <p:sp>
        <p:nvSpPr>
          <p:cNvPr id="95239" name="Rectangle 7"/>
          <p:cNvSpPr>
            <a:spLocks noGrp="1" noChangeArrowheads="1"/>
          </p:cNvSpPr>
          <p:nvPr>
            <p:ph type="sldNum" sz="quarter" idx="4"/>
          </p:nvPr>
        </p:nvSpPr>
        <p:spPr>
          <a:xfrm>
            <a:off x="6642100" y="6038850"/>
            <a:ext cx="2133600" cy="206375"/>
          </a:xfrm>
          <a:prstGeom prst="rect">
            <a:avLst/>
          </a:prstGeom>
        </p:spPr>
        <p:txBody>
          <a:bodyPr/>
          <a:lstStyle>
            <a:lvl1pPr>
              <a:defRPr/>
            </a:lvl1pPr>
          </a:lstStyle>
          <a:p>
            <a:fld id="{56FC269A-F7E0-4809-8C99-2ED4ADF48365}" type="slidenum">
              <a:rPr lang="en-US"/>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342900" y="0"/>
            <a:ext cx="8458200" cy="1189038"/>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333375" y="1185863"/>
            <a:ext cx="8467725" cy="4692650"/>
          </a:xfrm>
        </p:spPr>
        <p:txBody>
          <a:bodyPr/>
          <a:lstStyle/>
          <a:p>
            <a:endParaRPr lang="en-US" dirty="0"/>
          </a:p>
        </p:txBody>
      </p:sp>
      <p:sp>
        <p:nvSpPr>
          <p:cNvPr id="4" name="Date Placeholder 3"/>
          <p:cNvSpPr>
            <a:spLocks noGrp="1"/>
          </p:cNvSpPr>
          <p:nvPr>
            <p:ph type="dt" sz="half" idx="10"/>
          </p:nvPr>
        </p:nvSpPr>
        <p:spPr>
          <a:xfrm>
            <a:off x="355600" y="6038850"/>
            <a:ext cx="2133600" cy="206375"/>
          </a:xfrm>
          <a:prstGeom prst="rect">
            <a:avLst/>
          </a:prstGeom>
        </p:spPr>
        <p:txBody>
          <a:bodyPr/>
          <a:lstStyle>
            <a:lvl1pPr>
              <a:defRPr/>
            </a:lvl1pPr>
          </a:lstStyle>
          <a:p>
            <a:endParaRPr lang="en-US" dirty="0"/>
          </a:p>
        </p:txBody>
      </p:sp>
      <p:sp>
        <p:nvSpPr>
          <p:cNvPr id="5" name="Footer Placeholder 4"/>
          <p:cNvSpPr>
            <a:spLocks noGrp="1"/>
          </p:cNvSpPr>
          <p:nvPr>
            <p:ph type="ftr" sz="quarter" idx="11"/>
          </p:nvPr>
        </p:nvSpPr>
        <p:spPr>
          <a:xfrm>
            <a:off x="3114675" y="6038850"/>
            <a:ext cx="2895600" cy="206375"/>
          </a:xfrm>
          <a:prstGeom prst="rect">
            <a:avLst/>
          </a:prstGeom>
        </p:spPr>
        <p:txBody>
          <a:bodyPr/>
          <a:lstStyle>
            <a:lvl1pPr>
              <a:defRPr/>
            </a:lvl1pPr>
          </a:lstStyle>
          <a:p>
            <a:endParaRPr lang="en-US" dirty="0"/>
          </a:p>
        </p:txBody>
      </p:sp>
      <p:sp>
        <p:nvSpPr>
          <p:cNvPr id="6" name="Slide Number Placeholder 5"/>
          <p:cNvSpPr>
            <a:spLocks noGrp="1"/>
          </p:cNvSpPr>
          <p:nvPr>
            <p:ph type="sldNum" sz="quarter" idx="12"/>
          </p:nvPr>
        </p:nvSpPr>
        <p:spPr>
          <a:xfrm>
            <a:off x="6642100" y="6038850"/>
            <a:ext cx="2133600" cy="206375"/>
          </a:xfrm>
          <a:prstGeom prst="rect">
            <a:avLst/>
          </a:prstGeom>
        </p:spPr>
        <p:txBody>
          <a:bodyPr/>
          <a:lstStyle>
            <a:lvl1pPr>
              <a:defRPr/>
            </a:lvl1pPr>
          </a:lstStyle>
          <a:p>
            <a:fld id="{CD9D0F0A-279E-4B36-8FB4-3206C6639A6A}" type="slidenum">
              <a:rPr lang="en-US"/>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42900" y="0"/>
            <a:ext cx="8458200" cy="1189038"/>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33375" y="1185863"/>
            <a:ext cx="4157663" cy="46926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3438" y="1185863"/>
            <a:ext cx="4157662" cy="46926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355600" y="6038850"/>
            <a:ext cx="2133600" cy="206375"/>
          </a:xfrm>
          <a:prstGeom prst="rect">
            <a:avLst/>
          </a:prstGeom>
        </p:spPr>
        <p:txBody>
          <a:bodyPr/>
          <a:lstStyle>
            <a:lvl1pPr>
              <a:defRPr/>
            </a:lvl1pPr>
          </a:lstStyle>
          <a:p>
            <a:endParaRPr lang="en-US" dirty="0"/>
          </a:p>
        </p:txBody>
      </p:sp>
      <p:sp>
        <p:nvSpPr>
          <p:cNvPr id="6" name="Footer Placeholder 5"/>
          <p:cNvSpPr>
            <a:spLocks noGrp="1"/>
          </p:cNvSpPr>
          <p:nvPr>
            <p:ph type="ftr" sz="quarter" idx="11"/>
          </p:nvPr>
        </p:nvSpPr>
        <p:spPr>
          <a:xfrm>
            <a:off x="3114675" y="6038850"/>
            <a:ext cx="2895600" cy="206375"/>
          </a:xfrm>
          <a:prstGeom prst="rect">
            <a:avLst/>
          </a:prstGeom>
        </p:spPr>
        <p:txBody>
          <a:bodyPr/>
          <a:lstStyle>
            <a:lvl1pPr>
              <a:defRPr/>
            </a:lvl1pPr>
          </a:lstStyle>
          <a:p>
            <a:endParaRPr lang="en-US" dirty="0"/>
          </a:p>
        </p:txBody>
      </p:sp>
      <p:sp>
        <p:nvSpPr>
          <p:cNvPr id="7" name="Slide Number Placeholder 6"/>
          <p:cNvSpPr>
            <a:spLocks noGrp="1"/>
          </p:cNvSpPr>
          <p:nvPr>
            <p:ph type="sldNum" sz="quarter" idx="12"/>
          </p:nvPr>
        </p:nvSpPr>
        <p:spPr>
          <a:xfrm>
            <a:off x="6642100" y="6038850"/>
            <a:ext cx="2133600" cy="206375"/>
          </a:xfrm>
          <a:prstGeom prst="rect">
            <a:avLst/>
          </a:prstGeom>
        </p:spPr>
        <p:txBody>
          <a:bodyPr/>
          <a:lstStyle>
            <a:lvl1pPr>
              <a:defRPr/>
            </a:lvl1pPr>
          </a:lstStyle>
          <a:p>
            <a:fld id="{395165DF-426A-473C-A7F7-98DA9D94049A}" type="slidenum">
              <a:rPr lang="en-US"/>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ags" Target="../tags/tag3.xml"/><Relationship Id="rId3" Type="http://schemas.openxmlformats.org/officeDocument/2006/relationships/slideLayout" Target="../slideLayouts/slideLayout3.xml"/><Relationship Id="rId7" Type="http://schemas.openxmlformats.org/officeDocument/2006/relationships/tags" Target="../tags/tag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746" name="Title Placeholder 1"/>
          <p:cNvSpPr>
            <a:spLocks noGrp="1"/>
          </p:cNvSpPr>
          <p:nvPr>
            <p:ph type="title"/>
          </p:nvPr>
        </p:nvSpPr>
        <p:spPr bwMode="auto">
          <a:xfrm>
            <a:off x="457200" y="76200"/>
            <a:ext cx="82296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31747" name="Text Placeholder 2"/>
          <p:cNvSpPr>
            <a:spLocks noGrp="1"/>
          </p:cNvSpPr>
          <p:nvPr>
            <p:ph type="body" idx="1"/>
          </p:nvPr>
        </p:nvSpPr>
        <p:spPr bwMode="auto">
          <a:xfrm>
            <a:off x="457200" y="990600"/>
            <a:ext cx="8229600" cy="5334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8" name="Rectangle 25"/>
          <p:cNvSpPr>
            <a:spLocks noChangeArrowheads="1"/>
          </p:cNvSpPr>
          <p:nvPr userDrawn="1"/>
        </p:nvSpPr>
        <p:spPr bwMode="auto">
          <a:xfrm>
            <a:off x="338138" y="6477000"/>
            <a:ext cx="8462962" cy="315913"/>
          </a:xfrm>
          <a:prstGeom prst="rect">
            <a:avLst/>
          </a:prstGeom>
          <a:noFill/>
          <a:ln w="9525">
            <a:solidFill>
              <a:schemeClr val="tx1"/>
            </a:solidFill>
            <a:miter lim="800000"/>
            <a:headEnd/>
            <a:tailEnd/>
          </a:ln>
          <a:effectLst/>
        </p:spPr>
        <p:txBody>
          <a:bodyPr wrap="none" anchor="ctr"/>
          <a:lstStyle/>
          <a:p>
            <a:pPr fontAlgn="auto">
              <a:spcBef>
                <a:spcPts val="0"/>
              </a:spcBef>
              <a:spcAft>
                <a:spcPts val="0"/>
              </a:spcAft>
              <a:defRPr/>
            </a:pPr>
            <a:endParaRPr lang="en-US" dirty="0">
              <a:solidFill>
                <a:srgbClr val="000000"/>
              </a:solidFill>
              <a:latin typeface="Calibri"/>
              <a:cs typeface="Arial" charset="0"/>
            </a:endParaRPr>
          </a:p>
        </p:txBody>
      </p:sp>
      <p:pic>
        <p:nvPicPr>
          <p:cNvPr id="31749" name="Picture 8" descr="ti_hz_1c_pos_rgb_jpg.jpg"/>
          <p:cNvPicPr>
            <a:picLocks noChangeAspect="1"/>
          </p:cNvPicPr>
          <p:nvPr userDrawn="1">
            <p:custDataLst>
              <p:tags r:id="rId7"/>
            </p:custDataLst>
          </p:nvPr>
        </p:nvPicPr>
        <p:blipFill>
          <a:blip r:embed="rId9" cstate="print"/>
          <a:srcRect/>
          <a:stretch>
            <a:fillRect/>
          </a:stretch>
        </p:blipFill>
        <p:spPr bwMode="auto">
          <a:xfrm>
            <a:off x="361950" y="6503988"/>
            <a:ext cx="1131888" cy="260350"/>
          </a:xfrm>
          <a:prstGeom prst="rect">
            <a:avLst/>
          </a:prstGeom>
          <a:noFill/>
          <a:ln w="9525">
            <a:noFill/>
            <a:miter lim="800000"/>
            <a:headEnd/>
            <a:tailEnd/>
          </a:ln>
        </p:spPr>
      </p:pic>
      <p:sp>
        <p:nvSpPr>
          <p:cNvPr id="10" name="Rectangle 9"/>
          <p:cNvSpPr/>
          <p:nvPr userDrawn="1">
            <p:custDataLst>
              <p:tags r:id="rId8"/>
            </p:custDataLst>
          </p:nvPr>
        </p:nvSpPr>
        <p:spPr>
          <a:xfrm>
            <a:off x="7425271" y="6498264"/>
            <a:ext cx="1357103" cy="276999"/>
          </a:xfrm>
          <a:prstGeom prst="rect">
            <a:avLst/>
          </a:prstGeom>
          <a:solidFill>
            <a:schemeClr val="bg1"/>
          </a:solidFill>
        </p:spPr>
        <p:txBody>
          <a:bodyPr wrap="none">
            <a:spAutoFit/>
          </a:bodyPr>
          <a:lstStyle/>
          <a:p>
            <a:pPr algn="ctr" fontAlgn="auto">
              <a:spcBef>
                <a:spcPts val="0"/>
              </a:spcBef>
              <a:spcAft>
                <a:spcPts val="0"/>
              </a:spcAft>
              <a:defRPr/>
            </a:pPr>
            <a:r>
              <a:rPr lang="en-US" sz="1200" b="1" dirty="0" smtClean="0">
                <a:ln w="10541" cmpd="sng">
                  <a:solidFill>
                    <a:srgbClr val="7D7D7D">
                      <a:tint val="100000"/>
                      <a:shade val="100000"/>
                      <a:satMod val="110000"/>
                    </a:srgbClr>
                  </a:solidFill>
                  <a:prstDash val="solid"/>
                </a:ln>
                <a:solidFill>
                  <a:srgbClr val="000000"/>
                </a:solidFill>
                <a:latin typeface="Calibri"/>
                <a:cs typeface="Arial" charset="0"/>
              </a:rPr>
              <a:t>Multicore </a:t>
            </a:r>
            <a:r>
              <a:rPr lang="en-US" sz="1200" b="1" dirty="0">
                <a:ln w="10541" cmpd="sng">
                  <a:solidFill>
                    <a:srgbClr val="7D7D7D">
                      <a:tint val="100000"/>
                      <a:shade val="100000"/>
                      <a:satMod val="110000"/>
                    </a:srgbClr>
                  </a:solidFill>
                  <a:prstDash val="solid"/>
                </a:ln>
                <a:solidFill>
                  <a:srgbClr val="000000"/>
                </a:solidFill>
                <a:latin typeface="Calibri"/>
                <a:cs typeface="Arial" charset="0"/>
              </a:rPr>
              <a:t>Training</a:t>
            </a:r>
          </a:p>
        </p:txBody>
      </p:sp>
    </p:spTree>
  </p:cSld>
  <p:clrMap bg1="lt1" tx1="dk1" bg2="lt2" tx2="dk2" accent1="accent1" accent2="accent2" accent3="accent3" accent4="accent4" accent5="accent5" accent6="accent6" hlink="hlink" folHlink="folHlink"/>
  <p:sldLayoutIdLst>
    <p:sldLayoutId id="2147483726" r:id="rId1"/>
    <p:sldLayoutId id="2147483727" r:id="rId2"/>
    <p:sldLayoutId id="2147483738" r:id="rId3"/>
    <p:sldLayoutId id="2147483739" r:id="rId4"/>
    <p:sldLayoutId id="2147483740" r:id="rId5"/>
  </p:sldLayoutIdLst>
  <p:txStyles>
    <p:titleStyle>
      <a:lvl1pPr algn="ctr" rtl="0" eaLnBrk="0" fontAlgn="base" hangingPunct="0">
        <a:spcBef>
          <a:spcPct val="0"/>
        </a:spcBef>
        <a:spcAft>
          <a:spcPct val="0"/>
        </a:spcAft>
        <a:defRPr sz="4400" b="1">
          <a:solidFill>
            <a:schemeClr val="tx1"/>
          </a:solidFill>
          <a:latin typeface="+mj-lt"/>
          <a:ea typeface="+mj-ea"/>
          <a:cs typeface="+mj-cs"/>
        </a:defRPr>
      </a:lvl1pPr>
      <a:lvl2pPr algn="ctr" rtl="0" eaLnBrk="0" fontAlgn="base" hangingPunct="0">
        <a:spcBef>
          <a:spcPct val="0"/>
        </a:spcBef>
        <a:spcAft>
          <a:spcPct val="0"/>
        </a:spcAft>
        <a:defRPr sz="4400" b="1">
          <a:solidFill>
            <a:schemeClr val="tx1"/>
          </a:solidFill>
          <a:latin typeface="Calibri" pitchFamily="34" charset="0"/>
        </a:defRPr>
      </a:lvl2pPr>
      <a:lvl3pPr algn="ctr" rtl="0" eaLnBrk="0" fontAlgn="base" hangingPunct="0">
        <a:spcBef>
          <a:spcPct val="0"/>
        </a:spcBef>
        <a:spcAft>
          <a:spcPct val="0"/>
        </a:spcAft>
        <a:defRPr sz="4400" b="1">
          <a:solidFill>
            <a:schemeClr val="tx1"/>
          </a:solidFill>
          <a:latin typeface="Calibri" pitchFamily="34" charset="0"/>
        </a:defRPr>
      </a:lvl3pPr>
      <a:lvl4pPr algn="ctr" rtl="0" eaLnBrk="0" fontAlgn="base" hangingPunct="0">
        <a:spcBef>
          <a:spcPct val="0"/>
        </a:spcBef>
        <a:spcAft>
          <a:spcPct val="0"/>
        </a:spcAft>
        <a:defRPr sz="4400" b="1">
          <a:solidFill>
            <a:schemeClr val="tx1"/>
          </a:solidFill>
          <a:latin typeface="Calibri" pitchFamily="34" charset="0"/>
        </a:defRPr>
      </a:lvl4pPr>
      <a:lvl5pPr algn="ctr" rtl="0" eaLnBrk="0" fontAlgn="base" hangingPunct="0">
        <a:spcBef>
          <a:spcPct val="0"/>
        </a:spcBef>
        <a:spcAft>
          <a:spcPct val="0"/>
        </a:spcAft>
        <a:defRPr sz="4400" b="1">
          <a:solidFill>
            <a:schemeClr val="tx1"/>
          </a:solidFill>
          <a:latin typeface="Calibri" pitchFamily="34" charset="0"/>
        </a:defRPr>
      </a:lvl5pPr>
      <a:lvl6pPr marL="457200" algn="ctr" rtl="0" eaLnBrk="0" fontAlgn="base" hangingPunct="0">
        <a:spcBef>
          <a:spcPct val="0"/>
        </a:spcBef>
        <a:spcAft>
          <a:spcPct val="0"/>
        </a:spcAft>
        <a:defRPr sz="4400" b="1">
          <a:solidFill>
            <a:schemeClr val="tx1"/>
          </a:solidFill>
          <a:latin typeface="Calibri" pitchFamily="34" charset="0"/>
        </a:defRPr>
      </a:lvl6pPr>
      <a:lvl7pPr marL="914400" algn="ctr" rtl="0" eaLnBrk="0" fontAlgn="base" hangingPunct="0">
        <a:spcBef>
          <a:spcPct val="0"/>
        </a:spcBef>
        <a:spcAft>
          <a:spcPct val="0"/>
        </a:spcAft>
        <a:defRPr sz="4400" b="1">
          <a:solidFill>
            <a:schemeClr val="tx1"/>
          </a:solidFill>
          <a:latin typeface="Calibri" pitchFamily="34" charset="0"/>
        </a:defRPr>
      </a:lvl7pPr>
      <a:lvl8pPr marL="1371600" algn="ctr" rtl="0" eaLnBrk="0" fontAlgn="base" hangingPunct="0">
        <a:spcBef>
          <a:spcPct val="0"/>
        </a:spcBef>
        <a:spcAft>
          <a:spcPct val="0"/>
        </a:spcAft>
        <a:defRPr sz="4400" b="1">
          <a:solidFill>
            <a:schemeClr val="tx1"/>
          </a:solidFill>
          <a:latin typeface="Calibri" pitchFamily="34" charset="0"/>
        </a:defRPr>
      </a:lvl8pPr>
      <a:lvl9pPr marL="1828800" algn="ctr" rtl="0" eaLnBrk="0" fontAlgn="base" hangingPunct="0">
        <a:spcBef>
          <a:spcPct val="0"/>
        </a:spcBef>
        <a:spcAft>
          <a:spcPct val="0"/>
        </a:spcAft>
        <a:defRPr sz="4400" b="1">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a:solidFill>
            <a:schemeClr val="tx1"/>
          </a:solidFill>
          <a:latin typeface="+mn-lt"/>
          <a:ea typeface="+mn-ea"/>
          <a:cs typeface="+mn-cs"/>
        </a:defRPr>
      </a:lvl1pPr>
      <a:lvl2pPr marL="639763" indent="-285750" algn="l" rtl="0" eaLnBrk="0" fontAlgn="base" hangingPunct="0">
        <a:spcBef>
          <a:spcPct val="20000"/>
        </a:spcBef>
        <a:spcAft>
          <a:spcPct val="0"/>
        </a:spcAft>
        <a:buFont typeface="Arial" pitchFamily="34" charset="0"/>
        <a:buChar char="–"/>
        <a:defRPr sz="2800">
          <a:solidFill>
            <a:schemeClr val="tx1"/>
          </a:solidFill>
          <a:latin typeface="+mn-lt"/>
        </a:defRPr>
      </a:lvl2pPr>
      <a:lvl3pPr marL="914400" indent="-228600" algn="l" rtl="0" eaLnBrk="0" fontAlgn="base" hangingPunct="0">
        <a:spcBef>
          <a:spcPct val="20000"/>
        </a:spcBef>
        <a:spcAft>
          <a:spcPct val="0"/>
        </a:spcAft>
        <a:buFont typeface="Arial" pitchFamily="34" charset="0"/>
        <a:buChar char="•"/>
        <a:defRPr sz="2400">
          <a:solidFill>
            <a:schemeClr val="tx1"/>
          </a:solidFill>
          <a:latin typeface="+mn-lt"/>
        </a:defRPr>
      </a:lvl3pPr>
      <a:lvl4pPr marL="1187450" indent="-228600" algn="l" rtl="0" eaLnBrk="0" fontAlgn="base" hangingPunct="0">
        <a:spcBef>
          <a:spcPct val="20000"/>
        </a:spcBef>
        <a:spcAft>
          <a:spcPct val="0"/>
        </a:spcAft>
        <a:buFont typeface="Arial" pitchFamily="34" charset="0"/>
        <a:buChar char="–"/>
        <a:defRPr sz="2000">
          <a:solidFill>
            <a:schemeClr val="tx1"/>
          </a:solidFill>
          <a:latin typeface="+mn-lt"/>
        </a:defRPr>
      </a:lvl4pPr>
      <a:lvl5pPr marL="1462088" indent="-228600" algn="l" rtl="0" eaLnBrk="0" fontAlgn="base" hangingPunct="0">
        <a:spcBef>
          <a:spcPct val="20000"/>
        </a:spcBef>
        <a:spcAft>
          <a:spcPct val="0"/>
        </a:spcAft>
        <a:buFont typeface="Courier New" pitchFamily="49" charset="0"/>
        <a:buChar char="o"/>
        <a:defRPr sz="2000">
          <a:solidFill>
            <a:schemeClr val="tx1"/>
          </a:solidFill>
          <a:latin typeface="+mn-lt"/>
        </a:defRPr>
      </a:lvl5pPr>
      <a:lvl6pPr marL="1919288" indent="-228600" algn="l" rtl="0" eaLnBrk="0" fontAlgn="base" hangingPunct="0">
        <a:spcBef>
          <a:spcPct val="20000"/>
        </a:spcBef>
        <a:spcAft>
          <a:spcPct val="0"/>
        </a:spcAft>
        <a:buFont typeface="Courier New" pitchFamily="49" charset="0"/>
        <a:buChar char="o"/>
        <a:defRPr sz="2000">
          <a:solidFill>
            <a:schemeClr val="tx1"/>
          </a:solidFill>
          <a:latin typeface="+mn-lt"/>
        </a:defRPr>
      </a:lvl6pPr>
      <a:lvl7pPr marL="2376488" indent="-228600" algn="l" rtl="0" eaLnBrk="0" fontAlgn="base" hangingPunct="0">
        <a:spcBef>
          <a:spcPct val="20000"/>
        </a:spcBef>
        <a:spcAft>
          <a:spcPct val="0"/>
        </a:spcAft>
        <a:buFont typeface="Courier New" pitchFamily="49" charset="0"/>
        <a:buChar char="o"/>
        <a:defRPr sz="2000">
          <a:solidFill>
            <a:schemeClr val="tx1"/>
          </a:solidFill>
          <a:latin typeface="+mn-lt"/>
        </a:defRPr>
      </a:lvl7pPr>
      <a:lvl8pPr marL="2833688" indent="-228600" algn="l" rtl="0" eaLnBrk="0" fontAlgn="base" hangingPunct="0">
        <a:spcBef>
          <a:spcPct val="20000"/>
        </a:spcBef>
        <a:spcAft>
          <a:spcPct val="0"/>
        </a:spcAft>
        <a:buFont typeface="Courier New" pitchFamily="49" charset="0"/>
        <a:buChar char="o"/>
        <a:defRPr sz="2000">
          <a:solidFill>
            <a:schemeClr val="tx1"/>
          </a:solidFill>
          <a:latin typeface="+mn-lt"/>
        </a:defRPr>
      </a:lvl8pPr>
      <a:lvl9pPr marL="3290888" indent="-228600" algn="l" rtl="0" eaLnBrk="0" fontAlgn="base" hangingPunct="0">
        <a:spcBef>
          <a:spcPct val="20000"/>
        </a:spcBef>
        <a:spcAft>
          <a:spcPct val="0"/>
        </a:spcAft>
        <a:buFont typeface="Courier New" pitchFamily="49" charset="0"/>
        <a:buChar char="o"/>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oleObject" Target="../embeddings/oleObject1.bin"/></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tags" Target="../tags/tag5.xml"/><Relationship Id="rId5" Type="http://schemas.openxmlformats.org/officeDocument/2006/relationships/hyperlink" Target="http://e2e.ti.com/" TargetMode="External"/><Relationship Id="rId4" Type="http://schemas.openxmlformats.org/officeDocument/2006/relationships/hyperlink" Target="http://www.ti.com/litv/pdf/sprugs6b"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tags" Target="../tags/tag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12290" name="Rectangle 2"/>
          <p:cNvSpPr>
            <a:spLocks noGrp="1" noChangeArrowheads="1"/>
          </p:cNvSpPr>
          <p:nvPr>
            <p:ph type="ctrTitle"/>
          </p:nvPr>
        </p:nvSpPr>
        <p:spPr>
          <a:xfrm>
            <a:off x="1148017" y="1943100"/>
            <a:ext cx="7227887" cy="1470025"/>
          </a:xfrm>
        </p:spPr>
        <p:txBody>
          <a:bodyPr/>
          <a:lstStyle/>
          <a:p>
            <a:pPr algn="ctr"/>
            <a:r>
              <a:rPr lang="en-US" dirty="0" smtClean="0">
                <a:solidFill>
                  <a:schemeClr val="tx1"/>
                </a:solidFill>
              </a:rPr>
              <a:t>Keystone PCIe Usage</a:t>
            </a:r>
            <a:endParaRPr lang="en-US" dirty="0">
              <a:solidFill>
                <a:schemeClr val="tx1"/>
              </a:solidFill>
            </a:endParaRPr>
          </a:p>
        </p:txBody>
      </p:sp>
      <p:sp>
        <p:nvSpPr>
          <p:cNvPr id="12291" name="Rectangle 3"/>
          <p:cNvSpPr>
            <a:spLocks noGrp="1" noChangeArrowheads="1"/>
          </p:cNvSpPr>
          <p:nvPr>
            <p:ph type="subTitle" idx="1"/>
          </p:nvPr>
        </p:nvSpPr>
        <p:spPr/>
        <p:txBody>
          <a:bodyPr/>
          <a:lstStyle/>
          <a:p>
            <a:r>
              <a:rPr lang="en-US" dirty="0"/>
              <a:t>Eric Ding</a:t>
            </a:r>
          </a:p>
          <a:p>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Rectangle 2"/>
          <p:cNvSpPr>
            <a:spLocks noGrp="1" noChangeArrowheads="1"/>
          </p:cNvSpPr>
          <p:nvPr>
            <p:ph type="title"/>
          </p:nvPr>
        </p:nvSpPr>
        <p:spPr/>
        <p:txBody>
          <a:bodyPr/>
          <a:lstStyle/>
          <a:p>
            <a:r>
              <a:rPr lang="en-US" dirty="0"/>
              <a:t>Outbound Translation - </a:t>
            </a:r>
            <a:r>
              <a:rPr lang="en-US" dirty="0" smtClean="0"/>
              <a:t>2</a:t>
            </a:r>
            <a:endParaRPr lang="en-US" dirty="0"/>
          </a:p>
        </p:txBody>
      </p:sp>
      <p:pic>
        <p:nvPicPr>
          <p:cNvPr id="273410" name="Picture 2"/>
          <p:cNvPicPr>
            <a:picLocks noChangeAspect="1" noChangeArrowheads="1"/>
          </p:cNvPicPr>
          <p:nvPr/>
        </p:nvPicPr>
        <p:blipFill>
          <a:blip r:embed="rId3" cstate="print"/>
          <a:srcRect/>
          <a:stretch>
            <a:fillRect/>
          </a:stretch>
        </p:blipFill>
        <p:spPr bwMode="auto">
          <a:xfrm>
            <a:off x="414338" y="1700213"/>
            <a:ext cx="8315325" cy="3457575"/>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Rectangle 2"/>
          <p:cNvSpPr>
            <a:spLocks noGrp="1" noChangeArrowheads="1"/>
          </p:cNvSpPr>
          <p:nvPr>
            <p:ph type="title"/>
          </p:nvPr>
        </p:nvSpPr>
        <p:spPr/>
        <p:txBody>
          <a:bodyPr/>
          <a:lstStyle/>
          <a:p>
            <a:r>
              <a:rPr lang="en-US" dirty="0"/>
              <a:t>Outbound Translation - </a:t>
            </a:r>
            <a:r>
              <a:rPr lang="en-US" dirty="0" smtClean="0"/>
              <a:t>3</a:t>
            </a:r>
            <a:endParaRPr lang="en-US" dirty="0"/>
          </a:p>
        </p:txBody>
      </p:sp>
      <p:graphicFrame>
        <p:nvGraphicFramePr>
          <p:cNvPr id="257100" name="Group 76"/>
          <p:cNvGraphicFramePr>
            <a:graphicFrameLocks noGrp="1"/>
          </p:cNvGraphicFramePr>
          <p:nvPr>
            <p:ph type="tbl" idx="1"/>
          </p:nvPr>
        </p:nvGraphicFramePr>
        <p:xfrm>
          <a:off x="768350" y="1198563"/>
          <a:ext cx="7096125" cy="2011680"/>
        </p:xfrm>
        <a:graphic>
          <a:graphicData uri="http://schemas.openxmlformats.org/drawingml/2006/table">
            <a:tbl>
              <a:tblPr/>
              <a:tblGrid>
                <a:gridCol w="2368550"/>
                <a:gridCol w="2365375"/>
                <a:gridCol w="2362200"/>
              </a:tblGrid>
              <a:tr h="249238">
                <a:tc row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OB_SIZE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OB_OFFSET_INDEXn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250825">
                <a:tc vMerge="1">
                  <a:txBody>
                    <a:bodyPr/>
                    <a:lstStyle/>
                    <a:p>
                      <a:endParaRPr lang="en-U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Region indexing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Translation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92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0 (1 MB)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[24:20]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[31:20]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92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1 (2 MB)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[25:21]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[31:21]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08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2 (4 MB)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[26:22]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[31:22]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3 (8 MB)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[27:23]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[31:23]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57102" name="Rectangle 78"/>
          <p:cNvSpPr>
            <a:spLocks noChangeArrowheads="1"/>
          </p:cNvSpPr>
          <p:nvPr/>
        </p:nvSpPr>
        <p:spPr bwMode="auto">
          <a:xfrm>
            <a:off x="512763" y="3282950"/>
            <a:ext cx="8467725" cy="2816225"/>
          </a:xfrm>
          <a:prstGeom prst="rect">
            <a:avLst/>
          </a:prstGeom>
          <a:noFill/>
          <a:ln w="9525">
            <a:noFill/>
            <a:miter lim="800000"/>
            <a:headEnd/>
            <a:tailEnd/>
          </a:ln>
          <a:effectLst/>
        </p:spPr>
        <p:txBody>
          <a:bodyPr lIns="91350" tIns="45677" rIns="91350" bIns="45677"/>
          <a:lstStyle/>
          <a:p>
            <a:pPr marL="342900" indent="-342900">
              <a:lnSpc>
                <a:spcPct val="90000"/>
              </a:lnSpc>
              <a:spcBef>
                <a:spcPct val="20000"/>
              </a:spcBef>
              <a:buFontTx/>
              <a:buChar char="•"/>
            </a:pPr>
            <a:r>
              <a:rPr lang="en-US" altLang="zh-CN" sz="2400" dirty="0">
                <a:ea typeface="宋体" charset="-122"/>
              </a:rPr>
              <a:t>Example:</a:t>
            </a:r>
          </a:p>
          <a:p>
            <a:pPr marL="742950" lvl="1" indent="-285750">
              <a:lnSpc>
                <a:spcPct val="90000"/>
              </a:lnSpc>
              <a:spcBef>
                <a:spcPct val="20000"/>
              </a:spcBef>
              <a:buFontTx/>
              <a:buChar char="–"/>
            </a:pPr>
            <a:r>
              <a:rPr lang="en-US" dirty="0"/>
              <a:t>OB_SIZE: 1 MB; </a:t>
            </a:r>
            <a:endParaRPr lang="en-US" dirty="0" smtClean="0"/>
          </a:p>
          <a:p>
            <a:pPr marL="742950" lvl="1" indent="-285750">
              <a:lnSpc>
                <a:spcPct val="90000"/>
              </a:lnSpc>
              <a:spcBef>
                <a:spcPct val="20000"/>
              </a:spcBef>
              <a:buFontTx/>
              <a:buChar char="–"/>
            </a:pPr>
            <a:r>
              <a:rPr lang="en-US" dirty="0" smtClean="0"/>
              <a:t>OB_OFFSET_INDEX0 </a:t>
            </a:r>
            <a:r>
              <a:rPr lang="en-US" dirty="0"/>
              <a:t>= 0x9000_0001; </a:t>
            </a:r>
            <a:endParaRPr lang="en-US" dirty="0" smtClean="0"/>
          </a:p>
          <a:p>
            <a:pPr marL="742950" lvl="1" indent="-285750">
              <a:lnSpc>
                <a:spcPct val="90000"/>
              </a:lnSpc>
              <a:spcBef>
                <a:spcPct val="20000"/>
              </a:spcBef>
              <a:buFontTx/>
              <a:buChar char="–"/>
            </a:pPr>
            <a:r>
              <a:rPr lang="en-US" dirty="0" smtClean="0"/>
              <a:t>OB_OFFSET0_HI </a:t>
            </a:r>
            <a:r>
              <a:rPr lang="en-US" dirty="0"/>
              <a:t>= 0x0; </a:t>
            </a:r>
            <a:endParaRPr lang="en-US" dirty="0" smtClean="0"/>
          </a:p>
          <a:p>
            <a:pPr marL="742950" lvl="1" indent="-285750">
              <a:lnSpc>
                <a:spcPct val="90000"/>
              </a:lnSpc>
              <a:spcBef>
                <a:spcPct val="20000"/>
              </a:spcBef>
              <a:buFontTx/>
              <a:buChar char="–"/>
            </a:pPr>
            <a:r>
              <a:rPr lang="en-US" dirty="0" smtClean="0"/>
              <a:t>PCIE </a:t>
            </a:r>
            <a:r>
              <a:rPr lang="en-US" dirty="0"/>
              <a:t>data space address: 0x6001_5678; </a:t>
            </a:r>
            <a:endParaRPr lang="en-US" dirty="0" smtClean="0"/>
          </a:p>
          <a:p>
            <a:pPr marL="742950" lvl="1" indent="-285750">
              <a:lnSpc>
                <a:spcPct val="90000"/>
              </a:lnSpc>
              <a:spcBef>
                <a:spcPct val="20000"/>
              </a:spcBef>
              <a:buFontTx/>
              <a:buChar char="–"/>
            </a:pPr>
            <a:endParaRPr lang="en-US" dirty="0" smtClean="0"/>
          </a:p>
          <a:p>
            <a:pPr marL="285750" indent="-285750">
              <a:lnSpc>
                <a:spcPct val="90000"/>
              </a:lnSpc>
              <a:spcBef>
                <a:spcPct val="20000"/>
              </a:spcBef>
              <a:buFontTx/>
              <a:buChar char="–"/>
            </a:pPr>
            <a:r>
              <a:rPr lang="en-US" dirty="0" smtClean="0"/>
              <a:t>What </a:t>
            </a:r>
            <a:r>
              <a:rPr lang="en-US" dirty="0"/>
              <a:t>is the translated </a:t>
            </a:r>
            <a:r>
              <a:rPr lang="en-US" dirty="0" smtClean="0"/>
              <a:t>PCIe </a:t>
            </a:r>
            <a:r>
              <a:rPr lang="en-US" dirty="0"/>
              <a:t>address</a:t>
            </a:r>
            <a:r>
              <a:rPr lang="en-US" dirty="0" smtClean="0"/>
              <a:t>?</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Rectangle 2"/>
          <p:cNvSpPr>
            <a:spLocks noGrp="1" noChangeArrowheads="1"/>
          </p:cNvSpPr>
          <p:nvPr>
            <p:ph type="title"/>
          </p:nvPr>
        </p:nvSpPr>
        <p:spPr/>
        <p:txBody>
          <a:bodyPr/>
          <a:lstStyle/>
          <a:p>
            <a:r>
              <a:rPr lang="en-US" dirty="0"/>
              <a:t>Outbound Translation - </a:t>
            </a:r>
            <a:r>
              <a:rPr lang="en-US" dirty="0" smtClean="0"/>
              <a:t>4</a:t>
            </a:r>
            <a:endParaRPr lang="en-US" dirty="0"/>
          </a:p>
        </p:txBody>
      </p:sp>
      <p:sp>
        <p:nvSpPr>
          <p:cNvPr id="257102" name="Rectangle 78"/>
          <p:cNvSpPr>
            <a:spLocks noChangeArrowheads="1"/>
          </p:cNvSpPr>
          <p:nvPr/>
        </p:nvSpPr>
        <p:spPr bwMode="auto">
          <a:xfrm>
            <a:off x="512763" y="1161288"/>
            <a:ext cx="8467725" cy="4937887"/>
          </a:xfrm>
          <a:prstGeom prst="rect">
            <a:avLst/>
          </a:prstGeom>
          <a:noFill/>
          <a:ln w="9525">
            <a:noFill/>
            <a:miter lim="800000"/>
            <a:headEnd/>
            <a:tailEnd/>
          </a:ln>
          <a:effectLst/>
        </p:spPr>
        <p:txBody>
          <a:bodyPr lIns="91350" tIns="45677" rIns="91350" bIns="45677"/>
          <a:lstStyle/>
          <a:p>
            <a:pPr marL="342900" indent="-342900">
              <a:lnSpc>
                <a:spcPct val="90000"/>
              </a:lnSpc>
              <a:spcBef>
                <a:spcPct val="20000"/>
              </a:spcBef>
              <a:buFontTx/>
              <a:buChar char="•"/>
            </a:pPr>
            <a:r>
              <a:rPr lang="en-US" altLang="zh-CN" sz="2400" dirty="0" smtClean="0">
                <a:ea typeface="宋体" charset="-122"/>
              </a:rPr>
              <a:t>Example continues:</a:t>
            </a:r>
          </a:p>
          <a:p>
            <a:pPr marL="342900" indent="-342900">
              <a:lnSpc>
                <a:spcPct val="90000"/>
              </a:lnSpc>
              <a:spcBef>
                <a:spcPct val="20000"/>
              </a:spcBef>
            </a:pPr>
            <a:endParaRPr lang="en-US" altLang="zh-CN" sz="2400" dirty="0">
              <a:ea typeface="宋体" charset="-122"/>
            </a:endParaRPr>
          </a:p>
          <a:p>
            <a:pPr marL="685800" lvl="1" indent="-228600">
              <a:lnSpc>
                <a:spcPct val="90000"/>
              </a:lnSpc>
              <a:spcBef>
                <a:spcPct val="20000"/>
              </a:spcBef>
              <a:buFontTx/>
              <a:buChar char="•"/>
            </a:pPr>
            <a:r>
              <a:rPr lang="en-US" sz="1600" dirty="0" smtClean="0"/>
              <a:t>Because OB_SIZE </a:t>
            </a:r>
            <a:r>
              <a:rPr lang="en-US" sz="1600" dirty="0"/>
              <a:t>=  1 MB ==</a:t>
            </a:r>
            <a:r>
              <a:rPr lang="en-US" sz="1600" dirty="0">
                <a:sym typeface="Wingdings" pitchFamily="2" charset="2"/>
              </a:rPr>
              <a:t> using bit [24:20] for region </a:t>
            </a:r>
            <a:r>
              <a:rPr lang="en-US" sz="1600" dirty="0" smtClean="0">
                <a:sym typeface="Wingdings" pitchFamily="2" charset="2"/>
              </a:rPr>
              <a:t>indexing</a:t>
            </a:r>
          </a:p>
          <a:p>
            <a:pPr marL="1143000" lvl="2" indent="-228600">
              <a:lnSpc>
                <a:spcPct val="90000"/>
              </a:lnSpc>
              <a:spcBef>
                <a:spcPct val="20000"/>
              </a:spcBef>
              <a:buFontTx/>
              <a:buChar char="•"/>
            </a:pPr>
            <a:r>
              <a:rPr lang="en-US" sz="1600" dirty="0" smtClean="0">
                <a:sym typeface="Wingdings" pitchFamily="2" charset="2"/>
              </a:rPr>
              <a:t>Thus the index region is 0, and the next 20 bits – bit 0 to 19 determine the offset into the region</a:t>
            </a:r>
          </a:p>
          <a:p>
            <a:pPr marL="1143000" lvl="2" indent="-228600">
              <a:lnSpc>
                <a:spcPct val="90000"/>
              </a:lnSpc>
              <a:spcBef>
                <a:spcPct val="20000"/>
              </a:spcBef>
            </a:pPr>
            <a:endParaRPr lang="en-US" sz="1600" dirty="0"/>
          </a:p>
          <a:p>
            <a:pPr marL="685800" lvl="1" indent="-228600">
              <a:lnSpc>
                <a:spcPct val="90000"/>
              </a:lnSpc>
              <a:spcBef>
                <a:spcPct val="20000"/>
              </a:spcBef>
              <a:buFontTx/>
              <a:buChar char="•"/>
            </a:pPr>
            <a:r>
              <a:rPr lang="en-US" sz="1600" dirty="0" smtClean="0"/>
              <a:t>Using </a:t>
            </a:r>
            <a:r>
              <a:rPr lang="en-US" sz="1600" dirty="0"/>
              <a:t>OB_OFFSET_INDEX0 and </a:t>
            </a:r>
            <a:r>
              <a:rPr lang="en-US" sz="1600" dirty="0" smtClean="0"/>
              <a:t>OB_OFFSET0_HI</a:t>
            </a:r>
          </a:p>
          <a:p>
            <a:pPr marL="1143000" lvl="2" indent="-228600">
              <a:lnSpc>
                <a:spcPct val="90000"/>
              </a:lnSpc>
              <a:spcBef>
                <a:spcPct val="20000"/>
              </a:spcBef>
              <a:buFontTx/>
              <a:buChar char="•"/>
            </a:pPr>
            <a:r>
              <a:rPr lang="en-US" sz="1600" dirty="0" smtClean="0"/>
              <a:t>The region upper base address is the OB_OFFSET0_HI = 0 and the upper 12 bits of the OB_OFFSET_INDEX0 register is bits 31:20 of the base address, so the combined based address of region 0 is </a:t>
            </a:r>
          </a:p>
          <a:p>
            <a:pPr marL="1143000" lvl="2" indent="-228600">
              <a:lnSpc>
                <a:spcPct val="90000"/>
              </a:lnSpc>
              <a:spcBef>
                <a:spcPct val="20000"/>
              </a:spcBef>
            </a:pPr>
            <a:r>
              <a:rPr lang="en-US" sz="1600" dirty="0" smtClean="0"/>
              <a:t>0x0000 0000   900 X  XXXX</a:t>
            </a:r>
          </a:p>
          <a:p>
            <a:pPr marL="1143000" lvl="2" indent="-228600">
              <a:lnSpc>
                <a:spcPct val="90000"/>
              </a:lnSpc>
              <a:spcBef>
                <a:spcPct val="20000"/>
              </a:spcBef>
            </a:pPr>
            <a:endParaRPr lang="en-US" sz="1600" dirty="0" smtClean="0"/>
          </a:p>
          <a:p>
            <a:pPr marL="1143000" lvl="2" indent="-228600">
              <a:lnSpc>
                <a:spcPct val="90000"/>
              </a:lnSpc>
              <a:spcBef>
                <a:spcPct val="20000"/>
              </a:spcBef>
            </a:pPr>
            <a:endParaRPr lang="en-US" sz="1600" dirty="0"/>
          </a:p>
          <a:p>
            <a:pPr marL="685800" lvl="1" indent="-228600">
              <a:lnSpc>
                <a:spcPct val="90000"/>
              </a:lnSpc>
              <a:spcBef>
                <a:spcPct val="20000"/>
              </a:spcBef>
              <a:buFontTx/>
              <a:buChar char="•"/>
            </a:pPr>
            <a:r>
              <a:rPr lang="en-US" sz="1600" dirty="0"/>
              <a:t>Then the translated </a:t>
            </a:r>
            <a:r>
              <a:rPr lang="en-US" sz="1600" dirty="0" smtClean="0"/>
              <a:t>PCIe </a:t>
            </a:r>
            <a:r>
              <a:rPr lang="en-US" sz="1600" dirty="0"/>
              <a:t>address = bits[31:20] of 0x9000_0000 + bits[19:0] of 0x6001_5678 = 0x9001_5678</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4" name="Rectangle 2"/>
          <p:cNvSpPr>
            <a:spLocks noGrp="1" noChangeArrowheads="1"/>
          </p:cNvSpPr>
          <p:nvPr>
            <p:ph type="title"/>
          </p:nvPr>
        </p:nvSpPr>
        <p:spPr/>
        <p:txBody>
          <a:bodyPr/>
          <a:lstStyle/>
          <a:p>
            <a:r>
              <a:rPr lang="en-US" dirty="0"/>
              <a:t>Inbound Translation - 1</a:t>
            </a:r>
          </a:p>
        </p:txBody>
      </p:sp>
      <p:sp>
        <p:nvSpPr>
          <p:cNvPr id="259075" name="Rectangle 3"/>
          <p:cNvSpPr>
            <a:spLocks noGrp="1" noChangeArrowheads="1"/>
          </p:cNvSpPr>
          <p:nvPr>
            <p:ph idx="1"/>
          </p:nvPr>
        </p:nvSpPr>
        <p:spPr/>
        <p:txBody>
          <a:bodyPr/>
          <a:lstStyle/>
          <a:p>
            <a:pPr>
              <a:lnSpc>
                <a:spcPct val="90000"/>
              </a:lnSpc>
            </a:pPr>
            <a:r>
              <a:rPr lang="en-US" sz="2400" dirty="0"/>
              <a:t>Enable/disable through </a:t>
            </a:r>
            <a:r>
              <a:rPr lang="en-US" sz="2400" b="1" dirty="0"/>
              <a:t>CMD_STATUS</a:t>
            </a:r>
            <a:r>
              <a:rPr lang="en-US" sz="2400" dirty="0"/>
              <a:t> </a:t>
            </a:r>
            <a:r>
              <a:rPr lang="en-US" sz="2400" dirty="0" smtClean="0"/>
              <a:t>register</a:t>
            </a:r>
          </a:p>
          <a:p>
            <a:pPr>
              <a:lnSpc>
                <a:spcPct val="90000"/>
              </a:lnSpc>
            </a:pPr>
            <a:r>
              <a:rPr lang="en-US" sz="2400" dirty="0" smtClean="0"/>
              <a:t>During negotiation, the RC and the EP exchange memory requests. These values are saved in the BAR registers</a:t>
            </a:r>
          </a:p>
          <a:p>
            <a:pPr lvl="1">
              <a:lnSpc>
                <a:spcPct val="90000"/>
              </a:lnSpc>
            </a:pPr>
            <a:r>
              <a:rPr lang="en-US" sz="2000" b="1" dirty="0" err="1" smtClean="0"/>
              <a:t>BARn</a:t>
            </a:r>
            <a:r>
              <a:rPr lang="en-US" sz="2000" dirty="0" smtClean="0"/>
              <a:t>: two BARs (BAR0~1) in RC mode and six BARs (BAR0~5) in EP mode;  Each register overlays initial address and MASK (based on DBI_CS2 bit in the CMD_STATUS register)</a:t>
            </a:r>
          </a:p>
          <a:p>
            <a:pPr lvl="1">
              <a:lnSpc>
                <a:spcPct val="90000"/>
              </a:lnSpc>
            </a:pPr>
            <a:r>
              <a:rPr lang="en-US" sz="2000" dirty="0" smtClean="0"/>
              <a:t>BAR0 cannot be remapped to any other location than to PCIe application registers (starting from 0x2180_0000 in KeyStone device). It allows the RC device to control EP in the absence of dedicated software running on EP</a:t>
            </a:r>
          </a:p>
          <a:p>
            <a:pPr>
              <a:lnSpc>
                <a:spcPct val="90000"/>
              </a:lnSpc>
            </a:pPr>
            <a:r>
              <a:rPr lang="en-US" sz="2400" dirty="0" smtClean="0"/>
              <a:t>During initialization, the values in the BAR are used to build (up to) four memory regions.</a:t>
            </a:r>
          </a:p>
          <a:p>
            <a:pPr>
              <a:lnSpc>
                <a:spcPct val="90000"/>
              </a:lnSpc>
            </a:pPr>
            <a:endParaRPr lang="en-US" sz="24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4" name="Rectangle 2"/>
          <p:cNvSpPr>
            <a:spLocks noGrp="1" noChangeArrowheads="1"/>
          </p:cNvSpPr>
          <p:nvPr>
            <p:ph type="title"/>
          </p:nvPr>
        </p:nvSpPr>
        <p:spPr/>
        <p:txBody>
          <a:bodyPr/>
          <a:lstStyle/>
          <a:p>
            <a:r>
              <a:rPr lang="en-US" dirty="0"/>
              <a:t>Inbound Translation - </a:t>
            </a:r>
            <a:r>
              <a:rPr lang="en-US" dirty="0" smtClean="0"/>
              <a:t>2</a:t>
            </a:r>
            <a:endParaRPr lang="en-US" dirty="0"/>
          </a:p>
        </p:txBody>
      </p:sp>
      <p:sp>
        <p:nvSpPr>
          <p:cNvPr id="259075" name="Rectangle 3"/>
          <p:cNvSpPr>
            <a:spLocks noGrp="1" noChangeArrowheads="1"/>
          </p:cNvSpPr>
          <p:nvPr>
            <p:ph idx="1"/>
          </p:nvPr>
        </p:nvSpPr>
        <p:spPr/>
        <p:txBody>
          <a:bodyPr/>
          <a:lstStyle/>
          <a:p>
            <a:pPr>
              <a:lnSpc>
                <a:spcPct val="90000"/>
              </a:lnSpc>
            </a:pPr>
            <a:r>
              <a:rPr lang="en-US" sz="2400" dirty="0" smtClean="0"/>
              <a:t>Each memory region has the following </a:t>
            </a:r>
          </a:p>
          <a:p>
            <a:pPr>
              <a:lnSpc>
                <a:spcPct val="90000"/>
              </a:lnSpc>
            </a:pPr>
            <a:endParaRPr lang="en-US" sz="2000" dirty="0" smtClean="0"/>
          </a:p>
          <a:p>
            <a:pPr lvl="1"/>
            <a:r>
              <a:rPr lang="en-US" sz="2000" dirty="0" smtClean="0"/>
              <a:t>IB_BAR Inbound Translation Match Register (write the  MASK into IB_BAR, read gives the BAR </a:t>
            </a:r>
            <a:r>
              <a:rPr lang="en-US" sz="2000" dirty="0" smtClean="0"/>
              <a:t>number to match the inbound translation)</a:t>
            </a:r>
            <a:endParaRPr lang="en-US" sz="2000" dirty="0" smtClean="0"/>
          </a:p>
          <a:p>
            <a:pPr lvl="1"/>
            <a:r>
              <a:rPr lang="en-US" sz="2000" dirty="0" smtClean="0"/>
              <a:t>IB_START_LO Inbound Translation Start Address Low Register</a:t>
            </a:r>
          </a:p>
          <a:p>
            <a:pPr lvl="1"/>
            <a:r>
              <a:rPr lang="en-US" sz="2000" dirty="0" smtClean="0"/>
              <a:t>IB_START_HI Inbound Translation  Start Address High Register</a:t>
            </a:r>
          </a:p>
          <a:p>
            <a:pPr lvl="1"/>
            <a:r>
              <a:rPr lang="en-US" sz="2000" dirty="0" smtClean="0"/>
              <a:t>IB_OFFSET Inbound Translation device base </a:t>
            </a:r>
            <a:r>
              <a:rPr lang="en-US" sz="2000" dirty="0" smtClean="0"/>
              <a:t>address</a:t>
            </a:r>
            <a:endParaRPr lang="en-US" sz="2000" dirty="0" smtClean="0"/>
          </a:p>
          <a:p>
            <a:r>
              <a:rPr lang="en-US" sz="2400" dirty="0" smtClean="0"/>
              <a:t>For inbound address A that arrives the following happens:</a:t>
            </a:r>
          </a:p>
          <a:p>
            <a:pPr lvl="2"/>
            <a:r>
              <a:rPr lang="en-US" sz="1600" dirty="0" smtClean="0"/>
              <a:t>Using a IB_BAR MASK register, A is compared with the low and high address </a:t>
            </a:r>
            <a:r>
              <a:rPr lang="en-US" sz="1600" dirty="0" smtClean="0"/>
              <a:t> of BAR 0-5 to </a:t>
            </a:r>
            <a:r>
              <a:rPr lang="en-US" sz="1600" dirty="0" smtClean="0"/>
              <a:t>see if there is a match</a:t>
            </a:r>
          </a:p>
          <a:p>
            <a:pPr lvl="2"/>
            <a:r>
              <a:rPr lang="en-US" sz="1600" dirty="0" smtClean="0"/>
              <a:t>If there is no match, the address is rejected</a:t>
            </a:r>
          </a:p>
          <a:p>
            <a:pPr lvl="2"/>
            <a:r>
              <a:rPr lang="en-US" sz="1600" dirty="0" smtClean="0"/>
              <a:t>If there is a match, the internal device address is calculated as follows:</a:t>
            </a:r>
          </a:p>
          <a:p>
            <a:pPr lvl="2">
              <a:buNone/>
            </a:pPr>
            <a:r>
              <a:rPr lang="en-US" sz="1600" dirty="0" smtClean="0"/>
              <a:t>The first BAR number that covers A is determine, then look up in </a:t>
            </a:r>
            <a:r>
              <a:rPr lang="en-US" sz="1600" dirty="0" err="1" smtClean="0"/>
              <a:t>IB_BARn</a:t>
            </a:r>
            <a:r>
              <a:rPr lang="en-US" sz="1600" dirty="0" smtClean="0"/>
              <a:t> (0-3) to see which IB_BAR has this BAR number</a:t>
            </a:r>
          </a:p>
          <a:p>
            <a:pPr lvl="2">
              <a:buNone/>
            </a:pPr>
            <a:r>
              <a:rPr lang="en-US" sz="1600" dirty="0" smtClean="0"/>
              <a:t>The </a:t>
            </a:r>
            <a:r>
              <a:rPr lang="en-US" sz="1600" dirty="0" smtClean="0"/>
              <a:t>difference between A – IB_START (64 bit, high and low) is calculated</a:t>
            </a:r>
          </a:p>
          <a:p>
            <a:pPr lvl="2">
              <a:buNone/>
            </a:pPr>
            <a:r>
              <a:rPr lang="en-US" sz="1600" dirty="0" smtClean="0"/>
              <a:t>The result is added to the device base address </a:t>
            </a:r>
          </a:p>
          <a:p>
            <a:pPr lvl="2">
              <a:buNone/>
            </a:pPr>
            <a:endParaRPr lang="en-US" sz="16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2"/>
          <p:cNvSpPr>
            <a:spLocks noGrp="1" noChangeArrowheads="1"/>
          </p:cNvSpPr>
          <p:nvPr>
            <p:ph type="title"/>
          </p:nvPr>
        </p:nvSpPr>
        <p:spPr/>
        <p:txBody>
          <a:bodyPr/>
          <a:lstStyle/>
          <a:p>
            <a:r>
              <a:rPr lang="en-US" dirty="0"/>
              <a:t>Inbound Translation - </a:t>
            </a:r>
            <a:r>
              <a:rPr lang="en-US" dirty="0" smtClean="0"/>
              <a:t>3</a:t>
            </a:r>
            <a:endParaRPr lang="en-US" dirty="0"/>
          </a:p>
        </p:txBody>
      </p:sp>
      <p:sp>
        <p:nvSpPr>
          <p:cNvPr id="260099" name="Rectangle 3"/>
          <p:cNvSpPr>
            <a:spLocks noGrp="1" noChangeArrowheads="1"/>
          </p:cNvSpPr>
          <p:nvPr>
            <p:ph idx="1"/>
          </p:nvPr>
        </p:nvSpPr>
        <p:spPr/>
        <p:txBody>
          <a:bodyPr/>
          <a:lstStyle/>
          <a:p>
            <a:r>
              <a:rPr lang="en-US" dirty="0" smtClean="0"/>
              <a:t>Example </a:t>
            </a:r>
            <a:r>
              <a:rPr lang="en-US" sz="2000" dirty="0" smtClean="0"/>
              <a:t>(assume that BAR1 covers the inbound address)</a:t>
            </a:r>
            <a:r>
              <a:rPr lang="en-US" dirty="0" smtClean="0"/>
              <a:t>:</a:t>
            </a:r>
            <a:endParaRPr lang="en-US" dirty="0"/>
          </a:p>
          <a:p>
            <a:pPr lvl="1"/>
            <a:r>
              <a:rPr lang="en-US" altLang="zh-CN" dirty="0">
                <a:ea typeface="宋体" charset="-122"/>
              </a:rPr>
              <a:t>For a 32-bit BAR, </a:t>
            </a:r>
            <a:endParaRPr lang="en-US" altLang="zh-CN" dirty="0" smtClean="0">
              <a:ea typeface="宋体" charset="-122"/>
            </a:endParaRPr>
          </a:p>
          <a:p>
            <a:pPr lvl="1"/>
            <a:r>
              <a:rPr lang="en-US" altLang="zh-CN" dirty="0" smtClean="0">
                <a:ea typeface="宋体" charset="-122"/>
              </a:rPr>
              <a:t>IB_BAR0 </a:t>
            </a:r>
            <a:r>
              <a:rPr lang="en-US" altLang="zh-CN" dirty="0">
                <a:ea typeface="宋体" charset="-122"/>
              </a:rPr>
              <a:t>= </a:t>
            </a:r>
            <a:r>
              <a:rPr lang="en-US" altLang="zh-CN" dirty="0" smtClean="0">
                <a:ea typeface="宋体" charset="-122"/>
              </a:rPr>
              <a:t>1 -&gt;  BAR1_MASK = 0x000F FFFF</a:t>
            </a:r>
          </a:p>
          <a:p>
            <a:pPr lvl="1"/>
            <a:r>
              <a:rPr lang="en-US" altLang="zh-CN" dirty="0" smtClean="0">
                <a:ea typeface="宋体" charset="-122"/>
              </a:rPr>
              <a:t>IB_START0_LO </a:t>
            </a:r>
            <a:r>
              <a:rPr lang="en-US" altLang="zh-CN" dirty="0">
                <a:ea typeface="宋体" charset="-122"/>
              </a:rPr>
              <a:t>= 0xF740_0000; </a:t>
            </a:r>
            <a:endParaRPr lang="en-US" altLang="zh-CN" dirty="0" smtClean="0">
              <a:ea typeface="宋体" charset="-122"/>
            </a:endParaRPr>
          </a:p>
          <a:p>
            <a:pPr lvl="1"/>
            <a:r>
              <a:rPr lang="en-US" altLang="zh-CN" dirty="0" smtClean="0">
                <a:ea typeface="宋体" charset="-122"/>
              </a:rPr>
              <a:t>IB_START0_HI </a:t>
            </a:r>
            <a:r>
              <a:rPr lang="en-US" altLang="zh-CN" dirty="0">
                <a:ea typeface="宋体" charset="-122"/>
              </a:rPr>
              <a:t>= 0x0; </a:t>
            </a:r>
            <a:endParaRPr lang="en-US" altLang="zh-CN" dirty="0" smtClean="0">
              <a:ea typeface="宋体" charset="-122"/>
            </a:endParaRPr>
          </a:p>
          <a:p>
            <a:pPr lvl="1"/>
            <a:r>
              <a:rPr lang="en-US" altLang="zh-CN" dirty="0" smtClean="0">
                <a:ea typeface="宋体" charset="-122"/>
              </a:rPr>
              <a:t>IB_OFFSET0 </a:t>
            </a:r>
            <a:r>
              <a:rPr lang="en-US" altLang="zh-CN" dirty="0">
                <a:ea typeface="宋体" charset="-122"/>
              </a:rPr>
              <a:t>= 0x1080_0000 </a:t>
            </a:r>
            <a:endParaRPr lang="en-US" altLang="zh-CN" dirty="0" smtClean="0">
              <a:ea typeface="宋体" charset="-122"/>
            </a:endParaRPr>
          </a:p>
          <a:p>
            <a:pPr lvl="1"/>
            <a:r>
              <a:rPr lang="en-US" altLang="zh-CN" dirty="0" smtClean="0">
                <a:ea typeface="宋体" charset="-122"/>
              </a:rPr>
              <a:t>For PCIe </a:t>
            </a:r>
            <a:r>
              <a:rPr lang="en-US" altLang="zh-CN" dirty="0">
                <a:ea typeface="宋体" charset="-122"/>
              </a:rPr>
              <a:t>address 0xF740_1234, what is the DSP device’s internal address</a:t>
            </a:r>
            <a:r>
              <a:rPr lang="en-US" altLang="zh-CN" dirty="0" smtClean="0">
                <a:ea typeface="宋体" charset="-122"/>
              </a:rPr>
              <a:t>?</a:t>
            </a:r>
            <a:endParaRPr lang="en-US" altLang="zh-CN" dirty="0">
              <a:ea typeface="宋体"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2"/>
          <p:cNvSpPr>
            <a:spLocks noGrp="1" noChangeArrowheads="1"/>
          </p:cNvSpPr>
          <p:nvPr>
            <p:ph type="title"/>
          </p:nvPr>
        </p:nvSpPr>
        <p:spPr/>
        <p:txBody>
          <a:bodyPr/>
          <a:lstStyle/>
          <a:p>
            <a:r>
              <a:rPr lang="en-US" dirty="0"/>
              <a:t>Inbound Translation - </a:t>
            </a:r>
            <a:r>
              <a:rPr lang="en-US" dirty="0" smtClean="0"/>
              <a:t>4</a:t>
            </a:r>
            <a:endParaRPr lang="en-US" dirty="0"/>
          </a:p>
        </p:txBody>
      </p:sp>
      <p:sp>
        <p:nvSpPr>
          <p:cNvPr id="260099" name="Rectangle 3"/>
          <p:cNvSpPr>
            <a:spLocks noGrp="1" noChangeArrowheads="1"/>
          </p:cNvSpPr>
          <p:nvPr>
            <p:ph idx="1"/>
          </p:nvPr>
        </p:nvSpPr>
        <p:spPr/>
        <p:txBody>
          <a:bodyPr/>
          <a:lstStyle/>
          <a:p>
            <a:r>
              <a:rPr lang="en-US" dirty="0" smtClean="0"/>
              <a:t>Example </a:t>
            </a:r>
            <a:r>
              <a:rPr lang="en-US" altLang="zh-CN" dirty="0" smtClean="0">
                <a:ea typeface="宋体" charset="-122"/>
              </a:rPr>
              <a:t>Calculation</a:t>
            </a:r>
            <a:r>
              <a:rPr lang="en-US" altLang="zh-CN" dirty="0">
                <a:ea typeface="宋体" charset="-122"/>
              </a:rPr>
              <a:t>:</a:t>
            </a:r>
          </a:p>
          <a:p>
            <a:pPr lvl="2"/>
            <a:r>
              <a:rPr lang="en-US" altLang="zh-CN" dirty="0">
                <a:ea typeface="宋体" charset="-122"/>
              </a:rPr>
              <a:t>The incoming address of 0xF740_1234 </a:t>
            </a:r>
            <a:r>
              <a:rPr lang="en-US" altLang="zh-CN" dirty="0" smtClean="0">
                <a:ea typeface="宋体" charset="-122"/>
              </a:rPr>
              <a:t>(covered by BAR </a:t>
            </a:r>
            <a:r>
              <a:rPr lang="en-US" altLang="zh-CN" dirty="0" smtClean="0">
                <a:ea typeface="宋体" charset="-122"/>
              </a:rPr>
              <a:t>1</a:t>
            </a:r>
            <a:r>
              <a:rPr lang="en-US" altLang="zh-CN" dirty="0" smtClean="0">
                <a:ea typeface="宋体" charset="-122"/>
              </a:rPr>
              <a:t>) with the mask </a:t>
            </a:r>
            <a:r>
              <a:rPr lang="en-US" altLang="zh-CN" dirty="0" smtClean="0">
                <a:ea typeface="宋体" charset="-122"/>
              </a:rPr>
              <a:t>0x000F FFFF gives 0xF740 0000.  Matches </a:t>
            </a:r>
            <a:r>
              <a:rPr lang="en-US" altLang="zh-CN" dirty="0">
                <a:ea typeface="宋体" charset="-122"/>
              </a:rPr>
              <a:t>the </a:t>
            </a:r>
            <a:r>
              <a:rPr lang="en-US" altLang="zh-CN" dirty="0" smtClean="0">
                <a:ea typeface="宋体" charset="-122"/>
              </a:rPr>
              <a:t>address of IB_START1 register, </a:t>
            </a:r>
            <a:r>
              <a:rPr lang="en-US" altLang="zh-CN" dirty="0">
                <a:ea typeface="宋体" charset="-122"/>
              </a:rPr>
              <a:t>it is </a:t>
            </a:r>
            <a:r>
              <a:rPr lang="en-US" altLang="zh-CN" dirty="0" smtClean="0">
                <a:ea typeface="宋体" charset="-122"/>
              </a:rPr>
              <a:t>accepted, BAR1 is inside IB_BAR0</a:t>
            </a:r>
            <a:endParaRPr lang="en-US" altLang="zh-CN" dirty="0">
              <a:ea typeface="宋体" charset="-122"/>
            </a:endParaRPr>
          </a:p>
          <a:p>
            <a:pPr lvl="2"/>
            <a:endParaRPr lang="en-US" altLang="zh-CN" dirty="0" smtClean="0">
              <a:ea typeface="宋体" charset="-122"/>
            </a:endParaRPr>
          </a:p>
          <a:p>
            <a:pPr lvl="2"/>
            <a:r>
              <a:rPr lang="en-US" altLang="zh-CN" dirty="0" smtClean="0">
                <a:ea typeface="宋体" charset="-122"/>
              </a:rPr>
              <a:t>DSP </a:t>
            </a:r>
            <a:r>
              <a:rPr lang="en-US" altLang="zh-CN" dirty="0">
                <a:ea typeface="宋体" charset="-122"/>
              </a:rPr>
              <a:t>internal address: </a:t>
            </a:r>
            <a:endParaRPr lang="en-US" altLang="zh-CN" dirty="0" smtClean="0">
              <a:ea typeface="宋体" charset="-122"/>
            </a:endParaRPr>
          </a:p>
          <a:p>
            <a:pPr lvl="2">
              <a:buNone/>
            </a:pPr>
            <a:r>
              <a:rPr lang="en-US" altLang="zh-CN" dirty="0" smtClean="0">
                <a:ea typeface="宋体" charset="-122"/>
              </a:rPr>
              <a:t>	0xF740_1234 </a:t>
            </a:r>
            <a:r>
              <a:rPr lang="en-US" altLang="zh-CN" dirty="0" smtClean="0">
                <a:ea typeface="宋体" charset="-122"/>
              </a:rPr>
              <a:t>- </a:t>
            </a:r>
            <a:r>
              <a:rPr lang="en-US" altLang="zh-CN" dirty="0" smtClean="0">
                <a:ea typeface="宋体" charset="-122"/>
              </a:rPr>
              <a:t>0x000F FFFF </a:t>
            </a:r>
            <a:r>
              <a:rPr lang="en-US" altLang="zh-CN" dirty="0">
                <a:ea typeface="宋体" charset="-122"/>
              </a:rPr>
              <a:t>+ 0x1080_0000 = 0x1080_1234 (local L2)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2" name="Rectangle 2"/>
          <p:cNvSpPr>
            <a:spLocks noGrp="1" noChangeArrowheads="1"/>
          </p:cNvSpPr>
          <p:nvPr>
            <p:ph type="title"/>
          </p:nvPr>
        </p:nvSpPr>
        <p:spPr/>
        <p:txBody>
          <a:bodyPr/>
          <a:lstStyle/>
          <a:p>
            <a:r>
              <a:rPr lang="en-US" dirty="0"/>
              <a:t>Agenda</a:t>
            </a:r>
          </a:p>
        </p:txBody>
      </p:sp>
      <p:sp>
        <p:nvSpPr>
          <p:cNvPr id="261123" name="Rectangle 3"/>
          <p:cNvSpPr>
            <a:spLocks noGrp="1" noChangeArrowheads="1"/>
          </p:cNvSpPr>
          <p:nvPr>
            <p:ph idx="1"/>
          </p:nvPr>
        </p:nvSpPr>
        <p:spPr/>
        <p:txBody>
          <a:bodyPr/>
          <a:lstStyle/>
          <a:p>
            <a:r>
              <a:rPr lang="en-US" dirty="0" smtClean="0"/>
              <a:t>PCIe </a:t>
            </a:r>
            <a:r>
              <a:rPr lang="en-US" dirty="0"/>
              <a:t>Overview</a:t>
            </a:r>
          </a:p>
          <a:p>
            <a:r>
              <a:rPr lang="en-US" dirty="0"/>
              <a:t>Address Translation</a:t>
            </a:r>
          </a:p>
          <a:p>
            <a:r>
              <a:rPr lang="en-US" altLang="zh-CN" b="1" dirty="0">
                <a:ea typeface="宋体" charset="-122"/>
              </a:rPr>
              <a:t>Configuration</a:t>
            </a:r>
          </a:p>
          <a:p>
            <a:r>
              <a:rPr lang="en-US" altLang="zh-CN" dirty="0" smtClean="0">
                <a:ea typeface="宋体" charset="-122"/>
              </a:rPr>
              <a:t>PCIe Demo </a:t>
            </a:r>
            <a:endParaRPr lang="en-US" altLang="zh-CN" dirty="0">
              <a:ea typeface="宋体"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6" name="Rectangle 2"/>
          <p:cNvSpPr>
            <a:spLocks noGrp="1" noChangeArrowheads="1"/>
          </p:cNvSpPr>
          <p:nvPr>
            <p:ph type="title"/>
          </p:nvPr>
        </p:nvSpPr>
        <p:spPr/>
        <p:txBody>
          <a:bodyPr/>
          <a:lstStyle/>
          <a:p>
            <a:r>
              <a:rPr lang="en-US" dirty="0" smtClean="0"/>
              <a:t>PCIe </a:t>
            </a:r>
            <a:r>
              <a:rPr lang="en-US" dirty="0"/>
              <a:t>Initialization </a:t>
            </a:r>
          </a:p>
        </p:txBody>
      </p:sp>
      <p:sp>
        <p:nvSpPr>
          <p:cNvPr id="262147" name="Rectangle 3"/>
          <p:cNvSpPr>
            <a:spLocks noGrp="1" noChangeArrowheads="1"/>
          </p:cNvSpPr>
          <p:nvPr>
            <p:ph idx="1"/>
          </p:nvPr>
        </p:nvSpPr>
        <p:spPr/>
        <p:txBody>
          <a:bodyPr/>
          <a:lstStyle/>
          <a:p>
            <a:pPr>
              <a:lnSpc>
                <a:spcPct val="80000"/>
              </a:lnSpc>
            </a:pPr>
            <a:r>
              <a:rPr lang="en-US" sz="2400" dirty="0"/>
              <a:t>Boot mode: </a:t>
            </a:r>
            <a:r>
              <a:rPr lang="en-US" sz="2400" dirty="0" smtClean="0"/>
              <a:t>PCIe </a:t>
            </a:r>
            <a:r>
              <a:rPr lang="en-US" sz="2400" dirty="0"/>
              <a:t>boot by selecting pins on 6678/6670 EVM </a:t>
            </a:r>
            <a:r>
              <a:rPr lang="en-US" sz="2400" dirty="0" smtClean="0"/>
              <a:t>boards.</a:t>
            </a:r>
            <a:endParaRPr lang="en-US" sz="2400" dirty="0"/>
          </a:p>
          <a:p>
            <a:pPr>
              <a:lnSpc>
                <a:spcPct val="80000"/>
              </a:lnSpc>
            </a:pPr>
            <a:endParaRPr lang="en-US" sz="2400" dirty="0"/>
          </a:p>
          <a:p>
            <a:pPr>
              <a:lnSpc>
                <a:spcPct val="80000"/>
              </a:lnSpc>
            </a:pPr>
            <a:endParaRPr lang="en-US" sz="2400" dirty="0"/>
          </a:p>
          <a:p>
            <a:pPr>
              <a:lnSpc>
                <a:spcPct val="80000"/>
              </a:lnSpc>
            </a:pPr>
            <a:endParaRPr lang="en-US" sz="2400" dirty="0"/>
          </a:p>
          <a:p>
            <a:pPr>
              <a:lnSpc>
                <a:spcPct val="80000"/>
              </a:lnSpc>
            </a:pPr>
            <a:endParaRPr lang="en-US" sz="2400" dirty="0"/>
          </a:p>
          <a:p>
            <a:pPr>
              <a:lnSpc>
                <a:spcPct val="80000"/>
              </a:lnSpc>
            </a:pPr>
            <a:r>
              <a:rPr lang="en-US" sz="2400" dirty="0"/>
              <a:t>IBL code</a:t>
            </a:r>
          </a:p>
          <a:p>
            <a:pPr lvl="1">
              <a:lnSpc>
                <a:spcPct val="80000"/>
              </a:lnSpc>
            </a:pPr>
            <a:r>
              <a:rPr lang="en-US" sz="2000" dirty="0"/>
              <a:t>PLL workaround (6678 Errata, advisory 8)</a:t>
            </a:r>
          </a:p>
          <a:p>
            <a:pPr lvl="1">
              <a:lnSpc>
                <a:spcPct val="80000"/>
              </a:lnSpc>
            </a:pPr>
            <a:r>
              <a:rPr lang="en-US" sz="2000" dirty="0"/>
              <a:t>Power-up </a:t>
            </a:r>
            <a:r>
              <a:rPr lang="en-US" sz="2000" dirty="0" smtClean="0"/>
              <a:t>PCIe </a:t>
            </a:r>
            <a:endParaRPr lang="en-US" sz="2000" dirty="0"/>
          </a:p>
          <a:p>
            <a:pPr lvl="1">
              <a:lnSpc>
                <a:spcPct val="80000"/>
              </a:lnSpc>
            </a:pPr>
            <a:r>
              <a:rPr lang="en-US" altLang="zh-CN" sz="2000" dirty="0">
                <a:ea typeface="宋体" charset="-122"/>
              </a:rPr>
              <a:t>Configure PLL</a:t>
            </a:r>
          </a:p>
          <a:p>
            <a:pPr lvl="1">
              <a:lnSpc>
                <a:spcPct val="80000"/>
              </a:lnSpc>
            </a:pPr>
            <a:r>
              <a:rPr lang="en-US" altLang="zh-CN" sz="2000" dirty="0">
                <a:ea typeface="宋体" charset="-122"/>
              </a:rPr>
              <a:t>Configure </a:t>
            </a:r>
            <a:r>
              <a:rPr lang="en-US" altLang="zh-CN" sz="2000" dirty="0" smtClean="0">
                <a:ea typeface="宋体" charset="-122"/>
              </a:rPr>
              <a:t>PCIe </a:t>
            </a:r>
            <a:r>
              <a:rPr lang="en-US" altLang="zh-CN" sz="2000" dirty="0">
                <a:ea typeface="宋体" charset="-122"/>
              </a:rPr>
              <a:t>registers </a:t>
            </a:r>
          </a:p>
          <a:p>
            <a:pPr lvl="1">
              <a:lnSpc>
                <a:spcPct val="80000"/>
              </a:lnSpc>
            </a:pPr>
            <a:r>
              <a:rPr lang="en-US" altLang="zh-CN" sz="2000" dirty="0">
                <a:ea typeface="宋体" charset="-122"/>
              </a:rPr>
              <a:t>Waiting for </a:t>
            </a:r>
            <a:r>
              <a:rPr lang="en-US" altLang="zh-CN" sz="2000" dirty="0" smtClean="0">
                <a:ea typeface="宋体" charset="-122"/>
              </a:rPr>
              <a:t>PCIe </a:t>
            </a:r>
            <a:r>
              <a:rPr lang="en-US" altLang="zh-CN" sz="2000" dirty="0">
                <a:ea typeface="宋体" charset="-122"/>
              </a:rPr>
              <a:t>link-up</a:t>
            </a:r>
          </a:p>
          <a:p>
            <a:pPr lvl="1">
              <a:lnSpc>
                <a:spcPct val="80000"/>
              </a:lnSpc>
            </a:pPr>
            <a:r>
              <a:rPr lang="en-US" sz="2000" dirty="0"/>
              <a:t>Stay inside IBL, monitor the magic address (6678: 0x87FFFC; 6670: 0x8FFFFC) for secondary boot</a:t>
            </a:r>
            <a:endParaRPr lang="en-US" altLang="zh-CN" sz="2000" dirty="0">
              <a:ea typeface="宋体" charset="-122"/>
            </a:endParaRPr>
          </a:p>
        </p:txBody>
      </p:sp>
      <p:pic>
        <p:nvPicPr>
          <p:cNvPr id="262148" name="Picture 4"/>
          <p:cNvPicPr>
            <a:picLocks noChangeAspect="1" noChangeArrowheads="1"/>
          </p:cNvPicPr>
          <p:nvPr/>
        </p:nvPicPr>
        <p:blipFill>
          <a:blip r:embed="rId3" cstate="print"/>
          <a:srcRect/>
          <a:stretch>
            <a:fillRect/>
          </a:stretch>
        </p:blipFill>
        <p:spPr bwMode="auto">
          <a:xfrm>
            <a:off x="843322" y="1698744"/>
            <a:ext cx="7388384" cy="135972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19456" y="6461236"/>
            <a:ext cx="8741664" cy="369332"/>
          </a:xfrm>
          <a:prstGeom prst="rect">
            <a:avLst/>
          </a:prstGeom>
          <a:solidFill>
            <a:schemeClr val="bg1"/>
          </a:solidFill>
        </p:spPr>
        <p:txBody>
          <a:bodyPr wrap="square" rtlCol="0">
            <a:spAutoFit/>
          </a:bodyPr>
          <a:lstStyle/>
          <a:p>
            <a:endParaRPr lang="en-US" dirty="0"/>
          </a:p>
        </p:txBody>
      </p:sp>
      <p:sp>
        <p:nvSpPr>
          <p:cNvPr id="263170" name="Rectangle 2"/>
          <p:cNvSpPr>
            <a:spLocks noGrp="1" noChangeArrowheads="1"/>
          </p:cNvSpPr>
          <p:nvPr>
            <p:ph type="title"/>
          </p:nvPr>
        </p:nvSpPr>
        <p:spPr/>
        <p:txBody>
          <a:bodyPr/>
          <a:lstStyle/>
          <a:p>
            <a:r>
              <a:rPr lang="en-US" dirty="0" smtClean="0"/>
              <a:t>PCIe </a:t>
            </a:r>
            <a:r>
              <a:rPr lang="en-US" dirty="0"/>
              <a:t>Boot </a:t>
            </a:r>
          </a:p>
        </p:txBody>
      </p:sp>
      <p:graphicFrame>
        <p:nvGraphicFramePr>
          <p:cNvPr id="263174" name="Object 6"/>
          <p:cNvGraphicFramePr>
            <a:graphicFrameLocks noChangeAspect="1"/>
          </p:cNvGraphicFramePr>
          <p:nvPr>
            <p:ph idx="1"/>
          </p:nvPr>
        </p:nvGraphicFramePr>
        <p:xfrm>
          <a:off x="2450592" y="824696"/>
          <a:ext cx="4288980" cy="5932720"/>
        </p:xfrm>
        <a:graphic>
          <a:graphicData uri="http://schemas.openxmlformats.org/presentationml/2006/ole">
            <p:oleObj spid="_x0000_s263174" name="Visio" r:id="rId4" imgW="5403799" imgH="7475525" progId="Visio.Drawing.11">
              <p:embed/>
            </p:oleObj>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Rectangle 2"/>
          <p:cNvSpPr>
            <a:spLocks noGrp="1" noChangeArrowheads="1"/>
          </p:cNvSpPr>
          <p:nvPr>
            <p:ph type="title"/>
          </p:nvPr>
        </p:nvSpPr>
        <p:spPr/>
        <p:txBody>
          <a:bodyPr/>
          <a:lstStyle/>
          <a:p>
            <a:r>
              <a:rPr lang="en-US" dirty="0"/>
              <a:t>Agenda</a:t>
            </a:r>
          </a:p>
        </p:txBody>
      </p:sp>
      <p:sp>
        <p:nvSpPr>
          <p:cNvPr id="244739" name="Rectangle 3"/>
          <p:cNvSpPr>
            <a:spLocks noGrp="1" noChangeArrowheads="1"/>
          </p:cNvSpPr>
          <p:nvPr>
            <p:ph idx="1"/>
          </p:nvPr>
        </p:nvSpPr>
        <p:spPr/>
        <p:txBody>
          <a:bodyPr/>
          <a:lstStyle/>
          <a:p>
            <a:r>
              <a:rPr lang="en-US" dirty="0" smtClean="0"/>
              <a:t>PCIe </a:t>
            </a:r>
            <a:r>
              <a:rPr lang="en-US" dirty="0"/>
              <a:t>Overview</a:t>
            </a:r>
          </a:p>
          <a:p>
            <a:r>
              <a:rPr lang="en-US" dirty="0"/>
              <a:t>Address Translation</a:t>
            </a:r>
          </a:p>
          <a:p>
            <a:r>
              <a:rPr lang="en-US" altLang="zh-CN" dirty="0">
                <a:ea typeface="宋体" charset="-122"/>
              </a:rPr>
              <a:t>Configuration</a:t>
            </a:r>
          </a:p>
          <a:p>
            <a:r>
              <a:rPr lang="en-US" altLang="zh-CN" dirty="0" smtClean="0">
                <a:ea typeface="宋体" charset="-122"/>
              </a:rPr>
              <a:t>PCIe Demo </a:t>
            </a:r>
            <a:endParaRPr lang="en-US" altLang="zh-CN" dirty="0">
              <a:ea typeface="宋体"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8" name="Rectangle 2"/>
          <p:cNvSpPr>
            <a:spLocks noGrp="1" noChangeArrowheads="1"/>
          </p:cNvSpPr>
          <p:nvPr>
            <p:ph type="title"/>
          </p:nvPr>
        </p:nvSpPr>
        <p:spPr/>
        <p:txBody>
          <a:bodyPr/>
          <a:lstStyle/>
          <a:p>
            <a:r>
              <a:rPr lang="en-US" dirty="0"/>
              <a:t>Agenda</a:t>
            </a:r>
          </a:p>
        </p:txBody>
      </p:sp>
      <p:sp>
        <p:nvSpPr>
          <p:cNvPr id="265219" name="Rectangle 3"/>
          <p:cNvSpPr>
            <a:spLocks noGrp="1" noChangeArrowheads="1"/>
          </p:cNvSpPr>
          <p:nvPr>
            <p:ph idx="1"/>
          </p:nvPr>
        </p:nvSpPr>
        <p:spPr/>
        <p:txBody>
          <a:bodyPr/>
          <a:lstStyle/>
          <a:p>
            <a:r>
              <a:rPr lang="en-US" dirty="0" smtClean="0"/>
              <a:t>PCIe </a:t>
            </a:r>
            <a:r>
              <a:rPr lang="en-US" dirty="0"/>
              <a:t>Overview</a:t>
            </a:r>
          </a:p>
          <a:p>
            <a:r>
              <a:rPr lang="en-US" dirty="0"/>
              <a:t>Address Translation</a:t>
            </a:r>
          </a:p>
          <a:p>
            <a:r>
              <a:rPr lang="en-US" altLang="zh-CN" dirty="0">
                <a:ea typeface="宋体" charset="-122"/>
              </a:rPr>
              <a:t>Configuration</a:t>
            </a:r>
          </a:p>
          <a:p>
            <a:r>
              <a:rPr lang="en-US" altLang="zh-CN" b="1" dirty="0" smtClean="0">
                <a:ea typeface="宋体" charset="-122"/>
              </a:rPr>
              <a:t>PCIe Demo </a:t>
            </a:r>
            <a:endParaRPr lang="en-US" altLang="zh-CN" b="1" dirty="0">
              <a:ea typeface="宋体" charset="-12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2" name="Rectangle 2"/>
          <p:cNvSpPr>
            <a:spLocks noGrp="1" noChangeArrowheads="1"/>
          </p:cNvSpPr>
          <p:nvPr>
            <p:ph type="title"/>
          </p:nvPr>
        </p:nvSpPr>
        <p:spPr/>
        <p:txBody>
          <a:bodyPr/>
          <a:lstStyle/>
          <a:p>
            <a:r>
              <a:rPr lang="en-US" dirty="0" smtClean="0"/>
              <a:t>Demo</a:t>
            </a:r>
            <a:endParaRPr lang="en-US" dirty="0"/>
          </a:p>
        </p:txBody>
      </p:sp>
      <p:sp>
        <p:nvSpPr>
          <p:cNvPr id="266243" name="Rectangle 3"/>
          <p:cNvSpPr>
            <a:spLocks noGrp="1" noChangeArrowheads="1"/>
          </p:cNvSpPr>
          <p:nvPr>
            <p:ph type="body" sz="half" idx="1"/>
          </p:nvPr>
        </p:nvSpPr>
        <p:spPr>
          <a:xfrm>
            <a:off x="333375" y="1185863"/>
            <a:ext cx="8115300" cy="1914525"/>
          </a:xfrm>
        </p:spPr>
        <p:txBody>
          <a:bodyPr/>
          <a:lstStyle/>
          <a:p>
            <a:r>
              <a:rPr lang="en-US" sz="2400" dirty="0" smtClean="0"/>
              <a:t>C:\ti\pdk_C6678_xx_yy\packages\ti\drv\pcie\example\sample</a:t>
            </a:r>
          </a:p>
          <a:p>
            <a:r>
              <a:rPr lang="en-US" sz="2400" dirty="0" smtClean="0"/>
              <a:t>Example instructions are in the readme file and in the next slides</a:t>
            </a:r>
            <a:endParaRPr lang="en-US" sz="24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2" name="Rectangle 2"/>
          <p:cNvSpPr>
            <a:spLocks noGrp="1" noChangeArrowheads="1"/>
          </p:cNvSpPr>
          <p:nvPr>
            <p:ph type="title"/>
          </p:nvPr>
        </p:nvSpPr>
        <p:spPr/>
        <p:txBody>
          <a:bodyPr/>
          <a:lstStyle/>
          <a:p>
            <a:r>
              <a:rPr lang="en-US" dirty="0" smtClean="0"/>
              <a:t>Demo</a:t>
            </a:r>
            <a:endParaRPr lang="en-US" dirty="0"/>
          </a:p>
        </p:txBody>
      </p:sp>
      <p:sp>
        <p:nvSpPr>
          <p:cNvPr id="7" name="Rectangle 6"/>
          <p:cNvSpPr/>
          <p:nvPr/>
        </p:nvSpPr>
        <p:spPr>
          <a:xfrm>
            <a:off x="402336" y="1563624"/>
            <a:ext cx="8010144" cy="4708981"/>
          </a:xfrm>
          <a:prstGeom prst="rect">
            <a:avLst/>
          </a:prstGeom>
        </p:spPr>
        <p:txBody>
          <a:bodyPr wrap="square">
            <a:spAutoFit/>
          </a:bodyPr>
          <a:lstStyle/>
          <a:p>
            <a:r>
              <a:rPr lang="en-US" sz="1200" dirty="0" smtClean="0"/>
              <a:t> ******************************************************************************</a:t>
            </a:r>
          </a:p>
          <a:p>
            <a:r>
              <a:rPr lang="en-US" sz="1200" dirty="0" smtClean="0"/>
              <a:t> * FILE PURPOSE: Readme File for the PCIE Example Project</a:t>
            </a:r>
          </a:p>
          <a:p>
            <a:r>
              <a:rPr lang="en-US" sz="1200" dirty="0" smtClean="0"/>
              <a:t> ******************************************************************************</a:t>
            </a:r>
          </a:p>
          <a:p>
            <a:r>
              <a:rPr lang="en-US" sz="1200" dirty="0" smtClean="0"/>
              <a:t> * FILE NAME: Readme.txt</a:t>
            </a:r>
          </a:p>
          <a:p>
            <a:r>
              <a:rPr lang="en-US" sz="1200" dirty="0" smtClean="0"/>
              <a:t> * Copyright (C) 2011, Texas Instruments, Inc.</a:t>
            </a:r>
          </a:p>
          <a:p>
            <a:r>
              <a:rPr lang="en-US" sz="1200" dirty="0" smtClean="0"/>
              <a:t> *****************************************************************************</a:t>
            </a:r>
          </a:p>
          <a:p>
            <a:endParaRPr lang="en-US" sz="1200" dirty="0" smtClean="0"/>
          </a:p>
          <a:p>
            <a:r>
              <a:rPr lang="en-US" sz="1200" dirty="0" smtClean="0"/>
              <a:t>The example demonstrates the use of APIs provided in PCIE LLD. This example does NOT work</a:t>
            </a:r>
          </a:p>
          <a:p>
            <a:r>
              <a:rPr lang="en-US" sz="1200" dirty="0" smtClean="0"/>
              <a:t>in the Shannon Simulator.</a:t>
            </a:r>
          </a:p>
          <a:p>
            <a:r>
              <a:rPr lang="en-US" sz="1200" dirty="0" smtClean="0"/>
              <a:t>Check the release notes for pre-requisites, tools and version information.</a:t>
            </a:r>
          </a:p>
          <a:p>
            <a:endParaRPr lang="en-US" sz="1200" dirty="0" smtClean="0"/>
          </a:p>
          <a:p>
            <a:r>
              <a:rPr lang="en-US" sz="1200" dirty="0" smtClean="0"/>
              <a:t>------------------</a:t>
            </a:r>
          </a:p>
          <a:p>
            <a:r>
              <a:rPr lang="en-US" sz="1200" dirty="0" smtClean="0"/>
              <a:t>Example Overview</a:t>
            </a:r>
          </a:p>
          <a:p>
            <a:r>
              <a:rPr lang="en-US" sz="1200" dirty="0" smtClean="0"/>
              <a:t>------------------</a:t>
            </a:r>
          </a:p>
          <a:p>
            <a:endParaRPr lang="en-US" sz="1200" dirty="0" smtClean="0"/>
          </a:p>
          <a:p>
            <a:r>
              <a:rPr lang="en-US" sz="1200" dirty="0" smtClean="0"/>
              <a:t>In the PCIe sample example two Shannon EVMs are used to test the PCIe driver. As described in the following figure, Shannon 1 is configured as a Root Complex and Shannon 2 is configured as End Point.</a:t>
            </a:r>
          </a:p>
          <a:p>
            <a:endParaRPr lang="en-US" sz="1200" dirty="0" smtClean="0"/>
          </a:p>
          <a:p>
            <a:r>
              <a:rPr lang="en-US" sz="1200" dirty="0" smtClean="0"/>
              <a:t>       Shannon 1                                       Shannon 2</a:t>
            </a:r>
          </a:p>
          <a:p>
            <a:r>
              <a:rPr lang="en-US" sz="1200" dirty="0" smtClean="0"/>
              <a:t>   ------------------                             ------------------</a:t>
            </a:r>
          </a:p>
          <a:p>
            <a:r>
              <a:rPr lang="en-US" sz="1200" dirty="0" smtClean="0"/>
              <a:t>   |                |                             |                |</a:t>
            </a:r>
          </a:p>
          <a:p>
            <a:r>
              <a:rPr lang="en-US" sz="1200" dirty="0" smtClean="0"/>
              <a:t>   |   Root         |          PCIe Link          |  End Point     |</a:t>
            </a:r>
          </a:p>
          <a:p>
            <a:r>
              <a:rPr lang="en-US" sz="1200" dirty="0" smtClean="0"/>
              <a:t>   |   Complex      | &lt;--------------------------&gt;|                |</a:t>
            </a:r>
          </a:p>
          <a:p>
            <a:r>
              <a:rPr lang="en-US" sz="1200" dirty="0" smtClean="0"/>
              <a:t>   |                |                             |                |</a:t>
            </a:r>
          </a:p>
          <a:p>
            <a:r>
              <a:rPr lang="en-US" sz="1200" dirty="0" smtClean="0"/>
              <a:t>   ------------------                             ------------------</a:t>
            </a:r>
            <a:endParaRPr lang="en-US" sz="12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2" name="Rectangle 2"/>
          <p:cNvSpPr>
            <a:spLocks noGrp="1" noChangeArrowheads="1"/>
          </p:cNvSpPr>
          <p:nvPr>
            <p:ph type="title"/>
          </p:nvPr>
        </p:nvSpPr>
        <p:spPr/>
        <p:txBody>
          <a:bodyPr/>
          <a:lstStyle/>
          <a:p>
            <a:r>
              <a:rPr lang="en-US" dirty="0" smtClean="0"/>
              <a:t>Demo</a:t>
            </a:r>
            <a:endParaRPr lang="en-US" dirty="0"/>
          </a:p>
        </p:txBody>
      </p:sp>
      <p:sp>
        <p:nvSpPr>
          <p:cNvPr id="4" name="Rectangle 3"/>
          <p:cNvSpPr/>
          <p:nvPr/>
        </p:nvSpPr>
        <p:spPr>
          <a:xfrm>
            <a:off x="585216" y="1929384"/>
            <a:ext cx="7680960" cy="3970318"/>
          </a:xfrm>
          <a:prstGeom prst="rect">
            <a:avLst/>
          </a:prstGeom>
        </p:spPr>
        <p:txBody>
          <a:bodyPr wrap="square">
            <a:spAutoFit/>
          </a:bodyPr>
          <a:lstStyle/>
          <a:p>
            <a:r>
              <a:rPr lang="en-US" dirty="0" smtClean="0"/>
              <a:t>At startup, each EVM configures its PCIe subsystem:</a:t>
            </a:r>
          </a:p>
          <a:p>
            <a:r>
              <a:rPr lang="en-US" dirty="0" smtClean="0"/>
              <a:t>• </a:t>
            </a:r>
            <a:r>
              <a:rPr lang="en-US" dirty="0" err="1" smtClean="0"/>
              <a:t>Serdes</a:t>
            </a:r>
            <a:r>
              <a:rPr lang="en-US" dirty="0" smtClean="0"/>
              <a:t>, clock, PLL</a:t>
            </a:r>
          </a:p>
          <a:p>
            <a:r>
              <a:rPr lang="en-US" dirty="0" smtClean="0"/>
              <a:t>• PCIe Mode and Power domain</a:t>
            </a:r>
          </a:p>
          <a:p>
            <a:r>
              <a:rPr lang="en-US" dirty="0" smtClean="0"/>
              <a:t>• Inbound/Outbound address translation and BAR registers</a:t>
            </a:r>
          </a:p>
          <a:p>
            <a:r>
              <a:rPr lang="en-US" dirty="0" smtClean="0"/>
              <a:t>• Link training is triggered</a:t>
            </a:r>
          </a:p>
          <a:p>
            <a:endParaRPr lang="en-US" dirty="0" smtClean="0"/>
          </a:p>
          <a:p>
            <a:r>
              <a:rPr lang="en-US" dirty="0" smtClean="0"/>
              <a:t>Once the PCIe link is established, the following sequence of events will happen:</a:t>
            </a:r>
          </a:p>
          <a:p>
            <a:r>
              <a:rPr lang="en-US" dirty="0" smtClean="0"/>
              <a:t>• Shannon 1 sends data to Shannon 2</a:t>
            </a:r>
          </a:p>
          <a:p>
            <a:r>
              <a:rPr lang="en-US" dirty="0" smtClean="0"/>
              <a:t>• Shannon 2 waits to receive all the data</a:t>
            </a:r>
          </a:p>
          <a:p>
            <a:r>
              <a:rPr lang="en-US" dirty="0" smtClean="0"/>
              <a:t>• Shannon 2 sends the data back to Shannon 1</a:t>
            </a:r>
          </a:p>
          <a:p>
            <a:r>
              <a:rPr lang="en-US" dirty="0" smtClean="0"/>
              <a:t>• Shannon 1 waits to receive all the data</a:t>
            </a:r>
          </a:p>
          <a:p>
            <a:r>
              <a:rPr lang="en-US" dirty="0" smtClean="0"/>
              <a:t>• Shannon 1 verifies if the received data matches the sent data and declares test pass or fail.</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2" name="Rectangle 2"/>
          <p:cNvSpPr>
            <a:spLocks noGrp="1" noChangeArrowheads="1"/>
          </p:cNvSpPr>
          <p:nvPr>
            <p:ph type="title"/>
          </p:nvPr>
        </p:nvSpPr>
        <p:spPr/>
        <p:txBody>
          <a:bodyPr/>
          <a:lstStyle/>
          <a:p>
            <a:r>
              <a:rPr lang="en-US" dirty="0" smtClean="0"/>
              <a:t>Demo</a:t>
            </a:r>
            <a:endParaRPr lang="en-US" dirty="0"/>
          </a:p>
        </p:txBody>
      </p:sp>
      <p:sp>
        <p:nvSpPr>
          <p:cNvPr id="5" name="Rectangle 4"/>
          <p:cNvSpPr/>
          <p:nvPr/>
        </p:nvSpPr>
        <p:spPr>
          <a:xfrm>
            <a:off x="621792" y="1892808"/>
            <a:ext cx="7973568" cy="3970318"/>
          </a:xfrm>
          <a:prstGeom prst="rect">
            <a:avLst/>
          </a:prstGeom>
        </p:spPr>
        <p:txBody>
          <a:bodyPr wrap="square">
            <a:spAutoFit/>
          </a:bodyPr>
          <a:lstStyle/>
          <a:p>
            <a:r>
              <a:rPr lang="en-US" dirty="0" smtClean="0"/>
              <a:t>-------------------------</a:t>
            </a:r>
          </a:p>
          <a:p>
            <a:r>
              <a:rPr lang="en-US" dirty="0" smtClean="0"/>
              <a:t>Steps to run the example</a:t>
            </a:r>
          </a:p>
          <a:p>
            <a:r>
              <a:rPr lang="en-US" dirty="0" smtClean="0"/>
              <a:t>-------------------------</a:t>
            </a:r>
          </a:p>
          <a:p>
            <a:r>
              <a:rPr lang="en-US" dirty="0" smtClean="0"/>
              <a:t>1. Build the example</a:t>
            </a:r>
          </a:p>
          <a:p>
            <a:r>
              <a:rPr lang="en-US" dirty="0" smtClean="0"/>
              <a:t>2. Do a System Reset in both EVMs</a:t>
            </a:r>
          </a:p>
          <a:p>
            <a:r>
              <a:rPr lang="en-US" dirty="0" smtClean="0"/>
              <a:t>3. Load </a:t>
            </a:r>
            <a:r>
              <a:rPr lang="en-US" dirty="0" err="1" smtClean="0"/>
              <a:t>exampleProject.out</a:t>
            </a:r>
            <a:r>
              <a:rPr lang="en-US" dirty="0" smtClean="0"/>
              <a:t> in core zero in both EVMs</a:t>
            </a:r>
          </a:p>
          <a:p>
            <a:r>
              <a:rPr lang="en-US" dirty="0" smtClean="0"/>
              <a:t>4. In Shannon 1, use CCS watch window to modify the value of global</a:t>
            </a:r>
          </a:p>
          <a:p>
            <a:r>
              <a:rPr lang="en-US" dirty="0" smtClean="0"/>
              <a:t>   variable </a:t>
            </a:r>
            <a:r>
              <a:rPr lang="en-US" dirty="0" err="1" smtClean="0"/>
              <a:t>PcieModeGbl</a:t>
            </a:r>
            <a:r>
              <a:rPr lang="en-US" dirty="0" smtClean="0"/>
              <a:t>. In this example, Shannon 1 is a Root Complex,</a:t>
            </a:r>
          </a:p>
          <a:p>
            <a:r>
              <a:rPr lang="en-US" dirty="0" smtClean="0"/>
              <a:t>   therefore set </a:t>
            </a:r>
            <a:r>
              <a:rPr lang="en-US" dirty="0" err="1" smtClean="0"/>
              <a:t>PcieModeGbl</a:t>
            </a:r>
            <a:r>
              <a:rPr lang="en-US" dirty="0" smtClean="0"/>
              <a:t> to </a:t>
            </a:r>
            <a:r>
              <a:rPr lang="en-US" dirty="0" err="1" smtClean="0"/>
              <a:t>pcie_RC_MODE</a:t>
            </a:r>
            <a:r>
              <a:rPr lang="en-US" dirty="0" smtClean="0"/>
              <a:t> (this can be done through a drop down</a:t>
            </a:r>
          </a:p>
          <a:p>
            <a:r>
              <a:rPr lang="en-US" dirty="0" smtClean="0"/>
              <a:t>   menu in the watch window).</a:t>
            </a:r>
          </a:p>
          <a:p>
            <a:r>
              <a:rPr lang="en-US" dirty="0" smtClean="0"/>
              <a:t>5. Click the "Run" button in CCS for both EVMs (it is okay to have a few seconds between</a:t>
            </a:r>
          </a:p>
          <a:p>
            <a:r>
              <a:rPr lang="en-US" dirty="0" smtClean="0"/>
              <a:t>   the "Run" buttons are clicked in both sides).</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2" name="Rectangle 2"/>
          <p:cNvSpPr>
            <a:spLocks noGrp="1" noChangeArrowheads="1"/>
          </p:cNvSpPr>
          <p:nvPr>
            <p:ph type="title"/>
          </p:nvPr>
        </p:nvSpPr>
        <p:spPr/>
        <p:txBody>
          <a:bodyPr/>
          <a:lstStyle/>
          <a:p>
            <a:r>
              <a:rPr lang="en-US" dirty="0" smtClean="0"/>
              <a:t>Demo</a:t>
            </a:r>
            <a:endParaRPr lang="en-US" dirty="0"/>
          </a:p>
        </p:txBody>
      </p:sp>
      <p:sp>
        <p:nvSpPr>
          <p:cNvPr id="4" name="Rectangle 3"/>
          <p:cNvSpPr/>
          <p:nvPr/>
        </p:nvSpPr>
        <p:spPr>
          <a:xfrm>
            <a:off x="548640" y="1582341"/>
            <a:ext cx="8046720" cy="3139321"/>
          </a:xfrm>
          <a:prstGeom prst="rect">
            <a:avLst/>
          </a:prstGeom>
        </p:spPr>
        <p:txBody>
          <a:bodyPr wrap="square">
            <a:spAutoFit/>
          </a:bodyPr>
          <a:lstStyle/>
          <a:p>
            <a:r>
              <a:rPr lang="en-US" dirty="0" smtClean="0"/>
              <a:t>-------------------------</a:t>
            </a:r>
          </a:p>
          <a:p>
            <a:r>
              <a:rPr lang="en-US" dirty="0" smtClean="0"/>
              <a:t>Expected result</a:t>
            </a:r>
          </a:p>
          <a:p>
            <a:r>
              <a:rPr lang="en-US" dirty="0" smtClean="0"/>
              <a:t>-------------------------</a:t>
            </a:r>
          </a:p>
          <a:p>
            <a:r>
              <a:rPr lang="en-US" dirty="0" smtClean="0"/>
              <a:t>1. In Shannon 1 CCS console the status of the test will be updated. At the end, the message </a:t>
            </a:r>
          </a:p>
          <a:p>
            <a:r>
              <a:rPr lang="en-US" dirty="0" smtClean="0"/>
              <a:t>   "Test passed" is expected.</a:t>
            </a:r>
          </a:p>
          <a:p>
            <a:r>
              <a:rPr lang="en-US" dirty="0" smtClean="0"/>
              <a:t>2. In Shannon 2 CCS console the status of the test will be updated. At the end, the message </a:t>
            </a:r>
          </a:p>
          <a:p>
            <a:r>
              <a:rPr lang="en-US" dirty="0" smtClean="0"/>
              <a:t>   "End of test" is expected.</a:t>
            </a:r>
          </a:p>
          <a:p>
            <a:endParaRPr lang="en-US" dirty="0" smtClean="0"/>
          </a:p>
          <a:p>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p:cNvSpPr>
          <p:nvPr>
            <p:ph type="title"/>
          </p:nvPr>
        </p:nvSpPr>
        <p:spPr/>
        <p:txBody>
          <a:bodyPr/>
          <a:lstStyle/>
          <a:p>
            <a:r>
              <a:rPr lang="en-US" b="0" dirty="0" smtClean="0"/>
              <a:t>For More Information</a:t>
            </a:r>
          </a:p>
        </p:txBody>
      </p:sp>
      <p:sp>
        <p:nvSpPr>
          <p:cNvPr id="113667" name="Rectangle 3"/>
          <p:cNvSpPr>
            <a:spLocks noGrp="1"/>
          </p:cNvSpPr>
          <p:nvPr>
            <p:ph idx="1"/>
          </p:nvPr>
        </p:nvSpPr>
        <p:spPr/>
        <p:txBody>
          <a:bodyPr/>
          <a:lstStyle/>
          <a:p>
            <a:r>
              <a:rPr lang="en-US" dirty="0" smtClean="0"/>
              <a:t>For more information, refer to the </a:t>
            </a:r>
            <a:r>
              <a:rPr lang="en-US" dirty="0" smtClean="0">
                <a:hlinkClick r:id="rId4"/>
              </a:rPr>
              <a:t>PCI Express (PCIe) for KeyStone Devices User’s Guide</a:t>
            </a:r>
            <a:r>
              <a:rPr lang="en-US" dirty="0" smtClean="0"/>
              <a:t>.</a:t>
            </a:r>
          </a:p>
          <a:p>
            <a:r>
              <a:rPr lang="en-US" dirty="0" smtClean="0"/>
              <a:t>For questions regarding topics covered in this training, visit the support forums at the</a:t>
            </a:r>
            <a:br>
              <a:rPr lang="en-US" dirty="0" smtClean="0"/>
            </a:br>
            <a:r>
              <a:rPr lang="en-US" dirty="0" smtClean="0">
                <a:hlinkClick r:id="rId5"/>
              </a:rPr>
              <a:t>TI E2E Community</a:t>
            </a:r>
            <a:r>
              <a:rPr lang="en-US" dirty="0" smtClean="0"/>
              <a:t> website.</a:t>
            </a:r>
          </a:p>
        </p:txBody>
      </p:sp>
    </p:spTree>
    <p:custDataLst>
      <p:tags r:id="rId1"/>
    </p:custData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Rectangle 2"/>
          <p:cNvSpPr>
            <a:spLocks noGrp="1" noChangeArrowheads="1"/>
          </p:cNvSpPr>
          <p:nvPr>
            <p:ph type="title"/>
          </p:nvPr>
        </p:nvSpPr>
        <p:spPr/>
        <p:txBody>
          <a:bodyPr/>
          <a:lstStyle/>
          <a:p>
            <a:r>
              <a:rPr lang="en-US" dirty="0"/>
              <a:t>Agenda</a:t>
            </a:r>
          </a:p>
        </p:txBody>
      </p:sp>
      <p:sp>
        <p:nvSpPr>
          <p:cNvPr id="246787" name="Rectangle 3"/>
          <p:cNvSpPr>
            <a:spLocks noGrp="1" noChangeArrowheads="1"/>
          </p:cNvSpPr>
          <p:nvPr>
            <p:ph idx="1"/>
          </p:nvPr>
        </p:nvSpPr>
        <p:spPr/>
        <p:txBody>
          <a:bodyPr/>
          <a:lstStyle/>
          <a:p>
            <a:r>
              <a:rPr lang="en-US" b="1" dirty="0" smtClean="0"/>
              <a:t>PCIe </a:t>
            </a:r>
            <a:r>
              <a:rPr lang="en-US" b="1" dirty="0"/>
              <a:t>Overview</a:t>
            </a:r>
          </a:p>
          <a:p>
            <a:r>
              <a:rPr lang="en-US" dirty="0"/>
              <a:t>Address Translation</a:t>
            </a:r>
          </a:p>
          <a:p>
            <a:r>
              <a:rPr lang="en-US" altLang="zh-CN" dirty="0">
                <a:ea typeface="宋体" charset="-122"/>
              </a:rPr>
              <a:t>Configuration</a:t>
            </a:r>
          </a:p>
          <a:p>
            <a:r>
              <a:rPr lang="en-US" altLang="zh-CN" dirty="0" smtClean="0">
                <a:ea typeface="宋体" charset="-122"/>
              </a:rPr>
              <a:t>PCIe Demo </a:t>
            </a:r>
            <a:endParaRPr lang="en-US" altLang="zh-CN" dirty="0">
              <a:ea typeface="宋体"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19456" y="6461236"/>
            <a:ext cx="8741664" cy="369332"/>
          </a:xfrm>
          <a:prstGeom prst="rect">
            <a:avLst/>
          </a:prstGeom>
          <a:solidFill>
            <a:schemeClr val="bg1"/>
          </a:solidFill>
        </p:spPr>
        <p:txBody>
          <a:bodyPr wrap="square" rtlCol="0">
            <a:spAutoFit/>
          </a:bodyPr>
          <a:lstStyle/>
          <a:p>
            <a:endParaRPr lang="en-US" dirty="0"/>
          </a:p>
        </p:txBody>
      </p:sp>
      <p:sp>
        <p:nvSpPr>
          <p:cNvPr id="256002" name="Rectangle 2"/>
          <p:cNvSpPr>
            <a:spLocks noGrp="1" noChangeArrowheads="1"/>
          </p:cNvSpPr>
          <p:nvPr>
            <p:ph type="title"/>
          </p:nvPr>
        </p:nvSpPr>
        <p:spPr/>
        <p:txBody>
          <a:bodyPr/>
          <a:lstStyle/>
          <a:p>
            <a:r>
              <a:rPr lang="en-US" dirty="0" smtClean="0"/>
              <a:t>PCIe </a:t>
            </a:r>
            <a:r>
              <a:rPr lang="en-US" dirty="0"/>
              <a:t>Topology Example </a:t>
            </a:r>
          </a:p>
        </p:txBody>
      </p:sp>
      <p:sp>
        <p:nvSpPr>
          <p:cNvPr id="256003" name="Rectangle 3"/>
          <p:cNvSpPr>
            <a:spLocks noGrp="1" noChangeArrowheads="1"/>
          </p:cNvSpPr>
          <p:nvPr>
            <p:ph idx="1"/>
          </p:nvPr>
        </p:nvSpPr>
        <p:spPr>
          <a:xfrm>
            <a:off x="333375" y="1185863"/>
            <a:ext cx="8591169" cy="2279650"/>
          </a:xfrm>
        </p:spPr>
        <p:txBody>
          <a:bodyPr/>
          <a:lstStyle/>
          <a:p>
            <a:pPr>
              <a:lnSpc>
                <a:spcPct val="80000"/>
              </a:lnSpc>
            </a:pPr>
            <a:r>
              <a:rPr lang="en-US" sz="2400" dirty="0" smtClean="0"/>
              <a:t>PCIe: A </a:t>
            </a:r>
            <a:r>
              <a:rPr lang="en-US" sz="2400" dirty="0"/>
              <a:t>tree structure with nodes connected to each other via point-to-point links.</a:t>
            </a:r>
            <a:r>
              <a:rPr lang="en-US" altLang="zh-CN" sz="2400" dirty="0">
                <a:ea typeface="宋体" charset="-122"/>
              </a:rPr>
              <a:t> </a:t>
            </a:r>
            <a:endParaRPr lang="en-US" sz="2400" dirty="0"/>
          </a:p>
          <a:p>
            <a:pPr>
              <a:lnSpc>
                <a:spcPct val="80000"/>
              </a:lnSpc>
            </a:pPr>
            <a:r>
              <a:rPr lang="en-US" sz="2400" dirty="0"/>
              <a:t>The root node is called the root complex (RC).</a:t>
            </a:r>
          </a:p>
          <a:p>
            <a:pPr>
              <a:lnSpc>
                <a:spcPct val="80000"/>
              </a:lnSpc>
            </a:pPr>
            <a:r>
              <a:rPr lang="en-US" sz="2400" dirty="0"/>
              <a:t>The leaf nodes are called end points (EP) and the nodes that connect multiple devices to each other are called switches (SW).</a:t>
            </a:r>
          </a:p>
        </p:txBody>
      </p:sp>
      <p:pic>
        <p:nvPicPr>
          <p:cNvPr id="256005" name="Picture 5"/>
          <p:cNvPicPr>
            <a:picLocks noChangeAspect="1" noChangeArrowheads="1"/>
          </p:cNvPicPr>
          <p:nvPr/>
        </p:nvPicPr>
        <p:blipFill>
          <a:blip r:embed="rId3" cstate="print"/>
          <a:srcRect/>
          <a:stretch>
            <a:fillRect/>
          </a:stretch>
        </p:blipFill>
        <p:spPr bwMode="auto">
          <a:xfrm>
            <a:off x="2999233" y="2916238"/>
            <a:ext cx="5797106" cy="3845498"/>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idx="4294967295"/>
          </p:nvPr>
        </p:nvSpPr>
        <p:spPr/>
        <p:txBody>
          <a:bodyPr/>
          <a:lstStyle/>
          <a:p>
            <a:pPr eaLnBrk="1" hangingPunct="1"/>
            <a:r>
              <a:rPr lang="en-US" b="0" dirty="0" smtClean="0"/>
              <a:t>KeyStone Architecture</a:t>
            </a:r>
          </a:p>
        </p:txBody>
      </p:sp>
      <p:sp>
        <p:nvSpPr>
          <p:cNvPr id="55299" name="Rectangle 4"/>
          <p:cNvSpPr>
            <a:spLocks noGrp="1" noChangeArrowheads="1"/>
          </p:cNvSpPr>
          <p:nvPr>
            <p:ph type="body" sz="half" idx="4294967295"/>
          </p:nvPr>
        </p:nvSpPr>
        <p:spPr>
          <a:xfrm>
            <a:off x="5464175" y="2400300"/>
            <a:ext cx="3451225" cy="3352800"/>
          </a:xfrm>
        </p:spPr>
        <p:txBody>
          <a:bodyPr/>
          <a:lstStyle/>
          <a:p>
            <a:pPr marL="227013" indent="-227013" eaLnBrk="1" hangingPunct="1">
              <a:lnSpc>
                <a:spcPct val="80000"/>
              </a:lnSpc>
              <a:spcBef>
                <a:spcPct val="0"/>
              </a:spcBef>
              <a:spcAft>
                <a:spcPct val="10000"/>
              </a:spcAft>
            </a:pPr>
            <a:r>
              <a:rPr lang="en-US" sz="1800" dirty="0" smtClean="0"/>
              <a:t>SGMII allows two 10/100/1000 Ethernet interfaces </a:t>
            </a:r>
          </a:p>
          <a:p>
            <a:pPr marL="227013" indent="-227013" eaLnBrk="1" hangingPunct="1">
              <a:lnSpc>
                <a:spcPct val="80000"/>
              </a:lnSpc>
              <a:spcBef>
                <a:spcPct val="0"/>
              </a:spcBef>
              <a:spcAft>
                <a:spcPct val="10000"/>
              </a:spcAft>
            </a:pPr>
            <a:r>
              <a:rPr lang="en-US" sz="1800" dirty="0" smtClean="0"/>
              <a:t>Four high-bandwidth Serial RapidIO (SRIO) lanes for inter-DSP applications</a:t>
            </a:r>
          </a:p>
          <a:p>
            <a:pPr marL="227013" indent="-227013" eaLnBrk="1" hangingPunct="1">
              <a:lnSpc>
                <a:spcPct val="80000"/>
              </a:lnSpc>
              <a:spcBef>
                <a:spcPct val="0"/>
              </a:spcBef>
              <a:spcAft>
                <a:spcPct val="10000"/>
              </a:spcAft>
            </a:pPr>
            <a:r>
              <a:rPr lang="en-US" sz="1800" dirty="0" smtClean="0"/>
              <a:t>SPI for boot operations</a:t>
            </a:r>
          </a:p>
          <a:p>
            <a:pPr marL="227013" indent="-227013" eaLnBrk="1" hangingPunct="1">
              <a:lnSpc>
                <a:spcPct val="80000"/>
              </a:lnSpc>
              <a:spcBef>
                <a:spcPct val="0"/>
              </a:spcBef>
              <a:spcAft>
                <a:spcPct val="10000"/>
              </a:spcAft>
            </a:pPr>
            <a:r>
              <a:rPr lang="en-US" sz="1800" dirty="0" smtClean="0"/>
              <a:t>UART for development/testing</a:t>
            </a:r>
          </a:p>
          <a:p>
            <a:pPr marL="227013" indent="-227013" eaLnBrk="1" hangingPunct="1">
              <a:lnSpc>
                <a:spcPct val="80000"/>
              </a:lnSpc>
              <a:spcBef>
                <a:spcPct val="0"/>
              </a:spcBef>
              <a:spcAft>
                <a:spcPct val="10000"/>
              </a:spcAft>
            </a:pPr>
            <a:r>
              <a:rPr lang="en-US" sz="1800" b="1" dirty="0" smtClean="0"/>
              <a:t>Two PCIe at 5 Gbps </a:t>
            </a:r>
          </a:p>
          <a:p>
            <a:pPr marL="227013" indent="-227013" eaLnBrk="1" hangingPunct="1">
              <a:lnSpc>
                <a:spcPct val="80000"/>
              </a:lnSpc>
              <a:spcBef>
                <a:spcPct val="0"/>
              </a:spcBef>
              <a:spcAft>
                <a:spcPct val="10000"/>
              </a:spcAft>
            </a:pPr>
            <a:r>
              <a:rPr lang="en-US" altLang="zh-CN" sz="1800" dirty="0" smtClean="0">
                <a:ea typeface="宋体" pitchFamily="2" charset="-122"/>
              </a:rPr>
              <a:t>I</a:t>
            </a:r>
            <a:r>
              <a:rPr lang="en-US" altLang="zh-CN" sz="1800" baseline="30000" dirty="0" smtClean="0">
                <a:ea typeface="宋体" pitchFamily="2" charset="-122"/>
              </a:rPr>
              <a:t>2</a:t>
            </a:r>
            <a:r>
              <a:rPr lang="en-US" altLang="zh-CN" sz="1800" dirty="0" smtClean="0">
                <a:ea typeface="宋体" pitchFamily="2" charset="-122"/>
              </a:rPr>
              <a:t>C</a:t>
            </a:r>
            <a:r>
              <a:rPr lang="en-US" sz="1800" dirty="0" smtClean="0"/>
              <a:t> for EPROM at 400 Kbps</a:t>
            </a:r>
          </a:p>
          <a:p>
            <a:pPr marL="227013" indent="-227013" eaLnBrk="1" hangingPunct="1">
              <a:lnSpc>
                <a:spcPct val="80000"/>
              </a:lnSpc>
              <a:spcBef>
                <a:spcPct val="0"/>
              </a:spcBef>
              <a:spcAft>
                <a:spcPct val="10000"/>
              </a:spcAft>
            </a:pPr>
            <a:r>
              <a:rPr lang="en-US" sz="1800" dirty="0" smtClean="0"/>
              <a:t>Application-specific Interfaces:</a:t>
            </a:r>
          </a:p>
          <a:p>
            <a:pPr marL="523875" lvl="1" indent="-227013" eaLnBrk="1" hangingPunct="1">
              <a:lnSpc>
                <a:spcPct val="80000"/>
              </a:lnSpc>
              <a:spcBef>
                <a:spcPct val="0"/>
              </a:spcBef>
              <a:spcAft>
                <a:spcPct val="10000"/>
              </a:spcAft>
            </a:pPr>
            <a:r>
              <a:rPr lang="en-US" sz="1600" dirty="0" smtClean="0"/>
              <a:t>Antenna Interface 2 (AIF2) for wireless applications</a:t>
            </a:r>
          </a:p>
          <a:p>
            <a:pPr marL="523875" lvl="1" indent="-227013" eaLnBrk="1" hangingPunct="1">
              <a:lnSpc>
                <a:spcPct val="80000"/>
              </a:lnSpc>
              <a:spcBef>
                <a:spcPct val="0"/>
              </a:spcBef>
              <a:spcAft>
                <a:spcPct val="10000"/>
              </a:spcAft>
            </a:pPr>
            <a:r>
              <a:rPr lang="en-US" sz="1600" dirty="0" smtClean="0"/>
              <a:t>Telecommunications Serial Port (TSIP) x2 for media applications</a:t>
            </a:r>
          </a:p>
        </p:txBody>
      </p:sp>
      <p:sp>
        <p:nvSpPr>
          <p:cNvPr id="55300" name="AutoShape 5"/>
          <p:cNvSpPr>
            <a:spLocks noChangeArrowheads="1"/>
          </p:cNvSpPr>
          <p:nvPr/>
        </p:nvSpPr>
        <p:spPr bwMode="auto">
          <a:xfrm>
            <a:off x="5422900" y="2303463"/>
            <a:ext cx="3568700" cy="3449637"/>
          </a:xfrm>
          <a:prstGeom prst="roundRect">
            <a:avLst>
              <a:gd name="adj" fmla="val 8954"/>
            </a:avLst>
          </a:prstGeom>
          <a:noFill/>
          <a:ln w="19050" algn="ctr">
            <a:solidFill>
              <a:schemeClr val="tx1"/>
            </a:solidFill>
            <a:round/>
            <a:headEnd/>
            <a:tailEnd/>
          </a:ln>
        </p:spPr>
        <p:txBody>
          <a:bodyPr wrap="none" anchor="ctr"/>
          <a:lstStyle/>
          <a:p>
            <a:endParaRPr lang="en-US" dirty="0">
              <a:solidFill>
                <a:srgbClr val="000000"/>
              </a:solidFill>
            </a:endParaRPr>
          </a:p>
        </p:txBody>
      </p:sp>
      <p:sp>
        <p:nvSpPr>
          <p:cNvPr id="55301" name="Rectangle 16"/>
          <p:cNvSpPr>
            <a:spLocks noChangeArrowheads="1"/>
          </p:cNvSpPr>
          <p:nvPr/>
        </p:nvSpPr>
        <p:spPr bwMode="auto">
          <a:xfrm>
            <a:off x="5400675" y="1195388"/>
            <a:ext cx="3629025" cy="274637"/>
          </a:xfrm>
          <a:prstGeom prst="rect">
            <a:avLst/>
          </a:prstGeom>
          <a:noFill/>
          <a:ln w="9525">
            <a:solidFill>
              <a:schemeClr val="tx1"/>
            </a:solidFill>
            <a:miter lim="800000"/>
            <a:headEnd/>
            <a:tailEnd/>
          </a:ln>
        </p:spPr>
        <p:txBody>
          <a:bodyPr wrap="none" anchor="ctr"/>
          <a:lstStyle/>
          <a:p>
            <a:pPr algn="ctr"/>
            <a:r>
              <a:rPr lang="en-US" sz="1800" dirty="0">
                <a:solidFill>
                  <a:srgbClr val="000000"/>
                </a:solidFill>
                <a:latin typeface="Calibri" pitchFamily="34" charset="0"/>
              </a:rPr>
              <a:t>Memory Expansion</a:t>
            </a:r>
          </a:p>
        </p:txBody>
      </p:sp>
      <p:sp>
        <p:nvSpPr>
          <p:cNvPr id="55302" name="PPTShape_0"/>
          <p:cNvSpPr>
            <a:spLocks noChangeArrowheads="1"/>
          </p:cNvSpPr>
          <p:nvPr/>
        </p:nvSpPr>
        <p:spPr bwMode="auto">
          <a:xfrm>
            <a:off x="5402263" y="1470025"/>
            <a:ext cx="3629025" cy="274638"/>
          </a:xfrm>
          <a:prstGeom prst="rect">
            <a:avLst/>
          </a:prstGeom>
          <a:noFill/>
          <a:ln w="9525">
            <a:solidFill>
              <a:schemeClr val="tx1"/>
            </a:solidFill>
            <a:miter lim="800000"/>
            <a:headEnd/>
            <a:tailEnd/>
          </a:ln>
        </p:spPr>
        <p:txBody>
          <a:bodyPr wrap="none" anchor="ctr"/>
          <a:lstStyle/>
          <a:p>
            <a:pPr algn="ctr"/>
            <a:r>
              <a:rPr lang="en-US" sz="1800" dirty="0">
                <a:solidFill>
                  <a:srgbClr val="000000"/>
                </a:solidFill>
                <a:latin typeface="Calibri" pitchFamily="34" charset="0"/>
              </a:rPr>
              <a:t>Multicore Navigator</a:t>
            </a:r>
          </a:p>
        </p:txBody>
      </p:sp>
      <p:sp>
        <p:nvSpPr>
          <p:cNvPr id="55303" name="PPTShape_1"/>
          <p:cNvSpPr>
            <a:spLocks noChangeArrowheads="1"/>
          </p:cNvSpPr>
          <p:nvPr/>
        </p:nvSpPr>
        <p:spPr bwMode="auto">
          <a:xfrm>
            <a:off x="5400675" y="914400"/>
            <a:ext cx="3629025" cy="274638"/>
          </a:xfrm>
          <a:prstGeom prst="rect">
            <a:avLst/>
          </a:prstGeom>
          <a:noFill/>
          <a:ln w="9525">
            <a:solidFill>
              <a:schemeClr val="tx1"/>
            </a:solidFill>
            <a:miter lim="800000"/>
            <a:headEnd/>
            <a:tailEnd/>
          </a:ln>
        </p:spPr>
        <p:txBody>
          <a:bodyPr wrap="none" anchor="ctr"/>
          <a:lstStyle/>
          <a:p>
            <a:pPr algn="ctr"/>
            <a:r>
              <a:rPr lang="en-US" sz="1800" dirty="0">
                <a:solidFill>
                  <a:srgbClr val="000000"/>
                </a:solidFill>
                <a:latin typeface="Calibri" pitchFamily="34" charset="0"/>
              </a:rPr>
              <a:t>CorePac &amp; Memory Subsystem</a:t>
            </a:r>
          </a:p>
        </p:txBody>
      </p:sp>
      <p:sp>
        <p:nvSpPr>
          <p:cNvPr id="55304" name="Rectangle 19"/>
          <p:cNvSpPr>
            <a:spLocks noChangeArrowheads="1"/>
          </p:cNvSpPr>
          <p:nvPr/>
        </p:nvSpPr>
        <p:spPr bwMode="auto">
          <a:xfrm>
            <a:off x="5400675" y="2027238"/>
            <a:ext cx="3629025" cy="274637"/>
          </a:xfrm>
          <a:prstGeom prst="rect">
            <a:avLst/>
          </a:prstGeom>
          <a:noFill/>
          <a:ln w="9525">
            <a:solidFill>
              <a:schemeClr val="tx1"/>
            </a:solidFill>
            <a:miter lim="800000"/>
            <a:headEnd/>
            <a:tailEnd/>
          </a:ln>
        </p:spPr>
        <p:txBody>
          <a:bodyPr wrap="none" anchor="ctr"/>
          <a:lstStyle/>
          <a:p>
            <a:pPr algn="ctr"/>
            <a:r>
              <a:rPr lang="en-US" sz="1800" dirty="0">
                <a:solidFill>
                  <a:srgbClr val="000000"/>
                </a:solidFill>
                <a:latin typeface="Calibri" pitchFamily="34" charset="0"/>
              </a:rPr>
              <a:t>External Interfaces</a:t>
            </a:r>
          </a:p>
        </p:txBody>
      </p:sp>
      <p:sp>
        <p:nvSpPr>
          <p:cNvPr id="55305" name="PPTShape_2"/>
          <p:cNvSpPr>
            <a:spLocks noChangeArrowheads="1"/>
          </p:cNvSpPr>
          <p:nvPr/>
        </p:nvSpPr>
        <p:spPr bwMode="auto">
          <a:xfrm>
            <a:off x="5402263" y="1752600"/>
            <a:ext cx="3629025" cy="274638"/>
          </a:xfrm>
          <a:prstGeom prst="rect">
            <a:avLst/>
          </a:prstGeom>
          <a:noFill/>
          <a:ln w="9525">
            <a:solidFill>
              <a:schemeClr val="tx1"/>
            </a:solidFill>
            <a:miter lim="800000"/>
            <a:headEnd/>
            <a:tailEnd/>
          </a:ln>
        </p:spPr>
        <p:txBody>
          <a:bodyPr wrap="none" anchor="ctr"/>
          <a:lstStyle/>
          <a:p>
            <a:pPr algn="ctr"/>
            <a:r>
              <a:rPr lang="en-US" sz="1800" dirty="0">
                <a:solidFill>
                  <a:srgbClr val="000000"/>
                </a:solidFill>
                <a:latin typeface="Calibri" pitchFamily="34" charset="0"/>
              </a:rPr>
              <a:t>Network Coprocessor</a:t>
            </a:r>
          </a:p>
        </p:txBody>
      </p:sp>
      <p:grpSp>
        <p:nvGrpSpPr>
          <p:cNvPr id="2" name="Group 419"/>
          <p:cNvGrpSpPr>
            <a:grpSpLocks noChangeAspect="1"/>
          </p:cNvGrpSpPr>
          <p:nvPr/>
        </p:nvGrpSpPr>
        <p:grpSpPr bwMode="auto">
          <a:xfrm>
            <a:off x="0" y="914400"/>
            <a:ext cx="5349875" cy="5440363"/>
            <a:chOff x="0" y="552"/>
            <a:chExt cx="3479" cy="3538"/>
          </a:xfrm>
        </p:grpSpPr>
        <p:sp>
          <p:nvSpPr>
            <p:cNvPr id="55307" name="AutoShape 418"/>
            <p:cNvSpPr>
              <a:spLocks noChangeAspect="1" noChangeArrowheads="1" noTextEdit="1"/>
            </p:cNvSpPr>
            <p:nvPr/>
          </p:nvSpPr>
          <p:spPr bwMode="auto">
            <a:xfrm>
              <a:off x="0" y="552"/>
              <a:ext cx="3479" cy="3538"/>
            </a:xfrm>
            <a:prstGeom prst="rect">
              <a:avLst/>
            </a:prstGeom>
            <a:noFill/>
            <a:ln w="9525">
              <a:noFill/>
              <a:miter lim="800000"/>
              <a:headEnd/>
              <a:tailEnd/>
            </a:ln>
          </p:spPr>
          <p:txBody>
            <a:bodyPr/>
            <a:lstStyle/>
            <a:p>
              <a:endParaRPr lang="en-US" dirty="0"/>
            </a:p>
          </p:txBody>
        </p:sp>
        <p:grpSp>
          <p:nvGrpSpPr>
            <p:cNvPr id="3" name="Group 620"/>
            <p:cNvGrpSpPr>
              <a:grpSpLocks/>
            </p:cNvGrpSpPr>
            <p:nvPr/>
          </p:nvGrpSpPr>
          <p:grpSpPr bwMode="auto">
            <a:xfrm>
              <a:off x="162" y="563"/>
              <a:ext cx="3306" cy="3350"/>
              <a:chOff x="162" y="563"/>
              <a:chExt cx="3306" cy="3350"/>
            </a:xfrm>
          </p:grpSpPr>
          <p:sp>
            <p:nvSpPr>
              <p:cNvPr id="55517" name="Rectangle 420"/>
              <p:cNvSpPr>
                <a:spLocks noChangeArrowheads="1"/>
              </p:cNvSpPr>
              <p:nvPr/>
            </p:nvSpPr>
            <p:spPr bwMode="auto">
              <a:xfrm>
                <a:off x="162" y="563"/>
                <a:ext cx="3306" cy="3350"/>
              </a:xfrm>
              <a:prstGeom prst="rect">
                <a:avLst/>
              </a:prstGeom>
              <a:noFill/>
              <a:ln w="6" cap="rnd">
                <a:solidFill>
                  <a:srgbClr val="24211D"/>
                </a:solidFill>
                <a:round/>
                <a:headEnd/>
                <a:tailEnd/>
              </a:ln>
            </p:spPr>
            <p:txBody>
              <a:bodyPr/>
              <a:lstStyle/>
              <a:p>
                <a:pPr algn="l" eaLnBrk="0" hangingPunct="0"/>
                <a:endParaRPr lang="en-US" sz="1800" dirty="0">
                  <a:solidFill>
                    <a:srgbClr val="000000"/>
                  </a:solidFill>
                </a:endParaRPr>
              </a:p>
            </p:txBody>
          </p:sp>
          <p:sp>
            <p:nvSpPr>
              <p:cNvPr id="55518" name="Rectangle 421"/>
              <p:cNvSpPr>
                <a:spLocks noChangeArrowheads="1"/>
              </p:cNvSpPr>
              <p:nvPr/>
            </p:nvSpPr>
            <p:spPr bwMode="auto">
              <a:xfrm>
                <a:off x="619" y="2912"/>
                <a:ext cx="1514" cy="995"/>
              </a:xfrm>
              <a:prstGeom prst="rect">
                <a:avLst/>
              </a:prstGeom>
              <a:solidFill>
                <a:schemeClr val="bg1"/>
              </a:solidFill>
              <a:ln w="6" cap="rnd">
                <a:solidFill>
                  <a:srgbClr val="24211D"/>
                </a:solidFill>
                <a:round/>
                <a:headEnd/>
                <a:tailEnd/>
              </a:ln>
            </p:spPr>
            <p:txBody>
              <a:bodyPr/>
              <a:lstStyle/>
              <a:p>
                <a:pPr algn="l" eaLnBrk="0" hangingPunct="0"/>
                <a:endParaRPr lang="en-US" sz="1800" dirty="0">
                  <a:solidFill>
                    <a:srgbClr val="000000"/>
                  </a:solidFill>
                </a:endParaRPr>
              </a:p>
            </p:txBody>
          </p:sp>
          <p:sp>
            <p:nvSpPr>
              <p:cNvPr id="55519" name="Rectangle 422"/>
              <p:cNvSpPr>
                <a:spLocks noChangeArrowheads="1"/>
              </p:cNvSpPr>
              <p:nvPr/>
            </p:nvSpPr>
            <p:spPr bwMode="auto">
              <a:xfrm>
                <a:off x="2655" y="568"/>
                <a:ext cx="808" cy="1764"/>
              </a:xfrm>
              <a:prstGeom prst="rect">
                <a:avLst/>
              </a:prstGeom>
              <a:solidFill>
                <a:srgbClr val="DDDDDC"/>
              </a:solidFill>
              <a:ln w="6" cap="rnd">
                <a:solidFill>
                  <a:srgbClr val="24211D"/>
                </a:solidFill>
                <a:round/>
                <a:headEnd/>
                <a:tailEnd/>
              </a:ln>
            </p:spPr>
            <p:txBody>
              <a:bodyPr/>
              <a:lstStyle/>
              <a:p>
                <a:pPr algn="l" eaLnBrk="0" hangingPunct="0"/>
                <a:endParaRPr lang="en-US" sz="1800" dirty="0">
                  <a:solidFill>
                    <a:srgbClr val="000000"/>
                  </a:solidFill>
                </a:endParaRPr>
              </a:p>
            </p:txBody>
          </p:sp>
          <p:sp>
            <p:nvSpPr>
              <p:cNvPr id="55520" name="Rectangle 423"/>
              <p:cNvSpPr>
                <a:spLocks noChangeArrowheads="1"/>
              </p:cNvSpPr>
              <p:nvPr/>
            </p:nvSpPr>
            <p:spPr bwMode="auto">
              <a:xfrm>
                <a:off x="1174" y="2208"/>
                <a:ext cx="1024" cy="97"/>
              </a:xfrm>
              <a:prstGeom prst="rect">
                <a:avLst/>
              </a:prstGeom>
              <a:noFill/>
              <a:ln w="9525">
                <a:noFill/>
                <a:miter lim="800000"/>
                <a:headEnd/>
                <a:tailEnd/>
              </a:ln>
            </p:spPr>
            <p:txBody>
              <a:bodyPr wrap="none" lIns="0" tIns="0" rIns="0" bIns="0">
                <a:spAutoFit/>
              </a:bodyPr>
              <a:lstStyle/>
              <a:p>
                <a:pPr algn="l" eaLnBrk="0" hangingPunct="0"/>
                <a:r>
                  <a:rPr lang="en-US" sz="900" b="1" dirty="0">
                    <a:solidFill>
                      <a:srgbClr val="000000"/>
                    </a:solidFill>
                  </a:rPr>
                  <a:t>1 to 8 Cores @ up to 1.25 GHz</a:t>
                </a:r>
                <a:endParaRPr lang="en-US" sz="1800" dirty="0">
                  <a:solidFill>
                    <a:srgbClr val="000000"/>
                  </a:solidFill>
                </a:endParaRPr>
              </a:p>
            </p:txBody>
          </p:sp>
          <p:sp>
            <p:nvSpPr>
              <p:cNvPr id="55521" name="Rectangle 424"/>
              <p:cNvSpPr>
                <a:spLocks noChangeArrowheads="1"/>
              </p:cNvSpPr>
              <p:nvPr/>
            </p:nvSpPr>
            <p:spPr bwMode="auto">
              <a:xfrm>
                <a:off x="2795" y="2095"/>
                <a:ext cx="425" cy="151"/>
              </a:xfrm>
              <a:prstGeom prst="rect">
                <a:avLst/>
              </a:prstGeom>
              <a:solidFill>
                <a:srgbClr val="DDDDDC"/>
              </a:solidFill>
              <a:ln w="6" cap="rnd">
                <a:solidFill>
                  <a:srgbClr val="000000"/>
                </a:solidFill>
                <a:round/>
                <a:headEnd/>
                <a:tailEnd/>
              </a:ln>
            </p:spPr>
            <p:txBody>
              <a:bodyPr/>
              <a:lstStyle/>
              <a:p>
                <a:pPr algn="l" eaLnBrk="0" hangingPunct="0"/>
                <a:endParaRPr lang="en-US" sz="1800" dirty="0">
                  <a:solidFill>
                    <a:srgbClr val="000000"/>
                  </a:solidFill>
                </a:endParaRPr>
              </a:p>
            </p:txBody>
          </p:sp>
          <p:sp>
            <p:nvSpPr>
              <p:cNvPr id="55522" name="Rectangle 425"/>
              <p:cNvSpPr>
                <a:spLocks noChangeArrowheads="1"/>
              </p:cNvSpPr>
              <p:nvPr/>
            </p:nvSpPr>
            <p:spPr bwMode="auto">
              <a:xfrm>
                <a:off x="2795" y="1654"/>
                <a:ext cx="425" cy="151"/>
              </a:xfrm>
              <a:prstGeom prst="rect">
                <a:avLst/>
              </a:prstGeom>
              <a:solidFill>
                <a:srgbClr val="DDDDDC"/>
              </a:solidFill>
              <a:ln w="6" cap="rnd">
                <a:solidFill>
                  <a:srgbClr val="000000"/>
                </a:solidFill>
                <a:round/>
                <a:headEnd/>
                <a:tailEnd/>
              </a:ln>
            </p:spPr>
            <p:txBody>
              <a:bodyPr/>
              <a:lstStyle/>
              <a:p>
                <a:pPr algn="l" eaLnBrk="0" hangingPunct="0"/>
                <a:endParaRPr lang="en-US" sz="1800" dirty="0">
                  <a:solidFill>
                    <a:srgbClr val="000000"/>
                  </a:solidFill>
                </a:endParaRPr>
              </a:p>
            </p:txBody>
          </p:sp>
          <p:sp>
            <p:nvSpPr>
              <p:cNvPr id="55523" name="Rectangle 426"/>
              <p:cNvSpPr>
                <a:spLocks noChangeArrowheads="1"/>
              </p:cNvSpPr>
              <p:nvPr/>
            </p:nvSpPr>
            <p:spPr bwMode="auto">
              <a:xfrm>
                <a:off x="1287" y="638"/>
                <a:ext cx="393" cy="371"/>
              </a:xfrm>
              <a:prstGeom prst="rect">
                <a:avLst/>
              </a:prstGeom>
              <a:noFill/>
              <a:ln w="6" cap="rnd">
                <a:solidFill>
                  <a:srgbClr val="000000"/>
                </a:solidFill>
                <a:round/>
                <a:headEnd/>
                <a:tailEnd/>
              </a:ln>
            </p:spPr>
            <p:txBody>
              <a:bodyPr/>
              <a:lstStyle/>
              <a:p>
                <a:pPr algn="l" eaLnBrk="0" hangingPunct="0"/>
                <a:endParaRPr lang="en-US" sz="1800" dirty="0">
                  <a:solidFill>
                    <a:srgbClr val="000000"/>
                  </a:solidFill>
                </a:endParaRPr>
              </a:p>
            </p:txBody>
          </p:sp>
          <p:sp>
            <p:nvSpPr>
              <p:cNvPr id="55524" name="Rectangle 427"/>
              <p:cNvSpPr>
                <a:spLocks noChangeArrowheads="1"/>
              </p:cNvSpPr>
              <p:nvPr/>
            </p:nvSpPr>
            <p:spPr bwMode="auto">
              <a:xfrm>
                <a:off x="1389" y="922"/>
                <a:ext cx="248" cy="97"/>
              </a:xfrm>
              <a:prstGeom prst="rect">
                <a:avLst/>
              </a:prstGeom>
              <a:noFill/>
              <a:ln w="9525">
                <a:noFill/>
                <a:miter lim="800000"/>
                <a:headEnd/>
                <a:tailEnd/>
              </a:ln>
            </p:spPr>
            <p:txBody>
              <a:bodyPr wrap="none" lIns="0" tIns="0" rIns="0" bIns="0">
                <a:spAutoFit/>
              </a:bodyPr>
              <a:lstStyle/>
              <a:p>
                <a:pPr algn="l" eaLnBrk="0" hangingPunct="0"/>
                <a:r>
                  <a:rPr lang="en-US" sz="800" b="1" dirty="0">
                    <a:solidFill>
                      <a:srgbClr val="000000"/>
                    </a:solidFill>
                  </a:rPr>
                  <a:t>MSMC</a:t>
                </a:r>
                <a:endParaRPr lang="en-US" sz="1800" dirty="0">
                  <a:solidFill>
                    <a:srgbClr val="000000"/>
                  </a:solidFill>
                </a:endParaRPr>
              </a:p>
            </p:txBody>
          </p:sp>
          <p:sp>
            <p:nvSpPr>
              <p:cNvPr id="55525" name="Rectangle 428"/>
              <p:cNvSpPr>
                <a:spLocks noChangeArrowheads="1"/>
              </p:cNvSpPr>
              <p:nvPr/>
            </p:nvSpPr>
            <p:spPr bwMode="auto">
              <a:xfrm>
                <a:off x="1352" y="681"/>
                <a:ext cx="269" cy="220"/>
              </a:xfrm>
              <a:prstGeom prst="rect">
                <a:avLst/>
              </a:prstGeom>
              <a:noFill/>
              <a:ln w="0">
                <a:solidFill>
                  <a:srgbClr val="000000"/>
                </a:solidFill>
                <a:miter lim="800000"/>
                <a:headEnd/>
                <a:tailEnd/>
              </a:ln>
            </p:spPr>
            <p:txBody>
              <a:bodyPr/>
              <a:lstStyle/>
              <a:p>
                <a:pPr algn="l" eaLnBrk="0" hangingPunct="0"/>
                <a:endParaRPr lang="en-US" sz="1800" dirty="0">
                  <a:solidFill>
                    <a:srgbClr val="000000"/>
                  </a:solidFill>
                </a:endParaRPr>
              </a:p>
            </p:txBody>
          </p:sp>
          <p:sp>
            <p:nvSpPr>
              <p:cNvPr id="55526" name="Rectangle 429"/>
              <p:cNvSpPr>
                <a:spLocks noChangeArrowheads="1"/>
              </p:cNvSpPr>
              <p:nvPr/>
            </p:nvSpPr>
            <p:spPr bwMode="auto">
              <a:xfrm>
                <a:off x="1416" y="724"/>
                <a:ext cx="183" cy="92"/>
              </a:xfrm>
              <a:prstGeom prst="rect">
                <a:avLst/>
              </a:prstGeom>
              <a:noFill/>
              <a:ln w="9525">
                <a:noFill/>
                <a:miter lim="800000"/>
                <a:headEnd/>
                <a:tailEnd/>
              </a:ln>
            </p:spPr>
            <p:txBody>
              <a:bodyPr wrap="none" lIns="0" tIns="0" rIns="0" bIns="0">
                <a:spAutoFit/>
              </a:bodyPr>
              <a:lstStyle/>
              <a:p>
                <a:pPr algn="l" eaLnBrk="0" hangingPunct="0"/>
                <a:r>
                  <a:rPr lang="en-US" sz="800" b="1" dirty="0">
                    <a:solidFill>
                      <a:srgbClr val="000000"/>
                    </a:solidFill>
                  </a:rPr>
                  <a:t>MSM</a:t>
                </a:r>
                <a:endParaRPr lang="en-US" sz="1800" dirty="0">
                  <a:solidFill>
                    <a:srgbClr val="000000"/>
                  </a:solidFill>
                </a:endParaRPr>
              </a:p>
            </p:txBody>
          </p:sp>
          <p:sp>
            <p:nvSpPr>
              <p:cNvPr id="55527" name="Rectangle 430"/>
              <p:cNvSpPr>
                <a:spLocks noChangeArrowheads="1"/>
              </p:cNvSpPr>
              <p:nvPr/>
            </p:nvSpPr>
            <p:spPr bwMode="auto">
              <a:xfrm>
                <a:off x="1400" y="788"/>
                <a:ext cx="221" cy="92"/>
              </a:xfrm>
              <a:prstGeom prst="rect">
                <a:avLst/>
              </a:prstGeom>
              <a:noFill/>
              <a:ln w="9525">
                <a:noFill/>
                <a:miter lim="800000"/>
                <a:headEnd/>
                <a:tailEnd/>
              </a:ln>
            </p:spPr>
            <p:txBody>
              <a:bodyPr wrap="none" lIns="0" tIns="0" rIns="0" bIns="0">
                <a:spAutoFit/>
              </a:bodyPr>
              <a:lstStyle/>
              <a:p>
                <a:pPr algn="l" eaLnBrk="0" hangingPunct="0"/>
                <a:r>
                  <a:rPr lang="en-US" sz="800" b="1" dirty="0">
                    <a:solidFill>
                      <a:srgbClr val="000000"/>
                    </a:solidFill>
                  </a:rPr>
                  <a:t>SRAM</a:t>
                </a:r>
                <a:endParaRPr lang="en-US" sz="1800" dirty="0">
                  <a:solidFill>
                    <a:srgbClr val="000000"/>
                  </a:solidFill>
                </a:endParaRPr>
              </a:p>
            </p:txBody>
          </p:sp>
          <p:sp>
            <p:nvSpPr>
              <p:cNvPr id="55528" name="Rectangle 431"/>
              <p:cNvSpPr>
                <a:spLocks noChangeArrowheads="1"/>
              </p:cNvSpPr>
              <p:nvPr/>
            </p:nvSpPr>
            <p:spPr bwMode="auto">
              <a:xfrm>
                <a:off x="318" y="719"/>
                <a:ext cx="425" cy="193"/>
              </a:xfrm>
              <a:prstGeom prst="rect">
                <a:avLst/>
              </a:prstGeom>
              <a:noFill/>
              <a:ln w="0">
                <a:solidFill>
                  <a:srgbClr val="000000"/>
                </a:solidFill>
                <a:miter lim="800000"/>
                <a:headEnd/>
                <a:tailEnd/>
              </a:ln>
            </p:spPr>
            <p:txBody>
              <a:bodyPr/>
              <a:lstStyle/>
              <a:p>
                <a:pPr algn="l" eaLnBrk="0" hangingPunct="0"/>
                <a:endParaRPr lang="en-US" sz="1800" dirty="0">
                  <a:solidFill>
                    <a:srgbClr val="000000"/>
                  </a:solidFill>
                </a:endParaRPr>
              </a:p>
            </p:txBody>
          </p:sp>
          <p:sp>
            <p:nvSpPr>
              <p:cNvPr id="55529" name="Rectangle 432"/>
              <p:cNvSpPr>
                <a:spLocks noChangeArrowheads="1"/>
              </p:cNvSpPr>
              <p:nvPr/>
            </p:nvSpPr>
            <p:spPr bwMode="auto">
              <a:xfrm>
                <a:off x="436" y="739"/>
                <a:ext cx="248" cy="97"/>
              </a:xfrm>
              <a:prstGeom prst="rect">
                <a:avLst/>
              </a:prstGeom>
              <a:noFill/>
              <a:ln w="9525">
                <a:noFill/>
                <a:miter lim="800000"/>
                <a:headEnd/>
                <a:tailEnd/>
              </a:ln>
            </p:spPr>
            <p:txBody>
              <a:bodyPr wrap="none" lIns="0" tIns="0" rIns="0" bIns="0">
                <a:spAutoFit/>
              </a:bodyPr>
              <a:lstStyle/>
              <a:p>
                <a:pPr algn="l" eaLnBrk="0" hangingPunct="0"/>
                <a:r>
                  <a:rPr lang="en-US" sz="800" b="1" dirty="0">
                    <a:solidFill>
                      <a:srgbClr val="000000"/>
                    </a:solidFill>
                  </a:rPr>
                  <a:t>64-Bit </a:t>
                </a:r>
                <a:endParaRPr lang="en-US" sz="1800" dirty="0">
                  <a:solidFill>
                    <a:srgbClr val="000000"/>
                  </a:solidFill>
                </a:endParaRPr>
              </a:p>
            </p:txBody>
          </p:sp>
          <p:sp>
            <p:nvSpPr>
              <p:cNvPr id="55530" name="Rectangle 433"/>
              <p:cNvSpPr>
                <a:spLocks noChangeArrowheads="1"/>
              </p:cNvSpPr>
              <p:nvPr/>
            </p:nvSpPr>
            <p:spPr bwMode="auto">
              <a:xfrm>
                <a:off x="355" y="804"/>
                <a:ext cx="410" cy="97"/>
              </a:xfrm>
              <a:prstGeom prst="rect">
                <a:avLst/>
              </a:prstGeom>
              <a:noFill/>
              <a:ln w="9525">
                <a:noFill/>
                <a:miter lim="800000"/>
                <a:headEnd/>
                <a:tailEnd/>
              </a:ln>
            </p:spPr>
            <p:txBody>
              <a:bodyPr wrap="none" lIns="0" tIns="0" rIns="0" bIns="0">
                <a:spAutoFit/>
              </a:bodyPr>
              <a:lstStyle/>
              <a:p>
                <a:pPr algn="l" eaLnBrk="0" hangingPunct="0"/>
                <a:r>
                  <a:rPr lang="en-US" sz="800" b="1" dirty="0">
                    <a:solidFill>
                      <a:srgbClr val="000000"/>
                    </a:solidFill>
                  </a:rPr>
                  <a:t>DDR3 EMIF</a:t>
                </a:r>
                <a:endParaRPr lang="en-US" sz="1800" dirty="0">
                  <a:solidFill>
                    <a:srgbClr val="000000"/>
                  </a:solidFill>
                </a:endParaRPr>
              </a:p>
            </p:txBody>
          </p:sp>
          <p:sp>
            <p:nvSpPr>
              <p:cNvPr id="55531" name="Rectangle 434"/>
              <p:cNvSpPr>
                <a:spLocks noChangeArrowheads="1"/>
              </p:cNvSpPr>
              <p:nvPr/>
            </p:nvSpPr>
            <p:spPr bwMode="auto">
              <a:xfrm>
                <a:off x="2795" y="1208"/>
                <a:ext cx="425" cy="151"/>
              </a:xfrm>
              <a:prstGeom prst="rect">
                <a:avLst/>
              </a:prstGeom>
              <a:solidFill>
                <a:srgbClr val="DDDDDC"/>
              </a:solidFill>
              <a:ln w="6" cap="rnd">
                <a:solidFill>
                  <a:srgbClr val="000000"/>
                </a:solidFill>
                <a:round/>
                <a:headEnd/>
                <a:tailEnd/>
              </a:ln>
            </p:spPr>
            <p:txBody>
              <a:bodyPr/>
              <a:lstStyle/>
              <a:p>
                <a:pPr algn="l" eaLnBrk="0" hangingPunct="0"/>
                <a:endParaRPr lang="en-US" sz="1800" dirty="0">
                  <a:solidFill>
                    <a:srgbClr val="000000"/>
                  </a:solidFill>
                </a:endParaRPr>
              </a:p>
            </p:txBody>
          </p:sp>
          <p:sp>
            <p:nvSpPr>
              <p:cNvPr id="55532" name="Rectangle 435"/>
              <p:cNvSpPr>
                <a:spLocks noChangeArrowheads="1"/>
              </p:cNvSpPr>
              <p:nvPr/>
            </p:nvSpPr>
            <p:spPr bwMode="auto">
              <a:xfrm>
                <a:off x="2795" y="988"/>
                <a:ext cx="425" cy="150"/>
              </a:xfrm>
              <a:prstGeom prst="rect">
                <a:avLst/>
              </a:prstGeom>
              <a:solidFill>
                <a:srgbClr val="DDDDDC"/>
              </a:solidFill>
              <a:ln w="6" cap="rnd">
                <a:solidFill>
                  <a:srgbClr val="000000"/>
                </a:solidFill>
                <a:round/>
                <a:headEnd/>
                <a:tailEnd/>
              </a:ln>
            </p:spPr>
            <p:txBody>
              <a:bodyPr/>
              <a:lstStyle/>
              <a:p>
                <a:pPr algn="l" eaLnBrk="0" hangingPunct="0"/>
                <a:endParaRPr lang="en-US" sz="1800" dirty="0">
                  <a:solidFill>
                    <a:srgbClr val="000000"/>
                  </a:solidFill>
                </a:endParaRPr>
              </a:p>
            </p:txBody>
          </p:sp>
          <p:sp>
            <p:nvSpPr>
              <p:cNvPr id="55533" name="Rectangle 436"/>
              <p:cNvSpPr>
                <a:spLocks noChangeArrowheads="1"/>
              </p:cNvSpPr>
              <p:nvPr/>
            </p:nvSpPr>
            <p:spPr bwMode="auto">
              <a:xfrm>
                <a:off x="2795" y="1875"/>
                <a:ext cx="425" cy="150"/>
              </a:xfrm>
              <a:prstGeom prst="rect">
                <a:avLst/>
              </a:prstGeom>
              <a:solidFill>
                <a:srgbClr val="DDDDDC"/>
              </a:solidFill>
              <a:ln w="6" cap="rnd">
                <a:solidFill>
                  <a:srgbClr val="000000"/>
                </a:solidFill>
                <a:round/>
                <a:headEnd/>
                <a:tailEnd/>
              </a:ln>
            </p:spPr>
            <p:txBody>
              <a:bodyPr/>
              <a:lstStyle/>
              <a:p>
                <a:pPr algn="l" eaLnBrk="0" hangingPunct="0"/>
                <a:endParaRPr lang="en-US" sz="1800" dirty="0">
                  <a:solidFill>
                    <a:srgbClr val="000000"/>
                  </a:solidFill>
                </a:endParaRPr>
              </a:p>
            </p:txBody>
          </p:sp>
          <p:sp>
            <p:nvSpPr>
              <p:cNvPr id="55534" name="Freeform 437"/>
              <p:cNvSpPr>
                <a:spLocks/>
              </p:cNvSpPr>
              <p:nvPr/>
            </p:nvSpPr>
            <p:spPr bwMode="auto">
              <a:xfrm>
                <a:off x="2720" y="1020"/>
                <a:ext cx="70" cy="75"/>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dirty="0"/>
              </a:p>
            </p:txBody>
          </p:sp>
          <p:sp>
            <p:nvSpPr>
              <p:cNvPr id="55535" name="Freeform 438"/>
              <p:cNvSpPr>
                <a:spLocks/>
              </p:cNvSpPr>
              <p:nvPr/>
            </p:nvSpPr>
            <p:spPr bwMode="auto">
              <a:xfrm>
                <a:off x="2725" y="1052"/>
                <a:ext cx="5" cy="16"/>
              </a:xfrm>
              <a:custGeom>
                <a:avLst/>
                <a:gdLst>
                  <a:gd name="T0" fmla="*/ 0 w 5"/>
                  <a:gd name="T1" fmla="*/ 16 h 16"/>
                  <a:gd name="T2" fmla="*/ 5 w 5"/>
                  <a:gd name="T3" fmla="*/ 16 h 16"/>
                  <a:gd name="T4" fmla="*/ 5 w 5"/>
                  <a:gd name="T5" fmla="*/ 11 h 16"/>
                  <a:gd name="T6" fmla="*/ 5 w 5"/>
                  <a:gd name="T7" fmla="*/ 11 h 16"/>
                  <a:gd name="T8" fmla="*/ 5 w 5"/>
                  <a:gd name="T9" fmla="*/ 5 h 16"/>
                  <a:gd name="T10" fmla="*/ 5 w 5"/>
                  <a:gd name="T11" fmla="*/ 5 h 16"/>
                  <a:gd name="T12" fmla="*/ 5 w 5"/>
                  <a:gd name="T13" fmla="*/ 0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5" y="0"/>
                    </a:lnTo>
                    <a:lnTo>
                      <a:pt x="0" y="0"/>
                    </a:lnTo>
                    <a:lnTo>
                      <a:pt x="0" y="16"/>
                    </a:lnTo>
                    <a:close/>
                  </a:path>
                </a:pathLst>
              </a:custGeom>
              <a:solidFill>
                <a:srgbClr val="000000"/>
              </a:solidFill>
              <a:ln w="9525">
                <a:noFill/>
                <a:round/>
                <a:headEnd/>
                <a:tailEnd/>
              </a:ln>
            </p:spPr>
            <p:txBody>
              <a:bodyPr/>
              <a:lstStyle/>
              <a:p>
                <a:endParaRPr lang="en-US" dirty="0"/>
              </a:p>
            </p:txBody>
          </p:sp>
          <p:sp>
            <p:nvSpPr>
              <p:cNvPr id="55536" name="Rectangle 439"/>
              <p:cNvSpPr>
                <a:spLocks noChangeArrowheads="1"/>
              </p:cNvSpPr>
              <p:nvPr/>
            </p:nvSpPr>
            <p:spPr bwMode="auto">
              <a:xfrm>
                <a:off x="2569" y="1052"/>
                <a:ext cx="156" cy="16"/>
              </a:xfrm>
              <a:prstGeom prst="rect">
                <a:avLst/>
              </a:prstGeom>
              <a:solidFill>
                <a:srgbClr val="000000"/>
              </a:solidFill>
              <a:ln w="9525">
                <a:noFill/>
                <a:miter lim="800000"/>
                <a:headEnd/>
                <a:tailEnd/>
              </a:ln>
            </p:spPr>
            <p:txBody>
              <a:bodyPr/>
              <a:lstStyle/>
              <a:p>
                <a:pPr algn="l" eaLnBrk="0" hangingPunct="0"/>
                <a:endParaRPr lang="en-US" sz="1800" dirty="0">
                  <a:solidFill>
                    <a:srgbClr val="000000"/>
                  </a:solidFill>
                </a:endParaRPr>
              </a:p>
            </p:txBody>
          </p:sp>
          <p:sp>
            <p:nvSpPr>
              <p:cNvPr id="55537" name="Freeform 440"/>
              <p:cNvSpPr>
                <a:spLocks/>
              </p:cNvSpPr>
              <p:nvPr/>
            </p:nvSpPr>
            <p:spPr bwMode="auto">
              <a:xfrm>
                <a:off x="2504" y="1020"/>
                <a:ext cx="70" cy="75"/>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dirty="0"/>
              </a:p>
            </p:txBody>
          </p:sp>
          <p:sp>
            <p:nvSpPr>
              <p:cNvPr id="55538" name="Freeform 441"/>
              <p:cNvSpPr>
                <a:spLocks/>
              </p:cNvSpPr>
              <p:nvPr/>
            </p:nvSpPr>
            <p:spPr bwMode="auto">
              <a:xfrm>
                <a:off x="2558" y="1052"/>
                <a:ext cx="11" cy="16"/>
              </a:xfrm>
              <a:custGeom>
                <a:avLst/>
                <a:gdLst>
                  <a:gd name="T0" fmla="*/ 11 w 11"/>
                  <a:gd name="T1" fmla="*/ 0 h 16"/>
                  <a:gd name="T2" fmla="*/ 5 w 11"/>
                  <a:gd name="T3" fmla="*/ 0 h 16"/>
                  <a:gd name="T4" fmla="*/ 5 w 11"/>
                  <a:gd name="T5" fmla="*/ 0 h 16"/>
                  <a:gd name="T6" fmla="*/ 5 w 11"/>
                  <a:gd name="T7" fmla="*/ 5 h 16"/>
                  <a:gd name="T8" fmla="*/ 0 w 11"/>
                  <a:gd name="T9" fmla="*/ 5 h 16"/>
                  <a:gd name="T10" fmla="*/ 5 w 11"/>
                  <a:gd name="T11" fmla="*/ 11 h 16"/>
                  <a:gd name="T12" fmla="*/ 5 w 11"/>
                  <a:gd name="T13" fmla="*/ 11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1"/>
                    </a:lnTo>
                    <a:lnTo>
                      <a:pt x="5" y="16"/>
                    </a:lnTo>
                    <a:lnTo>
                      <a:pt x="11" y="16"/>
                    </a:lnTo>
                    <a:lnTo>
                      <a:pt x="11" y="0"/>
                    </a:lnTo>
                    <a:close/>
                  </a:path>
                </a:pathLst>
              </a:custGeom>
              <a:solidFill>
                <a:srgbClr val="000000"/>
              </a:solidFill>
              <a:ln w="9525">
                <a:noFill/>
                <a:round/>
                <a:headEnd/>
                <a:tailEnd/>
              </a:ln>
            </p:spPr>
            <p:txBody>
              <a:bodyPr/>
              <a:lstStyle/>
              <a:p>
                <a:endParaRPr lang="en-US" dirty="0"/>
              </a:p>
            </p:txBody>
          </p:sp>
          <p:sp>
            <p:nvSpPr>
              <p:cNvPr id="55539" name="Rectangle 442"/>
              <p:cNvSpPr>
                <a:spLocks noChangeArrowheads="1"/>
              </p:cNvSpPr>
              <p:nvPr/>
            </p:nvSpPr>
            <p:spPr bwMode="auto">
              <a:xfrm>
                <a:off x="2709" y="578"/>
                <a:ext cx="700" cy="97"/>
              </a:xfrm>
              <a:prstGeom prst="rect">
                <a:avLst/>
              </a:prstGeom>
              <a:noFill/>
              <a:ln w="9525">
                <a:noFill/>
                <a:miter lim="800000"/>
                <a:headEnd/>
                <a:tailEnd/>
              </a:ln>
            </p:spPr>
            <p:txBody>
              <a:bodyPr wrap="none" lIns="0" tIns="0" rIns="0" bIns="0">
                <a:spAutoFit/>
              </a:bodyPr>
              <a:lstStyle/>
              <a:p>
                <a:pPr algn="l" eaLnBrk="0" hangingPunct="0"/>
                <a:r>
                  <a:rPr lang="en-US" sz="900" b="1" dirty="0">
                    <a:solidFill>
                      <a:srgbClr val="24211D"/>
                    </a:solidFill>
                  </a:rPr>
                  <a:t>Application-Specific</a:t>
                </a:r>
                <a:endParaRPr lang="en-US" sz="1800" dirty="0">
                  <a:solidFill>
                    <a:srgbClr val="000000"/>
                  </a:solidFill>
                </a:endParaRPr>
              </a:p>
            </p:txBody>
          </p:sp>
          <p:sp>
            <p:nvSpPr>
              <p:cNvPr id="55540" name="Rectangle 443"/>
              <p:cNvSpPr>
                <a:spLocks noChangeArrowheads="1"/>
              </p:cNvSpPr>
              <p:nvPr/>
            </p:nvSpPr>
            <p:spPr bwMode="auto">
              <a:xfrm>
                <a:off x="2817" y="654"/>
                <a:ext cx="507" cy="97"/>
              </a:xfrm>
              <a:prstGeom prst="rect">
                <a:avLst/>
              </a:prstGeom>
              <a:noFill/>
              <a:ln w="9525">
                <a:noFill/>
                <a:miter lim="800000"/>
                <a:headEnd/>
                <a:tailEnd/>
              </a:ln>
            </p:spPr>
            <p:txBody>
              <a:bodyPr wrap="none" lIns="0" tIns="0" rIns="0" bIns="0">
                <a:spAutoFit/>
              </a:bodyPr>
              <a:lstStyle/>
              <a:p>
                <a:pPr algn="l" eaLnBrk="0" hangingPunct="0"/>
                <a:r>
                  <a:rPr lang="en-US" sz="900" b="1" dirty="0">
                    <a:solidFill>
                      <a:srgbClr val="24211D"/>
                    </a:solidFill>
                  </a:rPr>
                  <a:t>Coprocessors</a:t>
                </a:r>
                <a:endParaRPr lang="en-US" sz="1800" dirty="0">
                  <a:solidFill>
                    <a:srgbClr val="000000"/>
                  </a:solidFill>
                </a:endParaRPr>
              </a:p>
            </p:txBody>
          </p:sp>
          <p:sp>
            <p:nvSpPr>
              <p:cNvPr id="55541" name="Freeform 444"/>
              <p:cNvSpPr>
                <a:spLocks/>
              </p:cNvSpPr>
              <p:nvPr/>
            </p:nvSpPr>
            <p:spPr bwMode="auto">
              <a:xfrm>
                <a:off x="2720" y="1246"/>
                <a:ext cx="70" cy="75"/>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dirty="0"/>
              </a:p>
            </p:txBody>
          </p:sp>
          <p:sp>
            <p:nvSpPr>
              <p:cNvPr id="55542" name="Freeform 445"/>
              <p:cNvSpPr>
                <a:spLocks/>
              </p:cNvSpPr>
              <p:nvPr/>
            </p:nvSpPr>
            <p:spPr bwMode="auto">
              <a:xfrm>
                <a:off x="2725" y="1272"/>
                <a:ext cx="5" cy="17"/>
              </a:xfrm>
              <a:custGeom>
                <a:avLst/>
                <a:gdLst>
                  <a:gd name="T0" fmla="*/ 0 w 5"/>
                  <a:gd name="T1" fmla="*/ 17 h 17"/>
                  <a:gd name="T2" fmla="*/ 5 w 5"/>
                  <a:gd name="T3" fmla="*/ 17 h 17"/>
                  <a:gd name="T4" fmla="*/ 5 w 5"/>
                  <a:gd name="T5" fmla="*/ 17 h 17"/>
                  <a:gd name="T6" fmla="*/ 5 w 5"/>
                  <a:gd name="T7" fmla="*/ 11 h 17"/>
                  <a:gd name="T8" fmla="*/ 5 w 5"/>
                  <a:gd name="T9" fmla="*/ 11 h 17"/>
                  <a:gd name="T10" fmla="*/ 5 w 5"/>
                  <a:gd name="T11" fmla="*/ 6 h 17"/>
                  <a:gd name="T12" fmla="*/ 5 w 5"/>
                  <a:gd name="T13" fmla="*/ 6 h 17"/>
                  <a:gd name="T14" fmla="*/ 5 w 5"/>
                  <a:gd name="T15" fmla="*/ 0 h 17"/>
                  <a:gd name="T16" fmla="*/ 0 w 5"/>
                  <a:gd name="T17" fmla="*/ 0 h 17"/>
                  <a:gd name="T18" fmla="*/ 0 w 5"/>
                  <a:gd name="T19" fmla="*/ 17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7"/>
                  <a:gd name="T32" fmla="*/ 5 w 5"/>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7">
                    <a:moveTo>
                      <a:pt x="0" y="17"/>
                    </a:moveTo>
                    <a:lnTo>
                      <a:pt x="5" y="17"/>
                    </a:lnTo>
                    <a:lnTo>
                      <a:pt x="5" y="11"/>
                    </a:lnTo>
                    <a:lnTo>
                      <a:pt x="5" y="6"/>
                    </a:lnTo>
                    <a:lnTo>
                      <a:pt x="5" y="0"/>
                    </a:lnTo>
                    <a:lnTo>
                      <a:pt x="0" y="0"/>
                    </a:lnTo>
                    <a:lnTo>
                      <a:pt x="0" y="17"/>
                    </a:lnTo>
                    <a:close/>
                  </a:path>
                </a:pathLst>
              </a:custGeom>
              <a:solidFill>
                <a:srgbClr val="000000"/>
              </a:solidFill>
              <a:ln w="9525">
                <a:noFill/>
                <a:round/>
                <a:headEnd/>
                <a:tailEnd/>
              </a:ln>
            </p:spPr>
            <p:txBody>
              <a:bodyPr/>
              <a:lstStyle/>
              <a:p>
                <a:endParaRPr lang="en-US" dirty="0"/>
              </a:p>
            </p:txBody>
          </p:sp>
          <p:sp>
            <p:nvSpPr>
              <p:cNvPr id="55543" name="Rectangle 446"/>
              <p:cNvSpPr>
                <a:spLocks noChangeArrowheads="1"/>
              </p:cNvSpPr>
              <p:nvPr/>
            </p:nvSpPr>
            <p:spPr bwMode="auto">
              <a:xfrm>
                <a:off x="2569" y="1272"/>
                <a:ext cx="156" cy="17"/>
              </a:xfrm>
              <a:prstGeom prst="rect">
                <a:avLst/>
              </a:prstGeom>
              <a:solidFill>
                <a:srgbClr val="000000"/>
              </a:solidFill>
              <a:ln w="9525">
                <a:noFill/>
                <a:miter lim="800000"/>
                <a:headEnd/>
                <a:tailEnd/>
              </a:ln>
            </p:spPr>
            <p:txBody>
              <a:bodyPr/>
              <a:lstStyle/>
              <a:p>
                <a:pPr algn="l" eaLnBrk="0" hangingPunct="0"/>
                <a:endParaRPr lang="en-US" sz="1800" dirty="0">
                  <a:solidFill>
                    <a:srgbClr val="000000"/>
                  </a:solidFill>
                </a:endParaRPr>
              </a:p>
            </p:txBody>
          </p:sp>
          <p:sp>
            <p:nvSpPr>
              <p:cNvPr id="55544" name="Freeform 447"/>
              <p:cNvSpPr>
                <a:spLocks/>
              </p:cNvSpPr>
              <p:nvPr/>
            </p:nvSpPr>
            <p:spPr bwMode="auto">
              <a:xfrm>
                <a:off x="2504" y="1246"/>
                <a:ext cx="70" cy="75"/>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dirty="0"/>
              </a:p>
            </p:txBody>
          </p:sp>
          <p:sp>
            <p:nvSpPr>
              <p:cNvPr id="55545" name="Freeform 448"/>
              <p:cNvSpPr>
                <a:spLocks/>
              </p:cNvSpPr>
              <p:nvPr/>
            </p:nvSpPr>
            <p:spPr bwMode="auto">
              <a:xfrm>
                <a:off x="2558" y="1272"/>
                <a:ext cx="11" cy="17"/>
              </a:xfrm>
              <a:custGeom>
                <a:avLst/>
                <a:gdLst>
                  <a:gd name="T0" fmla="*/ 11 w 11"/>
                  <a:gd name="T1" fmla="*/ 0 h 17"/>
                  <a:gd name="T2" fmla="*/ 5 w 11"/>
                  <a:gd name="T3" fmla="*/ 0 h 17"/>
                  <a:gd name="T4" fmla="*/ 5 w 11"/>
                  <a:gd name="T5" fmla="*/ 6 h 17"/>
                  <a:gd name="T6" fmla="*/ 5 w 11"/>
                  <a:gd name="T7" fmla="*/ 6 h 17"/>
                  <a:gd name="T8" fmla="*/ 0 w 11"/>
                  <a:gd name="T9" fmla="*/ 11 h 17"/>
                  <a:gd name="T10" fmla="*/ 5 w 11"/>
                  <a:gd name="T11" fmla="*/ 11 h 17"/>
                  <a:gd name="T12" fmla="*/ 5 w 11"/>
                  <a:gd name="T13" fmla="*/ 17 h 17"/>
                  <a:gd name="T14" fmla="*/ 5 w 11"/>
                  <a:gd name="T15" fmla="*/ 17 h 17"/>
                  <a:gd name="T16" fmla="*/ 11 w 11"/>
                  <a:gd name="T17" fmla="*/ 17 h 17"/>
                  <a:gd name="T18" fmla="*/ 11 w 11"/>
                  <a:gd name="T19" fmla="*/ 0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7"/>
                  <a:gd name="T32" fmla="*/ 11 w 11"/>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7">
                    <a:moveTo>
                      <a:pt x="11" y="0"/>
                    </a:moveTo>
                    <a:lnTo>
                      <a:pt x="5" y="0"/>
                    </a:lnTo>
                    <a:lnTo>
                      <a:pt x="5" y="6"/>
                    </a:lnTo>
                    <a:lnTo>
                      <a:pt x="0" y="11"/>
                    </a:lnTo>
                    <a:lnTo>
                      <a:pt x="5" y="11"/>
                    </a:lnTo>
                    <a:lnTo>
                      <a:pt x="5" y="17"/>
                    </a:lnTo>
                    <a:lnTo>
                      <a:pt x="11" y="17"/>
                    </a:lnTo>
                    <a:lnTo>
                      <a:pt x="11" y="0"/>
                    </a:lnTo>
                    <a:close/>
                  </a:path>
                </a:pathLst>
              </a:custGeom>
              <a:solidFill>
                <a:srgbClr val="000000"/>
              </a:solidFill>
              <a:ln w="9525">
                <a:noFill/>
                <a:round/>
                <a:headEnd/>
                <a:tailEnd/>
              </a:ln>
            </p:spPr>
            <p:txBody>
              <a:bodyPr/>
              <a:lstStyle/>
              <a:p>
                <a:endParaRPr lang="en-US" dirty="0"/>
              </a:p>
            </p:txBody>
          </p:sp>
          <p:sp>
            <p:nvSpPr>
              <p:cNvPr id="55546" name="Freeform 449"/>
              <p:cNvSpPr>
                <a:spLocks/>
              </p:cNvSpPr>
              <p:nvPr/>
            </p:nvSpPr>
            <p:spPr bwMode="auto">
              <a:xfrm>
                <a:off x="2720" y="1692"/>
                <a:ext cx="70" cy="75"/>
              </a:xfrm>
              <a:custGeom>
                <a:avLst/>
                <a:gdLst>
                  <a:gd name="T0" fmla="*/ 0 w 70"/>
                  <a:gd name="T1" fmla="*/ 75 h 75"/>
                  <a:gd name="T2" fmla="*/ 70 w 70"/>
                  <a:gd name="T3" fmla="*/ 38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8"/>
                    </a:lnTo>
                    <a:lnTo>
                      <a:pt x="0" y="0"/>
                    </a:lnTo>
                    <a:lnTo>
                      <a:pt x="0" y="75"/>
                    </a:lnTo>
                    <a:close/>
                  </a:path>
                </a:pathLst>
              </a:custGeom>
              <a:solidFill>
                <a:srgbClr val="000000"/>
              </a:solidFill>
              <a:ln w="9525">
                <a:noFill/>
                <a:round/>
                <a:headEnd/>
                <a:tailEnd/>
              </a:ln>
            </p:spPr>
            <p:txBody>
              <a:bodyPr/>
              <a:lstStyle/>
              <a:p>
                <a:endParaRPr lang="en-US" dirty="0"/>
              </a:p>
            </p:txBody>
          </p:sp>
          <p:sp>
            <p:nvSpPr>
              <p:cNvPr id="55547" name="Freeform 450"/>
              <p:cNvSpPr>
                <a:spLocks/>
              </p:cNvSpPr>
              <p:nvPr/>
            </p:nvSpPr>
            <p:spPr bwMode="auto">
              <a:xfrm>
                <a:off x="2725" y="1719"/>
                <a:ext cx="5" cy="16"/>
              </a:xfrm>
              <a:custGeom>
                <a:avLst/>
                <a:gdLst>
                  <a:gd name="T0" fmla="*/ 0 w 5"/>
                  <a:gd name="T1" fmla="*/ 16 h 16"/>
                  <a:gd name="T2" fmla="*/ 5 w 5"/>
                  <a:gd name="T3" fmla="*/ 16 h 16"/>
                  <a:gd name="T4" fmla="*/ 5 w 5"/>
                  <a:gd name="T5" fmla="*/ 16 h 16"/>
                  <a:gd name="T6" fmla="*/ 5 w 5"/>
                  <a:gd name="T7" fmla="*/ 11 h 16"/>
                  <a:gd name="T8" fmla="*/ 5 w 5"/>
                  <a:gd name="T9" fmla="*/ 11 h 16"/>
                  <a:gd name="T10" fmla="*/ 5 w 5"/>
                  <a:gd name="T11" fmla="*/ 5 h 16"/>
                  <a:gd name="T12" fmla="*/ 5 w 5"/>
                  <a:gd name="T13" fmla="*/ 5 h 16"/>
                  <a:gd name="T14" fmla="*/ 5 w 5"/>
                  <a:gd name="T15" fmla="*/ 5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0" y="0"/>
                    </a:lnTo>
                    <a:lnTo>
                      <a:pt x="0" y="16"/>
                    </a:lnTo>
                    <a:close/>
                  </a:path>
                </a:pathLst>
              </a:custGeom>
              <a:solidFill>
                <a:srgbClr val="000000"/>
              </a:solidFill>
              <a:ln w="9525">
                <a:noFill/>
                <a:round/>
                <a:headEnd/>
                <a:tailEnd/>
              </a:ln>
            </p:spPr>
            <p:txBody>
              <a:bodyPr/>
              <a:lstStyle/>
              <a:p>
                <a:endParaRPr lang="en-US" dirty="0"/>
              </a:p>
            </p:txBody>
          </p:sp>
          <p:sp>
            <p:nvSpPr>
              <p:cNvPr id="55548" name="Rectangle 451"/>
              <p:cNvSpPr>
                <a:spLocks noChangeArrowheads="1"/>
              </p:cNvSpPr>
              <p:nvPr/>
            </p:nvSpPr>
            <p:spPr bwMode="auto">
              <a:xfrm>
                <a:off x="2569" y="1719"/>
                <a:ext cx="156" cy="16"/>
              </a:xfrm>
              <a:prstGeom prst="rect">
                <a:avLst/>
              </a:prstGeom>
              <a:solidFill>
                <a:srgbClr val="000000"/>
              </a:solidFill>
              <a:ln w="9525">
                <a:noFill/>
                <a:miter lim="800000"/>
                <a:headEnd/>
                <a:tailEnd/>
              </a:ln>
            </p:spPr>
            <p:txBody>
              <a:bodyPr/>
              <a:lstStyle/>
              <a:p>
                <a:pPr algn="l" eaLnBrk="0" hangingPunct="0"/>
                <a:endParaRPr lang="en-US" sz="1800" dirty="0">
                  <a:solidFill>
                    <a:srgbClr val="000000"/>
                  </a:solidFill>
                </a:endParaRPr>
              </a:p>
            </p:txBody>
          </p:sp>
          <p:sp>
            <p:nvSpPr>
              <p:cNvPr id="55549" name="Freeform 452"/>
              <p:cNvSpPr>
                <a:spLocks/>
              </p:cNvSpPr>
              <p:nvPr/>
            </p:nvSpPr>
            <p:spPr bwMode="auto">
              <a:xfrm>
                <a:off x="2504" y="1692"/>
                <a:ext cx="70" cy="75"/>
              </a:xfrm>
              <a:custGeom>
                <a:avLst/>
                <a:gdLst>
                  <a:gd name="T0" fmla="*/ 70 w 70"/>
                  <a:gd name="T1" fmla="*/ 75 h 75"/>
                  <a:gd name="T2" fmla="*/ 0 w 70"/>
                  <a:gd name="T3" fmla="*/ 38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8"/>
                    </a:lnTo>
                    <a:lnTo>
                      <a:pt x="70" y="0"/>
                    </a:lnTo>
                    <a:lnTo>
                      <a:pt x="70" y="75"/>
                    </a:lnTo>
                    <a:close/>
                  </a:path>
                </a:pathLst>
              </a:custGeom>
              <a:solidFill>
                <a:srgbClr val="000000"/>
              </a:solidFill>
              <a:ln w="9525">
                <a:noFill/>
                <a:round/>
                <a:headEnd/>
                <a:tailEnd/>
              </a:ln>
            </p:spPr>
            <p:txBody>
              <a:bodyPr/>
              <a:lstStyle/>
              <a:p>
                <a:endParaRPr lang="en-US" dirty="0"/>
              </a:p>
            </p:txBody>
          </p:sp>
          <p:sp>
            <p:nvSpPr>
              <p:cNvPr id="55550" name="Freeform 453"/>
              <p:cNvSpPr>
                <a:spLocks/>
              </p:cNvSpPr>
              <p:nvPr/>
            </p:nvSpPr>
            <p:spPr bwMode="auto">
              <a:xfrm>
                <a:off x="2558" y="1719"/>
                <a:ext cx="11" cy="16"/>
              </a:xfrm>
              <a:custGeom>
                <a:avLst/>
                <a:gdLst>
                  <a:gd name="T0" fmla="*/ 11 w 11"/>
                  <a:gd name="T1" fmla="*/ 0 h 16"/>
                  <a:gd name="T2" fmla="*/ 5 w 11"/>
                  <a:gd name="T3" fmla="*/ 5 h 16"/>
                  <a:gd name="T4" fmla="*/ 5 w 11"/>
                  <a:gd name="T5" fmla="*/ 5 h 16"/>
                  <a:gd name="T6" fmla="*/ 5 w 11"/>
                  <a:gd name="T7" fmla="*/ 5 h 16"/>
                  <a:gd name="T8" fmla="*/ 0 w 11"/>
                  <a:gd name="T9" fmla="*/ 11 h 16"/>
                  <a:gd name="T10" fmla="*/ 5 w 11"/>
                  <a:gd name="T11" fmla="*/ 11 h 16"/>
                  <a:gd name="T12" fmla="*/ 5 w 11"/>
                  <a:gd name="T13" fmla="*/ 16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5"/>
                    </a:lnTo>
                    <a:lnTo>
                      <a:pt x="0" y="11"/>
                    </a:lnTo>
                    <a:lnTo>
                      <a:pt x="5" y="11"/>
                    </a:lnTo>
                    <a:lnTo>
                      <a:pt x="5" y="16"/>
                    </a:lnTo>
                    <a:lnTo>
                      <a:pt x="11" y="16"/>
                    </a:lnTo>
                    <a:lnTo>
                      <a:pt x="11" y="0"/>
                    </a:lnTo>
                    <a:close/>
                  </a:path>
                </a:pathLst>
              </a:custGeom>
              <a:solidFill>
                <a:srgbClr val="000000"/>
              </a:solidFill>
              <a:ln w="9525">
                <a:noFill/>
                <a:round/>
                <a:headEnd/>
                <a:tailEnd/>
              </a:ln>
            </p:spPr>
            <p:txBody>
              <a:bodyPr/>
              <a:lstStyle/>
              <a:p>
                <a:endParaRPr lang="en-US" dirty="0"/>
              </a:p>
            </p:txBody>
          </p:sp>
          <p:sp>
            <p:nvSpPr>
              <p:cNvPr id="55551" name="Freeform 454"/>
              <p:cNvSpPr>
                <a:spLocks/>
              </p:cNvSpPr>
              <p:nvPr/>
            </p:nvSpPr>
            <p:spPr bwMode="auto">
              <a:xfrm>
                <a:off x="2720" y="1918"/>
                <a:ext cx="70" cy="70"/>
              </a:xfrm>
              <a:custGeom>
                <a:avLst/>
                <a:gdLst>
                  <a:gd name="T0" fmla="*/ 0 w 70"/>
                  <a:gd name="T1" fmla="*/ 70 h 70"/>
                  <a:gd name="T2" fmla="*/ 70 w 70"/>
                  <a:gd name="T3" fmla="*/ 32 h 70"/>
                  <a:gd name="T4" fmla="*/ 0 w 70"/>
                  <a:gd name="T5" fmla="*/ 0 h 70"/>
                  <a:gd name="T6" fmla="*/ 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0" y="70"/>
                    </a:moveTo>
                    <a:lnTo>
                      <a:pt x="70" y="32"/>
                    </a:lnTo>
                    <a:lnTo>
                      <a:pt x="0" y="0"/>
                    </a:lnTo>
                    <a:lnTo>
                      <a:pt x="0" y="70"/>
                    </a:lnTo>
                    <a:close/>
                  </a:path>
                </a:pathLst>
              </a:custGeom>
              <a:solidFill>
                <a:srgbClr val="000000"/>
              </a:solidFill>
              <a:ln w="9525">
                <a:noFill/>
                <a:round/>
                <a:headEnd/>
                <a:tailEnd/>
              </a:ln>
            </p:spPr>
            <p:txBody>
              <a:bodyPr/>
              <a:lstStyle/>
              <a:p>
                <a:endParaRPr lang="en-US" dirty="0"/>
              </a:p>
            </p:txBody>
          </p:sp>
          <p:sp>
            <p:nvSpPr>
              <p:cNvPr id="55552" name="Freeform 455"/>
              <p:cNvSpPr>
                <a:spLocks/>
              </p:cNvSpPr>
              <p:nvPr/>
            </p:nvSpPr>
            <p:spPr bwMode="auto">
              <a:xfrm>
                <a:off x="2725" y="1945"/>
                <a:ext cx="5" cy="16"/>
              </a:xfrm>
              <a:custGeom>
                <a:avLst/>
                <a:gdLst>
                  <a:gd name="T0" fmla="*/ 0 w 5"/>
                  <a:gd name="T1" fmla="*/ 16 h 16"/>
                  <a:gd name="T2" fmla="*/ 5 w 5"/>
                  <a:gd name="T3" fmla="*/ 16 h 16"/>
                  <a:gd name="T4" fmla="*/ 5 w 5"/>
                  <a:gd name="T5" fmla="*/ 10 h 16"/>
                  <a:gd name="T6" fmla="*/ 5 w 5"/>
                  <a:gd name="T7" fmla="*/ 10 h 16"/>
                  <a:gd name="T8" fmla="*/ 5 w 5"/>
                  <a:gd name="T9" fmla="*/ 5 h 16"/>
                  <a:gd name="T10" fmla="*/ 5 w 5"/>
                  <a:gd name="T11" fmla="*/ 5 h 16"/>
                  <a:gd name="T12" fmla="*/ 5 w 5"/>
                  <a:gd name="T13" fmla="*/ 5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dirty="0"/>
              </a:p>
            </p:txBody>
          </p:sp>
          <p:sp>
            <p:nvSpPr>
              <p:cNvPr id="55553" name="Rectangle 456"/>
              <p:cNvSpPr>
                <a:spLocks noChangeArrowheads="1"/>
              </p:cNvSpPr>
              <p:nvPr/>
            </p:nvSpPr>
            <p:spPr bwMode="auto">
              <a:xfrm>
                <a:off x="2569" y="1945"/>
                <a:ext cx="156" cy="16"/>
              </a:xfrm>
              <a:prstGeom prst="rect">
                <a:avLst/>
              </a:prstGeom>
              <a:solidFill>
                <a:srgbClr val="000000"/>
              </a:solidFill>
              <a:ln w="9525">
                <a:noFill/>
                <a:miter lim="800000"/>
                <a:headEnd/>
                <a:tailEnd/>
              </a:ln>
            </p:spPr>
            <p:txBody>
              <a:bodyPr/>
              <a:lstStyle/>
              <a:p>
                <a:pPr algn="l" eaLnBrk="0" hangingPunct="0"/>
                <a:endParaRPr lang="en-US" sz="1800" dirty="0">
                  <a:solidFill>
                    <a:srgbClr val="000000"/>
                  </a:solidFill>
                </a:endParaRPr>
              </a:p>
            </p:txBody>
          </p:sp>
          <p:sp>
            <p:nvSpPr>
              <p:cNvPr id="55554" name="Freeform 457"/>
              <p:cNvSpPr>
                <a:spLocks/>
              </p:cNvSpPr>
              <p:nvPr/>
            </p:nvSpPr>
            <p:spPr bwMode="auto">
              <a:xfrm>
                <a:off x="2504" y="1918"/>
                <a:ext cx="70" cy="70"/>
              </a:xfrm>
              <a:custGeom>
                <a:avLst/>
                <a:gdLst>
                  <a:gd name="T0" fmla="*/ 70 w 70"/>
                  <a:gd name="T1" fmla="*/ 70 h 70"/>
                  <a:gd name="T2" fmla="*/ 0 w 70"/>
                  <a:gd name="T3" fmla="*/ 32 h 70"/>
                  <a:gd name="T4" fmla="*/ 70 w 70"/>
                  <a:gd name="T5" fmla="*/ 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0" y="32"/>
                    </a:lnTo>
                    <a:lnTo>
                      <a:pt x="70" y="0"/>
                    </a:lnTo>
                    <a:lnTo>
                      <a:pt x="70" y="70"/>
                    </a:lnTo>
                    <a:close/>
                  </a:path>
                </a:pathLst>
              </a:custGeom>
              <a:solidFill>
                <a:srgbClr val="000000"/>
              </a:solidFill>
              <a:ln w="9525">
                <a:noFill/>
                <a:round/>
                <a:headEnd/>
                <a:tailEnd/>
              </a:ln>
            </p:spPr>
            <p:txBody>
              <a:bodyPr/>
              <a:lstStyle/>
              <a:p>
                <a:endParaRPr lang="en-US" dirty="0"/>
              </a:p>
            </p:txBody>
          </p:sp>
          <p:sp>
            <p:nvSpPr>
              <p:cNvPr id="55555" name="Freeform 458"/>
              <p:cNvSpPr>
                <a:spLocks/>
              </p:cNvSpPr>
              <p:nvPr/>
            </p:nvSpPr>
            <p:spPr bwMode="auto">
              <a:xfrm>
                <a:off x="2558" y="1945"/>
                <a:ext cx="11" cy="16"/>
              </a:xfrm>
              <a:custGeom>
                <a:avLst/>
                <a:gdLst>
                  <a:gd name="T0" fmla="*/ 11 w 11"/>
                  <a:gd name="T1" fmla="*/ 0 h 16"/>
                  <a:gd name="T2" fmla="*/ 5 w 11"/>
                  <a:gd name="T3" fmla="*/ 0 h 16"/>
                  <a:gd name="T4" fmla="*/ 5 w 11"/>
                  <a:gd name="T5" fmla="*/ 5 h 16"/>
                  <a:gd name="T6" fmla="*/ 5 w 11"/>
                  <a:gd name="T7" fmla="*/ 5 h 16"/>
                  <a:gd name="T8" fmla="*/ 0 w 11"/>
                  <a:gd name="T9" fmla="*/ 5 h 16"/>
                  <a:gd name="T10" fmla="*/ 5 w 11"/>
                  <a:gd name="T11" fmla="*/ 10 h 16"/>
                  <a:gd name="T12" fmla="*/ 5 w 11"/>
                  <a:gd name="T13" fmla="*/ 10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0"/>
                    </a:lnTo>
                    <a:lnTo>
                      <a:pt x="5" y="16"/>
                    </a:lnTo>
                    <a:lnTo>
                      <a:pt x="11" y="16"/>
                    </a:lnTo>
                    <a:lnTo>
                      <a:pt x="11" y="0"/>
                    </a:lnTo>
                    <a:close/>
                  </a:path>
                </a:pathLst>
              </a:custGeom>
              <a:solidFill>
                <a:srgbClr val="000000"/>
              </a:solidFill>
              <a:ln w="9525">
                <a:noFill/>
                <a:round/>
                <a:headEnd/>
                <a:tailEnd/>
              </a:ln>
            </p:spPr>
            <p:txBody>
              <a:bodyPr/>
              <a:lstStyle/>
              <a:p>
                <a:endParaRPr lang="en-US" dirty="0"/>
              </a:p>
            </p:txBody>
          </p:sp>
          <p:sp>
            <p:nvSpPr>
              <p:cNvPr id="55556" name="Rectangle 459"/>
              <p:cNvSpPr>
                <a:spLocks noChangeArrowheads="1"/>
              </p:cNvSpPr>
              <p:nvPr/>
            </p:nvSpPr>
            <p:spPr bwMode="auto">
              <a:xfrm>
                <a:off x="2795" y="1434"/>
                <a:ext cx="425" cy="150"/>
              </a:xfrm>
              <a:prstGeom prst="rect">
                <a:avLst/>
              </a:prstGeom>
              <a:solidFill>
                <a:srgbClr val="DDDDDC"/>
              </a:solidFill>
              <a:ln w="6" cap="rnd">
                <a:solidFill>
                  <a:srgbClr val="000000"/>
                </a:solidFill>
                <a:round/>
                <a:headEnd/>
                <a:tailEnd/>
              </a:ln>
            </p:spPr>
            <p:txBody>
              <a:bodyPr/>
              <a:lstStyle/>
              <a:p>
                <a:pPr algn="l" eaLnBrk="0" hangingPunct="0"/>
                <a:endParaRPr lang="en-US" sz="1800" dirty="0">
                  <a:solidFill>
                    <a:srgbClr val="000000"/>
                  </a:solidFill>
                </a:endParaRPr>
              </a:p>
            </p:txBody>
          </p:sp>
          <p:sp>
            <p:nvSpPr>
              <p:cNvPr id="55557" name="Freeform 460"/>
              <p:cNvSpPr>
                <a:spLocks/>
              </p:cNvSpPr>
              <p:nvPr/>
            </p:nvSpPr>
            <p:spPr bwMode="auto">
              <a:xfrm>
                <a:off x="2720" y="1471"/>
                <a:ext cx="70" cy="76"/>
              </a:xfrm>
              <a:custGeom>
                <a:avLst/>
                <a:gdLst>
                  <a:gd name="T0" fmla="*/ 0 w 70"/>
                  <a:gd name="T1" fmla="*/ 76 h 76"/>
                  <a:gd name="T2" fmla="*/ 70 w 70"/>
                  <a:gd name="T3" fmla="*/ 38 h 76"/>
                  <a:gd name="T4" fmla="*/ 0 w 70"/>
                  <a:gd name="T5" fmla="*/ 0 h 76"/>
                  <a:gd name="T6" fmla="*/ 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0" y="76"/>
                    </a:moveTo>
                    <a:lnTo>
                      <a:pt x="70" y="38"/>
                    </a:lnTo>
                    <a:lnTo>
                      <a:pt x="0" y="0"/>
                    </a:lnTo>
                    <a:lnTo>
                      <a:pt x="0" y="76"/>
                    </a:lnTo>
                    <a:close/>
                  </a:path>
                </a:pathLst>
              </a:custGeom>
              <a:solidFill>
                <a:srgbClr val="000000"/>
              </a:solidFill>
              <a:ln w="9525">
                <a:noFill/>
                <a:round/>
                <a:headEnd/>
                <a:tailEnd/>
              </a:ln>
            </p:spPr>
            <p:txBody>
              <a:bodyPr/>
              <a:lstStyle/>
              <a:p>
                <a:endParaRPr lang="en-US" dirty="0"/>
              </a:p>
            </p:txBody>
          </p:sp>
          <p:sp>
            <p:nvSpPr>
              <p:cNvPr id="55558" name="Freeform 461"/>
              <p:cNvSpPr>
                <a:spLocks/>
              </p:cNvSpPr>
              <p:nvPr/>
            </p:nvSpPr>
            <p:spPr bwMode="auto">
              <a:xfrm>
                <a:off x="2725" y="1504"/>
                <a:ext cx="5" cy="16"/>
              </a:xfrm>
              <a:custGeom>
                <a:avLst/>
                <a:gdLst>
                  <a:gd name="T0" fmla="*/ 0 w 5"/>
                  <a:gd name="T1" fmla="*/ 16 h 16"/>
                  <a:gd name="T2" fmla="*/ 5 w 5"/>
                  <a:gd name="T3" fmla="*/ 10 h 16"/>
                  <a:gd name="T4" fmla="*/ 5 w 5"/>
                  <a:gd name="T5" fmla="*/ 10 h 16"/>
                  <a:gd name="T6" fmla="*/ 5 w 5"/>
                  <a:gd name="T7" fmla="*/ 10 h 16"/>
                  <a:gd name="T8" fmla="*/ 5 w 5"/>
                  <a:gd name="T9" fmla="*/ 5 h 16"/>
                  <a:gd name="T10" fmla="*/ 5 w 5"/>
                  <a:gd name="T11" fmla="*/ 5 h 16"/>
                  <a:gd name="T12" fmla="*/ 5 w 5"/>
                  <a:gd name="T13" fmla="*/ 0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dirty="0"/>
              </a:p>
            </p:txBody>
          </p:sp>
          <p:sp>
            <p:nvSpPr>
              <p:cNvPr id="55559" name="Rectangle 462"/>
              <p:cNvSpPr>
                <a:spLocks noChangeArrowheads="1"/>
              </p:cNvSpPr>
              <p:nvPr/>
            </p:nvSpPr>
            <p:spPr bwMode="auto">
              <a:xfrm>
                <a:off x="2569" y="1504"/>
                <a:ext cx="156" cy="16"/>
              </a:xfrm>
              <a:prstGeom prst="rect">
                <a:avLst/>
              </a:prstGeom>
              <a:solidFill>
                <a:srgbClr val="000000"/>
              </a:solidFill>
              <a:ln w="9525">
                <a:noFill/>
                <a:miter lim="800000"/>
                <a:headEnd/>
                <a:tailEnd/>
              </a:ln>
            </p:spPr>
            <p:txBody>
              <a:bodyPr/>
              <a:lstStyle/>
              <a:p>
                <a:pPr algn="l" eaLnBrk="0" hangingPunct="0"/>
                <a:endParaRPr lang="en-US" sz="1800" dirty="0">
                  <a:solidFill>
                    <a:srgbClr val="000000"/>
                  </a:solidFill>
                </a:endParaRPr>
              </a:p>
            </p:txBody>
          </p:sp>
          <p:sp>
            <p:nvSpPr>
              <p:cNvPr id="55560" name="Freeform 463"/>
              <p:cNvSpPr>
                <a:spLocks/>
              </p:cNvSpPr>
              <p:nvPr/>
            </p:nvSpPr>
            <p:spPr bwMode="auto">
              <a:xfrm>
                <a:off x="2504" y="1471"/>
                <a:ext cx="70" cy="76"/>
              </a:xfrm>
              <a:custGeom>
                <a:avLst/>
                <a:gdLst>
                  <a:gd name="T0" fmla="*/ 70 w 70"/>
                  <a:gd name="T1" fmla="*/ 76 h 76"/>
                  <a:gd name="T2" fmla="*/ 0 w 70"/>
                  <a:gd name="T3" fmla="*/ 38 h 76"/>
                  <a:gd name="T4" fmla="*/ 70 w 70"/>
                  <a:gd name="T5" fmla="*/ 0 h 76"/>
                  <a:gd name="T6" fmla="*/ 7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70" y="76"/>
                    </a:moveTo>
                    <a:lnTo>
                      <a:pt x="0" y="38"/>
                    </a:lnTo>
                    <a:lnTo>
                      <a:pt x="70" y="0"/>
                    </a:lnTo>
                    <a:lnTo>
                      <a:pt x="70" y="76"/>
                    </a:lnTo>
                    <a:close/>
                  </a:path>
                </a:pathLst>
              </a:custGeom>
              <a:solidFill>
                <a:srgbClr val="000000"/>
              </a:solidFill>
              <a:ln w="9525">
                <a:noFill/>
                <a:round/>
                <a:headEnd/>
                <a:tailEnd/>
              </a:ln>
            </p:spPr>
            <p:txBody>
              <a:bodyPr/>
              <a:lstStyle/>
              <a:p>
                <a:endParaRPr lang="en-US" dirty="0"/>
              </a:p>
            </p:txBody>
          </p:sp>
          <p:sp>
            <p:nvSpPr>
              <p:cNvPr id="55561" name="Freeform 464"/>
              <p:cNvSpPr>
                <a:spLocks/>
              </p:cNvSpPr>
              <p:nvPr/>
            </p:nvSpPr>
            <p:spPr bwMode="auto">
              <a:xfrm>
                <a:off x="2558" y="1504"/>
                <a:ext cx="11" cy="16"/>
              </a:xfrm>
              <a:custGeom>
                <a:avLst/>
                <a:gdLst>
                  <a:gd name="T0" fmla="*/ 11 w 11"/>
                  <a:gd name="T1" fmla="*/ 0 h 16"/>
                  <a:gd name="T2" fmla="*/ 5 w 11"/>
                  <a:gd name="T3" fmla="*/ 0 h 16"/>
                  <a:gd name="T4" fmla="*/ 5 w 11"/>
                  <a:gd name="T5" fmla="*/ 0 h 16"/>
                  <a:gd name="T6" fmla="*/ 5 w 11"/>
                  <a:gd name="T7" fmla="*/ 5 h 16"/>
                  <a:gd name="T8" fmla="*/ 0 w 11"/>
                  <a:gd name="T9" fmla="*/ 5 h 16"/>
                  <a:gd name="T10" fmla="*/ 5 w 11"/>
                  <a:gd name="T11" fmla="*/ 10 h 16"/>
                  <a:gd name="T12" fmla="*/ 5 w 11"/>
                  <a:gd name="T13" fmla="*/ 10 h 16"/>
                  <a:gd name="T14" fmla="*/ 5 w 11"/>
                  <a:gd name="T15" fmla="*/ 10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0"/>
                    </a:lnTo>
                    <a:lnTo>
                      <a:pt x="11" y="16"/>
                    </a:lnTo>
                    <a:lnTo>
                      <a:pt x="11" y="0"/>
                    </a:lnTo>
                    <a:close/>
                  </a:path>
                </a:pathLst>
              </a:custGeom>
              <a:solidFill>
                <a:srgbClr val="000000"/>
              </a:solidFill>
              <a:ln w="9525">
                <a:noFill/>
                <a:round/>
                <a:headEnd/>
                <a:tailEnd/>
              </a:ln>
            </p:spPr>
            <p:txBody>
              <a:bodyPr/>
              <a:lstStyle/>
              <a:p>
                <a:endParaRPr lang="en-US" dirty="0"/>
              </a:p>
            </p:txBody>
          </p:sp>
          <p:sp>
            <p:nvSpPr>
              <p:cNvPr id="55562" name="Freeform 465"/>
              <p:cNvSpPr>
                <a:spLocks/>
              </p:cNvSpPr>
              <p:nvPr/>
            </p:nvSpPr>
            <p:spPr bwMode="auto">
              <a:xfrm>
                <a:off x="1185" y="767"/>
                <a:ext cx="91" cy="91"/>
              </a:xfrm>
              <a:custGeom>
                <a:avLst/>
                <a:gdLst>
                  <a:gd name="T0" fmla="*/ 91 w 91"/>
                  <a:gd name="T1" fmla="*/ 48 h 91"/>
                  <a:gd name="T2" fmla="*/ 0 w 91"/>
                  <a:gd name="T3" fmla="*/ 91 h 91"/>
                  <a:gd name="T4" fmla="*/ 0 w 91"/>
                  <a:gd name="T5" fmla="*/ 0 h 91"/>
                  <a:gd name="T6" fmla="*/ 91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91" y="48"/>
                    </a:moveTo>
                    <a:lnTo>
                      <a:pt x="0" y="91"/>
                    </a:lnTo>
                    <a:lnTo>
                      <a:pt x="0" y="0"/>
                    </a:lnTo>
                    <a:lnTo>
                      <a:pt x="91" y="48"/>
                    </a:lnTo>
                    <a:close/>
                  </a:path>
                </a:pathLst>
              </a:custGeom>
              <a:solidFill>
                <a:srgbClr val="000000"/>
              </a:solidFill>
              <a:ln w="9525">
                <a:noFill/>
                <a:round/>
                <a:headEnd/>
                <a:tailEnd/>
              </a:ln>
            </p:spPr>
            <p:txBody>
              <a:bodyPr/>
              <a:lstStyle/>
              <a:p>
                <a:endParaRPr lang="en-US" dirty="0"/>
              </a:p>
            </p:txBody>
          </p:sp>
          <p:sp>
            <p:nvSpPr>
              <p:cNvPr id="55563" name="Freeform 466"/>
              <p:cNvSpPr>
                <a:spLocks/>
              </p:cNvSpPr>
              <p:nvPr/>
            </p:nvSpPr>
            <p:spPr bwMode="auto">
              <a:xfrm>
                <a:off x="1185" y="794"/>
                <a:ext cx="21" cy="38"/>
              </a:xfrm>
              <a:custGeom>
                <a:avLst/>
                <a:gdLst>
                  <a:gd name="T0" fmla="*/ 0 w 21"/>
                  <a:gd name="T1" fmla="*/ 38 h 38"/>
                  <a:gd name="T2" fmla="*/ 5 w 21"/>
                  <a:gd name="T3" fmla="*/ 38 h 38"/>
                  <a:gd name="T4" fmla="*/ 5 w 21"/>
                  <a:gd name="T5" fmla="*/ 38 h 38"/>
                  <a:gd name="T6" fmla="*/ 11 w 21"/>
                  <a:gd name="T7" fmla="*/ 38 h 38"/>
                  <a:gd name="T8" fmla="*/ 16 w 21"/>
                  <a:gd name="T9" fmla="*/ 32 h 38"/>
                  <a:gd name="T10" fmla="*/ 16 w 21"/>
                  <a:gd name="T11" fmla="*/ 32 h 38"/>
                  <a:gd name="T12" fmla="*/ 16 w 21"/>
                  <a:gd name="T13" fmla="*/ 27 h 38"/>
                  <a:gd name="T14" fmla="*/ 16 w 21"/>
                  <a:gd name="T15" fmla="*/ 21 h 38"/>
                  <a:gd name="T16" fmla="*/ 21 w 21"/>
                  <a:gd name="T17" fmla="*/ 21 h 38"/>
                  <a:gd name="T18" fmla="*/ 16 w 21"/>
                  <a:gd name="T19" fmla="*/ 16 h 38"/>
                  <a:gd name="T20" fmla="*/ 16 w 21"/>
                  <a:gd name="T21" fmla="*/ 16 h 38"/>
                  <a:gd name="T22" fmla="*/ 16 w 21"/>
                  <a:gd name="T23" fmla="*/ 11 h 38"/>
                  <a:gd name="T24" fmla="*/ 16 w 21"/>
                  <a:gd name="T25" fmla="*/ 5 h 38"/>
                  <a:gd name="T26" fmla="*/ 11 w 21"/>
                  <a:gd name="T27" fmla="*/ 5 h 38"/>
                  <a:gd name="T28" fmla="*/ 5 w 21"/>
                  <a:gd name="T29" fmla="*/ 5 h 38"/>
                  <a:gd name="T30" fmla="*/ 5 w 21"/>
                  <a:gd name="T31" fmla="*/ 5 h 38"/>
                  <a:gd name="T32" fmla="*/ 0 w 21"/>
                  <a:gd name="T33" fmla="*/ 0 h 38"/>
                  <a:gd name="T34" fmla="*/ 0 w 21"/>
                  <a:gd name="T35" fmla="*/ 38 h 3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
                  <a:gd name="T55" fmla="*/ 0 h 38"/>
                  <a:gd name="T56" fmla="*/ 21 w 21"/>
                  <a:gd name="T57" fmla="*/ 38 h 3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 h="38">
                    <a:moveTo>
                      <a:pt x="0" y="38"/>
                    </a:moveTo>
                    <a:lnTo>
                      <a:pt x="5" y="38"/>
                    </a:lnTo>
                    <a:lnTo>
                      <a:pt x="11" y="38"/>
                    </a:lnTo>
                    <a:lnTo>
                      <a:pt x="16" y="32"/>
                    </a:lnTo>
                    <a:lnTo>
                      <a:pt x="16" y="27"/>
                    </a:lnTo>
                    <a:lnTo>
                      <a:pt x="16" y="21"/>
                    </a:lnTo>
                    <a:lnTo>
                      <a:pt x="21" y="21"/>
                    </a:lnTo>
                    <a:lnTo>
                      <a:pt x="16" y="16"/>
                    </a:lnTo>
                    <a:lnTo>
                      <a:pt x="16" y="11"/>
                    </a:lnTo>
                    <a:lnTo>
                      <a:pt x="16" y="5"/>
                    </a:lnTo>
                    <a:lnTo>
                      <a:pt x="11" y="5"/>
                    </a:lnTo>
                    <a:lnTo>
                      <a:pt x="5" y="5"/>
                    </a:lnTo>
                    <a:lnTo>
                      <a:pt x="0" y="0"/>
                    </a:lnTo>
                    <a:lnTo>
                      <a:pt x="0" y="38"/>
                    </a:lnTo>
                    <a:close/>
                  </a:path>
                </a:pathLst>
              </a:custGeom>
              <a:solidFill>
                <a:srgbClr val="000000"/>
              </a:solidFill>
              <a:ln w="9525">
                <a:noFill/>
                <a:round/>
                <a:headEnd/>
                <a:tailEnd/>
              </a:ln>
            </p:spPr>
            <p:txBody>
              <a:bodyPr/>
              <a:lstStyle/>
              <a:p>
                <a:endParaRPr lang="en-US" dirty="0"/>
              </a:p>
            </p:txBody>
          </p:sp>
          <p:sp>
            <p:nvSpPr>
              <p:cNvPr id="55564" name="Rectangle 467"/>
              <p:cNvSpPr>
                <a:spLocks noChangeArrowheads="1"/>
              </p:cNvSpPr>
              <p:nvPr/>
            </p:nvSpPr>
            <p:spPr bwMode="auto">
              <a:xfrm>
                <a:off x="840" y="794"/>
                <a:ext cx="345" cy="38"/>
              </a:xfrm>
              <a:prstGeom prst="rect">
                <a:avLst/>
              </a:prstGeom>
              <a:solidFill>
                <a:srgbClr val="000000"/>
              </a:solidFill>
              <a:ln w="9525">
                <a:noFill/>
                <a:miter lim="800000"/>
                <a:headEnd/>
                <a:tailEnd/>
              </a:ln>
            </p:spPr>
            <p:txBody>
              <a:bodyPr/>
              <a:lstStyle/>
              <a:p>
                <a:pPr algn="l" eaLnBrk="0" hangingPunct="0"/>
                <a:endParaRPr lang="en-US" sz="1800" dirty="0">
                  <a:solidFill>
                    <a:srgbClr val="000000"/>
                  </a:solidFill>
                </a:endParaRPr>
              </a:p>
            </p:txBody>
          </p:sp>
          <p:sp>
            <p:nvSpPr>
              <p:cNvPr id="55565" name="Freeform 468"/>
              <p:cNvSpPr>
                <a:spLocks/>
              </p:cNvSpPr>
              <p:nvPr/>
            </p:nvSpPr>
            <p:spPr bwMode="auto">
              <a:xfrm>
                <a:off x="749" y="767"/>
                <a:ext cx="91" cy="91"/>
              </a:xfrm>
              <a:custGeom>
                <a:avLst/>
                <a:gdLst>
                  <a:gd name="T0" fmla="*/ 0 w 91"/>
                  <a:gd name="T1" fmla="*/ 48 h 91"/>
                  <a:gd name="T2" fmla="*/ 91 w 91"/>
                  <a:gd name="T3" fmla="*/ 91 h 91"/>
                  <a:gd name="T4" fmla="*/ 91 w 91"/>
                  <a:gd name="T5" fmla="*/ 0 h 91"/>
                  <a:gd name="T6" fmla="*/ 0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0" y="48"/>
                    </a:moveTo>
                    <a:lnTo>
                      <a:pt x="91" y="91"/>
                    </a:lnTo>
                    <a:lnTo>
                      <a:pt x="91" y="0"/>
                    </a:lnTo>
                    <a:lnTo>
                      <a:pt x="0" y="48"/>
                    </a:lnTo>
                    <a:close/>
                  </a:path>
                </a:pathLst>
              </a:custGeom>
              <a:solidFill>
                <a:srgbClr val="000000"/>
              </a:solidFill>
              <a:ln w="9525">
                <a:noFill/>
                <a:round/>
                <a:headEnd/>
                <a:tailEnd/>
              </a:ln>
            </p:spPr>
            <p:txBody>
              <a:bodyPr/>
              <a:lstStyle/>
              <a:p>
                <a:endParaRPr lang="en-US" dirty="0"/>
              </a:p>
            </p:txBody>
          </p:sp>
          <p:sp>
            <p:nvSpPr>
              <p:cNvPr id="55566" name="Freeform 469"/>
              <p:cNvSpPr>
                <a:spLocks/>
              </p:cNvSpPr>
              <p:nvPr/>
            </p:nvSpPr>
            <p:spPr bwMode="auto">
              <a:xfrm>
                <a:off x="824" y="794"/>
                <a:ext cx="16" cy="38"/>
              </a:xfrm>
              <a:custGeom>
                <a:avLst/>
                <a:gdLst>
                  <a:gd name="T0" fmla="*/ 16 w 16"/>
                  <a:gd name="T1" fmla="*/ 0 h 38"/>
                  <a:gd name="T2" fmla="*/ 11 w 16"/>
                  <a:gd name="T3" fmla="*/ 5 h 38"/>
                  <a:gd name="T4" fmla="*/ 11 w 16"/>
                  <a:gd name="T5" fmla="*/ 5 h 38"/>
                  <a:gd name="T6" fmla="*/ 5 w 16"/>
                  <a:gd name="T7" fmla="*/ 5 h 38"/>
                  <a:gd name="T8" fmla="*/ 5 w 16"/>
                  <a:gd name="T9" fmla="*/ 5 h 38"/>
                  <a:gd name="T10" fmla="*/ 0 w 16"/>
                  <a:gd name="T11" fmla="*/ 11 h 38"/>
                  <a:gd name="T12" fmla="*/ 0 w 16"/>
                  <a:gd name="T13" fmla="*/ 16 h 38"/>
                  <a:gd name="T14" fmla="*/ 0 w 16"/>
                  <a:gd name="T15" fmla="*/ 16 h 38"/>
                  <a:gd name="T16" fmla="*/ 0 w 16"/>
                  <a:gd name="T17" fmla="*/ 21 h 38"/>
                  <a:gd name="T18" fmla="*/ 0 w 16"/>
                  <a:gd name="T19" fmla="*/ 21 h 38"/>
                  <a:gd name="T20" fmla="*/ 0 w 16"/>
                  <a:gd name="T21" fmla="*/ 27 h 38"/>
                  <a:gd name="T22" fmla="*/ 0 w 16"/>
                  <a:gd name="T23" fmla="*/ 32 h 38"/>
                  <a:gd name="T24" fmla="*/ 5 w 16"/>
                  <a:gd name="T25" fmla="*/ 32 h 38"/>
                  <a:gd name="T26" fmla="*/ 5 w 16"/>
                  <a:gd name="T27" fmla="*/ 38 h 38"/>
                  <a:gd name="T28" fmla="*/ 11 w 16"/>
                  <a:gd name="T29" fmla="*/ 38 h 38"/>
                  <a:gd name="T30" fmla="*/ 11 w 16"/>
                  <a:gd name="T31" fmla="*/ 38 h 38"/>
                  <a:gd name="T32" fmla="*/ 16 w 16"/>
                  <a:gd name="T33" fmla="*/ 38 h 38"/>
                  <a:gd name="T34" fmla="*/ 16 w 16"/>
                  <a:gd name="T35" fmla="*/ 0 h 3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8"/>
                  <a:gd name="T56" fmla="*/ 16 w 16"/>
                  <a:gd name="T57" fmla="*/ 38 h 3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8">
                    <a:moveTo>
                      <a:pt x="16" y="0"/>
                    </a:moveTo>
                    <a:lnTo>
                      <a:pt x="11" y="5"/>
                    </a:lnTo>
                    <a:lnTo>
                      <a:pt x="5" y="5"/>
                    </a:lnTo>
                    <a:lnTo>
                      <a:pt x="0" y="11"/>
                    </a:lnTo>
                    <a:lnTo>
                      <a:pt x="0" y="16"/>
                    </a:lnTo>
                    <a:lnTo>
                      <a:pt x="0" y="21"/>
                    </a:lnTo>
                    <a:lnTo>
                      <a:pt x="0" y="27"/>
                    </a:lnTo>
                    <a:lnTo>
                      <a:pt x="0" y="32"/>
                    </a:lnTo>
                    <a:lnTo>
                      <a:pt x="5" y="32"/>
                    </a:lnTo>
                    <a:lnTo>
                      <a:pt x="5" y="38"/>
                    </a:lnTo>
                    <a:lnTo>
                      <a:pt x="11" y="38"/>
                    </a:lnTo>
                    <a:lnTo>
                      <a:pt x="16" y="38"/>
                    </a:lnTo>
                    <a:lnTo>
                      <a:pt x="16" y="0"/>
                    </a:lnTo>
                    <a:close/>
                  </a:path>
                </a:pathLst>
              </a:custGeom>
              <a:solidFill>
                <a:srgbClr val="000000"/>
              </a:solidFill>
              <a:ln w="9525">
                <a:noFill/>
                <a:round/>
                <a:headEnd/>
                <a:tailEnd/>
              </a:ln>
            </p:spPr>
            <p:txBody>
              <a:bodyPr/>
              <a:lstStyle/>
              <a:p>
                <a:endParaRPr lang="en-US" dirty="0"/>
              </a:p>
            </p:txBody>
          </p:sp>
          <p:sp>
            <p:nvSpPr>
              <p:cNvPr id="55567" name="Rectangle 470"/>
              <p:cNvSpPr>
                <a:spLocks noChangeArrowheads="1"/>
              </p:cNvSpPr>
              <p:nvPr/>
            </p:nvSpPr>
            <p:spPr bwMode="auto">
              <a:xfrm>
                <a:off x="242" y="1611"/>
                <a:ext cx="420" cy="178"/>
              </a:xfrm>
              <a:prstGeom prst="rect">
                <a:avLst/>
              </a:prstGeom>
              <a:solidFill>
                <a:srgbClr val="FFFFFF"/>
              </a:solidFill>
              <a:ln w="6" cap="rnd">
                <a:solidFill>
                  <a:srgbClr val="000000"/>
                </a:solidFill>
                <a:round/>
                <a:headEnd/>
                <a:tailEnd/>
              </a:ln>
            </p:spPr>
            <p:txBody>
              <a:bodyPr/>
              <a:lstStyle/>
              <a:p>
                <a:pPr algn="l" eaLnBrk="0" hangingPunct="0"/>
                <a:endParaRPr lang="en-US" sz="1800" dirty="0">
                  <a:solidFill>
                    <a:srgbClr val="000000"/>
                  </a:solidFill>
                </a:endParaRPr>
              </a:p>
            </p:txBody>
          </p:sp>
          <p:sp>
            <p:nvSpPr>
              <p:cNvPr id="55568" name="Rectangle 471"/>
              <p:cNvSpPr>
                <a:spLocks noChangeArrowheads="1"/>
              </p:cNvSpPr>
              <p:nvPr/>
            </p:nvSpPr>
            <p:spPr bwMode="auto">
              <a:xfrm>
                <a:off x="355" y="1621"/>
                <a:ext cx="243" cy="97"/>
              </a:xfrm>
              <a:prstGeom prst="rect">
                <a:avLst/>
              </a:prstGeom>
              <a:noFill/>
              <a:ln w="9525">
                <a:noFill/>
                <a:miter lim="800000"/>
                <a:headEnd/>
                <a:tailEnd/>
              </a:ln>
            </p:spPr>
            <p:txBody>
              <a:bodyPr wrap="none" lIns="0" tIns="0" rIns="0" bIns="0">
                <a:spAutoFit/>
              </a:bodyPr>
              <a:lstStyle/>
              <a:p>
                <a:pPr algn="l" eaLnBrk="0" hangingPunct="0"/>
                <a:r>
                  <a:rPr lang="en-US" sz="800" b="1" dirty="0">
                    <a:solidFill>
                      <a:srgbClr val="000000"/>
                    </a:solidFill>
                  </a:rPr>
                  <a:t>Power</a:t>
                </a:r>
                <a:endParaRPr lang="en-US" sz="1800" dirty="0">
                  <a:solidFill>
                    <a:srgbClr val="000000"/>
                  </a:solidFill>
                </a:endParaRPr>
              </a:p>
            </p:txBody>
          </p:sp>
          <p:sp>
            <p:nvSpPr>
              <p:cNvPr id="55569" name="Rectangle 472"/>
              <p:cNvSpPr>
                <a:spLocks noChangeArrowheads="1"/>
              </p:cNvSpPr>
              <p:nvPr/>
            </p:nvSpPr>
            <p:spPr bwMode="auto">
              <a:xfrm>
                <a:off x="258" y="1691"/>
                <a:ext cx="464" cy="97"/>
              </a:xfrm>
              <a:prstGeom prst="rect">
                <a:avLst/>
              </a:prstGeom>
              <a:noFill/>
              <a:ln w="9525">
                <a:noFill/>
                <a:miter lim="800000"/>
                <a:headEnd/>
                <a:tailEnd/>
              </a:ln>
            </p:spPr>
            <p:txBody>
              <a:bodyPr wrap="none" lIns="0" tIns="0" rIns="0" bIns="0">
                <a:spAutoFit/>
              </a:bodyPr>
              <a:lstStyle/>
              <a:p>
                <a:pPr algn="l" eaLnBrk="0" hangingPunct="0"/>
                <a:r>
                  <a:rPr lang="en-US" sz="800" b="1" dirty="0">
                    <a:solidFill>
                      <a:srgbClr val="000000"/>
                    </a:solidFill>
                  </a:rPr>
                  <a:t>Management</a:t>
                </a:r>
                <a:endParaRPr lang="en-US" sz="1800" dirty="0">
                  <a:solidFill>
                    <a:srgbClr val="000000"/>
                  </a:solidFill>
                </a:endParaRPr>
              </a:p>
            </p:txBody>
          </p:sp>
          <p:sp>
            <p:nvSpPr>
              <p:cNvPr id="55570" name="Rectangle 473"/>
              <p:cNvSpPr>
                <a:spLocks noChangeArrowheads="1"/>
              </p:cNvSpPr>
              <p:nvPr/>
            </p:nvSpPr>
            <p:spPr bwMode="auto">
              <a:xfrm>
                <a:off x="237" y="1133"/>
                <a:ext cx="425" cy="113"/>
              </a:xfrm>
              <a:prstGeom prst="rect">
                <a:avLst/>
              </a:prstGeom>
              <a:solidFill>
                <a:srgbClr val="FFFFFF"/>
              </a:solidFill>
              <a:ln w="6" cap="rnd">
                <a:solidFill>
                  <a:srgbClr val="000000"/>
                </a:solidFill>
                <a:round/>
                <a:headEnd/>
                <a:tailEnd/>
              </a:ln>
            </p:spPr>
            <p:txBody>
              <a:bodyPr/>
              <a:lstStyle/>
              <a:p>
                <a:pPr algn="l" eaLnBrk="0" hangingPunct="0"/>
                <a:endParaRPr lang="en-US" sz="1800" dirty="0">
                  <a:solidFill>
                    <a:srgbClr val="000000"/>
                  </a:solidFill>
                </a:endParaRPr>
              </a:p>
            </p:txBody>
          </p:sp>
          <p:sp>
            <p:nvSpPr>
              <p:cNvPr id="55571" name="Rectangle 474"/>
              <p:cNvSpPr>
                <a:spLocks noChangeArrowheads="1"/>
              </p:cNvSpPr>
              <p:nvPr/>
            </p:nvSpPr>
            <p:spPr bwMode="auto">
              <a:xfrm>
                <a:off x="248" y="1149"/>
                <a:ext cx="411" cy="70"/>
              </a:xfrm>
              <a:prstGeom prst="rect">
                <a:avLst/>
              </a:prstGeom>
              <a:noFill/>
              <a:ln w="9525">
                <a:noFill/>
                <a:miter lim="800000"/>
                <a:headEnd/>
                <a:tailEnd/>
              </a:ln>
            </p:spPr>
            <p:txBody>
              <a:bodyPr wrap="none" lIns="0" tIns="0" rIns="0" bIns="0">
                <a:spAutoFit/>
              </a:bodyPr>
              <a:lstStyle/>
              <a:p>
                <a:pPr algn="l" eaLnBrk="0" hangingPunct="0"/>
                <a:r>
                  <a:rPr lang="en-US" sz="700" b="1" dirty="0">
                    <a:solidFill>
                      <a:srgbClr val="000000"/>
                    </a:solidFill>
                  </a:rPr>
                  <a:t>Debug &amp; Trace</a:t>
                </a:r>
                <a:endParaRPr lang="en-US" sz="700" dirty="0">
                  <a:solidFill>
                    <a:srgbClr val="000000"/>
                  </a:solidFill>
                </a:endParaRPr>
              </a:p>
            </p:txBody>
          </p:sp>
          <p:sp>
            <p:nvSpPr>
              <p:cNvPr id="55572" name="Rectangle 475"/>
              <p:cNvSpPr>
                <a:spLocks noChangeArrowheads="1"/>
              </p:cNvSpPr>
              <p:nvPr/>
            </p:nvSpPr>
            <p:spPr bwMode="auto">
              <a:xfrm>
                <a:off x="237" y="1289"/>
                <a:ext cx="425" cy="113"/>
              </a:xfrm>
              <a:prstGeom prst="rect">
                <a:avLst/>
              </a:prstGeom>
              <a:solidFill>
                <a:srgbClr val="FFFFFF"/>
              </a:solidFill>
              <a:ln w="6" cap="rnd">
                <a:solidFill>
                  <a:srgbClr val="000000"/>
                </a:solidFill>
                <a:round/>
                <a:headEnd/>
                <a:tailEnd/>
              </a:ln>
            </p:spPr>
            <p:txBody>
              <a:bodyPr/>
              <a:lstStyle/>
              <a:p>
                <a:pPr algn="l" eaLnBrk="0" hangingPunct="0"/>
                <a:endParaRPr lang="en-US" sz="1800" dirty="0">
                  <a:solidFill>
                    <a:srgbClr val="000000"/>
                  </a:solidFill>
                </a:endParaRPr>
              </a:p>
            </p:txBody>
          </p:sp>
          <p:sp>
            <p:nvSpPr>
              <p:cNvPr id="55573" name="Rectangle 476"/>
              <p:cNvSpPr>
                <a:spLocks noChangeArrowheads="1"/>
              </p:cNvSpPr>
              <p:nvPr/>
            </p:nvSpPr>
            <p:spPr bwMode="auto">
              <a:xfrm>
                <a:off x="302" y="1309"/>
                <a:ext cx="377" cy="97"/>
              </a:xfrm>
              <a:prstGeom prst="rect">
                <a:avLst/>
              </a:prstGeom>
              <a:noFill/>
              <a:ln w="9525">
                <a:noFill/>
                <a:miter lim="800000"/>
                <a:headEnd/>
                <a:tailEnd/>
              </a:ln>
            </p:spPr>
            <p:txBody>
              <a:bodyPr wrap="none" lIns="0" tIns="0" rIns="0" bIns="0">
                <a:spAutoFit/>
              </a:bodyPr>
              <a:lstStyle/>
              <a:p>
                <a:pPr algn="l" eaLnBrk="0" hangingPunct="0"/>
                <a:r>
                  <a:rPr lang="en-US" sz="800" b="1" dirty="0">
                    <a:solidFill>
                      <a:srgbClr val="000000"/>
                    </a:solidFill>
                  </a:rPr>
                  <a:t>Boot ROM</a:t>
                </a:r>
                <a:endParaRPr lang="en-US" sz="1800" dirty="0">
                  <a:solidFill>
                    <a:srgbClr val="000000"/>
                  </a:solidFill>
                </a:endParaRPr>
              </a:p>
            </p:txBody>
          </p:sp>
          <p:sp>
            <p:nvSpPr>
              <p:cNvPr id="55574" name="Rectangle 477"/>
              <p:cNvSpPr>
                <a:spLocks noChangeArrowheads="1"/>
              </p:cNvSpPr>
              <p:nvPr/>
            </p:nvSpPr>
            <p:spPr bwMode="auto">
              <a:xfrm>
                <a:off x="237" y="1450"/>
                <a:ext cx="425" cy="113"/>
              </a:xfrm>
              <a:prstGeom prst="rect">
                <a:avLst/>
              </a:prstGeom>
              <a:solidFill>
                <a:srgbClr val="FFFFFF"/>
              </a:solidFill>
              <a:ln w="6" cap="rnd">
                <a:solidFill>
                  <a:srgbClr val="000000"/>
                </a:solidFill>
                <a:round/>
                <a:headEnd/>
                <a:tailEnd/>
              </a:ln>
            </p:spPr>
            <p:txBody>
              <a:bodyPr/>
              <a:lstStyle/>
              <a:p>
                <a:pPr algn="l" eaLnBrk="0" hangingPunct="0"/>
                <a:endParaRPr lang="en-US" sz="1800" dirty="0">
                  <a:solidFill>
                    <a:srgbClr val="000000"/>
                  </a:solidFill>
                </a:endParaRPr>
              </a:p>
            </p:txBody>
          </p:sp>
          <p:sp>
            <p:nvSpPr>
              <p:cNvPr id="55575" name="Rectangle 478"/>
              <p:cNvSpPr>
                <a:spLocks noChangeArrowheads="1"/>
              </p:cNvSpPr>
              <p:nvPr/>
            </p:nvSpPr>
            <p:spPr bwMode="auto">
              <a:xfrm>
                <a:off x="280" y="1460"/>
                <a:ext cx="415" cy="97"/>
              </a:xfrm>
              <a:prstGeom prst="rect">
                <a:avLst/>
              </a:prstGeom>
              <a:noFill/>
              <a:ln w="9525">
                <a:noFill/>
                <a:miter lim="800000"/>
                <a:headEnd/>
                <a:tailEnd/>
              </a:ln>
            </p:spPr>
            <p:txBody>
              <a:bodyPr wrap="none" lIns="0" tIns="0" rIns="0" bIns="0">
                <a:spAutoFit/>
              </a:bodyPr>
              <a:lstStyle/>
              <a:p>
                <a:pPr algn="l" eaLnBrk="0" hangingPunct="0"/>
                <a:r>
                  <a:rPr lang="en-US" sz="800" b="1" dirty="0">
                    <a:solidFill>
                      <a:srgbClr val="000000"/>
                    </a:solidFill>
                  </a:rPr>
                  <a:t>Semaphore</a:t>
                </a:r>
                <a:endParaRPr lang="en-US" sz="1800" dirty="0">
                  <a:solidFill>
                    <a:srgbClr val="000000"/>
                  </a:solidFill>
                </a:endParaRPr>
              </a:p>
            </p:txBody>
          </p:sp>
          <p:sp>
            <p:nvSpPr>
              <p:cNvPr id="55576" name="Line 479"/>
              <p:cNvSpPr>
                <a:spLocks noChangeShapeType="1"/>
              </p:cNvSpPr>
              <p:nvPr/>
            </p:nvSpPr>
            <p:spPr bwMode="auto">
              <a:xfrm flipH="1">
                <a:off x="679" y="1186"/>
                <a:ext cx="210" cy="1"/>
              </a:xfrm>
              <a:prstGeom prst="line">
                <a:avLst/>
              </a:prstGeom>
              <a:noFill/>
              <a:ln w="0">
                <a:solidFill>
                  <a:srgbClr val="000000"/>
                </a:solidFill>
                <a:round/>
                <a:headEnd/>
                <a:tailEnd/>
              </a:ln>
            </p:spPr>
            <p:txBody>
              <a:bodyPr/>
              <a:lstStyle/>
              <a:p>
                <a:endParaRPr lang="en-US" dirty="0"/>
              </a:p>
            </p:txBody>
          </p:sp>
          <p:sp>
            <p:nvSpPr>
              <p:cNvPr id="55577" name="Freeform 480"/>
              <p:cNvSpPr>
                <a:spLocks/>
              </p:cNvSpPr>
              <p:nvPr/>
            </p:nvSpPr>
            <p:spPr bwMode="auto">
              <a:xfrm>
                <a:off x="845" y="1165"/>
                <a:ext cx="44" cy="43"/>
              </a:xfrm>
              <a:custGeom>
                <a:avLst/>
                <a:gdLst>
                  <a:gd name="T0" fmla="*/ 44 w 44"/>
                  <a:gd name="T1" fmla="*/ 21 h 43"/>
                  <a:gd name="T2" fmla="*/ 0 w 44"/>
                  <a:gd name="T3" fmla="*/ 43 h 43"/>
                  <a:gd name="T4" fmla="*/ 0 w 44"/>
                  <a:gd name="T5" fmla="*/ 0 h 43"/>
                  <a:gd name="T6" fmla="*/ 44 w 44"/>
                  <a:gd name="T7" fmla="*/ 21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44" y="21"/>
                    </a:moveTo>
                    <a:lnTo>
                      <a:pt x="0" y="43"/>
                    </a:lnTo>
                    <a:lnTo>
                      <a:pt x="0" y="0"/>
                    </a:lnTo>
                    <a:lnTo>
                      <a:pt x="44" y="21"/>
                    </a:lnTo>
                    <a:close/>
                  </a:path>
                </a:pathLst>
              </a:custGeom>
              <a:solidFill>
                <a:srgbClr val="000000"/>
              </a:solidFill>
              <a:ln w="9525">
                <a:noFill/>
                <a:round/>
                <a:headEnd/>
                <a:tailEnd/>
              </a:ln>
            </p:spPr>
            <p:txBody>
              <a:bodyPr/>
              <a:lstStyle/>
              <a:p>
                <a:endParaRPr lang="en-US" dirty="0"/>
              </a:p>
            </p:txBody>
          </p:sp>
          <p:sp>
            <p:nvSpPr>
              <p:cNvPr id="55578" name="Freeform 481"/>
              <p:cNvSpPr>
                <a:spLocks/>
              </p:cNvSpPr>
              <p:nvPr/>
            </p:nvSpPr>
            <p:spPr bwMode="auto">
              <a:xfrm>
                <a:off x="679" y="1165"/>
                <a:ext cx="43" cy="43"/>
              </a:xfrm>
              <a:custGeom>
                <a:avLst/>
                <a:gdLst>
                  <a:gd name="T0" fmla="*/ 0 w 43"/>
                  <a:gd name="T1" fmla="*/ 21 h 43"/>
                  <a:gd name="T2" fmla="*/ 43 w 43"/>
                  <a:gd name="T3" fmla="*/ 43 h 43"/>
                  <a:gd name="T4" fmla="*/ 43 w 43"/>
                  <a:gd name="T5" fmla="*/ 0 h 43"/>
                  <a:gd name="T6" fmla="*/ 0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1"/>
                    </a:moveTo>
                    <a:lnTo>
                      <a:pt x="43" y="43"/>
                    </a:lnTo>
                    <a:lnTo>
                      <a:pt x="43" y="0"/>
                    </a:lnTo>
                    <a:lnTo>
                      <a:pt x="0" y="21"/>
                    </a:lnTo>
                    <a:close/>
                  </a:path>
                </a:pathLst>
              </a:custGeom>
              <a:solidFill>
                <a:srgbClr val="000000"/>
              </a:solidFill>
              <a:ln w="9525">
                <a:noFill/>
                <a:round/>
                <a:headEnd/>
                <a:tailEnd/>
              </a:ln>
            </p:spPr>
            <p:txBody>
              <a:bodyPr/>
              <a:lstStyle/>
              <a:p>
                <a:endParaRPr lang="en-US" dirty="0"/>
              </a:p>
            </p:txBody>
          </p:sp>
          <p:sp>
            <p:nvSpPr>
              <p:cNvPr id="55579" name="Line 482"/>
              <p:cNvSpPr>
                <a:spLocks noChangeShapeType="1"/>
              </p:cNvSpPr>
              <p:nvPr/>
            </p:nvSpPr>
            <p:spPr bwMode="auto">
              <a:xfrm flipH="1">
                <a:off x="679" y="1348"/>
                <a:ext cx="210" cy="1"/>
              </a:xfrm>
              <a:prstGeom prst="line">
                <a:avLst/>
              </a:prstGeom>
              <a:noFill/>
              <a:ln w="0">
                <a:solidFill>
                  <a:srgbClr val="000000"/>
                </a:solidFill>
                <a:round/>
                <a:headEnd/>
                <a:tailEnd/>
              </a:ln>
            </p:spPr>
            <p:txBody>
              <a:bodyPr/>
              <a:lstStyle/>
              <a:p>
                <a:endParaRPr lang="en-US" dirty="0"/>
              </a:p>
            </p:txBody>
          </p:sp>
          <p:sp>
            <p:nvSpPr>
              <p:cNvPr id="55580" name="Freeform 483"/>
              <p:cNvSpPr>
                <a:spLocks/>
              </p:cNvSpPr>
              <p:nvPr/>
            </p:nvSpPr>
            <p:spPr bwMode="auto">
              <a:xfrm>
                <a:off x="845" y="1321"/>
                <a:ext cx="44" cy="48"/>
              </a:xfrm>
              <a:custGeom>
                <a:avLst/>
                <a:gdLst>
                  <a:gd name="T0" fmla="*/ 44 w 44"/>
                  <a:gd name="T1" fmla="*/ 27 h 48"/>
                  <a:gd name="T2" fmla="*/ 0 w 44"/>
                  <a:gd name="T3" fmla="*/ 48 h 48"/>
                  <a:gd name="T4" fmla="*/ 0 w 44"/>
                  <a:gd name="T5" fmla="*/ 0 h 48"/>
                  <a:gd name="T6" fmla="*/ 44 w 44"/>
                  <a:gd name="T7" fmla="*/ 27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44" y="27"/>
                    </a:moveTo>
                    <a:lnTo>
                      <a:pt x="0" y="48"/>
                    </a:lnTo>
                    <a:lnTo>
                      <a:pt x="0" y="0"/>
                    </a:lnTo>
                    <a:lnTo>
                      <a:pt x="44" y="27"/>
                    </a:lnTo>
                    <a:close/>
                  </a:path>
                </a:pathLst>
              </a:custGeom>
              <a:solidFill>
                <a:srgbClr val="000000"/>
              </a:solidFill>
              <a:ln w="9525">
                <a:noFill/>
                <a:round/>
                <a:headEnd/>
                <a:tailEnd/>
              </a:ln>
            </p:spPr>
            <p:txBody>
              <a:bodyPr/>
              <a:lstStyle/>
              <a:p>
                <a:endParaRPr lang="en-US" dirty="0"/>
              </a:p>
            </p:txBody>
          </p:sp>
          <p:sp>
            <p:nvSpPr>
              <p:cNvPr id="55581" name="Freeform 484"/>
              <p:cNvSpPr>
                <a:spLocks/>
              </p:cNvSpPr>
              <p:nvPr/>
            </p:nvSpPr>
            <p:spPr bwMode="auto">
              <a:xfrm>
                <a:off x="679" y="1321"/>
                <a:ext cx="43" cy="48"/>
              </a:xfrm>
              <a:custGeom>
                <a:avLst/>
                <a:gdLst>
                  <a:gd name="T0" fmla="*/ 0 w 43"/>
                  <a:gd name="T1" fmla="*/ 27 h 48"/>
                  <a:gd name="T2" fmla="*/ 43 w 43"/>
                  <a:gd name="T3" fmla="*/ 48 h 48"/>
                  <a:gd name="T4" fmla="*/ 43 w 43"/>
                  <a:gd name="T5" fmla="*/ 0 h 48"/>
                  <a:gd name="T6" fmla="*/ 0 w 43"/>
                  <a:gd name="T7" fmla="*/ 27 h 48"/>
                  <a:gd name="T8" fmla="*/ 0 60000 65536"/>
                  <a:gd name="T9" fmla="*/ 0 60000 65536"/>
                  <a:gd name="T10" fmla="*/ 0 60000 65536"/>
                  <a:gd name="T11" fmla="*/ 0 60000 65536"/>
                  <a:gd name="T12" fmla="*/ 0 w 43"/>
                  <a:gd name="T13" fmla="*/ 0 h 48"/>
                  <a:gd name="T14" fmla="*/ 43 w 43"/>
                  <a:gd name="T15" fmla="*/ 48 h 48"/>
                </a:gdLst>
                <a:ahLst/>
                <a:cxnLst>
                  <a:cxn ang="T8">
                    <a:pos x="T0" y="T1"/>
                  </a:cxn>
                  <a:cxn ang="T9">
                    <a:pos x="T2" y="T3"/>
                  </a:cxn>
                  <a:cxn ang="T10">
                    <a:pos x="T4" y="T5"/>
                  </a:cxn>
                  <a:cxn ang="T11">
                    <a:pos x="T6" y="T7"/>
                  </a:cxn>
                </a:cxnLst>
                <a:rect l="T12" t="T13" r="T14" b="T15"/>
                <a:pathLst>
                  <a:path w="43" h="48">
                    <a:moveTo>
                      <a:pt x="0" y="27"/>
                    </a:moveTo>
                    <a:lnTo>
                      <a:pt x="43" y="48"/>
                    </a:lnTo>
                    <a:lnTo>
                      <a:pt x="43" y="0"/>
                    </a:lnTo>
                    <a:lnTo>
                      <a:pt x="0" y="27"/>
                    </a:lnTo>
                    <a:close/>
                  </a:path>
                </a:pathLst>
              </a:custGeom>
              <a:solidFill>
                <a:srgbClr val="000000"/>
              </a:solidFill>
              <a:ln w="9525">
                <a:noFill/>
                <a:round/>
                <a:headEnd/>
                <a:tailEnd/>
              </a:ln>
            </p:spPr>
            <p:txBody>
              <a:bodyPr/>
              <a:lstStyle/>
              <a:p>
                <a:endParaRPr lang="en-US" dirty="0"/>
              </a:p>
            </p:txBody>
          </p:sp>
          <p:sp>
            <p:nvSpPr>
              <p:cNvPr id="55582" name="Line 485"/>
              <p:cNvSpPr>
                <a:spLocks noChangeShapeType="1"/>
              </p:cNvSpPr>
              <p:nvPr/>
            </p:nvSpPr>
            <p:spPr bwMode="auto">
              <a:xfrm flipH="1">
                <a:off x="679" y="1692"/>
                <a:ext cx="210" cy="1"/>
              </a:xfrm>
              <a:prstGeom prst="line">
                <a:avLst/>
              </a:prstGeom>
              <a:noFill/>
              <a:ln w="0">
                <a:solidFill>
                  <a:srgbClr val="000000"/>
                </a:solidFill>
                <a:round/>
                <a:headEnd/>
                <a:tailEnd/>
              </a:ln>
            </p:spPr>
            <p:txBody>
              <a:bodyPr/>
              <a:lstStyle/>
              <a:p>
                <a:endParaRPr lang="en-US" dirty="0"/>
              </a:p>
            </p:txBody>
          </p:sp>
          <p:sp>
            <p:nvSpPr>
              <p:cNvPr id="55583" name="Freeform 486"/>
              <p:cNvSpPr>
                <a:spLocks/>
              </p:cNvSpPr>
              <p:nvPr/>
            </p:nvSpPr>
            <p:spPr bwMode="auto">
              <a:xfrm>
                <a:off x="845" y="1670"/>
                <a:ext cx="44" cy="49"/>
              </a:xfrm>
              <a:custGeom>
                <a:avLst/>
                <a:gdLst>
                  <a:gd name="T0" fmla="*/ 44 w 44"/>
                  <a:gd name="T1" fmla="*/ 22 h 49"/>
                  <a:gd name="T2" fmla="*/ 0 w 44"/>
                  <a:gd name="T3" fmla="*/ 49 h 49"/>
                  <a:gd name="T4" fmla="*/ 0 w 44"/>
                  <a:gd name="T5" fmla="*/ 0 h 49"/>
                  <a:gd name="T6" fmla="*/ 44 w 44"/>
                  <a:gd name="T7" fmla="*/ 22 h 49"/>
                  <a:gd name="T8" fmla="*/ 0 60000 65536"/>
                  <a:gd name="T9" fmla="*/ 0 60000 65536"/>
                  <a:gd name="T10" fmla="*/ 0 60000 65536"/>
                  <a:gd name="T11" fmla="*/ 0 60000 65536"/>
                  <a:gd name="T12" fmla="*/ 0 w 44"/>
                  <a:gd name="T13" fmla="*/ 0 h 49"/>
                  <a:gd name="T14" fmla="*/ 44 w 44"/>
                  <a:gd name="T15" fmla="*/ 49 h 49"/>
                </a:gdLst>
                <a:ahLst/>
                <a:cxnLst>
                  <a:cxn ang="T8">
                    <a:pos x="T0" y="T1"/>
                  </a:cxn>
                  <a:cxn ang="T9">
                    <a:pos x="T2" y="T3"/>
                  </a:cxn>
                  <a:cxn ang="T10">
                    <a:pos x="T4" y="T5"/>
                  </a:cxn>
                  <a:cxn ang="T11">
                    <a:pos x="T6" y="T7"/>
                  </a:cxn>
                </a:cxnLst>
                <a:rect l="T12" t="T13" r="T14" b="T15"/>
                <a:pathLst>
                  <a:path w="44" h="49">
                    <a:moveTo>
                      <a:pt x="44" y="22"/>
                    </a:moveTo>
                    <a:lnTo>
                      <a:pt x="0" y="49"/>
                    </a:lnTo>
                    <a:lnTo>
                      <a:pt x="0" y="0"/>
                    </a:lnTo>
                    <a:lnTo>
                      <a:pt x="44" y="22"/>
                    </a:lnTo>
                    <a:close/>
                  </a:path>
                </a:pathLst>
              </a:custGeom>
              <a:solidFill>
                <a:srgbClr val="000000"/>
              </a:solidFill>
              <a:ln w="9525">
                <a:noFill/>
                <a:round/>
                <a:headEnd/>
                <a:tailEnd/>
              </a:ln>
            </p:spPr>
            <p:txBody>
              <a:bodyPr/>
              <a:lstStyle/>
              <a:p>
                <a:endParaRPr lang="en-US" dirty="0"/>
              </a:p>
            </p:txBody>
          </p:sp>
          <p:sp>
            <p:nvSpPr>
              <p:cNvPr id="55584" name="Freeform 487"/>
              <p:cNvSpPr>
                <a:spLocks/>
              </p:cNvSpPr>
              <p:nvPr/>
            </p:nvSpPr>
            <p:spPr bwMode="auto">
              <a:xfrm>
                <a:off x="679" y="1670"/>
                <a:ext cx="43" cy="49"/>
              </a:xfrm>
              <a:custGeom>
                <a:avLst/>
                <a:gdLst>
                  <a:gd name="T0" fmla="*/ 0 w 43"/>
                  <a:gd name="T1" fmla="*/ 22 h 49"/>
                  <a:gd name="T2" fmla="*/ 43 w 43"/>
                  <a:gd name="T3" fmla="*/ 49 h 49"/>
                  <a:gd name="T4" fmla="*/ 43 w 43"/>
                  <a:gd name="T5" fmla="*/ 0 h 49"/>
                  <a:gd name="T6" fmla="*/ 0 w 43"/>
                  <a:gd name="T7" fmla="*/ 22 h 49"/>
                  <a:gd name="T8" fmla="*/ 0 60000 65536"/>
                  <a:gd name="T9" fmla="*/ 0 60000 65536"/>
                  <a:gd name="T10" fmla="*/ 0 60000 65536"/>
                  <a:gd name="T11" fmla="*/ 0 60000 65536"/>
                  <a:gd name="T12" fmla="*/ 0 w 43"/>
                  <a:gd name="T13" fmla="*/ 0 h 49"/>
                  <a:gd name="T14" fmla="*/ 43 w 43"/>
                  <a:gd name="T15" fmla="*/ 49 h 49"/>
                </a:gdLst>
                <a:ahLst/>
                <a:cxnLst>
                  <a:cxn ang="T8">
                    <a:pos x="T0" y="T1"/>
                  </a:cxn>
                  <a:cxn ang="T9">
                    <a:pos x="T2" y="T3"/>
                  </a:cxn>
                  <a:cxn ang="T10">
                    <a:pos x="T4" y="T5"/>
                  </a:cxn>
                  <a:cxn ang="T11">
                    <a:pos x="T6" y="T7"/>
                  </a:cxn>
                </a:cxnLst>
                <a:rect l="T12" t="T13" r="T14" b="T15"/>
                <a:pathLst>
                  <a:path w="43" h="49">
                    <a:moveTo>
                      <a:pt x="0" y="22"/>
                    </a:moveTo>
                    <a:lnTo>
                      <a:pt x="43" y="49"/>
                    </a:lnTo>
                    <a:lnTo>
                      <a:pt x="43" y="0"/>
                    </a:lnTo>
                    <a:lnTo>
                      <a:pt x="0" y="22"/>
                    </a:lnTo>
                    <a:close/>
                  </a:path>
                </a:pathLst>
              </a:custGeom>
              <a:solidFill>
                <a:srgbClr val="000000"/>
              </a:solidFill>
              <a:ln w="9525">
                <a:noFill/>
                <a:round/>
                <a:headEnd/>
                <a:tailEnd/>
              </a:ln>
            </p:spPr>
            <p:txBody>
              <a:bodyPr/>
              <a:lstStyle/>
              <a:p>
                <a:endParaRPr lang="en-US" dirty="0"/>
              </a:p>
            </p:txBody>
          </p:sp>
          <p:sp>
            <p:nvSpPr>
              <p:cNvPr id="55585" name="Rectangle 488"/>
              <p:cNvSpPr>
                <a:spLocks noChangeArrowheads="1"/>
              </p:cNvSpPr>
              <p:nvPr/>
            </p:nvSpPr>
            <p:spPr bwMode="auto">
              <a:xfrm>
                <a:off x="442" y="616"/>
                <a:ext cx="695" cy="97"/>
              </a:xfrm>
              <a:prstGeom prst="rect">
                <a:avLst/>
              </a:prstGeom>
              <a:noFill/>
              <a:ln w="9525">
                <a:noFill/>
                <a:miter lim="800000"/>
                <a:headEnd/>
                <a:tailEnd/>
              </a:ln>
            </p:spPr>
            <p:txBody>
              <a:bodyPr wrap="none" lIns="0" tIns="0" rIns="0" bIns="0">
                <a:spAutoFit/>
              </a:bodyPr>
              <a:lstStyle/>
              <a:p>
                <a:pPr algn="l" eaLnBrk="0" hangingPunct="0"/>
                <a:r>
                  <a:rPr lang="en-US" sz="900" b="1" dirty="0">
                    <a:solidFill>
                      <a:srgbClr val="24211D"/>
                    </a:solidFill>
                  </a:rPr>
                  <a:t>Memory Subsystem</a:t>
                </a:r>
                <a:endParaRPr lang="en-US" sz="1800" dirty="0">
                  <a:solidFill>
                    <a:srgbClr val="000000"/>
                  </a:solidFill>
                </a:endParaRPr>
              </a:p>
            </p:txBody>
          </p:sp>
          <p:sp>
            <p:nvSpPr>
              <p:cNvPr id="55586" name="Freeform 489"/>
              <p:cNvSpPr>
                <a:spLocks/>
              </p:cNvSpPr>
              <p:nvPr/>
            </p:nvSpPr>
            <p:spPr bwMode="auto">
              <a:xfrm>
                <a:off x="1185" y="934"/>
                <a:ext cx="91" cy="91"/>
              </a:xfrm>
              <a:custGeom>
                <a:avLst/>
                <a:gdLst>
                  <a:gd name="T0" fmla="*/ 91 w 91"/>
                  <a:gd name="T1" fmla="*/ 48 h 91"/>
                  <a:gd name="T2" fmla="*/ 0 w 91"/>
                  <a:gd name="T3" fmla="*/ 91 h 91"/>
                  <a:gd name="T4" fmla="*/ 0 w 91"/>
                  <a:gd name="T5" fmla="*/ 0 h 91"/>
                  <a:gd name="T6" fmla="*/ 91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91" y="48"/>
                    </a:moveTo>
                    <a:lnTo>
                      <a:pt x="0" y="91"/>
                    </a:lnTo>
                    <a:lnTo>
                      <a:pt x="0" y="0"/>
                    </a:lnTo>
                    <a:lnTo>
                      <a:pt x="91" y="48"/>
                    </a:lnTo>
                    <a:close/>
                  </a:path>
                </a:pathLst>
              </a:custGeom>
              <a:solidFill>
                <a:srgbClr val="000000"/>
              </a:solidFill>
              <a:ln w="9525">
                <a:noFill/>
                <a:round/>
                <a:headEnd/>
                <a:tailEnd/>
              </a:ln>
            </p:spPr>
            <p:txBody>
              <a:bodyPr/>
              <a:lstStyle/>
              <a:p>
                <a:endParaRPr lang="en-US" dirty="0"/>
              </a:p>
            </p:txBody>
          </p:sp>
          <p:sp>
            <p:nvSpPr>
              <p:cNvPr id="55587" name="Freeform 490"/>
              <p:cNvSpPr>
                <a:spLocks/>
              </p:cNvSpPr>
              <p:nvPr/>
            </p:nvSpPr>
            <p:spPr bwMode="auto">
              <a:xfrm>
                <a:off x="1185" y="961"/>
                <a:ext cx="21" cy="37"/>
              </a:xfrm>
              <a:custGeom>
                <a:avLst/>
                <a:gdLst>
                  <a:gd name="T0" fmla="*/ 0 w 21"/>
                  <a:gd name="T1" fmla="*/ 37 h 37"/>
                  <a:gd name="T2" fmla="*/ 5 w 21"/>
                  <a:gd name="T3" fmla="*/ 37 h 37"/>
                  <a:gd name="T4" fmla="*/ 11 w 21"/>
                  <a:gd name="T5" fmla="*/ 37 h 37"/>
                  <a:gd name="T6" fmla="*/ 11 w 21"/>
                  <a:gd name="T7" fmla="*/ 32 h 37"/>
                  <a:gd name="T8" fmla="*/ 16 w 21"/>
                  <a:gd name="T9" fmla="*/ 32 h 37"/>
                  <a:gd name="T10" fmla="*/ 16 w 21"/>
                  <a:gd name="T11" fmla="*/ 32 h 37"/>
                  <a:gd name="T12" fmla="*/ 16 w 21"/>
                  <a:gd name="T13" fmla="*/ 27 h 37"/>
                  <a:gd name="T14" fmla="*/ 21 w 21"/>
                  <a:gd name="T15" fmla="*/ 21 h 37"/>
                  <a:gd name="T16" fmla="*/ 21 w 21"/>
                  <a:gd name="T17" fmla="*/ 21 h 37"/>
                  <a:gd name="T18" fmla="*/ 21 w 21"/>
                  <a:gd name="T19" fmla="*/ 16 h 37"/>
                  <a:gd name="T20" fmla="*/ 16 w 21"/>
                  <a:gd name="T21" fmla="*/ 10 h 37"/>
                  <a:gd name="T22" fmla="*/ 16 w 21"/>
                  <a:gd name="T23" fmla="*/ 10 h 37"/>
                  <a:gd name="T24" fmla="*/ 16 w 21"/>
                  <a:gd name="T25" fmla="*/ 5 h 37"/>
                  <a:gd name="T26" fmla="*/ 11 w 21"/>
                  <a:gd name="T27" fmla="*/ 5 h 37"/>
                  <a:gd name="T28" fmla="*/ 11 w 21"/>
                  <a:gd name="T29" fmla="*/ 5 h 37"/>
                  <a:gd name="T30" fmla="*/ 5 w 21"/>
                  <a:gd name="T31" fmla="*/ 0 h 37"/>
                  <a:gd name="T32" fmla="*/ 0 w 21"/>
                  <a:gd name="T33" fmla="*/ 0 h 37"/>
                  <a:gd name="T34" fmla="*/ 0 w 21"/>
                  <a:gd name="T35" fmla="*/ 37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
                  <a:gd name="T55" fmla="*/ 0 h 37"/>
                  <a:gd name="T56" fmla="*/ 21 w 21"/>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 h="37">
                    <a:moveTo>
                      <a:pt x="0" y="37"/>
                    </a:moveTo>
                    <a:lnTo>
                      <a:pt x="5" y="37"/>
                    </a:lnTo>
                    <a:lnTo>
                      <a:pt x="11" y="37"/>
                    </a:lnTo>
                    <a:lnTo>
                      <a:pt x="11" y="32"/>
                    </a:lnTo>
                    <a:lnTo>
                      <a:pt x="16" y="32"/>
                    </a:lnTo>
                    <a:lnTo>
                      <a:pt x="16" y="27"/>
                    </a:lnTo>
                    <a:lnTo>
                      <a:pt x="21" y="21"/>
                    </a:lnTo>
                    <a:lnTo>
                      <a:pt x="21" y="16"/>
                    </a:lnTo>
                    <a:lnTo>
                      <a:pt x="16" y="10"/>
                    </a:lnTo>
                    <a:lnTo>
                      <a:pt x="16" y="5"/>
                    </a:lnTo>
                    <a:lnTo>
                      <a:pt x="11" y="5"/>
                    </a:lnTo>
                    <a:lnTo>
                      <a:pt x="5" y="0"/>
                    </a:lnTo>
                    <a:lnTo>
                      <a:pt x="0" y="0"/>
                    </a:lnTo>
                    <a:lnTo>
                      <a:pt x="0" y="37"/>
                    </a:lnTo>
                    <a:close/>
                  </a:path>
                </a:pathLst>
              </a:custGeom>
              <a:solidFill>
                <a:srgbClr val="000000"/>
              </a:solidFill>
              <a:ln w="9525">
                <a:noFill/>
                <a:round/>
                <a:headEnd/>
                <a:tailEnd/>
              </a:ln>
            </p:spPr>
            <p:txBody>
              <a:bodyPr/>
              <a:lstStyle/>
              <a:p>
                <a:endParaRPr lang="en-US" dirty="0"/>
              </a:p>
            </p:txBody>
          </p:sp>
          <p:sp>
            <p:nvSpPr>
              <p:cNvPr id="55588" name="Rectangle 491"/>
              <p:cNvSpPr>
                <a:spLocks noChangeArrowheads="1"/>
              </p:cNvSpPr>
              <p:nvPr/>
            </p:nvSpPr>
            <p:spPr bwMode="auto">
              <a:xfrm>
                <a:off x="1147" y="961"/>
                <a:ext cx="38" cy="37"/>
              </a:xfrm>
              <a:prstGeom prst="rect">
                <a:avLst/>
              </a:prstGeom>
              <a:solidFill>
                <a:srgbClr val="000000"/>
              </a:solidFill>
              <a:ln w="9525">
                <a:noFill/>
                <a:miter lim="800000"/>
                <a:headEnd/>
                <a:tailEnd/>
              </a:ln>
            </p:spPr>
            <p:txBody>
              <a:bodyPr/>
              <a:lstStyle/>
              <a:p>
                <a:pPr algn="l" eaLnBrk="0" hangingPunct="0"/>
                <a:endParaRPr lang="en-US" sz="1800" dirty="0">
                  <a:solidFill>
                    <a:srgbClr val="000000"/>
                  </a:solidFill>
                </a:endParaRPr>
              </a:p>
            </p:txBody>
          </p:sp>
          <p:sp>
            <p:nvSpPr>
              <p:cNvPr id="55589" name="Freeform 492"/>
              <p:cNvSpPr>
                <a:spLocks/>
              </p:cNvSpPr>
              <p:nvPr/>
            </p:nvSpPr>
            <p:spPr bwMode="auto">
              <a:xfrm>
                <a:off x="1056" y="934"/>
                <a:ext cx="91" cy="91"/>
              </a:xfrm>
              <a:custGeom>
                <a:avLst/>
                <a:gdLst>
                  <a:gd name="T0" fmla="*/ 0 w 91"/>
                  <a:gd name="T1" fmla="*/ 48 h 91"/>
                  <a:gd name="T2" fmla="*/ 91 w 91"/>
                  <a:gd name="T3" fmla="*/ 91 h 91"/>
                  <a:gd name="T4" fmla="*/ 91 w 91"/>
                  <a:gd name="T5" fmla="*/ 0 h 91"/>
                  <a:gd name="T6" fmla="*/ 0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0" y="48"/>
                    </a:moveTo>
                    <a:lnTo>
                      <a:pt x="91" y="91"/>
                    </a:lnTo>
                    <a:lnTo>
                      <a:pt x="91" y="0"/>
                    </a:lnTo>
                    <a:lnTo>
                      <a:pt x="0" y="48"/>
                    </a:lnTo>
                    <a:close/>
                  </a:path>
                </a:pathLst>
              </a:custGeom>
              <a:solidFill>
                <a:srgbClr val="000000"/>
              </a:solidFill>
              <a:ln w="9525">
                <a:noFill/>
                <a:round/>
                <a:headEnd/>
                <a:tailEnd/>
              </a:ln>
            </p:spPr>
            <p:txBody>
              <a:bodyPr/>
              <a:lstStyle/>
              <a:p>
                <a:endParaRPr lang="en-US" dirty="0"/>
              </a:p>
            </p:txBody>
          </p:sp>
          <p:sp>
            <p:nvSpPr>
              <p:cNvPr id="55590" name="Freeform 493"/>
              <p:cNvSpPr>
                <a:spLocks/>
              </p:cNvSpPr>
              <p:nvPr/>
            </p:nvSpPr>
            <p:spPr bwMode="auto">
              <a:xfrm>
                <a:off x="1131" y="961"/>
                <a:ext cx="16" cy="37"/>
              </a:xfrm>
              <a:custGeom>
                <a:avLst/>
                <a:gdLst>
                  <a:gd name="T0" fmla="*/ 16 w 16"/>
                  <a:gd name="T1" fmla="*/ 0 h 37"/>
                  <a:gd name="T2" fmla="*/ 11 w 16"/>
                  <a:gd name="T3" fmla="*/ 0 h 37"/>
                  <a:gd name="T4" fmla="*/ 11 w 16"/>
                  <a:gd name="T5" fmla="*/ 5 h 37"/>
                  <a:gd name="T6" fmla="*/ 5 w 16"/>
                  <a:gd name="T7" fmla="*/ 5 h 37"/>
                  <a:gd name="T8" fmla="*/ 5 w 16"/>
                  <a:gd name="T9" fmla="*/ 5 h 37"/>
                  <a:gd name="T10" fmla="*/ 0 w 16"/>
                  <a:gd name="T11" fmla="*/ 10 h 37"/>
                  <a:gd name="T12" fmla="*/ 0 w 16"/>
                  <a:gd name="T13" fmla="*/ 10 h 37"/>
                  <a:gd name="T14" fmla="*/ 0 w 16"/>
                  <a:gd name="T15" fmla="*/ 16 h 37"/>
                  <a:gd name="T16" fmla="*/ 0 w 16"/>
                  <a:gd name="T17" fmla="*/ 21 h 37"/>
                  <a:gd name="T18" fmla="*/ 0 w 16"/>
                  <a:gd name="T19" fmla="*/ 21 h 37"/>
                  <a:gd name="T20" fmla="*/ 0 w 16"/>
                  <a:gd name="T21" fmla="*/ 27 h 37"/>
                  <a:gd name="T22" fmla="*/ 0 w 16"/>
                  <a:gd name="T23" fmla="*/ 32 h 37"/>
                  <a:gd name="T24" fmla="*/ 5 w 16"/>
                  <a:gd name="T25" fmla="*/ 32 h 37"/>
                  <a:gd name="T26" fmla="*/ 5 w 16"/>
                  <a:gd name="T27" fmla="*/ 32 h 37"/>
                  <a:gd name="T28" fmla="*/ 11 w 16"/>
                  <a:gd name="T29" fmla="*/ 37 h 37"/>
                  <a:gd name="T30" fmla="*/ 11 w 16"/>
                  <a:gd name="T31" fmla="*/ 37 h 37"/>
                  <a:gd name="T32" fmla="*/ 16 w 16"/>
                  <a:gd name="T33" fmla="*/ 37 h 37"/>
                  <a:gd name="T34" fmla="*/ 16 w 16"/>
                  <a:gd name="T35" fmla="*/ 0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7"/>
                  <a:gd name="T56" fmla="*/ 16 w 16"/>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7">
                    <a:moveTo>
                      <a:pt x="16" y="0"/>
                    </a:moveTo>
                    <a:lnTo>
                      <a:pt x="11" y="0"/>
                    </a:lnTo>
                    <a:lnTo>
                      <a:pt x="11" y="5"/>
                    </a:lnTo>
                    <a:lnTo>
                      <a:pt x="5" y="5"/>
                    </a:lnTo>
                    <a:lnTo>
                      <a:pt x="0" y="10"/>
                    </a:lnTo>
                    <a:lnTo>
                      <a:pt x="0" y="16"/>
                    </a:lnTo>
                    <a:lnTo>
                      <a:pt x="0" y="21"/>
                    </a:lnTo>
                    <a:lnTo>
                      <a:pt x="0" y="27"/>
                    </a:lnTo>
                    <a:lnTo>
                      <a:pt x="0" y="32"/>
                    </a:lnTo>
                    <a:lnTo>
                      <a:pt x="5" y="32"/>
                    </a:lnTo>
                    <a:lnTo>
                      <a:pt x="11" y="37"/>
                    </a:lnTo>
                    <a:lnTo>
                      <a:pt x="16" y="37"/>
                    </a:lnTo>
                    <a:lnTo>
                      <a:pt x="16" y="0"/>
                    </a:lnTo>
                    <a:close/>
                  </a:path>
                </a:pathLst>
              </a:custGeom>
              <a:solidFill>
                <a:srgbClr val="000000"/>
              </a:solidFill>
              <a:ln w="9525">
                <a:noFill/>
                <a:round/>
                <a:headEnd/>
                <a:tailEnd/>
              </a:ln>
            </p:spPr>
            <p:txBody>
              <a:bodyPr/>
              <a:lstStyle/>
              <a:p>
                <a:endParaRPr lang="en-US" dirty="0"/>
              </a:p>
            </p:txBody>
          </p:sp>
          <p:sp>
            <p:nvSpPr>
              <p:cNvPr id="55591" name="Rectangle 494"/>
              <p:cNvSpPr>
                <a:spLocks noChangeArrowheads="1"/>
              </p:cNvSpPr>
              <p:nvPr/>
            </p:nvSpPr>
            <p:spPr bwMode="auto">
              <a:xfrm>
                <a:off x="1901" y="3020"/>
                <a:ext cx="167" cy="548"/>
              </a:xfrm>
              <a:prstGeom prst="rect">
                <a:avLst/>
              </a:prstGeom>
              <a:solidFill>
                <a:srgbClr val="FFFFFF"/>
              </a:solidFill>
              <a:ln w="9525">
                <a:noFill/>
                <a:miter lim="800000"/>
                <a:headEnd/>
                <a:tailEnd/>
              </a:ln>
            </p:spPr>
            <p:txBody>
              <a:bodyPr/>
              <a:lstStyle/>
              <a:p>
                <a:pPr algn="l" eaLnBrk="0" hangingPunct="0"/>
                <a:endParaRPr lang="en-US" sz="1800" dirty="0">
                  <a:solidFill>
                    <a:srgbClr val="000000"/>
                  </a:solidFill>
                </a:endParaRPr>
              </a:p>
            </p:txBody>
          </p:sp>
          <p:sp>
            <p:nvSpPr>
              <p:cNvPr id="55592" name="Rectangle 495"/>
              <p:cNvSpPr>
                <a:spLocks noChangeArrowheads="1"/>
              </p:cNvSpPr>
              <p:nvPr/>
            </p:nvSpPr>
            <p:spPr bwMode="auto">
              <a:xfrm>
                <a:off x="1901" y="3020"/>
                <a:ext cx="167" cy="548"/>
              </a:xfrm>
              <a:prstGeom prst="rect">
                <a:avLst/>
              </a:prstGeom>
              <a:noFill/>
              <a:ln w="0">
                <a:solidFill>
                  <a:srgbClr val="000000"/>
                </a:solidFill>
                <a:miter lim="800000"/>
                <a:headEnd/>
                <a:tailEnd/>
              </a:ln>
            </p:spPr>
            <p:txBody>
              <a:bodyPr/>
              <a:lstStyle/>
              <a:p>
                <a:pPr algn="l" eaLnBrk="0" hangingPunct="0"/>
                <a:endParaRPr lang="en-US" sz="1800" dirty="0">
                  <a:solidFill>
                    <a:srgbClr val="000000"/>
                  </a:solidFill>
                </a:endParaRPr>
              </a:p>
            </p:txBody>
          </p:sp>
          <p:sp>
            <p:nvSpPr>
              <p:cNvPr id="55593" name="Rectangle 496"/>
              <p:cNvSpPr>
                <a:spLocks noChangeArrowheads="1"/>
              </p:cNvSpPr>
              <p:nvPr/>
            </p:nvSpPr>
            <p:spPr bwMode="auto">
              <a:xfrm rot="-5400000">
                <a:off x="1938" y="3357"/>
                <a:ext cx="103" cy="113"/>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000000"/>
                    </a:solidFill>
                  </a:rPr>
                  <a:t>S</a:t>
                </a:r>
                <a:endParaRPr lang="en-US" sz="1800" dirty="0">
                  <a:solidFill>
                    <a:srgbClr val="000000"/>
                  </a:solidFill>
                </a:endParaRPr>
              </a:p>
            </p:txBody>
          </p:sp>
          <p:sp>
            <p:nvSpPr>
              <p:cNvPr id="55594" name="Rectangle 497"/>
              <p:cNvSpPr>
                <a:spLocks noChangeArrowheads="1"/>
              </p:cNvSpPr>
              <p:nvPr/>
            </p:nvSpPr>
            <p:spPr bwMode="auto">
              <a:xfrm rot="-5400000">
                <a:off x="1936" y="3301"/>
                <a:ext cx="108" cy="113"/>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000000"/>
                    </a:solidFill>
                  </a:rPr>
                  <a:t>R</a:t>
                </a:r>
                <a:endParaRPr lang="en-US" sz="1800" dirty="0">
                  <a:solidFill>
                    <a:srgbClr val="000000"/>
                  </a:solidFill>
                </a:endParaRPr>
              </a:p>
            </p:txBody>
          </p:sp>
          <p:sp>
            <p:nvSpPr>
              <p:cNvPr id="55595" name="Rectangle 498"/>
              <p:cNvSpPr>
                <a:spLocks noChangeArrowheads="1"/>
              </p:cNvSpPr>
              <p:nvPr/>
            </p:nvSpPr>
            <p:spPr bwMode="auto">
              <a:xfrm rot="-5400000">
                <a:off x="1957" y="3263"/>
                <a:ext cx="65" cy="113"/>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000000"/>
                    </a:solidFill>
                  </a:rPr>
                  <a:t>I</a:t>
                </a:r>
                <a:endParaRPr lang="en-US" sz="1800" dirty="0">
                  <a:solidFill>
                    <a:srgbClr val="000000"/>
                  </a:solidFill>
                </a:endParaRPr>
              </a:p>
            </p:txBody>
          </p:sp>
          <p:sp>
            <p:nvSpPr>
              <p:cNvPr id="55596" name="Rectangle 499"/>
              <p:cNvSpPr>
                <a:spLocks noChangeArrowheads="1"/>
              </p:cNvSpPr>
              <p:nvPr/>
            </p:nvSpPr>
            <p:spPr bwMode="auto">
              <a:xfrm rot="-5400000">
                <a:off x="1936" y="3215"/>
                <a:ext cx="108" cy="113"/>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000000"/>
                    </a:solidFill>
                  </a:rPr>
                  <a:t>O</a:t>
                </a:r>
                <a:endParaRPr lang="en-US" sz="1800" dirty="0">
                  <a:solidFill>
                    <a:srgbClr val="000000"/>
                  </a:solidFill>
                </a:endParaRPr>
              </a:p>
            </p:txBody>
          </p:sp>
          <p:sp>
            <p:nvSpPr>
              <p:cNvPr id="55597" name="Rectangle 500"/>
              <p:cNvSpPr>
                <a:spLocks noChangeArrowheads="1"/>
              </p:cNvSpPr>
              <p:nvPr/>
            </p:nvSpPr>
            <p:spPr bwMode="auto">
              <a:xfrm rot="-5400000">
                <a:off x="1957" y="3172"/>
                <a:ext cx="65" cy="113"/>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000000"/>
                    </a:solidFill>
                  </a:rPr>
                  <a:t> </a:t>
                </a:r>
                <a:endParaRPr lang="en-US" sz="1800" dirty="0">
                  <a:solidFill>
                    <a:srgbClr val="000000"/>
                  </a:solidFill>
                </a:endParaRPr>
              </a:p>
            </p:txBody>
          </p:sp>
          <p:sp>
            <p:nvSpPr>
              <p:cNvPr id="55598" name="Rectangle 501"/>
              <p:cNvSpPr>
                <a:spLocks noChangeArrowheads="1"/>
              </p:cNvSpPr>
              <p:nvPr/>
            </p:nvSpPr>
            <p:spPr bwMode="auto">
              <a:xfrm rot="-5400000">
                <a:off x="1957" y="3150"/>
                <a:ext cx="65" cy="113"/>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000000"/>
                    </a:solidFill>
                  </a:rPr>
                  <a:t> </a:t>
                </a:r>
                <a:endParaRPr lang="en-US" sz="1800" dirty="0">
                  <a:solidFill>
                    <a:srgbClr val="000000"/>
                  </a:solidFill>
                </a:endParaRPr>
              </a:p>
            </p:txBody>
          </p:sp>
          <p:sp>
            <p:nvSpPr>
              <p:cNvPr id="55599" name="Rectangle 502"/>
              <p:cNvSpPr>
                <a:spLocks noChangeArrowheads="1"/>
              </p:cNvSpPr>
              <p:nvPr/>
            </p:nvSpPr>
            <p:spPr bwMode="auto">
              <a:xfrm rot="-5400000">
                <a:off x="1946" y="3065"/>
                <a:ext cx="89" cy="97"/>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000000"/>
                    </a:solidFill>
                  </a:rPr>
                  <a:t>x4</a:t>
                </a:r>
                <a:endParaRPr lang="en-US" sz="1800" dirty="0">
                  <a:solidFill>
                    <a:srgbClr val="000000"/>
                  </a:solidFill>
                </a:endParaRPr>
              </a:p>
            </p:txBody>
          </p:sp>
          <p:sp>
            <p:nvSpPr>
              <p:cNvPr id="55600" name="Rectangle 504"/>
              <p:cNvSpPr>
                <a:spLocks noChangeArrowheads="1"/>
              </p:cNvSpPr>
              <p:nvPr/>
            </p:nvSpPr>
            <p:spPr bwMode="auto">
              <a:xfrm>
                <a:off x="1093" y="3020"/>
                <a:ext cx="156" cy="548"/>
              </a:xfrm>
              <a:prstGeom prst="rect">
                <a:avLst/>
              </a:prstGeom>
              <a:solidFill>
                <a:srgbClr val="FFFF00"/>
              </a:solidFill>
              <a:ln w="9525">
                <a:noFill/>
                <a:miter lim="800000"/>
                <a:headEnd/>
                <a:tailEnd/>
              </a:ln>
            </p:spPr>
            <p:txBody>
              <a:bodyPr/>
              <a:lstStyle/>
              <a:p>
                <a:pPr algn="l" eaLnBrk="0" hangingPunct="0"/>
                <a:endParaRPr lang="en-US" sz="1800" dirty="0">
                  <a:solidFill>
                    <a:srgbClr val="000000"/>
                  </a:solidFill>
                </a:endParaRPr>
              </a:p>
            </p:txBody>
          </p:sp>
          <p:sp>
            <p:nvSpPr>
              <p:cNvPr id="55601" name="Rectangle 505"/>
              <p:cNvSpPr>
                <a:spLocks noChangeArrowheads="1"/>
              </p:cNvSpPr>
              <p:nvPr/>
            </p:nvSpPr>
            <p:spPr bwMode="auto">
              <a:xfrm>
                <a:off x="1093" y="3020"/>
                <a:ext cx="156" cy="548"/>
              </a:xfrm>
              <a:prstGeom prst="rect">
                <a:avLst/>
              </a:prstGeom>
              <a:noFill/>
              <a:ln w="0">
                <a:solidFill>
                  <a:srgbClr val="000000"/>
                </a:solidFill>
                <a:miter lim="800000"/>
                <a:headEnd/>
                <a:tailEnd/>
              </a:ln>
            </p:spPr>
            <p:txBody>
              <a:bodyPr/>
              <a:lstStyle/>
              <a:p>
                <a:pPr algn="l" eaLnBrk="0" hangingPunct="0"/>
                <a:endParaRPr lang="en-US" sz="1800" dirty="0">
                  <a:solidFill>
                    <a:srgbClr val="000000"/>
                  </a:solidFill>
                </a:endParaRPr>
              </a:p>
            </p:txBody>
          </p:sp>
          <p:sp>
            <p:nvSpPr>
              <p:cNvPr id="55602" name="Rectangle 506"/>
              <p:cNvSpPr>
                <a:spLocks noChangeArrowheads="1"/>
              </p:cNvSpPr>
              <p:nvPr/>
            </p:nvSpPr>
            <p:spPr bwMode="auto">
              <a:xfrm rot="-5400000">
                <a:off x="1134" y="3346"/>
                <a:ext cx="103" cy="113"/>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000000"/>
                    </a:solidFill>
                  </a:rPr>
                  <a:t>P</a:t>
                </a:r>
                <a:endParaRPr lang="en-US" sz="1800" dirty="0">
                  <a:solidFill>
                    <a:srgbClr val="000000"/>
                  </a:solidFill>
                </a:endParaRPr>
              </a:p>
            </p:txBody>
          </p:sp>
          <p:sp>
            <p:nvSpPr>
              <p:cNvPr id="55603" name="Rectangle 507"/>
              <p:cNvSpPr>
                <a:spLocks noChangeArrowheads="1"/>
              </p:cNvSpPr>
              <p:nvPr/>
            </p:nvSpPr>
            <p:spPr bwMode="auto">
              <a:xfrm rot="-5400000">
                <a:off x="1132" y="3291"/>
                <a:ext cx="108" cy="113"/>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000000"/>
                    </a:solidFill>
                  </a:rPr>
                  <a:t>C</a:t>
                </a:r>
                <a:endParaRPr lang="en-US" sz="1800" dirty="0">
                  <a:solidFill>
                    <a:srgbClr val="000000"/>
                  </a:solidFill>
                </a:endParaRPr>
              </a:p>
            </p:txBody>
          </p:sp>
          <p:sp>
            <p:nvSpPr>
              <p:cNvPr id="55604" name="Rectangle 508"/>
              <p:cNvSpPr>
                <a:spLocks noChangeArrowheads="1"/>
              </p:cNvSpPr>
              <p:nvPr/>
            </p:nvSpPr>
            <p:spPr bwMode="auto">
              <a:xfrm rot="-5400000">
                <a:off x="1153" y="3253"/>
                <a:ext cx="65" cy="113"/>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000000"/>
                    </a:solidFill>
                  </a:rPr>
                  <a:t>I</a:t>
                </a:r>
                <a:endParaRPr lang="en-US" sz="1800" dirty="0">
                  <a:solidFill>
                    <a:srgbClr val="000000"/>
                  </a:solidFill>
                </a:endParaRPr>
              </a:p>
            </p:txBody>
          </p:sp>
          <p:sp>
            <p:nvSpPr>
              <p:cNvPr id="55605" name="Rectangle 509"/>
              <p:cNvSpPr>
                <a:spLocks noChangeArrowheads="1"/>
              </p:cNvSpPr>
              <p:nvPr/>
            </p:nvSpPr>
            <p:spPr bwMode="auto">
              <a:xfrm rot="-5400000">
                <a:off x="1140" y="3213"/>
                <a:ext cx="92" cy="113"/>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000000"/>
                    </a:solidFill>
                  </a:rPr>
                  <a:t>e</a:t>
                </a:r>
                <a:endParaRPr lang="en-US" sz="1800" dirty="0">
                  <a:solidFill>
                    <a:srgbClr val="000000"/>
                  </a:solidFill>
                </a:endParaRPr>
              </a:p>
            </p:txBody>
          </p:sp>
          <p:sp>
            <p:nvSpPr>
              <p:cNvPr id="55606" name="Rectangle 510"/>
              <p:cNvSpPr>
                <a:spLocks noChangeArrowheads="1"/>
              </p:cNvSpPr>
              <p:nvPr/>
            </p:nvSpPr>
            <p:spPr bwMode="auto">
              <a:xfrm rot="-5400000">
                <a:off x="1153" y="3183"/>
                <a:ext cx="65" cy="113"/>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000000"/>
                    </a:solidFill>
                  </a:rPr>
                  <a:t> </a:t>
                </a:r>
                <a:endParaRPr lang="en-US" sz="1800" dirty="0">
                  <a:solidFill>
                    <a:srgbClr val="000000"/>
                  </a:solidFill>
                </a:endParaRPr>
              </a:p>
            </p:txBody>
          </p:sp>
          <p:sp>
            <p:nvSpPr>
              <p:cNvPr id="55607" name="Rectangle 511"/>
              <p:cNvSpPr>
                <a:spLocks noChangeArrowheads="1"/>
              </p:cNvSpPr>
              <p:nvPr/>
            </p:nvSpPr>
            <p:spPr bwMode="auto">
              <a:xfrm rot="-5400000">
                <a:off x="1153" y="3161"/>
                <a:ext cx="65" cy="113"/>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000000"/>
                    </a:solidFill>
                  </a:rPr>
                  <a:t> </a:t>
                </a:r>
                <a:endParaRPr lang="en-US" sz="1800" dirty="0">
                  <a:solidFill>
                    <a:srgbClr val="000000"/>
                  </a:solidFill>
                </a:endParaRPr>
              </a:p>
            </p:txBody>
          </p:sp>
          <p:sp>
            <p:nvSpPr>
              <p:cNvPr id="55608" name="Rectangle 512"/>
              <p:cNvSpPr>
                <a:spLocks noChangeArrowheads="1"/>
              </p:cNvSpPr>
              <p:nvPr/>
            </p:nvSpPr>
            <p:spPr bwMode="auto">
              <a:xfrm rot="-5400000">
                <a:off x="1142" y="3076"/>
                <a:ext cx="89" cy="97"/>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000000"/>
                    </a:solidFill>
                  </a:rPr>
                  <a:t>x2</a:t>
                </a:r>
                <a:endParaRPr lang="en-US" sz="1800" dirty="0">
                  <a:solidFill>
                    <a:srgbClr val="000000"/>
                  </a:solidFill>
                </a:endParaRPr>
              </a:p>
            </p:txBody>
          </p:sp>
          <p:sp>
            <p:nvSpPr>
              <p:cNvPr id="55609" name="Rectangle 514"/>
              <p:cNvSpPr>
                <a:spLocks noChangeArrowheads="1"/>
              </p:cNvSpPr>
              <p:nvPr/>
            </p:nvSpPr>
            <p:spPr bwMode="auto">
              <a:xfrm>
                <a:off x="1292" y="3020"/>
                <a:ext cx="162" cy="548"/>
              </a:xfrm>
              <a:prstGeom prst="rect">
                <a:avLst/>
              </a:prstGeom>
              <a:solidFill>
                <a:srgbClr val="FFFFFF"/>
              </a:solidFill>
              <a:ln w="6" cap="rnd">
                <a:solidFill>
                  <a:srgbClr val="000000"/>
                </a:solidFill>
                <a:round/>
                <a:headEnd/>
                <a:tailEnd/>
              </a:ln>
            </p:spPr>
            <p:txBody>
              <a:bodyPr/>
              <a:lstStyle/>
              <a:p>
                <a:pPr algn="l" eaLnBrk="0" hangingPunct="0"/>
                <a:endParaRPr lang="en-US" sz="1800" dirty="0">
                  <a:solidFill>
                    <a:srgbClr val="000000"/>
                  </a:solidFill>
                </a:endParaRPr>
              </a:p>
            </p:txBody>
          </p:sp>
          <p:sp>
            <p:nvSpPr>
              <p:cNvPr id="55610" name="Rectangle 515"/>
              <p:cNvSpPr>
                <a:spLocks noChangeArrowheads="1"/>
              </p:cNvSpPr>
              <p:nvPr/>
            </p:nvSpPr>
            <p:spPr bwMode="auto">
              <a:xfrm rot="-5400000">
                <a:off x="1327" y="3296"/>
                <a:ext cx="108" cy="113"/>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000000"/>
                    </a:solidFill>
                  </a:rPr>
                  <a:t>U</a:t>
                </a:r>
                <a:endParaRPr lang="en-US" sz="1800" dirty="0">
                  <a:solidFill>
                    <a:srgbClr val="000000"/>
                  </a:solidFill>
                </a:endParaRPr>
              </a:p>
            </p:txBody>
          </p:sp>
          <p:sp>
            <p:nvSpPr>
              <p:cNvPr id="55611" name="Rectangle 516"/>
              <p:cNvSpPr>
                <a:spLocks noChangeArrowheads="1"/>
              </p:cNvSpPr>
              <p:nvPr/>
            </p:nvSpPr>
            <p:spPr bwMode="auto">
              <a:xfrm rot="-5400000">
                <a:off x="1329" y="3239"/>
                <a:ext cx="103" cy="113"/>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000000"/>
                    </a:solidFill>
                  </a:rPr>
                  <a:t>A</a:t>
                </a:r>
                <a:endParaRPr lang="en-US" sz="1800" dirty="0">
                  <a:solidFill>
                    <a:srgbClr val="000000"/>
                  </a:solidFill>
                </a:endParaRPr>
              </a:p>
            </p:txBody>
          </p:sp>
          <p:sp>
            <p:nvSpPr>
              <p:cNvPr id="55612" name="Rectangle 517"/>
              <p:cNvSpPr>
                <a:spLocks noChangeArrowheads="1"/>
              </p:cNvSpPr>
              <p:nvPr/>
            </p:nvSpPr>
            <p:spPr bwMode="auto">
              <a:xfrm rot="-5400000">
                <a:off x="1327" y="3178"/>
                <a:ext cx="108" cy="113"/>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000000"/>
                    </a:solidFill>
                  </a:rPr>
                  <a:t>R</a:t>
                </a:r>
                <a:endParaRPr lang="en-US" sz="1800" dirty="0">
                  <a:solidFill>
                    <a:srgbClr val="000000"/>
                  </a:solidFill>
                </a:endParaRPr>
              </a:p>
            </p:txBody>
          </p:sp>
          <p:sp>
            <p:nvSpPr>
              <p:cNvPr id="55613" name="Rectangle 518"/>
              <p:cNvSpPr>
                <a:spLocks noChangeArrowheads="1"/>
              </p:cNvSpPr>
              <p:nvPr/>
            </p:nvSpPr>
            <p:spPr bwMode="auto">
              <a:xfrm rot="-5400000">
                <a:off x="1332" y="3118"/>
                <a:ext cx="97" cy="113"/>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000000"/>
                    </a:solidFill>
                  </a:rPr>
                  <a:t>T</a:t>
                </a:r>
                <a:endParaRPr lang="en-US" sz="1800" dirty="0">
                  <a:solidFill>
                    <a:srgbClr val="000000"/>
                  </a:solidFill>
                </a:endParaRPr>
              </a:p>
            </p:txBody>
          </p:sp>
          <p:sp>
            <p:nvSpPr>
              <p:cNvPr id="55614" name="Rectangle 519"/>
              <p:cNvSpPr>
                <a:spLocks noChangeArrowheads="1"/>
              </p:cNvSpPr>
              <p:nvPr/>
            </p:nvSpPr>
            <p:spPr bwMode="auto">
              <a:xfrm>
                <a:off x="1696" y="3020"/>
                <a:ext cx="167" cy="548"/>
              </a:xfrm>
              <a:prstGeom prst="rect">
                <a:avLst/>
              </a:prstGeom>
              <a:solidFill>
                <a:srgbClr val="FFFFFF"/>
              </a:solidFill>
              <a:ln w="9525">
                <a:noFill/>
                <a:miter lim="800000"/>
                <a:headEnd/>
                <a:tailEnd/>
              </a:ln>
            </p:spPr>
            <p:txBody>
              <a:bodyPr/>
              <a:lstStyle/>
              <a:p>
                <a:pPr algn="l" eaLnBrk="0" hangingPunct="0"/>
                <a:endParaRPr lang="en-US" sz="1800" dirty="0">
                  <a:solidFill>
                    <a:srgbClr val="000000"/>
                  </a:solidFill>
                </a:endParaRPr>
              </a:p>
            </p:txBody>
          </p:sp>
          <p:sp>
            <p:nvSpPr>
              <p:cNvPr id="55615" name="Rectangle 520"/>
              <p:cNvSpPr>
                <a:spLocks noChangeArrowheads="1"/>
              </p:cNvSpPr>
              <p:nvPr/>
            </p:nvSpPr>
            <p:spPr bwMode="auto">
              <a:xfrm>
                <a:off x="1696" y="3020"/>
                <a:ext cx="167" cy="548"/>
              </a:xfrm>
              <a:prstGeom prst="rect">
                <a:avLst/>
              </a:prstGeom>
              <a:noFill/>
              <a:ln w="0">
                <a:solidFill>
                  <a:srgbClr val="000000"/>
                </a:solidFill>
                <a:miter lim="800000"/>
                <a:headEnd/>
                <a:tailEnd/>
              </a:ln>
            </p:spPr>
            <p:txBody>
              <a:bodyPr/>
              <a:lstStyle/>
              <a:p>
                <a:pPr algn="l" eaLnBrk="0" hangingPunct="0"/>
                <a:endParaRPr lang="en-US" sz="1800" dirty="0">
                  <a:solidFill>
                    <a:srgbClr val="000000"/>
                  </a:solidFill>
                </a:endParaRPr>
              </a:p>
            </p:txBody>
          </p:sp>
          <p:sp>
            <p:nvSpPr>
              <p:cNvPr id="55616" name="Rectangle 521"/>
              <p:cNvSpPr>
                <a:spLocks noChangeArrowheads="1"/>
              </p:cNvSpPr>
              <p:nvPr/>
            </p:nvSpPr>
            <p:spPr bwMode="auto">
              <a:xfrm rot="-5400000">
                <a:off x="1709" y="3387"/>
                <a:ext cx="81" cy="97"/>
              </a:xfrm>
              <a:prstGeom prst="rect">
                <a:avLst/>
              </a:prstGeom>
              <a:noFill/>
              <a:ln w="9525">
                <a:noFill/>
                <a:miter lim="800000"/>
                <a:headEnd/>
                <a:tailEnd/>
              </a:ln>
            </p:spPr>
            <p:txBody>
              <a:bodyPr wrap="none" lIns="0" tIns="0" rIns="0" bIns="0">
                <a:spAutoFit/>
              </a:bodyPr>
              <a:lstStyle/>
              <a:p>
                <a:pPr algn="l" eaLnBrk="0" hangingPunct="0"/>
                <a:r>
                  <a:rPr lang="en-US" sz="800" b="1" dirty="0">
                    <a:solidFill>
                      <a:srgbClr val="000000"/>
                    </a:solidFill>
                  </a:rPr>
                  <a:t>A</a:t>
                </a:r>
                <a:endParaRPr lang="en-US" sz="1800" dirty="0">
                  <a:solidFill>
                    <a:srgbClr val="000000"/>
                  </a:solidFill>
                </a:endParaRPr>
              </a:p>
            </p:txBody>
          </p:sp>
          <p:sp>
            <p:nvSpPr>
              <p:cNvPr id="55617" name="Rectangle 522"/>
              <p:cNvSpPr>
                <a:spLocks noChangeArrowheads="1"/>
              </p:cNvSpPr>
              <p:nvPr/>
            </p:nvSpPr>
            <p:spPr bwMode="auto">
              <a:xfrm rot="-5400000">
                <a:off x="1712" y="3347"/>
                <a:ext cx="76" cy="97"/>
              </a:xfrm>
              <a:prstGeom prst="rect">
                <a:avLst/>
              </a:prstGeom>
              <a:noFill/>
              <a:ln w="9525">
                <a:noFill/>
                <a:miter lim="800000"/>
                <a:headEnd/>
                <a:tailEnd/>
              </a:ln>
            </p:spPr>
            <p:txBody>
              <a:bodyPr wrap="none" lIns="0" tIns="0" rIns="0" bIns="0">
                <a:spAutoFit/>
              </a:bodyPr>
              <a:lstStyle/>
              <a:p>
                <a:pPr algn="l" eaLnBrk="0" hangingPunct="0"/>
                <a:r>
                  <a:rPr lang="en-US" sz="800" b="1" dirty="0">
                    <a:solidFill>
                      <a:srgbClr val="000000"/>
                    </a:solidFill>
                  </a:rPr>
                  <a:t>p</a:t>
                </a:r>
                <a:endParaRPr lang="en-US" sz="1800" dirty="0">
                  <a:solidFill>
                    <a:srgbClr val="000000"/>
                  </a:solidFill>
                </a:endParaRPr>
              </a:p>
            </p:txBody>
          </p:sp>
          <p:sp>
            <p:nvSpPr>
              <p:cNvPr id="55618" name="Rectangle 523"/>
              <p:cNvSpPr>
                <a:spLocks noChangeArrowheads="1"/>
              </p:cNvSpPr>
              <p:nvPr/>
            </p:nvSpPr>
            <p:spPr bwMode="auto">
              <a:xfrm rot="-5400000">
                <a:off x="1712" y="3304"/>
                <a:ext cx="76" cy="97"/>
              </a:xfrm>
              <a:prstGeom prst="rect">
                <a:avLst/>
              </a:prstGeom>
              <a:noFill/>
              <a:ln w="9525">
                <a:noFill/>
                <a:miter lim="800000"/>
                <a:headEnd/>
                <a:tailEnd/>
              </a:ln>
            </p:spPr>
            <p:txBody>
              <a:bodyPr wrap="none" lIns="0" tIns="0" rIns="0" bIns="0">
                <a:spAutoFit/>
              </a:bodyPr>
              <a:lstStyle/>
              <a:p>
                <a:pPr algn="l" eaLnBrk="0" hangingPunct="0"/>
                <a:r>
                  <a:rPr lang="en-US" sz="800" b="1" dirty="0">
                    <a:solidFill>
                      <a:srgbClr val="000000"/>
                    </a:solidFill>
                  </a:rPr>
                  <a:t>p</a:t>
                </a:r>
                <a:endParaRPr lang="en-US" sz="1800" dirty="0">
                  <a:solidFill>
                    <a:srgbClr val="000000"/>
                  </a:solidFill>
                </a:endParaRPr>
              </a:p>
            </p:txBody>
          </p:sp>
          <p:sp>
            <p:nvSpPr>
              <p:cNvPr id="55619" name="Rectangle 524"/>
              <p:cNvSpPr>
                <a:spLocks noChangeArrowheads="1"/>
              </p:cNvSpPr>
              <p:nvPr/>
            </p:nvSpPr>
            <p:spPr bwMode="auto">
              <a:xfrm rot="-5400000">
                <a:off x="1723" y="3277"/>
                <a:ext cx="54" cy="97"/>
              </a:xfrm>
              <a:prstGeom prst="rect">
                <a:avLst/>
              </a:prstGeom>
              <a:noFill/>
              <a:ln w="9525">
                <a:noFill/>
                <a:miter lim="800000"/>
                <a:headEnd/>
                <a:tailEnd/>
              </a:ln>
            </p:spPr>
            <p:txBody>
              <a:bodyPr wrap="none" lIns="0" tIns="0" rIns="0" bIns="0">
                <a:spAutoFit/>
              </a:bodyPr>
              <a:lstStyle/>
              <a:p>
                <a:pPr algn="l" eaLnBrk="0" hangingPunct="0"/>
                <a:r>
                  <a:rPr lang="en-US" sz="800" b="1" dirty="0">
                    <a:solidFill>
                      <a:srgbClr val="000000"/>
                    </a:solidFill>
                  </a:rPr>
                  <a:t>l</a:t>
                </a:r>
                <a:endParaRPr lang="en-US" sz="1800" dirty="0">
                  <a:solidFill>
                    <a:srgbClr val="000000"/>
                  </a:solidFill>
                </a:endParaRPr>
              </a:p>
            </p:txBody>
          </p:sp>
          <p:sp>
            <p:nvSpPr>
              <p:cNvPr id="55620" name="Rectangle 525"/>
              <p:cNvSpPr>
                <a:spLocks noChangeArrowheads="1"/>
              </p:cNvSpPr>
              <p:nvPr/>
            </p:nvSpPr>
            <p:spPr bwMode="auto">
              <a:xfrm rot="-5400000">
                <a:off x="1723" y="3261"/>
                <a:ext cx="54" cy="97"/>
              </a:xfrm>
              <a:prstGeom prst="rect">
                <a:avLst/>
              </a:prstGeom>
              <a:noFill/>
              <a:ln w="9525">
                <a:noFill/>
                <a:miter lim="800000"/>
                <a:headEnd/>
                <a:tailEnd/>
              </a:ln>
            </p:spPr>
            <p:txBody>
              <a:bodyPr wrap="none" lIns="0" tIns="0" rIns="0" bIns="0">
                <a:spAutoFit/>
              </a:bodyPr>
              <a:lstStyle/>
              <a:p>
                <a:pPr algn="l" eaLnBrk="0" hangingPunct="0"/>
                <a:r>
                  <a:rPr lang="en-US" sz="800" b="1" dirty="0">
                    <a:solidFill>
                      <a:srgbClr val="000000"/>
                    </a:solidFill>
                  </a:rPr>
                  <a:t>i</a:t>
                </a:r>
                <a:endParaRPr lang="en-US" sz="1800" dirty="0">
                  <a:solidFill>
                    <a:srgbClr val="000000"/>
                  </a:solidFill>
                </a:endParaRPr>
              </a:p>
            </p:txBody>
          </p:sp>
          <p:sp>
            <p:nvSpPr>
              <p:cNvPr id="55621" name="Rectangle 526"/>
              <p:cNvSpPr>
                <a:spLocks noChangeArrowheads="1"/>
              </p:cNvSpPr>
              <p:nvPr/>
            </p:nvSpPr>
            <p:spPr bwMode="auto">
              <a:xfrm rot="-5400000">
                <a:off x="1715" y="3232"/>
                <a:ext cx="70" cy="97"/>
              </a:xfrm>
              <a:prstGeom prst="rect">
                <a:avLst/>
              </a:prstGeom>
              <a:noFill/>
              <a:ln w="9525">
                <a:noFill/>
                <a:miter lim="800000"/>
                <a:headEnd/>
                <a:tailEnd/>
              </a:ln>
            </p:spPr>
            <p:txBody>
              <a:bodyPr wrap="none" lIns="0" tIns="0" rIns="0" bIns="0">
                <a:spAutoFit/>
              </a:bodyPr>
              <a:lstStyle/>
              <a:p>
                <a:pPr algn="l" eaLnBrk="0" hangingPunct="0"/>
                <a:r>
                  <a:rPr lang="en-US" sz="800" b="1" dirty="0">
                    <a:solidFill>
                      <a:srgbClr val="000000"/>
                    </a:solidFill>
                  </a:rPr>
                  <a:t>c</a:t>
                </a:r>
                <a:endParaRPr lang="en-US" sz="1800" dirty="0">
                  <a:solidFill>
                    <a:srgbClr val="000000"/>
                  </a:solidFill>
                </a:endParaRPr>
              </a:p>
            </p:txBody>
          </p:sp>
          <p:sp>
            <p:nvSpPr>
              <p:cNvPr id="55622" name="Rectangle 527"/>
              <p:cNvSpPr>
                <a:spLocks noChangeArrowheads="1"/>
              </p:cNvSpPr>
              <p:nvPr/>
            </p:nvSpPr>
            <p:spPr bwMode="auto">
              <a:xfrm rot="-5400000">
                <a:off x="1715" y="3199"/>
                <a:ext cx="70" cy="97"/>
              </a:xfrm>
              <a:prstGeom prst="rect">
                <a:avLst/>
              </a:prstGeom>
              <a:noFill/>
              <a:ln w="9525">
                <a:noFill/>
                <a:miter lim="800000"/>
                <a:headEnd/>
                <a:tailEnd/>
              </a:ln>
            </p:spPr>
            <p:txBody>
              <a:bodyPr wrap="none" lIns="0" tIns="0" rIns="0" bIns="0">
                <a:spAutoFit/>
              </a:bodyPr>
              <a:lstStyle/>
              <a:p>
                <a:pPr algn="l" eaLnBrk="0" hangingPunct="0"/>
                <a:r>
                  <a:rPr lang="en-US" sz="800" b="1" dirty="0">
                    <a:solidFill>
                      <a:srgbClr val="000000"/>
                    </a:solidFill>
                  </a:rPr>
                  <a:t>a</a:t>
                </a:r>
                <a:endParaRPr lang="en-US" sz="1800" dirty="0">
                  <a:solidFill>
                    <a:srgbClr val="000000"/>
                  </a:solidFill>
                </a:endParaRPr>
              </a:p>
            </p:txBody>
          </p:sp>
          <p:sp>
            <p:nvSpPr>
              <p:cNvPr id="55623" name="Rectangle 528"/>
              <p:cNvSpPr>
                <a:spLocks noChangeArrowheads="1"/>
              </p:cNvSpPr>
              <p:nvPr/>
            </p:nvSpPr>
            <p:spPr bwMode="auto">
              <a:xfrm rot="-5400000">
                <a:off x="1723" y="3170"/>
                <a:ext cx="54" cy="97"/>
              </a:xfrm>
              <a:prstGeom prst="rect">
                <a:avLst/>
              </a:prstGeom>
              <a:noFill/>
              <a:ln w="9525">
                <a:noFill/>
                <a:miter lim="800000"/>
                <a:headEnd/>
                <a:tailEnd/>
              </a:ln>
            </p:spPr>
            <p:txBody>
              <a:bodyPr wrap="none" lIns="0" tIns="0" rIns="0" bIns="0">
                <a:spAutoFit/>
              </a:bodyPr>
              <a:lstStyle/>
              <a:p>
                <a:pPr algn="l" eaLnBrk="0" hangingPunct="0"/>
                <a:r>
                  <a:rPr lang="en-US" sz="800" b="1" dirty="0">
                    <a:solidFill>
                      <a:srgbClr val="000000"/>
                    </a:solidFill>
                  </a:rPr>
                  <a:t>t</a:t>
                </a:r>
                <a:endParaRPr lang="en-US" sz="1800" dirty="0">
                  <a:solidFill>
                    <a:srgbClr val="000000"/>
                  </a:solidFill>
                </a:endParaRPr>
              </a:p>
            </p:txBody>
          </p:sp>
          <p:sp>
            <p:nvSpPr>
              <p:cNvPr id="55624" name="Rectangle 529"/>
              <p:cNvSpPr>
                <a:spLocks noChangeArrowheads="1"/>
              </p:cNvSpPr>
              <p:nvPr/>
            </p:nvSpPr>
            <p:spPr bwMode="auto">
              <a:xfrm rot="-5400000">
                <a:off x="1723" y="3148"/>
                <a:ext cx="54" cy="97"/>
              </a:xfrm>
              <a:prstGeom prst="rect">
                <a:avLst/>
              </a:prstGeom>
              <a:noFill/>
              <a:ln w="9525">
                <a:noFill/>
                <a:miter lim="800000"/>
                <a:headEnd/>
                <a:tailEnd/>
              </a:ln>
            </p:spPr>
            <p:txBody>
              <a:bodyPr wrap="none" lIns="0" tIns="0" rIns="0" bIns="0">
                <a:spAutoFit/>
              </a:bodyPr>
              <a:lstStyle/>
              <a:p>
                <a:pPr algn="l" eaLnBrk="0" hangingPunct="0"/>
                <a:r>
                  <a:rPr lang="en-US" sz="800" b="1" dirty="0">
                    <a:solidFill>
                      <a:srgbClr val="000000"/>
                    </a:solidFill>
                  </a:rPr>
                  <a:t>i</a:t>
                </a:r>
                <a:endParaRPr lang="en-US" sz="1800" dirty="0">
                  <a:solidFill>
                    <a:srgbClr val="000000"/>
                  </a:solidFill>
                </a:endParaRPr>
              </a:p>
            </p:txBody>
          </p:sp>
          <p:sp>
            <p:nvSpPr>
              <p:cNvPr id="55625" name="Rectangle 530"/>
              <p:cNvSpPr>
                <a:spLocks noChangeArrowheads="1"/>
              </p:cNvSpPr>
              <p:nvPr/>
            </p:nvSpPr>
            <p:spPr bwMode="auto">
              <a:xfrm rot="-5400000">
                <a:off x="1712" y="3121"/>
                <a:ext cx="76" cy="97"/>
              </a:xfrm>
              <a:prstGeom prst="rect">
                <a:avLst/>
              </a:prstGeom>
              <a:noFill/>
              <a:ln w="9525">
                <a:noFill/>
                <a:miter lim="800000"/>
                <a:headEnd/>
                <a:tailEnd/>
              </a:ln>
            </p:spPr>
            <p:txBody>
              <a:bodyPr wrap="none" lIns="0" tIns="0" rIns="0" bIns="0">
                <a:spAutoFit/>
              </a:bodyPr>
              <a:lstStyle/>
              <a:p>
                <a:pPr algn="l" eaLnBrk="0" hangingPunct="0"/>
                <a:r>
                  <a:rPr lang="en-US" sz="800" b="1" dirty="0">
                    <a:solidFill>
                      <a:srgbClr val="000000"/>
                    </a:solidFill>
                  </a:rPr>
                  <a:t>o</a:t>
                </a:r>
                <a:endParaRPr lang="en-US" sz="1800" dirty="0">
                  <a:solidFill>
                    <a:srgbClr val="000000"/>
                  </a:solidFill>
                </a:endParaRPr>
              </a:p>
            </p:txBody>
          </p:sp>
          <p:sp>
            <p:nvSpPr>
              <p:cNvPr id="55626" name="Rectangle 531"/>
              <p:cNvSpPr>
                <a:spLocks noChangeArrowheads="1"/>
              </p:cNvSpPr>
              <p:nvPr/>
            </p:nvSpPr>
            <p:spPr bwMode="auto">
              <a:xfrm rot="-5400000">
                <a:off x="1712" y="3078"/>
                <a:ext cx="76" cy="97"/>
              </a:xfrm>
              <a:prstGeom prst="rect">
                <a:avLst/>
              </a:prstGeom>
              <a:noFill/>
              <a:ln w="9525">
                <a:noFill/>
                <a:miter lim="800000"/>
                <a:headEnd/>
                <a:tailEnd/>
              </a:ln>
            </p:spPr>
            <p:txBody>
              <a:bodyPr wrap="none" lIns="0" tIns="0" rIns="0" bIns="0">
                <a:spAutoFit/>
              </a:bodyPr>
              <a:lstStyle/>
              <a:p>
                <a:pPr algn="l" eaLnBrk="0" hangingPunct="0"/>
                <a:r>
                  <a:rPr lang="en-US" sz="800" b="1" dirty="0">
                    <a:solidFill>
                      <a:srgbClr val="000000"/>
                    </a:solidFill>
                  </a:rPr>
                  <a:t>n</a:t>
                </a:r>
                <a:endParaRPr lang="en-US" sz="1800" dirty="0">
                  <a:solidFill>
                    <a:srgbClr val="000000"/>
                  </a:solidFill>
                </a:endParaRPr>
              </a:p>
            </p:txBody>
          </p:sp>
          <p:sp>
            <p:nvSpPr>
              <p:cNvPr id="55627" name="Rectangle 532"/>
              <p:cNvSpPr>
                <a:spLocks noChangeArrowheads="1"/>
              </p:cNvSpPr>
              <p:nvPr/>
            </p:nvSpPr>
            <p:spPr bwMode="auto">
              <a:xfrm rot="-5400000">
                <a:off x="1723" y="3052"/>
                <a:ext cx="54" cy="97"/>
              </a:xfrm>
              <a:prstGeom prst="rect">
                <a:avLst/>
              </a:prstGeom>
              <a:noFill/>
              <a:ln w="9525">
                <a:noFill/>
                <a:miter lim="800000"/>
                <a:headEnd/>
                <a:tailEnd/>
              </a:ln>
            </p:spPr>
            <p:txBody>
              <a:bodyPr wrap="none" lIns="0" tIns="0" rIns="0" bIns="0">
                <a:spAutoFit/>
              </a:bodyPr>
              <a:lstStyle/>
              <a:p>
                <a:pPr algn="l" eaLnBrk="0" hangingPunct="0"/>
                <a:r>
                  <a:rPr lang="en-US" sz="800" b="1" dirty="0">
                    <a:solidFill>
                      <a:srgbClr val="000000"/>
                    </a:solidFill>
                  </a:rPr>
                  <a:t>-</a:t>
                </a:r>
                <a:endParaRPr lang="en-US" sz="1800" dirty="0">
                  <a:solidFill>
                    <a:srgbClr val="000000"/>
                  </a:solidFill>
                </a:endParaRPr>
              </a:p>
            </p:txBody>
          </p:sp>
          <p:sp>
            <p:nvSpPr>
              <p:cNvPr id="55628" name="Rectangle 533"/>
              <p:cNvSpPr>
                <a:spLocks noChangeArrowheads="1"/>
              </p:cNvSpPr>
              <p:nvPr/>
            </p:nvSpPr>
            <p:spPr bwMode="auto">
              <a:xfrm rot="-5400000">
                <a:off x="1779" y="3376"/>
                <a:ext cx="81" cy="97"/>
              </a:xfrm>
              <a:prstGeom prst="rect">
                <a:avLst/>
              </a:prstGeom>
              <a:noFill/>
              <a:ln w="9525">
                <a:noFill/>
                <a:miter lim="800000"/>
                <a:headEnd/>
                <a:tailEnd/>
              </a:ln>
            </p:spPr>
            <p:txBody>
              <a:bodyPr wrap="none" lIns="0" tIns="0" rIns="0" bIns="0">
                <a:spAutoFit/>
              </a:bodyPr>
              <a:lstStyle/>
              <a:p>
                <a:pPr algn="l" eaLnBrk="0" hangingPunct="0"/>
                <a:r>
                  <a:rPr lang="en-US" sz="800" b="1" dirty="0">
                    <a:solidFill>
                      <a:srgbClr val="000000"/>
                    </a:solidFill>
                  </a:rPr>
                  <a:t>S</a:t>
                </a:r>
                <a:endParaRPr lang="en-US" sz="1800" dirty="0">
                  <a:solidFill>
                    <a:srgbClr val="000000"/>
                  </a:solidFill>
                </a:endParaRPr>
              </a:p>
            </p:txBody>
          </p:sp>
          <p:sp>
            <p:nvSpPr>
              <p:cNvPr id="55629" name="Rectangle 534"/>
              <p:cNvSpPr>
                <a:spLocks noChangeArrowheads="1"/>
              </p:cNvSpPr>
              <p:nvPr/>
            </p:nvSpPr>
            <p:spPr bwMode="auto">
              <a:xfrm rot="-5400000">
                <a:off x="1782" y="3336"/>
                <a:ext cx="76" cy="97"/>
              </a:xfrm>
              <a:prstGeom prst="rect">
                <a:avLst/>
              </a:prstGeom>
              <a:noFill/>
              <a:ln w="9525">
                <a:noFill/>
                <a:miter lim="800000"/>
                <a:headEnd/>
                <a:tailEnd/>
              </a:ln>
            </p:spPr>
            <p:txBody>
              <a:bodyPr wrap="none" lIns="0" tIns="0" rIns="0" bIns="0">
                <a:spAutoFit/>
              </a:bodyPr>
              <a:lstStyle/>
              <a:p>
                <a:pPr algn="l" eaLnBrk="0" hangingPunct="0"/>
                <a:r>
                  <a:rPr lang="en-US" sz="800" b="1" dirty="0">
                    <a:solidFill>
                      <a:srgbClr val="000000"/>
                    </a:solidFill>
                  </a:rPr>
                  <a:t>p</a:t>
                </a:r>
                <a:endParaRPr lang="en-US" sz="1800" dirty="0">
                  <a:solidFill>
                    <a:srgbClr val="000000"/>
                  </a:solidFill>
                </a:endParaRPr>
              </a:p>
            </p:txBody>
          </p:sp>
          <p:sp>
            <p:nvSpPr>
              <p:cNvPr id="55630" name="Rectangle 535"/>
              <p:cNvSpPr>
                <a:spLocks noChangeArrowheads="1"/>
              </p:cNvSpPr>
              <p:nvPr/>
            </p:nvSpPr>
            <p:spPr bwMode="auto">
              <a:xfrm rot="-5400000">
                <a:off x="1785" y="3302"/>
                <a:ext cx="70" cy="97"/>
              </a:xfrm>
              <a:prstGeom prst="rect">
                <a:avLst/>
              </a:prstGeom>
              <a:noFill/>
              <a:ln w="9525">
                <a:noFill/>
                <a:miter lim="800000"/>
                <a:headEnd/>
                <a:tailEnd/>
              </a:ln>
            </p:spPr>
            <p:txBody>
              <a:bodyPr wrap="none" lIns="0" tIns="0" rIns="0" bIns="0">
                <a:spAutoFit/>
              </a:bodyPr>
              <a:lstStyle/>
              <a:p>
                <a:pPr algn="l" eaLnBrk="0" hangingPunct="0"/>
                <a:r>
                  <a:rPr lang="en-US" sz="800" b="1" dirty="0">
                    <a:solidFill>
                      <a:srgbClr val="000000"/>
                    </a:solidFill>
                  </a:rPr>
                  <a:t>e</a:t>
                </a:r>
                <a:endParaRPr lang="en-US" sz="1800" dirty="0">
                  <a:solidFill>
                    <a:srgbClr val="000000"/>
                  </a:solidFill>
                </a:endParaRPr>
              </a:p>
            </p:txBody>
          </p:sp>
          <p:sp>
            <p:nvSpPr>
              <p:cNvPr id="55631" name="Rectangle 536"/>
              <p:cNvSpPr>
                <a:spLocks noChangeArrowheads="1"/>
              </p:cNvSpPr>
              <p:nvPr/>
            </p:nvSpPr>
            <p:spPr bwMode="auto">
              <a:xfrm rot="-5400000">
                <a:off x="1785" y="3264"/>
                <a:ext cx="70" cy="97"/>
              </a:xfrm>
              <a:prstGeom prst="rect">
                <a:avLst/>
              </a:prstGeom>
              <a:noFill/>
              <a:ln w="9525">
                <a:noFill/>
                <a:miter lim="800000"/>
                <a:headEnd/>
                <a:tailEnd/>
              </a:ln>
            </p:spPr>
            <p:txBody>
              <a:bodyPr wrap="none" lIns="0" tIns="0" rIns="0" bIns="0">
                <a:spAutoFit/>
              </a:bodyPr>
              <a:lstStyle/>
              <a:p>
                <a:pPr algn="l" eaLnBrk="0" hangingPunct="0"/>
                <a:r>
                  <a:rPr lang="en-US" sz="800" b="1" dirty="0">
                    <a:solidFill>
                      <a:srgbClr val="000000"/>
                    </a:solidFill>
                  </a:rPr>
                  <a:t>c</a:t>
                </a:r>
                <a:endParaRPr lang="en-US" sz="1800" dirty="0">
                  <a:solidFill>
                    <a:srgbClr val="000000"/>
                  </a:solidFill>
                </a:endParaRPr>
              </a:p>
            </p:txBody>
          </p:sp>
          <p:sp>
            <p:nvSpPr>
              <p:cNvPr id="55632" name="Rectangle 537"/>
              <p:cNvSpPr>
                <a:spLocks noChangeArrowheads="1"/>
              </p:cNvSpPr>
              <p:nvPr/>
            </p:nvSpPr>
            <p:spPr bwMode="auto">
              <a:xfrm rot="-5400000">
                <a:off x="1793" y="3240"/>
                <a:ext cx="54" cy="97"/>
              </a:xfrm>
              <a:prstGeom prst="rect">
                <a:avLst/>
              </a:prstGeom>
              <a:noFill/>
              <a:ln w="9525">
                <a:noFill/>
                <a:miter lim="800000"/>
                <a:headEnd/>
                <a:tailEnd/>
              </a:ln>
            </p:spPr>
            <p:txBody>
              <a:bodyPr wrap="none" lIns="0" tIns="0" rIns="0" bIns="0">
                <a:spAutoFit/>
              </a:bodyPr>
              <a:lstStyle/>
              <a:p>
                <a:pPr algn="l" eaLnBrk="0" hangingPunct="0"/>
                <a:r>
                  <a:rPr lang="en-US" sz="800" b="1" dirty="0">
                    <a:solidFill>
                      <a:srgbClr val="000000"/>
                    </a:solidFill>
                  </a:rPr>
                  <a:t>i</a:t>
                </a:r>
                <a:endParaRPr lang="en-US" sz="1800" dirty="0">
                  <a:solidFill>
                    <a:srgbClr val="000000"/>
                  </a:solidFill>
                </a:endParaRPr>
              </a:p>
            </p:txBody>
          </p:sp>
          <p:sp>
            <p:nvSpPr>
              <p:cNvPr id="55633" name="Rectangle 538"/>
              <p:cNvSpPr>
                <a:spLocks noChangeArrowheads="1"/>
              </p:cNvSpPr>
              <p:nvPr/>
            </p:nvSpPr>
            <p:spPr bwMode="auto">
              <a:xfrm rot="-5400000">
                <a:off x="1793" y="3218"/>
                <a:ext cx="54" cy="97"/>
              </a:xfrm>
              <a:prstGeom prst="rect">
                <a:avLst/>
              </a:prstGeom>
              <a:noFill/>
              <a:ln w="9525">
                <a:noFill/>
                <a:miter lim="800000"/>
                <a:headEnd/>
                <a:tailEnd/>
              </a:ln>
            </p:spPr>
            <p:txBody>
              <a:bodyPr wrap="none" lIns="0" tIns="0" rIns="0" bIns="0">
                <a:spAutoFit/>
              </a:bodyPr>
              <a:lstStyle/>
              <a:p>
                <a:pPr algn="l" eaLnBrk="0" hangingPunct="0"/>
                <a:r>
                  <a:rPr lang="en-US" sz="800" b="1" dirty="0">
                    <a:solidFill>
                      <a:srgbClr val="000000"/>
                    </a:solidFill>
                  </a:rPr>
                  <a:t>f</a:t>
                </a:r>
                <a:endParaRPr lang="en-US" sz="1800" dirty="0">
                  <a:solidFill>
                    <a:srgbClr val="000000"/>
                  </a:solidFill>
                </a:endParaRPr>
              </a:p>
            </p:txBody>
          </p:sp>
          <p:sp>
            <p:nvSpPr>
              <p:cNvPr id="55634" name="Rectangle 539"/>
              <p:cNvSpPr>
                <a:spLocks noChangeArrowheads="1"/>
              </p:cNvSpPr>
              <p:nvPr/>
            </p:nvSpPr>
            <p:spPr bwMode="auto">
              <a:xfrm rot="-5400000">
                <a:off x="1793" y="3197"/>
                <a:ext cx="54" cy="97"/>
              </a:xfrm>
              <a:prstGeom prst="rect">
                <a:avLst/>
              </a:prstGeom>
              <a:noFill/>
              <a:ln w="9525">
                <a:noFill/>
                <a:miter lim="800000"/>
                <a:headEnd/>
                <a:tailEnd/>
              </a:ln>
            </p:spPr>
            <p:txBody>
              <a:bodyPr wrap="none" lIns="0" tIns="0" rIns="0" bIns="0">
                <a:spAutoFit/>
              </a:bodyPr>
              <a:lstStyle/>
              <a:p>
                <a:pPr algn="l" eaLnBrk="0" hangingPunct="0"/>
                <a:r>
                  <a:rPr lang="en-US" sz="800" b="1" dirty="0">
                    <a:solidFill>
                      <a:srgbClr val="000000"/>
                    </a:solidFill>
                  </a:rPr>
                  <a:t>i</a:t>
                </a:r>
                <a:endParaRPr lang="en-US" sz="1800" dirty="0">
                  <a:solidFill>
                    <a:srgbClr val="000000"/>
                  </a:solidFill>
                </a:endParaRPr>
              </a:p>
            </p:txBody>
          </p:sp>
          <p:sp>
            <p:nvSpPr>
              <p:cNvPr id="55635" name="Rectangle 540"/>
              <p:cNvSpPr>
                <a:spLocks noChangeArrowheads="1"/>
              </p:cNvSpPr>
              <p:nvPr/>
            </p:nvSpPr>
            <p:spPr bwMode="auto">
              <a:xfrm rot="-5400000">
                <a:off x="1785" y="3173"/>
                <a:ext cx="70" cy="97"/>
              </a:xfrm>
              <a:prstGeom prst="rect">
                <a:avLst/>
              </a:prstGeom>
              <a:noFill/>
              <a:ln w="9525">
                <a:noFill/>
                <a:miter lim="800000"/>
                <a:headEnd/>
                <a:tailEnd/>
              </a:ln>
            </p:spPr>
            <p:txBody>
              <a:bodyPr wrap="none" lIns="0" tIns="0" rIns="0" bIns="0">
                <a:spAutoFit/>
              </a:bodyPr>
              <a:lstStyle/>
              <a:p>
                <a:pPr algn="l" eaLnBrk="0" hangingPunct="0"/>
                <a:r>
                  <a:rPr lang="en-US" sz="800" b="1" dirty="0">
                    <a:solidFill>
                      <a:srgbClr val="000000"/>
                    </a:solidFill>
                  </a:rPr>
                  <a:t>c</a:t>
                </a:r>
                <a:endParaRPr lang="en-US" sz="1800" dirty="0">
                  <a:solidFill>
                    <a:srgbClr val="000000"/>
                  </a:solidFill>
                </a:endParaRPr>
              </a:p>
            </p:txBody>
          </p:sp>
          <p:sp>
            <p:nvSpPr>
              <p:cNvPr id="55636" name="Rectangle 541"/>
              <p:cNvSpPr>
                <a:spLocks noChangeArrowheads="1"/>
              </p:cNvSpPr>
              <p:nvPr/>
            </p:nvSpPr>
            <p:spPr bwMode="auto">
              <a:xfrm rot="-5400000">
                <a:off x="1793" y="3143"/>
                <a:ext cx="54" cy="97"/>
              </a:xfrm>
              <a:prstGeom prst="rect">
                <a:avLst/>
              </a:prstGeom>
              <a:noFill/>
              <a:ln w="9525">
                <a:noFill/>
                <a:miter lim="800000"/>
                <a:headEnd/>
                <a:tailEnd/>
              </a:ln>
            </p:spPr>
            <p:txBody>
              <a:bodyPr wrap="none" lIns="0" tIns="0" rIns="0" bIns="0">
                <a:spAutoFit/>
              </a:bodyPr>
              <a:lstStyle/>
              <a:p>
                <a:pPr algn="l" eaLnBrk="0" hangingPunct="0"/>
                <a:r>
                  <a:rPr lang="en-US" sz="800" b="1" dirty="0">
                    <a:solidFill>
                      <a:srgbClr val="000000"/>
                    </a:solidFill>
                  </a:rPr>
                  <a:t> </a:t>
                </a:r>
                <a:endParaRPr lang="en-US" sz="1800" dirty="0">
                  <a:solidFill>
                    <a:srgbClr val="000000"/>
                  </a:solidFill>
                </a:endParaRPr>
              </a:p>
            </p:txBody>
          </p:sp>
          <p:sp>
            <p:nvSpPr>
              <p:cNvPr id="55637" name="Rectangle 542"/>
              <p:cNvSpPr>
                <a:spLocks noChangeArrowheads="1"/>
              </p:cNvSpPr>
              <p:nvPr/>
            </p:nvSpPr>
            <p:spPr bwMode="auto">
              <a:xfrm rot="-5400000">
                <a:off x="1793" y="3127"/>
                <a:ext cx="54" cy="97"/>
              </a:xfrm>
              <a:prstGeom prst="rect">
                <a:avLst/>
              </a:prstGeom>
              <a:noFill/>
              <a:ln w="9525">
                <a:noFill/>
                <a:miter lim="800000"/>
                <a:headEnd/>
                <a:tailEnd/>
              </a:ln>
            </p:spPr>
            <p:txBody>
              <a:bodyPr wrap="none" lIns="0" tIns="0" rIns="0" bIns="0">
                <a:spAutoFit/>
              </a:bodyPr>
              <a:lstStyle/>
              <a:p>
                <a:pPr algn="l" eaLnBrk="0" hangingPunct="0"/>
                <a:r>
                  <a:rPr lang="en-US" sz="800" b="1" dirty="0">
                    <a:solidFill>
                      <a:srgbClr val="000000"/>
                    </a:solidFill>
                  </a:rPr>
                  <a:t>I</a:t>
                </a:r>
                <a:endParaRPr lang="en-US" sz="1800" dirty="0">
                  <a:solidFill>
                    <a:srgbClr val="000000"/>
                  </a:solidFill>
                </a:endParaRPr>
              </a:p>
            </p:txBody>
          </p:sp>
          <p:sp>
            <p:nvSpPr>
              <p:cNvPr id="55638" name="Rectangle 543"/>
              <p:cNvSpPr>
                <a:spLocks noChangeArrowheads="1"/>
              </p:cNvSpPr>
              <p:nvPr/>
            </p:nvSpPr>
            <p:spPr bwMode="auto">
              <a:xfrm rot="-5400000">
                <a:off x="1793" y="3111"/>
                <a:ext cx="54" cy="97"/>
              </a:xfrm>
              <a:prstGeom prst="rect">
                <a:avLst/>
              </a:prstGeom>
              <a:noFill/>
              <a:ln w="9525">
                <a:noFill/>
                <a:miter lim="800000"/>
                <a:headEnd/>
                <a:tailEnd/>
              </a:ln>
            </p:spPr>
            <p:txBody>
              <a:bodyPr wrap="none" lIns="0" tIns="0" rIns="0" bIns="0">
                <a:spAutoFit/>
              </a:bodyPr>
              <a:lstStyle/>
              <a:p>
                <a:pPr algn="l" eaLnBrk="0" hangingPunct="0"/>
                <a:r>
                  <a:rPr lang="en-US" sz="800" b="1" dirty="0">
                    <a:solidFill>
                      <a:srgbClr val="000000"/>
                    </a:solidFill>
                  </a:rPr>
                  <a:t>/</a:t>
                </a:r>
                <a:endParaRPr lang="en-US" sz="1800" dirty="0">
                  <a:solidFill>
                    <a:srgbClr val="000000"/>
                  </a:solidFill>
                </a:endParaRPr>
              </a:p>
            </p:txBody>
          </p:sp>
          <p:sp>
            <p:nvSpPr>
              <p:cNvPr id="55639" name="Rectangle 544"/>
              <p:cNvSpPr>
                <a:spLocks noChangeArrowheads="1"/>
              </p:cNvSpPr>
              <p:nvPr/>
            </p:nvSpPr>
            <p:spPr bwMode="auto">
              <a:xfrm rot="-5400000">
                <a:off x="1776" y="3072"/>
                <a:ext cx="87" cy="97"/>
              </a:xfrm>
              <a:prstGeom prst="rect">
                <a:avLst/>
              </a:prstGeom>
              <a:noFill/>
              <a:ln w="9525">
                <a:noFill/>
                <a:miter lim="800000"/>
                <a:headEnd/>
                <a:tailEnd/>
              </a:ln>
            </p:spPr>
            <p:txBody>
              <a:bodyPr wrap="none" lIns="0" tIns="0" rIns="0" bIns="0">
                <a:spAutoFit/>
              </a:bodyPr>
              <a:lstStyle/>
              <a:p>
                <a:pPr algn="l" eaLnBrk="0" hangingPunct="0"/>
                <a:r>
                  <a:rPr lang="en-US" sz="800" b="1" dirty="0">
                    <a:solidFill>
                      <a:srgbClr val="000000"/>
                    </a:solidFill>
                  </a:rPr>
                  <a:t>O</a:t>
                </a:r>
                <a:endParaRPr lang="en-US" sz="1800" dirty="0">
                  <a:solidFill>
                    <a:srgbClr val="000000"/>
                  </a:solidFill>
                </a:endParaRPr>
              </a:p>
            </p:txBody>
          </p:sp>
          <p:sp>
            <p:nvSpPr>
              <p:cNvPr id="55640" name="Rectangle 545"/>
              <p:cNvSpPr>
                <a:spLocks noChangeArrowheads="1"/>
              </p:cNvSpPr>
              <p:nvPr/>
            </p:nvSpPr>
            <p:spPr bwMode="auto">
              <a:xfrm>
                <a:off x="1497" y="3020"/>
                <a:ext cx="162" cy="548"/>
              </a:xfrm>
              <a:prstGeom prst="rect">
                <a:avLst/>
              </a:prstGeom>
              <a:solidFill>
                <a:srgbClr val="FFFFFF"/>
              </a:solidFill>
              <a:ln w="9525">
                <a:noFill/>
                <a:miter lim="800000"/>
                <a:headEnd/>
                <a:tailEnd/>
              </a:ln>
            </p:spPr>
            <p:txBody>
              <a:bodyPr/>
              <a:lstStyle/>
              <a:p>
                <a:pPr algn="l" eaLnBrk="0" hangingPunct="0"/>
                <a:endParaRPr lang="en-US" sz="1800" dirty="0">
                  <a:solidFill>
                    <a:srgbClr val="000000"/>
                  </a:solidFill>
                </a:endParaRPr>
              </a:p>
            </p:txBody>
          </p:sp>
          <p:sp>
            <p:nvSpPr>
              <p:cNvPr id="55641" name="Rectangle 546"/>
              <p:cNvSpPr>
                <a:spLocks noChangeArrowheads="1"/>
              </p:cNvSpPr>
              <p:nvPr/>
            </p:nvSpPr>
            <p:spPr bwMode="auto">
              <a:xfrm>
                <a:off x="1497" y="3020"/>
                <a:ext cx="162" cy="548"/>
              </a:xfrm>
              <a:prstGeom prst="rect">
                <a:avLst/>
              </a:prstGeom>
              <a:noFill/>
              <a:ln w="0">
                <a:solidFill>
                  <a:srgbClr val="000000"/>
                </a:solidFill>
                <a:miter lim="800000"/>
                <a:headEnd/>
                <a:tailEnd/>
              </a:ln>
            </p:spPr>
            <p:txBody>
              <a:bodyPr/>
              <a:lstStyle/>
              <a:p>
                <a:pPr algn="l" eaLnBrk="0" hangingPunct="0"/>
                <a:endParaRPr lang="en-US" sz="1800" dirty="0">
                  <a:solidFill>
                    <a:srgbClr val="000000"/>
                  </a:solidFill>
                </a:endParaRPr>
              </a:p>
            </p:txBody>
          </p:sp>
          <p:sp>
            <p:nvSpPr>
              <p:cNvPr id="55642" name="Rectangle 547"/>
              <p:cNvSpPr>
                <a:spLocks noChangeArrowheads="1"/>
              </p:cNvSpPr>
              <p:nvPr/>
            </p:nvSpPr>
            <p:spPr bwMode="auto">
              <a:xfrm rot="-5400000">
                <a:off x="1534" y="3250"/>
                <a:ext cx="103" cy="113"/>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000000"/>
                    </a:solidFill>
                  </a:rPr>
                  <a:t>S</a:t>
                </a:r>
                <a:endParaRPr lang="en-US" sz="1800" dirty="0">
                  <a:solidFill>
                    <a:srgbClr val="000000"/>
                  </a:solidFill>
                </a:endParaRPr>
              </a:p>
            </p:txBody>
          </p:sp>
          <p:sp>
            <p:nvSpPr>
              <p:cNvPr id="55643" name="Rectangle 548"/>
              <p:cNvSpPr>
                <a:spLocks noChangeArrowheads="1"/>
              </p:cNvSpPr>
              <p:nvPr/>
            </p:nvSpPr>
            <p:spPr bwMode="auto">
              <a:xfrm rot="-5400000">
                <a:off x="1534" y="3191"/>
                <a:ext cx="103" cy="113"/>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000000"/>
                    </a:solidFill>
                  </a:rPr>
                  <a:t>P</a:t>
                </a:r>
                <a:endParaRPr lang="en-US" sz="1800" dirty="0">
                  <a:solidFill>
                    <a:srgbClr val="000000"/>
                  </a:solidFill>
                </a:endParaRPr>
              </a:p>
            </p:txBody>
          </p:sp>
          <p:sp>
            <p:nvSpPr>
              <p:cNvPr id="55644" name="Rectangle 549"/>
              <p:cNvSpPr>
                <a:spLocks noChangeArrowheads="1"/>
              </p:cNvSpPr>
              <p:nvPr/>
            </p:nvSpPr>
            <p:spPr bwMode="auto">
              <a:xfrm rot="-5400000">
                <a:off x="1553" y="3156"/>
                <a:ext cx="65" cy="113"/>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000000"/>
                    </a:solidFill>
                  </a:rPr>
                  <a:t>I</a:t>
                </a:r>
                <a:endParaRPr lang="en-US" sz="1800" dirty="0">
                  <a:solidFill>
                    <a:srgbClr val="000000"/>
                  </a:solidFill>
                </a:endParaRPr>
              </a:p>
            </p:txBody>
          </p:sp>
          <p:sp>
            <p:nvSpPr>
              <p:cNvPr id="55645" name="Rectangle 550"/>
              <p:cNvSpPr>
                <a:spLocks noChangeArrowheads="1"/>
              </p:cNvSpPr>
              <p:nvPr/>
            </p:nvSpPr>
            <p:spPr bwMode="auto">
              <a:xfrm>
                <a:off x="889" y="3020"/>
                <a:ext cx="167" cy="548"/>
              </a:xfrm>
              <a:prstGeom prst="rect">
                <a:avLst/>
              </a:prstGeom>
              <a:solidFill>
                <a:srgbClr val="FFFFFF"/>
              </a:solidFill>
              <a:ln w="9525">
                <a:noFill/>
                <a:miter lim="800000"/>
                <a:headEnd/>
                <a:tailEnd/>
              </a:ln>
            </p:spPr>
            <p:txBody>
              <a:bodyPr/>
              <a:lstStyle/>
              <a:p>
                <a:pPr algn="l" eaLnBrk="0" hangingPunct="0"/>
                <a:endParaRPr lang="en-US" sz="1800" dirty="0">
                  <a:solidFill>
                    <a:srgbClr val="000000"/>
                  </a:solidFill>
                </a:endParaRPr>
              </a:p>
            </p:txBody>
          </p:sp>
          <p:sp>
            <p:nvSpPr>
              <p:cNvPr id="55646" name="Rectangle 551"/>
              <p:cNvSpPr>
                <a:spLocks noChangeArrowheads="1"/>
              </p:cNvSpPr>
              <p:nvPr/>
            </p:nvSpPr>
            <p:spPr bwMode="auto">
              <a:xfrm>
                <a:off x="889" y="3020"/>
                <a:ext cx="167" cy="548"/>
              </a:xfrm>
              <a:prstGeom prst="rect">
                <a:avLst/>
              </a:prstGeom>
              <a:noFill/>
              <a:ln w="0">
                <a:solidFill>
                  <a:srgbClr val="000000"/>
                </a:solidFill>
                <a:miter lim="800000"/>
                <a:headEnd/>
                <a:tailEnd/>
              </a:ln>
            </p:spPr>
            <p:txBody>
              <a:bodyPr/>
              <a:lstStyle/>
              <a:p>
                <a:pPr algn="l" eaLnBrk="0" hangingPunct="0"/>
                <a:endParaRPr lang="en-US" sz="1800" dirty="0">
                  <a:solidFill>
                    <a:srgbClr val="000000"/>
                  </a:solidFill>
                </a:endParaRPr>
              </a:p>
            </p:txBody>
          </p:sp>
          <p:sp>
            <p:nvSpPr>
              <p:cNvPr id="55647" name="Rectangle 552"/>
              <p:cNvSpPr>
                <a:spLocks noChangeArrowheads="1"/>
              </p:cNvSpPr>
              <p:nvPr/>
            </p:nvSpPr>
            <p:spPr bwMode="auto">
              <a:xfrm rot="-5400000">
                <a:off x="943" y="3258"/>
                <a:ext cx="65" cy="113"/>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000000"/>
                    </a:solidFill>
                  </a:rPr>
                  <a:t>I</a:t>
                </a:r>
                <a:endParaRPr lang="en-US" sz="1800" dirty="0">
                  <a:solidFill>
                    <a:srgbClr val="000000"/>
                  </a:solidFill>
                </a:endParaRPr>
              </a:p>
            </p:txBody>
          </p:sp>
          <p:sp>
            <p:nvSpPr>
              <p:cNvPr id="55648" name="Rectangle 553"/>
              <p:cNvSpPr>
                <a:spLocks noChangeArrowheads="1"/>
              </p:cNvSpPr>
              <p:nvPr/>
            </p:nvSpPr>
            <p:spPr bwMode="auto">
              <a:xfrm rot="-5400000">
                <a:off x="922" y="3183"/>
                <a:ext cx="108" cy="113"/>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000000"/>
                    </a:solidFill>
                  </a:rPr>
                  <a:t>C</a:t>
                </a:r>
                <a:endParaRPr lang="en-US" sz="1800" dirty="0">
                  <a:solidFill>
                    <a:srgbClr val="000000"/>
                  </a:solidFill>
                </a:endParaRPr>
              </a:p>
            </p:txBody>
          </p:sp>
          <p:sp>
            <p:nvSpPr>
              <p:cNvPr id="55649" name="Rectangle 554"/>
              <p:cNvSpPr>
                <a:spLocks noChangeArrowheads="1"/>
              </p:cNvSpPr>
              <p:nvPr/>
            </p:nvSpPr>
            <p:spPr bwMode="auto">
              <a:xfrm rot="-5400000">
                <a:off x="920" y="3255"/>
                <a:ext cx="60" cy="81"/>
              </a:xfrm>
              <a:prstGeom prst="rect">
                <a:avLst/>
              </a:prstGeom>
              <a:noFill/>
              <a:ln w="9525">
                <a:noFill/>
                <a:miter lim="800000"/>
                <a:headEnd/>
                <a:tailEnd/>
              </a:ln>
            </p:spPr>
            <p:txBody>
              <a:bodyPr wrap="none" lIns="0" tIns="0" rIns="0" bIns="0">
                <a:spAutoFit/>
              </a:bodyPr>
              <a:lstStyle/>
              <a:p>
                <a:pPr algn="l" eaLnBrk="0" hangingPunct="0"/>
                <a:r>
                  <a:rPr lang="en-US" sz="700" b="1" dirty="0">
                    <a:solidFill>
                      <a:srgbClr val="000000"/>
                    </a:solidFill>
                  </a:rPr>
                  <a:t>2</a:t>
                </a:r>
                <a:endParaRPr lang="en-US" sz="1800" dirty="0">
                  <a:solidFill>
                    <a:srgbClr val="000000"/>
                  </a:solidFill>
                </a:endParaRPr>
              </a:p>
            </p:txBody>
          </p:sp>
          <p:sp>
            <p:nvSpPr>
              <p:cNvPr id="55650" name="Freeform 555"/>
              <p:cNvSpPr>
                <a:spLocks/>
              </p:cNvSpPr>
              <p:nvPr/>
            </p:nvSpPr>
            <p:spPr bwMode="auto">
              <a:xfrm>
                <a:off x="1896" y="2498"/>
                <a:ext cx="75" cy="70"/>
              </a:xfrm>
              <a:custGeom>
                <a:avLst/>
                <a:gdLst>
                  <a:gd name="T0" fmla="*/ 75 w 75"/>
                  <a:gd name="T1" fmla="*/ 70 h 70"/>
                  <a:gd name="T2" fmla="*/ 37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7" y="0"/>
                    </a:lnTo>
                    <a:lnTo>
                      <a:pt x="0" y="70"/>
                    </a:lnTo>
                    <a:lnTo>
                      <a:pt x="75" y="70"/>
                    </a:lnTo>
                    <a:close/>
                  </a:path>
                </a:pathLst>
              </a:custGeom>
              <a:solidFill>
                <a:srgbClr val="000000"/>
              </a:solidFill>
              <a:ln w="9525">
                <a:noFill/>
                <a:round/>
                <a:headEnd/>
                <a:tailEnd/>
              </a:ln>
            </p:spPr>
            <p:txBody>
              <a:bodyPr/>
              <a:lstStyle/>
              <a:p>
                <a:endParaRPr lang="en-US" dirty="0"/>
              </a:p>
            </p:txBody>
          </p:sp>
          <p:sp>
            <p:nvSpPr>
              <p:cNvPr id="55651" name="Freeform 556"/>
              <p:cNvSpPr>
                <a:spLocks/>
              </p:cNvSpPr>
              <p:nvPr/>
            </p:nvSpPr>
            <p:spPr bwMode="auto">
              <a:xfrm>
                <a:off x="1928" y="2552"/>
                <a:ext cx="16" cy="11"/>
              </a:xfrm>
              <a:custGeom>
                <a:avLst/>
                <a:gdLst>
                  <a:gd name="T0" fmla="*/ 16 w 16"/>
                  <a:gd name="T1" fmla="*/ 11 h 11"/>
                  <a:gd name="T2" fmla="*/ 11 w 16"/>
                  <a:gd name="T3" fmla="*/ 6 h 11"/>
                  <a:gd name="T4" fmla="*/ 11 w 16"/>
                  <a:gd name="T5" fmla="*/ 6 h 11"/>
                  <a:gd name="T6" fmla="*/ 11 w 16"/>
                  <a:gd name="T7" fmla="*/ 0 h 11"/>
                  <a:gd name="T8" fmla="*/ 5 w 16"/>
                  <a:gd name="T9" fmla="*/ 0 h 11"/>
                  <a:gd name="T10" fmla="*/ 5 w 16"/>
                  <a:gd name="T11" fmla="*/ 0 h 11"/>
                  <a:gd name="T12" fmla="*/ 0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1" y="6"/>
                    </a:lnTo>
                    <a:lnTo>
                      <a:pt x="11" y="0"/>
                    </a:lnTo>
                    <a:lnTo>
                      <a:pt x="5" y="0"/>
                    </a:lnTo>
                    <a:lnTo>
                      <a:pt x="0" y="6"/>
                    </a:lnTo>
                    <a:lnTo>
                      <a:pt x="0" y="11"/>
                    </a:lnTo>
                    <a:lnTo>
                      <a:pt x="16" y="11"/>
                    </a:lnTo>
                    <a:close/>
                  </a:path>
                </a:pathLst>
              </a:custGeom>
              <a:solidFill>
                <a:srgbClr val="000000"/>
              </a:solidFill>
              <a:ln w="9525">
                <a:noFill/>
                <a:round/>
                <a:headEnd/>
                <a:tailEnd/>
              </a:ln>
            </p:spPr>
            <p:txBody>
              <a:bodyPr/>
              <a:lstStyle/>
              <a:p>
                <a:endParaRPr lang="en-US" dirty="0"/>
              </a:p>
            </p:txBody>
          </p:sp>
          <p:sp>
            <p:nvSpPr>
              <p:cNvPr id="55652" name="Rectangle 557"/>
              <p:cNvSpPr>
                <a:spLocks noChangeArrowheads="1"/>
              </p:cNvSpPr>
              <p:nvPr/>
            </p:nvSpPr>
            <p:spPr bwMode="auto">
              <a:xfrm>
                <a:off x="1928" y="2563"/>
                <a:ext cx="16" cy="387"/>
              </a:xfrm>
              <a:prstGeom prst="rect">
                <a:avLst/>
              </a:prstGeom>
              <a:solidFill>
                <a:srgbClr val="000000"/>
              </a:solidFill>
              <a:ln w="9525">
                <a:noFill/>
                <a:miter lim="800000"/>
                <a:headEnd/>
                <a:tailEnd/>
              </a:ln>
            </p:spPr>
            <p:txBody>
              <a:bodyPr/>
              <a:lstStyle/>
              <a:p>
                <a:pPr algn="l" eaLnBrk="0" hangingPunct="0"/>
                <a:endParaRPr lang="en-US" sz="1800" dirty="0">
                  <a:solidFill>
                    <a:srgbClr val="000000"/>
                  </a:solidFill>
                </a:endParaRPr>
              </a:p>
            </p:txBody>
          </p:sp>
          <p:sp>
            <p:nvSpPr>
              <p:cNvPr id="55653" name="Freeform 558"/>
              <p:cNvSpPr>
                <a:spLocks/>
              </p:cNvSpPr>
              <p:nvPr/>
            </p:nvSpPr>
            <p:spPr bwMode="auto">
              <a:xfrm>
                <a:off x="1896" y="2939"/>
                <a:ext cx="75" cy="70"/>
              </a:xfrm>
              <a:custGeom>
                <a:avLst/>
                <a:gdLst>
                  <a:gd name="T0" fmla="*/ 75 w 75"/>
                  <a:gd name="T1" fmla="*/ 0 h 70"/>
                  <a:gd name="T2" fmla="*/ 37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7" y="70"/>
                    </a:lnTo>
                    <a:lnTo>
                      <a:pt x="0" y="0"/>
                    </a:lnTo>
                    <a:lnTo>
                      <a:pt x="75" y="0"/>
                    </a:lnTo>
                    <a:close/>
                  </a:path>
                </a:pathLst>
              </a:custGeom>
              <a:solidFill>
                <a:srgbClr val="000000"/>
              </a:solidFill>
              <a:ln w="9525">
                <a:noFill/>
                <a:round/>
                <a:headEnd/>
                <a:tailEnd/>
              </a:ln>
            </p:spPr>
            <p:txBody>
              <a:bodyPr/>
              <a:lstStyle/>
              <a:p>
                <a:endParaRPr lang="en-US" dirty="0"/>
              </a:p>
            </p:txBody>
          </p:sp>
          <p:sp>
            <p:nvSpPr>
              <p:cNvPr id="55654" name="Freeform 559"/>
              <p:cNvSpPr>
                <a:spLocks/>
              </p:cNvSpPr>
              <p:nvPr/>
            </p:nvSpPr>
            <p:spPr bwMode="auto">
              <a:xfrm>
                <a:off x="1928" y="2950"/>
                <a:ext cx="16" cy="5"/>
              </a:xfrm>
              <a:custGeom>
                <a:avLst/>
                <a:gdLst>
                  <a:gd name="T0" fmla="*/ 0 w 16"/>
                  <a:gd name="T1" fmla="*/ 0 h 5"/>
                  <a:gd name="T2" fmla="*/ 0 w 16"/>
                  <a:gd name="T3" fmla="*/ 0 h 5"/>
                  <a:gd name="T4" fmla="*/ 0 w 16"/>
                  <a:gd name="T5" fmla="*/ 5 h 5"/>
                  <a:gd name="T6" fmla="*/ 5 w 16"/>
                  <a:gd name="T7" fmla="*/ 5 h 5"/>
                  <a:gd name="T8" fmla="*/ 5 w 16"/>
                  <a:gd name="T9" fmla="*/ 5 h 5"/>
                  <a:gd name="T10" fmla="*/ 11 w 16"/>
                  <a:gd name="T11" fmla="*/ 5 h 5"/>
                  <a:gd name="T12" fmla="*/ 11 w 16"/>
                  <a:gd name="T13" fmla="*/ 5 h 5"/>
                  <a:gd name="T14" fmla="*/ 11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0" y="5"/>
                    </a:lnTo>
                    <a:lnTo>
                      <a:pt x="5" y="5"/>
                    </a:lnTo>
                    <a:lnTo>
                      <a:pt x="11" y="5"/>
                    </a:lnTo>
                    <a:lnTo>
                      <a:pt x="11" y="0"/>
                    </a:lnTo>
                    <a:lnTo>
                      <a:pt x="16" y="0"/>
                    </a:lnTo>
                    <a:lnTo>
                      <a:pt x="0" y="0"/>
                    </a:lnTo>
                    <a:close/>
                  </a:path>
                </a:pathLst>
              </a:custGeom>
              <a:solidFill>
                <a:srgbClr val="000000"/>
              </a:solidFill>
              <a:ln w="9525">
                <a:noFill/>
                <a:round/>
                <a:headEnd/>
                <a:tailEnd/>
              </a:ln>
            </p:spPr>
            <p:txBody>
              <a:bodyPr/>
              <a:lstStyle/>
              <a:p>
                <a:endParaRPr lang="en-US" dirty="0"/>
              </a:p>
            </p:txBody>
          </p:sp>
          <p:sp>
            <p:nvSpPr>
              <p:cNvPr id="55655" name="Freeform 560"/>
              <p:cNvSpPr>
                <a:spLocks/>
              </p:cNvSpPr>
              <p:nvPr/>
            </p:nvSpPr>
            <p:spPr bwMode="auto">
              <a:xfrm>
                <a:off x="1696" y="2498"/>
                <a:ext cx="70" cy="70"/>
              </a:xfrm>
              <a:custGeom>
                <a:avLst/>
                <a:gdLst>
                  <a:gd name="T0" fmla="*/ 70 w 70"/>
                  <a:gd name="T1" fmla="*/ 70 h 70"/>
                  <a:gd name="T2" fmla="*/ 33 w 70"/>
                  <a:gd name="T3" fmla="*/ 0 h 70"/>
                  <a:gd name="T4" fmla="*/ 0 w 70"/>
                  <a:gd name="T5" fmla="*/ 7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33" y="0"/>
                    </a:lnTo>
                    <a:lnTo>
                      <a:pt x="0" y="70"/>
                    </a:lnTo>
                    <a:lnTo>
                      <a:pt x="70" y="70"/>
                    </a:lnTo>
                    <a:close/>
                  </a:path>
                </a:pathLst>
              </a:custGeom>
              <a:solidFill>
                <a:srgbClr val="000000"/>
              </a:solidFill>
              <a:ln w="9525">
                <a:noFill/>
                <a:round/>
                <a:headEnd/>
                <a:tailEnd/>
              </a:ln>
            </p:spPr>
            <p:txBody>
              <a:bodyPr/>
              <a:lstStyle/>
              <a:p>
                <a:endParaRPr lang="en-US" dirty="0"/>
              </a:p>
            </p:txBody>
          </p:sp>
          <p:sp>
            <p:nvSpPr>
              <p:cNvPr id="55656" name="Freeform 561"/>
              <p:cNvSpPr>
                <a:spLocks/>
              </p:cNvSpPr>
              <p:nvPr/>
            </p:nvSpPr>
            <p:spPr bwMode="auto">
              <a:xfrm>
                <a:off x="1723" y="2552"/>
                <a:ext cx="16" cy="11"/>
              </a:xfrm>
              <a:custGeom>
                <a:avLst/>
                <a:gdLst>
                  <a:gd name="T0" fmla="*/ 16 w 16"/>
                  <a:gd name="T1" fmla="*/ 11 h 11"/>
                  <a:gd name="T2" fmla="*/ 16 w 16"/>
                  <a:gd name="T3" fmla="*/ 6 h 11"/>
                  <a:gd name="T4" fmla="*/ 11 w 16"/>
                  <a:gd name="T5" fmla="*/ 6 h 11"/>
                  <a:gd name="T6" fmla="*/ 11 w 16"/>
                  <a:gd name="T7" fmla="*/ 0 h 11"/>
                  <a:gd name="T8" fmla="*/ 6 w 16"/>
                  <a:gd name="T9" fmla="*/ 0 h 11"/>
                  <a:gd name="T10" fmla="*/ 6 w 16"/>
                  <a:gd name="T11" fmla="*/ 0 h 11"/>
                  <a:gd name="T12" fmla="*/ 6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6" y="6"/>
                    </a:lnTo>
                    <a:lnTo>
                      <a:pt x="11" y="6"/>
                    </a:lnTo>
                    <a:lnTo>
                      <a:pt x="11" y="0"/>
                    </a:lnTo>
                    <a:lnTo>
                      <a:pt x="6" y="0"/>
                    </a:lnTo>
                    <a:lnTo>
                      <a:pt x="6" y="6"/>
                    </a:lnTo>
                    <a:lnTo>
                      <a:pt x="0" y="6"/>
                    </a:lnTo>
                    <a:lnTo>
                      <a:pt x="0" y="11"/>
                    </a:lnTo>
                    <a:lnTo>
                      <a:pt x="16" y="11"/>
                    </a:lnTo>
                    <a:close/>
                  </a:path>
                </a:pathLst>
              </a:custGeom>
              <a:solidFill>
                <a:srgbClr val="000000"/>
              </a:solidFill>
              <a:ln w="9525">
                <a:noFill/>
                <a:round/>
                <a:headEnd/>
                <a:tailEnd/>
              </a:ln>
            </p:spPr>
            <p:txBody>
              <a:bodyPr/>
              <a:lstStyle/>
              <a:p>
                <a:endParaRPr lang="en-US" dirty="0"/>
              </a:p>
            </p:txBody>
          </p:sp>
          <p:sp>
            <p:nvSpPr>
              <p:cNvPr id="55657" name="Rectangle 562"/>
              <p:cNvSpPr>
                <a:spLocks noChangeArrowheads="1"/>
              </p:cNvSpPr>
              <p:nvPr/>
            </p:nvSpPr>
            <p:spPr bwMode="auto">
              <a:xfrm>
                <a:off x="1723" y="2563"/>
                <a:ext cx="16" cy="387"/>
              </a:xfrm>
              <a:prstGeom prst="rect">
                <a:avLst/>
              </a:prstGeom>
              <a:solidFill>
                <a:srgbClr val="000000"/>
              </a:solidFill>
              <a:ln w="9525">
                <a:noFill/>
                <a:miter lim="800000"/>
                <a:headEnd/>
                <a:tailEnd/>
              </a:ln>
            </p:spPr>
            <p:txBody>
              <a:bodyPr/>
              <a:lstStyle/>
              <a:p>
                <a:pPr algn="l" eaLnBrk="0" hangingPunct="0"/>
                <a:endParaRPr lang="en-US" sz="1800" dirty="0">
                  <a:solidFill>
                    <a:srgbClr val="000000"/>
                  </a:solidFill>
                </a:endParaRPr>
              </a:p>
            </p:txBody>
          </p:sp>
          <p:sp>
            <p:nvSpPr>
              <p:cNvPr id="55658" name="Freeform 563"/>
              <p:cNvSpPr>
                <a:spLocks/>
              </p:cNvSpPr>
              <p:nvPr/>
            </p:nvSpPr>
            <p:spPr bwMode="auto">
              <a:xfrm>
                <a:off x="1696" y="2939"/>
                <a:ext cx="70" cy="70"/>
              </a:xfrm>
              <a:custGeom>
                <a:avLst/>
                <a:gdLst>
                  <a:gd name="T0" fmla="*/ 70 w 70"/>
                  <a:gd name="T1" fmla="*/ 0 h 70"/>
                  <a:gd name="T2" fmla="*/ 33 w 70"/>
                  <a:gd name="T3" fmla="*/ 70 h 70"/>
                  <a:gd name="T4" fmla="*/ 0 w 70"/>
                  <a:gd name="T5" fmla="*/ 0 h 70"/>
                  <a:gd name="T6" fmla="*/ 70 w 70"/>
                  <a:gd name="T7" fmla="*/ 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0"/>
                    </a:moveTo>
                    <a:lnTo>
                      <a:pt x="33" y="70"/>
                    </a:lnTo>
                    <a:lnTo>
                      <a:pt x="0" y="0"/>
                    </a:lnTo>
                    <a:lnTo>
                      <a:pt x="70" y="0"/>
                    </a:lnTo>
                    <a:close/>
                  </a:path>
                </a:pathLst>
              </a:custGeom>
              <a:solidFill>
                <a:srgbClr val="000000"/>
              </a:solidFill>
              <a:ln w="9525">
                <a:noFill/>
                <a:round/>
                <a:headEnd/>
                <a:tailEnd/>
              </a:ln>
            </p:spPr>
            <p:txBody>
              <a:bodyPr/>
              <a:lstStyle/>
              <a:p>
                <a:endParaRPr lang="en-US" dirty="0"/>
              </a:p>
            </p:txBody>
          </p:sp>
          <p:sp>
            <p:nvSpPr>
              <p:cNvPr id="55659" name="Freeform 564"/>
              <p:cNvSpPr>
                <a:spLocks/>
              </p:cNvSpPr>
              <p:nvPr/>
            </p:nvSpPr>
            <p:spPr bwMode="auto">
              <a:xfrm>
                <a:off x="1723" y="2950"/>
                <a:ext cx="16" cy="5"/>
              </a:xfrm>
              <a:custGeom>
                <a:avLst/>
                <a:gdLst>
                  <a:gd name="T0" fmla="*/ 0 w 16"/>
                  <a:gd name="T1" fmla="*/ 0 h 5"/>
                  <a:gd name="T2" fmla="*/ 0 w 16"/>
                  <a:gd name="T3" fmla="*/ 0 h 5"/>
                  <a:gd name="T4" fmla="*/ 6 w 16"/>
                  <a:gd name="T5" fmla="*/ 5 h 5"/>
                  <a:gd name="T6" fmla="*/ 6 w 16"/>
                  <a:gd name="T7" fmla="*/ 5 h 5"/>
                  <a:gd name="T8" fmla="*/ 6 w 16"/>
                  <a:gd name="T9" fmla="*/ 5 h 5"/>
                  <a:gd name="T10" fmla="*/ 11 w 16"/>
                  <a:gd name="T11" fmla="*/ 5 h 5"/>
                  <a:gd name="T12" fmla="*/ 11 w 16"/>
                  <a:gd name="T13" fmla="*/ 5 h 5"/>
                  <a:gd name="T14" fmla="*/ 16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6" y="5"/>
                    </a:lnTo>
                    <a:lnTo>
                      <a:pt x="11" y="5"/>
                    </a:lnTo>
                    <a:lnTo>
                      <a:pt x="16" y="0"/>
                    </a:lnTo>
                    <a:lnTo>
                      <a:pt x="0" y="0"/>
                    </a:lnTo>
                    <a:close/>
                  </a:path>
                </a:pathLst>
              </a:custGeom>
              <a:solidFill>
                <a:srgbClr val="000000"/>
              </a:solidFill>
              <a:ln w="9525">
                <a:noFill/>
                <a:round/>
                <a:headEnd/>
                <a:tailEnd/>
              </a:ln>
            </p:spPr>
            <p:txBody>
              <a:bodyPr/>
              <a:lstStyle/>
              <a:p>
                <a:endParaRPr lang="en-US" dirty="0"/>
              </a:p>
            </p:txBody>
          </p:sp>
          <p:sp>
            <p:nvSpPr>
              <p:cNvPr id="55660" name="Line 565"/>
              <p:cNvSpPr>
                <a:spLocks noChangeShapeType="1"/>
              </p:cNvSpPr>
              <p:nvPr/>
            </p:nvSpPr>
            <p:spPr bwMode="auto">
              <a:xfrm>
                <a:off x="1573" y="2498"/>
                <a:ext cx="1" cy="511"/>
              </a:xfrm>
              <a:prstGeom prst="line">
                <a:avLst/>
              </a:prstGeom>
              <a:noFill/>
              <a:ln w="0">
                <a:solidFill>
                  <a:srgbClr val="000000"/>
                </a:solidFill>
                <a:round/>
                <a:headEnd/>
                <a:tailEnd/>
              </a:ln>
            </p:spPr>
            <p:txBody>
              <a:bodyPr/>
              <a:lstStyle/>
              <a:p>
                <a:endParaRPr lang="en-US" dirty="0"/>
              </a:p>
            </p:txBody>
          </p:sp>
          <p:sp>
            <p:nvSpPr>
              <p:cNvPr id="55661" name="Freeform 566"/>
              <p:cNvSpPr>
                <a:spLocks/>
              </p:cNvSpPr>
              <p:nvPr/>
            </p:nvSpPr>
            <p:spPr bwMode="auto">
              <a:xfrm>
                <a:off x="1551" y="2498"/>
                <a:ext cx="43" cy="43"/>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dirty="0"/>
              </a:p>
            </p:txBody>
          </p:sp>
          <p:sp>
            <p:nvSpPr>
              <p:cNvPr id="55662" name="Freeform 567"/>
              <p:cNvSpPr>
                <a:spLocks/>
              </p:cNvSpPr>
              <p:nvPr/>
            </p:nvSpPr>
            <p:spPr bwMode="auto">
              <a:xfrm>
                <a:off x="1551" y="2966"/>
                <a:ext cx="43" cy="43"/>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dirty="0"/>
              </a:p>
            </p:txBody>
          </p:sp>
          <p:sp>
            <p:nvSpPr>
              <p:cNvPr id="55663" name="Line 568"/>
              <p:cNvSpPr>
                <a:spLocks noChangeShapeType="1"/>
              </p:cNvSpPr>
              <p:nvPr/>
            </p:nvSpPr>
            <p:spPr bwMode="auto">
              <a:xfrm>
                <a:off x="1373" y="2498"/>
                <a:ext cx="1" cy="511"/>
              </a:xfrm>
              <a:prstGeom prst="line">
                <a:avLst/>
              </a:prstGeom>
              <a:noFill/>
              <a:ln w="0">
                <a:solidFill>
                  <a:srgbClr val="000000"/>
                </a:solidFill>
                <a:round/>
                <a:headEnd/>
                <a:tailEnd/>
              </a:ln>
            </p:spPr>
            <p:txBody>
              <a:bodyPr/>
              <a:lstStyle/>
              <a:p>
                <a:endParaRPr lang="en-US" dirty="0"/>
              </a:p>
            </p:txBody>
          </p:sp>
          <p:sp>
            <p:nvSpPr>
              <p:cNvPr id="55664" name="Freeform 569"/>
              <p:cNvSpPr>
                <a:spLocks/>
              </p:cNvSpPr>
              <p:nvPr/>
            </p:nvSpPr>
            <p:spPr bwMode="auto">
              <a:xfrm>
                <a:off x="1352" y="2498"/>
                <a:ext cx="43" cy="43"/>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dirty="0"/>
              </a:p>
            </p:txBody>
          </p:sp>
          <p:sp>
            <p:nvSpPr>
              <p:cNvPr id="55665" name="Freeform 570"/>
              <p:cNvSpPr>
                <a:spLocks/>
              </p:cNvSpPr>
              <p:nvPr/>
            </p:nvSpPr>
            <p:spPr bwMode="auto">
              <a:xfrm>
                <a:off x="1352" y="2966"/>
                <a:ext cx="43" cy="43"/>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dirty="0"/>
              </a:p>
            </p:txBody>
          </p:sp>
          <p:sp>
            <p:nvSpPr>
              <p:cNvPr id="55666" name="Freeform 571"/>
              <p:cNvSpPr>
                <a:spLocks/>
              </p:cNvSpPr>
              <p:nvPr/>
            </p:nvSpPr>
            <p:spPr bwMode="auto">
              <a:xfrm>
                <a:off x="1131" y="2498"/>
                <a:ext cx="75" cy="70"/>
              </a:xfrm>
              <a:custGeom>
                <a:avLst/>
                <a:gdLst>
                  <a:gd name="T0" fmla="*/ 75 w 75"/>
                  <a:gd name="T1" fmla="*/ 70 h 70"/>
                  <a:gd name="T2" fmla="*/ 38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8" y="0"/>
                    </a:lnTo>
                    <a:lnTo>
                      <a:pt x="0" y="70"/>
                    </a:lnTo>
                    <a:lnTo>
                      <a:pt x="75" y="70"/>
                    </a:lnTo>
                    <a:close/>
                  </a:path>
                </a:pathLst>
              </a:custGeom>
              <a:solidFill>
                <a:srgbClr val="000000"/>
              </a:solidFill>
              <a:ln w="9525">
                <a:noFill/>
                <a:round/>
                <a:headEnd/>
                <a:tailEnd/>
              </a:ln>
            </p:spPr>
            <p:txBody>
              <a:bodyPr/>
              <a:lstStyle/>
              <a:p>
                <a:endParaRPr lang="en-US" dirty="0"/>
              </a:p>
            </p:txBody>
          </p:sp>
          <p:sp>
            <p:nvSpPr>
              <p:cNvPr id="55667" name="Freeform 572"/>
              <p:cNvSpPr>
                <a:spLocks/>
              </p:cNvSpPr>
              <p:nvPr/>
            </p:nvSpPr>
            <p:spPr bwMode="auto">
              <a:xfrm>
                <a:off x="1163" y="2552"/>
                <a:ext cx="16" cy="11"/>
              </a:xfrm>
              <a:custGeom>
                <a:avLst/>
                <a:gdLst>
                  <a:gd name="T0" fmla="*/ 16 w 16"/>
                  <a:gd name="T1" fmla="*/ 11 h 11"/>
                  <a:gd name="T2" fmla="*/ 11 w 16"/>
                  <a:gd name="T3" fmla="*/ 6 h 11"/>
                  <a:gd name="T4" fmla="*/ 11 w 16"/>
                  <a:gd name="T5" fmla="*/ 6 h 11"/>
                  <a:gd name="T6" fmla="*/ 11 w 16"/>
                  <a:gd name="T7" fmla="*/ 0 h 11"/>
                  <a:gd name="T8" fmla="*/ 6 w 16"/>
                  <a:gd name="T9" fmla="*/ 0 h 11"/>
                  <a:gd name="T10" fmla="*/ 6 w 16"/>
                  <a:gd name="T11" fmla="*/ 0 h 11"/>
                  <a:gd name="T12" fmla="*/ 0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1" y="6"/>
                    </a:lnTo>
                    <a:lnTo>
                      <a:pt x="11" y="0"/>
                    </a:lnTo>
                    <a:lnTo>
                      <a:pt x="6" y="0"/>
                    </a:lnTo>
                    <a:lnTo>
                      <a:pt x="0" y="6"/>
                    </a:lnTo>
                    <a:lnTo>
                      <a:pt x="0" y="11"/>
                    </a:lnTo>
                    <a:lnTo>
                      <a:pt x="16" y="11"/>
                    </a:lnTo>
                    <a:close/>
                  </a:path>
                </a:pathLst>
              </a:custGeom>
              <a:solidFill>
                <a:srgbClr val="000000"/>
              </a:solidFill>
              <a:ln w="9525">
                <a:noFill/>
                <a:round/>
                <a:headEnd/>
                <a:tailEnd/>
              </a:ln>
            </p:spPr>
            <p:txBody>
              <a:bodyPr/>
              <a:lstStyle/>
              <a:p>
                <a:endParaRPr lang="en-US" dirty="0"/>
              </a:p>
            </p:txBody>
          </p:sp>
          <p:sp>
            <p:nvSpPr>
              <p:cNvPr id="55668" name="Rectangle 573"/>
              <p:cNvSpPr>
                <a:spLocks noChangeArrowheads="1"/>
              </p:cNvSpPr>
              <p:nvPr/>
            </p:nvSpPr>
            <p:spPr bwMode="auto">
              <a:xfrm>
                <a:off x="1163" y="2563"/>
                <a:ext cx="16" cy="387"/>
              </a:xfrm>
              <a:prstGeom prst="rect">
                <a:avLst/>
              </a:prstGeom>
              <a:solidFill>
                <a:srgbClr val="000000"/>
              </a:solidFill>
              <a:ln w="9525">
                <a:noFill/>
                <a:miter lim="800000"/>
                <a:headEnd/>
                <a:tailEnd/>
              </a:ln>
            </p:spPr>
            <p:txBody>
              <a:bodyPr/>
              <a:lstStyle/>
              <a:p>
                <a:pPr algn="l" eaLnBrk="0" hangingPunct="0"/>
                <a:endParaRPr lang="en-US" sz="1800" dirty="0">
                  <a:solidFill>
                    <a:srgbClr val="000000"/>
                  </a:solidFill>
                </a:endParaRPr>
              </a:p>
            </p:txBody>
          </p:sp>
          <p:sp>
            <p:nvSpPr>
              <p:cNvPr id="55669" name="Freeform 574"/>
              <p:cNvSpPr>
                <a:spLocks/>
              </p:cNvSpPr>
              <p:nvPr/>
            </p:nvSpPr>
            <p:spPr bwMode="auto">
              <a:xfrm>
                <a:off x="1131" y="2939"/>
                <a:ext cx="75" cy="70"/>
              </a:xfrm>
              <a:custGeom>
                <a:avLst/>
                <a:gdLst>
                  <a:gd name="T0" fmla="*/ 75 w 75"/>
                  <a:gd name="T1" fmla="*/ 0 h 70"/>
                  <a:gd name="T2" fmla="*/ 38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8" y="70"/>
                    </a:lnTo>
                    <a:lnTo>
                      <a:pt x="0" y="0"/>
                    </a:lnTo>
                    <a:lnTo>
                      <a:pt x="75" y="0"/>
                    </a:lnTo>
                    <a:close/>
                  </a:path>
                </a:pathLst>
              </a:custGeom>
              <a:solidFill>
                <a:srgbClr val="000000"/>
              </a:solidFill>
              <a:ln w="9525">
                <a:noFill/>
                <a:round/>
                <a:headEnd/>
                <a:tailEnd/>
              </a:ln>
            </p:spPr>
            <p:txBody>
              <a:bodyPr/>
              <a:lstStyle/>
              <a:p>
                <a:endParaRPr lang="en-US" dirty="0"/>
              </a:p>
            </p:txBody>
          </p:sp>
          <p:sp>
            <p:nvSpPr>
              <p:cNvPr id="55670" name="Freeform 575"/>
              <p:cNvSpPr>
                <a:spLocks/>
              </p:cNvSpPr>
              <p:nvPr/>
            </p:nvSpPr>
            <p:spPr bwMode="auto">
              <a:xfrm>
                <a:off x="1163" y="2950"/>
                <a:ext cx="16" cy="5"/>
              </a:xfrm>
              <a:custGeom>
                <a:avLst/>
                <a:gdLst>
                  <a:gd name="T0" fmla="*/ 0 w 16"/>
                  <a:gd name="T1" fmla="*/ 0 h 5"/>
                  <a:gd name="T2" fmla="*/ 0 w 16"/>
                  <a:gd name="T3" fmla="*/ 0 h 5"/>
                  <a:gd name="T4" fmla="*/ 0 w 16"/>
                  <a:gd name="T5" fmla="*/ 5 h 5"/>
                  <a:gd name="T6" fmla="*/ 6 w 16"/>
                  <a:gd name="T7" fmla="*/ 5 h 5"/>
                  <a:gd name="T8" fmla="*/ 6 w 16"/>
                  <a:gd name="T9" fmla="*/ 5 h 5"/>
                  <a:gd name="T10" fmla="*/ 11 w 16"/>
                  <a:gd name="T11" fmla="*/ 5 h 5"/>
                  <a:gd name="T12" fmla="*/ 11 w 16"/>
                  <a:gd name="T13" fmla="*/ 5 h 5"/>
                  <a:gd name="T14" fmla="*/ 11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0" y="5"/>
                    </a:lnTo>
                    <a:lnTo>
                      <a:pt x="6" y="5"/>
                    </a:lnTo>
                    <a:lnTo>
                      <a:pt x="11" y="5"/>
                    </a:lnTo>
                    <a:lnTo>
                      <a:pt x="11" y="0"/>
                    </a:lnTo>
                    <a:lnTo>
                      <a:pt x="16" y="0"/>
                    </a:lnTo>
                    <a:lnTo>
                      <a:pt x="0" y="0"/>
                    </a:lnTo>
                    <a:close/>
                  </a:path>
                </a:pathLst>
              </a:custGeom>
              <a:solidFill>
                <a:srgbClr val="000000"/>
              </a:solidFill>
              <a:ln w="9525">
                <a:noFill/>
                <a:round/>
                <a:headEnd/>
                <a:tailEnd/>
              </a:ln>
            </p:spPr>
            <p:txBody>
              <a:bodyPr/>
              <a:lstStyle/>
              <a:p>
                <a:endParaRPr lang="en-US" dirty="0"/>
              </a:p>
            </p:txBody>
          </p:sp>
          <p:sp>
            <p:nvSpPr>
              <p:cNvPr id="55671" name="Line 576"/>
              <p:cNvSpPr>
                <a:spLocks noChangeShapeType="1"/>
              </p:cNvSpPr>
              <p:nvPr/>
            </p:nvSpPr>
            <p:spPr bwMode="auto">
              <a:xfrm>
                <a:off x="969" y="2498"/>
                <a:ext cx="1" cy="511"/>
              </a:xfrm>
              <a:prstGeom prst="line">
                <a:avLst/>
              </a:prstGeom>
              <a:noFill/>
              <a:ln w="0">
                <a:solidFill>
                  <a:srgbClr val="000000"/>
                </a:solidFill>
                <a:round/>
                <a:headEnd/>
                <a:tailEnd/>
              </a:ln>
            </p:spPr>
            <p:txBody>
              <a:bodyPr/>
              <a:lstStyle/>
              <a:p>
                <a:endParaRPr lang="en-US" dirty="0"/>
              </a:p>
            </p:txBody>
          </p:sp>
          <p:sp>
            <p:nvSpPr>
              <p:cNvPr id="55672" name="Freeform 577"/>
              <p:cNvSpPr>
                <a:spLocks/>
              </p:cNvSpPr>
              <p:nvPr/>
            </p:nvSpPr>
            <p:spPr bwMode="auto">
              <a:xfrm>
                <a:off x="948" y="2498"/>
                <a:ext cx="43" cy="43"/>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dirty="0"/>
              </a:p>
            </p:txBody>
          </p:sp>
          <p:sp>
            <p:nvSpPr>
              <p:cNvPr id="55673" name="Freeform 578"/>
              <p:cNvSpPr>
                <a:spLocks/>
              </p:cNvSpPr>
              <p:nvPr/>
            </p:nvSpPr>
            <p:spPr bwMode="auto">
              <a:xfrm>
                <a:off x="948" y="2966"/>
                <a:ext cx="43" cy="43"/>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dirty="0"/>
              </a:p>
            </p:txBody>
          </p:sp>
          <p:sp>
            <p:nvSpPr>
              <p:cNvPr id="55674" name="Line 579"/>
              <p:cNvSpPr>
                <a:spLocks noChangeShapeType="1"/>
              </p:cNvSpPr>
              <p:nvPr/>
            </p:nvSpPr>
            <p:spPr bwMode="auto">
              <a:xfrm>
                <a:off x="210" y="595"/>
                <a:ext cx="70" cy="1"/>
              </a:xfrm>
              <a:prstGeom prst="line">
                <a:avLst/>
              </a:prstGeom>
              <a:noFill/>
              <a:ln w="0">
                <a:solidFill>
                  <a:srgbClr val="24211D"/>
                </a:solidFill>
                <a:round/>
                <a:headEnd/>
                <a:tailEnd/>
              </a:ln>
            </p:spPr>
            <p:txBody>
              <a:bodyPr/>
              <a:lstStyle/>
              <a:p>
                <a:endParaRPr lang="en-US" dirty="0"/>
              </a:p>
            </p:txBody>
          </p:sp>
          <p:sp>
            <p:nvSpPr>
              <p:cNvPr id="55675" name="Line 580"/>
              <p:cNvSpPr>
                <a:spLocks noChangeShapeType="1"/>
              </p:cNvSpPr>
              <p:nvPr/>
            </p:nvSpPr>
            <p:spPr bwMode="auto">
              <a:xfrm>
                <a:off x="318" y="595"/>
                <a:ext cx="70" cy="1"/>
              </a:xfrm>
              <a:prstGeom prst="line">
                <a:avLst/>
              </a:prstGeom>
              <a:noFill/>
              <a:ln w="0">
                <a:solidFill>
                  <a:srgbClr val="24211D"/>
                </a:solidFill>
                <a:round/>
                <a:headEnd/>
                <a:tailEnd/>
              </a:ln>
            </p:spPr>
            <p:txBody>
              <a:bodyPr/>
              <a:lstStyle/>
              <a:p>
                <a:endParaRPr lang="en-US" dirty="0"/>
              </a:p>
            </p:txBody>
          </p:sp>
          <p:sp>
            <p:nvSpPr>
              <p:cNvPr id="55676" name="Line 581"/>
              <p:cNvSpPr>
                <a:spLocks noChangeShapeType="1"/>
              </p:cNvSpPr>
              <p:nvPr/>
            </p:nvSpPr>
            <p:spPr bwMode="auto">
              <a:xfrm>
                <a:off x="425" y="595"/>
                <a:ext cx="70" cy="1"/>
              </a:xfrm>
              <a:prstGeom prst="line">
                <a:avLst/>
              </a:prstGeom>
              <a:noFill/>
              <a:ln w="0">
                <a:solidFill>
                  <a:srgbClr val="24211D"/>
                </a:solidFill>
                <a:round/>
                <a:headEnd/>
                <a:tailEnd/>
              </a:ln>
            </p:spPr>
            <p:txBody>
              <a:bodyPr/>
              <a:lstStyle/>
              <a:p>
                <a:endParaRPr lang="en-US" dirty="0"/>
              </a:p>
            </p:txBody>
          </p:sp>
          <p:sp>
            <p:nvSpPr>
              <p:cNvPr id="55677" name="Line 582"/>
              <p:cNvSpPr>
                <a:spLocks noChangeShapeType="1"/>
              </p:cNvSpPr>
              <p:nvPr/>
            </p:nvSpPr>
            <p:spPr bwMode="auto">
              <a:xfrm>
                <a:off x="533" y="595"/>
                <a:ext cx="70" cy="1"/>
              </a:xfrm>
              <a:prstGeom prst="line">
                <a:avLst/>
              </a:prstGeom>
              <a:noFill/>
              <a:ln w="0">
                <a:solidFill>
                  <a:srgbClr val="24211D"/>
                </a:solidFill>
                <a:round/>
                <a:headEnd/>
                <a:tailEnd/>
              </a:ln>
            </p:spPr>
            <p:txBody>
              <a:bodyPr/>
              <a:lstStyle/>
              <a:p>
                <a:endParaRPr lang="en-US" dirty="0"/>
              </a:p>
            </p:txBody>
          </p:sp>
          <p:sp>
            <p:nvSpPr>
              <p:cNvPr id="55678" name="Line 583"/>
              <p:cNvSpPr>
                <a:spLocks noChangeShapeType="1"/>
              </p:cNvSpPr>
              <p:nvPr/>
            </p:nvSpPr>
            <p:spPr bwMode="auto">
              <a:xfrm>
                <a:off x="641" y="595"/>
                <a:ext cx="70" cy="1"/>
              </a:xfrm>
              <a:prstGeom prst="line">
                <a:avLst/>
              </a:prstGeom>
              <a:noFill/>
              <a:ln w="0">
                <a:solidFill>
                  <a:srgbClr val="24211D"/>
                </a:solidFill>
                <a:round/>
                <a:headEnd/>
                <a:tailEnd/>
              </a:ln>
            </p:spPr>
            <p:txBody>
              <a:bodyPr/>
              <a:lstStyle/>
              <a:p>
                <a:endParaRPr lang="en-US" dirty="0"/>
              </a:p>
            </p:txBody>
          </p:sp>
          <p:sp>
            <p:nvSpPr>
              <p:cNvPr id="55679" name="Line 584"/>
              <p:cNvSpPr>
                <a:spLocks noChangeShapeType="1"/>
              </p:cNvSpPr>
              <p:nvPr/>
            </p:nvSpPr>
            <p:spPr bwMode="auto">
              <a:xfrm>
                <a:off x="749" y="595"/>
                <a:ext cx="70" cy="1"/>
              </a:xfrm>
              <a:prstGeom prst="line">
                <a:avLst/>
              </a:prstGeom>
              <a:noFill/>
              <a:ln w="0">
                <a:solidFill>
                  <a:srgbClr val="24211D"/>
                </a:solidFill>
                <a:round/>
                <a:headEnd/>
                <a:tailEnd/>
              </a:ln>
            </p:spPr>
            <p:txBody>
              <a:bodyPr/>
              <a:lstStyle/>
              <a:p>
                <a:endParaRPr lang="en-US" dirty="0"/>
              </a:p>
            </p:txBody>
          </p:sp>
          <p:sp>
            <p:nvSpPr>
              <p:cNvPr id="55680" name="Line 585"/>
              <p:cNvSpPr>
                <a:spLocks noChangeShapeType="1"/>
              </p:cNvSpPr>
              <p:nvPr/>
            </p:nvSpPr>
            <p:spPr bwMode="auto">
              <a:xfrm>
                <a:off x="856" y="595"/>
                <a:ext cx="70" cy="1"/>
              </a:xfrm>
              <a:prstGeom prst="line">
                <a:avLst/>
              </a:prstGeom>
              <a:noFill/>
              <a:ln w="0">
                <a:solidFill>
                  <a:srgbClr val="24211D"/>
                </a:solidFill>
                <a:round/>
                <a:headEnd/>
                <a:tailEnd/>
              </a:ln>
            </p:spPr>
            <p:txBody>
              <a:bodyPr/>
              <a:lstStyle/>
              <a:p>
                <a:endParaRPr lang="en-US" dirty="0"/>
              </a:p>
            </p:txBody>
          </p:sp>
          <p:sp>
            <p:nvSpPr>
              <p:cNvPr id="55681" name="Line 586"/>
              <p:cNvSpPr>
                <a:spLocks noChangeShapeType="1"/>
              </p:cNvSpPr>
              <p:nvPr/>
            </p:nvSpPr>
            <p:spPr bwMode="auto">
              <a:xfrm>
                <a:off x="964" y="595"/>
                <a:ext cx="70" cy="1"/>
              </a:xfrm>
              <a:prstGeom prst="line">
                <a:avLst/>
              </a:prstGeom>
              <a:noFill/>
              <a:ln w="0">
                <a:solidFill>
                  <a:srgbClr val="24211D"/>
                </a:solidFill>
                <a:round/>
                <a:headEnd/>
                <a:tailEnd/>
              </a:ln>
            </p:spPr>
            <p:txBody>
              <a:bodyPr/>
              <a:lstStyle/>
              <a:p>
                <a:endParaRPr lang="en-US" dirty="0"/>
              </a:p>
            </p:txBody>
          </p:sp>
          <p:sp>
            <p:nvSpPr>
              <p:cNvPr id="55682" name="Line 587"/>
              <p:cNvSpPr>
                <a:spLocks noChangeShapeType="1"/>
              </p:cNvSpPr>
              <p:nvPr/>
            </p:nvSpPr>
            <p:spPr bwMode="auto">
              <a:xfrm>
                <a:off x="1072" y="595"/>
                <a:ext cx="70" cy="1"/>
              </a:xfrm>
              <a:prstGeom prst="line">
                <a:avLst/>
              </a:prstGeom>
              <a:noFill/>
              <a:ln w="0">
                <a:solidFill>
                  <a:srgbClr val="24211D"/>
                </a:solidFill>
                <a:round/>
                <a:headEnd/>
                <a:tailEnd/>
              </a:ln>
            </p:spPr>
            <p:txBody>
              <a:bodyPr/>
              <a:lstStyle/>
              <a:p>
                <a:endParaRPr lang="en-US" dirty="0"/>
              </a:p>
            </p:txBody>
          </p:sp>
          <p:sp>
            <p:nvSpPr>
              <p:cNvPr id="55683" name="Line 588"/>
              <p:cNvSpPr>
                <a:spLocks noChangeShapeType="1"/>
              </p:cNvSpPr>
              <p:nvPr/>
            </p:nvSpPr>
            <p:spPr bwMode="auto">
              <a:xfrm>
                <a:off x="1179" y="595"/>
                <a:ext cx="70" cy="1"/>
              </a:xfrm>
              <a:prstGeom prst="line">
                <a:avLst/>
              </a:prstGeom>
              <a:noFill/>
              <a:ln w="0">
                <a:solidFill>
                  <a:srgbClr val="24211D"/>
                </a:solidFill>
                <a:round/>
                <a:headEnd/>
                <a:tailEnd/>
              </a:ln>
            </p:spPr>
            <p:txBody>
              <a:bodyPr/>
              <a:lstStyle/>
              <a:p>
                <a:endParaRPr lang="en-US" dirty="0"/>
              </a:p>
            </p:txBody>
          </p:sp>
          <p:sp>
            <p:nvSpPr>
              <p:cNvPr id="55684" name="Line 589"/>
              <p:cNvSpPr>
                <a:spLocks noChangeShapeType="1"/>
              </p:cNvSpPr>
              <p:nvPr/>
            </p:nvSpPr>
            <p:spPr bwMode="auto">
              <a:xfrm>
                <a:off x="1287" y="595"/>
                <a:ext cx="70" cy="1"/>
              </a:xfrm>
              <a:prstGeom prst="line">
                <a:avLst/>
              </a:prstGeom>
              <a:noFill/>
              <a:ln w="0">
                <a:solidFill>
                  <a:srgbClr val="24211D"/>
                </a:solidFill>
                <a:round/>
                <a:headEnd/>
                <a:tailEnd/>
              </a:ln>
            </p:spPr>
            <p:txBody>
              <a:bodyPr/>
              <a:lstStyle/>
              <a:p>
                <a:endParaRPr lang="en-US" dirty="0"/>
              </a:p>
            </p:txBody>
          </p:sp>
          <p:sp>
            <p:nvSpPr>
              <p:cNvPr id="55685" name="Line 590"/>
              <p:cNvSpPr>
                <a:spLocks noChangeShapeType="1"/>
              </p:cNvSpPr>
              <p:nvPr/>
            </p:nvSpPr>
            <p:spPr bwMode="auto">
              <a:xfrm>
                <a:off x="1395" y="595"/>
                <a:ext cx="70" cy="1"/>
              </a:xfrm>
              <a:prstGeom prst="line">
                <a:avLst/>
              </a:prstGeom>
              <a:noFill/>
              <a:ln w="0">
                <a:solidFill>
                  <a:srgbClr val="24211D"/>
                </a:solidFill>
                <a:round/>
                <a:headEnd/>
                <a:tailEnd/>
              </a:ln>
            </p:spPr>
            <p:txBody>
              <a:bodyPr/>
              <a:lstStyle/>
              <a:p>
                <a:endParaRPr lang="en-US" dirty="0"/>
              </a:p>
            </p:txBody>
          </p:sp>
          <p:sp>
            <p:nvSpPr>
              <p:cNvPr id="55686" name="Line 591"/>
              <p:cNvSpPr>
                <a:spLocks noChangeShapeType="1"/>
              </p:cNvSpPr>
              <p:nvPr/>
            </p:nvSpPr>
            <p:spPr bwMode="auto">
              <a:xfrm>
                <a:off x="1503" y="595"/>
                <a:ext cx="70" cy="1"/>
              </a:xfrm>
              <a:prstGeom prst="line">
                <a:avLst/>
              </a:prstGeom>
              <a:noFill/>
              <a:ln w="0">
                <a:solidFill>
                  <a:srgbClr val="24211D"/>
                </a:solidFill>
                <a:round/>
                <a:headEnd/>
                <a:tailEnd/>
              </a:ln>
            </p:spPr>
            <p:txBody>
              <a:bodyPr/>
              <a:lstStyle/>
              <a:p>
                <a:endParaRPr lang="en-US" dirty="0"/>
              </a:p>
            </p:txBody>
          </p:sp>
          <p:sp>
            <p:nvSpPr>
              <p:cNvPr id="55687" name="Line 592"/>
              <p:cNvSpPr>
                <a:spLocks noChangeShapeType="1"/>
              </p:cNvSpPr>
              <p:nvPr/>
            </p:nvSpPr>
            <p:spPr bwMode="auto">
              <a:xfrm>
                <a:off x="1610" y="595"/>
                <a:ext cx="70" cy="1"/>
              </a:xfrm>
              <a:prstGeom prst="line">
                <a:avLst/>
              </a:prstGeom>
              <a:noFill/>
              <a:ln w="0">
                <a:solidFill>
                  <a:srgbClr val="24211D"/>
                </a:solidFill>
                <a:round/>
                <a:headEnd/>
                <a:tailEnd/>
              </a:ln>
            </p:spPr>
            <p:txBody>
              <a:bodyPr/>
              <a:lstStyle/>
              <a:p>
                <a:endParaRPr lang="en-US" dirty="0"/>
              </a:p>
            </p:txBody>
          </p:sp>
          <p:sp>
            <p:nvSpPr>
              <p:cNvPr id="55688" name="Line 593"/>
              <p:cNvSpPr>
                <a:spLocks noChangeShapeType="1"/>
              </p:cNvSpPr>
              <p:nvPr/>
            </p:nvSpPr>
            <p:spPr bwMode="auto">
              <a:xfrm>
                <a:off x="1713" y="606"/>
                <a:ext cx="1" cy="64"/>
              </a:xfrm>
              <a:prstGeom prst="line">
                <a:avLst/>
              </a:prstGeom>
              <a:noFill/>
              <a:ln w="0">
                <a:solidFill>
                  <a:srgbClr val="24211D"/>
                </a:solidFill>
                <a:round/>
                <a:headEnd/>
                <a:tailEnd/>
              </a:ln>
            </p:spPr>
            <p:txBody>
              <a:bodyPr/>
              <a:lstStyle/>
              <a:p>
                <a:endParaRPr lang="en-US" dirty="0"/>
              </a:p>
            </p:txBody>
          </p:sp>
          <p:sp>
            <p:nvSpPr>
              <p:cNvPr id="55689" name="Line 594"/>
              <p:cNvSpPr>
                <a:spLocks noChangeShapeType="1"/>
              </p:cNvSpPr>
              <p:nvPr/>
            </p:nvSpPr>
            <p:spPr bwMode="auto">
              <a:xfrm>
                <a:off x="1713" y="713"/>
                <a:ext cx="1" cy="65"/>
              </a:xfrm>
              <a:prstGeom prst="line">
                <a:avLst/>
              </a:prstGeom>
              <a:noFill/>
              <a:ln w="0">
                <a:solidFill>
                  <a:srgbClr val="24211D"/>
                </a:solidFill>
                <a:round/>
                <a:headEnd/>
                <a:tailEnd/>
              </a:ln>
            </p:spPr>
            <p:txBody>
              <a:bodyPr/>
              <a:lstStyle/>
              <a:p>
                <a:endParaRPr lang="en-US" dirty="0"/>
              </a:p>
            </p:txBody>
          </p:sp>
          <p:sp>
            <p:nvSpPr>
              <p:cNvPr id="55690" name="Line 595"/>
              <p:cNvSpPr>
                <a:spLocks noChangeShapeType="1"/>
              </p:cNvSpPr>
              <p:nvPr/>
            </p:nvSpPr>
            <p:spPr bwMode="auto">
              <a:xfrm>
                <a:off x="1713" y="821"/>
                <a:ext cx="1" cy="64"/>
              </a:xfrm>
              <a:prstGeom prst="line">
                <a:avLst/>
              </a:prstGeom>
              <a:noFill/>
              <a:ln w="0">
                <a:solidFill>
                  <a:srgbClr val="24211D"/>
                </a:solidFill>
                <a:round/>
                <a:headEnd/>
                <a:tailEnd/>
              </a:ln>
            </p:spPr>
            <p:txBody>
              <a:bodyPr/>
              <a:lstStyle/>
              <a:p>
                <a:endParaRPr lang="en-US" dirty="0"/>
              </a:p>
            </p:txBody>
          </p:sp>
          <p:sp>
            <p:nvSpPr>
              <p:cNvPr id="55691" name="Line 596"/>
              <p:cNvSpPr>
                <a:spLocks noChangeShapeType="1"/>
              </p:cNvSpPr>
              <p:nvPr/>
            </p:nvSpPr>
            <p:spPr bwMode="auto">
              <a:xfrm>
                <a:off x="1713" y="928"/>
                <a:ext cx="1" cy="65"/>
              </a:xfrm>
              <a:prstGeom prst="line">
                <a:avLst/>
              </a:prstGeom>
              <a:noFill/>
              <a:ln w="0">
                <a:solidFill>
                  <a:srgbClr val="24211D"/>
                </a:solidFill>
                <a:round/>
                <a:headEnd/>
                <a:tailEnd/>
              </a:ln>
            </p:spPr>
            <p:txBody>
              <a:bodyPr/>
              <a:lstStyle/>
              <a:p>
                <a:endParaRPr lang="en-US" dirty="0"/>
              </a:p>
            </p:txBody>
          </p:sp>
          <p:sp>
            <p:nvSpPr>
              <p:cNvPr id="55692" name="Freeform 597"/>
              <p:cNvSpPr>
                <a:spLocks/>
              </p:cNvSpPr>
              <p:nvPr/>
            </p:nvSpPr>
            <p:spPr bwMode="auto">
              <a:xfrm>
                <a:off x="1659" y="1036"/>
                <a:ext cx="54" cy="16"/>
              </a:xfrm>
              <a:custGeom>
                <a:avLst/>
                <a:gdLst>
                  <a:gd name="T0" fmla="*/ 54 w 54"/>
                  <a:gd name="T1" fmla="*/ 0 h 16"/>
                  <a:gd name="T2" fmla="*/ 54 w 54"/>
                  <a:gd name="T3" fmla="*/ 16 h 16"/>
                  <a:gd name="T4" fmla="*/ 54 w 54"/>
                  <a:gd name="T5" fmla="*/ 16 h 16"/>
                  <a:gd name="T6" fmla="*/ 0 w 54"/>
                  <a:gd name="T7" fmla="*/ 16 h 16"/>
                  <a:gd name="T8" fmla="*/ 0 60000 65536"/>
                  <a:gd name="T9" fmla="*/ 0 60000 65536"/>
                  <a:gd name="T10" fmla="*/ 0 60000 65536"/>
                  <a:gd name="T11" fmla="*/ 0 60000 65536"/>
                  <a:gd name="T12" fmla="*/ 0 w 54"/>
                  <a:gd name="T13" fmla="*/ 0 h 16"/>
                  <a:gd name="T14" fmla="*/ 54 w 54"/>
                  <a:gd name="T15" fmla="*/ 16 h 16"/>
                </a:gdLst>
                <a:ahLst/>
                <a:cxnLst>
                  <a:cxn ang="T8">
                    <a:pos x="T0" y="T1"/>
                  </a:cxn>
                  <a:cxn ang="T9">
                    <a:pos x="T2" y="T3"/>
                  </a:cxn>
                  <a:cxn ang="T10">
                    <a:pos x="T4" y="T5"/>
                  </a:cxn>
                  <a:cxn ang="T11">
                    <a:pos x="T6" y="T7"/>
                  </a:cxn>
                </a:cxnLst>
                <a:rect l="T12" t="T13" r="T14" b="T15"/>
                <a:pathLst>
                  <a:path w="54" h="16">
                    <a:moveTo>
                      <a:pt x="54" y="0"/>
                    </a:moveTo>
                    <a:lnTo>
                      <a:pt x="54" y="16"/>
                    </a:lnTo>
                    <a:lnTo>
                      <a:pt x="0" y="16"/>
                    </a:lnTo>
                  </a:path>
                </a:pathLst>
              </a:custGeom>
              <a:noFill/>
              <a:ln w="0">
                <a:solidFill>
                  <a:srgbClr val="24211D"/>
                </a:solidFill>
                <a:prstDash val="solid"/>
                <a:round/>
                <a:headEnd/>
                <a:tailEnd/>
              </a:ln>
            </p:spPr>
            <p:txBody>
              <a:bodyPr/>
              <a:lstStyle/>
              <a:p>
                <a:endParaRPr lang="en-US" dirty="0"/>
              </a:p>
            </p:txBody>
          </p:sp>
          <p:sp>
            <p:nvSpPr>
              <p:cNvPr id="55693" name="Line 598"/>
              <p:cNvSpPr>
                <a:spLocks noChangeShapeType="1"/>
              </p:cNvSpPr>
              <p:nvPr/>
            </p:nvSpPr>
            <p:spPr bwMode="auto">
              <a:xfrm flipH="1">
                <a:off x="1551" y="1052"/>
                <a:ext cx="70" cy="1"/>
              </a:xfrm>
              <a:prstGeom prst="line">
                <a:avLst/>
              </a:prstGeom>
              <a:noFill/>
              <a:ln w="0">
                <a:solidFill>
                  <a:srgbClr val="24211D"/>
                </a:solidFill>
                <a:round/>
                <a:headEnd/>
                <a:tailEnd/>
              </a:ln>
            </p:spPr>
            <p:txBody>
              <a:bodyPr/>
              <a:lstStyle/>
              <a:p>
                <a:endParaRPr lang="en-US" dirty="0"/>
              </a:p>
            </p:txBody>
          </p:sp>
          <p:sp>
            <p:nvSpPr>
              <p:cNvPr id="55694" name="Line 599"/>
              <p:cNvSpPr>
                <a:spLocks noChangeShapeType="1"/>
              </p:cNvSpPr>
              <p:nvPr/>
            </p:nvSpPr>
            <p:spPr bwMode="auto">
              <a:xfrm flipH="1">
                <a:off x="1443" y="1052"/>
                <a:ext cx="70" cy="1"/>
              </a:xfrm>
              <a:prstGeom prst="line">
                <a:avLst/>
              </a:prstGeom>
              <a:noFill/>
              <a:ln w="0">
                <a:solidFill>
                  <a:srgbClr val="24211D"/>
                </a:solidFill>
                <a:round/>
                <a:headEnd/>
                <a:tailEnd/>
              </a:ln>
            </p:spPr>
            <p:txBody>
              <a:bodyPr/>
              <a:lstStyle/>
              <a:p>
                <a:endParaRPr lang="en-US" dirty="0"/>
              </a:p>
            </p:txBody>
          </p:sp>
          <p:sp>
            <p:nvSpPr>
              <p:cNvPr id="55695" name="Line 600"/>
              <p:cNvSpPr>
                <a:spLocks noChangeShapeType="1"/>
              </p:cNvSpPr>
              <p:nvPr/>
            </p:nvSpPr>
            <p:spPr bwMode="auto">
              <a:xfrm flipH="1">
                <a:off x="1336" y="1052"/>
                <a:ext cx="70" cy="1"/>
              </a:xfrm>
              <a:prstGeom prst="line">
                <a:avLst/>
              </a:prstGeom>
              <a:noFill/>
              <a:ln w="0">
                <a:solidFill>
                  <a:srgbClr val="24211D"/>
                </a:solidFill>
                <a:round/>
                <a:headEnd/>
                <a:tailEnd/>
              </a:ln>
            </p:spPr>
            <p:txBody>
              <a:bodyPr/>
              <a:lstStyle/>
              <a:p>
                <a:endParaRPr lang="en-US" dirty="0"/>
              </a:p>
            </p:txBody>
          </p:sp>
          <p:sp>
            <p:nvSpPr>
              <p:cNvPr id="55696" name="Line 601"/>
              <p:cNvSpPr>
                <a:spLocks noChangeShapeType="1"/>
              </p:cNvSpPr>
              <p:nvPr/>
            </p:nvSpPr>
            <p:spPr bwMode="auto">
              <a:xfrm flipH="1">
                <a:off x="1228" y="1052"/>
                <a:ext cx="70" cy="1"/>
              </a:xfrm>
              <a:prstGeom prst="line">
                <a:avLst/>
              </a:prstGeom>
              <a:noFill/>
              <a:ln w="0">
                <a:solidFill>
                  <a:srgbClr val="24211D"/>
                </a:solidFill>
                <a:round/>
                <a:headEnd/>
                <a:tailEnd/>
              </a:ln>
            </p:spPr>
            <p:txBody>
              <a:bodyPr/>
              <a:lstStyle/>
              <a:p>
                <a:endParaRPr lang="en-US" dirty="0"/>
              </a:p>
            </p:txBody>
          </p:sp>
          <p:sp>
            <p:nvSpPr>
              <p:cNvPr id="55697" name="Line 602"/>
              <p:cNvSpPr>
                <a:spLocks noChangeShapeType="1"/>
              </p:cNvSpPr>
              <p:nvPr/>
            </p:nvSpPr>
            <p:spPr bwMode="auto">
              <a:xfrm flipH="1">
                <a:off x="1120" y="1052"/>
                <a:ext cx="70" cy="1"/>
              </a:xfrm>
              <a:prstGeom prst="line">
                <a:avLst/>
              </a:prstGeom>
              <a:noFill/>
              <a:ln w="0">
                <a:solidFill>
                  <a:srgbClr val="24211D"/>
                </a:solidFill>
                <a:round/>
                <a:headEnd/>
                <a:tailEnd/>
              </a:ln>
            </p:spPr>
            <p:txBody>
              <a:bodyPr/>
              <a:lstStyle/>
              <a:p>
                <a:endParaRPr lang="en-US" dirty="0"/>
              </a:p>
            </p:txBody>
          </p:sp>
          <p:sp>
            <p:nvSpPr>
              <p:cNvPr id="55698" name="Line 603"/>
              <p:cNvSpPr>
                <a:spLocks noChangeShapeType="1"/>
              </p:cNvSpPr>
              <p:nvPr/>
            </p:nvSpPr>
            <p:spPr bwMode="auto">
              <a:xfrm flipH="1">
                <a:off x="1012" y="1052"/>
                <a:ext cx="70" cy="1"/>
              </a:xfrm>
              <a:prstGeom prst="line">
                <a:avLst/>
              </a:prstGeom>
              <a:noFill/>
              <a:ln w="0">
                <a:solidFill>
                  <a:srgbClr val="24211D"/>
                </a:solidFill>
                <a:round/>
                <a:headEnd/>
                <a:tailEnd/>
              </a:ln>
            </p:spPr>
            <p:txBody>
              <a:bodyPr/>
              <a:lstStyle/>
              <a:p>
                <a:endParaRPr lang="en-US" dirty="0"/>
              </a:p>
            </p:txBody>
          </p:sp>
          <p:sp>
            <p:nvSpPr>
              <p:cNvPr id="55699" name="Line 604"/>
              <p:cNvSpPr>
                <a:spLocks noChangeShapeType="1"/>
              </p:cNvSpPr>
              <p:nvPr/>
            </p:nvSpPr>
            <p:spPr bwMode="auto">
              <a:xfrm flipH="1">
                <a:off x="905" y="1052"/>
                <a:ext cx="70" cy="1"/>
              </a:xfrm>
              <a:prstGeom prst="line">
                <a:avLst/>
              </a:prstGeom>
              <a:noFill/>
              <a:ln w="0">
                <a:solidFill>
                  <a:srgbClr val="24211D"/>
                </a:solidFill>
                <a:round/>
                <a:headEnd/>
                <a:tailEnd/>
              </a:ln>
            </p:spPr>
            <p:txBody>
              <a:bodyPr/>
              <a:lstStyle/>
              <a:p>
                <a:endParaRPr lang="en-US" dirty="0"/>
              </a:p>
            </p:txBody>
          </p:sp>
          <p:sp>
            <p:nvSpPr>
              <p:cNvPr id="55700" name="Line 605"/>
              <p:cNvSpPr>
                <a:spLocks noChangeShapeType="1"/>
              </p:cNvSpPr>
              <p:nvPr/>
            </p:nvSpPr>
            <p:spPr bwMode="auto">
              <a:xfrm flipH="1">
                <a:off x="797" y="1052"/>
                <a:ext cx="70" cy="1"/>
              </a:xfrm>
              <a:prstGeom prst="line">
                <a:avLst/>
              </a:prstGeom>
              <a:noFill/>
              <a:ln w="0">
                <a:solidFill>
                  <a:srgbClr val="24211D"/>
                </a:solidFill>
                <a:round/>
                <a:headEnd/>
                <a:tailEnd/>
              </a:ln>
            </p:spPr>
            <p:txBody>
              <a:bodyPr/>
              <a:lstStyle/>
              <a:p>
                <a:endParaRPr lang="en-US" dirty="0"/>
              </a:p>
            </p:txBody>
          </p:sp>
          <p:sp>
            <p:nvSpPr>
              <p:cNvPr id="55701" name="Line 606"/>
              <p:cNvSpPr>
                <a:spLocks noChangeShapeType="1"/>
              </p:cNvSpPr>
              <p:nvPr/>
            </p:nvSpPr>
            <p:spPr bwMode="auto">
              <a:xfrm flipH="1">
                <a:off x="689" y="1052"/>
                <a:ext cx="70" cy="1"/>
              </a:xfrm>
              <a:prstGeom prst="line">
                <a:avLst/>
              </a:prstGeom>
              <a:noFill/>
              <a:ln w="0">
                <a:solidFill>
                  <a:srgbClr val="24211D"/>
                </a:solidFill>
                <a:round/>
                <a:headEnd/>
                <a:tailEnd/>
              </a:ln>
            </p:spPr>
            <p:txBody>
              <a:bodyPr/>
              <a:lstStyle/>
              <a:p>
                <a:endParaRPr lang="en-US" dirty="0"/>
              </a:p>
            </p:txBody>
          </p:sp>
          <p:sp>
            <p:nvSpPr>
              <p:cNvPr id="55702" name="Line 607"/>
              <p:cNvSpPr>
                <a:spLocks noChangeShapeType="1"/>
              </p:cNvSpPr>
              <p:nvPr/>
            </p:nvSpPr>
            <p:spPr bwMode="auto">
              <a:xfrm flipH="1">
                <a:off x="582" y="1052"/>
                <a:ext cx="70" cy="1"/>
              </a:xfrm>
              <a:prstGeom prst="line">
                <a:avLst/>
              </a:prstGeom>
              <a:noFill/>
              <a:ln w="0">
                <a:solidFill>
                  <a:srgbClr val="24211D"/>
                </a:solidFill>
                <a:round/>
                <a:headEnd/>
                <a:tailEnd/>
              </a:ln>
            </p:spPr>
            <p:txBody>
              <a:bodyPr/>
              <a:lstStyle/>
              <a:p>
                <a:endParaRPr lang="en-US" dirty="0"/>
              </a:p>
            </p:txBody>
          </p:sp>
          <p:sp>
            <p:nvSpPr>
              <p:cNvPr id="55703" name="Line 608"/>
              <p:cNvSpPr>
                <a:spLocks noChangeShapeType="1"/>
              </p:cNvSpPr>
              <p:nvPr/>
            </p:nvSpPr>
            <p:spPr bwMode="auto">
              <a:xfrm flipH="1">
                <a:off x="474" y="1052"/>
                <a:ext cx="70" cy="1"/>
              </a:xfrm>
              <a:prstGeom prst="line">
                <a:avLst/>
              </a:prstGeom>
              <a:noFill/>
              <a:ln w="0">
                <a:solidFill>
                  <a:srgbClr val="24211D"/>
                </a:solidFill>
                <a:round/>
                <a:headEnd/>
                <a:tailEnd/>
              </a:ln>
            </p:spPr>
            <p:txBody>
              <a:bodyPr/>
              <a:lstStyle/>
              <a:p>
                <a:endParaRPr lang="en-US" dirty="0"/>
              </a:p>
            </p:txBody>
          </p:sp>
          <p:sp>
            <p:nvSpPr>
              <p:cNvPr id="55704" name="Line 609"/>
              <p:cNvSpPr>
                <a:spLocks noChangeShapeType="1"/>
              </p:cNvSpPr>
              <p:nvPr/>
            </p:nvSpPr>
            <p:spPr bwMode="auto">
              <a:xfrm flipH="1">
                <a:off x="366" y="1052"/>
                <a:ext cx="70" cy="1"/>
              </a:xfrm>
              <a:prstGeom prst="line">
                <a:avLst/>
              </a:prstGeom>
              <a:noFill/>
              <a:ln w="0">
                <a:solidFill>
                  <a:srgbClr val="24211D"/>
                </a:solidFill>
                <a:round/>
                <a:headEnd/>
                <a:tailEnd/>
              </a:ln>
            </p:spPr>
            <p:txBody>
              <a:bodyPr/>
              <a:lstStyle/>
              <a:p>
                <a:endParaRPr lang="en-US" dirty="0"/>
              </a:p>
            </p:txBody>
          </p:sp>
          <p:sp>
            <p:nvSpPr>
              <p:cNvPr id="55705" name="Line 610"/>
              <p:cNvSpPr>
                <a:spLocks noChangeShapeType="1"/>
              </p:cNvSpPr>
              <p:nvPr/>
            </p:nvSpPr>
            <p:spPr bwMode="auto">
              <a:xfrm flipH="1">
                <a:off x="258" y="1052"/>
                <a:ext cx="70" cy="1"/>
              </a:xfrm>
              <a:prstGeom prst="line">
                <a:avLst/>
              </a:prstGeom>
              <a:noFill/>
              <a:ln w="0">
                <a:solidFill>
                  <a:srgbClr val="24211D"/>
                </a:solidFill>
                <a:round/>
                <a:headEnd/>
                <a:tailEnd/>
              </a:ln>
            </p:spPr>
            <p:txBody>
              <a:bodyPr/>
              <a:lstStyle/>
              <a:p>
                <a:endParaRPr lang="en-US" dirty="0"/>
              </a:p>
            </p:txBody>
          </p:sp>
          <p:sp>
            <p:nvSpPr>
              <p:cNvPr id="55706" name="Freeform 611"/>
              <p:cNvSpPr>
                <a:spLocks/>
              </p:cNvSpPr>
              <p:nvPr/>
            </p:nvSpPr>
            <p:spPr bwMode="auto">
              <a:xfrm>
                <a:off x="210" y="993"/>
                <a:ext cx="11" cy="59"/>
              </a:xfrm>
              <a:custGeom>
                <a:avLst/>
                <a:gdLst>
                  <a:gd name="T0" fmla="*/ 11 w 11"/>
                  <a:gd name="T1" fmla="*/ 59 h 59"/>
                  <a:gd name="T2" fmla="*/ 0 w 11"/>
                  <a:gd name="T3" fmla="*/ 59 h 59"/>
                  <a:gd name="T4" fmla="*/ 0 w 11"/>
                  <a:gd name="T5" fmla="*/ 59 h 59"/>
                  <a:gd name="T6" fmla="*/ 0 w 11"/>
                  <a:gd name="T7" fmla="*/ 0 h 59"/>
                  <a:gd name="T8" fmla="*/ 0 60000 65536"/>
                  <a:gd name="T9" fmla="*/ 0 60000 65536"/>
                  <a:gd name="T10" fmla="*/ 0 60000 65536"/>
                  <a:gd name="T11" fmla="*/ 0 60000 65536"/>
                  <a:gd name="T12" fmla="*/ 0 w 11"/>
                  <a:gd name="T13" fmla="*/ 0 h 59"/>
                  <a:gd name="T14" fmla="*/ 11 w 11"/>
                  <a:gd name="T15" fmla="*/ 59 h 59"/>
                </a:gdLst>
                <a:ahLst/>
                <a:cxnLst>
                  <a:cxn ang="T8">
                    <a:pos x="T0" y="T1"/>
                  </a:cxn>
                  <a:cxn ang="T9">
                    <a:pos x="T2" y="T3"/>
                  </a:cxn>
                  <a:cxn ang="T10">
                    <a:pos x="T4" y="T5"/>
                  </a:cxn>
                  <a:cxn ang="T11">
                    <a:pos x="T6" y="T7"/>
                  </a:cxn>
                </a:cxnLst>
                <a:rect l="T12" t="T13" r="T14" b="T15"/>
                <a:pathLst>
                  <a:path w="11" h="59">
                    <a:moveTo>
                      <a:pt x="11" y="59"/>
                    </a:moveTo>
                    <a:lnTo>
                      <a:pt x="0" y="59"/>
                    </a:lnTo>
                    <a:lnTo>
                      <a:pt x="0" y="0"/>
                    </a:lnTo>
                  </a:path>
                </a:pathLst>
              </a:custGeom>
              <a:noFill/>
              <a:ln w="0">
                <a:solidFill>
                  <a:srgbClr val="24211D"/>
                </a:solidFill>
                <a:prstDash val="solid"/>
                <a:round/>
                <a:headEnd/>
                <a:tailEnd/>
              </a:ln>
            </p:spPr>
            <p:txBody>
              <a:bodyPr/>
              <a:lstStyle/>
              <a:p>
                <a:endParaRPr lang="en-US" dirty="0"/>
              </a:p>
            </p:txBody>
          </p:sp>
          <p:sp>
            <p:nvSpPr>
              <p:cNvPr id="55707" name="Line 612"/>
              <p:cNvSpPr>
                <a:spLocks noChangeShapeType="1"/>
              </p:cNvSpPr>
              <p:nvPr/>
            </p:nvSpPr>
            <p:spPr bwMode="auto">
              <a:xfrm flipV="1">
                <a:off x="210" y="885"/>
                <a:ext cx="1" cy="65"/>
              </a:xfrm>
              <a:prstGeom prst="line">
                <a:avLst/>
              </a:prstGeom>
              <a:noFill/>
              <a:ln w="0">
                <a:solidFill>
                  <a:srgbClr val="24211D"/>
                </a:solidFill>
                <a:round/>
                <a:headEnd/>
                <a:tailEnd/>
              </a:ln>
            </p:spPr>
            <p:txBody>
              <a:bodyPr/>
              <a:lstStyle/>
              <a:p>
                <a:endParaRPr lang="en-US" dirty="0"/>
              </a:p>
            </p:txBody>
          </p:sp>
          <p:sp>
            <p:nvSpPr>
              <p:cNvPr id="55708" name="Line 613"/>
              <p:cNvSpPr>
                <a:spLocks noChangeShapeType="1"/>
              </p:cNvSpPr>
              <p:nvPr/>
            </p:nvSpPr>
            <p:spPr bwMode="auto">
              <a:xfrm flipV="1">
                <a:off x="210" y="778"/>
                <a:ext cx="1" cy="64"/>
              </a:xfrm>
              <a:prstGeom prst="line">
                <a:avLst/>
              </a:prstGeom>
              <a:noFill/>
              <a:ln w="0">
                <a:solidFill>
                  <a:srgbClr val="24211D"/>
                </a:solidFill>
                <a:round/>
                <a:headEnd/>
                <a:tailEnd/>
              </a:ln>
            </p:spPr>
            <p:txBody>
              <a:bodyPr/>
              <a:lstStyle/>
              <a:p>
                <a:endParaRPr lang="en-US" dirty="0"/>
              </a:p>
            </p:txBody>
          </p:sp>
          <p:sp>
            <p:nvSpPr>
              <p:cNvPr id="55709" name="Line 614"/>
              <p:cNvSpPr>
                <a:spLocks noChangeShapeType="1"/>
              </p:cNvSpPr>
              <p:nvPr/>
            </p:nvSpPr>
            <p:spPr bwMode="auto">
              <a:xfrm flipV="1">
                <a:off x="210" y="670"/>
                <a:ext cx="1" cy="65"/>
              </a:xfrm>
              <a:prstGeom prst="line">
                <a:avLst/>
              </a:prstGeom>
              <a:noFill/>
              <a:ln w="0">
                <a:solidFill>
                  <a:srgbClr val="24211D"/>
                </a:solidFill>
                <a:round/>
                <a:headEnd/>
                <a:tailEnd/>
              </a:ln>
            </p:spPr>
            <p:txBody>
              <a:bodyPr/>
              <a:lstStyle/>
              <a:p>
                <a:endParaRPr lang="en-US" dirty="0"/>
              </a:p>
            </p:txBody>
          </p:sp>
          <p:sp>
            <p:nvSpPr>
              <p:cNvPr id="55710" name="Line 615"/>
              <p:cNvSpPr>
                <a:spLocks noChangeShapeType="1"/>
              </p:cNvSpPr>
              <p:nvPr/>
            </p:nvSpPr>
            <p:spPr bwMode="auto">
              <a:xfrm flipV="1">
                <a:off x="210" y="595"/>
                <a:ext cx="1" cy="32"/>
              </a:xfrm>
              <a:prstGeom prst="line">
                <a:avLst/>
              </a:prstGeom>
              <a:noFill/>
              <a:ln w="0">
                <a:solidFill>
                  <a:srgbClr val="24211D"/>
                </a:solidFill>
                <a:round/>
                <a:headEnd/>
                <a:tailEnd/>
              </a:ln>
            </p:spPr>
            <p:txBody>
              <a:bodyPr/>
              <a:lstStyle/>
              <a:p>
                <a:endParaRPr lang="en-US" dirty="0"/>
              </a:p>
            </p:txBody>
          </p:sp>
          <p:sp>
            <p:nvSpPr>
              <p:cNvPr id="55711" name="Freeform 616"/>
              <p:cNvSpPr>
                <a:spLocks/>
              </p:cNvSpPr>
              <p:nvPr/>
            </p:nvSpPr>
            <p:spPr bwMode="auto">
              <a:xfrm>
                <a:off x="1190" y="1633"/>
                <a:ext cx="70" cy="75"/>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dirty="0"/>
              </a:p>
            </p:txBody>
          </p:sp>
          <p:sp>
            <p:nvSpPr>
              <p:cNvPr id="55712" name="Freeform 617"/>
              <p:cNvSpPr>
                <a:spLocks/>
              </p:cNvSpPr>
              <p:nvPr/>
            </p:nvSpPr>
            <p:spPr bwMode="auto">
              <a:xfrm>
                <a:off x="1196" y="1665"/>
                <a:ext cx="10" cy="16"/>
              </a:xfrm>
              <a:custGeom>
                <a:avLst/>
                <a:gdLst>
                  <a:gd name="T0" fmla="*/ 0 w 10"/>
                  <a:gd name="T1" fmla="*/ 16 h 16"/>
                  <a:gd name="T2" fmla="*/ 5 w 10"/>
                  <a:gd name="T3" fmla="*/ 11 h 16"/>
                  <a:gd name="T4" fmla="*/ 5 w 10"/>
                  <a:gd name="T5" fmla="*/ 11 h 16"/>
                  <a:gd name="T6" fmla="*/ 10 w 10"/>
                  <a:gd name="T7" fmla="*/ 11 h 16"/>
                  <a:gd name="T8" fmla="*/ 10 w 10"/>
                  <a:gd name="T9" fmla="*/ 5 h 16"/>
                  <a:gd name="T10" fmla="*/ 10 w 10"/>
                  <a:gd name="T11" fmla="*/ 5 h 16"/>
                  <a:gd name="T12" fmla="*/ 5 w 10"/>
                  <a:gd name="T13" fmla="*/ 0 h 16"/>
                  <a:gd name="T14" fmla="*/ 5 w 10"/>
                  <a:gd name="T15" fmla="*/ 0 h 16"/>
                  <a:gd name="T16" fmla="*/ 0 w 10"/>
                  <a:gd name="T17" fmla="*/ 0 h 16"/>
                  <a:gd name="T18" fmla="*/ 0 w 10"/>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
                  <a:gd name="T31" fmla="*/ 0 h 16"/>
                  <a:gd name="T32" fmla="*/ 10 w 10"/>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 h="16">
                    <a:moveTo>
                      <a:pt x="0" y="16"/>
                    </a:moveTo>
                    <a:lnTo>
                      <a:pt x="5" y="11"/>
                    </a:lnTo>
                    <a:lnTo>
                      <a:pt x="10" y="11"/>
                    </a:lnTo>
                    <a:lnTo>
                      <a:pt x="10" y="5"/>
                    </a:lnTo>
                    <a:lnTo>
                      <a:pt x="5" y="0"/>
                    </a:lnTo>
                    <a:lnTo>
                      <a:pt x="0" y="0"/>
                    </a:lnTo>
                    <a:lnTo>
                      <a:pt x="0" y="16"/>
                    </a:lnTo>
                    <a:close/>
                  </a:path>
                </a:pathLst>
              </a:custGeom>
              <a:solidFill>
                <a:srgbClr val="000000"/>
              </a:solidFill>
              <a:ln w="9525">
                <a:noFill/>
                <a:round/>
                <a:headEnd/>
                <a:tailEnd/>
              </a:ln>
            </p:spPr>
            <p:txBody>
              <a:bodyPr/>
              <a:lstStyle/>
              <a:p>
                <a:endParaRPr lang="en-US" dirty="0"/>
              </a:p>
            </p:txBody>
          </p:sp>
          <p:sp>
            <p:nvSpPr>
              <p:cNvPr id="55713" name="Rectangle 618"/>
              <p:cNvSpPr>
                <a:spLocks noChangeArrowheads="1"/>
              </p:cNvSpPr>
              <p:nvPr/>
            </p:nvSpPr>
            <p:spPr bwMode="auto">
              <a:xfrm>
                <a:off x="1115" y="1665"/>
                <a:ext cx="81" cy="16"/>
              </a:xfrm>
              <a:prstGeom prst="rect">
                <a:avLst/>
              </a:prstGeom>
              <a:solidFill>
                <a:srgbClr val="000000"/>
              </a:solidFill>
              <a:ln w="9525">
                <a:noFill/>
                <a:miter lim="800000"/>
                <a:headEnd/>
                <a:tailEnd/>
              </a:ln>
            </p:spPr>
            <p:txBody>
              <a:bodyPr/>
              <a:lstStyle/>
              <a:p>
                <a:pPr algn="l" eaLnBrk="0" hangingPunct="0"/>
                <a:endParaRPr lang="en-US" sz="1800" dirty="0">
                  <a:solidFill>
                    <a:srgbClr val="000000"/>
                  </a:solidFill>
                </a:endParaRPr>
              </a:p>
            </p:txBody>
          </p:sp>
          <p:sp>
            <p:nvSpPr>
              <p:cNvPr id="55714" name="Freeform 619"/>
              <p:cNvSpPr>
                <a:spLocks/>
              </p:cNvSpPr>
              <p:nvPr/>
            </p:nvSpPr>
            <p:spPr bwMode="auto">
              <a:xfrm>
                <a:off x="1056" y="1633"/>
                <a:ext cx="64" cy="75"/>
              </a:xfrm>
              <a:custGeom>
                <a:avLst/>
                <a:gdLst>
                  <a:gd name="T0" fmla="*/ 64 w 64"/>
                  <a:gd name="T1" fmla="*/ 75 h 75"/>
                  <a:gd name="T2" fmla="*/ 0 w 64"/>
                  <a:gd name="T3" fmla="*/ 37 h 75"/>
                  <a:gd name="T4" fmla="*/ 64 w 64"/>
                  <a:gd name="T5" fmla="*/ 0 h 75"/>
                  <a:gd name="T6" fmla="*/ 64 w 64"/>
                  <a:gd name="T7" fmla="*/ 75 h 75"/>
                  <a:gd name="T8" fmla="*/ 0 60000 65536"/>
                  <a:gd name="T9" fmla="*/ 0 60000 65536"/>
                  <a:gd name="T10" fmla="*/ 0 60000 65536"/>
                  <a:gd name="T11" fmla="*/ 0 60000 65536"/>
                  <a:gd name="T12" fmla="*/ 0 w 64"/>
                  <a:gd name="T13" fmla="*/ 0 h 75"/>
                  <a:gd name="T14" fmla="*/ 64 w 64"/>
                  <a:gd name="T15" fmla="*/ 75 h 75"/>
                </a:gdLst>
                <a:ahLst/>
                <a:cxnLst>
                  <a:cxn ang="T8">
                    <a:pos x="T0" y="T1"/>
                  </a:cxn>
                  <a:cxn ang="T9">
                    <a:pos x="T2" y="T3"/>
                  </a:cxn>
                  <a:cxn ang="T10">
                    <a:pos x="T4" y="T5"/>
                  </a:cxn>
                  <a:cxn ang="T11">
                    <a:pos x="T6" y="T7"/>
                  </a:cxn>
                </a:cxnLst>
                <a:rect l="T12" t="T13" r="T14" b="T15"/>
                <a:pathLst>
                  <a:path w="64" h="75">
                    <a:moveTo>
                      <a:pt x="64" y="75"/>
                    </a:moveTo>
                    <a:lnTo>
                      <a:pt x="0" y="37"/>
                    </a:lnTo>
                    <a:lnTo>
                      <a:pt x="64" y="0"/>
                    </a:lnTo>
                    <a:lnTo>
                      <a:pt x="64" y="75"/>
                    </a:lnTo>
                    <a:close/>
                  </a:path>
                </a:pathLst>
              </a:custGeom>
              <a:solidFill>
                <a:srgbClr val="000000"/>
              </a:solidFill>
              <a:ln w="9525">
                <a:noFill/>
                <a:round/>
                <a:headEnd/>
                <a:tailEnd/>
              </a:ln>
            </p:spPr>
            <p:txBody>
              <a:bodyPr/>
              <a:lstStyle/>
              <a:p>
                <a:endParaRPr lang="en-US" dirty="0"/>
              </a:p>
            </p:txBody>
          </p:sp>
        </p:grpSp>
        <p:grpSp>
          <p:nvGrpSpPr>
            <p:cNvPr id="4" name="Group 821"/>
            <p:cNvGrpSpPr>
              <a:grpSpLocks/>
            </p:cNvGrpSpPr>
            <p:nvPr/>
          </p:nvGrpSpPr>
          <p:grpSpPr bwMode="auto">
            <a:xfrm>
              <a:off x="11" y="762"/>
              <a:ext cx="3452" cy="3328"/>
              <a:chOff x="11" y="762"/>
              <a:chExt cx="3452" cy="3328"/>
            </a:xfrm>
          </p:grpSpPr>
          <p:sp>
            <p:nvSpPr>
              <p:cNvPr id="55317" name="Freeform 621"/>
              <p:cNvSpPr>
                <a:spLocks/>
              </p:cNvSpPr>
              <p:nvPr/>
            </p:nvSpPr>
            <p:spPr bwMode="auto">
              <a:xfrm>
                <a:off x="1109" y="1665"/>
                <a:ext cx="6" cy="16"/>
              </a:xfrm>
              <a:custGeom>
                <a:avLst/>
                <a:gdLst>
                  <a:gd name="T0" fmla="*/ 6 w 6"/>
                  <a:gd name="T1" fmla="*/ 0 h 16"/>
                  <a:gd name="T2" fmla="*/ 6 w 6"/>
                  <a:gd name="T3" fmla="*/ 0 h 16"/>
                  <a:gd name="T4" fmla="*/ 0 w 6"/>
                  <a:gd name="T5" fmla="*/ 0 h 16"/>
                  <a:gd name="T6" fmla="*/ 0 w 6"/>
                  <a:gd name="T7" fmla="*/ 5 h 16"/>
                  <a:gd name="T8" fmla="*/ 0 w 6"/>
                  <a:gd name="T9" fmla="*/ 5 h 16"/>
                  <a:gd name="T10" fmla="*/ 0 w 6"/>
                  <a:gd name="T11" fmla="*/ 11 h 16"/>
                  <a:gd name="T12" fmla="*/ 0 w 6"/>
                  <a:gd name="T13" fmla="*/ 11 h 16"/>
                  <a:gd name="T14" fmla="*/ 6 w 6"/>
                  <a:gd name="T15" fmla="*/ 11 h 16"/>
                  <a:gd name="T16" fmla="*/ 6 w 6"/>
                  <a:gd name="T17" fmla="*/ 16 h 16"/>
                  <a:gd name="T18" fmla="*/ 6 w 6"/>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16"/>
                  <a:gd name="T32" fmla="*/ 6 w 6"/>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16">
                    <a:moveTo>
                      <a:pt x="6" y="0"/>
                    </a:moveTo>
                    <a:lnTo>
                      <a:pt x="6" y="0"/>
                    </a:lnTo>
                    <a:lnTo>
                      <a:pt x="0" y="0"/>
                    </a:lnTo>
                    <a:lnTo>
                      <a:pt x="0" y="5"/>
                    </a:lnTo>
                    <a:lnTo>
                      <a:pt x="0" y="11"/>
                    </a:lnTo>
                    <a:lnTo>
                      <a:pt x="6" y="11"/>
                    </a:lnTo>
                    <a:lnTo>
                      <a:pt x="6" y="16"/>
                    </a:lnTo>
                    <a:lnTo>
                      <a:pt x="6" y="0"/>
                    </a:lnTo>
                    <a:close/>
                  </a:path>
                </a:pathLst>
              </a:custGeom>
              <a:solidFill>
                <a:srgbClr val="000000"/>
              </a:solidFill>
              <a:ln w="9525">
                <a:noFill/>
                <a:round/>
                <a:headEnd/>
                <a:tailEnd/>
              </a:ln>
            </p:spPr>
            <p:txBody>
              <a:bodyPr/>
              <a:lstStyle/>
              <a:p>
                <a:endParaRPr lang="en-US" dirty="0"/>
              </a:p>
            </p:txBody>
          </p:sp>
          <p:sp>
            <p:nvSpPr>
              <p:cNvPr id="55318" name="Rectangle 622"/>
              <p:cNvSpPr>
                <a:spLocks noChangeArrowheads="1"/>
              </p:cNvSpPr>
              <p:nvPr/>
            </p:nvSpPr>
            <p:spPr bwMode="auto">
              <a:xfrm>
                <a:off x="2537" y="2552"/>
                <a:ext cx="926" cy="377"/>
              </a:xfrm>
              <a:prstGeom prst="rect">
                <a:avLst/>
              </a:prstGeom>
              <a:solidFill>
                <a:srgbClr val="DDDDDC"/>
              </a:solidFill>
              <a:ln w="6" cap="rnd">
                <a:solidFill>
                  <a:srgbClr val="24211D"/>
                </a:solidFill>
                <a:round/>
                <a:headEnd/>
                <a:tailEnd/>
              </a:ln>
            </p:spPr>
            <p:txBody>
              <a:bodyPr/>
              <a:lstStyle/>
              <a:p>
                <a:pPr algn="l" eaLnBrk="0" hangingPunct="0"/>
                <a:endParaRPr lang="en-US" sz="1800" dirty="0">
                  <a:solidFill>
                    <a:srgbClr val="000000"/>
                  </a:solidFill>
                </a:endParaRPr>
              </a:p>
            </p:txBody>
          </p:sp>
          <p:sp>
            <p:nvSpPr>
              <p:cNvPr id="55319" name="Rectangle 623"/>
              <p:cNvSpPr>
                <a:spLocks noChangeArrowheads="1"/>
              </p:cNvSpPr>
              <p:nvPr/>
            </p:nvSpPr>
            <p:spPr bwMode="auto">
              <a:xfrm>
                <a:off x="3059" y="2687"/>
                <a:ext cx="371" cy="204"/>
              </a:xfrm>
              <a:prstGeom prst="rect">
                <a:avLst/>
              </a:prstGeom>
              <a:solidFill>
                <a:srgbClr val="FFFFFF"/>
              </a:solidFill>
              <a:ln w="9525">
                <a:noFill/>
                <a:miter lim="800000"/>
                <a:headEnd/>
                <a:tailEnd/>
              </a:ln>
            </p:spPr>
            <p:txBody>
              <a:bodyPr/>
              <a:lstStyle/>
              <a:p>
                <a:pPr algn="l" eaLnBrk="0" hangingPunct="0"/>
                <a:endParaRPr lang="en-US" sz="1800" dirty="0">
                  <a:solidFill>
                    <a:srgbClr val="000000"/>
                  </a:solidFill>
                </a:endParaRPr>
              </a:p>
            </p:txBody>
          </p:sp>
          <p:sp>
            <p:nvSpPr>
              <p:cNvPr id="55320" name="Rectangle 624"/>
              <p:cNvSpPr>
                <a:spLocks noChangeArrowheads="1"/>
              </p:cNvSpPr>
              <p:nvPr/>
            </p:nvSpPr>
            <p:spPr bwMode="auto">
              <a:xfrm>
                <a:off x="3059" y="2687"/>
                <a:ext cx="371" cy="204"/>
              </a:xfrm>
              <a:prstGeom prst="rect">
                <a:avLst/>
              </a:prstGeom>
              <a:noFill/>
              <a:ln w="0">
                <a:solidFill>
                  <a:srgbClr val="000000"/>
                </a:solidFill>
                <a:miter lim="800000"/>
                <a:headEnd/>
                <a:tailEnd/>
              </a:ln>
            </p:spPr>
            <p:txBody>
              <a:bodyPr/>
              <a:lstStyle/>
              <a:p>
                <a:pPr algn="l" eaLnBrk="0" hangingPunct="0"/>
                <a:endParaRPr lang="en-US" sz="1800" dirty="0">
                  <a:solidFill>
                    <a:srgbClr val="000000"/>
                  </a:solidFill>
                </a:endParaRPr>
              </a:p>
            </p:txBody>
          </p:sp>
          <p:sp>
            <p:nvSpPr>
              <p:cNvPr id="55321" name="Rectangle 625"/>
              <p:cNvSpPr>
                <a:spLocks noChangeArrowheads="1"/>
              </p:cNvSpPr>
              <p:nvPr/>
            </p:nvSpPr>
            <p:spPr bwMode="auto">
              <a:xfrm>
                <a:off x="3113" y="2697"/>
                <a:ext cx="323" cy="113"/>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000000"/>
                    </a:solidFill>
                  </a:rPr>
                  <a:t>Packet</a:t>
                </a:r>
                <a:endParaRPr lang="en-US" sz="1800" dirty="0">
                  <a:solidFill>
                    <a:srgbClr val="000000"/>
                  </a:solidFill>
                </a:endParaRPr>
              </a:p>
            </p:txBody>
          </p:sp>
          <p:sp>
            <p:nvSpPr>
              <p:cNvPr id="55322" name="Rectangle 626"/>
              <p:cNvSpPr>
                <a:spLocks noChangeArrowheads="1"/>
              </p:cNvSpPr>
              <p:nvPr/>
            </p:nvSpPr>
            <p:spPr bwMode="auto">
              <a:xfrm>
                <a:off x="3150" y="2788"/>
                <a:ext cx="237" cy="113"/>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000000"/>
                    </a:solidFill>
                  </a:rPr>
                  <a:t>DMA</a:t>
                </a:r>
                <a:endParaRPr lang="en-US" sz="1800" dirty="0">
                  <a:solidFill>
                    <a:srgbClr val="000000"/>
                  </a:solidFill>
                </a:endParaRPr>
              </a:p>
            </p:txBody>
          </p:sp>
          <p:sp>
            <p:nvSpPr>
              <p:cNvPr id="55323" name="Rectangle 627"/>
              <p:cNvSpPr>
                <a:spLocks noChangeArrowheads="1"/>
              </p:cNvSpPr>
              <p:nvPr/>
            </p:nvSpPr>
            <p:spPr bwMode="auto">
              <a:xfrm>
                <a:off x="2666" y="2573"/>
                <a:ext cx="684" cy="97"/>
              </a:xfrm>
              <a:prstGeom prst="rect">
                <a:avLst/>
              </a:prstGeom>
              <a:noFill/>
              <a:ln w="9525">
                <a:noFill/>
                <a:miter lim="800000"/>
                <a:headEnd/>
                <a:tailEnd/>
              </a:ln>
            </p:spPr>
            <p:txBody>
              <a:bodyPr wrap="none" lIns="0" tIns="0" rIns="0" bIns="0">
                <a:spAutoFit/>
              </a:bodyPr>
              <a:lstStyle/>
              <a:p>
                <a:pPr algn="l" eaLnBrk="0" hangingPunct="0"/>
                <a:r>
                  <a:rPr lang="en-US" sz="900" b="1" dirty="0">
                    <a:solidFill>
                      <a:srgbClr val="24211D"/>
                    </a:solidFill>
                  </a:rPr>
                  <a:t>Multicore Navigator</a:t>
                </a:r>
                <a:endParaRPr lang="en-US" sz="1800" dirty="0">
                  <a:solidFill>
                    <a:srgbClr val="000000"/>
                  </a:solidFill>
                </a:endParaRPr>
              </a:p>
            </p:txBody>
          </p:sp>
          <p:sp>
            <p:nvSpPr>
              <p:cNvPr id="55324" name="Rectangle 628"/>
              <p:cNvSpPr>
                <a:spLocks noChangeArrowheads="1"/>
              </p:cNvSpPr>
              <p:nvPr/>
            </p:nvSpPr>
            <p:spPr bwMode="auto">
              <a:xfrm>
                <a:off x="2569" y="2687"/>
                <a:ext cx="452" cy="204"/>
              </a:xfrm>
              <a:prstGeom prst="rect">
                <a:avLst/>
              </a:prstGeom>
              <a:solidFill>
                <a:srgbClr val="FFFFFF"/>
              </a:solidFill>
              <a:ln w="9525">
                <a:noFill/>
                <a:miter lim="800000"/>
                <a:headEnd/>
                <a:tailEnd/>
              </a:ln>
            </p:spPr>
            <p:txBody>
              <a:bodyPr/>
              <a:lstStyle/>
              <a:p>
                <a:pPr algn="l" eaLnBrk="0" hangingPunct="0"/>
                <a:endParaRPr lang="en-US" sz="1800" dirty="0">
                  <a:solidFill>
                    <a:srgbClr val="000000"/>
                  </a:solidFill>
                </a:endParaRPr>
              </a:p>
            </p:txBody>
          </p:sp>
          <p:sp>
            <p:nvSpPr>
              <p:cNvPr id="55325" name="Rectangle 629"/>
              <p:cNvSpPr>
                <a:spLocks noChangeArrowheads="1"/>
              </p:cNvSpPr>
              <p:nvPr/>
            </p:nvSpPr>
            <p:spPr bwMode="auto">
              <a:xfrm>
                <a:off x="2569" y="2687"/>
                <a:ext cx="452" cy="204"/>
              </a:xfrm>
              <a:prstGeom prst="rect">
                <a:avLst/>
              </a:prstGeom>
              <a:noFill/>
              <a:ln w="0">
                <a:solidFill>
                  <a:srgbClr val="000000"/>
                </a:solidFill>
                <a:miter lim="800000"/>
                <a:headEnd/>
                <a:tailEnd/>
              </a:ln>
            </p:spPr>
            <p:txBody>
              <a:bodyPr/>
              <a:lstStyle/>
              <a:p>
                <a:pPr algn="l" eaLnBrk="0" hangingPunct="0"/>
                <a:endParaRPr lang="en-US" sz="1800" dirty="0">
                  <a:solidFill>
                    <a:srgbClr val="000000"/>
                  </a:solidFill>
                </a:endParaRPr>
              </a:p>
            </p:txBody>
          </p:sp>
          <p:sp>
            <p:nvSpPr>
              <p:cNvPr id="55326" name="Rectangle 630"/>
              <p:cNvSpPr>
                <a:spLocks noChangeArrowheads="1"/>
              </p:cNvSpPr>
              <p:nvPr/>
            </p:nvSpPr>
            <p:spPr bwMode="auto">
              <a:xfrm>
                <a:off x="2660" y="2691"/>
                <a:ext cx="313" cy="113"/>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000000"/>
                    </a:solidFill>
                  </a:rPr>
                  <a:t>Queue</a:t>
                </a:r>
                <a:endParaRPr lang="en-US" sz="1800" dirty="0">
                  <a:solidFill>
                    <a:srgbClr val="000000"/>
                  </a:solidFill>
                </a:endParaRPr>
              </a:p>
            </p:txBody>
          </p:sp>
          <p:sp>
            <p:nvSpPr>
              <p:cNvPr id="55327" name="Rectangle 631"/>
              <p:cNvSpPr>
                <a:spLocks noChangeArrowheads="1"/>
              </p:cNvSpPr>
              <p:nvPr/>
            </p:nvSpPr>
            <p:spPr bwMode="auto">
              <a:xfrm>
                <a:off x="2623" y="2783"/>
                <a:ext cx="399" cy="113"/>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000000"/>
                    </a:solidFill>
                  </a:rPr>
                  <a:t>Manager</a:t>
                </a:r>
                <a:endParaRPr lang="en-US" sz="1800" dirty="0">
                  <a:solidFill>
                    <a:srgbClr val="000000"/>
                  </a:solidFill>
                </a:endParaRPr>
              </a:p>
            </p:txBody>
          </p:sp>
          <p:sp>
            <p:nvSpPr>
              <p:cNvPr id="55328" name="Line 632"/>
              <p:cNvSpPr>
                <a:spLocks noChangeShapeType="1"/>
              </p:cNvSpPr>
              <p:nvPr/>
            </p:nvSpPr>
            <p:spPr bwMode="auto">
              <a:xfrm>
                <a:off x="2036" y="2821"/>
                <a:ext cx="1" cy="188"/>
              </a:xfrm>
              <a:prstGeom prst="line">
                <a:avLst/>
              </a:prstGeom>
              <a:noFill/>
              <a:ln w="0">
                <a:solidFill>
                  <a:srgbClr val="000000"/>
                </a:solidFill>
                <a:round/>
                <a:headEnd/>
                <a:tailEnd/>
              </a:ln>
            </p:spPr>
            <p:txBody>
              <a:bodyPr/>
              <a:lstStyle/>
              <a:p>
                <a:endParaRPr lang="en-US" dirty="0"/>
              </a:p>
            </p:txBody>
          </p:sp>
          <p:sp>
            <p:nvSpPr>
              <p:cNvPr id="55329" name="Freeform 633"/>
              <p:cNvSpPr>
                <a:spLocks/>
              </p:cNvSpPr>
              <p:nvPr/>
            </p:nvSpPr>
            <p:spPr bwMode="auto">
              <a:xfrm>
                <a:off x="2014" y="2966"/>
                <a:ext cx="43" cy="43"/>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dirty="0"/>
              </a:p>
            </p:txBody>
          </p:sp>
          <p:sp>
            <p:nvSpPr>
              <p:cNvPr id="55330" name="Line 634"/>
              <p:cNvSpPr>
                <a:spLocks noChangeShapeType="1"/>
              </p:cNvSpPr>
              <p:nvPr/>
            </p:nvSpPr>
            <p:spPr bwMode="auto">
              <a:xfrm flipV="1">
                <a:off x="1831" y="2740"/>
                <a:ext cx="1" cy="269"/>
              </a:xfrm>
              <a:prstGeom prst="line">
                <a:avLst/>
              </a:prstGeom>
              <a:noFill/>
              <a:ln w="0">
                <a:solidFill>
                  <a:srgbClr val="000000"/>
                </a:solidFill>
                <a:round/>
                <a:headEnd/>
                <a:tailEnd/>
              </a:ln>
            </p:spPr>
            <p:txBody>
              <a:bodyPr/>
              <a:lstStyle/>
              <a:p>
                <a:endParaRPr lang="en-US" dirty="0"/>
              </a:p>
            </p:txBody>
          </p:sp>
          <p:sp>
            <p:nvSpPr>
              <p:cNvPr id="55331" name="Freeform 635"/>
              <p:cNvSpPr>
                <a:spLocks/>
              </p:cNvSpPr>
              <p:nvPr/>
            </p:nvSpPr>
            <p:spPr bwMode="auto">
              <a:xfrm>
                <a:off x="1809" y="2966"/>
                <a:ext cx="44" cy="43"/>
              </a:xfrm>
              <a:custGeom>
                <a:avLst/>
                <a:gdLst>
                  <a:gd name="T0" fmla="*/ 22 w 44"/>
                  <a:gd name="T1" fmla="*/ 43 h 43"/>
                  <a:gd name="T2" fmla="*/ 0 w 44"/>
                  <a:gd name="T3" fmla="*/ 0 h 43"/>
                  <a:gd name="T4" fmla="*/ 44 w 44"/>
                  <a:gd name="T5" fmla="*/ 0 h 43"/>
                  <a:gd name="T6" fmla="*/ 22 w 44"/>
                  <a:gd name="T7" fmla="*/ 43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22" y="43"/>
                    </a:moveTo>
                    <a:lnTo>
                      <a:pt x="0" y="0"/>
                    </a:lnTo>
                    <a:lnTo>
                      <a:pt x="44" y="0"/>
                    </a:lnTo>
                    <a:lnTo>
                      <a:pt x="22" y="43"/>
                    </a:lnTo>
                    <a:close/>
                  </a:path>
                </a:pathLst>
              </a:custGeom>
              <a:solidFill>
                <a:srgbClr val="000000"/>
              </a:solidFill>
              <a:ln w="9525">
                <a:noFill/>
                <a:round/>
                <a:headEnd/>
                <a:tailEnd/>
              </a:ln>
            </p:spPr>
            <p:txBody>
              <a:bodyPr/>
              <a:lstStyle/>
              <a:p>
                <a:endParaRPr lang="en-US" dirty="0"/>
              </a:p>
            </p:txBody>
          </p:sp>
          <p:sp>
            <p:nvSpPr>
              <p:cNvPr id="55332" name="Line 636"/>
              <p:cNvSpPr>
                <a:spLocks noChangeShapeType="1"/>
              </p:cNvSpPr>
              <p:nvPr/>
            </p:nvSpPr>
            <p:spPr bwMode="auto">
              <a:xfrm>
                <a:off x="1831" y="2740"/>
                <a:ext cx="695" cy="1"/>
              </a:xfrm>
              <a:prstGeom prst="line">
                <a:avLst/>
              </a:prstGeom>
              <a:noFill/>
              <a:ln w="0">
                <a:solidFill>
                  <a:srgbClr val="000000"/>
                </a:solidFill>
                <a:round/>
                <a:headEnd/>
                <a:tailEnd/>
              </a:ln>
            </p:spPr>
            <p:txBody>
              <a:bodyPr/>
              <a:lstStyle/>
              <a:p>
                <a:endParaRPr lang="en-US" dirty="0"/>
              </a:p>
            </p:txBody>
          </p:sp>
          <p:sp>
            <p:nvSpPr>
              <p:cNvPr id="55333" name="Freeform 637"/>
              <p:cNvSpPr>
                <a:spLocks/>
              </p:cNvSpPr>
              <p:nvPr/>
            </p:nvSpPr>
            <p:spPr bwMode="auto">
              <a:xfrm>
                <a:off x="2483" y="2719"/>
                <a:ext cx="43" cy="43"/>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dirty="0"/>
              </a:p>
            </p:txBody>
          </p:sp>
          <p:sp>
            <p:nvSpPr>
              <p:cNvPr id="55334" name="Line 638"/>
              <p:cNvSpPr>
                <a:spLocks noChangeShapeType="1"/>
              </p:cNvSpPr>
              <p:nvPr/>
            </p:nvSpPr>
            <p:spPr bwMode="auto">
              <a:xfrm>
                <a:off x="2036" y="2821"/>
                <a:ext cx="490" cy="1"/>
              </a:xfrm>
              <a:prstGeom prst="line">
                <a:avLst/>
              </a:prstGeom>
              <a:noFill/>
              <a:ln w="0">
                <a:solidFill>
                  <a:srgbClr val="000000"/>
                </a:solidFill>
                <a:round/>
                <a:headEnd/>
                <a:tailEnd/>
              </a:ln>
            </p:spPr>
            <p:txBody>
              <a:bodyPr/>
              <a:lstStyle/>
              <a:p>
                <a:endParaRPr lang="en-US" dirty="0"/>
              </a:p>
            </p:txBody>
          </p:sp>
          <p:sp>
            <p:nvSpPr>
              <p:cNvPr id="55335" name="Freeform 639"/>
              <p:cNvSpPr>
                <a:spLocks/>
              </p:cNvSpPr>
              <p:nvPr/>
            </p:nvSpPr>
            <p:spPr bwMode="auto">
              <a:xfrm>
                <a:off x="2483" y="2800"/>
                <a:ext cx="43" cy="43"/>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dirty="0"/>
              </a:p>
            </p:txBody>
          </p:sp>
          <p:sp>
            <p:nvSpPr>
              <p:cNvPr id="55336" name="Rectangle 640"/>
              <p:cNvSpPr>
                <a:spLocks noChangeArrowheads="1"/>
              </p:cNvSpPr>
              <p:nvPr/>
            </p:nvSpPr>
            <p:spPr bwMode="auto">
              <a:xfrm>
                <a:off x="684" y="3020"/>
                <a:ext cx="161" cy="548"/>
              </a:xfrm>
              <a:prstGeom prst="rect">
                <a:avLst/>
              </a:prstGeom>
              <a:solidFill>
                <a:srgbClr val="FFFFFF"/>
              </a:solidFill>
              <a:ln w="9525">
                <a:noFill/>
                <a:miter lim="800000"/>
                <a:headEnd/>
                <a:tailEnd/>
              </a:ln>
            </p:spPr>
            <p:txBody>
              <a:bodyPr/>
              <a:lstStyle/>
              <a:p>
                <a:pPr algn="l" eaLnBrk="0" hangingPunct="0"/>
                <a:endParaRPr lang="en-US" sz="1800" dirty="0">
                  <a:solidFill>
                    <a:srgbClr val="000000"/>
                  </a:solidFill>
                </a:endParaRPr>
              </a:p>
            </p:txBody>
          </p:sp>
          <p:sp>
            <p:nvSpPr>
              <p:cNvPr id="55337" name="Rectangle 641"/>
              <p:cNvSpPr>
                <a:spLocks noChangeArrowheads="1"/>
              </p:cNvSpPr>
              <p:nvPr/>
            </p:nvSpPr>
            <p:spPr bwMode="auto">
              <a:xfrm>
                <a:off x="684" y="3020"/>
                <a:ext cx="161" cy="548"/>
              </a:xfrm>
              <a:prstGeom prst="rect">
                <a:avLst/>
              </a:prstGeom>
              <a:noFill/>
              <a:ln w="0">
                <a:solidFill>
                  <a:srgbClr val="000000"/>
                </a:solidFill>
                <a:miter lim="800000"/>
                <a:headEnd/>
                <a:tailEnd/>
              </a:ln>
            </p:spPr>
            <p:txBody>
              <a:bodyPr/>
              <a:lstStyle/>
              <a:p>
                <a:pPr algn="l" eaLnBrk="0" hangingPunct="0"/>
                <a:endParaRPr lang="en-US" sz="1800" dirty="0">
                  <a:solidFill>
                    <a:srgbClr val="000000"/>
                  </a:solidFill>
                </a:endParaRPr>
              </a:p>
            </p:txBody>
          </p:sp>
          <p:sp>
            <p:nvSpPr>
              <p:cNvPr id="55338" name="Rectangle 642"/>
              <p:cNvSpPr>
                <a:spLocks noChangeArrowheads="1"/>
              </p:cNvSpPr>
              <p:nvPr/>
            </p:nvSpPr>
            <p:spPr bwMode="auto">
              <a:xfrm rot="-5400000">
                <a:off x="718" y="3318"/>
                <a:ext cx="108" cy="113"/>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000000"/>
                    </a:solidFill>
                  </a:rPr>
                  <a:t>O</a:t>
                </a:r>
                <a:endParaRPr lang="en-US" sz="1800" dirty="0">
                  <a:solidFill>
                    <a:srgbClr val="000000"/>
                  </a:solidFill>
                </a:endParaRPr>
              </a:p>
            </p:txBody>
          </p:sp>
          <p:sp>
            <p:nvSpPr>
              <p:cNvPr id="55339" name="Rectangle 643"/>
              <p:cNvSpPr>
                <a:spLocks noChangeArrowheads="1"/>
              </p:cNvSpPr>
              <p:nvPr/>
            </p:nvSpPr>
            <p:spPr bwMode="auto">
              <a:xfrm rot="-5400000">
                <a:off x="737" y="3272"/>
                <a:ext cx="70" cy="113"/>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000000"/>
                    </a:solidFill>
                  </a:rPr>
                  <a:t>t</a:t>
                </a:r>
                <a:endParaRPr lang="en-US" sz="1800" dirty="0">
                  <a:solidFill>
                    <a:srgbClr val="000000"/>
                  </a:solidFill>
                </a:endParaRPr>
              </a:p>
            </p:txBody>
          </p:sp>
          <p:sp>
            <p:nvSpPr>
              <p:cNvPr id="55340" name="Rectangle 644"/>
              <p:cNvSpPr>
                <a:spLocks noChangeArrowheads="1"/>
              </p:cNvSpPr>
              <p:nvPr/>
            </p:nvSpPr>
            <p:spPr bwMode="auto">
              <a:xfrm rot="-5400000">
                <a:off x="723" y="3226"/>
                <a:ext cx="97" cy="113"/>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000000"/>
                    </a:solidFill>
                  </a:rPr>
                  <a:t>h</a:t>
                </a:r>
                <a:endParaRPr lang="en-US" sz="1800" dirty="0">
                  <a:solidFill>
                    <a:srgbClr val="000000"/>
                  </a:solidFill>
                </a:endParaRPr>
              </a:p>
            </p:txBody>
          </p:sp>
          <p:sp>
            <p:nvSpPr>
              <p:cNvPr id="55341" name="Rectangle 645"/>
              <p:cNvSpPr>
                <a:spLocks noChangeArrowheads="1"/>
              </p:cNvSpPr>
              <p:nvPr/>
            </p:nvSpPr>
            <p:spPr bwMode="auto">
              <a:xfrm rot="-5400000">
                <a:off x="726" y="3180"/>
                <a:ext cx="92" cy="113"/>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000000"/>
                    </a:solidFill>
                  </a:rPr>
                  <a:t>e</a:t>
                </a:r>
                <a:endParaRPr lang="en-US" sz="1800" dirty="0">
                  <a:solidFill>
                    <a:srgbClr val="000000"/>
                  </a:solidFill>
                </a:endParaRPr>
              </a:p>
            </p:txBody>
          </p:sp>
          <p:sp>
            <p:nvSpPr>
              <p:cNvPr id="55342" name="Rectangle 646"/>
              <p:cNvSpPr>
                <a:spLocks noChangeArrowheads="1"/>
              </p:cNvSpPr>
              <p:nvPr/>
            </p:nvSpPr>
            <p:spPr bwMode="auto">
              <a:xfrm rot="-5400000">
                <a:off x="734" y="3140"/>
                <a:ext cx="76" cy="113"/>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000000"/>
                    </a:solidFill>
                  </a:rPr>
                  <a:t>r</a:t>
                </a:r>
                <a:endParaRPr lang="en-US" sz="1800" dirty="0">
                  <a:solidFill>
                    <a:srgbClr val="000000"/>
                  </a:solidFill>
                </a:endParaRPr>
              </a:p>
            </p:txBody>
          </p:sp>
          <p:sp>
            <p:nvSpPr>
              <p:cNvPr id="55343" name="Rectangle 647"/>
              <p:cNvSpPr>
                <a:spLocks noChangeArrowheads="1"/>
              </p:cNvSpPr>
              <p:nvPr/>
            </p:nvSpPr>
            <p:spPr bwMode="auto">
              <a:xfrm rot="-5400000">
                <a:off x="726" y="3100"/>
                <a:ext cx="92" cy="113"/>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000000"/>
                    </a:solidFill>
                  </a:rPr>
                  <a:t>s</a:t>
                </a:r>
                <a:endParaRPr lang="en-US" sz="1800" dirty="0">
                  <a:solidFill>
                    <a:srgbClr val="000000"/>
                  </a:solidFill>
                </a:endParaRPr>
              </a:p>
            </p:txBody>
          </p:sp>
          <p:sp>
            <p:nvSpPr>
              <p:cNvPr id="55344" name="Line 648"/>
              <p:cNvSpPr>
                <a:spLocks noChangeShapeType="1"/>
              </p:cNvSpPr>
              <p:nvPr/>
            </p:nvSpPr>
            <p:spPr bwMode="auto">
              <a:xfrm>
                <a:off x="759" y="2498"/>
                <a:ext cx="1" cy="511"/>
              </a:xfrm>
              <a:prstGeom prst="line">
                <a:avLst/>
              </a:prstGeom>
              <a:noFill/>
              <a:ln w="0">
                <a:solidFill>
                  <a:srgbClr val="000000"/>
                </a:solidFill>
                <a:round/>
                <a:headEnd/>
                <a:tailEnd/>
              </a:ln>
            </p:spPr>
            <p:txBody>
              <a:bodyPr/>
              <a:lstStyle/>
              <a:p>
                <a:endParaRPr lang="en-US" dirty="0"/>
              </a:p>
            </p:txBody>
          </p:sp>
          <p:sp>
            <p:nvSpPr>
              <p:cNvPr id="55345" name="Freeform 649"/>
              <p:cNvSpPr>
                <a:spLocks/>
              </p:cNvSpPr>
              <p:nvPr/>
            </p:nvSpPr>
            <p:spPr bwMode="auto">
              <a:xfrm>
                <a:off x="738" y="2498"/>
                <a:ext cx="48" cy="43"/>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dirty="0"/>
              </a:p>
            </p:txBody>
          </p:sp>
          <p:sp>
            <p:nvSpPr>
              <p:cNvPr id="55346" name="Freeform 650"/>
              <p:cNvSpPr>
                <a:spLocks/>
              </p:cNvSpPr>
              <p:nvPr/>
            </p:nvSpPr>
            <p:spPr bwMode="auto">
              <a:xfrm>
                <a:off x="738" y="2966"/>
                <a:ext cx="48" cy="43"/>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dirty="0"/>
              </a:p>
            </p:txBody>
          </p:sp>
          <p:sp>
            <p:nvSpPr>
              <p:cNvPr id="55347" name="Line 651"/>
              <p:cNvSpPr>
                <a:spLocks noChangeShapeType="1"/>
              </p:cNvSpPr>
              <p:nvPr/>
            </p:nvSpPr>
            <p:spPr bwMode="auto">
              <a:xfrm>
                <a:off x="1976" y="3579"/>
                <a:ext cx="1" cy="511"/>
              </a:xfrm>
              <a:prstGeom prst="line">
                <a:avLst/>
              </a:prstGeom>
              <a:noFill/>
              <a:ln w="0">
                <a:solidFill>
                  <a:srgbClr val="000000"/>
                </a:solidFill>
                <a:round/>
                <a:headEnd/>
                <a:tailEnd/>
              </a:ln>
            </p:spPr>
            <p:txBody>
              <a:bodyPr/>
              <a:lstStyle/>
              <a:p>
                <a:endParaRPr lang="en-US" dirty="0"/>
              </a:p>
            </p:txBody>
          </p:sp>
          <p:sp>
            <p:nvSpPr>
              <p:cNvPr id="55348" name="Freeform 652"/>
              <p:cNvSpPr>
                <a:spLocks/>
              </p:cNvSpPr>
              <p:nvPr/>
            </p:nvSpPr>
            <p:spPr bwMode="auto">
              <a:xfrm>
                <a:off x="1955" y="3579"/>
                <a:ext cx="43" cy="43"/>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dirty="0"/>
              </a:p>
            </p:txBody>
          </p:sp>
          <p:sp>
            <p:nvSpPr>
              <p:cNvPr id="55349" name="Freeform 653"/>
              <p:cNvSpPr>
                <a:spLocks/>
              </p:cNvSpPr>
              <p:nvPr/>
            </p:nvSpPr>
            <p:spPr bwMode="auto">
              <a:xfrm>
                <a:off x="1955" y="4047"/>
                <a:ext cx="43" cy="43"/>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dirty="0"/>
              </a:p>
            </p:txBody>
          </p:sp>
          <p:sp>
            <p:nvSpPr>
              <p:cNvPr id="55350" name="Line 654"/>
              <p:cNvSpPr>
                <a:spLocks noChangeShapeType="1"/>
              </p:cNvSpPr>
              <p:nvPr/>
            </p:nvSpPr>
            <p:spPr bwMode="auto">
              <a:xfrm>
                <a:off x="1777" y="3579"/>
                <a:ext cx="1" cy="511"/>
              </a:xfrm>
              <a:prstGeom prst="line">
                <a:avLst/>
              </a:prstGeom>
              <a:noFill/>
              <a:ln w="0">
                <a:solidFill>
                  <a:srgbClr val="000000"/>
                </a:solidFill>
                <a:round/>
                <a:headEnd/>
                <a:tailEnd/>
              </a:ln>
            </p:spPr>
            <p:txBody>
              <a:bodyPr/>
              <a:lstStyle/>
              <a:p>
                <a:endParaRPr lang="en-US" dirty="0"/>
              </a:p>
            </p:txBody>
          </p:sp>
          <p:sp>
            <p:nvSpPr>
              <p:cNvPr id="55351" name="Freeform 655"/>
              <p:cNvSpPr>
                <a:spLocks/>
              </p:cNvSpPr>
              <p:nvPr/>
            </p:nvSpPr>
            <p:spPr bwMode="auto">
              <a:xfrm>
                <a:off x="1756" y="3579"/>
                <a:ext cx="48" cy="43"/>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dirty="0"/>
              </a:p>
            </p:txBody>
          </p:sp>
          <p:sp>
            <p:nvSpPr>
              <p:cNvPr id="55352" name="Freeform 656"/>
              <p:cNvSpPr>
                <a:spLocks/>
              </p:cNvSpPr>
              <p:nvPr/>
            </p:nvSpPr>
            <p:spPr bwMode="auto">
              <a:xfrm>
                <a:off x="1756" y="4047"/>
                <a:ext cx="48" cy="43"/>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dirty="0"/>
              </a:p>
            </p:txBody>
          </p:sp>
          <p:sp>
            <p:nvSpPr>
              <p:cNvPr id="55353" name="Line 657"/>
              <p:cNvSpPr>
                <a:spLocks noChangeShapeType="1"/>
              </p:cNvSpPr>
              <p:nvPr/>
            </p:nvSpPr>
            <p:spPr bwMode="auto">
              <a:xfrm>
                <a:off x="1573" y="3579"/>
                <a:ext cx="1" cy="511"/>
              </a:xfrm>
              <a:prstGeom prst="line">
                <a:avLst/>
              </a:prstGeom>
              <a:noFill/>
              <a:ln w="0">
                <a:solidFill>
                  <a:srgbClr val="000000"/>
                </a:solidFill>
                <a:round/>
                <a:headEnd/>
                <a:tailEnd/>
              </a:ln>
            </p:spPr>
            <p:txBody>
              <a:bodyPr/>
              <a:lstStyle/>
              <a:p>
                <a:endParaRPr lang="en-US" dirty="0"/>
              </a:p>
            </p:txBody>
          </p:sp>
          <p:sp>
            <p:nvSpPr>
              <p:cNvPr id="55354" name="Freeform 658"/>
              <p:cNvSpPr>
                <a:spLocks/>
              </p:cNvSpPr>
              <p:nvPr/>
            </p:nvSpPr>
            <p:spPr bwMode="auto">
              <a:xfrm>
                <a:off x="1551" y="3579"/>
                <a:ext cx="43" cy="43"/>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dirty="0"/>
              </a:p>
            </p:txBody>
          </p:sp>
          <p:sp>
            <p:nvSpPr>
              <p:cNvPr id="55355" name="Freeform 659"/>
              <p:cNvSpPr>
                <a:spLocks/>
              </p:cNvSpPr>
              <p:nvPr/>
            </p:nvSpPr>
            <p:spPr bwMode="auto">
              <a:xfrm>
                <a:off x="1551" y="4047"/>
                <a:ext cx="43" cy="43"/>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dirty="0"/>
              </a:p>
            </p:txBody>
          </p:sp>
          <p:sp>
            <p:nvSpPr>
              <p:cNvPr id="55356" name="Line 660"/>
              <p:cNvSpPr>
                <a:spLocks noChangeShapeType="1"/>
              </p:cNvSpPr>
              <p:nvPr/>
            </p:nvSpPr>
            <p:spPr bwMode="auto">
              <a:xfrm>
                <a:off x="1373" y="3579"/>
                <a:ext cx="1" cy="511"/>
              </a:xfrm>
              <a:prstGeom prst="line">
                <a:avLst/>
              </a:prstGeom>
              <a:noFill/>
              <a:ln w="0">
                <a:solidFill>
                  <a:srgbClr val="000000"/>
                </a:solidFill>
                <a:round/>
                <a:headEnd/>
                <a:tailEnd/>
              </a:ln>
            </p:spPr>
            <p:txBody>
              <a:bodyPr/>
              <a:lstStyle/>
              <a:p>
                <a:endParaRPr lang="en-US" dirty="0"/>
              </a:p>
            </p:txBody>
          </p:sp>
          <p:sp>
            <p:nvSpPr>
              <p:cNvPr id="55357" name="Freeform 661"/>
              <p:cNvSpPr>
                <a:spLocks/>
              </p:cNvSpPr>
              <p:nvPr/>
            </p:nvSpPr>
            <p:spPr bwMode="auto">
              <a:xfrm>
                <a:off x="1352" y="3579"/>
                <a:ext cx="43" cy="43"/>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dirty="0"/>
              </a:p>
            </p:txBody>
          </p:sp>
          <p:sp>
            <p:nvSpPr>
              <p:cNvPr id="55358" name="Freeform 662"/>
              <p:cNvSpPr>
                <a:spLocks/>
              </p:cNvSpPr>
              <p:nvPr/>
            </p:nvSpPr>
            <p:spPr bwMode="auto">
              <a:xfrm>
                <a:off x="1352" y="4047"/>
                <a:ext cx="43" cy="43"/>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dirty="0"/>
              </a:p>
            </p:txBody>
          </p:sp>
          <p:sp>
            <p:nvSpPr>
              <p:cNvPr id="55359" name="Line 663"/>
              <p:cNvSpPr>
                <a:spLocks noChangeShapeType="1"/>
              </p:cNvSpPr>
              <p:nvPr/>
            </p:nvSpPr>
            <p:spPr bwMode="auto">
              <a:xfrm>
                <a:off x="1169" y="3579"/>
                <a:ext cx="1" cy="511"/>
              </a:xfrm>
              <a:prstGeom prst="line">
                <a:avLst/>
              </a:prstGeom>
              <a:noFill/>
              <a:ln w="0">
                <a:solidFill>
                  <a:srgbClr val="000000"/>
                </a:solidFill>
                <a:round/>
                <a:headEnd/>
                <a:tailEnd/>
              </a:ln>
            </p:spPr>
            <p:txBody>
              <a:bodyPr/>
              <a:lstStyle/>
              <a:p>
                <a:endParaRPr lang="en-US" dirty="0"/>
              </a:p>
            </p:txBody>
          </p:sp>
          <p:sp>
            <p:nvSpPr>
              <p:cNvPr id="55360" name="Freeform 664"/>
              <p:cNvSpPr>
                <a:spLocks/>
              </p:cNvSpPr>
              <p:nvPr/>
            </p:nvSpPr>
            <p:spPr bwMode="auto">
              <a:xfrm>
                <a:off x="1147" y="3579"/>
                <a:ext cx="43" cy="43"/>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dirty="0"/>
              </a:p>
            </p:txBody>
          </p:sp>
          <p:sp>
            <p:nvSpPr>
              <p:cNvPr id="55361" name="Freeform 665"/>
              <p:cNvSpPr>
                <a:spLocks/>
              </p:cNvSpPr>
              <p:nvPr/>
            </p:nvSpPr>
            <p:spPr bwMode="auto">
              <a:xfrm>
                <a:off x="1147" y="4047"/>
                <a:ext cx="43" cy="43"/>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dirty="0"/>
              </a:p>
            </p:txBody>
          </p:sp>
          <p:sp>
            <p:nvSpPr>
              <p:cNvPr id="55362" name="Line 666"/>
              <p:cNvSpPr>
                <a:spLocks noChangeShapeType="1"/>
              </p:cNvSpPr>
              <p:nvPr/>
            </p:nvSpPr>
            <p:spPr bwMode="auto">
              <a:xfrm>
                <a:off x="969" y="3579"/>
                <a:ext cx="1" cy="511"/>
              </a:xfrm>
              <a:prstGeom prst="line">
                <a:avLst/>
              </a:prstGeom>
              <a:noFill/>
              <a:ln w="0">
                <a:solidFill>
                  <a:srgbClr val="000000"/>
                </a:solidFill>
                <a:round/>
                <a:headEnd/>
                <a:tailEnd/>
              </a:ln>
            </p:spPr>
            <p:txBody>
              <a:bodyPr/>
              <a:lstStyle/>
              <a:p>
                <a:endParaRPr lang="en-US" dirty="0"/>
              </a:p>
            </p:txBody>
          </p:sp>
          <p:sp>
            <p:nvSpPr>
              <p:cNvPr id="55363" name="Freeform 667"/>
              <p:cNvSpPr>
                <a:spLocks/>
              </p:cNvSpPr>
              <p:nvPr/>
            </p:nvSpPr>
            <p:spPr bwMode="auto">
              <a:xfrm>
                <a:off x="948" y="3579"/>
                <a:ext cx="43" cy="43"/>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dirty="0"/>
              </a:p>
            </p:txBody>
          </p:sp>
          <p:sp>
            <p:nvSpPr>
              <p:cNvPr id="55364" name="Freeform 668"/>
              <p:cNvSpPr>
                <a:spLocks/>
              </p:cNvSpPr>
              <p:nvPr/>
            </p:nvSpPr>
            <p:spPr bwMode="auto">
              <a:xfrm>
                <a:off x="948" y="4047"/>
                <a:ext cx="43" cy="43"/>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dirty="0"/>
              </a:p>
            </p:txBody>
          </p:sp>
          <p:sp>
            <p:nvSpPr>
              <p:cNvPr id="55365" name="Line 669"/>
              <p:cNvSpPr>
                <a:spLocks noChangeShapeType="1"/>
              </p:cNvSpPr>
              <p:nvPr/>
            </p:nvSpPr>
            <p:spPr bwMode="auto">
              <a:xfrm>
                <a:off x="759" y="3579"/>
                <a:ext cx="1" cy="511"/>
              </a:xfrm>
              <a:prstGeom prst="line">
                <a:avLst/>
              </a:prstGeom>
              <a:noFill/>
              <a:ln w="0">
                <a:solidFill>
                  <a:srgbClr val="000000"/>
                </a:solidFill>
                <a:round/>
                <a:headEnd/>
                <a:tailEnd/>
              </a:ln>
            </p:spPr>
            <p:txBody>
              <a:bodyPr/>
              <a:lstStyle/>
              <a:p>
                <a:endParaRPr lang="en-US" dirty="0"/>
              </a:p>
            </p:txBody>
          </p:sp>
          <p:sp>
            <p:nvSpPr>
              <p:cNvPr id="55366" name="Freeform 670"/>
              <p:cNvSpPr>
                <a:spLocks/>
              </p:cNvSpPr>
              <p:nvPr/>
            </p:nvSpPr>
            <p:spPr bwMode="auto">
              <a:xfrm>
                <a:off x="738" y="3579"/>
                <a:ext cx="48" cy="43"/>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dirty="0"/>
              </a:p>
            </p:txBody>
          </p:sp>
          <p:sp>
            <p:nvSpPr>
              <p:cNvPr id="55367" name="Freeform 671"/>
              <p:cNvSpPr>
                <a:spLocks/>
              </p:cNvSpPr>
              <p:nvPr/>
            </p:nvSpPr>
            <p:spPr bwMode="auto">
              <a:xfrm>
                <a:off x="738" y="4047"/>
                <a:ext cx="48" cy="43"/>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dirty="0"/>
              </a:p>
            </p:txBody>
          </p:sp>
          <p:sp>
            <p:nvSpPr>
              <p:cNvPr id="55368" name="Rectangle 672"/>
              <p:cNvSpPr>
                <a:spLocks noChangeArrowheads="1"/>
              </p:cNvSpPr>
              <p:nvPr/>
            </p:nvSpPr>
            <p:spPr bwMode="auto">
              <a:xfrm>
                <a:off x="275" y="1880"/>
                <a:ext cx="425" cy="113"/>
              </a:xfrm>
              <a:prstGeom prst="rect">
                <a:avLst/>
              </a:prstGeom>
              <a:solidFill>
                <a:srgbClr val="FFFFFF"/>
              </a:solidFill>
              <a:ln w="6" cap="rnd">
                <a:solidFill>
                  <a:srgbClr val="000000"/>
                </a:solidFill>
                <a:round/>
                <a:headEnd/>
                <a:tailEnd/>
              </a:ln>
            </p:spPr>
            <p:txBody>
              <a:bodyPr/>
              <a:lstStyle/>
              <a:p>
                <a:pPr algn="l" eaLnBrk="0" hangingPunct="0"/>
                <a:endParaRPr lang="en-US" sz="1800" dirty="0">
                  <a:solidFill>
                    <a:srgbClr val="000000"/>
                  </a:solidFill>
                </a:endParaRPr>
              </a:p>
            </p:txBody>
          </p:sp>
          <p:sp>
            <p:nvSpPr>
              <p:cNvPr id="55369" name="Rectangle 673"/>
              <p:cNvSpPr>
                <a:spLocks noChangeArrowheads="1"/>
              </p:cNvSpPr>
              <p:nvPr/>
            </p:nvSpPr>
            <p:spPr bwMode="auto">
              <a:xfrm>
                <a:off x="258" y="1864"/>
                <a:ext cx="426" cy="107"/>
              </a:xfrm>
              <a:prstGeom prst="rect">
                <a:avLst/>
              </a:prstGeom>
              <a:solidFill>
                <a:srgbClr val="FFFFFF"/>
              </a:solidFill>
              <a:ln w="6" cap="rnd">
                <a:solidFill>
                  <a:srgbClr val="000000"/>
                </a:solidFill>
                <a:round/>
                <a:headEnd/>
                <a:tailEnd/>
              </a:ln>
            </p:spPr>
            <p:txBody>
              <a:bodyPr/>
              <a:lstStyle/>
              <a:p>
                <a:pPr algn="l" eaLnBrk="0" hangingPunct="0"/>
                <a:endParaRPr lang="en-US" sz="1800" dirty="0">
                  <a:solidFill>
                    <a:srgbClr val="000000"/>
                  </a:solidFill>
                </a:endParaRPr>
              </a:p>
            </p:txBody>
          </p:sp>
          <p:sp>
            <p:nvSpPr>
              <p:cNvPr id="55370" name="Line 674"/>
              <p:cNvSpPr>
                <a:spLocks noChangeShapeType="1"/>
              </p:cNvSpPr>
              <p:nvPr/>
            </p:nvSpPr>
            <p:spPr bwMode="auto">
              <a:xfrm flipH="1">
                <a:off x="705" y="1923"/>
                <a:ext cx="184" cy="1"/>
              </a:xfrm>
              <a:prstGeom prst="line">
                <a:avLst/>
              </a:prstGeom>
              <a:noFill/>
              <a:ln w="0">
                <a:solidFill>
                  <a:srgbClr val="000000"/>
                </a:solidFill>
                <a:round/>
                <a:headEnd/>
                <a:tailEnd/>
              </a:ln>
            </p:spPr>
            <p:txBody>
              <a:bodyPr/>
              <a:lstStyle/>
              <a:p>
                <a:endParaRPr lang="en-US" dirty="0"/>
              </a:p>
            </p:txBody>
          </p:sp>
          <p:sp>
            <p:nvSpPr>
              <p:cNvPr id="55371" name="Freeform 675"/>
              <p:cNvSpPr>
                <a:spLocks/>
              </p:cNvSpPr>
              <p:nvPr/>
            </p:nvSpPr>
            <p:spPr bwMode="auto">
              <a:xfrm>
                <a:off x="845" y="1902"/>
                <a:ext cx="44" cy="43"/>
              </a:xfrm>
              <a:custGeom>
                <a:avLst/>
                <a:gdLst>
                  <a:gd name="T0" fmla="*/ 44 w 44"/>
                  <a:gd name="T1" fmla="*/ 21 h 43"/>
                  <a:gd name="T2" fmla="*/ 0 w 44"/>
                  <a:gd name="T3" fmla="*/ 43 h 43"/>
                  <a:gd name="T4" fmla="*/ 0 w 44"/>
                  <a:gd name="T5" fmla="*/ 0 h 43"/>
                  <a:gd name="T6" fmla="*/ 44 w 44"/>
                  <a:gd name="T7" fmla="*/ 21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44" y="21"/>
                    </a:moveTo>
                    <a:lnTo>
                      <a:pt x="0" y="43"/>
                    </a:lnTo>
                    <a:lnTo>
                      <a:pt x="0" y="0"/>
                    </a:lnTo>
                    <a:lnTo>
                      <a:pt x="44" y="21"/>
                    </a:lnTo>
                    <a:close/>
                  </a:path>
                </a:pathLst>
              </a:custGeom>
              <a:solidFill>
                <a:srgbClr val="000000"/>
              </a:solidFill>
              <a:ln w="9525">
                <a:noFill/>
                <a:round/>
                <a:headEnd/>
                <a:tailEnd/>
              </a:ln>
            </p:spPr>
            <p:txBody>
              <a:bodyPr/>
              <a:lstStyle/>
              <a:p>
                <a:endParaRPr lang="en-US" dirty="0"/>
              </a:p>
            </p:txBody>
          </p:sp>
          <p:sp>
            <p:nvSpPr>
              <p:cNvPr id="55372" name="Freeform 676"/>
              <p:cNvSpPr>
                <a:spLocks/>
              </p:cNvSpPr>
              <p:nvPr/>
            </p:nvSpPr>
            <p:spPr bwMode="auto">
              <a:xfrm>
                <a:off x="705" y="1902"/>
                <a:ext cx="49" cy="43"/>
              </a:xfrm>
              <a:custGeom>
                <a:avLst/>
                <a:gdLst>
                  <a:gd name="T0" fmla="*/ 0 w 49"/>
                  <a:gd name="T1" fmla="*/ 21 h 43"/>
                  <a:gd name="T2" fmla="*/ 49 w 49"/>
                  <a:gd name="T3" fmla="*/ 43 h 43"/>
                  <a:gd name="T4" fmla="*/ 49 w 49"/>
                  <a:gd name="T5" fmla="*/ 0 h 43"/>
                  <a:gd name="T6" fmla="*/ 0 w 49"/>
                  <a:gd name="T7" fmla="*/ 21 h 43"/>
                  <a:gd name="T8" fmla="*/ 0 60000 65536"/>
                  <a:gd name="T9" fmla="*/ 0 60000 65536"/>
                  <a:gd name="T10" fmla="*/ 0 60000 65536"/>
                  <a:gd name="T11" fmla="*/ 0 60000 65536"/>
                  <a:gd name="T12" fmla="*/ 0 w 49"/>
                  <a:gd name="T13" fmla="*/ 0 h 43"/>
                  <a:gd name="T14" fmla="*/ 49 w 49"/>
                  <a:gd name="T15" fmla="*/ 43 h 43"/>
                </a:gdLst>
                <a:ahLst/>
                <a:cxnLst>
                  <a:cxn ang="T8">
                    <a:pos x="T0" y="T1"/>
                  </a:cxn>
                  <a:cxn ang="T9">
                    <a:pos x="T2" y="T3"/>
                  </a:cxn>
                  <a:cxn ang="T10">
                    <a:pos x="T4" y="T5"/>
                  </a:cxn>
                  <a:cxn ang="T11">
                    <a:pos x="T6" y="T7"/>
                  </a:cxn>
                </a:cxnLst>
                <a:rect l="T12" t="T13" r="T14" b="T15"/>
                <a:pathLst>
                  <a:path w="49" h="43">
                    <a:moveTo>
                      <a:pt x="0" y="21"/>
                    </a:moveTo>
                    <a:lnTo>
                      <a:pt x="49" y="43"/>
                    </a:lnTo>
                    <a:lnTo>
                      <a:pt x="49" y="0"/>
                    </a:lnTo>
                    <a:lnTo>
                      <a:pt x="0" y="21"/>
                    </a:lnTo>
                    <a:close/>
                  </a:path>
                </a:pathLst>
              </a:custGeom>
              <a:solidFill>
                <a:srgbClr val="000000"/>
              </a:solidFill>
              <a:ln w="9525">
                <a:noFill/>
                <a:round/>
                <a:headEnd/>
                <a:tailEnd/>
              </a:ln>
            </p:spPr>
            <p:txBody>
              <a:bodyPr/>
              <a:lstStyle/>
              <a:p>
                <a:endParaRPr lang="en-US" dirty="0"/>
              </a:p>
            </p:txBody>
          </p:sp>
          <p:sp>
            <p:nvSpPr>
              <p:cNvPr id="55373" name="Rectangle 677"/>
              <p:cNvSpPr>
                <a:spLocks noChangeArrowheads="1"/>
              </p:cNvSpPr>
              <p:nvPr/>
            </p:nvSpPr>
            <p:spPr bwMode="auto">
              <a:xfrm>
                <a:off x="679" y="1966"/>
                <a:ext cx="0" cy="174"/>
              </a:xfrm>
              <a:prstGeom prst="rect">
                <a:avLst/>
              </a:prstGeom>
              <a:noFill/>
              <a:ln w="9525">
                <a:noFill/>
                <a:miter lim="800000"/>
                <a:headEnd/>
                <a:tailEnd/>
              </a:ln>
            </p:spPr>
            <p:txBody>
              <a:bodyPr wrap="none" lIns="0" tIns="0" rIns="0" bIns="0">
                <a:spAutoFit/>
              </a:bodyPr>
              <a:lstStyle/>
              <a:p>
                <a:pPr algn="l" eaLnBrk="0" hangingPunct="0"/>
                <a:endParaRPr lang="en-US" sz="1800" dirty="0">
                  <a:solidFill>
                    <a:srgbClr val="000000"/>
                  </a:solidFill>
                </a:endParaRPr>
              </a:p>
            </p:txBody>
          </p:sp>
          <p:sp>
            <p:nvSpPr>
              <p:cNvPr id="55374" name="Rectangle 678"/>
              <p:cNvSpPr>
                <a:spLocks noChangeArrowheads="1"/>
              </p:cNvSpPr>
              <p:nvPr/>
            </p:nvSpPr>
            <p:spPr bwMode="auto">
              <a:xfrm>
                <a:off x="722" y="1987"/>
                <a:ext cx="81" cy="87"/>
              </a:xfrm>
              <a:prstGeom prst="rect">
                <a:avLst/>
              </a:prstGeom>
              <a:noFill/>
              <a:ln w="9525">
                <a:noFill/>
                <a:miter lim="800000"/>
                <a:headEnd/>
                <a:tailEnd/>
              </a:ln>
            </p:spPr>
            <p:txBody>
              <a:bodyPr wrap="none" lIns="0" tIns="0" rIns="0" bIns="0">
                <a:spAutoFit/>
              </a:bodyPr>
              <a:lstStyle/>
              <a:p>
                <a:pPr algn="l" eaLnBrk="0" hangingPunct="0"/>
                <a:r>
                  <a:rPr lang="en-US" sz="900" b="1" dirty="0">
                    <a:solidFill>
                      <a:srgbClr val="24211D"/>
                    </a:solidFill>
                  </a:rPr>
                  <a:t>x3</a:t>
                </a:r>
                <a:endParaRPr lang="en-US" sz="1800" dirty="0">
                  <a:solidFill>
                    <a:srgbClr val="000000"/>
                  </a:solidFill>
                </a:endParaRPr>
              </a:p>
            </p:txBody>
          </p:sp>
          <p:sp>
            <p:nvSpPr>
              <p:cNvPr id="55375" name="Line 679"/>
              <p:cNvSpPr>
                <a:spLocks noChangeShapeType="1"/>
              </p:cNvSpPr>
              <p:nvPr/>
            </p:nvSpPr>
            <p:spPr bwMode="auto">
              <a:xfrm>
                <a:off x="16" y="1186"/>
                <a:ext cx="216" cy="1"/>
              </a:xfrm>
              <a:prstGeom prst="line">
                <a:avLst/>
              </a:prstGeom>
              <a:noFill/>
              <a:ln w="0">
                <a:solidFill>
                  <a:srgbClr val="000000"/>
                </a:solidFill>
                <a:round/>
                <a:headEnd/>
                <a:tailEnd/>
              </a:ln>
            </p:spPr>
            <p:txBody>
              <a:bodyPr/>
              <a:lstStyle/>
              <a:p>
                <a:endParaRPr lang="en-US" dirty="0"/>
              </a:p>
            </p:txBody>
          </p:sp>
          <p:sp>
            <p:nvSpPr>
              <p:cNvPr id="55376" name="Freeform 680"/>
              <p:cNvSpPr>
                <a:spLocks/>
              </p:cNvSpPr>
              <p:nvPr/>
            </p:nvSpPr>
            <p:spPr bwMode="auto">
              <a:xfrm>
                <a:off x="16" y="1165"/>
                <a:ext cx="43" cy="48"/>
              </a:xfrm>
              <a:custGeom>
                <a:avLst/>
                <a:gdLst>
                  <a:gd name="T0" fmla="*/ 0 w 43"/>
                  <a:gd name="T1" fmla="*/ 21 h 48"/>
                  <a:gd name="T2" fmla="*/ 43 w 43"/>
                  <a:gd name="T3" fmla="*/ 0 h 48"/>
                  <a:gd name="T4" fmla="*/ 43 w 43"/>
                  <a:gd name="T5" fmla="*/ 48 h 48"/>
                  <a:gd name="T6" fmla="*/ 0 w 43"/>
                  <a:gd name="T7" fmla="*/ 21 h 48"/>
                  <a:gd name="T8" fmla="*/ 0 60000 65536"/>
                  <a:gd name="T9" fmla="*/ 0 60000 65536"/>
                  <a:gd name="T10" fmla="*/ 0 60000 65536"/>
                  <a:gd name="T11" fmla="*/ 0 60000 65536"/>
                  <a:gd name="T12" fmla="*/ 0 w 43"/>
                  <a:gd name="T13" fmla="*/ 0 h 48"/>
                  <a:gd name="T14" fmla="*/ 43 w 43"/>
                  <a:gd name="T15" fmla="*/ 48 h 48"/>
                </a:gdLst>
                <a:ahLst/>
                <a:cxnLst>
                  <a:cxn ang="T8">
                    <a:pos x="T0" y="T1"/>
                  </a:cxn>
                  <a:cxn ang="T9">
                    <a:pos x="T2" y="T3"/>
                  </a:cxn>
                  <a:cxn ang="T10">
                    <a:pos x="T4" y="T5"/>
                  </a:cxn>
                  <a:cxn ang="T11">
                    <a:pos x="T6" y="T7"/>
                  </a:cxn>
                </a:cxnLst>
                <a:rect l="T12" t="T13" r="T14" b="T15"/>
                <a:pathLst>
                  <a:path w="43" h="48">
                    <a:moveTo>
                      <a:pt x="0" y="21"/>
                    </a:moveTo>
                    <a:lnTo>
                      <a:pt x="43" y="0"/>
                    </a:lnTo>
                    <a:lnTo>
                      <a:pt x="43" y="48"/>
                    </a:lnTo>
                    <a:lnTo>
                      <a:pt x="0" y="21"/>
                    </a:lnTo>
                    <a:close/>
                  </a:path>
                </a:pathLst>
              </a:custGeom>
              <a:solidFill>
                <a:srgbClr val="000000"/>
              </a:solidFill>
              <a:ln w="9525">
                <a:noFill/>
                <a:round/>
                <a:headEnd/>
                <a:tailEnd/>
              </a:ln>
            </p:spPr>
            <p:txBody>
              <a:bodyPr/>
              <a:lstStyle/>
              <a:p>
                <a:endParaRPr lang="en-US" dirty="0"/>
              </a:p>
            </p:txBody>
          </p:sp>
          <p:sp>
            <p:nvSpPr>
              <p:cNvPr id="55377" name="Freeform 681"/>
              <p:cNvSpPr>
                <a:spLocks/>
              </p:cNvSpPr>
              <p:nvPr/>
            </p:nvSpPr>
            <p:spPr bwMode="auto">
              <a:xfrm>
                <a:off x="188" y="1165"/>
                <a:ext cx="44" cy="48"/>
              </a:xfrm>
              <a:custGeom>
                <a:avLst/>
                <a:gdLst>
                  <a:gd name="T0" fmla="*/ 44 w 44"/>
                  <a:gd name="T1" fmla="*/ 21 h 48"/>
                  <a:gd name="T2" fmla="*/ 0 w 44"/>
                  <a:gd name="T3" fmla="*/ 0 h 48"/>
                  <a:gd name="T4" fmla="*/ 0 w 44"/>
                  <a:gd name="T5" fmla="*/ 48 h 48"/>
                  <a:gd name="T6" fmla="*/ 44 w 44"/>
                  <a:gd name="T7" fmla="*/ 21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44" y="21"/>
                    </a:moveTo>
                    <a:lnTo>
                      <a:pt x="0" y="0"/>
                    </a:lnTo>
                    <a:lnTo>
                      <a:pt x="0" y="48"/>
                    </a:lnTo>
                    <a:lnTo>
                      <a:pt x="44" y="21"/>
                    </a:lnTo>
                    <a:close/>
                  </a:path>
                </a:pathLst>
              </a:custGeom>
              <a:solidFill>
                <a:srgbClr val="000000"/>
              </a:solidFill>
              <a:ln w="9525">
                <a:noFill/>
                <a:round/>
                <a:headEnd/>
                <a:tailEnd/>
              </a:ln>
            </p:spPr>
            <p:txBody>
              <a:bodyPr/>
              <a:lstStyle/>
              <a:p>
                <a:endParaRPr lang="en-US" dirty="0"/>
              </a:p>
            </p:txBody>
          </p:sp>
          <p:sp>
            <p:nvSpPr>
              <p:cNvPr id="55378" name="Line 682"/>
              <p:cNvSpPr>
                <a:spLocks noChangeShapeType="1"/>
              </p:cNvSpPr>
              <p:nvPr/>
            </p:nvSpPr>
            <p:spPr bwMode="auto">
              <a:xfrm>
                <a:off x="16" y="810"/>
                <a:ext cx="291" cy="1"/>
              </a:xfrm>
              <a:prstGeom prst="line">
                <a:avLst/>
              </a:prstGeom>
              <a:noFill/>
              <a:ln w="0">
                <a:solidFill>
                  <a:srgbClr val="000000"/>
                </a:solidFill>
                <a:round/>
                <a:headEnd/>
                <a:tailEnd/>
              </a:ln>
            </p:spPr>
            <p:txBody>
              <a:bodyPr/>
              <a:lstStyle/>
              <a:p>
                <a:endParaRPr lang="en-US" dirty="0"/>
              </a:p>
            </p:txBody>
          </p:sp>
          <p:sp>
            <p:nvSpPr>
              <p:cNvPr id="55379" name="Freeform 683"/>
              <p:cNvSpPr>
                <a:spLocks/>
              </p:cNvSpPr>
              <p:nvPr/>
            </p:nvSpPr>
            <p:spPr bwMode="auto">
              <a:xfrm>
                <a:off x="16" y="789"/>
                <a:ext cx="43" cy="43"/>
              </a:xfrm>
              <a:custGeom>
                <a:avLst/>
                <a:gdLst>
                  <a:gd name="T0" fmla="*/ 0 w 43"/>
                  <a:gd name="T1" fmla="*/ 21 h 43"/>
                  <a:gd name="T2" fmla="*/ 43 w 43"/>
                  <a:gd name="T3" fmla="*/ 0 h 43"/>
                  <a:gd name="T4" fmla="*/ 43 w 43"/>
                  <a:gd name="T5" fmla="*/ 43 h 43"/>
                  <a:gd name="T6" fmla="*/ 0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1"/>
                    </a:moveTo>
                    <a:lnTo>
                      <a:pt x="43" y="0"/>
                    </a:lnTo>
                    <a:lnTo>
                      <a:pt x="43" y="43"/>
                    </a:lnTo>
                    <a:lnTo>
                      <a:pt x="0" y="21"/>
                    </a:lnTo>
                    <a:close/>
                  </a:path>
                </a:pathLst>
              </a:custGeom>
              <a:solidFill>
                <a:srgbClr val="000000"/>
              </a:solidFill>
              <a:ln w="9525">
                <a:noFill/>
                <a:round/>
                <a:headEnd/>
                <a:tailEnd/>
              </a:ln>
            </p:spPr>
            <p:txBody>
              <a:bodyPr/>
              <a:lstStyle/>
              <a:p>
                <a:endParaRPr lang="en-US" dirty="0"/>
              </a:p>
            </p:txBody>
          </p:sp>
          <p:sp>
            <p:nvSpPr>
              <p:cNvPr id="55380" name="Freeform 684"/>
              <p:cNvSpPr>
                <a:spLocks/>
              </p:cNvSpPr>
              <p:nvPr/>
            </p:nvSpPr>
            <p:spPr bwMode="auto">
              <a:xfrm>
                <a:off x="264" y="789"/>
                <a:ext cx="43" cy="43"/>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dirty="0"/>
              </a:p>
            </p:txBody>
          </p:sp>
          <p:sp>
            <p:nvSpPr>
              <p:cNvPr id="55381" name="Rectangle 685"/>
              <p:cNvSpPr>
                <a:spLocks noChangeArrowheads="1"/>
              </p:cNvSpPr>
              <p:nvPr/>
            </p:nvSpPr>
            <p:spPr bwMode="auto">
              <a:xfrm>
                <a:off x="2170" y="3020"/>
                <a:ext cx="1293" cy="887"/>
              </a:xfrm>
              <a:prstGeom prst="rect">
                <a:avLst/>
              </a:prstGeom>
              <a:solidFill>
                <a:srgbClr val="DDDDDC"/>
              </a:solidFill>
              <a:ln w="6" cap="rnd">
                <a:solidFill>
                  <a:srgbClr val="24211D"/>
                </a:solidFill>
                <a:round/>
                <a:headEnd/>
                <a:tailEnd/>
              </a:ln>
            </p:spPr>
            <p:txBody>
              <a:bodyPr/>
              <a:lstStyle/>
              <a:p>
                <a:pPr algn="l" eaLnBrk="0" hangingPunct="0"/>
                <a:endParaRPr lang="en-US" sz="1800" dirty="0">
                  <a:solidFill>
                    <a:srgbClr val="000000"/>
                  </a:solidFill>
                </a:endParaRPr>
              </a:p>
            </p:txBody>
          </p:sp>
          <p:sp>
            <p:nvSpPr>
              <p:cNvPr id="55382" name="Line 686"/>
              <p:cNvSpPr>
                <a:spLocks noChangeShapeType="1"/>
              </p:cNvSpPr>
              <p:nvPr/>
            </p:nvSpPr>
            <p:spPr bwMode="auto">
              <a:xfrm flipH="1">
                <a:off x="2456" y="3391"/>
                <a:ext cx="156" cy="1"/>
              </a:xfrm>
              <a:prstGeom prst="line">
                <a:avLst/>
              </a:prstGeom>
              <a:noFill/>
              <a:ln w="0">
                <a:solidFill>
                  <a:srgbClr val="000000"/>
                </a:solidFill>
                <a:round/>
                <a:headEnd/>
                <a:tailEnd/>
              </a:ln>
            </p:spPr>
            <p:txBody>
              <a:bodyPr/>
              <a:lstStyle/>
              <a:p>
                <a:endParaRPr lang="en-US" dirty="0"/>
              </a:p>
            </p:txBody>
          </p:sp>
          <p:sp>
            <p:nvSpPr>
              <p:cNvPr id="55383" name="Freeform 687"/>
              <p:cNvSpPr>
                <a:spLocks/>
              </p:cNvSpPr>
              <p:nvPr/>
            </p:nvSpPr>
            <p:spPr bwMode="auto">
              <a:xfrm>
                <a:off x="2569" y="3369"/>
                <a:ext cx="43" cy="43"/>
              </a:xfrm>
              <a:custGeom>
                <a:avLst/>
                <a:gdLst>
                  <a:gd name="T0" fmla="*/ 43 w 43"/>
                  <a:gd name="T1" fmla="*/ 22 h 43"/>
                  <a:gd name="T2" fmla="*/ 0 w 43"/>
                  <a:gd name="T3" fmla="*/ 43 h 43"/>
                  <a:gd name="T4" fmla="*/ 0 w 43"/>
                  <a:gd name="T5" fmla="*/ 0 h 43"/>
                  <a:gd name="T6" fmla="*/ 43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2"/>
                    </a:moveTo>
                    <a:lnTo>
                      <a:pt x="0" y="43"/>
                    </a:lnTo>
                    <a:lnTo>
                      <a:pt x="0" y="0"/>
                    </a:lnTo>
                    <a:lnTo>
                      <a:pt x="43" y="22"/>
                    </a:lnTo>
                    <a:close/>
                  </a:path>
                </a:pathLst>
              </a:custGeom>
              <a:solidFill>
                <a:srgbClr val="000000"/>
              </a:solidFill>
              <a:ln w="9525">
                <a:noFill/>
                <a:round/>
                <a:headEnd/>
                <a:tailEnd/>
              </a:ln>
            </p:spPr>
            <p:txBody>
              <a:bodyPr/>
              <a:lstStyle/>
              <a:p>
                <a:endParaRPr lang="en-US" dirty="0"/>
              </a:p>
            </p:txBody>
          </p:sp>
          <p:sp>
            <p:nvSpPr>
              <p:cNvPr id="55384" name="Freeform 688"/>
              <p:cNvSpPr>
                <a:spLocks/>
              </p:cNvSpPr>
              <p:nvPr/>
            </p:nvSpPr>
            <p:spPr bwMode="auto">
              <a:xfrm>
                <a:off x="2456" y="3369"/>
                <a:ext cx="48" cy="43"/>
              </a:xfrm>
              <a:custGeom>
                <a:avLst/>
                <a:gdLst>
                  <a:gd name="T0" fmla="*/ 0 w 48"/>
                  <a:gd name="T1" fmla="*/ 22 h 43"/>
                  <a:gd name="T2" fmla="*/ 48 w 48"/>
                  <a:gd name="T3" fmla="*/ 43 h 43"/>
                  <a:gd name="T4" fmla="*/ 48 w 48"/>
                  <a:gd name="T5" fmla="*/ 0 h 43"/>
                  <a:gd name="T6" fmla="*/ 0 w 48"/>
                  <a:gd name="T7" fmla="*/ 22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0" y="22"/>
                    </a:moveTo>
                    <a:lnTo>
                      <a:pt x="48" y="43"/>
                    </a:lnTo>
                    <a:lnTo>
                      <a:pt x="48" y="0"/>
                    </a:lnTo>
                    <a:lnTo>
                      <a:pt x="0" y="22"/>
                    </a:lnTo>
                    <a:close/>
                  </a:path>
                </a:pathLst>
              </a:custGeom>
              <a:solidFill>
                <a:srgbClr val="000000"/>
              </a:solidFill>
              <a:ln w="9525">
                <a:noFill/>
                <a:round/>
                <a:headEnd/>
                <a:tailEnd/>
              </a:ln>
            </p:spPr>
            <p:txBody>
              <a:bodyPr/>
              <a:lstStyle/>
              <a:p>
                <a:endParaRPr lang="en-US" dirty="0"/>
              </a:p>
            </p:txBody>
          </p:sp>
          <p:sp>
            <p:nvSpPr>
              <p:cNvPr id="55385" name="Rectangle 689"/>
              <p:cNvSpPr>
                <a:spLocks noChangeArrowheads="1"/>
              </p:cNvSpPr>
              <p:nvPr/>
            </p:nvSpPr>
            <p:spPr bwMode="auto">
              <a:xfrm>
                <a:off x="2585" y="3762"/>
                <a:ext cx="760" cy="97"/>
              </a:xfrm>
              <a:prstGeom prst="rect">
                <a:avLst/>
              </a:prstGeom>
              <a:noFill/>
              <a:ln w="9525">
                <a:noFill/>
                <a:miter lim="800000"/>
                <a:headEnd/>
                <a:tailEnd/>
              </a:ln>
            </p:spPr>
            <p:txBody>
              <a:bodyPr wrap="none" lIns="0" tIns="0" rIns="0" bIns="0">
                <a:spAutoFit/>
              </a:bodyPr>
              <a:lstStyle/>
              <a:p>
                <a:pPr algn="l" eaLnBrk="0" hangingPunct="0"/>
                <a:r>
                  <a:rPr lang="en-US" sz="900" b="1" dirty="0">
                    <a:solidFill>
                      <a:srgbClr val="24211D"/>
                    </a:solidFill>
                  </a:rPr>
                  <a:t>Network Coprocessor</a:t>
                </a:r>
                <a:endParaRPr lang="en-US" sz="1800" dirty="0">
                  <a:solidFill>
                    <a:srgbClr val="000000"/>
                  </a:solidFill>
                </a:endParaRPr>
              </a:p>
            </p:txBody>
          </p:sp>
          <p:sp>
            <p:nvSpPr>
              <p:cNvPr id="55386" name="Rectangle 690"/>
              <p:cNvSpPr>
                <a:spLocks noChangeArrowheads="1"/>
              </p:cNvSpPr>
              <p:nvPr/>
            </p:nvSpPr>
            <p:spPr bwMode="auto">
              <a:xfrm>
                <a:off x="2623" y="3176"/>
                <a:ext cx="161" cy="414"/>
              </a:xfrm>
              <a:prstGeom prst="rect">
                <a:avLst/>
              </a:prstGeom>
              <a:solidFill>
                <a:srgbClr val="FFFFFF"/>
              </a:solidFill>
              <a:ln w="9525">
                <a:noFill/>
                <a:miter lim="800000"/>
                <a:headEnd/>
                <a:tailEnd/>
              </a:ln>
            </p:spPr>
            <p:txBody>
              <a:bodyPr/>
              <a:lstStyle/>
              <a:p>
                <a:pPr algn="l" eaLnBrk="0" hangingPunct="0"/>
                <a:endParaRPr lang="en-US" sz="1800" dirty="0">
                  <a:solidFill>
                    <a:srgbClr val="000000"/>
                  </a:solidFill>
                </a:endParaRPr>
              </a:p>
            </p:txBody>
          </p:sp>
          <p:sp>
            <p:nvSpPr>
              <p:cNvPr id="55387" name="Rectangle 691"/>
              <p:cNvSpPr>
                <a:spLocks noChangeArrowheads="1"/>
              </p:cNvSpPr>
              <p:nvPr/>
            </p:nvSpPr>
            <p:spPr bwMode="auto">
              <a:xfrm>
                <a:off x="2623" y="3176"/>
                <a:ext cx="161" cy="414"/>
              </a:xfrm>
              <a:prstGeom prst="rect">
                <a:avLst/>
              </a:prstGeom>
              <a:noFill/>
              <a:ln w="0">
                <a:solidFill>
                  <a:srgbClr val="000000"/>
                </a:solidFill>
                <a:miter lim="800000"/>
                <a:headEnd/>
                <a:tailEnd/>
              </a:ln>
            </p:spPr>
            <p:txBody>
              <a:bodyPr/>
              <a:lstStyle/>
              <a:p>
                <a:pPr algn="l" eaLnBrk="0" hangingPunct="0"/>
                <a:endParaRPr lang="en-US" sz="1800" dirty="0">
                  <a:solidFill>
                    <a:srgbClr val="000000"/>
                  </a:solidFill>
                </a:endParaRPr>
              </a:p>
            </p:txBody>
          </p:sp>
          <p:sp>
            <p:nvSpPr>
              <p:cNvPr id="55388" name="Rectangle 692"/>
              <p:cNvSpPr>
                <a:spLocks noChangeArrowheads="1"/>
              </p:cNvSpPr>
              <p:nvPr/>
            </p:nvSpPr>
            <p:spPr bwMode="auto">
              <a:xfrm rot="-5400000">
                <a:off x="2659" y="3405"/>
                <a:ext cx="103" cy="113"/>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000000"/>
                    </a:solidFill>
                  </a:rPr>
                  <a:t>S</a:t>
                </a:r>
                <a:endParaRPr lang="en-US" sz="1800" dirty="0">
                  <a:solidFill>
                    <a:srgbClr val="000000"/>
                  </a:solidFill>
                </a:endParaRPr>
              </a:p>
            </p:txBody>
          </p:sp>
          <p:sp>
            <p:nvSpPr>
              <p:cNvPr id="55389" name="Rectangle 693"/>
              <p:cNvSpPr>
                <a:spLocks noChangeArrowheads="1"/>
              </p:cNvSpPr>
              <p:nvPr/>
            </p:nvSpPr>
            <p:spPr bwMode="auto">
              <a:xfrm rot="-5400000">
                <a:off x="2654" y="3346"/>
                <a:ext cx="113" cy="113"/>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000000"/>
                    </a:solidFill>
                  </a:rPr>
                  <a:t>w</a:t>
                </a:r>
                <a:endParaRPr lang="en-US" sz="1800" dirty="0">
                  <a:solidFill>
                    <a:srgbClr val="000000"/>
                  </a:solidFill>
                </a:endParaRPr>
              </a:p>
            </p:txBody>
          </p:sp>
          <p:sp>
            <p:nvSpPr>
              <p:cNvPr id="55390" name="Rectangle 694"/>
              <p:cNvSpPr>
                <a:spLocks noChangeArrowheads="1"/>
              </p:cNvSpPr>
              <p:nvPr/>
            </p:nvSpPr>
            <p:spPr bwMode="auto">
              <a:xfrm rot="-5400000">
                <a:off x="2678" y="3305"/>
                <a:ext cx="65" cy="113"/>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000000"/>
                    </a:solidFill>
                  </a:rPr>
                  <a:t>i</a:t>
                </a:r>
                <a:endParaRPr lang="en-US" sz="1800" dirty="0">
                  <a:solidFill>
                    <a:srgbClr val="000000"/>
                  </a:solidFill>
                </a:endParaRPr>
              </a:p>
            </p:txBody>
          </p:sp>
          <p:sp>
            <p:nvSpPr>
              <p:cNvPr id="55391" name="Rectangle 695"/>
              <p:cNvSpPr>
                <a:spLocks noChangeArrowheads="1"/>
              </p:cNvSpPr>
              <p:nvPr/>
            </p:nvSpPr>
            <p:spPr bwMode="auto">
              <a:xfrm rot="-5400000">
                <a:off x="2676" y="3282"/>
                <a:ext cx="70" cy="113"/>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000000"/>
                    </a:solidFill>
                  </a:rPr>
                  <a:t>t</a:t>
                </a:r>
                <a:endParaRPr lang="en-US" sz="1800" dirty="0">
                  <a:solidFill>
                    <a:srgbClr val="000000"/>
                  </a:solidFill>
                </a:endParaRPr>
              </a:p>
            </p:txBody>
          </p:sp>
          <p:sp>
            <p:nvSpPr>
              <p:cNvPr id="55392" name="Rectangle 696"/>
              <p:cNvSpPr>
                <a:spLocks noChangeArrowheads="1"/>
              </p:cNvSpPr>
              <p:nvPr/>
            </p:nvSpPr>
            <p:spPr bwMode="auto">
              <a:xfrm rot="-5400000">
                <a:off x="2665" y="3244"/>
                <a:ext cx="92" cy="113"/>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000000"/>
                    </a:solidFill>
                  </a:rPr>
                  <a:t>c</a:t>
                </a:r>
                <a:endParaRPr lang="en-US" sz="1800" dirty="0">
                  <a:solidFill>
                    <a:srgbClr val="000000"/>
                  </a:solidFill>
                </a:endParaRPr>
              </a:p>
            </p:txBody>
          </p:sp>
          <p:sp>
            <p:nvSpPr>
              <p:cNvPr id="55393" name="Rectangle 697"/>
              <p:cNvSpPr>
                <a:spLocks noChangeArrowheads="1"/>
              </p:cNvSpPr>
              <p:nvPr/>
            </p:nvSpPr>
            <p:spPr bwMode="auto">
              <a:xfrm rot="-5400000">
                <a:off x="2662" y="3193"/>
                <a:ext cx="97" cy="113"/>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000000"/>
                    </a:solidFill>
                  </a:rPr>
                  <a:t>h</a:t>
                </a:r>
                <a:endParaRPr lang="en-US" sz="1800" dirty="0">
                  <a:solidFill>
                    <a:srgbClr val="000000"/>
                  </a:solidFill>
                </a:endParaRPr>
              </a:p>
            </p:txBody>
          </p:sp>
          <p:sp>
            <p:nvSpPr>
              <p:cNvPr id="55394" name="Rectangle 698"/>
              <p:cNvSpPr>
                <a:spLocks noChangeArrowheads="1"/>
              </p:cNvSpPr>
              <p:nvPr/>
            </p:nvSpPr>
            <p:spPr bwMode="auto">
              <a:xfrm>
                <a:off x="2240" y="3090"/>
                <a:ext cx="210" cy="419"/>
              </a:xfrm>
              <a:prstGeom prst="rect">
                <a:avLst/>
              </a:prstGeom>
              <a:solidFill>
                <a:srgbClr val="FFFFFF"/>
              </a:solidFill>
              <a:ln w="6" cap="rnd">
                <a:solidFill>
                  <a:srgbClr val="000000"/>
                </a:solidFill>
                <a:round/>
                <a:headEnd/>
                <a:tailEnd/>
              </a:ln>
            </p:spPr>
            <p:txBody>
              <a:bodyPr/>
              <a:lstStyle/>
              <a:p>
                <a:pPr algn="l" eaLnBrk="0" hangingPunct="0"/>
                <a:endParaRPr lang="en-US" sz="1800" dirty="0">
                  <a:solidFill>
                    <a:srgbClr val="000000"/>
                  </a:solidFill>
                </a:endParaRPr>
              </a:p>
            </p:txBody>
          </p:sp>
          <p:sp>
            <p:nvSpPr>
              <p:cNvPr id="55395" name="Rectangle 699"/>
              <p:cNvSpPr>
                <a:spLocks noChangeArrowheads="1"/>
              </p:cNvSpPr>
              <p:nvPr/>
            </p:nvSpPr>
            <p:spPr bwMode="auto">
              <a:xfrm rot="-5400000">
                <a:off x="2255" y="3356"/>
                <a:ext cx="103" cy="113"/>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000000"/>
                    </a:solidFill>
                  </a:rPr>
                  <a:t>E</a:t>
                </a:r>
                <a:endParaRPr lang="en-US" sz="1800" dirty="0">
                  <a:solidFill>
                    <a:srgbClr val="000000"/>
                  </a:solidFill>
                </a:endParaRPr>
              </a:p>
            </p:txBody>
          </p:sp>
          <p:sp>
            <p:nvSpPr>
              <p:cNvPr id="55396" name="Rectangle 700"/>
              <p:cNvSpPr>
                <a:spLocks noChangeArrowheads="1"/>
              </p:cNvSpPr>
              <p:nvPr/>
            </p:nvSpPr>
            <p:spPr bwMode="auto">
              <a:xfrm rot="-5400000">
                <a:off x="2272" y="3314"/>
                <a:ext cx="70" cy="113"/>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000000"/>
                    </a:solidFill>
                  </a:rPr>
                  <a:t>t</a:t>
                </a:r>
                <a:endParaRPr lang="en-US" sz="1800" dirty="0">
                  <a:solidFill>
                    <a:srgbClr val="000000"/>
                  </a:solidFill>
                </a:endParaRPr>
              </a:p>
            </p:txBody>
          </p:sp>
          <p:sp>
            <p:nvSpPr>
              <p:cNvPr id="55397" name="Rectangle 701"/>
              <p:cNvSpPr>
                <a:spLocks noChangeArrowheads="1"/>
              </p:cNvSpPr>
              <p:nvPr/>
            </p:nvSpPr>
            <p:spPr bwMode="auto">
              <a:xfrm rot="-5400000">
                <a:off x="2258" y="3273"/>
                <a:ext cx="97" cy="113"/>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000000"/>
                    </a:solidFill>
                  </a:rPr>
                  <a:t>h</a:t>
                </a:r>
                <a:endParaRPr lang="en-US" sz="1800" dirty="0">
                  <a:solidFill>
                    <a:srgbClr val="000000"/>
                  </a:solidFill>
                </a:endParaRPr>
              </a:p>
            </p:txBody>
          </p:sp>
          <p:sp>
            <p:nvSpPr>
              <p:cNvPr id="55398" name="Rectangle 702"/>
              <p:cNvSpPr>
                <a:spLocks noChangeArrowheads="1"/>
              </p:cNvSpPr>
              <p:nvPr/>
            </p:nvSpPr>
            <p:spPr bwMode="auto">
              <a:xfrm rot="-5400000">
                <a:off x="2261" y="3228"/>
                <a:ext cx="92" cy="113"/>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000000"/>
                    </a:solidFill>
                  </a:rPr>
                  <a:t>e</a:t>
                </a:r>
                <a:endParaRPr lang="en-US" sz="1800" dirty="0">
                  <a:solidFill>
                    <a:srgbClr val="000000"/>
                  </a:solidFill>
                </a:endParaRPr>
              </a:p>
            </p:txBody>
          </p:sp>
          <p:sp>
            <p:nvSpPr>
              <p:cNvPr id="55399" name="Rectangle 703"/>
              <p:cNvSpPr>
                <a:spLocks noChangeArrowheads="1"/>
              </p:cNvSpPr>
              <p:nvPr/>
            </p:nvSpPr>
            <p:spPr bwMode="auto">
              <a:xfrm rot="-5400000">
                <a:off x="2269" y="3187"/>
                <a:ext cx="76" cy="113"/>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000000"/>
                    </a:solidFill>
                  </a:rPr>
                  <a:t>r</a:t>
                </a:r>
                <a:endParaRPr lang="en-US" sz="1800" dirty="0">
                  <a:solidFill>
                    <a:srgbClr val="000000"/>
                  </a:solidFill>
                </a:endParaRPr>
              </a:p>
            </p:txBody>
          </p:sp>
          <p:sp>
            <p:nvSpPr>
              <p:cNvPr id="55400" name="Rectangle 704"/>
              <p:cNvSpPr>
                <a:spLocks noChangeArrowheads="1"/>
              </p:cNvSpPr>
              <p:nvPr/>
            </p:nvSpPr>
            <p:spPr bwMode="auto">
              <a:xfrm rot="-5400000">
                <a:off x="2258" y="3144"/>
                <a:ext cx="97" cy="113"/>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000000"/>
                    </a:solidFill>
                  </a:rPr>
                  <a:t>n</a:t>
                </a:r>
                <a:endParaRPr lang="en-US" sz="1800" dirty="0">
                  <a:solidFill>
                    <a:srgbClr val="000000"/>
                  </a:solidFill>
                </a:endParaRPr>
              </a:p>
            </p:txBody>
          </p:sp>
          <p:sp>
            <p:nvSpPr>
              <p:cNvPr id="55401" name="Rectangle 705"/>
              <p:cNvSpPr>
                <a:spLocks noChangeArrowheads="1"/>
              </p:cNvSpPr>
              <p:nvPr/>
            </p:nvSpPr>
            <p:spPr bwMode="auto">
              <a:xfrm rot="-5400000">
                <a:off x="2261" y="3099"/>
                <a:ext cx="92" cy="113"/>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000000"/>
                    </a:solidFill>
                  </a:rPr>
                  <a:t>e</a:t>
                </a:r>
                <a:endParaRPr lang="en-US" sz="1800" dirty="0">
                  <a:solidFill>
                    <a:srgbClr val="000000"/>
                  </a:solidFill>
                </a:endParaRPr>
              </a:p>
            </p:txBody>
          </p:sp>
          <p:sp>
            <p:nvSpPr>
              <p:cNvPr id="55402" name="Rectangle 706"/>
              <p:cNvSpPr>
                <a:spLocks noChangeArrowheads="1"/>
              </p:cNvSpPr>
              <p:nvPr/>
            </p:nvSpPr>
            <p:spPr bwMode="auto">
              <a:xfrm rot="-5400000">
                <a:off x="2272" y="3061"/>
                <a:ext cx="70" cy="113"/>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000000"/>
                    </a:solidFill>
                  </a:rPr>
                  <a:t>t</a:t>
                </a:r>
                <a:endParaRPr lang="en-US" sz="1800" dirty="0">
                  <a:solidFill>
                    <a:srgbClr val="000000"/>
                  </a:solidFill>
                </a:endParaRPr>
              </a:p>
            </p:txBody>
          </p:sp>
          <p:sp>
            <p:nvSpPr>
              <p:cNvPr id="55403" name="Rectangle 707"/>
              <p:cNvSpPr>
                <a:spLocks noChangeArrowheads="1"/>
              </p:cNvSpPr>
              <p:nvPr/>
            </p:nvSpPr>
            <p:spPr bwMode="auto">
              <a:xfrm rot="-5400000">
                <a:off x="2347" y="3319"/>
                <a:ext cx="103" cy="113"/>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000000"/>
                    </a:solidFill>
                  </a:rPr>
                  <a:t>S</a:t>
                </a:r>
                <a:endParaRPr lang="en-US" sz="1800" dirty="0">
                  <a:solidFill>
                    <a:srgbClr val="000000"/>
                  </a:solidFill>
                </a:endParaRPr>
              </a:p>
            </p:txBody>
          </p:sp>
          <p:sp>
            <p:nvSpPr>
              <p:cNvPr id="55404" name="Rectangle 708"/>
              <p:cNvSpPr>
                <a:spLocks noChangeArrowheads="1"/>
              </p:cNvSpPr>
              <p:nvPr/>
            </p:nvSpPr>
            <p:spPr bwMode="auto">
              <a:xfrm rot="-5400000">
                <a:off x="2342" y="3260"/>
                <a:ext cx="113" cy="113"/>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000000"/>
                    </a:solidFill>
                  </a:rPr>
                  <a:t>w</a:t>
                </a:r>
                <a:endParaRPr lang="en-US" sz="1800" dirty="0">
                  <a:solidFill>
                    <a:srgbClr val="000000"/>
                  </a:solidFill>
                </a:endParaRPr>
              </a:p>
            </p:txBody>
          </p:sp>
          <p:sp>
            <p:nvSpPr>
              <p:cNvPr id="55405" name="Rectangle 709"/>
              <p:cNvSpPr>
                <a:spLocks noChangeArrowheads="1"/>
              </p:cNvSpPr>
              <p:nvPr/>
            </p:nvSpPr>
            <p:spPr bwMode="auto">
              <a:xfrm rot="-5400000">
                <a:off x="2366" y="3219"/>
                <a:ext cx="65" cy="113"/>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000000"/>
                    </a:solidFill>
                  </a:rPr>
                  <a:t>i</a:t>
                </a:r>
                <a:endParaRPr lang="en-US" sz="1800" dirty="0">
                  <a:solidFill>
                    <a:srgbClr val="000000"/>
                  </a:solidFill>
                </a:endParaRPr>
              </a:p>
            </p:txBody>
          </p:sp>
          <p:sp>
            <p:nvSpPr>
              <p:cNvPr id="55406" name="Rectangle 710"/>
              <p:cNvSpPr>
                <a:spLocks noChangeArrowheads="1"/>
              </p:cNvSpPr>
              <p:nvPr/>
            </p:nvSpPr>
            <p:spPr bwMode="auto">
              <a:xfrm rot="-5400000">
                <a:off x="2364" y="3196"/>
                <a:ext cx="70" cy="113"/>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000000"/>
                    </a:solidFill>
                  </a:rPr>
                  <a:t>t</a:t>
                </a:r>
                <a:endParaRPr lang="en-US" sz="1800" dirty="0">
                  <a:solidFill>
                    <a:srgbClr val="000000"/>
                  </a:solidFill>
                </a:endParaRPr>
              </a:p>
            </p:txBody>
          </p:sp>
          <p:sp>
            <p:nvSpPr>
              <p:cNvPr id="55407" name="Rectangle 711"/>
              <p:cNvSpPr>
                <a:spLocks noChangeArrowheads="1"/>
              </p:cNvSpPr>
              <p:nvPr/>
            </p:nvSpPr>
            <p:spPr bwMode="auto">
              <a:xfrm rot="-5400000">
                <a:off x="2353" y="3158"/>
                <a:ext cx="92" cy="113"/>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000000"/>
                    </a:solidFill>
                  </a:rPr>
                  <a:t>c</a:t>
                </a:r>
                <a:endParaRPr lang="en-US" sz="1800" dirty="0">
                  <a:solidFill>
                    <a:srgbClr val="000000"/>
                  </a:solidFill>
                </a:endParaRPr>
              </a:p>
            </p:txBody>
          </p:sp>
          <p:sp>
            <p:nvSpPr>
              <p:cNvPr id="55408" name="Rectangle 712"/>
              <p:cNvSpPr>
                <a:spLocks noChangeArrowheads="1"/>
              </p:cNvSpPr>
              <p:nvPr/>
            </p:nvSpPr>
            <p:spPr bwMode="auto">
              <a:xfrm rot="-5400000">
                <a:off x="2350" y="3107"/>
                <a:ext cx="97" cy="113"/>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000000"/>
                    </a:solidFill>
                  </a:rPr>
                  <a:t>h</a:t>
                </a:r>
                <a:endParaRPr lang="en-US" sz="1800" dirty="0">
                  <a:solidFill>
                    <a:srgbClr val="000000"/>
                  </a:solidFill>
                </a:endParaRPr>
              </a:p>
            </p:txBody>
          </p:sp>
          <p:sp>
            <p:nvSpPr>
              <p:cNvPr id="55409" name="Rectangle 713"/>
              <p:cNvSpPr>
                <a:spLocks noChangeArrowheads="1"/>
              </p:cNvSpPr>
              <p:nvPr/>
            </p:nvSpPr>
            <p:spPr bwMode="auto">
              <a:xfrm>
                <a:off x="2246" y="3622"/>
                <a:ext cx="204" cy="215"/>
              </a:xfrm>
              <a:prstGeom prst="rect">
                <a:avLst/>
              </a:prstGeom>
              <a:solidFill>
                <a:srgbClr val="FFFFFF"/>
              </a:solidFill>
              <a:ln w="9525">
                <a:noFill/>
                <a:miter lim="800000"/>
                <a:headEnd/>
                <a:tailEnd/>
              </a:ln>
            </p:spPr>
            <p:txBody>
              <a:bodyPr/>
              <a:lstStyle/>
              <a:p>
                <a:pPr algn="l" eaLnBrk="0" hangingPunct="0"/>
                <a:endParaRPr lang="en-US" sz="1800" dirty="0">
                  <a:solidFill>
                    <a:srgbClr val="000000"/>
                  </a:solidFill>
                </a:endParaRPr>
              </a:p>
            </p:txBody>
          </p:sp>
          <p:sp>
            <p:nvSpPr>
              <p:cNvPr id="55410" name="Rectangle 714"/>
              <p:cNvSpPr>
                <a:spLocks noChangeArrowheads="1"/>
              </p:cNvSpPr>
              <p:nvPr/>
            </p:nvSpPr>
            <p:spPr bwMode="auto">
              <a:xfrm>
                <a:off x="2246" y="3622"/>
                <a:ext cx="204" cy="215"/>
              </a:xfrm>
              <a:prstGeom prst="rect">
                <a:avLst/>
              </a:prstGeom>
              <a:noFill/>
              <a:ln w="0">
                <a:solidFill>
                  <a:srgbClr val="000000"/>
                </a:solidFill>
                <a:miter lim="800000"/>
                <a:headEnd/>
                <a:tailEnd/>
              </a:ln>
            </p:spPr>
            <p:txBody>
              <a:bodyPr/>
              <a:lstStyle/>
              <a:p>
                <a:pPr algn="l" eaLnBrk="0" hangingPunct="0"/>
                <a:endParaRPr lang="en-US" sz="1800" dirty="0">
                  <a:solidFill>
                    <a:srgbClr val="000000"/>
                  </a:solidFill>
                </a:endParaRPr>
              </a:p>
            </p:txBody>
          </p:sp>
          <p:sp>
            <p:nvSpPr>
              <p:cNvPr id="55411" name="Rectangle 715"/>
              <p:cNvSpPr>
                <a:spLocks noChangeArrowheads="1"/>
              </p:cNvSpPr>
              <p:nvPr/>
            </p:nvSpPr>
            <p:spPr bwMode="auto">
              <a:xfrm rot="-5400000">
                <a:off x="2280" y="3726"/>
                <a:ext cx="81" cy="97"/>
              </a:xfrm>
              <a:prstGeom prst="rect">
                <a:avLst/>
              </a:prstGeom>
              <a:noFill/>
              <a:ln w="9525">
                <a:noFill/>
                <a:miter lim="800000"/>
                <a:headEnd/>
                <a:tailEnd/>
              </a:ln>
            </p:spPr>
            <p:txBody>
              <a:bodyPr wrap="none" lIns="0" tIns="0" rIns="0" bIns="0">
                <a:spAutoFit/>
              </a:bodyPr>
              <a:lstStyle/>
              <a:p>
                <a:pPr algn="l" eaLnBrk="0" hangingPunct="0"/>
                <a:r>
                  <a:rPr lang="en-US" sz="800" b="1" dirty="0">
                    <a:solidFill>
                      <a:srgbClr val="000000"/>
                    </a:solidFill>
                  </a:rPr>
                  <a:t>S</a:t>
                </a:r>
                <a:endParaRPr lang="en-US" sz="1800" dirty="0">
                  <a:solidFill>
                    <a:srgbClr val="000000"/>
                  </a:solidFill>
                </a:endParaRPr>
              </a:p>
            </p:txBody>
          </p:sp>
          <p:sp>
            <p:nvSpPr>
              <p:cNvPr id="55412" name="Rectangle 716"/>
              <p:cNvSpPr>
                <a:spLocks noChangeArrowheads="1"/>
              </p:cNvSpPr>
              <p:nvPr/>
            </p:nvSpPr>
            <p:spPr bwMode="auto">
              <a:xfrm rot="-5400000">
                <a:off x="2277" y="3680"/>
                <a:ext cx="87" cy="97"/>
              </a:xfrm>
              <a:prstGeom prst="rect">
                <a:avLst/>
              </a:prstGeom>
              <a:noFill/>
              <a:ln w="9525">
                <a:noFill/>
                <a:miter lim="800000"/>
                <a:headEnd/>
                <a:tailEnd/>
              </a:ln>
            </p:spPr>
            <p:txBody>
              <a:bodyPr wrap="none" lIns="0" tIns="0" rIns="0" bIns="0">
                <a:spAutoFit/>
              </a:bodyPr>
              <a:lstStyle/>
              <a:p>
                <a:pPr algn="l" eaLnBrk="0" hangingPunct="0"/>
                <a:r>
                  <a:rPr lang="en-US" sz="800" b="1" dirty="0">
                    <a:solidFill>
                      <a:srgbClr val="000000"/>
                    </a:solidFill>
                  </a:rPr>
                  <a:t>G</a:t>
                </a:r>
                <a:endParaRPr lang="en-US" sz="1800" dirty="0">
                  <a:solidFill>
                    <a:srgbClr val="000000"/>
                  </a:solidFill>
                </a:endParaRPr>
              </a:p>
            </p:txBody>
          </p:sp>
          <p:sp>
            <p:nvSpPr>
              <p:cNvPr id="55413" name="Rectangle 717"/>
              <p:cNvSpPr>
                <a:spLocks noChangeArrowheads="1"/>
              </p:cNvSpPr>
              <p:nvPr/>
            </p:nvSpPr>
            <p:spPr bwMode="auto">
              <a:xfrm rot="-5400000">
                <a:off x="2275" y="3629"/>
                <a:ext cx="92" cy="97"/>
              </a:xfrm>
              <a:prstGeom prst="rect">
                <a:avLst/>
              </a:prstGeom>
              <a:noFill/>
              <a:ln w="9525">
                <a:noFill/>
                <a:miter lim="800000"/>
                <a:headEnd/>
                <a:tailEnd/>
              </a:ln>
            </p:spPr>
            <p:txBody>
              <a:bodyPr wrap="none" lIns="0" tIns="0" rIns="0" bIns="0">
                <a:spAutoFit/>
              </a:bodyPr>
              <a:lstStyle/>
              <a:p>
                <a:pPr algn="l" eaLnBrk="0" hangingPunct="0"/>
                <a:r>
                  <a:rPr lang="en-US" sz="800" b="1" dirty="0">
                    <a:solidFill>
                      <a:srgbClr val="000000"/>
                    </a:solidFill>
                  </a:rPr>
                  <a:t>M</a:t>
                </a:r>
                <a:endParaRPr lang="en-US" sz="1800" dirty="0">
                  <a:solidFill>
                    <a:srgbClr val="000000"/>
                  </a:solidFill>
                </a:endParaRPr>
              </a:p>
            </p:txBody>
          </p:sp>
          <p:sp>
            <p:nvSpPr>
              <p:cNvPr id="55414" name="Rectangle 718"/>
              <p:cNvSpPr>
                <a:spLocks noChangeArrowheads="1"/>
              </p:cNvSpPr>
              <p:nvPr/>
            </p:nvSpPr>
            <p:spPr bwMode="auto">
              <a:xfrm rot="-5400000">
                <a:off x="2294" y="3594"/>
                <a:ext cx="54" cy="97"/>
              </a:xfrm>
              <a:prstGeom prst="rect">
                <a:avLst/>
              </a:prstGeom>
              <a:noFill/>
              <a:ln w="9525">
                <a:noFill/>
                <a:miter lim="800000"/>
                <a:headEnd/>
                <a:tailEnd/>
              </a:ln>
            </p:spPr>
            <p:txBody>
              <a:bodyPr wrap="none" lIns="0" tIns="0" rIns="0" bIns="0">
                <a:spAutoFit/>
              </a:bodyPr>
              <a:lstStyle/>
              <a:p>
                <a:pPr algn="l" eaLnBrk="0" hangingPunct="0"/>
                <a:r>
                  <a:rPr lang="en-US" sz="800" b="1" dirty="0">
                    <a:solidFill>
                      <a:srgbClr val="000000"/>
                    </a:solidFill>
                  </a:rPr>
                  <a:t>I</a:t>
                </a:r>
                <a:endParaRPr lang="en-US" sz="1800" dirty="0">
                  <a:solidFill>
                    <a:srgbClr val="000000"/>
                  </a:solidFill>
                </a:endParaRPr>
              </a:p>
            </p:txBody>
          </p:sp>
          <p:sp>
            <p:nvSpPr>
              <p:cNvPr id="55415" name="Rectangle 719"/>
              <p:cNvSpPr>
                <a:spLocks noChangeArrowheads="1"/>
              </p:cNvSpPr>
              <p:nvPr/>
            </p:nvSpPr>
            <p:spPr bwMode="auto">
              <a:xfrm rot="-5400000">
                <a:off x="2294" y="3572"/>
                <a:ext cx="54" cy="97"/>
              </a:xfrm>
              <a:prstGeom prst="rect">
                <a:avLst/>
              </a:prstGeom>
              <a:noFill/>
              <a:ln w="9525">
                <a:noFill/>
                <a:miter lim="800000"/>
                <a:headEnd/>
                <a:tailEnd/>
              </a:ln>
            </p:spPr>
            <p:txBody>
              <a:bodyPr wrap="none" lIns="0" tIns="0" rIns="0" bIns="0">
                <a:spAutoFit/>
              </a:bodyPr>
              <a:lstStyle/>
              <a:p>
                <a:pPr algn="l" eaLnBrk="0" hangingPunct="0"/>
                <a:r>
                  <a:rPr lang="en-US" sz="800" b="1" dirty="0">
                    <a:solidFill>
                      <a:srgbClr val="000000"/>
                    </a:solidFill>
                  </a:rPr>
                  <a:t>I</a:t>
                </a:r>
                <a:endParaRPr lang="en-US" sz="1800" dirty="0">
                  <a:solidFill>
                    <a:srgbClr val="000000"/>
                  </a:solidFill>
                </a:endParaRPr>
              </a:p>
            </p:txBody>
          </p:sp>
          <p:sp>
            <p:nvSpPr>
              <p:cNvPr id="55416" name="Rectangle 720"/>
              <p:cNvSpPr>
                <a:spLocks noChangeArrowheads="1"/>
              </p:cNvSpPr>
              <p:nvPr/>
            </p:nvSpPr>
            <p:spPr bwMode="auto">
              <a:xfrm rot="-5400000">
                <a:off x="2360" y="3645"/>
                <a:ext cx="73" cy="78"/>
              </a:xfrm>
              <a:prstGeom prst="rect">
                <a:avLst/>
              </a:prstGeom>
              <a:noFill/>
              <a:ln w="9525">
                <a:noFill/>
                <a:miter lim="800000"/>
                <a:headEnd/>
                <a:tailEnd/>
              </a:ln>
            </p:spPr>
            <p:txBody>
              <a:bodyPr wrap="none" lIns="0" tIns="0" rIns="0" bIns="0">
                <a:spAutoFit/>
              </a:bodyPr>
              <a:lstStyle/>
              <a:p>
                <a:pPr algn="l" eaLnBrk="0" hangingPunct="0"/>
                <a:r>
                  <a:rPr lang="en-US" sz="800" b="1" dirty="0">
                    <a:solidFill>
                      <a:srgbClr val="000000"/>
                    </a:solidFill>
                  </a:rPr>
                  <a:t>x2</a:t>
                </a:r>
                <a:endParaRPr lang="en-US" sz="1800" dirty="0">
                  <a:solidFill>
                    <a:srgbClr val="000000"/>
                  </a:solidFill>
                </a:endParaRPr>
              </a:p>
            </p:txBody>
          </p:sp>
          <p:sp>
            <p:nvSpPr>
              <p:cNvPr id="55417" name="Rectangle 721"/>
              <p:cNvSpPr>
                <a:spLocks noChangeArrowheads="1"/>
              </p:cNvSpPr>
              <p:nvPr/>
            </p:nvSpPr>
            <p:spPr bwMode="auto">
              <a:xfrm rot="-5400000">
                <a:off x="2385" y="3627"/>
                <a:ext cx="0" cy="174"/>
              </a:xfrm>
              <a:prstGeom prst="rect">
                <a:avLst/>
              </a:prstGeom>
              <a:noFill/>
              <a:ln w="9525">
                <a:noFill/>
                <a:miter lim="800000"/>
                <a:headEnd/>
                <a:tailEnd/>
              </a:ln>
            </p:spPr>
            <p:txBody>
              <a:bodyPr wrap="none" lIns="0" tIns="0" rIns="0" bIns="0">
                <a:spAutoFit/>
              </a:bodyPr>
              <a:lstStyle/>
              <a:p>
                <a:pPr algn="l" eaLnBrk="0" hangingPunct="0"/>
                <a:endParaRPr lang="en-US" sz="1800" dirty="0">
                  <a:solidFill>
                    <a:srgbClr val="000000"/>
                  </a:solidFill>
                </a:endParaRPr>
              </a:p>
            </p:txBody>
          </p:sp>
          <p:sp>
            <p:nvSpPr>
              <p:cNvPr id="55418" name="Line 722"/>
              <p:cNvSpPr>
                <a:spLocks noChangeShapeType="1"/>
              </p:cNvSpPr>
              <p:nvPr/>
            </p:nvSpPr>
            <p:spPr bwMode="auto">
              <a:xfrm>
                <a:off x="2343" y="3515"/>
                <a:ext cx="1" cy="96"/>
              </a:xfrm>
              <a:prstGeom prst="line">
                <a:avLst/>
              </a:prstGeom>
              <a:noFill/>
              <a:ln w="0">
                <a:solidFill>
                  <a:srgbClr val="000000"/>
                </a:solidFill>
                <a:round/>
                <a:headEnd/>
                <a:tailEnd/>
              </a:ln>
            </p:spPr>
            <p:txBody>
              <a:bodyPr/>
              <a:lstStyle/>
              <a:p>
                <a:endParaRPr lang="en-US" dirty="0"/>
              </a:p>
            </p:txBody>
          </p:sp>
          <p:sp>
            <p:nvSpPr>
              <p:cNvPr id="55419" name="Freeform 723"/>
              <p:cNvSpPr>
                <a:spLocks/>
              </p:cNvSpPr>
              <p:nvPr/>
            </p:nvSpPr>
            <p:spPr bwMode="auto">
              <a:xfrm>
                <a:off x="2321" y="3515"/>
                <a:ext cx="38" cy="37"/>
              </a:xfrm>
              <a:custGeom>
                <a:avLst/>
                <a:gdLst>
                  <a:gd name="T0" fmla="*/ 38 w 38"/>
                  <a:gd name="T1" fmla="*/ 37 h 37"/>
                  <a:gd name="T2" fmla="*/ 22 w 38"/>
                  <a:gd name="T3" fmla="*/ 0 h 37"/>
                  <a:gd name="T4" fmla="*/ 0 w 38"/>
                  <a:gd name="T5" fmla="*/ 37 h 37"/>
                  <a:gd name="T6" fmla="*/ 38 w 38"/>
                  <a:gd name="T7" fmla="*/ 37 h 37"/>
                  <a:gd name="T8" fmla="*/ 0 60000 65536"/>
                  <a:gd name="T9" fmla="*/ 0 60000 65536"/>
                  <a:gd name="T10" fmla="*/ 0 60000 65536"/>
                  <a:gd name="T11" fmla="*/ 0 60000 65536"/>
                  <a:gd name="T12" fmla="*/ 0 w 38"/>
                  <a:gd name="T13" fmla="*/ 0 h 37"/>
                  <a:gd name="T14" fmla="*/ 38 w 38"/>
                  <a:gd name="T15" fmla="*/ 37 h 37"/>
                </a:gdLst>
                <a:ahLst/>
                <a:cxnLst>
                  <a:cxn ang="T8">
                    <a:pos x="T0" y="T1"/>
                  </a:cxn>
                  <a:cxn ang="T9">
                    <a:pos x="T2" y="T3"/>
                  </a:cxn>
                  <a:cxn ang="T10">
                    <a:pos x="T4" y="T5"/>
                  </a:cxn>
                  <a:cxn ang="T11">
                    <a:pos x="T6" y="T7"/>
                  </a:cxn>
                </a:cxnLst>
                <a:rect l="T12" t="T13" r="T14" b="T15"/>
                <a:pathLst>
                  <a:path w="38" h="37">
                    <a:moveTo>
                      <a:pt x="38" y="37"/>
                    </a:moveTo>
                    <a:lnTo>
                      <a:pt x="22" y="0"/>
                    </a:lnTo>
                    <a:lnTo>
                      <a:pt x="0" y="37"/>
                    </a:lnTo>
                    <a:lnTo>
                      <a:pt x="38" y="37"/>
                    </a:lnTo>
                    <a:close/>
                  </a:path>
                </a:pathLst>
              </a:custGeom>
              <a:solidFill>
                <a:srgbClr val="000000"/>
              </a:solidFill>
              <a:ln w="9525">
                <a:noFill/>
                <a:round/>
                <a:headEnd/>
                <a:tailEnd/>
              </a:ln>
            </p:spPr>
            <p:txBody>
              <a:bodyPr/>
              <a:lstStyle/>
              <a:p>
                <a:endParaRPr lang="en-US" dirty="0"/>
              </a:p>
            </p:txBody>
          </p:sp>
          <p:sp>
            <p:nvSpPr>
              <p:cNvPr id="55420" name="Freeform 724"/>
              <p:cNvSpPr>
                <a:spLocks/>
              </p:cNvSpPr>
              <p:nvPr/>
            </p:nvSpPr>
            <p:spPr bwMode="auto">
              <a:xfrm>
                <a:off x="2321" y="3579"/>
                <a:ext cx="38" cy="32"/>
              </a:xfrm>
              <a:custGeom>
                <a:avLst/>
                <a:gdLst>
                  <a:gd name="T0" fmla="*/ 38 w 38"/>
                  <a:gd name="T1" fmla="*/ 0 h 32"/>
                  <a:gd name="T2" fmla="*/ 22 w 38"/>
                  <a:gd name="T3" fmla="*/ 32 h 32"/>
                  <a:gd name="T4" fmla="*/ 0 w 38"/>
                  <a:gd name="T5" fmla="*/ 0 h 32"/>
                  <a:gd name="T6" fmla="*/ 38 w 38"/>
                  <a:gd name="T7" fmla="*/ 0 h 32"/>
                  <a:gd name="T8" fmla="*/ 0 60000 65536"/>
                  <a:gd name="T9" fmla="*/ 0 60000 65536"/>
                  <a:gd name="T10" fmla="*/ 0 60000 65536"/>
                  <a:gd name="T11" fmla="*/ 0 60000 65536"/>
                  <a:gd name="T12" fmla="*/ 0 w 38"/>
                  <a:gd name="T13" fmla="*/ 0 h 32"/>
                  <a:gd name="T14" fmla="*/ 38 w 38"/>
                  <a:gd name="T15" fmla="*/ 32 h 32"/>
                </a:gdLst>
                <a:ahLst/>
                <a:cxnLst>
                  <a:cxn ang="T8">
                    <a:pos x="T0" y="T1"/>
                  </a:cxn>
                  <a:cxn ang="T9">
                    <a:pos x="T2" y="T3"/>
                  </a:cxn>
                  <a:cxn ang="T10">
                    <a:pos x="T4" y="T5"/>
                  </a:cxn>
                  <a:cxn ang="T11">
                    <a:pos x="T6" y="T7"/>
                  </a:cxn>
                </a:cxnLst>
                <a:rect l="T12" t="T13" r="T14" b="T15"/>
                <a:pathLst>
                  <a:path w="38" h="32">
                    <a:moveTo>
                      <a:pt x="38" y="0"/>
                    </a:moveTo>
                    <a:lnTo>
                      <a:pt x="22" y="32"/>
                    </a:lnTo>
                    <a:lnTo>
                      <a:pt x="0" y="0"/>
                    </a:lnTo>
                    <a:lnTo>
                      <a:pt x="38" y="0"/>
                    </a:lnTo>
                    <a:close/>
                  </a:path>
                </a:pathLst>
              </a:custGeom>
              <a:solidFill>
                <a:srgbClr val="000000"/>
              </a:solidFill>
              <a:ln w="9525">
                <a:noFill/>
                <a:round/>
                <a:headEnd/>
                <a:tailEnd/>
              </a:ln>
            </p:spPr>
            <p:txBody>
              <a:bodyPr/>
              <a:lstStyle/>
              <a:p>
                <a:endParaRPr lang="en-US" dirty="0"/>
              </a:p>
            </p:txBody>
          </p:sp>
          <p:sp>
            <p:nvSpPr>
              <p:cNvPr id="55421" name="Rectangle 725"/>
              <p:cNvSpPr>
                <a:spLocks noChangeArrowheads="1"/>
              </p:cNvSpPr>
              <p:nvPr/>
            </p:nvSpPr>
            <p:spPr bwMode="auto">
              <a:xfrm>
                <a:off x="2978" y="3407"/>
                <a:ext cx="420" cy="199"/>
              </a:xfrm>
              <a:prstGeom prst="rect">
                <a:avLst/>
              </a:prstGeom>
              <a:solidFill>
                <a:srgbClr val="FFFFFF"/>
              </a:solidFill>
              <a:ln w="6" cap="rnd">
                <a:solidFill>
                  <a:srgbClr val="000000"/>
                </a:solidFill>
                <a:round/>
                <a:headEnd/>
                <a:tailEnd/>
              </a:ln>
            </p:spPr>
            <p:txBody>
              <a:bodyPr/>
              <a:lstStyle/>
              <a:p>
                <a:pPr algn="l" eaLnBrk="0" hangingPunct="0"/>
                <a:endParaRPr lang="en-US" sz="1800" dirty="0">
                  <a:solidFill>
                    <a:srgbClr val="000000"/>
                  </a:solidFill>
                </a:endParaRPr>
              </a:p>
            </p:txBody>
          </p:sp>
          <p:sp>
            <p:nvSpPr>
              <p:cNvPr id="55422" name="Rectangle 726"/>
              <p:cNvSpPr>
                <a:spLocks noChangeArrowheads="1"/>
              </p:cNvSpPr>
              <p:nvPr/>
            </p:nvSpPr>
            <p:spPr bwMode="auto">
              <a:xfrm>
                <a:off x="3086" y="3433"/>
                <a:ext cx="259" cy="97"/>
              </a:xfrm>
              <a:prstGeom prst="rect">
                <a:avLst/>
              </a:prstGeom>
              <a:noFill/>
              <a:ln w="9525">
                <a:noFill/>
                <a:miter lim="800000"/>
                <a:headEnd/>
                <a:tailEnd/>
              </a:ln>
            </p:spPr>
            <p:txBody>
              <a:bodyPr wrap="none" lIns="0" tIns="0" rIns="0" bIns="0">
                <a:spAutoFit/>
              </a:bodyPr>
              <a:lstStyle/>
              <a:p>
                <a:pPr algn="l" eaLnBrk="0" hangingPunct="0"/>
                <a:r>
                  <a:rPr lang="en-US" sz="800" b="1" dirty="0">
                    <a:solidFill>
                      <a:srgbClr val="000000"/>
                    </a:solidFill>
                  </a:rPr>
                  <a:t>Packet</a:t>
                </a:r>
                <a:endParaRPr lang="en-US" sz="1800" dirty="0">
                  <a:solidFill>
                    <a:srgbClr val="000000"/>
                  </a:solidFill>
                </a:endParaRPr>
              </a:p>
            </p:txBody>
          </p:sp>
          <p:sp>
            <p:nvSpPr>
              <p:cNvPr id="55423" name="Rectangle 727"/>
              <p:cNvSpPr>
                <a:spLocks noChangeArrowheads="1"/>
              </p:cNvSpPr>
              <p:nvPr/>
            </p:nvSpPr>
            <p:spPr bwMode="auto">
              <a:xfrm>
                <a:off x="3016" y="3498"/>
                <a:ext cx="415" cy="97"/>
              </a:xfrm>
              <a:prstGeom prst="rect">
                <a:avLst/>
              </a:prstGeom>
              <a:noFill/>
              <a:ln w="9525">
                <a:noFill/>
                <a:miter lim="800000"/>
                <a:headEnd/>
                <a:tailEnd/>
              </a:ln>
            </p:spPr>
            <p:txBody>
              <a:bodyPr wrap="none" lIns="0" tIns="0" rIns="0" bIns="0">
                <a:spAutoFit/>
              </a:bodyPr>
              <a:lstStyle/>
              <a:p>
                <a:pPr algn="l" eaLnBrk="0" hangingPunct="0"/>
                <a:r>
                  <a:rPr lang="en-US" sz="800" b="1" dirty="0">
                    <a:solidFill>
                      <a:srgbClr val="000000"/>
                    </a:solidFill>
                  </a:rPr>
                  <a:t>Accelerator</a:t>
                </a:r>
                <a:endParaRPr lang="en-US" sz="1800" dirty="0">
                  <a:solidFill>
                    <a:srgbClr val="000000"/>
                  </a:solidFill>
                </a:endParaRPr>
              </a:p>
            </p:txBody>
          </p:sp>
          <p:sp>
            <p:nvSpPr>
              <p:cNvPr id="55424" name="Line 728"/>
              <p:cNvSpPr>
                <a:spLocks noChangeShapeType="1"/>
              </p:cNvSpPr>
              <p:nvPr/>
            </p:nvSpPr>
            <p:spPr bwMode="auto">
              <a:xfrm flipH="1">
                <a:off x="2795" y="3504"/>
                <a:ext cx="172" cy="1"/>
              </a:xfrm>
              <a:prstGeom prst="line">
                <a:avLst/>
              </a:prstGeom>
              <a:noFill/>
              <a:ln w="0">
                <a:solidFill>
                  <a:srgbClr val="000000"/>
                </a:solidFill>
                <a:round/>
                <a:headEnd/>
                <a:tailEnd/>
              </a:ln>
            </p:spPr>
            <p:txBody>
              <a:bodyPr/>
              <a:lstStyle/>
              <a:p>
                <a:endParaRPr lang="en-US" dirty="0"/>
              </a:p>
            </p:txBody>
          </p:sp>
          <p:sp>
            <p:nvSpPr>
              <p:cNvPr id="55425" name="Freeform 729"/>
              <p:cNvSpPr>
                <a:spLocks/>
              </p:cNvSpPr>
              <p:nvPr/>
            </p:nvSpPr>
            <p:spPr bwMode="auto">
              <a:xfrm>
                <a:off x="2924" y="3482"/>
                <a:ext cx="43" cy="43"/>
              </a:xfrm>
              <a:custGeom>
                <a:avLst/>
                <a:gdLst>
                  <a:gd name="T0" fmla="*/ 43 w 43"/>
                  <a:gd name="T1" fmla="*/ 22 h 43"/>
                  <a:gd name="T2" fmla="*/ 0 w 43"/>
                  <a:gd name="T3" fmla="*/ 43 h 43"/>
                  <a:gd name="T4" fmla="*/ 0 w 43"/>
                  <a:gd name="T5" fmla="*/ 0 h 43"/>
                  <a:gd name="T6" fmla="*/ 43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2"/>
                    </a:moveTo>
                    <a:lnTo>
                      <a:pt x="0" y="43"/>
                    </a:lnTo>
                    <a:lnTo>
                      <a:pt x="0" y="0"/>
                    </a:lnTo>
                    <a:lnTo>
                      <a:pt x="43" y="22"/>
                    </a:lnTo>
                    <a:close/>
                  </a:path>
                </a:pathLst>
              </a:custGeom>
              <a:solidFill>
                <a:srgbClr val="000000"/>
              </a:solidFill>
              <a:ln w="9525">
                <a:noFill/>
                <a:round/>
                <a:headEnd/>
                <a:tailEnd/>
              </a:ln>
            </p:spPr>
            <p:txBody>
              <a:bodyPr/>
              <a:lstStyle/>
              <a:p>
                <a:endParaRPr lang="en-US" dirty="0"/>
              </a:p>
            </p:txBody>
          </p:sp>
          <p:sp>
            <p:nvSpPr>
              <p:cNvPr id="55426" name="Freeform 730"/>
              <p:cNvSpPr>
                <a:spLocks/>
              </p:cNvSpPr>
              <p:nvPr/>
            </p:nvSpPr>
            <p:spPr bwMode="auto">
              <a:xfrm>
                <a:off x="2795" y="3482"/>
                <a:ext cx="43" cy="43"/>
              </a:xfrm>
              <a:custGeom>
                <a:avLst/>
                <a:gdLst>
                  <a:gd name="T0" fmla="*/ 0 w 43"/>
                  <a:gd name="T1" fmla="*/ 22 h 43"/>
                  <a:gd name="T2" fmla="*/ 43 w 43"/>
                  <a:gd name="T3" fmla="*/ 43 h 43"/>
                  <a:gd name="T4" fmla="*/ 43 w 43"/>
                  <a:gd name="T5" fmla="*/ 0 h 43"/>
                  <a:gd name="T6" fmla="*/ 0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2"/>
                    </a:moveTo>
                    <a:lnTo>
                      <a:pt x="43" y="43"/>
                    </a:lnTo>
                    <a:lnTo>
                      <a:pt x="43" y="0"/>
                    </a:lnTo>
                    <a:lnTo>
                      <a:pt x="0" y="22"/>
                    </a:lnTo>
                    <a:close/>
                  </a:path>
                </a:pathLst>
              </a:custGeom>
              <a:solidFill>
                <a:srgbClr val="000000"/>
              </a:solidFill>
              <a:ln w="9525">
                <a:noFill/>
                <a:round/>
                <a:headEnd/>
                <a:tailEnd/>
              </a:ln>
            </p:spPr>
            <p:txBody>
              <a:bodyPr/>
              <a:lstStyle/>
              <a:p>
                <a:endParaRPr lang="en-US" dirty="0"/>
              </a:p>
            </p:txBody>
          </p:sp>
          <p:sp>
            <p:nvSpPr>
              <p:cNvPr id="55427" name="Line 731"/>
              <p:cNvSpPr>
                <a:spLocks noChangeShapeType="1"/>
              </p:cNvSpPr>
              <p:nvPr/>
            </p:nvSpPr>
            <p:spPr bwMode="auto">
              <a:xfrm flipH="1">
                <a:off x="2795" y="3273"/>
                <a:ext cx="178" cy="1"/>
              </a:xfrm>
              <a:prstGeom prst="line">
                <a:avLst/>
              </a:prstGeom>
              <a:noFill/>
              <a:ln w="0">
                <a:solidFill>
                  <a:srgbClr val="000000"/>
                </a:solidFill>
                <a:round/>
                <a:headEnd/>
                <a:tailEnd/>
              </a:ln>
            </p:spPr>
            <p:txBody>
              <a:bodyPr/>
              <a:lstStyle/>
              <a:p>
                <a:endParaRPr lang="en-US" dirty="0"/>
              </a:p>
            </p:txBody>
          </p:sp>
          <p:sp>
            <p:nvSpPr>
              <p:cNvPr id="55428" name="Freeform 732"/>
              <p:cNvSpPr>
                <a:spLocks/>
              </p:cNvSpPr>
              <p:nvPr/>
            </p:nvSpPr>
            <p:spPr bwMode="auto">
              <a:xfrm>
                <a:off x="2924" y="3251"/>
                <a:ext cx="49" cy="43"/>
              </a:xfrm>
              <a:custGeom>
                <a:avLst/>
                <a:gdLst>
                  <a:gd name="T0" fmla="*/ 49 w 49"/>
                  <a:gd name="T1" fmla="*/ 22 h 43"/>
                  <a:gd name="T2" fmla="*/ 0 w 49"/>
                  <a:gd name="T3" fmla="*/ 43 h 43"/>
                  <a:gd name="T4" fmla="*/ 0 w 49"/>
                  <a:gd name="T5" fmla="*/ 0 h 43"/>
                  <a:gd name="T6" fmla="*/ 49 w 49"/>
                  <a:gd name="T7" fmla="*/ 22 h 43"/>
                  <a:gd name="T8" fmla="*/ 0 60000 65536"/>
                  <a:gd name="T9" fmla="*/ 0 60000 65536"/>
                  <a:gd name="T10" fmla="*/ 0 60000 65536"/>
                  <a:gd name="T11" fmla="*/ 0 60000 65536"/>
                  <a:gd name="T12" fmla="*/ 0 w 49"/>
                  <a:gd name="T13" fmla="*/ 0 h 43"/>
                  <a:gd name="T14" fmla="*/ 49 w 49"/>
                  <a:gd name="T15" fmla="*/ 43 h 43"/>
                </a:gdLst>
                <a:ahLst/>
                <a:cxnLst>
                  <a:cxn ang="T8">
                    <a:pos x="T0" y="T1"/>
                  </a:cxn>
                  <a:cxn ang="T9">
                    <a:pos x="T2" y="T3"/>
                  </a:cxn>
                  <a:cxn ang="T10">
                    <a:pos x="T4" y="T5"/>
                  </a:cxn>
                  <a:cxn ang="T11">
                    <a:pos x="T6" y="T7"/>
                  </a:cxn>
                </a:cxnLst>
                <a:rect l="T12" t="T13" r="T14" b="T15"/>
                <a:pathLst>
                  <a:path w="49" h="43">
                    <a:moveTo>
                      <a:pt x="49" y="22"/>
                    </a:moveTo>
                    <a:lnTo>
                      <a:pt x="0" y="43"/>
                    </a:lnTo>
                    <a:lnTo>
                      <a:pt x="0" y="0"/>
                    </a:lnTo>
                    <a:lnTo>
                      <a:pt x="49" y="22"/>
                    </a:lnTo>
                    <a:close/>
                  </a:path>
                </a:pathLst>
              </a:custGeom>
              <a:solidFill>
                <a:srgbClr val="000000"/>
              </a:solidFill>
              <a:ln w="9525">
                <a:noFill/>
                <a:round/>
                <a:headEnd/>
                <a:tailEnd/>
              </a:ln>
            </p:spPr>
            <p:txBody>
              <a:bodyPr/>
              <a:lstStyle/>
              <a:p>
                <a:endParaRPr lang="en-US" dirty="0"/>
              </a:p>
            </p:txBody>
          </p:sp>
          <p:sp>
            <p:nvSpPr>
              <p:cNvPr id="55429" name="Freeform 733"/>
              <p:cNvSpPr>
                <a:spLocks/>
              </p:cNvSpPr>
              <p:nvPr/>
            </p:nvSpPr>
            <p:spPr bwMode="auto">
              <a:xfrm>
                <a:off x="2795" y="3251"/>
                <a:ext cx="43" cy="43"/>
              </a:xfrm>
              <a:custGeom>
                <a:avLst/>
                <a:gdLst>
                  <a:gd name="T0" fmla="*/ 0 w 43"/>
                  <a:gd name="T1" fmla="*/ 22 h 43"/>
                  <a:gd name="T2" fmla="*/ 43 w 43"/>
                  <a:gd name="T3" fmla="*/ 43 h 43"/>
                  <a:gd name="T4" fmla="*/ 43 w 43"/>
                  <a:gd name="T5" fmla="*/ 0 h 43"/>
                  <a:gd name="T6" fmla="*/ 0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2"/>
                    </a:moveTo>
                    <a:lnTo>
                      <a:pt x="43" y="43"/>
                    </a:lnTo>
                    <a:lnTo>
                      <a:pt x="43" y="0"/>
                    </a:lnTo>
                    <a:lnTo>
                      <a:pt x="0" y="22"/>
                    </a:lnTo>
                    <a:close/>
                  </a:path>
                </a:pathLst>
              </a:custGeom>
              <a:solidFill>
                <a:srgbClr val="000000"/>
              </a:solidFill>
              <a:ln w="9525">
                <a:noFill/>
                <a:round/>
                <a:headEnd/>
                <a:tailEnd/>
              </a:ln>
            </p:spPr>
            <p:txBody>
              <a:bodyPr/>
              <a:lstStyle/>
              <a:p>
                <a:endParaRPr lang="en-US" dirty="0"/>
              </a:p>
            </p:txBody>
          </p:sp>
          <p:sp>
            <p:nvSpPr>
              <p:cNvPr id="55430" name="Line 734"/>
              <p:cNvSpPr>
                <a:spLocks noChangeShapeType="1"/>
              </p:cNvSpPr>
              <p:nvPr/>
            </p:nvSpPr>
            <p:spPr bwMode="auto">
              <a:xfrm>
                <a:off x="2703" y="2934"/>
                <a:ext cx="1" cy="237"/>
              </a:xfrm>
              <a:prstGeom prst="line">
                <a:avLst/>
              </a:prstGeom>
              <a:noFill/>
              <a:ln w="0">
                <a:solidFill>
                  <a:srgbClr val="000000"/>
                </a:solidFill>
                <a:round/>
                <a:headEnd/>
                <a:tailEnd/>
              </a:ln>
            </p:spPr>
            <p:txBody>
              <a:bodyPr/>
              <a:lstStyle/>
              <a:p>
                <a:endParaRPr lang="en-US" dirty="0"/>
              </a:p>
            </p:txBody>
          </p:sp>
          <p:sp>
            <p:nvSpPr>
              <p:cNvPr id="55431" name="Freeform 735"/>
              <p:cNvSpPr>
                <a:spLocks/>
              </p:cNvSpPr>
              <p:nvPr/>
            </p:nvSpPr>
            <p:spPr bwMode="auto">
              <a:xfrm>
                <a:off x="2682" y="2934"/>
                <a:ext cx="43" cy="48"/>
              </a:xfrm>
              <a:custGeom>
                <a:avLst/>
                <a:gdLst>
                  <a:gd name="T0" fmla="*/ 21 w 43"/>
                  <a:gd name="T1" fmla="*/ 0 h 48"/>
                  <a:gd name="T2" fmla="*/ 43 w 43"/>
                  <a:gd name="T3" fmla="*/ 48 h 48"/>
                  <a:gd name="T4" fmla="*/ 0 w 43"/>
                  <a:gd name="T5" fmla="*/ 48 h 48"/>
                  <a:gd name="T6" fmla="*/ 21 w 43"/>
                  <a:gd name="T7" fmla="*/ 0 h 48"/>
                  <a:gd name="T8" fmla="*/ 0 60000 65536"/>
                  <a:gd name="T9" fmla="*/ 0 60000 65536"/>
                  <a:gd name="T10" fmla="*/ 0 60000 65536"/>
                  <a:gd name="T11" fmla="*/ 0 60000 65536"/>
                  <a:gd name="T12" fmla="*/ 0 w 43"/>
                  <a:gd name="T13" fmla="*/ 0 h 48"/>
                  <a:gd name="T14" fmla="*/ 43 w 43"/>
                  <a:gd name="T15" fmla="*/ 48 h 48"/>
                </a:gdLst>
                <a:ahLst/>
                <a:cxnLst>
                  <a:cxn ang="T8">
                    <a:pos x="T0" y="T1"/>
                  </a:cxn>
                  <a:cxn ang="T9">
                    <a:pos x="T2" y="T3"/>
                  </a:cxn>
                  <a:cxn ang="T10">
                    <a:pos x="T4" y="T5"/>
                  </a:cxn>
                  <a:cxn ang="T11">
                    <a:pos x="T6" y="T7"/>
                  </a:cxn>
                </a:cxnLst>
                <a:rect l="T12" t="T13" r="T14" b="T15"/>
                <a:pathLst>
                  <a:path w="43" h="48">
                    <a:moveTo>
                      <a:pt x="21" y="0"/>
                    </a:moveTo>
                    <a:lnTo>
                      <a:pt x="43" y="48"/>
                    </a:lnTo>
                    <a:lnTo>
                      <a:pt x="0" y="48"/>
                    </a:lnTo>
                    <a:lnTo>
                      <a:pt x="21" y="0"/>
                    </a:lnTo>
                    <a:close/>
                  </a:path>
                </a:pathLst>
              </a:custGeom>
              <a:solidFill>
                <a:srgbClr val="000000"/>
              </a:solidFill>
              <a:ln w="9525">
                <a:noFill/>
                <a:round/>
                <a:headEnd/>
                <a:tailEnd/>
              </a:ln>
            </p:spPr>
            <p:txBody>
              <a:bodyPr/>
              <a:lstStyle/>
              <a:p>
                <a:endParaRPr lang="en-US" dirty="0"/>
              </a:p>
            </p:txBody>
          </p:sp>
          <p:sp>
            <p:nvSpPr>
              <p:cNvPr id="55432" name="Freeform 736"/>
              <p:cNvSpPr>
                <a:spLocks/>
              </p:cNvSpPr>
              <p:nvPr/>
            </p:nvSpPr>
            <p:spPr bwMode="auto">
              <a:xfrm>
                <a:off x="2682" y="3128"/>
                <a:ext cx="43" cy="43"/>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dirty="0"/>
              </a:p>
            </p:txBody>
          </p:sp>
          <p:sp>
            <p:nvSpPr>
              <p:cNvPr id="55433" name="Line 737"/>
              <p:cNvSpPr>
                <a:spLocks noChangeShapeType="1"/>
              </p:cNvSpPr>
              <p:nvPr/>
            </p:nvSpPr>
            <p:spPr bwMode="auto">
              <a:xfrm flipV="1">
                <a:off x="2348" y="3848"/>
                <a:ext cx="1" cy="242"/>
              </a:xfrm>
              <a:prstGeom prst="line">
                <a:avLst/>
              </a:prstGeom>
              <a:noFill/>
              <a:ln w="0">
                <a:solidFill>
                  <a:srgbClr val="000000"/>
                </a:solidFill>
                <a:round/>
                <a:headEnd/>
                <a:tailEnd/>
              </a:ln>
            </p:spPr>
            <p:txBody>
              <a:bodyPr/>
              <a:lstStyle/>
              <a:p>
                <a:endParaRPr lang="en-US" dirty="0"/>
              </a:p>
            </p:txBody>
          </p:sp>
          <p:sp>
            <p:nvSpPr>
              <p:cNvPr id="55434" name="Freeform 738"/>
              <p:cNvSpPr>
                <a:spLocks/>
              </p:cNvSpPr>
              <p:nvPr/>
            </p:nvSpPr>
            <p:spPr bwMode="auto">
              <a:xfrm>
                <a:off x="2326" y="4047"/>
                <a:ext cx="44" cy="43"/>
              </a:xfrm>
              <a:custGeom>
                <a:avLst/>
                <a:gdLst>
                  <a:gd name="T0" fmla="*/ 22 w 44"/>
                  <a:gd name="T1" fmla="*/ 43 h 43"/>
                  <a:gd name="T2" fmla="*/ 0 w 44"/>
                  <a:gd name="T3" fmla="*/ 0 h 43"/>
                  <a:gd name="T4" fmla="*/ 44 w 44"/>
                  <a:gd name="T5" fmla="*/ 0 h 43"/>
                  <a:gd name="T6" fmla="*/ 22 w 44"/>
                  <a:gd name="T7" fmla="*/ 43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22" y="43"/>
                    </a:moveTo>
                    <a:lnTo>
                      <a:pt x="0" y="0"/>
                    </a:lnTo>
                    <a:lnTo>
                      <a:pt x="44" y="0"/>
                    </a:lnTo>
                    <a:lnTo>
                      <a:pt x="22" y="43"/>
                    </a:lnTo>
                    <a:close/>
                  </a:path>
                </a:pathLst>
              </a:custGeom>
              <a:solidFill>
                <a:srgbClr val="000000"/>
              </a:solidFill>
              <a:ln w="9525">
                <a:noFill/>
                <a:round/>
                <a:headEnd/>
                <a:tailEnd/>
              </a:ln>
            </p:spPr>
            <p:txBody>
              <a:bodyPr/>
              <a:lstStyle/>
              <a:p>
                <a:endParaRPr lang="en-US" dirty="0"/>
              </a:p>
            </p:txBody>
          </p:sp>
          <p:sp>
            <p:nvSpPr>
              <p:cNvPr id="55435" name="Freeform 739"/>
              <p:cNvSpPr>
                <a:spLocks/>
              </p:cNvSpPr>
              <p:nvPr/>
            </p:nvSpPr>
            <p:spPr bwMode="auto">
              <a:xfrm>
                <a:off x="2326" y="3848"/>
                <a:ext cx="44" cy="48"/>
              </a:xfrm>
              <a:custGeom>
                <a:avLst/>
                <a:gdLst>
                  <a:gd name="T0" fmla="*/ 22 w 44"/>
                  <a:gd name="T1" fmla="*/ 0 h 48"/>
                  <a:gd name="T2" fmla="*/ 0 w 44"/>
                  <a:gd name="T3" fmla="*/ 48 h 48"/>
                  <a:gd name="T4" fmla="*/ 44 w 44"/>
                  <a:gd name="T5" fmla="*/ 48 h 48"/>
                  <a:gd name="T6" fmla="*/ 22 w 44"/>
                  <a:gd name="T7" fmla="*/ 0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22" y="0"/>
                    </a:moveTo>
                    <a:lnTo>
                      <a:pt x="0" y="48"/>
                    </a:lnTo>
                    <a:lnTo>
                      <a:pt x="44" y="48"/>
                    </a:lnTo>
                    <a:lnTo>
                      <a:pt x="22" y="0"/>
                    </a:lnTo>
                    <a:close/>
                  </a:path>
                </a:pathLst>
              </a:custGeom>
              <a:solidFill>
                <a:srgbClr val="000000"/>
              </a:solidFill>
              <a:ln w="9525">
                <a:noFill/>
                <a:round/>
                <a:headEnd/>
                <a:tailEnd/>
              </a:ln>
            </p:spPr>
            <p:txBody>
              <a:bodyPr/>
              <a:lstStyle/>
              <a:p>
                <a:endParaRPr lang="en-US" dirty="0"/>
              </a:p>
            </p:txBody>
          </p:sp>
          <p:sp>
            <p:nvSpPr>
              <p:cNvPr id="55436" name="Rectangle 740"/>
              <p:cNvSpPr>
                <a:spLocks noChangeArrowheads="1"/>
              </p:cNvSpPr>
              <p:nvPr/>
            </p:nvSpPr>
            <p:spPr bwMode="auto">
              <a:xfrm>
                <a:off x="2978" y="3171"/>
                <a:ext cx="420" cy="198"/>
              </a:xfrm>
              <a:prstGeom prst="rect">
                <a:avLst/>
              </a:prstGeom>
              <a:solidFill>
                <a:srgbClr val="FFFFFF"/>
              </a:solidFill>
              <a:ln w="6" cap="rnd">
                <a:solidFill>
                  <a:srgbClr val="000000"/>
                </a:solidFill>
                <a:round/>
                <a:headEnd/>
                <a:tailEnd/>
              </a:ln>
            </p:spPr>
            <p:txBody>
              <a:bodyPr/>
              <a:lstStyle/>
              <a:p>
                <a:pPr algn="l" eaLnBrk="0" hangingPunct="0"/>
                <a:endParaRPr lang="en-US" sz="1800" dirty="0">
                  <a:solidFill>
                    <a:srgbClr val="000000"/>
                  </a:solidFill>
                </a:endParaRPr>
              </a:p>
            </p:txBody>
          </p:sp>
          <p:sp>
            <p:nvSpPr>
              <p:cNvPr id="55437" name="Rectangle 741"/>
              <p:cNvSpPr>
                <a:spLocks noChangeArrowheads="1"/>
              </p:cNvSpPr>
              <p:nvPr/>
            </p:nvSpPr>
            <p:spPr bwMode="auto">
              <a:xfrm>
                <a:off x="3064" y="3197"/>
                <a:ext cx="307" cy="97"/>
              </a:xfrm>
              <a:prstGeom prst="rect">
                <a:avLst/>
              </a:prstGeom>
              <a:noFill/>
              <a:ln w="9525">
                <a:noFill/>
                <a:miter lim="800000"/>
                <a:headEnd/>
                <a:tailEnd/>
              </a:ln>
            </p:spPr>
            <p:txBody>
              <a:bodyPr wrap="none" lIns="0" tIns="0" rIns="0" bIns="0">
                <a:spAutoFit/>
              </a:bodyPr>
              <a:lstStyle/>
              <a:p>
                <a:pPr algn="l" eaLnBrk="0" hangingPunct="0"/>
                <a:r>
                  <a:rPr lang="en-US" sz="800" b="1" dirty="0">
                    <a:solidFill>
                      <a:srgbClr val="000000"/>
                    </a:solidFill>
                  </a:rPr>
                  <a:t>Security</a:t>
                </a:r>
                <a:endParaRPr lang="en-US" sz="1800" dirty="0">
                  <a:solidFill>
                    <a:srgbClr val="000000"/>
                  </a:solidFill>
                </a:endParaRPr>
              </a:p>
            </p:txBody>
          </p:sp>
          <p:sp>
            <p:nvSpPr>
              <p:cNvPr id="55438" name="Rectangle 742"/>
              <p:cNvSpPr>
                <a:spLocks noChangeArrowheads="1"/>
              </p:cNvSpPr>
              <p:nvPr/>
            </p:nvSpPr>
            <p:spPr bwMode="auto">
              <a:xfrm>
                <a:off x="3016" y="3261"/>
                <a:ext cx="415" cy="97"/>
              </a:xfrm>
              <a:prstGeom prst="rect">
                <a:avLst/>
              </a:prstGeom>
              <a:noFill/>
              <a:ln w="9525">
                <a:noFill/>
                <a:miter lim="800000"/>
                <a:headEnd/>
                <a:tailEnd/>
              </a:ln>
            </p:spPr>
            <p:txBody>
              <a:bodyPr wrap="none" lIns="0" tIns="0" rIns="0" bIns="0">
                <a:spAutoFit/>
              </a:bodyPr>
              <a:lstStyle/>
              <a:p>
                <a:pPr algn="l" eaLnBrk="0" hangingPunct="0"/>
                <a:r>
                  <a:rPr lang="en-US" sz="800" b="1" dirty="0">
                    <a:solidFill>
                      <a:srgbClr val="000000"/>
                    </a:solidFill>
                  </a:rPr>
                  <a:t>Accelerator</a:t>
                </a:r>
                <a:endParaRPr lang="en-US" sz="1800" dirty="0">
                  <a:solidFill>
                    <a:srgbClr val="000000"/>
                  </a:solidFill>
                </a:endParaRPr>
              </a:p>
            </p:txBody>
          </p:sp>
          <p:sp>
            <p:nvSpPr>
              <p:cNvPr id="55439" name="Rectangle 743"/>
              <p:cNvSpPr>
                <a:spLocks noChangeArrowheads="1"/>
              </p:cNvSpPr>
              <p:nvPr/>
            </p:nvSpPr>
            <p:spPr bwMode="auto">
              <a:xfrm>
                <a:off x="242" y="1842"/>
                <a:ext cx="426" cy="108"/>
              </a:xfrm>
              <a:prstGeom prst="rect">
                <a:avLst/>
              </a:prstGeom>
              <a:solidFill>
                <a:srgbClr val="FFFFFF"/>
              </a:solidFill>
              <a:ln w="6" cap="rnd">
                <a:solidFill>
                  <a:srgbClr val="000000"/>
                </a:solidFill>
                <a:round/>
                <a:headEnd/>
                <a:tailEnd/>
              </a:ln>
            </p:spPr>
            <p:txBody>
              <a:bodyPr/>
              <a:lstStyle/>
              <a:p>
                <a:pPr algn="l" eaLnBrk="0" hangingPunct="0"/>
                <a:endParaRPr lang="en-US" sz="1800" dirty="0">
                  <a:solidFill>
                    <a:srgbClr val="000000"/>
                  </a:solidFill>
                </a:endParaRPr>
              </a:p>
            </p:txBody>
          </p:sp>
          <p:sp>
            <p:nvSpPr>
              <p:cNvPr id="55440" name="Rectangle 744"/>
              <p:cNvSpPr>
                <a:spLocks noChangeArrowheads="1"/>
              </p:cNvSpPr>
              <p:nvPr/>
            </p:nvSpPr>
            <p:spPr bwMode="auto">
              <a:xfrm>
                <a:off x="399" y="1858"/>
                <a:ext cx="167" cy="97"/>
              </a:xfrm>
              <a:prstGeom prst="rect">
                <a:avLst/>
              </a:prstGeom>
              <a:noFill/>
              <a:ln w="9525">
                <a:noFill/>
                <a:miter lim="800000"/>
                <a:headEnd/>
                <a:tailEnd/>
              </a:ln>
            </p:spPr>
            <p:txBody>
              <a:bodyPr wrap="none" lIns="0" tIns="0" rIns="0" bIns="0">
                <a:spAutoFit/>
              </a:bodyPr>
              <a:lstStyle/>
              <a:p>
                <a:pPr algn="l" eaLnBrk="0" hangingPunct="0"/>
                <a:r>
                  <a:rPr lang="en-US" sz="800" b="1" dirty="0">
                    <a:solidFill>
                      <a:srgbClr val="000000"/>
                    </a:solidFill>
                  </a:rPr>
                  <a:t>PLL</a:t>
                </a:r>
                <a:endParaRPr lang="en-US" sz="1800" dirty="0">
                  <a:solidFill>
                    <a:srgbClr val="000000"/>
                  </a:solidFill>
                </a:endParaRPr>
              </a:p>
            </p:txBody>
          </p:sp>
          <p:sp>
            <p:nvSpPr>
              <p:cNvPr id="55441" name="Rectangle 745"/>
              <p:cNvSpPr>
                <a:spLocks noChangeArrowheads="1"/>
              </p:cNvSpPr>
              <p:nvPr/>
            </p:nvSpPr>
            <p:spPr bwMode="auto">
              <a:xfrm>
                <a:off x="275" y="2111"/>
                <a:ext cx="425" cy="113"/>
              </a:xfrm>
              <a:prstGeom prst="rect">
                <a:avLst/>
              </a:prstGeom>
              <a:solidFill>
                <a:srgbClr val="FFFFFF"/>
              </a:solidFill>
              <a:ln w="6" cap="rnd">
                <a:solidFill>
                  <a:srgbClr val="000000"/>
                </a:solidFill>
                <a:round/>
                <a:headEnd/>
                <a:tailEnd/>
              </a:ln>
            </p:spPr>
            <p:txBody>
              <a:bodyPr/>
              <a:lstStyle/>
              <a:p>
                <a:pPr algn="l" eaLnBrk="0" hangingPunct="0"/>
                <a:endParaRPr lang="en-US" sz="1800" dirty="0">
                  <a:solidFill>
                    <a:srgbClr val="000000"/>
                  </a:solidFill>
                </a:endParaRPr>
              </a:p>
            </p:txBody>
          </p:sp>
          <p:sp>
            <p:nvSpPr>
              <p:cNvPr id="55442" name="Rectangle 746"/>
              <p:cNvSpPr>
                <a:spLocks noChangeArrowheads="1"/>
              </p:cNvSpPr>
              <p:nvPr/>
            </p:nvSpPr>
            <p:spPr bwMode="auto">
              <a:xfrm>
                <a:off x="258" y="2090"/>
                <a:ext cx="426" cy="113"/>
              </a:xfrm>
              <a:prstGeom prst="rect">
                <a:avLst/>
              </a:prstGeom>
              <a:solidFill>
                <a:srgbClr val="FFFFFF"/>
              </a:solidFill>
              <a:ln w="6" cap="rnd">
                <a:solidFill>
                  <a:srgbClr val="000000"/>
                </a:solidFill>
                <a:round/>
                <a:headEnd/>
                <a:tailEnd/>
              </a:ln>
            </p:spPr>
            <p:txBody>
              <a:bodyPr/>
              <a:lstStyle/>
              <a:p>
                <a:pPr algn="l" eaLnBrk="0" hangingPunct="0"/>
                <a:endParaRPr lang="en-US" sz="1800" dirty="0">
                  <a:solidFill>
                    <a:srgbClr val="000000"/>
                  </a:solidFill>
                </a:endParaRPr>
              </a:p>
            </p:txBody>
          </p:sp>
          <p:sp>
            <p:nvSpPr>
              <p:cNvPr id="55443" name="Rectangle 747"/>
              <p:cNvSpPr>
                <a:spLocks noChangeArrowheads="1"/>
              </p:cNvSpPr>
              <p:nvPr/>
            </p:nvSpPr>
            <p:spPr bwMode="auto">
              <a:xfrm>
                <a:off x="242" y="2074"/>
                <a:ext cx="426" cy="107"/>
              </a:xfrm>
              <a:prstGeom prst="rect">
                <a:avLst/>
              </a:prstGeom>
              <a:solidFill>
                <a:srgbClr val="FFFFFF"/>
              </a:solidFill>
              <a:ln w="6" cap="rnd">
                <a:solidFill>
                  <a:srgbClr val="000000"/>
                </a:solidFill>
                <a:round/>
                <a:headEnd/>
                <a:tailEnd/>
              </a:ln>
            </p:spPr>
            <p:txBody>
              <a:bodyPr/>
              <a:lstStyle/>
              <a:p>
                <a:pPr algn="l" eaLnBrk="0" hangingPunct="0"/>
                <a:endParaRPr lang="en-US" sz="1800" dirty="0">
                  <a:solidFill>
                    <a:srgbClr val="000000"/>
                  </a:solidFill>
                </a:endParaRPr>
              </a:p>
            </p:txBody>
          </p:sp>
          <p:sp>
            <p:nvSpPr>
              <p:cNvPr id="55444" name="Rectangle 748"/>
              <p:cNvSpPr>
                <a:spLocks noChangeArrowheads="1"/>
              </p:cNvSpPr>
              <p:nvPr/>
            </p:nvSpPr>
            <p:spPr bwMode="auto">
              <a:xfrm>
                <a:off x="361" y="2089"/>
                <a:ext cx="237" cy="97"/>
              </a:xfrm>
              <a:prstGeom prst="rect">
                <a:avLst/>
              </a:prstGeom>
              <a:noFill/>
              <a:ln w="9525">
                <a:noFill/>
                <a:miter lim="800000"/>
                <a:headEnd/>
                <a:tailEnd/>
              </a:ln>
            </p:spPr>
            <p:txBody>
              <a:bodyPr wrap="none" lIns="0" tIns="0" rIns="0" bIns="0">
                <a:spAutoFit/>
              </a:bodyPr>
              <a:lstStyle/>
              <a:p>
                <a:pPr algn="l" eaLnBrk="0" hangingPunct="0"/>
                <a:r>
                  <a:rPr lang="en-US" sz="800" b="1" dirty="0">
                    <a:solidFill>
                      <a:srgbClr val="000000"/>
                    </a:solidFill>
                  </a:rPr>
                  <a:t>EDMA</a:t>
                </a:r>
                <a:endParaRPr lang="en-US" sz="1800" dirty="0">
                  <a:solidFill>
                    <a:srgbClr val="000000"/>
                  </a:solidFill>
                </a:endParaRPr>
              </a:p>
            </p:txBody>
          </p:sp>
          <p:sp>
            <p:nvSpPr>
              <p:cNvPr id="55445" name="Freeform 749"/>
              <p:cNvSpPr>
                <a:spLocks/>
              </p:cNvSpPr>
              <p:nvPr/>
            </p:nvSpPr>
            <p:spPr bwMode="auto">
              <a:xfrm>
                <a:off x="824" y="2117"/>
                <a:ext cx="65" cy="75"/>
              </a:xfrm>
              <a:custGeom>
                <a:avLst/>
                <a:gdLst>
                  <a:gd name="T0" fmla="*/ 0 w 65"/>
                  <a:gd name="T1" fmla="*/ 75 h 75"/>
                  <a:gd name="T2" fmla="*/ 65 w 65"/>
                  <a:gd name="T3" fmla="*/ 37 h 75"/>
                  <a:gd name="T4" fmla="*/ 0 w 65"/>
                  <a:gd name="T5" fmla="*/ 0 h 75"/>
                  <a:gd name="T6" fmla="*/ 0 w 65"/>
                  <a:gd name="T7" fmla="*/ 75 h 75"/>
                  <a:gd name="T8" fmla="*/ 0 60000 65536"/>
                  <a:gd name="T9" fmla="*/ 0 60000 65536"/>
                  <a:gd name="T10" fmla="*/ 0 60000 65536"/>
                  <a:gd name="T11" fmla="*/ 0 60000 65536"/>
                  <a:gd name="T12" fmla="*/ 0 w 65"/>
                  <a:gd name="T13" fmla="*/ 0 h 75"/>
                  <a:gd name="T14" fmla="*/ 65 w 65"/>
                  <a:gd name="T15" fmla="*/ 75 h 75"/>
                </a:gdLst>
                <a:ahLst/>
                <a:cxnLst>
                  <a:cxn ang="T8">
                    <a:pos x="T0" y="T1"/>
                  </a:cxn>
                  <a:cxn ang="T9">
                    <a:pos x="T2" y="T3"/>
                  </a:cxn>
                  <a:cxn ang="T10">
                    <a:pos x="T4" y="T5"/>
                  </a:cxn>
                  <a:cxn ang="T11">
                    <a:pos x="T6" y="T7"/>
                  </a:cxn>
                </a:cxnLst>
                <a:rect l="T12" t="T13" r="T14" b="T15"/>
                <a:pathLst>
                  <a:path w="65" h="75">
                    <a:moveTo>
                      <a:pt x="0" y="75"/>
                    </a:moveTo>
                    <a:lnTo>
                      <a:pt x="65" y="37"/>
                    </a:lnTo>
                    <a:lnTo>
                      <a:pt x="0" y="0"/>
                    </a:lnTo>
                    <a:lnTo>
                      <a:pt x="0" y="75"/>
                    </a:lnTo>
                    <a:close/>
                  </a:path>
                </a:pathLst>
              </a:custGeom>
              <a:solidFill>
                <a:srgbClr val="000000"/>
              </a:solidFill>
              <a:ln w="9525">
                <a:noFill/>
                <a:round/>
                <a:headEnd/>
                <a:tailEnd/>
              </a:ln>
            </p:spPr>
            <p:txBody>
              <a:bodyPr/>
              <a:lstStyle/>
              <a:p>
                <a:endParaRPr lang="en-US" dirty="0"/>
              </a:p>
            </p:txBody>
          </p:sp>
          <p:sp>
            <p:nvSpPr>
              <p:cNvPr id="55446" name="Freeform 750"/>
              <p:cNvSpPr>
                <a:spLocks/>
              </p:cNvSpPr>
              <p:nvPr/>
            </p:nvSpPr>
            <p:spPr bwMode="auto">
              <a:xfrm>
                <a:off x="829" y="2149"/>
                <a:ext cx="6" cy="11"/>
              </a:xfrm>
              <a:custGeom>
                <a:avLst/>
                <a:gdLst>
                  <a:gd name="T0" fmla="*/ 0 w 6"/>
                  <a:gd name="T1" fmla="*/ 11 h 11"/>
                  <a:gd name="T2" fmla="*/ 0 w 6"/>
                  <a:gd name="T3" fmla="*/ 11 h 11"/>
                  <a:gd name="T4" fmla="*/ 6 w 6"/>
                  <a:gd name="T5" fmla="*/ 11 h 11"/>
                  <a:gd name="T6" fmla="*/ 6 w 6"/>
                  <a:gd name="T7" fmla="*/ 5 h 11"/>
                  <a:gd name="T8" fmla="*/ 6 w 6"/>
                  <a:gd name="T9" fmla="*/ 5 h 11"/>
                  <a:gd name="T10" fmla="*/ 6 w 6"/>
                  <a:gd name="T11" fmla="*/ 0 h 11"/>
                  <a:gd name="T12" fmla="*/ 6 w 6"/>
                  <a:gd name="T13" fmla="*/ 0 h 11"/>
                  <a:gd name="T14" fmla="*/ 0 w 6"/>
                  <a:gd name="T15" fmla="*/ 0 h 11"/>
                  <a:gd name="T16" fmla="*/ 0 w 6"/>
                  <a:gd name="T17" fmla="*/ 0 h 11"/>
                  <a:gd name="T18" fmla="*/ 0 w 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11"/>
                  <a:gd name="T32" fmla="*/ 6 w 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11">
                    <a:moveTo>
                      <a:pt x="0" y="11"/>
                    </a:moveTo>
                    <a:lnTo>
                      <a:pt x="0" y="11"/>
                    </a:lnTo>
                    <a:lnTo>
                      <a:pt x="6" y="11"/>
                    </a:lnTo>
                    <a:lnTo>
                      <a:pt x="6" y="5"/>
                    </a:lnTo>
                    <a:lnTo>
                      <a:pt x="6" y="0"/>
                    </a:lnTo>
                    <a:lnTo>
                      <a:pt x="0" y="0"/>
                    </a:lnTo>
                    <a:lnTo>
                      <a:pt x="0" y="11"/>
                    </a:lnTo>
                    <a:close/>
                  </a:path>
                </a:pathLst>
              </a:custGeom>
              <a:solidFill>
                <a:srgbClr val="000000"/>
              </a:solidFill>
              <a:ln w="9525">
                <a:noFill/>
                <a:round/>
                <a:headEnd/>
                <a:tailEnd/>
              </a:ln>
            </p:spPr>
            <p:txBody>
              <a:bodyPr/>
              <a:lstStyle/>
              <a:p>
                <a:endParaRPr lang="en-US" dirty="0"/>
              </a:p>
            </p:txBody>
          </p:sp>
          <p:sp>
            <p:nvSpPr>
              <p:cNvPr id="55447" name="Rectangle 751"/>
              <p:cNvSpPr>
                <a:spLocks noChangeArrowheads="1"/>
              </p:cNvSpPr>
              <p:nvPr/>
            </p:nvSpPr>
            <p:spPr bwMode="auto">
              <a:xfrm>
                <a:off x="770" y="2149"/>
                <a:ext cx="59" cy="11"/>
              </a:xfrm>
              <a:prstGeom prst="rect">
                <a:avLst/>
              </a:prstGeom>
              <a:solidFill>
                <a:srgbClr val="000000"/>
              </a:solidFill>
              <a:ln w="9525">
                <a:noFill/>
                <a:miter lim="800000"/>
                <a:headEnd/>
                <a:tailEnd/>
              </a:ln>
            </p:spPr>
            <p:txBody>
              <a:bodyPr/>
              <a:lstStyle/>
              <a:p>
                <a:pPr algn="l" eaLnBrk="0" hangingPunct="0"/>
                <a:endParaRPr lang="en-US" sz="1800" dirty="0">
                  <a:solidFill>
                    <a:srgbClr val="000000"/>
                  </a:solidFill>
                </a:endParaRPr>
              </a:p>
            </p:txBody>
          </p:sp>
          <p:sp>
            <p:nvSpPr>
              <p:cNvPr id="55448" name="Freeform 752"/>
              <p:cNvSpPr>
                <a:spLocks/>
              </p:cNvSpPr>
              <p:nvPr/>
            </p:nvSpPr>
            <p:spPr bwMode="auto">
              <a:xfrm>
                <a:off x="711" y="2117"/>
                <a:ext cx="70" cy="75"/>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dirty="0"/>
              </a:p>
            </p:txBody>
          </p:sp>
          <p:sp>
            <p:nvSpPr>
              <p:cNvPr id="55449" name="Freeform 753"/>
              <p:cNvSpPr>
                <a:spLocks/>
              </p:cNvSpPr>
              <p:nvPr/>
            </p:nvSpPr>
            <p:spPr bwMode="auto">
              <a:xfrm>
                <a:off x="765" y="2149"/>
                <a:ext cx="5" cy="11"/>
              </a:xfrm>
              <a:custGeom>
                <a:avLst/>
                <a:gdLst>
                  <a:gd name="T0" fmla="*/ 5 w 5"/>
                  <a:gd name="T1" fmla="*/ 0 h 11"/>
                  <a:gd name="T2" fmla="*/ 5 w 5"/>
                  <a:gd name="T3" fmla="*/ 0 h 11"/>
                  <a:gd name="T4" fmla="*/ 0 w 5"/>
                  <a:gd name="T5" fmla="*/ 0 h 11"/>
                  <a:gd name="T6" fmla="*/ 0 w 5"/>
                  <a:gd name="T7" fmla="*/ 0 h 11"/>
                  <a:gd name="T8" fmla="*/ 0 w 5"/>
                  <a:gd name="T9" fmla="*/ 5 h 11"/>
                  <a:gd name="T10" fmla="*/ 0 w 5"/>
                  <a:gd name="T11" fmla="*/ 5 h 11"/>
                  <a:gd name="T12" fmla="*/ 0 w 5"/>
                  <a:gd name="T13" fmla="*/ 11 h 11"/>
                  <a:gd name="T14" fmla="*/ 5 w 5"/>
                  <a:gd name="T15" fmla="*/ 11 h 11"/>
                  <a:gd name="T16" fmla="*/ 5 w 5"/>
                  <a:gd name="T17" fmla="*/ 11 h 11"/>
                  <a:gd name="T18" fmla="*/ 5 w 5"/>
                  <a:gd name="T19" fmla="*/ 0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1"/>
                  <a:gd name="T32" fmla="*/ 5 w 5"/>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1">
                    <a:moveTo>
                      <a:pt x="5" y="0"/>
                    </a:moveTo>
                    <a:lnTo>
                      <a:pt x="5" y="0"/>
                    </a:lnTo>
                    <a:lnTo>
                      <a:pt x="0" y="0"/>
                    </a:lnTo>
                    <a:lnTo>
                      <a:pt x="0" y="5"/>
                    </a:lnTo>
                    <a:lnTo>
                      <a:pt x="0" y="11"/>
                    </a:lnTo>
                    <a:lnTo>
                      <a:pt x="5" y="11"/>
                    </a:lnTo>
                    <a:lnTo>
                      <a:pt x="5" y="0"/>
                    </a:lnTo>
                    <a:close/>
                  </a:path>
                </a:pathLst>
              </a:custGeom>
              <a:solidFill>
                <a:srgbClr val="000000"/>
              </a:solidFill>
              <a:ln w="9525">
                <a:noFill/>
                <a:round/>
                <a:headEnd/>
                <a:tailEnd/>
              </a:ln>
            </p:spPr>
            <p:txBody>
              <a:bodyPr/>
              <a:lstStyle/>
              <a:p>
                <a:endParaRPr lang="en-US" dirty="0"/>
              </a:p>
            </p:txBody>
          </p:sp>
          <p:sp>
            <p:nvSpPr>
              <p:cNvPr id="55450" name="Rectangle 754"/>
              <p:cNvSpPr>
                <a:spLocks noChangeArrowheads="1"/>
              </p:cNvSpPr>
              <p:nvPr/>
            </p:nvSpPr>
            <p:spPr bwMode="auto">
              <a:xfrm>
                <a:off x="679" y="2192"/>
                <a:ext cx="0" cy="174"/>
              </a:xfrm>
              <a:prstGeom prst="rect">
                <a:avLst/>
              </a:prstGeom>
              <a:noFill/>
              <a:ln w="9525">
                <a:noFill/>
                <a:miter lim="800000"/>
                <a:headEnd/>
                <a:tailEnd/>
              </a:ln>
            </p:spPr>
            <p:txBody>
              <a:bodyPr wrap="none" lIns="0" tIns="0" rIns="0" bIns="0">
                <a:spAutoFit/>
              </a:bodyPr>
              <a:lstStyle/>
              <a:p>
                <a:pPr algn="l" eaLnBrk="0" hangingPunct="0"/>
                <a:endParaRPr lang="en-US" sz="1800" dirty="0">
                  <a:solidFill>
                    <a:srgbClr val="000000"/>
                  </a:solidFill>
                </a:endParaRPr>
              </a:p>
            </p:txBody>
          </p:sp>
          <p:sp>
            <p:nvSpPr>
              <p:cNvPr id="55451" name="Rectangle 755"/>
              <p:cNvSpPr>
                <a:spLocks noChangeArrowheads="1"/>
              </p:cNvSpPr>
              <p:nvPr/>
            </p:nvSpPr>
            <p:spPr bwMode="auto">
              <a:xfrm>
                <a:off x="722" y="2213"/>
                <a:ext cx="81" cy="87"/>
              </a:xfrm>
              <a:prstGeom prst="rect">
                <a:avLst/>
              </a:prstGeom>
              <a:noFill/>
              <a:ln w="9525">
                <a:noFill/>
                <a:miter lim="800000"/>
                <a:headEnd/>
                <a:tailEnd/>
              </a:ln>
            </p:spPr>
            <p:txBody>
              <a:bodyPr wrap="none" lIns="0" tIns="0" rIns="0" bIns="0">
                <a:spAutoFit/>
              </a:bodyPr>
              <a:lstStyle/>
              <a:p>
                <a:pPr algn="l" eaLnBrk="0" hangingPunct="0"/>
                <a:r>
                  <a:rPr lang="en-US" sz="900" b="1" dirty="0">
                    <a:solidFill>
                      <a:srgbClr val="24211D"/>
                    </a:solidFill>
                  </a:rPr>
                  <a:t>x3</a:t>
                </a:r>
                <a:endParaRPr lang="en-US" sz="1800" dirty="0">
                  <a:solidFill>
                    <a:srgbClr val="000000"/>
                  </a:solidFill>
                </a:endParaRPr>
              </a:p>
            </p:txBody>
          </p:sp>
          <p:sp>
            <p:nvSpPr>
              <p:cNvPr id="55452" name="Freeform 756"/>
              <p:cNvSpPr>
                <a:spLocks/>
              </p:cNvSpPr>
              <p:nvPr/>
            </p:nvSpPr>
            <p:spPr bwMode="auto">
              <a:xfrm>
                <a:off x="2720" y="2138"/>
                <a:ext cx="70" cy="75"/>
              </a:xfrm>
              <a:custGeom>
                <a:avLst/>
                <a:gdLst>
                  <a:gd name="T0" fmla="*/ 0 w 70"/>
                  <a:gd name="T1" fmla="*/ 75 h 75"/>
                  <a:gd name="T2" fmla="*/ 70 w 70"/>
                  <a:gd name="T3" fmla="*/ 38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8"/>
                    </a:lnTo>
                    <a:lnTo>
                      <a:pt x="0" y="0"/>
                    </a:lnTo>
                    <a:lnTo>
                      <a:pt x="0" y="75"/>
                    </a:lnTo>
                    <a:close/>
                  </a:path>
                </a:pathLst>
              </a:custGeom>
              <a:solidFill>
                <a:srgbClr val="000000"/>
              </a:solidFill>
              <a:ln w="9525">
                <a:noFill/>
                <a:round/>
                <a:headEnd/>
                <a:tailEnd/>
              </a:ln>
            </p:spPr>
            <p:txBody>
              <a:bodyPr/>
              <a:lstStyle/>
              <a:p>
                <a:endParaRPr lang="en-US" dirty="0"/>
              </a:p>
            </p:txBody>
          </p:sp>
          <p:sp>
            <p:nvSpPr>
              <p:cNvPr id="55453" name="Freeform 757"/>
              <p:cNvSpPr>
                <a:spLocks/>
              </p:cNvSpPr>
              <p:nvPr/>
            </p:nvSpPr>
            <p:spPr bwMode="auto">
              <a:xfrm>
                <a:off x="2725" y="2165"/>
                <a:ext cx="5" cy="16"/>
              </a:xfrm>
              <a:custGeom>
                <a:avLst/>
                <a:gdLst>
                  <a:gd name="T0" fmla="*/ 0 w 5"/>
                  <a:gd name="T1" fmla="*/ 16 h 16"/>
                  <a:gd name="T2" fmla="*/ 5 w 5"/>
                  <a:gd name="T3" fmla="*/ 16 h 16"/>
                  <a:gd name="T4" fmla="*/ 5 w 5"/>
                  <a:gd name="T5" fmla="*/ 16 h 16"/>
                  <a:gd name="T6" fmla="*/ 5 w 5"/>
                  <a:gd name="T7" fmla="*/ 11 h 16"/>
                  <a:gd name="T8" fmla="*/ 5 w 5"/>
                  <a:gd name="T9" fmla="*/ 11 h 16"/>
                  <a:gd name="T10" fmla="*/ 5 w 5"/>
                  <a:gd name="T11" fmla="*/ 5 h 16"/>
                  <a:gd name="T12" fmla="*/ 5 w 5"/>
                  <a:gd name="T13" fmla="*/ 5 h 16"/>
                  <a:gd name="T14" fmla="*/ 5 w 5"/>
                  <a:gd name="T15" fmla="*/ 5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0" y="0"/>
                    </a:lnTo>
                    <a:lnTo>
                      <a:pt x="0" y="16"/>
                    </a:lnTo>
                    <a:close/>
                  </a:path>
                </a:pathLst>
              </a:custGeom>
              <a:solidFill>
                <a:srgbClr val="000000"/>
              </a:solidFill>
              <a:ln w="9525">
                <a:noFill/>
                <a:round/>
                <a:headEnd/>
                <a:tailEnd/>
              </a:ln>
            </p:spPr>
            <p:txBody>
              <a:bodyPr/>
              <a:lstStyle/>
              <a:p>
                <a:endParaRPr lang="en-US" dirty="0"/>
              </a:p>
            </p:txBody>
          </p:sp>
          <p:sp>
            <p:nvSpPr>
              <p:cNvPr id="55454" name="Rectangle 758"/>
              <p:cNvSpPr>
                <a:spLocks noChangeArrowheads="1"/>
              </p:cNvSpPr>
              <p:nvPr/>
            </p:nvSpPr>
            <p:spPr bwMode="auto">
              <a:xfrm>
                <a:off x="2569" y="2165"/>
                <a:ext cx="156" cy="16"/>
              </a:xfrm>
              <a:prstGeom prst="rect">
                <a:avLst/>
              </a:prstGeom>
              <a:solidFill>
                <a:srgbClr val="000000"/>
              </a:solidFill>
              <a:ln w="9525">
                <a:noFill/>
                <a:miter lim="800000"/>
                <a:headEnd/>
                <a:tailEnd/>
              </a:ln>
            </p:spPr>
            <p:txBody>
              <a:bodyPr/>
              <a:lstStyle/>
              <a:p>
                <a:pPr algn="l" eaLnBrk="0" hangingPunct="0"/>
                <a:endParaRPr lang="en-US" sz="1800" dirty="0">
                  <a:solidFill>
                    <a:srgbClr val="000000"/>
                  </a:solidFill>
                </a:endParaRPr>
              </a:p>
            </p:txBody>
          </p:sp>
          <p:sp>
            <p:nvSpPr>
              <p:cNvPr id="55455" name="Freeform 759"/>
              <p:cNvSpPr>
                <a:spLocks/>
              </p:cNvSpPr>
              <p:nvPr/>
            </p:nvSpPr>
            <p:spPr bwMode="auto">
              <a:xfrm>
                <a:off x="2504" y="2138"/>
                <a:ext cx="70" cy="75"/>
              </a:xfrm>
              <a:custGeom>
                <a:avLst/>
                <a:gdLst>
                  <a:gd name="T0" fmla="*/ 70 w 70"/>
                  <a:gd name="T1" fmla="*/ 75 h 75"/>
                  <a:gd name="T2" fmla="*/ 0 w 70"/>
                  <a:gd name="T3" fmla="*/ 38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8"/>
                    </a:lnTo>
                    <a:lnTo>
                      <a:pt x="70" y="0"/>
                    </a:lnTo>
                    <a:lnTo>
                      <a:pt x="70" y="75"/>
                    </a:lnTo>
                    <a:close/>
                  </a:path>
                </a:pathLst>
              </a:custGeom>
              <a:solidFill>
                <a:srgbClr val="000000"/>
              </a:solidFill>
              <a:ln w="9525">
                <a:noFill/>
                <a:round/>
                <a:headEnd/>
                <a:tailEnd/>
              </a:ln>
            </p:spPr>
            <p:txBody>
              <a:bodyPr/>
              <a:lstStyle/>
              <a:p>
                <a:endParaRPr lang="en-US" dirty="0"/>
              </a:p>
            </p:txBody>
          </p:sp>
          <p:sp>
            <p:nvSpPr>
              <p:cNvPr id="55456" name="Freeform 760"/>
              <p:cNvSpPr>
                <a:spLocks/>
              </p:cNvSpPr>
              <p:nvPr/>
            </p:nvSpPr>
            <p:spPr bwMode="auto">
              <a:xfrm>
                <a:off x="2558" y="2165"/>
                <a:ext cx="11" cy="16"/>
              </a:xfrm>
              <a:custGeom>
                <a:avLst/>
                <a:gdLst>
                  <a:gd name="T0" fmla="*/ 11 w 11"/>
                  <a:gd name="T1" fmla="*/ 0 h 16"/>
                  <a:gd name="T2" fmla="*/ 5 w 11"/>
                  <a:gd name="T3" fmla="*/ 5 h 16"/>
                  <a:gd name="T4" fmla="*/ 5 w 11"/>
                  <a:gd name="T5" fmla="*/ 5 h 16"/>
                  <a:gd name="T6" fmla="*/ 5 w 11"/>
                  <a:gd name="T7" fmla="*/ 5 h 16"/>
                  <a:gd name="T8" fmla="*/ 0 w 11"/>
                  <a:gd name="T9" fmla="*/ 11 h 16"/>
                  <a:gd name="T10" fmla="*/ 5 w 11"/>
                  <a:gd name="T11" fmla="*/ 11 h 16"/>
                  <a:gd name="T12" fmla="*/ 5 w 11"/>
                  <a:gd name="T13" fmla="*/ 16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5"/>
                    </a:lnTo>
                    <a:lnTo>
                      <a:pt x="0" y="11"/>
                    </a:lnTo>
                    <a:lnTo>
                      <a:pt x="5" y="11"/>
                    </a:lnTo>
                    <a:lnTo>
                      <a:pt x="5" y="16"/>
                    </a:lnTo>
                    <a:lnTo>
                      <a:pt x="11" y="16"/>
                    </a:lnTo>
                    <a:lnTo>
                      <a:pt x="11" y="0"/>
                    </a:lnTo>
                    <a:close/>
                  </a:path>
                </a:pathLst>
              </a:custGeom>
              <a:solidFill>
                <a:srgbClr val="000000"/>
              </a:solidFill>
              <a:ln w="9525">
                <a:noFill/>
                <a:round/>
                <a:headEnd/>
                <a:tailEnd/>
              </a:ln>
            </p:spPr>
            <p:txBody>
              <a:bodyPr/>
              <a:lstStyle/>
              <a:p>
                <a:endParaRPr lang="en-US" dirty="0"/>
              </a:p>
            </p:txBody>
          </p:sp>
          <p:sp>
            <p:nvSpPr>
              <p:cNvPr id="55457" name="Freeform 761"/>
              <p:cNvSpPr>
                <a:spLocks/>
              </p:cNvSpPr>
              <p:nvPr/>
            </p:nvSpPr>
            <p:spPr bwMode="auto">
              <a:xfrm>
                <a:off x="2456" y="2627"/>
                <a:ext cx="70" cy="76"/>
              </a:xfrm>
              <a:custGeom>
                <a:avLst/>
                <a:gdLst>
                  <a:gd name="T0" fmla="*/ 0 w 70"/>
                  <a:gd name="T1" fmla="*/ 76 h 76"/>
                  <a:gd name="T2" fmla="*/ 70 w 70"/>
                  <a:gd name="T3" fmla="*/ 38 h 76"/>
                  <a:gd name="T4" fmla="*/ 0 w 70"/>
                  <a:gd name="T5" fmla="*/ 0 h 76"/>
                  <a:gd name="T6" fmla="*/ 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0" y="76"/>
                    </a:moveTo>
                    <a:lnTo>
                      <a:pt x="70" y="38"/>
                    </a:lnTo>
                    <a:lnTo>
                      <a:pt x="0" y="0"/>
                    </a:lnTo>
                    <a:lnTo>
                      <a:pt x="0" y="76"/>
                    </a:lnTo>
                    <a:close/>
                  </a:path>
                </a:pathLst>
              </a:custGeom>
              <a:solidFill>
                <a:srgbClr val="000000"/>
              </a:solidFill>
              <a:ln w="9525">
                <a:noFill/>
                <a:round/>
                <a:headEnd/>
                <a:tailEnd/>
              </a:ln>
            </p:spPr>
            <p:txBody>
              <a:bodyPr/>
              <a:lstStyle/>
              <a:p>
                <a:endParaRPr lang="en-US" dirty="0"/>
              </a:p>
            </p:txBody>
          </p:sp>
          <p:sp>
            <p:nvSpPr>
              <p:cNvPr id="55458" name="Freeform 762"/>
              <p:cNvSpPr>
                <a:spLocks/>
              </p:cNvSpPr>
              <p:nvPr/>
            </p:nvSpPr>
            <p:spPr bwMode="auto">
              <a:xfrm>
                <a:off x="2461" y="2660"/>
                <a:ext cx="11" cy="10"/>
              </a:xfrm>
              <a:custGeom>
                <a:avLst/>
                <a:gdLst>
                  <a:gd name="T0" fmla="*/ 0 w 11"/>
                  <a:gd name="T1" fmla="*/ 10 h 10"/>
                  <a:gd name="T2" fmla="*/ 5 w 11"/>
                  <a:gd name="T3" fmla="*/ 10 h 10"/>
                  <a:gd name="T4" fmla="*/ 5 w 11"/>
                  <a:gd name="T5" fmla="*/ 10 h 10"/>
                  <a:gd name="T6" fmla="*/ 5 w 11"/>
                  <a:gd name="T7" fmla="*/ 5 h 10"/>
                  <a:gd name="T8" fmla="*/ 11 w 11"/>
                  <a:gd name="T9" fmla="*/ 5 h 10"/>
                  <a:gd name="T10" fmla="*/ 5 w 11"/>
                  <a:gd name="T11" fmla="*/ 0 h 10"/>
                  <a:gd name="T12" fmla="*/ 5 w 11"/>
                  <a:gd name="T13" fmla="*/ 0 h 10"/>
                  <a:gd name="T14" fmla="*/ 5 w 11"/>
                  <a:gd name="T15" fmla="*/ 0 h 10"/>
                  <a:gd name="T16" fmla="*/ 0 w 11"/>
                  <a:gd name="T17" fmla="*/ 0 h 10"/>
                  <a:gd name="T18" fmla="*/ 0 w 11"/>
                  <a:gd name="T19" fmla="*/ 10 h 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0"/>
                  <a:gd name="T32" fmla="*/ 11 w 11"/>
                  <a:gd name="T33" fmla="*/ 10 h 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0">
                    <a:moveTo>
                      <a:pt x="0" y="10"/>
                    </a:moveTo>
                    <a:lnTo>
                      <a:pt x="5" y="10"/>
                    </a:lnTo>
                    <a:lnTo>
                      <a:pt x="5" y="5"/>
                    </a:lnTo>
                    <a:lnTo>
                      <a:pt x="11" y="5"/>
                    </a:lnTo>
                    <a:lnTo>
                      <a:pt x="5" y="0"/>
                    </a:lnTo>
                    <a:lnTo>
                      <a:pt x="0" y="0"/>
                    </a:lnTo>
                    <a:lnTo>
                      <a:pt x="0" y="10"/>
                    </a:lnTo>
                    <a:close/>
                  </a:path>
                </a:pathLst>
              </a:custGeom>
              <a:solidFill>
                <a:srgbClr val="000000"/>
              </a:solidFill>
              <a:ln w="9525">
                <a:noFill/>
                <a:round/>
                <a:headEnd/>
                <a:tailEnd/>
              </a:ln>
            </p:spPr>
            <p:txBody>
              <a:bodyPr/>
              <a:lstStyle/>
              <a:p>
                <a:endParaRPr lang="en-US" dirty="0"/>
              </a:p>
            </p:txBody>
          </p:sp>
          <p:sp>
            <p:nvSpPr>
              <p:cNvPr id="55459" name="Rectangle 763"/>
              <p:cNvSpPr>
                <a:spLocks noChangeArrowheads="1"/>
              </p:cNvSpPr>
              <p:nvPr/>
            </p:nvSpPr>
            <p:spPr bwMode="auto">
              <a:xfrm>
                <a:off x="2246" y="2660"/>
                <a:ext cx="215" cy="10"/>
              </a:xfrm>
              <a:prstGeom prst="rect">
                <a:avLst/>
              </a:prstGeom>
              <a:solidFill>
                <a:srgbClr val="000000"/>
              </a:solidFill>
              <a:ln w="9525">
                <a:noFill/>
                <a:miter lim="800000"/>
                <a:headEnd/>
                <a:tailEnd/>
              </a:ln>
            </p:spPr>
            <p:txBody>
              <a:bodyPr/>
              <a:lstStyle/>
              <a:p>
                <a:pPr algn="l" eaLnBrk="0" hangingPunct="0"/>
                <a:endParaRPr lang="en-US" sz="1800" dirty="0">
                  <a:solidFill>
                    <a:srgbClr val="000000"/>
                  </a:solidFill>
                </a:endParaRPr>
              </a:p>
            </p:txBody>
          </p:sp>
          <p:sp>
            <p:nvSpPr>
              <p:cNvPr id="55460" name="Freeform 764"/>
              <p:cNvSpPr>
                <a:spLocks/>
              </p:cNvSpPr>
              <p:nvPr/>
            </p:nvSpPr>
            <p:spPr bwMode="auto">
              <a:xfrm>
                <a:off x="2235" y="2660"/>
                <a:ext cx="11" cy="10"/>
              </a:xfrm>
              <a:custGeom>
                <a:avLst/>
                <a:gdLst>
                  <a:gd name="T0" fmla="*/ 11 w 11"/>
                  <a:gd name="T1" fmla="*/ 0 h 10"/>
                  <a:gd name="T2" fmla="*/ 5 w 11"/>
                  <a:gd name="T3" fmla="*/ 0 h 10"/>
                  <a:gd name="T4" fmla="*/ 5 w 11"/>
                  <a:gd name="T5" fmla="*/ 0 h 10"/>
                  <a:gd name="T6" fmla="*/ 0 w 11"/>
                  <a:gd name="T7" fmla="*/ 0 h 10"/>
                  <a:gd name="T8" fmla="*/ 0 w 11"/>
                  <a:gd name="T9" fmla="*/ 5 h 10"/>
                  <a:gd name="T10" fmla="*/ 0 w 11"/>
                  <a:gd name="T11" fmla="*/ 5 h 10"/>
                  <a:gd name="T12" fmla="*/ 5 w 11"/>
                  <a:gd name="T13" fmla="*/ 10 h 10"/>
                  <a:gd name="T14" fmla="*/ 5 w 11"/>
                  <a:gd name="T15" fmla="*/ 10 h 10"/>
                  <a:gd name="T16" fmla="*/ 11 w 11"/>
                  <a:gd name="T17" fmla="*/ 10 h 10"/>
                  <a:gd name="T18" fmla="*/ 11 w 11"/>
                  <a:gd name="T19" fmla="*/ 0 h 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0"/>
                  <a:gd name="T32" fmla="*/ 11 w 11"/>
                  <a:gd name="T33" fmla="*/ 10 h 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0">
                    <a:moveTo>
                      <a:pt x="11" y="0"/>
                    </a:moveTo>
                    <a:lnTo>
                      <a:pt x="5" y="0"/>
                    </a:lnTo>
                    <a:lnTo>
                      <a:pt x="0" y="0"/>
                    </a:lnTo>
                    <a:lnTo>
                      <a:pt x="0" y="5"/>
                    </a:lnTo>
                    <a:lnTo>
                      <a:pt x="5" y="10"/>
                    </a:lnTo>
                    <a:lnTo>
                      <a:pt x="11" y="10"/>
                    </a:lnTo>
                    <a:lnTo>
                      <a:pt x="11" y="0"/>
                    </a:lnTo>
                    <a:close/>
                  </a:path>
                </a:pathLst>
              </a:custGeom>
              <a:solidFill>
                <a:srgbClr val="000000"/>
              </a:solidFill>
              <a:ln w="9525">
                <a:noFill/>
                <a:round/>
                <a:headEnd/>
                <a:tailEnd/>
              </a:ln>
            </p:spPr>
            <p:txBody>
              <a:bodyPr/>
              <a:lstStyle/>
              <a:p>
                <a:endParaRPr lang="en-US" dirty="0"/>
              </a:p>
            </p:txBody>
          </p:sp>
          <p:sp>
            <p:nvSpPr>
              <p:cNvPr id="55461" name="Freeform 765"/>
              <p:cNvSpPr>
                <a:spLocks/>
              </p:cNvSpPr>
              <p:nvPr/>
            </p:nvSpPr>
            <p:spPr bwMode="auto">
              <a:xfrm>
                <a:off x="2208" y="2498"/>
                <a:ext cx="75" cy="70"/>
              </a:xfrm>
              <a:custGeom>
                <a:avLst/>
                <a:gdLst>
                  <a:gd name="T0" fmla="*/ 75 w 75"/>
                  <a:gd name="T1" fmla="*/ 70 h 70"/>
                  <a:gd name="T2" fmla="*/ 38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8" y="0"/>
                    </a:lnTo>
                    <a:lnTo>
                      <a:pt x="0" y="70"/>
                    </a:lnTo>
                    <a:lnTo>
                      <a:pt x="75" y="70"/>
                    </a:lnTo>
                    <a:close/>
                  </a:path>
                </a:pathLst>
              </a:custGeom>
              <a:solidFill>
                <a:srgbClr val="000000"/>
              </a:solidFill>
              <a:ln w="9525">
                <a:noFill/>
                <a:round/>
                <a:headEnd/>
                <a:tailEnd/>
              </a:ln>
            </p:spPr>
            <p:txBody>
              <a:bodyPr/>
              <a:lstStyle/>
              <a:p>
                <a:endParaRPr lang="en-US" dirty="0"/>
              </a:p>
            </p:txBody>
          </p:sp>
          <p:sp>
            <p:nvSpPr>
              <p:cNvPr id="55462" name="Freeform 766"/>
              <p:cNvSpPr>
                <a:spLocks/>
              </p:cNvSpPr>
              <p:nvPr/>
            </p:nvSpPr>
            <p:spPr bwMode="auto">
              <a:xfrm>
                <a:off x="2235" y="2552"/>
                <a:ext cx="16" cy="6"/>
              </a:xfrm>
              <a:custGeom>
                <a:avLst/>
                <a:gdLst>
                  <a:gd name="T0" fmla="*/ 16 w 16"/>
                  <a:gd name="T1" fmla="*/ 6 h 6"/>
                  <a:gd name="T2" fmla="*/ 16 w 16"/>
                  <a:gd name="T3" fmla="*/ 6 h 6"/>
                  <a:gd name="T4" fmla="*/ 16 w 16"/>
                  <a:gd name="T5" fmla="*/ 6 h 6"/>
                  <a:gd name="T6" fmla="*/ 11 w 16"/>
                  <a:gd name="T7" fmla="*/ 0 h 6"/>
                  <a:gd name="T8" fmla="*/ 11 w 16"/>
                  <a:gd name="T9" fmla="*/ 0 h 6"/>
                  <a:gd name="T10" fmla="*/ 5 w 16"/>
                  <a:gd name="T11" fmla="*/ 0 h 6"/>
                  <a:gd name="T12" fmla="*/ 5 w 16"/>
                  <a:gd name="T13" fmla="*/ 6 h 6"/>
                  <a:gd name="T14" fmla="*/ 5 w 16"/>
                  <a:gd name="T15" fmla="*/ 6 h 6"/>
                  <a:gd name="T16" fmla="*/ 0 w 16"/>
                  <a:gd name="T17" fmla="*/ 6 h 6"/>
                  <a:gd name="T18" fmla="*/ 16 w 16"/>
                  <a:gd name="T19" fmla="*/ 6 h 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6"/>
                  <a:gd name="T32" fmla="*/ 16 w 16"/>
                  <a:gd name="T33" fmla="*/ 6 h 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6">
                    <a:moveTo>
                      <a:pt x="16" y="6"/>
                    </a:moveTo>
                    <a:lnTo>
                      <a:pt x="16" y="6"/>
                    </a:lnTo>
                    <a:lnTo>
                      <a:pt x="11" y="0"/>
                    </a:lnTo>
                    <a:lnTo>
                      <a:pt x="5" y="0"/>
                    </a:lnTo>
                    <a:lnTo>
                      <a:pt x="5" y="6"/>
                    </a:lnTo>
                    <a:lnTo>
                      <a:pt x="0" y="6"/>
                    </a:lnTo>
                    <a:lnTo>
                      <a:pt x="16" y="6"/>
                    </a:lnTo>
                    <a:close/>
                  </a:path>
                </a:pathLst>
              </a:custGeom>
              <a:solidFill>
                <a:srgbClr val="000000"/>
              </a:solidFill>
              <a:ln w="9525">
                <a:noFill/>
                <a:round/>
                <a:headEnd/>
                <a:tailEnd/>
              </a:ln>
            </p:spPr>
            <p:txBody>
              <a:bodyPr/>
              <a:lstStyle/>
              <a:p>
                <a:endParaRPr lang="en-US" dirty="0"/>
              </a:p>
            </p:txBody>
          </p:sp>
          <p:sp>
            <p:nvSpPr>
              <p:cNvPr id="55463" name="Rectangle 767"/>
              <p:cNvSpPr>
                <a:spLocks noChangeArrowheads="1"/>
              </p:cNvSpPr>
              <p:nvPr/>
            </p:nvSpPr>
            <p:spPr bwMode="auto">
              <a:xfrm>
                <a:off x="2235" y="2558"/>
                <a:ext cx="16" cy="107"/>
              </a:xfrm>
              <a:prstGeom prst="rect">
                <a:avLst/>
              </a:prstGeom>
              <a:solidFill>
                <a:srgbClr val="000000"/>
              </a:solidFill>
              <a:ln w="9525">
                <a:noFill/>
                <a:miter lim="800000"/>
                <a:headEnd/>
                <a:tailEnd/>
              </a:ln>
            </p:spPr>
            <p:txBody>
              <a:bodyPr/>
              <a:lstStyle/>
              <a:p>
                <a:pPr algn="l" eaLnBrk="0" hangingPunct="0"/>
                <a:endParaRPr lang="en-US" sz="1800" dirty="0">
                  <a:solidFill>
                    <a:srgbClr val="000000"/>
                  </a:solidFill>
                </a:endParaRPr>
              </a:p>
            </p:txBody>
          </p:sp>
          <p:sp>
            <p:nvSpPr>
              <p:cNvPr id="55464" name="Freeform 768"/>
              <p:cNvSpPr>
                <a:spLocks/>
              </p:cNvSpPr>
              <p:nvPr/>
            </p:nvSpPr>
            <p:spPr bwMode="auto">
              <a:xfrm>
                <a:off x="2235" y="2665"/>
                <a:ext cx="16" cy="5"/>
              </a:xfrm>
              <a:custGeom>
                <a:avLst/>
                <a:gdLst>
                  <a:gd name="T0" fmla="*/ 0 w 16"/>
                  <a:gd name="T1" fmla="*/ 0 h 5"/>
                  <a:gd name="T2" fmla="*/ 5 w 16"/>
                  <a:gd name="T3" fmla="*/ 0 h 5"/>
                  <a:gd name="T4" fmla="*/ 5 w 16"/>
                  <a:gd name="T5" fmla="*/ 5 h 5"/>
                  <a:gd name="T6" fmla="*/ 5 w 16"/>
                  <a:gd name="T7" fmla="*/ 5 h 5"/>
                  <a:gd name="T8" fmla="*/ 11 w 16"/>
                  <a:gd name="T9" fmla="*/ 5 h 5"/>
                  <a:gd name="T10" fmla="*/ 11 w 16"/>
                  <a:gd name="T11" fmla="*/ 5 h 5"/>
                  <a:gd name="T12" fmla="*/ 16 w 16"/>
                  <a:gd name="T13" fmla="*/ 5 h 5"/>
                  <a:gd name="T14" fmla="*/ 16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5" y="0"/>
                    </a:lnTo>
                    <a:lnTo>
                      <a:pt x="5" y="5"/>
                    </a:lnTo>
                    <a:lnTo>
                      <a:pt x="11" y="5"/>
                    </a:lnTo>
                    <a:lnTo>
                      <a:pt x="16" y="5"/>
                    </a:lnTo>
                    <a:lnTo>
                      <a:pt x="16" y="0"/>
                    </a:lnTo>
                    <a:lnTo>
                      <a:pt x="0" y="0"/>
                    </a:lnTo>
                    <a:close/>
                  </a:path>
                </a:pathLst>
              </a:custGeom>
              <a:solidFill>
                <a:srgbClr val="000000"/>
              </a:solidFill>
              <a:ln w="9525">
                <a:noFill/>
                <a:round/>
                <a:headEnd/>
                <a:tailEnd/>
              </a:ln>
            </p:spPr>
            <p:txBody>
              <a:bodyPr/>
              <a:lstStyle/>
              <a:p>
                <a:endParaRPr lang="en-US" dirty="0"/>
              </a:p>
            </p:txBody>
          </p:sp>
          <p:sp>
            <p:nvSpPr>
              <p:cNvPr id="55465" name="Line 769"/>
              <p:cNvSpPr>
                <a:spLocks noChangeShapeType="1"/>
              </p:cNvSpPr>
              <p:nvPr/>
            </p:nvSpPr>
            <p:spPr bwMode="auto">
              <a:xfrm>
                <a:off x="3032" y="2262"/>
                <a:ext cx="1" cy="274"/>
              </a:xfrm>
              <a:prstGeom prst="line">
                <a:avLst/>
              </a:prstGeom>
              <a:noFill/>
              <a:ln w="0">
                <a:solidFill>
                  <a:srgbClr val="000000"/>
                </a:solidFill>
                <a:round/>
                <a:headEnd/>
                <a:tailEnd/>
              </a:ln>
            </p:spPr>
            <p:txBody>
              <a:bodyPr/>
              <a:lstStyle/>
              <a:p>
                <a:endParaRPr lang="en-US" dirty="0"/>
              </a:p>
            </p:txBody>
          </p:sp>
          <p:sp>
            <p:nvSpPr>
              <p:cNvPr id="55466" name="Freeform 770"/>
              <p:cNvSpPr>
                <a:spLocks/>
              </p:cNvSpPr>
              <p:nvPr/>
            </p:nvSpPr>
            <p:spPr bwMode="auto">
              <a:xfrm>
                <a:off x="3010" y="2262"/>
                <a:ext cx="43" cy="43"/>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dirty="0"/>
              </a:p>
            </p:txBody>
          </p:sp>
          <p:sp>
            <p:nvSpPr>
              <p:cNvPr id="55467" name="Freeform 771"/>
              <p:cNvSpPr>
                <a:spLocks/>
              </p:cNvSpPr>
              <p:nvPr/>
            </p:nvSpPr>
            <p:spPr bwMode="auto">
              <a:xfrm>
                <a:off x="3010" y="2493"/>
                <a:ext cx="43" cy="43"/>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dirty="0"/>
              </a:p>
            </p:txBody>
          </p:sp>
          <p:sp>
            <p:nvSpPr>
              <p:cNvPr id="55468" name="Line 772"/>
              <p:cNvSpPr>
                <a:spLocks noChangeShapeType="1"/>
              </p:cNvSpPr>
              <p:nvPr/>
            </p:nvSpPr>
            <p:spPr bwMode="auto">
              <a:xfrm flipH="1">
                <a:off x="679" y="1504"/>
                <a:ext cx="210" cy="1"/>
              </a:xfrm>
              <a:prstGeom prst="line">
                <a:avLst/>
              </a:prstGeom>
              <a:noFill/>
              <a:ln w="0">
                <a:solidFill>
                  <a:srgbClr val="000000"/>
                </a:solidFill>
                <a:round/>
                <a:headEnd/>
                <a:tailEnd/>
              </a:ln>
            </p:spPr>
            <p:txBody>
              <a:bodyPr/>
              <a:lstStyle/>
              <a:p>
                <a:endParaRPr lang="en-US" dirty="0"/>
              </a:p>
            </p:txBody>
          </p:sp>
          <p:sp>
            <p:nvSpPr>
              <p:cNvPr id="55469" name="Freeform 773"/>
              <p:cNvSpPr>
                <a:spLocks/>
              </p:cNvSpPr>
              <p:nvPr/>
            </p:nvSpPr>
            <p:spPr bwMode="auto">
              <a:xfrm>
                <a:off x="845" y="1482"/>
                <a:ext cx="44" cy="49"/>
              </a:xfrm>
              <a:custGeom>
                <a:avLst/>
                <a:gdLst>
                  <a:gd name="T0" fmla="*/ 44 w 44"/>
                  <a:gd name="T1" fmla="*/ 22 h 49"/>
                  <a:gd name="T2" fmla="*/ 0 w 44"/>
                  <a:gd name="T3" fmla="*/ 49 h 49"/>
                  <a:gd name="T4" fmla="*/ 0 w 44"/>
                  <a:gd name="T5" fmla="*/ 0 h 49"/>
                  <a:gd name="T6" fmla="*/ 44 w 44"/>
                  <a:gd name="T7" fmla="*/ 22 h 49"/>
                  <a:gd name="T8" fmla="*/ 0 60000 65536"/>
                  <a:gd name="T9" fmla="*/ 0 60000 65536"/>
                  <a:gd name="T10" fmla="*/ 0 60000 65536"/>
                  <a:gd name="T11" fmla="*/ 0 60000 65536"/>
                  <a:gd name="T12" fmla="*/ 0 w 44"/>
                  <a:gd name="T13" fmla="*/ 0 h 49"/>
                  <a:gd name="T14" fmla="*/ 44 w 44"/>
                  <a:gd name="T15" fmla="*/ 49 h 49"/>
                </a:gdLst>
                <a:ahLst/>
                <a:cxnLst>
                  <a:cxn ang="T8">
                    <a:pos x="T0" y="T1"/>
                  </a:cxn>
                  <a:cxn ang="T9">
                    <a:pos x="T2" y="T3"/>
                  </a:cxn>
                  <a:cxn ang="T10">
                    <a:pos x="T4" y="T5"/>
                  </a:cxn>
                  <a:cxn ang="T11">
                    <a:pos x="T6" y="T7"/>
                  </a:cxn>
                </a:cxnLst>
                <a:rect l="T12" t="T13" r="T14" b="T15"/>
                <a:pathLst>
                  <a:path w="44" h="49">
                    <a:moveTo>
                      <a:pt x="44" y="22"/>
                    </a:moveTo>
                    <a:lnTo>
                      <a:pt x="0" y="49"/>
                    </a:lnTo>
                    <a:lnTo>
                      <a:pt x="0" y="0"/>
                    </a:lnTo>
                    <a:lnTo>
                      <a:pt x="44" y="22"/>
                    </a:lnTo>
                    <a:close/>
                  </a:path>
                </a:pathLst>
              </a:custGeom>
              <a:solidFill>
                <a:srgbClr val="000000"/>
              </a:solidFill>
              <a:ln w="9525">
                <a:noFill/>
                <a:round/>
                <a:headEnd/>
                <a:tailEnd/>
              </a:ln>
            </p:spPr>
            <p:txBody>
              <a:bodyPr/>
              <a:lstStyle/>
              <a:p>
                <a:endParaRPr lang="en-US" dirty="0"/>
              </a:p>
            </p:txBody>
          </p:sp>
          <p:sp>
            <p:nvSpPr>
              <p:cNvPr id="55470" name="Freeform 774"/>
              <p:cNvSpPr>
                <a:spLocks/>
              </p:cNvSpPr>
              <p:nvPr/>
            </p:nvSpPr>
            <p:spPr bwMode="auto">
              <a:xfrm>
                <a:off x="679" y="1482"/>
                <a:ext cx="43" cy="49"/>
              </a:xfrm>
              <a:custGeom>
                <a:avLst/>
                <a:gdLst>
                  <a:gd name="T0" fmla="*/ 0 w 43"/>
                  <a:gd name="T1" fmla="*/ 22 h 49"/>
                  <a:gd name="T2" fmla="*/ 43 w 43"/>
                  <a:gd name="T3" fmla="*/ 49 h 49"/>
                  <a:gd name="T4" fmla="*/ 43 w 43"/>
                  <a:gd name="T5" fmla="*/ 0 h 49"/>
                  <a:gd name="T6" fmla="*/ 0 w 43"/>
                  <a:gd name="T7" fmla="*/ 22 h 49"/>
                  <a:gd name="T8" fmla="*/ 0 60000 65536"/>
                  <a:gd name="T9" fmla="*/ 0 60000 65536"/>
                  <a:gd name="T10" fmla="*/ 0 60000 65536"/>
                  <a:gd name="T11" fmla="*/ 0 60000 65536"/>
                  <a:gd name="T12" fmla="*/ 0 w 43"/>
                  <a:gd name="T13" fmla="*/ 0 h 49"/>
                  <a:gd name="T14" fmla="*/ 43 w 43"/>
                  <a:gd name="T15" fmla="*/ 49 h 49"/>
                </a:gdLst>
                <a:ahLst/>
                <a:cxnLst>
                  <a:cxn ang="T8">
                    <a:pos x="T0" y="T1"/>
                  </a:cxn>
                  <a:cxn ang="T9">
                    <a:pos x="T2" y="T3"/>
                  </a:cxn>
                  <a:cxn ang="T10">
                    <a:pos x="T4" y="T5"/>
                  </a:cxn>
                  <a:cxn ang="T11">
                    <a:pos x="T6" y="T7"/>
                  </a:cxn>
                </a:cxnLst>
                <a:rect l="T12" t="T13" r="T14" b="T15"/>
                <a:pathLst>
                  <a:path w="43" h="49">
                    <a:moveTo>
                      <a:pt x="0" y="22"/>
                    </a:moveTo>
                    <a:lnTo>
                      <a:pt x="43" y="49"/>
                    </a:lnTo>
                    <a:lnTo>
                      <a:pt x="43" y="0"/>
                    </a:lnTo>
                    <a:lnTo>
                      <a:pt x="0" y="22"/>
                    </a:lnTo>
                    <a:close/>
                  </a:path>
                </a:pathLst>
              </a:custGeom>
              <a:solidFill>
                <a:srgbClr val="000000"/>
              </a:solidFill>
              <a:ln w="9525">
                <a:noFill/>
                <a:round/>
                <a:headEnd/>
                <a:tailEnd/>
              </a:ln>
            </p:spPr>
            <p:txBody>
              <a:bodyPr/>
              <a:lstStyle/>
              <a:p>
                <a:endParaRPr lang="en-US" dirty="0"/>
              </a:p>
            </p:txBody>
          </p:sp>
          <p:sp>
            <p:nvSpPr>
              <p:cNvPr id="55471" name="Rectangle 775"/>
              <p:cNvSpPr>
                <a:spLocks noChangeArrowheads="1"/>
              </p:cNvSpPr>
              <p:nvPr/>
            </p:nvSpPr>
            <p:spPr bwMode="auto">
              <a:xfrm>
                <a:off x="1454" y="1138"/>
                <a:ext cx="754" cy="747"/>
              </a:xfrm>
              <a:prstGeom prst="rect">
                <a:avLst/>
              </a:prstGeom>
              <a:solidFill>
                <a:srgbClr val="FFFFFF"/>
              </a:solidFill>
              <a:ln w="6" cap="rnd">
                <a:solidFill>
                  <a:srgbClr val="121214"/>
                </a:solidFill>
                <a:round/>
                <a:headEnd/>
                <a:tailEnd/>
              </a:ln>
            </p:spPr>
            <p:txBody>
              <a:bodyPr/>
              <a:lstStyle/>
              <a:p>
                <a:pPr algn="l" eaLnBrk="0" hangingPunct="0"/>
                <a:endParaRPr lang="en-US" sz="1800" dirty="0">
                  <a:solidFill>
                    <a:srgbClr val="000000"/>
                  </a:solidFill>
                </a:endParaRPr>
              </a:p>
            </p:txBody>
          </p:sp>
          <p:sp>
            <p:nvSpPr>
              <p:cNvPr id="55472" name="Rectangle 776"/>
              <p:cNvSpPr>
                <a:spLocks noChangeArrowheads="1"/>
              </p:cNvSpPr>
              <p:nvPr/>
            </p:nvSpPr>
            <p:spPr bwMode="auto">
              <a:xfrm>
                <a:off x="1427" y="1176"/>
                <a:ext cx="759" cy="747"/>
              </a:xfrm>
              <a:prstGeom prst="rect">
                <a:avLst/>
              </a:prstGeom>
              <a:solidFill>
                <a:srgbClr val="FFFFFF"/>
              </a:solidFill>
              <a:ln w="6" cap="rnd">
                <a:solidFill>
                  <a:srgbClr val="121214"/>
                </a:solidFill>
                <a:round/>
                <a:headEnd/>
                <a:tailEnd/>
              </a:ln>
            </p:spPr>
            <p:txBody>
              <a:bodyPr/>
              <a:lstStyle/>
              <a:p>
                <a:pPr algn="l" eaLnBrk="0" hangingPunct="0"/>
                <a:endParaRPr lang="en-US" sz="1800" dirty="0">
                  <a:solidFill>
                    <a:srgbClr val="000000"/>
                  </a:solidFill>
                </a:endParaRPr>
              </a:p>
            </p:txBody>
          </p:sp>
          <p:sp>
            <p:nvSpPr>
              <p:cNvPr id="55473" name="Rectangle 777"/>
              <p:cNvSpPr>
                <a:spLocks noChangeArrowheads="1"/>
              </p:cNvSpPr>
              <p:nvPr/>
            </p:nvSpPr>
            <p:spPr bwMode="auto">
              <a:xfrm>
                <a:off x="1400" y="1208"/>
                <a:ext cx="760" cy="753"/>
              </a:xfrm>
              <a:prstGeom prst="rect">
                <a:avLst/>
              </a:prstGeom>
              <a:solidFill>
                <a:srgbClr val="FFFFFF"/>
              </a:solidFill>
              <a:ln w="6" cap="rnd">
                <a:solidFill>
                  <a:srgbClr val="121214"/>
                </a:solidFill>
                <a:round/>
                <a:headEnd/>
                <a:tailEnd/>
              </a:ln>
            </p:spPr>
            <p:txBody>
              <a:bodyPr/>
              <a:lstStyle/>
              <a:p>
                <a:pPr algn="l" eaLnBrk="0" hangingPunct="0"/>
                <a:endParaRPr lang="en-US" sz="1800" dirty="0">
                  <a:solidFill>
                    <a:srgbClr val="000000"/>
                  </a:solidFill>
                </a:endParaRPr>
              </a:p>
            </p:txBody>
          </p:sp>
          <p:sp>
            <p:nvSpPr>
              <p:cNvPr id="55474" name="Rectangle 778"/>
              <p:cNvSpPr>
                <a:spLocks noChangeArrowheads="1"/>
              </p:cNvSpPr>
              <p:nvPr/>
            </p:nvSpPr>
            <p:spPr bwMode="auto">
              <a:xfrm>
                <a:off x="1379" y="1246"/>
                <a:ext cx="754" cy="752"/>
              </a:xfrm>
              <a:prstGeom prst="rect">
                <a:avLst/>
              </a:prstGeom>
              <a:solidFill>
                <a:srgbClr val="FFFFFF"/>
              </a:solidFill>
              <a:ln w="6" cap="rnd">
                <a:solidFill>
                  <a:srgbClr val="121214"/>
                </a:solidFill>
                <a:round/>
                <a:headEnd/>
                <a:tailEnd/>
              </a:ln>
            </p:spPr>
            <p:txBody>
              <a:bodyPr/>
              <a:lstStyle/>
              <a:p>
                <a:pPr algn="l" eaLnBrk="0" hangingPunct="0"/>
                <a:endParaRPr lang="en-US" sz="1800" dirty="0">
                  <a:solidFill>
                    <a:srgbClr val="000000"/>
                  </a:solidFill>
                </a:endParaRPr>
              </a:p>
            </p:txBody>
          </p:sp>
          <p:sp>
            <p:nvSpPr>
              <p:cNvPr id="55475" name="Rectangle 779"/>
              <p:cNvSpPr>
                <a:spLocks noChangeArrowheads="1"/>
              </p:cNvSpPr>
              <p:nvPr/>
            </p:nvSpPr>
            <p:spPr bwMode="auto">
              <a:xfrm>
                <a:off x="1352" y="1283"/>
                <a:ext cx="754" cy="748"/>
              </a:xfrm>
              <a:prstGeom prst="rect">
                <a:avLst/>
              </a:prstGeom>
              <a:solidFill>
                <a:srgbClr val="FFFFFF"/>
              </a:solidFill>
              <a:ln w="6" cap="rnd">
                <a:solidFill>
                  <a:srgbClr val="121214"/>
                </a:solidFill>
                <a:round/>
                <a:headEnd/>
                <a:tailEnd/>
              </a:ln>
            </p:spPr>
            <p:txBody>
              <a:bodyPr/>
              <a:lstStyle/>
              <a:p>
                <a:pPr algn="l" eaLnBrk="0" hangingPunct="0"/>
                <a:endParaRPr lang="en-US" sz="1800" dirty="0">
                  <a:solidFill>
                    <a:srgbClr val="000000"/>
                  </a:solidFill>
                </a:endParaRPr>
              </a:p>
            </p:txBody>
          </p:sp>
          <p:sp>
            <p:nvSpPr>
              <p:cNvPr id="55476" name="Rectangle 780"/>
              <p:cNvSpPr>
                <a:spLocks noChangeArrowheads="1"/>
              </p:cNvSpPr>
              <p:nvPr/>
            </p:nvSpPr>
            <p:spPr bwMode="auto">
              <a:xfrm>
                <a:off x="1330" y="1316"/>
                <a:ext cx="754" cy="752"/>
              </a:xfrm>
              <a:prstGeom prst="rect">
                <a:avLst/>
              </a:prstGeom>
              <a:solidFill>
                <a:srgbClr val="FFFFFF"/>
              </a:solidFill>
              <a:ln w="6" cap="rnd">
                <a:solidFill>
                  <a:srgbClr val="121214"/>
                </a:solidFill>
                <a:round/>
                <a:headEnd/>
                <a:tailEnd/>
              </a:ln>
            </p:spPr>
            <p:txBody>
              <a:bodyPr/>
              <a:lstStyle/>
              <a:p>
                <a:pPr algn="l" eaLnBrk="0" hangingPunct="0"/>
                <a:endParaRPr lang="en-US" sz="1800" dirty="0">
                  <a:solidFill>
                    <a:srgbClr val="000000"/>
                  </a:solidFill>
                </a:endParaRPr>
              </a:p>
            </p:txBody>
          </p:sp>
          <p:sp>
            <p:nvSpPr>
              <p:cNvPr id="55477" name="Rectangle 781"/>
              <p:cNvSpPr>
                <a:spLocks noChangeArrowheads="1"/>
              </p:cNvSpPr>
              <p:nvPr/>
            </p:nvSpPr>
            <p:spPr bwMode="auto">
              <a:xfrm>
                <a:off x="1303" y="1348"/>
                <a:ext cx="754" cy="753"/>
              </a:xfrm>
              <a:prstGeom prst="rect">
                <a:avLst/>
              </a:prstGeom>
              <a:solidFill>
                <a:srgbClr val="FFFFFF"/>
              </a:solidFill>
              <a:ln w="6" cap="rnd">
                <a:solidFill>
                  <a:srgbClr val="121214"/>
                </a:solidFill>
                <a:round/>
                <a:headEnd/>
                <a:tailEnd/>
              </a:ln>
            </p:spPr>
            <p:txBody>
              <a:bodyPr/>
              <a:lstStyle/>
              <a:p>
                <a:pPr algn="l" eaLnBrk="0" hangingPunct="0"/>
                <a:endParaRPr lang="en-US" sz="1800" dirty="0">
                  <a:solidFill>
                    <a:srgbClr val="000000"/>
                  </a:solidFill>
                </a:endParaRPr>
              </a:p>
            </p:txBody>
          </p:sp>
          <p:sp>
            <p:nvSpPr>
              <p:cNvPr id="55478" name="Rectangle 782"/>
              <p:cNvSpPr>
                <a:spLocks noChangeArrowheads="1"/>
              </p:cNvSpPr>
              <p:nvPr/>
            </p:nvSpPr>
            <p:spPr bwMode="auto">
              <a:xfrm>
                <a:off x="1271" y="1385"/>
                <a:ext cx="754" cy="753"/>
              </a:xfrm>
              <a:prstGeom prst="rect">
                <a:avLst/>
              </a:prstGeom>
              <a:solidFill>
                <a:srgbClr val="FFFFFF"/>
              </a:solidFill>
              <a:ln w="6" cap="rnd">
                <a:solidFill>
                  <a:srgbClr val="121214"/>
                </a:solidFill>
                <a:round/>
                <a:headEnd/>
                <a:tailEnd/>
              </a:ln>
            </p:spPr>
            <p:txBody>
              <a:bodyPr/>
              <a:lstStyle/>
              <a:p>
                <a:pPr algn="l" eaLnBrk="0" hangingPunct="0"/>
                <a:endParaRPr lang="en-US" sz="1800" dirty="0">
                  <a:solidFill>
                    <a:srgbClr val="000000"/>
                  </a:solidFill>
                </a:endParaRPr>
              </a:p>
            </p:txBody>
          </p:sp>
          <p:sp>
            <p:nvSpPr>
              <p:cNvPr id="55479" name="Rectangle 783"/>
              <p:cNvSpPr>
                <a:spLocks noChangeArrowheads="1"/>
              </p:cNvSpPr>
              <p:nvPr/>
            </p:nvSpPr>
            <p:spPr bwMode="auto">
              <a:xfrm>
                <a:off x="1271" y="1385"/>
                <a:ext cx="754" cy="753"/>
              </a:xfrm>
              <a:prstGeom prst="rect">
                <a:avLst/>
              </a:prstGeom>
              <a:solidFill>
                <a:srgbClr val="FFFFFF"/>
              </a:solidFill>
              <a:ln w="6" cap="rnd">
                <a:solidFill>
                  <a:srgbClr val="121214"/>
                </a:solidFill>
                <a:round/>
                <a:headEnd/>
                <a:tailEnd/>
              </a:ln>
            </p:spPr>
            <p:txBody>
              <a:bodyPr/>
              <a:lstStyle/>
              <a:p>
                <a:pPr algn="l" eaLnBrk="0" hangingPunct="0"/>
                <a:endParaRPr lang="en-US" sz="1800" dirty="0">
                  <a:solidFill>
                    <a:srgbClr val="000000"/>
                  </a:solidFill>
                </a:endParaRPr>
              </a:p>
            </p:txBody>
          </p:sp>
          <p:sp>
            <p:nvSpPr>
              <p:cNvPr id="55480" name="Rectangle 784"/>
              <p:cNvSpPr>
                <a:spLocks noChangeArrowheads="1"/>
              </p:cNvSpPr>
              <p:nvPr/>
            </p:nvSpPr>
            <p:spPr bwMode="auto">
              <a:xfrm>
                <a:off x="1492" y="1477"/>
                <a:ext cx="394" cy="140"/>
              </a:xfrm>
              <a:prstGeom prst="rect">
                <a:avLst/>
              </a:prstGeom>
              <a:noFill/>
              <a:ln w="9525">
                <a:noFill/>
                <a:miter lim="800000"/>
                <a:headEnd/>
                <a:tailEnd/>
              </a:ln>
            </p:spPr>
            <p:txBody>
              <a:bodyPr wrap="none" lIns="0" tIns="0" rIns="0" bIns="0">
                <a:spAutoFit/>
              </a:bodyPr>
              <a:lstStyle/>
              <a:p>
                <a:pPr algn="l" eaLnBrk="0" hangingPunct="0"/>
                <a:r>
                  <a:rPr lang="en-US" sz="1300" b="1" dirty="0">
                    <a:solidFill>
                      <a:srgbClr val="24211D"/>
                    </a:solidFill>
                  </a:rPr>
                  <a:t>C66x™</a:t>
                </a:r>
                <a:endParaRPr lang="en-US" sz="1800" dirty="0">
                  <a:solidFill>
                    <a:srgbClr val="000000"/>
                  </a:solidFill>
                </a:endParaRPr>
              </a:p>
            </p:txBody>
          </p:sp>
          <p:sp>
            <p:nvSpPr>
              <p:cNvPr id="55481" name="Rectangle 785"/>
              <p:cNvSpPr>
                <a:spLocks noChangeArrowheads="1"/>
              </p:cNvSpPr>
              <p:nvPr/>
            </p:nvSpPr>
            <p:spPr bwMode="auto">
              <a:xfrm>
                <a:off x="1459" y="1590"/>
                <a:ext cx="464" cy="140"/>
              </a:xfrm>
              <a:prstGeom prst="rect">
                <a:avLst/>
              </a:prstGeom>
              <a:noFill/>
              <a:ln w="9525">
                <a:noFill/>
                <a:miter lim="800000"/>
                <a:headEnd/>
                <a:tailEnd/>
              </a:ln>
            </p:spPr>
            <p:txBody>
              <a:bodyPr wrap="none" lIns="0" tIns="0" rIns="0" bIns="0">
                <a:spAutoFit/>
              </a:bodyPr>
              <a:lstStyle/>
              <a:p>
                <a:pPr algn="l" eaLnBrk="0" hangingPunct="0"/>
                <a:r>
                  <a:rPr lang="en-US" sz="1300" b="1" dirty="0">
                    <a:solidFill>
                      <a:srgbClr val="24211D"/>
                    </a:solidFill>
                  </a:rPr>
                  <a:t>CorePac</a:t>
                </a:r>
                <a:endParaRPr lang="en-US" sz="1800" dirty="0">
                  <a:solidFill>
                    <a:srgbClr val="000000"/>
                  </a:solidFill>
                </a:endParaRPr>
              </a:p>
            </p:txBody>
          </p:sp>
          <p:sp>
            <p:nvSpPr>
              <p:cNvPr id="55482" name="Rectangle 786"/>
              <p:cNvSpPr>
                <a:spLocks noChangeArrowheads="1"/>
              </p:cNvSpPr>
              <p:nvPr/>
            </p:nvSpPr>
            <p:spPr bwMode="auto">
              <a:xfrm>
                <a:off x="1422" y="1880"/>
                <a:ext cx="124" cy="92"/>
              </a:xfrm>
              <a:prstGeom prst="rect">
                <a:avLst/>
              </a:prstGeom>
              <a:noFill/>
              <a:ln w="9525">
                <a:noFill/>
                <a:miter lim="800000"/>
                <a:headEnd/>
                <a:tailEnd/>
              </a:ln>
            </p:spPr>
            <p:txBody>
              <a:bodyPr wrap="none" lIns="0" tIns="0" rIns="0" bIns="0">
                <a:spAutoFit/>
              </a:bodyPr>
              <a:lstStyle/>
              <a:p>
                <a:pPr algn="l" eaLnBrk="0" hangingPunct="0"/>
                <a:r>
                  <a:rPr lang="en-US" sz="800" b="1" dirty="0">
                    <a:solidFill>
                      <a:srgbClr val="000000"/>
                    </a:solidFill>
                  </a:rPr>
                  <a:t> L1</a:t>
                </a:r>
                <a:endParaRPr lang="en-US" sz="1800" dirty="0">
                  <a:solidFill>
                    <a:srgbClr val="000000"/>
                  </a:solidFill>
                </a:endParaRPr>
              </a:p>
            </p:txBody>
          </p:sp>
          <p:sp>
            <p:nvSpPr>
              <p:cNvPr id="55483" name="Rectangle 787"/>
              <p:cNvSpPr>
                <a:spLocks noChangeArrowheads="1"/>
              </p:cNvSpPr>
              <p:nvPr/>
            </p:nvSpPr>
            <p:spPr bwMode="auto">
              <a:xfrm>
                <a:off x="1346" y="1939"/>
                <a:ext cx="291" cy="92"/>
              </a:xfrm>
              <a:prstGeom prst="rect">
                <a:avLst/>
              </a:prstGeom>
              <a:noFill/>
              <a:ln w="9525">
                <a:noFill/>
                <a:miter lim="800000"/>
                <a:headEnd/>
                <a:tailEnd/>
              </a:ln>
            </p:spPr>
            <p:txBody>
              <a:bodyPr wrap="none" lIns="0" tIns="0" rIns="0" bIns="0">
                <a:spAutoFit/>
              </a:bodyPr>
              <a:lstStyle/>
              <a:p>
                <a:pPr algn="l" eaLnBrk="0" hangingPunct="0"/>
                <a:r>
                  <a:rPr lang="en-US" sz="800" b="1" dirty="0">
                    <a:solidFill>
                      <a:srgbClr val="000000"/>
                    </a:solidFill>
                  </a:rPr>
                  <a:t>P-Cache</a:t>
                </a:r>
                <a:endParaRPr lang="en-US" sz="1800" dirty="0">
                  <a:solidFill>
                    <a:srgbClr val="000000"/>
                  </a:solidFill>
                </a:endParaRPr>
              </a:p>
            </p:txBody>
          </p:sp>
          <p:sp>
            <p:nvSpPr>
              <p:cNvPr id="55484" name="Rectangle 788"/>
              <p:cNvSpPr>
                <a:spLocks noChangeArrowheads="1"/>
              </p:cNvSpPr>
              <p:nvPr/>
            </p:nvSpPr>
            <p:spPr bwMode="auto">
              <a:xfrm>
                <a:off x="1804" y="1885"/>
                <a:ext cx="108" cy="92"/>
              </a:xfrm>
              <a:prstGeom prst="rect">
                <a:avLst/>
              </a:prstGeom>
              <a:noFill/>
              <a:ln w="9525">
                <a:noFill/>
                <a:miter lim="800000"/>
                <a:headEnd/>
                <a:tailEnd/>
              </a:ln>
            </p:spPr>
            <p:txBody>
              <a:bodyPr wrap="none" lIns="0" tIns="0" rIns="0" bIns="0">
                <a:spAutoFit/>
              </a:bodyPr>
              <a:lstStyle/>
              <a:p>
                <a:pPr algn="l" eaLnBrk="0" hangingPunct="0"/>
                <a:r>
                  <a:rPr lang="en-US" sz="800" b="1" dirty="0">
                    <a:solidFill>
                      <a:srgbClr val="000000"/>
                    </a:solidFill>
                  </a:rPr>
                  <a:t>L1</a:t>
                </a:r>
                <a:endParaRPr lang="en-US" sz="1800" dirty="0">
                  <a:solidFill>
                    <a:srgbClr val="000000"/>
                  </a:solidFill>
                </a:endParaRPr>
              </a:p>
            </p:txBody>
          </p:sp>
          <p:sp>
            <p:nvSpPr>
              <p:cNvPr id="55485" name="Rectangle 789"/>
              <p:cNvSpPr>
                <a:spLocks noChangeArrowheads="1"/>
              </p:cNvSpPr>
              <p:nvPr/>
            </p:nvSpPr>
            <p:spPr bwMode="auto">
              <a:xfrm>
                <a:off x="1723" y="1944"/>
                <a:ext cx="297" cy="92"/>
              </a:xfrm>
              <a:prstGeom prst="rect">
                <a:avLst/>
              </a:prstGeom>
              <a:noFill/>
              <a:ln w="9525">
                <a:noFill/>
                <a:miter lim="800000"/>
                <a:headEnd/>
                <a:tailEnd/>
              </a:ln>
            </p:spPr>
            <p:txBody>
              <a:bodyPr wrap="none" lIns="0" tIns="0" rIns="0" bIns="0">
                <a:spAutoFit/>
              </a:bodyPr>
              <a:lstStyle/>
              <a:p>
                <a:pPr algn="l" eaLnBrk="0" hangingPunct="0"/>
                <a:r>
                  <a:rPr lang="en-US" sz="800" b="1" dirty="0">
                    <a:solidFill>
                      <a:srgbClr val="000000"/>
                    </a:solidFill>
                  </a:rPr>
                  <a:t>D-Cache</a:t>
                </a:r>
                <a:endParaRPr lang="en-US" sz="1800" dirty="0">
                  <a:solidFill>
                    <a:srgbClr val="000000"/>
                  </a:solidFill>
                </a:endParaRPr>
              </a:p>
            </p:txBody>
          </p:sp>
          <p:sp>
            <p:nvSpPr>
              <p:cNvPr id="55486" name="Rectangle 790"/>
              <p:cNvSpPr>
                <a:spLocks noChangeArrowheads="1"/>
              </p:cNvSpPr>
              <p:nvPr/>
            </p:nvSpPr>
            <p:spPr bwMode="auto">
              <a:xfrm>
                <a:off x="1513" y="2047"/>
                <a:ext cx="293" cy="80"/>
              </a:xfrm>
              <a:prstGeom prst="rect">
                <a:avLst/>
              </a:prstGeom>
              <a:noFill/>
              <a:ln w="9525">
                <a:noFill/>
                <a:miter lim="800000"/>
                <a:headEnd/>
                <a:tailEnd/>
              </a:ln>
            </p:spPr>
            <p:txBody>
              <a:bodyPr wrap="none" lIns="0" tIns="0" rIns="0" bIns="0">
                <a:spAutoFit/>
              </a:bodyPr>
              <a:lstStyle/>
              <a:p>
                <a:pPr algn="l" eaLnBrk="0" hangingPunct="0"/>
                <a:r>
                  <a:rPr lang="en-US" sz="800" b="1" dirty="0">
                    <a:solidFill>
                      <a:srgbClr val="000000"/>
                    </a:solidFill>
                  </a:rPr>
                  <a:t>L2 SRAM</a:t>
                </a:r>
                <a:endParaRPr lang="en-US" sz="1800" dirty="0">
                  <a:solidFill>
                    <a:srgbClr val="000000"/>
                  </a:solidFill>
                </a:endParaRPr>
              </a:p>
            </p:txBody>
          </p:sp>
          <p:sp>
            <p:nvSpPr>
              <p:cNvPr id="55487" name="Line 791"/>
              <p:cNvSpPr>
                <a:spLocks noChangeShapeType="1"/>
              </p:cNvSpPr>
              <p:nvPr/>
            </p:nvSpPr>
            <p:spPr bwMode="auto">
              <a:xfrm>
                <a:off x="1271" y="1859"/>
                <a:ext cx="754" cy="1"/>
              </a:xfrm>
              <a:prstGeom prst="line">
                <a:avLst/>
              </a:prstGeom>
              <a:noFill/>
              <a:ln w="0">
                <a:solidFill>
                  <a:srgbClr val="24211D"/>
                </a:solidFill>
                <a:round/>
                <a:headEnd/>
                <a:tailEnd/>
              </a:ln>
            </p:spPr>
            <p:txBody>
              <a:bodyPr/>
              <a:lstStyle/>
              <a:p>
                <a:endParaRPr lang="en-US" dirty="0"/>
              </a:p>
            </p:txBody>
          </p:sp>
          <p:sp>
            <p:nvSpPr>
              <p:cNvPr id="55488" name="Line 792"/>
              <p:cNvSpPr>
                <a:spLocks noChangeShapeType="1"/>
              </p:cNvSpPr>
              <p:nvPr/>
            </p:nvSpPr>
            <p:spPr bwMode="auto">
              <a:xfrm>
                <a:off x="1271" y="2031"/>
                <a:ext cx="754" cy="1"/>
              </a:xfrm>
              <a:prstGeom prst="line">
                <a:avLst/>
              </a:prstGeom>
              <a:noFill/>
              <a:ln w="0">
                <a:solidFill>
                  <a:srgbClr val="24211D"/>
                </a:solidFill>
                <a:round/>
                <a:headEnd/>
                <a:tailEnd/>
              </a:ln>
            </p:spPr>
            <p:txBody>
              <a:bodyPr/>
              <a:lstStyle/>
              <a:p>
                <a:endParaRPr lang="en-US" dirty="0"/>
              </a:p>
            </p:txBody>
          </p:sp>
          <p:sp>
            <p:nvSpPr>
              <p:cNvPr id="55489" name="Line 793"/>
              <p:cNvSpPr>
                <a:spLocks noChangeShapeType="1"/>
              </p:cNvSpPr>
              <p:nvPr/>
            </p:nvSpPr>
            <p:spPr bwMode="auto">
              <a:xfrm>
                <a:off x="1648" y="1859"/>
                <a:ext cx="1" cy="172"/>
              </a:xfrm>
              <a:prstGeom prst="line">
                <a:avLst/>
              </a:prstGeom>
              <a:noFill/>
              <a:ln w="0">
                <a:solidFill>
                  <a:srgbClr val="24211D"/>
                </a:solidFill>
                <a:round/>
                <a:headEnd/>
                <a:tailEnd/>
              </a:ln>
            </p:spPr>
            <p:txBody>
              <a:bodyPr/>
              <a:lstStyle/>
              <a:p>
                <a:endParaRPr lang="en-US" dirty="0"/>
              </a:p>
            </p:txBody>
          </p:sp>
          <p:sp>
            <p:nvSpPr>
              <p:cNvPr id="55490" name="Freeform 794"/>
              <p:cNvSpPr>
                <a:spLocks/>
              </p:cNvSpPr>
              <p:nvPr/>
            </p:nvSpPr>
            <p:spPr bwMode="auto">
              <a:xfrm>
                <a:off x="1869" y="794"/>
                <a:ext cx="37" cy="16"/>
              </a:xfrm>
              <a:custGeom>
                <a:avLst/>
                <a:gdLst>
                  <a:gd name="T0" fmla="*/ 37 w 37"/>
                  <a:gd name="T1" fmla="*/ 16 h 16"/>
                  <a:gd name="T2" fmla="*/ 37 w 37"/>
                  <a:gd name="T3" fmla="*/ 11 h 16"/>
                  <a:gd name="T4" fmla="*/ 37 w 37"/>
                  <a:gd name="T5" fmla="*/ 11 h 16"/>
                  <a:gd name="T6" fmla="*/ 37 w 37"/>
                  <a:gd name="T7" fmla="*/ 5 h 16"/>
                  <a:gd name="T8" fmla="*/ 32 w 37"/>
                  <a:gd name="T9" fmla="*/ 5 h 16"/>
                  <a:gd name="T10" fmla="*/ 32 w 37"/>
                  <a:gd name="T11" fmla="*/ 0 h 16"/>
                  <a:gd name="T12" fmla="*/ 27 w 37"/>
                  <a:gd name="T13" fmla="*/ 0 h 16"/>
                  <a:gd name="T14" fmla="*/ 21 w 37"/>
                  <a:gd name="T15" fmla="*/ 0 h 16"/>
                  <a:gd name="T16" fmla="*/ 21 w 37"/>
                  <a:gd name="T17" fmla="*/ 0 h 16"/>
                  <a:gd name="T18" fmla="*/ 16 w 37"/>
                  <a:gd name="T19" fmla="*/ 0 h 16"/>
                  <a:gd name="T20" fmla="*/ 10 w 37"/>
                  <a:gd name="T21" fmla="*/ 0 h 16"/>
                  <a:gd name="T22" fmla="*/ 10 w 37"/>
                  <a:gd name="T23" fmla="*/ 0 h 16"/>
                  <a:gd name="T24" fmla="*/ 5 w 37"/>
                  <a:gd name="T25" fmla="*/ 5 h 16"/>
                  <a:gd name="T26" fmla="*/ 5 w 37"/>
                  <a:gd name="T27" fmla="*/ 5 h 16"/>
                  <a:gd name="T28" fmla="*/ 5 w 37"/>
                  <a:gd name="T29" fmla="*/ 11 h 16"/>
                  <a:gd name="T30" fmla="*/ 0 w 37"/>
                  <a:gd name="T31" fmla="*/ 11 h 16"/>
                  <a:gd name="T32" fmla="*/ 0 w 37"/>
                  <a:gd name="T33" fmla="*/ 16 h 16"/>
                  <a:gd name="T34" fmla="*/ 37 w 37"/>
                  <a:gd name="T35" fmla="*/ 16 h 1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7"/>
                  <a:gd name="T55" fmla="*/ 0 h 16"/>
                  <a:gd name="T56" fmla="*/ 37 w 37"/>
                  <a:gd name="T57" fmla="*/ 16 h 1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7" h="16">
                    <a:moveTo>
                      <a:pt x="37" y="16"/>
                    </a:moveTo>
                    <a:lnTo>
                      <a:pt x="37" y="11"/>
                    </a:lnTo>
                    <a:lnTo>
                      <a:pt x="37" y="5"/>
                    </a:lnTo>
                    <a:lnTo>
                      <a:pt x="32" y="5"/>
                    </a:lnTo>
                    <a:lnTo>
                      <a:pt x="32" y="0"/>
                    </a:lnTo>
                    <a:lnTo>
                      <a:pt x="27" y="0"/>
                    </a:lnTo>
                    <a:lnTo>
                      <a:pt x="21" y="0"/>
                    </a:lnTo>
                    <a:lnTo>
                      <a:pt x="16" y="0"/>
                    </a:lnTo>
                    <a:lnTo>
                      <a:pt x="10" y="0"/>
                    </a:lnTo>
                    <a:lnTo>
                      <a:pt x="5" y="5"/>
                    </a:lnTo>
                    <a:lnTo>
                      <a:pt x="5" y="11"/>
                    </a:lnTo>
                    <a:lnTo>
                      <a:pt x="0" y="11"/>
                    </a:lnTo>
                    <a:lnTo>
                      <a:pt x="0" y="16"/>
                    </a:lnTo>
                    <a:lnTo>
                      <a:pt x="37" y="16"/>
                    </a:lnTo>
                    <a:close/>
                  </a:path>
                </a:pathLst>
              </a:custGeom>
              <a:solidFill>
                <a:srgbClr val="000000"/>
              </a:solidFill>
              <a:ln w="9525">
                <a:noFill/>
                <a:round/>
                <a:headEnd/>
                <a:tailEnd/>
              </a:ln>
            </p:spPr>
            <p:txBody>
              <a:bodyPr/>
              <a:lstStyle/>
              <a:p>
                <a:endParaRPr lang="en-US" dirty="0"/>
              </a:p>
            </p:txBody>
          </p:sp>
          <p:sp>
            <p:nvSpPr>
              <p:cNvPr id="55491" name="Rectangle 795"/>
              <p:cNvSpPr>
                <a:spLocks noChangeArrowheads="1"/>
              </p:cNvSpPr>
              <p:nvPr/>
            </p:nvSpPr>
            <p:spPr bwMode="auto">
              <a:xfrm>
                <a:off x="1869" y="810"/>
                <a:ext cx="37" cy="221"/>
              </a:xfrm>
              <a:prstGeom prst="rect">
                <a:avLst/>
              </a:prstGeom>
              <a:solidFill>
                <a:srgbClr val="000000"/>
              </a:solidFill>
              <a:ln w="9525">
                <a:noFill/>
                <a:miter lim="800000"/>
                <a:headEnd/>
                <a:tailEnd/>
              </a:ln>
            </p:spPr>
            <p:txBody>
              <a:bodyPr/>
              <a:lstStyle/>
              <a:p>
                <a:pPr algn="l" eaLnBrk="0" hangingPunct="0"/>
                <a:endParaRPr lang="en-US" sz="1800" dirty="0">
                  <a:solidFill>
                    <a:srgbClr val="000000"/>
                  </a:solidFill>
                </a:endParaRPr>
              </a:p>
            </p:txBody>
          </p:sp>
          <p:sp>
            <p:nvSpPr>
              <p:cNvPr id="55492" name="Freeform 796"/>
              <p:cNvSpPr>
                <a:spLocks/>
              </p:cNvSpPr>
              <p:nvPr/>
            </p:nvSpPr>
            <p:spPr bwMode="auto">
              <a:xfrm>
                <a:off x="1842" y="1031"/>
                <a:ext cx="91" cy="91"/>
              </a:xfrm>
              <a:custGeom>
                <a:avLst/>
                <a:gdLst>
                  <a:gd name="T0" fmla="*/ 48 w 91"/>
                  <a:gd name="T1" fmla="*/ 91 h 91"/>
                  <a:gd name="T2" fmla="*/ 91 w 91"/>
                  <a:gd name="T3" fmla="*/ 0 h 91"/>
                  <a:gd name="T4" fmla="*/ 0 w 91"/>
                  <a:gd name="T5" fmla="*/ 0 h 91"/>
                  <a:gd name="T6" fmla="*/ 48 w 91"/>
                  <a:gd name="T7" fmla="*/ 91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48" y="91"/>
                    </a:moveTo>
                    <a:lnTo>
                      <a:pt x="91" y="0"/>
                    </a:lnTo>
                    <a:lnTo>
                      <a:pt x="0" y="0"/>
                    </a:lnTo>
                    <a:lnTo>
                      <a:pt x="48" y="91"/>
                    </a:lnTo>
                    <a:close/>
                  </a:path>
                </a:pathLst>
              </a:custGeom>
              <a:solidFill>
                <a:srgbClr val="000000"/>
              </a:solidFill>
              <a:ln w="9525">
                <a:noFill/>
                <a:round/>
                <a:headEnd/>
                <a:tailEnd/>
              </a:ln>
            </p:spPr>
            <p:txBody>
              <a:bodyPr/>
              <a:lstStyle/>
              <a:p>
                <a:endParaRPr lang="en-US" dirty="0"/>
              </a:p>
            </p:txBody>
          </p:sp>
          <p:sp>
            <p:nvSpPr>
              <p:cNvPr id="55493" name="Freeform 797"/>
              <p:cNvSpPr>
                <a:spLocks/>
              </p:cNvSpPr>
              <p:nvPr/>
            </p:nvSpPr>
            <p:spPr bwMode="auto">
              <a:xfrm>
                <a:off x="1869" y="1031"/>
                <a:ext cx="37" cy="21"/>
              </a:xfrm>
              <a:custGeom>
                <a:avLst/>
                <a:gdLst>
                  <a:gd name="T0" fmla="*/ 0 w 37"/>
                  <a:gd name="T1" fmla="*/ 0 h 21"/>
                  <a:gd name="T2" fmla="*/ 0 w 37"/>
                  <a:gd name="T3" fmla="*/ 5 h 21"/>
                  <a:gd name="T4" fmla="*/ 5 w 37"/>
                  <a:gd name="T5" fmla="*/ 10 h 21"/>
                  <a:gd name="T6" fmla="*/ 5 w 37"/>
                  <a:gd name="T7" fmla="*/ 10 h 21"/>
                  <a:gd name="T8" fmla="*/ 5 w 37"/>
                  <a:gd name="T9" fmla="*/ 16 h 21"/>
                  <a:gd name="T10" fmla="*/ 10 w 37"/>
                  <a:gd name="T11" fmla="*/ 16 h 21"/>
                  <a:gd name="T12" fmla="*/ 10 w 37"/>
                  <a:gd name="T13" fmla="*/ 21 h 21"/>
                  <a:gd name="T14" fmla="*/ 16 w 37"/>
                  <a:gd name="T15" fmla="*/ 21 h 21"/>
                  <a:gd name="T16" fmla="*/ 21 w 37"/>
                  <a:gd name="T17" fmla="*/ 21 h 21"/>
                  <a:gd name="T18" fmla="*/ 21 w 37"/>
                  <a:gd name="T19" fmla="*/ 21 h 21"/>
                  <a:gd name="T20" fmla="*/ 27 w 37"/>
                  <a:gd name="T21" fmla="*/ 21 h 21"/>
                  <a:gd name="T22" fmla="*/ 32 w 37"/>
                  <a:gd name="T23" fmla="*/ 16 h 21"/>
                  <a:gd name="T24" fmla="*/ 32 w 37"/>
                  <a:gd name="T25" fmla="*/ 16 h 21"/>
                  <a:gd name="T26" fmla="*/ 37 w 37"/>
                  <a:gd name="T27" fmla="*/ 10 h 21"/>
                  <a:gd name="T28" fmla="*/ 37 w 37"/>
                  <a:gd name="T29" fmla="*/ 10 h 21"/>
                  <a:gd name="T30" fmla="*/ 37 w 37"/>
                  <a:gd name="T31" fmla="*/ 5 h 21"/>
                  <a:gd name="T32" fmla="*/ 37 w 37"/>
                  <a:gd name="T33" fmla="*/ 0 h 21"/>
                  <a:gd name="T34" fmla="*/ 0 w 37"/>
                  <a:gd name="T35" fmla="*/ 0 h 2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7"/>
                  <a:gd name="T55" fmla="*/ 0 h 21"/>
                  <a:gd name="T56" fmla="*/ 37 w 37"/>
                  <a:gd name="T57" fmla="*/ 21 h 2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7" h="21">
                    <a:moveTo>
                      <a:pt x="0" y="0"/>
                    </a:moveTo>
                    <a:lnTo>
                      <a:pt x="0" y="5"/>
                    </a:lnTo>
                    <a:lnTo>
                      <a:pt x="5" y="10"/>
                    </a:lnTo>
                    <a:lnTo>
                      <a:pt x="5" y="16"/>
                    </a:lnTo>
                    <a:lnTo>
                      <a:pt x="10" y="16"/>
                    </a:lnTo>
                    <a:lnTo>
                      <a:pt x="10" y="21"/>
                    </a:lnTo>
                    <a:lnTo>
                      <a:pt x="16" y="21"/>
                    </a:lnTo>
                    <a:lnTo>
                      <a:pt x="21" y="21"/>
                    </a:lnTo>
                    <a:lnTo>
                      <a:pt x="27" y="21"/>
                    </a:lnTo>
                    <a:lnTo>
                      <a:pt x="32" y="16"/>
                    </a:lnTo>
                    <a:lnTo>
                      <a:pt x="37" y="10"/>
                    </a:lnTo>
                    <a:lnTo>
                      <a:pt x="37" y="5"/>
                    </a:lnTo>
                    <a:lnTo>
                      <a:pt x="37" y="0"/>
                    </a:lnTo>
                    <a:lnTo>
                      <a:pt x="0" y="0"/>
                    </a:lnTo>
                    <a:close/>
                  </a:path>
                </a:pathLst>
              </a:custGeom>
              <a:solidFill>
                <a:srgbClr val="000000"/>
              </a:solidFill>
              <a:ln w="9525">
                <a:noFill/>
                <a:round/>
                <a:headEnd/>
                <a:tailEnd/>
              </a:ln>
            </p:spPr>
            <p:txBody>
              <a:bodyPr/>
              <a:lstStyle/>
              <a:p>
                <a:endParaRPr lang="en-US" dirty="0"/>
              </a:p>
            </p:txBody>
          </p:sp>
          <p:sp>
            <p:nvSpPr>
              <p:cNvPr id="55494" name="Freeform 798"/>
              <p:cNvSpPr>
                <a:spLocks/>
              </p:cNvSpPr>
              <p:nvPr/>
            </p:nvSpPr>
            <p:spPr bwMode="auto">
              <a:xfrm>
                <a:off x="1890" y="794"/>
                <a:ext cx="16" cy="32"/>
              </a:xfrm>
              <a:custGeom>
                <a:avLst/>
                <a:gdLst>
                  <a:gd name="T0" fmla="*/ 0 w 16"/>
                  <a:gd name="T1" fmla="*/ 32 h 32"/>
                  <a:gd name="T2" fmla="*/ 0 w 16"/>
                  <a:gd name="T3" fmla="*/ 32 h 32"/>
                  <a:gd name="T4" fmla="*/ 6 w 16"/>
                  <a:gd name="T5" fmla="*/ 32 h 32"/>
                  <a:gd name="T6" fmla="*/ 11 w 16"/>
                  <a:gd name="T7" fmla="*/ 32 h 32"/>
                  <a:gd name="T8" fmla="*/ 11 w 16"/>
                  <a:gd name="T9" fmla="*/ 27 h 32"/>
                  <a:gd name="T10" fmla="*/ 16 w 16"/>
                  <a:gd name="T11" fmla="*/ 27 h 32"/>
                  <a:gd name="T12" fmla="*/ 16 w 16"/>
                  <a:gd name="T13" fmla="*/ 21 h 32"/>
                  <a:gd name="T14" fmla="*/ 16 w 16"/>
                  <a:gd name="T15" fmla="*/ 21 h 32"/>
                  <a:gd name="T16" fmla="*/ 16 w 16"/>
                  <a:gd name="T17" fmla="*/ 16 h 32"/>
                  <a:gd name="T18" fmla="*/ 16 w 16"/>
                  <a:gd name="T19" fmla="*/ 11 h 32"/>
                  <a:gd name="T20" fmla="*/ 16 w 16"/>
                  <a:gd name="T21" fmla="*/ 11 h 32"/>
                  <a:gd name="T22" fmla="*/ 16 w 16"/>
                  <a:gd name="T23" fmla="*/ 5 h 32"/>
                  <a:gd name="T24" fmla="*/ 11 w 16"/>
                  <a:gd name="T25" fmla="*/ 5 h 32"/>
                  <a:gd name="T26" fmla="*/ 11 w 16"/>
                  <a:gd name="T27" fmla="*/ 0 h 32"/>
                  <a:gd name="T28" fmla="*/ 6 w 16"/>
                  <a:gd name="T29" fmla="*/ 0 h 32"/>
                  <a:gd name="T30" fmla="*/ 0 w 16"/>
                  <a:gd name="T31" fmla="*/ 0 h 32"/>
                  <a:gd name="T32" fmla="*/ 0 w 16"/>
                  <a:gd name="T33" fmla="*/ 0 h 32"/>
                  <a:gd name="T34" fmla="*/ 0 w 16"/>
                  <a:gd name="T35" fmla="*/ 32 h 3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2"/>
                  <a:gd name="T56" fmla="*/ 16 w 16"/>
                  <a:gd name="T57" fmla="*/ 32 h 3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2">
                    <a:moveTo>
                      <a:pt x="0" y="32"/>
                    </a:moveTo>
                    <a:lnTo>
                      <a:pt x="0" y="32"/>
                    </a:lnTo>
                    <a:lnTo>
                      <a:pt x="6" y="32"/>
                    </a:lnTo>
                    <a:lnTo>
                      <a:pt x="11" y="32"/>
                    </a:lnTo>
                    <a:lnTo>
                      <a:pt x="11" y="27"/>
                    </a:lnTo>
                    <a:lnTo>
                      <a:pt x="16" y="27"/>
                    </a:lnTo>
                    <a:lnTo>
                      <a:pt x="16" y="21"/>
                    </a:lnTo>
                    <a:lnTo>
                      <a:pt x="16" y="16"/>
                    </a:lnTo>
                    <a:lnTo>
                      <a:pt x="16" y="11"/>
                    </a:lnTo>
                    <a:lnTo>
                      <a:pt x="16" y="5"/>
                    </a:lnTo>
                    <a:lnTo>
                      <a:pt x="11" y="5"/>
                    </a:lnTo>
                    <a:lnTo>
                      <a:pt x="11" y="0"/>
                    </a:lnTo>
                    <a:lnTo>
                      <a:pt x="6" y="0"/>
                    </a:lnTo>
                    <a:lnTo>
                      <a:pt x="0" y="0"/>
                    </a:lnTo>
                    <a:lnTo>
                      <a:pt x="0" y="32"/>
                    </a:lnTo>
                    <a:close/>
                  </a:path>
                </a:pathLst>
              </a:custGeom>
              <a:solidFill>
                <a:srgbClr val="000000"/>
              </a:solidFill>
              <a:ln w="9525">
                <a:noFill/>
                <a:round/>
                <a:headEnd/>
                <a:tailEnd/>
              </a:ln>
            </p:spPr>
            <p:txBody>
              <a:bodyPr/>
              <a:lstStyle/>
              <a:p>
                <a:endParaRPr lang="en-US" dirty="0"/>
              </a:p>
            </p:txBody>
          </p:sp>
          <p:sp>
            <p:nvSpPr>
              <p:cNvPr id="55495" name="Rectangle 799"/>
              <p:cNvSpPr>
                <a:spLocks noChangeArrowheads="1"/>
              </p:cNvSpPr>
              <p:nvPr/>
            </p:nvSpPr>
            <p:spPr bwMode="auto">
              <a:xfrm>
                <a:off x="1815" y="794"/>
                <a:ext cx="75" cy="32"/>
              </a:xfrm>
              <a:prstGeom prst="rect">
                <a:avLst/>
              </a:prstGeom>
              <a:solidFill>
                <a:srgbClr val="000000"/>
              </a:solidFill>
              <a:ln w="9525">
                <a:noFill/>
                <a:miter lim="800000"/>
                <a:headEnd/>
                <a:tailEnd/>
              </a:ln>
            </p:spPr>
            <p:txBody>
              <a:bodyPr/>
              <a:lstStyle/>
              <a:p>
                <a:pPr algn="l" eaLnBrk="0" hangingPunct="0"/>
                <a:endParaRPr lang="en-US" sz="1800" dirty="0">
                  <a:solidFill>
                    <a:srgbClr val="000000"/>
                  </a:solidFill>
                </a:endParaRPr>
              </a:p>
            </p:txBody>
          </p:sp>
          <p:sp>
            <p:nvSpPr>
              <p:cNvPr id="55496" name="Freeform 800"/>
              <p:cNvSpPr>
                <a:spLocks/>
              </p:cNvSpPr>
              <p:nvPr/>
            </p:nvSpPr>
            <p:spPr bwMode="auto">
              <a:xfrm>
                <a:off x="1723" y="762"/>
                <a:ext cx="97" cy="96"/>
              </a:xfrm>
              <a:custGeom>
                <a:avLst/>
                <a:gdLst>
                  <a:gd name="T0" fmla="*/ 0 w 97"/>
                  <a:gd name="T1" fmla="*/ 48 h 96"/>
                  <a:gd name="T2" fmla="*/ 97 w 97"/>
                  <a:gd name="T3" fmla="*/ 96 h 96"/>
                  <a:gd name="T4" fmla="*/ 97 w 97"/>
                  <a:gd name="T5" fmla="*/ 0 h 96"/>
                  <a:gd name="T6" fmla="*/ 0 w 97"/>
                  <a:gd name="T7" fmla="*/ 48 h 96"/>
                  <a:gd name="T8" fmla="*/ 0 60000 65536"/>
                  <a:gd name="T9" fmla="*/ 0 60000 65536"/>
                  <a:gd name="T10" fmla="*/ 0 60000 65536"/>
                  <a:gd name="T11" fmla="*/ 0 60000 65536"/>
                  <a:gd name="T12" fmla="*/ 0 w 97"/>
                  <a:gd name="T13" fmla="*/ 0 h 96"/>
                  <a:gd name="T14" fmla="*/ 97 w 97"/>
                  <a:gd name="T15" fmla="*/ 96 h 96"/>
                </a:gdLst>
                <a:ahLst/>
                <a:cxnLst>
                  <a:cxn ang="T8">
                    <a:pos x="T0" y="T1"/>
                  </a:cxn>
                  <a:cxn ang="T9">
                    <a:pos x="T2" y="T3"/>
                  </a:cxn>
                  <a:cxn ang="T10">
                    <a:pos x="T4" y="T5"/>
                  </a:cxn>
                  <a:cxn ang="T11">
                    <a:pos x="T6" y="T7"/>
                  </a:cxn>
                </a:cxnLst>
                <a:rect l="T12" t="T13" r="T14" b="T15"/>
                <a:pathLst>
                  <a:path w="97" h="96">
                    <a:moveTo>
                      <a:pt x="0" y="48"/>
                    </a:moveTo>
                    <a:lnTo>
                      <a:pt x="97" y="96"/>
                    </a:lnTo>
                    <a:lnTo>
                      <a:pt x="97" y="0"/>
                    </a:lnTo>
                    <a:lnTo>
                      <a:pt x="0" y="48"/>
                    </a:lnTo>
                    <a:close/>
                  </a:path>
                </a:pathLst>
              </a:custGeom>
              <a:solidFill>
                <a:srgbClr val="000000"/>
              </a:solidFill>
              <a:ln w="9525">
                <a:noFill/>
                <a:round/>
                <a:headEnd/>
                <a:tailEnd/>
              </a:ln>
            </p:spPr>
            <p:txBody>
              <a:bodyPr/>
              <a:lstStyle/>
              <a:p>
                <a:endParaRPr lang="en-US" dirty="0"/>
              </a:p>
            </p:txBody>
          </p:sp>
          <p:sp>
            <p:nvSpPr>
              <p:cNvPr id="55497" name="Freeform 801"/>
              <p:cNvSpPr>
                <a:spLocks/>
              </p:cNvSpPr>
              <p:nvPr/>
            </p:nvSpPr>
            <p:spPr bwMode="auto">
              <a:xfrm>
                <a:off x="1799" y="794"/>
                <a:ext cx="16" cy="32"/>
              </a:xfrm>
              <a:custGeom>
                <a:avLst/>
                <a:gdLst>
                  <a:gd name="T0" fmla="*/ 16 w 16"/>
                  <a:gd name="T1" fmla="*/ 0 h 32"/>
                  <a:gd name="T2" fmla="*/ 16 w 16"/>
                  <a:gd name="T3" fmla="*/ 0 h 32"/>
                  <a:gd name="T4" fmla="*/ 10 w 16"/>
                  <a:gd name="T5" fmla="*/ 0 h 32"/>
                  <a:gd name="T6" fmla="*/ 5 w 16"/>
                  <a:gd name="T7" fmla="*/ 0 h 32"/>
                  <a:gd name="T8" fmla="*/ 5 w 16"/>
                  <a:gd name="T9" fmla="*/ 5 h 32"/>
                  <a:gd name="T10" fmla="*/ 5 w 16"/>
                  <a:gd name="T11" fmla="*/ 5 h 32"/>
                  <a:gd name="T12" fmla="*/ 0 w 16"/>
                  <a:gd name="T13" fmla="*/ 11 h 32"/>
                  <a:gd name="T14" fmla="*/ 0 w 16"/>
                  <a:gd name="T15" fmla="*/ 11 h 32"/>
                  <a:gd name="T16" fmla="*/ 0 w 16"/>
                  <a:gd name="T17" fmla="*/ 16 h 32"/>
                  <a:gd name="T18" fmla="*/ 0 w 16"/>
                  <a:gd name="T19" fmla="*/ 21 h 32"/>
                  <a:gd name="T20" fmla="*/ 0 w 16"/>
                  <a:gd name="T21" fmla="*/ 21 h 32"/>
                  <a:gd name="T22" fmla="*/ 5 w 16"/>
                  <a:gd name="T23" fmla="*/ 27 h 32"/>
                  <a:gd name="T24" fmla="*/ 5 w 16"/>
                  <a:gd name="T25" fmla="*/ 27 h 32"/>
                  <a:gd name="T26" fmla="*/ 5 w 16"/>
                  <a:gd name="T27" fmla="*/ 32 h 32"/>
                  <a:gd name="T28" fmla="*/ 10 w 16"/>
                  <a:gd name="T29" fmla="*/ 32 h 32"/>
                  <a:gd name="T30" fmla="*/ 16 w 16"/>
                  <a:gd name="T31" fmla="*/ 32 h 32"/>
                  <a:gd name="T32" fmla="*/ 16 w 16"/>
                  <a:gd name="T33" fmla="*/ 32 h 32"/>
                  <a:gd name="T34" fmla="*/ 16 w 16"/>
                  <a:gd name="T35" fmla="*/ 0 h 3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2"/>
                  <a:gd name="T56" fmla="*/ 16 w 16"/>
                  <a:gd name="T57" fmla="*/ 32 h 3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2">
                    <a:moveTo>
                      <a:pt x="16" y="0"/>
                    </a:moveTo>
                    <a:lnTo>
                      <a:pt x="16" y="0"/>
                    </a:lnTo>
                    <a:lnTo>
                      <a:pt x="10" y="0"/>
                    </a:lnTo>
                    <a:lnTo>
                      <a:pt x="5" y="0"/>
                    </a:lnTo>
                    <a:lnTo>
                      <a:pt x="5" y="5"/>
                    </a:lnTo>
                    <a:lnTo>
                      <a:pt x="0" y="11"/>
                    </a:lnTo>
                    <a:lnTo>
                      <a:pt x="0" y="16"/>
                    </a:lnTo>
                    <a:lnTo>
                      <a:pt x="0" y="21"/>
                    </a:lnTo>
                    <a:lnTo>
                      <a:pt x="5" y="27"/>
                    </a:lnTo>
                    <a:lnTo>
                      <a:pt x="5" y="32"/>
                    </a:lnTo>
                    <a:lnTo>
                      <a:pt x="10" y="32"/>
                    </a:lnTo>
                    <a:lnTo>
                      <a:pt x="16" y="32"/>
                    </a:lnTo>
                    <a:lnTo>
                      <a:pt x="16" y="0"/>
                    </a:lnTo>
                    <a:close/>
                  </a:path>
                </a:pathLst>
              </a:custGeom>
              <a:solidFill>
                <a:srgbClr val="000000"/>
              </a:solidFill>
              <a:ln w="9525">
                <a:noFill/>
                <a:round/>
                <a:headEnd/>
                <a:tailEnd/>
              </a:ln>
            </p:spPr>
            <p:txBody>
              <a:bodyPr/>
              <a:lstStyle/>
              <a:p>
                <a:endParaRPr lang="en-US" dirty="0"/>
              </a:p>
            </p:txBody>
          </p:sp>
          <p:sp>
            <p:nvSpPr>
              <p:cNvPr id="55498" name="Rectangle 802"/>
              <p:cNvSpPr>
                <a:spLocks noChangeArrowheads="1"/>
              </p:cNvSpPr>
              <p:nvPr/>
            </p:nvSpPr>
            <p:spPr bwMode="auto">
              <a:xfrm>
                <a:off x="2795" y="767"/>
                <a:ext cx="425" cy="151"/>
              </a:xfrm>
              <a:prstGeom prst="rect">
                <a:avLst/>
              </a:prstGeom>
              <a:solidFill>
                <a:srgbClr val="DDDDDC"/>
              </a:solidFill>
              <a:ln w="6" cap="rnd">
                <a:solidFill>
                  <a:srgbClr val="000000"/>
                </a:solidFill>
                <a:round/>
                <a:headEnd/>
                <a:tailEnd/>
              </a:ln>
            </p:spPr>
            <p:txBody>
              <a:bodyPr/>
              <a:lstStyle/>
              <a:p>
                <a:pPr algn="l" eaLnBrk="0" hangingPunct="0"/>
                <a:endParaRPr lang="en-US" sz="1800" dirty="0">
                  <a:solidFill>
                    <a:srgbClr val="000000"/>
                  </a:solidFill>
                </a:endParaRPr>
              </a:p>
            </p:txBody>
          </p:sp>
          <p:sp>
            <p:nvSpPr>
              <p:cNvPr id="55499" name="Freeform 803"/>
              <p:cNvSpPr>
                <a:spLocks/>
              </p:cNvSpPr>
              <p:nvPr/>
            </p:nvSpPr>
            <p:spPr bwMode="auto">
              <a:xfrm>
                <a:off x="2720" y="805"/>
                <a:ext cx="70" cy="70"/>
              </a:xfrm>
              <a:custGeom>
                <a:avLst/>
                <a:gdLst>
                  <a:gd name="T0" fmla="*/ 0 w 70"/>
                  <a:gd name="T1" fmla="*/ 70 h 70"/>
                  <a:gd name="T2" fmla="*/ 70 w 70"/>
                  <a:gd name="T3" fmla="*/ 37 h 70"/>
                  <a:gd name="T4" fmla="*/ 0 w 70"/>
                  <a:gd name="T5" fmla="*/ 0 h 70"/>
                  <a:gd name="T6" fmla="*/ 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0" y="70"/>
                    </a:moveTo>
                    <a:lnTo>
                      <a:pt x="70" y="37"/>
                    </a:lnTo>
                    <a:lnTo>
                      <a:pt x="0" y="0"/>
                    </a:lnTo>
                    <a:lnTo>
                      <a:pt x="0" y="70"/>
                    </a:lnTo>
                    <a:close/>
                  </a:path>
                </a:pathLst>
              </a:custGeom>
              <a:solidFill>
                <a:srgbClr val="000000"/>
              </a:solidFill>
              <a:ln w="9525">
                <a:noFill/>
                <a:round/>
                <a:headEnd/>
                <a:tailEnd/>
              </a:ln>
            </p:spPr>
            <p:txBody>
              <a:bodyPr/>
              <a:lstStyle/>
              <a:p>
                <a:endParaRPr lang="en-US" dirty="0"/>
              </a:p>
            </p:txBody>
          </p:sp>
          <p:sp>
            <p:nvSpPr>
              <p:cNvPr id="55500" name="Freeform 804"/>
              <p:cNvSpPr>
                <a:spLocks/>
              </p:cNvSpPr>
              <p:nvPr/>
            </p:nvSpPr>
            <p:spPr bwMode="auto">
              <a:xfrm>
                <a:off x="2725" y="832"/>
                <a:ext cx="5" cy="16"/>
              </a:xfrm>
              <a:custGeom>
                <a:avLst/>
                <a:gdLst>
                  <a:gd name="T0" fmla="*/ 0 w 5"/>
                  <a:gd name="T1" fmla="*/ 16 h 16"/>
                  <a:gd name="T2" fmla="*/ 5 w 5"/>
                  <a:gd name="T3" fmla="*/ 16 h 16"/>
                  <a:gd name="T4" fmla="*/ 5 w 5"/>
                  <a:gd name="T5" fmla="*/ 10 h 16"/>
                  <a:gd name="T6" fmla="*/ 5 w 5"/>
                  <a:gd name="T7" fmla="*/ 10 h 16"/>
                  <a:gd name="T8" fmla="*/ 5 w 5"/>
                  <a:gd name="T9" fmla="*/ 10 h 16"/>
                  <a:gd name="T10" fmla="*/ 5 w 5"/>
                  <a:gd name="T11" fmla="*/ 5 h 16"/>
                  <a:gd name="T12" fmla="*/ 5 w 5"/>
                  <a:gd name="T13" fmla="*/ 5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dirty="0"/>
              </a:p>
            </p:txBody>
          </p:sp>
          <p:sp>
            <p:nvSpPr>
              <p:cNvPr id="55501" name="Rectangle 805"/>
              <p:cNvSpPr>
                <a:spLocks noChangeArrowheads="1"/>
              </p:cNvSpPr>
              <p:nvPr/>
            </p:nvSpPr>
            <p:spPr bwMode="auto">
              <a:xfrm>
                <a:off x="2569" y="832"/>
                <a:ext cx="156" cy="16"/>
              </a:xfrm>
              <a:prstGeom prst="rect">
                <a:avLst/>
              </a:prstGeom>
              <a:solidFill>
                <a:srgbClr val="000000"/>
              </a:solidFill>
              <a:ln w="9525">
                <a:noFill/>
                <a:miter lim="800000"/>
                <a:headEnd/>
                <a:tailEnd/>
              </a:ln>
            </p:spPr>
            <p:txBody>
              <a:bodyPr/>
              <a:lstStyle/>
              <a:p>
                <a:pPr algn="l" eaLnBrk="0" hangingPunct="0"/>
                <a:endParaRPr lang="en-US" sz="1800" dirty="0">
                  <a:solidFill>
                    <a:srgbClr val="000000"/>
                  </a:solidFill>
                </a:endParaRPr>
              </a:p>
            </p:txBody>
          </p:sp>
          <p:sp>
            <p:nvSpPr>
              <p:cNvPr id="55502" name="Freeform 806"/>
              <p:cNvSpPr>
                <a:spLocks/>
              </p:cNvSpPr>
              <p:nvPr/>
            </p:nvSpPr>
            <p:spPr bwMode="auto">
              <a:xfrm>
                <a:off x="2504" y="805"/>
                <a:ext cx="70" cy="70"/>
              </a:xfrm>
              <a:custGeom>
                <a:avLst/>
                <a:gdLst>
                  <a:gd name="T0" fmla="*/ 70 w 70"/>
                  <a:gd name="T1" fmla="*/ 70 h 70"/>
                  <a:gd name="T2" fmla="*/ 0 w 70"/>
                  <a:gd name="T3" fmla="*/ 37 h 70"/>
                  <a:gd name="T4" fmla="*/ 70 w 70"/>
                  <a:gd name="T5" fmla="*/ 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0" y="37"/>
                    </a:lnTo>
                    <a:lnTo>
                      <a:pt x="70" y="0"/>
                    </a:lnTo>
                    <a:lnTo>
                      <a:pt x="70" y="70"/>
                    </a:lnTo>
                    <a:close/>
                  </a:path>
                </a:pathLst>
              </a:custGeom>
              <a:solidFill>
                <a:srgbClr val="000000"/>
              </a:solidFill>
              <a:ln w="9525">
                <a:noFill/>
                <a:round/>
                <a:headEnd/>
                <a:tailEnd/>
              </a:ln>
            </p:spPr>
            <p:txBody>
              <a:bodyPr/>
              <a:lstStyle/>
              <a:p>
                <a:endParaRPr lang="en-US" dirty="0"/>
              </a:p>
            </p:txBody>
          </p:sp>
          <p:sp>
            <p:nvSpPr>
              <p:cNvPr id="55503" name="Freeform 807"/>
              <p:cNvSpPr>
                <a:spLocks/>
              </p:cNvSpPr>
              <p:nvPr/>
            </p:nvSpPr>
            <p:spPr bwMode="auto">
              <a:xfrm>
                <a:off x="2558" y="832"/>
                <a:ext cx="11" cy="16"/>
              </a:xfrm>
              <a:custGeom>
                <a:avLst/>
                <a:gdLst>
                  <a:gd name="T0" fmla="*/ 11 w 11"/>
                  <a:gd name="T1" fmla="*/ 0 h 16"/>
                  <a:gd name="T2" fmla="*/ 5 w 11"/>
                  <a:gd name="T3" fmla="*/ 0 h 16"/>
                  <a:gd name="T4" fmla="*/ 5 w 11"/>
                  <a:gd name="T5" fmla="*/ 5 h 16"/>
                  <a:gd name="T6" fmla="*/ 5 w 11"/>
                  <a:gd name="T7" fmla="*/ 5 h 16"/>
                  <a:gd name="T8" fmla="*/ 0 w 11"/>
                  <a:gd name="T9" fmla="*/ 10 h 16"/>
                  <a:gd name="T10" fmla="*/ 5 w 11"/>
                  <a:gd name="T11" fmla="*/ 10 h 16"/>
                  <a:gd name="T12" fmla="*/ 5 w 11"/>
                  <a:gd name="T13" fmla="*/ 10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10"/>
                    </a:lnTo>
                    <a:lnTo>
                      <a:pt x="5" y="10"/>
                    </a:lnTo>
                    <a:lnTo>
                      <a:pt x="5" y="16"/>
                    </a:lnTo>
                    <a:lnTo>
                      <a:pt x="11" y="16"/>
                    </a:lnTo>
                    <a:lnTo>
                      <a:pt x="11" y="0"/>
                    </a:lnTo>
                    <a:close/>
                  </a:path>
                </a:pathLst>
              </a:custGeom>
              <a:solidFill>
                <a:srgbClr val="000000"/>
              </a:solidFill>
              <a:ln w="9525">
                <a:noFill/>
                <a:round/>
                <a:headEnd/>
                <a:tailEnd/>
              </a:ln>
            </p:spPr>
            <p:txBody>
              <a:bodyPr/>
              <a:lstStyle/>
              <a:p>
                <a:endParaRPr lang="en-US" dirty="0"/>
              </a:p>
            </p:txBody>
          </p:sp>
          <p:sp>
            <p:nvSpPr>
              <p:cNvPr id="55504" name="Rectangle 808"/>
              <p:cNvSpPr>
                <a:spLocks noChangeArrowheads="1"/>
              </p:cNvSpPr>
              <p:nvPr/>
            </p:nvSpPr>
            <p:spPr bwMode="auto">
              <a:xfrm>
                <a:off x="97" y="2359"/>
                <a:ext cx="522" cy="129"/>
              </a:xfrm>
              <a:prstGeom prst="rect">
                <a:avLst/>
              </a:prstGeom>
              <a:solidFill>
                <a:srgbClr val="FFFFFF"/>
              </a:solidFill>
              <a:ln w="9525">
                <a:noFill/>
                <a:miter lim="800000"/>
                <a:headEnd/>
                <a:tailEnd/>
              </a:ln>
            </p:spPr>
            <p:txBody>
              <a:bodyPr/>
              <a:lstStyle/>
              <a:p>
                <a:pPr algn="l" eaLnBrk="0" hangingPunct="0"/>
                <a:endParaRPr lang="en-US" sz="1800" dirty="0">
                  <a:solidFill>
                    <a:srgbClr val="000000"/>
                  </a:solidFill>
                </a:endParaRPr>
              </a:p>
            </p:txBody>
          </p:sp>
          <p:sp>
            <p:nvSpPr>
              <p:cNvPr id="55505" name="Rectangle 809"/>
              <p:cNvSpPr>
                <a:spLocks noChangeArrowheads="1"/>
              </p:cNvSpPr>
              <p:nvPr/>
            </p:nvSpPr>
            <p:spPr bwMode="auto">
              <a:xfrm>
                <a:off x="194" y="2375"/>
                <a:ext cx="431" cy="119"/>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HyperLink</a:t>
                </a:r>
                <a:endParaRPr lang="en-US" sz="1800" dirty="0">
                  <a:solidFill>
                    <a:srgbClr val="000000"/>
                  </a:solidFill>
                </a:endParaRPr>
              </a:p>
            </p:txBody>
          </p:sp>
          <p:sp>
            <p:nvSpPr>
              <p:cNvPr id="55506" name="Line 810"/>
              <p:cNvSpPr>
                <a:spLocks noChangeShapeType="1"/>
              </p:cNvSpPr>
              <p:nvPr/>
            </p:nvSpPr>
            <p:spPr bwMode="auto">
              <a:xfrm flipH="1">
                <a:off x="11" y="2316"/>
                <a:ext cx="113" cy="107"/>
              </a:xfrm>
              <a:prstGeom prst="line">
                <a:avLst/>
              </a:prstGeom>
              <a:noFill/>
              <a:ln w="6" cap="rnd">
                <a:solidFill>
                  <a:srgbClr val="24211D"/>
                </a:solidFill>
                <a:round/>
                <a:headEnd/>
                <a:tailEnd/>
              </a:ln>
            </p:spPr>
            <p:txBody>
              <a:bodyPr/>
              <a:lstStyle/>
              <a:p>
                <a:endParaRPr lang="en-US" dirty="0"/>
              </a:p>
            </p:txBody>
          </p:sp>
          <p:sp>
            <p:nvSpPr>
              <p:cNvPr id="55507" name="Line 811"/>
              <p:cNvSpPr>
                <a:spLocks noChangeShapeType="1"/>
              </p:cNvSpPr>
              <p:nvPr/>
            </p:nvSpPr>
            <p:spPr bwMode="auto">
              <a:xfrm flipH="1" flipV="1">
                <a:off x="11" y="2423"/>
                <a:ext cx="113" cy="102"/>
              </a:xfrm>
              <a:prstGeom prst="line">
                <a:avLst/>
              </a:prstGeom>
              <a:noFill/>
              <a:ln w="6" cap="rnd">
                <a:solidFill>
                  <a:srgbClr val="24211D"/>
                </a:solidFill>
                <a:round/>
                <a:headEnd/>
                <a:tailEnd/>
              </a:ln>
            </p:spPr>
            <p:txBody>
              <a:bodyPr/>
              <a:lstStyle/>
              <a:p>
                <a:endParaRPr lang="en-US" dirty="0"/>
              </a:p>
            </p:txBody>
          </p:sp>
          <p:sp>
            <p:nvSpPr>
              <p:cNvPr id="55508" name="Line 812"/>
              <p:cNvSpPr>
                <a:spLocks noChangeShapeType="1"/>
              </p:cNvSpPr>
              <p:nvPr/>
            </p:nvSpPr>
            <p:spPr bwMode="auto">
              <a:xfrm flipV="1">
                <a:off x="124" y="2321"/>
                <a:ext cx="1" cy="38"/>
              </a:xfrm>
              <a:prstGeom prst="line">
                <a:avLst/>
              </a:prstGeom>
              <a:noFill/>
              <a:ln w="6" cap="rnd">
                <a:solidFill>
                  <a:srgbClr val="24211D"/>
                </a:solidFill>
                <a:round/>
                <a:headEnd/>
                <a:tailEnd/>
              </a:ln>
            </p:spPr>
            <p:txBody>
              <a:bodyPr/>
              <a:lstStyle/>
              <a:p>
                <a:endParaRPr lang="en-US" dirty="0"/>
              </a:p>
            </p:txBody>
          </p:sp>
          <p:sp>
            <p:nvSpPr>
              <p:cNvPr id="55509" name="Line 813"/>
              <p:cNvSpPr>
                <a:spLocks noChangeShapeType="1"/>
              </p:cNvSpPr>
              <p:nvPr/>
            </p:nvSpPr>
            <p:spPr bwMode="auto">
              <a:xfrm flipV="1">
                <a:off x="124" y="2488"/>
                <a:ext cx="1" cy="37"/>
              </a:xfrm>
              <a:prstGeom prst="line">
                <a:avLst/>
              </a:prstGeom>
              <a:noFill/>
              <a:ln w="6" cap="rnd">
                <a:solidFill>
                  <a:srgbClr val="24211D"/>
                </a:solidFill>
                <a:round/>
                <a:headEnd/>
                <a:tailEnd/>
              </a:ln>
            </p:spPr>
            <p:txBody>
              <a:bodyPr/>
              <a:lstStyle/>
              <a:p>
                <a:endParaRPr lang="en-US" dirty="0"/>
              </a:p>
            </p:txBody>
          </p:sp>
          <p:sp>
            <p:nvSpPr>
              <p:cNvPr id="55510" name="Rectangle 814"/>
              <p:cNvSpPr>
                <a:spLocks noChangeArrowheads="1"/>
              </p:cNvSpPr>
              <p:nvPr/>
            </p:nvSpPr>
            <p:spPr bwMode="auto">
              <a:xfrm>
                <a:off x="619" y="2359"/>
                <a:ext cx="1874" cy="123"/>
              </a:xfrm>
              <a:prstGeom prst="rect">
                <a:avLst/>
              </a:prstGeom>
              <a:solidFill>
                <a:srgbClr val="C1C0BF"/>
              </a:solidFill>
              <a:ln w="9525">
                <a:noFill/>
                <a:miter lim="800000"/>
                <a:headEnd/>
                <a:tailEnd/>
              </a:ln>
            </p:spPr>
            <p:txBody>
              <a:bodyPr/>
              <a:lstStyle/>
              <a:p>
                <a:pPr algn="l" eaLnBrk="0" hangingPunct="0"/>
                <a:endParaRPr lang="en-US" sz="1800" dirty="0">
                  <a:solidFill>
                    <a:srgbClr val="000000"/>
                  </a:solidFill>
                </a:endParaRPr>
              </a:p>
            </p:txBody>
          </p:sp>
          <p:sp>
            <p:nvSpPr>
              <p:cNvPr id="55511" name="Line 815"/>
              <p:cNvSpPr>
                <a:spLocks noChangeShapeType="1"/>
              </p:cNvSpPr>
              <p:nvPr/>
            </p:nvSpPr>
            <p:spPr bwMode="auto">
              <a:xfrm flipH="1">
                <a:off x="1045" y="2359"/>
                <a:ext cx="1325" cy="1"/>
              </a:xfrm>
              <a:prstGeom prst="line">
                <a:avLst/>
              </a:prstGeom>
              <a:noFill/>
              <a:ln w="6" cap="rnd">
                <a:solidFill>
                  <a:srgbClr val="24211D"/>
                </a:solidFill>
                <a:round/>
                <a:headEnd/>
                <a:tailEnd/>
              </a:ln>
            </p:spPr>
            <p:txBody>
              <a:bodyPr/>
              <a:lstStyle/>
              <a:p>
                <a:endParaRPr lang="en-US" dirty="0"/>
              </a:p>
            </p:txBody>
          </p:sp>
          <p:sp>
            <p:nvSpPr>
              <p:cNvPr id="55512" name="Rectangle 816"/>
              <p:cNvSpPr>
                <a:spLocks noChangeArrowheads="1"/>
              </p:cNvSpPr>
              <p:nvPr/>
            </p:nvSpPr>
            <p:spPr bwMode="auto">
              <a:xfrm>
                <a:off x="2370" y="794"/>
                <a:ext cx="123" cy="1570"/>
              </a:xfrm>
              <a:prstGeom prst="rect">
                <a:avLst/>
              </a:prstGeom>
              <a:solidFill>
                <a:srgbClr val="C1C0BF"/>
              </a:solidFill>
              <a:ln w="9525">
                <a:noFill/>
                <a:miter lim="800000"/>
                <a:headEnd/>
                <a:tailEnd/>
              </a:ln>
            </p:spPr>
            <p:txBody>
              <a:bodyPr/>
              <a:lstStyle/>
              <a:p>
                <a:pPr algn="l" eaLnBrk="0" hangingPunct="0"/>
                <a:endParaRPr lang="en-US" sz="1800" dirty="0">
                  <a:solidFill>
                    <a:srgbClr val="000000"/>
                  </a:solidFill>
                </a:endParaRPr>
              </a:p>
            </p:txBody>
          </p:sp>
          <p:sp>
            <p:nvSpPr>
              <p:cNvPr id="55513" name="Rectangle 817"/>
              <p:cNvSpPr>
                <a:spLocks noChangeArrowheads="1"/>
              </p:cNvSpPr>
              <p:nvPr/>
            </p:nvSpPr>
            <p:spPr bwMode="auto">
              <a:xfrm>
                <a:off x="2370" y="799"/>
                <a:ext cx="123" cy="1570"/>
              </a:xfrm>
              <a:prstGeom prst="rect">
                <a:avLst/>
              </a:prstGeom>
              <a:solidFill>
                <a:srgbClr val="C1C0BF"/>
              </a:solidFill>
              <a:ln w="9525">
                <a:noFill/>
                <a:miter lim="800000"/>
                <a:headEnd/>
                <a:tailEnd/>
              </a:ln>
            </p:spPr>
            <p:txBody>
              <a:bodyPr/>
              <a:lstStyle/>
              <a:p>
                <a:pPr algn="l" eaLnBrk="0" hangingPunct="0"/>
                <a:endParaRPr lang="en-US" sz="1800" dirty="0">
                  <a:solidFill>
                    <a:srgbClr val="000000"/>
                  </a:solidFill>
                </a:endParaRPr>
              </a:p>
            </p:txBody>
          </p:sp>
          <p:sp>
            <p:nvSpPr>
              <p:cNvPr id="55514" name="Line 818"/>
              <p:cNvSpPr>
                <a:spLocks noChangeShapeType="1"/>
              </p:cNvSpPr>
              <p:nvPr/>
            </p:nvSpPr>
            <p:spPr bwMode="auto">
              <a:xfrm>
                <a:off x="2493" y="799"/>
                <a:ext cx="1" cy="1689"/>
              </a:xfrm>
              <a:prstGeom prst="line">
                <a:avLst/>
              </a:prstGeom>
              <a:noFill/>
              <a:ln w="6" cap="rnd">
                <a:solidFill>
                  <a:srgbClr val="24211D"/>
                </a:solidFill>
                <a:round/>
                <a:headEnd/>
                <a:tailEnd/>
              </a:ln>
            </p:spPr>
            <p:txBody>
              <a:bodyPr/>
              <a:lstStyle/>
              <a:p>
                <a:endParaRPr lang="en-US" dirty="0"/>
              </a:p>
            </p:txBody>
          </p:sp>
          <p:sp>
            <p:nvSpPr>
              <p:cNvPr id="55515" name="Line 819"/>
              <p:cNvSpPr>
                <a:spLocks noChangeShapeType="1"/>
              </p:cNvSpPr>
              <p:nvPr/>
            </p:nvSpPr>
            <p:spPr bwMode="auto">
              <a:xfrm>
                <a:off x="2364" y="799"/>
                <a:ext cx="1" cy="1560"/>
              </a:xfrm>
              <a:prstGeom prst="line">
                <a:avLst/>
              </a:prstGeom>
              <a:noFill/>
              <a:ln w="6" cap="rnd">
                <a:solidFill>
                  <a:srgbClr val="24211D"/>
                </a:solidFill>
                <a:round/>
                <a:headEnd/>
                <a:tailEnd/>
              </a:ln>
            </p:spPr>
            <p:txBody>
              <a:bodyPr/>
              <a:lstStyle/>
              <a:p>
                <a:endParaRPr lang="en-US" dirty="0"/>
              </a:p>
            </p:txBody>
          </p:sp>
          <p:sp>
            <p:nvSpPr>
              <p:cNvPr id="55516" name="Line 820"/>
              <p:cNvSpPr>
                <a:spLocks noChangeShapeType="1"/>
              </p:cNvSpPr>
              <p:nvPr/>
            </p:nvSpPr>
            <p:spPr bwMode="auto">
              <a:xfrm>
                <a:off x="2370" y="794"/>
                <a:ext cx="129" cy="1"/>
              </a:xfrm>
              <a:prstGeom prst="line">
                <a:avLst/>
              </a:prstGeom>
              <a:noFill/>
              <a:ln w="6" cap="rnd">
                <a:solidFill>
                  <a:srgbClr val="24211D"/>
                </a:solidFill>
                <a:round/>
                <a:headEnd/>
                <a:tailEnd/>
              </a:ln>
            </p:spPr>
            <p:txBody>
              <a:bodyPr/>
              <a:lstStyle/>
              <a:p>
                <a:endParaRPr lang="en-US" dirty="0"/>
              </a:p>
            </p:txBody>
          </p:sp>
        </p:grpSp>
        <p:sp>
          <p:nvSpPr>
            <p:cNvPr id="55310" name="Rectangle 822"/>
            <p:cNvSpPr>
              <a:spLocks noChangeArrowheads="1"/>
            </p:cNvSpPr>
            <p:nvPr/>
          </p:nvSpPr>
          <p:spPr bwMode="auto">
            <a:xfrm>
              <a:off x="916" y="923"/>
              <a:ext cx="123" cy="1446"/>
            </a:xfrm>
            <a:prstGeom prst="rect">
              <a:avLst/>
            </a:prstGeom>
            <a:solidFill>
              <a:srgbClr val="C1C0BF"/>
            </a:solidFill>
            <a:ln w="9525">
              <a:noFill/>
              <a:miter lim="800000"/>
              <a:headEnd/>
              <a:tailEnd/>
            </a:ln>
          </p:spPr>
          <p:txBody>
            <a:bodyPr/>
            <a:lstStyle/>
            <a:p>
              <a:pPr algn="l" eaLnBrk="0" hangingPunct="0"/>
              <a:endParaRPr lang="en-US" sz="1800" dirty="0">
                <a:solidFill>
                  <a:srgbClr val="000000"/>
                </a:solidFill>
              </a:endParaRPr>
            </a:p>
          </p:txBody>
        </p:sp>
        <p:sp>
          <p:nvSpPr>
            <p:cNvPr id="55311" name="Line 823"/>
            <p:cNvSpPr>
              <a:spLocks noChangeShapeType="1"/>
            </p:cNvSpPr>
            <p:nvPr/>
          </p:nvSpPr>
          <p:spPr bwMode="auto">
            <a:xfrm>
              <a:off x="1039" y="923"/>
              <a:ext cx="1" cy="1436"/>
            </a:xfrm>
            <a:prstGeom prst="line">
              <a:avLst/>
            </a:prstGeom>
            <a:noFill/>
            <a:ln w="6" cap="rnd">
              <a:solidFill>
                <a:srgbClr val="24211D"/>
              </a:solidFill>
              <a:round/>
              <a:headEnd/>
              <a:tailEnd/>
            </a:ln>
          </p:spPr>
          <p:txBody>
            <a:bodyPr/>
            <a:lstStyle/>
            <a:p>
              <a:endParaRPr lang="en-US" dirty="0"/>
            </a:p>
          </p:txBody>
        </p:sp>
        <p:sp>
          <p:nvSpPr>
            <p:cNvPr id="55312" name="Line 824"/>
            <p:cNvSpPr>
              <a:spLocks noChangeShapeType="1"/>
            </p:cNvSpPr>
            <p:nvPr/>
          </p:nvSpPr>
          <p:spPr bwMode="auto">
            <a:xfrm>
              <a:off x="910" y="923"/>
              <a:ext cx="1" cy="1436"/>
            </a:xfrm>
            <a:prstGeom prst="line">
              <a:avLst/>
            </a:prstGeom>
            <a:noFill/>
            <a:ln w="6" cap="rnd">
              <a:solidFill>
                <a:srgbClr val="24211D"/>
              </a:solidFill>
              <a:round/>
              <a:headEnd/>
              <a:tailEnd/>
            </a:ln>
          </p:spPr>
          <p:txBody>
            <a:bodyPr/>
            <a:lstStyle/>
            <a:p>
              <a:endParaRPr lang="en-US" dirty="0"/>
            </a:p>
          </p:txBody>
        </p:sp>
        <p:sp>
          <p:nvSpPr>
            <p:cNvPr id="55313" name="Line 825"/>
            <p:cNvSpPr>
              <a:spLocks noChangeShapeType="1"/>
            </p:cNvSpPr>
            <p:nvPr/>
          </p:nvSpPr>
          <p:spPr bwMode="auto">
            <a:xfrm>
              <a:off x="910" y="923"/>
              <a:ext cx="129" cy="1"/>
            </a:xfrm>
            <a:prstGeom prst="line">
              <a:avLst/>
            </a:prstGeom>
            <a:noFill/>
            <a:ln w="6" cap="rnd">
              <a:solidFill>
                <a:srgbClr val="24211D"/>
              </a:solidFill>
              <a:round/>
              <a:headEnd/>
              <a:tailEnd/>
            </a:ln>
          </p:spPr>
          <p:txBody>
            <a:bodyPr/>
            <a:lstStyle/>
            <a:p>
              <a:endParaRPr lang="en-US" dirty="0"/>
            </a:p>
          </p:txBody>
        </p:sp>
        <p:sp>
          <p:nvSpPr>
            <p:cNvPr id="55314" name="Rectangle 826"/>
            <p:cNvSpPr>
              <a:spLocks noChangeArrowheads="1"/>
            </p:cNvSpPr>
            <p:nvPr/>
          </p:nvSpPr>
          <p:spPr bwMode="auto">
            <a:xfrm>
              <a:off x="1432" y="2374"/>
              <a:ext cx="361" cy="113"/>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TeraNet</a:t>
              </a:r>
              <a:endParaRPr lang="en-US" sz="1800" dirty="0">
                <a:solidFill>
                  <a:srgbClr val="000000"/>
                </a:solidFill>
              </a:endParaRPr>
            </a:p>
          </p:txBody>
        </p:sp>
        <p:sp>
          <p:nvSpPr>
            <p:cNvPr id="55315" name="Line 827"/>
            <p:cNvSpPr>
              <a:spLocks noChangeShapeType="1"/>
            </p:cNvSpPr>
            <p:nvPr/>
          </p:nvSpPr>
          <p:spPr bwMode="auto">
            <a:xfrm flipH="1">
              <a:off x="124" y="2359"/>
              <a:ext cx="786" cy="1"/>
            </a:xfrm>
            <a:prstGeom prst="line">
              <a:avLst/>
            </a:prstGeom>
            <a:noFill/>
            <a:ln w="6" cap="rnd">
              <a:solidFill>
                <a:srgbClr val="24211D"/>
              </a:solidFill>
              <a:round/>
              <a:headEnd/>
              <a:tailEnd/>
            </a:ln>
          </p:spPr>
          <p:txBody>
            <a:bodyPr/>
            <a:lstStyle/>
            <a:p>
              <a:endParaRPr lang="en-US" dirty="0"/>
            </a:p>
          </p:txBody>
        </p:sp>
        <p:sp>
          <p:nvSpPr>
            <p:cNvPr id="55316" name="Line 828"/>
            <p:cNvSpPr>
              <a:spLocks noChangeShapeType="1"/>
            </p:cNvSpPr>
            <p:nvPr/>
          </p:nvSpPr>
          <p:spPr bwMode="auto">
            <a:xfrm flipH="1">
              <a:off x="124" y="2488"/>
              <a:ext cx="2369" cy="1"/>
            </a:xfrm>
            <a:prstGeom prst="line">
              <a:avLst/>
            </a:prstGeom>
            <a:noFill/>
            <a:ln w="6" cap="rnd">
              <a:solidFill>
                <a:srgbClr val="24211D"/>
              </a:solidFill>
              <a:round/>
              <a:headEnd/>
              <a:tailEnd/>
            </a:ln>
          </p:spPr>
          <p:txBody>
            <a:bodyPr/>
            <a:lstStyle/>
            <a:p>
              <a:endParaRPr lang="en-US" dirty="0"/>
            </a:p>
          </p:txBody>
        </p:sp>
      </p:grpSp>
    </p:spTree>
    <p:custDataLst>
      <p:tags r:id="rId1"/>
    </p:custData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Rectangle 2"/>
          <p:cNvSpPr>
            <a:spLocks noGrp="1" noChangeArrowheads="1"/>
          </p:cNvSpPr>
          <p:nvPr>
            <p:ph type="title"/>
          </p:nvPr>
        </p:nvSpPr>
        <p:spPr/>
        <p:txBody>
          <a:bodyPr/>
          <a:lstStyle/>
          <a:p>
            <a:r>
              <a:rPr lang="en-US" dirty="0" smtClean="0"/>
              <a:t>PCIe </a:t>
            </a:r>
            <a:r>
              <a:rPr lang="en-US" dirty="0"/>
              <a:t>Features</a:t>
            </a:r>
          </a:p>
        </p:txBody>
      </p:sp>
      <p:sp>
        <p:nvSpPr>
          <p:cNvPr id="239619" name="Rectangle 3"/>
          <p:cNvSpPr>
            <a:spLocks noGrp="1" noChangeArrowheads="1"/>
          </p:cNvSpPr>
          <p:nvPr>
            <p:ph idx="1"/>
          </p:nvPr>
        </p:nvSpPr>
        <p:spPr/>
        <p:txBody>
          <a:bodyPr/>
          <a:lstStyle/>
          <a:p>
            <a:r>
              <a:rPr lang="en-US" sz="2400" dirty="0"/>
              <a:t>PCI-SIG: PCI Express Base Specification (Rev. 2.0)</a:t>
            </a:r>
          </a:p>
          <a:p>
            <a:r>
              <a:rPr lang="en-US" sz="2400" dirty="0"/>
              <a:t>Root Complex (RC) and End Point (EP) operation modes.</a:t>
            </a:r>
          </a:p>
          <a:p>
            <a:pPr lvl="1"/>
            <a:r>
              <a:rPr lang="en-US" sz="2000" dirty="0"/>
              <a:t>In EP mode, supports both legacy </a:t>
            </a:r>
            <a:r>
              <a:rPr lang="en-US" altLang="zh-CN" sz="2000" dirty="0">
                <a:ea typeface="宋体" charset="-122"/>
              </a:rPr>
              <a:t>EP mode and native </a:t>
            </a:r>
            <a:r>
              <a:rPr lang="en-US" altLang="zh-CN" sz="2000" dirty="0" smtClean="0">
                <a:ea typeface="宋体" charset="-122"/>
              </a:rPr>
              <a:t>PCIe </a:t>
            </a:r>
            <a:r>
              <a:rPr lang="en-US" altLang="zh-CN" sz="2000" dirty="0">
                <a:ea typeface="宋体" charset="-122"/>
              </a:rPr>
              <a:t>EP mode.</a:t>
            </a:r>
          </a:p>
          <a:p>
            <a:pPr lvl="1"/>
            <a:r>
              <a:rPr lang="en-US" altLang="zh-CN" sz="2000" dirty="0">
                <a:ea typeface="宋体" charset="-122"/>
              </a:rPr>
              <a:t>Set from </a:t>
            </a:r>
            <a:r>
              <a:rPr lang="en-US" sz="2000" dirty="0"/>
              <a:t>bootstrap pins </a:t>
            </a:r>
            <a:r>
              <a:rPr lang="en-US" sz="2000" dirty="0" smtClean="0"/>
              <a:t>PCIESSMODE[1:0</a:t>
            </a:r>
            <a:r>
              <a:rPr lang="en-US" sz="2000" dirty="0"/>
              <a:t>] at </a:t>
            </a:r>
            <a:r>
              <a:rPr lang="en-US" sz="2000" dirty="0" smtClean="0"/>
              <a:t>power-up</a:t>
            </a:r>
            <a:br>
              <a:rPr lang="en-US" sz="2000" dirty="0" smtClean="0"/>
            </a:br>
            <a:r>
              <a:rPr lang="en-US" sz="2000" dirty="0" smtClean="0"/>
              <a:t>(00-</a:t>
            </a:r>
            <a:r>
              <a:rPr lang="en-US" sz="2000" dirty="0"/>
              <a:t>&gt;EP, 01-&gt;Legacy EP, 10-&gt;RC). </a:t>
            </a:r>
          </a:p>
          <a:p>
            <a:pPr lvl="1"/>
            <a:r>
              <a:rPr lang="en-US" sz="2000" dirty="0"/>
              <a:t>Software overwrites the setting by changing the PCIESSMODE bits in the DEVSTAT register.</a:t>
            </a:r>
          </a:p>
          <a:p>
            <a:r>
              <a:rPr lang="en-US" altLang="zh-CN" sz="2400" dirty="0">
                <a:ea typeface="宋体" charset="-122"/>
              </a:rPr>
              <a:t>Gen1 (2.5 </a:t>
            </a:r>
            <a:r>
              <a:rPr lang="en-US" altLang="zh-CN" sz="2400" dirty="0" err="1">
                <a:ea typeface="宋体" charset="-122"/>
              </a:rPr>
              <a:t>Gbps</a:t>
            </a:r>
            <a:r>
              <a:rPr lang="en-US" altLang="zh-CN" sz="2400" dirty="0">
                <a:ea typeface="宋体" charset="-122"/>
              </a:rPr>
              <a:t>) and Gen2 (5.0 </a:t>
            </a:r>
            <a:r>
              <a:rPr lang="en-US" altLang="zh-CN" sz="2400" dirty="0" err="1">
                <a:ea typeface="宋体" charset="-122"/>
              </a:rPr>
              <a:t>Gbps</a:t>
            </a:r>
            <a:r>
              <a:rPr lang="en-US" altLang="zh-CN" sz="2400" dirty="0">
                <a:ea typeface="宋体" charset="-122"/>
              </a:rPr>
              <a:t>) </a:t>
            </a:r>
          </a:p>
          <a:p>
            <a:r>
              <a:rPr lang="en-US" altLang="zh-CN" sz="2400" dirty="0">
                <a:ea typeface="宋体" charset="-122"/>
              </a:rPr>
              <a:t>x2 lanes </a:t>
            </a:r>
          </a:p>
          <a:p>
            <a:r>
              <a:rPr lang="en-US" altLang="zh-CN" sz="2400" dirty="0">
                <a:ea typeface="宋体" charset="-122"/>
              </a:rPr>
              <a:t>Outbound/Inbound max payload size of 128/256 bytes </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2" name="Rectangle 2"/>
          <p:cNvSpPr>
            <a:spLocks noGrp="1" noChangeArrowheads="1"/>
          </p:cNvSpPr>
          <p:nvPr>
            <p:ph type="title"/>
          </p:nvPr>
        </p:nvSpPr>
        <p:spPr/>
        <p:txBody>
          <a:bodyPr/>
          <a:lstStyle/>
          <a:p>
            <a:r>
              <a:rPr lang="en-US"/>
              <a:t>Agenda</a:t>
            </a:r>
          </a:p>
        </p:txBody>
      </p:sp>
      <p:sp>
        <p:nvSpPr>
          <p:cNvPr id="250883" name="Rectangle 3"/>
          <p:cNvSpPr>
            <a:spLocks noGrp="1" noChangeArrowheads="1"/>
          </p:cNvSpPr>
          <p:nvPr>
            <p:ph idx="1"/>
          </p:nvPr>
        </p:nvSpPr>
        <p:spPr/>
        <p:txBody>
          <a:bodyPr/>
          <a:lstStyle/>
          <a:p>
            <a:r>
              <a:rPr lang="en-US" dirty="0" smtClean="0"/>
              <a:t>PCIe </a:t>
            </a:r>
            <a:r>
              <a:rPr lang="en-US" dirty="0"/>
              <a:t>Overview</a:t>
            </a:r>
          </a:p>
          <a:p>
            <a:r>
              <a:rPr lang="en-US" b="1" dirty="0"/>
              <a:t>Address Translation</a:t>
            </a:r>
          </a:p>
          <a:p>
            <a:r>
              <a:rPr lang="en-US" altLang="zh-CN" dirty="0">
                <a:ea typeface="宋体" charset="-122"/>
              </a:rPr>
              <a:t>Configuration</a:t>
            </a:r>
          </a:p>
          <a:p>
            <a:r>
              <a:rPr lang="en-US" altLang="zh-CN" dirty="0" smtClean="0">
                <a:ea typeface="宋体" charset="-122"/>
              </a:rPr>
              <a:t>PCIe </a:t>
            </a:r>
            <a:r>
              <a:rPr lang="en-US" altLang="zh-CN" dirty="0">
                <a:ea typeface="宋体" charset="-122"/>
              </a:rPr>
              <a:t>B</a:t>
            </a:r>
            <a:r>
              <a:rPr lang="en-US" altLang="zh-CN" dirty="0" smtClean="0">
                <a:ea typeface="宋体" charset="-122"/>
              </a:rPr>
              <a:t>oot </a:t>
            </a:r>
            <a:r>
              <a:rPr lang="en-US" altLang="zh-CN" dirty="0">
                <a:ea typeface="宋体" charset="-122"/>
              </a:rPr>
              <a:t>D</a:t>
            </a:r>
            <a:r>
              <a:rPr lang="en-US" altLang="zh-CN" dirty="0" smtClean="0">
                <a:ea typeface="宋体" charset="-122"/>
              </a:rPr>
              <a:t>emo </a:t>
            </a:r>
            <a:endParaRPr lang="en-US" altLang="zh-CN" dirty="0">
              <a:ea typeface="宋体"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19456" y="6461236"/>
            <a:ext cx="8741664" cy="369332"/>
          </a:xfrm>
          <a:prstGeom prst="rect">
            <a:avLst/>
          </a:prstGeom>
          <a:solidFill>
            <a:schemeClr val="bg1"/>
          </a:solidFill>
        </p:spPr>
        <p:txBody>
          <a:bodyPr wrap="square" rtlCol="0">
            <a:spAutoFit/>
          </a:bodyPr>
          <a:lstStyle/>
          <a:p>
            <a:endParaRPr lang="en-US" dirty="0"/>
          </a:p>
        </p:txBody>
      </p:sp>
      <p:sp>
        <p:nvSpPr>
          <p:cNvPr id="241666" name="Rectangle 2"/>
          <p:cNvSpPr>
            <a:spLocks noGrp="1" noChangeArrowheads="1"/>
          </p:cNvSpPr>
          <p:nvPr>
            <p:ph type="title"/>
          </p:nvPr>
        </p:nvSpPr>
        <p:spPr/>
        <p:txBody>
          <a:bodyPr/>
          <a:lstStyle/>
          <a:p>
            <a:r>
              <a:rPr lang="en-US"/>
              <a:t>Address Translation </a:t>
            </a:r>
          </a:p>
        </p:txBody>
      </p:sp>
      <p:sp>
        <p:nvSpPr>
          <p:cNvPr id="241667" name="Rectangle 3"/>
          <p:cNvSpPr>
            <a:spLocks noGrp="1" noChangeArrowheads="1"/>
          </p:cNvSpPr>
          <p:nvPr>
            <p:ph idx="1"/>
          </p:nvPr>
        </p:nvSpPr>
        <p:spPr>
          <a:xfrm>
            <a:off x="333375" y="868680"/>
            <a:ext cx="8188325" cy="3779837"/>
          </a:xfrm>
        </p:spPr>
        <p:txBody>
          <a:bodyPr/>
          <a:lstStyle/>
          <a:p>
            <a:pPr>
              <a:lnSpc>
                <a:spcPct val="90000"/>
              </a:lnSpc>
            </a:pPr>
            <a:r>
              <a:rPr lang="en-US" altLang="zh-CN" sz="2000" dirty="0" smtClean="0">
                <a:ea typeface="宋体" charset="-122"/>
              </a:rPr>
              <a:t>PCIe </a:t>
            </a:r>
            <a:r>
              <a:rPr lang="en-US" altLang="zh-CN" sz="2000" dirty="0">
                <a:ea typeface="宋体" charset="-122"/>
              </a:rPr>
              <a:t>device uses </a:t>
            </a:r>
            <a:r>
              <a:rPr lang="en-US" altLang="zh-CN" sz="2000" dirty="0" smtClean="0">
                <a:ea typeface="宋体" charset="-122"/>
              </a:rPr>
              <a:t>PCIe </a:t>
            </a:r>
            <a:r>
              <a:rPr lang="en-US" altLang="zh-CN" sz="2000" dirty="0">
                <a:ea typeface="宋体" charset="-122"/>
              </a:rPr>
              <a:t>address to </a:t>
            </a:r>
            <a:r>
              <a:rPr lang="en-US" altLang="zh-CN" sz="2000" dirty="0" err="1">
                <a:ea typeface="宋体" charset="-122"/>
              </a:rPr>
              <a:t>Tx</a:t>
            </a:r>
            <a:r>
              <a:rPr lang="en-US" altLang="zh-CN" sz="2000" dirty="0">
                <a:ea typeface="宋体" charset="-122"/>
              </a:rPr>
              <a:t>/Rx packets over a </a:t>
            </a:r>
            <a:r>
              <a:rPr lang="en-US" altLang="zh-CN" sz="2000" dirty="0" smtClean="0">
                <a:ea typeface="宋体" charset="-122"/>
              </a:rPr>
              <a:t>PCIe link.</a:t>
            </a:r>
            <a:endParaRPr lang="en-US" sz="2000" dirty="0"/>
          </a:p>
          <a:p>
            <a:pPr>
              <a:lnSpc>
                <a:spcPct val="90000"/>
              </a:lnSpc>
            </a:pPr>
            <a:r>
              <a:rPr lang="en-US" sz="2000" dirty="0"/>
              <a:t>Outbound transfer means the local device initiates the transactions to write to or read from the external device. The CPU or the device-level EDMA is used for outbound data transfer. The </a:t>
            </a:r>
            <a:r>
              <a:rPr lang="en-US" sz="2000" dirty="0" smtClean="0"/>
              <a:t>PCIe </a:t>
            </a:r>
            <a:r>
              <a:rPr lang="en-US" sz="2000" dirty="0"/>
              <a:t>module does not have built-in EDMA.</a:t>
            </a:r>
          </a:p>
          <a:p>
            <a:pPr>
              <a:lnSpc>
                <a:spcPct val="90000"/>
              </a:lnSpc>
            </a:pPr>
            <a:r>
              <a:rPr lang="en-US" sz="2000" dirty="0"/>
              <a:t>Inbound transfer means the external device initiates the transactions to write to or read from the local device. The </a:t>
            </a:r>
            <a:r>
              <a:rPr lang="en-US" sz="2000" dirty="0" smtClean="0"/>
              <a:t>PCIe </a:t>
            </a:r>
            <a:r>
              <a:rPr lang="en-US" sz="2000" dirty="0"/>
              <a:t>module has a master port to transfer the data to or from the device memory; </a:t>
            </a:r>
            <a:r>
              <a:rPr lang="en-US" sz="2000" dirty="0" smtClean="0"/>
              <a:t>No </a:t>
            </a:r>
            <a:r>
              <a:rPr lang="en-US" sz="2000" dirty="0"/>
              <a:t>CPU or EDMA is needed for inbound transfer in the local device.</a:t>
            </a:r>
          </a:p>
          <a:p>
            <a:pPr>
              <a:lnSpc>
                <a:spcPct val="90000"/>
              </a:lnSpc>
            </a:pPr>
            <a:r>
              <a:rPr lang="en-US" sz="2000" dirty="0"/>
              <a:t>BAR: used to accept/reject </a:t>
            </a:r>
            <a:r>
              <a:rPr lang="en-US" sz="2000" dirty="0" smtClean="0"/>
              <a:t>TLP (Transport Layer Protocol). </a:t>
            </a:r>
            <a:endParaRPr lang="en-US" sz="2000" dirty="0"/>
          </a:p>
        </p:txBody>
      </p:sp>
      <p:pic>
        <p:nvPicPr>
          <p:cNvPr id="241668" name="Picture 4"/>
          <p:cNvPicPr>
            <a:picLocks noChangeAspect="1" noChangeArrowheads="1"/>
          </p:cNvPicPr>
          <p:nvPr/>
        </p:nvPicPr>
        <p:blipFill>
          <a:blip r:embed="rId3" cstate="print"/>
          <a:srcRect/>
          <a:stretch>
            <a:fillRect/>
          </a:stretch>
        </p:blipFill>
        <p:spPr bwMode="auto">
          <a:xfrm>
            <a:off x="1353312" y="3943768"/>
            <a:ext cx="6291072" cy="2813648"/>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Rectangle 2"/>
          <p:cNvSpPr>
            <a:spLocks noGrp="1" noChangeArrowheads="1"/>
          </p:cNvSpPr>
          <p:nvPr>
            <p:ph type="title"/>
          </p:nvPr>
        </p:nvSpPr>
        <p:spPr/>
        <p:txBody>
          <a:bodyPr/>
          <a:lstStyle/>
          <a:p>
            <a:r>
              <a:rPr lang="en-US"/>
              <a:t>Outbound Translation - 1</a:t>
            </a:r>
          </a:p>
        </p:txBody>
      </p:sp>
      <p:sp>
        <p:nvSpPr>
          <p:cNvPr id="249859" name="Rectangle 3"/>
          <p:cNvSpPr>
            <a:spLocks noGrp="1" noChangeArrowheads="1"/>
          </p:cNvSpPr>
          <p:nvPr>
            <p:ph idx="1"/>
          </p:nvPr>
        </p:nvSpPr>
        <p:spPr/>
        <p:txBody>
          <a:bodyPr/>
          <a:lstStyle/>
          <a:p>
            <a:pPr>
              <a:lnSpc>
                <a:spcPct val="90000"/>
              </a:lnSpc>
            </a:pPr>
            <a:r>
              <a:rPr lang="en-US" sz="2400" dirty="0" smtClean="0"/>
              <a:t>PCIe </a:t>
            </a:r>
            <a:r>
              <a:rPr lang="en-US" sz="2400" dirty="0"/>
              <a:t>data space 256 MB (0x6000_0000~0x6FFF_FFFF)</a:t>
            </a:r>
          </a:p>
          <a:p>
            <a:pPr>
              <a:lnSpc>
                <a:spcPct val="90000"/>
              </a:lnSpc>
            </a:pPr>
            <a:r>
              <a:rPr lang="en-US" sz="2400" dirty="0"/>
              <a:t>Enable/disable through </a:t>
            </a:r>
            <a:r>
              <a:rPr lang="en-US" sz="2400" b="1" dirty="0"/>
              <a:t>CMD_STATUS</a:t>
            </a:r>
            <a:r>
              <a:rPr lang="en-US" sz="2400" dirty="0"/>
              <a:t> </a:t>
            </a:r>
            <a:r>
              <a:rPr lang="en-US" sz="2400" dirty="0" smtClean="0"/>
              <a:t>register.</a:t>
            </a:r>
            <a:endParaRPr lang="en-US" sz="2400" dirty="0"/>
          </a:p>
          <a:p>
            <a:pPr lvl="1">
              <a:lnSpc>
                <a:spcPct val="90000"/>
              </a:lnSpc>
            </a:pPr>
            <a:r>
              <a:rPr lang="en-US" sz="2000" dirty="0"/>
              <a:t>When enabled, the outbound </a:t>
            </a:r>
            <a:r>
              <a:rPr lang="en-US" sz="2000" dirty="0" smtClean="0"/>
              <a:t>PCIe </a:t>
            </a:r>
            <a:r>
              <a:rPr lang="en-US" sz="2000" dirty="0"/>
              <a:t>address  (0x6000_0000~0x6FFF_FFFF) can be modified to a new address based on </a:t>
            </a:r>
            <a:r>
              <a:rPr lang="en-US" altLang="zh-CN" sz="2000" dirty="0">
                <a:ea typeface="宋体" charset="-122"/>
              </a:rPr>
              <a:t>the outbound translation </a:t>
            </a:r>
            <a:r>
              <a:rPr lang="en-US" altLang="zh-CN" sz="2000" dirty="0" smtClean="0">
                <a:ea typeface="宋体" charset="-122"/>
              </a:rPr>
              <a:t>rules.</a:t>
            </a:r>
            <a:endParaRPr lang="en-US" altLang="zh-CN" sz="2000" dirty="0">
              <a:ea typeface="宋体" charset="-122"/>
            </a:endParaRPr>
          </a:p>
          <a:p>
            <a:pPr>
              <a:lnSpc>
                <a:spcPct val="90000"/>
              </a:lnSpc>
            </a:pPr>
            <a:r>
              <a:rPr lang="en-US" sz="2400" dirty="0"/>
              <a:t>Equally divided into 32 regions</a:t>
            </a:r>
            <a:endParaRPr lang="en-US" altLang="zh-CN" sz="2400" dirty="0">
              <a:ea typeface="宋体" charset="-122"/>
            </a:endParaRPr>
          </a:p>
          <a:p>
            <a:pPr>
              <a:lnSpc>
                <a:spcPct val="90000"/>
              </a:lnSpc>
            </a:pPr>
            <a:r>
              <a:rPr lang="en-US" altLang="zh-CN" sz="2400" dirty="0">
                <a:ea typeface="宋体" charset="-122"/>
              </a:rPr>
              <a:t>Registers for </a:t>
            </a:r>
            <a:r>
              <a:rPr lang="en-US" altLang="zh-CN" sz="2400" dirty="0" smtClean="0">
                <a:ea typeface="宋体" charset="-122"/>
              </a:rPr>
              <a:t>outbound (OB):</a:t>
            </a:r>
            <a:endParaRPr lang="en-US" altLang="zh-CN" sz="2400" dirty="0">
              <a:ea typeface="宋体" charset="-122"/>
            </a:endParaRPr>
          </a:p>
          <a:p>
            <a:pPr lvl="1">
              <a:lnSpc>
                <a:spcPct val="90000"/>
              </a:lnSpc>
            </a:pPr>
            <a:r>
              <a:rPr lang="en-US" sz="2000" b="1" dirty="0"/>
              <a:t>OB_SIZE</a:t>
            </a:r>
            <a:r>
              <a:rPr lang="en-US" sz="2000" dirty="0"/>
              <a:t>: identify the size of 32 equally-sized translation regions to be 1MB/2MB/4MB/8MB</a:t>
            </a:r>
          </a:p>
          <a:p>
            <a:pPr lvl="1">
              <a:lnSpc>
                <a:spcPct val="90000"/>
              </a:lnSpc>
            </a:pPr>
            <a:r>
              <a:rPr lang="en-US" sz="2000" b="1" dirty="0" err="1" smtClean="0"/>
              <a:t>OB_OFFSET_INDEXn</a:t>
            </a:r>
            <a:r>
              <a:rPr lang="en-US" sz="2000" b="1" dirty="0" smtClean="0"/>
              <a:t> (n =0;31)</a:t>
            </a:r>
            <a:r>
              <a:rPr lang="en-US" sz="2000" dirty="0" smtClean="0"/>
              <a:t>: </a:t>
            </a:r>
            <a:r>
              <a:rPr lang="en-US" sz="2000" dirty="0"/>
              <a:t>represent bits[31:20] of the </a:t>
            </a:r>
            <a:r>
              <a:rPr lang="en-US" sz="2000" dirty="0" smtClean="0"/>
              <a:t>PCIe </a:t>
            </a:r>
            <a:r>
              <a:rPr lang="en-US" sz="2000" dirty="0"/>
              <a:t>address for 32-bit or 64-bit addressing; not all bits will be used (depend on OB_SIZE); bit[0] enables the outbound region</a:t>
            </a:r>
          </a:p>
          <a:p>
            <a:pPr lvl="1">
              <a:lnSpc>
                <a:spcPct val="90000"/>
              </a:lnSpc>
            </a:pPr>
            <a:r>
              <a:rPr lang="en-US" sz="2000" b="1" dirty="0" err="1" smtClean="0"/>
              <a:t>OB_OFFSETn_HI</a:t>
            </a:r>
            <a:r>
              <a:rPr lang="en-US" sz="2000" b="1" dirty="0" smtClean="0"/>
              <a:t> (n =0;31)</a:t>
            </a:r>
            <a:r>
              <a:rPr lang="en-US" sz="2000" dirty="0" smtClean="0"/>
              <a:t> : </a:t>
            </a:r>
            <a:r>
              <a:rPr lang="en-US" sz="2000" dirty="0"/>
              <a:t>represent bits[63:32] of the PCIe address for 64-bit addressing; must be zero for 32-bit addressing</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ags/tag2.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wmGCw7Yk_files\slide0001_image001.jpg"/>
</p:tagLst>
</file>

<file path=ppt/tags/tag3.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1IW6HyKN_files\slide0001_image001.png"/>
</p:tagLst>
</file>

<file path=ppt/tags/tag4.xml><?xml version="1.0" encoding="utf-8"?>
<p:tagLst xmlns:a="http://schemas.openxmlformats.org/drawingml/2006/main" xmlns:r="http://schemas.openxmlformats.org/officeDocument/2006/relationships" xmlns:p="http://schemas.openxmlformats.org/presentationml/2006/main">
  <p:tag name="ELAPSEDTIME" val="38.369"/>
  <p:tag name="ARTICULATE_SLIDE_PAUSE" val="0"/>
  <p:tag name="ARTICULATE_NAV_LEVEL" val="2"/>
  <p:tag name="ARTICULATE_PLAYLIST_ID" val="-1"/>
  <p:tag name="ARTICULATE_LOCK_SLIDE" val="0"/>
  <p:tag name="ARTICULATE_SLIDE_GUID" val="dc1b4eee-fe69-4576-9a6f-3e16f6e4d68f"/>
  <p:tag name="ARTICULATE_SLIDE_NAV" val="14"/>
</p:tagLst>
</file>

<file path=ppt/tags/tag5.xml><?xml version="1.0" encoding="utf-8"?>
<p:tagLst xmlns:a="http://schemas.openxmlformats.org/drawingml/2006/main" xmlns:r="http://schemas.openxmlformats.org/officeDocument/2006/relationships" xmlns:p="http://schemas.openxmlformats.org/presentationml/2006/main">
  <p:tag name="ELAPSEDTIME" val="10.63"/>
  <p:tag name="ARTICULATE_SLIDE_PAUSE" val="0"/>
  <p:tag name="ARTICULATE_NAV_LEVEL" val="1"/>
  <p:tag name="ARTICULATE_PLAYLIST_ID" val="-1"/>
  <p:tag name="ARTICULATE_LOCK_SLIDE" val="0"/>
  <p:tag name="ARTICULATE_SLIDE_GUID" val="b460e9f8-0505-4ebf-9f1c-e3b30224b0f6"/>
  <p:tag name="ARTICULATE_SLIDE_NAV" val="71"/>
</p:tagLst>
</file>

<file path=ppt/theme/theme1.xml><?xml version="1.0" encoding="utf-8"?>
<a:theme xmlns:a="http://schemas.openxmlformats.org/drawingml/2006/main" name="77_KeyStoneOLT">
  <a:themeElements>
    <a:clrScheme name="KeyStoneOLT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KeyStoneOLT">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KeyStoneOLT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3_FinalPowerpoint 4">
    <a:dk1>
      <a:srgbClr val="000000"/>
    </a:dk1>
    <a:lt1>
      <a:srgbClr val="FF0000"/>
    </a:lt1>
    <a:dk2>
      <a:srgbClr val="FFFFFF"/>
    </a:dk2>
    <a:lt2>
      <a:srgbClr val="000000"/>
    </a:lt2>
    <a:accent1>
      <a:srgbClr val="AAAAAA"/>
    </a:accent1>
    <a:accent2>
      <a:srgbClr val="FFFFFF"/>
    </a:accent2>
    <a:accent3>
      <a:srgbClr val="FFAAAA"/>
    </a:accent3>
    <a:accent4>
      <a:srgbClr val="000000"/>
    </a:accent4>
    <a:accent5>
      <a:srgbClr val="D2D2D2"/>
    </a:accent5>
    <a:accent6>
      <a:srgbClr val="E7E7E7"/>
    </a:accent6>
    <a:hlink>
      <a:srgbClr val="000000"/>
    </a:hlink>
    <a:folHlink>
      <a:srgbClr val="AAAAAA"/>
    </a:folHlink>
  </a:clrScheme>
</a:themeOverride>
</file>

<file path=docProps/app.xml><?xml version="1.0" encoding="utf-8"?>
<Properties xmlns="http://schemas.openxmlformats.org/officeDocument/2006/extended-properties" xmlns:vt="http://schemas.openxmlformats.org/officeDocument/2006/docPropsVTypes">
  <TotalTime>9410</TotalTime>
  <Words>2001</Words>
  <Application>Microsoft Office PowerPoint</Application>
  <PresentationFormat>On-screen Show (4:3)</PresentationFormat>
  <Paragraphs>366</Paragraphs>
  <Slides>26</Slides>
  <Notes>26</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26</vt:i4>
      </vt:variant>
    </vt:vector>
  </HeadingPairs>
  <TitlesOfParts>
    <vt:vector size="28" baseType="lpstr">
      <vt:lpstr>77_KeyStoneOLT</vt:lpstr>
      <vt:lpstr>Visio</vt:lpstr>
      <vt:lpstr>Keystone PCIe Usage</vt:lpstr>
      <vt:lpstr>Agenda</vt:lpstr>
      <vt:lpstr>Agenda</vt:lpstr>
      <vt:lpstr>PCIe Topology Example </vt:lpstr>
      <vt:lpstr>KeyStone Architecture</vt:lpstr>
      <vt:lpstr>PCIe Features</vt:lpstr>
      <vt:lpstr>Agenda</vt:lpstr>
      <vt:lpstr>Address Translation </vt:lpstr>
      <vt:lpstr>Outbound Translation - 1</vt:lpstr>
      <vt:lpstr>Outbound Translation - 2</vt:lpstr>
      <vt:lpstr>Outbound Translation - 3</vt:lpstr>
      <vt:lpstr>Outbound Translation - 4</vt:lpstr>
      <vt:lpstr>Inbound Translation - 1</vt:lpstr>
      <vt:lpstr>Inbound Translation - 2</vt:lpstr>
      <vt:lpstr>Inbound Translation - 3</vt:lpstr>
      <vt:lpstr>Inbound Translation - 4</vt:lpstr>
      <vt:lpstr>Agenda</vt:lpstr>
      <vt:lpstr>PCIe Initialization </vt:lpstr>
      <vt:lpstr>PCIe Boot </vt:lpstr>
      <vt:lpstr>Agenda</vt:lpstr>
      <vt:lpstr>Demo</vt:lpstr>
      <vt:lpstr>Demo</vt:lpstr>
      <vt:lpstr>Demo</vt:lpstr>
      <vt:lpstr>Demo</vt:lpstr>
      <vt:lpstr>Demo</vt:lpstr>
      <vt:lpstr>For More Information</vt:lpstr>
    </vt:vector>
  </TitlesOfParts>
  <Company>Texas Instruments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Brian Johnson</dc:creator>
  <cp:lastModifiedBy>Ran Katzur</cp:lastModifiedBy>
  <cp:revision>331</cp:revision>
  <dcterms:created xsi:type="dcterms:W3CDTF">2009-02-19T13:52:30Z</dcterms:created>
  <dcterms:modified xsi:type="dcterms:W3CDTF">2013-04-26T13:37:39Z</dcterms:modified>
</cp:coreProperties>
</file>