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60"/>
  </p:notesMasterIdLst>
  <p:sldIdLst>
    <p:sldId id="402" r:id="rId5"/>
    <p:sldId id="543" r:id="rId6"/>
    <p:sldId id="403" r:id="rId7"/>
    <p:sldId id="544" r:id="rId8"/>
    <p:sldId id="405" r:id="rId9"/>
    <p:sldId id="485" r:id="rId10"/>
    <p:sldId id="487" r:id="rId11"/>
    <p:sldId id="489" r:id="rId12"/>
    <p:sldId id="490" r:id="rId13"/>
    <p:sldId id="491" r:id="rId14"/>
    <p:sldId id="488" r:id="rId15"/>
    <p:sldId id="545" r:id="rId16"/>
    <p:sldId id="494" r:id="rId17"/>
    <p:sldId id="495" r:id="rId18"/>
    <p:sldId id="496" r:id="rId19"/>
    <p:sldId id="497" r:id="rId20"/>
    <p:sldId id="498" r:id="rId21"/>
    <p:sldId id="500" r:id="rId22"/>
    <p:sldId id="501" r:id="rId23"/>
    <p:sldId id="503" r:id="rId24"/>
    <p:sldId id="510" r:id="rId25"/>
    <p:sldId id="511" r:id="rId26"/>
    <p:sldId id="508" r:id="rId27"/>
    <p:sldId id="509" r:id="rId28"/>
    <p:sldId id="512" r:id="rId29"/>
    <p:sldId id="513" r:id="rId30"/>
    <p:sldId id="514" r:id="rId31"/>
    <p:sldId id="515" r:id="rId32"/>
    <p:sldId id="516" r:id="rId33"/>
    <p:sldId id="539" r:id="rId34"/>
    <p:sldId id="518" r:id="rId35"/>
    <p:sldId id="524" r:id="rId36"/>
    <p:sldId id="528" r:id="rId37"/>
    <p:sldId id="525" r:id="rId38"/>
    <p:sldId id="526" r:id="rId39"/>
    <p:sldId id="540" r:id="rId40"/>
    <p:sldId id="415" r:id="rId41"/>
    <p:sldId id="535" r:id="rId42"/>
    <p:sldId id="536" r:id="rId43"/>
    <p:sldId id="537" r:id="rId44"/>
    <p:sldId id="541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542" r:id="rId56"/>
    <p:sldId id="477" r:id="rId57"/>
    <p:sldId id="527" r:id="rId58"/>
    <p:sldId id="392" r:id="rId59"/>
  </p:sldIdLst>
  <p:sldSz cx="9144000" cy="6858000" type="screen4x3"/>
  <p:notesSz cx="7010400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99"/>
    <a:srgbClr val="FFFF66"/>
    <a:srgbClr val="0000FF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5" autoAdjust="0"/>
    <p:restoredTop sz="95758" autoAdjust="0"/>
  </p:normalViewPr>
  <p:slideViewPr>
    <p:cSldViewPr>
      <p:cViewPr>
        <p:scale>
          <a:sx n="130" d="100"/>
          <a:sy n="130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1744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0263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 lIns="93125" tIns="46566" rIns="93125" bIns="46566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/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26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27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32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876799" cy="556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Load Balancing - OpenEM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starts processing Event A, which includes data and an algorithm.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sends a descriptor to the Multicore Navigator, indicating that it has started processing Event A.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decides which event Core 1 will process next. While the Core 1 is busy processing the current event, the hardware loads data for the Event C to Core 1 L2 memory.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When Core 1 completes processing for Event A, the data for Event C is already loaded to L2 memory and the algorithm for Event C is available in a separate descriptor.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838200"/>
          <a:ext cx="3054350" cy="5638800"/>
        </p:xfrm>
        <a:graphic>
          <a:graphicData uri="http://schemas.openxmlformats.org/presentationml/2006/ole">
            <p:oleObj spid="_x0000_s233473" name="Visio" r:id="rId5" imgW="3054933" imgH="622543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Cases: Observations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67725" cy="4191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Most of the setup is predetermined during the configuration and initialization phase of execution.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is designed to minimize the run-time load on the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“Fire and forget “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moves data and signals between different type of cores. For example, C66x CorePac to ARM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Navigator Components</a:t>
            </a:r>
            <a:endParaRPr lang="en-US" b="0" dirty="0" smtClean="0"/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181600" y="835839"/>
            <a:ext cx="3366294" cy="535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Queue Manager Subsystem (QMSS) is a centralized hardware unit that monitors core activity and manages the queues. 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Multiple Packet DMA (PKTDMA) engines use descriptors between transmit and receive queues packets that are dedicated to “routing” peripherals or to the Multicore Navigator  infrastructure.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</a:t>
            </a:r>
            <a:r>
              <a:rPr lang="en-US" sz="2000" dirty="0" smtClean="0">
                <a:latin typeface="+mj-lt"/>
              </a:rPr>
              <a:t>PKTDMA was previously  called CPPI (Communication Peripheral Port Interface)</a:t>
            </a:r>
          </a:p>
        </p:txBody>
      </p:sp>
      <p:grpSp>
        <p:nvGrpSpPr>
          <p:cNvPr id="2" name="Group 333"/>
          <p:cNvGrpSpPr/>
          <p:nvPr/>
        </p:nvGrpSpPr>
        <p:grpSpPr>
          <a:xfrm>
            <a:off x="152400" y="1143000"/>
            <a:ext cx="4953000" cy="4876800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DMA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Queue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Manager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SRAM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L2 Memory </a:t>
              </a:r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560342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DDR3 EMIF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04800" y="-381000"/>
          <a:ext cx="8534400" cy="6466766"/>
        </p:xfrm>
        <a:graphic>
          <a:graphicData uri="http://schemas.openxmlformats.org/presentationml/2006/ole">
            <p:oleObj spid="_x0000_s180226" name="Visio" r:id="rId5" imgW="7349996" imgH="5155358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 Architecture (KeyStone 1)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033463"/>
            <a:ext cx="48482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Queue Manager and 8192 queue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 provides firmware code to the APDSP; The user does not develop any firmware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Internal RAM: A hardware link list  for descriptor indices (16K entries)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Infrastructure PKTDMA supports internal traffic (core to core)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II QMSS Architecture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524000" y="745091"/>
          <a:ext cx="6400800" cy="5690634"/>
        </p:xfrm>
        <a:graphic>
          <a:graphicData uri="http://schemas.openxmlformats.org/presentationml/2006/ole">
            <p:oleObj spid="_x0000_s181250" name="Visio" r:id="rId4" imgW="4510659" imgH="4009263" progId="Visio.Drawing.11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="" xmlns:p14="http://schemas.microsoft.com/office/powerpoint/2010/main" val="1142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HyperLink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7620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Additional Queue Mapping for Keystone II</a:t>
            </a:r>
          </a:p>
        </p:txBody>
      </p:sp>
      <p:graphicFrame>
        <p:nvGraphicFramePr>
          <p:cNvPr id="38046" name="Group 158"/>
          <p:cNvGraphicFramePr>
            <a:graphicFrameLocks noGrp="1"/>
          </p:cNvGraphicFramePr>
          <p:nvPr>
            <p:ph sz="half" idx="4294967295"/>
          </p:nvPr>
        </p:nvGraphicFramePr>
        <p:xfrm>
          <a:off x="246062" y="2362200"/>
          <a:ext cx="8669338" cy="2940052"/>
        </p:xfrm>
        <a:graphic>
          <a:graphicData uri="http://schemas.openxmlformats.org/drawingml/2006/table">
            <a:tbl>
              <a:tblPr/>
              <a:tblGrid>
                <a:gridCol w="1373188"/>
                <a:gridCol w="742950"/>
                <a:gridCol w="1541462"/>
                <a:gridCol w="5011738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 to 8703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Purpose, or Accumulator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8704 to 8735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 interrupt controller queue pend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8744 to 8851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Hyperlink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8844 to 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8864 to 8871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BCP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8872 to 8887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FFTC_C, _D, _E and _F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8992 to 9023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QMSS Tx queues for pktDMA2 (Infrastructure pktDMA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9024 to 16383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1626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memory regions. Indices to descriptors are in the internal or external link 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20 memory regions may be defined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Multicore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209800"/>
          <a:ext cx="2863850" cy="4006850"/>
        </p:xfrm>
        <a:graphic>
          <a:graphicData uri="http://schemas.openxmlformats.org/presentationml/2006/ole">
            <p:oleObj spid="_x0000_s182274" name="Visio" r:id="rId5" imgW="1695012" imgH="2372475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258532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Memory regions are </a:t>
            </a:r>
            <a:r>
              <a:rPr lang="en-US" i="1" u="sng" dirty="0"/>
              <a:t>always</a:t>
            </a:r>
            <a:r>
              <a:rPr lang="en-US" dirty="0"/>
              <a:t> aligned to</a:t>
            </a:r>
            <a:br>
              <a:rPr lang="en-US" dirty="0"/>
            </a:br>
            <a:r>
              <a:rPr lang="en-US" dirty="0"/>
              <a:t>16-byte boundaries and descriptors are </a:t>
            </a:r>
            <a:r>
              <a:rPr lang="en-US" i="1" u="sng" dirty="0"/>
              <a:t>always</a:t>
            </a:r>
            <a:r>
              <a:rPr lang="en-US" dirty="0"/>
              <a:t> multiples of 16 bytes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The number of descriptors in a region is always power of 2 (at least 32).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748145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1800" dirty="0" smtClean="0"/>
              <a:t>Explain the advantages of using Multicore Navigator.</a:t>
            </a:r>
          </a:p>
          <a:p>
            <a:r>
              <a:rPr lang="en-US" sz="1800" dirty="0" smtClean="0"/>
              <a:t>Explain the functional role of descriptors and queues in the Multicore Navigator.</a:t>
            </a:r>
          </a:p>
          <a:p>
            <a:r>
              <a:rPr lang="en-US" sz="1800" dirty="0" smtClean="0"/>
              <a:t>Describe Multicore Navigator architecture and explain the purpose of the Queue Manager Subsystem and Packet DMA.</a:t>
            </a:r>
          </a:p>
          <a:p>
            <a:r>
              <a:rPr lang="en-US" sz="1800" dirty="0" smtClean="0"/>
              <a:t>Identify Multicore Navigator parameters that are configured during initialization and how they impact run-time operations.</a:t>
            </a:r>
          </a:p>
          <a:p>
            <a:r>
              <a:rPr lang="en-US" sz="1800" dirty="0" smtClean="0"/>
              <a:t>Identify the TI software resources that assist with configuration and usage of the Multicore Navigator.</a:t>
            </a:r>
          </a:p>
          <a:p>
            <a:r>
              <a:rPr lang="en-US" sz="1800" dirty="0" smtClean="0"/>
              <a:t>Apply your knowledge of Multicore Navigator architecture, functions, and configuration to make decisions in your application development.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Two descriptor types are used within Multicore Navigator: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be linked together; Packet length is the sum of payload (buffer) sizes.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Cannot be linked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1843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1843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descriptors are created, they are loaded with pre-defined information and are pushed into the Free Descriptor Queue(s) – one of the general purpose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master (core or PKTDMA) needs to use a descriptor, it pops it from a FDQ.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descriptor can be pushed into any one of the 8192 queues (in KeyStone I devices).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16K descriptors; Each can be in any queue. How much hardware is needed for the queues?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TI implementation uses the following elements to manage descriptors and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link list (Link RAM) indexes all descriptors.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queue header points to the top descriptor in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NULL value indicates the last descriptor in the queue.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When a descriptor pointer is pushed or popped, an index is derived from the queue push/pop pointer.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descriptor is </a:t>
            </a:r>
            <a:r>
              <a:rPr lang="en-US" sz="2000" i="1" dirty="0" smtClean="0"/>
              <a:t>pushed</a:t>
            </a:r>
            <a:r>
              <a:rPr lang="en-US" sz="2000" dirty="0" smtClean="0"/>
              <a:t> onto a queue, the queue manager converts the address to an index. The descriptor is added to the queue by threading the indexed entry of the Link RAM into the queue’s linked list.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queue is </a:t>
            </a:r>
            <a:r>
              <a:rPr lang="en-US" sz="2000" i="1" dirty="0" smtClean="0"/>
              <a:t>popped</a:t>
            </a:r>
            <a:r>
              <a:rPr lang="en-US" sz="2000" dirty="0" smtClean="0"/>
              <a:t>, the queue manager converts the index back into an address. The Link RAM is then rethreaded to remove this index.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(1)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Descriptor 0 is pushed into a queue.</a:t>
            </a: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731963"/>
          <a:ext cx="8124825" cy="3767137"/>
        </p:xfrm>
        <a:graphic>
          <a:graphicData uri="http://schemas.openxmlformats.org/presentationml/2006/ole">
            <p:oleObj spid="_x0000_s186370" name="Visio" r:id="rId5" imgW="5925366" imgH="274806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(2)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Now Descriptor 31 is pushed into the same queue.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533400" y="1958975"/>
          <a:ext cx="7696200" cy="3568700"/>
        </p:xfrm>
        <a:graphic>
          <a:graphicData uri="http://schemas.openxmlformats.org/presentationml/2006/ole">
            <p:oleObj spid="_x0000_s187394" name="Visio" r:id="rId5" imgW="5925366" imgH="274806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258763"/>
            <a:ext cx="3810000" cy="11890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Descriptor Queuing: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Explicit and Implicit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8339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this is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188418" name="Visio" r:id="rId5" imgW="6359200" imgH="7829415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1341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 and  Accumulators Queues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99122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Running in the background, they interrupt a core with a list of popped descriptor addresses (the list is in accumulation memory).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channel is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</a:t>
            </a:r>
            <a:r>
              <a:rPr lang="en-US" sz="1800" dirty="0" smtClean="0">
                <a:solidFill>
                  <a:srgbClr val="FF0000"/>
                </a:solidFill>
              </a:rPr>
              <a:t>any </a:t>
            </a:r>
            <a:r>
              <a:rPr lang="en-US" sz="1800" dirty="0" smtClean="0"/>
              <a:t>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189442" name="Visio" r:id="rId4" imgW="1772072" imgH="2191155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189443" name="Visio" r:id="rId5" imgW="1772072" imgH="2191155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8858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876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6081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2954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41910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 dirty="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0574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659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Network </a:t>
            </a:r>
            <a:r>
              <a:rPr lang="en-US" sz="1200" dirty="0" smtClean="0"/>
              <a:t>Coprocessor</a:t>
            </a:r>
            <a:br>
              <a:rPr lang="en-US" sz="1200" dirty="0" smtClean="0"/>
            </a:br>
            <a:r>
              <a:rPr lang="en-US" sz="1200" dirty="0" smtClean="0"/>
              <a:t>(NETCP)</a:t>
            </a:r>
            <a:endParaRPr lang="en-US" sz="1200" dirty="0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3414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42672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2098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51815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9001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752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43000" y="3429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38200" y="2743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143000" y="3505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838200" y="28194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BCP</a:t>
            </a:r>
            <a:endParaRPr lang="en-US" sz="1400" dirty="0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2133600" y="3276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programmed via “Rx Flow”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2x128-bit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Packet-based; So neither the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Implementation Examples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About the Navigator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Introduction to the Navigator – purpose and used cases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Navigator Architecture -  QMSS and PKTDMA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Using the Navigator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Configuration – what needs to be configured</a:t>
            </a:r>
          </a:p>
          <a:p>
            <a:pPr marL="342900" indent="-342900" algn="l">
              <a:buFont typeface="Calibri" pitchFamily="34" charset="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000"/>
            <a:ext cx="9144000" cy="787400"/>
          </a:xfrm>
        </p:spPr>
        <p:txBody>
          <a:bodyPr/>
          <a:lstStyle/>
          <a:p>
            <a:r>
              <a:rPr lang="en-US" sz="3200" dirty="0" smtClean="0"/>
              <a:t>Example 1: Send Data to Peripheral or Coprocessor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" y="1371600"/>
            <a:ext cx="2819399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When a core has data to send, it pops a descriptor from FDQ, loads it with information and the buffer with data, and pushes it into a TX queue.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TX queue generates a pending signal that wakes up the PKTDMA in the peripheral.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PKTDMA reads the information in the descriptor and the data in the attached buffer.</a:t>
            </a:r>
          </a:p>
        </p:txBody>
      </p:sp>
      <p:graphicFrame>
        <p:nvGraphicFramePr>
          <p:cNvPr id="20377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66624" y="871850"/>
          <a:ext cx="6077376" cy="4267200"/>
        </p:xfrm>
        <a:graphic>
          <a:graphicData uri="http://schemas.openxmlformats.org/presentationml/2006/ole">
            <p:oleObj spid="_x0000_s190466" name="Visio" r:id="rId3" imgW="9341737" imgH="6559685" progId="Visio.Drawing.11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5293425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latin typeface="+mn-lt"/>
              </a:rPr>
              <a:t>The peripheral converts the data to bit stream and sends it to the destination as defined by the descriptor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PKTDMA recycles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descriptor and the buffer by pushing the descriptor into a FDQ that is specified in the descriptor information.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 2: Receive Data from Peripheral or Coprocessor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95400" y="2729497"/>
            <a:ext cx="6691314" cy="4138028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Word About 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Tx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Tx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195586" name="Visio" r:id="rId5" imgW="2866263" imgH="3232023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3: Core-to-Core (Infrastructure) (1/2)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 Core-to-Core (Infrastructure) (2/2)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4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5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sz="4000" dirty="0" smtClean="0"/>
              <a:t>Using Multicore Navigator: Configuration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Using the Multicore Navigator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Configuration and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QMSS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Run-time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Pop descriptors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LLD functions (QMSS and CPPI) are used for both configuration and run-time operations.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Ram: </a:t>
            </a:r>
            <a:r>
              <a:rPr lang="en-US" sz="2400" dirty="0" smtClean="0"/>
              <a:t>Up to two Link 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</a:t>
            </a:r>
            <a:r>
              <a:rPr lang="en-US" sz="2400" dirty="0" smtClean="0"/>
              <a:t>: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Configuration: base 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10600" cy="685800"/>
          </a:xfrm>
        </p:spPr>
        <p:txBody>
          <a:bodyPr/>
          <a:lstStyle/>
          <a:p>
            <a:r>
              <a:rPr lang="en-US" dirty="0" smtClean="0"/>
              <a:t>Functional Overview and Use Cases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Information about the Navigator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QMSS LLDs are described in the file: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1400" b="1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\pdk_C6678_X_X_X_X\packages\ti\drv\qmss\docs\doxygen\html\group___q_m_s_s___l_l_d___f_u_n_c_t_i_o_n.html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4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PKTDMA (CPPI)  LLDs are described in the file: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</a:t>
            </a:r>
            <a:r>
              <a:rPr lang="da-DK" sz="1600" dirty="0" smtClean="0">
                <a:latin typeface="Arial Narrow" pitchFamily="34" charset="0"/>
              </a:rPr>
              <a:t>\cppi\docs\doxygen\html\group___c_p_p_i___l_l_d___f_u_n_c_t_i_o_n.html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da-DK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sz="2400" dirty="0" smtClean="0"/>
              <a:t>Information on how to use these LLDs and how to configure the Multicore Navigator are provided in the release examples.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dirty="0" smtClean="0"/>
              <a:t>Using Multicore Navigator: LLD Support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minimal amount of memory is allocated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set of APIs.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Qmss_init(parms, queue_mapping);</a:t>
            </a:r>
          </a:p>
          <a:p>
            <a:pPr lvl="1" eaLnBrk="1" hangingPunct="1"/>
            <a:r>
              <a:rPr lang="en-US" dirty="0" smtClean="0"/>
              <a:t>Configures Link RAM, # descriptors, queue mapping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Qmss_exit();</a:t>
            </a:r>
          </a:p>
          <a:p>
            <a:pPr lvl="1" eaLnBrk="1" hangingPunct="1"/>
            <a:r>
              <a:rPr lang="en-US" dirty="0" smtClean="0"/>
              <a:t>De-initializes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More QMSS configuration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Qmss_start( );</a:t>
            </a:r>
          </a:p>
          <a:p>
            <a:pPr lvl="1" eaLnBrk="1" hangingPunct="1"/>
            <a:r>
              <a:rPr lang="en-US" dirty="0" smtClean="0"/>
              <a:t>Called once on every core to initialize config parms on those cores.</a:t>
            </a:r>
          </a:p>
          <a:p>
            <a:pPr lvl="1" eaLnBrk="1" hangingPunct="1"/>
            <a:r>
              <a:rPr lang="en-US" dirty="0" smtClean="0"/>
              <a:t>Must be called immediately following </a:t>
            </a:r>
            <a:r>
              <a:rPr lang="en-US" dirty="0" smtClean="0">
                <a:solidFill>
                  <a:srgbClr val="0000FF"/>
                </a:solidFill>
              </a:rPr>
              <a:t>Qmss_init()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1" eaLnBrk="1" hangingPunct="1"/>
            <a:r>
              <a:rPr lang="en-US" dirty="0" smtClean="0"/>
              <a:t>Configures a single memory region.</a:t>
            </a:r>
          </a:p>
          <a:p>
            <a:pPr lvl="1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allocate and release queues: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1" eaLnBrk="1" hangingPunct="1"/>
            <a:r>
              <a:rPr lang="en-US" dirty="0" smtClean="0"/>
              <a:t>Once “open”, the DSP may push and pop to the queue.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refers to an enum (tx queue, general purpose, etc.).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que</a:t>
            </a:r>
            <a:r>
              <a:rPr lang="en-US" dirty="0" smtClean="0"/>
              <a:t> refers to the requested queue number.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flag</a:t>
            </a:r>
            <a:r>
              <a:rPr lang="en-US" dirty="0" smtClean="0"/>
              <a:t> is returned true if the queue is already allocated.</a:t>
            </a:r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Qmss_queueClose(queue_handle);</a:t>
            </a:r>
          </a:p>
          <a:p>
            <a:pPr lvl="1" eaLnBrk="1" hangingPunct="1"/>
            <a:r>
              <a:rPr lang="en-US" dirty="0" smtClean="0"/>
              <a:t>Releases the handle,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762000"/>
            <a:ext cx="8467725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Queue management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1" eaLnBrk="1" hangingPunct="1"/>
            <a:r>
              <a:rPr lang="en-US" dirty="0" smtClean="0"/>
              <a:t>Pushes a descriptor address to the handle’s queue</a:t>
            </a:r>
          </a:p>
          <a:p>
            <a:pPr lvl="1" eaLnBrk="1" hangingPunct="1"/>
            <a:r>
              <a:rPr lang="en-US" dirty="0" smtClean="0"/>
              <a:t>Other APIs are available for pushing sideband info</a:t>
            </a:r>
            <a:endParaRPr lang="en-US" sz="2000" u="sng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1" eaLnBrk="1" hangingPunct="1"/>
            <a:r>
              <a:rPr lang="en-US" dirty="0" smtClean="0"/>
              <a:t>Pops a descriptor address from the handle’s queue</a:t>
            </a:r>
            <a:endParaRPr lang="en-US" sz="2000" u="sng" dirty="0" smtClean="0"/>
          </a:p>
          <a:p>
            <a:pPr eaLnBrk="1" hangingPunct="1"/>
            <a:r>
              <a:rPr lang="en-US" sz="2900" dirty="0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1" eaLnBrk="1" hangingPunct="1"/>
            <a:r>
              <a:rPr lang="en-US" dirty="0" smtClean="0"/>
              <a:t>Returns the number of descriptors in the queue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1" eaLnBrk="1" hangingPunct="1"/>
            <a:r>
              <a:rPr lang="en-US" dirty="0" smtClean="0"/>
              <a:t>Programs/enables one accumulator channel (high or low)</a:t>
            </a:r>
          </a:p>
          <a:p>
            <a:pPr lvl="1" eaLnBrk="1" hangingPunct="1"/>
            <a:r>
              <a:rPr lang="en-US" dirty="0" smtClean="0"/>
              <a:t>Setup of the ISR is done outside the LLD using INTC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1" eaLnBrk="1" hangingPunct="1"/>
            <a:r>
              <a:rPr lang="en-US" dirty="0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Cppi_init(pktdma_global_parms);</a:t>
            </a:r>
          </a:p>
          <a:p>
            <a:pPr lvl="1" eaLnBrk="1" hangingPunct="1"/>
            <a:r>
              <a:rPr lang="en-US" dirty="0" smtClean="0"/>
              <a:t>Configures the LLD for one PKTDMA instance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Cppi_exit();</a:t>
            </a:r>
          </a:p>
          <a:p>
            <a:pPr lvl="1" eaLnBrk="1" hangingPunct="1"/>
            <a:r>
              <a:rPr lang="en-US" dirty="0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838200"/>
            <a:ext cx="846772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  <a:br>
              <a:rPr lang="en-US" sz="2400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Returns a handle for </a:t>
            </a:r>
            <a:r>
              <a:rPr lang="en-US" u="sng" dirty="0" smtClean="0"/>
              <a:t>one</a:t>
            </a:r>
            <a:r>
              <a:rPr lang="en-US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once for each PKTDMA required</a:t>
            </a:r>
            <a:br>
              <a:rPr lang="en-US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cfg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flag is returned true if the channel is already allocated.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Releases the handle, thus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Motivation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Multicore Navigator is designed to enable the following:</a:t>
            </a:r>
          </a:p>
          <a:p>
            <a:pPr eaLnBrk="1" hangingPunct="1"/>
            <a:r>
              <a:rPr lang="en-US" sz="2400" dirty="0" smtClean="0"/>
              <a:t>Efficient transport of data and signaling</a:t>
            </a:r>
          </a:p>
          <a:p>
            <a:pPr eaLnBrk="1" hangingPunct="1"/>
            <a:r>
              <a:rPr lang="en-US" sz="2400" dirty="0" smtClean="0"/>
              <a:t>Offload non-critical processing from the cores, including:</a:t>
            </a:r>
          </a:p>
          <a:p>
            <a:pPr lvl="1" eaLnBrk="1" hangingPunct="1"/>
            <a:r>
              <a:rPr lang="en-US" sz="2000" dirty="0" smtClean="0"/>
              <a:t>Routine data into the device and out of the device</a:t>
            </a:r>
          </a:p>
          <a:p>
            <a:pPr lvl="1" eaLnBrk="1" hangingPunct="1"/>
            <a:r>
              <a:rPr lang="en-US" sz="2000" dirty="0" smtClean="0"/>
              <a:t>Inter-core communication</a:t>
            </a:r>
          </a:p>
          <a:p>
            <a:pPr lvl="2" eaLnBrk="1" hangingPunct="1"/>
            <a:r>
              <a:rPr lang="en-US" sz="1600" dirty="0" smtClean="0"/>
              <a:t>Signaling</a:t>
            </a:r>
          </a:p>
          <a:p>
            <a:pPr lvl="2" eaLnBrk="1" hangingPunct="1"/>
            <a:r>
              <a:rPr lang="en-US" sz="1600" dirty="0" smtClean="0"/>
              <a:t>Data movement “loose link”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Minimize core intervention: Fire and forget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Load balancing through a centralized logic control that monitors execution status in all cores</a:t>
            </a:r>
          </a:p>
          <a:p>
            <a:pPr eaLnBrk="1" hangingPunct="1"/>
            <a:r>
              <a:rPr lang="en-US" sz="2400" dirty="0" smtClean="0"/>
              <a:t>A standard KeyStone architecture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control Rx and Tx channel use: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dirty="0" smtClean="0"/>
              <a:t>Allows the channel to begin operation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dirty="0" smtClean="0"/>
              <a:t>Allows for an immediate, hard stop</a:t>
            </a:r>
          </a:p>
          <a:p>
            <a:pPr lvl="2" eaLnBrk="1" hangingPunct="1"/>
            <a:r>
              <a:rPr lang="en-US" dirty="0" smtClean="0"/>
              <a:t>Usually not recommended unless following a pause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dirty="0" smtClean="0"/>
              <a:t>Allows for a graceful stop at next end-of-packet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dirty="0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Project Examples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Project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pdk_C6678_X_X_X_X\packages\ti\drv\exampleProjects\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QMSS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CPPI (PKTDMA)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NETCP: 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94562" name="Visio" r:id="rId5" imgW="7349777" imgH="5155389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to Multicore Navigator User Guide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http://www.ti.com/lit/SPRUGR9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67725" cy="4953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 smtClean="0"/>
              <a:t>Data and/or signaling is carried in software structures called </a:t>
            </a:r>
            <a:r>
              <a:rPr lang="en-US" sz="2800" b="1" dirty="0" smtClean="0"/>
              <a:t>Descriptors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Contain information and data</a:t>
            </a:r>
          </a:p>
          <a:p>
            <a:pPr lvl="1" eaLnBrk="1" hangingPunct="1"/>
            <a:r>
              <a:rPr lang="en-US" sz="2400" dirty="0" smtClean="0"/>
              <a:t>Allocated in device memory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Descriptors are pushed and popped to and from hardware </a:t>
            </a:r>
            <a:r>
              <a:rPr lang="en-US" sz="2800" b="1" dirty="0" smtClean="0"/>
              <a:t>Queues: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Cores retrieve descriptors out of queues to load data</a:t>
            </a:r>
          </a:p>
          <a:p>
            <a:pPr lvl="1" eaLnBrk="1" hangingPunct="1"/>
            <a:r>
              <a:rPr lang="en-US" sz="2400" dirty="0" smtClean="0"/>
              <a:t>Cores get data from descriptors</a:t>
            </a:r>
          </a:p>
          <a:p>
            <a:pPr eaLnBrk="1" hangingPunct="1"/>
            <a:r>
              <a:rPr lang="en-US" sz="2800" dirty="0" smtClean="0"/>
              <a:t>When descriptors are created, they are pushed into special storage queues called Free Descriptor Queues (FDQ).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029199" cy="5410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routing data out via a peripheral: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If the destination is not yet defined, Core 1 defines the destination and adds more information to the descriptor (as needed).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pushes the descriptor to a (dedicated TX)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sends the data via the peripheral to the destination.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The used descriptor is recycled back to the FDQ.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7800" y="914400"/>
          <a:ext cx="3756025" cy="5197475"/>
        </p:xfrm>
        <a:graphic>
          <a:graphicData uri="http://schemas.openxmlformats.org/presentationml/2006/ole">
            <p:oleObj spid="_x0000_s291841" name="Visio" r:id="rId5" imgW="4441796" imgH="519673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762000"/>
            <a:ext cx="4648199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Getting data from a peripheral to a pre-defined core destination: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Peripheral receives external data with protocol-specific destination routing information.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inside the peripheral gets a descriptor from FDQ and loads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Based on Receive Flow “rules” and protocol routing information, Multicore Navigator hardware pushes the descriptor into a queue associated with the destination (Core 1)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At this point, the destination (Core 1) pops the descriptor from the queue, reads the data, and recycles the descriptor back to the FDQ.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2175" y="914400"/>
          <a:ext cx="4441825" cy="5653087"/>
        </p:xfrm>
        <a:graphic>
          <a:graphicData uri="http://schemas.openxmlformats.org/presentationml/2006/ole">
            <p:oleObj spid="_x0000_s192513" name="Visio" r:id="rId5" imgW="4441796" imgH="611113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4495800" cy="5638800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data from one core to another core.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If the destination is not yet defined, Core 1 defines the destination and adds more information to the descriptor, as needed.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pushes the descriptor to a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The hardware sends the data to a queue that is associated with Core 2.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At this point, Core 2 pops the descriptor from the queue, reads the data, and recycles the descriptor to the FDQ.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762000"/>
          <a:ext cx="4441825" cy="5483225"/>
        </p:xfrm>
        <a:graphic>
          <a:graphicData uri="http://schemas.openxmlformats.org/presentationml/2006/ole">
            <p:oleObj spid="_x0000_s245761" name="Visio" r:id="rId5" imgW="4441796" imgH="548234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81332</TotalTime>
  <Words>3485</Words>
  <Application>Microsoft Office PowerPoint</Application>
  <PresentationFormat>On-screen Show (4:3)</PresentationFormat>
  <Paragraphs>713</Paragraphs>
  <Slides>55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KeyStoneOLT</vt:lpstr>
      <vt:lpstr>Visio</vt:lpstr>
      <vt:lpstr>Microsoft Visio Drawing</vt:lpstr>
      <vt:lpstr> Using Multicore Navigator </vt:lpstr>
      <vt:lpstr>Objectives</vt:lpstr>
      <vt:lpstr>Agenda</vt:lpstr>
      <vt:lpstr>Functional Overview and Use Cases</vt:lpstr>
      <vt:lpstr>Motivation</vt:lpstr>
      <vt:lpstr>Basic Elements</vt:lpstr>
      <vt:lpstr>Typical Use Cases (1)</vt:lpstr>
      <vt:lpstr>Typical Use Cases (2)</vt:lpstr>
      <vt:lpstr>Typical Use Cases (3)</vt:lpstr>
      <vt:lpstr>Typical Use Cases (4)</vt:lpstr>
      <vt:lpstr>Typical Use Cases: Observations</vt:lpstr>
      <vt:lpstr>System Architecture</vt:lpstr>
      <vt:lpstr>KeyStone Navigator Components</vt:lpstr>
      <vt:lpstr>QMSS Architecture (KeyStone 1)</vt:lpstr>
      <vt:lpstr>Keystone II QMSS Architecture</vt:lpstr>
      <vt:lpstr>QMSS: Queue Mapping</vt:lpstr>
      <vt:lpstr>Additional Queue Mapping for Keystone II</vt:lpstr>
      <vt:lpstr>QMSS: Descriptors</vt:lpstr>
      <vt:lpstr>QMSS: Descriptor Memory Regions</vt:lpstr>
      <vt:lpstr>QMSS: Descriptor Types</vt:lpstr>
      <vt:lpstr>Descriptors and Queues</vt:lpstr>
      <vt:lpstr>Descriptors and Queues (2)</vt:lpstr>
      <vt:lpstr>QMSS: Descriptor Queuing (1)</vt:lpstr>
      <vt:lpstr>QMSS: Descriptor Queuing (2)</vt:lpstr>
      <vt:lpstr>Descriptor Queuing: Explicit and Implicit</vt:lpstr>
      <vt:lpstr>Descriptor and  Accumulators Queues</vt:lpstr>
      <vt:lpstr>Packet DMA Topology</vt:lpstr>
      <vt:lpstr>Packet DMA (PKTDMA)</vt:lpstr>
      <vt:lpstr>Packet DMA (PKTDMA) Features</vt:lpstr>
      <vt:lpstr>Implementation Examples</vt:lpstr>
      <vt:lpstr>Example 1: Send Data to Peripheral or Coprocessor</vt:lpstr>
      <vt:lpstr>Example 2: Receive Data from Peripheral or Coprocessor</vt:lpstr>
      <vt:lpstr>A Word About Infrastructure Packet DMA</vt:lpstr>
      <vt:lpstr>Example 3: Core-to-Core (Infrastructure) (1/2)</vt:lpstr>
      <vt:lpstr>Example 3  Core-to-Core (Infrastructure) (2/2)</vt:lpstr>
      <vt:lpstr>Using Multicore Navigator: Configuration</vt:lpstr>
      <vt:lpstr>Using the Multicore Navigator</vt:lpstr>
      <vt:lpstr>What Needs to Be Configured?</vt:lpstr>
      <vt:lpstr>What Needs to Be Configured?</vt:lpstr>
      <vt:lpstr>Information about the Navigator Configuration</vt:lpstr>
      <vt:lpstr>Using Multicore Navigator: LLD Support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Project Examples</vt:lpstr>
      <vt:lpstr>Examples</vt:lpstr>
      <vt:lpstr>Multicore Navigator Architecture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Robert J. Hillard</cp:lastModifiedBy>
  <cp:revision>1210</cp:revision>
  <cp:lastPrinted>1601-01-01T00:00:00Z</cp:lastPrinted>
  <dcterms:created xsi:type="dcterms:W3CDTF">1601-01-01T00:00:00Z</dcterms:created>
  <dcterms:modified xsi:type="dcterms:W3CDTF">2013-08-21T15:51:57Z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05C61ACA-6C4C-4F0C-9253-DF18CD145C41</vt:lpwstr>
  </property>
  <property fmtid="{D5CDD505-2E9C-101B-9397-08002B2CF9AE}" pid="8" name="ArticulateProjectFull">
    <vt:lpwstr>C:\Data\Keystone Training\BINDERS\slides\KeyStone Multicore Navigator.ppta</vt:lpwstr>
  </property>
</Properties>
</file>