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ags/tag4.xml" ContentType="application/vnd.openxmlformats-officedocument.presentationml.tags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86" r:id="rId4"/>
    <p:sldId id="258" r:id="rId5"/>
    <p:sldId id="259" r:id="rId6"/>
    <p:sldId id="260" r:id="rId7"/>
    <p:sldId id="261" r:id="rId8"/>
    <p:sldId id="287" r:id="rId9"/>
    <p:sldId id="279" r:id="rId10"/>
    <p:sldId id="276" r:id="rId11"/>
    <p:sldId id="277" r:id="rId12"/>
    <p:sldId id="288" r:id="rId13"/>
    <p:sldId id="262" r:id="rId14"/>
    <p:sldId id="289" r:id="rId15"/>
    <p:sldId id="263" r:id="rId16"/>
    <p:sldId id="267" r:id="rId17"/>
    <p:sldId id="268" r:id="rId18"/>
    <p:sldId id="266" r:id="rId19"/>
    <p:sldId id="269" r:id="rId20"/>
    <p:sldId id="283" r:id="rId21"/>
    <p:sldId id="264" r:id="rId22"/>
    <p:sldId id="290" r:id="rId23"/>
    <p:sldId id="273" r:id="rId24"/>
    <p:sldId id="275" r:id="rId25"/>
    <p:sldId id="280" r:id="rId26"/>
    <p:sldId id="281" r:id="rId27"/>
    <p:sldId id="291" r:id="rId28"/>
    <p:sldId id="282" r:id="rId29"/>
    <p:sldId id="284" r:id="rId30"/>
    <p:sldId id="285" r:id="rId31"/>
  </p:sldIdLst>
  <p:sldSz cx="9144000" cy="6858000" type="screen4x3"/>
  <p:notesSz cx="6858000" cy="9144000"/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36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8EC2E-7004-4E52-B364-EF7EFD24F792}" type="datetimeFigureOut">
              <a:rPr lang="en-US" smtClean="0"/>
              <a:pPr/>
              <a:t>3/22/2012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BBD94-F691-4E8C-B563-F4811306E3C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 txBox="1">
            <a:spLocks noGrp="1" noChangeArrowheads="1"/>
          </p:cNvSpPr>
          <p:nvPr/>
        </p:nvSpPr>
        <p:spPr bwMode="auto">
          <a:xfrm>
            <a:off x="3884027" y="8684926"/>
            <a:ext cx="2972421" cy="45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206" tIns="45103" rIns="90206" bIns="45103" anchor="b"/>
          <a:lstStyle/>
          <a:p>
            <a:pPr defTabSz="900416"/>
            <a:fld id="{8E329A55-8C35-4E20-89A0-88D2339FF2C7}" type="slidenum">
              <a:rPr lang="en-US" sz="1200">
                <a:solidFill>
                  <a:srgbClr val="000000"/>
                </a:solidFill>
                <a:cs typeface="Arial" pitchFamily="34" charset="0"/>
              </a:rPr>
              <a:pPr defTabSz="900416"/>
              <a:t>18</a:t>
            </a:fld>
            <a:endParaRPr lang="en-US" sz="12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206" tIns="45103" rIns="90206" bIns="45103"/>
          <a:lstStyle/>
          <a:p>
            <a:r>
              <a:rPr lang="en-US" smtClean="0">
                <a:latin typeface="Arial" pitchFamily="34" charset="0"/>
              </a:rPr>
              <a:t>REUSABLE – nothing here needs to be rerecorded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BBD94-F691-4E8C-B563-F4811306E3C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41148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572000" y="990600"/>
            <a:ext cx="43434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Calibri"/>
              <a:cs typeface="Arial" charset="0"/>
            </a:endParaRPr>
          </a:p>
        </p:txBody>
      </p:sp>
      <p:pic>
        <p:nvPicPr>
          <p:cNvPr id="31749" name="Picture 8" descr="ti_hz_1c_pos_rgb_jpg.jp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>
            <p:custDataLst>
              <p:tags r:id="rId7"/>
            </p:custDataLst>
          </p:nvPr>
        </p:nvSpPr>
        <p:spPr>
          <a:xfrm>
            <a:off x="7425393" y="6498264"/>
            <a:ext cx="1357103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  <a:cs typeface="Arial" charset="0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  <a:cs typeface="Arial" charset="0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5" r:id="rId2"/>
    <p:sldLayoutId id="2147483663" r:id="rId3"/>
    <p:sldLayoutId id="2147483664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1462088" indent="-228600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5pPr>
      <a:lvl6pPr marL="1919288" indent="-228600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6pPr>
      <a:lvl7pPr marL="2376488" indent="-228600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7pPr>
      <a:lvl8pPr marL="2833688" indent="-228600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8pPr>
      <a:lvl9pPr marL="3290888" indent="-228600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forge.ti.com/gf/project/ctoolslib/frs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forge.ti.com/gf/project/ctoolslib/fr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processors.wiki.ti.com/index.php/CorePac_1_L2_CPT_-_CCS_setup_XDS560v2_System_Trace_Example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forge.ti.com/gf/project/ctoolslib/frs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processors.wiki.ti.com/index.php/Multicore_System_Analyzer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.com/litv/pdf/spruh43b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Keystone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Advanced </a:t>
            </a:r>
            <a:r>
              <a:rPr lang="en-US" dirty="0" smtClean="0"/>
              <a:t>Debug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Event Triggering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Logic</a:t>
            </a:r>
          </a:p>
          <a:p>
            <a:pPr lvl="1"/>
            <a:r>
              <a:rPr lang="en-US" dirty="0" smtClean="0"/>
              <a:t>6 Dual Range Address Comparators </a:t>
            </a:r>
          </a:p>
          <a:p>
            <a:pPr lvl="2"/>
            <a:r>
              <a:rPr lang="en-US" dirty="0" smtClean="0"/>
              <a:t>4 Program/Data Address w/ Value Qualify</a:t>
            </a:r>
          </a:p>
          <a:p>
            <a:pPr lvl="2"/>
            <a:r>
              <a:rPr lang="en-US" dirty="0" smtClean="0"/>
              <a:t>2 Program Address Only</a:t>
            </a:r>
          </a:p>
          <a:p>
            <a:pPr lvl="1"/>
            <a:r>
              <a:rPr lang="en-US" dirty="0" smtClean="0"/>
              <a:t>4 Auxiliary Event Generators</a:t>
            </a:r>
          </a:p>
          <a:p>
            <a:pPr lvl="1"/>
            <a:r>
              <a:rPr lang="en-US" dirty="0" smtClean="0"/>
              <a:t>4 State Sequencer</a:t>
            </a:r>
          </a:p>
          <a:p>
            <a:pPr lvl="1"/>
            <a:r>
              <a:rPr lang="en-US" dirty="0" smtClean="0"/>
              <a:t>2 Timers/Counters</a:t>
            </a:r>
          </a:p>
          <a:p>
            <a:pPr lvl="2"/>
            <a:r>
              <a:rPr lang="en-US" dirty="0" smtClean="0"/>
              <a:t>With Min/Max Watermark Capabilities</a:t>
            </a:r>
          </a:p>
          <a:p>
            <a:pPr lvl="1"/>
            <a:r>
              <a:rPr lang="en-US" dirty="0" smtClean="0"/>
              <a:t>….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Advanced Event Triggering Outputs (Triggers)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800600"/>
          </a:xfrm>
        </p:spPr>
        <p:txBody>
          <a:bodyPr/>
          <a:lstStyle/>
          <a:p>
            <a:r>
              <a:rPr lang="en-US" dirty="0" smtClean="0"/>
              <a:t>Output Logic (Triggers)</a:t>
            </a:r>
          </a:p>
          <a:p>
            <a:pPr lvl="1"/>
            <a:r>
              <a:rPr lang="en-US" dirty="0" smtClean="0"/>
              <a:t>CPU Halt Request</a:t>
            </a:r>
            <a:r>
              <a:rPr lang="en-US" baseline="30000" dirty="0" smtClean="0"/>
              <a:t>* </a:t>
            </a:r>
          </a:p>
          <a:p>
            <a:pPr lvl="1"/>
            <a:r>
              <a:rPr lang="en-US" dirty="0" smtClean="0"/>
              <a:t>Interrupt</a:t>
            </a:r>
          </a:p>
          <a:p>
            <a:pPr lvl="1"/>
            <a:r>
              <a:rPr lang="en-US" dirty="0" smtClean="0"/>
              <a:t>Counter Inc/Dec/Reset</a:t>
            </a:r>
          </a:p>
          <a:p>
            <a:pPr lvl="1"/>
            <a:r>
              <a:rPr lang="en-US" dirty="0" smtClean="0"/>
              <a:t>Timer Start/Stop</a:t>
            </a:r>
          </a:p>
          <a:p>
            <a:pPr lvl="1"/>
            <a:r>
              <a:rPr lang="en-US" dirty="0" smtClean="0"/>
              <a:t>Store Trace Sample (7 Streams)</a:t>
            </a:r>
          </a:p>
          <a:p>
            <a:pPr lvl="1"/>
            <a:r>
              <a:rPr lang="en-US" dirty="0" smtClean="0"/>
              <a:t>Start Trace (7 Streams)</a:t>
            </a:r>
          </a:p>
          <a:p>
            <a:pPr lvl="1"/>
            <a:r>
              <a:rPr lang="en-US" dirty="0" smtClean="0"/>
              <a:t>State Sequencer Transition</a:t>
            </a:r>
          </a:p>
          <a:p>
            <a:pPr lvl="1"/>
            <a:r>
              <a:rPr lang="en-US" dirty="0" smtClean="0"/>
              <a:t>….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0" y="61722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*Halt Request ignored when debugger not connected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533400" y="2133600"/>
            <a:ext cx="8001000" cy="609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 Architecture Overview</a:t>
            </a:r>
          </a:p>
          <a:p>
            <a:r>
              <a:rPr lang="en-US" dirty="0" smtClean="0"/>
              <a:t>Advanced Event Triggering</a:t>
            </a:r>
          </a:p>
          <a:p>
            <a:r>
              <a:rPr lang="en-US" dirty="0" smtClean="0"/>
              <a:t>DSP Core Trace</a:t>
            </a:r>
          </a:p>
          <a:p>
            <a:r>
              <a:rPr lang="en-US" dirty="0" smtClean="0"/>
              <a:t>System Trace</a:t>
            </a:r>
          </a:p>
          <a:p>
            <a:r>
              <a:rPr lang="en-US" dirty="0" smtClean="0"/>
              <a:t>Application Embedded Debug Support</a:t>
            </a:r>
          </a:p>
          <a:p>
            <a:r>
              <a:rPr lang="en-US" dirty="0" smtClean="0"/>
              <a:t>Multicore System Analyzer (MCSA)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304800" y="5715000"/>
            <a:ext cx="7924800" cy="6096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8" name="Picture 7" descr="Keysto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5791200"/>
            <a:ext cx="453571" cy="457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4400" y="5867400"/>
            <a:ext cx="6807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Indicates features that are new on the Keystone generation of the C6000 Family</a:t>
            </a:r>
            <a:endParaRPr lang="en-US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DSP Core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34000"/>
          </a:xfrm>
        </p:spPr>
        <p:txBody>
          <a:bodyPr/>
          <a:lstStyle/>
          <a:p>
            <a:r>
              <a:rPr lang="en-US" dirty="0" smtClean="0"/>
              <a:t>Core Trace (aka XDS560 Trace, CPU Trace)</a:t>
            </a:r>
          </a:p>
          <a:p>
            <a:pPr lvl="1"/>
            <a:r>
              <a:rPr lang="en-US" dirty="0" smtClean="0"/>
              <a:t>Allows real-time, non intrusive, cycle accurate logging of PC (PC Trace) and  Data (Data Trace) activity on the DSP Memory Buses.</a:t>
            </a:r>
          </a:p>
          <a:p>
            <a:pPr lvl="1"/>
            <a:r>
              <a:rPr lang="en-US" dirty="0" smtClean="0"/>
              <a:t>Captured Trace data is compressed by on-chip hardware, passed either to the ETB or an external receiver, and then decoded on the host (with CCS or a stand alone decoder)</a:t>
            </a:r>
          </a:p>
          <a:p>
            <a:r>
              <a:rPr lang="en-US" dirty="0" smtClean="0"/>
              <a:t>Event Trace</a:t>
            </a:r>
          </a:p>
          <a:p>
            <a:pPr lvl="1"/>
            <a:r>
              <a:rPr lang="en-US" dirty="0" smtClean="0"/>
              <a:t>Event Trace is similar to PC trace, but allows selection of a subset of events that are tagged within the Trace Output.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457200" y="2743200"/>
            <a:ext cx="8001000" cy="609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 Architecture Overview</a:t>
            </a:r>
          </a:p>
          <a:p>
            <a:r>
              <a:rPr lang="en-US" dirty="0" smtClean="0"/>
              <a:t>Advanced Event Triggering</a:t>
            </a:r>
          </a:p>
          <a:p>
            <a:r>
              <a:rPr lang="en-US" dirty="0" smtClean="0"/>
              <a:t>DSP Core Trace</a:t>
            </a:r>
          </a:p>
          <a:p>
            <a:r>
              <a:rPr lang="en-US" dirty="0" smtClean="0"/>
              <a:t>System Trace</a:t>
            </a:r>
          </a:p>
          <a:p>
            <a:r>
              <a:rPr lang="en-US" dirty="0" smtClean="0"/>
              <a:t>Application Embedded Debug Support</a:t>
            </a:r>
          </a:p>
          <a:p>
            <a:r>
              <a:rPr lang="en-US" dirty="0" smtClean="0"/>
              <a:t>Multicore System Analyzer (MCSA)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304800" y="5715000"/>
            <a:ext cx="7924800" cy="6096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8" name="Picture 7" descr="Keysto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5791200"/>
            <a:ext cx="453571" cy="457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4400" y="5867400"/>
            <a:ext cx="6807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Indicates features that are new on the Keystone generation of the C6000 Family</a:t>
            </a:r>
            <a:endParaRPr lang="en-US" sz="1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 System Level monitoring of Application Events and Resources </a:t>
            </a:r>
          </a:p>
          <a:p>
            <a:r>
              <a:rPr lang="en-US" dirty="0" smtClean="0"/>
              <a:t>Two Options</a:t>
            </a:r>
          </a:p>
          <a:p>
            <a:pPr lvl="1"/>
            <a:r>
              <a:rPr lang="en-US" dirty="0" smtClean="0"/>
              <a:t>Software Messages</a:t>
            </a:r>
          </a:p>
          <a:p>
            <a:pPr lvl="1"/>
            <a:r>
              <a:rPr lang="en-US" dirty="0" smtClean="0"/>
              <a:t>Hardware Messages – Common Platform Tracer (</a:t>
            </a:r>
            <a:r>
              <a:rPr lang="en-US" dirty="0" err="1" smtClean="0"/>
              <a:t>CPTracer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 descr="Keysto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228600"/>
            <a:ext cx="453571" cy="457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304800" y="152400"/>
            <a:ext cx="8382000" cy="6096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Messaging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2590800"/>
          </a:xfrm>
        </p:spPr>
        <p:txBody>
          <a:bodyPr/>
          <a:lstStyle/>
          <a:p>
            <a:r>
              <a:rPr lang="en-US" dirty="0" smtClean="0"/>
              <a:t>Enabled By System Trace Library (</a:t>
            </a:r>
            <a:r>
              <a:rPr lang="en-US" dirty="0" err="1" smtClean="0"/>
              <a:t>STMLib</a:t>
            </a:r>
            <a:r>
              <a:rPr lang="en-US" dirty="0" smtClean="0"/>
              <a:t>)</a:t>
            </a:r>
          </a:p>
          <a:p>
            <a:r>
              <a:rPr lang="en-US" dirty="0" smtClean="0"/>
              <a:t>Advantages over Standard </a:t>
            </a:r>
            <a:r>
              <a:rPr lang="en-US" dirty="0" err="1" smtClean="0"/>
              <a:t>Printf</a:t>
            </a:r>
            <a:endParaRPr lang="en-US" dirty="0" smtClean="0"/>
          </a:p>
          <a:p>
            <a:pPr lvl="1"/>
            <a:r>
              <a:rPr lang="en-US" dirty="0" smtClean="0"/>
              <a:t>Real-time</a:t>
            </a:r>
          </a:p>
          <a:p>
            <a:pPr lvl="1"/>
            <a:r>
              <a:rPr lang="en-US" dirty="0" smtClean="0"/>
              <a:t>System Level Cycle aligned</a:t>
            </a:r>
          </a:p>
          <a:p>
            <a:r>
              <a:rPr lang="en-US" dirty="0" smtClean="0"/>
              <a:t>Up to 240 User Defined Channels</a:t>
            </a:r>
          </a:p>
          <a:p>
            <a:r>
              <a:rPr lang="en-US" dirty="0" smtClean="0"/>
              <a:t>Reduced capability library build (compact) also provided (&lt; 1K 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5739825"/>
            <a:ext cx="845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STMLib</a:t>
            </a:r>
            <a:r>
              <a:rPr lang="en-US" sz="1600" dirty="0" smtClean="0"/>
              <a:t> is a component of the </a:t>
            </a:r>
            <a:r>
              <a:rPr lang="en-US" sz="1600" dirty="0" err="1" smtClean="0"/>
              <a:t>CToolsLib</a:t>
            </a:r>
            <a:r>
              <a:rPr lang="en-US" sz="1600" dirty="0" smtClean="0"/>
              <a:t> Family of libraries</a:t>
            </a:r>
          </a:p>
          <a:p>
            <a:pPr algn="ctr"/>
            <a:r>
              <a:rPr lang="en-US" sz="1600" dirty="0" smtClean="0"/>
              <a:t>Download free via </a:t>
            </a:r>
            <a:r>
              <a:rPr lang="en-US" sz="1600" dirty="0" err="1" smtClean="0"/>
              <a:t>Gforge</a:t>
            </a:r>
            <a:r>
              <a:rPr lang="en-US" sz="1600" dirty="0" smtClean="0"/>
              <a:t>:  </a:t>
            </a:r>
            <a:r>
              <a:rPr lang="en-US" sz="1600" dirty="0" smtClean="0">
                <a:hlinkClick r:id="rId3"/>
              </a:rPr>
              <a:t>https://gforge.ti.com/gf/project/ctoolslib/frs/</a:t>
            </a:r>
            <a:endParaRPr lang="en-US" sz="1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Common Platform Tracer (</a:t>
            </a:r>
            <a:r>
              <a:rPr lang="en-US" sz="4000" dirty="0" err="1" smtClean="0"/>
              <a:t>CPTracer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CPT Modules - Provide data for slave buses.</a:t>
            </a:r>
          </a:p>
          <a:p>
            <a:pPr lvl="1"/>
            <a:r>
              <a:rPr lang="en-US" dirty="0" smtClean="0"/>
              <a:t>Profiling: Periodically export STM Messages for statistics counters</a:t>
            </a:r>
          </a:p>
          <a:p>
            <a:pPr lvl="2"/>
            <a:r>
              <a:rPr lang="en-US" dirty="0" smtClean="0"/>
              <a:t>Throughput Counter 0,1 – Bytes of slave acknowledged accesses</a:t>
            </a:r>
          </a:p>
          <a:p>
            <a:pPr lvl="2"/>
            <a:r>
              <a:rPr lang="en-US" dirty="0" smtClean="0"/>
              <a:t>Wait Counter – Number of cycles a master access must wait for slave acknowledge</a:t>
            </a:r>
          </a:p>
          <a:p>
            <a:pPr lvl="2"/>
            <a:r>
              <a:rPr lang="en-US" dirty="0" smtClean="0"/>
              <a:t>Access Counter – Number of unique transactions</a:t>
            </a:r>
          </a:p>
          <a:p>
            <a:pPr lvl="1"/>
            <a:r>
              <a:rPr lang="en-US" dirty="0" smtClean="0"/>
              <a:t>Event Logging</a:t>
            </a:r>
          </a:p>
          <a:p>
            <a:pPr lvl="2"/>
            <a:r>
              <a:rPr lang="en-US" dirty="0" smtClean="0"/>
              <a:t>New Request</a:t>
            </a:r>
          </a:p>
          <a:p>
            <a:pPr lvl="2"/>
            <a:r>
              <a:rPr lang="en-US" dirty="0" smtClean="0"/>
              <a:t>Last Read</a:t>
            </a:r>
          </a:p>
          <a:p>
            <a:pPr lvl="2"/>
            <a:r>
              <a:rPr lang="en-US" dirty="0" smtClean="0"/>
              <a:t>Last Write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Footer Placeholder 3"/>
          <p:cNvSpPr txBox="1">
            <a:spLocks noGrp="1"/>
          </p:cNvSpPr>
          <p:nvPr/>
        </p:nvSpPr>
        <p:spPr bwMode="auto">
          <a:xfrm>
            <a:off x="2486025" y="6450013"/>
            <a:ext cx="41529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800">
                <a:solidFill>
                  <a:srgbClr val="000000"/>
                </a:solidFill>
                <a:cs typeface="Arial" pitchFamily="34" charset="0"/>
              </a:rPr>
              <a:t>Preliminary Information under NDA - subject to change</a:t>
            </a:r>
          </a:p>
        </p:txBody>
      </p:sp>
      <p:sp>
        <p:nvSpPr>
          <p:cNvPr id="110595" name="Line 2"/>
          <p:cNvSpPr>
            <a:spLocks noChangeShapeType="1"/>
          </p:cNvSpPr>
          <p:nvPr/>
        </p:nvSpPr>
        <p:spPr bwMode="auto">
          <a:xfrm>
            <a:off x="5181600" y="5829300"/>
            <a:ext cx="409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596" name="Rectangle 3"/>
          <p:cNvSpPr>
            <a:spLocks noChangeArrowheads="1"/>
          </p:cNvSpPr>
          <p:nvPr/>
        </p:nvSpPr>
        <p:spPr bwMode="auto">
          <a:xfrm>
            <a:off x="0" y="6019800"/>
            <a:ext cx="9144000" cy="838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476625" y="5991225"/>
            <a:ext cx="457200" cy="552450"/>
            <a:chOff x="2358" y="3774"/>
            <a:chExt cx="288" cy="348"/>
          </a:xfrm>
        </p:grpSpPr>
        <p:sp>
          <p:nvSpPr>
            <p:cNvPr id="110951" name="Line 5"/>
            <p:cNvSpPr>
              <a:spLocks noChangeShapeType="1"/>
            </p:cNvSpPr>
            <p:nvPr/>
          </p:nvSpPr>
          <p:spPr bwMode="auto">
            <a:xfrm>
              <a:off x="2358" y="377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952" name="Line 6"/>
            <p:cNvSpPr>
              <a:spLocks noChangeShapeType="1"/>
            </p:cNvSpPr>
            <p:nvPr/>
          </p:nvSpPr>
          <p:spPr bwMode="auto">
            <a:xfrm>
              <a:off x="2358" y="394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953" name="Line 7"/>
            <p:cNvSpPr>
              <a:spLocks noChangeShapeType="1"/>
            </p:cNvSpPr>
            <p:nvPr/>
          </p:nvSpPr>
          <p:spPr bwMode="auto">
            <a:xfrm>
              <a:off x="2358" y="412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0598" name="Freeform 8"/>
          <p:cNvSpPr>
            <a:spLocks/>
          </p:cNvSpPr>
          <p:nvPr/>
        </p:nvSpPr>
        <p:spPr bwMode="auto">
          <a:xfrm>
            <a:off x="4752975" y="1724025"/>
            <a:ext cx="4371975" cy="5114925"/>
          </a:xfrm>
          <a:custGeom>
            <a:avLst/>
            <a:gdLst>
              <a:gd name="T0" fmla="*/ 2147483647 w 2754"/>
              <a:gd name="T1" fmla="*/ 2147483647 h 3222"/>
              <a:gd name="T2" fmla="*/ 0 w 2754"/>
              <a:gd name="T3" fmla="*/ 2147483647 h 3222"/>
              <a:gd name="T4" fmla="*/ 0 w 2754"/>
              <a:gd name="T5" fmla="*/ 2147483647 h 3222"/>
              <a:gd name="T6" fmla="*/ 2147483647 w 2754"/>
              <a:gd name="T7" fmla="*/ 2147483647 h 3222"/>
              <a:gd name="T8" fmla="*/ 2147483647 w 2754"/>
              <a:gd name="T9" fmla="*/ 2147483647 h 3222"/>
              <a:gd name="T10" fmla="*/ 2147483647 w 2754"/>
              <a:gd name="T11" fmla="*/ 2147483647 h 3222"/>
              <a:gd name="T12" fmla="*/ 2147483647 w 2754"/>
              <a:gd name="T13" fmla="*/ 0 h 3222"/>
              <a:gd name="T14" fmla="*/ 2147483647 w 2754"/>
              <a:gd name="T15" fmla="*/ 2147483647 h 322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754"/>
              <a:gd name="T25" fmla="*/ 0 h 3222"/>
              <a:gd name="T26" fmla="*/ 2754 w 2754"/>
              <a:gd name="T27" fmla="*/ 3222 h 322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754" h="3222">
                <a:moveTo>
                  <a:pt x="2718" y="6"/>
                </a:moveTo>
                <a:lnTo>
                  <a:pt x="0" y="6"/>
                </a:lnTo>
                <a:lnTo>
                  <a:pt x="0" y="2442"/>
                </a:lnTo>
                <a:lnTo>
                  <a:pt x="1236" y="2442"/>
                </a:lnTo>
                <a:lnTo>
                  <a:pt x="1230" y="3222"/>
                </a:lnTo>
                <a:lnTo>
                  <a:pt x="2754" y="3216"/>
                </a:lnTo>
                <a:lnTo>
                  <a:pt x="2754" y="0"/>
                </a:lnTo>
                <a:lnTo>
                  <a:pt x="2718" y="6"/>
                </a:lnTo>
                <a:close/>
              </a:path>
            </a:pathLst>
          </a:custGeom>
          <a:gradFill rotWithShape="1">
            <a:gsLst>
              <a:gs pos="0">
                <a:srgbClr val="E6EAF2"/>
              </a:gs>
              <a:gs pos="50000">
                <a:srgbClr val="FBFCFD"/>
              </a:gs>
              <a:gs pos="100000">
                <a:srgbClr val="E6EAF2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599" name="Line 9"/>
          <p:cNvSpPr>
            <a:spLocks noChangeShapeType="1"/>
          </p:cNvSpPr>
          <p:nvPr/>
        </p:nvSpPr>
        <p:spPr bwMode="auto">
          <a:xfrm>
            <a:off x="5181600" y="3438525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00" name="Line 10"/>
          <p:cNvSpPr>
            <a:spLocks noChangeShapeType="1"/>
          </p:cNvSpPr>
          <p:nvPr/>
        </p:nvSpPr>
        <p:spPr bwMode="auto">
          <a:xfrm>
            <a:off x="5181600" y="3648075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01" name="Line 11"/>
          <p:cNvSpPr>
            <a:spLocks noChangeShapeType="1"/>
          </p:cNvSpPr>
          <p:nvPr/>
        </p:nvSpPr>
        <p:spPr bwMode="auto">
          <a:xfrm>
            <a:off x="5181600" y="3857625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02" name="AutoShape 12"/>
          <p:cNvSpPr>
            <a:spLocks noChangeArrowheads="1"/>
          </p:cNvSpPr>
          <p:nvPr/>
        </p:nvSpPr>
        <p:spPr bwMode="auto">
          <a:xfrm>
            <a:off x="66675" y="123825"/>
            <a:ext cx="1390650" cy="1143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tIns="0"/>
          <a:lstStyle/>
          <a:p>
            <a:pPr algn="ctr"/>
            <a:r>
              <a:rPr lang="en-US" sz="1000" b="1" i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Legend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5667375" y="3352800"/>
            <a:ext cx="542925" cy="198438"/>
            <a:chOff x="4314" y="2292"/>
            <a:chExt cx="342" cy="125"/>
          </a:xfrm>
        </p:grpSpPr>
        <p:sp>
          <p:nvSpPr>
            <p:cNvPr id="110948" name="Line 14"/>
            <p:cNvSpPr>
              <a:spLocks noChangeShapeType="1"/>
            </p:cNvSpPr>
            <p:nvPr/>
          </p:nvSpPr>
          <p:spPr bwMode="auto">
            <a:xfrm>
              <a:off x="4320" y="23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949" name="Text Box 15"/>
            <p:cNvSpPr txBox="1">
              <a:spLocks noChangeArrowheads="1"/>
            </p:cNvSpPr>
            <p:nvPr/>
          </p:nvSpPr>
          <p:spPr bwMode="auto">
            <a:xfrm>
              <a:off x="4380" y="2292"/>
              <a:ext cx="165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700">
                  <a:solidFill>
                    <a:srgbClr val="000000"/>
                  </a:solidFill>
                  <a:latin typeface="Arial Narrow" pitchFamily="34" charset="0"/>
                  <a:cs typeface="Arial" pitchFamily="34" charset="0"/>
                </a:rPr>
                <a:t>x2</a:t>
              </a:r>
            </a:p>
          </p:txBody>
        </p:sp>
        <p:sp>
          <p:nvSpPr>
            <p:cNvPr id="110950" name="Line 16"/>
            <p:cNvSpPr>
              <a:spLocks noChangeShapeType="1"/>
            </p:cNvSpPr>
            <p:nvPr/>
          </p:nvSpPr>
          <p:spPr bwMode="auto">
            <a:xfrm>
              <a:off x="4314" y="231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5667375" y="3581400"/>
            <a:ext cx="542925" cy="198438"/>
            <a:chOff x="4314" y="2292"/>
            <a:chExt cx="342" cy="125"/>
          </a:xfrm>
        </p:grpSpPr>
        <p:sp>
          <p:nvSpPr>
            <p:cNvPr id="110945" name="Line 18"/>
            <p:cNvSpPr>
              <a:spLocks noChangeShapeType="1"/>
            </p:cNvSpPr>
            <p:nvPr/>
          </p:nvSpPr>
          <p:spPr bwMode="auto">
            <a:xfrm>
              <a:off x="4320" y="23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946" name="Text Box 19"/>
            <p:cNvSpPr txBox="1">
              <a:spLocks noChangeArrowheads="1"/>
            </p:cNvSpPr>
            <p:nvPr/>
          </p:nvSpPr>
          <p:spPr bwMode="auto">
            <a:xfrm>
              <a:off x="4380" y="2292"/>
              <a:ext cx="165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700">
                  <a:solidFill>
                    <a:srgbClr val="000000"/>
                  </a:solidFill>
                  <a:latin typeface="Arial Narrow" pitchFamily="34" charset="0"/>
                  <a:cs typeface="Arial" pitchFamily="34" charset="0"/>
                </a:rPr>
                <a:t>x4</a:t>
              </a:r>
            </a:p>
          </p:txBody>
        </p:sp>
        <p:sp>
          <p:nvSpPr>
            <p:cNvPr id="110947" name="Line 20"/>
            <p:cNvSpPr>
              <a:spLocks noChangeShapeType="1"/>
            </p:cNvSpPr>
            <p:nvPr/>
          </p:nvSpPr>
          <p:spPr bwMode="auto">
            <a:xfrm>
              <a:off x="4314" y="231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5667375" y="3810000"/>
            <a:ext cx="542925" cy="198438"/>
            <a:chOff x="4314" y="2292"/>
            <a:chExt cx="342" cy="125"/>
          </a:xfrm>
        </p:grpSpPr>
        <p:sp>
          <p:nvSpPr>
            <p:cNvPr id="110942" name="Line 22"/>
            <p:cNvSpPr>
              <a:spLocks noChangeShapeType="1"/>
            </p:cNvSpPr>
            <p:nvPr/>
          </p:nvSpPr>
          <p:spPr bwMode="auto">
            <a:xfrm>
              <a:off x="4320" y="23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943" name="Text Box 23"/>
            <p:cNvSpPr txBox="1">
              <a:spLocks noChangeArrowheads="1"/>
            </p:cNvSpPr>
            <p:nvPr/>
          </p:nvSpPr>
          <p:spPr bwMode="auto">
            <a:xfrm>
              <a:off x="4380" y="2292"/>
              <a:ext cx="165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700">
                  <a:solidFill>
                    <a:srgbClr val="000000"/>
                  </a:solidFill>
                  <a:latin typeface="Arial Narrow" pitchFamily="34" charset="0"/>
                  <a:cs typeface="Arial" pitchFamily="34" charset="0"/>
                </a:rPr>
                <a:t>x4</a:t>
              </a:r>
            </a:p>
          </p:txBody>
        </p:sp>
        <p:sp>
          <p:nvSpPr>
            <p:cNvPr id="110944" name="Line 24"/>
            <p:cNvSpPr>
              <a:spLocks noChangeShapeType="1"/>
            </p:cNvSpPr>
            <p:nvPr/>
          </p:nvSpPr>
          <p:spPr bwMode="auto">
            <a:xfrm>
              <a:off x="4314" y="231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0606" name="Rectangle 25"/>
          <p:cNvSpPr>
            <a:spLocks noChangeArrowheads="1"/>
          </p:cNvSpPr>
          <p:nvPr/>
        </p:nvSpPr>
        <p:spPr bwMode="auto">
          <a:xfrm>
            <a:off x="3902075" y="5453063"/>
            <a:ext cx="765175" cy="1428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QMSS</a:t>
            </a:r>
          </a:p>
        </p:txBody>
      </p:sp>
      <p:sp>
        <p:nvSpPr>
          <p:cNvPr id="110607" name="Rectangle 26"/>
          <p:cNvSpPr>
            <a:spLocks noGrp="1" noChangeArrowheads="1"/>
          </p:cNvSpPr>
          <p:nvPr>
            <p:ph type="title" idx="4294967295"/>
          </p:nvPr>
        </p:nvSpPr>
        <p:spPr>
          <a:xfrm>
            <a:off x="1803400" y="76200"/>
            <a:ext cx="6556375" cy="134938"/>
          </a:xfrm>
        </p:spPr>
        <p:txBody>
          <a:bodyPr/>
          <a:lstStyle/>
          <a:p>
            <a:pPr eaLnBrk="1" hangingPunct="1"/>
            <a:r>
              <a:rPr lang="en-US" sz="2000" smtClean="0"/>
              <a:t>KeyStone CP Tracer Modules</a:t>
            </a:r>
          </a:p>
        </p:txBody>
      </p:sp>
      <p:sp>
        <p:nvSpPr>
          <p:cNvPr id="110608" name="Rectangle 27"/>
          <p:cNvSpPr>
            <a:spLocks noChangeArrowheads="1"/>
          </p:cNvSpPr>
          <p:nvPr/>
        </p:nvSpPr>
        <p:spPr bwMode="auto">
          <a:xfrm>
            <a:off x="4214813" y="676275"/>
            <a:ext cx="3371850" cy="1000125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MSMC_SS</a:t>
            </a:r>
          </a:p>
        </p:txBody>
      </p:sp>
      <p:sp>
        <p:nvSpPr>
          <p:cNvPr id="110609" name="Rectangle 28"/>
          <p:cNvSpPr>
            <a:spLocks noChangeArrowheads="1"/>
          </p:cNvSpPr>
          <p:nvPr/>
        </p:nvSpPr>
        <p:spPr bwMode="auto">
          <a:xfrm>
            <a:off x="2462213" y="495300"/>
            <a:ext cx="457200" cy="1362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CPU/2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256b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TeraNet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SCR</a:t>
            </a:r>
          </a:p>
        </p:txBody>
      </p:sp>
      <p:sp>
        <p:nvSpPr>
          <p:cNvPr id="110610" name="Rectangle 29"/>
          <p:cNvSpPr>
            <a:spLocks noChangeArrowheads="1"/>
          </p:cNvSpPr>
          <p:nvPr/>
        </p:nvSpPr>
        <p:spPr bwMode="auto">
          <a:xfrm>
            <a:off x="4214813" y="762000"/>
            <a:ext cx="838200" cy="228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M3_DDR</a:t>
            </a:r>
          </a:p>
        </p:txBody>
      </p:sp>
      <p:sp>
        <p:nvSpPr>
          <p:cNvPr id="110611" name="Rectangle 30"/>
          <p:cNvSpPr>
            <a:spLocks noChangeArrowheads="1"/>
          </p:cNvSpPr>
          <p:nvPr/>
        </p:nvSpPr>
        <p:spPr bwMode="auto">
          <a:xfrm>
            <a:off x="4214813" y="1066800"/>
            <a:ext cx="838200" cy="228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M3_SL2</a:t>
            </a:r>
          </a:p>
        </p:txBody>
      </p:sp>
      <p:sp>
        <p:nvSpPr>
          <p:cNvPr id="110612" name="Line 31"/>
          <p:cNvSpPr>
            <a:spLocks noChangeShapeType="1"/>
          </p:cNvSpPr>
          <p:nvPr/>
        </p:nvSpPr>
        <p:spPr bwMode="auto">
          <a:xfrm>
            <a:off x="2919413" y="914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13" name="Line 32"/>
          <p:cNvSpPr>
            <a:spLocks noChangeShapeType="1"/>
          </p:cNvSpPr>
          <p:nvPr/>
        </p:nvSpPr>
        <p:spPr bwMode="auto">
          <a:xfrm>
            <a:off x="2919413" y="11811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14" name="Rectangle 33"/>
          <p:cNvSpPr>
            <a:spLocks noChangeArrowheads="1"/>
          </p:cNvSpPr>
          <p:nvPr/>
        </p:nvSpPr>
        <p:spPr bwMode="auto">
          <a:xfrm>
            <a:off x="2462213" y="2257425"/>
            <a:ext cx="457200" cy="4448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CPU/3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128b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TeraNet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SCR</a:t>
            </a:r>
          </a:p>
          <a:p>
            <a:pPr algn="ctr"/>
            <a:endParaRPr lang="en-US" sz="90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  <a:p>
            <a:pPr algn="ctr"/>
            <a:endParaRPr lang="en-US" sz="90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  <a:p>
            <a:pPr algn="ctr"/>
            <a:endParaRPr lang="en-US" sz="90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  <a:p>
            <a:pPr algn="ctr"/>
            <a:endParaRPr lang="en-US" sz="90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  <a:p>
            <a:pPr algn="ctr"/>
            <a:endParaRPr lang="en-US" sz="90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  <a:p>
            <a:pPr algn="ctr"/>
            <a:endParaRPr lang="en-US" sz="90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  <a:p>
            <a:pPr algn="ctr"/>
            <a:endParaRPr lang="en-US" sz="90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  <a:p>
            <a:pPr algn="ctr"/>
            <a:endParaRPr lang="en-US" sz="90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  <a:p>
            <a:pPr algn="ctr"/>
            <a:endParaRPr lang="en-US" sz="90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10615" name="Rectangle 34"/>
          <p:cNvSpPr>
            <a:spLocks noChangeArrowheads="1"/>
          </p:cNvSpPr>
          <p:nvPr/>
        </p:nvSpPr>
        <p:spPr bwMode="auto">
          <a:xfrm>
            <a:off x="4214813" y="1066800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616" name="Rectangle 35"/>
          <p:cNvSpPr>
            <a:spLocks noChangeArrowheads="1"/>
          </p:cNvSpPr>
          <p:nvPr/>
        </p:nvSpPr>
        <p:spPr bwMode="auto">
          <a:xfrm>
            <a:off x="4214813" y="762000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617" name="Rectangle 36"/>
          <p:cNvSpPr>
            <a:spLocks noChangeArrowheads="1"/>
          </p:cNvSpPr>
          <p:nvPr/>
        </p:nvSpPr>
        <p:spPr bwMode="auto">
          <a:xfrm>
            <a:off x="3743325" y="2409825"/>
            <a:ext cx="609600" cy="3048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CorePac</a:t>
            </a:r>
          </a:p>
        </p:txBody>
      </p:sp>
      <p:sp>
        <p:nvSpPr>
          <p:cNvPr id="110618" name="Line 37"/>
          <p:cNvSpPr>
            <a:spLocks noChangeShapeType="1"/>
          </p:cNvSpPr>
          <p:nvPr/>
        </p:nvSpPr>
        <p:spPr bwMode="auto">
          <a:xfrm flipV="1">
            <a:off x="2919413" y="2562225"/>
            <a:ext cx="671512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19" name="Rectangle 38"/>
          <p:cNvSpPr>
            <a:spLocks noChangeArrowheads="1"/>
          </p:cNvSpPr>
          <p:nvPr/>
        </p:nvSpPr>
        <p:spPr bwMode="auto">
          <a:xfrm>
            <a:off x="3590925" y="2409825"/>
            <a:ext cx="152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620" name="Text Box 39"/>
          <p:cNvSpPr txBox="1">
            <a:spLocks noChangeArrowheads="1"/>
          </p:cNvSpPr>
          <p:nvPr/>
        </p:nvSpPr>
        <p:spPr bwMode="auto">
          <a:xfrm>
            <a:off x="1543050" y="2371725"/>
            <a:ext cx="8842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rgbClr val="0000CC"/>
                </a:solidFill>
                <a:latin typeface="Arial Narrow" pitchFamily="34" charset="0"/>
                <a:cs typeface="Arial" pitchFamily="34" charset="0"/>
              </a:rPr>
              <a:t>x4 for Wireless</a:t>
            </a:r>
          </a:p>
          <a:p>
            <a:pPr algn="l"/>
            <a:r>
              <a:rPr lang="en-US" sz="1000">
                <a:solidFill>
                  <a:srgbClr val="0000CC"/>
                </a:solidFill>
                <a:latin typeface="Arial Narrow" pitchFamily="34" charset="0"/>
                <a:cs typeface="Arial" pitchFamily="34" charset="0"/>
              </a:rPr>
              <a:t>x8 for Media</a:t>
            </a:r>
          </a:p>
        </p:txBody>
      </p:sp>
      <p:sp>
        <p:nvSpPr>
          <p:cNvPr id="110621" name="Rectangle 40"/>
          <p:cNvSpPr>
            <a:spLocks noChangeArrowheads="1"/>
          </p:cNvSpPr>
          <p:nvPr/>
        </p:nvSpPr>
        <p:spPr bwMode="auto">
          <a:xfrm>
            <a:off x="3902075" y="5626100"/>
            <a:ext cx="755650" cy="152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PCIe</a:t>
            </a:r>
          </a:p>
        </p:txBody>
      </p:sp>
      <p:sp>
        <p:nvSpPr>
          <p:cNvPr id="110622" name="Rectangle 41"/>
          <p:cNvSpPr>
            <a:spLocks noChangeArrowheads="1"/>
          </p:cNvSpPr>
          <p:nvPr/>
        </p:nvSpPr>
        <p:spPr bwMode="auto">
          <a:xfrm>
            <a:off x="3902075" y="5454650"/>
            <a:ext cx="136525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623" name="Rectangle 44"/>
          <p:cNvSpPr>
            <a:spLocks noChangeArrowheads="1"/>
          </p:cNvSpPr>
          <p:nvPr/>
        </p:nvSpPr>
        <p:spPr bwMode="auto">
          <a:xfrm>
            <a:off x="266700" y="2835275"/>
            <a:ext cx="927100" cy="2952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SRIO</a:t>
            </a:r>
          </a:p>
        </p:txBody>
      </p:sp>
      <p:sp>
        <p:nvSpPr>
          <p:cNvPr id="110624" name="Rectangle 45"/>
          <p:cNvSpPr>
            <a:spLocks noChangeArrowheads="1"/>
          </p:cNvSpPr>
          <p:nvPr/>
        </p:nvSpPr>
        <p:spPr bwMode="auto">
          <a:xfrm>
            <a:off x="228600" y="5654675"/>
            <a:ext cx="955675" cy="152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PCIe</a:t>
            </a:r>
          </a:p>
        </p:txBody>
      </p:sp>
      <p:sp>
        <p:nvSpPr>
          <p:cNvPr id="110625" name="Rectangle 46"/>
          <p:cNvSpPr>
            <a:spLocks noChangeArrowheads="1"/>
          </p:cNvSpPr>
          <p:nvPr/>
        </p:nvSpPr>
        <p:spPr bwMode="auto">
          <a:xfrm>
            <a:off x="228600" y="5453063"/>
            <a:ext cx="955675" cy="152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QMSS</a:t>
            </a:r>
          </a:p>
        </p:txBody>
      </p:sp>
      <p:sp>
        <p:nvSpPr>
          <p:cNvPr id="110626" name="Rectangle 47"/>
          <p:cNvSpPr>
            <a:spLocks noChangeArrowheads="1"/>
          </p:cNvSpPr>
          <p:nvPr/>
        </p:nvSpPr>
        <p:spPr bwMode="auto">
          <a:xfrm>
            <a:off x="1057275" y="2978150"/>
            <a:ext cx="136525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M</a:t>
            </a:r>
          </a:p>
        </p:txBody>
      </p:sp>
      <p:sp>
        <p:nvSpPr>
          <p:cNvPr id="110627" name="Rectangle 48"/>
          <p:cNvSpPr>
            <a:spLocks noChangeArrowheads="1"/>
          </p:cNvSpPr>
          <p:nvPr/>
        </p:nvSpPr>
        <p:spPr bwMode="auto">
          <a:xfrm>
            <a:off x="1044575" y="5654675"/>
            <a:ext cx="136525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M</a:t>
            </a:r>
          </a:p>
        </p:txBody>
      </p:sp>
      <p:sp>
        <p:nvSpPr>
          <p:cNvPr id="110628" name="Rectangle 49"/>
          <p:cNvSpPr>
            <a:spLocks noChangeArrowheads="1"/>
          </p:cNvSpPr>
          <p:nvPr/>
        </p:nvSpPr>
        <p:spPr bwMode="auto">
          <a:xfrm>
            <a:off x="1047750" y="5457825"/>
            <a:ext cx="136525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M</a:t>
            </a:r>
          </a:p>
        </p:txBody>
      </p:sp>
      <p:sp>
        <p:nvSpPr>
          <p:cNvPr id="110629" name="Line 50"/>
          <p:cNvSpPr>
            <a:spLocks noChangeShapeType="1"/>
          </p:cNvSpPr>
          <p:nvPr/>
        </p:nvSpPr>
        <p:spPr bwMode="auto">
          <a:xfrm>
            <a:off x="1203325" y="3044825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30" name="Line 51"/>
          <p:cNvSpPr>
            <a:spLocks noChangeShapeType="1"/>
          </p:cNvSpPr>
          <p:nvPr/>
        </p:nvSpPr>
        <p:spPr bwMode="auto">
          <a:xfrm>
            <a:off x="1184275" y="5726113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31" name="Line 52"/>
          <p:cNvSpPr>
            <a:spLocks noChangeShapeType="1"/>
          </p:cNvSpPr>
          <p:nvPr/>
        </p:nvSpPr>
        <p:spPr bwMode="auto">
          <a:xfrm>
            <a:off x="1184275" y="5510213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32" name="Rectangle 53"/>
          <p:cNvSpPr>
            <a:spLocks noChangeArrowheads="1"/>
          </p:cNvSpPr>
          <p:nvPr/>
        </p:nvSpPr>
        <p:spPr bwMode="auto">
          <a:xfrm>
            <a:off x="161925" y="1562100"/>
            <a:ext cx="685800" cy="228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en-US" sz="8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TPCC</a:t>
            </a:r>
          </a:p>
          <a:p>
            <a:pPr algn="ctr">
              <a:lnSpc>
                <a:spcPct val="80000"/>
              </a:lnSpc>
            </a:pPr>
            <a:r>
              <a:rPr lang="en-US" sz="8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16ch QDMA</a:t>
            </a:r>
          </a:p>
        </p:txBody>
      </p:sp>
      <p:grpSp>
        <p:nvGrpSpPr>
          <p:cNvPr id="6" name="Group 54"/>
          <p:cNvGrpSpPr>
            <a:grpSpLocks/>
          </p:cNvGrpSpPr>
          <p:nvPr/>
        </p:nvGrpSpPr>
        <p:grpSpPr bwMode="auto">
          <a:xfrm>
            <a:off x="847725" y="1562100"/>
            <a:ext cx="381000" cy="114300"/>
            <a:chOff x="864" y="2064"/>
            <a:chExt cx="240" cy="96"/>
          </a:xfrm>
        </p:grpSpPr>
        <p:sp>
          <p:nvSpPr>
            <p:cNvPr id="110940" name="Rectangle 55"/>
            <p:cNvSpPr>
              <a:spLocks noChangeArrowheads="1"/>
            </p:cNvSpPr>
            <p:nvPr/>
          </p:nvSpPr>
          <p:spPr bwMode="auto">
            <a:xfrm>
              <a:off x="1008" y="206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solidFill>
                    <a:srgbClr val="660066"/>
                  </a:solidFill>
                  <a:latin typeface="Arial Narrow" pitchFamily="34" charset="0"/>
                  <a:cs typeface="Arial" pitchFamily="34" charset="0"/>
                </a:rPr>
                <a:t>M</a:t>
              </a:r>
            </a:p>
          </p:txBody>
        </p:sp>
        <p:sp>
          <p:nvSpPr>
            <p:cNvPr id="110941" name="Rectangle 56"/>
            <p:cNvSpPr>
              <a:spLocks noChangeArrowheads="1"/>
            </p:cNvSpPr>
            <p:nvPr/>
          </p:nvSpPr>
          <p:spPr bwMode="auto">
            <a:xfrm>
              <a:off x="864" y="2064"/>
              <a:ext cx="144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solidFill>
                    <a:srgbClr val="000000"/>
                  </a:solidFill>
                  <a:latin typeface="Arial Narrow" pitchFamily="34" charset="0"/>
                  <a:cs typeface="Arial" pitchFamily="34" charset="0"/>
                </a:rPr>
                <a:t>TC0</a:t>
              </a:r>
            </a:p>
          </p:txBody>
        </p:sp>
      </p:grpSp>
      <p:grpSp>
        <p:nvGrpSpPr>
          <p:cNvPr id="7" name="Group 57"/>
          <p:cNvGrpSpPr>
            <a:grpSpLocks/>
          </p:cNvGrpSpPr>
          <p:nvPr/>
        </p:nvGrpSpPr>
        <p:grpSpPr bwMode="auto">
          <a:xfrm>
            <a:off x="847725" y="1676400"/>
            <a:ext cx="381000" cy="114300"/>
            <a:chOff x="864" y="2064"/>
            <a:chExt cx="240" cy="96"/>
          </a:xfrm>
        </p:grpSpPr>
        <p:sp>
          <p:nvSpPr>
            <p:cNvPr id="110938" name="Rectangle 58"/>
            <p:cNvSpPr>
              <a:spLocks noChangeArrowheads="1"/>
            </p:cNvSpPr>
            <p:nvPr/>
          </p:nvSpPr>
          <p:spPr bwMode="auto">
            <a:xfrm>
              <a:off x="1008" y="206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solidFill>
                    <a:srgbClr val="660066"/>
                  </a:solidFill>
                  <a:latin typeface="Arial Narrow" pitchFamily="34" charset="0"/>
                  <a:cs typeface="Arial" pitchFamily="34" charset="0"/>
                </a:rPr>
                <a:t>M</a:t>
              </a:r>
            </a:p>
          </p:txBody>
        </p:sp>
        <p:sp>
          <p:nvSpPr>
            <p:cNvPr id="110939" name="Rectangle 59"/>
            <p:cNvSpPr>
              <a:spLocks noChangeArrowheads="1"/>
            </p:cNvSpPr>
            <p:nvPr/>
          </p:nvSpPr>
          <p:spPr bwMode="auto">
            <a:xfrm>
              <a:off x="864" y="2064"/>
              <a:ext cx="144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solidFill>
                    <a:srgbClr val="000000"/>
                  </a:solidFill>
                  <a:latin typeface="Arial Narrow" pitchFamily="34" charset="0"/>
                  <a:cs typeface="Arial" pitchFamily="34" charset="0"/>
                </a:rPr>
                <a:t>TC1</a:t>
              </a:r>
            </a:p>
          </p:txBody>
        </p:sp>
      </p:grpSp>
      <p:sp>
        <p:nvSpPr>
          <p:cNvPr id="110635" name="Rectangle 60"/>
          <p:cNvSpPr>
            <a:spLocks noChangeArrowheads="1"/>
          </p:cNvSpPr>
          <p:nvPr/>
        </p:nvSpPr>
        <p:spPr bwMode="auto">
          <a:xfrm>
            <a:off x="7419975" y="762000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M</a:t>
            </a:r>
          </a:p>
        </p:txBody>
      </p:sp>
      <p:sp>
        <p:nvSpPr>
          <p:cNvPr id="110636" name="Freeform 61"/>
          <p:cNvSpPr>
            <a:spLocks/>
          </p:cNvSpPr>
          <p:nvPr/>
        </p:nvSpPr>
        <p:spPr bwMode="auto">
          <a:xfrm>
            <a:off x="1762125" y="295275"/>
            <a:ext cx="6000750" cy="581025"/>
          </a:xfrm>
          <a:custGeom>
            <a:avLst/>
            <a:gdLst>
              <a:gd name="T0" fmla="*/ 2147483647 w 3780"/>
              <a:gd name="T1" fmla="*/ 2147483647 h 432"/>
              <a:gd name="T2" fmla="*/ 2147483647 w 3780"/>
              <a:gd name="T3" fmla="*/ 2147483647 h 432"/>
              <a:gd name="T4" fmla="*/ 2147483647 w 3780"/>
              <a:gd name="T5" fmla="*/ 0 h 432"/>
              <a:gd name="T6" fmla="*/ 0 w 3780"/>
              <a:gd name="T7" fmla="*/ 0 h 432"/>
              <a:gd name="T8" fmla="*/ 2147483647 w 3780"/>
              <a:gd name="T9" fmla="*/ 2147483647 h 432"/>
              <a:gd name="T10" fmla="*/ 2147483647 w 3780"/>
              <a:gd name="T11" fmla="*/ 2147483647 h 4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780"/>
              <a:gd name="T19" fmla="*/ 0 h 432"/>
              <a:gd name="T20" fmla="*/ 3780 w 3780"/>
              <a:gd name="T21" fmla="*/ 432 h 43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780" h="432">
                <a:moveTo>
                  <a:pt x="3660" y="432"/>
                </a:moveTo>
                <a:lnTo>
                  <a:pt x="3780" y="432"/>
                </a:lnTo>
                <a:lnTo>
                  <a:pt x="3780" y="0"/>
                </a:lnTo>
                <a:lnTo>
                  <a:pt x="0" y="0"/>
                </a:lnTo>
                <a:lnTo>
                  <a:pt x="6" y="396"/>
                </a:lnTo>
                <a:lnTo>
                  <a:pt x="438" y="39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37" name="Rectangle 62"/>
          <p:cNvSpPr>
            <a:spLocks noChangeArrowheads="1"/>
          </p:cNvSpPr>
          <p:nvPr/>
        </p:nvSpPr>
        <p:spPr bwMode="auto">
          <a:xfrm>
            <a:off x="7419975" y="1343025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M</a:t>
            </a:r>
          </a:p>
        </p:txBody>
      </p:sp>
      <p:sp>
        <p:nvSpPr>
          <p:cNvPr id="110638" name="Line 63"/>
          <p:cNvSpPr>
            <a:spLocks noChangeShapeType="1"/>
          </p:cNvSpPr>
          <p:nvPr/>
        </p:nvSpPr>
        <p:spPr bwMode="auto">
          <a:xfrm>
            <a:off x="7572375" y="14573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39" name="Text Box 64"/>
          <p:cNvSpPr txBox="1">
            <a:spLocks noChangeArrowheads="1"/>
          </p:cNvSpPr>
          <p:nvPr/>
        </p:nvSpPr>
        <p:spPr bwMode="auto">
          <a:xfrm>
            <a:off x="7981950" y="1304925"/>
            <a:ext cx="5794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DDR3</a:t>
            </a:r>
          </a:p>
        </p:txBody>
      </p:sp>
      <p:sp>
        <p:nvSpPr>
          <p:cNvPr id="110640" name="Rectangle 65"/>
          <p:cNvSpPr>
            <a:spLocks noChangeArrowheads="1"/>
          </p:cNvSpPr>
          <p:nvPr/>
        </p:nvSpPr>
        <p:spPr bwMode="auto">
          <a:xfrm>
            <a:off x="4210050" y="1352550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641" name="Freeform 66"/>
          <p:cNvSpPr>
            <a:spLocks/>
          </p:cNvSpPr>
          <p:nvPr/>
        </p:nvSpPr>
        <p:spPr bwMode="auto">
          <a:xfrm>
            <a:off x="3971925" y="1447800"/>
            <a:ext cx="228600" cy="990600"/>
          </a:xfrm>
          <a:custGeom>
            <a:avLst/>
            <a:gdLst>
              <a:gd name="T0" fmla="*/ 0 w 432"/>
              <a:gd name="T1" fmla="*/ 2147483647 h 192"/>
              <a:gd name="T2" fmla="*/ 0 w 432"/>
              <a:gd name="T3" fmla="*/ 0 h 192"/>
              <a:gd name="T4" fmla="*/ 2147483647 w 432"/>
              <a:gd name="T5" fmla="*/ 0 h 192"/>
              <a:gd name="T6" fmla="*/ 0 60000 65536"/>
              <a:gd name="T7" fmla="*/ 0 60000 65536"/>
              <a:gd name="T8" fmla="*/ 0 60000 65536"/>
              <a:gd name="T9" fmla="*/ 0 w 432"/>
              <a:gd name="T10" fmla="*/ 0 h 192"/>
              <a:gd name="T11" fmla="*/ 432 w 43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92">
                <a:moveTo>
                  <a:pt x="0" y="192"/>
                </a:moveTo>
                <a:lnTo>
                  <a:pt x="0" y="0"/>
                </a:lnTo>
                <a:lnTo>
                  <a:pt x="432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42" name="Text Box 67"/>
          <p:cNvSpPr txBox="1">
            <a:spLocks noChangeArrowheads="1"/>
          </p:cNvSpPr>
          <p:nvPr/>
        </p:nvSpPr>
        <p:spPr bwMode="auto">
          <a:xfrm>
            <a:off x="3479800" y="1800225"/>
            <a:ext cx="52546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XMC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X 4/  x 8</a:t>
            </a:r>
          </a:p>
        </p:txBody>
      </p:sp>
      <p:sp>
        <p:nvSpPr>
          <p:cNvPr id="110643" name="Rectangle 68"/>
          <p:cNvSpPr>
            <a:spLocks noChangeArrowheads="1"/>
          </p:cNvSpPr>
          <p:nvPr/>
        </p:nvSpPr>
        <p:spPr bwMode="auto">
          <a:xfrm>
            <a:off x="4352925" y="2409825"/>
            <a:ext cx="152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M</a:t>
            </a:r>
          </a:p>
        </p:txBody>
      </p:sp>
      <p:sp>
        <p:nvSpPr>
          <p:cNvPr id="110644" name="Line 69"/>
          <p:cNvSpPr>
            <a:spLocks noChangeShapeType="1"/>
          </p:cNvSpPr>
          <p:nvPr/>
        </p:nvSpPr>
        <p:spPr bwMode="auto">
          <a:xfrm>
            <a:off x="2543175" y="1857375"/>
            <a:ext cx="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45" name="Line 70"/>
          <p:cNvSpPr>
            <a:spLocks noChangeShapeType="1"/>
          </p:cNvSpPr>
          <p:nvPr/>
        </p:nvSpPr>
        <p:spPr bwMode="auto">
          <a:xfrm flipV="1">
            <a:off x="2752725" y="184785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46" name="Rectangle 71"/>
          <p:cNvSpPr>
            <a:spLocks noChangeArrowheads="1"/>
          </p:cNvSpPr>
          <p:nvPr/>
        </p:nvSpPr>
        <p:spPr bwMode="auto">
          <a:xfrm>
            <a:off x="3286125" y="5867400"/>
            <a:ext cx="457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CPU / 6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32b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TeraNet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SCR</a:t>
            </a:r>
          </a:p>
        </p:txBody>
      </p:sp>
      <p:sp>
        <p:nvSpPr>
          <p:cNvPr id="110647" name="Rectangle 72"/>
          <p:cNvSpPr>
            <a:spLocks noChangeArrowheads="1"/>
          </p:cNvSpPr>
          <p:nvPr/>
        </p:nvSpPr>
        <p:spPr bwMode="auto">
          <a:xfrm>
            <a:off x="3933825" y="5915025"/>
            <a:ext cx="714375" cy="16192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EMIF16</a:t>
            </a:r>
          </a:p>
        </p:txBody>
      </p:sp>
      <p:sp>
        <p:nvSpPr>
          <p:cNvPr id="110648" name="Rectangle 73"/>
          <p:cNvSpPr>
            <a:spLocks noChangeArrowheads="1"/>
          </p:cNvSpPr>
          <p:nvPr/>
        </p:nvSpPr>
        <p:spPr bwMode="auto">
          <a:xfrm>
            <a:off x="3933825" y="6172200"/>
            <a:ext cx="704850" cy="228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Boot ROM</a:t>
            </a:r>
          </a:p>
        </p:txBody>
      </p:sp>
      <p:sp>
        <p:nvSpPr>
          <p:cNvPr id="110649" name="Rectangle 74"/>
          <p:cNvSpPr>
            <a:spLocks noChangeArrowheads="1"/>
          </p:cNvSpPr>
          <p:nvPr/>
        </p:nvSpPr>
        <p:spPr bwMode="auto">
          <a:xfrm>
            <a:off x="4000500" y="6477000"/>
            <a:ext cx="619125" cy="228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SPI</a:t>
            </a:r>
          </a:p>
        </p:txBody>
      </p:sp>
      <p:sp>
        <p:nvSpPr>
          <p:cNvPr id="110650" name="Line 75"/>
          <p:cNvSpPr>
            <a:spLocks noChangeShapeType="1"/>
          </p:cNvSpPr>
          <p:nvPr/>
        </p:nvSpPr>
        <p:spPr bwMode="auto">
          <a:xfrm>
            <a:off x="2905125" y="6248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51" name="Rectangle 76"/>
          <p:cNvSpPr>
            <a:spLocks noChangeArrowheads="1"/>
          </p:cNvSpPr>
          <p:nvPr/>
        </p:nvSpPr>
        <p:spPr bwMode="auto">
          <a:xfrm>
            <a:off x="3933825" y="5915025"/>
            <a:ext cx="152400" cy="161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652" name="Rectangle 77"/>
          <p:cNvSpPr>
            <a:spLocks noChangeArrowheads="1"/>
          </p:cNvSpPr>
          <p:nvPr/>
        </p:nvSpPr>
        <p:spPr bwMode="auto">
          <a:xfrm>
            <a:off x="3933825" y="6172200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653" name="Rectangle 78"/>
          <p:cNvSpPr>
            <a:spLocks noChangeArrowheads="1"/>
          </p:cNvSpPr>
          <p:nvPr/>
        </p:nvSpPr>
        <p:spPr bwMode="auto">
          <a:xfrm>
            <a:off x="3933825" y="6477000"/>
            <a:ext cx="152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grpSp>
        <p:nvGrpSpPr>
          <p:cNvPr id="8" name="Group 79"/>
          <p:cNvGrpSpPr>
            <a:grpSpLocks/>
          </p:cNvGrpSpPr>
          <p:nvPr/>
        </p:nvGrpSpPr>
        <p:grpSpPr bwMode="auto">
          <a:xfrm>
            <a:off x="238125" y="6000750"/>
            <a:ext cx="914400" cy="152400"/>
            <a:chOff x="528" y="3744"/>
            <a:chExt cx="576" cy="144"/>
          </a:xfrm>
        </p:grpSpPr>
        <p:sp>
          <p:nvSpPr>
            <p:cNvPr id="110936" name="Rectangle 80"/>
            <p:cNvSpPr>
              <a:spLocks noChangeArrowheads="1"/>
            </p:cNvSpPr>
            <p:nvPr/>
          </p:nvSpPr>
          <p:spPr bwMode="auto">
            <a:xfrm>
              <a:off x="528" y="3744"/>
              <a:ext cx="576" cy="14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>
                  <a:solidFill>
                    <a:srgbClr val="000000"/>
                  </a:solidFill>
                  <a:latin typeface="Arial Narrow" pitchFamily="34" charset="0"/>
                  <a:cs typeface="Arial" pitchFamily="34" charset="0"/>
                </a:rPr>
                <a:t>DAP (DebugSS)     </a:t>
              </a:r>
            </a:p>
          </p:txBody>
        </p:sp>
        <p:sp>
          <p:nvSpPr>
            <p:cNvPr id="110937" name="Rectangle 81"/>
            <p:cNvSpPr>
              <a:spLocks noChangeArrowheads="1"/>
            </p:cNvSpPr>
            <p:nvPr/>
          </p:nvSpPr>
          <p:spPr bwMode="auto">
            <a:xfrm>
              <a:off x="1008" y="3744"/>
              <a:ext cx="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900">
                  <a:solidFill>
                    <a:srgbClr val="660066"/>
                  </a:solidFill>
                  <a:latin typeface="Arial Narrow" pitchFamily="34" charset="0"/>
                  <a:cs typeface="Arial" pitchFamily="34" charset="0"/>
                </a:rPr>
                <a:t>M</a:t>
              </a:r>
            </a:p>
          </p:txBody>
        </p:sp>
      </p:grpSp>
      <p:sp>
        <p:nvSpPr>
          <p:cNvPr id="110655" name="Line 82"/>
          <p:cNvSpPr>
            <a:spLocks noChangeShapeType="1"/>
          </p:cNvSpPr>
          <p:nvPr/>
        </p:nvSpPr>
        <p:spPr bwMode="auto">
          <a:xfrm>
            <a:off x="1152525" y="65722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56" name="Line 83"/>
          <p:cNvSpPr>
            <a:spLocks noChangeShapeType="1"/>
          </p:cNvSpPr>
          <p:nvPr/>
        </p:nvSpPr>
        <p:spPr bwMode="auto">
          <a:xfrm flipV="1">
            <a:off x="1181100" y="6086475"/>
            <a:ext cx="126682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9" name="Group 84"/>
          <p:cNvGrpSpPr>
            <a:grpSpLocks/>
          </p:cNvGrpSpPr>
          <p:nvPr/>
        </p:nvGrpSpPr>
        <p:grpSpPr bwMode="auto">
          <a:xfrm>
            <a:off x="266700" y="3429000"/>
            <a:ext cx="2209800" cy="533400"/>
            <a:chOff x="624" y="2976"/>
            <a:chExt cx="1392" cy="384"/>
          </a:xfrm>
        </p:grpSpPr>
        <p:grpSp>
          <p:nvGrpSpPr>
            <p:cNvPr id="10" name="Group 85"/>
            <p:cNvGrpSpPr>
              <a:grpSpLocks/>
            </p:cNvGrpSpPr>
            <p:nvPr/>
          </p:nvGrpSpPr>
          <p:grpSpPr bwMode="auto">
            <a:xfrm>
              <a:off x="1200" y="3024"/>
              <a:ext cx="816" cy="216"/>
              <a:chOff x="1200" y="3024"/>
              <a:chExt cx="816" cy="216"/>
            </a:xfrm>
          </p:grpSpPr>
          <p:sp>
            <p:nvSpPr>
              <p:cNvPr id="110932" name="Line 86"/>
              <p:cNvSpPr>
                <a:spLocks noChangeShapeType="1"/>
              </p:cNvSpPr>
              <p:nvPr/>
            </p:nvSpPr>
            <p:spPr bwMode="auto">
              <a:xfrm>
                <a:off x="1200" y="3024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933" name="Line 87"/>
              <p:cNvSpPr>
                <a:spLocks noChangeShapeType="1"/>
              </p:cNvSpPr>
              <p:nvPr/>
            </p:nvSpPr>
            <p:spPr bwMode="auto">
              <a:xfrm>
                <a:off x="1200" y="3096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934" name="Line 88"/>
              <p:cNvSpPr>
                <a:spLocks noChangeShapeType="1"/>
              </p:cNvSpPr>
              <p:nvPr/>
            </p:nvSpPr>
            <p:spPr bwMode="auto">
              <a:xfrm>
                <a:off x="1200" y="3168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935" name="Line 89"/>
              <p:cNvSpPr>
                <a:spLocks noChangeShapeType="1"/>
              </p:cNvSpPr>
              <p:nvPr/>
            </p:nvSpPr>
            <p:spPr bwMode="auto">
              <a:xfrm>
                <a:off x="1200" y="3240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90"/>
            <p:cNvGrpSpPr>
              <a:grpSpLocks/>
            </p:cNvGrpSpPr>
            <p:nvPr/>
          </p:nvGrpSpPr>
          <p:grpSpPr bwMode="auto">
            <a:xfrm>
              <a:off x="624" y="2976"/>
              <a:ext cx="576" cy="288"/>
              <a:chOff x="624" y="2976"/>
              <a:chExt cx="576" cy="288"/>
            </a:xfrm>
          </p:grpSpPr>
          <p:sp>
            <p:nvSpPr>
              <p:cNvPr id="110918" name="Rectangle 91"/>
              <p:cNvSpPr>
                <a:spLocks noChangeArrowheads="1"/>
              </p:cNvSpPr>
              <p:nvPr/>
            </p:nvSpPr>
            <p:spPr bwMode="auto">
              <a:xfrm>
                <a:off x="624" y="2976"/>
                <a:ext cx="336" cy="288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TPCC</a:t>
                </a:r>
              </a:p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64ch</a:t>
                </a:r>
              </a:p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QDMA</a:t>
                </a:r>
              </a:p>
            </p:txBody>
          </p:sp>
          <p:grpSp>
            <p:nvGrpSpPr>
              <p:cNvPr id="12" name="Group 92"/>
              <p:cNvGrpSpPr>
                <a:grpSpLocks/>
              </p:cNvGrpSpPr>
              <p:nvPr/>
            </p:nvGrpSpPr>
            <p:grpSpPr bwMode="auto">
              <a:xfrm>
                <a:off x="960" y="2976"/>
                <a:ext cx="240" cy="288"/>
                <a:chOff x="864" y="2064"/>
                <a:chExt cx="240" cy="384"/>
              </a:xfrm>
            </p:grpSpPr>
            <p:grpSp>
              <p:nvGrpSpPr>
                <p:cNvPr id="13" name="Group 93"/>
                <p:cNvGrpSpPr>
                  <a:grpSpLocks/>
                </p:cNvGrpSpPr>
                <p:nvPr/>
              </p:nvGrpSpPr>
              <p:grpSpPr bwMode="auto">
                <a:xfrm>
                  <a:off x="864" y="2064"/>
                  <a:ext cx="240" cy="96"/>
                  <a:chOff x="864" y="2064"/>
                  <a:chExt cx="240" cy="96"/>
                </a:xfrm>
              </p:grpSpPr>
              <p:sp>
                <p:nvSpPr>
                  <p:cNvPr id="110930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2064"/>
                    <a:ext cx="96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800">
                        <a:solidFill>
                          <a:srgbClr val="660066"/>
                        </a:solidFill>
                        <a:latin typeface="Arial Narrow" pitchFamily="34" charset="0"/>
                        <a:cs typeface="Arial" pitchFamily="34" charset="0"/>
                      </a:rPr>
                      <a:t>M</a:t>
                    </a:r>
                  </a:p>
                </p:txBody>
              </p:sp>
              <p:sp>
                <p:nvSpPr>
                  <p:cNvPr id="110931" name="Rectangle 95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2064"/>
                    <a:ext cx="144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800">
                        <a:solidFill>
                          <a:srgbClr val="000000"/>
                        </a:solidFill>
                        <a:latin typeface="Arial Narrow" pitchFamily="34" charset="0"/>
                        <a:cs typeface="Arial" pitchFamily="34" charset="0"/>
                      </a:rPr>
                      <a:t>TC2</a:t>
                    </a:r>
                  </a:p>
                </p:txBody>
              </p:sp>
            </p:grpSp>
            <p:grpSp>
              <p:nvGrpSpPr>
                <p:cNvPr id="14" name="Group 96"/>
                <p:cNvGrpSpPr>
                  <a:grpSpLocks/>
                </p:cNvGrpSpPr>
                <p:nvPr/>
              </p:nvGrpSpPr>
              <p:grpSpPr bwMode="auto">
                <a:xfrm>
                  <a:off x="864" y="2160"/>
                  <a:ext cx="240" cy="96"/>
                  <a:chOff x="864" y="2064"/>
                  <a:chExt cx="240" cy="96"/>
                </a:xfrm>
              </p:grpSpPr>
              <p:sp>
                <p:nvSpPr>
                  <p:cNvPr id="110928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2064"/>
                    <a:ext cx="96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800">
                        <a:solidFill>
                          <a:srgbClr val="660066"/>
                        </a:solidFill>
                        <a:latin typeface="Arial Narrow" pitchFamily="34" charset="0"/>
                        <a:cs typeface="Arial" pitchFamily="34" charset="0"/>
                      </a:rPr>
                      <a:t>M</a:t>
                    </a:r>
                  </a:p>
                </p:txBody>
              </p:sp>
              <p:sp>
                <p:nvSpPr>
                  <p:cNvPr id="110929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2064"/>
                    <a:ext cx="144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800">
                        <a:solidFill>
                          <a:srgbClr val="000000"/>
                        </a:solidFill>
                        <a:latin typeface="Arial Narrow" pitchFamily="34" charset="0"/>
                        <a:cs typeface="Arial" pitchFamily="34" charset="0"/>
                      </a:rPr>
                      <a:t>TC3</a:t>
                    </a:r>
                  </a:p>
                </p:txBody>
              </p:sp>
            </p:grpSp>
            <p:grpSp>
              <p:nvGrpSpPr>
                <p:cNvPr id="15" name="Group 99"/>
                <p:cNvGrpSpPr>
                  <a:grpSpLocks/>
                </p:cNvGrpSpPr>
                <p:nvPr/>
              </p:nvGrpSpPr>
              <p:grpSpPr bwMode="auto">
                <a:xfrm>
                  <a:off x="864" y="2256"/>
                  <a:ext cx="240" cy="96"/>
                  <a:chOff x="864" y="2064"/>
                  <a:chExt cx="240" cy="96"/>
                </a:xfrm>
              </p:grpSpPr>
              <p:sp>
                <p:nvSpPr>
                  <p:cNvPr id="110926" name="Rectangle 100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2064"/>
                    <a:ext cx="96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800">
                        <a:solidFill>
                          <a:srgbClr val="660066"/>
                        </a:solidFill>
                        <a:latin typeface="Arial Narrow" pitchFamily="34" charset="0"/>
                        <a:cs typeface="Arial" pitchFamily="34" charset="0"/>
                      </a:rPr>
                      <a:t>M</a:t>
                    </a:r>
                  </a:p>
                </p:txBody>
              </p:sp>
              <p:sp>
                <p:nvSpPr>
                  <p:cNvPr id="110927" name="Rectangle 101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2064"/>
                    <a:ext cx="144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800">
                        <a:solidFill>
                          <a:srgbClr val="000000"/>
                        </a:solidFill>
                        <a:latin typeface="Arial Narrow" pitchFamily="34" charset="0"/>
                        <a:cs typeface="Arial" pitchFamily="34" charset="0"/>
                      </a:rPr>
                      <a:t>TC4</a:t>
                    </a:r>
                  </a:p>
                </p:txBody>
              </p:sp>
            </p:grpSp>
            <p:grpSp>
              <p:nvGrpSpPr>
                <p:cNvPr id="16" name="Group 102"/>
                <p:cNvGrpSpPr>
                  <a:grpSpLocks/>
                </p:cNvGrpSpPr>
                <p:nvPr/>
              </p:nvGrpSpPr>
              <p:grpSpPr bwMode="auto">
                <a:xfrm>
                  <a:off x="864" y="2352"/>
                  <a:ext cx="240" cy="96"/>
                  <a:chOff x="864" y="2064"/>
                  <a:chExt cx="240" cy="96"/>
                </a:xfrm>
              </p:grpSpPr>
              <p:sp>
                <p:nvSpPr>
                  <p:cNvPr id="110924" name="Rectangle 103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2064"/>
                    <a:ext cx="96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800">
                        <a:solidFill>
                          <a:srgbClr val="660066"/>
                        </a:solidFill>
                        <a:latin typeface="Arial Narrow" pitchFamily="34" charset="0"/>
                        <a:cs typeface="Arial" pitchFamily="34" charset="0"/>
                      </a:rPr>
                      <a:t>M</a:t>
                    </a:r>
                  </a:p>
                </p:txBody>
              </p:sp>
              <p:sp>
                <p:nvSpPr>
                  <p:cNvPr id="110925" name="Rectangle 104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2064"/>
                    <a:ext cx="144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800">
                        <a:solidFill>
                          <a:srgbClr val="000000"/>
                        </a:solidFill>
                        <a:latin typeface="Arial Narrow" pitchFamily="34" charset="0"/>
                        <a:cs typeface="Arial" pitchFamily="34" charset="0"/>
                      </a:rPr>
                      <a:t>TC5</a:t>
                    </a:r>
                  </a:p>
                </p:txBody>
              </p:sp>
            </p:grpSp>
          </p:grpSp>
        </p:grpSp>
        <p:grpSp>
          <p:nvGrpSpPr>
            <p:cNvPr id="17" name="Group 105"/>
            <p:cNvGrpSpPr>
              <a:grpSpLocks/>
            </p:cNvGrpSpPr>
            <p:nvPr/>
          </p:nvGrpSpPr>
          <p:grpSpPr bwMode="auto">
            <a:xfrm>
              <a:off x="720" y="3072"/>
              <a:ext cx="576" cy="288"/>
              <a:chOff x="624" y="3360"/>
              <a:chExt cx="576" cy="288"/>
            </a:xfrm>
          </p:grpSpPr>
          <p:sp>
            <p:nvSpPr>
              <p:cNvPr id="110904" name="Rectangle 106"/>
              <p:cNvSpPr>
                <a:spLocks noChangeArrowheads="1"/>
              </p:cNvSpPr>
              <p:nvPr/>
            </p:nvSpPr>
            <p:spPr bwMode="auto">
              <a:xfrm>
                <a:off x="624" y="3360"/>
                <a:ext cx="336" cy="288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TPCC</a:t>
                </a:r>
              </a:p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64ch</a:t>
                </a:r>
              </a:p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QDMA</a:t>
                </a:r>
              </a:p>
            </p:txBody>
          </p:sp>
          <p:grpSp>
            <p:nvGrpSpPr>
              <p:cNvPr id="18" name="Group 107"/>
              <p:cNvGrpSpPr>
                <a:grpSpLocks/>
              </p:cNvGrpSpPr>
              <p:nvPr/>
            </p:nvGrpSpPr>
            <p:grpSpPr bwMode="auto">
              <a:xfrm>
                <a:off x="960" y="3360"/>
                <a:ext cx="240" cy="288"/>
                <a:chOff x="864" y="2064"/>
                <a:chExt cx="240" cy="384"/>
              </a:xfrm>
            </p:grpSpPr>
            <p:grpSp>
              <p:nvGrpSpPr>
                <p:cNvPr id="19" name="Group 108"/>
                <p:cNvGrpSpPr>
                  <a:grpSpLocks/>
                </p:cNvGrpSpPr>
                <p:nvPr/>
              </p:nvGrpSpPr>
              <p:grpSpPr bwMode="auto">
                <a:xfrm>
                  <a:off x="864" y="2064"/>
                  <a:ext cx="240" cy="96"/>
                  <a:chOff x="864" y="2064"/>
                  <a:chExt cx="240" cy="96"/>
                </a:xfrm>
              </p:grpSpPr>
              <p:sp>
                <p:nvSpPr>
                  <p:cNvPr id="110916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2064"/>
                    <a:ext cx="96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800">
                        <a:solidFill>
                          <a:srgbClr val="660066"/>
                        </a:solidFill>
                        <a:latin typeface="Arial Narrow" pitchFamily="34" charset="0"/>
                        <a:cs typeface="Arial" pitchFamily="34" charset="0"/>
                      </a:rPr>
                      <a:t>M</a:t>
                    </a:r>
                  </a:p>
                </p:txBody>
              </p:sp>
              <p:sp>
                <p:nvSpPr>
                  <p:cNvPr id="110917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2064"/>
                    <a:ext cx="144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800">
                        <a:solidFill>
                          <a:srgbClr val="000000"/>
                        </a:solidFill>
                        <a:latin typeface="Arial Narrow" pitchFamily="34" charset="0"/>
                        <a:cs typeface="Arial" pitchFamily="34" charset="0"/>
                      </a:rPr>
                      <a:t>TC6</a:t>
                    </a:r>
                  </a:p>
                </p:txBody>
              </p:sp>
            </p:grpSp>
            <p:grpSp>
              <p:nvGrpSpPr>
                <p:cNvPr id="20" name="Group 111"/>
                <p:cNvGrpSpPr>
                  <a:grpSpLocks/>
                </p:cNvGrpSpPr>
                <p:nvPr/>
              </p:nvGrpSpPr>
              <p:grpSpPr bwMode="auto">
                <a:xfrm>
                  <a:off x="864" y="2160"/>
                  <a:ext cx="240" cy="96"/>
                  <a:chOff x="864" y="2064"/>
                  <a:chExt cx="240" cy="96"/>
                </a:xfrm>
              </p:grpSpPr>
              <p:sp>
                <p:nvSpPr>
                  <p:cNvPr id="110914" name="Rectangle 112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2064"/>
                    <a:ext cx="96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800">
                        <a:solidFill>
                          <a:srgbClr val="660066"/>
                        </a:solidFill>
                        <a:latin typeface="Arial Narrow" pitchFamily="34" charset="0"/>
                        <a:cs typeface="Arial" pitchFamily="34" charset="0"/>
                      </a:rPr>
                      <a:t>M</a:t>
                    </a:r>
                  </a:p>
                </p:txBody>
              </p:sp>
              <p:sp>
                <p:nvSpPr>
                  <p:cNvPr id="110915" name="Rectangle 113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2064"/>
                    <a:ext cx="144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800">
                        <a:solidFill>
                          <a:srgbClr val="000000"/>
                        </a:solidFill>
                        <a:latin typeface="Arial Narrow" pitchFamily="34" charset="0"/>
                        <a:cs typeface="Arial" pitchFamily="34" charset="0"/>
                      </a:rPr>
                      <a:t>TC7</a:t>
                    </a:r>
                  </a:p>
                </p:txBody>
              </p:sp>
            </p:grpSp>
            <p:grpSp>
              <p:nvGrpSpPr>
                <p:cNvPr id="21" name="Group 114"/>
                <p:cNvGrpSpPr>
                  <a:grpSpLocks/>
                </p:cNvGrpSpPr>
                <p:nvPr/>
              </p:nvGrpSpPr>
              <p:grpSpPr bwMode="auto">
                <a:xfrm>
                  <a:off x="864" y="2256"/>
                  <a:ext cx="240" cy="96"/>
                  <a:chOff x="864" y="2064"/>
                  <a:chExt cx="240" cy="96"/>
                </a:xfrm>
              </p:grpSpPr>
              <p:sp>
                <p:nvSpPr>
                  <p:cNvPr id="110912" name="Rectangle 115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2064"/>
                    <a:ext cx="96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800">
                        <a:solidFill>
                          <a:srgbClr val="660066"/>
                        </a:solidFill>
                        <a:latin typeface="Arial Narrow" pitchFamily="34" charset="0"/>
                        <a:cs typeface="Arial" pitchFamily="34" charset="0"/>
                      </a:rPr>
                      <a:t>M</a:t>
                    </a:r>
                  </a:p>
                </p:txBody>
              </p:sp>
              <p:sp>
                <p:nvSpPr>
                  <p:cNvPr id="110913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2064"/>
                    <a:ext cx="144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800">
                        <a:solidFill>
                          <a:srgbClr val="000000"/>
                        </a:solidFill>
                        <a:latin typeface="Arial Narrow" pitchFamily="34" charset="0"/>
                        <a:cs typeface="Arial" pitchFamily="34" charset="0"/>
                      </a:rPr>
                      <a:t>TC8</a:t>
                    </a:r>
                  </a:p>
                </p:txBody>
              </p:sp>
            </p:grpSp>
            <p:grpSp>
              <p:nvGrpSpPr>
                <p:cNvPr id="22" name="Group 117"/>
                <p:cNvGrpSpPr>
                  <a:grpSpLocks/>
                </p:cNvGrpSpPr>
                <p:nvPr/>
              </p:nvGrpSpPr>
              <p:grpSpPr bwMode="auto">
                <a:xfrm>
                  <a:off x="864" y="2352"/>
                  <a:ext cx="240" cy="96"/>
                  <a:chOff x="864" y="2064"/>
                  <a:chExt cx="240" cy="96"/>
                </a:xfrm>
              </p:grpSpPr>
              <p:sp>
                <p:nvSpPr>
                  <p:cNvPr id="110910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2064"/>
                    <a:ext cx="96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800">
                        <a:solidFill>
                          <a:srgbClr val="660066"/>
                        </a:solidFill>
                        <a:latin typeface="Arial Narrow" pitchFamily="34" charset="0"/>
                        <a:cs typeface="Arial" pitchFamily="34" charset="0"/>
                      </a:rPr>
                      <a:t>M</a:t>
                    </a:r>
                  </a:p>
                </p:txBody>
              </p:sp>
              <p:sp>
                <p:nvSpPr>
                  <p:cNvPr id="110911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2064"/>
                    <a:ext cx="144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800">
                        <a:solidFill>
                          <a:srgbClr val="000000"/>
                        </a:solidFill>
                        <a:latin typeface="Arial Narrow" pitchFamily="34" charset="0"/>
                        <a:cs typeface="Arial" pitchFamily="34" charset="0"/>
                      </a:rPr>
                      <a:t>TC9</a:t>
                    </a:r>
                  </a:p>
                </p:txBody>
              </p:sp>
            </p:grpSp>
          </p:grpSp>
        </p:grpSp>
        <p:grpSp>
          <p:nvGrpSpPr>
            <p:cNvPr id="23" name="Group 120"/>
            <p:cNvGrpSpPr>
              <a:grpSpLocks/>
            </p:cNvGrpSpPr>
            <p:nvPr/>
          </p:nvGrpSpPr>
          <p:grpSpPr bwMode="auto">
            <a:xfrm>
              <a:off x="1296" y="3114"/>
              <a:ext cx="720" cy="216"/>
              <a:chOff x="1200" y="3024"/>
              <a:chExt cx="816" cy="216"/>
            </a:xfrm>
          </p:grpSpPr>
          <p:sp>
            <p:nvSpPr>
              <p:cNvPr id="110900" name="Line 121"/>
              <p:cNvSpPr>
                <a:spLocks noChangeShapeType="1"/>
              </p:cNvSpPr>
              <p:nvPr/>
            </p:nvSpPr>
            <p:spPr bwMode="auto">
              <a:xfrm>
                <a:off x="1200" y="3024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901" name="Line 122"/>
              <p:cNvSpPr>
                <a:spLocks noChangeShapeType="1"/>
              </p:cNvSpPr>
              <p:nvPr/>
            </p:nvSpPr>
            <p:spPr bwMode="auto">
              <a:xfrm>
                <a:off x="1200" y="3096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902" name="Line 123"/>
              <p:cNvSpPr>
                <a:spLocks noChangeShapeType="1"/>
              </p:cNvSpPr>
              <p:nvPr/>
            </p:nvSpPr>
            <p:spPr bwMode="auto">
              <a:xfrm>
                <a:off x="1200" y="3168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903" name="Line 124"/>
              <p:cNvSpPr>
                <a:spLocks noChangeShapeType="1"/>
              </p:cNvSpPr>
              <p:nvPr/>
            </p:nvSpPr>
            <p:spPr bwMode="auto">
              <a:xfrm>
                <a:off x="1200" y="3240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0658" name="Rectangle 125"/>
          <p:cNvSpPr>
            <a:spLocks noChangeArrowheads="1"/>
          </p:cNvSpPr>
          <p:nvPr/>
        </p:nvSpPr>
        <p:spPr bwMode="auto">
          <a:xfrm>
            <a:off x="4810125" y="2209800"/>
            <a:ext cx="457200" cy="3695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CPU/3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32b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TeraNet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SCR</a:t>
            </a:r>
          </a:p>
        </p:txBody>
      </p:sp>
      <p:sp>
        <p:nvSpPr>
          <p:cNvPr id="110659" name="Line 126"/>
          <p:cNvSpPr>
            <a:spLocks noChangeShapeType="1"/>
          </p:cNvSpPr>
          <p:nvPr/>
        </p:nvSpPr>
        <p:spPr bwMode="auto">
          <a:xfrm>
            <a:off x="4505325" y="25622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60" name="Line 127"/>
          <p:cNvSpPr>
            <a:spLocks noChangeShapeType="1"/>
          </p:cNvSpPr>
          <p:nvPr/>
        </p:nvSpPr>
        <p:spPr bwMode="auto">
          <a:xfrm>
            <a:off x="2905125" y="3248025"/>
            <a:ext cx="1905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61" name="Rectangle 128"/>
          <p:cNvSpPr>
            <a:spLocks noChangeArrowheads="1"/>
          </p:cNvSpPr>
          <p:nvPr/>
        </p:nvSpPr>
        <p:spPr bwMode="auto">
          <a:xfrm>
            <a:off x="6734175" y="5086350"/>
            <a:ext cx="495300" cy="168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CPU/6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32b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TeraNet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SCR</a:t>
            </a:r>
          </a:p>
        </p:txBody>
      </p:sp>
      <p:sp>
        <p:nvSpPr>
          <p:cNvPr id="110662" name="Line 129"/>
          <p:cNvSpPr>
            <a:spLocks noChangeShapeType="1"/>
          </p:cNvSpPr>
          <p:nvPr/>
        </p:nvSpPr>
        <p:spPr bwMode="auto">
          <a:xfrm>
            <a:off x="5267325" y="2552700"/>
            <a:ext cx="390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63" name="Line 130"/>
          <p:cNvSpPr>
            <a:spLocks noChangeShapeType="1"/>
          </p:cNvSpPr>
          <p:nvPr/>
        </p:nvSpPr>
        <p:spPr bwMode="auto">
          <a:xfrm flipV="1">
            <a:off x="5267325" y="2990850"/>
            <a:ext cx="1600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59683" name="Rectangle 131"/>
          <p:cNvSpPr>
            <a:spLocks noChangeArrowheads="1"/>
          </p:cNvSpPr>
          <p:nvPr/>
        </p:nvSpPr>
        <p:spPr bwMode="auto">
          <a:xfrm>
            <a:off x="5600700" y="2882900"/>
            <a:ext cx="3810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cs typeface="Arial" pitchFamily="34" charset="0"/>
              </a:rPr>
              <a:t>CPT</a:t>
            </a:r>
          </a:p>
        </p:txBody>
      </p:sp>
      <p:sp>
        <p:nvSpPr>
          <p:cNvPr id="110665" name="Rectangle 132"/>
          <p:cNvSpPr>
            <a:spLocks noChangeArrowheads="1"/>
          </p:cNvSpPr>
          <p:nvPr/>
        </p:nvSpPr>
        <p:spPr bwMode="auto">
          <a:xfrm>
            <a:off x="266700" y="3181350"/>
            <a:ext cx="914400" cy="152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anchor="ctr"/>
          <a:lstStyle/>
          <a:p>
            <a:pPr algn="ctr"/>
            <a:r>
              <a:rPr lang="en-US" sz="10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PA/SA</a:t>
            </a:r>
          </a:p>
        </p:txBody>
      </p:sp>
      <p:sp>
        <p:nvSpPr>
          <p:cNvPr id="110666" name="Rectangle 133"/>
          <p:cNvSpPr>
            <a:spLocks noChangeArrowheads="1"/>
          </p:cNvSpPr>
          <p:nvPr/>
        </p:nvSpPr>
        <p:spPr bwMode="auto">
          <a:xfrm>
            <a:off x="1028700" y="318135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M</a:t>
            </a:r>
          </a:p>
        </p:txBody>
      </p:sp>
      <p:sp>
        <p:nvSpPr>
          <p:cNvPr id="110667" name="Rectangle 135"/>
          <p:cNvSpPr>
            <a:spLocks noChangeArrowheads="1"/>
          </p:cNvSpPr>
          <p:nvPr/>
        </p:nvSpPr>
        <p:spPr bwMode="auto">
          <a:xfrm>
            <a:off x="1543050" y="2333625"/>
            <a:ext cx="4857750" cy="457200"/>
          </a:xfrm>
          <a:prstGeom prst="rect">
            <a:avLst/>
          </a:prstGeom>
          <a:noFill/>
          <a:ln w="9525">
            <a:solidFill>
              <a:srgbClr val="0000CC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10668" name="Text Box 137"/>
          <p:cNvSpPr txBox="1">
            <a:spLocks noChangeArrowheads="1"/>
          </p:cNvSpPr>
          <p:nvPr/>
        </p:nvSpPr>
        <p:spPr bwMode="auto">
          <a:xfrm>
            <a:off x="1228725" y="6419850"/>
            <a:ext cx="2619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7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x2</a:t>
            </a:r>
          </a:p>
        </p:txBody>
      </p:sp>
      <p:sp>
        <p:nvSpPr>
          <p:cNvPr id="110669" name="Rectangle 138"/>
          <p:cNvSpPr>
            <a:spLocks noChangeArrowheads="1"/>
          </p:cNvSpPr>
          <p:nvPr/>
        </p:nvSpPr>
        <p:spPr bwMode="auto">
          <a:xfrm>
            <a:off x="238125" y="6496050"/>
            <a:ext cx="914400" cy="1524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TSIP0,1</a:t>
            </a:r>
          </a:p>
        </p:txBody>
      </p:sp>
      <p:sp>
        <p:nvSpPr>
          <p:cNvPr id="110670" name="Rectangle 139"/>
          <p:cNvSpPr>
            <a:spLocks noChangeArrowheads="1"/>
          </p:cNvSpPr>
          <p:nvPr/>
        </p:nvSpPr>
        <p:spPr bwMode="auto">
          <a:xfrm>
            <a:off x="1000125" y="649605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M</a:t>
            </a:r>
          </a:p>
        </p:txBody>
      </p:sp>
      <p:sp>
        <p:nvSpPr>
          <p:cNvPr id="110671" name="Line 140"/>
          <p:cNvSpPr>
            <a:spLocks noChangeShapeType="1"/>
          </p:cNvSpPr>
          <p:nvPr/>
        </p:nvSpPr>
        <p:spPr bwMode="auto">
          <a:xfrm>
            <a:off x="1181100" y="325755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72" name="Rectangle 141"/>
          <p:cNvSpPr>
            <a:spLocks noChangeArrowheads="1"/>
          </p:cNvSpPr>
          <p:nvPr/>
        </p:nvSpPr>
        <p:spPr bwMode="auto">
          <a:xfrm>
            <a:off x="7524750" y="3482975"/>
            <a:ext cx="914400" cy="152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FFTC</a:t>
            </a:r>
          </a:p>
        </p:txBody>
      </p:sp>
      <p:sp>
        <p:nvSpPr>
          <p:cNvPr id="110673" name="Line 142"/>
          <p:cNvSpPr>
            <a:spLocks noChangeShapeType="1"/>
          </p:cNvSpPr>
          <p:nvPr/>
        </p:nvSpPr>
        <p:spPr bwMode="auto">
          <a:xfrm>
            <a:off x="7077075" y="22367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74" name="Line 143"/>
          <p:cNvSpPr>
            <a:spLocks noChangeShapeType="1"/>
          </p:cNvSpPr>
          <p:nvPr/>
        </p:nvSpPr>
        <p:spPr bwMode="auto">
          <a:xfrm>
            <a:off x="7077075" y="18843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75" name="Rectangle 144"/>
          <p:cNvSpPr>
            <a:spLocks noChangeArrowheads="1"/>
          </p:cNvSpPr>
          <p:nvPr/>
        </p:nvSpPr>
        <p:spPr bwMode="auto">
          <a:xfrm>
            <a:off x="7521575" y="1797050"/>
            <a:ext cx="908050" cy="152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SRIO</a:t>
            </a:r>
          </a:p>
        </p:txBody>
      </p:sp>
      <p:sp>
        <p:nvSpPr>
          <p:cNvPr id="110676" name="Rectangle 145"/>
          <p:cNvSpPr>
            <a:spLocks noChangeArrowheads="1"/>
          </p:cNvSpPr>
          <p:nvPr/>
        </p:nvSpPr>
        <p:spPr bwMode="auto">
          <a:xfrm>
            <a:off x="7531100" y="1797050"/>
            <a:ext cx="136525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grpSp>
        <p:nvGrpSpPr>
          <p:cNvPr id="24" name="Group 146"/>
          <p:cNvGrpSpPr>
            <a:grpSpLocks/>
          </p:cNvGrpSpPr>
          <p:nvPr/>
        </p:nvGrpSpPr>
        <p:grpSpPr bwMode="auto">
          <a:xfrm>
            <a:off x="7810500" y="3914775"/>
            <a:ext cx="914400" cy="152400"/>
            <a:chOff x="4752" y="1680"/>
            <a:chExt cx="576" cy="144"/>
          </a:xfrm>
        </p:grpSpPr>
        <p:sp>
          <p:nvSpPr>
            <p:cNvPr id="110894" name="Rectangle 147"/>
            <p:cNvSpPr>
              <a:spLocks noChangeArrowheads="1"/>
            </p:cNvSpPr>
            <p:nvPr/>
          </p:nvSpPr>
          <p:spPr bwMode="auto">
            <a:xfrm>
              <a:off x="4752" y="1680"/>
              <a:ext cx="576" cy="14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Ins="0" anchor="ctr"/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Arial Narrow" pitchFamily="34" charset="0"/>
                  <a:cs typeface="Arial" pitchFamily="34" charset="0"/>
                </a:rPr>
                <a:t>PA/SA</a:t>
              </a:r>
            </a:p>
          </p:txBody>
        </p:sp>
        <p:sp>
          <p:nvSpPr>
            <p:cNvPr id="110895" name="Rectangle 148"/>
            <p:cNvSpPr>
              <a:spLocks noChangeArrowheads="1"/>
            </p:cNvSpPr>
            <p:nvPr/>
          </p:nvSpPr>
          <p:spPr bwMode="auto">
            <a:xfrm>
              <a:off x="4752" y="1680"/>
              <a:ext cx="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900">
                  <a:solidFill>
                    <a:srgbClr val="660066"/>
                  </a:solidFill>
                  <a:latin typeface="Arial Narrow" pitchFamily="34" charset="0"/>
                  <a:cs typeface="Arial" pitchFamily="34" charset="0"/>
                </a:rPr>
                <a:t>S</a:t>
              </a:r>
            </a:p>
          </p:txBody>
        </p:sp>
      </p:grpSp>
      <p:sp>
        <p:nvSpPr>
          <p:cNvPr id="110678" name="Rectangle 149"/>
          <p:cNvSpPr>
            <a:spLocks noChangeArrowheads="1"/>
          </p:cNvSpPr>
          <p:nvPr/>
        </p:nvSpPr>
        <p:spPr bwMode="auto">
          <a:xfrm>
            <a:off x="7515225" y="2533650"/>
            <a:ext cx="914400" cy="1524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TSIP</a:t>
            </a:r>
          </a:p>
        </p:txBody>
      </p:sp>
      <p:sp>
        <p:nvSpPr>
          <p:cNvPr id="110679" name="Rectangle 150"/>
          <p:cNvSpPr>
            <a:spLocks noChangeArrowheads="1"/>
          </p:cNvSpPr>
          <p:nvPr/>
        </p:nvSpPr>
        <p:spPr bwMode="auto">
          <a:xfrm>
            <a:off x="7515225" y="253365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680" name="Rectangle 151"/>
          <p:cNvSpPr>
            <a:spLocks noChangeArrowheads="1"/>
          </p:cNvSpPr>
          <p:nvPr/>
        </p:nvSpPr>
        <p:spPr bwMode="auto">
          <a:xfrm>
            <a:off x="7515225" y="2733675"/>
            <a:ext cx="914400" cy="152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AIF2</a:t>
            </a:r>
          </a:p>
        </p:txBody>
      </p:sp>
      <p:sp>
        <p:nvSpPr>
          <p:cNvPr id="110681" name="Rectangle 152"/>
          <p:cNvSpPr>
            <a:spLocks noChangeArrowheads="1"/>
          </p:cNvSpPr>
          <p:nvPr/>
        </p:nvSpPr>
        <p:spPr bwMode="auto">
          <a:xfrm>
            <a:off x="7515225" y="2733675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682" name="Rectangle 153"/>
          <p:cNvSpPr>
            <a:spLocks noChangeArrowheads="1"/>
          </p:cNvSpPr>
          <p:nvPr/>
        </p:nvSpPr>
        <p:spPr bwMode="auto">
          <a:xfrm>
            <a:off x="7515225" y="2924175"/>
            <a:ext cx="914400" cy="152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VCP2</a:t>
            </a:r>
          </a:p>
        </p:txBody>
      </p:sp>
      <p:sp>
        <p:nvSpPr>
          <p:cNvPr id="110683" name="Rectangle 154"/>
          <p:cNvSpPr>
            <a:spLocks noChangeArrowheads="1"/>
          </p:cNvSpPr>
          <p:nvPr/>
        </p:nvSpPr>
        <p:spPr bwMode="auto">
          <a:xfrm>
            <a:off x="7515225" y="2924175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684" name="Rectangle 155"/>
          <p:cNvSpPr>
            <a:spLocks noChangeArrowheads="1"/>
          </p:cNvSpPr>
          <p:nvPr/>
        </p:nvSpPr>
        <p:spPr bwMode="auto">
          <a:xfrm>
            <a:off x="7515225" y="3114675"/>
            <a:ext cx="914400" cy="152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TCP3D</a:t>
            </a:r>
          </a:p>
        </p:txBody>
      </p:sp>
      <p:sp>
        <p:nvSpPr>
          <p:cNvPr id="110685" name="Rectangle 156"/>
          <p:cNvSpPr>
            <a:spLocks noChangeArrowheads="1"/>
          </p:cNvSpPr>
          <p:nvPr/>
        </p:nvSpPr>
        <p:spPr bwMode="auto">
          <a:xfrm>
            <a:off x="7515225" y="3114675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686" name="Rectangle 157"/>
          <p:cNvSpPr>
            <a:spLocks noChangeArrowheads="1"/>
          </p:cNvSpPr>
          <p:nvPr/>
        </p:nvSpPr>
        <p:spPr bwMode="auto">
          <a:xfrm>
            <a:off x="7515225" y="3305175"/>
            <a:ext cx="914400" cy="152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TCP3E</a:t>
            </a:r>
          </a:p>
        </p:txBody>
      </p:sp>
      <p:sp>
        <p:nvSpPr>
          <p:cNvPr id="110687" name="Rectangle 158"/>
          <p:cNvSpPr>
            <a:spLocks noChangeArrowheads="1"/>
          </p:cNvSpPr>
          <p:nvPr/>
        </p:nvSpPr>
        <p:spPr bwMode="auto">
          <a:xfrm>
            <a:off x="7515225" y="3305175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688" name="Rectangle 161"/>
          <p:cNvSpPr>
            <a:spLocks noChangeArrowheads="1"/>
          </p:cNvSpPr>
          <p:nvPr/>
        </p:nvSpPr>
        <p:spPr bwMode="auto">
          <a:xfrm>
            <a:off x="7515225" y="3482975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689" name="Line 162"/>
          <p:cNvSpPr>
            <a:spLocks noChangeShapeType="1"/>
          </p:cNvSpPr>
          <p:nvPr/>
        </p:nvSpPr>
        <p:spPr bwMode="auto">
          <a:xfrm>
            <a:off x="7286625" y="4019550"/>
            <a:ext cx="514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90" name="Line 163"/>
          <p:cNvSpPr>
            <a:spLocks noChangeShapeType="1"/>
          </p:cNvSpPr>
          <p:nvPr/>
        </p:nvSpPr>
        <p:spPr bwMode="auto">
          <a:xfrm>
            <a:off x="6838950" y="26289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91" name="Line 164"/>
          <p:cNvSpPr>
            <a:spLocks noChangeShapeType="1"/>
          </p:cNvSpPr>
          <p:nvPr/>
        </p:nvSpPr>
        <p:spPr bwMode="auto">
          <a:xfrm>
            <a:off x="7058025" y="26003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92" name="Line 165"/>
          <p:cNvSpPr>
            <a:spLocks noChangeShapeType="1"/>
          </p:cNvSpPr>
          <p:nvPr/>
        </p:nvSpPr>
        <p:spPr bwMode="auto">
          <a:xfrm>
            <a:off x="7286625" y="29813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93" name="Line 166"/>
          <p:cNvSpPr>
            <a:spLocks noChangeShapeType="1"/>
          </p:cNvSpPr>
          <p:nvPr/>
        </p:nvSpPr>
        <p:spPr bwMode="auto">
          <a:xfrm>
            <a:off x="7286625" y="3200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94" name="Line 167"/>
          <p:cNvSpPr>
            <a:spLocks noChangeShapeType="1"/>
          </p:cNvSpPr>
          <p:nvPr/>
        </p:nvSpPr>
        <p:spPr bwMode="auto">
          <a:xfrm>
            <a:off x="7286625" y="33909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95" name="Line 169"/>
          <p:cNvSpPr>
            <a:spLocks noChangeShapeType="1"/>
          </p:cNvSpPr>
          <p:nvPr/>
        </p:nvSpPr>
        <p:spPr bwMode="auto">
          <a:xfrm>
            <a:off x="7286625" y="35687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96" name="Text Box 170"/>
          <p:cNvSpPr txBox="1">
            <a:spLocks noChangeArrowheads="1"/>
          </p:cNvSpPr>
          <p:nvPr/>
        </p:nvSpPr>
        <p:spPr bwMode="auto">
          <a:xfrm>
            <a:off x="7234238" y="2840038"/>
            <a:ext cx="26193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7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x4</a:t>
            </a:r>
          </a:p>
        </p:txBody>
      </p:sp>
      <p:sp>
        <p:nvSpPr>
          <p:cNvPr id="110697" name="Text Box 171"/>
          <p:cNvSpPr txBox="1">
            <a:spLocks noChangeArrowheads="1"/>
          </p:cNvSpPr>
          <p:nvPr/>
        </p:nvSpPr>
        <p:spPr bwMode="auto">
          <a:xfrm>
            <a:off x="7229475" y="2457450"/>
            <a:ext cx="2619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7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x2</a:t>
            </a:r>
          </a:p>
        </p:txBody>
      </p:sp>
      <p:grpSp>
        <p:nvGrpSpPr>
          <p:cNvPr id="25" name="Group 172"/>
          <p:cNvGrpSpPr>
            <a:grpSpLocks/>
          </p:cNvGrpSpPr>
          <p:nvPr/>
        </p:nvGrpSpPr>
        <p:grpSpPr bwMode="auto">
          <a:xfrm>
            <a:off x="7539038" y="2152650"/>
            <a:ext cx="914400" cy="152400"/>
            <a:chOff x="4752" y="1680"/>
            <a:chExt cx="576" cy="144"/>
          </a:xfrm>
        </p:grpSpPr>
        <p:sp>
          <p:nvSpPr>
            <p:cNvPr id="110892" name="Rectangle 173"/>
            <p:cNvSpPr>
              <a:spLocks noChangeArrowheads="1"/>
            </p:cNvSpPr>
            <p:nvPr/>
          </p:nvSpPr>
          <p:spPr bwMode="auto">
            <a:xfrm>
              <a:off x="4752" y="1680"/>
              <a:ext cx="576" cy="144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Arial Narrow" pitchFamily="34" charset="0"/>
                  <a:cs typeface="Arial" pitchFamily="34" charset="0"/>
                </a:rPr>
                <a:t>  CP Tracer (x8)</a:t>
              </a:r>
            </a:p>
          </p:txBody>
        </p:sp>
        <p:sp>
          <p:nvSpPr>
            <p:cNvPr id="110893" name="Rectangle 174"/>
            <p:cNvSpPr>
              <a:spLocks noChangeArrowheads="1"/>
            </p:cNvSpPr>
            <p:nvPr/>
          </p:nvSpPr>
          <p:spPr bwMode="auto">
            <a:xfrm>
              <a:off x="4752" y="1680"/>
              <a:ext cx="96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900">
                  <a:solidFill>
                    <a:srgbClr val="660066"/>
                  </a:solidFill>
                  <a:latin typeface="Arial Narrow" pitchFamily="34" charset="0"/>
                  <a:cs typeface="Arial" pitchFamily="34" charset="0"/>
                </a:rPr>
                <a:t>S</a:t>
              </a:r>
            </a:p>
          </p:txBody>
        </p:sp>
      </p:grpSp>
      <p:sp>
        <p:nvSpPr>
          <p:cNvPr id="110699" name="Text Box 175"/>
          <p:cNvSpPr txBox="1">
            <a:spLocks noChangeArrowheads="1"/>
          </p:cNvSpPr>
          <p:nvPr/>
        </p:nvSpPr>
        <p:spPr bwMode="auto">
          <a:xfrm>
            <a:off x="7229475" y="2057400"/>
            <a:ext cx="2619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7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x8</a:t>
            </a:r>
          </a:p>
        </p:txBody>
      </p:sp>
      <p:sp>
        <p:nvSpPr>
          <p:cNvPr id="110700" name="Line 177"/>
          <p:cNvSpPr>
            <a:spLocks noChangeShapeType="1"/>
          </p:cNvSpPr>
          <p:nvPr/>
        </p:nvSpPr>
        <p:spPr bwMode="auto">
          <a:xfrm flipV="1">
            <a:off x="2886075" y="5530850"/>
            <a:ext cx="100647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701" name="Line 178"/>
          <p:cNvSpPr>
            <a:spLocks noChangeShapeType="1"/>
          </p:cNvSpPr>
          <p:nvPr/>
        </p:nvSpPr>
        <p:spPr bwMode="auto">
          <a:xfrm>
            <a:off x="2895600" y="5695950"/>
            <a:ext cx="996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59731" name="Rectangle 179"/>
          <p:cNvSpPr>
            <a:spLocks noChangeArrowheads="1"/>
          </p:cNvSpPr>
          <p:nvPr/>
        </p:nvSpPr>
        <p:spPr bwMode="auto">
          <a:xfrm>
            <a:off x="3309938" y="5407025"/>
            <a:ext cx="3810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cs typeface="Arial" pitchFamily="34" charset="0"/>
              </a:rPr>
              <a:t>CPT</a:t>
            </a:r>
          </a:p>
        </p:txBody>
      </p:sp>
      <p:sp>
        <p:nvSpPr>
          <p:cNvPr id="110703" name="Rectangle 180"/>
          <p:cNvSpPr>
            <a:spLocks noChangeArrowheads="1"/>
          </p:cNvSpPr>
          <p:nvPr/>
        </p:nvSpPr>
        <p:spPr bwMode="auto">
          <a:xfrm>
            <a:off x="238125" y="1333500"/>
            <a:ext cx="955675" cy="152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VUSR</a:t>
            </a:r>
          </a:p>
        </p:txBody>
      </p:sp>
      <p:sp>
        <p:nvSpPr>
          <p:cNvPr id="110704" name="Rectangle 181"/>
          <p:cNvSpPr>
            <a:spLocks noChangeArrowheads="1"/>
          </p:cNvSpPr>
          <p:nvPr/>
        </p:nvSpPr>
        <p:spPr bwMode="auto">
          <a:xfrm>
            <a:off x="1076325" y="1333500"/>
            <a:ext cx="136525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M</a:t>
            </a:r>
          </a:p>
        </p:txBody>
      </p:sp>
      <p:sp>
        <p:nvSpPr>
          <p:cNvPr id="110705" name="Line 182"/>
          <p:cNvSpPr>
            <a:spLocks noChangeShapeType="1"/>
          </p:cNvSpPr>
          <p:nvPr/>
        </p:nvSpPr>
        <p:spPr bwMode="auto">
          <a:xfrm>
            <a:off x="1228725" y="14097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706" name="Line 183"/>
          <p:cNvSpPr>
            <a:spLocks noChangeShapeType="1"/>
          </p:cNvSpPr>
          <p:nvPr/>
        </p:nvSpPr>
        <p:spPr bwMode="auto">
          <a:xfrm>
            <a:off x="1228725" y="161925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707" name="Line 184"/>
          <p:cNvSpPr>
            <a:spLocks noChangeShapeType="1"/>
          </p:cNvSpPr>
          <p:nvPr/>
        </p:nvSpPr>
        <p:spPr bwMode="auto">
          <a:xfrm>
            <a:off x="1228725" y="1743075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6" name="Group 185"/>
          <p:cNvGrpSpPr>
            <a:grpSpLocks/>
          </p:cNvGrpSpPr>
          <p:nvPr/>
        </p:nvGrpSpPr>
        <p:grpSpPr bwMode="auto">
          <a:xfrm>
            <a:off x="6191250" y="3781425"/>
            <a:ext cx="504825" cy="190500"/>
            <a:chOff x="4080" y="2688"/>
            <a:chExt cx="432" cy="120"/>
          </a:xfrm>
        </p:grpSpPr>
        <p:sp>
          <p:nvSpPr>
            <p:cNvPr id="110887" name="Rectangle 186"/>
            <p:cNvSpPr>
              <a:spLocks noChangeArrowheads="1"/>
            </p:cNvSpPr>
            <p:nvPr/>
          </p:nvSpPr>
          <p:spPr bwMode="auto">
            <a:xfrm>
              <a:off x="4080" y="2691"/>
              <a:ext cx="96" cy="5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solidFill>
                    <a:srgbClr val="660066"/>
                  </a:solidFill>
                  <a:latin typeface="Arial Narrow" pitchFamily="34" charset="0"/>
                  <a:cs typeface="Arial" pitchFamily="34" charset="0"/>
                </a:rPr>
                <a:t>S</a:t>
              </a:r>
            </a:p>
          </p:txBody>
        </p:sp>
        <p:sp>
          <p:nvSpPr>
            <p:cNvPr id="110888" name="Rectangle 187"/>
            <p:cNvSpPr>
              <a:spLocks noChangeArrowheads="1"/>
            </p:cNvSpPr>
            <p:nvPr/>
          </p:nvSpPr>
          <p:spPr bwMode="auto">
            <a:xfrm>
              <a:off x="4080" y="2750"/>
              <a:ext cx="96" cy="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solidFill>
                    <a:srgbClr val="660066"/>
                  </a:solidFill>
                  <a:latin typeface="Arial Narrow" pitchFamily="34" charset="0"/>
                  <a:cs typeface="Arial" pitchFamily="34" charset="0"/>
                </a:rPr>
                <a:t>S</a:t>
              </a:r>
            </a:p>
          </p:txBody>
        </p:sp>
        <p:grpSp>
          <p:nvGrpSpPr>
            <p:cNvPr id="27" name="Group 188"/>
            <p:cNvGrpSpPr>
              <a:grpSpLocks/>
            </p:cNvGrpSpPr>
            <p:nvPr/>
          </p:nvGrpSpPr>
          <p:grpSpPr bwMode="auto">
            <a:xfrm>
              <a:off x="4176" y="2688"/>
              <a:ext cx="336" cy="120"/>
              <a:chOff x="4176" y="2664"/>
              <a:chExt cx="336" cy="144"/>
            </a:xfrm>
          </p:grpSpPr>
          <p:sp>
            <p:nvSpPr>
              <p:cNvPr id="110890" name="Rectangle 189"/>
              <p:cNvSpPr>
                <a:spLocks noChangeArrowheads="1"/>
              </p:cNvSpPr>
              <p:nvPr/>
            </p:nvSpPr>
            <p:spPr bwMode="auto">
              <a:xfrm>
                <a:off x="4176" y="2664"/>
                <a:ext cx="336" cy="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7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TPCC</a:t>
                </a:r>
              </a:p>
            </p:txBody>
          </p:sp>
          <p:sp>
            <p:nvSpPr>
              <p:cNvPr id="110891" name="Rectangle 190"/>
              <p:cNvSpPr>
                <a:spLocks noChangeArrowheads="1"/>
              </p:cNvSpPr>
              <p:nvPr/>
            </p:nvSpPr>
            <p:spPr bwMode="auto">
              <a:xfrm>
                <a:off x="4176" y="2736"/>
                <a:ext cx="336" cy="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7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TPTC</a:t>
                </a:r>
              </a:p>
            </p:txBody>
          </p:sp>
        </p:grpSp>
      </p:grpSp>
      <p:grpSp>
        <p:nvGrpSpPr>
          <p:cNvPr id="28" name="Group 191"/>
          <p:cNvGrpSpPr>
            <a:grpSpLocks/>
          </p:cNvGrpSpPr>
          <p:nvPr/>
        </p:nvGrpSpPr>
        <p:grpSpPr bwMode="auto">
          <a:xfrm>
            <a:off x="6191250" y="3552825"/>
            <a:ext cx="504825" cy="190500"/>
            <a:chOff x="4080" y="2688"/>
            <a:chExt cx="432" cy="120"/>
          </a:xfrm>
        </p:grpSpPr>
        <p:sp>
          <p:nvSpPr>
            <p:cNvPr id="110882" name="Rectangle 192"/>
            <p:cNvSpPr>
              <a:spLocks noChangeArrowheads="1"/>
            </p:cNvSpPr>
            <p:nvPr/>
          </p:nvSpPr>
          <p:spPr bwMode="auto">
            <a:xfrm>
              <a:off x="4080" y="2691"/>
              <a:ext cx="96" cy="5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solidFill>
                    <a:srgbClr val="660066"/>
                  </a:solidFill>
                  <a:latin typeface="Arial Narrow" pitchFamily="34" charset="0"/>
                  <a:cs typeface="Arial" pitchFamily="34" charset="0"/>
                </a:rPr>
                <a:t>S</a:t>
              </a:r>
            </a:p>
          </p:txBody>
        </p:sp>
        <p:sp>
          <p:nvSpPr>
            <p:cNvPr id="110883" name="Rectangle 193"/>
            <p:cNvSpPr>
              <a:spLocks noChangeArrowheads="1"/>
            </p:cNvSpPr>
            <p:nvPr/>
          </p:nvSpPr>
          <p:spPr bwMode="auto">
            <a:xfrm>
              <a:off x="4080" y="2750"/>
              <a:ext cx="96" cy="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solidFill>
                    <a:srgbClr val="660066"/>
                  </a:solidFill>
                  <a:latin typeface="Arial Narrow" pitchFamily="34" charset="0"/>
                  <a:cs typeface="Arial" pitchFamily="34" charset="0"/>
                </a:rPr>
                <a:t>S</a:t>
              </a:r>
            </a:p>
          </p:txBody>
        </p:sp>
        <p:grpSp>
          <p:nvGrpSpPr>
            <p:cNvPr id="29" name="Group 194"/>
            <p:cNvGrpSpPr>
              <a:grpSpLocks/>
            </p:cNvGrpSpPr>
            <p:nvPr/>
          </p:nvGrpSpPr>
          <p:grpSpPr bwMode="auto">
            <a:xfrm>
              <a:off x="4176" y="2688"/>
              <a:ext cx="336" cy="120"/>
              <a:chOff x="4176" y="2664"/>
              <a:chExt cx="336" cy="144"/>
            </a:xfrm>
          </p:grpSpPr>
          <p:sp>
            <p:nvSpPr>
              <p:cNvPr id="110885" name="Rectangle 195"/>
              <p:cNvSpPr>
                <a:spLocks noChangeArrowheads="1"/>
              </p:cNvSpPr>
              <p:nvPr/>
            </p:nvSpPr>
            <p:spPr bwMode="auto">
              <a:xfrm>
                <a:off x="4176" y="2664"/>
                <a:ext cx="336" cy="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7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TPCC</a:t>
                </a:r>
              </a:p>
            </p:txBody>
          </p:sp>
          <p:sp>
            <p:nvSpPr>
              <p:cNvPr id="110886" name="Rectangle 196"/>
              <p:cNvSpPr>
                <a:spLocks noChangeArrowheads="1"/>
              </p:cNvSpPr>
              <p:nvPr/>
            </p:nvSpPr>
            <p:spPr bwMode="auto">
              <a:xfrm>
                <a:off x="4176" y="2736"/>
                <a:ext cx="336" cy="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7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TPTC</a:t>
                </a:r>
              </a:p>
            </p:txBody>
          </p:sp>
        </p:grpSp>
      </p:grpSp>
      <p:grpSp>
        <p:nvGrpSpPr>
          <p:cNvPr id="30" name="Group 197"/>
          <p:cNvGrpSpPr>
            <a:grpSpLocks/>
          </p:cNvGrpSpPr>
          <p:nvPr/>
        </p:nvGrpSpPr>
        <p:grpSpPr bwMode="auto">
          <a:xfrm>
            <a:off x="6191250" y="3324225"/>
            <a:ext cx="504825" cy="190500"/>
            <a:chOff x="4080" y="2688"/>
            <a:chExt cx="432" cy="120"/>
          </a:xfrm>
        </p:grpSpPr>
        <p:sp>
          <p:nvSpPr>
            <p:cNvPr id="110877" name="Rectangle 198"/>
            <p:cNvSpPr>
              <a:spLocks noChangeArrowheads="1"/>
            </p:cNvSpPr>
            <p:nvPr/>
          </p:nvSpPr>
          <p:spPr bwMode="auto">
            <a:xfrm>
              <a:off x="4080" y="2691"/>
              <a:ext cx="96" cy="5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solidFill>
                    <a:srgbClr val="660066"/>
                  </a:solidFill>
                  <a:latin typeface="Arial Narrow" pitchFamily="34" charset="0"/>
                  <a:cs typeface="Arial" pitchFamily="34" charset="0"/>
                </a:rPr>
                <a:t>S</a:t>
              </a:r>
            </a:p>
          </p:txBody>
        </p:sp>
        <p:sp>
          <p:nvSpPr>
            <p:cNvPr id="110878" name="Rectangle 199"/>
            <p:cNvSpPr>
              <a:spLocks noChangeArrowheads="1"/>
            </p:cNvSpPr>
            <p:nvPr/>
          </p:nvSpPr>
          <p:spPr bwMode="auto">
            <a:xfrm>
              <a:off x="4080" y="2750"/>
              <a:ext cx="96" cy="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solidFill>
                    <a:srgbClr val="660066"/>
                  </a:solidFill>
                  <a:latin typeface="Arial Narrow" pitchFamily="34" charset="0"/>
                  <a:cs typeface="Arial" pitchFamily="34" charset="0"/>
                </a:rPr>
                <a:t>S</a:t>
              </a:r>
            </a:p>
          </p:txBody>
        </p:sp>
        <p:grpSp>
          <p:nvGrpSpPr>
            <p:cNvPr id="31" name="Group 200"/>
            <p:cNvGrpSpPr>
              <a:grpSpLocks/>
            </p:cNvGrpSpPr>
            <p:nvPr/>
          </p:nvGrpSpPr>
          <p:grpSpPr bwMode="auto">
            <a:xfrm>
              <a:off x="4176" y="2688"/>
              <a:ext cx="336" cy="120"/>
              <a:chOff x="4176" y="2664"/>
              <a:chExt cx="336" cy="144"/>
            </a:xfrm>
          </p:grpSpPr>
          <p:sp>
            <p:nvSpPr>
              <p:cNvPr id="110880" name="Rectangle 201"/>
              <p:cNvSpPr>
                <a:spLocks noChangeArrowheads="1"/>
              </p:cNvSpPr>
              <p:nvPr/>
            </p:nvSpPr>
            <p:spPr bwMode="auto">
              <a:xfrm>
                <a:off x="4176" y="2664"/>
                <a:ext cx="336" cy="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7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TPCC</a:t>
                </a:r>
              </a:p>
            </p:txBody>
          </p:sp>
          <p:sp>
            <p:nvSpPr>
              <p:cNvPr id="110881" name="Rectangle 202"/>
              <p:cNvSpPr>
                <a:spLocks noChangeArrowheads="1"/>
              </p:cNvSpPr>
              <p:nvPr/>
            </p:nvSpPr>
            <p:spPr bwMode="auto">
              <a:xfrm>
                <a:off x="4176" y="2736"/>
                <a:ext cx="336" cy="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7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TPTC</a:t>
                </a:r>
              </a:p>
            </p:txBody>
          </p:sp>
        </p:grpSp>
      </p:grpSp>
      <p:sp>
        <p:nvSpPr>
          <p:cNvPr id="110711" name="Rectangle 203"/>
          <p:cNvSpPr>
            <a:spLocks noChangeArrowheads="1"/>
          </p:cNvSpPr>
          <p:nvPr/>
        </p:nvSpPr>
        <p:spPr bwMode="auto">
          <a:xfrm>
            <a:off x="5438775" y="3343275"/>
            <a:ext cx="390525" cy="190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en-US" sz="7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SCR</a:t>
            </a:r>
          </a:p>
          <a:p>
            <a:pPr algn="ctr">
              <a:lnSpc>
                <a:spcPct val="80000"/>
              </a:lnSpc>
            </a:pPr>
            <a:r>
              <a:rPr lang="en-US" sz="7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CPU /2</a:t>
            </a:r>
          </a:p>
        </p:txBody>
      </p:sp>
      <p:sp>
        <p:nvSpPr>
          <p:cNvPr id="110712" name="Rectangle 204"/>
          <p:cNvSpPr>
            <a:spLocks noChangeArrowheads="1"/>
          </p:cNvSpPr>
          <p:nvPr/>
        </p:nvSpPr>
        <p:spPr bwMode="auto">
          <a:xfrm>
            <a:off x="5438775" y="3562350"/>
            <a:ext cx="390525" cy="190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en-US" sz="7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SCR</a:t>
            </a:r>
          </a:p>
          <a:p>
            <a:pPr algn="ctr">
              <a:lnSpc>
                <a:spcPct val="80000"/>
              </a:lnSpc>
            </a:pPr>
            <a:r>
              <a:rPr lang="en-US" sz="7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CPU / 3</a:t>
            </a:r>
          </a:p>
        </p:txBody>
      </p:sp>
      <p:sp>
        <p:nvSpPr>
          <p:cNvPr id="110713" name="Rectangle 205"/>
          <p:cNvSpPr>
            <a:spLocks noChangeArrowheads="1"/>
          </p:cNvSpPr>
          <p:nvPr/>
        </p:nvSpPr>
        <p:spPr bwMode="auto">
          <a:xfrm>
            <a:off x="5438775" y="3781425"/>
            <a:ext cx="390525" cy="190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en-US" sz="7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SCR</a:t>
            </a:r>
          </a:p>
          <a:p>
            <a:pPr algn="ctr">
              <a:lnSpc>
                <a:spcPct val="80000"/>
              </a:lnSpc>
            </a:pPr>
            <a:r>
              <a:rPr lang="en-US" sz="7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CPU / 3</a:t>
            </a:r>
          </a:p>
        </p:txBody>
      </p:sp>
      <p:grpSp>
        <p:nvGrpSpPr>
          <p:cNvPr id="1559680" name="Group 206"/>
          <p:cNvGrpSpPr>
            <a:grpSpLocks/>
          </p:cNvGrpSpPr>
          <p:nvPr/>
        </p:nvGrpSpPr>
        <p:grpSpPr bwMode="auto">
          <a:xfrm>
            <a:off x="7210425" y="5735638"/>
            <a:ext cx="1404938" cy="941387"/>
            <a:chOff x="5016" y="2113"/>
            <a:chExt cx="885" cy="593"/>
          </a:xfrm>
        </p:grpSpPr>
        <p:grpSp>
          <p:nvGrpSpPr>
            <p:cNvPr id="1559681" name="Group 207"/>
            <p:cNvGrpSpPr>
              <a:grpSpLocks/>
            </p:cNvGrpSpPr>
            <p:nvPr/>
          </p:nvGrpSpPr>
          <p:grpSpPr bwMode="auto">
            <a:xfrm>
              <a:off x="5325" y="2160"/>
              <a:ext cx="576" cy="96"/>
              <a:chOff x="4752" y="1680"/>
              <a:chExt cx="576" cy="144"/>
            </a:xfrm>
          </p:grpSpPr>
          <p:sp>
            <p:nvSpPr>
              <p:cNvPr id="110875" name="Rectangle 208"/>
              <p:cNvSpPr>
                <a:spLocks noChangeArrowheads="1"/>
              </p:cNvSpPr>
              <p:nvPr/>
            </p:nvSpPr>
            <p:spPr bwMode="auto">
              <a:xfrm>
                <a:off x="4752" y="1680"/>
                <a:ext cx="576" cy="1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Timer</a:t>
                </a:r>
              </a:p>
            </p:txBody>
          </p:sp>
          <p:sp>
            <p:nvSpPr>
              <p:cNvPr id="110876" name="Rectangle 209"/>
              <p:cNvSpPr>
                <a:spLocks noChangeArrowheads="1"/>
              </p:cNvSpPr>
              <p:nvPr/>
            </p:nvSpPr>
            <p:spPr bwMode="auto">
              <a:xfrm>
                <a:off x="4752" y="1680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900">
                    <a:solidFill>
                      <a:srgbClr val="660066"/>
                    </a:solidFill>
                    <a:latin typeface="Arial Narrow" pitchFamily="34" charset="0"/>
                    <a:cs typeface="Arial" pitchFamily="34" charset="0"/>
                  </a:rPr>
                  <a:t>S</a:t>
                </a:r>
              </a:p>
            </p:txBody>
          </p:sp>
        </p:grpSp>
        <p:grpSp>
          <p:nvGrpSpPr>
            <p:cNvPr id="1559682" name="Group 210"/>
            <p:cNvGrpSpPr>
              <a:grpSpLocks/>
            </p:cNvGrpSpPr>
            <p:nvPr/>
          </p:nvGrpSpPr>
          <p:grpSpPr bwMode="auto">
            <a:xfrm>
              <a:off x="5325" y="2274"/>
              <a:ext cx="576" cy="96"/>
              <a:chOff x="4752" y="1680"/>
              <a:chExt cx="576" cy="144"/>
            </a:xfrm>
          </p:grpSpPr>
          <p:sp>
            <p:nvSpPr>
              <p:cNvPr id="110873" name="Rectangle 211"/>
              <p:cNvSpPr>
                <a:spLocks noChangeArrowheads="1"/>
              </p:cNvSpPr>
              <p:nvPr/>
            </p:nvSpPr>
            <p:spPr bwMode="auto">
              <a:xfrm>
                <a:off x="4752" y="1680"/>
                <a:ext cx="576" cy="1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GPIO</a:t>
                </a:r>
              </a:p>
            </p:txBody>
          </p:sp>
          <p:sp>
            <p:nvSpPr>
              <p:cNvPr id="110874" name="Rectangle 212"/>
              <p:cNvSpPr>
                <a:spLocks noChangeArrowheads="1"/>
              </p:cNvSpPr>
              <p:nvPr/>
            </p:nvSpPr>
            <p:spPr bwMode="auto">
              <a:xfrm>
                <a:off x="4752" y="1680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900">
                    <a:solidFill>
                      <a:srgbClr val="660066"/>
                    </a:solidFill>
                    <a:latin typeface="Arial Narrow" pitchFamily="34" charset="0"/>
                    <a:cs typeface="Arial" pitchFamily="34" charset="0"/>
                  </a:rPr>
                  <a:t>S</a:t>
                </a:r>
              </a:p>
            </p:txBody>
          </p:sp>
        </p:grpSp>
        <p:grpSp>
          <p:nvGrpSpPr>
            <p:cNvPr id="1559684" name="Group 213"/>
            <p:cNvGrpSpPr>
              <a:grpSpLocks/>
            </p:cNvGrpSpPr>
            <p:nvPr/>
          </p:nvGrpSpPr>
          <p:grpSpPr bwMode="auto">
            <a:xfrm>
              <a:off x="5325" y="2388"/>
              <a:ext cx="576" cy="96"/>
              <a:chOff x="4752" y="1680"/>
              <a:chExt cx="576" cy="144"/>
            </a:xfrm>
          </p:grpSpPr>
          <p:sp>
            <p:nvSpPr>
              <p:cNvPr id="110871" name="Rectangle 214"/>
              <p:cNvSpPr>
                <a:spLocks noChangeArrowheads="1"/>
              </p:cNvSpPr>
              <p:nvPr/>
            </p:nvSpPr>
            <p:spPr bwMode="auto">
              <a:xfrm>
                <a:off x="4752" y="1680"/>
                <a:ext cx="576" cy="1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I2C</a:t>
                </a:r>
              </a:p>
            </p:txBody>
          </p:sp>
          <p:sp>
            <p:nvSpPr>
              <p:cNvPr id="110872" name="Rectangle 215"/>
              <p:cNvSpPr>
                <a:spLocks noChangeArrowheads="1"/>
              </p:cNvSpPr>
              <p:nvPr/>
            </p:nvSpPr>
            <p:spPr bwMode="auto">
              <a:xfrm>
                <a:off x="4752" y="1680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900">
                    <a:solidFill>
                      <a:srgbClr val="660066"/>
                    </a:solidFill>
                    <a:latin typeface="Arial Narrow" pitchFamily="34" charset="0"/>
                    <a:cs typeface="Arial" pitchFamily="34" charset="0"/>
                  </a:rPr>
                  <a:t>S</a:t>
                </a:r>
              </a:p>
            </p:txBody>
          </p:sp>
        </p:grpSp>
        <p:grpSp>
          <p:nvGrpSpPr>
            <p:cNvPr id="1559685" name="Group 216"/>
            <p:cNvGrpSpPr>
              <a:grpSpLocks/>
            </p:cNvGrpSpPr>
            <p:nvPr/>
          </p:nvGrpSpPr>
          <p:grpSpPr bwMode="auto">
            <a:xfrm>
              <a:off x="5325" y="2496"/>
              <a:ext cx="576" cy="96"/>
              <a:chOff x="4752" y="1680"/>
              <a:chExt cx="576" cy="144"/>
            </a:xfrm>
          </p:grpSpPr>
          <p:sp>
            <p:nvSpPr>
              <p:cNvPr id="110869" name="Rectangle 217"/>
              <p:cNvSpPr>
                <a:spLocks noChangeArrowheads="1"/>
              </p:cNvSpPr>
              <p:nvPr/>
            </p:nvSpPr>
            <p:spPr bwMode="auto">
              <a:xfrm>
                <a:off x="4752" y="1680"/>
                <a:ext cx="576" cy="1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INTC</a:t>
                </a:r>
              </a:p>
            </p:txBody>
          </p:sp>
          <p:sp>
            <p:nvSpPr>
              <p:cNvPr id="110870" name="Rectangle 218"/>
              <p:cNvSpPr>
                <a:spLocks noChangeArrowheads="1"/>
              </p:cNvSpPr>
              <p:nvPr/>
            </p:nvSpPr>
            <p:spPr bwMode="auto">
              <a:xfrm>
                <a:off x="4752" y="1680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900">
                    <a:solidFill>
                      <a:srgbClr val="660066"/>
                    </a:solidFill>
                    <a:latin typeface="Arial Narrow" pitchFamily="34" charset="0"/>
                    <a:cs typeface="Arial" pitchFamily="34" charset="0"/>
                  </a:rPr>
                  <a:t>S</a:t>
                </a:r>
              </a:p>
            </p:txBody>
          </p:sp>
        </p:grpSp>
        <p:grpSp>
          <p:nvGrpSpPr>
            <p:cNvPr id="1559686" name="Group 219"/>
            <p:cNvGrpSpPr>
              <a:grpSpLocks/>
            </p:cNvGrpSpPr>
            <p:nvPr/>
          </p:nvGrpSpPr>
          <p:grpSpPr bwMode="auto">
            <a:xfrm>
              <a:off x="5325" y="2610"/>
              <a:ext cx="576" cy="96"/>
              <a:chOff x="4752" y="1680"/>
              <a:chExt cx="576" cy="144"/>
            </a:xfrm>
          </p:grpSpPr>
          <p:sp>
            <p:nvSpPr>
              <p:cNvPr id="110867" name="Rectangle 220"/>
              <p:cNvSpPr>
                <a:spLocks noChangeArrowheads="1"/>
              </p:cNvSpPr>
              <p:nvPr/>
            </p:nvSpPr>
            <p:spPr bwMode="auto">
              <a:xfrm>
                <a:off x="4752" y="1680"/>
                <a:ext cx="576" cy="144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UART</a:t>
                </a:r>
              </a:p>
            </p:txBody>
          </p:sp>
          <p:sp>
            <p:nvSpPr>
              <p:cNvPr id="110868" name="Rectangle 221"/>
              <p:cNvSpPr>
                <a:spLocks noChangeArrowheads="1"/>
              </p:cNvSpPr>
              <p:nvPr/>
            </p:nvSpPr>
            <p:spPr bwMode="auto">
              <a:xfrm>
                <a:off x="4752" y="1680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900">
                    <a:solidFill>
                      <a:srgbClr val="660066"/>
                    </a:solidFill>
                    <a:latin typeface="Arial Narrow" pitchFamily="34" charset="0"/>
                    <a:cs typeface="Arial" pitchFamily="34" charset="0"/>
                  </a:rPr>
                  <a:t>S</a:t>
                </a:r>
              </a:p>
            </p:txBody>
          </p:sp>
        </p:grpSp>
        <p:sp>
          <p:nvSpPr>
            <p:cNvPr id="110861" name="Line 222"/>
            <p:cNvSpPr>
              <a:spLocks noChangeShapeType="1"/>
            </p:cNvSpPr>
            <p:nvPr/>
          </p:nvSpPr>
          <p:spPr bwMode="auto">
            <a:xfrm>
              <a:off x="5034" y="220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62" name="Line 223"/>
            <p:cNvSpPr>
              <a:spLocks noChangeShapeType="1"/>
            </p:cNvSpPr>
            <p:nvPr/>
          </p:nvSpPr>
          <p:spPr bwMode="auto">
            <a:xfrm>
              <a:off x="5034" y="23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63" name="Line 224"/>
            <p:cNvSpPr>
              <a:spLocks noChangeShapeType="1"/>
            </p:cNvSpPr>
            <p:nvPr/>
          </p:nvSpPr>
          <p:spPr bwMode="auto">
            <a:xfrm>
              <a:off x="5034" y="2433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64" name="Line 225"/>
            <p:cNvSpPr>
              <a:spLocks noChangeShapeType="1"/>
            </p:cNvSpPr>
            <p:nvPr/>
          </p:nvSpPr>
          <p:spPr bwMode="auto">
            <a:xfrm>
              <a:off x="5034" y="254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65" name="Line 226"/>
            <p:cNvSpPr>
              <a:spLocks noChangeShapeType="1"/>
            </p:cNvSpPr>
            <p:nvPr/>
          </p:nvSpPr>
          <p:spPr bwMode="auto">
            <a:xfrm>
              <a:off x="5034" y="265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66" name="Text Box 227"/>
            <p:cNvSpPr txBox="1">
              <a:spLocks noChangeArrowheads="1"/>
            </p:cNvSpPr>
            <p:nvPr/>
          </p:nvSpPr>
          <p:spPr bwMode="auto">
            <a:xfrm>
              <a:off x="5016" y="2113"/>
              <a:ext cx="287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700">
                  <a:solidFill>
                    <a:srgbClr val="000000"/>
                  </a:solidFill>
                  <a:latin typeface="Arial Narrow" pitchFamily="34" charset="0"/>
                  <a:cs typeface="Arial" pitchFamily="34" charset="0"/>
                </a:rPr>
                <a:t>X8 / x16</a:t>
              </a:r>
            </a:p>
          </p:txBody>
        </p:sp>
      </p:grpSp>
      <p:grpSp>
        <p:nvGrpSpPr>
          <p:cNvPr id="1559687" name="Group 228"/>
          <p:cNvGrpSpPr>
            <a:grpSpLocks/>
          </p:cNvGrpSpPr>
          <p:nvPr/>
        </p:nvGrpSpPr>
        <p:grpSpPr bwMode="auto">
          <a:xfrm>
            <a:off x="7234238" y="5248275"/>
            <a:ext cx="1993900" cy="514350"/>
            <a:chOff x="4554" y="3906"/>
            <a:chExt cx="1256" cy="324"/>
          </a:xfrm>
        </p:grpSpPr>
        <p:grpSp>
          <p:nvGrpSpPr>
            <p:cNvPr id="1559688" name="Group 229"/>
            <p:cNvGrpSpPr>
              <a:grpSpLocks/>
            </p:cNvGrpSpPr>
            <p:nvPr/>
          </p:nvGrpSpPr>
          <p:grpSpPr bwMode="auto">
            <a:xfrm>
              <a:off x="4845" y="3906"/>
              <a:ext cx="576" cy="96"/>
              <a:chOff x="4752" y="1680"/>
              <a:chExt cx="576" cy="144"/>
            </a:xfrm>
          </p:grpSpPr>
          <p:sp>
            <p:nvSpPr>
              <p:cNvPr id="110854" name="Rectangle 230"/>
              <p:cNvSpPr>
                <a:spLocks noChangeArrowheads="1"/>
              </p:cNvSpPr>
              <p:nvPr/>
            </p:nvSpPr>
            <p:spPr bwMode="auto">
              <a:xfrm>
                <a:off x="4752" y="1680"/>
                <a:ext cx="576" cy="1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SEC_CTL</a:t>
                </a:r>
              </a:p>
            </p:txBody>
          </p:sp>
          <p:sp>
            <p:nvSpPr>
              <p:cNvPr id="110855" name="Rectangle 231"/>
              <p:cNvSpPr>
                <a:spLocks noChangeArrowheads="1"/>
              </p:cNvSpPr>
              <p:nvPr/>
            </p:nvSpPr>
            <p:spPr bwMode="auto">
              <a:xfrm>
                <a:off x="4752" y="1680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900">
                    <a:solidFill>
                      <a:srgbClr val="660066"/>
                    </a:solidFill>
                    <a:latin typeface="Arial Narrow" pitchFamily="34" charset="0"/>
                    <a:cs typeface="Arial" pitchFamily="34" charset="0"/>
                  </a:rPr>
                  <a:t>S</a:t>
                </a:r>
              </a:p>
            </p:txBody>
          </p:sp>
        </p:grpSp>
        <p:grpSp>
          <p:nvGrpSpPr>
            <p:cNvPr id="1559689" name="Group 232"/>
            <p:cNvGrpSpPr>
              <a:grpSpLocks/>
            </p:cNvGrpSpPr>
            <p:nvPr/>
          </p:nvGrpSpPr>
          <p:grpSpPr bwMode="auto">
            <a:xfrm>
              <a:off x="4845" y="4020"/>
              <a:ext cx="576" cy="96"/>
              <a:chOff x="4752" y="1680"/>
              <a:chExt cx="576" cy="144"/>
            </a:xfrm>
          </p:grpSpPr>
          <p:sp>
            <p:nvSpPr>
              <p:cNvPr id="110852" name="Rectangle 233"/>
              <p:cNvSpPr>
                <a:spLocks noChangeArrowheads="1"/>
              </p:cNvSpPr>
              <p:nvPr/>
            </p:nvSpPr>
            <p:spPr bwMode="auto">
              <a:xfrm>
                <a:off x="4752" y="1680"/>
                <a:ext cx="576" cy="1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PLL_CTL</a:t>
                </a:r>
              </a:p>
            </p:txBody>
          </p:sp>
          <p:sp>
            <p:nvSpPr>
              <p:cNvPr id="110853" name="Rectangle 234"/>
              <p:cNvSpPr>
                <a:spLocks noChangeArrowheads="1"/>
              </p:cNvSpPr>
              <p:nvPr/>
            </p:nvSpPr>
            <p:spPr bwMode="auto">
              <a:xfrm>
                <a:off x="4752" y="1680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900">
                    <a:solidFill>
                      <a:srgbClr val="660066"/>
                    </a:solidFill>
                    <a:latin typeface="Arial Narrow" pitchFamily="34" charset="0"/>
                    <a:cs typeface="Arial" pitchFamily="34" charset="0"/>
                  </a:rPr>
                  <a:t>S</a:t>
                </a:r>
              </a:p>
            </p:txBody>
          </p:sp>
        </p:grpSp>
        <p:sp>
          <p:nvSpPr>
            <p:cNvPr id="110843" name="Text Box 235"/>
            <p:cNvSpPr txBox="1">
              <a:spLocks noChangeArrowheads="1"/>
            </p:cNvSpPr>
            <p:nvPr/>
          </p:nvSpPr>
          <p:spPr bwMode="auto">
            <a:xfrm>
              <a:off x="5399" y="3990"/>
              <a:ext cx="41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900">
                  <a:solidFill>
                    <a:srgbClr val="0000CC"/>
                  </a:solidFill>
                  <a:latin typeface="Arial Narrow" pitchFamily="34" charset="0"/>
                  <a:cs typeface="Arial" pitchFamily="34" charset="0"/>
                </a:rPr>
                <a:t>Global </a:t>
              </a:r>
            </a:p>
            <a:p>
              <a:pPr algn="l"/>
              <a:r>
                <a:rPr lang="en-US" sz="900">
                  <a:solidFill>
                    <a:srgbClr val="0000CC"/>
                  </a:solidFill>
                  <a:latin typeface="Arial Narrow" pitchFamily="34" charset="0"/>
                  <a:cs typeface="Arial" pitchFamily="34" charset="0"/>
                </a:rPr>
                <a:t>Timestamp</a:t>
              </a:r>
            </a:p>
          </p:txBody>
        </p:sp>
        <p:grpSp>
          <p:nvGrpSpPr>
            <p:cNvPr id="1559690" name="Group 236"/>
            <p:cNvGrpSpPr>
              <a:grpSpLocks/>
            </p:cNvGrpSpPr>
            <p:nvPr/>
          </p:nvGrpSpPr>
          <p:grpSpPr bwMode="auto">
            <a:xfrm>
              <a:off x="4842" y="4134"/>
              <a:ext cx="576" cy="96"/>
              <a:chOff x="4752" y="1680"/>
              <a:chExt cx="576" cy="144"/>
            </a:xfrm>
          </p:grpSpPr>
          <p:sp>
            <p:nvSpPr>
              <p:cNvPr id="110850" name="Rectangle 237"/>
              <p:cNvSpPr>
                <a:spLocks noChangeArrowheads="1"/>
              </p:cNvSpPr>
              <p:nvPr/>
            </p:nvSpPr>
            <p:spPr bwMode="auto">
              <a:xfrm>
                <a:off x="4752" y="1680"/>
                <a:ext cx="576" cy="144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90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rPr>
                  <a:t>Bootcfg</a:t>
                </a:r>
              </a:p>
            </p:txBody>
          </p:sp>
          <p:sp>
            <p:nvSpPr>
              <p:cNvPr id="110851" name="Rectangle 238"/>
              <p:cNvSpPr>
                <a:spLocks noChangeArrowheads="1"/>
              </p:cNvSpPr>
              <p:nvPr/>
            </p:nvSpPr>
            <p:spPr bwMode="auto">
              <a:xfrm>
                <a:off x="4752" y="1680"/>
                <a:ext cx="96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900">
                    <a:solidFill>
                      <a:srgbClr val="660066"/>
                    </a:solidFill>
                    <a:latin typeface="Arial Narrow" pitchFamily="34" charset="0"/>
                    <a:cs typeface="Arial" pitchFamily="34" charset="0"/>
                  </a:rPr>
                  <a:t>S</a:t>
                </a:r>
              </a:p>
            </p:txBody>
          </p:sp>
        </p:grpSp>
        <p:sp>
          <p:nvSpPr>
            <p:cNvPr id="110845" name="Line 239"/>
            <p:cNvSpPr>
              <a:spLocks noChangeShapeType="1"/>
            </p:cNvSpPr>
            <p:nvPr/>
          </p:nvSpPr>
          <p:spPr bwMode="auto">
            <a:xfrm>
              <a:off x="4554" y="395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46" name="Line 240"/>
            <p:cNvSpPr>
              <a:spLocks noChangeShapeType="1"/>
            </p:cNvSpPr>
            <p:nvPr/>
          </p:nvSpPr>
          <p:spPr bwMode="auto">
            <a:xfrm>
              <a:off x="4554" y="407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47" name="Line 241"/>
            <p:cNvSpPr>
              <a:spLocks noChangeShapeType="1"/>
            </p:cNvSpPr>
            <p:nvPr/>
          </p:nvSpPr>
          <p:spPr bwMode="auto">
            <a:xfrm>
              <a:off x="4554" y="4183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48" name="Line 242"/>
            <p:cNvSpPr>
              <a:spLocks noChangeShapeType="1"/>
            </p:cNvSpPr>
            <p:nvPr/>
          </p:nvSpPr>
          <p:spPr bwMode="auto">
            <a:xfrm flipH="1">
              <a:off x="5352" y="4074"/>
              <a:ext cx="96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49" name="Oval 243"/>
            <p:cNvSpPr>
              <a:spLocks noChangeArrowheads="1"/>
            </p:cNvSpPr>
            <p:nvPr/>
          </p:nvSpPr>
          <p:spPr bwMode="auto">
            <a:xfrm>
              <a:off x="5336" y="4060"/>
              <a:ext cx="27" cy="2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sp>
        <p:nvSpPr>
          <p:cNvPr id="110716" name="Rectangle 244"/>
          <p:cNvSpPr>
            <a:spLocks noChangeArrowheads="1"/>
          </p:cNvSpPr>
          <p:nvPr/>
        </p:nvSpPr>
        <p:spPr bwMode="auto">
          <a:xfrm>
            <a:off x="4191000" y="476250"/>
            <a:ext cx="955675" cy="152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VUSR</a:t>
            </a:r>
          </a:p>
        </p:txBody>
      </p:sp>
      <p:sp>
        <p:nvSpPr>
          <p:cNvPr id="110717" name="Rectangle 245"/>
          <p:cNvSpPr>
            <a:spLocks noChangeArrowheads="1"/>
          </p:cNvSpPr>
          <p:nvPr/>
        </p:nvSpPr>
        <p:spPr bwMode="auto">
          <a:xfrm>
            <a:off x="4191000" y="476250"/>
            <a:ext cx="136525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718" name="Line 246"/>
          <p:cNvSpPr>
            <a:spLocks noChangeShapeType="1"/>
          </p:cNvSpPr>
          <p:nvPr/>
        </p:nvSpPr>
        <p:spPr bwMode="auto">
          <a:xfrm>
            <a:off x="2914650" y="552450"/>
            <a:ext cx="1266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59799" name="Rectangle 247"/>
          <p:cNvSpPr>
            <a:spLocks noChangeArrowheads="1"/>
          </p:cNvSpPr>
          <p:nvPr/>
        </p:nvSpPr>
        <p:spPr bwMode="auto">
          <a:xfrm>
            <a:off x="5143500" y="781050"/>
            <a:ext cx="352425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cs typeface="Arial" pitchFamily="34" charset="0"/>
              </a:rPr>
              <a:t>CPT</a:t>
            </a:r>
          </a:p>
        </p:txBody>
      </p:sp>
      <p:sp>
        <p:nvSpPr>
          <p:cNvPr id="1559800" name="Rectangle 248"/>
          <p:cNvSpPr>
            <a:spLocks noChangeArrowheads="1"/>
          </p:cNvSpPr>
          <p:nvPr/>
        </p:nvSpPr>
        <p:spPr bwMode="auto">
          <a:xfrm>
            <a:off x="5578475" y="663575"/>
            <a:ext cx="8509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for EMIF_DDR3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(36b)</a:t>
            </a:r>
          </a:p>
        </p:txBody>
      </p:sp>
      <p:sp>
        <p:nvSpPr>
          <p:cNvPr id="1559801" name="Freeform 249"/>
          <p:cNvSpPr>
            <a:spLocks/>
          </p:cNvSpPr>
          <p:nvPr/>
        </p:nvSpPr>
        <p:spPr bwMode="auto">
          <a:xfrm>
            <a:off x="5467350" y="771525"/>
            <a:ext cx="225425" cy="171450"/>
          </a:xfrm>
          <a:custGeom>
            <a:avLst/>
            <a:gdLst>
              <a:gd name="T0" fmla="*/ 2147483647 w 142"/>
              <a:gd name="T1" fmla="*/ 0 h 108"/>
              <a:gd name="T2" fmla="*/ 2147483647 w 142"/>
              <a:gd name="T3" fmla="*/ 2147483647 h 108"/>
              <a:gd name="T4" fmla="*/ 2147483647 w 142"/>
              <a:gd name="T5" fmla="*/ 2147483647 h 108"/>
              <a:gd name="T6" fmla="*/ 0 w 142"/>
              <a:gd name="T7" fmla="*/ 2147483647 h 108"/>
              <a:gd name="T8" fmla="*/ 0 60000 65536"/>
              <a:gd name="T9" fmla="*/ 0 60000 65536"/>
              <a:gd name="T10" fmla="*/ 0 60000 65536"/>
              <a:gd name="T11" fmla="*/ 0 60000 65536"/>
              <a:gd name="T12" fmla="*/ 0 w 142"/>
              <a:gd name="T13" fmla="*/ 0 h 108"/>
              <a:gd name="T14" fmla="*/ 142 w 142"/>
              <a:gd name="T15" fmla="*/ 108 h 1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2" h="108">
                <a:moveTo>
                  <a:pt x="102" y="0"/>
                </a:moveTo>
                <a:cubicBezTo>
                  <a:pt x="78" y="15"/>
                  <a:pt x="55" y="30"/>
                  <a:pt x="60" y="42"/>
                </a:cubicBezTo>
                <a:cubicBezTo>
                  <a:pt x="65" y="54"/>
                  <a:pt x="142" y="61"/>
                  <a:pt x="132" y="72"/>
                </a:cubicBezTo>
                <a:cubicBezTo>
                  <a:pt x="122" y="83"/>
                  <a:pt x="61" y="95"/>
                  <a:pt x="0" y="108"/>
                </a:cubicBezTo>
              </a:path>
            </a:pathLst>
          </a:custGeom>
          <a:noFill/>
          <a:ln w="952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59802" name="Rectangle 250"/>
          <p:cNvSpPr>
            <a:spLocks noChangeArrowheads="1"/>
          </p:cNvSpPr>
          <p:nvPr/>
        </p:nvSpPr>
        <p:spPr bwMode="auto">
          <a:xfrm>
            <a:off x="4629150" y="1266825"/>
            <a:ext cx="352425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cs typeface="Arial" pitchFamily="34" charset="0"/>
              </a:rPr>
              <a:t>CPT</a:t>
            </a:r>
          </a:p>
        </p:txBody>
      </p:sp>
      <p:sp>
        <p:nvSpPr>
          <p:cNvPr id="1559803" name="Rectangle 251"/>
          <p:cNvSpPr>
            <a:spLocks noChangeArrowheads="1"/>
          </p:cNvSpPr>
          <p:nvPr/>
        </p:nvSpPr>
        <p:spPr bwMode="auto">
          <a:xfrm>
            <a:off x="4705350" y="1323975"/>
            <a:ext cx="352425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cs typeface="Arial" pitchFamily="34" charset="0"/>
              </a:rPr>
              <a:t>CPT</a:t>
            </a:r>
          </a:p>
        </p:txBody>
      </p:sp>
      <p:sp>
        <p:nvSpPr>
          <p:cNvPr id="1559804" name="Rectangle 252"/>
          <p:cNvSpPr>
            <a:spLocks noChangeArrowheads="1"/>
          </p:cNvSpPr>
          <p:nvPr/>
        </p:nvSpPr>
        <p:spPr bwMode="auto">
          <a:xfrm>
            <a:off x="5314950" y="1254125"/>
            <a:ext cx="9271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4 CPTs for SRAM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(36b)</a:t>
            </a:r>
          </a:p>
        </p:txBody>
      </p:sp>
      <p:sp>
        <p:nvSpPr>
          <p:cNvPr id="1559805" name="Freeform 253"/>
          <p:cNvSpPr>
            <a:spLocks/>
          </p:cNvSpPr>
          <p:nvPr/>
        </p:nvSpPr>
        <p:spPr bwMode="auto">
          <a:xfrm>
            <a:off x="5238750" y="1362075"/>
            <a:ext cx="225425" cy="171450"/>
          </a:xfrm>
          <a:custGeom>
            <a:avLst/>
            <a:gdLst>
              <a:gd name="T0" fmla="*/ 2147483647 w 142"/>
              <a:gd name="T1" fmla="*/ 0 h 108"/>
              <a:gd name="T2" fmla="*/ 2147483647 w 142"/>
              <a:gd name="T3" fmla="*/ 2147483647 h 108"/>
              <a:gd name="T4" fmla="*/ 2147483647 w 142"/>
              <a:gd name="T5" fmla="*/ 2147483647 h 108"/>
              <a:gd name="T6" fmla="*/ 0 w 142"/>
              <a:gd name="T7" fmla="*/ 2147483647 h 108"/>
              <a:gd name="T8" fmla="*/ 0 60000 65536"/>
              <a:gd name="T9" fmla="*/ 0 60000 65536"/>
              <a:gd name="T10" fmla="*/ 0 60000 65536"/>
              <a:gd name="T11" fmla="*/ 0 60000 65536"/>
              <a:gd name="T12" fmla="*/ 0 w 142"/>
              <a:gd name="T13" fmla="*/ 0 h 108"/>
              <a:gd name="T14" fmla="*/ 142 w 142"/>
              <a:gd name="T15" fmla="*/ 108 h 1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2" h="108">
                <a:moveTo>
                  <a:pt x="102" y="0"/>
                </a:moveTo>
                <a:cubicBezTo>
                  <a:pt x="78" y="15"/>
                  <a:pt x="55" y="30"/>
                  <a:pt x="60" y="42"/>
                </a:cubicBezTo>
                <a:cubicBezTo>
                  <a:pt x="65" y="54"/>
                  <a:pt x="142" y="61"/>
                  <a:pt x="132" y="72"/>
                </a:cubicBezTo>
                <a:cubicBezTo>
                  <a:pt x="122" y="83"/>
                  <a:pt x="61" y="95"/>
                  <a:pt x="0" y="108"/>
                </a:cubicBezTo>
              </a:path>
            </a:pathLst>
          </a:custGeom>
          <a:noFill/>
          <a:ln w="952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726" name="Rectangle 254"/>
          <p:cNvSpPr>
            <a:spLocks noChangeArrowheads="1"/>
          </p:cNvSpPr>
          <p:nvPr/>
        </p:nvSpPr>
        <p:spPr bwMode="auto">
          <a:xfrm>
            <a:off x="171450" y="790575"/>
            <a:ext cx="161925" cy="1524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10727" name="Text Box 255"/>
          <p:cNvSpPr txBox="1">
            <a:spLocks noChangeArrowheads="1"/>
          </p:cNvSpPr>
          <p:nvPr/>
        </p:nvSpPr>
        <p:spPr bwMode="auto">
          <a:xfrm>
            <a:off x="317500" y="754063"/>
            <a:ext cx="10239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Media Apps Only</a:t>
            </a:r>
          </a:p>
        </p:txBody>
      </p:sp>
      <p:sp>
        <p:nvSpPr>
          <p:cNvPr id="110728" name="Rectangle 256"/>
          <p:cNvSpPr>
            <a:spLocks noChangeArrowheads="1"/>
          </p:cNvSpPr>
          <p:nvPr/>
        </p:nvSpPr>
        <p:spPr bwMode="auto">
          <a:xfrm>
            <a:off x="171450" y="561975"/>
            <a:ext cx="161925" cy="152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10729" name="Text Box 257"/>
          <p:cNvSpPr txBox="1">
            <a:spLocks noChangeArrowheads="1"/>
          </p:cNvSpPr>
          <p:nvPr/>
        </p:nvSpPr>
        <p:spPr bwMode="auto">
          <a:xfrm>
            <a:off x="317500" y="525463"/>
            <a:ext cx="11557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Wireless Apps Only</a:t>
            </a:r>
          </a:p>
        </p:txBody>
      </p:sp>
      <p:grpSp>
        <p:nvGrpSpPr>
          <p:cNvPr id="1559691" name="Group 258"/>
          <p:cNvGrpSpPr>
            <a:grpSpLocks/>
          </p:cNvGrpSpPr>
          <p:nvPr/>
        </p:nvGrpSpPr>
        <p:grpSpPr bwMode="auto">
          <a:xfrm>
            <a:off x="247650" y="4700588"/>
            <a:ext cx="2219325" cy="666750"/>
            <a:chOff x="486" y="2115"/>
            <a:chExt cx="1398" cy="420"/>
          </a:xfrm>
        </p:grpSpPr>
        <p:sp>
          <p:nvSpPr>
            <p:cNvPr id="110829" name="Rectangle 259"/>
            <p:cNvSpPr>
              <a:spLocks noChangeArrowheads="1"/>
            </p:cNvSpPr>
            <p:nvPr/>
          </p:nvSpPr>
          <p:spPr bwMode="auto">
            <a:xfrm>
              <a:off x="486" y="2439"/>
              <a:ext cx="602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solidFill>
                    <a:srgbClr val="000000"/>
                  </a:solidFill>
                  <a:latin typeface="Arial Narrow" pitchFamily="34" charset="0"/>
                  <a:cs typeface="Arial" pitchFamily="34" charset="0"/>
                </a:rPr>
                <a:t>AIF / DMA</a:t>
              </a:r>
            </a:p>
          </p:txBody>
        </p:sp>
        <p:sp>
          <p:nvSpPr>
            <p:cNvPr id="110830" name="Rectangle 260"/>
            <p:cNvSpPr>
              <a:spLocks noChangeArrowheads="1"/>
            </p:cNvSpPr>
            <p:nvPr/>
          </p:nvSpPr>
          <p:spPr bwMode="auto">
            <a:xfrm>
              <a:off x="994" y="2439"/>
              <a:ext cx="8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solidFill>
                    <a:srgbClr val="660066"/>
                  </a:solidFill>
                  <a:latin typeface="Arial Narrow" pitchFamily="34" charset="0"/>
                  <a:cs typeface="Arial" pitchFamily="34" charset="0"/>
                </a:rPr>
                <a:t>M</a:t>
              </a:r>
            </a:p>
          </p:txBody>
        </p:sp>
        <p:sp>
          <p:nvSpPr>
            <p:cNvPr id="110831" name="Line 261"/>
            <p:cNvSpPr>
              <a:spLocks noChangeShapeType="1"/>
            </p:cNvSpPr>
            <p:nvPr/>
          </p:nvSpPr>
          <p:spPr bwMode="auto">
            <a:xfrm>
              <a:off x="1082" y="2493"/>
              <a:ext cx="7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32" name="Line 262"/>
            <p:cNvSpPr>
              <a:spLocks noChangeShapeType="1"/>
            </p:cNvSpPr>
            <p:nvPr/>
          </p:nvSpPr>
          <p:spPr bwMode="auto">
            <a:xfrm>
              <a:off x="1068" y="216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33" name="Line 263"/>
            <p:cNvSpPr>
              <a:spLocks noChangeShapeType="1"/>
            </p:cNvSpPr>
            <p:nvPr/>
          </p:nvSpPr>
          <p:spPr bwMode="auto">
            <a:xfrm>
              <a:off x="1062" y="227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34" name="Line 264"/>
            <p:cNvSpPr>
              <a:spLocks noChangeShapeType="1"/>
            </p:cNvSpPr>
            <p:nvPr/>
          </p:nvSpPr>
          <p:spPr bwMode="auto">
            <a:xfrm>
              <a:off x="1056" y="238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835" name="Rectangle 265"/>
            <p:cNvSpPr>
              <a:spLocks noChangeArrowheads="1"/>
            </p:cNvSpPr>
            <p:nvPr/>
          </p:nvSpPr>
          <p:spPr bwMode="auto">
            <a:xfrm>
              <a:off x="486" y="2331"/>
              <a:ext cx="602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solidFill>
                    <a:srgbClr val="000000"/>
                  </a:solidFill>
                  <a:latin typeface="Arial Narrow" pitchFamily="34" charset="0"/>
                  <a:cs typeface="Arial" pitchFamily="34" charset="0"/>
                </a:rPr>
                <a:t>FFTC / DMA</a:t>
              </a:r>
            </a:p>
          </p:txBody>
        </p:sp>
        <p:sp>
          <p:nvSpPr>
            <p:cNvPr id="110836" name="Rectangle 266"/>
            <p:cNvSpPr>
              <a:spLocks noChangeArrowheads="1"/>
            </p:cNvSpPr>
            <p:nvPr/>
          </p:nvSpPr>
          <p:spPr bwMode="auto">
            <a:xfrm>
              <a:off x="994" y="2331"/>
              <a:ext cx="8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solidFill>
                    <a:srgbClr val="660066"/>
                  </a:solidFill>
                  <a:latin typeface="Arial Narrow" pitchFamily="34" charset="0"/>
                  <a:cs typeface="Arial" pitchFamily="34" charset="0"/>
                </a:rPr>
                <a:t>M</a:t>
              </a:r>
            </a:p>
          </p:txBody>
        </p:sp>
        <p:sp>
          <p:nvSpPr>
            <p:cNvPr id="110837" name="Rectangle 267"/>
            <p:cNvSpPr>
              <a:spLocks noChangeArrowheads="1"/>
            </p:cNvSpPr>
            <p:nvPr/>
          </p:nvSpPr>
          <p:spPr bwMode="auto">
            <a:xfrm>
              <a:off x="486" y="2223"/>
              <a:ext cx="602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solidFill>
                    <a:srgbClr val="000000"/>
                  </a:solidFill>
                  <a:latin typeface="Arial Narrow" pitchFamily="34" charset="0"/>
                  <a:cs typeface="Arial" pitchFamily="34" charset="0"/>
                </a:rPr>
                <a:t>RAC_BE0,1</a:t>
              </a:r>
            </a:p>
          </p:txBody>
        </p:sp>
        <p:sp>
          <p:nvSpPr>
            <p:cNvPr id="110838" name="Rectangle 268"/>
            <p:cNvSpPr>
              <a:spLocks noChangeArrowheads="1"/>
            </p:cNvSpPr>
            <p:nvPr/>
          </p:nvSpPr>
          <p:spPr bwMode="auto">
            <a:xfrm>
              <a:off x="994" y="2223"/>
              <a:ext cx="8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solidFill>
                    <a:srgbClr val="660066"/>
                  </a:solidFill>
                  <a:latin typeface="Arial Narrow" pitchFamily="34" charset="0"/>
                  <a:cs typeface="Arial" pitchFamily="34" charset="0"/>
                </a:rPr>
                <a:t>M</a:t>
              </a:r>
            </a:p>
          </p:txBody>
        </p:sp>
        <p:sp>
          <p:nvSpPr>
            <p:cNvPr id="110839" name="Rectangle 269"/>
            <p:cNvSpPr>
              <a:spLocks noChangeArrowheads="1"/>
            </p:cNvSpPr>
            <p:nvPr/>
          </p:nvSpPr>
          <p:spPr bwMode="auto">
            <a:xfrm>
              <a:off x="486" y="2115"/>
              <a:ext cx="602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solidFill>
                    <a:srgbClr val="000000"/>
                  </a:solidFill>
                  <a:latin typeface="Arial Narrow" pitchFamily="34" charset="0"/>
                  <a:cs typeface="Arial" pitchFamily="34" charset="0"/>
                </a:rPr>
                <a:t>TAC_FE</a:t>
              </a:r>
            </a:p>
          </p:txBody>
        </p:sp>
        <p:sp>
          <p:nvSpPr>
            <p:cNvPr id="110840" name="Rectangle 270"/>
            <p:cNvSpPr>
              <a:spLocks noChangeArrowheads="1"/>
            </p:cNvSpPr>
            <p:nvPr/>
          </p:nvSpPr>
          <p:spPr bwMode="auto">
            <a:xfrm>
              <a:off x="994" y="2115"/>
              <a:ext cx="8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00">
                  <a:solidFill>
                    <a:srgbClr val="660066"/>
                  </a:solidFill>
                  <a:latin typeface="Arial Narrow" pitchFamily="34" charset="0"/>
                  <a:cs typeface="Arial" pitchFamily="34" charset="0"/>
                </a:rPr>
                <a:t>M</a:t>
              </a:r>
            </a:p>
          </p:txBody>
        </p:sp>
      </p:grpSp>
      <p:sp>
        <p:nvSpPr>
          <p:cNvPr id="110731" name="Rectangle 271"/>
          <p:cNvSpPr>
            <a:spLocks noChangeArrowheads="1"/>
          </p:cNvSpPr>
          <p:nvPr/>
        </p:nvSpPr>
        <p:spPr bwMode="auto">
          <a:xfrm>
            <a:off x="3340100" y="2854325"/>
            <a:ext cx="955675" cy="152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SRIO</a:t>
            </a:r>
          </a:p>
        </p:txBody>
      </p:sp>
      <p:sp>
        <p:nvSpPr>
          <p:cNvPr id="110732" name="Rectangle 272"/>
          <p:cNvSpPr>
            <a:spLocks noChangeArrowheads="1"/>
          </p:cNvSpPr>
          <p:nvPr/>
        </p:nvSpPr>
        <p:spPr bwMode="auto">
          <a:xfrm>
            <a:off x="3349625" y="2854325"/>
            <a:ext cx="136525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733" name="Line 273"/>
          <p:cNvSpPr>
            <a:spLocks noChangeShapeType="1"/>
          </p:cNvSpPr>
          <p:nvPr/>
        </p:nvSpPr>
        <p:spPr bwMode="auto">
          <a:xfrm>
            <a:off x="2914650" y="2906713"/>
            <a:ext cx="43497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734" name="Rectangle 274"/>
          <p:cNvSpPr>
            <a:spLocks noChangeArrowheads="1"/>
          </p:cNvSpPr>
          <p:nvPr/>
        </p:nvSpPr>
        <p:spPr bwMode="auto">
          <a:xfrm>
            <a:off x="3902075" y="5624513"/>
            <a:ext cx="136525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735" name="Rectangle 275"/>
          <p:cNvSpPr>
            <a:spLocks noChangeArrowheads="1"/>
          </p:cNvSpPr>
          <p:nvPr/>
        </p:nvSpPr>
        <p:spPr bwMode="auto">
          <a:xfrm>
            <a:off x="1609725" y="6238875"/>
            <a:ext cx="457200" cy="61912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CPU / 3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32b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TeraNet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SCR</a:t>
            </a:r>
          </a:p>
        </p:txBody>
      </p:sp>
      <p:sp>
        <p:nvSpPr>
          <p:cNvPr id="110736" name="Line 276"/>
          <p:cNvSpPr>
            <a:spLocks noChangeShapeType="1"/>
          </p:cNvSpPr>
          <p:nvPr/>
        </p:nvSpPr>
        <p:spPr bwMode="auto">
          <a:xfrm>
            <a:off x="2066925" y="65246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737" name="Rectangle 284"/>
          <p:cNvSpPr>
            <a:spLocks noChangeArrowheads="1"/>
          </p:cNvSpPr>
          <p:nvPr/>
        </p:nvSpPr>
        <p:spPr bwMode="auto">
          <a:xfrm>
            <a:off x="3024188" y="5407025"/>
            <a:ext cx="266700" cy="2286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>
                <a:solidFill>
                  <a:srgbClr val="FFFFFF"/>
                </a:solidFill>
                <a:latin typeface="Arial Narrow" pitchFamily="34" charset="0"/>
                <a:cs typeface="Arial" pitchFamily="34" charset="0"/>
              </a:rPr>
              <a:t>MPU</a:t>
            </a:r>
          </a:p>
        </p:txBody>
      </p:sp>
      <p:sp>
        <p:nvSpPr>
          <p:cNvPr id="110738" name="Rectangle 285"/>
          <p:cNvSpPr>
            <a:spLocks noChangeArrowheads="1"/>
          </p:cNvSpPr>
          <p:nvPr/>
        </p:nvSpPr>
        <p:spPr bwMode="auto">
          <a:xfrm>
            <a:off x="4025900" y="4410075"/>
            <a:ext cx="708025" cy="152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TCP3d</a:t>
            </a:r>
          </a:p>
        </p:txBody>
      </p:sp>
      <p:sp>
        <p:nvSpPr>
          <p:cNvPr id="110739" name="Rectangle 286"/>
          <p:cNvSpPr>
            <a:spLocks noChangeArrowheads="1"/>
          </p:cNvSpPr>
          <p:nvPr/>
        </p:nvSpPr>
        <p:spPr bwMode="auto">
          <a:xfrm>
            <a:off x="4006850" y="4410075"/>
            <a:ext cx="136525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740" name="Line 287"/>
          <p:cNvSpPr>
            <a:spLocks noChangeShapeType="1"/>
          </p:cNvSpPr>
          <p:nvPr/>
        </p:nvSpPr>
        <p:spPr bwMode="auto">
          <a:xfrm>
            <a:off x="2914650" y="4495800"/>
            <a:ext cx="113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741" name="AutoShape 288"/>
          <p:cNvSpPr>
            <a:spLocks noChangeArrowheads="1"/>
          </p:cNvSpPr>
          <p:nvPr/>
        </p:nvSpPr>
        <p:spPr bwMode="auto">
          <a:xfrm>
            <a:off x="3543300" y="4400550"/>
            <a:ext cx="200025" cy="2571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742" name="Line 289"/>
          <p:cNvSpPr>
            <a:spLocks noChangeShapeType="1"/>
          </p:cNvSpPr>
          <p:nvPr/>
        </p:nvSpPr>
        <p:spPr bwMode="auto">
          <a:xfrm>
            <a:off x="2924175" y="4305300"/>
            <a:ext cx="113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743" name="AutoShape 290"/>
          <p:cNvSpPr>
            <a:spLocks noChangeArrowheads="1"/>
          </p:cNvSpPr>
          <p:nvPr/>
        </p:nvSpPr>
        <p:spPr bwMode="auto">
          <a:xfrm>
            <a:off x="3552825" y="4210050"/>
            <a:ext cx="200025" cy="2571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744" name="Rectangle 291"/>
          <p:cNvSpPr>
            <a:spLocks noChangeArrowheads="1"/>
          </p:cNvSpPr>
          <p:nvPr/>
        </p:nvSpPr>
        <p:spPr bwMode="auto">
          <a:xfrm>
            <a:off x="4035425" y="4210050"/>
            <a:ext cx="708025" cy="152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TCP3e_W/R</a:t>
            </a:r>
          </a:p>
        </p:txBody>
      </p:sp>
      <p:sp>
        <p:nvSpPr>
          <p:cNvPr id="110745" name="Rectangle 292"/>
          <p:cNvSpPr>
            <a:spLocks noChangeArrowheads="1"/>
          </p:cNvSpPr>
          <p:nvPr/>
        </p:nvSpPr>
        <p:spPr bwMode="auto">
          <a:xfrm>
            <a:off x="4016375" y="4210050"/>
            <a:ext cx="136525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746" name="Line 293"/>
          <p:cNvSpPr>
            <a:spLocks noChangeShapeType="1"/>
          </p:cNvSpPr>
          <p:nvPr/>
        </p:nvSpPr>
        <p:spPr bwMode="auto">
          <a:xfrm>
            <a:off x="2924175" y="5191125"/>
            <a:ext cx="112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747" name="AutoShape 294"/>
          <p:cNvSpPr>
            <a:spLocks noChangeArrowheads="1"/>
          </p:cNvSpPr>
          <p:nvPr/>
        </p:nvSpPr>
        <p:spPr bwMode="auto">
          <a:xfrm>
            <a:off x="3543300" y="5086350"/>
            <a:ext cx="200025" cy="2571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748" name="Rectangle 295"/>
          <p:cNvSpPr>
            <a:spLocks noChangeArrowheads="1"/>
          </p:cNvSpPr>
          <p:nvPr/>
        </p:nvSpPr>
        <p:spPr bwMode="auto">
          <a:xfrm>
            <a:off x="2990850" y="5057775"/>
            <a:ext cx="457200" cy="28575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CPU / 3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128b SCR</a:t>
            </a:r>
          </a:p>
        </p:txBody>
      </p:sp>
      <p:sp>
        <p:nvSpPr>
          <p:cNvPr id="110749" name="Rectangle 296"/>
          <p:cNvSpPr>
            <a:spLocks noChangeArrowheads="1"/>
          </p:cNvSpPr>
          <p:nvPr/>
        </p:nvSpPr>
        <p:spPr bwMode="auto">
          <a:xfrm>
            <a:off x="4035425" y="5114925"/>
            <a:ext cx="708025" cy="152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VCP2 (x4)</a:t>
            </a:r>
          </a:p>
        </p:txBody>
      </p:sp>
      <p:sp>
        <p:nvSpPr>
          <p:cNvPr id="110750" name="Rectangle 297"/>
          <p:cNvSpPr>
            <a:spLocks noChangeArrowheads="1"/>
          </p:cNvSpPr>
          <p:nvPr/>
        </p:nvSpPr>
        <p:spPr bwMode="auto">
          <a:xfrm>
            <a:off x="4035425" y="5114925"/>
            <a:ext cx="136525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751" name="AutoShape 298"/>
          <p:cNvSpPr>
            <a:spLocks noChangeArrowheads="1"/>
          </p:cNvSpPr>
          <p:nvPr/>
        </p:nvSpPr>
        <p:spPr bwMode="auto">
          <a:xfrm rot="-5400000">
            <a:off x="2438400" y="1933575"/>
            <a:ext cx="200025" cy="2571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752" name="AutoShape 299"/>
          <p:cNvSpPr>
            <a:spLocks noChangeArrowheads="1"/>
          </p:cNvSpPr>
          <p:nvPr/>
        </p:nvSpPr>
        <p:spPr bwMode="auto">
          <a:xfrm rot="5400000" flipH="1">
            <a:off x="2647950" y="1943100"/>
            <a:ext cx="200025" cy="2571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753" name="Text Box 300"/>
          <p:cNvSpPr txBox="1">
            <a:spLocks noChangeArrowheads="1"/>
          </p:cNvSpPr>
          <p:nvPr/>
        </p:nvSpPr>
        <p:spPr bwMode="auto">
          <a:xfrm>
            <a:off x="1314450" y="4810125"/>
            <a:ext cx="2619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7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x2</a:t>
            </a:r>
          </a:p>
        </p:txBody>
      </p:sp>
      <p:sp>
        <p:nvSpPr>
          <p:cNvPr id="1559853" name="Rectangle 301"/>
          <p:cNvSpPr>
            <a:spLocks noChangeArrowheads="1"/>
          </p:cNvSpPr>
          <p:nvPr/>
        </p:nvSpPr>
        <p:spPr bwMode="auto">
          <a:xfrm>
            <a:off x="1350963" y="4264025"/>
            <a:ext cx="10779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Monitors transactions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from AIF, TCs</a:t>
            </a:r>
          </a:p>
        </p:txBody>
      </p:sp>
      <p:sp>
        <p:nvSpPr>
          <p:cNvPr id="1559854" name="Freeform 302"/>
          <p:cNvSpPr>
            <a:spLocks/>
          </p:cNvSpPr>
          <p:nvPr/>
        </p:nvSpPr>
        <p:spPr bwMode="auto">
          <a:xfrm>
            <a:off x="2324100" y="4435475"/>
            <a:ext cx="723900" cy="136525"/>
          </a:xfrm>
          <a:custGeom>
            <a:avLst/>
            <a:gdLst>
              <a:gd name="T0" fmla="*/ 0 w 414"/>
              <a:gd name="T1" fmla="*/ 2147483647 h 363"/>
              <a:gd name="T2" fmla="*/ 2147483647 w 414"/>
              <a:gd name="T3" fmla="*/ 2147483647 h 363"/>
              <a:gd name="T4" fmla="*/ 2147483647 w 414"/>
              <a:gd name="T5" fmla="*/ 2147483647 h 363"/>
              <a:gd name="T6" fmla="*/ 2147483647 w 414"/>
              <a:gd name="T7" fmla="*/ 2147483647 h 363"/>
              <a:gd name="T8" fmla="*/ 0 60000 65536"/>
              <a:gd name="T9" fmla="*/ 0 60000 65536"/>
              <a:gd name="T10" fmla="*/ 0 60000 65536"/>
              <a:gd name="T11" fmla="*/ 0 60000 65536"/>
              <a:gd name="T12" fmla="*/ 0 w 414"/>
              <a:gd name="T13" fmla="*/ 0 h 363"/>
              <a:gd name="T14" fmla="*/ 414 w 414"/>
              <a:gd name="T15" fmla="*/ 363 h 3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14" h="363">
                <a:moveTo>
                  <a:pt x="0" y="14"/>
                </a:moveTo>
                <a:cubicBezTo>
                  <a:pt x="22" y="21"/>
                  <a:pt x="98" y="0"/>
                  <a:pt x="133" y="51"/>
                </a:cubicBezTo>
                <a:cubicBezTo>
                  <a:pt x="168" y="102"/>
                  <a:pt x="163" y="277"/>
                  <a:pt x="210" y="320"/>
                </a:cubicBezTo>
                <a:cubicBezTo>
                  <a:pt x="257" y="363"/>
                  <a:pt x="372" y="310"/>
                  <a:pt x="414" y="307"/>
                </a:cubicBezTo>
              </a:path>
            </a:pathLst>
          </a:custGeom>
          <a:noFill/>
          <a:ln w="952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59855" name="Rectangle 303"/>
          <p:cNvSpPr>
            <a:spLocks noChangeArrowheads="1"/>
          </p:cNvSpPr>
          <p:nvPr/>
        </p:nvSpPr>
        <p:spPr bwMode="auto">
          <a:xfrm>
            <a:off x="1128713" y="3949700"/>
            <a:ext cx="127476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Monitors transactions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from AIF,SRIO, Core, TCs</a:t>
            </a:r>
          </a:p>
        </p:txBody>
      </p:sp>
      <p:sp>
        <p:nvSpPr>
          <p:cNvPr id="1559856" name="Freeform 304"/>
          <p:cNvSpPr>
            <a:spLocks/>
          </p:cNvSpPr>
          <p:nvPr/>
        </p:nvSpPr>
        <p:spPr bwMode="auto">
          <a:xfrm>
            <a:off x="2286000" y="4191000"/>
            <a:ext cx="733425" cy="195263"/>
          </a:xfrm>
          <a:custGeom>
            <a:avLst/>
            <a:gdLst>
              <a:gd name="T0" fmla="*/ 0 w 414"/>
              <a:gd name="T1" fmla="*/ 2147483647 h 363"/>
              <a:gd name="T2" fmla="*/ 2147483647 w 414"/>
              <a:gd name="T3" fmla="*/ 2147483647 h 363"/>
              <a:gd name="T4" fmla="*/ 2147483647 w 414"/>
              <a:gd name="T5" fmla="*/ 2147483647 h 363"/>
              <a:gd name="T6" fmla="*/ 2147483647 w 414"/>
              <a:gd name="T7" fmla="*/ 2147483647 h 363"/>
              <a:gd name="T8" fmla="*/ 0 60000 65536"/>
              <a:gd name="T9" fmla="*/ 0 60000 65536"/>
              <a:gd name="T10" fmla="*/ 0 60000 65536"/>
              <a:gd name="T11" fmla="*/ 0 60000 65536"/>
              <a:gd name="T12" fmla="*/ 0 w 414"/>
              <a:gd name="T13" fmla="*/ 0 h 363"/>
              <a:gd name="T14" fmla="*/ 414 w 414"/>
              <a:gd name="T15" fmla="*/ 363 h 3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14" h="363">
                <a:moveTo>
                  <a:pt x="0" y="14"/>
                </a:moveTo>
                <a:cubicBezTo>
                  <a:pt x="22" y="21"/>
                  <a:pt x="98" y="0"/>
                  <a:pt x="133" y="51"/>
                </a:cubicBezTo>
                <a:cubicBezTo>
                  <a:pt x="168" y="102"/>
                  <a:pt x="163" y="277"/>
                  <a:pt x="210" y="320"/>
                </a:cubicBezTo>
                <a:cubicBezTo>
                  <a:pt x="257" y="363"/>
                  <a:pt x="372" y="310"/>
                  <a:pt x="414" y="307"/>
                </a:cubicBezTo>
              </a:path>
            </a:pathLst>
          </a:custGeom>
          <a:noFill/>
          <a:ln w="952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758" name="Rectangle 308"/>
          <p:cNvSpPr>
            <a:spLocks noChangeArrowheads="1"/>
          </p:cNvSpPr>
          <p:nvPr/>
        </p:nvSpPr>
        <p:spPr bwMode="auto">
          <a:xfrm>
            <a:off x="5319713" y="2882900"/>
            <a:ext cx="266700" cy="2286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>
                <a:solidFill>
                  <a:srgbClr val="FFFFFF"/>
                </a:solidFill>
                <a:latin typeface="Arial Narrow" pitchFamily="34" charset="0"/>
                <a:cs typeface="Arial" pitchFamily="34" charset="0"/>
              </a:rPr>
              <a:t>MPU</a:t>
            </a:r>
          </a:p>
        </p:txBody>
      </p:sp>
      <p:sp>
        <p:nvSpPr>
          <p:cNvPr id="110759" name="Rectangle 309"/>
          <p:cNvSpPr>
            <a:spLocks noChangeArrowheads="1"/>
          </p:cNvSpPr>
          <p:nvPr/>
        </p:nvSpPr>
        <p:spPr bwMode="auto">
          <a:xfrm>
            <a:off x="6591300" y="4514850"/>
            <a:ext cx="914400" cy="152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Semaphore</a:t>
            </a:r>
          </a:p>
        </p:txBody>
      </p:sp>
      <p:sp>
        <p:nvSpPr>
          <p:cNvPr id="110760" name="Rectangle 310"/>
          <p:cNvSpPr>
            <a:spLocks noChangeArrowheads="1"/>
          </p:cNvSpPr>
          <p:nvPr/>
        </p:nvSpPr>
        <p:spPr bwMode="auto">
          <a:xfrm>
            <a:off x="6572250" y="451485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761" name="Line 311"/>
          <p:cNvSpPr>
            <a:spLocks noChangeShapeType="1"/>
          </p:cNvSpPr>
          <p:nvPr/>
        </p:nvSpPr>
        <p:spPr bwMode="auto">
          <a:xfrm>
            <a:off x="5267325" y="4600575"/>
            <a:ext cx="1304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59864" name="Rectangle 312"/>
          <p:cNvSpPr>
            <a:spLocks noChangeArrowheads="1"/>
          </p:cNvSpPr>
          <p:nvPr/>
        </p:nvSpPr>
        <p:spPr bwMode="auto">
          <a:xfrm>
            <a:off x="5619750" y="4473575"/>
            <a:ext cx="3810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cs typeface="Arial" pitchFamily="34" charset="0"/>
              </a:rPr>
              <a:t>CPT</a:t>
            </a:r>
          </a:p>
        </p:txBody>
      </p:sp>
      <p:sp>
        <p:nvSpPr>
          <p:cNvPr id="110763" name="Rectangle 313"/>
          <p:cNvSpPr>
            <a:spLocks noChangeArrowheads="1"/>
          </p:cNvSpPr>
          <p:nvPr/>
        </p:nvSpPr>
        <p:spPr bwMode="auto">
          <a:xfrm>
            <a:off x="5338763" y="4473575"/>
            <a:ext cx="266700" cy="2286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>
                <a:solidFill>
                  <a:srgbClr val="FFFFFF"/>
                </a:solidFill>
                <a:latin typeface="Arial Narrow" pitchFamily="34" charset="0"/>
                <a:cs typeface="Arial" pitchFamily="34" charset="0"/>
              </a:rPr>
              <a:t>MPU</a:t>
            </a:r>
          </a:p>
        </p:txBody>
      </p:sp>
      <p:sp>
        <p:nvSpPr>
          <p:cNvPr id="110764" name="Rectangle 314"/>
          <p:cNvSpPr>
            <a:spLocks noChangeArrowheads="1"/>
          </p:cNvSpPr>
          <p:nvPr/>
        </p:nvSpPr>
        <p:spPr bwMode="auto">
          <a:xfrm>
            <a:off x="6591300" y="4772025"/>
            <a:ext cx="914400" cy="152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QMSS</a:t>
            </a:r>
          </a:p>
        </p:txBody>
      </p:sp>
      <p:sp>
        <p:nvSpPr>
          <p:cNvPr id="110765" name="Rectangle 315"/>
          <p:cNvSpPr>
            <a:spLocks noChangeArrowheads="1"/>
          </p:cNvSpPr>
          <p:nvPr/>
        </p:nvSpPr>
        <p:spPr bwMode="auto">
          <a:xfrm>
            <a:off x="6572250" y="4772025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766" name="Line 316"/>
          <p:cNvSpPr>
            <a:spLocks noChangeShapeType="1"/>
          </p:cNvSpPr>
          <p:nvPr/>
        </p:nvSpPr>
        <p:spPr bwMode="auto">
          <a:xfrm>
            <a:off x="5267325" y="4857750"/>
            <a:ext cx="1304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59869" name="Rectangle 317"/>
          <p:cNvSpPr>
            <a:spLocks noChangeArrowheads="1"/>
          </p:cNvSpPr>
          <p:nvPr/>
        </p:nvSpPr>
        <p:spPr bwMode="auto">
          <a:xfrm>
            <a:off x="5619750" y="4730750"/>
            <a:ext cx="3810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cs typeface="Arial" pitchFamily="34" charset="0"/>
              </a:rPr>
              <a:t>CPT</a:t>
            </a:r>
          </a:p>
        </p:txBody>
      </p:sp>
      <p:sp>
        <p:nvSpPr>
          <p:cNvPr id="110768" name="Rectangle 318"/>
          <p:cNvSpPr>
            <a:spLocks noChangeArrowheads="1"/>
          </p:cNvSpPr>
          <p:nvPr/>
        </p:nvSpPr>
        <p:spPr bwMode="auto">
          <a:xfrm>
            <a:off x="5338763" y="4730750"/>
            <a:ext cx="266700" cy="2286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>
                <a:solidFill>
                  <a:srgbClr val="FFFFFF"/>
                </a:solidFill>
                <a:latin typeface="Arial Narrow" pitchFamily="34" charset="0"/>
                <a:cs typeface="Arial" pitchFamily="34" charset="0"/>
              </a:rPr>
              <a:t>MPU</a:t>
            </a:r>
          </a:p>
        </p:txBody>
      </p:sp>
      <p:sp>
        <p:nvSpPr>
          <p:cNvPr id="110769" name="Freeform 319"/>
          <p:cNvSpPr>
            <a:spLocks/>
          </p:cNvSpPr>
          <p:nvPr/>
        </p:nvSpPr>
        <p:spPr bwMode="auto">
          <a:xfrm>
            <a:off x="6343650" y="4086225"/>
            <a:ext cx="1333500" cy="1390650"/>
          </a:xfrm>
          <a:custGeom>
            <a:avLst/>
            <a:gdLst>
              <a:gd name="T0" fmla="*/ 2147483647 w 840"/>
              <a:gd name="T1" fmla="*/ 0 h 876"/>
              <a:gd name="T2" fmla="*/ 2147483647 w 840"/>
              <a:gd name="T3" fmla="*/ 0 h 876"/>
              <a:gd name="T4" fmla="*/ 2147483647 w 840"/>
              <a:gd name="T5" fmla="*/ 2147483647 h 876"/>
              <a:gd name="T6" fmla="*/ 0 w 840"/>
              <a:gd name="T7" fmla="*/ 2147483647 h 876"/>
              <a:gd name="T8" fmla="*/ 0 w 840"/>
              <a:gd name="T9" fmla="*/ 2147483647 h 876"/>
              <a:gd name="T10" fmla="*/ 2147483647 w 840"/>
              <a:gd name="T11" fmla="*/ 2147483647 h 87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40"/>
              <a:gd name="T19" fmla="*/ 0 h 876"/>
              <a:gd name="T20" fmla="*/ 840 w 840"/>
              <a:gd name="T21" fmla="*/ 876 h 87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40" h="876">
                <a:moveTo>
                  <a:pt x="600" y="0"/>
                </a:moveTo>
                <a:lnTo>
                  <a:pt x="840" y="0"/>
                </a:lnTo>
                <a:lnTo>
                  <a:pt x="840" y="558"/>
                </a:lnTo>
                <a:lnTo>
                  <a:pt x="0" y="564"/>
                </a:lnTo>
                <a:lnTo>
                  <a:pt x="0" y="876"/>
                </a:lnTo>
                <a:lnTo>
                  <a:pt x="240" y="87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770" name="Rectangle 320"/>
          <p:cNvSpPr>
            <a:spLocks noChangeArrowheads="1"/>
          </p:cNvSpPr>
          <p:nvPr/>
        </p:nvSpPr>
        <p:spPr bwMode="auto">
          <a:xfrm>
            <a:off x="5657850" y="2476500"/>
            <a:ext cx="628650" cy="152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TETB</a:t>
            </a:r>
          </a:p>
        </p:txBody>
      </p:sp>
      <p:sp>
        <p:nvSpPr>
          <p:cNvPr id="110771" name="Rectangle 321"/>
          <p:cNvSpPr>
            <a:spLocks noChangeArrowheads="1"/>
          </p:cNvSpPr>
          <p:nvPr/>
        </p:nvSpPr>
        <p:spPr bwMode="auto">
          <a:xfrm>
            <a:off x="5648325" y="247650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772" name="Rectangle 322"/>
          <p:cNvSpPr>
            <a:spLocks noChangeArrowheads="1"/>
          </p:cNvSpPr>
          <p:nvPr/>
        </p:nvSpPr>
        <p:spPr bwMode="auto">
          <a:xfrm>
            <a:off x="5657850" y="5076825"/>
            <a:ext cx="514350" cy="2381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  STM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  TETB</a:t>
            </a:r>
          </a:p>
        </p:txBody>
      </p:sp>
      <p:sp>
        <p:nvSpPr>
          <p:cNvPr id="110773" name="Rectangle 323"/>
          <p:cNvSpPr>
            <a:spLocks noChangeArrowheads="1"/>
          </p:cNvSpPr>
          <p:nvPr/>
        </p:nvSpPr>
        <p:spPr bwMode="auto">
          <a:xfrm>
            <a:off x="5657850" y="5114925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774" name="Line 324"/>
          <p:cNvSpPr>
            <a:spLocks noChangeShapeType="1"/>
          </p:cNvSpPr>
          <p:nvPr/>
        </p:nvSpPr>
        <p:spPr bwMode="auto">
          <a:xfrm>
            <a:off x="5257800" y="5200650"/>
            <a:ext cx="409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775" name="Rectangle 325"/>
          <p:cNvSpPr>
            <a:spLocks noChangeArrowheads="1"/>
          </p:cNvSpPr>
          <p:nvPr/>
        </p:nvSpPr>
        <p:spPr bwMode="auto">
          <a:xfrm>
            <a:off x="7715250" y="5048250"/>
            <a:ext cx="895350" cy="152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DebugSS</a:t>
            </a:r>
          </a:p>
        </p:txBody>
      </p:sp>
      <p:sp>
        <p:nvSpPr>
          <p:cNvPr id="110776" name="Rectangle 326"/>
          <p:cNvSpPr>
            <a:spLocks noChangeArrowheads="1"/>
          </p:cNvSpPr>
          <p:nvPr/>
        </p:nvSpPr>
        <p:spPr bwMode="auto">
          <a:xfrm>
            <a:off x="7686675" y="504825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777" name="Line 327"/>
          <p:cNvSpPr>
            <a:spLocks noChangeShapeType="1"/>
          </p:cNvSpPr>
          <p:nvPr/>
        </p:nvSpPr>
        <p:spPr bwMode="auto">
          <a:xfrm>
            <a:off x="7239000" y="5153025"/>
            <a:ext cx="438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778" name="Text Box 328"/>
          <p:cNvSpPr txBox="1">
            <a:spLocks noChangeArrowheads="1"/>
          </p:cNvSpPr>
          <p:nvPr/>
        </p:nvSpPr>
        <p:spPr bwMode="auto">
          <a:xfrm rot="5400000">
            <a:off x="8051006" y="6612732"/>
            <a:ext cx="3508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…</a:t>
            </a:r>
          </a:p>
        </p:txBody>
      </p:sp>
      <p:sp>
        <p:nvSpPr>
          <p:cNvPr id="110779" name="Text Box 329"/>
          <p:cNvSpPr txBox="1">
            <a:spLocks noChangeArrowheads="1"/>
          </p:cNvSpPr>
          <p:nvPr/>
        </p:nvSpPr>
        <p:spPr bwMode="auto">
          <a:xfrm>
            <a:off x="4756150" y="1757363"/>
            <a:ext cx="6699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200" b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CONFIG</a:t>
            </a:r>
          </a:p>
        </p:txBody>
      </p:sp>
      <p:sp>
        <p:nvSpPr>
          <p:cNvPr id="110780" name="Rectangle 330"/>
          <p:cNvSpPr>
            <a:spLocks noChangeArrowheads="1"/>
          </p:cNvSpPr>
          <p:nvPr/>
        </p:nvSpPr>
        <p:spPr bwMode="auto">
          <a:xfrm>
            <a:off x="5600700" y="5695950"/>
            <a:ext cx="447675" cy="10477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CPU/3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32b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TeraNet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Write-only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SCR</a:t>
            </a:r>
          </a:p>
        </p:txBody>
      </p:sp>
      <p:sp>
        <p:nvSpPr>
          <p:cNvPr id="110781" name="Rectangle 331"/>
          <p:cNvSpPr>
            <a:spLocks noChangeArrowheads="1"/>
          </p:cNvSpPr>
          <p:nvPr/>
        </p:nvSpPr>
        <p:spPr bwMode="auto">
          <a:xfrm>
            <a:off x="4719638" y="6057900"/>
            <a:ext cx="790575" cy="152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anchor="ctr"/>
          <a:lstStyle/>
          <a:p>
            <a:pPr algn="l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 CP Tracer (x5)</a:t>
            </a:r>
          </a:p>
        </p:txBody>
      </p:sp>
      <p:sp>
        <p:nvSpPr>
          <p:cNvPr id="110782" name="Rectangle 332"/>
          <p:cNvSpPr>
            <a:spLocks noChangeArrowheads="1"/>
          </p:cNvSpPr>
          <p:nvPr/>
        </p:nvSpPr>
        <p:spPr bwMode="auto">
          <a:xfrm>
            <a:off x="5376863" y="6057900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M</a:t>
            </a:r>
          </a:p>
        </p:txBody>
      </p:sp>
      <p:sp>
        <p:nvSpPr>
          <p:cNvPr id="110783" name="Rectangle 333"/>
          <p:cNvSpPr>
            <a:spLocks noChangeArrowheads="1"/>
          </p:cNvSpPr>
          <p:nvPr/>
        </p:nvSpPr>
        <p:spPr bwMode="auto">
          <a:xfrm>
            <a:off x="4719638" y="6238875"/>
            <a:ext cx="790575" cy="1524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anchor="ctr"/>
          <a:lstStyle/>
          <a:p>
            <a:pPr algn="l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 CP Tracer (x8)</a:t>
            </a:r>
          </a:p>
        </p:txBody>
      </p:sp>
      <p:sp>
        <p:nvSpPr>
          <p:cNvPr id="110784" name="Rectangle 334"/>
          <p:cNvSpPr>
            <a:spLocks noChangeArrowheads="1"/>
          </p:cNvSpPr>
          <p:nvPr/>
        </p:nvSpPr>
        <p:spPr bwMode="auto">
          <a:xfrm>
            <a:off x="5376863" y="6238875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M</a:t>
            </a:r>
          </a:p>
        </p:txBody>
      </p:sp>
      <p:sp>
        <p:nvSpPr>
          <p:cNvPr id="110785" name="Rectangle 335"/>
          <p:cNvSpPr>
            <a:spLocks noChangeArrowheads="1"/>
          </p:cNvSpPr>
          <p:nvPr/>
        </p:nvSpPr>
        <p:spPr bwMode="auto">
          <a:xfrm>
            <a:off x="4719638" y="6429375"/>
            <a:ext cx="790575" cy="152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anchor="ctr"/>
          <a:lstStyle/>
          <a:p>
            <a:pPr algn="l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 CP Tracer (x7)</a:t>
            </a:r>
          </a:p>
        </p:txBody>
      </p:sp>
      <p:sp>
        <p:nvSpPr>
          <p:cNvPr id="110786" name="Rectangle 336"/>
          <p:cNvSpPr>
            <a:spLocks noChangeArrowheads="1"/>
          </p:cNvSpPr>
          <p:nvPr/>
        </p:nvSpPr>
        <p:spPr bwMode="auto">
          <a:xfrm>
            <a:off x="5376863" y="6429375"/>
            <a:ext cx="152400" cy="152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M</a:t>
            </a:r>
          </a:p>
        </p:txBody>
      </p:sp>
      <p:sp>
        <p:nvSpPr>
          <p:cNvPr id="110787" name="Rectangle 337"/>
          <p:cNvSpPr>
            <a:spLocks noChangeArrowheads="1"/>
          </p:cNvSpPr>
          <p:nvPr/>
        </p:nvSpPr>
        <p:spPr bwMode="auto">
          <a:xfrm>
            <a:off x="6143625" y="5848350"/>
            <a:ext cx="466725" cy="8667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DebugSS</a:t>
            </a:r>
          </a:p>
        </p:txBody>
      </p:sp>
      <p:sp>
        <p:nvSpPr>
          <p:cNvPr id="110788" name="Rectangle 338"/>
          <p:cNvSpPr>
            <a:spLocks noChangeArrowheads="1"/>
          </p:cNvSpPr>
          <p:nvPr/>
        </p:nvSpPr>
        <p:spPr bwMode="auto">
          <a:xfrm>
            <a:off x="6219825" y="6153150"/>
            <a:ext cx="361950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rIns="0" anchor="ctr"/>
          <a:lstStyle/>
          <a:p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STM</a:t>
            </a:r>
          </a:p>
        </p:txBody>
      </p:sp>
      <p:sp>
        <p:nvSpPr>
          <p:cNvPr id="110789" name="Rectangle 339"/>
          <p:cNvSpPr>
            <a:spLocks noChangeArrowheads="1"/>
          </p:cNvSpPr>
          <p:nvPr/>
        </p:nvSpPr>
        <p:spPr bwMode="auto">
          <a:xfrm>
            <a:off x="6219825" y="6562725"/>
            <a:ext cx="361950" cy="133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rIns="0" anchor="ctr"/>
          <a:lstStyle/>
          <a:p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TETB</a:t>
            </a:r>
          </a:p>
        </p:txBody>
      </p:sp>
      <p:sp>
        <p:nvSpPr>
          <p:cNvPr id="110790" name="Line 340"/>
          <p:cNvSpPr>
            <a:spLocks noChangeShapeType="1"/>
          </p:cNvSpPr>
          <p:nvPr/>
        </p:nvSpPr>
        <p:spPr bwMode="auto">
          <a:xfrm>
            <a:off x="6410325" y="6296025"/>
            <a:ext cx="0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791" name="Rectangle 341"/>
          <p:cNvSpPr>
            <a:spLocks noChangeArrowheads="1"/>
          </p:cNvSpPr>
          <p:nvPr/>
        </p:nvSpPr>
        <p:spPr bwMode="auto">
          <a:xfrm>
            <a:off x="6176963" y="6153150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792" name="Rectangle 342"/>
          <p:cNvSpPr>
            <a:spLocks noChangeArrowheads="1"/>
          </p:cNvSpPr>
          <p:nvPr/>
        </p:nvSpPr>
        <p:spPr bwMode="auto">
          <a:xfrm>
            <a:off x="6176963" y="6562725"/>
            <a:ext cx="133350" cy="133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S</a:t>
            </a:r>
          </a:p>
        </p:txBody>
      </p:sp>
      <p:sp>
        <p:nvSpPr>
          <p:cNvPr id="110793" name="Line 343"/>
          <p:cNvSpPr>
            <a:spLocks noChangeShapeType="1"/>
          </p:cNvSpPr>
          <p:nvPr/>
        </p:nvSpPr>
        <p:spPr bwMode="auto">
          <a:xfrm>
            <a:off x="5562600" y="6143625"/>
            <a:ext cx="66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794" name="Line 344"/>
          <p:cNvSpPr>
            <a:spLocks noChangeShapeType="1"/>
          </p:cNvSpPr>
          <p:nvPr/>
        </p:nvSpPr>
        <p:spPr bwMode="auto">
          <a:xfrm>
            <a:off x="5553075" y="6315075"/>
            <a:ext cx="66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795" name="Line 345"/>
          <p:cNvSpPr>
            <a:spLocks noChangeShapeType="1"/>
          </p:cNvSpPr>
          <p:nvPr/>
        </p:nvSpPr>
        <p:spPr bwMode="auto">
          <a:xfrm>
            <a:off x="5543550" y="6486525"/>
            <a:ext cx="66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796" name="Line 346"/>
          <p:cNvSpPr>
            <a:spLocks noChangeShapeType="1"/>
          </p:cNvSpPr>
          <p:nvPr/>
        </p:nvSpPr>
        <p:spPr bwMode="auto">
          <a:xfrm>
            <a:off x="6019800" y="6229350"/>
            <a:ext cx="142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797" name="AutoShape 347"/>
          <p:cNvSpPr>
            <a:spLocks noChangeArrowheads="1"/>
          </p:cNvSpPr>
          <p:nvPr/>
        </p:nvSpPr>
        <p:spPr bwMode="auto">
          <a:xfrm>
            <a:off x="152400" y="371475"/>
            <a:ext cx="200025" cy="2571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798" name="Text Box 348"/>
          <p:cNvSpPr txBox="1">
            <a:spLocks noChangeArrowheads="1"/>
          </p:cNvSpPr>
          <p:nvPr/>
        </p:nvSpPr>
        <p:spPr bwMode="auto">
          <a:xfrm>
            <a:off x="327025" y="325438"/>
            <a:ext cx="5127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Bridge</a:t>
            </a:r>
          </a:p>
        </p:txBody>
      </p:sp>
      <p:sp>
        <p:nvSpPr>
          <p:cNvPr id="110799" name="Line 349"/>
          <p:cNvSpPr>
            <a:spLocks noChangeShapeType="1"/>
          </p:cNvSpPr>
          <p:nvPr/>
        </p:nvSpPr>
        <p:spPr bwMode="auto">
          <a:xfrm>
            <a:off x="7286625" y="280987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800" name="Line 350"/>
          <p:cNvSpPr>
            <a:spLocks noChangeShapeType="1"/>
          </p:cNvSpPr>
          <p:nvPr/>
        </p:nvSpPr>
        <p:spPr bwMode="auto">
          <a:xfrm>
            <a:off x="7077075" y="24177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559692" name="Group 351"/>
          <p:cNvGrpSpPr>
            <a:grpSpLocks/>
          </p:cNvGrpSpPr>
          <p:nvPr/>
        </p:nvGrpSpPr>
        <p:grpSpPr bwMode="auto">
          <a:xfrm>
            <a:off x="7539038" y="2333625"/>
            <a:ext cx="914400" cy="152400"/>
            <a:chOff x="4752" y="1680"/>
            <a:chExt cx="576" cy="144"/>
          </a:xfrm>
        </p:grpSpPr>
        <p:sp>
          <p:nvSpPr>
            <p:cNvPr id="110827" name="Rectangle 352"/>
            <p:cNvSpPr>
              <a:spLocks noChangeArrowheads="1"/>
            </p:cNvSpPr>
            <p:nvPr/>
          </p:nvSpPr>
          <p:spPr bwMode="auto">
            <a:xfrm>
              <a:off x="4752" y="1680"/>
              <a:ext cx="576" cy="14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Arial Narrow" pitchFamily="34" charset="0"/>
                  <a:cs typeface="Arial" pitchFamily="34" charset="0"/>
                </a:rPr>
                <a:t>  CP Tracer (x7)</a:t>
              </a:r>
            </a:p>
          </p:txBody>
        </p:sp>
        <p:sp>
          <p:nvSpPr>
            <p:cNvPr id="110828" name="Rectangle 353"/>
            <p:cNvSpPr>
              <a:spLocks noChangeArrowheads="1"/>
            </p:cNvSpPr>
            <p:nvPr/>
          </p:nvSpPr>
          <p:spPr bwMode="auto">
            <a:xfrm>
              <a:off x="4752" y="1680"/>
              <a:ext cx="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900">
                  <a:solidFill>
                    <a:srgbClr val="660066"/>
                  </a:solidFill>
                  <a:latin typeface="Arial Narrow" pitchFamily="34" charset="0"/>
                  <a:cs typeface="Arial" pitchFamily="34" charset="0"/>
                </a:rPr>
                <a:t>S</a:t>
              </a:r>
            </a:p>
          </p:txBody>
        </p:sp>
      </p:grpSp>
      <p:sp>
        <p:nvSpPr>
          <p:cNvPr id="110802" name="Line 354"/>
          <p:cNvSpPr>
            <a:spLocks noChangeShapeType="1"/>
          </p:cNvSpPr>
          <p:nvPr/>
        </p:nvSpPr>
        <p:spPr bwMode="auto">
          <a:xfrm>
            <a:off x="7058025" y="20558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559693" name="Group 355"/>
          <p:cNvGrpSpPr>
            <a:grpSpLocks/>
          </p:cNvGrpSpPr>
          <p:nvPr/>
        </p:nvGrpSpPr>
        <p:grpSpPr bwMode="auto">
          <a:xfrm>
            <a:off x="7519988" y="1971675"/>
            <a:ext cx="914400" cy="152400"/>
            <a:chOff x="4752" y="1680"/>
            <a:chExt cx="576" cy="144"/>
          </a:xfrm>
        </p:grpSpPr>
        <p:sp>
          <p:nvSpPr>
            <p:cNvPr id="110825" name="Rectangle 356"/>
            <p:cNvSpPr>
              <a:spLocks noChangeArrowheads="1"/>
            </p:cNvSpPr>
            <p:nvPr/>
          </p:nvSpPr>
          <p:spPr bwMode="auto">
            <a:xfrm>
              <a:off x="4752" y="1680"/>
              <a:ext cx="576" cy="14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900">
                  <a:solidFill>
                    <a:srgbClr val="000000"/>
                  </a:solidFill>
                  <a:latin typeface="Arial Narrow" pitchFamily="34" charset="0"/>
                  <a:cs typeface="Arial" pitchFamily="34" charset="0"/>
                </a:rPr>
                <a:t>  CP Tracer (x5)</a:t>
              </a:r>
            </a:p>
          </p:txBody>
        </p:sp>
        <p:sp>
          <p:nvSpPr>
            <p:cNvPr id="110826" name="Rectangle 357"/>
            <p:cNvSpPr>
              <a:spLocks noChangeArrowheads="1"/>
            </p:cNvSpPr>
            <p:nvPr/>
          </p:nvSpPr>
          <p:spPr bwMode="auto">
            <a:xfrm>
              <a:off x="4752" y="1680"/>
              <a:ext cx="96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900">
                  <a:solidFill>
                    <a:srgbClr val="660066"/>
                  </a:solidFill>
                  <a:latin typeface="Arial Narrow" pitchFamily="34" charset="0"/>
                  <a:cs typeface="Arial" pitchFamily="34" charset="0"/>
                </a:rPr>
                <a:t>S</a:t>
              </a:r>
            </a:p>
          </p:txBody>
        </p:sp>
      </p:grpSp>
      <p:sp>
        <p:nvSpPr>
          <p:cNvPr id="110804" name="Text Box 358"/>
          <p:cNvSpPr txBox="1">
            <a:spLocks noChangeArrowheads="1"/>
          </p:cNvSpPr>
          <p:nvPr/>
        </p:nvSpPr>
        <p:spPr bwMode="auto">
          <a:xfrm>
            <a:off x="7219950" y="1876425"/>
            <a:ext cx="2619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7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x5</a:t>
            </a:r>
          </a:p>
        </p:txBody>
      </p:sp>
      <p:sp>
        <p:nvSpPr>
          <p:cNvPr id="110805" name="Rectangle 359"/>
          <p:cNvSpPr>
            <a:spLocks noChangeArrowheads="1"/>
          </p:cNvSpPr>
          <p:nvPr/>
        </p:nvSpPr>
        <p:spPr bwMode="auto">
          <a:xfrm>
            <a:off x="6838950" y="1800225"/>
            <a:ext cx="457200" cy="23336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CPU/3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32b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TeraNet</a:t>
            </a:r>
          </a:p>
          <a:p>
            <a:pPr algn="ctr"/>
            <a:r>
              <a:rPr lang="en-US" sz="9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SCR</a:t>
            </a:r>
          </a:p>
        </p:txBody>
      </p:sp>
      <p:sp>
        <p:nvSpPr>
          <p:cNvPr id="110806" name="Text Box 360"/>
          <p:cNvSpPr txBox="1">
            <a:spLocks noChangeArrowheads="1"/>
          </p:cNvSpPr>
          <p:nvPr/>
        </p:nvSpPr>
        <p:spPr bwMode="auto">
          <a:xfrm>
            <a:off x="7239000" y="2247900"/>
            <a:ext cx="2619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7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x7</a:t>
            </a:r>
          </a:p>
        </p:txBody>
      </p:sp>
      <p:sp>
        <p:nvSpPr>
          <p:cNvPr id="110807" name="Rectangle 361"/>
          <p:cNvSpPr>
            <a:spLocks noChangeArrowheads="1"/>
          </p:cNvSpPr>
          <p:nvPr/>
        </p:nvSpPr>
        <p:spPr bwMode="auto">
          <a:xfrm>
            <a:off x="1057275" y="2835275"/>
            <a:ext cx="136525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rgbClr val="660066"/>
                </a:solidFill>
                <a:latin typeface="Arial Narrow" pitchFamily="34" charset="0"/>
                <a:cs typeface="Arial" pitchFamily="34" charset="0"/>
              </a:rPr>
              <a:t>M</a:t>
            </a:r>
          </a:p>
        </p:txBody>
      </p:sp>
      <p:sp>
        <p:nvSpPr>
          <p:cNvPr id="110808" name="Line 362"/>
          <p:cNvSpPr>
            <a:spLocks noChangeShapeType="1"/>
          </p:cNvSpPr>
          <p:nvPr/>
        </p:nvSpPr>
        <p:spPr bwMode="auto">
          <a:xfrm>
            <a:off x="1193800" y="2901950"/>
            <a:ext cx="126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809" name="Line 363"/>
          <p:cNvSpPr>
            <a:spLocks noChangeShapeType="1"/>
          </p:cNvSpPr>
          <p:nvPr/>
        </p:nvSpPr>
        <p:spPr bwMode="auto">
          <a:xfrm>
            <a:off x="2914650" y="3457575"/>
            <a:ext cx="1905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810" name="Line 364"/>
          <p:cNvSpPr>
            <a:spLocks noChangeShapeType="1"/>
          </p:cNvSpPr>
          <p:nvPr/>
        </p:nvSpPr>
        <p:spPr bwMode="auto">
          <a:xfrm>
            <a:off x="2924175" y="3667125"/>
            <a:ext cx="1905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811" name="AutoShape 365"/>
          <p:cNvSpPr>
            <a:spLocks noChangeArrowheads="1"/>
          </p:cNvSpPr>
          <p:nvPr/>
        </p:nvSpPr>
        <p:spPr bwMode="auto">
          <a:xfrm>
            <a:off x="4371975" y="3124200"/>
            <a:ext cx="200025" cy="2571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812" name="AutoShape 366"/>
          <p:cNvSpPr>
            <a:spLocks noChangeArrowheads="1"/>
          </p:cNvSpPr>
          <p:nvPr/>
        </p:nvSpPr>
        <p:spPr bwMode="auto">
          <a:xfrm>
            <a:off x="4371975" y="3324225"/>
            <a:ext cx="200025" cy="2571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813" name="AutoShape 367"/>
          <p:cNvSpPr>
            <a:spLocks noChangeArrowheads="1"/>
          </p:cNvSpPr>
          <p:nvPr/>
        </p:nvSpPr>
        <p:spPr bwMode="auto">
          <a:xfrm>
            <a:off x="4371975" y="3533775"/>
            <a:ext cx="200025" cy="2571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814" name="Text Box 368"/>
          <p:cNvSpPr txBox="1">
            <a:spLocks noChangeArrowheads="1"/>
          </p:cNvSpPr>
          <p:nvPr/>
        </p:nvSpPr>
        <p:spPr bwMode="auto">
          <a:xfrm>
            <a:off x="3914775" y="3076575"/>
            <a:ext cx="500063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7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Bridge 12</a:t>
            </a:r>
          </a:p>
        </p:txBody>
      </p:sp>
      <p:sp>
        <p:nvSpPr>
          <p:cNvPr id="110815" name="Text Box 369"/>
          <p:cNvSpPr txBox="1">
            <a:spLocks noChangeArrowheads="1"/>
          </p:cNvSpPr>
          <p:nvPr/>
        </p:nvSpPr>
        <p:spPr bwMode="auto">
          <a:xfrm>
            <a:off x="3914775" y="3295650"/>
            <a:ext cx="500063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7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Bridge 13</a:t>
            </a:r>
          </a:p>
        </p:txBody>
      </p:sp>
      <p:sp>
        <p:nvSpPr>
          <p:cNvPr id="110816" name="Text Box 370"/>
          <p:cNvSpPr txBox="1">
            <a:spLocks noChangeArrowheads="1"/>
          </p:cNvSpPr>
          <p:nvPr/>
        </p:nvSpPr>
        <p:spPr bwMode="auto">
          <a:xfrm>
            <a:off x="3914775" y="3514725"/>
            <a:ext cx="500063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7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Bridge 14</a:t>
            </a:r>
          </a:p>
        </p:txBody>
      </p:sp>
      <p:sp>
        <p:nvSpPr>
          <p:cNvPr id="110817" name="Text Box 371"/>
          <p:cNvSpPr txBox="1">
            <a:spLocks noChangeArrowheads="1"/>
          </p:cNvSpPr>
          <p:nvPr/>
        </p:nvSpPr>
        <p:spPr bwMode="auto">
          <a:xfrm>
            <a:off x="371475" y="1752600"/>
            <a:ext cx="4778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7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EDMA_0</a:t>
            </a:r>
          </a:p>
        </p:txBody>
      </p:sp>
      <p:sp>
        <p:nvSpPr>
          <p:cNvPr id="110818" name="Text Box 372"/>
          <p:cNvSpPr txBox="1">
            <a:spLocks noChangeArrowheads="1"/>
          </p:cNvSpPr>
          <p:nvPr/>
        </p:nvSpPr>
        <p:spPr bwMode="auto">
          <a:xfrm>
            <a:off x="552450" y="3924300"/>
            <a:ext cx="53975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70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EDMA_1,2</a:t>
            </a:r>
          </a:p>
        </p:txBody>
      </p:sp>
      <p:sp>
        <p:nvSpPr>
          <p:cNvPr id="110819" name="Rectangle 373"/>
          <p:cNvSpPr>
            <a:spLocks noChangeArrowheads="1"/>
          </p:cNvSpPr>
          <p:nvPr/>
        </p:nvSpPr>
        <p:spPr bwMode="auto">
          <a:xfrm>
            <a:off x="166688" y="990600"/>
            <a:ext cx="161925" cy="152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10820" name="Text Box 374"/>
          <p:cNvSpPr txBox="1">
            <a:spLocks noChangeArrowheads="1"/>
          </p:cNvSpPr>
          <p:nvPr/>
        </p:nvSpPr>
        <p:spPr bwMode="auto">
          <a:xfrm>
            <a:off x="312738" y="954088"/>
            <a:ext cx="6746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CP Tracer</a:t>
            </a:r>
          </a:p>
        </p:txBody>
      </p:sp>
      <p:sp>
        <p:nvSpPr>
          <p:cNvPr id="1559927" name="Rectangle 375"/>
          <p:cNvSpPr>
            <a:spLocks noChangeArrowheads="1"/>
          </p:cNvSpPr>
          <p:nvPr/>
        </p:nvSpPr>
        <p:spPr bwMode="auto">
          <a:xfrm>
            <a:off x="4781550" y="1419225"/>
            <a:ext cx="352425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cs typeface="Arial" pitchFamily="34" charset="0"/>
              </a:rPr>
              <a:t>CPT</a:t>
            </a:r>
          </a:p>
        </p:txBody>
      </p:sp>
      <p:sp>
        <p:nvSpPr>
          <p:cNvPr id="1559928" name="Rectangle 376"/>
          <p:cNvSpPr>
            <a:spLocks noChangeArrowheads="1"/>
          </p:cNvSpPr>
          <p:nvPr/>
        </p:nvSpPr>
        <p:spPr bwMode="auto">
          <a:xfrm>
            <a:off x="4857750" y="1476375"/>
            <a:ext cx="352425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cs typeface="Arial" pitchFamily="34" charset="0"/>
              </a:rPr>
              <a:t>CPT</a:t>
            </a:r>
          </a:p>
        </p:txBody>
      </p:sp>
      <p:sp>
        <p:nvSpPr>
          <p:cNvPr id="378" name="Rectangle 277"/>
          <p:cNvSpPr>
            <a:spLocks noChangeArrowheads="1"/>
          </p:cNvSpPr>
          <p:nvPr/>
        </p:nvSpPr>
        <p:spPr bwMode="auto">
          <a:xfrm>
            <a:off x="3024188" y="4168775"/>
            <a:ext cx="3810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cs typeface="Arial" pitchFamily="34" charset="0"/>
              </a:rPr>
              <a:t>CPT</a:t>
            </a:r>
          </a:p>
        </p:txBody>
      </p:sp>
      <p:sp>
        <p:nvSpPr>
          <p:cNvPr id="379" name="Rectangle 283"/>
          <p:cNvSpPr>
            <a:spLocks noChangeArrowheads="1"/>
          </p:cNvSpPr>
          <p:nvPr/>
        </p:nvSpPr>
        <p:spPr bwMode="auto">
          <a:xfrm>
            <a:off x="3024188" y="4416425"/>
            <a:ext cx="381000" cy="22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>
                <a:solidFill>
                  <a:srgbClr val="000000"/>
                </a:solidFill>
                <a:cs typeface="Arial" pitchFamily="34" charset="0"/>
              </a:rPr>
              <a:t>CPT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9683" grpId="0" animBg="1"/>
      <p:bldP spid="1559731" grpId="0" animBg="1"/>
      <p:bldP spid="1559799" grpId="0" animBg="1"/>
      <p:bldP spid="1559800" grpId="0"/>
      <p:bldP spid="1559801" grpId="0" animBg="1"/>
      <p:bldP spid="1559802" grpId="0" animBg="1"/>
      <p:bldP spid="1559803" grpId="0" animBg="1"/>
      <p:bldP spid="1559803" grpId="1" animBg="1"/>
      <p:bldP spid="1559804" grpId="0"/>
      <p:bldP spid="1559805" grpId="0" animBg="1"/>
      <p:bldP spid="1559853" grpId="0"/>
      <p:bldP spid="1559854" grpId="0" animBg="1"/>
      <p:bldP spid="1559855" grpId="0"/>
      <p:bldP spid="1559856" grpId="0" animBg="1"/>
      <p:bldP spid="1559864" grpId="0" animBg="1"/>
      <p:bldP spid="1559869" grpId="0" animBg="1"/>
      <p:bldP spid="1559927" grpId="0" animBg="1"/>
      <p:bldP spid="1559928" grpId="0" animBg="1"/>
      <p:bldP spid="378" grpId="0" animBg="1"/>
      <p:bldP spid="37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CCS Breakpoint Manager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800600" y="990600"/>
            <a:ext cx="4114800" cy="2514600"/>
          </a:xfrm>
        </p:spPr>
        <p:txBody>
          <a:bodyPr/>
          <a:lstStyle/>
          <a:p>
            <a:r>
              <a:rPr lang="en-US" sz="2400" dirty="0" err="1" smtClean="0"/>
              <a:t>CPTracer</a:t>
            </a:r>
            <a:r>
              <a:rPr lang="en-US" sz="2400" dirty="0" smtClean="0"/>
              <a:t> Library (</a:t>
            </a:r>
            <a:r>
              <a:rPr lang="en-US" sz="2400" dirty="0" err="1" smtClean="0"/>
              <a:t>CPTLib</a:t>
            </a:r>
            <a:r>
              <a:rPr lang="en-US" sz="2400" dirty="0" smtClean="0"/>
              <a:t>)</a:t>
            </a:r>
          </a:p>
          <a:p>
            <a:pPr lvl="1"/>
            <a:r>
              <a:rPr lang="en-US" sz="2000" dirty="0" smtClean="0"/>
              <a:t>Use Case based APIs</a:t>
            </a:r>
          </a:p>
          <a:p>
            <a:pPr lvl="1"/>
            <a:r>
              <a:rPr lang="en-US" sz="2000" dirty="0" smtClean="0"/>
              <a:t>Enable/Disable functions allow isolation of Trace Data generation</a:t>
            </a:r>
          </a:p>
          <a:p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524000"/>
            <a:ext cx="4461395" cy="4008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800600" y="3429000"/>
            <a:ext cx="411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CPTLibis</a:t>
            </a:r>
            <a:r>
              <a:rPr lang="en-US" sz="1600" dirty="0" smtClean="0"/>
              <a:t> a component of the </a:t>
            </a:r>
            <a:r>
              <a:rPr lang="en-US" sz="1600" dirty="0" err="1" smtClean="0"/>
              <a:t>CToolsLib</a:t>
            </a:r>
            <a:r>
              <a:rPr lang="en-US" sz="1600" dirty="0" smtClean="0"/>
              <a:t> Family of libraries</a:t>
            </a:r>
          </a:p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Download free via </a:t>
            </a:r>
            <a:r>
              <a:rPr lang="en-US" sz="1600" dirty="0" err="1" smtClean="0"/>
              <a:t>Gforge</a:t>
            </a:r>
            <a:r>
              <a:rPr lang="en-US" sz="1600" dirty="0" smtClean="0"/>
              <a:t>:  </a:t>
            </a:r>
            <a:r>
              <a:rPr lang="en-US" sz="1600" dirty="0" smtClean="0">
                <a:hlinkClick r:id="rId4"/>
              </a:rPr>
              <a:t>https://gforge.ti.com/gf/project/ctoolslib/frs/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 Architecture Overview</a:t>
            </a:r>
          </a:p>
          <a:p>
            <a:r>
              <a:rPr lang="en-US" dirty="0" smtClean="0"/>
              <a:t>Advanced Event Triggering</a:t>
            </a:r>
          </a:p>
          <a:p>
            <a:r>
              <a:rPr lang="en-US" dirty="0" smtClean="0"/>
              <a:t>DSP Core Trace</a:t>
            </a:r>
          </a:p>
          <a:p>
            <a:r>
              <a:rPr lang="en-US" dirty="0" smtClean="0"/>
              <a:t>System Trace</a:t>
            </a:r>
          </a:p>
          <a:p>
            <a:r>
              <a:rPr lang="en-US" dirty="0" smtClean="0"/>
              <a:t>Application Embedded Debug Support</a:t>
            </a:r>
          </a:p>
          <a:p>
            <a:r>
              <a:rPr lang="en-US" dirty="0" smtClean="0"/>
              <a:t>Multicore System Analyzer (MCSA)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7" name="Rectangle 6"/>
          <p:cNvSpPr/>
          <p:nvPr/>
        </p:nvSpPr>
        <p:spPr bwMode="auto">
          <a:xfrm>
            <a:off x="304800" y="5715000"/>
            <a:ext cx="7924800" cy="6096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8" name="Picture 7" descr="Keysto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5791200"/>
            <a:ext cx="453571" cy="457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4400" y="5867400"/>
            <a:ext cx="6807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Indicates features that are new on the Keystone generation of the C6000 Family</a:t>
            </a:r>
            <a:endParaRPr lang="en-US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CPTracer</a:t>
            </a:r>
            <a:r>
              <a:rPr lang="en-US" dirty="0" smtClean="0"/>
              <a:t> Sample </a:t>
            </a:r>
            <a:r>
              <a:rPr lang="en-US" dirty="0" err="1" smtClean="0"/>
              <a:t>Ouput</a:t>
            </a:r>
            <a:endParaRPr lang="en-US" dirty="0"/>
          </a:p>
        </p:txBody>
      </p:sp>
      <p:pic>
        <p:nvPicPr>
          <p:cNvPr id="7" name="Content Placeholder 6" descr="CPTCCS_CorePac1L2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28600" y="838200"/>
            <a:ext cx="8732678" cy="5257800"/>
          </a:xfrm>
        </p:spPr>
      </p:pic>
      <p:sp>
        <p:nvSpPr>
          <p:cNvPr id="8" name="TextBox 7"/>
          <p:cNvSpPr txBox="1"/>
          <p:nvPr/>
        </p:nvSpPr>
        <p:spPr>
          <a:xfrm>
            <a:off x="533400" y="6096000"/>
            <a:ext cx="81721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4"/>
              </a:rPr>
              <a:t>http://processors.wiki.ti.com/index.php/CorePac_1_L2_CPT_-_CCS_setup_XDS560v2_System_Trace_Example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Triggering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Provides a means to propagate debug events from one processor to another.</a:t>
            </a:r>
          </a:p>
          <a:p>
            <a:r>
              <a:rPr lang="en-US" sz="2800" dirty="0" smtClean="0"/>
              <a:t>Other processors can generate actions upon cross trigger</a:t>
            </a:r>
          </a:p>
          <a:p>
            <a:r>
              <a:rPr lang="en-US" sz="2800" dirty="0" smtClean="0"/>
              <a:t>Sample Debug Events</a:t>
            </a:r>
          </a:p>
          <a:p>
            <a:pPr lvl="1"/>
            <a:r>
              <a:rPr lang="en-US" sz="2400" dirty="0" smtClean="0"/>
              <a:t>Processor Entering Debug State</a:t>
            </a:r>
          </a:p>
          <a:p>
            <a:pPr lvl="1"/>
            <a:r>
              <a:rPr lang="en-US" sz="2400" dirty="0" smtClean="0"/>
              <a:t>Watch Point Match</a:t>
            </a:r>
          </a:p>
          <a:p>
            <a:pPr lvl="1"/>
            <a:r>
              <a:rPr lang="en-US" sz="2400" dirty="0" smtClean="0"/>
              <a:t>ETB Full</a:t>
            </a:r>
          </a:p>
          <a:p>
            <a:r>
              <a:rPr lang="en-US" sz="2800" dirty="0" smtClean="0"/>
              <a:t>Sample Debug Actions</a:t>
            </a:r>
          </a:p>
          <a:p>
            <a:pPr lvl="1"/>
            <a:r>
              <a:rPr lang="en-US" sz="2400" dirty="0" smtClean="0"/>
              <a:t>Restart</a:t>
            </a:r>
          </a:p>
          <a:p>
            <a:pPr lvl="1"/>
            <a:r>
              <a:rPr lang="en-US" sz="2400" dirty="0" smtClean="0"/>
              <a:t>Interrupt Request</a:t>
            </a:r>
          </a:p>
          <a:p>
            <a:pPr lvl="1"/>
            <a:r>
              <a:rPr lang="en-US" sz="2400" dirty="0" smtClean="0"/>
              <a:t>Start Trace</a:t>
            </a:r>
          </a:p>
          <a:p>
            <a:pPr lvl="1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533400" y="3352800"/>
            <a:ext cx="8001000" cy="609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 Architecture Overview</a:t>
            </a:r>
          </a:p>
          <a:p>
            <a:r>
              <a:rPr lang="en-US" dirty="0" smtClean="0"/>
              <a:t>Advanced Event Triggering</a:t>
            </a:r>
          </a:p>
          <a:p>
            <a:r>
              <a:rPr lang="en-US" dirty="0" smtClean="0"/>
              <a:t>DSP Core Trace</a:t>
            </a:r>
          </a:p>
          <a:p>
            <a:r>
              <a:rPr lang="en-US" dirty="0" smtClean="0"/>
              <a:t>System Trace</a:t>
            </a:r>
          </a:p>
          <a:p>
            <a:r>
              <a:rPr lang="en-US" dirty="0" smtClean="0"/>
              <a:t>Application Embedded Debug Support</a:t>
            </a:r>
          </a:p>
          <a:p>
            <a:r>
              <a:rPr lang="en-US" dirty="0" smtClean="0"/>
              <a:t>Multicore System Analyzer (MCSA)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304800" y="5715000"/>
            <a:ext cx="7924800" cy="6096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8" name="Picture 7" descr="Keysto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5791200"/>
            <a:ext cx="453571" cy="457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4400" y="5867400"/>
            <a:ext cx="6807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Indicates features that are new on the Keystone generation of the C6000 Family</a:t>
            </a:r>
            <a:endParaRPr lang="en-US" sz="16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Application Embedded Debug Support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CToolsLib</a:t>
            </a:r>
            <a:r>
              <a:rPr lang="en-US" dirty="0" smtClean="0"/>
              <a:t> – A suite of libraries that can be used for embedding debug elements into an application</a:t>
            </a:r>
          </a:p>
          <a:p>
            <a:pPr lvl="1"/>
            <a:r>
              <a:rPr lang="en-US" dirty="0" err="1" smtClean="0"/>
              <a:t>AETLib</a:t>
            </a:r>
            <a:endParaRPr lang="en-US" dirty="0" smtClean="0"/>
          </a:p>
          <a:p>
            <a:pPr lvl="1"/>
            <a:r>
              <a:rPr lang="en-US" dirty="0" err="1" smtClean="0"/>
              <a:t>ETBLib</a:t>
            </a:r>
            <a:endParaRPr lang="en-US" dirty="0" smtClean="0"/>
          </a:p>
          <a:p>
            <a:pPr lvl="1"/>
            <a:r>
              <a:rPr lang="en-US" dirty="0" err="1" smtClean="0"/>
              <a:t>CPTLib</a:t>
            </a:r>
            <a:endParaRPr lang="en-US" dirty="0" smtClean="0"/>
          </a:p>
          <a:p>
            <a:pPr lvl="1"/>
            <a:r>
              <a:rPr lang="en-US" dirty="0" err="1" smtClean="0"/>
              <a:t>DSPTraceLib</a:t>
            </a:r>
            <a:endParaRPr lang="en-US" dirty="0" smtClean="0"/>
          </a:p>
          <a:p>
            <a:pPr lvl="1"/>
            <a:r>
              <a:rPr lang="en-US" dirty="0" err="1" smtClean="0"/>
              <a:t>STMLib</a:t>
            </a:r>
            <a:endParaRPr lang="en-US" dirty="0" smtClean="0"/>
          </a:p>
          <a:p>
            <a:pPr algn="ctr">
              <a:buNone/>
            </a:pPr>
            <a:r>
              <a:rPr lang="en-US" sz="2000" dirty="0" smtClean="0"/>
              <a:t>Available Free Via </a:t>
            </a:r>
            <a:r>
              <a:rPr lang="en-US" sz="2000" dirty="0" err="1" smtClean="0"/>
              <a:t>GForge</a:t>
            </a:r>
            <a:r>
              <a:rPr lang="en-US" sz="2000" dirty="0" smtClean="0"/>
              <a:t>: </a:t>
            </a:r>
            <a:r>
              <a:rPr lang="en-US" sz="2000" dirty="0" smtClean="0">
                <a:hlinkClick r:id="rId3"/>
              </a:rPr>
              <a:t>https://gforge.ti.com/gf/project/ctoolslib/frs/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AETLib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programmatic access to the Advanced Event Triggering logic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Reuse of limited AET resources (task stack monitoring)</a:t>
            </a:r>
          </a:p>
          <a:p>
            <a:pPr lvl="1"/>
            <a:r>
              <a:rPr lang="en-US" dirty="0" smtClean="0"/>
              <a:t>More granularity for enabling/disabling AET/Trace at specific points of the application</a:t>
            </a:r>
          </a:p>
          <a:p>
            <a:pPr lvl="1"/>
            <a:r>
              <a:rPr lang="en-US" dirty="0" smtClean="0"/>
              <a:t>Capture of Trace data from fielded devices </a:t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ETBLib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application access to configuration of the embedded trace buffer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ETB can be configured without Debugger connection</a:t>
            </a:r>
          </a:p>
          <a:p>
            <a:pPr lvl="1"/>
            <a:r>
              <a:rPr lang="en-US" dirty="0" smtClean="0"/>
              <a:t>Dynamic draining of ETB is supported</a:t>
            </a:r>
          </a:p>
          <a:p>
            <a:pPr lvl="2"/>
            <a:r>
              <a:rPr lang="en-US" dirty="0" smtClean="0"/>
              <a:t>Events generated on half full and full</a:t>
            </a:r>
          </a:p>
          <a:p>
            <a:pPr lvl="2"/>
            <a:r>
              <a:rPr lang="en-US" dirty="0" smtClean="0"/>
              <a:t>Data can be moved from ETB into internal memory and passed off via any transport (Ethernet, </a:t>
            </a:r>
            <a:r>
              <a:rPr lang="en-US" dirty="0" err="1" smtClean="0"/>
              <a:t>Srio</a:t>
            </a:r>
            <a:r>
              <a:rPr lang="en-US" dirty="0" smtClean="0"/>
              <a:t>, etc)</a:t>
            </a:r>
          </a:p>
          <a:p>
            <a:pPr lvl="2"/>
            <a:r>
              <a:rPr lang="en-US" dirty="0" smtClean="0"/>
              <a:t>Virtually extend the size of the ETB</a:t>
            </a:r>
          </a:p>
          <a:p>
            <a:pPr lvl="2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81000" y="3581400"/>
            <a:ext cx="8382000" cy="25908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5" name="Picture 4" descr="Keysto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4876800"/>
            <a:ext cx="453571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Trace Libraries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STMLib</a:t>
            </a:r>
            <a:endParaRPr lang="en-US" dirty="0" smtClean="0"/>
          </a:p>
          <a:p>
            <a:pPr lvl="1"/>
            <a:r>
              <a:rPr lang="en-US" dirty="0" smtClean="0"/>
              <a:t>Application Interface to System Trace Software Messages </a:t>
            </a:r>
          </a:p>
          <a:p>
            <a:pPr lvl="1"/>
            <a:r>
              <a:rPr lang="en-US" dirty="0" smtClean="0"/>
              <a:t>Advantages</a:t>
            </a:r>
          </a:p>
          <a:p>
            <a:pPr lvl="2"/>
            <a:r>
              <a:rPr lang="en-US" dirty="0" smtClean="0"/>
              <a:t>Small function overhead </a:t>
            </a:r>
          </a:p>
          <a:p>
            <a:pPr lvl="2"/>
            <a:r>
              <a:rPr lang="en-US" dirty="0" smtClean="0"/>
              <a:t>Real-Time</a:t>
            </a:r>
          </a:p>
          <a:p>
            <a:pPr lvl="2"/>
            <a:r>
              <a:rPr lang="en-US" dirty="0" smtClean="0"/>
              <a:t>System Level Time Stamp</a:t>
            </a:r>
          </a:p>
          <a:p>
            <a:r>
              <a:rPr lang="en-US" dirty="0" err="1" smtClean="0"/>
              <a:t>CPTLib</a:t>
            </a:r>
            <a:endParaRPr lang="en-US" dirty="0" smtClean="0"/>
          </a:p>
          <a:p>
            <a:pPr lvl="1"/>
            <a:r>
              <a:rPr lang="en-US" dirty="0" smtClean="0"/>
              <a:t>Application Interface to Common Platform Tracer Configuration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533400" y="3886200"/>
            <a:ext cx="8001000" cy="609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 Architecture Overview</a:t>
            </a:r>
          </a:p>
          <a:p>
            <a:r>
              <a:rPr lang="en-US" dirty="0" smtClean="0"/>
              <a:t>Advanced Event Triggering</a:t>
            </a:r>
          </a:p>
          <a:p>
            <a:r>
              <a:rPr lang="en-US" dirty="0" smtClean="0"/>
              <a:t>DSP Core Trace</a:t>
            </a:r>
          </a:p>
          <a:p>
            <a:r>
              <a:rPr lang="en-US" dirty="0" smtClean="0"/>
              <a:t>System Trace</a:t>
            </a:r>
          </a:p>
          <a:p>
            <a:r>
              <a:rPr lang="en-US" dirty="0" smtClean="0"/>
              <a:t>Application Embedded Debug Support</a:t>
            </a:r>
          </a:p>
          <a:p>
            <a:r>
              <a:rPr lang="en-US" dirty="0" smtClean="0"/>
              <a:t>Multicore System Analyzer (MCSA)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304800" y="5715000"/>
            <a:ext cx="7924800" cy="6096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8" name="Picture 7" descr="Keysto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5791200"/>
            <a:ext cx="453571" cy="457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4400" y="5867400"/>
            <a:ext cx="6807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Indicates features that are new on the Keystone generation of the C6000 Family</a:t>
            </a:r>
            <a:endParaRPr lang="en-US" sz="16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Multicore System Analyzer(MCSA)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876800"/>
          </a:xfrm>
        </p:spPr>
        <p:txBody>
          <a:bodyPr/>
          <a:lstStyle/>
          <a:p>
            <a:r>
              <a:rPr lang="en-US" sz="2800" dirty="0" smtClean="0"/>
              <a:t>Suite of tools providing real-time visibility into performance and behavior of an application.</a:t>
            </a:r>
          </a:p>
          <a:p>
            <a:pPr lvl="1"/>
            <a:r>
              <a:rPr lang="en-US" sz="2400" dirty="0" smtClean="0"/>
              <a:t>Information collected in various ways</a:t>
            </a:r>
          </a:p>
          <a:p>
            <a:r>
              <a:rPr lang="en-US" sz="2800" dirty="0" smtClean="0"/>
              <a:t>Advanced Tooling Features:</a:t>
            </a:r>
          </a:p>
          <a:p>
            <a:pPr lvl="1"/>
            <a:r>
              <a:rPr lang="en-US" sz="2400" dirty="0" smtClean="0"/>
              <a:t>Real-time event monitoring</a:t>
            </a:r>
          </a:p>
          <a:p>
            <a:pPr lvl="1"/>
            <a:r>
              <a:rPr lang="en-US" sz="2400" dirty="0" smtClean="0"/>
              <a:t>Multicore event correlation</a:t>
            </a:r>
          </a:p>
          <a:p>
            <a:pPr lvl="1"/>
            <a:r>
              <a:rPr lang="en-US" sz="2400" dirty="0" smtClean="0"/>
              <a:t>Correlation of software events, hardware events and CPU trace</a:t>
            </a:r>
          </a:p>
          <a:p>
            <a:pPr lvl="1"/>
            <a:r>
              <a:rPr lang="en-US" sz="2400" dirty="0" smtClean="0"/>
              <a:t>Real-time profiling and benchmarking</a:t>
            </a:r>
          </a:p>
          <a:p>
            <a:pPr lvl="1"/>
            <a:r>
              <a:rPr lang="en-US" sz="2400" dirty="0" smtClean="0"/>
              <a:t>Real-time debugging</a:t>
            </a:r>
          </a:p>
          <a:p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5955268"/>
            <a:ext cx="6609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http://processors.wiki.ti.com/index.php/Multicore_System_Analyzer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Features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Benchmarking: Finding out how long it takes some action to complete. Includes 'context aware' benchmarking for multi-threaded analysis</a:t>
            </a:r>
          </a:p>
          <a:p>
            <a:r>
              <a:rPr lang="en-US" sz="2800" dirty="0" smtClean="0"/>
              <a:t>CPU and Task Load Monitoring: real-time visibility into how busy your system really is</a:t>
            </a:r>
          </a:p>
          <a:p>
            <a:r>
              <a:rPr lang="en-US" sz="2800" dirty="0" smtClean="0"/>
              <a:t>O/S Execution Monitoring: monitoring task switches and the state of kernel objects such as semaphores</a:t>
            </a:r>
          </a:p>
          <a:p>
            <a:r>
              <a:rPr lang="en-US" sz="2800" dirty="0" smtClean="0"/>
              <a:t>Filtering events</a:t>
            </a:r>
          </a:p>
          <a:p>
            <a:r>
              <a:rPr lang="en-US" sz="2800" dirty="0" smtClean="0"/>
              <a:t>Multicore Event Correlation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533400" y="990600"/>
            <a:ext cx="8001000" cy="609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 Architecture Overview</a:t>
            </a:r>
          </a:p>
          <a:p>
            <a:r>
              <a:rPr lang="en-US" dirty="0" smtClean="0"/>
              <a:t>Advanced Event Triggering</a:t>
            </a:r>
          </a:p>
          <a:p>
            <a:r>
              <a:rPr lang="en-US" dirty="0" smtClean="0"/>
              <a:t>DSP Core Trace</a:t>
            </a:r>
          </a:p>
          <a:p>
            <a:r>
              <a:rPr lang="en-US" dirty="0" smtClean="0"/>
              <a:t>System Trace</a:t>
            </a:r>
          </a:p>
          <a:p>
            <a:r>
              <a:rPr lang="en-US" dirty="0" smtClean="0"/>
              <a:t>Application Embedded Debug Support</a:t>
            </a:r>
          </a:p>
          <a:p>
            <a:r>
              <a:rPr lang="en-US" dirty="0" smtClean="0"/>
              <a:t>Multicore System Analyzer (MCSA)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7" name="Rectangle 6"/>
          <p:cNvSpPr/>
          <p:nvPr/>
        </p:nvSpPr>
        <p:spPr bwMode="auto">
          <a:xfrm>
            <a:off x="304800" y="5715000"/>
            <a:ext cx="7924800" cy="6096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8" name="Picture 7" descr="Keysto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5791200"/>
            <a:ext cx="453571" cy="457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4400" y="5867400"/>
            <a:ext cx="6807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Indicates features that are new on the Keystone generation of the C6000 Family</a:t>
            </a:r>
            <a:endParaRPr lang="en-US" sz="16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Current/Future Features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4800" y="1143000"/>
            <a:ext cx="4114800" cy="4114800"/>
          </a:xfrm>
        </p:spPr>
        <p:txBody>
          <a:bodyPr/>
          <a:lstStyle/>
          <a:p>
            <a:r>
              <a:rPr lang="en-US" sz="2400" dirty="0" smtClean="0">
                <a:solidFill>
                  <a:srgbClr val="00B050"/>
                </a:solidFill>
              </a:rPr>
              <a:t>Ethernet Transport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JTAG Stop-Mode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JTAG Run-Mode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Execution Graph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CPU Load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Task Load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Benchmark/Duration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Context Aware Profile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Statistics / Count Analysis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0"/>
          </p:nvPr>
        </p:nvSpPr>
        <p:spPr>
          <a:xfrm>
            <a:off x="4495800" y="1143000"/>
            <a:ext cx="4343400" cy="4343400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1"/>
                </a:solidFill>
              </a:rPr>
              <a:t>ETB Draining</a:t>
            </a:r>
          </a:p>
          <a:p>
            <a:r>
              <a:rPr lang="en-US" sz="2400" dirty="0" smtClean="0">
                <a:solidFill>
                  <a:schemeClr val="accent1"/>
                </a:solidFill>
              </a:rPr>
              <a:t>CPU Trace, STM, UIA Correlation</a:t>
            </a:r>
          </a:p>
          <a:p>
            <a:r>
              <a:rPr lang="en-US" sz="2400" dirty="0" smtClean="0">
                <a:solidFill>
                  <a:schemeClr val="accent1"/>
                </a:solidFill>
              </a:rPr>
              <a:t>Logging on Linux</a:t>
            </a:r>
          </a:p>
          <a:p>
            <a:r>
              <a:rPr lang="en-US" sz="2400" dirty="0" err="1" smtClean="0"/>
              <a:t>Realtime</a:t>
            </a:r>
            <a:r>
              <a:rPr lang="en-US" sz="2400" dirty="0" smtClean="0"/>
              <a:t> </a:t>
            </a:r>
            <a:r>
              <a:rPr lang="en-US" sz="2400" dirty="0" err="1" smtClean="0"/>
              <a:t>Config</a:t>
            </a:r>
            <a:r>
              <a:rPr lang="en-US" sz="2400" dirty="0" smtClean="0"/>
              <a:t> &amp; Software Instrumentation Control</a:t>
            </a:r>
          </a:p>
          <a:p>
            <a:r>
              <a:rPr lang="en-US" sz="2400" dirty="0" smtClean="0"/>
              <a:t>USB Transport</a:t>
            </a:r>
          </a:p>
          <a:p>
            <a:r>
              <a:rPr lang="en-US" sz="2400" dirty="0" smtClean="0"/>
              <a:t>STM Transport</a:t>
            </a:r>
          </a:p>
          <a:p>
            <a:r>
              <a:rPr lang="en-US" sz="2400" dirty="0" smtClean="0"/>
              <a:t>Remote Debug</a:t>
            </a:r>
          </a:p>
          <a:p>
            <a:r>
              <a:rPr lang="en-US" sz="2400" dirty="0" smtClean="0"/>
              <a:t>Back Trace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0" y="762000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19800" y="762000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00800" y="6019800"/>
            <a:ext cx="2051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System Analyzer 1.1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07126" y="5726668"/>
            <a:ext cx="2051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System Analyzer 1.0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" y="5943600"/>
            <a:ext cx="2035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MCSA User’s Guide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Architecture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Advanced Event Triggering</a:t>
            </a:r>
          </a:p>
          <a:p>
            <a:pPr lvl="1"/>
            <a:r>
              <a:rPr lang="en-US" dirty="0" smtClean="0"/>
              <a:t>Hardware Breakpoints/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Event Monitoring/Counting</a:t>
            </a:r>
          </a:p>
          <a:p>
            <a:pPr lvl="1"/>
            <a:r>
              <a:rPr lang="en-US" dirty="0" smtClean="0"/>
              <a:t>Core Trace Control</a:t>
            </a:r>
          </a:p>
          <a:p>
            <a:r>
              <a:rPr lang="en-US" dirty="0" smtClean="0"/>
              <a:t>DSP Core Trace</a:t>
            </a:r>
          </a:p>
          <a:p>
            <a:pPr lvl="1"/>
            <a:r>
              <a:rPr lang="en-US" dirty="0" smtClean="0"/>
              <a:t>Export Program, Timing, Data, Event Info</a:t>
            </a:r>
          </a:p>
          <a:p>
            <a:r>
              <a:rPr lang="en-US" dirty="0" smtClean="0"/>
              <a:t>System Trace </a:t>
            </a:r>
          </a:p>
          <a:p>
            <a:pPr lvl="1"/>
            <a:r>
              <a:rPr lang="en-US" dirty="0" smtClean="0"/>
              <a:t>Export Bus Statistics and Events</a:t>
            </a:r>
          </a:p>
          <a:p>
            <a:pPr lvl="1"/>
            <a:r>
              <a:rPr lang="en-US" dirty="0" smtClean="0"/>
              <a:t>Export Software Messages </a:t>
            </a:r>
          </a:p>
          <a:p>
            <a:r>
              <a:rPr lang="en-US" dirty="0" smtClean="0"/>
              <a:t>Cross Triggering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28600" y="4191000"/>
            <a:ext cx="8458200" cy="16764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7" name="Picture 6" descr="Keysto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8600" y="4267200"/>
            <a:ext cx="755952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Data Capture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267200"/>
          </a:xfrm>
        </p:spPr>
        <p:txBody>
          <a:bodyPr/>
          <a:lstStyle/>
          <a:p>
            <a:r>
              <a:rPr lang="en-US" sz="2800" dirty="0" smtClean="0"/>
              <a:t>DSP Core Trace</a:t>
            </a:r>
          </a:p>
          <a:p>
            <a:pPr lvl="1"/>
            <a:r>
              <a:rPr lang="en-US" sz="2400" dirty="0" smtClean="0"/>
              <a:t>Debug Port EMU pins for export to an external receiver*</a:t>
            </a:r>
          </a:p>
          <a:p>
            <a:pPr lvl="1"/>
            <a:r>
              <a:rPr lang="en-US" sz="2400" dirty="0" smtClean="0"/>
              <a:t>Dedicated TI Embedded Trace Buffer (TETB)</a:t>
            </a:r>
          </a:p>
          <a:p>
            <a:pPr lvl="2"/>
            <a:r>
              <a:rPr lang="en-US" sz="2000" dirty="0" smtClean="0"/>
              <a:t> 4Kb on each core</a:t>
            </a:r>
          </a:p>
          <a:p>
            <a:r>
              <a:rPr lang="en-US" sz="2800" dirty="0" smtClean="0"/>
              <a:t>System Trace</a:t>
            </a:r>
          </a:p>
          <a:p>
            <a:pPr lvl="1"/>
            <a:r>
              <a:rPr lang="en-US" sz="2400" dirty="0" smtClean="0"/>
              <a:t>Debug Port EMU pins for export to an external receiver*</a:t>
            </a:r>
          </a:p>
          <a:p>
            <a:pPr lvl="1"/>
            <a:r>
              <a:rPr lang="en-US" sz="2400" dirty="0" smtClean="0"/>
              <a:t>System Level TI Embedded Trace Buffer (TETB)</a:t>
            </a:r>
          </a:p>
          <a:p>
            <a:pPr lvl="2"/>
            <a:r>
              <a:rPr lang="en-US" sz="2000" dirty="0" smtClean="0"/>
              <a:t>16Kb per device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81000" y="2743200"/>
            <a:ext cx="8458200" cy="21336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5" name="Picture 4" descr="Keysto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9600" y="2819400"/>
            <a:ext cx="529166" cy="5334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5791200" y="1905000"/>
            <a:ext cx="1295400" cy="4572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8" name="Picture 7" descr="Keysto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05600" y="1981200"/>
            <a:ext cx="304800" cy="30723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90800" y="60198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* XDS560v2 Pro (In Beta) = 2GB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Trace Buffer (TETB)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3810000"/>
          </a:xfrm>
        </p:spPr>
        <p:txBody>
          <a:bodyPr/>
          <a:lstStyle/>
          <a:p>
            <a:r>
              <a:rPr lang="en-US" dirty="0" smtClean="0"/>
              <a:t>Can be optionally drained “on the fly” to L2, shared, or external memories</a:t>
            </a:r>
          </a:p>
          <a:p>
            <a:r>
              <a:rPr lang="en-US" dirty="0" smtClean="0"/>
              <a:t>Can trigger event on ½ full status or full status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Virtually extends the limited ETB size</a:t>
            </a:r>
          </a:p>
          <a:p>
            <a:pPr lvl="1"/>
            <a:r>
              <a:rPr lang="en-US" dirty="0" smtClean="0"/>
              <a:t>Data can be streamed from the device via Ethernet or any other transport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 bwMode="auto">
          <a:xfrm>
            <a:off x="381000" y="914400"/>
            <a:ext cx="8458200" cy="42672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6" name="Picture 5" descr="Keysto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01000" y="4267200"/>
            <a:ext cx="755952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Subsystem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 bwMode="auto">
          <a:xfrm>
            <a:off x="4800600" y="914400"/>
            <a:ext cx="2895600" cy="419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Debug Subsystem</a:t>
            </a:r>
          </a:p>
        </p:txBody>
      </p:sp>
      <p:sp>
        <p:nvSpPr>
          <p:cNvPr id="75" name="Rectangle 74"/>
          <p:cNvSpPr/>
          <p:nvPr/>
        </p:nvSpPr>
        <p:spPr bwMode="auto">
          <a:xfrm>
            <a:off x="5791200" y="1981200"/>
            <a:ext cx="1219200" cy="990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System Trace</a:t>
            </a:r>
          </a:p>
        </p:txBody>
      </p:sp>
      <p:sp>
        <p:nvSpPr>
          <p:cNvPr id="76" name="Rectangle 75"/>
          <p:cNvSpPr/>
          <p:nvPr/>
        </p:nvSpPr>
        <p:spPr bwMode="auto">
          <a:xfrm>
            <a:off x="6019800" y="3352800"/>
            <a:ext cx="762000" cy="1600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Debug Port</a:t>
            </a:r>
          </a:p>
        </p:txBody>
      </p:sp>
      <p:sp>
        <p:nvSpPr>
          <p:cNvPr id="77" name="Rectangle 76"/>
          <p:cNvSpPr/>
          <p:nvPr/>
        </p:nvSpPr>
        <p:spPr bwMode="auto">
          <a:xfrm>
            <a:off x="4953000" y="5638800"/>
            <a:ext cx="2895600" cy="457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External Trace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Receiver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5715000" y="1295400"/>
            <a:ext cx="1371600" cy="457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System Trace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Arial" pitchFamily="34" charset="0"/>
              </a:rPr>
              <a:t>TETB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457200" y="2743200"/>
            <a:ext cx="2430517" cy="1905000"/>
            <a:chOff x="2133600" y="3048000"/>
            <a:chExt cx="2430517" cy="1905000"/>
          </a:xfrm>
          <a:solidFill>
            <a:schemeClr val="bg1"/>
          </a:solidFill>
        </p:grpSpPr>
        <p:sp>
          <p:nvSpPr>
            <p:cNvPr id="63" name="Rectangle 62"/>
            <p:cNvSpPr/>
            <p:nvPr/>
          </p:nvSpPr>
          <p:spPr bwMode="auto">
            <a:xfrm>
              <a:off x="2133600" y="3048000"/>
              <a:ext cx="2430517" cy="1905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latin typeface="Arial" pitchFamily="34" charset="0"/>
                </a:rPr>
                <a:t>C66x </a:t>
              </a:r>
              <a:r>
                <a:rPr lang="en-US" sz="1600" dirty="0" err="1" smtClean="0">
                  <a:latin typeface="Arial" pitchFamily="34" charset="0"/>
                </a:rPr>
                <a:t>CorePac</a:t>
              </a:r>
              <a:endParaRPr lang="en-US" sz="1600" dirty="0" smtClean="0"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209800" y="3581400"/>
              <a:ext cx="16764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DSP Core Trace</a:t>
              </a: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209800" y="3962400"/>
              <a:ext cx="457200" cy="304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AET</a:t>
              </a: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590800" y="4419600"/>
              <a:ext cx="914400" cy="4572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TETB</a:t>
              </a:r>
            </a:p>
          </p:txBody>
        </p:sp>
        <p:cxnSp>
          <p:nvCxnSpPr>
            <p:cNvPr id="67" name="Straight Arrow Connector 66"/>
            <p:cNvCxnSpPr>
              <a:stCxn id="64" idx="2"/>
              <a:endCxn id="66" idx="0"/>
            </p:cNvCxnSpPr>
            <p:nvPr/>
          </p:nvCxnSpPr>
          <p:spPr bwMode="auto">
            <a:xfrm>
              <a:off x="3048000" y="4267200"/>
              <a:ext cx="0" cy="15240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0" name="Group 49"/>
          <p:cNvGrpSpPr/>
          <p:nvPr/>
        </p:nvGrpSpPr>
        <p:grpSpPr>
          <a:xfrm>
            <a:off x="609600" y="2895600"/>
            <a:ext cx="2430517" cy="1905000"/>
            <a:chOff x="2133600" y="3048000"/>
            <a:chExt cx="2430517" cy="1905000"/>
          </a:xfrm>
          <a:solidFill>
            <a:schemeClr val="bg1"/>
          </a:solidFill>
        </p:grpSpPr>
        <p:sp>
          <p:nvSpPr>
            <p:cNvPr id="51" name="Rectangle 50"/>
            <p:cNvSpPr/>
            <p:nvPr/>
          </p:nvSpPr>
          <p:spPr bwMode="auto">
            <a:xfrm>
              <a:off x="2133600" y="3048000"/>
              <a:ext cx="2430517" cy="1905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latin typeface="Arial" pitchFamily="34" charset="0"/>
                </a:rPr>
                <a:t>C66x </a:t>
              </a:r>
              <a:r>
                <a:rPr lang="en-US" sz="1600" dirty="0" err="1" smtClean="0">
                  <a:latin typeface="Arial" pitchFamily="34" charset="0"/>
                </a:rPr>
                <a:t>CorePac</a:t>
              </a:r>
              <a:endParaRPr lang="en-US" sz="1600" dirty="0" smtClean="0"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2209800" y="3581400"/>
              <a:ext cx="16764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DSP Core Trace</a:t>
              </a: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2209800" y="3962400"/>
              <a:ext cx="457200" cy="304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AET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2590800" y="4419600"/>
              <a:ext cx="914400" cy="4572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TETB</a:t>
              </a:r>
            </a:p>
          </p:txBody>
        </p:sp>
        <p:cxnSp>
          <p:nvCxnSpPr>
            <p:cNvPr id="55" name="Straight Arrow Connector 54"/>
            <p:cNvCxnSpPr>
              <a:stCxn id="52" idx="2"/>
              <a:endCxn id="54" idx="0"/>
            </p:cNvCxnSpPr>
            <p:nvPr/>
          </p:nvCxnSpPr>
          <p:spPr bwMode="auto">
            <a:xfrm>
              <a:off x="3048000" y="4267200"/>
              <a:ext cx="0" cy="15240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94" name="Straight Arrow Connector 93"/>
          <p:cNvCxnSpPr>
            <a:stCxn id="45" idx="3"/>
            <a:endCxn id="76" idx="1"/>
          </p:cNvCxnSpPr>
          <p:nvPr/>
        </p:nvCxnSpPr>
        <p:spPr bwMode="auto">
          <a:xfrm>
            <a:off x="3344917" y="4152900"/>
            <a:ext cx="2674883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2" name="Straight Arrow Connector 101"/>
          <p:cNvCxnSpPr>
            <a:stCxn id="76" idx="2"/>
            <a:endCxn id="77" idx="0"/>
          </p:cNvCxnSpPr>
          <p:nvPr/>
        </p:nvCxnSpPr>
        <p:spPr bwMode="auto">
          <a:xfrm>
            <a:off x="6400800" y="4953000"/>
            <a:ext cx="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3" name="Straight Arrow Connector 102"/>
          <p:cNvCxnSpPr>
            <a:stCxn id="75" idx="2"/>
            <a:endCxn id="76" idx="0"/>
          </p:cNvCxnSpPr>
          <p:nvPr/>
        </p:nvCxnSpPr>
        <p:spPr bwMode="auto">
          <a:xfrm>
            <a:off x="6400800" y="2971800"/>
            <a:ext cx="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6" name="Straight Arrow Connector 105"/>
          <p:cNvCxnSpPr>
            <a:stCxn id="75" idx="0"/>
          </p:cNvCxnSpPr>
          <p:nvPr/>
        </p:nvCxnSpPr>
        <p:spPr bwMode="auto">
          <a:xfrm flipV="1">
            <a:off x="6400800" y="1752600"/>
            <a:ext cx="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68" name="Group 67"/>
          <p:cNvGrpSpPr/>
          <p:nvPr/>
        </p:nvGrpSpPr>
        <p:grpSpPr>
          <a:xfrm>
            <a:off x="769883" y="3048000"/>
            <a:ext cx="2430517" cy="1905000"/>
            <a:chOff x="2133600" y="3048000"/>
            <a:chExt cx="2430517" cy="1905000"/>
          </a:xfrm>
          <a:solidFill>
            <a:schemeClr val="bg1"/>
          </a:solidFill>
        </p:grpSpPr>
        <p:sp>
          <p:nvSpPr>
            <p:cNvPr id="69" name="Rectangle 68"/>
            <p:cNvSpPr/>
            <p:nvPr/>
          </p:nvSpPr>
          <p:spPr bwMode="auto">
            <a:xfrm>
              <a:off x="2133600" y="3048000"/>
              <a:ext cx="2430517" cy="1905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latin typeface="Arial" pitchFamily="34" charset="0"/>
                </a:rPr>
                <a:t>C66x </a:t>
              </a:r>
              <a:r>
                <a:rPr lang="en-US" sz="1600" dirty="0" err="1" smtClean="0">
                  <a:latin typeface="Arial" pitchFamily="34" charset="0"/>
                </a:rPr>
                <a:t>CorePac</a:t>
              </a:r>
              <a:endParaRPr lang="en-US" sz="1600" dirty="0" smtClean="0"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2209800" y="3581400"/>
              <a:ext cx="16764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DSP Core Trace</a:t>
              </a: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2209800" y="3962400"/>
              <a:ext cx="457200" cy="304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AET</a:t>
              </a: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590800" y="4419600"/>
              <a:ext cx="914400" cy="4572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TETB</a:t>
              </a:r>
            </a:p>
          </p:txBody>
        </p:sp>
        <p:cxnSp>
          <p:nvCxnSpPr>
            <p:cNvPr id="73" name="Straight Arrow Connector 72"/>
            <p:cNvCxnSpPr>
              <a:stCxn id="70" idx="2"/>
              <a:endCxn id="72" idx="0"/>
            </p:cNvCxnSpPr>
            <p:nvPr/>
          </p:nvCxnSpPr>
          <p:spPr bwMode="auto">
            <a:xfrm>
              <a:off x="3048000" y="4267200"/>
              <a:ext cx="0" cy="15240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4" name="Group 43"/>
          <p:cNvGrpSpPr/>
          <p:nvPr/>
        </p:nvGrpSpPr>
        <p:grpSpPr>
          <a:xfrm>
            <a:off x="914400" y="3200400"/>
            <a:ext cx="2430517" cy="1905000"/>
            <a:chOff x="2133600" y="3048000"/>
            <a:chExt cx="2430517" cy="1905000"/>
          </a:xfrm>
          <a:solidFill>
            <a:schemeClr val="bg1"/>
          </a:solidFill>
        </p:grpSpPr>
        <p:sp>
          <p:nvSpPr>
            <p:cNvPr id="45" name="Rectangle 44"/>
            <p:cNvSpPr/>
            <p:nvPr/>
          </p:nvSpPr>
          <p:spPr bwMode="auto">
            <a:xfrm>
              <a:off x="2133600" y="3048000"/>
              <a:ext cx="2430517" cy="1905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latin typeface="Arial" pitchFamily="34" charset="0"/>
                </a:rPr>
                <a:t>C66x </a:t>
              </a:r>
              <a:r>
                <a:rPr lang="en-US" sz="1600" dirty="0" err="1" smtClean="0">
                  <a:latin typeface="Arial" pitchFamily="34" charset="0"/>
                </a:rPr>
                <a:t>CorePac</a:t>
              </a:r>
              <a:endParaRPr lang="en-US" sz="1600" dirty="0" smtClean="0">
                <a:latin typeface="Arial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2209800" y="3581400"/>
              <a:ext cx="1676400" cy="685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DSP Core Trace</a:t>
              </a: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2209800" y="3962400"/>
              <a:ext cx="457200" cy="304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AET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2590800" y="4419600"/>
              <a:ext cx="914400" cy="4572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TETB</a:t>
              </a:r>
            </a:p>
          </p:txBody>
        </p:sp>
        <p:cxnSp>
          <p:nvCxnSpPr>
            <p:cNvPr id="49" name="Straight Arrow Connector 48"/>
            <p:cNvCxnSpPr>
              <a:stCxn id="46" idx="2"/>
              <a:endCxn id="48" idx="0"/>
            </p:cNvCxnSpPr>
            <p:nvPr/>
          </p:nvCxnSpPr>
          <p:spPr bwMode="auto">
            <a:xfrm>
              <a:off x="3048000" y="4267200"/>
              <a:ext cx="0" cy="15240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533400" y="1524000"/>
            <a:ext cx="8001000" cy="609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 Architecture Overview</a:t>
            </a:r>
          </a:p>
          <a:p>
            <a:r>
              <a:rPr lang="en-US" dirty="0" smtClean="0"/>
              <a:t>Advanced Event Triggering</a:t>
            </a:r>
          </a:p>
          <a:p>
            <a:r>
              <a:rPr lang="en-US" dirty="0" smtClean="0"/>
              <a:t>DSP Core Trace</a:t>
            </a:r>
          </a:p>
          <a:p>
            <a:r>
              <a:rPr lang="en-US" dirty="0" smtClean="0"/>
              <a:t>System Trace</a:t>
            </a:r>
          </a:p>
          <a:p>
            <a:r>
              <a:rPr lang="en-US" dirty="0" smtClean="0"/>
              <a:t>Application Embedded Debug Support</a:t>
            </a:r>
          </a:p>
          <a:p>
            <a:r>
              <a:rPr lang="en-US" dirty="0" smtClean="0"/>
              <a:t>Multicore System Analyzer (MCSA)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304800" y="5715000"/>
            <a:ext cx="7924800" cy="6096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8" name="Picture 7" descr="Keysto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5791200"/>
            <a:ext cx="453571" cy="457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4400" y="5867400"/>
            <a:ext cx="6807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Indicates features that are new on the Keystone generation of the C6000 Family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Event Triggering (AET)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4724400" cy="5334000"/>
          </a:xfrm>
        </p:spPr>
        <p:txBody>
          <a:bodyPr/>
          <a:lstStyle/>
          <a:p>
            <a:r>
              <a:rPr lang="en-US" dirty="0" smtClean="0"/>
              <a:t>Logic that can monitor </a:t>
            </a:r>
          </a:p>
          <a:p>
            <a:pPr lvl="1"/>
            <a:r>
              <a:rPr lang="en-US" dirty="0" smtClean="0"/>
              <a:t>Program Bus Activity</a:t>
            </a:r>
          </a:p>
          <a:p>
            <a:pPr lvl="1"/>
            <a:r>
              <a:rPr lang="en-US" dirty="0" smtClean="0"/>
              <a:t>Data Memory Bus Activity</a:t>
            </a:r>
          </a:p>
          <a:p>
            <a:pPr lvl="1"/>
            <a:r>
              <a:rPr lang="en-US" dirty="0" smtClean="0"/>
              <a:t>System Events</a:t>
            </a:r>
          </a:p>
          <a:p>
            <a:r>
              <a:rPr lang="en-US" dirty="0" smtClean="0"/>
              <a:t>Non-Intrusive / Real Time</a:t>
            </a:r>
          </a:p>
          <a:p>
            <a:r>
              <a:rPr lang="en-US" dirty="0" smtClean="0"/>
              <a:t>Programmable at load or run time</a:t>
            </a:r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43454" y="3352800"/>
            <a:ext cx="4100545" cy="300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wmGCw7Yk_files\slide0001_image001.jp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1IW6HyKN_files\slide0001_image001.p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LINE" val="9.05"/>
  <p:tag name="ARTICULATE_SLIDE_PAUSE" val="0"/>
  <p:tag name="ARTICULATE_NAV_LEVEL" val="2"/>
  <p:tag name="ARTICULATE_PLAYLIST_ID" val="-1"/>
  <p:tag name="ARTICULATE_VIEW_MODE" val="2"/>
  <p:tag name="ARTICULATE_LOCK_SLIDE" val="0"/>
  <p:tag name="ARTICULATE_SLIDE_GUID" val="3d9c5fbe-125a-4aa0-95da-228aca51579f"/>
  <p:tag name="ARTICULATE_SLIDE_NAV" val="61"/>
</p:tagLst>
</file>

<file path=ppt/theme/theme1.xml><?xml version="1.0" encoding="utf-8"?>
<a:theme xmlns:a="http://schemas.openxmlformats.org/drawingml/2006/main" name="77_KeyStoneOLT">
  <a:themeElements>
    <a:clrScheme name="KeyStoneOL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KeyStoneOL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KeyStoneOLT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Corepac Performance</Template>
  <TotalTime>272</TotalTime>
  <Words>1611</Words>
  <Application>Microsoft Office PowerPoint</Application>
  <PresentationFormat>On-screen Show (4:3)</PresentationFormat>
  <Paragraphs>545</Paragraphs>
  <Slides>30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77_KeyStoneOLT</vt:lpstr>
      <vt:lpstr>Keystone  Advanced Debug</vt:lpstr>
      <vt:lpstr>Agenda</vt:lpstr>
      <vt:lpstr>Agenda</vt:lpstr>
      <vt:lpstr>Debug Architecture Features</vt:lpstr>
      <vt:lpstr>Trace Data Capture Mechanisms</vt:lpstr>
      <vt:lpstr>Embedded Trace Buffer (TETB)</vt:lpstr>
      <vt:lpstr>Debug Subsystem</vt:lpstr>
      <vt:lpstr>Agenda</vt:lpstr>
      <vt:lpstr>Advanced Event Triggering (AET)</vt:lpstr>
      <vt:lpstr>Advanced Event Triggering Inputs</vt:lpstr>
      <vt:lpstr>Advanced Event Triggering Outputs (Triggers)</vt:lpstr>
      <vt:lpstr>Agenda</vt:lpstr>
      <vt:lpstr>DSP Core Trace</vt:lpstr>
      <vt:lpstr>Agenda</vt:lpstr>
      <vt:lpstr>System Trace</vt:lpstr>
      <vt:lpstr>Software Messaging</vt:lpstr>
      <vt:lpstr>Common Platform Tracer (CPTracer)</vt:lpstr>
      <vt:lpstr>KeyStone CP Tracer Modules</vt:lpstr>
      <vt:lpstr>Configuration </vt:lpstr>
      <vt:lpstr>CPTracer Sample Ouput</vt:lpstr>
      <vt:lpstr>Cross Triggering</vt:lpstr>
      <vt:lpstr>Agenda</vt:lpstr>
      <vt:lpstr>Application Embedded Debug Support</vt:lpstr>
      <vt:lpstr>AETLib</vt:lpstr>
      <vt:lpstr>ETBLib</vt:lpstr>
      <vt:lpstr>System Trace Libraries</vt:lpstr>
      <vt:lpstr>Agenda</vt:lpstr>
      <vt:lpstr>Multicore System Analyzer(MCSA)</vt:lpstr>
      <vt:lpstr>Analysis Features</vt:lpstr>
      <vt:lpstr>Current/Future Features</vt:lpstr>
    </vt:vector>
  </TitlesOfParts>
  <Company>Texas Instruments Incorporated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Keystone Advanced Debug</dc:title>
  <dc:subject>Keystone Training</dc:subject>
  <dc:creator>Dan Rinkes</dc:creator>
  <cp:lastModifiedBy>Dan Rinkes</cp:lastModifiedBy>
  <cp:revision>30</cp:revision>
  <dcterms:created xsi:type="dcterms:W3CDTF">2012-02-09T20:31:56Z</dcterms:created>
  <dcterms:modified xsi:type="dcterms:W3CDTF">2012-03-22T18:54:51Z</dcterms:modified>
</cp:coreProperties>
</file>