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slideLayouts/slideLayout16.xml" ContentType="application/vnd.openxmlformats-officedocument.presentationml.slideLayout+xml"/>
  <Override PartName="/ppt/notesSlides/notesSlide3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4273" r:id="rId2"/>
    <p:sldMasterId id="2147484224" r:id="rId3"/>
  </p:sldMasterIdLst>
  <p:notesMasterIdLst>
    <p:notesMasterId r:id="rId55"/>
  </p:notesMasterIdLst>
  <p:handoutMasterIdLst>
    <p:handoutMasterId r:id="rId56"/>
  </p:handoutMasterIdLst>
  <p:sldIdLst>
    <p:sldId id="693" r:id="rId4"/>
    <p:sldId id="695" r:id="rId5"/>
    <p:sldId id="696" r:id="rId6"/>
    <p:sldId id="476" r:id="rId7"/>
    <p:sldId id="667" r:id="rId8"/>
    <p:sldId id="697" r:id="rId9"/>
    <p:sldId id="658" r:id="rId10"/>
    <p:sldId id="641" r:id="rId11"/>
    <p:sldId id="700" r:id="rId12"/>
    <p:sldId id="698" r:id="rId13"/>
    <p:sldId id="701" r:id="rId14"/>
    <p:sldId id="666" r:id="rId15"/>
    <p:sldId id="702" r:id="rId16"/>
    <p:sldId id="736" r:id="rId17"/>
    <p:sldId id="740" r:id="rId18"/>
    <p:sldId id="739" r:id="rId19"/>
    <p:sldId id="704" r:id="rId20"/>
    <p:sldId id="705" r:id="rId21"/>
    <p:sldId id="707" r:id="rId22"/>
    <p:sldId id="706" r:id="rId23"/>
    <p:sldId id="703" r:id="rId24"/>
    <p:sldId id="662" r:id="rId25"/>
    <p:sldId id="694" r:id="rId26"/>
    <p:sldId id="684" r:id="rId27"/>
    <p:sldId id="708" r:id="rId28"/>
    <p:sldId id="685" r:id="rId29"/>
    <p:sldId id="686" r:id="rId30"/>
    <p:sldId id="687" r:id="rId31"/>
    <p:sldId id="688" r:id="rId32"/>
    <p:sldId id="689" r:id="rId33"/>
    <p:sldId id="690" r:id="rId34"/>
    <p:sldId id="691" r:id="rId35"/>
    <p:sldId id="692" r:id="rId36"/>
    <p:sldId id="710" r:id="rId37"/>
    <p:sldId id="720" r:id="rId38"/>
    <p:sldId id="721" r:id="rId39"/>
    <p:sldId id="722" r:id="rId40"/>
    <p:sldId id="728" r:id="rId41"/>
    <p:sldId id="731" r:id="rId42"/>
    <p:sldId id="732" r:id="rId43"/>
    <p:sldId id="734" r:id="rId44"/>
    <p:sldId id="735" r:id="rId45"/>
    <p:sldId id="723" r:id="rId46"/>
    <p:sldId id="724" r:id="rId47"/>
    <p:sldId id="725" r:id="rId48"/>
    <p:sldId id="726" r:id="rId49"/>
    <p:sldId id="714" r:id="rId50"/>
    <p:sldId id="716" r:id="rId51"/>
    <p:sldId id="717" r:id="rId52"/>
    <p:sldId id="718" r:id="rId53"/>
    <p:sldId id="719" r:id="rId54"/>
  </p:sldIdLst>
  <p:sldSz cx="9144000" cy="6858000" type="screen4x3"/>
  <p:notesSz cx="7315200" cy="9601200"/>
  <p:custDataLst>
    <p:tags r:id="rId5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00"/>
    <a:srgbClr val="CC3300"/>
    <a:srgbClr val="4D4D4D"/>
    <a:srgbClr val="333333"/>
    <a:srgbClr val="777777"/>
    <a:srgbClr val="CC0000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9" autoAdjust="0"/>
    <p:restoredTop sz="88164" autoAdjust="0"/>
  </p:normalViewPr>
  <p:slideViewPr>
    <p:cSldViewPr snapToGrid="0">
      <p:cViewPr varScale="1">
        <p:scale>
          <a:sx n="92" d="100"/>
          <a:sy n="92" d="100"/>
        </p:scale>
        <p:origin x="-6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2070" y="-108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gs" Target="tags/tag1.xml"/><Relationship Id="rId61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1.wmf"/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1" tIns="48521" rIns="97041" bIns="4852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1" tIns="48521" rIns="97041" bIns="4852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1" tIns="48521" rIns="97041" bIns="4852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1" tIns="48521" rIns="97041" bIns="4852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3DCEF1BF-2EE0-4968-8499-A87137FFF8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1" tIns="48521" rIns="97041" bIns="4852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1" tIns="48521" rIns="97041" bIns="4852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1" tIns="48521" rIns="97041" bIns="48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1" tIns="48521" rIns="97041" bIns="4852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1" tIns="48521" rIns="97041" bIns="4852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ADD6CCA-78B7-498B-B599-3F471BD712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094"/>
            <a:fld id="{50C91538-4AF2-4BF4-8DC0-8E3599FFE6A2}" type="slidenum">
              <a:rPr lang="en-US" sz="1200">
                <a:solidFill>
                  <a:srgbClr val="000000"/>
                </a:solidFill>
              </a:rPr>
              <a:pPr defTabSz="955094"/>
              <a:t>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/>
              <a:t>NEW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68E797-3F41-4703-84AD-791D675ECE2B}" type="slidenum">
              <a:rPr lang="en-US" smtClean="0"/>
              <a:pPr/>
              <a:t>22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Entropy decoder – decodes each frame independently</a:t>
            </a:r>
          </a:p>
          <a:p>
            <a:r>
              <a:rPr lang="en-US" dirty="0" smtClean="0"/>
              <a:t>Motion estimation – varies algorithm, but there are often interdependencies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Entropy decoder – decodes each frame independently</a:t>
            </a:r>
          </a:p>
          <a:p>
            <a:r>
              <a:rPr lang="en-US" dirty="0" smtClean="0"/>
              <a:t>Motion estimation – varies algorithm, but there are often interdependencies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6394FC-F76B-41A9-9296-ECACBEE39ACC}" type="slidenum">
              <a:rPr lang="en-US" smtClean="0"/>
              <a:pPr/>
              <a:t>26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CDD63F-2AFC-428B-BB59-1F672FC4E28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68E797-3F41-4703-84AD-791D675ECE2B}" type="slidenum">
              <a:rPr lang="en-US" smtClean="0"/>
              <a:pPr/>
              <a:t>34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10C2-4C08-4395-86F9-5F2109F05CD1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3A051997-A2C5-41CD-8858-DF5296AA5B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4963" y="0"/>
            <a:ext cx="2116137" cy="5878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3375" y="0"/>
            <a:ext cx="6199188" cy="5878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4716A102-B459-4AAA-8F74-11B51384CF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57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33375" y="1185863"/>
            <a:ext cx="8467725" cy="469265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ECDEE2E-97A6-47F6-A564-8683A7B9DD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57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DC4D13AC-CA5C-43E6-8CA0-7DE64F5CD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57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185863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608388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1D431206-E6DA-4D1A-BE9F-B3011D7CAC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57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185863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608388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360C2C7B-56C3-456D-A602-8F272609B3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269C6-1E3E-462A-B2A8-C627B4785191}" type="datetimeFigureOut">
              <a:rPr lang="en-US"/>
              <a:pPr>
                <a:defRPr/>
              </a:pPr>
              <a:t>1/9/2013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2A2E7-DB0D-41D3-9BE8-BF29A2DA24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1E80D-F49A-415E-A625-02BB71A8DAC8}" type="datetimeFigureOut">
              <a:rPr lang="en-US"/>
              <a:pPr>
                <a:defRPr/>
              </a:pPr>
              <a:t>1/9/2013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897F2-6B8B-427B-8BCC-7D6C254DFC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5A1E6-F118-4079-BE48-EBDA3CDFCAEF}" type="datetimeFigureOut">
              <a:rPr lang="en-US"/>
              <a:pPr>
                <a:defRPr/>
              </a:pPr>
              <a:t>1/9/2013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0EFAE-4F21-4E50-9298-0E8B7ED91E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DCDE9-F7BA-4D3D-B5C8-FD38FA0D06CD}" type="datetimeFigureOut">
              <a:rPr lang="en-US"/>
              <a:pPr>
                <a:defRPr/>
              </a:pPr>
              <a:t>1/9/2013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E6616-F37B-4D2B-9FB8-3207750F8B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BE84A4F1-46A7-4759-8C8C-E84B818DD9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52C61-7654-40F6-B029-A754FA2FB539}" type="datetimeFigureOut">
              <a:rPr lang="en-US"/>
              <a:pPr>
                <a:defRPr/>
              </a:pPr>
              <a:t>1/9/2013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66432-20FB-4A3D-B5E6-21CD5E737B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65F46-8876-425F-AAF4-AB96BD78A948}" type="datetimeFigureOut">
              <a:rPr lang="en-US"/>
              <a:pPr>
                <a:defRPr/>
              </a:pPr>
              <a:t>1/9/2013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5ABED-8517-4F6C-AAF1-1C03C89C1B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CE457-0F13-485F-8C3B-0B3D8A4A3493}" type="datetimeFigureOut">
              <a:rPr lang="en-US"/>
              <a:pPr>
                <a:defRPr/>
              </a:pPr>
              <a:t>1/9/2013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50C07-4825-4E34-BB0B-7D05F8198D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A273C-8180-45B2-9433-CAEB2150464C}" type="datetimeFigureOut">
              <a:rPr lang="en-US"/>
              <a:pPr>
                <a:defRPr/>
              </a:pPr>
              <a:t>1/9/2013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32367-79CA-4C44-B9D8-3F0C5D64CE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58492-434A-4315-A7B8-4366BCFE7BF9}" type="datetimeFigureOut">
              <a:rPr lang="en-US"/>
              <a:pPr>
                <a:defRPr/>
              </a:pPr>
              <a:t>1/9/2013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8C110-3A18-4A59-B449-A411862BDA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676AE-75D8-462C-8C6B-170582B32752}" type="datetimeFigureOut">
              <a:rPr lang="en-US"/>
              <a:pPr>
                <a:defRPr/>
              </a:pPr>
              <a:t>1/9/2013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1E29A-4CCA-485F-9148-F6040CDB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95B38-780E-41FE-B5C7-0DA108461119}" type="datetimeFigureOut">
              <a:rPr lang="en-US"/>
              <a:pPr>
                <a:defRPr/>
              </a:pPr>
              <a:t>1/9/2013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2B142-CDCA-4266-B9F6-C9A01FAA28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84F3F509-94B8-4577-9CA9-BBCCC972F8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580A4E85-4D40-463B-9553-73847A1205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4A1ED2BF-2B40-4554-9454-EFBC9269E7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C839B8DC-59A4-4126-A6DA-521F0371D5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FF68006-6551-4CCF-9494-A965BD8F55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DBF701CA-7EFC-407E-89ED-DCF066BE65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FEA4C4AB-7083-4759-BB22-423D08D98A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0"/>
            <a:ext cx="8458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3"/>
            <a:ext cx="8467725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1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Calibri"/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>
            <p:custDataLst>
              <p:tags r:id="rId18"/>
            </p:custDataLst>
          </p:nvPr>
        </p:nvSpPr>
        <p:spPr>
          <a:xfrm>
            <a:off x="7420757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Multicore </a:t>
            </a:r>
            <a:r>
              <a:rPr lang="en-US" sz="12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301" r:id="rId2"/>
    <p:sldLayoutId id="2147484302" r:id="rId3"/>
    <p:sldLayoutId id="2147484303" r:id="rId4"/>
    <p:sldLayoutId id="2147484304" r:id="rId5"/>
    <p:sldLayoutId id="2147484305" r:id="rId6"/>
    <p:sldLayoutId id="2147484306" r:id="rId7"/>
    <p:sldLayoutId id="2147484307" r:id="rId8"/>
    <p:sldLayoutId id="2147484308" r:id="rId9"/>
    <p:sldLayoutId id="2147484309" r:id="rId10"/>
    <p:sldLayoutId id="2147484310" r:id="rId11"/>
    <p:sldLayoutId id="2147484311" r:id="rId12"/>
    <p:sldLayoutId id="2147484312" r:id="rId13"/>
    <p:sldLayoutId id="2147484313" r:id="rId14"/>
    <p:sldLayoutId id="2147484314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4F5F698-438D-4FFF-AF32-556D9787C93D}" type="datetimeFigureOut">
              <a:rPr lang="en-US"/>
              <a:pPr>
                <a:defRPr/>
              </a:pPr>
              <a:t>1/9/2013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3EBE8748-699A-49D0-9E6C-AA4D14A643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298" r:id="rId2"/>
    <p:sldLayoutId id="2147484297" r:id="rId3"/>
    <p:sldLayoutId id="2147484296" r:id="rId4"/>
    <p:sldLayoutId id="2147484295" r:id="rId5"/>
    <p:sldLayoutId id="2147484294" r:id="rId6"/>
    <p:sldLayoutId id="2147484293" r:id="rId7"/>
    <p:sldLayoutId id="2147484292" r:id="rId8"/>
    <p:sldLayoutId id="2147484291" r:id="rId9"/>
    <p:sldLayoutId id="2147484290" r:id="rId10"/>
    <p:sldLayoutId id="214748428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3"/>
            <a:ext cx="8467725" cy="4692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78538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61189B3-0BFC-4CF3-A9C3-E4CCDB46F3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 dirty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29702" name="Picture 30" descr="ti_stk_2c_pos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6418263"/>
            <a:ext cx="11366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5" name="Text Box 31"/>
          <p:cNvSpPr txBox="1">
            <a:spLocks noChangeArrowheads="1"/>
          </p:cNvSpPr>
          <p:nvPr/>
        </p:nvSpPr>
        <p:spPr bwMode="auto">
          <a:xfrm>
            <a:off x="333375" y="6105525"/>
            <a:ext cx="2533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900" b="0" dirty="0">
                <a:solidFill>
                  <a:srgbClr val="000000"/>
                </a:solidFill>
                <a:cs typeface="Arial" pitchFamily="34" charset="0"/>
              </a:rPr>
              <a:t>TI Confidential – NDA Restrictions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ct val="65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9462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onomist.com/node/1875070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40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8.bin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2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46.xml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2362200"/>
            <a:ext cx="8839200" cy="1447800"/>
          </a:xfrm>
        </p:spPr>
        <p:txBody>
          <a:bodyPr/>
          <a:lstStyle/>
          <a:p>
            <a:pPr eaLnBrk="1" hangingPunct="1"/>
            <a:r>
              <a:rPr lang="en-US" b="0" dirty="0" smtClean="0"/>
              <a:t>Multicore Design Considerations</a:t>
            </a:r>
            <a:endParaRPr lang="en-US" sz="4000" b="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332509" y="290946"/>
            <a:ext cx="8458200" cy="1433945"/>
          </a:xfrm>
        </p:spPr>
        <p:txBody>
          <a:bodyPr/>
          <a:lstStyle/>
          <a:p>
            <a:r>
              <a:rPr lang="en-US" dirty="0" smtClean="0"/>
              <a:t>Parallel Processing Models</a:t>
            </a:r>
            <a:br>
              <a:rPr lang="en-US" dirty="0" smtClean="0"/>
            </a:br>
            <a:r>
              <a:rPr lang="en-US" dirty="0" smtClean="0">
                <a:solidFill>
                  <a:schemeClr val="tx2"/>
                </a:solidFill>
              </a:rPr>
              <a:t> Data Flow Model</a:t>
            </a:r>
            <a:endParaRPr lang="en-US" dirty="0" smtClean="0"/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808018"/>
            <a:ext cx="8467725" cy="4070495"/>
          </a:xfrm>
        </p:spPr>
        <p:txBody>
          <a:bodyPr/>
          <a:lstStyle/>
          <a:p>
            <a:r>
              <a:rPr lang="en-US" dirty="0" smtClean="0"/>
              <a:t>Distributed Control and execution</a:t>
            </a:r>
          </a:p>
          <a:p>
            <a:r>
              <a:rPr lang="en-US" dirty="0" smtClean="0"/>
              <a:t>The algorithm is partitioned into multiple block, each block is processed by a core, and the output of one core is the input to the next core</a:t>
            </a:r>
          </a:p>
          <a:p>
            <a:pPr lvl="1"/>
            <a:r>
              <a:rPr lang="en-US" dirty="0" smtClean="0"/>
              <a:t>Exchange data and messages between any cores</a:t>
            </a:r>
          </a:p>
          <a:p>
            <a:r>
              <a:rPr lang="en-US" dirty="0" smtClean="0"/>
              <a:t>Big challenge – partition blocks to optimize performances</a:t>
            </a:r>
          </a:p>
          <a:p>
            <a:pPr lvl="1"/>
            <a:r>
              <a:rPr lang="en-US" dirty="0" smtClean="0"/>
              <a:t>Required loose link between cores (queue system)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332509" y="290946"/>
            <a:ext cx="8458200" cy="1433945"/>
          </a:xfrm>
        </p:spPr>
        <p:txBody>
          <a:bodyPr/>
          <a:lstStyle/>
          <a:p>
            <a:r>
              <a:rPr lang="en-US" dirty="0" smtClean="0"/>
              <a:t>Parallel Processing Models</a:t>
            </a:r>
            <a:br>
              <a:rPr lang="en-US" dirty="0" smtClean="0"/>
            </a:br>
            <a:r>
              <a:rPr lang="en-US" dirty="0" smtClean="0">
                <a:solidFill>
                  <a:schemeClr val="tx2"/>
                </a:solidFill>
              </a:rPr>
              <a:t> Data Flow Model(2)</a:t>
            </a:r>
            <a:endParaRPr lang="en-US" dirty="0" smtClean="0"/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2982191"/>
            <a:ext cx="8467725" cy="2896322"/>
          </a:xfrm>
        </p:spPr>
        <p:txBody>
          <a:bodyPr/>
          <a:lstStyle/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High quality video encoder</a:t>
            </a:r>
          </a:p>
          <a:p>
            <a:pPr lvl="1"/>
            <a:r>
              <a:rPr lang="en-US" dirty="0" smtClean="0"/>
              <a:t>Video decoder</a:t>
            </a:r>
          </a:p>
          <a:p>
            <a:pPr lvl="1"/>
            <a:r>
              <a:rPr lang="en-US" dirty="0" smtClean="0"/>
              <a:t>Video transcoder</a:t>
            </a:r>
          </a:p>
          <a:p>
            <a:pPr lvl="1"/>
            <a:r>
              <a:rPr lang="en-US" dirty="0" smtClean="0"/>
              <a:t>LTE physical layer</a:t>
            </a:r>
          </a:p>
          <a:p>
            <a:pPr>
              <a:buNone/>
            </a:pPr>
            <a:endParaRPr lang="en-US" b="1" dirty="0" smtClean="0"/>
          </a:p>
        </p:txBody>
      </p:sp>
      <p:grpSp>
        <p:nvGrpSpPr>
          <p:cNvPr id="11" name="Group 24"/>
          <p:cNvGrpSpPr>
            <a:grpSpLocks/>
          </p:cNvGrpSpPr>
          <p:nvPr/>
        </p:nvGrpSpPr>
        <p:grpSpPr bwMode="auto">
          <a:xfrm>
            <a:off x="2369127" y="1959119"/>
            <a:ext cx="4239491" cy="991898"/>
            <a:chOff x="3311" y="2805"/>
            <a:chExt cx="1795" cy="187"/>
          </a:xfrm>
        </p:grpSpPr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4700" y="2810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/>
                <a:t>Core 2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4149" y="2805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/>
                <a:t>Core 1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3558" y="2807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/>
                <a:t>Core 0</a:t>
              </a: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3960" y="2898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4549" y="2898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 flipV="1">
              <a:off x="3311" y="2892"/>
              <a:ext cx="239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259772" y="218210"/>
            <a:ext cx="8458200" cy="802698"/>
          </a:xfrm>
        </p:spPr>
        <p:txBody>
          <a:bodyPr/>
          <a:lstStyle/>
          <a:p>
            <a:r>
              <a:rPr lang="en-US" sz="3200" dirty="0" smtClean="0"/>
              <a:t>Partitioning Considerations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Application is a set of algorithms. In order to partition an application into multiple cores, the system architect should understand-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Can a certain algorithm be executed on multiple cores in parallel?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Can the data be divided between two cores? FIR filter can be, IIR filter cannot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What are the dependencies between two (or more) algorithms. Can they be processed in parallel, can one algorithm must wait for the next? 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Example – identification based on finger print and face recognition can be done in parallel. Pre filter and then image reconstruction in CT must be done in order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 Can the application can run concurrently on two sets of data?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LPEG2000 Video encoder yes, H264 Video encoder no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22118"/>
            <a:ext cx="8458200" cy="657225"/>
          </a:xfrm>
        </p:spPr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</a:rPr>
              <a:t>Common Partitions Methods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537855"/>
            <a:ext cx="8467725" cy="434065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dirty="0" smtClean="0">
                <a:solidFill>
                  <a:schemeClr val="tx2"/>
                </a:solidFill>
              </a:rPr>
              <a:t>Function driven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Large tasks are divided into function blocks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Function blocks are assigned to each core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The output of one core is the input of the next core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Use cases: H.264 high quality encoding and decoding, LTE</a:t>
            </a:r>
          </a:p>
          <a:p>
            <a:pPr>
              <a:lnSpc>
                <a:spcPct val="80000"/>
              </a:lnSpc>
            </a:pPr>
            <a:r>
              <a:rPr lang="en-US" sz="2400" b="1" dirty="0" smtClean="0">
                <a:solidFill>
                  <a:schemeClr val="tx2"/>
                </a:solidFill>
              </a:rPr>
              <a:t>Data driven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Large data sets are divided into smaller data sets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All cores perform the same process on different blocks of data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Use cases: image processing, multi-channel speech processing, sliced-based encoder </a:t>
            </a:r>
          </a:p>
          <a:p>
            <a:pPr>
              <a:lnSpc>
                <a:spcPct val="80000"/>
              </a:lnSpc>
            </a:pPr>
            <a:r>
              <a:rPr lang="en-US" sz="2400" b="1" dirty="0" smtClean="0">
                <a:solidFill>
                  <a:schemeClr val="tx2"/>
                </a:solidFill>
              </a:rPr>
              <a:t>Mixed Partition 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Both functional driven and data driven exists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22118"/>
            <a:ext cx="8458200" cy="1309255"/>
          </a:xfrm>
        </p:spPr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</a:rPr>
              <a:t>Common Software Support for parallel </a:t>
            </a:r>
            <a:r>
              <a:rPr lang="en-US" sz="2800" dirty="0" err="1" smtClean="0">
                <a:solidFill>
                  <a:schemeClr val="tx2"/>
                </a:solidFill>
              </a:rPr>
              <a:t>Programing</a:t>
            </a:r>
            <a:endParaRPr lang="en-US" sz="2800" dirty="0" smtClean="0">
              <a:solidFill>
                <a:schemeClr val="tx2"/>
              </a:solidFill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984" y="2576945"/>
            <a:ext cx="8467725" cy="330156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OpenMP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OpenCL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CUDA</a:t>
            </a:r>
          </a:p>
          <a:p>
            <a:pPr defTabSz="914400" eaLnBrk="1" hangingPunct="1">
              <a:lnSpc>
                <a:spcPct val="80000"/>
              </a:lnSpc>
              <a:buClrTx/>
              <a:buFont typeface="Arial" pitchFamily="34" charset="0"/>
              <a:buChar char="•"/>
              <a:defRPr/>
            </a:pPr>
            <a:endParaRPr lang="en-US" sz="2000" dirty="0" smtClean="0">
              <a:solidFill>
                <a:srgbClr val="747474"/>
              </a:solidFill>
            </a:endParaRPr>
          </a:p>
          <a:p>
            <a:pPr>
              <a:lnSpc>
                <a:spcPct val="8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22118"/>
            <a:ext cx="8458200" cy="657225"/>
          </a:xfrm>
        </p:spPr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</a:rPr>
              <a:t>Software Support - OpenMP</a:t>
            </a:r>
            <a:endParaRPr lang="en-US" sz="2800" dirty="0" smtClean="0">
              <a:solidFill>
                <a:schemeClr val="tx2"/>
              </a:solidFill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984" y="1101436"/>
            <a:ext cx="8467725" cy="477707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dirty="0" smtClean="0"/>
              <a:t>OpenMP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smtClean="0"/>
              <a:t>(Supported by TI compiler tools)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endParaRPr lang="en-US" sz="2000" dirty="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An </a:t>
            </a:r>
            <a:r>
              <a:rPr lang="en-US" dirty="0" smtClean="0"/>
              <a:t>API for writing multi-threaded </a:t>
            </a:r>
            <a:r>
              <a:rPr lang="en-US" dirty="0" smtClean="0"/>
              <a:t>applications</a:t>
            </a:r>
          </a:p>
          <a:p>
            <a:pPr lvl="1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endParaRPr lang="en-US" dirty="0" smtClean="0"/>
          </a:p>
          <a:p>
            <a:pPr lvl="1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API includes compiler directives and library </a:t>
            </a:r>
            <a:r>
              <a:rPr lang="en-US" dirty="0" smtClean="0"/>
              <a:t>routines</a:t>
            </a:r>
          </a:p>
          <a:p>
            <a:pPr lvl="1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endParaRPr lang="en-US" dirty="0" smtClean="0"/>
          </a:p>
          <a:p>
            <a:pPr lvl="1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C, C++, and Fortran </a:t>
            </a:r>
            <a:r>
              <a:rPr lang="en-US" dirty="0" smtClean="0"/>
              <a:t>support</a:t>
            </a:r>
          </a:p>
          <a:p>
            <a:pPr lvl="1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endParaRPr lang="en-US" dirty="0" smtClean="0"/>
          </a:p>
          <a:p>
            <a:pPr lvl="1" eaLnBrk="1" hangingPunct="1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Standardizes last 20 years of Shared-Memory Programming (SMP) </a:t>
            </a:r>
            <a:r>
              <a:rPr lang="en-US" dirty="0" smtClean="0"/>
              <a:t>practice</a:t>
            </a:r>
          </a:p>
          <a:p>
            <a:pPr defTabSz="914400" eaLnBrk="1" hangingPunct="1">
              <a:lnSpc>
                <a:spcPct val="80000"/>
              </a:lnSpc>
              <a:buClrTx/>
              <a:buFont typeface="Arial" pitchFamily="34" charset="0"/>
              <a:buChar char="•"/>
              <a:defRPr/>
            </a:pPr>
            <a:endParaRPr lang="en-US" sz="2000" dirty="0" smtClean="0">
              <a:solidFill>
                <a:srgbClr val="747474"/>
              </a:solidFill>
            </a:endParaRPr>
          </a:p>
          <a:p>
            <a:pPr>
              <a:lnSpc>
                <a:spcPct val="8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22118"/>
            <a:ext cx="8458200" cy="657225"/>
          </a:xfrm>
        </p:spPr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</a:rPr>
              <a:t>Software Support OpenMP (2) </a:t>
            </a:r>
            <a:endParaRPr lang="en-US" sz="2800" dirty="0" smtClean="0">
              <a:solidFill>
                <a:schemeClr val="tx2"/>
              </a:solidFill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984" y="1101436"/>
            <a:ext cx="8467725" cy="4777077"/>
          </a:xfrm>
        </p:spPr>
        <p:txBody>
          <a:bodyPr/>
          <a:lstStyle/>
          <a:p>
            <a:pPr lvl="0" defTabSz="914400" eaLnBrk="1" hangingPunct="1">
              <a:lnSpc>
                <a:spcPct val="80000"/>
              </a:lnSpc>
              <a:buClrTx/>
              <a:buFont typeface="Wingdings" charset="0"/>
              <a:buChar char="§"/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Create Teams of Threads</a:t>
            </a:r>
          </a:p>
          <a:p>
            <a:pPr lvl="1" indent="-342900" defTabSz="914400" eaLnBrk="1" hangingPunct="1">
              <a:buClrTx/>
              <a:buFont typeface="Wingdings" charset="0"/>
              <a:buChar char="§"/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Fork-Join Model</a:t>
            </a:r>
          </a:p>
          <a:p>
            <a:pPr lvl="1" indent="-342900" defTabSz="914400" eaLnBrk="1" hangingPunct="1">
              <a:buClrTx/>
              <a:buFont typeface="Wingdings" charset="0"/>
              <a:buChar char="§"/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Execute code in a parallel region</a:t>
            </a:r>
          </a:p>
          <a:p>
            <a:pPr lvl="1" indent="-342900" defTabSz="914400" eaLnBrk="1" hangingPunct="1">
              <a:buClrTx/>
              <a:buFont typeface="Wingdings" charset="0"/>
              <a:buChar char="§"/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Implemented by using compiler directive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#pragma omp parallel</a:t>
            </a:r>
          </a:p>
          <a:p>
            <a:pPr lvl="1" indent="-342900" defTabSz="914400" eaLnBrk="1" hangingPunct="1">
              <a:buClrTx/>
              <a:buFont typeface="Wingdings" charset="0"/>
              <a:buChar char="§"/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Nesting ‘parallel’ directives is possible, allowing multilevel parallelism</a:t>
            </a:r>
          </a:p>
          <a:p>
            <a:pPr defTabSz="914400" eaLnBrk="1" hangingPunct="1">
              <a:lnSpc>
                <a:spcPct val="80000"/>
              </a:lnSpc>
              <a:buClrTx/>
              <a:buFont typeface="Arial" pitchFamily="34" charset="0"/>
              <a:buChar char="•"/>
              <a:defRPr/>
            </a:pPr>
            <a:endParaRPr lang="en-US" sz="2000" dirty="0" smtClean="0">
              <a:solidFill>
                <a:srgbClr val="747474"/>
              </a:solidFill>
            </a:endParaRPr>
          </a:p>
          <a:p>
            <a:pPr>
              <a:lnSpc>
                <a:spcPct val="80000"/>
              </a:lnSpc>
            </a:pPr>
            <a:endParaRPr lang="en-US" sz="2000" dirty="0" smtClean="0"/>
          </a:p>
        </p:txBody>
      </p:sp>
      <p:grpSp>
        <p:nvGrpSpPr>
          <p:cNvPr id="2" name="Group 42"/>
          <p:cNvGrpSpPr/>
          <p:nvPr/>
        </p:nvGrpSpPr>
        <p:grpSpPr>
          <a:xfrm>
            <a:off x="706583" y="3607208"/>
            <a:ext cx="7778852" cy="2762419"/>
            <a:chOff x="408383" y="2841406"/>
            <a:chExt cx="8648551" cy="3404448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3657815" y="3642314"/>
              <a:ext cx="2744785" cy="61055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+mn-lt"/>
                  <a:ea typeface="ＭＳ Ｐゴシック" charset="0"/>
                </a:rPr>
                <a:t>Fork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lt"/>
                <a:ea typeface="ＭＳ Ｐゴシック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>
              <a:off x="3904458" y="4250539"/>
              <a:ext cx="0" cy="651316"/>
            </a:xfrm>
            <a:prstGeom prst="straightConnector1">
              <a:avLst/>
            </a:prstGeom>
            <a:solidFill>
              <a:srgbClr val="99CCFF"/>
            </a:solidFill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Rounded Rectangle 29"/>
            <p:cNvSpPr/>
            <p:nvPr/>
          </p:nvSpPr>
          <p:spPr bwMode="auto">
            <a:xfrm>
              <a:off x="3652393" y="4908373"/>
              <a:ext cx="2750207" cy="61055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+mn-lt"/>
                  <a:ea typeface="ＭＳ Ｐゴシック" charset="0"/>
                </a:rPr>
                <a:t>Join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4670227" y="4255524"/>
              <a:ext cx="0" cy="646331"/>
            </a:xfrm>
            <a:prstGeom prst="straightConnector1">
              <a:avLst/>
            </a:prstGeom>
            <a:solidFill>
              <a:srgbClr val="99CCFF"/>
            </a:solidFill>
            <a:ln w="381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5014251" y="3061453"/>
              <a:ext cx="21453" cy="580861"/>
            </a:xfrm>
            <a:prstGeom prst="straightConnector1">
              <a:avLst/>
            </a:prstGeom>
            <a:solidFill>
              <a:srgbClr val="99CCFF"/>
            </a:solidFill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5014251" y="5518923"/>
              <a:ext cx="0" cy="543614"/>
            </a:xfrm>
            <a:prstGeom prst="straightConnector1">
              <a:avLst/>
            </a:prstGeom>
            <a:solidFill>
              <a:srgbClr val="99CCFF"/>
            </a:solidFill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TextBox 33"/>
            <p:cNvSpPr txBox="1"/>
            <p:nvPr/>
          </p:nvSpPr>
          <p:spPr>
            <a:xfrm>
              <a:off x="6845972" y="3048359"/>
              <a:ext cx="1561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008000"/>
                  </a:solidFill>
                  <a:latin typeface="+mn-lt"/>
                </a:rPr>
                <a:t>Master Thread</a:t>
              </a:r>
              <a:endParaRPr lang="en-US" i="1" dirty="0">
                <a:solidFill>
                  <a:srgbClr val="008000"/>
                </a:solidFill>
                <a:latin typeface="+mn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193634" y="4242430"/>
              <a:ext cx="2863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0000FF"/>
                  </a:solidFill>
                  <a:latin typeface="+mn-lt"/>
                </a:rPr>
                <a:t>Team of Threads</a:t>
              </a:r>
              <a:br>
                <a:rPr lang="en-US" i="1" dirty="0" smtClean="0">
                  <a:solidFill>
                    <a:srgbClr val="0000FF"/>
                  </a:solidFill>
                  <a:latin typeface="+mn-lt"/>
                </a:rPr>
              </a:br>
              <a:r>
                <a:rPr lang="en-US" i="1" dirty="0" smtClean="0">
                  <a:solidFill>
                    <a:srgbClr val="0000FF"/>
                  </a:solidFill>
                  <a:latin typeface="+mn-lt"/>
                </a:rPr>
                <a:t>(created automatically)</a:t>
              </a:r>
              <a:endParaRPr lang="en-US" dirty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756644" y="5564374"/>
              <a:ext cx="1561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8000"/>
                  </a:solidFill>
                  <a:latin typeface="+mn-lt"/>
                </a:rPr>
                <a:t>Master Thread</a:t>
              </a:r>
              <a:endParaRPr lang="en-US" i="1" dirty="0">
                <a:solidFill>
                  <a:srgbClr val="008000"/>
                </a:solidFill>
                <a:latin typeface="+mn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53554" y="3053233"/>
              <a:ext cx="1872885" cy="646331"/>
            </a:xfrm>
            <a:prstGeom prst="rect">
              <a:avLst/>
            </a:prstGeom>
            <a:noFill/>
            <a:ln w="1270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Sequential Region</a:t>
              </a:r>
              <a:br>
                <a:rPr lang="en-US" dirty="0" smtClean="0">
                  <a:latin typeface="+mn-lt"/>
                </a:rPr>
              </a:br>
              <a:endParaRPr lang="en-US" dirty="0">
                <a:latin typeface="+mn-l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30969" y="3655408"/>
              <a:ext cx="2154244" cy="369332"/>
            </a:xfrm>
            <a:prstGeom prst="rect">
              <a:avLst/>
            </a:prstGeom>
            <a:noFill/>
            <a:ln w="1270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Parallel Region Starts</a:t>
              </a:r>
              <a:endParaRPr lang="en-US" dirty="0">
                <a:latin typeface="+mn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36111" y="3121823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+mn-lt"/>
                </a:rPr>
                <a:t>ID:0</a:t>
              </a:r>
              <a:endParaRPr lang="en-US" i="1" dirty="0">
                <a:solidFill>
                  <a:srgbClr val="008000"/>
                </a:solidFill>
                <a:latin typeface="+mn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31483" y="4316009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  <a:latin typeface="+mn-lt"/>
                </a:rPr>
                <a:t>ID:0</a:t>
              </a:r>
              <a:endParaRPr lang="en-US" i="1" dirty="0">
                <a:solidFill>
                  <a:srgbClr val="008000"/>
                </a:solidFill>
                <a:latin typeface="+mn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13946" y="431008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  <a:latin typeface="+mn-lt"/>
                </a:rPr>
                <a:t>ID:1</a:t>
              </a:r>
              <a:endParaRPr lang="en-US" i="1" dirty="0">
                <a:solidFill>
                  <a:srgbClr val="0000FF"/>
                </a:solidFill>
                <a:latin typeface="+mn-lt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5442121" y="4263777"/>
              <a:ext cx="0" cy="638078"/>
            </a:xfrm>
            <a:prstGeom prst="straightConnector1">
              <a:avLst/>
            </a:prstGeom>
            <a:solidFill>
              <a:srgbClr val="99CCFF"/>
            </a:solidFill>
            <a:ln w="381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TextBox 42"/>
            <p:cNvSpPr txBox="1"/>
            <p:nvPr/>
          </p:nvSpPr>
          <p:spPr>
            <a:xfrm>
              <a:off x="4885840" y="4318334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  <a:latin typeface="+mn-lt"/>
                </a:rPr>
                <a:t>ID:2</a:t>
              </a:r>
              <a:endParaRPr lang="en-US" i="1" dirty="0">
                <a:solidFill>
                  <a:srgbClr val="0000FF"/>
                </a:solidFill>
                <a:latin typeface="+mn-lt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>
              <a:off x="6177410" y="4248358"/>
              <a:ext cx="0" cy="638078"/>
            </a:xfrm>
            <a:prstGeom prst="straightConnector1">
              <a:avLst/>
            </a:prstGeom>
            <a:solidFill>
              <a:srgbClr val="99CCFF"/>
            </a:solidFill>
            <a:ln w="381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triangle" w="lg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TextBox 44"/>
            <p:cNvSpPr txBox="1"/>
            <p:nvPr/>
          </p:nvSpPr>
          <p:spPr>
            <a:xfrm>
              <a:off x="5621129" y="4302915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  <a:latin typeface="+mn-lt"/>
                </a:rPr>
                <a:t>ID:3</a:t>
              </a:r>
              <a:endParaRPr lang="en-US" i="1" dirty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58580" y="4201621"/>
              <a:ext cx="1748427" cy="646331"/>
            </a:xfrm>
            <a:prstGeom prst="rect">
              <a:avLst/>
            </a:prstGeom>
            <a:noFill/>
            <a:ln w="12700" cmpd="sng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 smtClean="0">
                  <a:latin typeface="+mn-lt"/>
                </a:rPr>
                <a:t>Threads execute </a:t>
              </a:r>
              <a:br>
                <a:rPr lang="en-US" i="1" dirty="0" smtClean="0">
                  <a:latin typeface="+mn-lt"/>
                </a:rPr>
              </a:br>
              <a:r>
                <a:rPr lang="en-US" i="1" dirty="0" smtClean="0">
                  <a:latin typeface="+mn-lt"/>
                </a:rPr>
                <a:t>simultaneously</a:t>
              </a:r>
              <a:endParaRPr lang="en-US" i="1" dirty="0">
                <a:latin typeface="+mn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08383" y="4929596"/>
              <a:ext cx="3067125" cy="646331"/>
            </a:xfrm>
            <a:prstGeom prst="rect">
              <a:avLst/>
            </a:prstGeom>
            <a:noFill/>
            <a:ln w="12700" cmpd="sng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+mn-lt"/>
                </a:rPr>
                <a:t>Parallel Region Ends</a:t>
              </a:r>
              <a:r>
                <a:rPr lang="en-US" i="1" dirty="0" smtClean="0">
                  <a:latin typeface="+mn-lt"/>
                </a:rPr>
                <a:t/>
              </a:r>
              <a:br>
                <a:rPr lang="en-US" i="1" dirty="0" smtClean="0">
                  <a:latin typeface="+mn-lt"/>
                </a:rPr>
              </a:br>
              <a:r>
                <a:rPr lang="en-US" i="1" dirty="0" smtClean="0">
                  <a:latin typeface="+mn-lt"/>
                </a:rPr>
                <a:t>Wait till all threads terminate</a:t>
              </a:r>
              <a:endParaRPr lang="en-US" i="1" dirty="0">
                <a:latin typeface="+mn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53554" y="5749040"/>
              <a:ext cx="1872885" cy="369332"/>
            </a:xfrm>
            <a:prstGeom prst="rect">
              <a:avLst/>
            </a:prstGeom>
            <a:noFill/>
            <a:ln w="1270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Sequential Region</a:t>
              </a:r>
              <a:endParaRPr lang="en-US" dirty="0">
                <a:latin typeface="+mn-lt"/>
              </a:endParaRPr>
            </a:p>
          </p:txBody>
        </p:sp>
        <p:sp>
          <p:nvSpPr>
            <p:cNvPr id="49" name="Rounded Rectangle 48"/>
            <p:cNvSpPr/>
            <p:nvPr/>
          </p:nvSpPr>
          <p:spPr bwMode="auto">
            <a:xfrm>
              <a:off x="408383" y="2841406"/>
              <a:ext cx="8474513" cy="3404448"/>
            </a:xfrm>
            <a:prstGeom prst="roundRect">
              <a:avLst/>
            </a:prstGeom>
            <a:solidFill>
              <a:srgbClr val="99CCFF">
                <a:alpha val="15000"/>
              </a:srgbClr>
            </a:solidFill>
            <a:ln w="9525" cap="flat" cmpd="sng" algn="ctr">
              <a:solidFill>
                <a:schemeClr val="tx1">
                  <a:alpha val="21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259772" y="218210"/>
            <a:ext cx="8458200" cy="1932708"/>
          </a:xfrm>
        </p:spPr>
        <p:txBody>
          <a:bodyPr/>
          <a:lstStyle/>
          <a:p>
            <a:r>
              <a:rPr lang="en-US" sz="3200" dirty="0" smtClean="0"/>
              <a:t>Bandwidth and Memory Considerations</a:t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tx2"/>
                </a:solidFill>
              </a:rPr>
              <a:t>Input and output data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2493818"/>
            <a:ext cx="8467725" cy="379268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Fast peripherals are needed to feed high bit rate data into the device and get high bit rate out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KeyStone devices have variety of high bit rate peripherals such as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100/1000G Ethernet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10G Ethernet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SRIO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PCIe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AIF2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TSIP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259772" y="218210"/>
            <a:ext cx="8458200" cy="1932708"/>
          </a:xfrm>
        </p:spPr>
        <p:txBody>
          <a:bodyPr/>
          <a:lstStyle/>
          <a:p>
            <a:r>
              <a:rPr lang="en-US" sz="3200" dirty="0" smtClean="0"/>
              <a:t>Bandwidth and Memory Considerations</a:t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tx2"/>
                </a:solidFill>
              </a:rPr>
              <a:t>Communication between cores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745673"/>
            <a:ext cx="8467725" cy="458239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Moving messages and data between cores to facilitate multicore processing  with minimal impact on the CPU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KeyStone has a set of hardware mechanism to facilitate messages and communications between cores such as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IPC registers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Semaphore blocks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Shared memory (memories)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Multicore Navigator</a:t>
            </a:r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259772" y="218210"/>
            <a:ext cx="8458200" cy="1932708"/>
          </a:xfrm>
        </p:spPr>
        <p:txBody>
          <a:bodyPr/>
          <a:lstStyle/>
          <a:p>
            <a:r>
              <a:rPr lang="en-US" sz="3200" dirty="0" smtClean="0"/>
              <a:t>Bandwidth and Memory Considerations</a:t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tx2"/>
                </a:solidFill>
              </a:rPr>
              <a:t>Communication between cores (2)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745673"/>
            <a:ext cx="8467725" cy="458239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KeyStone has a set of hardware IP to facilitate distribution of external data inside the chip such as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NetCP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Hyperlink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KeyStone has a set of software utilities to facilitate messages and communications between cores such as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IPC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LLD for the CPPI and QMSS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LLD for EDMA</a:t>
            </a:r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290946" y="748145"/>
            <a:ext cx="8458200" cy="657225"/>
          </a:xfrm>
        </p:spPr>
        <p:txBody>
          <a:bodyPr/>
          <a:lstStyle/>
          <a:p>
            <a:r>
              <a:rPr lang="en-US" dirty="0" smtClean="0"/>
              <a:t>Objectives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423555"/>
            <a:ext cx="8467725" cy="4720070"/>
          </a:xfrm>
        </p:spPr>
        <p:txBody>
          <a:bodyPr/>
          <a:lstStyle/>
          <a:p>
            <a:pPr algn="ctr">
              <a:buNone/>
            </a:pPr>
            <a:r>
              <a:rPr lang="en-US" sz="2400" dirty="0" smtClean="0"/>
              <a:t>In this module, the student will be able to:</a:t>
            </a:r>
          </a:p>
          <a:p>
            <a:r>
              <a:rPr lang="en-US" sz="1800" dirty="0" smtClean="0"/>
              <a:t>Understand the importance of multi-core parallel processing in current and future applications</a:t>
            </a:r>
          </a:p>
          <a:p>
            <a:r>
              <a:rPr lang="en-US" sz="1800" dirty="0" smtClean="0"/>
              <a:t>Define different types of Parallel processing and understand the possible limitations and dependencies</a:t>
            </a:r>
          </a:p>
          <a:p>
            <a:r>
              <a:rPr lang="en-US" sz="1800" dirty="0" smtClean="0"/>
              <a:t>Understand the importance of memory features and architecture and data movement for efficient parallel processing</a:t>
            </a:r>
          </a:p>
          <a:p>
            <a:pPr lvl="1"/>
            <a:r>
              <a:rPr lang="en-US" sz="1400" dirty="0" smtClean="0"/>
              <a:t>Be Familiar with KeyStone special features that facilitate parallel processing</a:t>
            </a:r>
          </a:p>
          <a:p>
            <a:r>
              <a:rPr lang="en-US" sz="1800" dirty="0" smtClean="0"/>
              <a:t>Build a functional driven parallel project</a:t>
            </a:r>
          </a:p>
          <a:p>
            <a:pPr lvl="1"/>
            <a:r>
              <a:rPr lang="en-US" sz="1400" dirty="0" smtClean="0"/>
              <a:t>Build and Run MCSDK Video demo</a:t>
            </a:r>
          </a:p>
          <a:p>
            <a:pPr lvl="1"/>
            <a:r>
              <a:rPr lang="en-US" sz="1400" dirty="0" smtClean="0"/>
              <a:t>Analyze TI’s H264 implementation</a:t>
            </a:r>
          </a:p>
          <a:p>
            <a:r>
              <a:rPr lang="en-US" sz="1800" dirty="0" smtClean="0"/>
              <a:t>Build a data driven parallel project </a:t>
            </a:r>
          </a:p>
          <a:p>
            <a:pPr lvl="1"/>
            <a:r>
              <a:rPr lang="en-US" sz="1400" dirty="0" smtClean="0"/>
              <a:t>Build and run TI’s very large FFT implementation. Understand the implementation</a:t>
            </a:r>
          </a:p>
          <a:p>
            <a:pPr lvl="1"/>
            <a:r>
              <a:rPr lang="en-US" sz="1400" dirty="0" smtClean="0"/>
              <a:t>Build and Run openMP solution to the VLFFT problem</a:t>
            </a:r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259772" y="218210"/>
            <a:ext cx="8458200" cy="1932708"/>
          </a:xfrm>
        </p:spPr>
        <p:txBody>
          <a:bodyPr/>
          <a:lstStyle/>
          <a:p>
            <a:r>
              <a:rPr lang="en-US" sz="3200" dirty="0" smtClean="0"/>
              <a:t>Bandwidth and Memory Considerations</a:t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tx2"/>
                </a:solidFill>
              </a:rPr>
              <a:t>Memory and Transport system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371600"/>
            <a:ext cx="8467725" cy="474864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Shared memory is needed to exchange data between cores and get data in and out of the device. Local memory speed up processing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KeyStone family has a very fast large external DDR interface(s) and a fast shared L2 memory as part of the sophisticated and fast MSMC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MSMC supports pre-fetching to speed up data load and address translation to access very large external memory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Multiple ports into the MSMC and buffering increase the actual total bandwidth of the memory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Data movement takes very little CPU resources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Lots of other bus masters (EDMA, Multicore Navigator)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Wide and fast parallel Teranet switch fabric</a:t>
            </a:r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22118"/>
            <a:ext cx="8458200" cy="657225"/>
          </a:xfrm>
        </p:spPr>
        <p:txBody>
          <a:bodyPr/>
          <a:lstStyle/>
          <a:p>
            <a:r>
              <a:rPr lang="en-US" sz="3200" dirty="0" smtClean="0">
                <a:solidFill>
                  <a:schemeClr val="tx2"/>
                </a:solidFill>
              </a:rPr>
              <a:t>Examples of Partitions Methods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2369127"/>
            <a:ext cx="8467725" cy="301336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chemeClr val="tx2"/>
                </a:solidFill>
              </a:rPr>
              <a:t>Function driven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H264 encoder – Example 1 </a:t>
            </a:r>
          </a:p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chemeClr val="tx2"/>
                </a:solidFill>
              </a:rPr>
              <a:t>Data driven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Very Large FFT   - Example 2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530082" y="623455"/>
            <a:ext cx="8115155" cy="4125190"/>
          </a:xfrm>
        </p:spPr>
        <p:txBody>
          <a:bodyPr/>
          <a:lstStyle/>
          <a:p>
            <a:r>
              <a:rPr lang="en-US" sz="3200" dirty="0" smtClean="0">
                <a:solidFill>
                  <a:schemeClr val="tx2"/>
                </a:solidFill>
              </a:rPr>
              <a:t>Example1: </a:t>
            </a:r>
            <a:r>
              <a:rPr lang="en-US" sz="2800" dirty="0" smtClean="0">
                <a:solidFill>
                  <a:schemeClr val="tx2"/>
                </a:solidFill>
              </a:rPr>
              <a:t/>
            </a:r>
            <a:br>
              <a:rPr lang="en-US" sz="2800" dirty="0" smtClean="0">
                <a:solidFill>
                  <a:schemeClr val="tx2"/>
                </a:solidFill>
              </a:rPr>
            </a:br>
            <a:r>
              <a:rPr lang="en-US" sz="2800" dirty="0" smtClean="0">
                <a:solidFill>
                  <a:schemeClr val="tx2"/>
                </a:solidFill>
              </a:rPr>
              <a:t/>
            </a:r>
            <a:br>
              <a:rPr lang="en-US" sz="2800" dirty="0" smtClean="0">
                <a:solidFill>
                  <a:schemeClr val="tx2"/>
                </a:solidFill>
              </a:rPr>
            </a:br>
            <a: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  <a:t>High Def 1080i60 Video H264 Encoder</a:t>
            </a:r>
            <a:b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</a:br>
            <a: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  <a:t/>
            </a:r>
            <a:b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</a:br>
            <a: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  <a:t/>
            </a:r>
            <a:b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</a:br>
            <a:r>
              <a:rPr lang="en-US" altLang="zh-CN" sz="2800" dirty="0" smtClean="0">
                <a:ea typeface="SimSun" charset="-122"/>
              </a:rPr>
              <a:t>Data Flow Model</a:t>
            </a:r>
            <a:br>
              <a:rPr lang="en-US" altLang="zh-CN" sz="2800" dirty="0" smtClean="0">
                <a:ea typeface="SimSun" charset="-122"/>
              </a:rPr>
            </a:br>
            <a:r>
              <a:rPr lang="en-US" altLang="zh-CN" sz="2800" dirty="0" smtClean="0">
                <a:ea typeface="SimSun" charset="-122"/>
              </a:rPr>
              <a:t>Function driven partition </a:t>
            </a:r>
            <a: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  <a:t/>
            </a:r>
            <a:b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</a:br>
            <a:endParaRPr lang="en-US" sz="2800" dirty="0" smtClean="0">
              <a:solidFill>
                <a:schemeClr val="tx2"/>
              </a:solidFill>
            </a:endParaRPr>
          </a:p>
        </p:txBody>
      </p:sp>
      <p:sp>
        <p:nvSpPr>
          <p:cNvPr id="43010" name="Content Placeholder 2"/>
          <p:cNvSpPr>
            <a:spLocks/>
          </p:cNvSpPr>
          <p:nvPr/>
        </p:nvSpPr>
        <p:spPr bwMode="auto">
          <a:xfrm>
            <a:off x="276225" y="811213"/>
            <a:ext cx="8523288" cy="488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400" b="0" dirty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Macroblock and Pixel Data</a:t>
            </a:r>
          </a:p>
        </p:txBody>
      </p:sp>
      <p:sp>
        <p:nvSpPr>
          <p:cNvPr id="45058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2"/>
            <a:ext cx="6105525" cy="509428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RGB and YUV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4:4:4 and 4:2:0 format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Typically 8-bit values (10, 12, 14)</a:t>
            </a:r>
          </a:p>
          <a:p>
            <a:r>
              <a:rPr lang="en-US" dirty="0" smtClean="0"/>
              <a:t>Macroblock = 16x16 pixels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4505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" y="1377950"/>
            <a:ext cx="440055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9"/>
          <p:cNvGrpSpPr/>
          <p:nvPr/>
        </p:nvGrpSpPr>
        <p:grpSpPr>
          <a:xfrm>
            <a:off x="7017209" y="4871367"/>
            <a:ext cx="1533722" cy="1472283"/>
            <a:chOff x="6474284" y="4471317"/>
            <a:chExt cx="1533722" cy="1472283"/>
          </a:xfrm>
        </p:grpSpPr>
        <p:grpSp>
          <p:nvGrpSpPr>
            <p:cNvPr id="3" name="Group 13"/>
            <p:cNvGrpSpPr/>
            <p:nvPr/>
          </p:nvGrpSpPr>
          <p:grpSpPr>
            <a:xfrm>
              <a:off x="6474284" y="4471317"/>
              <a:ext cx="752672" cy="729333"/>
              <a:chOff x="5255084" y="5048260"/>
              <a:chExt cx="1404232" cy="1360690"/>
            </a:xfrm>
          </p:grpSpPr>
          <p:pic>
            <p:nvPicPr>
              <p:cNvPr id="45062" name="Picture 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257800" y="5050976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" name="Picture 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973516" y="5048260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" name="Picture 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255084" y="5742200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" name="Picture 9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970800" y="5739484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" name="Group 14"/>
            <p:cNvGrpSpPr/>
            <p:nvPr/>
          </p:nvGrpSpPr>
          <p:grpSpPr>
            <a:xfrm>
              <a:off x="7255334" y="4471317"/>
              <a:ext cx="752672" cy="729333"/>
              <a:chOff x="5255084" y="5048260"/>
              <a:chExt cx="1404232" cy="1360690"/>
            </a:xfrm>
          </p:grpSpPr>
          <p:pic>
            <p:nvPicPr>
              <p:cNvPr id="16" name="Picture 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257800" y="5050976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Picture 16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973516" y="5048260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" name="Picture 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255084" y="5742200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" name="Picture 18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970800" y="5739484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Group 19"/>
            <p:cNvGrpSpPr/>
            <p:nvPr/>
          </p:nvGrpSpPr>
          <p:grpSpPr>
            <a:xfrm>
              <a:off x="6474284" y="5214267"/>
              <a:ext cx="752672" cy="729333"/>
              <a:chOff x="5255084" y="5048260"/>
              <a:chExt cx="1404232" cy="1360690"/>
            </a:xfrm>
          </p:grpSpPr>
          <p:pic>
            <p:nvPicPr>
              <p:cNvPr id="21" name="Picture 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257800" y="5050976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" name="Picture 2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973516" y="5048260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3" name="Picture 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255084" y="5742200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" name="Picture 2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970800" y="5739484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" name="Group 24"/>
            <p:cNvGrpSpPr/>
            <p:nvPr/>
          </p:nvGrpSpPr>
          <p:grpSpPr>
            <a:xfrm>
              <a:off x="7255334" y="5214267"/>
              <a:ext cx="752672" cy="729333"/>
              <a:chOff x="5255084" y="5048260"/>
              <a:chExt cx="1404232" cy="1360690"/>
            </a:xfrm>
          </p:grpSpPr>
          <p:pic>
            <p:nvPicPr>
              <p:cNvPr id="26" name="Picture 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257800" y="5050976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Picture 26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973516" y="5048260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" name="Picture 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255084" y="5742200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" name="Picture 28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970800" y="5739484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7" name="Group 50"/>
          <p:cNvGrpSpPr/>
          <p:nvPr/>
        </p:nvGrpSpPr>
        <p:grpSpPr>
          <a:xfrm>
            <a:off x="2238375" y="3526635"/>
            <a:ext cx="723275" cy="1021787"/>
            <a:chOff x="6362700" y="2509845"/>
            <a:chExt cx="723275" cy="1021787"/>
          </a:xfrm>
        </p:grpSpPr>
        <p:sp>
          <p:nvSpPr>
            <p:cNvPr id="31" name="Oval 30"/>
            <p:cNvSpPr/>
            <p:nvPr/>
          </p:nvSpPr>
          <p:spPr bwMode="auto">
            <a:xfrm>
              <a:off x="6400798" y="2514599"/>
              <a:ext cx="238125" cy="238125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6777038" y="2895599"/>
              <a:ext cx="238125" cy="238125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6781800" y="2509845"/>
              <a:ext cx="238125" cy="238125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6400789" y="2890860"/>
              <a:ext cx="238125" cy="238125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6638925" y="2752725"/>
              <a:ext cx="142875" cy="14287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362700" y="3162300"/>
              <a:ext cx="723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4:2:0</a:t>
              </a:r>
              <a:endParaRPr lang="en-US" dirty="0"/>
            </a:p>
          </p:txBody>
        </p:sp>
      </p:grpSp>
      <p:grpSp>
        <p:nvGrpSpPr>
          <p:cNvPr id="11" name="Group 40"/>
          <p:cNvGrpSpPr/>
          <p:nvPr/>
        </p:nvGrpSpPr>
        <p:grpSpPr>
          <a:xfrm>
            <a:off x="600075" y="3526635"/>
            <a:ext cx="723275" cy="1021787"/>
            <a:chOff x="6362700" y="2509845"/>
            <a:chExt cx="723275" cy="1021787"/>
          </a:xfrm>
        </p:grpSpPr>
        <p:sp>
          <p:nvSpPr>
            <p:cNvPr id="42" name="Oval 41"/>
            <p:cNvSpPr/>
            <p:nvPr/>
          </p:nvSpPr>
          <p:spPr bwMode="auto">
            <a:xfrm>
              <a:off x="6400798" y="2514599"/>
              <a:ext cx="238125" cy="238125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6448425" y="2551074"/>
              <a:ext cx="142875" cy="14287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6777038" y="2895599"/>
              <a:ext cx="238125" cy="238125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6781800" y="2509845"/>
              <a:ext cx="238125" cy="238125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6400789" y="2890860"/>
              <a:ext cx="238125" cy="238125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6448425" y="2933700"/>
              <a:ext cx="142875" cy="14287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6818274" y="2932074"/>
              <a:ext cx="142875" cy="14287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6818274" y="2552700"/>
              <a:ext cx="142875" cy="14287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362700" y="3162300"/>
              <a:ext cx="723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4:4:4</a:t>
              </a:r>
              <a:endParaRPr lang="en-US" dirty="0"/>
            </a:p>
          </p:txBody>
        </p:sp>
      </p:grpSp>
      <p:grpSp>
        <p:nvGrpSpPr>
          <p:cNvPr id="12" name="Group 65"/>
          <p:cNvGrpSpPr/>
          <p:nvPr/>
        </p:nvGrpSpPr>
        <p:grpSpPr>
          <a:xfrm>
            <a:off x="4324349" y="3525555"/>
            <a:ext cx="238125" cy="871546"/>
            <a:chOff x="7820024" y="2581274"/>
            <a:chExt cx="238125" cy="871546"/>
          </a:xfrm>
        </p:grpSpPr>
        <p:sp>
          <p:nvSpPr>
            <p:cNvPr id="53" name="Oval 52"/>
            <p:cNvSpPr/>
            <p:nvPr/>
          </p:nvSpPr>
          <p:spPr bwMode="auto">
            <a:xfrm>
              <a:off x="7820024" y="2581274"/>
              <a:ext cx="238125" cy="238125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7867649" y="2924175"/>
              <a:ext cx="142875" cy="14287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3" name="Group 61"/>
            <p:cNvGrpSpPr/>
            <p:nvPr/>
          </p:nvGrpSpPr>
          <p:grpSpPr>
            <a:xfrm>
              <a:off x="7820024" y="3214695"/>
              <a:ext cx="238125" cy="238125"/>
              <a:chOff x="6858000" y="2566995"/>
              <a:chExt cx="238125" cy="238125"/>
            </a:xfrm>
          </p:grpSpPr>
          <p:sp>
            <p:nvSpPr>
              <p:cNvPr id="56" name="Oval 55"/>
              <p:cNvSpPr/>
              <p:nvPr/>
            </p:nvSpPr>
            <p:spPr bwMode="auto">
              <a:xfrm>
                <a:off x="6858000" y="2566995"/>
                <a:ext cx="238125" cy="238125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 bwMode="auto">
              <a:xfrm>
                <a:off x="6905625" y="2608224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sp>
        <p:nvSpPr>
          <p:cNvPr id="67" name="TextBox 66"/>
          <p:cNvSpPr txBox="1"/>
          <p:nvPr/>
        </p:nvSpPr>
        <p:spPr>
          <a:xfrm>
            <a:off x="4724400" y="3467100"/>
            <a:ext cx="2867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-- Pixel with only Y value</a:t>
            </a:r>
            <a:endParaRPr lang="en-US" sz="1400" dirty="0"/>
          </a:p>
        </p:txBody>
      </p:sp>
      <p:sp>
        <p:nvSpPr>
          <p:cNvPr id="68" name="Rectangle 67"/>
          <p:cNvSpPr/>
          <p:nvPr/>
        </p:nvSpPr>
        <p:spPr>
          <a:xfrm>
            <a:off x="4724400" y="3765292"/>
            <a:ext cx="31069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-- Pixel with only Cr and Cb values</a:t>
            </a:r>
            <a:endParaRPr lang="en-US" sz="1400" dirty="0"/>
          </a:p>
        </p:txBody>
      </p:sp>
      <p:sp>
        <p:nvSpPr>
          <p:cNvPr id="69" name="Rectangle 68"/>
          <p:cNvSpPr/>
          <p:nvPr/>
        </p:nvSpPr>
        <p:spPr>
          <a:xfrm>
            <a:off x="4724400" y="4111109"/>
            <a:ext cx="29264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-- Pixel with Y, Cr, and Cb values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7143750" y="4610100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macroblock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342900" y="83979"/>
            <a:ext cx="8458200" cy="657225"/>
          </a:xfrm>
        </p:spPr>
        <p:txBody>
          <a:bodyPr/>
          <a:lstStyle/>
          <a:p>
            <a:r>
              <a:rPr lang="en-US" dirty="0" smtClean="0"/>
              <a:t>Video Encoder Flow (per Macroblock)</a:t>
            </a:r>
          </a:p>
        </p:txBody>
      </p:sp>
      <p:sp>
        <p:nvSpPr>
          <p:cNvPr id="46152" name="Rectangle 3"/>
          <p:cNvSpPr>
            <a:spLocks noChangeArrowheads="1"/>
          </p:cNvSpPr>
          <p:nvPr/>
        </p:nvSpPr>
        <p:spPr bwMode="auto">
          <a:xfrm>
            <a:off x="0" y="99916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538723" y="1074717"/>
          <a:ext cx="3011177" cy="5202960"/>
        </p:xfrm>
        <a:graphic>
          <a:graphicData uri="http://schemas.openxmlformats.org/presentationml/2006/ole">
            <p:oleObj spid="_x0000_s1026" name="Visio" r:id="rId4" imgW="3786183" imgH="6541581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342900" y="83979"/>
            <a:ext cx="8458200" cy="657225"/>
          </a:xfrm>
        </p:spPr>
        <p:txBody>
          <a:bodyPr/>
          <a:lstStyle/>
          <a:p>
            <a:r>
              <a:rPr lang="en-US" dirty="0" smtClean="0"/>
              <a:t>Video Encoder Processing Load</a:t>
            </a:r>
          </a:p>
        </p:txBody>
      </p:sp>
      <p:graphicFrame>
        <p:nvGraphicFramePr>
          <p:cNvPr id="46161" name="Group 81"/>
          <p:cNvGraphicFramePr>
            <a:graphicFrameLocks noGrp="1"/>
          </p:cNvGraphicFramePr>
          <p:nvPr/>
        </p:nvGraphicFramePr>
        <p:xfrm>
          <a:off x="223838" y="1644650"/>
          <a:ext cx="5576887" cy="1177798"/>
        </p:xfrm>
        <a:graphic>
          <a:graphicData uri="http://schemas.openxmlformats.org/drawingml/2006/table">
            <a:tbl>
              <a:tblPr/>
              <a:tblGrid>
                <a:gridCol w="1116012"/>
                <a:gridCol w="1049338"/>
                <a:gridCol w="1101725"/>
                <a:gridCol w="1128712"/>
                <a:gridCol w="1181100"/>
              </a:tblGrid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Coder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Width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Height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Frames/Second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MCycles/Second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D1(NTSC)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720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480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660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D1 (PAL)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720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576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660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720P30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1280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720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1850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1080i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1920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1080 (1088)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60 fields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3450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163" name="Group 83"/>
          <p:cNvGraphicFramePr>
            <a:graphicFrameLocks noGrp="1"/>
          </p:cNvGraphicFramePr>
          <p:nvPr/>
        </p:nvGraphicFramePr>
        <p:xfrm>
          <a:off x="371475" y="4219575"/>
          <a:ext cx="5256213" cy="1682496"/>
        </p:xfrm>
        <a:graphic>
          <a:graphicData uri="http://schemas.openxmlformats.org/drawingml/2006/table">
            <a:tbl>
              <a:tblPr/>
              <a:tblGrid>
                <a:gridCol w="1508125"/>
                <a:gridCol w="1087438"/>
                <a:gridCol w="1330325"/>
                <a:gridCol w="1330325"/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Module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Percentage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Approximate MIPS (1080i)/Second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Number of Cores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Motion Estimation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~50%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1750              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IP, MC, Transform, Quantization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~12.5%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437.7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0.5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Entropy Encoder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~25%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875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IT, IQ and Reconstruction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~12.5%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437.5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0.5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52" name="Rectangle 3"/>
          <p:cNvSpPr>
            <a:spLocks noChangeArrowheads="1"/>
          </p:cNvSpPr>
          <p:nvPr/>
        </p:nvSpPr>
        <p:spPr bwMode="auto">
          <a:xfrm>
            <a:off x="0" y="99916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946941" y="950026"/>
          <a:ext cx="3011177" cy="5202960"/>
        </p:xfrm>
        <a:graphic>
          <a:graphicData uri="http://schemas.openxmlformats.org/presentationml/2006/ole">
            <p:oleObj spid="_x0000_s71682" name="Visio" r:id="rId4" imgW="3786183" imgH="6541581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Coding Algorithm Limitations</a:t>
            </a:r>
          </a:p>
        </p:txBody>
      </p:sp>
      <p:sp>
        <p:nvSpPr>
          <p:cNvPr id="47106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2339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Motion estimation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Depends on the reconstruction of previous (and future) frames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Shortcuts can be performed (e.g., first row of frame N does not need last row of frame N-1).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Intra-prediction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Depends on the macroblock above and to the left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Must be done consecutively or encoding efficiency is lost (i.e., lower quality for the same number of bits)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Entropy encoding (CABAC, CAVLC)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Must be processed in the macroblock order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Each frame is independent of other frames.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139959" y="0"/>
            <a:ext cx="8826759" cy="657225"/>
          </a:xfrm>
        </p:spPr>
        <p:txBody>
          <a:bodyPr/>
          <a:lstStyle/>
          <a:p>
            <a:r>
              <a:rPr lang="en-US" sz="3000" dirty="0" smtClean="0"/>
              <a:t>How Many Channels Can One C6678 Process?</a:t>
            </a:r>
          </a:p>
        </p:txBody>
      </p:sp>
      <p:sp>
        <p:nvSpPr>
          <p:cNvPr id="49154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233987"/>
          </a:xfrm>
        </p:spPr>
        <p:txBody>
          <a:bodyPr/>
          <a:lstStyle/>
          <a:p>
            <a:r>
              <a:rPr lang="en-US" dirty="0" smtClean="0"/>
              <a:t>Looks like two channels;</a:t>
            </a:r>
            <a:br>
              <a:rPr lang="en-US" dirty="0" smtClean="0"/>
            </a:br>
            <a:r>
              <a:rPr lang="en-US" dirty="0" smtClean="0"/>
              <a:t>Each one uses four cores.</a:t>
            </a:r>
          </a:p>
          <a:p>
            <a:pPr lvl="1"/>
            <a:r>
              <a:rPr lang="en-US" dirty="0" smtClean="0"/>
              <a:t>Two cores for motion estimation</a:t>
            </a:r>
          </a:p>
          <a:p>
            <a:pPr lvl="1"/>
            <a:r>
              <a:rPr lang="en-US" dirty="0" smtClean="0"/>
              <a:t>One core for entropy encoding</a:t>
            </a:r>
          </a:p>
          <a:p>
            <a:pPr lvl="1"/>
            <a:r>
              <a:rPr lang="en-US" dirty="0" smtClean="0"/>
              <a:t>One core for everything else</a:t>
            </a:r>
          </a:p>
          <a:p>
            <a:r>
              <a:rPr lang="en-US" dirty="0" smtClean="0"/>
              <a:t>What other resources are needed?</a:t>
            </a:r>
          </a:p>
          <a:p>
            <a:pPr lvl="1"/>
            <a:r>
              <a:rPr lang="en-US" dirty="0" smtClean="0"/>
              <a:t>Streaming data in and out of the system</a:t>
            </a:r>
          </a:p>
          <a:p>
            <a:pPr lvl="1"/>
            <a:r>
              <a:rPr lang="en-US" dirty="0" smtClean="0"/>
              <a:t>Store and load data to and from DDR</a:t>
            </a:r>
          </a:p>
          <a:p>
            <a:pPr lvl="1"/>
            <a:r>
              <a:rPr lang="en-US" dirty="0" smtClean="0"/>
              <a:t>Internal bus bandwidth</a:t>
            </a:r>
          </a:p>
          <a:p>
            <a:pPr lvl="1"/>
            <a:r>
              <a:rPr lang="en-US" dirty="0" smtClean="0"/>
              <a:t>DMA availability</a:t>
            </a:r>
          </a:p>
          <a:p>
            <a:pPr lvl="1"/>
            <a:r>
              <a:rPr lang="en-US" dirty="0" smtClean="0"/>
              <a:t>Synchronization between cores, especially if trying to minimize delay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What are the System Input Requirements?</a:t>
            </a:r>
          </a:p>
        </p:txBody>
      </p:sp>
      <p:sp>
        <p:nvSpPr>
          <p:cNvPr id="50178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233987"/>
          </a:xfrm>
        </p:spPr>
        <p:txBody>
          <a:bodyPr/>
          <a:lstStyle/>
          <a:p>
            <a:r>
              <a:rPr lang="en-US" dirty="0" smtClean="0"/>
              <a:t>Stream data in and out of the system:</a:t>
            </a:r>
          </a:p>
          <a:p>
            <a:pPr lvl="1"/>
            <a:r>
              <a:rPr lang="en-US" sz="2000" dirty="0" smtClean="0"/>
              <a:t>Raw data: 1920 * 1080 * 1.5  = 3,110,400 bytes per frame</a:t>
            </a:r>
            <a:br>
              <a:rPr lang="en-US" sz="2000" dirty="0" smtClean="0"/>
            </a:br>
            <a:r>
              <a:rPr lang="en-US" sz="2000" dirty="0" smtClean="0"/>
              <a:t>= 24.883200 bits per frame (~25M bits per frame)</a:t>
            </a:r>
          </a:p>
          <a:p>
            <a:pPr lvl="1"/>
            <a:r>
              <a:rPr lang="en-US" sz="2000" dirty="0" smtClean="0"/>
              <a:t>At 30 frames per second, the input is 750 Mbps</a:t>
            </a:r>
          </a:p>
          <a:p>
            <a:pPr lvl="1"/>
            <a:r>
              <a:rPr lang="en-US" sz="2000" dirty="0" smtClean="0"/>
              <a:t>NOTE: The order of raw data for a frame is Y component first, followed by U and V</a:t>
            </a:r>
          </a:p>
          <a:p>
            <a:r>
              <a:rPr lang="en-US" dirty="0" smtClean="0"/>
              <a:t>750 Mbps input requires one of the following:</a:t>
            </a:r>
          </a:p>
          <a:p>
            <a:pPr lvl="1"/>
            <a:r>
              <a:rPr lang="en-US" sz="2000" dirty="0" smtClean="0"/>
              <a:t>One SRIO lane (5 Gbps raw, about 3.5 Gbps of payload), </a:t>
            </a:r>
          </a:p>
          <a:p>
            <a:pPr lvl="1"/>
            <a:r>
              <a:rPr lang="en-US" sz="2000" dirty="0" smtClean="0"/>
              <a:t>One PCIe lane (5 Gbps raw)</a:t>
            </a:r>
          </a:p>
          <a:p>
            <a:pPr lvl="1"/>
            <a:r>
              <a:rPr lang="en-US" sz="2000" dirty="0" smtClean="0"/>
              <a:t>NOTE: KeyStone devices provide four SRIO lanes and two PCIe lanes</a:t>
            </a:r>
          </a:p>
          <a:p>
            <a:r>
              <a:rPr lang="en-US" dirty="0" smtClean="0"/>
              <a:t>Compressed data (e.g., 10 to 20 Mbps) can use SGMII (10M/100M/1G) or SRIO or PCIe.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Accesses to the DDR?</a:t>
            </a:r>
          </a:p>
        </p:txBody>
      </p:sp>
      <p:sp>
        <p:nvSpPr>
          <p:cNvPr id="51202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492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For purposes of this example, only consider frame-size accesses.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All other accesses (ME vectors, parameters, compressed data, etc.) are negligible.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Requirements for processing a single frame: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Retrieving data from peripheral to DDR -  25M bits = 3.125MB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Motion estimation phase reads the current frame (only Y) and older Y component of reconstruction frame(s).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A good ME algorithm may read up to 6x older frame(s).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7 * 1920 * 1088 = ~ 15M Bytes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Encoding phase reads the current frame and one old frame. The total size is about 6.25 MB.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Reconstruction phase reads one frame and writes one frame. So the total bandwidth is 6.25 MB.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Frame compression before or after the entropy encoder is negligible.</a:t>
            </a:r>
          </a:p>
          <a:p>
            <a:pPr lvl="1">
              <a:lnSpc>
                <a:spcPct val="80000"/>
              </a:lnSpc>
            </a:pPr>
            <a:r>
              <a:rPr lang="en-US" sz="2000" b="1" dirty="0" smtClean="0"/>
              <a:t>Total DDR access for a single frame is less than 32 MB.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453953" y="841664"/>
            <a:ext cx="8229600" cy="762000"/>
          </a:xfrm>
        </p:spPr>
        <p:txBody>
          <a:bodyPr wrap="none" anchorCtr="1"/>
          <a:lstStyle/>
          <a:p>
            <a:r>
              <a:rPr lang="en-US" dirty="0" smtClean="0"/>
              <a:t>Definitions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518" y="1883401"/>
            <a:ext cx="8115138" cy="429919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solidFill>
                  <a:schemeClr val="dk1"/>
                </a:solidFill>
                <a:effectLst/>
                <a:latin typeface="Calibri" pitchFamily="34" charset="0"/>
              </a:rPr>
              <a:t>Paralell Processing –</a:t>
            </a:r>
          </a:p>
          <a:p>
            <a:pPr marL="342900" indent="-342900">
              <a:lnSpc>
                <a:spcPct val="120000"/>
              </a:lnSpc>
              <a:buClr>
                <a:schemeClr val="tx2"/>
              </a:buClr>
              <a:buSzPct val="75000"/>
            </a:pPr>
            <a:r>
              <a:rPr lang="en-US" altLang="zh-CN" sz="2800" b="0" dirty="0" smtClean="0">
                <a:latin typeface="Calibri" pitchFamily="34" charset="0"/>
                <a:ea typeface="SimSun" charset="-122"/>
                <a:cs typeface="Calibri" pitchFamily="34" charset="0"/>
              </a:rPr>
              <a:t>		The usage of simultaneous processors to execute </a:t>
            </a:r>
          </a:p>
          <a:p>
            <a:pPr marL="342900" indent="-342900">
              <a:lnSpc>
                <a:spcPct val="120000"/>
              </a:lnSpc>
              <a:buClr>
                <a:schemeClr val="tx2"/>
              </a:buClr>
              <a:buSzPct val="75000"/>
            </a:pPr>
            <a:r>
              <a:rPr lang="en-US" altLang="zh-CN" sz="2800" b="0" dirty="0" smtClean="0">
                <a:latin typeface="Calibri" pitchFamily="34" charset="0"/>
                <a:ea typeface="SimSun" charset="-122"/>
                <a:cs typeface="Calibri" pitchFamily="34" charset="0"/>
              </a:rPr>
              <a:t>		an application or multiple computational threads</a:t>
            </a:r>
          </a:p>
          <a:p>
            <a:pPr marL="342900" indent="-342900">
              <a:lnSpc>
                <a:spcPct val="120000"/>
              </a:lnSpc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b="0" dirty="0" smtClean="0">
                <a:solidFill>
                  <a:schemeClr val="dk1"/>
                </a:solidFill>
                <a:latin typeface="Calibri" pitchFamily="34" charset="0"/>
              </a:rPr>
              <a:t>Multicore Paralell Processing –</a:t>
            </a:r>
          </a:p>
          <a:p>
            <a:pPr marL="342900" indent="-342900">
              <a:lnSpc>
                <a:spcPct val="120000"/>
              </a:lnSpc>
              <a:buClr>
                <a:schemeClr val="tx2"/>
              </a:buClr>
              <a:buSzPct val="75000"/>
            </a:pPr>
            <a:r>
              <a:rPr lang="en-US" altLang="zh-CN" sz="2800" b="0" dirty="0" smtClean="0">
                <a:latin typeface="Calibri" pitchFamily="34" charset="0"/>
                <a:ea typeface="SimSun" charset="-122"/>
                <a:cs typeface="Calibri" pitchFamily="34" charset="0"/>
              </a:rPr>
              <a:t>		The usage of multiple cores in the same device</a:t>
            </a:r>
          </a:p>
          <a:p>
            <a:pPr marL="342900" indent="-342900">
              <a:lnSpc>
                <a:spcPct val="120000"/>
              </a:lnSpc>
              <a:buClr>
                <a:schemeClr val="tx2"/>
              </a:buClr>
              <a:buSzPct val="75000"/>
            </a:pPr>
            <a:r>
              <a:rPr lang="en-US" altLang="zh-CN" sz="2800" b="0" dirty="0" smtClean="0">
                <a:latin typeface="Calibri" pitchFamily="34" charset="0"/>
                <a:ea typeface="SimSun" charset="-122"/>
                <a:cs typeface="Calibri" pitchFamily="34" charset="0"/>
              </a:rPr>
              <a:t>		to execute an application or multiple </a:t>
            </a:r>
          </a:p>
          <a:p>
            <a:pPr marL="342900" indent="-342900">
              <a:lnSpc>
                <a:spcPct val="120000"/>
              </a:lnSpc>
              <a:buClr>
                <a:schemeClr val="tx2"/>
              </a:buClr>
              <a:buSzPct val="75000"/>
            </a:pPr>
            <a:r>
              <a:rPr lang="en-US" altLang="zh-CN" sz="2800" b="0" dirty="0" smtClean="0">
                <a:latin typeface="Calibri" pitchFamily="34" charset="0"/>
                <a:ea typeface="SimSun" charset="-122"/>
                <a:cs typeface="Calibri" pitchFamily="34" charset="0"/>
              </a:rPr>
              <a:t>		computational threads</a:t>
            </a:r>
            <a:endParaRPr lang="en-US" sz="2800" b="0" dirty="0" smtClean="0">
              <a:solidFill>
                <a:schemeClr val="tx2"/>
              </a:solidFill>
              <a:latin typeface="Calibri" pitchFamily="34" charset="0"/>
            </a:endParaRPr>
          </a:p>
          <a:p>
            <a:pPr marL="342900" indent="-342900">
              <a:lnSpc>
                <a:spcPct val="120000"/>
              </a:lnSpc>
              <a:buClr>
                <a:schemeClr val="tx2"/>
              </a:buClr>
              <a:buSzPct val="75000"/>
            </a:pPr>
            <a:endParaRPr lang="en-US" sz="2800" b="0" dirty="0" smtClean="0">
              <a:solidFill>
                <a:schemeClr val="tx2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How Does This Access Avoid Contention?</a:t>
            </a:r>
          </a:p>
        </p:txBody>
      </p:sp>
      <p:sp>
        <p:nvSpPr>
          <p:cNvPr id="52226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492750"/>
          </a:xfrm>
        </p:spPr>
        <p:txBody>
          <a:bodyPr/>
          <a:lstStyle/>
          <a:p>
            <a:r>
              <a:rPr lang="en-US" sz="2400" b="1" dirty="0" smtClean="0"/>
              <a:t>Total DDR access for a single frame is less than 32 MB.</a:t>
            </a:r>
            <a:endParaRPr lang="en-US" sz="2400" dirty="0" smtClean="0"/>
          </a:p>
          <a:p>
            <a:r>
              <a:rPr lang="en-US" sz="2400" dirty="0" smtClean="0"/>
              <a:t>The total DDR access for 30 frames per second (60 fields) is less than 32 * 30 = 960 MBps. </a:t>
            </a:r>
          </a:p>
          <a:p>
            <a:r>
              <a:rPr lang="en-US" sz="2400" dirty="0" smtClean="0"/>
              <a:t>The DDR3 raw bandwidth is more than 10 GBps (1333 MHz clock and 64 bits). 10% utilization reduces contention possibilities.</a:t>
            </a:r>
          </a:p>
          <a:p>
            <a:r>
              <a:rPr lang="en-US" sz="2400" dirty="0" smtClean="0"/>
              <a:t>DDR3 DMA uses TeraNet with clock/3 and 128 bits. TeraNet bandwidth is 400 MHz * 16B = 6.4 GBps.  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195943" y="18662"/>
            <a:ext cx="8742784" cy="657225"/>
          </a:xfrm>
        </p:spPr>
        <p:txBody>
          <a:bodyPr/>
          <a:lstStyle/>
          <a:p>
            <a:r>
              <a:rPr lang="en-US" dirty="0" smtClean="0"/>
              <a:t>KeyStone SoC Architecture Resources </a:t>
            </a:r>
          </a:p>
        </p:txBody>
      </p:sp>
      <p:sp>
        <p:nvSpPr>
          <p:cNvPr id="53250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492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10 EDMA transfer controllers with 144 EDMA channels and 1152 PaRAM (parameter blocks)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EDMA scheme must be designed by the user.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LLD provides easy EDMA usage.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 addition, Navigator has its own PKTDMA for each master.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Data in and out of the system (SRIO, PCIe or SGMII) is done using the Navigator or other master DMA (PCIe).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All synchronization between cores and moving pointers to data between cores is done Using IPC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</a:p>
        </p:txBody>
      </p:sp>
      <p:sp>
        <p:nvSpPr>
          <p:cNvPr id="54274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49275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Two H264 high-quality 1080i encoders can be processed on a single </a:t>
            </a:r>
            <a:r>
              <a:rPr lang="en-US" b="1" dirty="0" smtClean="0">
                <a:solidFill>
                  <a:srgbClr val="FF0000"/>
                </a:solidFill>
              </a:rPr>
              <a:t>TMS320C6678</a:t>
            </a:r>
            <a:r>
              <a:rPr lang="en-US" b="1" dirty="0" smtClean="0"/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46264" y="1330778"/>
          <a:ext cx="7671460" cy="3782456"/>
        </p:xfrm>
        <a:graphic>
          <a:graphicData uri="http://schemas.openxmlformats.org/presentationml/2006/ole">
            <p:oleObj spid="_x0000_s2050" name="Visio" r:id="rId4" imgW="9655632" imgH="476223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530082" y="623455"/>
            <a:ext cx="8115155" cy="4125190"/>
          </a:xfrm>
        </p:spPr>
        <p:txBody>
          <a:bodyPr/>
          <a:lstStyle/>
          <a:p>
            <a:r>
              <a:rPr lang="en-US" sz="3200" dirty="0" smtClean="0">
                <a:solidFill>
                  <a:schemeClr val="tx2"/>
                </a:solidFill>
              </a:rPr>
              <a:t>Example2: </a:t>
            </a:r>
            <a:r>
              <a:rPr lang="en-US" sz="2800" dirty="0" smtClean="0">
                <a:solidFill>
                  <a:schemeClr val="tx2"/>
                </a:solidFill>
              </a:rPr>
              <a:t/>
            </a:r>
            <a:br>
              <a:rPr lang="en-US" sz="2800" dirty="0" smtClean="0">
                <a:solidFill>
                  <a:schemeClr val="tx2"/>
                </a:solidFill>
              </a:rPr>
            </a:br>
            <a:r>
              <a:rPr lang="en-US" sz="2800" dirty="0" smtClean="0">
                <a:solidFill>
                  <a:schemeClr val="tx2"/>
                </a:solidFill>
              </a:rPr>
              <a:t/>
            </a:r>
            <a:br>
              <a:rPr lang="en-US" sz="2800" dirty="0" smtClean="0">
                <a:solidFill>
                  <a:schemeClr val="tx2"/>
                </a:solidFill>
              </a:rPr>
            </a:br>
            <a:r>
              <a:rPr lang="en-US" sz="2800" dirty="0" smtClean="0">
                <a:solidFill>
                  <a:schemeClr val="tx2"/>
                </a:solidFill>
                <a:ea typeface="SimSun" charset="-122"/>
              </a:rPr>
              <a:t>Very large FFT (VLFFT) – 1M Floating point</a:t>
            </a:r>
            <a: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  <a:t/>
            </a:r>
            <a:b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</a:br>
            <a: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  <a:t/>
            </a:r>
            <a:b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</a:br>
            <a: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  <a:t/>
            </a:r>
            <a:b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</a:br>
            <a:r>
              <a:rPr lang="en-US" altLang="zh-CN" sz="2800" dirty="0" smtClean="0">
                <a:ea typeface="SimSun" charset="-122"/>
              </a:rPr>
              <a:t>Master/Slave Model</a:t>
            </a:r>
            <a:br>
              <a:rPr lang="en-US" altLang="zh-CN" sz="2800" dirty="0" smtClean="0">
                <a:ea typeface="SimSun" charset="-122"/>
              </a:rPr>
            </a:br>
            <a:r>
              <a:rPr lang="en-US" altLang="zh-CN" sz="2800" dirty="0" smtClean="0">
                <a:ea typeface="SimSun" charset="-122"/>
              </a:rPr>
              <a:t>Data driven partition </a:t>
            </a:r>
            <a: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  <a:t/>
            </a:r>
            <a:br>
              <a:rPr lang="en-US" altLang="zh-CN" sz="2800" dirty="0" smtClean="0">
                <a:solidFill>
                  <a:schemeClr val="tx2"/>
                </a:solidFill>
                <a:ea typeface="SimSun" charset="-122"/>
              </a:rPr>
            </a:br>
            <a:endParaRPr lang="en-US" sz="2800" dirty="0" smtClean="0">
              <a:solidFill>
                <a:schemeClr val="tx2"/>
              </a:solidFill>
            </a:endParaRPr>
          </a:p>
        </p:txBody>
      </p:sp>
      <p:sp>
        <p:nvSpPr>
          <p:cNvPr id="43010" name="Content Placeholder 2"/>
          <p:cNvSpPr>
            <a:spLocks/>
          </p:cNvSpPr>
          <p:nvPr/>
        </p:nvSpPr>
        <p:spPr bwMode="auto">
          <a:xfrm>
            <a:off x="276225" y="811213"/>
            <a:ext cx="8523288" cy="488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400" b="0" dirty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Outlines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33375" y="1185863"/>
            <a:ext cx="8467725" cy="5131810"/>
          </a:xfrm>
        </p:spPr>
        <p:txBody>
          <a:bodyPr/>
          <a:lstStyle/>
          <a:p>
            <a:pPr eaLnBrk="1" hangingPunct="1"/>
            <a:r>
              <a:rPr lang="en-US" dirty="0" smtClean="0"/>
              <a:t>Basic Algorithm for Parallelizing DFT</a:t>
            </a:r>
          </a:p>
          <a:p>
            <a:pPr eaLnBrk="1" hangingPunct="1"/>
            <a:r>
              <a:rPr lang="en-US" dirty="0" smtClean="0"/>
              <a:t>Multi-core Implementation of DFT</a:t>
            </a:r>
          </a:p>
          <a:p>
            <a:pPr eaLnBrk="1" hangingPunct="1"/>
            <a:r>
              <a:rPr lang="en-US" dirty="0" smtClean="0"/>
              <a:t>Review Benchmark Performance</a:t>
            </a:r>
          </a:p>
          <a:p>
            <a:pPr eaLnBrk="1" hangingPunct="1"/>
            <a:endParaRPr lang="en-US" dirty="0" smtClean="0"/>
          </a:p>
          <a:p>
            <a:pPr algn="ctr" eaLnBrk="1" hangingPunct="1">
              <a:buNone/>
            </a:pPr>
            <a:r>
              <a:rPr lang="en-US" dirty="0" smtClean="0"/>
              <a:t>Algorithm based on a paper:</a:t>
            </a:r>
          </a:p>
          <a:p>
            <a:pPr eaLnBrk="1" hangingPunct="1">
              <a:buNone/>
            </a:pPr>
            <a:r>
              <a:rPr lang="en-US" dirty="0" smtClean="0">
                <a:solidFill>
                  <a:schemeClr val="bg1"/>
                </a:solidFill>
                <a:cs typeface="Calibri" pitchFamily="34" charset="0"/>
              </a:rPr>
              <a:t>Very Large Fast DFT (VL FFT)</a:t>
            </a:r>
            <a:br>
              <a:rPr lang="en-US" dirty="0" smtClean="0">
                <a:solidFill>
                  <a:schemeClr val="bg1"/>
                </a:solidFill>
                <a:cs typeface="Calibri" pitchFamily="34" charset="0"/>
              </a:rPr>
            </a:br>
            <a:r>
              <a:rPr lang="en-US" sz="2000" dirty="0" smtClean="0">
                <a:cs typeface="Calibri" pitchFamily="34" charset="0"/>
              </a:rPr>
              <a:t>Implement </a:t>
            </a:r>
            <a:r>
              <a:rPr lang="en-US" sz="2000" dirty="0" smtClean="0"/>
              <a:t>High-Performance Parallel FFT Algorithms for the HITACHI SR8000</a:t>
            </a:r>
            <a:br>
              <a:rPr lang="en-US" sz="2000" dirty="0" smtClean="0"/>
            </a:br>
            <a:r>
              <a:rPr lang="en-US" sz="2000" dirty="0" smtClean="0"/>
              <a:t>Daisuke Takahashi</a:t>
            </a:r>
            <a:br>
              <a:rPr lang="en-US" sz="2000" dirty="0" smtClean="0"/>
            </a:br>
            <a:r>
              <a:rPr lang="en-US" sz="2000" dirty="0" smtClean="0"/>
              <a:t>Information Technology Center, University of Tokyo  2-11-16 Yayoi, Bunkyo-ku, Tokyo 113-8658, Japan</a:t>
            </a:r>
          </a:p>
          <a:p>
            <a:pPr eaLnBrk="1" hangingPunct="1">
              <a:buNone/>
            </a:pPr>
            <a:r>
              <a:rPr lang="en-US" sz="2000" dirty="0" smtClean="0"/>
              <a:t>	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27" y="727364"/>
            <a:ext cx="8458200" cy="657225"/>
          </a:xfrm>
        </p:spPr>
        <p:txBody>
          <a:bodyPr/>
          <a:lstStyle/>
          <a:p>
            <a:pPr eaLnBrk="1" hangingPunct="1"/>
            <a:r>
              <a:rPr lang="en-US" dirty="0" smtClean="0"/>
              <a:t>TI  VLFFT Software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b="1" dirty="0" smtClean="0"/>
              <a:t>Goal:</a:t>
            </a:r>
          </a:p>
          <a:p>
            <a:pPr lvl="1" eaLnBrk="1" hangingPunct="1"/>
            <a:r>
              <a:rPr lang="en-US" dirty="0" smtClean="0"/>
              <a:t>To implement very large floating point fast DFT on TI multicore devices: The KeyStone Family</a:t>
            </a:r>
          </a:p>
          <a:p>
            <a:pPr eaLnBrk="1" hangingPunct="1"/>
            <a:r>
              <a:rPr lang="en-US" b="1" dirty="0" smtClean="0"/>
              <a:t>Requirements:</a:t>
            </a:r>
          </a:p>
          <a:p>
            <a:pPr lvl="1" eaLnBrk="1" hangingPunct="1"/>
            <a:r>
              <a:rPr lang="en-US" dirty="0" smtClean="0"/>
              <a:t>FFT sizes: 4K – 1M samples</a:t>
            </a:r>
          </a:p>
          <a:p>
            <a:pPr lvl="1" eaLnBrk="1" hangingPunct="1"/>
            <a:r>
              <a:rPr lang="en-US" dirty="0" smtClean="0"/>
              <a:t>Configurable to run on different number of cores: 1, 2, 4, 8</a:t>
            </a:r>
          </a:p>
          <a:p>
            <a:pPr lvl="1"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Algorithm for Very Large DFT 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 generic discrete Fourier transform (DFT) is shown below,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447800" y="3048000"/>
          <a:ext cx="6477000" cy="1219200"/>
        </p:xfrm>
        <a:graphic>
          <a:graphicData uri="http://schemas.openxmlformats.org/presentationml/2006/ole">
            <p:oleObj spid="_x0000_s73730" name="Equation" r:id="rId4" imgW="2413000" imgH="457200" progId="Equation.3">
              <p:embed/>
            </p:oleObj>
          </a:graphicData>
        </a:graphic>
      </p:graphicFrame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533400" y="4724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ja-JP" sz="3200" dirty="0"/>
              <a:t>Here </a:t>
            </a:r>
            <a:r>
              <a:rPr lang="en-US" altLang="ja-JP" sz="3200" i="1" dirty="0"/>
              <a:t>N</a:t>
            </a:r>
            <a:r>
              <a:rPr lang="en-US" altLang="ja-JP" sz="3200" dirty="0"/>
              <a:t> is the total size of DFT </a:t>
            </a:r>
            <a:r>
              <a:rPr lang="en-US" sz="3200" dirty="0"/>
              <a:t>,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11727"/>
            <a:ext cx="8458200" cy="657225"/>
          </a:xfrm>
        </p:spPr>
        <p:txBody>
          <a:bodyPr/>
          <a:lstStyle/>
          <a:p>
            <a:pPr eaLnBrk="1" hangingPunct="1"/>
            <a:r>
              <a:rPr lang="en-US" dirty="0" smtClean="0"/>
              <a:t>Develop The Algorithm </a:t>
            </a:r>
            <a:r>
              <a:rPr lang="en-US" dirty="0" smtClean="0">
                <a:solidFill>
                  <a:schemeClr val="tx2"/>
                </a:solidFill>
              </a:rPr>
              <a:t>step 1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199"/>
            <a:ext cx="8229600" cy="2608119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dirty="0" smtClean="0"/>
              <a:t>Make a matrix of N</a:t>
            </a:r>
            <a:r>
              <a:rPr lang="en-US" baseline="-25000" dirty="0" smtClean="0"/>
              <a:t>1(rows) </a:t>
            </a:r>
            <a:r>
              <a:rPr lang="en-US" dirty="0" smtClean="0"/>
              <a:t>* N</a:t>
            </a:r>
            <a:r>
              <a:rPr lang="en-US" baseline="-25000" dirty="0" smtClean="0"/>
              <a:t>2(columns) </a:t>
            </a:r>
            <a:r>
              <a:rPr lang="en-US" dirty="0" smtClean="0"/>
              <a:t> = N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/>
              <a:t>such that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k 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= 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000" baseline="-25000" dirty="0" smtClean="0"/>
              <a:t>*</a:t>
            </a:r>
            <a:r>
              <a:rPr lang="en-US" sz="2000" dirty="0" smtClean="0"/>
              <a:t> N</a:t>
            </a:r>
            <a:r>
              <a:rPr lang="en-US" sz="2000" baseline="-25000" dirty="0" smtClean="0"/>
              <a:t>1 + </a:t>
            </a:r>
            <a:r>
              <a:rPr lang="en-US" sz="2000" dirty="0" smtClean="0"/>
              <a:t>k</a:t>
            </a:r>
            <a:r>
              <a:rPr lang="en-US" sz="2000" baseline="-25000" dirty="0" smtClean="0"/>
              <a:t>2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000" baseline="-250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 smtClean="0"/>
              <a:t> k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= 0, 1,..N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-1            k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= 0, 1,..N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-1</a:t>
            </a:r>
            <a:endParaRPr lang="en-US" sz="2000" baseline="-25000" dirty="0" smtClean="0"/>
          </a:p>
          <a:p>
            <a:pPr eaLnBrk="1" hangingPunct="1">
              <a:lnSpc>
                <a:spcPct val="90000"/>
              </a:lnSpc>
              <a:buNone/>
            </a:pPr>
            <a:endParaRPr lang="en-US" sz="2000" baseline="-250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 smtClean="0"/>
              <a:t>It is easy to show that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sz="1600" spc="-100" dirty="0" smtClean="0"/>
              <a:t>           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877888" y="4313238"/>
          <a:ext cx="6865937" cy="1465262"/>
        </p:xfrm>
        <a:graphic>
          <a:graphicData uri="http://schemas.openxmlformats.org/presentationml/2006/ole">
            <p:oleObj spid="_x0000_s109572" name="Equation" r:id="rId4" imgW="2234880" imgH="812520" progId="Equation.3">
              <p:embed/>
            </p:oleObj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11727"/>
            <a:ext cx="8458200" cy="657225"/>
          </a:xfrm>
        </p:spPr>
        <p:txBody>
          <a:bodyPr/>
          <a:lstStyle/>
          <a:p>
            <a:pPr eaLnBrk="1" hangingPunct="1"/>
            <a:r>
              <a:rPr lang="en-US" dirty="0" smtClean="0"/>
              <a:t>Develop The Algorithm </a:t>
            </a:r>
            <a:r>
              <a:rPr lang="en-US" dirty="0" smtClean="0">
                <a:solidFill>
                  <a:schemeClr val="tx2"/>
                </a:solidFill>
              </a:rPr>
              <a:t>step </a:t>
            </a:r>
            <a:r>
              <a:rPr lang="en-US" dirty="0" smtClean="0">
                <a:solidFill>
                  <a:schemeClr val="tx2"/>
                </a:solidFill>
              </a:rPr>
              <a:t>2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199"/>
            <a:ext cx="8229600" cy="2608119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In a similar way, we can write that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n 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= u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000" baseline="-25000" dirty="0" smtClean="0"/>
              <a:t>*</a:t>
            </a:r>
            <a:r>
              <a:rPr lang="en-US" sz="2000" dirty="0" smtClean="0"/>
              <a:t> N</a:t>
            </a:r>
            <a:r>
              <a:rPr lang="en-US" sz="2000" baseline="-25000" dirty="0" smtClean="0"/>
              <a:t>1 + </a:t>
            </a:r>
            <a:r>
              <a:rPr lang="en-US" sz="2000" dirty="0" smtClean="0"/>
              <a:t>u</a:t>
            </a:r>
            <a:r>
              <a:rPr lang="en-US" sz="2000" baseline="-25000" dirty="0" smtClean="0"/>
              <a:t>2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000" baseline="-250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 smtClean="0"/>
              <a:t> u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= 0, 1,..N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-1      u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= 0, 1,..N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-1    and then </a:t>
            </a:r>
            <a:endParaRPr lang="en-US" sz="2000" baseline="-25000" dirty="0" smtClean="0"/>
          </a:p>
          <a:p>
            <a:pPr eaLnBrk="1" hangingPunct="1">
              <a:lnSpc>
                <a:spcPct val="90000"/>
              </a:lnSpc>
              <a:buNone/>
            </a:pPr>
            <a:endParaRPr lang="en-US" sz="2000" baseline="-25000" dirty="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123907" name="Object 4"/>
          <p:cNvGraphicFramePr>
            <a:graphicFrameLocks noChangeAspect="1"/>
          </p:cNvGraphicFramePr>
          <p:nvPr/>
        </p:nvGraphicFramePr>
        <p:xfrm>
          <a:off x="887413" y="3695700"/>
          <a:ext cx="6265862" cy="2408238"/>
        </p:xfrm>
        <a:graphic>
          <a:graphicData uri="http://schemas.openxmlformats.org/presentationml/2006/ole">
            <p:oleObj spid="_x0000_s123907" name="Equation" r:id="rId4" imgW="2400120" imgH="965160" progId="Equation.3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38979" y="290945"/>
            <a:ext cx="8821737" cy="935182"/>
          </a:xfrm>
        </p:spPr>
        <p:txBody>
          <a:bodyPr/>
          <a:lstStyle/>
          <a:p>
            <a:r>
              <a:rPr lang="en-US" sz="2800" dirty="0" smtClean="0"/>
              <a:t>Multicore: The Forefront of Computing Technology </a:t>
            </a:r>
          </a:p>
        </p:txBody>
      </p:sp>
      <p:sp>
        <p:nvSpPr>
          <p:cNvPr id="34818" name="Content Placeholder 2"/>
          <p:cNvSpPr>
            <a:spLocks/>
          </p:cNvSpPr>
          <p:nvPr/>
        </p:nvSpPr>
        <p:spPr bwMode="auto">
          <a:xfrm>
            <a:off x="276225" y="1020763"/>
            <a:ext cx="8523288" cy="520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</a:pPr>
            <a:endParaRPr lang="en-US" sz="2000" i="1" dirty="0" smtClean="0"/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i="1" dirty="0" smtClean="0"/>
              <a:t>What Moore said:  double number of transistors on a device every two years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i="1" dirty="0" smtClean="0"/>
              <a:t>Traditional interpretation –  Double performances (smaller process, higher frequency, VLIW)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i="1" dirty="0" smtClean="0"/>
              <a:t>Multicore – achieve Moore’s law by adding multiple cores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i="1" dirty="0" smtClean="0"/>
              <a:t>The criterion – Watts per performances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i="1" dirty="0" smtClean="0"/>
              <a:t>The challenge – How to effectively use multiple-cores devices</a:t>
            </a:r>
          </a:p>
          <a:p>
            <a:pPr marL="342900" indent="-342900" algn="ctr" eaLnBrk="0" hangingPunct="0">
              <a:spcBef>
                <a:spcPct val="20000"/>
              </a:spcBef>
            </a:pPr>
            <a:endParaRPr lang="en-US" sz="2000" i="1" dirty="0" smtClean="0"/>
          </a:p>
          <a:p>
            <a:pPr marL="342900" indent="-342900" algn="ctr" eaLnBrk="0" hangingPunct="0">
              <a:spcBef>
                <a:spcPct val="20000"/>
              </a:spcBef>
            </a:pPr>
            <a:r>
              <a:rPr lang="en-US" sz="2000" i="1" dirty="0" smtClean="0"/>
              <a:t>“We’re not going to have faster processors. Instead, making software run faster in the future will mean using parallel programming techniques. This will be a huge shift.” </a:t>
            </a:r>
            <a:br>
              <a:rPr lang="en-US" sz="2000" i="1" dirty="0" smtClean="0"/>
            </a:br>
            <a:r>
              <a:rPr lang="en-US" sz="2000" b="0" i="1" dirty="0" smtClean="0"/>
              <a:t>-- Katherine Yelick, Lawrence Berkeley National Laboratory</a:t>
            </a:r>
            <a:br>
              <a:rPr lang="en-US" sz="2000" b="0" i="1" dirty="0" smtClean="0"/>
            </a:br>
            <a:r>
              <a:rPr lang="en-US" sz="2000" b="0" i="1" dirty="0" smtClean="0"/>
              <a:t>from </a:t>
            </a:r>
            <a:r>
              <a:rPr lang="en-US" sz="2000" b="0" i="1" dirty="0" smtClean="0">
                <a:hlinkClick r:id="rId3"/>
              </a:rPr>
              <a:t>The </a:t>
            </a:r>
            <a:r>
              <a:rPr lang="en-US" altLang="zh-CN" sz="2000" b="0" i="1" dirty="0" smtClean="0">
                <a:ea typeface="SimSun" charset="-122"/>
                <a:hlinkClick r:id="rId3"/>
              </a:rPr>
              <a:t>Economist: Parallel Bars</a:t>
            </a:r>
            <a:r>
              <a:rPr lang="en-US" altLang="zh-CN" sz="2000" b="0" i="1" dirty="0" smtClean="0">
                <a:ea typeface="SimSun" charset="-122"/>
              </a:rPr>
              <a:t/>
            </a:r>
            <a:br>
              <a:rPr lang="en-US" altLang="zh-CN" sz="2000" b="0" i="1" dirty="0" smtClean="0">
                <a:ea typeface="SimSun" charset="-122"/>
              </a:rPr>
            </a:br>
            <a:endParaRPr lang="en-US" altLang="zh-CN" sz="2400" b="0" dirty="0" smtClean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000" b="0" dirty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000" dirty="0">
              <a:ea typeface="SimSun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000" dirty="0">
              <a:ea typeface="SimSun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400" dirty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11727"/>
            <a:ext cx="8458200" cy="657225"/>
          </a:xfrm>
        </p:spPr>
        <p:txBody>
          <a:bodyPr/>
          <a:lstStyle/>
          <a:p>
            <a:pPr eaLnBrk="1" hangingPunct="1"/>
            <a:r>
              <a:rPr lang="en-US" dirty="0" smtClean="0"/>
              <a:t>Develop The Algorithm </a:t>
            </a:r>
            <a:r>
              <a:rPr lang="en-US" dirty="0" smtClean="0">
                <a:solidFill>
                  <a:schemeClr val="tx2"/>
                </a:solidFill>
              </a:rPr>
              <a:t>step </a:t>
            </a:r>
            <a:r>
              <a:rPr lang="en-US" dirty="0" smtClean="0">
                <a:solidFill>
                  <a:schemeClr val="tx2"/>
                </a:solidFill>
              </a:rPr>
              <a:t>3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199"/>
            <a:ext cx="8229600" cy="1028701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Next we observe that the exponent can be written as three terms. The forth term is always one (                   =1)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buNone/>
            </a:pPr>
            <a:endParaRPr lang="en-US" sz="2000" baseline="-25000" dirty="0" smtClean="0"/>
          </a:p>
          <a:p>
            <a:pPr eaLnBrk="1" hangingPunct="1">
              <a:lnSpc>
                <a:spcPct val="90000"/>
              </a:lnSpc>
              <a:buNone/>
            </a:pPr>
            <a:endParaRPr lang="en-US" sz="2000" baseline="-25000" dirty="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123907" name="Object 4"/>
          <p:cNvGraphicFramePr>
            <a:graphicFrameLocks noChangeAspect="1"/>
          </p:cNvGraphicFramePr>
          <p:nvPr/>
        </p:nvGraphicFramePr>
        <p:xfrm>
          <a:off x="498332" y="1895331"/>
          <a:ext cx="1890712" cy="1539875"/>
        </p:xfrm>
        <a:graphic>
          <a:graphicData uri="http://schemas.openxmlformats.org/presentationml/2006/ole">
            <p:oleObj spid="_x0000_s124930" name="Equation" r:id="rId4" imgW="723600" imgH="761760" progId="Equation.3">
              <p:embed/>
            </p:oleObj>
          </a:graphicData>
        </a:graphic>
      </p:graphicFrame>
      <p:graphicFrame>
        <p:nvGraphicFramePr>
          <p:cNvPr id="124931" name="Object 4"/>
          <p:cNvGraphicFramePr>
            <a:graphicFrameLocks noChangeAspect="1"/>
          </p:cNvGraphicFramePr>
          <p:nvPr/>
        </p:nvGraphicFramePr>
        <p:xfrm>
          <a:off x="2418195" y="1897640"/>
          <a:ext cx="2220913" cy="1590675"/>
        </p:xfrm>
        <a:graphic>
          <a:graphicData uri="http://schemas.openxmlformats.org/presentationml/2006/ole">
            <p:oleObj spid="_x0000_s124931" name="Equation" r:id="rId5" imgW="850680" imgH="787320" progId="Equation.3">
              <p:embed/>
            </p:oleObj>
          </a:graphicData>
        </a:graphic>
      </p:graphicFrame>
      <p:graphicFrame>
        <p:nvGraphicFramePr>
          <p:cNvPr id="124932" name="Object 4"/>
          <p:cNvGraphicFramePr>
            <a:graphicFrameLocks noChangeAspect="1"/>
          </p:cNvGraphicFramePr>
          <p:nvPr/>
        </p:nvGraphicFramePr>
        <p:xfrm>
          <a:off x="4557859" y="1855355"/>
          <a:ext cx="2055813" cy="1590675"/>
        </p:xfrm>
        <a:graphic>
          <a:graphicData uri="http://schemas.openxmlformats.org/presentationml/2006/ole">
            <p:oleObj spid="_x0000_s124932" name="Equation" r:id="rId6" imgW="787320" imgH="787320" progId="Equation.3">
              <p:embed/>
            </p:oleObj>
          </a:graphicData>
        </a:graphic>
      </p:graphicFrame>
      <p:graphicFrame>
        <p:nvGraphicFramePr>
          <p:cNvPr id="124933" name="Object 4"/>
          <p:cNvGraphicFramePr>
            <a:graphicFrameLocks noChangeAspect="1"/>
          </p:cNvGraphicFramePr>
          <p:nvPr/>
        </p:nvGraphicFramePr>
        <p:xfrm>
          <a:off x="6034954" y="967220"/>
          <a:ext cx="1095375" cy="1539875"/>
        </p:xfrm>
        <a:graphic>
          <a:graphicData uri="http://schemas.openxmlformats.org/presentationml/2006/ole">
            <p:oleObj spid="_x0000_s124933" name="Equation" r:id="rId7" imgW="419040" imgH="761760" progId="Equation.3">
              <p:embed/>
            </p:oleObj>
          </a:graphicData>
        </a:graphic>
      </p:graphicFrame>
      <p:graphicFrame>
        <p:nvGraphicFramePr>
          <p:cNvPr id="124934" name="Object 4"/>
          <p:cNvGraphicFramePr>
            <a:graphicFrameLocks noChangeAspect="1"/>
          </p:cNvGraphicFramePr>
          <p:nvPr/>
        </p:nvGraphicFramePr>
        <p:xfrm>
          <a:off x="398752" y="3560619"/>
          <a:ext cx="2752725" cy="2408238"/>
        </p:xfrm>
        <a:graphic>
          <a:graphicData uri="http://schemas.openxmlformats.org/presentationml/2006/ole">
            <p:oleObj spid="_x0000_s124934" name="Equation" r:id="rId8" imgW="1054080" imgH="965160" progId="Equation.3">
              <p:embed/>
            </p:oleObj>
          </a:graphicData>
        </a:graphic>
      </p:graphicFrame>
      <p:graphicFrame>
        <p:nvGraphicFramePr>
          <p:cNvPr id="124935" name="Object 4"/>
          <p:cNvGraphicFramePr>
            <a:graphicFrameLocks noChangeAspect="1"/>
          </p:cNvGraphicFramePr>
          <p:nvPr/>
        </p:nvGraphicFramePr>
        <p:xfrm>
          <a:off x="2974832" y="4003243"/>
          <a:ext cx="2055812" cy="1590675"/>
        </p:xfrm>
        <a:graphic>
          <a:graphicData uri="http://schemas.openxmlformats.org/presentationml/2006/ole">
            <p:oleObj spid="_x0000_s124935" name="Equation" r:id="rId9" imgW="787320" imgH="787320" progId="Equation.3">
              <p:embed/>
            </p:oleObj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5064414" y="4076269"/>
          <a:ext cx="2220913" cy="1590675"/>
        </p:xfrm>
        <a:graphic>
          <a:graphicData uri="http://schemas.openxmlformats.org/presentationml/2006/ole">
            <p:oleObj spid="_x0000_s124936" name="Equation" r:id="rId10" imgW="850680" imgH="787320" progId="Equation.3">
              <p:embed/>
            </p:oleObj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7253288" y="4136304"/>
          <a:ext cx="1890712" cy="1539875"/>
        </p:xfrm>
        <a:graphic>
          <a:graphicData uri="http://schemas.openxmlformats.org/presentationml/2006/ole">
            <p:oleObj spid="_x0000_s124937" name="Equation" r:id="rId11" imgW="723600" imgH="761760" progId="Equation.3">
              <p:embed/>
            </p:oleObj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11727"/>
            <a:ext cx="8458200" cy="657225"/>
          </a:xfrm>
        </p:spPr>
        <p:txBody>
          <a:bodyPr/>
          <a:lstStyle/>
          <a:p>
            <a:pPr eaLnBrk="1" hangingPunct="1"/>
            <a:r>
              <a:rPr lang="en-US" dirty="0" smtClean="0"/>
              <a:t>Develop The Algorithm </a:t>
            </a:r>
            <a:r>
              <a:rPr lang="en-US" dirty="0" smtClean="0">
                <a:solidFill>
                  <a:schemeClr val="tx2"/>
                </a:solidFill>
              </a:rPr>
              <a:t>step </a:t>
            </a:r>
            <a:r>
              <a:rPr lang="en-US" dirty="0" smtClean="0">
                <a:solidFill>
                  <a:schemeClr val="tx2"/>
                </a:solidFill>
              </a:rPr>
              <a:t>4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124934" name="Object 4"/>
          <p:cNvGraphicFramePr>
            <a:graphicFrameLocks noChangeAspect="1"/>
          </p:cNvGraphicFramePr>
          <p:nvPr/>
        </p:nvGraphicFramePr>
        <p:xfrm>
          <a:off x="560388" y="3194050"/>
          <a:ext cx="4178300" cy="1933575"/>
        </p:xfrm>
        <a:graphic>
          <a:graphicData uri="http://schemas.openxmlformats.org/presentationml/2006/ole">
            <p:oleObj spid="_x0000_s126982" name="Equation" r:id="rId4" imgW="1600200" imgH="774360" progId="Equation.3">
              <p:embed/>
            </p:oleObj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4648778" y="3317732"/>
          <a:ext cx="2220913" cy="1590675"/>
        </p:xfrm>
        <a:graphic>
          <a:graphicData uri="http://schemas.openxmlformats.org/presentationml/2006/ole">
            <p:oleObj spid="_x0000_s126984" name="Equation" r:id="rId5" imgW="850680" imgH="787320" progId="Equation.3">
              <p:embed/>
            </p:oleObj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6879215" y="3263468"/>
          <a:ext cx="1890712" cy="1539875"/>
        </p:xfrm>
        <a:graphic>
          <a:graphicData uri="http://schemas.openxmlformats.org/presentationml/2006/ole">
            <p:oleObj spid="_x0000_s126985" name="Equation" r:id="rId6" imgW="723600" imgH="761760" progId="Equation.3">
              <p:embed/>
            </p:oleObj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33375" y="1185863"/>
            <a:ext cx="8467725" cy="1921019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Look at the middle term,  This is exactly FFT at the point u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  </a:t>
            </a:r>
          </a:p>
          <a:p>
            <a:pPr>
              <a:buNone/>
            </a:pPr>
            <a:r>
              <a:rPr lang="en-US" sz="2400" dirty="0" smtClean="0"/>
              <a:t>For different K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.  Lets write it as FFT</a:t>
            </a:r>
            <a:r>
              <a:rPr lang="en-US" sz="2400" baseline="-25000" dirty="0" smtClean="0"/>
              <a:t>K2</a:t>
            </a:r>
            <a:r>
              <a:rPr lang="en-US" sz="2400" dirty="0" smtClean="0"/>
              <a:t> (u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).  There are N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different FFT, each of them is of size N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.       </a:t>
            </a:r>
            <a:endParaRPr lang="en-US" sz="2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11727"/>
            <a:ext cx="8458200" cy="657225"/>
          </a:xfrm>
        </p:spPr>
        <p:txBody>
          <a:bodyPr/>
          <a:lstStyle/>
          <a:p>
            <a:pPr eaLnBrk="1" hangingPunct="1"/>
            <a:r>
              <a:rPr lang="en-US" dirty="0" smtClean="0"/>
              <a:t>Develop The Algorithm </a:t>
            </a:r>
            <a:r>
              <a:rPr lang="en-US" dirty="0" smtClean="0">
                <a:solidFill>
                  <a:schemeClr val="tx2"/>
                </a:solidFill>
              </a:rPr>
              <a:t>step </a:t>
            </a:r>
            <a:r>
              <a:rPr lang="en-US" dirty="0" smtClean="0">
                <a:solidFill>
                  <a:schemeClr val="tx2"/>
                </a:solidFill>
              </a:rPr>
              <a:t>5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124934" name="Object 4"/>
          <p:cNvGraphicFramePr>
            <a:graphicFrameLocks noChangeAspect="1"/>
          </p:cNvGraphicFramePr>
          <p:nvPr/>
        </p:nvGraphicFramePr>
        <p:xfrm>
          <a:off x="594736" y="1749713"/>
          <a:ext cx="3944937" cy="1933575"/>
        </p:xfrm>
        <a:graphic>
          <a:graphicData uri="http://schemas.openxmlformats.org/presentationml/2006/ole">
            <p:oleObj spid="_x0000_s128002" name="Equation" r:id="rId4" imgW="1511280" imgH="774360" progId="Equation.3">
              <p:embed/>
            </p:oleObj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4302270" y="1891869"/>
          <a:ext cx="1890712" cy="1539875"/>
        </p:xfrm>
        <a:graphic>
          <a:graphicData uri="http://schemas.openxmlformats.org/presentationml/2006/ole">
            <p:oleObj spid="_x0000_s128004" name="Equation" r:id="rId5" imgW="723600" imgH="761760" progId="Equation.3">
              <p:embed/>
            </p:oleObj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33375" y="1185863"/>
            <a:ext cx="8467725" cy="4882428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Look again at the middle term inside the sum,  This is the FFT at the point u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  for different K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multiply by a function (twiddle factor) of </a:t>
            </a:r>
            <a:r>
              <a:rPr lang="en-US" sz="2400" dirty="0" smtClean="0"/>
              <a:t>K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 and u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. Lets write it as Z</a:t>
            </a:r>
            <a:r>
              <a:rPr lang="en-US" sz="2400" baseline="-25000" dirty="0" smtClean="0"/>
              <a:t>u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(k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). 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What we see is if we take from each FFT that we calculate before the </a:t>
            </a:r>
            <a:r>
              <a:rPr lang="en-US" sz="2400" dirty="0" smtClean="0"/>
              <a:t>u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 element (after multiplying by the twiddle factor), we need to perform N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FFTs, each of them size N</a:t>
            </a:r>
            <a:r>
              <a:rPr lang="en-US" sz="2400" baseline="-25000" dirty="0" smtClean="0"/>
              <a:t>1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Taking the </a:t>
            </a:r>
            <a:r>
              <a:rPr lang="en-US" sz="2400" dirty="0" smtClean="0"/>
              <a:t>u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element means transport the matrix, or “corner turn”</a:t>
            </a:r>
            <a:endParaRPr lang="en-US" sz="2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90946" y="561109"/>
            <a:ext cx="8458200" cy="657225"/>
          </a:xfrm>
        </p:spPr>
        <p:txBody>
          <a:bodyPr/>
          <a:lstStyle/>
          <a:p>
            <a:pPr eaLnBrk="1" hangingPunct="1"/>
            <a:r>
              <a:rPr lang="en-US" b="1" dirty="0" smtClean="0"/>
              <a:t>Algorithm for Very Large DFT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686800" cy="4953000"/>
          </a:xfrm>
        </p:spPr>
        <p:txBody>
          <a:bodyPr/>
          <a:lstStyle/>
          <a:p>
            <a:pPr marL="609600" indent="-609600" eaLnBrk="1" hangingPunct="1">
              <a:buNone/>
            </a:pPr>
            <a:r>
              <a:rPr lang="en-US" b="1" dirty="0" smtClean="0">
                <a:solidFill>
                  <a:schemeClr val="tx2"/>
                </a:solidFill>
              </a:rPr>
              <a:t>A vary large DFT of size </a:t>
            </a:r>
            <a:r>
              <a:rPr lang="en-US" b="1" i="1" dirty="0" smtClean="0">
                <a:solidFill>
                  <a:schemeClr val="tx2"/>
                </a:solidFill>
              </a:rPr>
              <a:t>N=N1*N2</a:t>
            </a:r>
            <a:r>
              <a:rPr lang="en-US" b="1" dirty="0" smtClean="0">
                <a:solidFill>
                  <a:schemeClr val="tx2"/>
                </a:solidFill>
              </a:rPr>
              <a:t> can be computed in the following steps:</a:t>
            </a:r>
          </a:p>
          <a:p>
            <a:pPr marL="609600" indent="-609600" eaLnBrk="1" hangingPunct="1">
              <a:buFontTx/>
              <a:buNone/>
            </a:pPr>
            <a:endParaRPr lang="en-US" sz="800" b="1" dirty="0" smtClean="0"/>
          </a:p>
          <a:p>
            <a:pPr marL="990600" lvl="1" indent="-533400" eaLnBrk="1" hangingPunct="1">
              <a:buFontTx/>
              <a:buAutoNum type="arabicParenR"/>
            </a:pPr>
            <a:r>
              <a:rPr lang="en-US" dirty="0" smtClean="0"/>
              <a:t>Formulate input into N1xN2 matrix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dirty="0" smtClean="0"/>
              <a:t>Compute </a:t>
            </a:r>
            <a:r>
              <a:rPr lang="en-US" dirty="0" smtClean="0"/>
              <a:t>N2 FFTs size N1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dirty="0" smtClean="0"/>
              <a:t>Multiply Global twiddle factors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dirty="0" smtClean="0"/>
              <a:t>Matrix transpose: N2xN1 -&gt; N1xN2</a:t>
            </a:r>
          </a:p>
          <a:p>
            <a:pPr marL="990600" lvl="1" indent="-533400" eaLnBrk="1" hangingPunct="1">
              <a:buFontTx/>
              <a:buAutoNum type="arabicParenR"/>
            </a:pPr>
            <a:r>
              <a:rPr lang="en-US" dirty="0" smtClean="0"/>
              <a:t>Compute N1 FFTs. Each is N2 size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0"/>
            <a:ext cx="8458200" cy="1475509"/>
          </a:xfrm>
        </p:spPr>
        <p:txBody>
          <a:bodyPr/>
          <a:lstStyle/>
          <a:p>
            <a:pPr eaLnBrk="1" hangingPunct="1"/>
            <a:r>
              <a:rPr lang="en-US" sz="4000" dirty="0" smtClean="0"/>
              <a:t>Implementing VLFFT on Multiple Cores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Two iterations of computations</a:t>
            </a:r>
          </a:p>
          <a:p>
            <a:pPr eaLnBrk="1" hangingPunct="1"/>
            <a:r>
              <a:rPr lang="en-US" sz="2800" dirty="0" smtClean="0"/>
              <a:t>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iteration</a:t>
            </a:r>
          </a:p>
          <a:p>
            <a:pPr lvl="1" eaLnBrk="1" hangingPunct="1"/>
            <a:r>
              <a:rPr lang="en-US" sz="2400" dirty="0" smtClean="0"/>
              <a:t>N2 FFTs are distributed across all the cores.</a:t>
            </a:r>
          </a:p>
          <a:p>
            <a:pPr lvl="1" eaLnBrk="1" hangingPunct="1"/>
            <a:r>
              <a:rPr lang="en-US" sz="2400" dirty="0" smtClean="0"/>
              <a:t>Each core implements matrix transpose and computes </a:t>
            </a:r>
            <a:r>
              <a:rPr lang="en-US" sz="2400" b="1" dirty="0" smtClean="0"/>
              <a:t>N2/numCores FFTs and multiplying twiddle factor</a:t>
            </a:r>
            <a:r>
              <a:rPr lang="en-US" sz="2400" dirty="0" smtClean="0"/>
              <a:t>.</a:t>
            </a:r>
          </a:p>
          <a:p>
            <a:pPr eaLnBrk="1" hangingPunct="1"/>
            <a:r>
              <a:rPr lang="en-US" sz="2800" dirty="0" smtClean="0"/>
              <a:t>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iteration</a:t>
            </a:r>
          </a:p>
          <a:p>
            <a:pPr lvl="1" eaLnBrk="1" hangingPunct="1"/>
            <a:r>
              <a:rPr lang="en-US" sz="2400" dirty="0" smtClean="0"/>
              <a:t>N1 FFTs of N2 size are distributed across all the cores</a:t>
            </a:r>
          </a:p>
          <a:p>
            <a:pPr lvl="1" eaLnBrk="1" hangingPunct="1"/>
            <a:r>
              <a:rPr lang="en-US" sz="2400" dirty="0" smtClean="0"/>
              <a:t>Each core computes </a:t>
            </a:r>
            <a:r>
              <a:rPr lang="en-US" sz="2400" b="1" dirty="0" smtClean="0"/>
              <a:t>N1/numCores FFTs and </a:t>
            </a:r>
            <a:r>
              <a:rPr lang="en-US" sz="2400" dirty="0" smtClean="0"/>
              <a:t>implements</a:t>
            </a:r>
            <a:r>
              <a:rPr lang="en-US" sz="2400" b="1" dirty="0" smtClean="0"/>
              <a:t> matrix transpose before and after FFT computation</a:t>
            </a:r>
            <a:r>
              <a:rPr lang="en-US" sz="2400" dirty="0" smtClean="0"/>
              <a:t>.</a:t>
            </a:r>
          </a:p>
          <a:p>
            <a:pPr lvl="1" eaLnBrk="1" hangingPunct="1">
              <a:buFontTx/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Data Buffers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915400" cy="4906963"/>
          </a:xfrm>
        </p:spPr>
        <p:txBody>
          <a:bodyPr/>
          <a:lstStyle/>
          <a:p>
            <a:pPr eaLnBrk="1" hangingPunct="1"/>
            <a:r>
              <a:rPr lang="en-US" b="1" dirty="0" smtClean="0"/>
              <a:t>DDR3: Three float complex arrays of size N</a:t>
            </a:r>
          </a:p>
          <a:p>
            <a:pPr lvl="1" eaLnBrk="1" hangingPunct="1"/>
            <a:r>
              <a:rPr lang="en-US" dirty="0" smtClean="0"/>
              <a:t> Input buffer, output buffer, working buffer</a:t>
            </a:r>
          </a:p>
          <a:p>
            <a:pPr eaLnBrk="1" hangingPunct="1"/>
            <a:r>
              <a:rPr lang="en-US" b="1" dirty="0" smtClean="0"/>
              <a:t>L2 SRAM: </a:t>
            </a:r>
          </a:p>
          <a:p>
            <a:pPr lvl="1" eaLnBrk="1" hangingPunct="1"/>
            <a:r>
              <a:rPr lang="en-US" dirty="0" smtClean="0"/>
              <a:t>Two ping-pong buffers, each buffer is the size of 16 FFT input/output</a:t>
            </a:r>
          </a:p>
          <a:p>
            <a:pPr lvl="1" eaLnBrk="1" hangingPunct="1"/>
            <a:r>
              <a:rPr lang="en-US" dirty="0" smtClean="0"/>
              <a:t>Some working buffer</a:t>
            </a:r>
          </a:p>
          <a:p>
            <a:pPr lvl="1" eaLnBrk="1" hangingPunct="1"/>
            <a:r>
              <a:rPr lang="en-US" dirty="0" smtClean="0"/>
              <a:t>Buffers for twiddle factors</a:t>
            </a:r>
          </a:p>
          <a:p>
            <a:pPr lvl="2" eaLnBrk="1" hangingPunct="1"/>
            <a:r>
              <a:rPr lang="en-US" dirty="0" smtClean="0"/>
              <a:t>Twiddle factors for N1 and N2 FFT</a:t>
            </a:r>
          </a:p>
          <a:p>
            <a:pPr lvl="2" eaLnBrk="1" hangingPunct="1"/>
            <a:r>
              <a:rPr lang="en-US" dirty="0" smtClean="0"/>
              <a:t>N2 global twiddle factors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Global Twiddle Factors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782638" y="1828800"/>
          <a:ext cx="1481137" cy="685800"/>
        </p:xfrm>
        <a:graphic>
          <a:graphicData uri="http://schemas.openxmlformats.org/presentationml/2006/ole">
            <p:oleObj spid="_x0000_s74754" name="Equation" r:id="rId4" imgW="685800" imgH="317160" progId="Equation.3">
              <p:embed/>
            </p:oleObj>
          </a:graphicData>
        </a:graphic>
      </p:graphicFrame>
      <p:graphicFrame>
        <p:nvGraphicFramePr>
          <p:cNvPr id="4099" name="Object 13"/>
          <p:cNvGraphicFramePr>
            <a:graphicFrameLocks noChangeAspect="1"/>
          </p:cNvGraphicFramePr>
          <p:nvPr>
            <p:ph sz="quarter" idx="2"/>
          </p:nvPr>
        </p:nvGraphicFramePr>
        <p:xfrm>
          <a:off x="2895600" y="2003425"/>
          <a:ext cx="2362200" cy="411163"/>
        </p:xfrm>
        <a:graphic>
          <a:graphicData uri="http://schemas.openxmlformats.org/presentationml/2006/ole">
            <p:oleObj spid="_x0000_s74755" name="Equation" r:id="rId5" imgW="1168200" imgH="203040" progId="Equation.3">
              <p:embed/>
            </p:oleObj>
          </a:graphicData>
        </a:graphic>
      </p:graphicFrame>
      <p:graphicFrame>
        <p:nvGraphicFramePr>
          <p:cNvPr id="4100" name="Object 15"/>
          <p:cNvGraphicFramePr>
            <a:graphicFrameLocks noChangeAspect="1"/>
          </p:cNvGraphicFramePr>
          <p:nvPr>
            <p:ph sz="quarter" idx="3"/>
          </p:nvPr>
        </p:nvGraphicFramePr>
        <p:xfrm>
          <a:off x="5791200" y="2001838"/>
          <a:ext cx="2286000" cy="415925"/>
        </p:xfrm>
        <a:graphic>
          <a:graphicData uri="http://schemas.openxmlformats.org/presentationml/2006/ole">
            <p:oleObj spid="_x0000_s74756" name="Equation" r:id="rId6" imgW="1117440" imgH="203040" progId="Equation.3">
              <p:embed/>
            </p:oleObj>
          </a:graphicData>
        </a:graphic>
      </p:graphicFrame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2400" y="1219200"/>
            <a:ext cx="8915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latin typeface="+mn-lt"/>
              </a:rPr>
              <a:t>Global Twiddle Factors:</a:t>
            </a:r>
          </a:p>
        </p:txBody>
      </p:sp>
      <p:sp>
        <p:nvSpPr>
          <p:cNvPr id="5129" name="Rectangle 11"/>
          <p:cNvSpPr>
            <a:spLocks noChangeArrowheads="1"/>
          </p:cNvSpPr>
          <p:nvPr/>
        </p:nvSpPr>
        <p:spPr bwMode="auto">
          <a:xfrm>
            <a:off x="228600" y="2667000"/>
            <a:ext cx="868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latin typeface="+mn-lt"/>
              </a:rPr>
              <a:t>Total of N1*N2 global twiddle factors are required.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latin typeface="+mn-lt"/>
              </a:rPr>
              <a:t>N1 are actually pre-computed and saved.</a:t>
            </a:r>
          </a:p>
        </p:txBody>
      </p:sp>
      <p:sp>
        <p:nvSpPr>
          <p:cNvPr id="5130" name="Rectangle 17"/>
          <p:cNvSpPr>
            <a:spLocks noChangeArrowheads="1"/>
          </p:cNvSpPr>
          <p:nvPr/>
        </p:nvSpPr>
        <p:spPr bwMode="auto">
          <a:xfrm>
            <a:off x="304800" y="55626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latin typeface="+mn-lt"/>
              </a:rPr>
              <a:t>The rest are computed during run time.</a:t>
            </a:r>
          </a:p>
        </p:txBody>
      </p:sp>
      <p:graphicFrame>
        <p:nvGraphicFramePr>
          <p:cNvPr id="4101" name="Object 18"/>
          <p:cNvGraphicFramePr>
            <a:graphicFrameLocks noChangeAspect="1"/>
          </p:cNvGraphicFramePr>
          <p:nvPr/>
        </p:nvGraphicFramePr>
        <p:xfrm>
          <a:off x="1873250" y="4495800"/>
          <a:ext cx="1968500" cy="1066800"/>
        </p:xfrm>
        <a:graphic>
          <a:graphicData uri="http://schemas.openxmlformats.org/presentationml/2006/ole">
            <p:oleObj spid="_x0000_s74757" name="Equation" r:id="rId7" imgW="571320" imgH="317160" progId="Equation.3">
              <p:embed/>
            </p:oleObj>
          </a:graphicData>
        </a:graphic>
      </p:graphicFrame>
      <p:graphicFrame>
        <p:nvGraphicFramePr>
          <p:cNvPr id="4102" name="Object 19"/>
          <p:cNvGraphicFramePr>
            <a:graphicFrameLocks noChangeAspect="1"/>
          </p:cNvGraphicFramePr>
          <p:nvPr/>
        </p:nvGraphicFramePr>
        <p:xfrm>
          <a:off x="4572000" y="4800600"/>
          <a:ext cx="2362200" cy="457200"/>
        </p:xfrm>
        <a:graphic>
          <a:graphicData uri="http://schemas.openxmlformats.org/presentationml/2006/ole">
            <p:oleObj spid="_x0000_s74758" name="Equation" r:id="rId8" imgW="11682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dirty="0" smtClean="0"/>
              <a:t>DMA Scheme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Each core has dedicated in/out DMA channels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Each core configures and triggers its own DMA channels for input/output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On each core, the processing is divided into blocks of 8 FFT each.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For each block on every core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DMA transfer 8 lines of FFT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DSP computes FFT/transpose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DMA transfers 8 lines of FFT output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Matrix Transpose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transpose is required for the following matrixes from each core:</a:t>
            </a:r>
          </a:p>
          <a:p>
            <a:pPr lvl="1" eaLnBrk="1" hangingPunct="1"/>
            <a:r>
              <a:rPr lang="en-US" dirty="0" smtClean="0"/>
              <a:t>N1x8 -&gt; 8xN1</a:t>
            </a:r>
          </a:p>
          <a:p>
            <a:pPr lvl="1" eaLnBrk="1" hangingPunct="1"/>
            <a:r>
              <a:rPr lang="en-US" dirty="0" smtClean="0"/>
              <a:t>N2x8 -&gt; 8xN2</a:t>
            </a:r>
          </a:p>
          <a:p>
            <a:pPr lvl="1" eaLnBrk="1" hangingPunct="1"/>
            <a:r>
              <a:rPr lang="en-US" dirty="0" smtClean="0"/>
              <a:t>8xN2 -&gt; N2x8</a:t>
            </a:r>
          </a:p>
          <a:p>
            <a:pPr eaLnBrk="1" hangingPunct="1"/>
            <a:r>
              <a:rPr lang="en-US" dirty="0" smtClean="0"/>
              <a:t>DSP computes matrix transpose from L2 SRAM</a:t>
            </a:r>
          </a:p>
          <a:p>
            <a:pPr lvl="1" eaLnBrk="1" hangingPunct="1"/>
            <a:r>
              <a:rPr lang="en-US" dirty="0" smtClean="0"/>
              <a:t>DMA bring samples from DDR to L2 SRAM</a:t>
            </a:r>
          </a:p>
          <a:p>
            <a:pPr lvl="1" eaLnBrk="1" hangingPunct="1"/>
            <a:r>
              <a:rPr lang="en-US" dirty="0" smtClean="0"/>
              <a:t>DSP implements transpose for matrixes in L2 SRAM</a:t>
            </a:r>
          </a:p>
          <a:p>
            <a:pPr lvl="1" eaLnBrk="1" hangingPunct="1"/>
            <a:r>
              <a:rPr lang="en-US" dirty="0" smtClean="0"/>
              <a:t>32K L1 Cache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dirty="0" smtClean="0"/>
              <a:t>Major Kernels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4830763"/>
          </a:xfrm>
        </p:spPr>
        <p:txBody>
          <a:bodyPr/>
          <a:lstStyle/>
          <a:p>
            <a:pPr eaLnBrk="1" hangingPunct="1"/>
            <a:r>
              <a:rPr lang="en-US" dirty="0" smtClean="0"/>
              <a:t>FFT: single precision floating point FFT from c66x DSPLIB</a:t>
            </a:r>
          </a:p>
          <a:p>
            <a:pPr eaLnBrk="1" hangingPunct="1"/>
            <a:r>
              <a:rPr lang="en-US" dirty="0" smtClean="0"/>
              <a:t>Global twiddle factor compute and multiplication: 1 cycle per complex sample</a:t>
            </a:r>
          </a:p>
          <a:p>
            <a:pPr eaLnBrk="1" hangingPunct="1"/>
            <a:r>
              <a:rPr lang="en-US" dirty="0" smtClean="0"/>
              <a:t>Transpose: 1 cycle per complex sample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0"/>
            <a:ext cx="8458200" cy="966355"/>
          </a:xfrm>
        </p:spPr>
        <p:txBody>
          <a:bodyPr/>
          <a:lstStyle/>
          <a:p>
            <a:r>
              <a:rPr lang="en-US" dirty="0" smtClean="0"/>
              <a:t>Marketplace Challenges 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924792"/>
            <a:ext cx="8467725" cy="5455226"/>
          </a:xfrm>
        </p:spPr>
        <p:txBody>
          <a:bodyPr/>
          <a:lstStyle/>
          <a:p>
            <a:r>
              <a:rPr lang="en-US" dirty="0" smtClean="0"/>
              <a:t>Increase of data rate </a:t>
            </a:r>
          </a:p>
          <a:p>
            <a:pPr lvl="1"/>
            <a:r>
              <a:rPr lang="en-US" dirty="0" smtClean="0"/>
              <a:t>Think about Ethernet, from 10Mbps to 10Gbps</a:t>
            </a:r>
          </a:p>
          <a:p>
            <a:r>
              <a:rPr lang="en-US" dirty="0" smtClean="0"/>
              <a:t>Increase in algorithm complexity </a:t>
            </a:r>
          </a:p>
          <a:p>
            <a:pPr lvl="1"/>
            <a:r>
              <a:rPr lang="en-US" dirty="0" smtClean="0"/>
              <a:t>Think about typical face recognition, finger prints</a:t>
            </a:r>
          </a:p>
          <a:p>
            <a:r>
              <a:rPr lang="en-US" dirty="0" smtClean="0"/>
              <a:t>Increase in development cost</a:t>
            </a:r>
          </a:p>
          <a:p>
            <a:pPr lvl="1"/>
            <a:r>
              <a:rPr lang="en-US" dirty="0" smtClean="0"/>
              <a:t>Hardware and software development</a:t>
            </a:r>
          </a:p>
          <a:p>
            <a:r>
              <a:rPr lang="en-US" dirty="0" smtClean="0"/>
              <a:t>Multicore SOC devices are a solution</a:t>
            </a:r>
          </a:p>
          <a:p>
            <a:pPr lvl="1"/>
            <a:r>
              <a:rPr lang="en-US" dirty="0" smtClean="0"/>
              <a:t>Fast peripherals part of the device</a:t>
            </a:r>
          </a:p>
          <a:p>
            <a:pPr lvl="1"/>
            <a:r>
              <a:rPr lang="en-US" dirty="0" smtClean="0"/>
              <a:t>High performances, fixed point and floating point processing power. Paralell data movement.</a:t>
            </a:r>
          </a:p>
          <a:p>
            <a:pPr lvl="1"/>
            <a:r>
              <a:rPr lang="en-US" dirty="0" smtClean="0"/>
              <a:t>Off the shelf devices</a:t>
            </a:r>
          </a:p>
          <a:p>
            <a:pPr lvl="1"/>
            <a:r>
              <a:rPr lang="en-US" dirty="0" smtClean="0"/>
              <a:t>Elaborate set of  software tools </a:t>
            </a:r>
          </a:p>
          <a:p>
            <a:endParaRPr lang="en-US" dirty="0" smtClean="0"/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Major Software Tools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SYS BIOS 6</a:t>
            </a:r>
          </a:p>
          <a:p>
            <a:pPr eaLnBrk="1" hangingPunct="1"/>
            <a:r>
              <a:rPr lang="en-US" dirty="0" smtClean="0"/>
              <a:t>CSL for EDMA configuration</a:t>
            </a:r>
          </a:p>
          <a:p>
            <a:pPr eaLnBrk="1" hangingPunct="1"/>
            <a:r>
              <a:rPr lang="en-US" dirty="0" smtClean="0"/>
              <a:t>IPC for inter-processor communication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Conclusion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After the demo …</a:t>
            </a:r>
          </a:p>
          <a:p>
            <a:pPr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176644"/>
            <a:ext cx="8458200" cy="987137"/>
          </a:xfrm>
        </p:spPr>
        <p:txBody>
          <a:bodyPr/>
          <a:lstStyle/>
          <a:p>
            <a:r>
              <a:rPr lang="en-US" dirty="0" smtClean="0"/>
              <a:t>Multicore implementation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068388"/>
            <a:ext cx="8467725" cy="5075237"/>
          </a:xfrm>
        </p:spPr>
        <p:txBody>
          <a:bodyPr/>
          <a:lstStyle/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The goal is to speed up processing of a computationally-intensive applications.</a:t>
            </a:r>
          </a:p>
          <a:p>
            <a:r>
              <a:rPr lang="en-US" sz="2400" dirty="0" smtClean="0"/>
              <a:t>Characteristics of computationally-intensive applications:</a:t>
            </a:r>
          </a:p>
          <a:p>
            <a:pPr lvl="1"/>
            <a:r>
              <a:rPr lang="en-US" sz="2000" dirty="0" smtClean="0"/>
              <a:t>Large amount of data to process</a:t>
            </a:r>
          </a:p>
          <a:p>
            <a:pPr lvl="1"/>
            <a:r>
              <a:rPr lang="en-US" sz="2000" dirty="0" smtClean="0"/>
              <a:t>Complex algorithms require many computations</a:t>
            </a:r>
          </a:p>
          <a:p>
            <a:r>
              <a:rPr lang="en-US" sz="2400" dirty="0" smtClean="0"/>
              <a:t>Main Challenges </a:t>
            </a:r>
          </a:p>
          <a:p>
            <a:pPr lvl="1"/>
            <a:r>
              <a:rPr lang="en-US" sz="2000" dirty="0" smtClean="0"/>
              <a:t>How to partition the task (threads, algorithms) between the cores in the most optimized way </a:t>
            </a:r>
          </a:p>
          <a:p>
            <a:pPr lvl="1"/>
            <a:r>
              <a:rPr lang="en-US" sz="2000" dirty="0" smtClean="0"/>
              <a:t>How to use the devices resources (transport resources, semaphores, memories) to optimize performances and minimize contentions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737754" y="228600"/>
            <a:ext cx="8083983" cy="800100"/>
          </a:xfrm>
        </p:spPr>
        <p:txBody>
          <a:bodyPr/>
          <a:lstStyle/>
          <a:p>
            <a:r>
              <a:rPr lang="en-US" dirty="0" smtClean="0"/>
              <a:t>Common Use Cases</a:t>
            </a:r>
          </a:p>
        </p:txBody>
      </p:sp>
      <p:sp>
        <p:nvSpPr>
          <p:cNvPr id="35842" name="Content Placeholder 2"/>
          <p:cNvSpPr>
            <a:spLocks/>
          </p:cNvSpPr>
          <p:nvPr/>
        </p:nvSpPr>
        <p:spPr bwMode="auto">
          <a:xfrm>
            <a:off x="316922" y="1246909"/>
            <a:ext cx="8523288" cy="475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400" b="0" dirty="0">
                <a:ea typeface="SimSun" charset="-122"/>
              </a:rPr>
              <a:t>Network gateway, speech/voice processing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400" b="0" dirty="0">
                <a:ea typeface="SimSun" charset="-122"/>
              </a:rPr>
              <a:t>Typically hundreds or thousands of channels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400" b="0" dirty="0">
                <a:ea typeface="SimSun" charset="-122"/>
              </a:rPr>
              <a:t>Each channel consumes about 30 MIPS 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400" b="0" dirty="0">
                <a:ea typeface="SimSun" charset="-122"/>
              </a:rPr>
              <a:t>Large, complex, floating point </a:t>
            </a:r>
            <a:r>
              <a:rPr lang="en-US" altLang="zh-CN" sz="2400" b="0" dirty="0" smtClean="0">
                <a:ea typeface="SimSun" charset="-122"/>
              </a:rPr>
              <a:t>FFT (Radar applications and others)</a:t>
            </a:r>
            <a:endParaRPr lang="en-US" altLang="zh-CN" sz="2400" b="0" dirty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400" b="0" dirty="0">
                <a:ea typeface="SimSun" charset="-122"/>
              </a:rPr>
              <a:t>Video </a:t>
            </a:r>
            <a:r>
              <a:rPr lang="en-US" altLang="zh-CN" sz="2400" b="0" dirty="0" smtClean="0">
                <a:ea typeface="SimSun" charset="-122"/>
              </a:rPr>
              <a:t>processing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400" b="0" dirty="0" smtClean="0">
                <a:ea typeface="SimSun" charset="-122"/>
              </a:rPr>
              <a:t>Medical imaging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400" b="0" dirty="0" smtClean="0">
                <a:ea typeface="SimSun" charset="-122"/>
              </a:rPr>
              <a:t>LTE, WiMAX, other wireless physical layers 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400" b="0" dirty="0" smtClean="0">
                <a:ea typeface="SimSun" charset="-122"/>
              </a:rPr>
              <a:t>Scientific processing (Oil explorations)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400" b="0" dirty="0" smtClean="0">
                <a:ea typeface="SimSun" charset="-122"/>
              </a:rPr>
              <a:t>Large complex matrix manipulations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400" b="0" dirty="0" smtClean="0">
                <a:ea typeface="SimSun" charset="-122"/>
              </a:rPr>
              <a:t>Your applications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000" b="0" dirty="0">
              <a:ea typeface="SimSun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000" b="0" dirty="0">
              <a:ea typeface="SimSun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400" b="0" dirty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332509" y="290946"/>
            <a:ext cx="8458200" cy="1485899"/>
          </a:xfrm>
        </p:spPr>
        <p:txBody>
          <a:bodyPr/>
          <a:lstStyle/>
          <a:p>
            <a:r>
              <a:rPr lang="en-US" dirty="0" smtClean="0"/>
              <a:t>Parallel Processing Models</a:t>
            </a:r>
            <a:br>
              <a:rPr lang="en-US" dirty="0" smtClean="0"/>
            </a:br>
            <a:r>
              <a:rPr lang="en-US" dirty="0" smtClean="0">
                <a:solidFill>
                  <a:schemeClr val="tx2"/>
                </a:solidFill>
              </a:rPr>
              <a:t>Master Slave Model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4547" y="1932709"/>
            <a:ext cx="8467725" cy="4426527"/>
          </a:xfrm>
        </p:spPr>
        <p:txBody>
          <a:bodyPr/>
          <a:lstStyle/>
          <a:p>
            <a:r>
              <a:rPr lang="en-US" dirty="0" smtClean="0"/>
              <a:t>Centralized control and distributed execution</a:t>
            </a:r>
          </a:p>
          <a:p>
            <a:r>
              <a:rPr lang="en-US" dirty="0" smtClean="0"/>
              <a:t>Master responsible for execution scheduling and data availability</a:t>
            </a:r>
          </a:p>
          <a:p>
            <a:r>
              <a:rPr lang="en-US" dirty="0" smtClean="0"/>
              <a:t>Required fast and cheap (in terms of CPU resources) messages and data exchange between cores</a:t>
            </a:r>
          </a:p>
          <a:p>
            <a:r>
              <a:rPr lang="en-US" dirty="0" smtClean="0"/>
              <a:t>Typical applications consists of many small independent threads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332509" y="290946"/>
            <a:ext cx="8458200" cy="1485899"/>
          </a:xfrm>
        </p:spPr>
        <p:txBody>
          <a:bodyPr/>
          <a:lstStyle/>
          <a:p>
            <a:r>
              <a:rPr lang="en-US" dirty="0" smtClean="0"/>
              <a:t>Parallel Processing Models</a:t>
            </a:r>
            <a:br>
              <a:rPr lang="en-US" dirty="0" smtClean="0"/>
            </a:br>
            <a:r>
              <a:rPr lang="en-US" dirty="0" smtClean="0">
                <a:solidFill>
                  <a:schemeClr val="tx2"/>
                </a:solidFill>
              </a:rPr>
              <a:t>Master Slave Model (2)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4547" y="3616036"/>
            <a:ext cx="8467725" cy="2743200"/>
          </a:xfrm>
        </p:spPr>
        <p:txBody>
          <a:bodyPr/>
          <a:lstStyle/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Multiple media processing</a:t>
            </a:r>
          </a:p>
          <a:p>
            <a:pPr lvl="1"/>
            <a:r>
              <a:rPr lang="en-US" dirty="0" smtClean="0"/>
              <a:t>Video encoder slice processing</a:t>
            </a:r>
          </a:p>
          <a:p>
            <a:pPr lvl="1"/>
            <a:r>
              <a:rPr lang="en-US" dirty="0" smtClean="0"/>
              <a:t>JPEG 2000 – multiple frames</a:t>
            </a:r>
          </a:p>
          <a:p>
            <a:pPr lvl="1"/>
            <a:r>
              <a:rPr lang="en-US" dirty="0" smtClean="0"/>
              <a:t>VLFFT</a:t>
            </a:r>
          </a:p>
          <a:p>
            <a:pPr lvl="1"/>
            <a:endParaRPr lang="en-US" dirty="0" smtClean="0"/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2462647" y="1686213"/>
            <a:ext cx="2987098" cy="1794741"/>
            <a:chOff x="3509" y="658"/>
            <a:chExt cx="1593" cy="912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4085" y="937"/>
              <a:ext cx="470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/>
                <a:t>Master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4651" y="1387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/>
                <a:t>Slave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106" y="1388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/>
                <a:t>Slave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509" y="1384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 dirty="0"/>
                <a:t>Slave</a:t>
              </a:r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4333" y="658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3750" y="1123"/>
              <a:ext cx="370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4291" y="1128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4461" y="1123"/>
              <a:ext cx="317" cy="2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 flipV="1">
              <a:off x="3862" y="1117"/>
              <a:ext cx="34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 flipV="1">
              <a:off x="4367" y="1128"/>
              <a:ext cx="0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 flipH="1" flipV="1">
              <a:off x="4537" y="1111"/>
              <a:ext cx="335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4561" y="1023"/>
              <a:ext cx="541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.885"/>
  <p:tag name="ARTICULATE_SLIDE_PAUSE" val="0"/>
  <p:tag name="ARTICULATE_NAV_LEVEL" val="1"/>
  <p:tag name="ARTICULATE_PLAYLIST_ID" val="-1"/>
  <p:tag name="ARTICULATE_LOCK_SLIDE" val="0"/>
  <p:tag name="ARTICULATE_SLIDE_GUID" val="729f5771-939f-459c-a799-aec7698a9bca"/>
  <p:tag name="ARTICULATE_SLIDE_NAV" val="1"/>
</p:tagLst>
</file>

<file path=ppt/theme/theme1.xml><?xml version="1.0" encoding="utf-8"?>
<a:theme xmlns:a="http://schemas.openxmlformats.org/drawingml/2006/main" name="FinalPowerpoint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_nda_powerpoint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inalPowerpoint 4">
    <a:dk1>
      <a:srgbClr val="000000"/>
    </a:dk1>
    <a:lt1>
      <a:srgbClr val="FF0000"/>
    </a:lt1>
    <a:dk2>
      <a:srgbClr val="FFFFFF"/>
    </a:dk2>
    <a:lt2>
      <a:srgbClr val="000000"/>
    </a:lt2>
    <a:accent1>
      <a:srgbClr val="AAAAAA"/>
    </a:accent1>
    <a:accent2>
      <a:srgbClr val="FFFFFF"/>
    </a:accent2>
    <a:accent3>
      <a:srgbClr val="FFAAAA"/>
    </a:accent3>
    <a:accent4>
      <a:srgbClr val="000000"/>
    </a:accent4>
    <a:accent5>
      <a:srgbClr val="D2D2D2"/>
    </a:accent5>
    <a:accent6>
      <a:srgbClr val="E7E7E7"/>
    </a:accent6>
    <a:hlink>
      <a:srgbClr val="000000"/>
    </a:hlink>
    <a:folHlink>
      <a:srgbClr val="AAAAA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17285</TotalTime>
  <Words>2565</Words>
  <Application>Microsoft Office PowerPoint</Application>
  <PresentationFormat>On-screen Show (4:3)</PresentationFormat>
  <Paragraphs>473</Paragraphs>
  <Slides>51</Slides>
  <Notes>51</Notes>
  <HiddenSlides>1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FinalPowerpoint</vt:lpstr>
      <vt:lpstr>Custom Design</vt:lpstr>
      <vt:lpstr>ti_nda_powerpoint</vt:lpstr>
      <vt:lpstr>Visio</vt:lpstr>
      <vt:lpstr>Equation</vt:lpstr>
      <vt:lpstr>Microsoft Equation 3.0</vt:lpstr>
      <vt:lpstr>Multicore Design Considerations</vt:lpstr>
      <vt:lpstr>Objectives</vt:lpstr>
      <vt:lpstr>Definitions</vt:lpstr>
      <vt:lpstr>Multicore: The Forefront of Computing Technology </vt:lpstr>
      <vt:lpstr>Marketplace Challenges </vt:lpstr>
      <vt:lpstr>Multicore implementation</vt:lpstr>
      <vt:lpstr>Common Use Cases</vt:lpstr>
      <vt:lpstr>Parallel Processing Models Master Slave Model </vt:lpstr>
      <vt:lpstr>Parallel Processing Models Master Slave Model (2) </vt:lpstr>
      <vt:lpstr>Parallel Processing Models  Data Flow Model</vt:lpstr>
      <vt:lpstr>Parallel Processing Models  Data Flow Model(2)</vt:lpstr>
      <vt:lpstr>Partitioning Considerations</vt:lpstr>
      <vt:lpstr>Common Partitions Methods</vt:lpstr>
      <vt:lpstr>Common Software Support for parallel Programing</vt:lpstr>
      <vt:lpstr>Software Support - OpenMP</vt:lpstr>
      <vt:lpstr>Software Support OpenMP (2) </vt:lpstr>
      <vt:lpstr>Bandwidth and Memory Considerations Input and output data </vt:lpstr>
      <vt:lpstr>Bandwidth and Memory Considerations Communication between cores </vt:lpstr>
      <vt:lpstr>Bandwidth and Memory Considerations Communication between cores (2) </vt:lpstr>
      <vt:lpstr>Bandwidth and Memory Considerations Memory and Transport system  </vt:lpstr>
      <vt:lpstr>Examples of Partitions Methods</vt:lpstr>
      <vt:lpstr>Example1:   High Def 1080i60 Video H264 Encoder   Data Flow Model Function driven partition  </vt:lpstr>
      <vt:lpstr>Macroblock and Pixel Data</vt:lpstr>
      <vt:lpstr>Video Encoder Flow (per Macroblock)</vt:lpstr>
      <vt:lpstr>Video Encoder Processing Load</vt:lpstr>
      <vt:lpstr>Video Coding Algorithm Limitations</vt:lpstr>
      <vt:lpstr>How Many Channels Can One C6678 Process?</vt:lpstr>
      <vt:lpstr>What are the System Input Requirements?</vt:lpstr>
      <vt:lpstr>How Many Accesses to the DDR?</vt:lpstr>
      <vt:lpstr>How Does This Access Avoid Contention?</vt:lpstr>
      <vt:lpstr>KeyStone SoC Architecture Resources </vt:lpstr>
      <vt:lpstr>Conclusion</vt:lpstr>
      <vt:lpstr>System Architecture</vt:lpstr>
      <vt:lpstr>Example2:   Very large FFT (VLFFT) – 1M Floating point   Master/Slave Model Data driven partition  </vt:lpstr>
      <vt:lpstr>Outlines</vt:lpstr>
      <vt:lpstr>TI  VLFFT Software </vt:lpstr>
      <vt:lpstr>Algorithm for Very Large DFT </vt:lpstr>
      <vt:lpstr>Develop The Algorithm step 1</vt:lpstr>
      <vt:lpstr>Develop The Algorithm step 2</vt:lpstr>
      <vt:lpstr>Develop The Algorithm step 3</vt:lpstr>
      <vt:lpstr>Develop The Algorithm step 4</vt:lpstr>
      <vt:lpstr>Develop The Algorithm step 5</vt:lpstr>
      <vt:lpstr>Algorithm for Very Large DFT</vt:lpstr>
      <vt:lpstr>Implementing VLFFT on Multiple Cores</vt:lpstr>
      <vt:lpstr>Data Buffers</vt:lpstr>
      <vt:lpstr>Global Twiddle Factors</vt:lpstr>
      <vt:lpstr>DMA Scheme</vt:lpstr>
      <vt:lpstr>Matrix Transpose</vt:lpstr>
      <vt:lpstr>Major Kernels</vt:lpstr>
      <vt:lpstr>Major Software Tools</vt:lpstr>
      <vt:lpstr>Conclusion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Tifany</dc:creator>
  <cp:lastModifiedBy>Ran Katzur</cp:lastModifiedBy>
  <cp:revision>757</cp:revision>
  <dcterms:created xsi:type="dcterms:W3CDTF">2010-05-24T20:22:24Z</dcterms:created>
  <dcterms:modified xsi:type="dcterms:W3CDTF">2013-01-09T14:00:03Z</dcterms:modified>
</cp:coreProperties>
</file>