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9"/>
  </p:notesMasterIdLst>
  <p:sldIdLst>
    <p:sldId id="292" r:id="rId7"/>
    <p:sldId id="293" r:id="rId8"/>
    <p:sldId id="257" r:id="rId9"/>
    <p:sldId id="282" r:id="rId10"/>
    <p:sldId id="259" r:id="rId11"/>
    <p:sldId id="260" r:id="rId12"/>
    <p:sldId id="286" r:id="rId13"/>
    <p:sldId id="262" r:id="rId14"/>
    <p:sldId id="266" r:id="rId15"/>
    <p:sldId id="268" r:id="rId16"/>
    <p:sldId id="269" r:id="rId17"/>
    <p:sldId id="270" r:id="rId18"/>
    <p:sldId id="290" r:id="rId19"/>
    <p:sldId id="284" r:id="rId20"/>
    <p:sldId id="283" r:id="rId21"/>
    <p:sldId id="280" r:id="rId22"/>
    <p:sldId id="285" r:id="rId23"/>
    <p:sldId id="291" r:id="rId24"/>
    <p:sldId id="287" r:id="rId25"/>
    <p:sldId id="273" r:id="rId26"/>
    <p:sldId id="279" r:id="rId27"/>
    <p:sldId id="294" r:id="rId28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7245EBB5-4D86-4F8A-BEC8-FD1BD86A96A6}" type="slidenum">
              <a:rPr lang="en-US" sz="1200"/>
              <a:pPr algn="r">
                <a:defRPr/>
              </a:pPr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860C952B-ABB5-41B5-9DDC-4B9301C60C0B}" type="slidenum">
              <a:rPr lang="en-US" sz="1200"/>
              <a:pPr algn="r">
                <a:defRPr/>
              </a:pPr>
              <a:t>22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-rintamaki@ti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B2B2B2"/>
                </a:solidFill>
              </a:rPr>
              <a:t>Webinar: </a:t>
            </a:r>
            <a:br>
              <a:rPr lang="en-US" sz="4000" dirty="0" smtClean="0">
                <a:solidFill>
                  <a:srgbClr val="B2B2B2"/>
                </a:solidFill>
              </a:rPr>
            </a:br>
            <a:r>
              <a:rPr lang="en-US" sz="4000" dirty="0" smtClean="0">
                <a:solidFill>
                  <a:srgbClr val="B2B2B2"/>
                </a:solidFill>
              </a:rPr>
              <a:t>Introduction to KeyStone Software Ecosystem</a:t>
            </a:r>
            <a:endParaRPr lang="en-US" sz="4000" dirty="0" smtClean="0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2224088"/>
            <a:ext cx="8382000" cy="29546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sz="2400" b="1" dirty="0"/>
              <a:t>WELCOME TO </a:t>
            </a:r>
            <a:r>
              <a:rPr lang="fi-FI" sz="2400" b="1" dirty="0" smtClean="0"/>
              <a:t>the WEBINAR</a:t>
            </a:r>
            <a:endParaRPr lang="fi-FI" sz="2400" b="1" dirty="0"/>
          </a:p>
          <a:p>
            <a:pPr>
              <a:spcBef>
                <a:spcPct val="50000"/>
              </a:spcBef>
            </a:pPr>
            <a:r>
              <a:rPr lang="fi-FI" b="1" dirty="0"/>
              <a:t>THE PRESENTATION WILL START SHORTLY.</a:t>
            </a:r>
          </a:p>
          <a:p>
            <a:pPr>
              <a:spcBef>
                <a:spcPct val="50000"/>
              </a:spcBef>
            </a:pPr>
            <a:r>
              <a:rPr lang="fi-FI" b="1" dirty="0"/>
              <a:t>- FOR AUDIO USE TI TELECONFERENCE NUMBER (</a:t>
            </a:r>
            <a:r>
              <a:rPr lang="fi-FI" b="1" dirty="0" smtClean="0"/>
              <a:t>PASSCODE:</a:t>
            </a:r>
            <a:r>
              <a:rPr lang="en-US" b="1" dirty="0" smtClean="0"/>
              <a:t>37158671</a:t>
            </a:r>
            <a:r>
              <a:rPr lang="fi-FI" b="1" dirty="0" smtClean="0"/>
              <a:t>)</a:t>
            </a:r>
            <a:endParaRPr lang="fi-FI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MUTED</a:t>
            </a:r>
            <a:r>
              <a:rPr lang="fi-FI" b="1" dirty="0"/>
              <a:t> WHEN THE PRESENTATION STARTS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UNMUTED</a:t>
            </a:r>
            <a:r>
              <a:rPr lang="fi-FI" b="1" dirty="0"/>
              <a:t> AT END OF THE PRESENTATION FOR ”</a:t>
            </a:r>
            <a:r>
              <a:rPr lang="fi-FI" b="1" i="1" dirty="0"/>
              <a:t>LIVE Q &amp;A</a:t>
            </a:r>
            <a:r>
              <a:rPr lang="fi-FI" b="1" dirty="0"/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YOU CAN ALSO USE WEBEX </a:t>
            </a:r>
            <a:r>
              <a:rPr lang="fi-FI" b="1" u="sng" dirty="0"/>
              <a:t>CHAT</a:t>
            </a:r>
            <a:r>
              <a:rPr lang="fi-FI" b="1" dirty="0"/>
              <a:t> FOR QUESTIONS AND COMMENTS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1/2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6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Hide hardware details from the user to simplify process of porting to new hardware.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Support</a:t>
                      </a:r>
                      <a:r>
                        <a:rPr lang="en-US" sz="1600" baseline="0" dirty="0" smtClean="0"/>
                        <a:t> Library (</a:t>
                      </a:r>
                      <a:r>
                        <a:rPr lang="en-US" sz="1600" dirty="0" smtClean="0"/>
                        <a:t>CSL) is the only MCSDK layer that depends on the hardware. This layer is completely transparent to the user/application.</a:t>
                      </a:r>
                      <a:endParaRPr lang="en-US" sz="1600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r>
                        <a:rPr lang="en-US" sz="1600" baseline="0" dirty="0" smtClean="0"/>
                        <a:t> API to talk to peripherals, accelerators, and other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Level Drivers (LLD) provide standard API to initialize,</a:t>
                      </a:r>
                      <a:r>
                        <a:rPr lang="en-US" sz="16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Utilities</a:t>
                      </a:r>
                      <a:r>
                        <a:rPr lang="en-US" sz="1600" baseline="0" dirty="0" smtClean="0"/>
                        <a:t> to facilitate system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Platform/EVM Software provides platform-level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utilities such as </a:t>
                      </a:r>
                      <a:r>
                        <a:rPr lang="en-US" sz="1600" dirty="0" err="1" smtClean="0"/>
                        <a:t>bootloader</a:t>
                      </a:r>
                      <a:r>
                        <a:rPr lang="en-US" sz="1600" dirty="0" smtClean="0"/>
                        <a:t>, Power</a:t>
                      </a:r>
                      <a:r>
                        <a:rPr lang="en-US" sz="1600" baseline="0" dirty="0" smtClean="0"/>
                        <a:t> On Self Test (POST), resource manager, and platform utilities.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Efficient real-time individual core operating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SYS/BIOS provides 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efficient, mature,</a:t>
                      </a:r>
                      <a:r>
                        <a:rPr lang="en-US" sz="1600" baseline="0" dirty="0" smtClean="0"/>
                        <a:t> real-time </a:t>
                      </a:r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 with a </a:t>
                      </a:r>
                      <a:r>
                        <a:rPr lang="en-US" sz="1600" dirty="0" smtClean="0"/>
                        <a:t>low memory footprint.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58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Reliable interface to external networks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600" dirty="0"/>
                    </a:p>
                  </a:txBody>
                  <a:tcPr/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Coordination of tasks/process across multiple</a:t>
                      </a:r>
                      <a:r>
                        <a:rPr lang="en-US" sz="1600" baseline="0" dirty="0" smtClean="0"/>
                        <a:t> 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Inter-Processor Communication (IPC) </a:t>
                      </a:r>
                      <a:r>
                        <a:rPr lang="en-US" sz="16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600" dirty="0"/>
                    </a:p>
                  </a:txBody>
                  <a:tcPr/>
                </a:tc>
              </a:tr>
              <a:tr h="563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Facilitate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 algorithm libraries with standard APIs.</a:t>
                      </a:r>
                      <a:endParaRPr lang="en-US" sz="1600" dirty="0"/>
                    </a:p>
                  </a:txBody>
                  <a:tcPr/>
                </a:tc>
              </a:tr>
              <a:tr h="801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baseline="0" dirty="0" smtClean="0"/>
                        <a:t>starting point for multicore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Demonstration</a:t>
                      </a:r>
                      <a:r>
                        <a:rPr lang="en-US" sz="1600" baseline="0" dirty="0" smtClean="0"/>
                        <a:t> applications (e.g., Image Processing) show how to build and run a complete multicore application. </a:t>
                      </a:r>
                      <a:endParaRPr lang="en-US" sz="1600" dirty="0"/>
                    </a:p>
                  </a:txBody>
                  <a:tcPr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Multicore</a:t>
                      </a:r>
                      <a:r>
                        <a:rPr lang="en-US" sz="1600" baseline="0" dirty="0" smtClean="0"/>
                        <a:t> scheduling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Open</a:t>
                      </a:r>
                      <a:r>
                        <a:rPr lang="en-US" sz="1600" baseline="0" smtClean="0"/>
                        <a:t> Event </a:t>
                      </a:r>
                      <a:r>
                        <a:rPr lang="en-US" sz="1600" baseline="0" dirty="0" smtClean="0"/>
                        <a:t>Machine (OEM) is a firmware-based (PDSP) global schedule execution management system that supports load balancing and global priorities schemes.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2/2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Webinar: </a:t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Software Development 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 katzur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Title 1"/>
          <p:cNvSpPr>
            <a:spLocks noGrp="1"/>
          </p:cNvSpPr>
          <p:nvPr>
            <p:ph type="title" idx="4294967295"/>
          </p:nvPr>
        </p:nvSpPr>
        <p:spPr>
          <a:xfrm>
            <a:off x="381000" y="1143000"/>
            <a:ext cx="8229600" cy="762000"/>
          </a:xfrm>
        </p:spPr>
        <p:txBody>
          <a:bodyPr/>
          <a:lstStyle/>
          <a:p>
            <a:pPr eaLnBrk="1" hangingPunct="1"/>
            <a:r>
              <a:rPr lang="fi-FI" smtClean="0"/>
              <a:t>Live Q &amp; A</a:t>
            </a:r>
            <a:endParaRPr lang="en-US" smtClean="0"/>
          </a:p>
        </p:txBody>
      </p:sp>
      <p:sp>
        <p:nvSpPr>
          <p:cNvPr id="443394" name="Title 1"/>
          <p:cNvSpPr>
            <a:spLocks/>
          </p:cNvSpPr>
          <p:nvPr/>
        </p:nvSpPr>
        <p:spPr bwMode="auto">
          <a:xfrm>
            <a:off x="457200" y="3352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i-FI" sz="3200" dirty="0" err="1">
                <a:latin typeface="Calibri" pitchFamily="34" charset="0"/>
              </a:rPr>
              <a:t>Webex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chat</a:t>
            </a:r>
            <a:r>
              <a:rPr lang="fi-FI" sz="3200" dirty="0">
                <a:latin typeface="Calibri" pitchFamily="34" charset="0"/>
              </a:rPr>
              <a:t> is </a:t>
            </a:r>
            <a:r>
              <a:rPr lang="fi-FI" sz="3200" dirty="0" err="1">
                <a:latin typeface="Calibri" pitchFamily="34" charset="0"/>
              </a:rPr>
              <a:t>available</a:t>
            </a:r>
            <a:r>
              <a:rPr lang="fi-FI" sz="3200" dirty="0">
                <a:latin typeface="Calibri" pitchFamily="34" charset="0"/>
              </a:rPr>
              <a:t> as </a:t>
            </a:r>
            <a:r>
              <a:rPr lang="fi-FI" sz="3200" dirty="0" err="1">
                <a:latin typeface="Calibri" pitchFamily="34" charset="0"/>
              </a:rPr>
              <a:t>well</a:t>
            </a:r>
            <a:r>
              <a:rPr lang="fi-FI" sz="3200" dirty="0">
                <a:latin typeface="Calibri" pitchFamily="34" charset="0"/>
              </a:rPr>
              <a:t>.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>
                <a:latin typeface="Calibri" pitchFamily="34" charset="0"/>
              </a:rPr>
              <a:t> 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 err="1">
                <a:latin typeface="Calibri" pitchFamily="34" charset="0"/>
              </a:rPr>
              <a:t>Please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feel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free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>
                <a:latin typeface="Calibri" pitchFamily="34" charset="0"/>
              </a:rPr>
              <a:t>send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any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questions/comments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 smtClean="0">
                <a:latin typeface="Calibri" pitchFamily="34" charset="0"/>
                <a:hlinkClick r:id="rId3"/>
              </a:rPr>
              <a:t>m-rintamaki@ti.com</a:t>
            </a:r>
            <a:r>
              <a:rPr lang="fi-FI" sz="3200" dirty="0" smtClean="0">
                <a:latin typeface="Calibri" pitchFamily="34" charset="0"/>
              </a:rPr>
              <a:t> 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to hide 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the 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code development Environment: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Multicores</a:t>
            </a:r>
          </a:p>
          <a:p>
            <a:pPr lvl="1"/>
            <a:r>
              <a:rPr lang="en-US" sz="2000" dirty="0" smtClean="0"/>
              <a:t>Advanced core 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Eclipse-based IDE Advantages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Eclipse-based CCS supports application development on multiple cores/devices: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Three debug operation modes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Support for OpenMP </a:t>
            </a:r>
          </a:p>
          <a:p>
            <a:r>
              <a:rPr lang="en-US" sz="2400" dirty="0" smtClean="0"/>
              <a:t>Enables addition of third-party plug-ins</a:t>
            </a:r>
          </a:p>
          <a:p>
            <a:r>
              <a:rPr lang="en-US" sz="24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GUI interface for SYS/BIOS, project-based system to build drivers and utilities for developer’s target platform.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1718</Words>
  <Application>Microsoft Office PowerPoint</Application>
  <PresentationFormat>On-screen Show (4:3)</PresentationFormat>
  <Paragraphs>425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Webinar:  Introduction to KeyStone Software Ecosystem</vt:lpstr>
      <vt:lpstr>Webinar:  KeyStone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Eclipse-based IDE Advantages</vt:lpstr>
      <vt:lpstr>Multicore Development Requirements</vt:lpstr>
      <vt:lpstr>What is MCSDK?</vt:lpstr>
      <vt:lpstr>Developer Challenges &gt; MCSDK Solutions 1/2</vt:lpstr>
      <vt:lpstr>Developer Challenges &gt; MCSDK Solutions 2/2</vt:lpstr>
      <vt:lpstr>TI Software Development Ecosystem Multicore Performance, Single-core Simplicity</vt:lpstr>
      <vt:lpstr>BIOS-MCSDK Software Layers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For More Information</vt:lpstr>
      <vt:lpstr>Live Q &amp; A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105</cp:revision>
  <dcterms:created xsi:type="dcterms:W3CDTF">2012-05-04T17:11:08Z</dcterms:created>
  <dcterms:modified xsi:type="dcterms:W3CDTF">2012-05-09T15:07:07Z</dcterms:modified>
</cp:coreProperties>
</file>