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79" r:id="rId5"/>
  </p:sldMasterIdLst>
  <p:notesMasterIdLst>
    <p:notesMasterId r:id="rId40"/>
  </p:notesMasterIdLst>
  <p:sldIdLst>
    <p:sldId id="332" r:id="rId6"/>
    <p:sldId id="257" r:id="rId7"/>
    <p:sldId id="258" r:id="rId8"/>
    <p:sldId id="280" r:id="rId9"/>
    <p:sldId id="321" r:id="rId10"/>
    <p:sldId id="322" r:id="rId11"/>
    <p:sldId id="271" r:id="rId12"/>
    <p:sldId id="323" r:id="rId13"/>
    <p:sldId id="281" r:id="rId14"/>
    <p:sldId id="299" r:id="rId15"/>
    <p:sldId id="300" r:id="rId16"/>
    <p:sldId id="307" r:id="rId17"/>
    <p:sldId id="325" r:id="rId18"/>
    <p:sldId id="305" r:id="rId19"/>
    <p:sldId id="295" r:id="rId20"/>
    <p:sldId id="296" r:id="rId21"/>
    <p:sldId id="314" r:id="rId22"/>
    <p:sldId id="330" r:id="rId23"/>
    <p:sldId id="315" r:id="rId24"/>
    <p:sldId id="317" r:id="rId25"/>
    <p:sldId id="311" r:id="rId26"/>
    <p:sldId id="312" r:id="rId27"/>
    <p:sldId id="319" r:id="rId28"/>
    <p:sldId id="308" r:id="rId29"/>
    <p:sldId id="277" r:id="rId30"/>
    <p:sldId id="342" r:id="rId31"/>
    <p:sldId id="343" r:id="rId32"/>
    <p:sldId id="335" r:id="rId33"/>
    <p:sldId id="336" r:id="rId34"/>
    <p:sldId id="337" r:id="rId35"/>
    <p:sldId id="338" r:id="rId36"/>
    <p:sldId id="339" r:id="rId37"/>
    <p:sldId id="340" r:id="rId38"/>
    <p:sldId id="341" r:id="rId39"/>
  </p:sldIdLst>
  <p:sldSz cx="9144000" cy="6858000" type="screen4x3"/>
  <p:notesSz cx="7023100" cy="93091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8343" autoAdjust="0"/>
  </p:normalViewPr>
  <p:slideViewPr>
    <p:cSldViewPr>
      <p:cViewPr>
        <p:scale>
          <a:sx n="100" d="100"/>
          <a:sy n="100" d="100"/>
        </p:scale>
        <p:origin x="-1944" y="-46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46FA11D8-0245-4A1E-A999-586FC4CBFE82}" type="datetimeFigureOut">
              <a:rPr lang="en-US" smtClean="0"/>
              <a:pPr/>
              <a:t>11/11/2014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ABA07A6-928A-40BE-A78C-B30CE0159901}" type="slidenum">
              <a:rPr lang="en-US" smtClean="0"/>
              <a:pPr/>
              <a:t>‹#›</a:t>
            </a:fld>
            <a:endParaRPr lang="en-US" dirty="0"/>
          </a:p>
        </p:txBody>
      </p:sp>
    </p:spTree>
    <p:extLst>
      <p:ext uri="{BB962C8B-B14F-4D97-AF65-F5344CB8AC3E}">
        <p14:creationId xmlns="" xmlns:p14="http://schemas.microsoft.com/office/powerpoint/2010/main" val="29401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someone is referring to a toolchain they are referring to the gcc compiler since that is the only program people use. However, the gcc</a:t>
            </a:r>
            <a:r>
              <a:rPr lang="en-US" baseline="0" dirty="0" smtClean="0"/>
              <a:t> application actually invokes other tools within the toolchain but provides a single interface for users to make their lives easier.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a:t>
            </a:fld>
            <a:endParaRPr lang="en-US" dirty="0"/>
          </a:p>
        </p:txBody>
      </p:sp>
    </p:spTree>
    <p:extLst>
      <p:ext uri="{BB962C8B-B14F-4D97-AF65-F5344CB8AC3E}">
        <p14:creationId xmlns="" xmlns:p14="http://schemas.microsoft.com/office/powerpoint/2010/main" val="69992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AE9B4-13B3-4257-B5DB-68F933689ECC}" type="slidenum">
              <a:rPr lang="en-US">
                <a:solidFill>
                  <a:srgbClr val="000000"/>
                </a:solidFill>
              </a:rPr>
              <a:pPr/>
              <a:t>28</a:t>
            </a:fld>
            <a:endParaRPr lang="en-US" dirty="0">
              <a:solidFill>
                <a:srgbClr val="000000"/>
              </a:solidFill>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http://en.wikipedia.org/wiki/Cross_compiler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3</a:t>
            </a:fld>
            <a:endParaRPr lang="en-US" dirty="0"/>
          </a:p>
        </p:txBody>
      </p:sp>
    </p:spTree>
    <p:extLst>
      <p:ext uri="{BB962C8B-B14F-4D97-AF65-F5344CB8AC3E}">
        <p14:creationId xmlns="" xmlns:p14="http://schemas.microsoft.com/office/powerpoint/2010/main" val="7036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PMU – Programming Multi-channel Unit  (The ARM module)</a:t>
            </a:r>
          </a:p>
          <a:p>
            <a:r>
              <a:rPr lang="en-US" dirty="0" smtClean="0"/>
              <a:t>LPDDR - Low Power Double Data Rate memory   266MHZ</a:t>
            </a:r>
          </a:p>
          <a:p>
            <a:r>
              <a:rPr lang="en-US" dirty="0" smtClean="0"/>
              <a:t>DDR3 – 400MHZ</a:t>
            </a:r>
          </a:p>
          <a:p>
            <a:r>
              <a:rPr lang="en-US" dirty="0" smtClean="0"/>
              <a:t>DDR3L – low voltage DDR3</a:t>
            </a:r>
          </a:p>
          <a:p>
            <a:r>
              <a:rPr lang="en-US" dirty="0" smtClean="0"/>
              <a:t>OCMC – On chip memory controller</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11/11/2014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6</a:t>
            </a:fld>
            <a:endParaRPr lang="en-US" dirty="0"/>
          </a:p>
        </p:txBody>
      </p:sp>
    </p:spTree>
    <p:extLst>
      <p:ext uri="{BB962C8B-B14F-4D97-AF65-F5344CB8AC3E}">
        <p14:creationId xmlns="" xmlns:p14="http://schemas.microsoft.com/office/powerpoint/2010/main" val="12824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http://www.cs.swarthmore.edu/~newhall/unixhelp/howto_C_libraries.html</a:t>
            </a:r>
          </a:p>
          <a:p>
            <a:r>
              <a:rPr lang="en-US" dirty="0" smtClean="0"/>
              <a:t>http://stackoverflow.com/questions/5479584/compiling-or-using-libxml-using-c-on-osx</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9</a:t>
            </a:fld>
            <a:endParaRPr lang="en-US" dirty="0"/>
          </a:p>
        </p:txBody>
      </p:sp>
    </p:spTree>
    <p:extLst>
      <p:ext uri="{BB962C8B-B14F-4D97-AF65-F5344CB8AC3E}">
        <p14:creationId xmlns="" xmlns:p14="http://schemas.microsoft.com/office/powerpoint/2010/main" val="220383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difficult to make a software program portable: the C compiler differs from system to system; certain library functions are missing on some systems; header files may have different names. One way to handle this is to write conditional code, with code blocks selected by means of preprocessor directives (#ifdef); but because of the wide variety of build environments this approach quickly becomes unmanageable. Autotools is designed to address this problem more manageably.</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15</a:t>
            </a:fld>
            <a:endParaRPr lang="en-US" dirty="0"/>
          </a:p>
        </p:txBody>
      </p:sp>
    </p:spTree>
    <p:extLst>
      <p:ext uri="{BB962C8B-B14F-4D97-AF65-F5344CB8AC3E}">
        <p14:creationId xmlns="" xmlns:p14="http://schemas.microsoft.com/office/powerpoint/2010/main" val="915744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http://www.gnu.org/software/automake/manual/html_node/Cross_002dCompilation.html</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17</a:t>
            </a:fld>
            <a:endParaRPr lang="en-US" dirty="0"/>
          </a:p>
        </p:txBody>
      </p:sp>
    </p:spTree>
    <p:extLst>
      <p:ext uri="{BB962C8B-B14F-4D97-AF65-F5344CB8AC3E}">
        <p14:creationId xmlns="" xmlns:p14="http://schemas.microsoft.com/office/powerpoint/2010/main" val="109973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at the configure help</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19</a:t>
            </a:fld>
            <a:endParaRPr lang="en-US" dirty="0"/>
          </a:p>
        </p:txBody>
      </p:sp>
    </p:spTree>
    <p:extLst>
      <p:ext uri="{BB962C8B-B14F-4D97-AF65-F5344CB8AC3E}">
        <p14:creationId xmlns="" xmlns:p14="http://schemas.microsoft.com/office/powerpoint/2010/main" val="2290830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26</a:t>
            </a:fld>
            <a:endParaRPr lang="en-US" dirty="0"/>
          </a:p>
        </p:txBody>
      </p:sp>
    </p:spTree>
    <p:extLst>
      <p:ext uri="{BB962C8B-B14F-4D97-AF65-F5344CB8AC3E}">
        <p14:creationId xmlns="" xmlns:p14="http://schemas.microsoft.com/office/powerpoint/2010/main" val="112408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27</a:t>
            </a:fld>
            <a:endParaRPr lang="en-US" dirty="0"/>
          </a:p>
        </p:txBody>
      </p:sp>
    </p:spTree>
    <p:extLst>
      <p:ext uri="{BB962C8B-B14F-4D97-AF65-F5344CB8AC3E}">
        <p14:creationId xmlns="" xmlns:p14="http://schemas.microsoft.com/office/powerpoint/2010/main" val="1124089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solidFill>
                  <a:srgbClr val="000000"/>
                </a:solidFill>
              </a:rPr>
              <a:pPr/>
              <a:t>‹#›</a:t>
            </a:fld>
            <a:endParaRPr lang="en-US" dirty="0">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pPr/>
              <a:t>‹#›</a:t>
            </a:fld>
            <a:endParaRPr lang="en-US" dirty="0"/>
          </a:p>
        </p:txBody>
      </p:sp>
    </p:spTree>
    <p:extLst>
      <p:ext uri="{BB962C8B-B14F-4D97-AF65-F5344CB8AC3E}">
        <p14:creationId xmlns="" xmlns:p14="http://schemas.microsoft.com/office/powerpoint/2010/main" val="1464444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4"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74" r:id="rId1"/>
    <p:sldLayoutId id="2147483681" r:id="rId2"/>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80" r:id="rId1"/>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ctoprojec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Sitara_Linux_Software_Developer&#8217;s_Guid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e2e.ti.com/" TargetMode="External"/><Relationship Id="rId5" Type="http://schemas.openxmlformats.org/officeDocument/2006/relationships/hyperlink" Target="http://www.ti.com/tool/linuxezsdk-sitara" TargetMode="External"/><Relationship Id="rId4" Type="http://schemas.openxmlformats.org/officeDocument/2006/relationships/hyperlink" Target="http://processors.wiki.ti.com/index.php/Sitara_Linux_SDK_GCC_Toolchain"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l" eaLnBrk="1" hangingPunct="1"/>
            <a:r>
              <a:rPr lang="en-US" dirty="0" smtClean="0"/>
              <a:t>Introduction to The Linaro Toolchain</a:t>
            </a:r>
          </a:p>
        </p:txBody>
      </p:sp>
      <p:sp>
        <p:nvSpPr>
          <p:cNvPr id="9219" name="Rectangle 3"/>
          <p:cNvSpPr>
            <a:spLocks noGrp="1" noChangeArrowheads="1"/>
          </p:cNvSpPr>
          <p:nvPr>
            <p:ph type="subTitle" idx="1"/>
          </p:nvPr>
        </p:nvSpPr>
        <p:spPr/>
        <p:txBody>
          <a:bodyPr/>
          <a:lstStyle/>
          <a:p>
            <a:r>
              <a:rPr lang="en-US" dirty="0" smtClean="0"/>
              <a:t>Embedded Processors Training</a:t>
            </a:r>
          </a:p>
          <a:p>
            <a:r>
              <a:rPr lang="en-US" dirty="0" smtClean="0"/>
              <a:t>Multicore Software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solidFill>
                  <a:srgbClr val="000000"/>
                </a:solidFill>
              </a:rPr>
              <a:pPr/>
              <a:t>1</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a:t>
            </a:r>
            <a:endParaRPr lang="en-US" dirty="0"/>
          </a:p>
        </p:txBody>
      </p:sp>
      <p:sp>
        <p:nvSpPr>
          <p:cNvPr id="3" name="Content Placeholder 2"/>
          <p:cNvSpPr>
            <a:spLocks noGrp="1"/>
          </p:cNvSpPr>
          <p:nvPr>
            <p:ph idx="1"/>
          </p:nvPr>
        </p:nvSpPr>
        <p:spPr>
          <a:xfrm>
            <a:off x="342900" y="919163"/>
            <a:ext cx="8467725" cy="4692650"/>
          </a:xfrm>
        </p:spPr>
        <p:txBody>
          <a:bodyPr>
            <a:normAutofit/>
          </a:bodyPr>
          <a:lstStyle/>
          <a:p>
            <a:r>
              <a:rPr lang="en-US" sz="2800" dirty="0">
                <a:latin typeface="Calibri" pitchFamily="34" charset="0"/>
              </a:rPr>
              <a:t>P</a:t>
            </a:r>
            <a:r>
              <a:rPr lang="en-US" sz="2800" dirty="0" smtClean="0">
                <a:latin typeface="Calibri" pitchFamily="34" charset="0"/>
              </a:rPr>
              <a:t>urposes:</a:t>
            </a:r>
          </a:p>
          <a:p>
            <a:pPr lvl="1"/>
            <a:r>
              <a:rPr lang="en-US" sz="2400" dirty="0" smtClean="0">
                <a:latin typeface="Calibri" pitchFamily="34" charset="0"/>
              </a:rPr>
              <a:t>Point the compiler to the target’s headers and libraries</a:t>
            </a:r>
          </a:p>
          <a:p>
            <a:pPr lvl="1"/>
            <a:r>
              <a:rPr lang="en-US" sz="2400" dirty="0" smtClean="0">
                <a:latin typeface="Calibri" pitchFamily="34" charset="0"/>
              </a:rPr>
              <a:t>Automatically adds the tool chain binaries to your PATH.</a:t>
            </a:r>
          </a:p>
          <a:p>
            <a:pPr lvl="1"/>
            <a:r>
              <a:rPr lang="en-US" sz="2400" dirty="0" smtClean="0">
                <a:latin typeface="Calibri" pitchFamily="34" charset="0"/>
              </a:rPr>
              <a:t>Sets environment variables that affect cross compiling</a:t>
            </a:r>
          </a:p>
          <a:p>
            <a:pPr lvl="1"/>
            <a:r>
              <a:rPr lang="en-US" sz="2400" dirty="0" smtClean="0">
                <a:latin typeface="Calibri" pitchFamily="34" charset="0"/>
              </a:rPr>
              <a:t>Set compiler options specific to the </a:t>
            </a:r>
            <a:r>
              <a:rPr lang="en-US" sz="2400" dirty="0" err="1" smtClean="0">
                <a:latin typeface="Calibri" pitchFamily="34" charset="0"/>
              </a:rPr>
              <a:t>SoC</a:t>
            </a:r>
            <a:endParaRPr lang="en-US" sz="2400" dirty="0" smtClean="0">
              <a:latin typeface="Calibri" pitchFamily="34" charset="0"/>
            </a:endParaRPr>
          </a:p>
          <a:p>
            <a:r>
              <a:rPr lang="en-US" sz="2800" dirty="0" smtClean="0">
                <a:latin typeface="Calibri" pitchFamily="34" charset="0"/>
              </a:rPr>
              <a:t>Using environment-setup:</a:t>
            </a:r>
          </a:p>
          <a:p>
            <a:pPr lvl="1"/>
            <a:r>
              <a:rPr lang="en-US" sz="2400" dirty="0" smtClean="0">
                <a:latin typeface="Calibri" pitchFamily="34" charset="0"/>
              </a:rPr>
              <a:t>Go to SDK </a:t>
            </a:r>
            <a:r>
              <a:rPr lang="en-US" sz="2400" dirty="0" err="1" smtClean="0">
                <a:latin typeface="Calibri" pitchFamily="34" charset="0"/>
              </a:rPr>
              <a:t>linux-devkit</a:t>
            </a:r>
            <a:r>
              <a:rPr lang="en-US" sz="2400" dirty="0" smtClean="0">
                <a:latin typeface="Calibri" pitchFamily="34" charset="0"/>
              </a:rPr>
              <a:t> directory</a:t>
            </a:r>
          </a:p>
          <a:p>
            <a:pPr lvl="1"/>
            <a:r>
              <a:rPr lang="en-US" sz="2400" dirty="0" smtClean="0">
                <a:latin typeface="Calibri" pitchFamily="34" charset="0"/>
              </a:rPr>
              <a:t>Modify the file environment-setup, as needed</a:t>
            </a:r>
          </a:p>
          <a:p>
            <a:pPr lvl="1"/>
            <a:r>
              <a:rPr lang="en-US" sz="2400" dirty="0" smtClean="0">
                <a:latin typeface="Calibri" pitchFamily="34" charset="0"/>
              </a:rPr>
              <a:t>source environment-setup</a:t>
            </a:r>
          </a:p>
          <a:p>
            <a:endParaRPr lang="en-US" dirty="0" smtClean="0"/>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98146" y="5367337"/>
            <a:ext cx="5419725"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04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4038606" y="1431184"/>
            <a:ext cx="3124194" cy="369332"/>
            <a:chOff x="4038606" y="1431184"/>
            <a:chExt cx="3124194" cy="369332"/>
          </a:xfrm>
        </p:grpSpPr>
        <p:cxnSp>
          <p:nvCxnSpPr>
            <p:cNvPr id="4" name="Straight Arrow Connector 3"/>
            <p:cNvCxnSpPr/>
            <p:nvPr/>
          </p:nvCxnSpPr>
          <p:spPr>
            <a:xfrm flipH="1">
              <a:off x="4038606" y="1615850"/>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912697" y="1431184"/>
              <a:ext cx="2250103" cy="369332"/>
            </a:xfrm>
            <a:prstGeom prst="rect">
              <a:avLst/>
            </a:prstGeom>
            <a:noFill/>
          </p:spPr>
          <p:txBody>
            <a:bodyPr wrap="none" rtlCol="0">
              <a:spAutoFit/>
            </a:bodyPr>
            <a:lstStyle/>
            <a:p>
              <a:r>
                <a:rPr lang="en-US" dirty="0" smtClean="0">
                  <a:latin typeface="Calibri" pitchFamily="34" charset="0"/>
                </a:rPr>
                <a:t>Setting </a:t>
              </a:r>
              <a:r>
                <a:rPr lang="en-US" dirty="0" err="1" smtClean="0">
                  <a:latin typeface="Calibri" pitchFamily="34" charset="0"/>
                </a:rPr>
                <a:t>toolchain</a:t>
              </a:r>
              <a:r>
                <a:rPr lang="en-US" dirty="0" smtClean="0">
                  <a:latin typeface="Calibri" pitchFamily="34" charset="0"/>
                </a:rPr>
                <a:t> path</a:t>
              </a:r>
              <a:endParaRPr lang="en-US" dirty="0">
                <a:latin typeface="Calibri" pitchFamily="34" charset="0"/>
              </a:endParaRPr>
            </a:p>
          </p:txBody>
        </p:sp>
      </p:grpSp>
      <p:grpSp>
        <p:nvGrpSpPr>
          <p:cNvPr id="12" name="Group 11"/>
          <p:cNvGrpSpPr/>
          <p:nvPr/>
        </p:nvGrpSpPr>
        <p:grpSpPr>
          <a:xfrm>
            <a:off x="2960915" y="2590800"/>
            <a:ext cx="4859271" cy="1850572"/>
            <a:chOff x="2960915" y="2590800"/>
            <a:chExt cx="4859271" cy="1850572"/>
          </a:xfrm>
        </p:grpSpPr>
        <p:cxnSp>
          <p:nvCxnSpPr>
            <p:cNvPr id="7" name="Straight Connector 6"/>
            <p:cNvCxnSpPr/>
            <p:nvPr/>
          </p:nvCxnSpPr>
          <p:spPr>
            <a:xfrm>
              <a:off x="2971800" y="2590800"/>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14800" y="2590800"/>
              <a:ext cx="0" cy="18505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960915" y="4441372"/>
              <a:ext cx="1153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14800" y="3516086"/>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43400" y="3200400"/>
              <a:ext cx="3476786" cy="646331"/>
            </a:xfrm>
            <a:prstGeom prst="rect">
              <a:avLst/>
            </a:prstGeom>
            <a:noFill/>
          </p:spPr>
          <p:txBody>
            <a:bodyPr wrap="none" rtlCol="0">
              <a:spAutoFit/>
            </a:bodyPr>
            <a:lstStyle/>
            <a:p>
              <a:r>
                <a:rPr lang="en-US" dirty="0" smtClean="0">
                  <a:latin typeface="Calibri" pitchFamily="34" charset="0"/>
                </a:rPr>
                <a:t>Setting environment variables that </a:t>
              </a:r>
            </a:p>
            <a:p>
              <a:r>
                <a:rPr lang="en-US" dirty="0" smtClean="0">
                  <a:latin typeface="Calibri" pitchFamily="34" charset="0"/>
                </a:rPr>
                <a:t>point to common </a:t>
              </a:r>
              <a:r>
                <a:rPr lang="en-US" dirty="0" err="1" smtClean="0">
                  <a:latin typeface="Calibri" pitchFamily="34" charset="0"/>
                </a:rPr>
                <a:t>toolchain</a:t>
              </a:r>
              <a:r>
                <a:rPr lang="en-US" dirty="0" smtClean="0">
                  <a:latin typeface="Calibri" pitchFamily="34" charset="0"/>
                </a:rPr>
                <a:t> tools.</a:t>
              </a:r>
              <a:endParaRPr lang="en-US" dirty="0">
                <a:latin typeface="Calibri" pitchFamily="34" charset="0"/>
              </a:endParaRPr>
            </a:p>
          </p:txBody>
        </p:sp>
      </p:grpSp>
      <p:grpSp>
        <p:nvGrpSpPr>
          <p:cNvPr id="19" name="Group 18"/>
          <p:cNvGrpSpPr/>
          <p:nvPr/>
        </p:nvGrpSpPr>
        <p:grpSpPr>
          <a:xfrm>
            <a:off x="304800" y="4616450"/>
            <a:ext cx="3992118" cy="1592481"/>
            <a:chOff x="304800" y="4616450"/>
            <a:chExt cx="3992118" cy="1592481"/>
          </a:xfrm>
        </p:grpSpPr>
        <p:cxnSp>
          <p:nvCxnSpPr>
            <p:cNvPr id="13" name="Straight Connector 12"/>
            <p:cNvCxnSpPr/>
            <p:nvPr/>
          </p:nvCxnSpPr>
          <p:spPr>
            <a:xfrm flipH="1">
              <a:off x="825500" y="461645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25500" y="4616450"/>
              <a:ext cx="0" cy="6921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5500" y="53086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 y="49530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3400" y="4953000"/>
              <a:ext cx="0" cy="685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562600"/>
              <a:ext cx="3992118" cy="646331"/>
            </a:xfrm>
            <a:prstGeom prst="rect">
              <a:avLst/>
            </a:prstGeom>
            <a:noFill/>
          </p:spPr>
          <p:txBody>
            <a:bodyPr wrap="none" rtlCol="0">
              <a:spAutoFit/>
            </a:bodyPr>
            <a:lstStyle/>
            <a:p>
              <a:r>
                <a:rPr lang="en-US" dirty="0" err="1" smtClean="0">
                  <a:latin typeface="Calibri" pitchFamily="34" charset="0"/>
                </a:rPr>
                <a:t>SoC</a:t>
              </a:r>
              <a:r>
                <a:rPr lang="en-US" dirty="0" smtClean="0">
                  <a:latin typeface="Calibri" pitchFamily="34" charset="0"/>
                </a:rPr>
                <a:t>-specific options alter the compiler’s </a:t>
              </a:r>
            </a:p>
            <a:p>
              <a:r>
                <a:rPr lang="en-US" dirty="0" smtClean="0">
                  <a:latin typeface="Calibri" pitchFamily="34" charset="0"/>
                </a:rPr>
                <a:t>default header and library search path</a:t>
              </a:r>
              <a:endParaRPr lang="en-US" dirty="0">
                <a:latin typeface="Calibri" pitchFamily="34" charset="0"/>
              </a:endParaRPr>
            </a:p>
          </p:txBody>
        </p:sp>
      </p:grpSp>
    </p:spTree>
    <p:extLst>
      <p:ext uri="{BB962C8B-B14F-4D97-AF65-F5344CB8AC3E}">
        <p14:creationId xmlns="" xmlns:p14="http://schemas.microsoft.com/office/powerpoint/2010/main" val="368735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Path</a:t>
            </a:r>
            <a:endParaRPr lang="en-US" dirty="0"/>
          </a:p>
        </p:txBody>
      </p:sp>
      <p:sp>
        <p:nvSpPr>
          <p:cNvPr id="3" name="Content Placeholder 2"/>
          <p:cNvSpPr>
            <a:spLocks noGrp="1"/>
          </p:cNvSpPr>
          <p:nvPr>
            <p:ph idx="1"/>
          </p:nvPr>
        </p:nvSpPr>
        <p:spPr>
          <a:xfrm>
            <a:off x="333375" y="1185863"/>
            <a:ext cx="8467725" cy="2090737"/>
          </a:xfrm>
        </p:spPr>
        <p:txBody>
          <a:bodyPr>
            <a:normAutofit/>
          </a:bodyPr>
          <a:lstStyle/>
          <a:p>
            <a:r>
              <a:rPr lang="en-US" dirty="0" smtClean="0">
                <a:latin typeface="Calibri" pitchFamily="34" charset="0"/>
              </a:rPr>
              <a:t>If the compiler name and path are not explicitly given, the compiler may build the executable for the host architecture and not the target architecture.</a:t>
            </a:r>
          </a:p>
          <a:p>
            <a:r>
              <a:rPr lang="en-US" dirty="0" smtClean="0">
                <a:latin typeface="Calibri" pitchFamily="34" charset="0"/>
              </a:rPr>
              <a:t>The “file” command can tell you what compiler built the executable.</a:t>
            </a:r>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3874" y="3124200"/>
            <a:ext cx="6981825" cy="1714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5029200"/>
            <a:ext cx="6896100" cy="1171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87650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Search Path</a:t>
            </a:r>
            <a:endParaRPr lang="en-US" dirty="0"/>
          </a:p>
        </p:txBody>
      </p:sp>
      <p:sp>
        <p:nvSpPr>
          <p:cNvPr id="3" name="Content Placeholder 2"/>
          <p:cNvSpPr>
            <a:spLocks noGrp="1"/>
          </p:cNvSpPr>
          <p:nvPr>
            <p:ph idx="1"/>
          </p:nvPr>
        </p:nvSpPr>
        <p:spPr>
          <a:xfrm>
            <a:off x="333375" y="1185863"/>
            <a:ext cx="8467725" cy="3081337"/>
          </a:xfrm>
        </p:spPr>
        <p:txBody>
          <a:bodyPr>
            <a:normAutofit/>
          </a:bodyPr>
          <a:lstStyle/>
          <a:p>
            <a:r>
              <a:rPr lang="en-US" dirty="0" smtClean="0">
                <a:latin typeface="Calibri" pitchFamily="34" charset="0"/>
              </a:rPr>
              <a:t>The compiler must know where to look for libraries and headers. If the user does not specify these paths explicitly, the compiler may find headers and libraries that do not belong to the desired target.</a:t>
            </a:r>
          </a:p>
          <a:p>
            <a:r>
              <a:rPr lang="en-US" dirty="0" smtClean="0">
                <a:latin typeface="Calibri" pitchFamily="34" charset="0"/>
              </a:rPr>
              <a:t>Host Contamination occurs when the cross compiler finds and uses headers and libraries that belong to the host.</a:t>
            </a:r>
          </a:p>
          <a:p>
            <a:r>
              <a:rPr lang="en-US" dirty="0" err="1" smtClean="0">
                <a:latin typeface="Calibri" pitchFamily="34" charset="0"/>
              </a:rPr>
              <a:t>Sysroot</a:t>
            </a:r>
            <a:r>
              <a:rPr lang="en-US" dirty="0" smtClean="0">
                <a:latin typeface="Calibri" pitchFamily="34" charset="0"/>
              </a:rPr>
              <a:t> is the compiler option that sets the compiler’s default search path.</a:t>
            </a:r>
            <a:endParaRPr lang="en-US" dirty="0">
              <a:latin typeface="Calibri" pitchFamily="34" charset="0"/>
            </a:endParaRPr>
          </a:p>
        </p:txBody>
      </p:sp>
    </p:spTree>
    <p:extLst>
      <p:ext uri="{BB962C8B-B14F-4D97-AF65-F5344CB8AC3E}">
        <p14:creationId xmlns="" xmlns:p14="http://schemas.microsoft.com/office/powerpoint/2010/main" val="3449356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t>Compiling User Space vs. Kernel Space </a:t>
            </a:r>
            <a:endParaRPr lang="en-US" dirty="0"/>
          </a:p>
        </p:txBody>
      </p:sp>
      <p:sp>
        <p:nvSpPr>
          <p:cNvPr id="3" name="Content Placeholder 2"/>
          <p:cNvSpPr>
            <a:spLocks noGrp="1"/>
          </p:cNvSpPr>
          <p:nvPr>
            <p:ph idx="1"/>
          </p:nvPr>
        </p:nvSpPr>
        <p:spPr>
          <a:xfrm>
            <a:off x="333375" y="1447800"/>
            <a:ext cx="8467725" cy="4546600"/>
          </a:xfrm>
        </p:spPr>
        <p:txBody>
          <a:bodyPr>
            <a:normAutofit lnSpcReduction="10000"/>
          </a:bodyPr>
          <a:lstStyle/>
          <a:p>
            <a:r>
              <a:rPr lang="en-US" dirty="0" smtClean="0">
                <a:latin typeface="Calibri" pitchFamily="34" charset="0"/>
              </a:rPr>
              <a:t>Example Kernel Space/BSP Software:</a:t>
            </a:r>
          </a:p>
          <a:p>
            <a:pPr lvl="1"/>
            <a:r>
              <a:rPr lang="en-US" dirty="0" smtClean="0">
                <a:latin typeface="Calibri" pitchFamily="34" charset="0"/>
              </a:rPr>
              <a:t>U-boot</a:t>
            </a:r>
          </a:p>
          <a:p>
            <a:pPr lvl="1"/>
            <a:r>
              <a:rPr lang="en-US" dirty="0" smtClean="0">
                <a:latin typeface="Calibri" pitchFamily="34" charset="0"/>
              </a:rPr>
              <a:t>Kernel</a:t>
            </a:r>
          </a:p>
          <a:p>
            <a:pPr lvl="1"/>
            <a:r>
              <a:rPr lang="en-US" dirty="0" smtClean="0">
                <a:latin typeface="Calibri" pitchFamily="34" charset="0"/>
              </a:rPr>
              <a:t>Kernel device drivers</a:t>
            </a:r>
          </a:p>
          <a:p>
            <a:r>
              <a:rPr lang="en-US" dirty="0" smtClean="0">
                <a:latin typeface="Calibri" pitchFamily="34" charset="0"/>
              </a:rPr>
              <a:t>Example User Space Software</a:t>
            </a:r>
          </a:p>
          <a:p>
            <a:pPr lvl="1"/>
            <a:r>
              <a:rPr lang="en-US" dirty="0" smtClean="0">
                <a:latin typeface="Calibri" pitchFamily="34" charset="0"/>
              </a:rPr>
              <a:t>Qt</a:t>
            </a:r>
          </a:p>
          <a:p>
            <a:pPr lvl="1"/>
            <a:r>
              <a:rPr lang="en-US" dirty="0" err="1" smtClean="0">
                <a:latin typeface="Calibri" pitchFamily="34" charset="0"/>
              </a:rPr>
              <a:t>GStreamer</a:t>
            </a:r>
            <a:endParaRPr lang="en-US" dirty="0" smtClean="0">
              <a:latin typeface="Calibri" pitchFamily="34" charset="0"/>
            </a:endParaRPr>
          </a:p>
          <a:p>
            <a:pPr lvl="1"/>
            <a:r>
              <a:rPr lang="en-US" dirty="0" err="1" smtClean="0">
                <a:latin typeface="Calibri" pitchFamily="34" charset="0"/>
              </a:rPr>
              <a:t>Busybox</a:t>
            </a:r>
            <a:endParaRPr lang="en-US" dirty="0" smtClean="0">
              <a:latin typeface="Calibri" pitchFamily="34" charset="0"/>
            </a:endParaRPr>
          </a:p>
          <a:p>
            <a:endParaRPr lang="en-US" dirty="0">
              <a:latin typeface="Calibri" pitchFamily="34" charset="0"/>
            </a:endParaRPr>
          </a:p>
          <a:p>
            <a:r>
              <a:rPr lang="en-US" dirty="0" smtClean="0">
                <a:latin typeface="Calibri" pitchFamily="34" charset="0"/>
              </a:rPr>
              <a:t>Environment-setup </a:t>
            </a:r>
            <a:r>
              <a:rPr lang="en-US" dirty="0">
                <a:latin typeface="Calibri" pitchFamily="34" charset="0"/>
              </a:rPr>
              <a:t>for the user </a:t>
            </a:r>
            <a:r>
              <a:rPr lang="en-US" dirty="0" smtClean="0">
                <a:latin typeface="Calibri" pitchFamily="34" charset="0"/>
              </a:rPr>
              <a:t>space does not directly expose kernel space software. </a:t>
            </a:r>
            <a:r>
              <a:rPr lang="en-US" dirty="0">
                <a:latin typeface="Calibri" pitchFamily="34" charset="0"/>
              </a:rPr>
              <a:t>Kernel space software is </a:t>
            </a:r>
            <a:r>
              <a:rPr lang="en-US" dirty="0" smtClean="0">
                <a:latin typeface="Calibri" pitchFamily="34" charset="0"/>
              </a:rPr>
              <a:t>protected from user space applications and can be access indirectly using APIs.</a:t>
            </a:r>
          </a:p>
          <a:p>
            <a:r>
              <a:rPr lang="en-US" dirty="0" smtClean="0">
                <a:latin typeface="Calibri" pitchFamily="34" charset="0"/>
              </a:rPr>
              <a:t>Kernel space software should be portable to support multiple platforms.</a:t>
            </a:r>
          </a:p>
        </p:txBody>
      </p:sp>
    </p:spTree>
    <p:extLst>
      <p:ext uri="{BB962C8B-B14F-4D97-AF65-F5344CB8AC3E}">
        <p14:creationId xmlns="" xmlns:p14="http://schemas.microsoft.com/office/powerpoint/2010/main" val="852586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Build Systems</a:t>
            </a:r>
            <a:endParaRPr lang="en-US" dirty="0"/>
          </a:p>
        </p:txBody>
      </p:sp>
      <p:sp>
        <p:nvSpPr>
          <p:cNvPr id="3" name="Content Placeholder 2"/>
          <p:cNvSpPr>
            <a:spLocks noGrp="1"/>
          </p:cNvSpPr>
          <p:nvPr>
            <p:ph idx="1"/>
          </p:nvPr>
        </p:nvSpPr>
        <p:spPr>
          <a:xfrm>
            <a:off x="333375" y="1185863"/>
            <a:ext cx="8467725" cy="3767137"/>
          </a:xfrm>
        </p:spPr>
        <p:txBody>
          <a:bodyPr>
            <a:normAutofit fontScale="92500" lnSpcReduction="10000"/>
          </a:bodyPr>
          <a:lstStyle/>
          <a:p>
            <a:r>
              <a:rPr lang="en-US" dirty="0" smtClean="0">
                <a:latin typeface="Calibri" pitchFamily="34" charset="0"/>
              </a:rPr>
              <a:t>For simple application, a “simple” Makefile and make utility is sufficient to build an executable.</a:t>
            </a:r>
          </a:p>
          <a:p>
            <a:r>
              <a:rPr lang="en-US" dirty="0" smtClean="0">
                <a:latin typeface="Calibri" pitchFamily="34" charset="0"/>
              </a:rPr>
              <a:t>Difficulties:</a:t>
            </a:r>
          </a:p>
          <a:p>
            <a:pPr lvl="1"/>
            <a:r>
              <a:rPr lang="en-US" dirty="0" smtClean="0">
                <a:latin typeface="Calibri" pitchFamily="34" charset="0"/>
              </a:rPr>
              <a:t>Portable – the same code for multiple architectures</a:t>
            </a:r>
          </a:p>
          <a:p>
            <a:pPr lvl="1"/>
            <a:r>
              <a:rPr lang="en-US" dirty="0" smtClean="0">
                <a:latin typeface="Calibri" pitchFamily="34" charset="0"/>
              </a:rPr>
              <a:t>Cross compiling – find the right tools, headers and libraries</a:t>
            </a:r>
          </a:p>
          <a:p>
            <a:r>
              <a:rPr lang="en-US" dirty="0" smtClean="0">
                <a:latin typeface="Calibri" pitchFamily="34" charset="0"/>
              </a:rPr>
              <a:t>Build Systems is a set of tools and scripts used to build and deploy/install applications or libraries on different architectures.</a:t>
            </a:r>
          </a:p>
          <a:p>
            <a:r>
              <a:rPr lang="en-US" dirty="0" smtClean="0">
                <a:latin typeface="Calibri" pitchFamily="34" charset="0"/>
              </a:rPr>
              <a:t>GNU build system, a.k.a. </a:t>
            </a:r>
            <a:r>
              <a:rPr lang="en-US" dirty="0" err="1" smtClean="0">
                <a:latin typeface="Calibri" pitchFamily="34" charset="0"/>
              </a:rPr>
              <a:t>Autotools</a:t>
            </a:r>
            <a:r>
              <a:rPr lang="en-US" dirty="0" smtClean="0">
                <a:latin typeface="Calibri" pitchFamily="34" charset="0"/>
              </a:rPr>
              <a:t>, is used by SDK to automate the process of building portable executables:</a:t>
            </a:r>
          </a:p>
          <a:p>
            <a:pPr lvl="1"/>
            <a:r>
              <a:rPr lang="en-US" dirty="0" smtClean="0">
                <a:latin typeface="Calibri" pitchFamily="34" charset="0"/>
              </a:rPr>
              <a:t>Config</a:t>
            </a:r>
          </a:p>
          <a:p>
            <a:pPr lvl="1"/>
            <a:r>
              <a:rPr lang="en-US" dirty="0" smtClean="0">
                <a:latin typeface="Calibri" pitchFamily="34" charset="0"/>
              </a:rPr>
              <a:t>Make install</a:t>
            </a:r>
          </a:p>
          <a:p>
            <a:pPr lvl="1"/>
            <a:r>
              <a:rPr lang="en-US" dirty="0" smtClean="0">
                <a:latin typeface="Calibri" pitchFamily="34" charset="0"/>
              </a:rPr>
              <a:t>Make</a:t>
            </a:r>
            <a:endParaRPr lang="en-US" dirty="0">
              <a:latin typeface="Calibri" pitchFamily="34" charset="0"/>
            </a:endParaRPr>
          </a:p>
        </p:txBody>
      </p:sp>
    </p:spTree>
    <p:extLst>
      <p:ext uri="{BB962C8B-B14F-4D97-AF65-F5344CB8AC3E}">
        <p14:creationId xmlns="" xmlns:p14="http://schemas.microsoft.com/office/powerpoint/2010/main" val="3879277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a:t>
            </a:r>
            <a:r>
              <a:rPr lang="en-US" dirty="0" err="1" smtClean="0"/>
              <a:t>Autotools</a:t>
            </a:r>
            <a:endParaRPr lang="en-US" dirty="0"/>
          </a:p>
        </p:txBody>
      </p:sp>
      <p:sp>
        <p:nvSpPr>
          <p:cNvPr id="3" name="Content Placeholder 2"/>
          <p:cNvSpPr>
            <a:spLocks noGrp="1"/>
          </p:cNvSpPr>
          <p:nvPr>
            <p:ph idx="1"/>
          </p:nvPr>
        </p:nvSpPr>
        <p:spPr/>
        <p:txBody>
          <a:bodyPr>
            <a:normAutofit/>
          </a:bodyPr>
          <a:lstStyle/>
          <a:p>
            <a:r>
              <a:rPr lang="en-US" b="1" dirty="0" smtClean="0">
                <a:latin typeface="Courier New" pitchFamily="49" charset="0"/>
                <a:cs typeface="Courier New" pitchFamily="49" charset="0"/>
              </a:rPr>
              <a:t>/configure </a:t>
            </a:r>
            <a:r>
              <a:rPr lang="en-US" dirty="0" smtClean="0">
                <a:latin typeface="Calibri" pitchFamily="34" charset="0"/>
                <a:cs typeface="Courier New" pitchFamily="49" charset="0"/>
              </a:rPr>
              <a:t>is u</a:t>
            </a:r>
            <a:r>
              <a:rPr lang="en-US" dirty="0" smtClean="0">
                <a:latin typeface="Calibri" pitchFamily="34" charset="0"/>
              </a:rPr>
              <a:t>sed to determine the compiler, supported compiler options, available libraries and to allow users to determine which features to utilize</a:t>
            </a:r>
          </a:p>
          <a:p>
            <a:r>
              <a:rPr lang="en-US" b="1" dirty="0" smtClean="0">
                <a:latin typeface="Courier New" pitchFamily="49" charset="0"/>
                <a:cs typeface="Courier New" pitchFamily="49" charset="0"/>
              </a:rPr>
              <a:t>make</a:t>
            </a:r>
            <a:r>
              <a:rPr lang="en-US" dirty="0" smtClean="0">
                <a:latin typeface="Calibri" pitchFamily="34" charset="0"/>
              </a:rPr>
              <a:t> builds the application</a:t>
            </a:r>
          </a:p>
          <a:p>
            <a:r>
              <a:rPr lang="en-US" b="1" dirty="0" smtClean="0">
                <a:latin typeface="Courier New" pitchFamily="49" charset="0"/>
                <a:cs typeface="Courier New" pitchFamily="49" charset="0"/>
              </a:rPr>
              <a:t>make install</a:t>
            </a:r>
            <a:r>
              <a:rPr lang="en-US" dirty="0" smtClean="0">
                <a:latin typeface="Calibri" pitchFamily="34" charset="0"/>
              </a:rPr>
              <a:t> installs binaries and headers to either a default location or a user-specified location.</a:t>
            </a:r>
          </a:p>
          <a:p>
            <a:endParaRPr lang="en-US" dirty="0" smtClean="0">
              <a:latin typeface="Calibri" pitchFamily="34" charset="0"/>
            </a:endParaRPr>
          </a:p>
          <a:p>
            <a:endParaRPr lang="en-US" dirty="0">
              <a:latin typeface="Calibri" pitchFamily="34" charset="0"/>
            </a:endParaRPr>
          </a:p>
        </p:txBody>
      </p:sp>
    </p:spTree>
    <p:extLst>
      <p:ext uri="{BB962C8B-B14F-4D97-AF65-F5344CB8AC3E}">
        <p14:creationId xmlns="" xmlns:p14="http://schemas.microsoft.com/office/powerpoint/2010/main" val="195808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Cross Compile Options</a:t>
            </a:r>
            <a:endParaRPr lang="en-US" dirty="0"/>
          </a:p>
        </p:txBody>
      </p:sp>
      <p:sp>
        <p:nvSpPr>
          <p:cNvPr id="3" name="Content Placeholder 2"/>
          <p:cNvSpPr>
            <a:spLocks noGrp="1"/>
          </p:cNvSpPr>
          <p:nvPr>
            <p:ph idx="1"/>
          </p:nvPr>
        </p:nvSpPr>
        <p:spPr>
          <a:xfrm>
            <a:off x="333375" y="1185863"/>
            <a:ext cx="8467725" cy="3462337"/>
          </a:xfrm>
        </p:spPr>
        <p:txBody>
          <a:bodyPr>
            <a:normAutofit/>
          </a:bodyPr>
          <a:lstStyle/>
          <a:p>
            <a:r>
              <a:rPr lang="en-US" dirty="0">
                <a:latin typeface="Calibri" pitchFamily="34" charset="0"/>
              </a:rPr>
              <a:t>C</a:t>
            </a:r>
            <a:r>
              <a:rPr lang="en-US" dirty="0" smtClean="0">
                <a:latin typeface="Calibri" pitchFamily="34" charset="0"/>
              </a:rPr>
              <a:t>ross compiling software configure requires some options such as:</a:t>
            </a:r>
          </a:p>
          <a:p>
            <a:pPr lvl="1">
              <a:buNone/>
            </a:pPr>
            <a:r>
              <a:rPr lang="en-US" dirty="0" smtClean="0">
                <a:latin typeface="Calibri" pitchFamily="34" charset="0"/>
              </a:rPr>
              <a:t>--build=</a:t>
            </a:r>
            <a:r>
              <a:rPr lang="en-US" i="1" dirty="0" smtClean="0">
                <a:latin typeface="Calibri" pitchFamily="34" charset="0"/>
              </a:rPr>
              <a:t>build</a:t>
            </a:r>
            <a:r>
              <a:rPr lang="en-US" dirty="0" smtClean="0">
                <a:latin typeface="Calibri" pitchFamily="34" charset="0"/>
              </a:rPr>
              <a:t> 	The system on which the package is built. </a:t>
            </a:r>
          </a:p>
          <a:p>
            <a:pPr lvl="1">
              <a:buNone/>
            </a:pPr>
            <a:r>
              <a:rPr lang="en-US" dirty="0" smtClean="0">
                <a:latin typeface="Calibri" pitchFamily="34" charset="0"/>
              </a:rPr>
              <a:t>--host=</a:t>
            </a:r>
            <a:r>
              <a:rPr lang="en-US" i="1" dirty="0" smtClean="0">
                <a:latin typeface="Calibri" pitchFamily="34" charset="0"/>
              </a:rPr>
              <a:t>host</a:t>
            </a:r>
            <a:r>
              <a:rPr lang="en-US" dirty="0" smtClean="0">
                <a:latin typeface="Calibri" pitchFamily="34" charset="0"/>
              </a:rPr>
              <a:t> 	The system where built programs and libraries will run. </a:t>
            </a:r>
          </a:p>
          <a:p>
            <a:pPr lvl="1">
              <a:buNone/>
            </a:pPr>
            <a:r>
              <a:rPr lang="en-US" dirty="0" smtClean="0">
                <a:latin typeface="Calibri" pitchFamily="34" charset="0"/>
              </a:rPr>
              <a:t>--target=</a:t>
            </a:r>
            <a:r>
              <a:rPr lang="en-US" i="1" dirty="0" smtClean="0">
                <a:latin typeface="Calibri" pitchFamily="34" charset="0"/>
              </a:rPr>
              <a:t>target</a:t>
            </a:r>
            <a:r>
              <a:rPr lang="en-US" dirty="0" smtClean="0">
                <a:latin typeface="Calibri" pitchFamily="34" charset="0"/>
              </a:rPr>
              <a:t> 	The system for which the tools will create output</a:t>
            </a:r>
            <a:br>
              <a:rPr lang="en-US" dirty="0" smtClean="0">
                <a:latin typeface="Calibri" pitchFamily="34" charset="0"/>
              </a:rPr>
            </a:br>
            <a:r>
              <a:rPr lang="en-US" dirty="0" smtClean="0">
                <a:latin typeface="Calibri" pitchFamily="34" charset="0"/>
              </a:rPr>
              <a:t>		 when building compiler tools</a:t>
            </a:r>
          </a:p>
          <a:p>
            <a:r>
              <a:rPr lang="en-US" dirty="0" smtClean="0">
                <a:latin typeface="Calibri" pitchFamily="34" charset="0"/>
              </a:rPr>
              <a:t>Environment-setup creates a environment variable with all this information already filled!</a:t>
            </a:r>
          </a:p>
          <a:p>
            <a:r>
              <a:rPr lang="en-US" dirty="0" smtClean="0">
                <a:latin typeface="Calibri" pitchFamily="34" charset="0"/>
              </a:rPr>
              <a:t>And of course, the PATH must be defined.</a:t>
            </a:r>
          </a:p>
          <a:p>
            <a:pPr marL="0" indent="0">
              <a:buNone/>
            </a:pPr>
            <a:endParaRPr lang="en-US" dirty="0">
              <a:latin typeface="Calibri" pitchFamily="34" charset="0"/>
            </a:endParaRPr>
          </a:p>
          <a:p>
            <a:endParaRPr lang="en-US" dirty="0">
              <a:latin typeface="Calibri" pitchFamily="34" charset="0"/>
            </a:endParaRPr>
          </a:p>
        </p:txBody>
      </p:sp>
    </p:spTree>
    <p:extLst>
      <p:ext uri="{BB962C8B-B14F-4D97-AF65-F5344CB8AC3E}">
        <p14:creationId xmlns="" xmlns:p14="http://schemas.microsoft.com/office/powerpoint/2010/main" val="4256472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8458200" cy="814388"/>
          </a:xfrm>
        </p:spPr>
        <p:txBody>
          <a:bodyPr/>
          <a:lstStyle/>
          <a:p>
            <a:pPr algn="ctr"/>
            <a:r>
              <a:rPr lang="en-US" dirty="0" smtClean="0"/>
              <a:t>Configure Help</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t="1832"/>
          <a:stretch>
            <a:fillRect/>
          </a:stretch>
        </p:blipFill>
        <p:spPr bwMode="auto">
          <a:xfrm>
            <a:off x="952500" y="1447800"/>
            <a:ext cx="6896100" cy="48996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333375" y="685800"/>
            <a:ext cx="8467725" cy="4935537"/>
          </a:xfrm>
        </p:spPr>
        <p:txBody>
          <a:bodyPr/>
          <a:lstStyle/>
          <a:p>
            <a:pPr>
              <a:buNone/>
            </a:pPr>
            <a:r>
              <a:rPr lang="en-US" dirty="0" smtClean="0"/>
              <a:t>   </a:t>
            </a:r>
            <a:r>
              <a:rPr lang="en-US" b="1" dirty="0" smtClean="0">
                <a:latin typeface="Courier New" pitchFamily="49" charset="0"/>
                <a:cs typeface="Courier New" pitchFamily="49" charset="0"/>
              </a:rPr>
              <a:t>./configure –help </a:t>
            </a:r>
            <a:r>
              <a:rPr lang="en-US" dirty="0" smtClean="0"/>
              <a:t>displays a list of options that a user can use to influence the configuration and building of the piece of software.</a:t>
            </a:r>
            <a:endParaRPr lang="en-US" dirty="0"/>
          </a:p>
        </p:txBody>
      </p:sp>
    </p:spTree>
    <p:extLst>
      <p:ext uri="{BB962C8B-B14F-4D97-AF65-F5344CB8AC3E}">
        <p14:creationId xmlns="" xmlns:p14="http://schemas.microsoft.com/office/powerpoint/2010/main" val="330731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4" y="142875"/>
            <a:ext cx="8759825" cy="814388"/>
          </a:xfrm>
        </p:spPr>
        <p:txBody>
          <a:bodyPr>
            <a:normAutofit fontScale="90000"/>
          </a:bodyPr>
          <a:lstStyle/>
          <a:p>
            <a:r>
              <a:rPr lang="en-US" dirty="0" smtClean="0"/>
              <a:t>Configure: Important Environment Variables</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90600" y="1524000"/>
            <a:ext cx="727642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45229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685925"/>
          </a:xfrm>
        </p:spPr>
        <p:txBody>
          <a:bodyPr/>
          <a:lstStyle/>
          <a:p>
            <a:pPr algn="ctr"/>
            <a:r>
              <a:rPr lang="en-US" dirty="0" smtClean="0"/>
              <a:t>Toolchain for ARM of Sitara Devices</a:t>
            </a:r>
            <a:br>
              <a:rPr lang="en-US" dirty="0" smtClean="0"/>
            </a:br>
            <a:r>
              <a:rPr lang="en-US" sz="2800" dirty="0" smtClean="0"/>
              <a:t>Applicable to other ARM-based devices, as well</a:t>
            </a:r>
            <a:endParaRPr lang="en-US" sz="2800" dirty="0"/>
          </a:p>
        </p:txBody>
      </p:sp>
      <p:sp>
        <p:nvSpPr>
          <p:cNvPr id="3" name="Content Placeholder 2"/>
          <p:cNvSpPr>
            <a:spLocks noGrp="1"/>
          </p:cNvSpPr>
          <p:nvPr>
            <p:ph idx="1"/>
          </p:nvPr>
        </p:nvSpPr>
        <p:spPr>
          <a:xfrm>
            <a:off x="304800" y="1828801"/>
            <a:ext cx="8467725" cy="2362200"/>
          </a:xfrm>
        </p:spPr>
        <p:txBody>
          <a:bodyPr>
            <a:normAutofit/>
          </a:bodyPr>
          <a:lstStyle/>
          <a:p>
            <a:r>
              <a:rPr lang="en-US" dirty="0" smtClean="0">
                <a:latin typeface="Calibri" pitchFamily="34" charset="0"/>
              </a:rPr>
              <a:t>A tool chain is a collection of programs used to compile and build applications or libraries and generally includes several additional tools useful for debugging or troubleshooting issues.</a:t>
            </a:r>
            <a:endParaRPr lang="en-US" dirty="0">
              <a:latin typeface="Calibri" pitchFamily="34" charset="0"/>
            </a:endParaRPr>
          </a:p>
          <a:p>
            <a:r>
              <a:rPr lang="en-US" dirty="0" smtClean="0">
                <a:latin typeface="Calibri" pitchFamily="34" charset="0"/>
              </a:rPr>
              <a:t>Starting with SDK 6.0, TI switched from a proprietary code generation tool to the Linaro cross compiler tool chain.</a:t>
            </a:r>
            <a:endParaRPr lang="en-US" dirty="0">
              <a:latin typeface="Calibri" pitchFamily="34" charset="0"/>
            </a:endParaRPr>
          </a:p>
        </p:txBody>
      </p:sp>
    </p:spTree>
    <p:extLst>
      <p:ext uri="{BB962C8B-B14F-4D97-AF65-F5344CB8AC3E}">
        <p14:creationId xmlns="" xmlns:p14="http://schemas.microsoft.com/office/powerpoint/2010/main" val="94424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Feature Selection</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402"/>
          <a:stretch>
            <a:fillRect/>
          </a:stretch>
        </p:blipFill>
        <p:spPr bwMode="auto">
          <a:xfrm>
            <a:off x="914400" y="1600199"/>
            <a:ext cx="7579920" cy="35558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86047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Location</a:t>
            </a:r>
            <a:endParaRPr lang="en-US" dirty="0"/>
          </a:p>
        </p:txBody>
      </p:sp>
      <p:sp>
        <p:nvSpPr>
          <p:cNvPr id="3" name="Content Placeholder 2"/>
          <p:cNvSpPr>
            <a:spLocks noGrp="1"/>
          </p:cNvSpPr>
          <p:nvPr>
            <p:ph idx="1"/>
          </p:nvPr>
        </p:nvSpPr>
        <p:spPr/>
        <p:txBody>
          <a:bodyPr/>
          <a:lstStyle/>
          <a:p>
            <a:r>
              <a:rPr lang="en-US" dirty="0" smtClean="0">
                <a:latin typeface="Calibri" pitchFamily="34" charset="0"/>
              </a:rPr>
              <a:t>By default, </a:t>
            </a:r>
            <a:r>
              <a:rPr lang="en-US" dirty="0" err="1" smtClean="0">
                <a:latin typeface="Calibri" pitchFamily="34" charset="0"/>
              </a:rPr>
              <a:t>autotools</a:t>
            </a:r>
            <a:r>
              <a:rPr lang="en-US" dirty="0" smtClean="0">
                <a:latin typeface="Calibri" pitchFamily="34" charset="0"/>
              </a:rPr>
              <a:t> installs libraries and applications on the host in the local directory.</a:t>
            </a:r>
          </a:p>
          <a:p>
            <a:r>
              <a:rPr lang="en-US" dirty="0" smtClean="0">
                <a:latin typeface="Calibri" pitchFamily="34" charset="0"/>
              </a:rPr>
              <a:t>The user may choose to change the install location; For example, to put it in an NFS directory.</a:t>
            </a:r>
            <a:endParaRPr lang="en-US" dirty="0">
              <a:latin typeface="Calibri" pitchFamily="34" charset="0"/>
            </a:endParaRPr>
          </a:p>
          <a:p>
            <a:r>
              <a:rPr lang="en-US" dirty="0" smtClean="0">
                <a:latin typeface="Calibri" pitchFamily="34" charset="0"/>
              </a:rPr>
              <a:t>The easiest way to accomplish this is by setting the software’s default install location in the </a:t>
            </a:r>
            <a:r>
              <a:rPr lang="en-US" dirty="0" err="1" smtClean="0">
                <a:latin typeface="Calibri" pitchFamily="34" charset="0"/>
              </a:rPr>
              <a:t>autotools</a:t>
            </a:r>
            <a:r>
              <a:rPr lang="en-US" dirty="0" smtClean="0">
                <a:latin typeface="Calibri" pitchFamily="34" charset="0"/>
              </a:rPr>
              <a:t> script</a:t>
            </a:r>
            <a:endParaRPr lang="en-US" dirty="0">
              <a:latin typeface="Calibri" pitchFamily="34" charset="0"/>
            </a:endParaRPr>
          </a:p>
        </p:txBody>
      </p:sp>
    </p:spTree>
    <p:extLst>
      <p:ext uri="{BB962C8B-B14F-4D97-AF65-F5344CB8AC3E}">
        <p14:creationId xmlns="" xmlns:p14="http://schemas.microsoft.com/office/powerpoint/2010/main" val="13654688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Installation Options</a:t>
            </a:r>
            <a:endParaRPr lang="en-US" dirty="0"/>
          </a:p>
        </p:txBody>
      </p:sp>
      <p:grpSp>
        <p:nvGrpSpPr>
          <p:cNvPr id="13" name="Group 12"/>
          <p:cNvGrpSpPr/>
          <p:nvPr/>
        </p:nvGrpSpPr>
        <p:grpSpPr>
          <a:xfrm>
            <a:off x="210723" y="990600"/>
            <a:ext cx="8476077" cy="5188326"/>
            <a:chOff x="168947" y="1524000"/>
            <a:chExt cx="8476077" cy="5188326"/>
          </a:xfrm>
        </p:grpSpPr>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265"/>
            <a:stretch>
              <a:fillRect/>
            </a:stretch>
          </p:blipFill>
          <p:spPr bwMode="auto">
            <a:xfrm>
              <a:off x="168947" y="1524000"/>
              <a:ext cx="6231853" cy="5188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53743" y="1600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53743" y="2362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63343" y="1600200"/>
              <a:ext cx="0" cy="762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524000"/>
              <a:ext cx="1371850" cy="923330"/>
            </a:xfrm>
            <a:prstGeom prst="rect">
              <a:avLst/>
            </a:prstGeom>
            <a:noFill/>
          </p:spPr>
          <p:txBody>
            <a:bodyPr wrap="none" rtlCol="0">
              <a:spAutoFit/>
            </a:bodyPr>
            <a:lstStyle/>
            <a:p>
              <a:r>
                <a:rPr lang="en-US" dirty="0" smtClean="0"/>
                <a:t>Default root </a:t>
              </a:r>
            </a:p>
            <a:p>
              <a:r>
                <a:rPr lang="en-US" dirty="0" smtClean="0"/>
                <a:t>Installation </a:t>
              </a:r>
            </a:p>
            <a:p>
              <a:r>
                <a:rPr lang="en-US" dirty="0" smtClean="0"/>
                <a:t>directory</a:t>
              </a:r>
              <a:endParaRPr lang="en-US" dirty="0"/>
            </a:p>
          </p:txBody>
        </p:sp>
        <p:cxnSp>
          <p:nvCxnSpPr>
            <p:cNvPr id="12" name="Straight Connector 11"/>
            <p:cNvCxnSpPr/>
            <p:nvPr/>
          </p:nvCxnSpPr>
          <p:spPr>
            <a:xfrm>
              <a:off x="5105400" y="3505200"/>
              <a:ext cx="1219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3505200"/>
              <a:ext cx="0" cy="320712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0" y="6712326"/>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0206" y="4739431"/>
              <a:ext cx="2144818" cy="369332"/>
            </a:xfrm>
            <a:prstGeom prst="rect">
              <a:avLst/>
            </a:prstGeom>
            <a:noFill/>
          </p:spPr>
          <p:txBody>
            <a:bodyPr wrap="none" rtlCol="0">
              <a:spAutoFit/>
            </a:bodyPr>
            <a:lstStyle/>
            <a:p>
              <a:r>
                <a:rPr lang="en-US" dirty="0" smtClean="0"/>
                <a:t>Usually don’t change</a:t>
              </a:r>
              <a:endParaRPr lang="en-US" dirty="0"/>
            </a:p>
          </p:txBody>
        </p:sp>
      </p:grpSp>
    </p:spTree>
    <p:extLst>
      <p:ext uri="{BB962C8B-B14F-4D97-AF65-F5344CB8AC3E}">
        <p14:creationId xmlns="" xmlns:p14="http://schemas.microsoft.com/office/powerpoint/2010/main" val="815468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Prefix Option</a:t>
            </a:r>
            <a:endParaRPr lang="en-US" dirty="0"/>
          </a:p>
        </p:txBody>
      </p:sp>
      <p:sp>
        <p:nvSpPr>
          <p:cNvPr id="3" name="Content Placeholder 2"/>
          <p:cNvSpPr>
            <a:spLocks noGrp="1"/>
          </p:cNvSpPr>
          <p:nvPr>
            <p:ph idx="1"/>
          </p:nvPr>
        </p:nvSpPr>
        <p:spPr/>
        <p:txBody>
          <a:bodyPr/>
          <a:lstStyle/>
          <a:p>
            <a:r>
              <a:rPr lang="en-US" dirty="0" smtClean="0">
                <a:latin typeface="Calibri" pitchFamily="34" charset="0"/>
              </a:rPr>
              <a:t>By using the configure prefix option you can alter the default location where configure installs libraries and applications.</a:t>
            </a:r>
          </a:p>
          <a:p>
            <a:r>
              <a:rPr lang="en-US" dirty="0" smtClean="0">
                <a:latin typeface="Calibri" pitchFamily="34" charset="0"/>
              </a:rPr>
              <a:t>The syntax is </a:t>
            </a:r>
            <a:r>
              <a:rPr lang="en-US" sz="1800" b="1" dirty="0" smtClean="0">
                <a:latin typeface="Courier New" pitchFamily="49" charset="0"/>
                <a:cs typeface="Courier New" pitchFamily="49" charset="0"/>
              </a:rPr>
              <a:t>./configure --prefix=&lt;new install location&gt;</a:t>
            </a:r>
            <a:endParaRPr lang="en-US" sz="1800" b="1" dirty="0">
              <a:latin typeface="Courier New" pitchFamily="49" charset="0"/>
              <a:cs typeface="Courier New" pitchFamily="49" charset="0"/>
            </a:endParaRPr>
          </a:p>
        </p:txBody>
      </p:sp>
    </p:spTree>
    <p:extLst>
      <p:ext uri="{BB962C8B-B14F-4D97-AF65-F5344CB8AC3E}">
        <p14:creationId xmlns="" xmlns:p14="http://schemas.microsoft.com/office/powerpoint/2010/main" val="1606047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the Target</a:t>
            </a:r>
            <a:endParaRPr lang="en-US" dirty="0"/>
          </a:p>
        </p:txBody>
      </p:sp>
      <p:sp>
        <p:nvSpPr>
          <p:cNvPr id="3" name="Content Placeholder 2"/>
          <p:cNvSpPr>
            <a:spLocks noGrp="1"/>
          </p:cNvSpPr>
          <p:nvPr>
            <p:ph idx="1"/>
          </p:nvPr>
        </p:nvSpPr>
        <p:spPr/>
        <p:txBody>
          <a:bodyPr/>
          <a:lstStyle/>
          <a:p>
            <a:r>
              <a:rPr lang="en-US" dirty="0" smtClean="0">
                <a:latin typeface="Calibri" pitchFamily="34" charset="0"/>
              </a:rPr>
              <a:t>Dynamically-linked libraries and headers that are used by applications must be in the filesystem of the target.</a:t>
            </a:r>
          </a:p>
          <a:p>
            <a:r>
              <a:rPr lang="en-US" dirty="0" smtClean="0">
                <a:latin typeface="Calibri" pitchFamily="34" charset="0"/>
              </a:rPr>
              <a:t>If the libraries (and the headers) are in the cross-compiler system, they may not be visible to the target.</a:t>
            </a:r>
          </a:p>
          <a:p>
            <a:r>
              <a:rPr lang="en-US" dirty="0" smtClean="0">
                <a:latin typeface="Calibri" pitchFamily="34" charset="0"/>
              </a:rPr>
              <a:t>The user must copy the contents of the directory that includes the libraries and headers into the file system of the target (either ramfs, or mount, or any other file system location).</a:t>
            </a:r>
          </a:p>
        </p:txBody>
      </p:sp>
    </p:spTree>
    <p:extLst>
      <p:ext uri="{BB962C8B-B14F-4D97-AF65-F5344CB8AC3E}">
        <p14:creationId xmlns="" xmlns:p14="http://schemas.microsoft.com/office/powerpoint/2010/main" val="2857472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Native Compiling</a:t>
            </a:r>
            <a:endParaRPr lang="en-US" dirty="0"/>
          </a:p>
        </p:txBody>
      </p:sp>
      <p:sp>
        <p:nvSpPr>
          <p:cNvPr id="3" name="Content Placeholder 2"/>
          <p:cNvSpPr>
            <a:spLocks noGrp="1"/>
          </p:cNvSpPr>
          <p:nvPr>
            <p:ph idx="1"/>
          </p:nvPr>
        </p:nvSpPr>
        <p:spPr/>
        <p:txBody>
          <a:bodyPr>
            <a:normAutofit/>
          </a:bodyPr>
          <a:lstStyle/>
          <a:p>
            <a:r>
              <a:rPr lang="en-US" dirty="0" smtClean="0">
                <a:latin typeface="Calibri" pitchFamily="34" charset="0"/>
              </a:rPr>
              <a:t>Native compiling refers to building the executable on the target (e.g., the same machine on which the code will run).</a:t>
            </a:r>
          </a:p>
          <a:p>
            <a:r>
              <a:rPr lang="en-US" dirty="0" smtClean="0">
                <a:latin typeface="Calibri" pitchFamily="34" charset="0"/>
              </a:rPr>
              <a:t>Benefits:</a:t>
            </a:r>
          </a:p>
          <a:p>
            <a:pPr lvl="1"/>
            <a:r>
              <a:rPr lang="en-US" dirty="0" smtClean="0">
                <a:latin typeface="Calibri" pitchFamily="34" charset="0"/>
              </a:rPr>
              <a:t>NO host contamination</a:t>
            </a:r>
          </a:p>
          <a:p>
            <a:pPr lvl="1"/>
            <a:r>
              <a:rPr lang="en-US" dirty="0" smtClean="0">
                <a:latin typeface="Calibri" pitchFamily="34" charset="0"/>
              </a:rPr>
              <a:t>Native compiling is simpler and requires less configuration and settings.</a:t>
            </a:r>
            <a:endParaRPr lang="en-US" dirty="0">
              <a:latin typeface="Calibri" pitchFamily="34" charset="0"/>
            </a:endParaRPr>
          </a:p>
          <a:p>
            <a:r>
              <a:rPr lang="en-US" dirty="0" smtClean="0">
                <a:latin typeface="Calibri" pitchFamily="34" charset="0"/>
              </a:rPr>
              <a:t>Draw Backs:</a:t>
            </a:r>
          </a:p>
          <a:p>
            <a:pPr lvl="1"/>
            <a:r>
              <a:rPr lang="en-US" dirty="0" smtClean="0">
                <a:latin typeface="Calibri" pitchFamily="34" charset="0"/>
              </a:rPr>
              <a:t>Building on the target can be slower than building on a PC.</a:t>
            </a:r>
          </a:p>
          <a:p>
            <a:pPr lvl="2"/>
            <a:r>
              <a:rPr lang="en-US" dirty="0" smtClean="0">
                <a:latin typeface="Calibri" pitchFamily="34" charset="0"/>
              </a:rPr>
              <a:t>Building Qt on a PC takes about 3+ hours.</a:t>
            </a:r>
          </a:p>
          <a:p>
            <a:pPr lvl="2"/>
            <a:r>
              <a:rPr lang="en-US" dirty="0" smtClean="0">
                <a:latin typeface="Calibri" pitchFamily="34" charset="0"/>
              </a:rPr>
              <a:t>Building it on the Beaglebone can take 14+ hrs</a:t>
            </a:r>
          </a:p>
          <a:p>
            <a:pPr lvl="1"/>
            <a:r>
              <a:rPr lang="en-US" dirty="0" smtClean="0">
                <a:latin typeface="Calibri" pitchFamily="34" charset="0"/>
              </a:rPr>
              <a:t>Compiling may fail due to a lack of memory.</a:t>
            </a:r>
          </a:p>
          <a:p>
            <a:pPr lvl="1"/>
            <a:r>
              <a:rPr lang="en-US" dirty="0" smtClean="0">
                <a:latin typeface="Calibri" pitchFamily="34" charset="0"/>
              </a:rPr>
              <a:t>Some distributions do not provide the </a:t>
            </a:r>
            <a:r>
              <a:rPr lang="en-US" dirty="0" err="1" smtClean="0">
                <a:latin typeface="Calibri" pitchFamily="34" charset="0"/>
              </a:rPr>
              <a:t>toolchain</a:t>
            </a:r>
            <a:r>
              <a:rPr lang="en-US" dirty="0" smtClean="0">
                <a:latin typeface="Calibri" pitchFamily="34" charset="0"/>
              </a:rPr>
              <a:t>, so native compiling is not an option.</a:t>
            </a:r>
          </a:p>
          <a:p>
            <a:pPr lvl="1"/>
            <a:endParaRPr lang="en-US" dirty="0" smtClean="0">
              <a:latin typeface="Calibri" pitchFamily="34" charset="0"/>
            </a:endParaRPr>
          </a:p>
        </p:txBody>
      </p:sp>
    </p:spTree>
    <p:extLst>
      <p:ext uri="{BB962C8B-B14F-4D97-AF65-F5344CB8AC3E}">
        <p14:creationId xmlns="" xmlns:p14="http://schemas.microsoft.com/office/powerpoint/2010/main" val="57184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Approach: Yocto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Calibri" pitchFamily="34" charset="0"/>
              </a:rPr>
              <a:t>Open embedded/Yocto project is used to create a distribution file system for any architecture:</a:t>
            </a:r>
          </a:p>
          <a:p>
            <a:pPr marL="457200" indent="-457200"/>
            <a:r>
              <a:rPr lang="en-US" dirty="0" smtClean="0">
                <a:latin typeface="Calibri" pitchFamily="34" charset="0"/>
              </a:rPr>
              <a:t>Recipe scripts contain </a:t>
            </a:r>
            <a:r>
              <a:rPr lang="en-US" dirty="0">
                <a:latin typeface="Calibri" pitchFamily="34" charset="0"/>
              </a:rPr>
              <a:t>all the information </a:t>
            </a:r>
            <a:r>
              <a:rPr lang="en-US" dirty="0" smtClean="0">
                <a:latin typeface="Calibri" pitchFamily="34" charset="0"/>
              </a:rPr>
              <a:t>that is required </a:t>
            </a:r>
            <a:r>
              <a:rPr lang="en-US" dirty="0">
                <a:latin typeface="Calibri" pitchFamily="34" charset="0"/>
              </a:rPr>
              <a:t>to build applications </a:t>
            </a:r>
            <a:r>
              <a:rPr lang="en-US" dirty="0" smtClean="0">
                <a:latin typeface="Calibri" pitchFamily="34" charset="0"/>
              </a:rPr>
              <a:t>and </a:t>
            </a:r>
            <a:r>
              <a:rPr lang="en-US" dirty="0">
                <a:latin typeface="Calibri" pitchFamily="34" charset="0"/>
              </a:rPr>
              <a:t>libraries.</a:t>
            </a:r>
          </a:p>
          <a:p>
            <a:pPr marL="457200" indent="-457200"/>
            <a:r>
              <a:rPr lang="en-US" dirty="0" smtClean="0">
                <a:latin typeface="Calibri" pitchFamily="34" charset="0"/>
              </a:rPr>
              <a:t>There are over 2000</a:t>
            </a:r>
            <a:r>
              <a:rPr lang="en-US" dirty="0">
                <a:latin typeface="Calibri" pitchFamily="34" charset="0"/>
              </a:rPr>
              <a:t> </a:t>
            </a:r>
            <a:r>
              <a:rPr lang="en-US" dirty="0" smtClean="0">
                <a:latin typeface="Calibri" pitchFamily="34" charset="0"/>
              </a:rPr>
              <a:t>recipes for different systems</a:t>
            </a:r>
          </a:p>
          <a:p>
            <a:pPr>
              <a:buNone/>
            </a:pPr>
            <a:endParaRPr lang="en-US" dirty="0" smtClean="0">
              <a:latin typeface="Calibri" pitchFamily="34" charset="0"/>
            </a:endParaRPr>
          </a:p>
          <a:p>
            <a:pPr>
              <a:buNone/>
            </a:pPr>
            <a:r>
              <a:rPr lang="en-US" dirty="0" smtClean="0">
                <a:latin typeface="Calibri" pitchFamily="34" charset="0"/>
              </a:rPr>
              <a:t>Benefits:</a:t>
            </a:r>
          </a:p>
          <a:p>
            <a:pPr marL="457200" indent="-457200"/>
            <a:r>
              <a:rPr lang="en-US" dirty="0" smtClean="0">
                <a:latin typeface="Calibri" pitchFamily="34" charset="0"/>
              </a:rPr>
              <a:t>Open embedded makes handling dependencies simple.</a:t>
            </a:r>
          </a:p>
          <a:p>
            <a:pPr marL="457200" indent="-457200"/>
            <a:r>
              <a:rPr lang="en-US" dirty="0">
                <a:latin typeface="Calibri" pitchFamily="34" charset="0"/>
              </a:rPr>
              <a:t>Easy updating or </a:t>
            </a:r>
            <a:r>
              <a:rPr lang="en-US" dirty="0" smtClean="0">
                <a:latin typeface="Calibri" pitchFamily="34" charset="0"/>
              </a:rPr>
              <a:t>upgrading software </a:t>
            </a:r>
          </a:p>
          <a:p>
            <a:pPr marL="457200" indent="-457200"/>
            <a:r>
              <a:rPr lang="en-US" dirty="0" smtClean="0">
                <a:latin typeface="Calibri" pitchFamily="34" charset="0"/>
              </a:rPr>
              <a:t>Reproducing the entire file system is easy.</a:t>
            </a:r>
          </a:p>
          <a:p>
            <a:pPr marL="457200" indent="-457200"/>
            <a:r>
              <a:rPr lang="en-US" dirty="0" smtClean="0">
                <a:latin typeface="Calibri" pitchFamily="34" charset="0"/>
              </a:rPr>
              <a:t>Sitara provides a good starting point to use.</a:t>
            </a:r>
          </a:p>
          <a:p>
            <a:pPr marL="457200" indent="-457200"/>
            <a:r>
              <a:rPr lang="en-US" dirty="0" smtClean="0">
                <a:latin typeface="Calibri" pitchFamily="34" charset="0"/>
              </a:rPr>
              <a:t>Handles license restrictions for you easily!</a:t>
            </a:r>
          </a:p>
          <a:p>
            <a:pPr marL="457200" indent="-457200"/>
            <a:r>
              <a:rPr lang="en-US" dirty="0" smtClean="0">
                <a:latin typeface="Calibri" pitchFamily="34" charset="0"/>
              </a:rPr>
              <a:t>FREE</a:t>
            </a:r>
          </a:p>
          <a:p>
            <a:pPr marL="804862" lvl="1" indent="-457200">
              <a:buFont typeface="+mj-lt"/>
              <a:buAutoNum type="arabicPeriod"/>
            </a:pPr>
            <a:endParaRPr lang="en-US" dirty="0" smtClean="0">
              <a:latin typeface="Calibri" pitchFamily="34" charset="0"/>
            </a:endParaRPr>
          </a:p>
          <a:p>
            <a:pPr lvl="1"/>
            <a:endParaRPr lang="en-US" dirty="0" smtClean="0">
              <a:latin typeface="Calibri" pitchFamily="34" charset="0"/>
            </a:endParaRPr>
          </a:p>
        </p:txBody>
      </p:sp>
    </p:spTree>
    <p:extLst>
      <p:ext uri="{BB962C8B-B14F-4D97-AF65-F5344CB8AC3E}">
        <p14:creationId xmlns="" xmlns:p14="http://schemas.microsoft.com/office/powerpoint/2010/main" val="2736878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Approach: </a:t>
            </a:r>
            <a:r>
              <a:rPr lang="en-US" dirty="0" err="1" smtClean="0"/>
              <a:t>Yocto</a:t>
            </a:r>
            <a:r>
              <a:rPr lang="en-US" dirty="0" smtClean="0"/>
              <a:t> </a:t>
            </a:r>
            <a:endParaRPr lang="en-US" dirty="0"/>
          </a:p>
        </p:txBody>
      </p:sp>
      <p:sp>
        <p:nvSpPr>
          <p:cNvPr id="3" name="Content Placeholder 2"/>
          <p:cNvSpPr>
            <a:spLocks noGrp="1"/>
          </p:cNvSpPr>
          <p:nvPr>
            <p:ph idx="1"/>
          </p:nvPr>
        </p:nvSpPr>
        <p:spPr>
          <a:xfrm>
            <a:off x="2667000" y="990600"/>
            <a:ext cx="3429000" cy="465137"/>
          </a:xfrm>
        </p:spPr>
        <p:txBody>
          <a:bodyPr>
            <a:normAutofit fontScale="70000" lnSpcReduction="20000"/>
          </a:bodyPr>
          <a:lstStyle/>
          <a:p>
            <a:pPr marL="0" indent="0">
              <a:buNone/>
            </a:pPr>
            <a:r>
              <a:rPr lang="en-US" sz="2800" dirty="0" smtClean="0">
                <a:solidFill>
                  <a:srgbClr val="0070C0"/>
                </a:solidFill>
                <a:latin typeface="Calibri" pitchFamily="34" charset="0"/>
                <a:hlinkClick r:id="rId3"/>
              </a:rPr>
              <a:t>http://www.yoctoproject.org</a:t>
            </a:r>
            <a:endParaRPr lang="en-US" sz="2800" dirty="0" smtClean="0">
              <a:solidFill>
                <a:srgbClr val="0070C0"/>
              </a:solidFill>
              <a:latin typeface="Calibri" pitchFamily="34" charset="0"/>
            </a:endParaRPr>
          </a:p>
          <a:p>
            <a:pPr marL="0" indent="0">
              <a:buNone/>
            </a:pPr>
            <a:endParaRPr lang="en-US" dirty="0" smtClean="0"/>
          </a:p>
        </p:txBody>
      </p:sp>
      <p:pic>
        <p:nvPicPr>
          <p:cNvPr id="409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1000" y="1905000"/>
            <a:ext cx="7994778" cy="398013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4" descr="yocto-project-transp.png"/>
          <p:cNvPicPr>
            <a:picLocks noChangeAspect="1"/>
          </p:cNvPicPr>
          <p:nvPr/>
        </p:nvPicPr>
        <p:blipFill>
          <a:blip r:embed="rId5" cstate="print"/>
          <a:stretch>
            <a:fillRect/>
          </a:stretch>
        </p:blipFill>
        <p:spPr>
          <a:xfrm>
            <a:off x="762000" y="914400"/>
            <a:ext cx="1639827" cy="621793"/>
          </a:xfrm>
          <a:prstGeom prst="rect">
            <a:avLst/>
          </a:prstGeom>
        </p:spPr>
      </p:pic>
    </p:spTree>
    <p:extLst>
      <p:ext uri="{BB962C8B-B14F-4D97-AF65-F5344CB8AC3E}">
        <p14:creationId xmlns="" xmlns:p14="http://schemas.microsoft.com/office/powerpoint/2010/main" val="2110354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For More Information</a:t>
            </a:r>
            <a:endParaRPr lang="en-US" dirty="0"/>
          </a:p>
        </p:txBody>
      </p:sp>
      <p:sp>
        <p:nvSpPr>
          <p:cNvPr id="79875" name="Rectangle 3"/>
          <p:cNvSpPr>
            <a:spLocks noGrp="1" noChangeArrowheads="1"/>
          </p:cNvSpPr>
          <p:nvPr>
            <p:ph type="body" idx="1"/>
          </p:nvPr>
        </p:nvSpPr>
        <p:spPr>
          <a:xfrm>
            <a:off x="609600" y="1219200"/>
            <a:ext cx="7924800" cy="4876800"/>
          </a:xfrm>
        </p:spPr>
        <p:txBody>
          <a:bodyPr/>
          <a:lstStyle/>
          <a:p>
            <a:r>
              <a:rPr lang="en-US" sz="2400" dirty="0" err="1" smtClean="0"/>
              <a:t>Sitara</a:t>
            </a:r>
            <a:r>
              <a:rPr lang="en-US" sz="2400" dirty="0" smtClean="0"/>
              <a:t> Linux Software Developer's Guide:</a:t>
            </a:r>
            <a:br>
              <a:rPr lang="en-US" sz="2400" dirty="0" smtClean="0"/>
            </a:br>
            <a:r>
              <a:rPr lang="en-US" sz="2400" dirty="0" smtClean="0">
                <a:hlinkClick r:id="rId3"/>
              </a:rPr>
              <a:t>http://</a:t>
            </a:r>
            <a:r>
              <a:rPr lang="en-US" sz="2400" dirty="0" err="1" smtClean="0">
                <a:hlinkClick r:id="rId3"/>
              </a:rPr>
              <a:t>processors.wiki.ti.com</a:t>
            </a:r>
            <a:r>
              <a:rPr lang="en-US" sz="2400" dirty="0" smtClean="0">
                <a:hlinkClick r:id="rId3"/>
              </a:rPr>
              <a:t>/</a:t>
            </a:r>
            <a:r>
              <a:rPr lang="en-US" sz="2400" dirty="0" err="1" smtClean="0">
                <a:hlinkClick r:id="rId3"/>
              </a:rPr>
              <a:t>index.php</a:t>
            </a:r>
            <a:r>
              <a:rPr lang="en-US" sz="2400" dirty="0" smtClean="0">
                <a:hlinkClick r:id="rId3"/>
              </a:rPr>
              <a:t>/</a:t>
            </a:r>
            <a:r>
              <a:rPr lang="en-US" sz="2400" dirty="0" err="1" smtClean="0">
                <a:hlinkClick r:id="rId3"/>
              </a:rPr>
              <a:t>Sitara_Linux_Software_Developer’s_Guide</a:t>
            </a:r>
            <a:r>
              <a:rPr lang="en-US" sz="2400" dirty="0" smtClean="0"/>
              <a:t> </a:t>
            </a:r>
          </a:p>
          <a:p>
            <a:r>
              <a:rPr lang="en-US" sz="2400" dirty="0" err="1" smtClean="0"/>
              <a:t>Sitara</a:t>
            </a:r>
            <a:r>
              <a:rPr lang="en-US" sz="2400" dirty="0" smtClean="0"/>
              <a:t> Linux SDK GCC </a:t>
            </a:r>
            <a:r>
              <a:rPr lang="en-US" sz="2400" dirty="0" err="1" smtClean="0"/>
              <a:t>Toolchain</a:t>
            </a:r>
            <a:r>
              <a:rPr lang="en-US" sz="2400" dirty="0" smtClean="0"/>
              <a:t>:</a:t>
            </a:r>
            <a:br>
              <a:rPr lang="en-US" sz="2400" dirty="0" smtClean="0"/>
            </a:br>
            <a:r>
              <a:rPr lang="en-US" sz="2400" dirty="0" smtClean="0">
                <a:hlinkClick r:id="rId4"/>
              </a:rPr>
              <a:t>http://processors.wiki.ti.com/index.php/Sitara_Linux_SDK_GCC_Toolchain</a:t>
            </a:r>
            <a:r>
              <a:rPr lang="en-US" sz="2400" dirty="0" smtClean="0"/>
              <a:t> </a:t>
            </a:r>
            <a:endParaRPr lang="en-US" sz="2400" dirty="0"/>
          </a:p>
          <a:p>
            <a:r>
              <a:rPr lang="en-US" sz="2400" dirty="0" smtClean="0"/>
              <a:t>Linux EZ Software Development Kit (EZSDK) for </a:t>
            </a:r>
            <a:r>
              <a:rPr lang="en-US" sz="2400" dirty="0" err="1" smtClean="0"/>
              <a:t>Sitara</a:t>
            </a:r>
            <a:r>
              <a:rPr lang="en-US" sz="2400" dirty="0" smtClean="0"/>
              <a:t> Processors: </a:t>
            </a:r>
            <a:r>
              <a:rPr lang="en-US" sz="2400" dirty="0" smtClean="0">
                <a:hlinkClick r:id="rId5"/>
              </a:rPr>
              <a:t>http://www.ti.com/tool/linuxezsdk-sitara</a:t>
            </a:r>
            <a:r>
              <a:rPr lang="en-US" sz="2400" dirty="0" smtClean="0"/>
              <a:t> </a:t>
            </a:r>
          </a:p>
          <a:p>
            <a:r>
              <a:rPr lang="en-US" sz="2400" dirty="0" smtClean="0"/>
              <a:t>For questions regarding topics covered in this training, visit the support forums at the </a:t>
            </a:r>
            <a:r>
              <a:rPr lang="en-US" sz="2400" dirty="0" smtClean="0">
                <a:hlinkClick r:id="rId6"/>
              </a:rPr>
              <a:t>TI E2E Community</a:t>
            </a:r>
            <a:r>
              <a:rPr lang="en-US" sz="2400" dirty="0" smtClean="0"/>
              <a:t> website.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7763" y="1162050"/>
            <a:ext cx="6848475" cy="4533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787195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Compiling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alibri" pitchFamily="34" charset="0"/>
              </a:rPr>
              <a:t>Cross Compiler definition: A </a:t>
            </a:r>
            <a:r>
              <a:rPr lang="en-US" dirty="0">
                <a:latin typeface="Calibri" pitchFamily="34" charset="0"/>
              </a:rPr>
              <a:t>compiler that can convert instructions into machine code </a:t>
            </a:r>
            <a:r>
              <a:rPr lang="en-US" dirty="0" smtClean="0">
                <a:latin typeface="Calibri" pitchFamily="34" charset="0"/>
              </a:rPr>
              <a:t>for </a:t>
            </a:r>
            <a:r>
              <a:rPr lang="en-US" dirty="0">
                <a:latin typeface="Calibri" pitchFamily="34" charset="0"/>
              </a:rPr>
              <a:t>a computer other than that on which it is </a:t>
            </a:r>
            <a:r>
              <a:rPr lang="en-US" dirty="0" smtClean="0">
                <a:latin typeface="Calibri" pitchFamily="34" charset="0"/>
              </a:rPr>
              <a:t>run.</a:t>
            </a:r>
          </a:p>
          <a:p>
            <a:pPr marL="0" indent="0" algn="ctr">
              <a:buNone/>
            </a:pPr>
            <a:endParaRPr lang="en-US" dirty="0" smtClean="0">
              <a:latin typeface="Calibri" pitchFamily="34" charset="0"/>
            </a:endParaRPr>
          </a:p>
          <a:p>
            <a:pPr marL="0" indent="0">
              <a:buNone/>
            </a:pPr>
            <a:r>
              <a:rPr lang="en-US" dirty="0" smtClean="0">
                <a:latin typeface="Calibri" pitchFamily="34" charset="0"/>
              </a:rPr>
              <a:t>Which of the following are examples of cross compiling?</a:t>
            </a:r>
            <a:endParaRPr lang="en-US" dirty="0">
              <a:latin typeface="Calibri" pitchFamily="34" charset="0"/>
            </a:endParaRPr>
          </a:p>
          <a:p>
            <a:r>
              <a:rPr lang="en-US" dirty="0" smtClean="0">
                <a:latin typeface="Calibri" pitchFamily="34" charset="0"/>
              </a:rPr>
              <a:t>Compiling an application on your Linux laptop to run on your Linux desktop.</a:t>
            </a:r>
          </a:p>
          <a:p>
            <a:r>
              <a:rPr lang="en-US" dirty="0" smtClean="0">
                <a:latin typeface="Calibri" pitchFamily="34" charset="0"/>
              </a:rPr>
              <a:t>Compiling a Windows application on a Macintosh.</a:t>
            </a:r>
          </a:p>
          <a:p>
            <a:r>
              <a:rPr lang="en-US" dirty="0" smtClean="0">
                <a:latin typeface="Calibri" pitchFamily="34" charset="0"/>
              </a:rPr>
              <a:t>Compiling a Linux application on your PC for your Sitara EVM or Beaglebone.</a:t>
            </a:r>
            <a:endParaRPr lang="en-US" dirty="0">
              <a:latin typeface="Calibri" pitchFamily="34" charset="0"/>
            </a:endParaRPr>
          </a:p>
        </p:txBody>
      </p:sp>
      <p:pic>
        <p:nvPicPr>
          <p:cNvPr id="1026"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 y="2971800"/>
            <a:ext cx="457200" cy="4572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 descr="http://www.clipartbest.com/cliparts/yco/6Mq/yco6MqgcE.jpe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7650" y="2590800"/>
            <a:ext cx="376052" cy="376052"/>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7650" y="3352800"/>
            <a:ext cx="457200" cy="457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2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42963" y="2495550"/>
            <a:ext cx="7458075" cy="1866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8086527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pPr algn="ctr"/>
            <a:r>
              <a:rPr lang="en-US" dirty="0" smtClean="0"/>
              <a:t>From the configure file </a:t>
            </a:r>
            <a:endParaRPr lang="en-US" dirty="0"/>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47800" y="1447800"/>
            <a:ext cx="5795963" cy="464641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904874"/>
            <a:ext cx="7229475" cy="333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0945714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using vi .config</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76338" y="914400"/>
            <a:ext cx="6791325" cy="4219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1828800" y="5791200"/>
            <a:ext cx="4365298" cy="369332"/>
          </a:xfrm>
          <a:prstGeom prst="rect">
            <a:avLst/>
          </a:prstGeom>
          <a:noFill/>
        </p:spPr>
        <p:txBody>
          <a:bodyPr wrap="none" rtlCol="0">
            <a:spAutoFit/>
          </a:bodyPr>
          <a:lstStyle/>
          <a:p>
            <a:r>
              <a:rPr lang="en-US" dirty="0" smtClean="0"/>
              <a:t>Then you have to “make oldconfig” again</a:t>
            </a:r>
            <a:endParaRPr lang="en-US" dirty="0"/>
          </a:p>
        </p:txBody>
      </p:sp>
    </p:spTree>
    <p:extLst>
      <p:ext uri="{BB962C8B-B14F-4D97-AF65-F5344CB8AC3E}">
        <p14:creationId xmlns="" xmlns:p14="http://schemas.microsoft.com/office/powerpoint/2010/main" val="1748435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without the right PATH</a:t>
            </a:r>
            <a:endParaRPr lang="en-US" dirty="0"/>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4863" y="3062288"/>
            <a:ext cx="7534275" cy="733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261976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Issues with Cross Compiling</a:t>
            </a:r>
            <a:endParaRPr lang="en-US" dirty="0"/>
          </a:p>
        </p:txBody>
      </p:sp>
      <p:sp>
        <p:nvSpPr>
          <p:cNvPr id="3" name="Content Placeholder 2"/>
          <p:cNvSpPr>
            <a:spLocks noGrp="1"/>
          </p:cNvSpPr>
          <p:nvPr>
            <p:ph idx="1"/>
          </p:nvPr>
        </p:nvSpPr>
        <p:spPr/>
        <p:txBody>
          <a:bodyPr/>
          <a:lstStyle/>
          <a:p>
            <a:pPr marL="0" indent="0">
              <a:buNone/>
            </a:pPr>
            <a:r>
              <a:rPr lang="en-US" dirty="0" smtClean="0"/>
              <a:t>Cross compiling problems are when:</a:t>
            </a:r>
          </a:p>
          <a:p>
            <a:pPr marL="457200" indent="-457200">
              <a:buFont typeface="+mj-lt"/>
              <a:buAutoNum type="arabicPeriod"/>
            </a:pPr>
            <a:r>
              <a:rPr lang="en-US" dirty="0"/>
              <a:t>Cross compiling is less common than natively </a:t>
            </a:r>
            <a:r>
              <a:rPr lang="en-US" dirty="0" smtClean="0"/>
              <a:t>compiling</a:t>
            </a:r>
          </a:p>
          <a:p>
            <a:pPr marL="457200" indent="-457200">
              <a:buFont typeface="+mj-lt"/>
              <a:buAutoNum type="arabicPeriod"/>
            </a:pPr>
            <a:r>
              <a:rPr lang="en-US" dirty="0" smtClean="0"/>
              <a:t>Programs aren’t developed to be portable.</a:t>
            </a:r>
          </a:p>
          <a:p>
            <a:pPr marL="457200" indent="-457200">
              <a:buFont typeface="+mj-lt"/>
              <a:buAutoNum type="arabicPeriod"/>
            </a:pPr>
            <a:r>
              <a:rPr lang="en-US" dirty="0" smtClean="0"/>
              <a:t>Programs may require host tools to be build before the actual application or library can be built:</a:t>
            </a:r>
          </a:p>
          <a:p>
            <a:pPr marL="804862" lvl="1" indent="-457200">
              <a:buFont typeface="+mj-lt"/>
              <a:buAutoNum type="arabicPeriod"/>
            </a:pPr>
            <a:r>
              <a:rPr lang="en-US" dirty="0" smtClean="0"/>
              <a:t>Example: Qt and Python</a:t>
            </a:r>
          </a:p>
          <a:p>
            <a:pPr marL="457200" indent="-457200">
              <a:buFont typeface="+mj-lt"/>
              <a:buAutoNum type="arabicPeriod"/>
            </a:pPr>
            <a:r>
              <a:rPr lang="en-US" dirty="0" smtClean="0"/>
              <a:t>Programs uses some build system that isn’t cross compiling friendly.</a:t>
            </a:r>
          </a:p>
          <a:p>
            <a:pPr marL="457200" indent="-457200">
              <a:buFont typeface="+mj-lt"/>
              <a:buAutoNum type="arabicPeriod"/>
            </a:pPr>
            <a:r>
              <a:rPr lang="en-US" dirty="0" smtClean="0"/>
              <a:t>Developer doesn’t follow the proper standard for the build system to make things portable.</a:t>
            </a:r>
          </a:p>
          <a:p>
            <a:pPr marL="457200" indent="-457200">
              <a:buFont typeface="+mj-lt"/>
              <a:buAutoNum type="arabicPeriod"/>
            </a:pPr>
            <a:r>
              <a:rPr lang="en-US" dirty="0" smtClean="0"/>
              <a:t>For each large application or library it may take different steps to compile successfully.</a:t>
            </a:r>
          </a:p>
        </p:txBody>
      </p:sp>
    </p:spTree>
    <p:extLst>
      <p:ext uri="{BB962C8B-B14F-4D97-AF65-F5344CB8AC3E}">
        <p14:creationId xmlns="" xmlns:p14="http://schemas.microsoft.com/office/powerpoint/2010/main" val="767423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graphicFrame>
        <p:nvGraphicFramePr>
          <p:cNvPr id="5" name="Object 4"/>
          <p:cNvGraphicFramePr>
            <a:graphicFrameLocks noChangeAspect="1"/>
          </p:cNvGraphicFramePr>
          <p:nvPr>
            <p:extLst>
              <p:ext uri="{D42A27DB-BD31-4B8C-83A1-F6EECF244321}">
                <p14:modId xmlns="" xmlns:p14="http://schemas.microsoft.com/office/powerpoint/2010/main" val="2285108087"/>
              </p:ext>
            </p:extLst>
          </p:nvPr>
        </p:nvGraphicFramePr>
        <p:xfrm>
          <a:off x="685800" y="1474788"/>
          <a:ext cx="7679248" cy="4240212"/>
        </p:xfrm>
        <a:graphic>
          <a:graphicData uri="http://schemas.openxmlformats.org/presentationml/2006/ole">
            <p:oleObj spid="_x0000_s3094" name="Visio" r:id="rId3" imgW="7076132" imgH="3906736" progId="Visio.Drawing.11">
              <p:embed/>
            </p:oleObj>
          </a:graphicData>
        </a:graphic>
      </p:graphicFrame>
    </p:spTree>
    <p:extLst>
      <p:ext uri="{BB962C8B-B14F-4D97-AF65-F5344CB8AC3E}">
        <p14:creationId xmlns="" xmlns:p14="http://schemas.microsoft.com/office/powerpoint/2010/main" val="77668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sp>
        <p:nvSpPr>
          <p:cNvPr id="3" name="Content Placeholder 2"/>
          <p:cNvSpPr>
            <a:spLocks noGrp="1"/>
          </p:cNvSpPr>
          <p:nvPr>
            <p:ph idx="1"/>
          </p:nvPr>
        </p:nvSpPr>
        <p:spPr>
          <a:xfrm>
            <a:off x="333375" y="1185863"/>
            <a:ext cx="8467725" cy="3767137"/>
          </a:xfrm>
        </p:spPr>
        <p:txBody>
          <a:bodyPr/>
          <a:lstStyle/>
          <a:p>
            <a:r>
              <a:rPr lang="en-US" dirty="0" smtClean="0">
                <a:latin typeface="Calibri" pitchFamily="34" charset="0"/>
              </a:rPr>
              <a:t>Adding the path to the environment allows simpler use of the tool chain by calling the commands directly instead of having to specify the entire path.</a:t>
            </a:r>
          </a:p>
          <a:p>
            <a:r>
              <a:rPr lang="en-US" dirty="0" smtClean="0">
                <a:latin typeface="Calibri" pitchFamily="34" charset="0"/>
              </a:rPr>
              <a:t>Adding the </a:t>
            </a:r>
            <a:r>
              <a:rPr lang="en-US" dirty="0" err="1" smtClean="0">
                <a:latin typeface="Calibri" pitchFamily="34" charset="0"/>
              </a:rPr>
              <a:t>toolchain</a:t>
            </a:r>
            <a:r>
              <a:rPr lang="en-US" dirty="0" smtClean="0">
                <a:latin typeface="Calibri" pitchFamily="34" charset="0"/>
              </a:rPr>
              <a:t> path to the environment path:</a:t>
            </a:r>
            <a:br>
              <a:rPr lang="en-US" dirty="0" smtClean="0">
                <a:latin typeface="Calibri" pitchFamily="34" charset="0"/>
              </a:rPr>
            </a:br>
            <a:r>
              <a:rPr lang="en-US" sz="1800" b="1" dirty="0" smtClean="0">
                <a:latin typeface="Courier New" pitchFamily="49" charset="0"/>
                <a:cs typeface="Courier New" pitchFamily="49" charset="0"/>
              </a:rPr>
              <a:t>export PATH=&lt;toolchain dir&gt;:$PATH</a:t>
            </a:r>
          </a:p>
          <a:p>
            <a:r>
              <a:rPr lang="en-US" dirty="0" smtClean="0">
                <a:latin typeface="Calibri" pitchFamily="34" charset="0"/>
              </a:rPr>
              <a:t>The simplest way to build an application is by listing the sources and specifying the name of the binary to be generated:</a:t>
            </a:r>
            <a:br>
              <a:rPr lang="en-US" dirty="0" smtClean="0">
                <a:latin typeface="Calibri" pitchFamily="34" charset="0"/>
              </a:rPr>
            </a:br>
            <a:r>
              <a:rPr lang="en-US" sz="1800" b="1" dirty="0" smtClean="0">
                <a:latin typeface="Courier New" pitchFamily="49" charset="0"/>
                <a:cs typeface="Courier New" pitchFamily="49" charset="0"/>
              </a:rPr>
              <a:t>arm-</a:t>
            </a:r>
            <a:r>
              <a:rPr lang="en-US" sz="1800" b="1" dirty="0" err="1" smtClean="0">
                <a:latin typeface="Courier New" pitchFamily="49" charset="0"/>
                <a:cs typeface="Courier New" pitchFamily="49" charset="0"/>
              </a:rPr>
              <a:t>linux</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gnueabihf</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gcc</a:t>
            </a:r>
            <a:r>
              <a:rPr lang="en-US" sz="1800" b="1" dirty="0" smtClean="0">
                <a:latin typeface="Courier New" pitchFamily="49" charset="0"/>
                <a:cs typeface="Courier New" pitchFamily="49" charset="0"/>
              </a:rPr>
              <a:t> &lt;C sources&gt; -o &lt;executable name&gt;</a:t>
            </a:r>
          </a:p>
          <a:p>
            <a:r>
              <a:rPr lang="en-US" dirty="0">
                <a:latin typeface="Calibri" pitchFamily="34" charset="0"/>
              </a:rPr>
              <a:t>O</a:t>
            </a:r>
            <a:r>
              <a:rPr lang="en-US" dirty="0" smtClean="0">
                <a:latin typeface="Calibri" pitchFamily="34" charset="0"/>
              </a:rPr>
              <a:t>ther flags such as the debug can be added:</a:t>
            </a:r>
            <a:br>
              <a:rPr lang="en-US" dirty="0" smtClean="0">
                <a:latin typeface="Calibri" pitchFamily="34" charset="0"/>
              </a:rPr>
            </a:br>
            <a:r>
              <a:rPr lang="en-US" sz="1800" b="1" dirty="0" smtClean="0">
                <a:latin typeface="Courier New" pitchFamily="49" charset="0"/>
                <a:cs typeface="Courier New" pitchFamily="49" charset="0"/>
              </a:rPr>
              <a:t>arm-</a:t>
            </a:r>
            <a:r>
              <a:rPr lang="en-US" sz="1800" b="1" dirty="0" err="1" smtClean="0">
                <a:latin typeface="Courier New" pitchFamily="49" charset="0"/>
                <a:cs typeface="Courier New" pitchFamily="49" charset="0"/>
              </a:rPr>
              <a:t>linux</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gnueabihf</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gcc</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&lt;C sources&gt; </a:t>
            </a:r>
            <a:r>
              <a:rPr lang="en-US" sz="1800" b="1" dirty="0" smtClean="0">
                <a:latin typeface="Courier New" pitchFamily="49" charset="0"/>
                <a:cs typeface="Courier New" pitchFamily="49" charset="0"/>
              </a:rPr>
              <a:t>-g -o </a:t>
            </a:r>
            <a:r>
              <a:rPr lang="en-US" sz="1800" b="1" dirty="0">
                <a:latin typeface="Courier New" pitchFamily="49" charset="0"/>
                <a:cs typeface="Courier New" pitchFamily="49" charset="0"/>
              </a:rPr>
              <a:t>&lt;executable name</a:t>
            </a:r>
            <a:r>
              <a:rPr lang="en-US" sz="1800" b="1" dirty="0" smtClean="0">
                <a:latin typeface="Courier New" pitchFamily="49" charset="0"/>
                <a:cs typeface="Courier New" pitchFamily="49" charset="0"/>
              </a:rPr>
              <a:t>&gt;</a:t>
            </a:r>
            <a:endParaRPr lang="en-US" sz="1800" b="1" dirty="0">
              <a:latin typeface="Courier New" pitchFamily="49" charset="0"/>
              <a:cs typeface="Courier New" pitchFamily="49" charset="0"/>
            </a:endParaRPr>
          </a:p>
          <a:p>
            <a:pPr marL="341312" lvl="1" indent="0">
              <a:buNone/>
            </a:pPr>
            <a:endParaRPr lang="en-US" dirty="0"/>
          </a:p>
        </p:txBody>
      </p:sp>
    </p:spTree>
    <p:extLst>
      <p:ext uri="{BB962C8B-B14F-4D97-AF65-F5344CB8AC3E}">
        <p14:creationId xmlns="" xmlns:p14="http://schemas.microsoft.com/office/powerpoint/2010/main" val="249840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751395"/>
          </a:xfrm>
        </p:spPr>
        <p:txBody>
          <a:bodyPr/>
          <a:lstStyle/>
          <a:p>
            <a:r>
              <a:rPr lang="en-US" dirty="0" smtClean="0"/>
              <a:t>Linux SDK: </a:t>
            </a:r>
            <a:r>
              <a:rPr lang="en-US" dirty="0" err="1" smtClean="0"/>
              <a:t>l</a:t>
            </a:r>
            <a:r>
              <a:rPr lang="en-US" dirty="0" err="1" smtClean="0">
                <a:solidFill>
                  <a:schemeClr val="tx2"/>
                </a:solidFill>
              </a:rPr>
              <a:t>inux-devkit</a:t>
            </a:r>
            <a:endParaRPr lang="en-US" dirty="0">
              <a:solidFill>
                <a:schemeClr val="tx2"/>
              </a:solidFill>
            </a:endParaRPr>
          </a:p>
        </p:txBody>
      </p:sp>
      <p:pic>
        <p:nvPicPr>
          <p:cNvPr id="9113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8611" y="1466850"/>
            <a:ext cx="7362863" cy="27892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28611" y="4667250"/>
            <a:ext cx="6896100" cy="14287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le 4"/>
          <p:cNvSpPr/>
          <p:nvPr/>
        </p:nvSpPr>
        <p:spPr>
          <a:xfrm>
            <a:off x="533400" y="838200"/>
            <a:ext cx="7772400" cy="369332"/>
          </a:xfrm>
          <a:prstGeom prst="rect">
            <a:avLst/>
          </a:prstGeom>
        </p:spPr>
        <p:txBody>
          <a:bodyPr wrap="square">
            <a:spAutoFit/>
          </a:bodyPr>
          <a:lstStyle/>
          <a:p>
            <a:r>
              <a:rPr lang="en-US" dirty="0" smtClean="0"/>
              <a:t>The </a:t>
            </a:r>
            <a:r>
              <a:rPr lang="en-US" dirty="0" err="1" smtClean="0"/>
              <a:t>Sitara</a:t>
            </a:r>
            <a:r>
              <a:rPr lang="en-US" dirty="0" smtClean="0"/>
              <a:t> </a:t>
            </a:r>
            <a:r>
              <a:rPr lang="en-US" dirty="0" err="1" smtClean="0"/>
              <a:t>toolchain</a:t>
            </a:r>
            <a:r>
              <a:rPr lang="en-US" dirty="0" smtClean="0"/>
              <a:t> is found in the Linux SDK in the </a:t>
            </a:r>
            <a:r>
              <a:rPr lang="en-US" dirty="0" err="1" smtClean="0"/>
              <a:t>linux-devkit</a:t>
            </a:r>
            <a:r>
              <a:rPr lang="en-US" dirty="0" smtClean="0"/>
              <a:t> directory.</a:t>
            </a:r>
            <a:endParaRPr lang="en-US" dirty="0"/>
          </a:p>
        </p:txBody>
      </p:sp>
    </p:spTree>
    <p:extLst>
      <p:ext uri="{BB962C8B-B14F-4D97-AF65-F5344CB8AC3E}">
        <p14:creationId xmlns="" xmlns:p14="http://schemas.microsoft.com/office/powerpoint/2010/main" val="3309617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Understanding Linux-devkit</a:t>
            </a:r>
            <a:endParaRPr lang="en-US" dirty="0"/>
          </a:p>
        </p:txBody>
      </p:sp>
      <p:sp>
        <p:nvSpPr>
          <p:cNvPr id="4" name="Rectangle 3"/>
          <p:cNvSpPr/>
          <p:nvPr/>
        </p:nvSpPr>
        <p:spPr>
          <a:xfrm>
            <a:off x="313182"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Host Tools Directory</a:t>
            </a:r>
            <a:endParaRPr lang="en-US" dirty="0">
              <a:latin typeface="Calibri" pitchFamily="34" charset="0"/>
            </a:endParaRPr>
          </a:p>
        </p:txBody>
      </p:sp>
      <p:sp>
        <p:nvSpPr>
          <p:cNvPr id="5" name="Rectangle 4"/>
          <p:cNvSpPr/>
          <p:nvPr/>
        </p:nvSpPr>
        <p:spPr>
          <a:xfrm>
            <a:off x="3200400" y="2667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Target Headers &amp; Libraries</a:t>
            </a:r>
            <a:endParaRPr lang="en-US" dirty="0">
              <a:latin typeface="Calibri" pitchFamily="34" charset="0"/>
            </a:endParaRPr>
          </a:p>
        </p:txBody>
      </p:sp>
      <p:sp>
        <p:nvSpPr>
          <p:cNvPr id="6" name="Rectangle 5"/>
          <p:cNvSpPr/>
          <p:nvPr/>
        </p:nvSpPr>
        <p:spPr>
          <a:xfrm>
            <a:off x="6299606"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Environment-setup</a:t>
            </a:r>
            <a:endParaRPr lang="en-US" dirty="0">
              <a:latin typeface="Calibri" pitchFamily="34" charset="0"/>
            </a:endParaRPr>
          </a:p>
        </p:txBody>
      </p:sp>
      <p:sp>
        <p:nvSpPr>
          <p:cNvPr id="7" name="Rectangle 6"/>
          <p:cNvSpPr/>
          <p:nvPr/>
        </p:nvSpPr>
        <p:spPr>
          <a:xfrm>
            <a:off x="3200400" y="1267283"/>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Linux-Devkit</a:t>
            </a:r>
            <a:endParaRPr lang="en-US" dirty="0">
              <a:latin typeface="Calibri" pitchFamily="34" charset="0"/>
            </a:endParaRPr>
          </a:p>
        </p:txBody>
      </p:sp>
      <p:cxnSp>
        <p:nvCxnSpPr>
          <p:cNvPr id="11" name="Straight Arrow Connector 10"/>
          <p:cNvCxnSpPr>
            <a:stCxn id="7" idx="2"/>
            <a:endCxn id="5" idx="0"/>
          </p:cNvCxnSpPr>
          <p:nvPr/>
        </p:nvCxnSpPr>
        <p:spPr>
          <a:xfrm>
            <a:off x="4381500" y="1876883"/>
            <a:ext cx="0" cy="79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3837800"/>
            <a:ext cx="1333122" cy="1200329"/>
          </a:xfrm>
          <a:prstGeom prst="rect">
            <a:avLst/>
          </a:prstGeom>
          <a:noFill/>
        </p:spPr>
        <p:txBody>
          <a:bodyPr wrap="none" rtlCol="0">
            <a:spAutoFit/>
          </a:bodyPr>
          <a:lstStyle/>
          <a:p>
            <a:r>
              <a:rPr lang="en-US" dirty="0" err="1" smtClean="0">
                <a:latin typeface="Calibri" pitchFamily="34" charset="0"/>
              </a:rPr>
              <a:t>Toolchain</a:t>
            </a:r>
            <a:r>
              <a:rPr lang="en-US" dirty="0" smtClean="0">
                <a:latin typeface="Calibri" pitchFamily="34" charset="0"/>
              </a:rPr>
              <a:t>,</a:t>
            </a:r>
          </a:p>
          <a:p>
            <a:r>
              <a:rPr lang="en-US" dirty="0" smtClean="0">
                <a:latin typeface="Calibri" pitchFamily="34" charset="0"/>
              </a:rPr>
              <a:t>GDB,</a:t>
            </a:r>
          </a:p>
          <a:p>
            <a:r>
              <a:rPr lang="en-US" dirty="0" smtClean="0">
                <a:latin typeface="Calibri" pitchFamily="34" charset="0"/>
              </a:rPr>
              <a:t>Qt compiler,</a:t>
            </a:r>
          </a:p>
          <a:p>
            <a:r>
              <a:rPr lang="en-US" dirty="0" smtClean="0">
                <a:latin typeface="Calibri" pitchFamily="34" charset="0"/>
              </a:rPr>
              <a:t>and more</a:t>
            </a:r>
            <a:endParaRPr lang="en-US" dirty="0">
              <a:latin typeface="Calibri" pitchFamily="34" charset="0"/>
            </a:endParaRPr>
          </a:p>
        </p:txBody>
      </p:sp>
      <p:sp>
        <p:nvSpPr>
          <p:cNvPr id="16" name="TextBox 15"/>
          <p:cNvSpPr txBox="1"/>
          <p:nvPr/>
        </p:nvSpPr>
        <p:spPr>
          <a:xfrm>
            <a:off x="6299606" y="3976300"/>
            <a:ext cx="2463394" cy="923330"/>
          </a:xfrm>
          <a:prstGeom prst="rect">
            <a:avLst/>
          </a:prstGeom>
          <a:noFill/>
        </p:spPr>
        <p:txBody>
          <a:bodyPr wrap="square" rtlCol="0">
            <a:spAutoFit/>
          </a:bodyPr>
          <a:lstStyle/>
          <a:p>
            <a:r>
              <a:rPr lang="en-US" dirty="0" smtClean="0">
                <a:latin typeface="Calibri" pitchFamily="34" charset="0"/>
              </a:rPr>
              <a:t>Common environment variables that affect compiling</a:t>
            </a:r>
          </a:p>
        </p:txBody>
      </p:sp>
      <p:cxnSp>
        <p:nvCxnSpPr>
          <p:cNvPr id="12" name="Straight Arrow Connector 11"/>
          <p:cNvCxnSpPr>
            <a:stCxn id="7" idx="1"/>
            <a:endCxn id="4" idx="0"/>
          </p:cNvCxnSpPr>
          <p:nvPr/>
        </p:nvCxnSpPr>
        <p:spPr>
          <a:xfrm flipH="1">
            <a:off x="1418082" y="1572083"/>
            <a:ext cx="1782318"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6" idx="0"/>
          </p:cNvCxnSpPr>
          <p:nvPr/>
        </p:nvCxnSpPr>
        <p:spPr>
          <a:xfrm>
            <a:off x="5562600" y="1572083"/>
            <a:ext cx="1841906"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9293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Generation Location</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1295400"/>
            <a:ext cx="6448425" cy="48296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3553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Linking to External Libraries</a:t>
            </a:r>
            <a:endParaRPr lang="en-US" dirty="0"/>
          </a:p>
        </p:txBody>
      </p:sp>
      <p:sp>
        <p:nvSpPr>
          <p:cNvPr id="3" name="Content Placeholder 2"/>
          <p:cNvSpPr>
            <a:spLocks noGrp="1"/>
          </p:cNvSpPr>
          <p:nvPr>
            <p:ph idx="1"/>
          </p:nvPr>
        </p:nvSpPr>
        <p:spPr>
          <a:xfrm>
            <a:off x="228600" y="1185863"/>
            <a:ext cx="8686799" cy="4452937"/>
          </a:xfrm>
        </p:spPr>
        <p:txBody>
          <a:bodyPr>
            <a:normAutofit/>
          </a:bodyPr>
          <a:lstStyle/>
          <a:p>
            <a:r>
              <a:rPr lang="en-US" dirty="0" smtClean="0">
                <a:latin typeface="Calibri" pitchFamily="34" charset="0"/>
              </a:rPr>
              <a:t>The code generation tool should know the non-standard libraries and headers with which it compiles and links.</a:t>
            </a:r>
          </a:p>
          <a:p>
            <a:r>
              <a:rPr lang="en-US" dirty="0" smtClean="0">
                <a:latin typeface="Calibri" pitchFamily="34" charset="0"/>
              </a:rPr>
              <a:t>This is done by passing the library name to the compiler</a:t>
            </a:r>
            <a:r>
              <a:rPr lang="en-US" dirty="0">
                <a:latin typeface="Calibri" pitchFamily="34" charset="0"/>
              </a:rPr>
              <a:t> </a:t>
            </a:r>
            <a:r>
              <a:rPr lang="en-US" dirty="0" smtClean="0">
                <a:latin typeface="Calibri" pitchFamily="34" charset="0"/>
              </a:rPr>
              <a:t>in the  command line or inside a make file.</a:t>
            </a:r>
          </a:p>
          <a:p>
            <a:r>
              <a:rPr lang="en-US" dirty="0" smtClean="0">
                <a:latin typeface="Calibri" pitchFamily="34" charset="0"/>
              </a:rPr>
              <a:t>Find the name of the library file that is needed. Remove lib from </a:t>
            </a:r>
            <a:r>
              <a:rPr lang="en-US" dirty="0">
                <a:latin typeface="Calibri" pitchFamily="34" charset="0"/>
              </a:rPr>
              <a:t>t</a:t>
            </a:r>
            <a:r>
              <a:rPr lang="en-US" dirty="0" smtClean="0">
                <a:latin typeface="Calibri" pitchFamily="34" charset="0"/>
              </a:rPr>
              <a:t>he front and remove the extension. Then add -l to the front.</a:t>
            </a:r>
          </a:p>
          <a:p>
            <a:pPr marL="0" indent="0">
              <a:buNone/>
            </a:pPr>
            <a:r>
              <a:rPr lang="en-US" dirty="0" smtClean="0">
                <a:latin typeface="Calibri" pitchFamily="34" charset="0"/>
              </a:rPr>
              <a:t/>
            </a:r>
            <a:br>
              <a:rPr lang="en-US" dirty="0" smtClean="0">
                <a:latin typeface="Calibri" pitchFamily="34" charset="0"/>
              </a:rPr>
            </a:br>
            <a:r>
              <a:rPr lang="en-US" dirty="0" smtClean="0">
                <a:latin typeface="Calibri" pitchFamily="34" charset="0"/>
              </a:rPr>
              <a:t>Example:</a:t>
            </a:r>
          </a:p>
          <a:p>
            <a:r>
              <a:rPr lang="en-US" dirty="0" smtClean="0">
                <a:latin typeface="Calibri" pitchFamily="34" charset="0"/>
              </a:rPr>
              <a:t>Link against PNG library (libpng.so)</a:t>
            </a:r>
          </a:p>
          <a:p>
            <a:r>
              <a:rPr lang="en-US" sz="1700" b="1" dirty="0" smtClean="0">
                <a:latin typeface="Courier New" pitchFamily="49" charset="0"/>
                <a:cs typeface="Courier New" pitchFamily="49" charset="0"/>
              </a:rPr>
              <a:t>libpng.so</a:t>
            </a:r>
            <a:r>
              <a:rPr lang="en-US" dirty="0" smtClean="0">
                <a:latin typeface="Calibri" pitchFamily="34" charset="0"/>
              </a:rPr>
              <a:t> -&gt; </a:t>
            </a:r>
            <a:r>
              <a:rPr lang="en-US" sz="1700" b="1" dirty="0" smtClean="0">
                <a:latin typeface="Courier New" pitchFamily="49" charset="0"/>
                <a:cs typeface="Courier New" pitchFamily="49" charset="0"/>
              </a:rPr>
              <a:t>png</a:t>
            </a:r>
            <a:r>
              <a:rPr lang="en-US" dirty="0" smtClean="0">
                <a:latin typeface="Calibri" pitchFamily="34" charset="0"/>
              </a:rPr>
              <a:t> -&gt; </a:t>
            </a:r>
            <a:r>
              <a:rPr lang="en-US" sz="1700" b="1" dirty="0" smtClean="0">
                <a:latin typeface="Courier New" pitchFamily="49" charset="0"/>
                <a:cs typeface="Courier New" pitchFamily="49" charset="0"/>
              </a:rPr>
              <a:t>-lpng</a:t>
            </a:r>
          </a:p>
          <a:p>
            <a:r>
              <a:rPr lang="en-US" sz="1700" b="1" dirty="0" smtClean="0">
                <a:latin typeface="Courier New" pitchFamily="49" charset="0"/>
                <a:cs typeface="Courier New" pitchFamily="49" charset="0"/>
              </a:rPr>
              <a:t>arm-linux-gnueabihf-gcc &lt;C sources&gt; -lpng</a:t>
            </a:r>
            <a:r>
              <a:rPr lang="en-US" sz="1700" b="1" dirty="0">
                <a:latin typeface="Courier New" pitchFamily="49" charset="0"/>
                <a:cs typeface="Courier New" pitchFamily="49" charset="0"/>
              </a:rPr>
              <a:t> </a:t>
            </a:r>
            <a:r>
              <a:rPr lang="en-US" sz="1700" b="1" dirty="0" smtClean="0">
                <a:latin typeface="Courier New" pitchFamily="49" charset="0"/>
                <a:cs typeface="Courier New" pitchFamily="49" charset="0"/>
              </a:rPr>
              <a:t>-o &lt;executable name&gt;</a:t>
            </a:r>
          </a:p>
          <a:p>
            <a:endParaRPr lang="en-US" dirty="0">
              <a:latin typeface="Calibri" pitchFamily="34" charset="0"/>
            </a:endParaRPr>
          </a:p>
        </p:txBody>
      </p:sp>
      <p:sp>
        <p:nvSpPr>
          <p:cNvPr id="4" name="TextBox 3"/>
          <p:cNvSpPr txBox="1"/>
          <p:nvPr/>
        </p:nvSpPr>
        <p:spPr>
          <a:xfrm>
            <a:off x="762000" y="5825609"/>
            <a:ext cx="5181600" cy="369332"/>
          </a:xfrm>
          <a:prstGeom prst="rect">
            <a:avLst/>
          </a:prstGeom>
          <a:solidFill>
            <a:srgbClr val="FFFF00"/>
          </a:solidFill>
        </p:spPr>
        <p:txBody>
          <a:bodyPr wrap="square" rtlCol="0">
            <a:spAutoFit/>
          </a:bodyPr>
          <a:lstStyle/>
          <a:p>
            <a:r>
              <a:rPr lang="en-US" dirty="0" smtClean="0">
                <a:latin typeface="Calibri" pitchFamily="34" charset="0"/>
              </a:rPr>
              <a:t>And don’t forget the Path</a:t>
            </a:r>
            <a:endParaRPr lang="en-US" dirty="0">
              <a:latin typeface="Calibri" pitchFamily="34" charset="0"/>
            </a:endParaRPr>
          </a:p>
        </p:txBody>
      </p:sp>
    </p:spTree>
    <p:extLst>
      <p:ext uri="{BB962C8B-B14F-4D97-AF65-F5344CB8AC3E}">
        <p14:creationId xmlns="" xmlns:p14="http://schemas.microsoft.com/office/powerpoint/2010/main" val="6249200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DF77BE00B08B4383AC38D60969F603" ma:contentTypeVersion="0" ma:contentTypeDescription="Create a new document." ma:contentTypeScope="" ma:versionID="2bc1a1f5e6d67acd8a09c647b1ae8f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53DF1E2-B8E1-483B-840C-2B651EC4B439}">
  <ds:schemaRefs>
    <ds:schemaRef ds:uri="http://schemas.microsoft.com/sharepoint/v3/contenttype/forms"/>
  </ds:schemaRefs>
</ds:datastoreItem>
</file>

<file path=customXml/itemProps2.xml><?xml version="1.0" encoding="utf-8"?>
<ds:datastoreItem xmlns:ds="http://schemas.openxmlformats.org/officeDocument/2006/customXml" ds:itemID="{4FB6BC4A-2075-419D-AAD5-4AA943DF9A43}">
  <ds:schemaRefs>
    <ds:schemaRef ds:uri="http://purl.org/dc/terms/"/>
    <ds:schemaRef ds:uri="http://www.w3.org/XML/1998/namespace"/>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5F24A4ED-C235-44B4-AE5A-3A43C387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Theme1</Template>
  <TotalTime>6562</TotalTime>
  <Words>1470</Words>
  <Application>Microsoft Office PowerPoint</Application>
  <PresentationFormat>On-screen Show (4:3)</PresentationFormat>
  <Paragraphs>189</Paragraphs>
  <Slides>34</Slides>
  <Notes>10</Notes>
  <HiddenSlides>6</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FinalPowerpoint</vt:lpstr>
      <vt:lpstr>3_FinalPowerpoint</vt:lpstr>
      <vt:lpstr>Visio</vt:lpstr>
      <vt:lpstr>Introduction to The Linaro Toolchain</vt:lpstr>
      <vt:lpstr>Toolchain for ARM of Sitara Devices Applicable to other ARM-based devices, as well</vt:lpstr>
      <vt:lpstr>Cross Compiling</vt:lpstr>
      <vt:lpstr>Compiling a Simple Program</vt:lpstr>
      <vt:lpstr>Compiling a Simple Program</vt:lpstr>
      <vt:lpstr>Linux SDK: linux-devkit</vt:lpstr>
      <vt:lpstr>Understanding Linux-devkit</vt:lpstr>
      <vt:lpstr>Code Generation Location</vt:lpstr>
      <vt:lpstr>Linking to External Libraries</vt:lpstr>
      <vt:lpstr>Environment-setup</vt:lpstr>
      <vt:lpstr>Environment-setup Example</vt:lpstr>
      <vt:lpstr>Compiler Path</vt:lpstr>
      <vt:lpstr>Compiler Search Path</vt:lpstr>
      <vt:lpstr>Compiling User Space vs. Kernel Space </vt:lpstr>
      <vt:lpstr>Software Build Systems</vt:lpstr>
      <vt:lpstr>Building with Autotools</vt:lpstr>
      <vt:lpstr>Configure Cross Compile Options</vt:lpstr>
      <vt:lpstr>Configure Help</vt:lpstr>
      <vt:lpstr>Configure: Important Environment Variables</vt:lpstr>
      <vt:lpstr>Configure: Feature Selection</vt:lpstr>
      <vt:lpstr>Install Location</vt:lpstr>
      <vt:lpstr>Configure Installation Options</vt:lpstr>
      <vt:lpstr>Configure Prefix Option</vt:lpstr>
      <vt:lpstr>Deploying to the Target</vt:lpstr>
      <vt:lpstr>Native Compiling</vt:lpstr>
      <vt:lpstr>Different Approach: Yocto </vt:lpstr>
      <vt:lpstr>Different Approach: Yocto </vt:lpstr>
      <vt:lpstr>For More Information</vt:lpstr>
      <vt:lpstr>Configure GUI make menuconfig</vt:lpstr>
      <vt:lpstr>Configure GUI make menuconfig</vt:lpstr>
      <vt:lpstr>From the configure file </vt:lpstr>
      <vt:lpstr>Configure using vi .config</vt:lpstr>
      <vt:lpstr>Configure without the right PATH</vt:lpstr>
      <vt:lpstr>Issues with Cross Compiling</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Cooper Jr.</dc:creator>
  <cp:lastModifiedBy>Robert J. Hillard</cp:lastModifiedBy>
  <cp:revision>163</cp:revision>
  <cp:lastPrinted>2014-11-03T13:21:50Z</cp:lastPrinted>
  <dcterms:created xsi:type="dcterms:W3CDTF">2014-05-15T13:11:55Z</dcterms:created>
  <dcterms:modified xsi:type="dcterms:W3CDTF">2014-11-11T06:20:15Z</dcterms:modified>
</cp:coreProperties>
</file>