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5" r:id="rId2"/>
    <p:sldId id="271" r:id="rId3"/>
    <p:sldId id="338" r:id="rId4"/>
    <p:sldId id="349" r:id="rId5"/>
    <p:sldId id="378" r:id="rId6"/>
    <p:sldId id="376" r:id="rId7"/>
    <p:sldId id="352" r:id="rId8"/>
    <p:sldId id="353" r:id="rId9"/>
    <p:sldId id="374" r:id="rId10"/>
    <p:sldId id="382" r:id="rId11"/>
    <p:sldId id="381" r:id="rId12"/>
    <p:sldId id="383" r:id="rId13"/>
    <p:sldId id="355" r:id="rId14"/>
    <p:sldId id="356" r:id="rId15"/>
    <p:sldId id="357" r:id="rId16"/>
    <p:sldId id="358" r:id="rId17"/>
    <p:sldId id="359" r:id="rId18"/>
    <p:sldId id="360" r:id="rId19"/>
    <p:sldId id="361" r:id="rId20"/>
    <p:sldId id="362" r:id="rId21"/>
    <p:sldId id="379" r:id="rId22"/>
    <p:sldId id="365" r:id="rId23"/>
    <p:sldId id="366" r:id="rId24"/>
    <p:sldId id="367" r:id="rId25"/>
    <p:sldId id="380" r:id="rId26"/>
    <p:sldId id="372" r:id="rId27"/>
    <p:sldId id="347" r:id="rId28"/>
  </p:sldIdLst>
  <p:sldSz cx="9144000" cy="6858000" type="screen4x3"/>
  <p:notesSz cx="7010400" cy="9296400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00"/>
    <a:srgbClr val="AAAAA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9" autoAdjust="0"/>
    <p:restoredTop sz="94718" autoAdjust="0"/>
  </p:normalViewPr>
  <p:slideViewPr>
    <p:cSldViewPr snapToGrid="0">
      <p:cViewPr varScale="1">
        <p:scale>
          <a:sx n="117" d="100"/>
          <a:sy n="117" d="100"/>
        </p:scale>
        <p:origin x="-1770" y="-102"/>
      </p:cViewPr>
      <p:guideLst>
        <p:guide orient="horz" pos="216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850" y="-96"/>
      </p:cViewPr>
      <p:guideLst>
        <p:guide orient="horz" pos="2928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330" y="0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621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330" y="8830621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03C7419-61D9-46C1-97E9-76E9D8F8C3E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102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330" y="0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201" y="4416111"/>
            <a:ext cx="5607998" cy="418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21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330" y="8830621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03C3B5-9CFC-4B60-AD1F-942309290D4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01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3970339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912" tIns="45955" rIns="91912" bIns="45955" anchor="b"/>
          <a:lstStyle/>
          <a:p>
            <a:pPr defTabSz="917441"/>
            <a:fld id="{2A9733AE-E64F-4FF3-A0C4-018C1F94AF31}" type="slidenum">
              <a:rPr lang="en-US" sz="1200">
                <a:solidFill>
                  <a:srgbClr val="000000"/>
                </a:solidFill>
              </a:rPr>
              <a:pPr defTabSz="917441"/>
              <a:t>5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912" tIns="45955" rIns="91912" bIns="45955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56" tIns="46127" rIns="92256" bIns="46127" anchor="b"/>
          <a:lstStyle/>
          <a:p>
            <a:pPr defTabSz="921040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21040"/>
              <a:t>23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56" tIns="46127" rIns="92256" bIns="46127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AE9B4-13B3-4257-B5DB-68F933689ECC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 txBox="1">
            <a:spLocks noGrp="1" noChangeArrowheads="1"/>
          </p:cNvSpPr>
          <p:nvPr/>
        </p:nvSpPr>
        <p:spPr bwMode="auto">
          <a:xfrm>
            <a:off x="3970734" y="8829123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42" tIns="46121" rIns="92242" bIns="46121" anchor="b"/>
          <a:lstStyle/>
          <a:p>
            <a:pPr defTabSz="920905"/>
            <a:fld id="{2DB7854F-B940-4FCE-83BF-913FB27A2D58}" type="slidenum">
              <a:rPr lang="en-US" sz="1200">
                <a:solidFill>
                  <a:srgbClr val="000000"/>
                </a:solidFill>
              </a:rPr>
              <a:pPr defTabSz="920905"/>
              <a:t>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6913"/>
            <a:ext cx="4641850" cy="3481387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112" y="4414561"/>
            <a:ext cx="5142177" cy="4185532"/>
          </a:xfrm>
          <a:noFill/>
          <a:ln/>
        </p:spPr>
        <p:txBody>
          <a:bodyPr lIns="93461" tIns="46733" rIns="93461" bIns="46733"/>
          <a:lstStyle/>
          <a:p>
            <a:pPr eaLnBrk="1" hangingPunct="1">
              <a:buFont typeface="Symbol" pitchFamily="18" charset="2"/>
              <a:buNone/>
            </a:pPr>
            <a:r>
              <a:rPr lang="en-US" sz="1000" dirty="0" smtClean="0">
                <a:latin typeface="Arial" pitchFamily="34" charset="0"/>
              </a:rPr>
              <a:t>NEW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56" tIns="46127" rIns="92256" bIns="46127" anchor="b"/>
          <a:lstStyle/>
          <a:p>
            <a:pPr defTabSz="921040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21040"/>
              <a:t>13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56" tIns="46127" rIns="92256" bIns="46127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56" tIns="46127" rIns="92256" bIns="46127" anchor="b"/>
          <a:lstStyle/>
          <a:p>
            <a:pPr defTabSz="921040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21040"/>
              <a:t>14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56" tIns="46127" rIns="92256" bIns="46127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56" tIns="46127" rIns="92256" bIns="46127" anchor="b"/>
          <a:lstStyle/>
          <a:p>
            <a:pPr defTabSz="921040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21040"/>
              <a:t>16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56" tIns="46127" rIns="92256" bIns="46127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56" tIns="46127" rIns="92256" bIns="46127" anchor="b"/>
          <a:lstStyle/>
          <a:p>
            <a:pPr defTabSz="921040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21040"/>
              <a:t>17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56" tIns="46127" rIns="92256" bIns="46127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56" tIns="46127" rIns="92256" bIns="46127" anchor="b"/>
          <a:lstStyle/>
          <a:p>
            <a:pPr defTabSz="921040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21040"/>
              <a:t>19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56" tIns="46127" rIns="92256" bIns="46127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56" tIns="46127" rIns="92256" bIns="46127" anchor="b"/>
          <a:lstStyle/>
          <a:p>
            <a:pPr defTabSz="921040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21040"/>
              <a:t>20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56" tIns="46127" rIns="92256" bIns="46127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56" tIns="46127" rIns="92256" bIns="46127" anchor="b"/>
          <a:lstStyle/>
          <a:p>
            <a:pPr defTabSz="921040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21040"/>
              <a:t>21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56" tIns="46127" rIns="92256" bIns="46127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B1006088-BF21-4FD5-870B-675EAADE47B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60626-1ACC-48B1-8201-AA7BD5684B5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32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5D59E-3020-483D-90FC-392986F41C5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DB302-961D-41B7-BD2E-EA757E550C4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852D4D-CA63-4F5E-A04D-C043C1229BE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142875"/>
            <a:ext cx="2141537" cy="5735638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42875"/>
            <a:ext cx="6275388" cy="5735638"/>
          </a:xfrm>
        </p:spPr>
        <p:txBody>
          <a:bodyPr vert="eaVert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706DD-24B8-4851-91EA-2616D1811F3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B09843C0-6DAC-490D-A4BA-BCECDC8ED96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F2394529-A9B3-4A54-83EC-E61379E8334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_grey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78205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91A5AC0A-F4BD-4464-80DC-A88E0D9F781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048468"/>
            <a:ext cx="8467725" cy="4945932"/>
          </a:xfrm>
        </p:spPr>
        <p:txBody>
          <a:bodyPr/>
          <a:lstStyle>
            <a:lvl1pPr>
              <a:spcBef>
                <a:spcPts val="800"/>
              </a:spcBef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0521C-F793-4067-BB07-C7AF74E21EF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38925" y="6049963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156AB8A3-9FE4-4612-8857-687BFF70DD9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A6A834-CC4A-4943-952A-D55BFAADAD5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3D8EEF-7576-4AB0-8518-088FB58AB73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D9FE4-F784-4A94-8F3E-54A098F0E8C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41275" y="6324600"/>
            <a:ext cx="87407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8" descr="ti_logo_powerpoint_1_line.png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42875"/>
            <a:ext cx="84582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058863"/>
            <a:ext cx="8467725" cy="4935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28" r:id="rId5"/>
    <p:sldLayoutId id="2147483741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8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19462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1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i.com/product/am5k2e02" TargetMode="External"/><Relationship Id="rId3" Type="http://schemas.openxmlformats.org/officeDocument/2006/relationships/hyperlink" Target="http://www.ti.com/lit/SPRS865" TargetMode="External"/><Relationship Id="rId7" Type="http://schemas.openxmlformats.org/officeDocument/2006/relationships/hyperlink" Target="http://www.ti.com/product/am5k2e04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ti.com/product/66ak2e02" TargetMode="External"/><Relationship Id="rId5" Type="http://schemas.openxmlformats.org/officeDocument/2006/relationships/hyperlink" Target="http://www.ti.com/product/66ak2e05" TargetMode="External"/><Relationship Id="rId4" Type="http://schemas.openxmlformats.org/officeDocument/2006/relationships/hyperlink" Target="http://www.ti.com/lit/SPRS864" TargetMode="External"/><Relationship Id="rId9" Type="http://schemas.openxmlformats.org/officeDocument/2006/relationships/hyperlink" Target="http://e2e.ti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Introduction to </a:t>
            </a:r>
            <a:r>
              <a:rPr lang="en-US" smtClean="0"/>
              <a:t>K2E </a:t>
            </a:r>
            <a:r>
              <a:rPr lang="en-US" smtClean="0"/>
              <a:t>Devices 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Training</a:t>
            </a:r>
          </a:p>
          <a:p>
            <a:r>
              <a:rPr lang="en-US" dirty="0" smtClean="0"/>
              <a:t>Multicore Applications</a:t>
            </a:r>
          </a:p>
          <a:p>
            <a:r>
              <a:rPr lang="en-US" dirty="0" smtClean="0"/>
              <a:t>Ran Katzur, Senior Applications Engineer, Training Lead</a:t>
            </a:r>
            <a:endParaRPr 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24F433E-C10F-4552-9AE4-5D3BF20D1F80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K2E Features Summary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Powerful Quad-ARM A15 </a:t>
            </a:r>
            <a:r>
              <a:rPr lang="en-US" sz="2400" kern="1200" dirty="0" err="1" smtClean="0">
                <a:ea typeface="+mn-ea"/>
              </a:rPr>
              <a:t>CorePac</a:t>
            </a:r>
            <a:r>
              <a:rPr lang="en-US" sz="2400" kern="1200" dirty="0" smtClean="0">
                <a:ea typeface="+mn-ea"/>
              </a:rPr>
              <a:t> with 0-1 DSP CorePac support, as needed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Robust Ethernet options: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kern="1200" dirty="0" smtClean="0">
                <a:ea typeface="+mn-ea"/>
              </a:rPr>
              <a:t>Up to 2 ports 10G and 8 ports 1G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kern="1200" dirty="0" smtClean="0">
                <a:ea typeface="+mn-ea"/>
              </a:rPr>
              <a:t>Multiple MDIOs support multiple physical Ethernet interfaces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Optimized external data movement: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kern="1200" dirty="0" smtClean="0">
                <a:ea typeface="+mn-ea"/>
              </a:rPr>
              <a:t>Standard high-bit rate interfaces: Ethernet and </a:t>
            </a:r>
            <a:r>
              <a:rPr lang="en-US" sz="2000" kern="1200" dirty="0" err="1" smtClean="0">
                <a:ea typeface="+mn-ea"/>
              </a:rPr>
              <a:t>PCIe</a:t>
            </a:r>
            <a:r>
              <a:rPr lang="en-US" sz="2000" kern="1200" dirty="0" smtClean="0">
                <a:ea typeface="+mn-ea"/>
              </a:rPr>
              <a:t> (No SRIO)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kern="1200" dirty="0" smtClean="0">
                <a:ea typeface="+mn-ea"/>
              </a:rPr>
              <a:t>EDMA and Multicore Navigator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Optimized internal traffic, priorities, arbitrations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kern="1200" dirty="0" smtClean="0">
                <a:ea typeface="+mn-ea"/>
              </a:rPr>
              <a:t>TeraNet bus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kern="1200" dirty="0" smtClean="0">
                <a:ea typeface="+mn-ea"/>
              </a:rPr>
              <a:t>MSMC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Fast (1600 MHz), wide (72 bits), and large (8G) external memory; DDRA only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33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dirty="0" smtClean="0"/>
              <a:t>Comparing K2H and K2E Architecture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914482"/>
              </p:ext>
            </p:extLst>
          </p:nvPr>
        </p:nvGraphicFramePr>
        <p:xfrm>
          <a:off x="1206950" y="1276843"/>
          <a:ext cx="6620256" cy="44962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2625"/>
                <a:gridCol w="2041800"/>
                <a:gridCol w="2325831"/>
              </a:tblGrid>
              <a:tr h="2472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K2H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K2E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2472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ARM </a:t>
                      </a:r>
                      <a:r>
                        <a:rPr lang="en-US" sz="1400" dirty="0" err="1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CorePacs</a:t>
                      </a:r>
                      <a:endParaRPr lang="en-US" sz="14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</a:t>
                      </a:r>
                      <a:r>
                        <a:rPr lang="en-US" sz="1400" baseline="0" dirty="0" smtClean="0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 or 4</a:t>
                      </a:r>
                      <a:endParaRPr lang="en-US" sz="14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1, 2, or 4</a:t>
                      </a:r>
                      <a:endParaRPr lang="en-US" sz="14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2472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DSP </a:t>
                      </a:r>
                      <a:r>
                        <a:rPr lang="en-US" sz="1400" dirty="0" err="1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CorePacs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4 or 8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 smtClean="0"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0 or 1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2472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DSP </a:t>
                      </a: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Maximum </a:t>
                      </a: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C</a:t>
                      </a: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lock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1.2 GHz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1.4</a:t>
                      </a:r>
                      <a:r>
                        <a:rPr lang="en-US" sz="1400" baseline="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 GHz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2472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External Memory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DDRA and DDRB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DDRA only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2472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MSMC </a:t>
                      </a: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Memory (Shared </a:t>
                      </a: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L2)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6 MB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2 MB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2472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PLL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5x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3x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2472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SRIO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4x </a:t>
                      </a: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(20 </a:t>
                      </a:r>
                      <a:r>
                        <a:rPr lang="en-US" sz="1400" dirty="0" err="1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Gbaud</a:t>
                      </a: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NA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2472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Multicore Navigator 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2 QMSS (</a:t>
                      </a: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16K </a:t>
                      </a: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queues)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Single QMSS (</a:t>
                      </a: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8K </a:t>
                      </a: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queues)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2472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Hyperlink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2x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1x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2643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5-Port 1GB Switch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1x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1-2x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2612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3-Port 10GB Switch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NA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1x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5098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USIM (Universal Subscriber Identity Module)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NA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1x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2472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TSIP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NA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1x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2472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USB 3.0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1x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2x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2472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Secure Mode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No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Yes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2472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MDIO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1x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3x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31938" y="1778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95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Typical K2E Application Requirements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Small, medium, or large I/O bandwidth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Efficient signal-processing calculations; Fixed-point or floating-point or both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Efficient power and performance: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kern="1200" dirty="0" smtClean="0">
                <a:ea typeface="+mn-ea"/>
              </a:rPr>
              <a:t>ARM A15 has high processing-to-power ratio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kern="1200" dirty="0" smtClean="0">
                <a:ea typeface="+mn-ea"/>
              </a:rPr>
              <a:t>NETCP offloads network processing</a:t>
            </a:r>
            <a:endParaRPr lang="en-US" sz="2400" kern="1200" dirty="0" smtClean="0"/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/>
              <a:t>Communication and networking interfaces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kern="1200" dirty="0" smtClean="0">
                <a:ea typeface="+mn-ea"/>
              </a:rPr>
              <a:t>2x 10G and 8x 1G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kern="1200" dirty="0" smtClean="0">
                <a:ea typeface="+mn-ea"/>
              </a:rPr>
              <a:t>2x </a:t>
            </a:r>
            <a:r>
              <a:rPr lang="en-US" sz="2000" kern="1200" dirty="0" err="1" smtClean="0">
                <a:ea typeface="+mn-ea"/>
              </a:rPr>
              <a:t>PCIe</a:t>
            </a:r>
            <a:r>
              <a:rPr lang="en-US" sz="2000" kern="1200" dirty="0" smtClean="0">
                <a:ea typeface="+mn-ea"/>
              </a:rPr>
              <a:t> and 3x USB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None/>
              <a:defRPr/>
            </a:pPr>
            <a:endParaRPr lang="en-US" sz="2400" kern="1200" dirty="0" smtClean="0">
              <a:ea typeface="+mn-ea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141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66AK2E05 Key Features</a:t>
            </a:r>
            <a:endParaRPr lang="en-US" sz="4000" dirty="0" smtClean="0"/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12035"/>
            <a:ext cx="3721893" cy="5464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Powerful microcomputer with DSP coprocessor</a:t>
            </a: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Quad-ARM A15 CorePac</a:t>
            </a: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1x Queue Manager supports up to 8K queues</a:t>
            </a: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1x Network Coprocessor (NETCP)</a:t>
            </a: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1x 3-port 10GBE Switch Subsystem</a:t>
            </a:r>
          </a:p>
          <a:p>
            <a:pPr marL="28575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10 Ethernet ports: 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2x 10G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8x 1G</a:t>
            </a: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Telecommunications Serial Port (TSIP)</a:t>
            </a: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2x PCIe and 2x USB 3.0 to support solid-state drive</a:t>
            </a:r>
          </a:p>
        </p:txBody>
      </p:sp>
      <p:pic>
        <p:nvPicPr>
          <p:cNvPr id="8" name="Picture 7" descr="Functional Block Diagram 66AK2E05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859536"/>
            <a:ext cx="5343155" cy="5443739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/>
          <a:p>
            <a:fld id="{91A5AC0A-F4BD-4464-80DC-A88E0D9F781D}" type="slidenum">
              <a:rPr lang="en-US" smtClean="0"/>
              <a:pPr/>
              <a:t>13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124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66AK2E05 Applications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55925"/>
            <a:ext cx="3721893" cy="158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80000"/>
              </a:lnSpc>
              <a:spcAft>
                <a:spcPct val="10000"/>
              </a:spcAft>
              <a:buAutoNum type="arabicPeriod"/>
              <a:defRPr/>
            </a:pPr>
            <a:endParaRPr lang="en-US" sz="2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8" name="Picture 7" descr="Functional Block Diagram 66AK2E05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600" y="2200274"/>
            <a:ext cx="3657600" cy="3726453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685800" y="760830"/>
            <a:ext cx="7848600" cy="134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80000"/>
              </a:lnSpc>
              <a:spcAft>
                <a:spcPct val="100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</a:rPr>
              <a:t>Communication and networking</a:t>
            </a:r>
          </a:p>
          <a:p>
            <a:pPr marL="342900" indent="-342900" algn="l">
              <a:lnSpc>
                <a:spcPct val="80000"/>
              </a:lnSpc>
              <a:spcAft>
                <a:spcPct val="100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</a:rPr>
              <a:t>Fast hard-disk storage (PCIe, USB)</a:t>
            </a:r>
          </a:p>
          <a:p>
            <a:pPr marL="342900" indent="-342900" algn="l">
              <a:lnSpc>
                <a:spcPct val="80000"/>
              </a:lnSpc>
              <a:spcAft>
                <a:spcPct val="100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</a:rPr>
              <a:t>Imaging, including analytics</a:t>
            </a:r>
          </a:p>
          <a:p>
            <a:pPr marL="342900" indent="-342900">
              <a:lnSpc>
                <a:spcPct val="80000"/>
              </a:lnSpc>
              <a:spcAft>
                <a:spcPct val="100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</a:rPr>
              <a:t>Example: Defense communication systems </a:t>
            </a:r>
          </a:p>
          <a:p>
            <a:pPr marL="342900" indent="-342900" algn="l">
              <a:lnSpc>
                <a:spcPct val="80000"/>
              </a:lnSpc>
              <a:spcAft>
                <a:spcPct val="10000"/>
              </a:spcAft>
              <a:buAutoNum type="arabicPeriod"/>
              <a:defRPr/>
            </a:pPr>
            <a:endParaRPr lang="en-US" sz="2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4390339" y="2222602"/>
            <a:ext cx="4343400" cy="3995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2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Advantages</a:t>
            </a:r>
          </a:p>
          <a:p>
            <a:pPr marL="342900" indent="-342900" algn="l">
              <a:lnSpc>
                <a:spcPct val="80000"/>
              </a:lnSpc>
              <a:spcAft>
                <a:spcPct val="100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Integrated SOC solution</a:t>
            </a:r>
          </a:p>
          <a:p>
            <a:pPr marL="342900" indent="-342900">
              <a:lnSpc>
                <a:spcPct val="80000"/>
              </a:lnSpc>
              <a:spcAft>
                <a:spcPct val="100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High-speed communication and disk bandwidth for data storage</a:t>
            </a:r>
          </a:p>
          <a:p>
            <a:pPr marL="342900" indent="-342900">
              <a:lnSpc>
                <a:spcPct val="80000"/>
              </a:lnSpc>
              <a:spcAft>
                <a:spcPct val="100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DSP enables on-the-fly data processing</a:t>
            </a:r>
          </a:p>
          <a:p>
            <a:pPr marL="342900" indent="-342900" algn="l">
              <a:lnSpc>
                <a:spcPct val="80000"/>
              </a:lnSpc>
              <a:spcAft>
                <a:spcPct val="100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bility to scale up using HyperLink, or scale down using 66AK2E02</a:t>
            </a:r>
          </a:p>
          <a:p>
            <a:pPr marL="342900" indent="-342900" algn="l">
              <a:lnSpc>
                <a:spcPct val="80000"/>
              </a:lnSpc>
              <a:spcAft>
                <a:spcPct val="100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Low power (compared to other solutions) 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/>
          <a:p>
            <a:fld id="{91A5AC0A-F4BD-4464-80DC-A88E0D9F781D}" type="slidenum">
              <a:rPr lang="en-US" smtClean="0"/>
              <a:pPr/>
              <a:t>14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636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96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TI Embedded Processing Devices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31938" y="1778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498261"/>
              </p:ext>
            </p:extLst>
          </p:nvPr>
        </p:nvGraphicFramePr>
        <p:xfrm>
          <a:off x="1141413" y="885825"/>
          <a:ext cx="6591300" cy="538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8" name="Visio" r:id="rId3" imgW="8321715" imgH="6803957" progId="Visio.Drawing.11">
                  <p:embed/>
                </p:oleObj>
              </mc:Choice>
              <mc:Fallback>
                <p:oleObj name="Visio" r:id="rId3" imgW="8321715" imgH="6803957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885825"/>
                        <a:ext cx="6591300" cy="538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/>
          <a:p>
            <a:fld id="{91A5AC0A-F4BD-4464-80DC-A88E0D9F781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23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r>
              <a:rPr lang="en-US" sz="4000" dirty="0" smtClean="0"/>
              <a:t>66AK2E02 </a:t>
            </a:r>
            <a:r>
              <a:rPr lang="en-US" dirty="0" smtClean="0"/>
              <a:t>Key Features</a:t>
            </a:r>
            <a:endParaRPr lang="en-US" sz="4000" dirty="0" smtClean="0"/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55925"/>
            <a:ext cx="3721893" cy="2896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Scaled-down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version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of 66AK2E05</a:t>
            </a:r>
          </a:p>
          <a:p>
            <a:pPr marL="28575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High connectivity, but does not have 10GBE</a:t>
            </a:r>
          </a:p>
          <a:p>
            <a:pPr marL="28575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2x PCIe and 2x USB 3.0 enables fast disk storage</a:t>
            </a:r>
          </a:p>
          <a:p>
            <a:pPr marL="28575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Communication, storage with some analytics</a:t>
            </a: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24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9" name="Picture 8" descr="Functional Block Diagram 66AK2E02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859536"/>
            <a:ext cx="5343155" cy="5443739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/>
          <a:p>
            <a:fld id="{91A5AC0A-F4BD-4464-80DC-A88E0D9F781D}" type="slidenum">
              <a:rPr lang="en-US" smtClean="0"/>
              <a:pPr/>
              <a:t>16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191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r>
              <a:rPr lang="en-US" sz="4000" dirty="0" smtClean="0"/>
              <a:t>66AK2E02 Applications 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5376671" y="871728"/>
            <a:ext cx="3767329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lvl="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Smart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Grid and Smart Metering</a:t>
            </a:r>
          </a:p>
          <a:p>
            <a:pPr marL="285750" lvl="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Factory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automation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285750" lvl="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Building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control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285750" lvl="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Aerospace and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defense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Industrial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networking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and Fieldbus protocols (IEC 61158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285750" lvl="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Medical imaging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24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5" name="Picture 4" descr="Functional Block Diagram 66AK2E02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859536"/>
            <a:ext cx="5343155" cy="5443739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/>
          <a:p>
            <a:fld id="{91A5AC0A-F4BD-4464-80DC-A88E0D9F781D}" type="slidenum">
              <a:rPr lang="en-US" smtClean="0"/>
              <a:pPr/>
              <a:t>17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844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96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TI Embedded Processing Devices 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31938" y="1778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772777"/>
              </p:ext>
            </p:extLst>
          </p:nvPr>
        </p:nvGraphicFramePr>
        <p:xfrm>
          <a:off x="1141413" y="885825"/>
          <a:ext cx="6591300" cy="538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2" name="Visio" r:id="rId3" imgW="8321715" imgH="6803957" progId="Visio.Drawing.11">
                  <p:embed/>
                </p:oleObj>
              </mc:Choice>
              <mc:Fallback>
                <p:oleObj name="Visio" r:id="rId3" imgW="8321715" imgH="6803957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885825"/>
                        <a:ext cx="6591300" cy="538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/>
          <a:p>
            <a:fld id="{91A5AC0A-F4BD-4464-80DC-A88E0D9F781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13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AM5K2E04 Key Features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5592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ARM-only TI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multicore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device (First in the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KeyStone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architecture)</a:t>
            </a: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Quad-ARM A15 CorePac</a:t>
            </a: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1x Queue Manager supports up to 8K queues</a:t>
            </a: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1x Network Coprocessor (NETCP)</a:t>
            </a: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1x 3-port 10GBE Switch Subsystem</a:t>
            </a: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Telecommunications Serial Port (TSIP)</a:t>
            </a: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2x PCIe and 2x USB 3.0 to support solid-state drive</a:t>
            </a: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642100" y="6049963"/>
            <a:ext cx="2133600" cy="206375"/>
          </a:xfrm>
          <a:prstGeom prst="rect">
            <a:avLst/>
          </a:prstGeom>
        </p:spPr>
        <p:txBody>
          <a:bodyPr/>
          <a:lstStyle/>
          <a:p>
            <a:fld id="{3144B24B-BAB1-431A-82C6-36E096187F50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7" descr="Functional Block Diagram AM5K2E04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859536"/>
            <a:ext cx="5343155" cy="54437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7309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Agenda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KeyStone Device Overview</a:t>
            </a:r>
            <a:endParaRPr lang="en-US" sz="2800" dirty="0"/>
          </a:p>
          <a:p>
            <a:r>
              <a:rPr lang="en-US" sz="2800" dirty="0" smtClean="0"/>
              <a:t>Introducing K2E (Edison)</a:t>
            </a:r>
          </a:p>
          <a:p>
            <a:r>
              <a:rPr lang="en-US" sz="2800" dirty="0" smtClean="0"/>
              <a:t>K2E Software</a:t>
            </a:r>
          </a:p>
          <a:p>
            <a:r>
              <a:rPr lang="en-US" sz="2800" dirty="0" smtClean="0"/>
              <a:t>For More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AM5K2E04 Applications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420563" y="870510"/>
            <a:ext cx="3584448" cy="3708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Networking: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Enterprise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Service Provider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Data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Center/Cloud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Industrial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network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and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Fieldbus protocols (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IEC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61158)</a:t>
            </a:r>
          </a:p>
          <a:p>
            <a:pPr marL="28575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Other industrial applications  that do not require DSP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642100" y="6049963"/>
            <a:ext cx="2133600" cy="206375"/>
          </a:xfrm>
          <a:prstGeom prst="rect">
            <a:avLst/>
          </a:prstGeom>
        </p:spPr>
        <p:txBody>
          <a:bodyPr/>
          <a:lstStyle/>
          <a:p>
            <a:fld id="{3144B24B-BAB1-431A-82C6-36E096187F50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 descr="Functional Block Diagram AM5K2E04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859536"/>
            <a:ext cx="5343155" cy="54437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6145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AM5K2E04 Wins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420562" y="870510"/>
            <a:ext cx="3723437" cy="542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Defense Munitions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Power efficiency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High-performance processing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Large amount of internal memory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Efficient ARM instructions</a:t>
            </a:r>
          </a:p>
          <a:p>
            <a:pPr marL="28575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Flight Control Panel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High-performance, Linux-based processor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Open-source applications available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Efficient memory and internal bus utilization (MSMC, TeraNet)  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Support for big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E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ndian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642100" y="6049963"/>
            <a:ext cx="2133600" cy="206375"/>
          </a:xfrm>
          <a:prstGeom prst="rect">
            <a:avLst/>
          </a:prstGeom>
        </p:spPr>
        <p:txBody>
          <a:bodyPr/>
          <a:lstStyle/>
          <a:p>
            <a:fld id="{3144B24B-BAB1-431A-82C6-36E096187F50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 descr="Functional Block Diagram AM5K2E04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859536"/>
            <a:ext cx="5343155" cy="54437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6145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92" y="82296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TI Embedded Processing Devices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31938" y="1778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457263"/>
              </p:ext>
            </p:extLst>
          </p:nvPr>
        </p:nvGraphicFramePr>
        <p:xfrm>
          <a:off x="1143000" y="885825"/>
          <a:ext cx="6591300" cy="538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6" name="Visio" r:id="rId3" imgW="8321715" imgH="6803957" progId="Visio.Drawing.11">
                  <p:embed/>
                </p:oleObj>
              </mc:Choice>
              <mc:Fallback>
                <p:oleObj name="Visio" r:id="rId3" imgW="8321715" imgH="6803957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885825"/>
                        <a:ext cx="6591300" cy="538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228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AM5K2E02 Key Features/Applications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55925"/>
            <a:ext cx="3721893" cy="3269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Scaled-down version of AM5K2E04</a:t>
            </a: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Dual-ARM A15 CorePac</a:t>
            </a: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1x NETCP</a:t>
            </a: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10GBE not included</a:t>
            </a:r>
            <a:br>
              <a:rPr lang="en-US" sz="2400" dirty="0" smtClean="0">
                <a:latin typeface="Calibri" pitchFamily="34" charset="0"/>
                <a:cs typeface="Calibri" pitchFamily="34" charset="0"/>
              </a:rPr>
            </a:br>
            <a:r>
              <a:rPr lang="en-US" sz="24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2400" dirty="0" smtClean="0">
                <a:latin typeface="Calibri" pitchFamily="34" charset="0"/>
                <a:cs typeface="Calibri" pitchFamily="34" charset="0"/>
              </a:rPr>
            </a:b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Supports low-end applications of AM5K2E04</a:t>
            </a:r>
          </a:p>
        </p:txBody>
      </p:sp>
      <p:pic>
        <p:nvPicPr>
          <p:cNvPr id="11" name="Picture 10" descr="Functional Block Diagram 66AK2E02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859536"/>
            <a:ext cx="5343155" cy="5443739"/>
          </a:xfrm>
          <a:prstGeom prst="rect">
            <a:avLst/>
          </a:prstGeom>
        </p:spPr>
      </p:pic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5517359" y="3581405"/>
            <a:ext cx="3474241" cy="22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543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96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TI Embedded Processing Devices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31938" y="1778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442245"/>
              </p:ext>
            </p:extLst>
          </p:nvPr>
        </p:nvGraphicFramePr>
        <p:xfrm>
          <a:off x="1143000" y="885825"/>
          <a:ext cx="6591300" cy="538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0" name="Visio" r:id="rId3" imgW="8321715" imgH="6803957" progId="Visio.Drawing.11">
                  <p:embed/>
                </p:oleObj>
              </mc:Choice>
              <mc:Fallback>
                <p:oleObj name="Visio" r:id="rId3" imgW="8321715" imgH="6803957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885825"/>
                        <a:ext cx="6591300" cy="538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442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K2E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5AC0A-F4BD-4464-80DC-A88E0D9F781D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K2E Software Support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MCSDK _03_01_XX supports K2E and K2L (also, K2K and K2H):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Contiguous memory (</a:t>
            </a:r>
            <a:r>
              <a:rPr lang="en-US" sz="2400" kern="1200" dirty="0" err="1" smtClean="0">
                <a:ea typeface="+mn-ea"/>
              </a:rPr>
              <a:t>cmem</a:t>
            </a:r>
            <a:r>
              <a:rPr lang="en-US" sz="2400" kern="1200" dirty="0" smtClean="0">
                <a:ea typeface="+mn-ea"/>
              </a:rPr>
              <a:t>) allocation for ARM User Space enables internal and external DMA-based communication.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User Space IO (UIO) driver support for mmap interface, interrupt handling, and chip power control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TSIP LLD: </a:t>
            </a:r>
            <a:br>
              <a:rPr lang="en-US" sz="2400" kern="1200" dirty="0" smtClean="0">
                <a:ea typeface="+mn-ea"/>
              </a:rPr>
            </a:br>
            <a:r>
              <a:rPr lang="en-US" sz="1600" b="1" kern="1200" dirty="0" smtClean="0">
                <a:latin typeface="Courier New" pitchFamily="49" charset="0"/>
                <a:ea typeface="+mn-ea"/>
                <a:cs typeface="Courier New" pitchFamily="49" charset="0"/>
              </a:rPr>
              <a:t>MCSDK_3_1_0_2\pdk_keystone2_3_01_00_02\packages\</a:t>
            </a:r>
            <a:r>
              <a:rPr lang="en-US" sz="1600" b="1" kern="1200" dirty="0" err="1" smtClean="0">
                <a:latin typeface="Courier New" pitchFamily="49" charset="0"/>
                <a:ea typeface="+mn-ea"/>
                <a:cs typeface="Courier New" pitchFamily="49" charset="0"/>
              </a:rPr>
              <a:t>ti</a:t>
            </a:r>
            <a:r>
              <a:rPr lang="en-US" sz="1600" b="1" kern="1200" dirty="0" smtClean="0">
                <a:latin typeface="Courier New" pitchFamily="49" charset="0"/>
                <a:ea typeface="+mn-ea"/>
                <a:cs typeface="Courier New" pitchFamily="49" charset="0"/>
              </a:rPr>
              <a:t>\</a:t>
            </a:r>
            <a:r>
              <a:rPr lang="en-US" sz="1600" b="1" kern="1200" dirty="0" err="1" smtClean="0">
                <a:latin typeface="Courier New" pitchFamily="49" charset="0"/>
                <a:ea typeface="+mn-ea"/>
                <a:cs typeface="Courier New" pitchFamily="49" charset="0"/>
              </a:rPr>
              <a:t>drv</a:t>
            </a:r>
            <a:r>
              <a:rPr lang="en-US" sz="1600" b="1" kern="1200" dirty="0" smtClean="0">
                <a:latin typeface="Courier New" pitchFamily="49" charset="0"/>
                <a:ea typeface="+mn-ea"/>
                <a:cs typeface="Courier New" pitchFamily="49" charset="0"/>
              </a:rPr>
              <a:t>\</a:t>
            </a:r>
            <a:r>
              <a:rPr lang="en-US" sz="1600" b="1" kern="1200" dirty="0" err="1" smtClean="0">
                <a:latin typeface="Courier New" pitchFamily="49" charset="0"/>
                <a:ea typeface="+mn-ea"/>
                <a:cs typeface="Courier New" pitchFamily="49" charset="0"/>
              </a:rPr>
              <a:t>tsip</a:t>
            </a:r>
            <a:endParaRPr lang="en-US" sz="1600" b="1" kern="12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err="1" smtClean="0">
                <a:ea typeface="+mn-ea"/>
              </a:rPr>
              <a:t>mmap</a:t>
            </a:r>
            <a:r>
              <a:rPr lang="en-US" sz="2400" kern="1200" dirty="0" smtClean="0">
                <a:ea typeface="+mn-ea"/>
              </a:rPr>
              <a:t> LLD:</a:t>
            </a:r>
            <a:br>
              <a:rPr lang="en-US" sz="2400" kern="1200" dirty="0" smtClean="0">
                <a:ea typeface="+mn-ea"/>
              </a:rPr>
            </a:br>
            <a:r>
              <a:rPr lang="en-US" sz="1600" b="1" kern="1200" dirty="0" smtClean="0">
                <a:latin typeface="Courier New" pitchFamily="49" charset="0"/>
                <a:ea typeface="+mn-ea"/>
                <a:cs typeface="Courier New" pitchFamily="49" charset="0"/>
              </a:rPr>
              <a:t>MCSDK_3_1_0_2\pdk_keystone2_3_01_00_02\packages\</a:t>
            </a:r>
            <a:r>
              <a:rPr lang="en-US" sz="1600" b="1" kern="1200" dirty="0" err="1" smtClean="0">
                <a:latin typeface="Courier New" pitchFamily="49" charset="0"/>
                <a:ea typeface="+mn-ea"/>
                <a:cs typeface="Courier New" pitchFamily="49" charset="0"/>
              </a:rPr>
              <a:t>ti</a:t>
            </a:r>
            <a:r>
              <a:rPr lang="en-US" sz="1600" b="1" kern="1200" dirty="0" smtClean="0">
                <a:latin typeface="Courier New" pitchFamily="49" charset="0"/>
                <a:ea typeface="+mn-ea"/>
                <a:cs typeface="Courier New" pitchFamily="49" charset="0"/>
              </a:rPr>
              <a:t>\runtime\</a:t>
            </a:r>
            <a:r>
              <a:rPr lang="en-US" sz="1600" b="1" kern="1200" dirty="0" err="1" smtClean="0">
                <a:latin typeface="Courier New" pitchFamily="49" charset="0"/>
                <a:ea typeface="+mn-ea"/>
                <a:cs typeface="Courier New" pitchFamily="49" charset="0"/>
              </a:rPr>
              <a:t>mmap</a:t>
            </a:r>
            <a:endParaRPr lang="en-US" sz="1600" b="1" kern="12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Automatic setting of EVM frequency based on the chip EFUSE value instead of environment variable in </a:t>
            </a:r>
            <a:r>
              <a:rPr lang="en-US" sz="2400" kern="1200" dirty="0" err="1" smtClean="0">
                <a:ea typeface="+mn-ea"/>
              </a:rPr>
              <a:t>Uboot</a:t>
            </a:r>
            <a:endParaRPr lang="en-US" sz="2400" kern="1200" dirty="0" smtClean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032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</a:t>
            </a: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24800" cy="4876800"/>
          </a:xfrm>
        </p:spPr>
        <p:txBody>
          <a:bodyPr/>
          <a:lstStyle/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Datasheets: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kern="1200" dirty="0" smtClean="0"/>
              <a:t>66AK2E05/02: </a:t>
            </a:r>
            <a:r>
              <a:rPr lang="en-US" sz="2000" kern="1200" dirty="0" smtClean="0">
                <a:hlinkClick r:id="rId3"/>
              </a:rPr>
              <a:t>http://www.ti.com/lit/SPRS865</a:t>
            </a:r>
            <a:r>
              <a:rPr lang="en-US" sz="2000" kern="1200" dirty="0" smtClean="0"/>
              <a:t> 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kern="1200" dirty="0" smtClean="0"/>
              <a:t>AM5K2E04/02: </a:t>
            </a:r>
            <a:r>
              <a:rPr lang="en-US" sz="2000" kern="1200" dirty="0" smtClean="0">
                <a:hlinkClick r:id="rId4"/>
              </a:rPr>
              <a:t>http://www.ti.com/lit/SPRS864</a:t>
            </a:r>
            <a:r>
              <a:rPr lang="en-US" sz="2000" kern="1200" dirty="0" smtClean="0"/>
              <a:t> 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Product Folders: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kern="1200" dirty="0" smtClean="0"/>
              <a:t>66AK2E05: </a:t>
            </a:r>
            <a:r>
              <a:rPr lang="en-US" sz="2000" dirty="0" smtClean="0">
                <a:hlinkClick r:id="rId5"/>
              </a:rPr>
              <a:t>http://www.ti.com/product/66ak2e05</a:t>
            </a:r>
            <a:endParaRPr lang="en-US" sz="2000" dirty="0" smtClean="0"/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kern="1200" dirty="0" smtClean="0">
                <a:ea typeface="+mn-ea"/>
              </a:rPr>
              <a:t>66AK2E02: </a:t>
            </a:r>
            <a:r>
              <a:rPr lang="en-US" sz="2000" dirty="0" smtClean="0">
                <a:hlinkClick r:id="rId6"/>
              </a:rPr>
              <a:t>http://www.ti.com/product/66ak2e02</a:t>
            </a:r>
            <a:endParaRPr lang="en-US" sz="2000" dirty="0" smtClean="0"/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dirty="0" smtClean="0"/>
              <a:t>AM5K2E04: </a:t>
            </a:r>
            <a:r>
              <a:rPr lang="en-US" sz="2000" dirty="0" smtClean="0">
                <a:hlinkClick r:id="rId7"/>
              </a:rPr>
              <a:t>http://www.ti.com/product/am5k2e04</a:t>
            </a:r>
            <a:r>
              <a:rPr lang="en-US" sz="2000" dirty="0" smtClean="0"/>
              <a:t> 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dirty="0" smtClean="0"/>
              <a:t>AM5K2E02: </a:t>
            </a:r>
            <a:r>
              <a:rPr lang="en-US" sz="2000" dirty="0" smtClean="0">
                <a:hlinkClick r:id="rId8"/>
              </a:rPr>
              <a:t>http://www.ti.com/product/am5k2e02</a:t>
            </a:r>
            <a:endParaRPr lang="en-US" sz="2400" dirty="0" smtClean="0">
              <a:hlinkClick r:id="rId6"/>
            </a:endParaRP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For questions regarding topics covered in this training, visit the support forums at the </a:t>
            </a:r>
            <a:r>
              <a:rPr lang="en-US" sz="2400" kern="1200" dirty="0" smtClean="0">
                <a:ea typeface="+mn-ea"/>
                <a:hlinkClick r:id="rId9"/>
              </a:rPr>
              <a:t>TI E2E Community</a:t>
            </a:r>
            <a:r>
              <a:rPr lang="en-US" sz="2400" kern="1200" dirty="0" smtClean="0">
                <a:ea typeface="+mn-ea"/>
              </a:rPr>
              <a:t> website.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KeyStone Device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5AC0A-F4BD-4464-80DC-A88E0D9F781D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91763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Keystone II: K2H/K2K Devices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5310219" y="872102"/>
            <a:ext cx="3833775" cy="524767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High-performance ARM + DSP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Memory Subsystem:</a:t>
            </a:r>
          </a:p>
          <a:p>
            <a:pPr marL="742950" lvl="1" indent="-285750">
              <a:buFont typeface="Calibri" pitchFamily="34" charset="0"/>
              <a:buChar char="–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Multi-bank shared memory</a:t>
            </a:r>
          </a:p>
          <a:p>
            <a:pPr marL="742950" lvl="1" indent="-285750">
              <a:buFont typeface="Calibri" pitchFamily="34" charset="0"/>
              <a:buChar char="–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32- to 36- (40) bit translation</a:t>
            </a:r>
          </a:p>
          <a:p>
            <a:pPr marL="742950" lvl="1" indent="-285750">
              <a:buFont typeface="Calibri" pitchFamily="34" charset="0"/>
              <a:buChar char="–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Smart access arbitration</a:t>
            </a:r>
          </a:p>
          <a:p>
            <a:pPr marL="742950" lvl="1" indent="-285750">
              <a:buFont typeface="Calibri" pitchFamily="34" charset="0"/>
              <a:buChar char="–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Error detect/protect/correct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Multicore Navigator: HW routing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NETCP: HW acceleration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Lots of connectivity:</a:t>
            </a:r>
          </a:p>
          <a:p>
            <a:pPr marL="742950" lvl="1" indent="-285750">
              <a:buFont typeface="Calibri" pitchFamily="34" charset="0"/>
              <a:buChar char="–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High bit-rate peripherals: SRIO, PCIe, Ethernet</a:t>
            </a:r>
          </a:p>
          <a:p>
            <a:pPr marL="742950" lvl="1" indent="-285750">
              <a:buFont typeface="Calibri" pitchFamily="34" charset="0"/>
              <a:buChar char="–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Device-specific: TSIP  </a:t>
            </a:r>
          </a:p>
          <a:p>
            <a:pPr marL="742950" lvl="1" indent="-285750">
              <a:buFont typeface="Calibri" pitchFamily="34" charset="0"/>
              <a:buChar char="–"/>
            </a:pPr>
            <a:r>
              <a:rPr lang="en-US" dirty="0" err="1" smtClean="0">
                <a:latin typeface="Calibri" pitchFamily="34" charset="0"/>
                <a:cs typeface="Calibri" pitchFamily="34" charset="0"/>
              </a:rPr>
              <a:t>HyperLink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: Seamless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TeraNet:</a:t>
            </a:r>
          </a:p>
          <a:p>
            <a:pPr marL="742950" lvl="1" indent="-285750">
              <a:buFont typeface="Calibri" pitchFamily="34" charset="0"/>
              <a:buChar char="–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Non-blocking</a:t>
            </a:r>
          </a:p>
          <a:p>
            <a:pPr marL="742950" lvl="1" indent="-285750">
              <a:buFont typeface="Calibri" pitchFamily="34" charset="0"/>
              <a:buChar char="–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Smart arbitration</a:t>
            </a:r>
          </a:p>
          <a:p>
            <a:pPr marL="742950" lvl="1" indent="-285750">
              <a:buFont typeface="Calibri" pitchFamily="34" charset="0"/>
              <a:buChar char="–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Fast and wide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/>
          <a:p>
            <a:fld id="{91A5AC0A-F4BD-4464-80DC-A88E0D9F781D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 descr="Func Diagram KII Hawking Generic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63052"/>
            <a:ext cx="5341039" cy="544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4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05"/>
          <p:cNvGrpSpPr/>
          <p:nvPr/>
        </p:nvGrpSpPr>
        <p:grpSpPr>
          <a:xfrm>
            <a:off x="0" y="834890"/>
            <a:ext cx="5350025" cy="5442739"/>
            <a:chOff x="0" y="914400"/>
            <a:chExt cx="5350025" cy="5442739"/>
          </a:xfrm>
        </p:grpSpPr>
        <p:sp>
          <p:nvSpPr>
            <p:cNvPr id="407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3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4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3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4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2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5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6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8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0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1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2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3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6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57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2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5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6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8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9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1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2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2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5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47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3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66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9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6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1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1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 err="1">
                  <a:solidFill>
                    <a:srgbClr val="24211D"/>
                  </a:solidFill>
                </a:rPr>
                <a:t>CorePac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3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4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5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6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7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102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7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0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3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0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7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0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1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2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13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5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6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8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1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4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5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9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3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37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5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8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3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75" name="Rectangle 473"/>
            <p:cNvSpPr>
              <a:spLocks noChangeArrowheads="1"/>
            </p:cNvSpPr>
            <p:nvPr/>
          </p:nvSpPr>
          <p:spPr bwMode="auto">
            <a:xfrm>
              <a:off x="364459" y="1807801"/>
              <a:ext cx="653567" cy="173759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8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9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0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1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5" name="Line 679"/>
            <p:cNvSpPr>
              <a:spLocks noChangeShapeType="1"/>
            </p:cNvSpPr>
            <p:nvPr/>
          </p:nvSpPr>
          <p:spPr bwMode="auto">
            <a:xfrm>
              <a:off x="24605" y="1889298"/>
              <a:ext cx="33216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6" name="Freeform 680"/>
            <p:cNvSpPr>
              <a:spLocks/>
            </p:cNvSpPr>
            <p:nvPr/>
          </p:nvSpPr>
          <p:spPr bwMode="auto">
            <a:xfrm>
              <a:off x="24605" y="1857007"/>
              <a:ext cx="66126" cy="73809"/>
            </a:xfrm>
            <a:custGeom>
              <a:avLst/>
              <a:gdLst>
                <a:gd name="T0" fmla="*/ 0 w 43"/>
                <a:gd name="T1" fmla="*/ 21 h 48"/>
                <a:gd name="T2" fmla="*/ 43 w 43"/>
                <a:gd name="T3" fmla="*/ 0 h 48"/>
                <a:gd name="T4" fmla="*/ 43 w 43"/>
                <a:gd name="T5" fmla="*/ 48 h 48"/>
                <a:gd name="T6" fmla="*/ 0 w 43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1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7" name="Freeform 681"/>
            <p:cNvSpPr>
              <a:spLocks/>
            </p:cNvSpPr>
            <p:nvPr/>
          </p:nvSpPr>
          <p:spPr bwMode="auto">
            <a:xfrm>
              <a:off x="289108" y="1857007"/>
              <a:ext cx="67663" cy="73809"/>
            </a:xfrm>
            <a:custGeom>
              <a:avLst/>
              <a:gdLst>
                <a:gd name="T0" fmla="*/ 44 w 44"/>
                <a:gd name="T1" fmla="*/ 21 h 48"/>
                <a:gd name="T2" fmla="*/ 0 w 44"/>
                <a:gd name="T3" fmla="*/ 0 h 48"/>
                <a:gd name="T4" fmla="*/ 0 w 44"/>
                <a:gd name="T5" fmla="*/ 48 h 48"/>
                <a:gd name="T6" fmla="*/ 44 w 44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1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5" name="Rectangle 470"/>
            <p:cNvSpPr>
              <a:spLocks noChangeArrowheads="1"/>
            </p:cNvSpPr>
            <p:nvPr/>
          </p:nvSpPr>
          <p:spPr bwMode="auto">
            <a:xfrm>
              <a:off x="372148" y="2542819"/>
              <a:ext cx="645878" cy="273710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6" name="Rectangle 471"/>
            <p:cNvSpPr>
              <a:spLocks noChangeArrowheads="1"/>
            </p:cNvSpPr>
            <p:nvPr/>
          </p:nvSpPr>
          <p:spPr bwMode="auto">
            <a:xfrm>
              <a:off x="545920" y="2558196"/>
              <a:ext cx="373687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Power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7" name="Rectangle 475"/>
            <p:cNvSpPr>
              <a:spLocks noChangeArrowheads="1"/>
            </p:cNvSpPr>
            <p:nvPr/>
          </p:nvSpPr>
          <p:spPr bwMode="auto">
            <a:xfrm>
              <a:off x="364459" y="2047681"/>
              <a:ext cx="653567" cy="173759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8" name="Rectangle 476"/>
            <p:cNvSpPr>
              <a:spLocks noChangeArrowheads="1"/>
            </p:cNvSpPr>
            <p:nvPr/>
          </p:nvSpPr>
          <p:spPr bwMode="auto">
            <a:xfrm>
              <a:off x="464417" y="2078435"/>
              <a:ext cx="579753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Boot ROM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99" name="Rectangle 477"/>
            <p:cNvSpPr>
              <a:spLocks noChangeArrowheads="1"/>
            </p:cNvSpPr>
            <p:nvPr/>
          </p:nvSpPr>
          <p:spPr bwMode="auto">
            <a:xfrm>
              <a:off x="364459" y="2295250"/>
              <a:ext cx="653567" cy="173759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0" name="Rectangle 478"/>
            <p:cNvSpPr>
              <a:spLocks noChangeArrowheads="1"/>
            </p:cNvSpPr>
            <p:nvPr/>
          </p:nvSpPr>
          <p:spPr bwMode="auto">
            <a:xfrm>
              <a:off x="416297" y="2310627"/>
              <a:ext cx="56105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Semaphore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01" name="Rectangle 672"/>
            <p:cNvSpPr>
              <a:spLocks noChangeArrowheads="1"/>
            </p:cNvSpPr>
            <p:nvPr/>
          </p:nvSpPr>
          <p:spPr bwMode="auto">
            <a:xfrm>
              <a:off x="422897" y="2956458"/>
              <a:ext cx="653567" cy="173759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2" name="Rectangle 673"/>
            <p:cNvSpPr>
              <a:spLocks noChangeArrowheads="1"/>
            </p:cNvSpPr>
            <p:nvPr/>
          </p:nvSpPr>
          <p:spPr bwMode="auto">
            <a:xfrm>
              <a:off x="396754" y="2931855"/>
              <a:ext cx="655105" cy="16453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3" name="Rectangle 677"/>
            <p:cNvSpPr>
              <a:spLocks noChangeArrowheads="1"/>
            </p:cNvSpPr>
            <p:nvPr/>
          </p:nvSpPr>
          <p:spPr bwMode="auto">
            <a:xfrm>
              <a:off x="1044170" y="3088700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4" name="Rectangle 678"/>
            <p:cNvSpPr>
              <a:spLocks noChangeArrowheads="1"/>
            </p:cNvSpPr>
            <p:nvPr/>
          </p:nvSpPr>
          <p:spPr bwMode="auto">
            <a:xfrm>
              <a:off x="1110296" y="3120992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x3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205" name="Rectangle 743"/>
            <p:cNvSpPr>
              <a:spLocks noChangeArrowheads="1"/>
            </p:cNvSpPr>
            <p:nvPr/>
          </p:nvSpPr>
          <p:spPr bwMode="auto">
            <a:xfrm>
              <a:off x="372149" y="2898026"/>
              <a:ext cx="655105" cy="16607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6" name="Rectangle 744"/>
            <p:cNvSpPr>
              <a:spLocks noChangeArrowheads="1"/>
            </p:cNvSpPr>
            <p:nvPr/>
          </p:nvSpPr>
          <p:spPr bwMode="auto">
            <a:xfrm>
              <a:off x="613584" y="2922629"/>
              <a:ext cx="256813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PLL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7" name="Rectangle 745"/>
            <p:cNvSpPr>
              <a:spLocks noChangeArrowheads="1"/>
            </p:cNvSpPr>
            <p:nvPr/>
          </p:nvSpPr>
          <p:spPr bwMode="auto">
            <a:xfrm>
              <a:off x="422897" y="3311666"/>
              <a:ext cx="653567" cy="173759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8" name="Rectangle 746"/>
            <p:cNvSpPr>
              <a:spLocks noChangeArrowheads="1"/>
            </p:cNvSpPr>
            <p:nvPr/>
          </p:nvSpPr>
          <p:spPr bwMode="auto">
            <a:xfrm>
              <a:off x="396754" y="3279374"/>
              <a:ext cx="655105" cy="173759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9" name="Rectangle 747"/>
            <p:cNvSpPr>
              <a:spLocks noChangeArrowheads="1"/>
            </p:cNvSpPr>
            <p:nvPr/>
          </p:nvSpPr>
          <p:spPr bwMode="auto">
            <a:xfrm>
              <a:off x="372149" y="3254771"/>
              <a:ext cx="655105" cy="16453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0" name="Rectangle 748"/>
            <p:cNvSpPr>
              <a:spLocks noChangeArrowheads="1"/>
            </p:cNvSpPr>
            <p:nvPr/>
          </p:nvSpPr>
          <p:spPr bwMode="auto">
            <a:xfrm>
              <a:off x="555148" y="3277836"/>
              <a:ext cx="36446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EDMA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1" name="Rectangle 755"/>
            <p:cNvSpPr>
              <a:spLocks noChangeArrowheads="1"/>
            </p:cNvSpPr>
            <p:nvPr/>
          </p:nvSpPr>
          <p:spPr bwMode="auto">
            <a:xfrm>
              <a:off x="1110296" y="3468511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x3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215" name="Rectangle 472"/>
            <p:cNvSpPr>
              <a:spLocks noChangeArrowheads="1"/>
            </p:cNvSpPr>
            <p:nvPr/>
          </p:nvSpPr>
          <p:spPr bwMode="auto">
            <a:xfrm>
              <a:off x="380851" y="2665834"/>
              <a:ext cx="713542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Management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9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0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2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3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4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5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8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01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425" name="Slide Number Placeholder 424"/>
          <p:cNvSpPr>
            <a:spLocks noGrp="1"/>
          </p:cNvSpPr>
          <p:nvPr>
            <p:ph type="sldNum" sz="quarter" idx="4294967295"/>
          </p:nvPr>
        </p:nvSpPr>
        <p:spPr>
          <a:xfrm>
            <a:off x="6642100" y="6049963"/>
            <a:ext cx="2133600" cy="206375"/>
          </a:xfrm>
          <a:prstGeom prst="rect">
            <a:avLst/>
          </a:prstGeom>
        </p:spPr>
        <p:txBody>
          <a:bodyPr/>
          <a:lstStyle/>
          <a:p>
            <a:fld id="{3144B24B-BAB1-431A-82C6-36E096187F5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06" name="Rectangle 3"/>
          <p:cNvSpPr txBox="1">
            <a:spLocks noChangeArrowheads="1"/>
          </p:cNvSpPr>
          <p:nvPr/>
        </p:nvSpPr>
        <p:spPr bwMode="auto">
          <a:xfrm>
            <a:off x="548619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Keystone I: C667x Devices</a:t>
            </a:r>
          </a:p>
        </p:txBody>
      </p:sp>
      <p:sp>
        <p:nvSpPr>
          <p:cNvPr id="426" name="TextBox 425"/>
          <p:cNvSpPr txBox="1"/>
          <p:nvPr/>
        </p:nvSpPr>
        <p:spPr>
          <a:xfrm>
            <a:off x="5414096" y="842836"/>
            <a:ext cx="3678699" cy="34965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High end of the market for signal processing:</a:t>
            </a:r>
          </a:p>
          <a:p>
            <a:pPr marL="742950" lvl="1" indent="-285750">
              <a:buFont typeface="Calibri" pitchFamily="34" charset="0"/>
              <a:buChar char="–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Amazing performance</a:t>
            </a:r>
          </a:p>
          <a:p>
            <a:pPr marL="742950" lvl="1" indent="-285750">
              <a:buFont typeface="Calibri" pitchFamily="34" charset="0"/>
              <a:buChar char="–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Great SOC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Challenges for broad market:</a:t>
            </a:r>
          </a:p>
          <a:p>
            <a:pPr marL="742950" lvl="1" indent="-285750">
              <a:buFont typeface="Calibri" pitchFamily="34" charset="0"/>
              <a:buChar char="–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Power consumption 10-15W</a:t>
            </a:r>
          </a:p>
          <a:p>
            <a:pPr marL="742950" lvl="1" indent="-285750">
              <a:buFont typeface="Calibri" pitchFamily="34" charset="0"/>
              <a:buChar char="–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Prices reflect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Rectangle 59"/>
          <p:cNvSpPr txBox="1">
            <a:spLocks noChangeArrowheads="1"/>
          </p:cNvSpPr>
          <p:nvPr/>
        </p:nvSpPr>
        <p:spPr bwMode="auto">
          <a:xfrm>
            <a:off x="174929" y="183894"/>
            <a:ext cx="884980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70000"/>
              </a:lnSpc>
              <a:defRPr/>
            </a:pPr>
            <a:r>
              <a:rPr lang="en-US" sz="4000" b="1" kern="0" dirty="0" smtClean="0">
                <a:solidFill>
                  <a:srgbClr val="DE0000"/>
                </a:solidFill>
                <a:latin typeface="Calibri" pitchFamily="34" charset="0"/>
              </a:rPr>
              <a:t>Keystone I: C665x Devices (Gauss)</a:t>
            </a:r>
            <a:endParaRPr lang="en-US" sz="4000" b="1" kern="0" dirty="0">
              <a:solidFill>
                <a:srgbClr val="DE0000"/>
              </a:solidFill>
              <a:latin typeface="Calibri"/>
            </a:endParaRPr>
          </a:p>
        </p:txBody>
      </p:sp>
      <p:grpSp>
        <p:nvGrpSpPr>
          <p:cNvPr id="2" name="Group 247"/>
          <p:cNvGrpSpPr/>
          <p:nvPr/>
        </p:nvGrpSpPr>
        <p:grpSpPr>
          <a:xfrm>
            <a:off x="36212" y="761138"/>
            <a:ext cx="5432425" cy="5551488"/>
            <a:chOff x="3633790" y="1108077"/>
            <a:chExt cx="5432425" cy="5551488"/>
          </a:xfrm>
        </p:grpSpPr>
        <p:sp>
          <p:nvSpPr>
            <p:cNvPr id="249" name="Rectangle 620"/>
            <p:cNvSpPr>
              <a:spLocks noChangeArrowheads="1"/>
            </p:cNvSpPr>
            <p:nvPr/>
          </p:nvSpPr>
          <p:spPr bwMode="auto">
            <a:xfrm>
              <a:off x="3862390" y="1108077"/>
              <a:ext cx="5203825" cy="5272088"/>
            </a:xfrm>
            <a:prstGeom prst="rect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0" name="Rectangle 622"/>
            <p:cNvSpPr>
              <a:spLocks noChangeArrowheads="1"/>
            </p:cNvSpPr>
            <p:nvPr/>
          </p:nvSpPr>
          <p:spPr bwMode="auto">
            <a:xfrm>
              <a:off x="5614982" y="3697290"/>
              <a:ext cx="1175002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1 Cores @ 850 MHz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1" name="Rectangle 624"/>
            <p:cNvSpPr>
              <a:spLocks noChangeArrowheads="1"/>
            </p:cNvSpPr>
            <p:nvPr/>
          </p:nvSpPr>
          <p:spPr bwMode="auto">
            <a:xfrm>
              <a:off x="5608640" y="2401890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2" name="Rectangle 625"/>
            <p:cNvSpPr>
              <a:spLocks noChangeArrowheads="1"/>
            </p:cNvSpPr>
            <p:nvPr/>
          </p:nvSpPr>
          <p:spPr bwMode="auto">
            <a:xfrm>
              <a:off x="5608640" y="2401890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4" name="Rectangle 626"/>
            <p:cNvSpPr>
              <a:spLocks noChangeArrowheads="1"/>
            </p:cNvSpPr>
            <p:nvPr/>
          </p:nvSpPr>
          <p:spPr bwMode="auto">
            <a:xfrm>
              <a:off x="5956302" y="2546352"/>
              <a:ext cx="661988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C66x™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5" name="Rectangle 627"/>
            <p:cNvSpPr>
              <a:spLocks noChangeArrowheads="1"/>
            </p:cNvSpPr>
            <p:nvPr/>
          </p:nvSpPr>
          <p:spPr bwMode="auto">
            <a:xfrm>
              <a:off x="5905502" y="2724152"/>
              <a:ext cx="7715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CorePac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6" name="Rectangle 631"/>
            <p:cNvSpPr>
              <a:spLocks noChangeArrowheads="1"/>
            </p:cNvSpPr>
            <p:nvPr/>
          </p:nvSpPr>
          <p:spPr bwMode="auto">
            <a:xfrm>
              <a:off x="8654867" y="1131890"/>
              <a:ext cx="375103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C6654</a:t>
              </a:r>
              <a:endParaRPr lang="en-US" sz="1000" b="1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7" name="Rectangle 632"/>
            <p:cNvSpPr>
              <a:spLocks noChangeArrowheads="1"/>
            </p:cNvSpPr>
            <p:nvPr/>
          </p:nvSpPr>
          <p:spPr bwMode="auto">
            <a:xfrm>
              <a:off x="5634040" y="1217615"/>
              <a:ext cx="619125" cy="59213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" name="Rectangle 633"/>
            <p:cNvSpPr>
              <a:spLocks noChangeArrowheads="1"/>
            </p:cNvSpPr>
            <p:nvPr/>
          </p:nvSpPr>
          <p:spPr bwMode="auto">
            <a:xfrm>
              <a:off x="5794377" y="1444619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MSMC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9" name="Rectangle 638"/>
            <p:cNvSpPr>
              <a:spLocks noChangeArrowheads="1"/>
            </p:cNvSpPr>
            <p:nvPr/>
          </p:nvSpPr>
          <p:spPr bwMode="auto">
            <a:xfrm>
              <a:off x="4108452" y="1352552"/>
              <a:ext cx="669925" cy="3048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" name="Rectangle 639"/>
            <p:cNvSpPr>
              <a:spLocks noChangeArrowheads="1"/>
            </p:cNvSpPr>
            <p:nvPr/>
          </p:nvSpPr>
          <p:spPr bwMode="auto">
            <a:xfrm>
              <a:off x="4294190" y="1385890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32-Bit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69" name="Rectangle 640"/>
            <p:cNvSpPr>
              <a:spLocks noChangeArrowheads="1"/>
            </p:cNvSpPr>
            <p:nvPr/>
          </p:nvSpPr>
          <p:spPr bwMode="auto">
            <a:xfrm>
              <a:off x="4167190" y="1487490"/>
              <a:ext cx="601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DDR3 EMIF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0" name="Freeform 651"/>
            <p:cNvSpPr>
              <a:spLocks/>
            </p:cNvSpPr>
            <p:nvPr/>
          </p:nvSpPr>
          <p:spPr bwMode="auto">
            <a:xfrm>
              <a:off x="5481640" y="1428752"/>
              <a:ext cx="144463" cy="144463"/>
            </a:xfrm>
            <a:custGeom>
              <a:avLst/>
              <a:gdLst/>
              <a:ahLst/>
              <a:cxnLst>
                <a:cxn ang="0">
                  <a:pos x="91" y="48"/>
                </a:cxn>
                <a:cxn ang="0">
                  <a:pos x="0" y="91"/>
                </a:cxn>
                <a:cxn ang="0">
                  <a:pos x="0" y="0"/>
                </a:cxn>
                <a:cxn ang="0">
                  <a:pos x="91" y="48"/>
                </a:cxn>
              </a:cxnLst>
              <a:rect l="0" t="0" r="r" b="b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" name="Freeform 652"/>
            <p:cNvSpPr>
              <a:spLocks/>
            </p:cNvSpPr>
            <p:nvPr/>
          </p:nvSpPr>
          <p:spPr bwMode="auto">
            <a:xfrm>
              <a:off x="5481640" y="1471615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1" y="37"/>
                </a:cxn>
                <a:cxn ang="0">
                  <a:pos x="11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" name="Rectangle 653"/>
            <p:cNvSpPr>
              <a:spLocks noChangeArrowheads="1"/>
            </p:cNvSpPr>
            <p:nvPr/>
          </p:nvSpPr>
          <p:spPr bwMode="auto">
            <a:xfrm>
              <a:off x="4930777" y="1471615"/>
              <a:ext cx="550863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" name="Freeform 654"/>
            <p:cNvSpPr>
              <a:spLocks/>
            </p:cNvSpPr>
            <p:nvPr/>
          </p:nvSpPr>
          <p:spPr bwMode="auto">
            <a:xfrm>
              <a:off x="4786315" y="1428752"/>
              <a:ext cx="144463" cy="14446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1" y="91"/>
                </a:cxn>
                <a:cxn ang="0">
                  <a:pos x="91" y="0"/>
                </a:cxn>
                <a:cxn ang="0">
                  <a:pos x="0" y="48"/>
                </a:cxn>
              </a:cxnLst>
              <a:rect l="0" t="0" r="r" b="b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" name="Freeform 655"/>
            <p:cNvSpPr>
              <a:spLocks/>
            </p:cNvSpPr>
            <p:nvPr/>
          </p:nvSpPr>
          <p:spPr bwMode="auto">
            <a:xfrm>
              <a:off x="4905377" y="1471615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7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" name="Rectangle 656"/>
            <p:cNvSpPr>
              <a:spLocks noChangeArrowheads="1"/>
            </p:cNvSpPr>
            <p:nvPr/>
          </p:nvSpPr>
          <p:spPr bwMode="auto">
            <a:xfrm>
              <a:off x="4303715" y="1192215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Memory Subsystem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6" name="Freeform 657"/>
            <p:cNvSpPr>
              <a:spLocks/>
            </p:cNvSpPr>
            <p:nvPr/>
          </p:nvSpPr>
          <p:spPr bwMode="auto">
            <a:xfrm>
              <a:off x="5473702" y="1692277"/>
              <a:ext cx="142875" cy="142875"/>
            </a:xfrm>
            <a:custGeom>
              <a:avLst/>
              <a:gdLst/>
              <a:ahLst/>
              <a:cxnLst>
                <a:cxn ang="0">
                  <a:pos x="90" y="42"/>
                </a:cxn>
                <a:cxn ang="0">
                  <a:pos x="0" y="90"/>
                </a:cxn>
                <a:cxn ang="0">
                  <a:pos x="0" y="0"/>
                </a:cxn>
                <a:cxn ang="0">
                  <a:pos x="90" y="42"/>
                </a:cxn>
              </a:cxnLst>
              <a:rect l="0" t="0" r="r" b="b"/>
              <a:pathLst>
                <a:path w="90" h="90">
                  <a:moveTo>
                    <a:pt x="90" y="42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9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" name="Freeform 658"/>
            <p:cNvSpPr>
              <a:spLocks/>
            </p:cNvSpPr>
            <p:nvPr/>
          </p:nvSpPr>
          <p:spPr bwMode="auto">
            <a:xfrm>
              <a:off x="5473702" y="1733552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0" y="32"/>
                </a:cxn>
                <a:cxn ang="0">
                  <a:pos x="10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" name="Rectangle 659"/>
            <p:cNvSpPr>
              <a:spLocks noChangeArrowheads="1"/>
            </p:cNvSpPr>
            <p:nvPr/>
          </p:nvSpPr>
          <p:spPr bwMode="auto">
            <a:xfrm>
              <a:off x="5413377" y="1733552"/>
              <a:ext cx="60325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" name="Freeform 660"/>
            <p:cNvSpPr>
              <a:spLocks/>
            </p:cNvSpPr>
            <p:nvPr/>
          </p:nvSpPr>
          <p:spPr bwMode="auto">
            <a:xfrm>
              <a:off x="5268915" y="1692277"/>
              <a:ext cx="144463" cy="1428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91" y="90"/>
                </a:cxn>
                <a:cxn ang="0">
                  <a:pos x="91" y="0"/>
                </a:cxn>
                <a:cxn ang="0">
                  <a:pos x="0" y="42"/>
                </a:cxn>
              </a:cxnLst>
              <a:rect l="0" t="0" r="r" b="b"/>
              <a:pathLst>
                <a:path w="91" h="90">
                  <a:moveTo>
                    <a:pt x="0" y="42"/>
                  </a:moveTo>
                  <a:lnTo>
                    <a:pt x="91" y="90"/>
                  </a:lnTo>
                  <a:lnTo>
                    <a:pt x="91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0" name="Freeform 661"/>
            <p:cNvSpPr>
              <a:spLocks/>
            </p:cNvSpPr>
            <p:nvPr/>
          </p:nvSpPr>
          <p:spPr bwMode="auto">
            <a:xfrm>
              <a:off x="5387977" y="1733552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2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1" name="Line 687"/>
            <p:cNvSpPr>
              <a:spLocks noChangeShapeType="1"/>
            </p:cNvSpPr>
            <p:nvPr/>
          </p:nvSpPr>
          <p:spPr bwMode="auto">
            <a:xfrm flipH="1">
              <a:off x="5032377" y="1878015"/>
              <a:ext cx="109538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2" name="Freeform 699"/>
            <p:cNvSpPr>
              <a:spLocks/>
            </p:cNvSpPr>
            <p:nvPr/>
          </p:nvSpPr>
          <p:spPr bwMode="auto">
            <a:xfrm>
              <a:off x="5481640" y="2792415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3" name="Freeform 700"/>
            <p:cNvSpPr>
              <a:spLocks/>
            </p:cNvSpPr>
            <p:nvPr/>
          </p:nvSpPr>
          <p:spPr bwMode="auto">
            <a:xfrm>
              <a:off x="5489577" y="2843215"/>
              <a:ext cx="17463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11" h="10">
                  <a:moveTo>
                    <a:pt x="0" y="10"/>
                  </a:moveTo>
                  <a:lnTo>
                    <a:pt x="6" y="10"/>
                  </a:lnTo>
                  <a:lnTo>
                    <a:pt x="6" y="10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4" name="Rectangle 701"/>
            <p:cNvSpPr>
              <a:spLocks noChangeArrowheads="1"/>
            </p:cNvSpPr>
            <p:nvPr/>
          </p:nvSpPr>
          <p:spPr bwMode="auto">
            <a:xfrm>
              <a:off x="5362577" y="2843215"/>
              <a:ext cx="127000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5" name="Freeform 702"/>
            <p:cNvSpPr>
              <a:spLocks/>
            </p:cNvSpPr>
            <p:nvPr/>
          </p:nvSpPr>
          <p:spPr bwMode="auto">
            <a:xfrm>
              <a:off x="5268915" y="2792415"/>
              <a:ext cx="101600" cy="117475"/>
            </a:xfrm>
            <a:custGeom>
              <a:avLst/>
              <a:gdLst/>
              <a:ahLst/>
              <a:cxnLst>
                <a:cxn ang="0">
                  <a:pos x="64" y="74"/>
                </a:cxn>
                <a:cxn ang="0">
                  <a:pos x="0" y="37"/>
                </a:cxn>
                <a:cxn ang="0">
                  <a:pos x="64" y="0"/>
                </a:cxn>
                <a:cxn ang="0">
                  <a:pos x="64" y="74"/>
                </a:cxn>
              </a:cxnLst>
              <a:rect l="0" t="0" r="r" b="b"/>
              <a:pathLst>
                <a:path w="64" h="74">
                  <a:moveTo>
                    <a:pt x="64" y="74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6" name="Freeform 703"/>
            <p:cNvSpPr>
              <a:spLocks/>
            </p:cNvSpPr>
            <p:nvPr/>
          </p:nvSpPr>
          <p:spPr bwMode="auto">
            <a:xfrm>
              <a:off x="5354640" y="2843215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" name="Rectangle 704"/>
            <p:cNvSpPr>
              <a:spLocks noChangeArrowheads="1"/>
            </p:cNvSpPr>
            <p:nvPr/>
          </p:nvSpPr>
          <p:spPr bwMode="auto">
            <a:xfrm>
              <a:off x="7600952" y="4230690"/>
              <a:ext cx="1457325" cy="600075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8" name="Rectangle 705"/>
            <p:cNvSpPr>
              <a:spLocks noChangeArrowheads="1"/>
            </p:cNvSpPr>
            <p:nvPr/>
          </p:nvSpPr>
          <p:spPr bwMode="auto">
            <a:xfrm>
              <a:off x="8421690" y="4449765"/>
              <a:ext cx="585788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9" name="Rectangle 706"/>
            <p:cNvSpPr>
              <a:spLocks noChangeArrowheads="1"/>
            </p:cNvSpPr>
            <p:nvPr/>
          </p:nvSpPr>
          <p:spPr bwMode="auto">
            <a:xfrm>
              <a:off x="8421690" y="4449765"/>
              <a:ext cx="585788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0" name="Rectangle 707"/>
            <p:cNvSpPr>
              <a:spLocks noChangeArrowheads="1"/>
            </p:cNvSpPr>
            <p:nvPr/>
          </p:nvSpPr>
          <p:spPr bwMode="auto">
            <a:xfrm>
              <a:off x="8507415" y="4467227"/>
              <a:ext cx="4667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Packet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1" name="Rectangle 708"/>
            <p:cNvSpPr>
              <a:spLocks noChangeArrowheads="1"/>
            </p:cNvSpPr>
            <p:nvPr/>
          </p:nvSpPr>
          <p:spPr bwMode="auto">
            <a:xfrm>
              <a:off x="8566152" y="4610102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2" name="Rectangle 709"/>
            <p:cNvSpPr>
              <a:spLocks noChangeArrowheads="1"/>
            </p:cNvSpPr>
            <p:nvPr/>
          </p:nvSpPr>
          <p:spPr bwMode="auto">
            <a:xfrm>
              <a:off x="7804152" y="4273552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Multicore Navigator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3" name="Rectangle 710"/>
            <p:cNvSpPr>
              <a:spLocks noChangeArrowheads="1"/>
            </p:cNvSpPr>
            <p:nvPr/>
          </p:nvSpPr>
          <p:spPr bwMode="auto">
            <a:xfrm>
              <a:off x="7651752" y="4449765"/>
              <a:ext cx="711200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4" name="Rectangle 711"/>
            <p:cNvSpPr>
              <a:spLocks noChangeArrowheads="1"/>
            </p:cNvSpPr>
            <p:nvPr/>
          </p:nvSpPr>
          <p:spPr bwMode="auto">
            <a:xfrm>
              <a:off x="7651752" y="4449765"/>
              <a:ext cx="711200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5" name="Rectangle 712"/>
            <p:cNvSpPr>
              <a:spLocks noChangeArrowheads="1"/>
            </p:cNvSpPr>
            <p:nvPr/>
          </p:nvSpPr>
          <p:spPr bwMode="auto">
            <a:xfrm>
              <a:off x="7794627" y="4449765"/>
              <a:ext cx="449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Queue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6" name="Rectangle 713"/>
            <p:cNvSpPr>
              <a:spLocks noChangeArrowheads="1"/>
            </p:cNvSpPr>
            <p:nvPr/>
          </p:nvSpPr>
          <p:spPr bwMode="auto">
            <a:xfrm>
              <a:off x="7735890" y="4594227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Manager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7" name="Line 724"/>
            <p:cNvSpPr>
              <a:spLocks noChangeShapeType="1"/>
            </p:cNvSpPr>
            <p:nvPr/>
          </p:nvSpPr>
          <p:spPr bwMode="auto">
            <a:xfrm>
              <a:off x="3633790" y="1489077"/>
              <a:ext cx="457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8" name="Freeform 725"/>
            <p:cNvSpPr>
              <a:spLocks/>
            </p:cNvSpPr>
            <p:nvPr/>
          </p:nvSpPr>
          <p:spPr bwMode="auto">
            <a:xfrm>
              <a:off x="3633790" y="1454152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9" name="Freeform 726"/>
            <p:cNvSpPr>
              <a:spLocks/>
            </p:cNvSpPr>
            <p:nvPr/>
          </p:nvSpPr>
          <p:spPr bwMode="auto">
            <a:xfrm>
              <a:off x="4024315" y="1454152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0" name="Freeform 727"/>
            <p:cNvSpPr>
              <a:spLocks/>
            </p:cNvSpPr>
            <p:nvPr/>
          </p:nvSpPr>
          <p:spPr bwMode="auto">
            <a:xfrm>
              <a:off x="5870577" y="1817690"/>
              <a:ext cx="144463" cy="144463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91" y="91"/>
                </a:cxn>
                <a:cxn ang="0">
                  <a:pos x="0" y="91"/>
                </a:cxn>
                <a:cxn ang="0">
                  <a:pos x="43" y="0"/>
                </a:cxn>
              </a:cxnLst>
              <a:rect l="0" t="0" r="r" b="b"/>
              <a:pathLst>
                <a:path w="91" h="91">
                  <a:moveTo>
                    <a:pt x="43" y="0"/>
                  </a:moveTo>
                  <a:lnTo>
                    <a:pt x="91" y="91"/>
                  </a:lnTo>
                  <a:lnTo>
                    <a:pt x="0" y="9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1" name="Freeform 728"/>
            <p:cNvSpPr>
              <a:spLocks/>
            </p:cNvSpPr>
            <p:nvPr/>
          </p:nvSpPr>
          <p:spPr bwMode="auto">
            <a:xfrm>
              <a:off x="5913440" y="1936752"/>
              <a:ext cx="60325" cy="25400"/>
            </a:xfrm>
            <a:custGeom>
              <a:avLst/>
              <a:gdLst/>
              <a:ahLst/>
              <a:cxnLst>
                <a:cxn ang="0">
                  <a:pos x="38" y="16"/>
                </a:cxn>
                <a:cxn ang="0">
                  <a:pos x="38" y="11"/>
                </a:cxn>
                <a:cxn ang="0">
                  <a:pos x="32" y="11"/>
                </a:cxn>
                <a:cxn ang="0">
                  <a:pos x="32" y="5"/>
                </a:cxn>
                <a:cxn ang="0">
                  <a:pos x="32" y="5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38" y="16"/>
                </a:cxn>
              </a:cxnLst>
              <a:rect l="0" t="0" r="r" b="b"/>
              <a:pathLst>
                <a:path w="38" h="16">
                  <a:moveTo>
                    <a:pt x="38" y="16"/>
                  </a:moveTo>
                  <a:lnTo>
                    <a:pt x="38" y="11"/>
                  </a:lnTo>
                  <a:lnTo>
                    <a:pt x="32" y="11"/>
                  </a:lnTo>
                  <a:lnTo>
                    <a:pt x="32" y="5"/>
                  </a:lnTo>
                  <a:lnTo>
                    <a:pt x="32" y="5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5"/>
                  </a:lnTo>
                  <a:lnTo>
                    <a:pt x="6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2" name="Rectangle 729"/>
            <p:cNvSpPr>
              <a:spLocks noChangeArrowheads="1"/>
            </p:cNvSpPr>
            <p:nvPr/>
          </p:nvSpPr>
          <p:spPr bwMode="auto">
            <a:xfrm>
              <a:off x="5913440" y="1962152"/>
              <a:ext cx="60325" cy="109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3" name="Freeform 730"/>
            <p:cNvSpPr>
              <a:spLocks/>
            </p:cNvSpPr>
            <p:nvPr/>
          </p:nvSpPr>
          <p:spPr bwMode="auto">
            <a:xfrm>
              <a:off x="5870577" y="2071690"/>
              <a:ext cx="144463" cy="144463"/>
            </a:xfrm>
            <a:custGeom>
              <a:avLst/>
              <a:gdLst/>
              <a:ahLst/>
              <a:cxnLst>
                <a:cxn ang="0">
                  <a:pos x="43" y="91"/>
                </a:cxn>
                <a:cxn ang="0">
                  <a:pos x="91" y="0"/>
                </a:cxn>
                <a:cxn ang="0">
                  <a:pos x="0" y="0"/>
                </a:cxn>
                <a:cxn ang="0">
                  <a:pos x="43" y="91"/>
                </a:cxn>
              </a:cxnLst>
              <a:rect l="0" t="0" r="r" b="b"/>
              <a:pathLst>
                <a:path w="91" h="91">
                  <a:moveTo>
                    <a:pt x="43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3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4" name="Freeform 731"/>
            <p:cNvSpPr>
              <a:spLocks/>
            </p:cNvSpPr>
            <p:nvPr/>
          </p:nvSpPr>
          <p:spPr bwMode="auto">
            <a:xfrm>
              <a:off x="5913440" y="2071690"/>
              <a:ext cx="60325" cy="34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6" y="11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11" y="16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22" y="22"/>
                </a:cxn>
                <a:cxn ang="0">
                  <a:pos x="27" y="16"/>
                </a:cxn>
                <a:cxn ang="0">
                  <a:pos x="27" y="16"/>
                </a:cxn>
                <a:cxn ang="0">
                  <a:pos x="32" y="16"/>
                </a:cxn>
                <a:cxn ang="0">
                  <a:pos x="32" y="11"/>
                </a:cxn>
                <a:cxn ang="0">
                  <a:pos x="32" y="11"/>
                </a:cxn>
                <a:cxn ang="0">
                  <a:pos x="38" y="6"/>
                </a:cxn>
                <a:cxn ang="0">
                  <a:pos x="38" y="0"/>
                </a:cxn>
                <a:cxn ang="0">
                  <a:pos x="0" y="0"/>
                </a:cxn>
              </a:cxnLst>
              <a:rect l="0" t="0" r="r" b="b"/>
              <a:pathLst>
                <a:path w="38" h="22">
                  <a:moveTo>
                    <a:pt x="0" y="0"/>
                  </a:moveTo>
                  <a:lnTo>
                    <a:pt x="0" y="6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11" y="16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22" y="22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32" y="16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38" y="6"/>
                  </a:lnTo>
                  <a:lnTo>
                    <a:pt x="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5" name="Rectangle 732"/>
            <p:cNvSpPr>
              <a:spLocks noChangeArrowheads="1"/>
            </p:cNvSpPr>
            <p:nvPr/>
          </p:nvSpPr>
          <p:spPr bwMode="auto">
            <a:xfrm>
              <a:off x="4014790" y="3341690"/>
              <a:ext cx="669925" cy="1778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" name="Line 733"/>
            <p:cNvSpPr>
              <a:spLocks noChangeShapeType="1"/>
            </p:cNvSpPr>
            <p:nvPr/>
          </p:nvSpPr>
          <p:spPr bwMode="auto">
            <a:xfrm flipH="1">
              <a:off x="4718052" y="3435352"/>
              <a:ext cx="2889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" name="Freeform 734"/>
            <p:cNvSpPr>
              <a:spLocks/>
            </p:cNvSpPr>
            <p:nvPr/>
          </p:nvSpPr>
          <p:spPr bwMode="auto">
            <a:xfrm>
              <a:off x="4938715" y="3400427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" name="Freeform 735"/>
            <p:cNvSpPr>
              <a:spLocks/>
            </p:cNvSpPr>
            <p:nvPr/>
          </p:nvSpPr>
          <p:spPr bwMode="auto">
            <a:xfrm>
              <a:off x="4718052" y="3400427"/>
              <a:ext cx="76200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8" y="43"/>
                </a:cxn>
                <a:cxn ang="0">
                  <a:pos x="48" y="0"/>
                </a:cxn>
                <a:cxn ang="0">
                  <a:pos x="0" y="22"/>
                </a:cxn>
              </a:cxnLst>
              <a:rect l="0" t="0" r="r" b="b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9" name="Rectangle 736"/>
            <p:cNvSpPr>
              <a:spLocks noChangeArrowheads="1"/>
            </p:cNvSpPr>
            <p:nvPr/>
          </p:nvSpPr>
          <p:spPr bwMode="auto">
            <a:xfrm>
              <a:off x="3989390" y="3316290"/>
              <a:ext cx="669925" cy="169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0" name="Rectangle 737"/>
            <p:cNvSpPr>
              <a:spLocks noChangeArrowheads="1"/>
            </p:cNvSpPr>
            <p:nvPr/>
          </p:nvSpPr>
          <p:spPr bwMode="auto">
            <a:xfrm>
              <a:off x="4235452" y="3341690"/>
              <a:ext cx="2460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PLL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3" name="Rectangle 738"/>
            <p:cNvSpPr>
              <a:spLocks noChangeArrowheads="1"/>
            </p:cNvSpPr>
            <p:nvPr/>
          </p:nvSpPr>
          <p:spPr bwMode="auto">
            <a:xfrm>
              <a:off x="3989390" y="3613152"/>
              <a:ext cx="669925" cy="1682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4" name="Rectangle 739"/>
            <p:cNvSpPr>
              <a:spLocks noChangeArrowheads="1"/>
            </p:cNvSpPr>
            <p:nvPr/>
          </p:nvSpPr>
          <p:spPr bwMode="auto">
            <a:xfrm>
              <a:off x="4176715" y="3636965"/>
              <a:ext cx="347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EDMA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5" name="Freeform 740"/>
            <p:cNvSpPr>
              <a:spLocks/>
            </p:cNvSpPr>
            <p:nvPr/>
          </p:nvSpPr>
          <p:spPr bwMode="auto">
            <a:xfrm>
              <a:off x="4905377" y="3638552"/>
              <a:ext cx="101600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4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4" h="74">
                  <a:moveTo>
                    <a:pt x="0" y="74"/>
                  </a:moveTo>
                  <a:lnTo>
                    <a:pt x="64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6" name="Freeform 741"/>
            <p:cNvSpPr>
              <a:spLocks/>
            </p:cNvSpPr>
            <p:nvPr/>
          </p:nvSpPr>
          <p:spPr bwMode="auto">
            <a:xfrm>
              <a:off x="4913315" y="3689352"/>
              <a:ext cx="9525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6" h="10">
                  <a:moveTo>
                    <a:pt x="0" y="10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7" name="Rectangle 742"/>
            <p:cNvSpPr>
              <a:spLocks noChangeArrowheads="1"/>
            </p:cNvSpPr>
            <p:nvPr/>
          </p:nvSpPr>
          <p:spPr bwMode="auto">
            <a:xfrm>
              <a:off x="4819652" y="3689352"/>
              <a:ext cx="93663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8" name="Freeform 743"/>
            <p:cNvSpPr>
              <a:spLocks/>
            </p:cNvSpPr>
            <p:nvPr/>
          </p:nvSpPr>
          <p:spPr bwMode="auto">
            <a:xfrm>
              <a:off x="4727577" y="3638552"/>
              <a:ext cx="109538" cy="117475"/>
            </a:xfrm>
            <a:custGeom>
              <a:avLst/>
              <a:gdLst/>
              <a:ahLst/>
              <a:cxnLst>
                <a:cxn ang="0">
                  <a:pos x="69" y="74"/>
                </a:cxn>
                <a:cxn ang="0">
                  <a:pos x="0" y="37"/>
                </a:cxn>
                <a:cxn ang="0">
                  <a:pos x="69" y="0"/>
                </a:cxn>
                <a:cxn ang="0">
                  <a:pos x="69" y="74"/>
                </a:cxn>
              </a:cxnLst>
              <a:rect l="0" t="0" r="r" b="b"/>
              <a:pathLst>
                <a:path w="69" h="74">
                  <a:moveTo>
                    <a:pt x="69" y="74"/>
                  </a:moveTo>
                  <a:lnTo>
                    <a:pt x="0" y="37"/>
                  </a:lnTo>
                  <a:lnTo>
                    <a:pt x="69" y="0"/>
                  </a:lnTo>
                  <a:lnTo>
                    <a:pt x="69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9" name="Freeform 744"/>
            <p:cNvSpPr>
              <a:spLocks/>
            </p:cNvSpPr>
            <p:nvPr/>
          </p:nvSpPr>
          <p:spPr bwMode="auto">
            <a:xfrm>
              <a:off x="4811715" y="3689352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0" name="Rectangle 756"/>
            <p:cNvSpPr>
              <a:spLocks noChangeArrowheads="1"/>
            </p:cNvSpPr>
            <p:nvPr/>
          </p:nvSpPr>
          <p:spPr bwMode="auto">
            <a:xfrm>
              <a:off x="5050631" y="3933827"/>
              <a:ext cx="2364582" cy="195263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1" name="Line 757"/>
            <p:cNvSpPr>
              <a:spLocks noChangeShapeType="1"/>
            </p:cNvSpPr>
            <p:nvPr/>
          </p:nvSpPr>
          <p:spPr bwMode="auto">
            <a:xfrm flipH="1" flipV="1">
              <a:off x="5253039" y="3935414"/>
              <a:ext cx="2162173" cy="791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2" name="Rectangle 763"/>
            <p:cNvSpPr>
              <a:spLocks noChangeArrowheads="1"/>
            </p:cNvSpPr>
            <p:nvPr/>
          </p:nvSpPr>
          <p:spPr bwMode="auto">
            <a:xfrm>
              <a:off x="5049840" y="1674815"/>
              <a:ext cx="193675" cy="2276475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3" name="Line 764"/>
            <p:cNvSpPr>
              <a:spLocks noChangeShapeType="1"/>
            </p:cNvSpPr>
            <p:nvPr/>
          </p:nvSpPr>
          <p:spPr bwMode="auto">
            <a:xfrm>
              <a:off x="5243515" y="1674815"/>
              <a:ext cx="1588" cy="22590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4" name="Line 765"/>
            <p:cNvSpPr>
              <a:spLocks noChangeShapeType="1"/>
            </p:cNvSpPr>
            <p:nvPr/>
          </p:nvSpPr>
          <p:spPr bwMode="auto">
            <a:xfrm>
              <a:off x="5040314" y="1674815"/>
              <a:ext cx="3173" cy="2450592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5" name="Line 766"/>
            <p:cNvSpPr>
              <a:spLocks noChangeShapeType="1"/>
            </p:cNvSpPr>
            <p:nvPr/>
          </p:nvSpPr>
          <p:spPr bwMode="auto">
            <a:xfrm>
              <a:off x="5040315" y="1674815"/>
              <a:ext cx="203200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6" name="Rectangle 767"/>
            <p:cNvSpPr>
              <a:spLocks noChangeArrowheads="1"/>
            </p:cNvSpPr>
            <p:nvPr/>
          </p:nvSpPr>
          <p:spPr bwMode="auto">
            <a:xfrm>
              <a:off x="5862640" y="3951290"/>
              <a:ext cx="5349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TeraNet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27" name="Rectangle 770"/>
            <p:cNvSpPr>
              <a:spLocks noChangeArrowheads="1"/>
            </p:cNvSpPr>
            <p:nvPr/>
          </p:nvSpPr>
          <p:spPr bwMode="auto">
            <a:xfrm>
              <a:off x="7078667" y="4975227"/>
              <a:ext cx="804863" cy="1397000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8" name="Rectangle 771"/>
            <p:cNvSpPr>
              <a:spLocks noChangeArrowheads="1"/>
            </p:cNvSpPr>
            <p:nvPr/>
          </p:nvSpPr>
          <p:spPr bwMode="auto">
            <a:xfrm>
              <a:off x="7154867" y="5145090"/>
              <a:ext cx="660400" cy="3302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9" name="Rectangle 772"/>
            <p:cNvSpPr>
              <a:spLocks noChangeArrowheads="1"/>
            </p:cNvSpPr>
            <p:nvPr/>
          </p:nvSpPr>
          <p:spPr bwMode="auto">
            <a:xfrm>
              <a:off x="7213605" y="5160965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Ethernet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0" name="Rectangle 773"/>
            <p:cNvSpPr>
              <a:spLocks noChangeArrowheads="1"/>
            </p:cNvSpPr>
            <p:nvPr/>
          </p:nvSpPr>
          <p:spPr bwMode="auto">
            <a:xfrm>
              <a:off x="7332667" y="5295902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1" name="Rectangle 774"/>
            <p:cNvSpPr>
              <a:spLocks noChangeArrowheads="1"/>
            </p:cNvSpPr>
            <p:nvPr/>
          </p:nvSpPr>
          <p:spPr bwMode="auto">
            <a:xfrm>
              <a:off x="7289805" y="5813427"/>
              <a:ext cx="382588" cy="3460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2" name="Rectangle 775"/>
            <p:cNvSpPr>
              <a:spLocks noChangeArrowheads="1"/>
            </p:cNvSpPr>
            <p:nvPr/>
          </p:nvSpPr>
          <p:spPr bwMode="auto">
            <a:xfrm>
              <a:off x="7289805" y="5813427"/>
              <a:ext cx="382588" cy="3460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3" name="Rectangle 776"/>
            <p:cNvSpPr>
              <a:spLocks noChangeArrowheads="1"/>
            </p:cNvSpPr>
            <p:nvPr/>
          </p:nvSpPr>
          <p:spPr bwMode="auto">
            <a:xfrm>
              <a:off x="7300863" y="5930902"/>
              <a:ext cx="362279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SGMII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4" name="Line 777"/>
            <p:cNvSpPr>
              <a:spLocks noChangeShapeType="1"/>
            </p:cNvSpPr>
            <p:nvPr/>
          </p:nvSpPr>
          <p:spPr bwMode="auto">
            <a:xfrm>
              <a:off x="7477130" y="5500690"/>
              <a:ext cx="1588" cy="295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5" name="Freeform 778"/>
            <p:cNvSpPr>
              <a:spLocks/>
            </p:cNvSpPr>
            <p:nvPr/>
          </p:nvSpPr>
          <p:spPr bwMode="auto">
            <a:xfrm>
              <a:off x="7451730" y="5500690"/>
              <a:ext cx="58738" cy="50800"/>
            </a:xfrm>
            <a:custGeom>
              <a:avLst/>
              <a:gdLst/>
              <a:ahLst/>
              <a:cxnLst>
                <a:cxn ang="0">
                  <a:pos x="37" y="32"/>
                </a:cxn>
                <a:cxn ang="0">
                  <a:pos x="16" y="0"/>
                </a:cxn>
                <a:cxn ang="0">
                  <a:pos x="0" y="32"/>
                </a:cxn>
                <a:cxn ang="0">
                  <a:pos x="37" y="32"/>
                </a:cxn>
              </a:cxnLst>
              <a:rect l="0" t="0" r="r" b="b"/>
              <a:pathLst>
                <a:path w="37" h="32">
                  <a:moveTo>
                    <a:pt x="37" y="32"/>
                  </a:moveTo>
                  <a:lnTo>
                    <a:pt x="16" y="0"/>
                  </a:lnTo>
                  <a:lnTo>
                    <a:pt x="0" y="32"/>
                  </a:lnTo>
                  <a:lnTo>
                    <a:pt x="37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6" name="Freeform 779"/>
            <p:cNvSpPr>
              <a:spLocks/>
            </p:cNvSpPr>
            <p:nvPr/>
          </p:nvSpPr>
          <p:spPr bwMode="auto">
            <a:xfrm>
              <a:off x="7451730" y="5745165"/>
              <a:ext cx="58738" cy="508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6" y="32"/>
                </a:cxn>
                <a:cxn ang="0">
                  <a:pos x="0" y="0"/>
                </a:cxn>
                <a:cxn ang="0">
                  <a:pos x="37" y="0"/>
                </a:cxn>
              </a:cxnLst>
              <a:rect l="0" t="0" r="r" b="b"/>
              <a:pathLst>
                <a:path w="37" h="32">
                  <a:moveTo>
                    <a:pt x="37" y="0"/>
                  </a:moveTo>
                  <a:lnTo>
                    <a:pt x="16" y="32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7" name="Line 780"/>
            <p:cNvSpPr>
              <a:spLocks noChangeShapeType="1"/>
            </p:cNvSpPr>
            <p:nvPr/>
          </p:nvSpPr>
          <p:spPr bwMode="auto">
            <a:xfrm flipV="1">
              <a:off x="7477130" y="6184902"/>
              <a:ext cx="1588" cy="4746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8" name="Freeform 781"/>
            <p:cNvSpPr>
              <a:spLocks/>
            </p:cNvSpPr>
            <p:nvPr/>
          </p:nvSpPr>
          <p:spPr bwMode="auto">
            <a:xfrm>
              <a:off x="7442205" y="6583365"/>
              <a:ext cx="77788" cy="76200"/>
            </a:xfrm>
            <a:custGeom>
              <a:avLst/>
              <a:gdLst/>
              <a:ahLst/>
              <a:cxnLst>
                <a:cxn ang="0">
                  <a:pos x="22" y="48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22" y="48"/>
                </a:cxn>
              </a:cxnLst>
              <a:rect l="0" t="0" r="r" b="b"/>
              <a:pathLst>
                <a:path w="49" h="48">
                  <a:moveTo>
                    <a:pt x="22" y="48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22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9" name="Freeform 782"/>
            <p:cNvSpPr>
              <a:spLocks/>
            </p:cNvSpPr>
            <p:nvPr/>
          </p:nvSpPr>
          <p:spPr bwMode="auto">
            <a:xfrm>
              <a:off x="7442205" y="6184902"/>
              <a:ext cx="77788" cy="762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0" y="48"/>
                </a:cxn>
                <a:cxn ang="0">
                  <a:pos x="49" y="48"/>
                </a:cxn>
                <a:cxn ang="0">
                  <a:pos x="22" y="0"/>
                </a:cxn>
              </a:cxnLst>
              <a:rect l="0" t="0" r="r" b="b"/>
              <a:pathLst>
                <a:path w="49" h="48">
                  <a:moveTo>
                    <a:pt x="22" y="0"/>
                  </a:moveTo>
                  <a:lnTo>
                    <a:pt x="0" y="48"/>
                  </a:lnTo>
                  <a:lnTo>
                    <a:pt x="49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0" name="Freeform 783"/>
            <p:cNvSpPr>
              <a:spLocks/>
            </p:cNvSpPr>
            <p:nvPr/>
          </p:nvSpPr>
          <p:spPr bwMode="auto">
            <a:xfrm>
              <a:off x="7481890" y="4349752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1" name="Freeform 784"/>
            <p:cNvSpPr>
              <a:spLocks/>
            </p:cNvSpPr>
            <p:nvPr/>
          </p:nvSpPr>
          <p:spPr bwMode="auto">
            <a:xfrm>
              <a:off x="7489827" y="4400552"/>
              <a:ext cx="9525" cy="2381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w="6" h="15">
                  <a:moveTo>
                    <a:pt x="0" y="15"/>
                  </a:moveTo>
                  <a:lnTo>
                    <a:pt x="0" y="15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2" name="Rectangle 785"/>
            <p:cNvSpPr>
              <a:spLocks noChangeArrowheads="1"/>
            </p:cNvSpPr>
            <p:nvPr/>
          </p:nvSpPr>
          <p:spPr bwMode="auto">
            <a:xfrm>
              <a:off x="7312027" y="4400552"/>
              <a:ext cx="177800" cy="238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3" name="Freeform 786"/>
            <p:cNvSpPr>
              <a:spLocks/>
            </p:cNvSpPr>
            <p:nvPr/>
          </p:nvSpPr>
          <p:spPr bwMode="auto">
            <a:xfrm>
              <a:off x="7294565" y="4400552"/>
              <a:ext cx="17463" cy="238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15"/>
                </a:cxn>
                <a:cxn ang="0">
                  <a:pos x="11" y="15"/>
                </a:cxn>
                <a:cxn ang="0">
                  <a:pos x="11" y="0"/>
                </a:cxn>
              </a:cxnLst>
              <a:rect l="0" t="0" r="r" b="b"/>
              <a:pathLst>
                <a:path w="11" h="15">
                  <a:moveTo>
                    <a:pt x="11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6" y="15"/>
                  </a:lnTo>
                  <a:lnTo>
                    <a:pt x="11" y="1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4" name="Freeform 787"/>
            <p:cNvSpPr>
              <a:spLocks/>
            </p:cNvSpPr>
            <p:nvPr/>
          </p:nvSpPr>
          <p:spPr bwMode="auto">
            <a:xfrm>
              <a:off x="7253290" y="4146552"/>
              <a:ext cx="117475" cy="109538"/>
            </a:xfrm>
            <a:custGeom>
              <a:avLst/>
              <a:gdLst/>
              <a:ahLst/>
              <a:cxnLst>
                <a:cxn ang="0">
                  <a:pos x="74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4" y="69"/>
                </a:cxn>
              </a:cxnLst>
              <a:rect l="0" t="0" r="r" b="b"/>
              <a:pathLst>
                <a:path w="74" h="69">
                  <a:moveTo>
                    <a:pt x="74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4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5" name="Freeform 788"/>
            <p:cNvSpPr>
              <a:spLocks/>
            </p:cNvSpPr>
            <p:nvPr/>
          </p:nvSpPr>
          <p:spPr bwMode="auto">
            <a:xfrm>
              <a:off x="7294565" y="4238627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6" name="Rectangle 789"/>
            <p:cNvSpPr>
              <a:spLocks noChangeArrowheads="1"/>
            </p:cNvSpPr>
            <p:nvPr/>
          </p:nvSpPr>
          <p:spPr bwMode="auto">
            <a:xfrm>
              <a:off x="7294565" y="4248152"/>
              <a:ext cx="25400" cy="1603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7" name="Freeform 790"/>
            <p:cNvSpPr>
              <a:spLocks/>
            </p:cNvSpPr>
            <p:nvPr/>
          </p:nvSpPr>
          <p:spPr bwMode="auto">
            <a:xfrm>
              <a:off x="7294565" y="4408490"/>
              <a:ext cx="2540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10"/>
                </a:cxn>
                <a:cxn ang="0">
                  <a:pos x="11" y="10"/>
                </a:cxn>
                <a:cxn ang="0">
                  <a:pos x="11" y="10"/>
                </a:cxn>
                <a:cxn ang="0">
                  <a:pos x="16" y="5"/>
                </a:cxn>
                <a:cxn ang="0">
                  <a:pos x="16" y="5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0">
                  <a:moveTo>
                    <a:pt x="0" y="0"/>
                  </a:moveTo>
                  <a:lnTo>
                    <a:pt x="0" y="5"/>
                  </a:lnTo>
                  <a:lnTo>
                    <a:pt x="6" y="5"/>
                  </a:lnTo>
                  <a:lnTo>
                    <a:pt x="6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8" name="Freeform 791"/>
            <p:cNvSpPr>
              <a:spLocks/>
            </p:cNvSpPr>
            <p:nvPr/>
          </p:nvSpPr>
          <p:spPr bwMode="auto">
            <a:xfrm>
              <a:off x="7112005" y="4146552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8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8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9" name="Rectangle 793"/>
            <p:cNvSpPr>
              <a:spLocks noChangeArrowheads="1"/>
            </p:cNvSpPr>
            <p:nvPr/>
          </p:nvSpPr>
          <p:spPr bwMode="auto">
            <a:xfrm>
              <a:off x="7162805" y="4248152"/>
              <a:ext cx="17463" cy="617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0" name="Freeform 794"/>
            <p:cNvSpPr>
              <a:spLocks/>
            </p:cNvSpPr>
            <p:nvPr/>
          </p:nvSpPr>
          <p:spPr bwMode="auto">
            <a:xfrm>
              <a:off x="7112005" y="4856165"/>
              <a:ext cx="119063" cy="101600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8" y="64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4">
                  <a:moveTo>
                    <a:pt x="75" y="0"/>
                  </a:moveTo>
                  <a:lnTo>
                    <a:pt x="38" y="64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" name="Freeform 795"/>
            <p:cNvSpPr>
              <a:spLocks/>
            </p:cNvSpPr>
            <p:nvPr/>
          </p:nvSpPr>
          <p:spPr bwMode="auto">
            <a:xfrm>
              <a:off x="7162805" y="4865690"/>
              <a:ext cx="17463" cy="79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2" name="Rectangle 796"/>
            <p:cNvSpPr>
              <a:spLocks noChangeArrowheads="1"/>
            </p:cNvSpPr>
            <p:nvPr/>
          </p:nvSpPr>
          <p:spPr bwMode="auto">
            <a:xfrm>
              <a:off x="4914916" y="4805365"/>
              <a:ext cx="2100261" cy="1566863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3" name="Rectangle 815"/>
            <p:cNvSpPr>
              <a:spLocks noChangeArrowheads="1"/>
            </p:cNvSpPr>
            <p:nvPr/>
          </p:nvSpPr>
          <p:spPr bwMode="auto">
            <a:xfrm>
              <a:off x="6245241" y="4975227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4" name="Rectangle 816"/>
            <p:cNvSpPr>
              <a:spLocks noChangeArrowheads="1"/>
            </p:cNvSpPr>
            <p:nvPr/>
          </p:nvSpPr>
          <p:spPr bwMode="auto">
            <a:xfrm>
              <a:off x="6245241" y="4975227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5" name="Rectangle 817"/>
            <p:cNvSpPr>
              <a:spLocks noChangeArrowheads="1"/>
            </p:cNvSpPr>
            <p:nvPr/>
          </p:nvSpPr>
          <p:spPr bwMode="auto">
            <a:xfrm rot="16200000">
              <a:off x="6283341" y="5383215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6" name="Rectangle 818"/>
            <p:cNvSpPr>
              <a:spLocks noChangeArrowheads="1"/>
            </p:cNvSpPr>
            <p:nvPr/>
          </p:nvSpPr>
          <p:spPr bwMode="auto">
            <a:xfrm rot="16200000">
              <a:off x="6283341" y="52974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7" name="Rectangle 819"/>
            <p:cNvSpPr>
              <a:spLocks noChangeArrowheads="1"/>
            </p:cNvSpPr>
            <p:nvPr/>
          </p:nvSpPr>
          <p:spPr bwMode="auto">
            <a:xfrm rot="16200000">
              <a:off x="6308741" y="5238752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8" name="Line 821"/>
            <p:cNvSpPr>
              <a:spLocks noChangeShapeType="1"/>
            </p:cNvSpPr>
            <p:nvPr/>
          </p:nvSpPr>
          <p:spPr bwMode="auto">
            <a:xfrm>
              <a:off x="6355572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9" name="Freeform 822"/>
            <p:cNvSpPr>
              <a:spLocks/>
            </p:cNvSpPr>
            <p:nvPr/>
          </p:nvSpPr>
          <p:spPr bwMode="auto">
            <a:xfrm>
              <a:off x="6320647" y="4154490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0" name="Freeform 823"/>
            <p:cNvSpPr>
              <a:spLocks/>
            </p:cNvSpPr>
            <p:nvPr/>
          </p:nvSpPr>
          <p:spPr bwMode="auto">
            <a:xfrm>
              <a:off x="6320647" y="4891090"/>
              <a:ext cx="76200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8" h="42">
                  <a:moveTo>
                    <a:pt x="22" y="42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1" name="Line 824"/>
            <p:cNvSpPr>
              <a:spLocks noChangeShapeType="1"/>
            </p:cNvSpPr>
            <p:nvPr/>
          </p:nvSpPr>
          <p:spPr bwMode="auto">
            <a:xfrm>
              <a:off x="6355572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2" name="Freeform 825"/>
            <p:cNvSpPr>
              <a:spLocks/>
            </p:cNvSpPr>
            <p:nvPr/>
          </p:nvSpPr>
          <p:spPr bwMode="auto">
            <a:xfrm>
              <a:off x="6320647" y="5854702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3" name="Freeform 826"/>
            <p:cNvSpPr>
              <a:spLocks/>
            </p:cNvSpPr>
            <p:nvPr/>
          </p:nvSpPr>
          <p:spPr bwMode="auto">
            <a:xfrm>
              <a:off x="6320647" y="6583365"/>
              <a:ext cx="76200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8" h="43">
                  <a:moveTo>
                    <a:pt x="22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4" name="Rectangle 827"/>
            <p:cNvSpPr>
              <a:spLocks noChangeArrowheads="1"/>
            </p:cNvSpPr>
            <p:nvPr/>
          </p:nvSpPr>
          <p:spPr bwMode="auto">
            <a:xfrm>
              <a:off x="5998385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5" name="Rectangle 828"/>
            <p:cNvSpPr>
              <a:spLocks noChangeArrowheads="1"/>
            </p:cNvSpPr>
            <p:nvPr/>
          </p:nvSpPr>
          <p:spPr bwMode="auto">
            <a:xfrm rot="16200000">
              <a:off x="6033310" y="548640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6" name="Rectangle 829"/>
            <p:cNvSpPr>
              <a:spLocks noChangeArrowheads="1"/>
            </p:cNvSpPr>
            <p:nvPr/>
          </p:nvSpPr>
          <p:spPr bwMode="auto">
            <a:xfrm rot="16200000">
              <a:off x="6036485" y="5395915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A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7" name="Rectangle 830"/>
            <p:cNvSpPr>
              <a:spLocks noChangeArrowheads="1"/>
            </p:cNvSpPr>
            <p:nvPr/>
          </p:nvSpPr>
          <p:spPr bwMode="auto">
            <a:xfrm rot="16200000">
              <a:off x="6033310" y="530860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R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8" name="Rectangle 831"/>
            <p:cNvSpPr>
              <a:spLocks noChangeArrowheads="1"/>
            </p:cNvSpPr>
            <p:nvPr/>
          </p:nvSpPr>
          <p:spPr bwMode="auto">
            <a:xfrm rot="16200000">
              <a:off x="6041247" y="5222877"/>
              <a:ext cx="1365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9" name="Rectangle 834"/>
            <p:cNvSpPr>
              <a:spLocks noChangeArrowheads="1"/>
            </p:cNvSpPr>
            <p:nvPr/>
          </p:nvSpPr>
          <p:spPr bwMode="auto">
            <a:xfrm rot="16200000">
              <a:off x="6039660" y="5010152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0" name="Line 836"/>
            <p:cNvSpPr>
              <a:spLocks noChangeShapeType="1"/>
            </p:cNvSpPr>
            <p:nvPr/>
          </p:nvSpPr>
          <p:spPr bwMode="auto">
            <a:xfrm>
              <a:off x="6099985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1" name="Freeform 837"/>
            <p:cNvSpPr>
              <a:spLocks/>
            </p:cNvSpPr>
            <p:nvPr/>
          </p:nvSpPr>
          <p:spPr bwMode="auto">
            <a:xfrm>
              <a:off x="6066647" y="4154490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2" name="Freeform 838"/>
            <p:cNvSpPr>
              <a:spLocks/>
            </p:cNvSpPr>
            <p:nvPr/>
          </p:nvSpPr>
          <p:spPr bwMode="auto">
            <a:xfrm>
              <a:off x="6066647" y="4891090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3" name="Line 839"/>
            <p:cNvSpPr>
              <a:spLocks noChangeShapeType="1"/>
            </p:cNvSpPr>
            <p:nvPr/>
          </p:nvSpPr>
          <p:spPr bwMode="auto">
            <a:xfrm>
              <a:off x="609998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" name="Freeform 840"/>
            <p:cNvSpPr>
              <a:spLocks/>
            </p:cNvSpPr>
            <p:nvPr/>
          </p:nvSpPr>
          <p:spPr bwMode="auto">
            <a:xfrm>
              <a:off x="6066647" y="5854702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" name="Freeform 841"/>
            <p:cNvSpPr>
              <a:spLocks/>
            </p:cNvSpPr>
            <p:nvPr/>
          </p:nvSpPr>
          <p:spPr bwMode="auto">
            <a:xfrm>
              <a:off x="6066647" y="6583365"/>
              <a:ext cx="68263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" name="Rectangle 842"/>
            <p:cNvSpPr>
              <a:spLocks noChangeArrowheads="1"/>
            </p:cNvSpPr>
            <p:nvPr/>
          </p:nvSpPr>
          <p:spPr bwMode="auto">
            <a:xfrm>
              <a:off x="6769910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" name="Rectangle 843"/>
            <p:cNvSpPr>
              <a:spLocks noChangeArrowheads="1"/>
            </p:cNvSpPr>
            <p:nvPr/>
          </p:nvSpPr>
          <p:spPr bwMode="auto">
            <a:xfrm>
              <a:off x="6769910" y="4975227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" name="Rectangle 844"/>
            <p:cNvSpPr>
              <a:spLocks noChangeArrowheads="1"/>
            </p:cNvSpPr>
            <p:nvPr/>
          </p:nvSpPr>
          <p:spPr bwMode="auto">
            <a:xfrm rot="16200000">
              <a:off x="6825472" y="5502277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9" name="Rectangle 845"/>
            <p:cNvSpPr>
              <a:spLocks noChangeArrowheads="1"/>
            </p:cNvSpPr>
            <p:nvPr/>
          </p:nvSpPr>
          <p:spPr bwMode="auto">
            <a:xfrm rot="16200000">
              <a:off x="6822297" y="5414965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0" name="Rectangle 846"/>
            <p:cNvSpPr>
              <a:spLocks noChangeArrowheads="1"/>
            </p:cNvSpPr>
            <p:nvPr/>
          </p:nvSpPr>
          <p:spPr bwMode="auto">
            <a:xfrm rot="16200000">
              <a:off x="6850872" y="5357815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1" name="Rectangle 847"/>
            <p:cNvSpPr>
              <a:spLocks noChangeArrowheads="1"/>
            </p:cNvSpPr>
            <p:nvPr/>
          </p:nvSpPr>
          <p:spPr bwMode="auto">
            <a:xfrm rot="16200000">
              <a:off x="6834997" y="5308602"/>
              <a:ext cx="1270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2" name="Rectangle 849"/>
            <p:cNvSpPr>
              <a:spLocks noChangeArrowheads="1"/>
            </p:cNvSpPr>
            <p:nvPr/>
          </p:nvSpPr>
          <p:spPr bwMode="auto">
            <a:xfrm rot="16200000">
              <a:off x="6850872" y="5214940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3" name="Rectangle 850"/>
            <p:cNvSpPr>
              <a:spLocks noChangeArrowheads="1"/>
            </p:cNvSpPr>
            <p:nvPr/>
          </p:nvSpPr>
          <p:spPr bwMode="auto">
            <a:xfrm rot="16200000">
              <a:off x="6828647" y="5013327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4" name="Freeform 852"/>
            <p:cNvSpPr>
              <a:spLocks/>
            </p:cNvSpPr>
            <p:nvPr/>
          </p:nvSpPr>
          <p:spPr bwMode="auto">
            <a:xfrm>
              <a:off x="6812772" y="4154490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5" name="Freeform 853"/>
            <p:cNvSpPr>
              <a:spLocks/>
            </p:cNvSpPr>
            <p:nvPr/>
          </p:nvSpPr>
          <p:spPr bwMode="auto">
            <a:xfrm>
              <a:off x="6863572" y="4238627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6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6" name="Rectangle 854"/>
            <p:cNvSpPr>
              <a:spLocks noChangeArrowheads="1"/>
            </p:cNvSpPr>
            <p:nvPr/>
          </p:nvSpPr>
          <p:spPr bwMode="auto">
            <a:xfrm>
              <a:off x="6863572" y="4248152"/>
              <a:ext cx="25400" cy="6080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7" name="Freeform 855"/>
            <p:cNvSpPr>
              <a:spLocks/>
            </p:cNvSpPr>
            <p:nvPr/>
          </p:nvSpPr>
          <p:spPr bwMode="auto">
            <a:xfrm>
              <a:off x="6812772" y="4848227"/>
              <a:ext cx="119063" cy="109538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7" y="69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9">
                  <a:moveTo>
                    <a:pt x="75" y="0"/>
                  </a:moveTo>
                  <a:lnTo>
                    <a:pt x="37" y="69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8" name="Freeform 856"/>
            <p:cNvSpPr>
              <a:spLocks/>
            </p:cNvSpPr>
            <p:nvPr/>
          </p:nvSpPr>
          <p:spPr bwMode="auto">
            <a:xfrm>
              <a:off x="6863572" y="4856165"/>
              <a:ext cx="25400" cy="17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1" y="6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9" name="Line 857"/>
            <p:cNvSpPr>
              <a:spLocks noChangeShapeType="1"/>
            </p:cNvSpPr>
            <p:nvPr/>
          </p:nvSpPr>
          <p:spPr bwMode="auto">
            <a:xfrm>
              <a:off x="688103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0" name="Freeform 858"/>
            <p:cNvSpPr>
              <a:spLocks/>
            </p:cNvSpPr>
            <p:nvPr/>
          </p:nvSpPr>
          <p:spPr bwMode="auto">
            <a:xfrm>
              <a:off x="6838172" y="5854702"/>
              <a:ext cx="76200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8" h="43">
                  <a:moveTo>
                    <a:pt x="27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1" name="Freeform 859"/>
            <p:cNvSpPr>
              <a:spLocks/>
            </p:cNvSpPr>
            <p:nvPr/>
          </p:nvSpPr>
          <p:spPr bwMode="auto">
            <a:xfrm>
              <a:off x="6838172" y="6583365"/>
              <a:ext cx="76200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8" h="43">
                  <a:moveTo>
                    <a:pt x="27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2" name="Rectangle 860"/>
            <p:cNvSpPr>
              <a:spLocks noChangeArrowheads="1"/>
            </p:cNvSpPr>
            <p:nvPr/>
          </p:nvSpPr>
          <p:spPr bwMode="auto">
            <a:xfrm>
              <a:off x="5744385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3" name="Rectangle 861"/>
            <p:cNvSpPr>
              <a:spLocks noChangeArrowheads="1"/>
            </p:cNvSpPr>
            <p:nvPr/>
          </p:nvSpPr>
          <p:spPr bwMode="auto">
            <a:xfrm>
              <a:off x="5744385" y="4975227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4" name="Rectangle 863"/>
            <p:cNvSpPr>
              <a:spLocks noChangeArrowheads="1"/>
            </p:cNvSpPr>
            <p:nvPr/>
          </p:nvSpPr>
          <p:spPr bwMode="auto">
            <a:xfrm rot="16200000">
              <a:off x="5766610" y="5316540"/>
              <a:ext cx="1762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r>
                <a:rPr lang="en-US" sz="1000" b="1" baseline="30000" dirty="0" smtClean="0">
                  <a:solidFill>
                    <a:srgbClr val="000000"/>
                  </a:solidFill>
                  <a:cs typeface="Arial" pitchFamily="34" charset="0"/>
                </a:rPr>
                <a:t>2</a:t>
              </a:r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5" name="Rectangle 864"/>
            <p:cNvSpPr>
              <a:spLocks noChangeArrowheads="1"/>
            </p:cNvSpPr>
            <p:nvPr/>
          </p:nvSpPr>
          <p:spPr bwMode="auto">
            <a:xfrm rot="16200000">
              <a:off x="5826935" y="5275265"/>
              <a:ext cx="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6" name="Line 865"/>
            <p:cNvSpPr>
              <a:spLocks noChangeShapeType="1"/>
            </p:cNvSpPr>
            <p:nvPr/>
          </p:nvSpPr>
          <p:spPr bwMode="auto">
            <a:xfrm>
              <a:off x="5845985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7" name="Freeform 866"/>
            <p:cNvSpPr>
              <a:spLocks/>
            </p:cNvSpPr>
            <p:nvPr/>
          </p:nvSpPr>
          <p:spPr bwMode="auto">
            <a:xfrm>
              <a:off x="5803122" y="4154490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8" name="Freeform 867"/>
            <p:cNvSpPr>
              <a:spLocks/>
            </p:cNvSpPr>
            <p:nvPr/>
          </p:nvSpPr>
          <p:spPr bwMode="auto">
            <a:xfrm>
              <a:off x="5803122" y="4891090"/>
              <a:ext cx="77788" cy="66675"/>
            </a:xfrm>
            <a:custGeom>
              <a:avLst/>
              <a:gdLst/>
              <a:ahLst/>
              <a:cxnLst>
                <a:cxn ang="0">
                  <a:pos x="27" y="42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2"/>
                </a:cxn>
              </a:cxnLst>
              <a:rect l="0" t="0" r="r" b="b"/>
              <a:pathLst>
                <a:path w="49" h="42">
                  <a:moveTo>
                    <a:pt x="27" y="42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9" name="Line 868"/>
            <p:cNvSpPr>
              <a:spLocks noChangeShapeType="1"/>
            </p:cNvSpPr>
            <p:nvPr/>
          </p:nvSpPr>
          <p:spPr bwMode="auto">
            <a:xfrm>
              <a:off x="584598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0" name="Freeform 869"/>
            <p:cNvSpPr>
              <a:spLocks/>
            </p:cNvSpPr>
            <p:nvPr/>
          </p:nvSpPr>
          <p:spPr bwMode="auto">
            <a:xfrm>
              <a:off x="5803122" y="5854702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1" name="Freeform 870"/>
            <p:cNvSpPr>
              <a:spLocks/>
            </p:cNvSpPr>
            <p:nvPr/>
          </p:nvSpPr>
          <p:spPr bwMode="auto">
            <a:xfrm>
              <a:off x="5803122" y="6583365"/>
              <a:ext cx="77788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9" h="43">
                  <a:moveTo>
                    <a:pt x="27" y="43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2" name="Rectangle 871"/>
            <p:cNvSpPr>
              <a:spLocks noChangeArrowheads="1"/>
            </p:cNvSpPr>
            <p:nvPr/>
          </p:nvSpPr>
          <p:spPr bwMode="auto">
            <a:xfrm>
              <a:off x="5482447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3" name="Rectangle 872"/>
            <p:cNvSpPr>
              <a:spLocks noChangeArrowheads="1"/>
            </p:cNvSpPr>
            <p:nvPr/>
          </p:nvSpPr>
          <p:spPr bwMode="auto">
            <a:xfrm>
              <a:off x="5482447" y="4975227"/>
              <a:ext cx="203200" cy="863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4" name="Rectangle 873"/>
            <p:cNvSpPr>
              <a:spLocks noChangeArrowheads="1"/>
            </p:cNvSpPr>
            <p:nvPr/>
          </p:nvSpPr>
          <p:spPr bwMode="auto">
            <a:xfrm rot="16200000">
              <a:off x="5515785" y="5362577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5" name="Rectangle 874"/>
            <p:cNvSpPr>
              <a:spLocks noChangeArrowheads="1"/>
            </p:cNvSpPr>
            <p:nvPr/>
          </p:nvSpPr>
          <p:spPr bwMode="auto">
            <a:xfrm rot="16200000">
              <a:off x="5518960" y="5280027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6" name="Rectangle 875"/>
            <p:cNvSpPr>
              <a:spLocks noChangeArrowheads="1"/>
            </p:cNvSpPr>
            <p:nvPr/>
          </p:nvSpPr>
          <p:spPr bwMode="auto">
            <a:xfrm rot="16200000">
              <a:off x="5518960" y="51958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7" name="Line 876"/>
            <p:cNvSpPr>
              <a:spLocks noChangeShapeType="1"/>
            </p:cNvSpPr>
            <p:nvPr/>
          </p:nvSpPr>
          <p:spPr bwMode="auto">
            <a:xfrm>
              <a:off x="55840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8" name="Freeform 877"/>
            <p:cNvSpPr>
              <a:spLocks/>
            </p:cNvSpPr>
            <p:nvPr/>
          </p:nvSpPr>
          <p:spPr bwMode="auto">
            <a:xfrm>
              <a:off x="5549122" y="4154490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9" name="Freeform 878"/>
            <p:cNvSpPr>
              <a:spLocks/>
            </p:cNvSpPr>
            <p:nvPr/>
          </p:nvSpPr>
          <p:spPr bwMode="auto">
            <a:xfrm>
              <a:off x="5549122" y="4891090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0" name="Line 879"/>
            <p:cNvSpPr>
              <a:spLocks noChangeShapeType="1"/>
            </p:cNvSpPr>
            <p:nvPr/>
          </p:nvSpPr>
          <p:spPr bwMode="auto">
            <a:xfrm>
              <a:off x="5584047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1" name="Freeform 880"/>
            <p:cNvSpPr>
              <a:spLocks/>
            </p:cNvSpPr>
            <p:nvPr/>
          </p:nvSpPr>
          <p:spPr bwMode="auto">
            <a:xfrm>
              <a:off x="5549122" y="5854702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2" name="Freeform 881"/>
            <p:cNvSpPr>
              <a:spLocks/>
            </p:cNvSpPr>
            <p:nvPr/>
          </p:nvSpPr>
          <p:spPr bwMode="auto">
            <a:xfrm>
              <a:off x="5549122" y="6583365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3" name="Rectangle 882"/>
            <p:cNvSpPr>
              <a:spLocks noChangeArrowheads="1"/>
            </p:cNvSpPr>
            <p:nvPr/>
          </p:nvSpPr>
          <p:spPr bwMode="auto">
            <a:xfrm>
              <a:off x="6515910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4" name="Rectangle 883"/>
            <p:cNvSpPr>
              <a:spLocks noChangeArrowheads="1"/>
            </p:cNvSpPr>
            <p:nvPr/>
          </p:nvSpPr>
          <p:spPr bwMode="auto">
            <a:xfrm>
              <a:off x="6515910" y="4975227"/>
              <a:ext cx="203200" cy="863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5" name="Rectangle 884"/>
            <p:cNvSpPr>
              <a:spLocks noChangeArrowheads="1"/>
            </p:cNvSpPr>
            <p:nvPr/>
          </p:nvSpPr>
          <p:spPr bwMode="auto">
            <a:xfrm rot="16200000">
              <a:off x="6541310" y="5538790"/>
              <a:ext cx="1698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6" name="Rectangle 885"/>
            <p:cNvSpPr>
              <a:spLocks noChangeArrowheads="1"/>
            </p:cNvSpPr>
            <p:nvPr/>
          </p:nvSpPr>
          <p:spPr bwMode="auto">
            <a:xfrm rot="16200000">
              <a:off x="6563535" y="5459415"/>
              <a:ext cx="1270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7" name="Rectangle 886"/>
            <p:cNvSpPr>
              <a:spLocks noChangeArrowheads="1"/>
            </p:cNvSpPr>
            <p:nvPr/>
          </p:nvSpPr>
          <p:spPr bwMode="auto">
            <a:xfrm rot="16200000">
              <a:off x="6550835" y="537845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B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9" name="Rectangle 887"/>
            <p:cNvSpPr>
              <a:spLocks noChangeArrowheads="1"/>
            </p:cNvSpPr>
            <p:nvPr/>
          </p:nvSpPr>
          <p:spPr bwMode="auto">
            <a:xfrm rot="16200000">
              <a:off x="6554010" y="5289552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0" name="Rectangle 888"/>
            <p:cNvSpPr>
              <a:spLocks noChangeArrowheads="1"/>
            </p:cNvSpPr>
            <p:nvPr/>
          </p:nvSpPr>
          <p:spPr bwMode="auto">
            <a:xfrm rot="16200000">
              <a:off x="6554010" y="5213352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1" name="Rectangle 890"/>
            <p:cNvSpPr>
              <a:spLocks noChangeArrowheads="1"/>
            </p:cNvSpPr>
            <p:nvPr/>
          </p:nvSpPr>
          <p:spPr bwMode="auto">
            <a:xfrm rot="16200000">
              <a:off x="6557185" y="5010152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2" name="Line 891"/>
            <p:cNvSpPr>
              <a:spLocks noChangeShapeType="1"/>
            </p:cNvSpPr>
            <p:nvPr/>
          </p:nvSpPr>
          <p:spPr bwMode="auto">
            <a:xfrm>
              <a:off x="6617510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3" name="Freeform 892"/>
            <p:cNvSpPr>
              <a:spLocks/>
            </p:cNvSpPr>
            <p:nvPr/>
          </p:nvSpPr>
          <p:spPr bwMode="auto">
            <a:xfrm>
              <a:off x="6584172" y="5854702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4" name="Freeform 893"/>
            <p:cNvSpPr>
              <a:spLocks/>
            </p:cNvSpPr>
            <p:nvPr/>
          </p:nvSpPr>
          <p:spPr bwMode="auto">
            <a:xfrm>
              <a:off x="6584172" y="6583365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5" name="Line 894"/>
            <p:cNvSpPr>
              <a:spLocks noChangeShapeType="1"/>
            </p:cNvSpPr>
            <p:nvPr/>
          </p:nvSpPr>
          <p:spPr bwMode="auto">
            <a:xfrm>
              <a:off x="66254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6" name="Freeform 895"/>
            <p:cNvSpPr>
              <a:spLocks/>
            </p:cNvSpPr>
            <p:nvPr/>
          </p:nvSpPr>
          <p:spPr bwMode="auto">
            <a:xfrm>
              <a:off x="6592110" y="4154490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7" name="Freeform 896"/>
            <p:cNvSpPr>
              <a:spLocks/>
            </p:cNvSpPr>
            <p:nvPr/>
          </p:nvSpPr>
          <p:spPr bwMode="auto">
            <a:xfrm>
              <a:off x="6592110" y="4891090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8" name="Rectangle 897"/>
            <p:cNvSpPr>
              <a:spLocks noChangeArrowheads="1"/>
            </p:cNvSpPr>
            <p:nvPr/>
          </p:nvSpPr>
          <p:spPr bwMode="auto">
            <a:xfrm>
              <a:off x="5226860" y="4975227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9" name="Rectangle 898"/>
            <p:cNvSpPr>
              <a:spLocks noChangeArrowheads="1"/>
            </p:cNvSpPr>
            <p:nvPr/>
          </p:nvSpPr>
          <p:spPr bwMode="auto">
            <a:xfrm>
              <a:off x="5226860" y="4975227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0" name="Rectangle 899"/>
            <p:cNvSpPr>
              <a:spLocks noChangeArrowheads="1"/>
            </p:cNvSpPr>
            <p:nvPr/>
          </p:nvSpPr>
          <p:spPr bwMode="auto">
            <a:xfrm rot="16200000">
              <a:off x="5257022" y="5391152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G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1" name="Rectangle 900"/>
            <p:cNvSpPr>
              <a:spLocks noChangeArrowheads="1"/>
            </p:cNvSpPr>
            <p:nvPr/>
          </p:nvSpPr>
          <p:spPr bwMode="auto">
            <a:xfrm rot="16200000">
              <a:off x="5264960" y="52974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2" name="Rectangle 901"/>
            <p:cNvSpPr>
              <a:spLocks noChangeArrowheads="1"/>
            </p:cNvSpPr>
            <p:nvPr/>
          </p:nvSpPr>
          <p:spPr bwMode="auto">
            <a:xfrm rot="16200000">
              <a:off x="5290360" y="5246690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3" name="Rectangle 902"/>
            <p:cNvSpPr>
              <a:spLocks noChangeArrowheads="1"/>
            </p:cNvSpPr>
            <p:nvPr/>
          </p:nvSpPr>
          <p:spPr bwMode="auto">
            <a:xfrm rot="16200000">
              <a:off x="5257022" y="5170490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O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4" name="Line 903"/>
            <p:cNvSpPr>
              <a:spLocks noChangeShapeType="1"/>
            </p:cNvSpPr>
            <p:nvPr/>
          </p:nvSpPr>
          <p:spPr bwMode="auto">
            <a:xfrm>
              <a:off x="5330047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5" name="Freeform 904"/>
            <p:cNvSpPr>
              <a:spLocks/>
            </p:cNvSpPr>
            <p:nvPr/>
          </p:nvSpPr>
          <p:spPr bwMode="auto">
            <a:xfrm>
              <a:off x="5295122" y="5854702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6" name="Freeform 905"/>
            <p:cNvSpPr>
              <a:spLocks/>
            </p:cNvSpPr>
            <p:nvPr/>
          </p:nvSpPr>
          <p:spPr bwMode="auto">
            <a:xfrm>
              <a:off x="5295122" y="6583365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7" name="Line 906"/>
            <p:cNvSpPr>
              <a:spLocks noChangeShapeType="1"/>
            </p:cNvSpPr>
            <p:nvPr/>
          </p:nvSpPr>
          <p:spPr bwMode="auto">
            <a:xfrm>
              <a:off x="53300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8" name="Freeform 907"/>
            <p:cNvSpPr>
              <a:spLocks/>
            </p:cNvSpPr>
            <p:nvPr/>
          </p:nvSpPr>
          <p:spPr bwMode="auto">
            <a:xfrm>
              <a:off x="5295122" y="4154490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9" name="Freeform 908"/>
            <p:cNvSpPr>
              <a:spLocks/>
            </p:cNvSpPr>
            <p:nvPr/>
          </p:nvSpPr>
          <p:spPr bwMode="auto">
            <a:xfrm>
              <a:off x="5295122" y="4891090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0" name="Rectangle 909"/>
            <p:cNvSpPr>
              <a:spLocks noChangeArrowheads="1"/>
            </p:cNvSpPr>
            <p:nvPr/>
          </p:nvSpPr>
          <p:spPr bwMode="auto">
            <a:xfrm>
              <a:off x="4964922" y="4975227"/>
              <a:ext cx="203200" cy="8636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1" name="Rectangle 910"/>
            <p:cNvSpPr>
              <a:spLocks noChangeArrowheads="1"/>
            </p:cNvSpPr>
            <p:nvPr/>
          </p:nvSpPr>
          <p:spPr bwMode="auto">
            <a:xfrm>
              <a:off x="4964922" y="4975227"/>
              <a:ext cx="203200" cy="863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2" name="Rectangle 911"/>
            <p:cNvSpPr>
              <a:spLocks noChangeArrowheads="1"/>
            </p:cNvSpPr>
            <p:nvPr/>
          </p:nvSpPr>
          <p:spPr bwMode="auto">
            <a:xfrm rot="16200000">
              <a:off x="4851635" y="5330647"/>
              <a:ext cx="447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EMIF16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43" name="Line 917"/>
            <p:cNvSpPr>
              <a:spLocks noChangeShapeType="1"/>
            </p:cNvSpPr>
            <p:nvPr/>
          </p:nvSpPr>
          <p:spPr bwMode="auto">
            <a:xfrm>
              <a:off x="5066522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4" name="Freeform 918"/>
            <p:cNvSpPr>
              <a:spLocks/>
            </p:cNvSpPr>
            <p:nvPr/>
          </p:nvSpPr>
          <p:spPr bwMode="auto">
            <a:xfrm>
              <a:off x="5033185" y="5854702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5" name="Freeform 919"/>
            <p:cNvSpPr>
              <a:spLocks/>
            </p:cNvSpPr>
            <p:nvPr/>
          </p:nvSpPr>
          <p:spPr bwMode="auto">
            <a:xfrm>
              <a:off x="5033185" y="6583365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6" name="Line 920"/>
            <p:cNvSpPr>
              <a:spLocks noChangeShapeType="1"/>
            </p:cNvSpPr>
            <p:nvPr/>
          </p:nvSpPr>
          <p:spPr bwMode="auto">
            <a:xfrm>
              <a:off x="5066522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7" name="Freeform 921"/>
            <p:cNvSpPr>
              <a:spLocks/>
            </p:cNvSpPr>
            <p:nvPr/>
          </p:nvSpPr>
          <p:spPr bwMode="auto">
            <a:xfrm>
              <a:off x="5033185" y="4154490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8" name="Freeform 922"/>
            <p:cNvSpPr>
              <a:spLocks/>
            </p:cNvSpPr>
            <p:nvPr/>
          </p:nvSpPr>
          <p:spPr bwMode="auto">
            <a:xfrm>
              <a:off x="5033185" y="4891090"/>
              <a:ext cx="66675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9" name="Rectangle 923"/>
            <p:cNvSpPr>
              <a:spLocks noChangeArrowheads="1"/>
            </p:cNvSpPr>
            <p:nvPr/>
          </p:nvSpPr>
          <p:spPr bwMode="auto">
            <a:xfrm>
              <a:off x="3989389" y="2147889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0" name="Rectangle 924"/>
            <p:cNvSpPr>
              <a:spLocks noChangeArrowheads="1"/>
            </p:cNvSpPr>
            <p:nvPr/>
          </p:nvSpPr>
          <p:spPr bwMode="auto">
            <a:xfrm>
              <a:off x="3989389" y="2139952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1" name="Rectangle 925"/>
            <p:cNvSpPr>
              <a:spLocks noChangeArrowheads="1"/>
            </p:cNvSpPr>
            <p:nvPr/>
          </p:nvSpPr>
          <p:spPr bwMode="auto">
            <a:xfrm>
              <a:off x="4092536" y="2165352"/>
              <a:ext cx="50013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Boot ROM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52" name="Line 926"/>
            <p:cNvSpPr>
              <a:spLocks noChangeShapeType="1"/>
            </p:cNvSpPr>
            <p:nvPr/>
          </p:nvSpPr>
          <p:spPr bwMode="auto">
            <a:xfrm flipH="1">
              <a:off x="4684714" y="22161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3" name="Freeform 927"/>
            <p:cNvSpPr>
              <a:spLocks/>
            </p:cNvSpPr>
            <p:nvPr/>
          </p:nvSpPr>
          <p:spPr bwMode="auto">
            <a:xfrm>
              <a:off x="4948239" y="21828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4" name="Freeform 928"/>
            <p:cNvSpPr>
              <a:spLocks/>
            </p:cNvSpPr>
            <p:nvPr/>
          </p:nvSpPr>
          <p:spPr bwMode="auto">
            <a:xfrm>
              <a:off x="4684714" y="21828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5" name="Rectangle 929"/>
            <p:cNvSpPr>
              <a:spLocks noChangeArrowheads="1"/>
            </p:cNvSpPr>
            <p:nvPr/>
          </p:nvSpPr>
          <p:spPr bwMode="auto">
            <a:xfrm>
              <a:off x="3989389" y="1944689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6" name="Rectangle 930"/>
            <p:cNvSpPr>
              <a:spLocks noChangeArrowheads="1"/>
            </p:cNvSpPr>
            <p:nvPr/>
          </p:nvSpPr>
          <p:spPr bwMode="auto">
            <a:xfrm>
              <a:off x="3989389" y="1936752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7" name="Rectangle 931"/>
            <p:cNvSpPr>
              <a:spLocks noChangeArrowheads="1"/>
            </p:cNvSpPr>
            <p:nvPr/>
          </p:nvSpPr>
          <p:spPr bwMode="auto">
            <a:xfrm>
              <a:off x="4024314" y="195421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58" name="Line 932"/>
            <p:cNvSpPr>
              <a:spLocks noChangeShapeType="1"/>
            </p:cNvSpPr>
            <p:nvPr/>
          </p:nvSpPr>
          <p:spPr bwMode="auto">
            <a:xfrm flipH="1">
              <a:off x="4684714" y="2005014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9" name="Freeform 933"/>
            <p:cNvSpPr>
              <a:spLocks/>
            </p:cNvSpPr>
            <p:nvPr/>
          </p:nvSpPr>
          <p:spPr bwMode="auto">
            <a:xfrm>
              <a:off x="4948239" y="1970089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0" name="Freeform 934"/>
            <p:cNvSpPr>
              <a:spLocks/>
            </p:cNvSpPr>
            <p:nvPr/>
          </p:nvSpPr>
          <p:spPr bwMode="auto">
            <a:xfrm>
              <a:off x="4684714" y="19700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1" name="Line 935"/>
            <p:cNvSpPr>
              <a:spLocks noChangeShapeType="1"/>
            </p:cNvSpPr>
            <p:nvPr/>
          </p:nvSpPr>
          <p:spPr bwMode="auto">
            <a:xfrm>
              <a:off x="3641727" y="2005014"/>
              <a:ext cx="3317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2" name="Freeform 936"/>
            <p:cNvSpPr>
              <a:spLocks/>
            </p:cNvSpPr>
            <p:nvPr/>
          </p:nvSpPr>
          <p:spPr bwMode="auto">
            <a:xfrm>
              <a:off x="3641727" y="19700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3" name="Freeform 937"/>
            <p:cNvSpPr>
              <a:spLocks/>
            </p:cNvSpPr>
            <p:nvPr/>
          </p:nvSpPr>
          <p:spPr bwMode="auto">
            <a:xfrm>
              <a:off x="3905252" y="1970089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4" name="Rectangle 938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5" name="Rectangle 939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6" name="Rectangle 940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7" name="Rectangle 941"/>
            <p:cNvSpPr>
              <a:spLocks noChangeArrowheads="1"/>
            </p:cNvSpPr>
            <p:nvPr/>
          </p:nvSpPr>
          <p:spPr bwMode="auto">
            <a:xfrm>
              <a:off x="4184652" y="3044827"/>
              <a:ext cx="30938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Power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68" name="Rectangle 942"/>
            <p:cNvSpPr>
              <a:spLocks noChangeArrowheads="1"/>
            </p:cNvSpPr>
            <p:nvPr/>
          </p:nvSpPr>
          <p:spPr bwMode="auto">
            <a:xfrm>
              <a:off x="4025848" y="3130552"/>
              <a:ext cx="62837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Management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69" name="Line 943"/>
            <p:cNvSpPr>
              <a:spLocks noChangeShapeType="1"/>
            </p:cNvSpPr>
            <p:nvPr/>
          </p:nvSpPr>
          <p:spPr bwMode="auto">
            <a:xfrm flipH="1">
              <a:off x="4684714" y="3146427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0" name="Freeform 944"/>
            <p:cNvSpPr>
              <a:spLocks/>
            </p:cNvSpPr>
            <p:nvPr/>
          </p:nvSpPr>
          <p:spPr bwMode="auto">
            <a:xfrm>
              <a:off x="4948239" y="3105152"/>
              <a:ext cx="66675" cy="76200"/>
            </a:xfrm>
            <a:custGeom>
              <a:avLst/>
              <a:gdLst/>
              <a:ahLst/>
              <a:cxnLst>
                <a:cxn ang="0">
                  <a:pos x="42" y="26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42" y="26"/>
                </a:cxn>
              </a:cxnLst>
              <a:rect l="0" t="0" r="r" b="b"/>
              <a:pathLst>
                <a:path w="42" h="48">
                  <a:moveTo>
                    <a:pt x="42" y="26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2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1" name="Freeform 945"/>
            <p:cNvSpPr>
              <a:spLocks/>
            </p:cNvSpPr>
            <p:nvPr/>
          </p:nvSpPr>
          <p:spPr bwMode="auto">
            <a:xfrm>
              <a:off x="4684714" y="3105152"/>
              <a:ext cx="68263" cy="762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43" y="48"/>
                </a:cxn>
                <a:cxn ang="0">
                  <a:pos x="43" y="0"/>
                </a:cxn>
                <a:cxn ang="0">
                  <a:pos x="0" y="26"/>
                </a:cxn>
              </a:cxnLst>
              <a:rect l="0" t="0" r="r" b="b"/>
              <a:pathLst>
                <a:path w="43" h="48">
                  <a:moveTo>
                    <a:pt x="0" y="26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2" name="Rectangle 946"/>
            <p:cNvSpPr>
              <a:spLocks noChangeArrowheads="1"/>
            </p:cNvSpPr>
            <p:nvPr/>
          </p:nvSpPr>
          <p:spPr bwMode="auto">
            <a:xfrm>
              <a:off x="3989389" y="2360614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3" name="Rectangle 947"/>
            <p:cNvSpPr>
              <a:spLocks noChangeArrowheads="1"/>
            </p:cNvSpPr>
            <p:nvPr/>
          </p:nvSpPr>
          <p:spPr bwMode="auto">
            <a:xfrm>
              <a:off x="3989389" y="2343152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4" name="Line 948"/>
            <p:cNvSpPr>
              <a:spLocks noChangeShapeType="1"/>
            </p:cNvSpPr>
            <p:nvPr/>
          </p:nvSpPr>
          <p:spPr bwMode="auto">
            <a:xfrm flipH="1">
              <a:off x="4684714" y="24193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5" name="Freeform 949"/>
            <p:cNvSpPr>
              <a:spLocks/>
            </p:cNvSpPr>
            <p:nvPr/>
          </p:nvSpPr>
          <p:spPr bwMode="auto">
            <a:xfrm>
              <a:off x="4948239" y="23860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6" name="Freeform 950"/>
            <p:cNvSpPr>
              <a:spLocks/>
            </p:cNvSpPr>
            <p:nvPr/>
          </p:nvSpPr>
          <p:spPr bwMode="auto">
            <a:xfrm>
              <a:off x="4684714" y="23860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7" name="Rectangle 951"/>
            <p:cNvSpPr>
              <a:spLocks noChangeArrowheads="1"/>
            </p:cNvSpPr>
            <p:nvPr/>
          </p:nvSpPr>
          <p:spPr bwMode="auto">
            <a:xfrm>
              <a:off x="4059185" y="2368552"/>
              <a:ext cx="56105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Semaphore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78" name="Rectangle 952"/>
            <p:cNvSpPr>
              <a:spLocks noChangeArrowheads="1"/>
            </p:cNvSpPr>
            <p:nvPr/>
          </p:nvSpPr>
          <p:spPr bwMode="auto">
            <a:xfrm>
              <a:off x="3989389" y="2757489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9" name="Line 953"/>
            <p:cNvSpPr>
              <a:spLocks noChangeShapeType="1"/>
            </p:cNvSpPr>
            <p:nvPr/>
          </p:nvSpPr>
          <p:spPr bwMode="auto">
            <a:xfrm flipH="1">
              <a:off x="4684714" y="2868614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0" name="Freeform 954"/>
            <p:cNvSpPr>
              <a:spLocks/>
            </p:cNvSpPr>
            <p:nvPr/>
          </p:nvSpPr>
          <p:spPr bwMode="auto">
            <a:xfrm>
              <a:off x="4948239" y="2833689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1" name="Freeform 955"/>
            <p:cNvSpPr>
              <a:spLocks/>
            </p:cNvSpPr>
            <p:nvPr/>
          </p:nvSpPr>
          <p:spPr bwMode="auto">
            <a:xfrm>
              <a:off x="4684714" y="28336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2" name="Rectangle 956"/>
            <p:cNvSpPr>
              <a:spLocks noChangeArrowheads="1"/>
            </p:cNvSpPr>
            <p:nvPr/>
          </p:nvSpPr>
          <p:spPr bwMode="auto">
            <a:xfrm>
              <a:off x="4125914" y="2767014"/>
              <a:ext cx="46487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Security /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83" name="Rectangle 957"/>
            <p:cNvSpPr>
              <a:spLocks noChangeArrowheads="1"/>
            </p:cNvSpPr>
            <p:nvPr/>
          </p:nvSpPr>
          <p:spPr bwMode="auto">
            <a:xfrm>
              <a:off x="4017910" y="2851152"/>
              <a:ext cx="6412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Key Manager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84" name="Rectangle 958"/>
            <p:cNvSpPr>
              <a:spLocks noChangeArrowheads="1"/>
            </p:cNvSpPr>
            <p:nvPr/>
          </p:nvSpPr>
          <p:spPr bwMode="auto">
            <a:xfrm>
              <a:off x="3989389" y="2563814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5" name="Rectangle 959"/>
            <p:cNvSpPr>
              <a:spLocks noChangeArrowheads="1"/>
            </p:cNvSpPr>
            <p:nvPr/>
          </p:nvSpPr>
          <p:spPr bwMode="auto">
            <a:xfrm>
              <a:off x="3989389" y="2546352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6" name="Line 960"/>
            <p:cNvSpPr>
              <a:spLocks noChangeShapeType="1"/>
            </p:cNvSpPr>
            <p:nvPr/>
          </p:nvSpPr>
          <p:spPr bwMode="auto">
            <a:xfrm flipH="1">
              <a:off x="4684714" y="26225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7" name="Freeform 961"/>
            <p:cNvSpPr>
              <a:spLocks/>
            </p:cNvSpPr>
            <p:nvPr/>
          </p:nvSpPr>
          <p:spPr bwMode="auto">
            <a:xfrm>
              <a:off x="4948239" y="25892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8" name="Freeform 962"/>
            <p:cNvSpPr>
              <a:spLocks/>
            </p:cNvSpPr>
            <p:nvPr/>
          </p:nvSpPr>
          <p:spPr bwMode="auto">
            <a:xfrm>
              <a:off x="4684714" y="25892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9" name="Rectangle 963"/>
            <p:cNvSpPr>
              <a:spLocks noChangeArrowheads="1"/>
            </p:cNvSpPr>
            <p:nvPr/>
          </p:nvSpPr>
          <p:spPr bwMode="auto">
            <a:xfrm>
              <a:off x="4184652" y="2571752"/>
              <a:ext cx="33823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Timers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0" name="Rectangle 489"/>
            <p:cNvSpPr/>
            <p:nvPr/>
          </p:nvSpPr>
          <p:spPr bwMode="auto">
            <a:xfrm>
              <a:off x="3964781" y="1164431"/>
              <a:ext cx="2378869" cy="7072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eaLnBrk="0" hangingPunct="0"/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91" name="Line 757"/>
            <p:cNvSpPr>
              <a:spLocks noChangeShapeType="1"/>
            </p:cNvSpPr>
            <p:nvPr/>
          </p:nvSpPr>
          <p:spPr bwMode="auto">
            <a:xfrm flipH="1">
              <a:off x="5050630" y="4121944"/>
              <a:ext cx="2364582" cy="714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2" name="Line 766"/>
            <p:cNvSpPr>
              <a:spLocks noChangeShapeType="1"/>
            </p:cNvSpPr>
            <p:nvPr/>
          </p:nvSpPr>
          <p:spPr bwMode="auto">
            <a:xfrm>
              <a:off x="7414424" y="3934619"/>
              <a:ext cx="791" cy="182880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3" name="Line 721"/>
            <p:cNvSpPr>
              <a:spLocks noChangeShapeType="1"/>
            </p:cNvSpPr>
            <p:nvPr/>
          </p:nvSpPr>
          <p:spPr bwMode="auto">
            <a:xfrm>
              <a:off x="5608640" y="3146427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4" name="Line 722"/>
            <p:cNvSpPr>
              <a:spLocks noChangeShapeType="1"/>
            </p:cNvSpPr>
            <p:nvPr/>
          </p:nvSpPr>
          <p:spPr bwMode="auto">
            <a:xfrm>
              <a:off x="5608640" y="3417890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5" name="Line 723"/>
            <p:cNvSpPr>
              <a:spLocks noChangeShapeType="1"/>
            </p:cNvSpPr>
            <p:nvPr/>
          </p:nvSpPr>
          <p:spPr bwMode="auto">
            <a:xfrm>
              <a:off x="6202365" y="3146427"/>
              <a:ext cx="1588" cy="2714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6" name="Rectangle 716"/>
            <p:cNvSpPr>
              <a:spLocks noChangeArrowheads="1"/>
            </p:cNvSpPr>
            <p:nvPr/>
          </p:nvSpPr>
          <p:spPr bwMode="auto">
            <a:xfrm>
              <a:off x="5695898" y="3155912"/>
              <a:ext cx="4809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L1P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7" name="Rectangle 717"/>
            <p:cNvSpPr>
              <a:spLocks noChangeArrowheads="1"/>
            </p:cNvSpPr>
            <p:nvPr/>
          </p:nvSpPr>
          <p:spPr bwMode="auto">
            <a:xfrm>
              <a:off x="5616388" y="3281378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8" name="Rectangle 718"/>
            <p:cNvSpPr>
              <a:spLocks noChangeArrowheads="1"/>
            </p:cNvSpPr>
            <p:nvPr/>
          </p:nvSpPr>
          <p:spPr bwMode="auto">
            <a:xfrm>
              <a:off x="6264196" y="3163849"/>
              <a:ext cx="4857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L1D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9" name="Rectangle 719"/>
            <p:cNvSpPr>
              <a:spLocks noChangeArrowheads="1"/>
            </p:cNvSpPr>
            <p:nvPr/>
          </p:nvSpPr>
          <p:spPr bwMode="auto">
            <a:xfrm>
              <a:off x="6224441" y="3281365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00" name="Rectangle 720"/>
            <p:cNvSpPr>
              <a:spLocks noChangeArrowheads="1"/>
            </p:cNvSpPr>
            <p:nvPr/>
          </p:nvSpPr>
          <p:spPr bwMode="auto">
            <a:xfrm>
              <a:off x="5811840" y="3441702"/>
              <a:ext cx="865622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1024KB L2 Cache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01" name="Rectangle 715"/>
            <p:cNvSpPr>
              <a:spLocks noChangeArrowheads="1"/>
            </p:cNvSpPr>
            <p:nvPr/>
          </p:nvSpPr>
          <p:spPr bwMode="auto">
            <a:xfrm>
              <a:off x="4797373" y="3428948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sp>
        <p:nvSpPr>
          <p:cNvPr id="248" name="TextBox 247"/>
          <p:cNvSpPr txBox="1"/>
          <p:nvPr/>
        </p:nvSpPr>
        <p:spPr>
          <a:xfrm>
            <a:off x="5618073" y="756344"/>
            <a:ext cx="3274679" cy="236665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Signal Processing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DE0000"/>
                </a:solidFill>
                <a:latin typeface="Calibri" pitchFamily="34" charset="0"/>
                <a:cs typeface="Calibri" pitchFamily="34" charset="0"/>
              </a:rPr>
              <a:t>Maintains most advantages of </a:t>
            </a:r>
            <a:r>
              <a:rPr lang="en-US" b="1" dirty="0" err="1" smtClean="0">
                <a:solidFill>
                  <a:srgbClr val="DE0000"/>
                </a:solidFill>
                <a:latin typeface="Calibri" pitchFamily="34" charset="0"/>
                <a:cs typeface="Calibri" pitchFamily="34" charset="0"/>
              </a:rPr>
              <a:t>KeyStone</a:t>
            </a:r>
            <a:r>
              <a:rPr lang="en-US" b="1" dirty="0" smtClean="0">
                <a:solidFill>
                  <a:srgbClr val="DE0000"/>
                </a:solidFill>
                <a:latin typeface="Calibri" pitchFamily="34" charset="0"/>
                <a:cs typeface="Calibri" pitchFamily="34" charset="0"/>
              </a:rPr>
              <a:t>, except: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Few, more generic, accelerators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No NETCP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No TSIP, but McBSP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Smaller, slower DDR, less pins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5556359" y="3388031"/>
            <a:ext cx="3274679" cy="236665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Typical applications: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Power limitations (sealed box)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Performance requirements that can be achieved with 1-2 DSP cores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No requirement for accelerators or TSIP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Smaller DDR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6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/>
          <a:p>
            <a:fld id="{91A5AC0A-F4BD-4464-80DC-A88E0D9F781D}" type="slidenum">
              <a:rPr lang="en-US" smtClean="0"/>
              <a:pPr/>
              <a:t>6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681246"/>
              </p:ext>
            </p:extLst>
          </p:nvPr>
        </p:nvGraphicFramePr>
        <p:xfrm>
          <a:off x="1141413" y="885825"/>
          <a:ext cx="6591300" cy="539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0" name="Visio" r:id="rId3" imgW="8321715" imgH="6803957" progId="Visio.Drawing.11">
                  <p:embed/>
                </p:oleObj>
              </mc:Choice>
              <mc:Fallback>
                <p:oleObj name="Visio" r:id="rId3" imgW="8321715" imgH="6803957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885825"/>
                        <a:ext cx="6591300" cy="539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Embedded Processing Domain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/>
          <a:p>
            <a:fld id="{91A5AC0A-F4BD-4464-80DC-A88E0D9F781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04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44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TI Embedded Processing Devices 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31938" y="1778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525081"/>
              </p:ext>
            </p:extLst>
          </p:nvPr>
        </p:nvGraphicFramePr>
        <p:xfrm>
          <a:off x="1143000" y="890025"/>
          <a:ext cx="6599238" cy="5395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4" name="Visio" r:id="rId3" imgW="8321715" imgH="6803957" progId="Visio.Drawing.11">
                  <p:embed/>
                </p:oleObj>
              </mc:Choice>
              <mc:Fallback>
                <p:oleObj name="Visio" r:id="rId3" imgW="8321715" imgH="6803957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890025"/>
                        <a:ext cx="6599238" cy="53957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/>
          <a:p>
            <a:fld id="{91A5AC0A-F4BD-4464-80DC-A88E0D9F781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16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Introducing K2E (Edison)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5AC0A-F4BD-4464-80DC-A88E0D9F781D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604"/>
  <p:tag name="ARTICULATE_TITLE_TAG" val="K2E Platform: AM5K2E04"/>
  <p:tag name="ARTICULATE_SLIDE_PAUSE" val="0"/>
  <p:tag name="ARTICULATE_NAV_LEVEL" val="2"/>
  <p:tag name="ARTICULATE_PLAYLIST_ID" val="-1"/>
  <p:tag name="ARTICULATE_LOCK_SLIDE" val="0"/>
  <p:tag name="ARTICULATE_SLIDE_GUID" val="f14cf365-1546-4dae-af66-643550a00971"/>
  <p:tag name="ARTICULATE_SLIDE_NAV" val="2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2.776"/>
  <p:tag name="ARTICULATE_TITLE_TAG" val="K2E Platform: AM5K2E02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6"/>
  <p:tag name="ARTICULATE_SLIDE_NAV" val="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3.427"/>
  <p:tag name="ARTICULATE_SLIDE_PAUSE" val="0"/>
  <p:tag name="ARTICULATE_NAV_LEVEL" val="2"/>
  <p:tag name="ARTICULATE_PLAYLIST_ID" val="-1"/>
  <p:tag name="ARTICULATE_LOCK_SLIDE" val="0"/>
  <p:tag name="ARTICULATE_SLIDE_GUID" val="bf975581-2061-4439-b23d-9970649142ba"/>
  <p:tag name="ARTICULATE_SLIDE_NAV" val="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f810d4b-2ee3-4d43-8f84-f7b6d20a4d95"/>
  <p:tag name="ARTICULATE_SLIDE_NAV" val="4"/>
  <p:tag name="AUDIO_IMPORT" val="C:\Data\Keystone Training\GAUSS\Online Training\Audio\DR000423.mp3"/>
  <p:tag name="AUDIO_ID" val="968"/>
  <p:tag name="ELAPSEDTIME" val="40.197"/>
  <p:tag name="ARTICULATE_TITLE_TAG" val="KeyStone C6654: Power Optimized"/>
  <p:tag name="ARTICULATE_SLIDE_PAUSE" val="0"/>
  <p:tag name="ARTICULATE_NAV_LEVEL" val="1"/>
  <p:tag name="ARTICULATE_PLAYLIST_ID" val="-1"/>
  <p:tag name="ARTICULATE_LOCK_SLIDE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.479"/>
  <p:tag name="ARTICULATE_TITLE_TAG" val="K2E Platform: 66AK2E05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7"/>
  <p:tag name="ARTICULATE_SLIDE_NAV" val="2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.479"/>
  <p:tag name="ARTICULATE_TITLE_TAG" val="K2E Platform: 66AK2E05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7"/>
  <p:tag name="ARTICULATE_SLIDE_NAV" val="2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1.729"/>
  <p:tag name="ARTICULATE_TITLE_TAG" val="K2E Platform: 66AK2E02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8"/>
  <p:tag name="ARTICULATE_SLIDE_NAV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1.729"/>
  <p:tag name="ARTICULATE_TITLE_TAG" val="K2E Platform: 66AK2E02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8"/>
  <p:tag name="ARTICULATE_SLIDE_NAV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604"/>
  <p:tag name="ARTICULATE_TITLE_TAG" val="K2E Platform: AM5K2E04"/>
  <p:tag name="ARTICULATE_SLIDE_PAUSE" val="0"/>
  <p:tag name="ARTICULATE_NAV_LEVEL" val="2"/>
  <p:tag name="ARTICULATE_PLAYLIST_ID" val="-1"/>
  <p:tag name="ARTICULATE_LOCK_SLIDE" val="0"/>
  <p:tag name="ARTICULATE_SLIDE_GUID" val="f14cf365-1546-4dae-af66-643550a00971"/>
  <p:tag name="ARTICULATE_SLIDE_NAV" val="2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604"/>
  <p:tag name="ARTICULATE_TITLE_TAG" val="K2E Platform: AM5K2E04"/>
  <p:tag name="ARTICULATE_SLIDE_PAUSE" val="0"/>
  <p:tag name="ARTICULATE_NAV_LEVEL" val="2"/>
  <p:tag name="ARTICULATE_PLAYLIST_ID" val="-1"/>
  <p:tag name="ARTICULATE_LOCK_SLIDE" val="0"/>
  <p:tag name="ARTICULATE_SLIDE_GUID" val="f14cf365-1546-4dae-af66-643550a00971"/>
  <p:tag name="ARTICULATE_SLIDE_NAV" val="27"/>
</p:tagLst>
</file>

<file path=ppt/theme/theme1.xml><?xml version="1.0" encoding="utf-8"?>
<a:theme xmlns:a="http://schemas.openxmlformats.org/drawingml/2006/main" name="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EAEAE"/>
      </a:accent2>
      <a:accent3>
        <a:srgbClr val="117788"/>
      </a:accent3>
      <a:accent4>
        <a:srgbClr val="404040"/>
      </a:accent4>
      <a:accent5>
        <a:srgbClr val="7F7F7F"/>
      </a:accent5>
      <a:accent6>
        <a:srgbClr val="32B4CE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14745</TotalTime>
  <Words>1109</Words>
  <Application>Microsoft Office PowerPoint</Application>
  <PresentationFormat>On-screen Show (4:3)</PresentationFormat>
  <Paragraphs>406</Paragraphs>
  <Slides>27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FinalPowerpoint</vt:lpstr>
      <vt:lpstr>Visio</vt:lpstr>
      <vt:lpstr>Introduction to K2E Devices </vt:lpstr>
      <vt:lpstr>Agenda</vt:lpstr>
      <vt:lpstr>KeyStone Device Overview</vt:lpstr>
      <vt:lpstr>Keystone II: K2H/K2K Devices</vt:lpstr>
      <vt:lpstr>PowerPoint Presentation</vt:lpstr>
      <vt:lpstr>PowerPoint Presentation</vt:lpstr>
      <vt:lpstr>PowerPoint Presentation</vt:lpstr>
      <vt:lpstr>TI Embedded Processing Devices </vt:lpstr>
      <vt:lpstr>Introducing K2E (Edison)</vt:lpstr>
      <vt:lpstr>K2E Features Summary</vt:lpstr>
      <vt:lpstr>Comparing K2H and K2E Architecture</vt:lpstr>
      <vt:lpstr>Typical K2E Application Requirements</vt:lpstr>
      <vt:lpstr>66AK2E05 Key Features</vt:lpstr>
      <vt:lpstr>66AK2E05 Applications</vt:lpstr>
      <vt:lpstr>TI Embedded Processing Devices</vt:lpstr>
      <vt:lpstr>66AK2E02 Key Features</vt:lpstr>
      <vt:lpstr>66AK2E02 Applications </vt:lpstr>
      <vt:lpstr>TI Embedded Processing Devices </vt:lpstr>
      <vt:lpstr>AM5K2E04 Key Features</vt:lpstr>
      <vt:lpstr>AM5K2E04 Applications </vt:lpstr>
      <vt:lpstr>AM5K2E04 Wins </vt:lpstr>
      <vt:lpstr>TI Embedded Processing Devices</vt:lpstr>
      <vt:lpstr>AM5K2E02 Key Features/Applications</vt:lpstr>
      <vt:lpstr>TI Embedded Processing Devices</vt:lpstr>
      <vt:lpstr>K2E Software</vt:lpstr>
      <vt:lpstr>K2E Software Support</vt:lpstr>
      <vt:lpstr>For More Information</vt:lpstr>
    </vt:vector>
  </TitlesOfParts>
  <Company>Texas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Greene, Matt</dc:creator>
  <cp:lastModifiedBy>Katzur, Ran</cp:lastModifiedBy>
  <cp:revision>339</cp:revision>
  <dcterms:created xsi:type="dcterms:W3CDTF">2007-12-19T20:51:45Z</dcterms:created>
  <dcterms:modified xsi:type="dcterms:W3CDTF">2015-01-13T14:23:59Z</dcterms:modified>
</cp:coreProperties>
</file>