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</p:sldMasterIdLst>
  <p:notesMasterIdLst>
    <p:notesMasterId r:id="rId47"/>
  </p:notesMasterIdLst>
  <p:handoutMasterIdLst>
    <p:handoutMasterId r:id="rId48"/>
  </p:handoutMasterIdLst>
  <p:sldIdLst>
    <p:sldId id="830" r:id="rId6"/>
    <p:sldId id="867" r:id="rId7"/>
    <p:sldId id="829" r:id="rId8"/>
    <p:sldId id="833" r:id="rId9"/>
    <p:sldId id="835" r:id="rId10"/>
    <p:sldId id="918" r:id="rId11"/>
    <p:sldId id="919" r:id="rId12"/>
    <p:sldId id="836" r:id="rId13"/>
    <p:sldId id="868" r:id="rId14"/>
    <p:sldId id="838" r:id="rId15"/>
    <p:sldId id="916" r:id="rId16"/>
    <p:sldId id="881" r:id="rId17"/>
    <p:sldId id="886" r:id="rId18"/>
    <p:sldId id="882" r:id="rId19"/>
    <p:sldId id="883" r:id="rId20"/>
    <p:sldId id="884" r:id="rId21"/>
    <p:sldId id="917" r:id="rId22"/>
    <p:sldId id="894" r:id="rId23"/>
    <p:sldId id="887" r:id="rId24"/>
    <p:sldId id="869" r:id="rId25"/>
    <p:sldId id="889" r:id="rId26"/>
    <p:sldId id="890" r:id="rId27"/>
    <p:sldId id="891" r:id="rId28"/>
    <p:sldId id="893" r:id="rId29"/>
    <p:sldId id="842" r:id="rId30"/>
    <p:sldId id="895" r:id="rId31"/>
    <p:sldId id="870" r:id="rId32"/>
    <p:sldId id="844" r:id="rId33"/>
    <p:sldId id="898" r:id="rId34"/>
    <p:sldId id="845" r:id="rId35"/>
    <p:sldId id="846" r:id="rId36"/>
    <p:sldId id="920" r:id="rId37"/>
    <p:sldId id="901" r:id="rId38"/>
    <p:sldId id="907" r:id="rId39"/>
    <p:sldId id="915" r:id="rId40"/>
    <p:sldId id="908" r:id="rId41"/>
    <p:sldId id="911" r:id="rId42"/>
    <p:sldId id="910" r:id="rId43"/>
    <p:sldId id="902" r:id="rId44"/>
    <p:sldId id="875" r:id="rId45"/>
    <p:sldId id="866" r:id="rId46"/>
  </p:sldIdLst>
  <p:sldSz cx="9144000" cy="6858000" type="screen4x3"/>
  <p:notesSz cx="7010400" cy="9296400"/>
  <p:custDataLst>
    <p:tags r:id="rId49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CC"/>
    <a:srgbClr val="1F497D"/>
    <a:srgbClr val="FFCCFF"/>
    <a:srgbClr val="FFFF66"/>
    <a:srgbClr val="CCCC00"/>
    <a:srgbClr val="66FF66"/>
    <a:srgbClr val="00CC00"/>
    <a:srgbClr val="003300"/>
    <a:srgbClr val="217B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3932" autoAdjust="0"/>
  </p:normalViewPr>
  <p:slideViewPr>
    <p:cSldViewPr snapToGrid="0">
      <p:cViewPr varScale="1">
        <p:scale>
          <a:sx n="99" d="100"/>
          <a:sy n="99" d="100"/>
        </p:scale>
        <p:origin x="-288" y="-90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7/23/2013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algn="l"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1" tIns="45966" rIns="91931" bIns="4596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11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19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27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Dotted line to show what the application is doing and what is done </a:t>
            </a:r>
            <a:r>
              <a:rPr lang="en-US" dirty="0" smtClean="0"/>
              <a:t>automatically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38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40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09638"/>
              <a:t>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7/23/2013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F89BD6-E300-4C67-B175-76E5828D27B4}" type="datetimeFigureOut">
              <a:rPr lang="en-US" smtClean="0"/>
              <a:pPr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Intro to:   </a:t>
            </a:r>
            <a:br>
              <a:rPr lang="en-US" sz="5400" b="0" dirty="0" smtClean="0"/>
            </a:br>
            <a:r>
              <a:rPr lang="en-US" sz="5400" b="0" dirty="0" smtClean="0"/>
              <a:t>Inter-Processor Communications (IPC)</a:t>
            </a:r>
            <a:endParaRPr lang="en-US" sz="5400" b="0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5008" y="-14778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669895"/>
            <a:ext cx="8374380" cy="13923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IPC package is a set of APIs </a:t>
            </a:r>
          </a:p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MessageQ uses the modules below …</a:t>
            </a:r>
          </a:p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But each module can also be used independently.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1960" y="2103120"/>
            <a:ext cx="8328660" cy="541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217420" y="268224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642360" y="268224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22520" y="268986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240780" y="269748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87640" y="27051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07353" y="3005773"/>
          <a:ext cx="8283575" cy="3482975"/>
        </p:xfrm>
        <a:graphic>
          <a:graphicData uri="http://schemas.openxmlformats.org/presentationml/2006/ole">
            <p:oleObj spid="_x0000_s1026" name="Visio" r:id="rId4" imgW="8282816" imgH="348223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– Message Queue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  <a:ea typeface="+mn-ea"/>
                <a:cs typeface="+mn-cs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297"/>
            <a:ext cx="8618220" cy="760642"/>
          </a:xfrm>
        </p:spPr>
        <p:txBody>
          <a:bodyPr wrap="none" anchorCtr="1"/>
          <a:lstStyle/>
          <a:p>
            <a:r>
              <a:rPr lang="en-US" dirty="0" smtClean="0"/>
              <a:t>MessageQ – Highest Layer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740" y="1232535"/>
            <a:ext cx="8174000" cy="47263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</a:rPr>
              <a:t>SINGLE reader, multiple WRITERS model (READER owns queue/mailbox)</a:t>
            </a:r>
            <a:endParaRPr lang="en-US" sz="180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messages, which can include (pointers to) data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Uses all of the IPC services layers along with IPC Configuration &amp; Initialization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APIs do not change if the message is </a:t>
            </a: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between two threads:</a:t>
            </a:r>
            <a:endParaRPr lang="en-US" sz="1600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On the same core 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On two d</a:t>
            </a: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ifferent cores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On two different devices</a:t>
            </a:r>
            <a:r>
              <a:rPr lang="en-US" sz="1600" b="0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Shared memory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Multicore Navigator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SRIO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04874" y="4297"/>
            <a:ext cx="7067551" cy="742950"/>
          </a:xfrm>
        </p:spPr>
        <p:txBody>
          <a:bodyPr wrap="none" anchorCtr="1"/>
          <a:lstStyle/>
          <a:p>
            <a:r>
              <a:rPr lang="en-US" dirty="0" smtClean="0"/>
              <a:t>MessageQ and Messages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590" y="1114425"/>
            <a:ext cx="8174000" cy="51530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</a:rPr>
              <a:t>How does the writer connect with the reader queue?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MultiProc and name server keep track of queue names and core IDs.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What do we mean when we refer to structured messages with variable size?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Each message has a standard header and data. The header specifies the size of payload.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How and where are messages allocated?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List utility provides a double-link list mechanism. The actual allocation of the memory is done by HeapMP, SharedRegion, and ListMP.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If there are multiple writers, how does the system prevent race conditions (e.g., two writers attempting to allocate the same memory)?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GateMP provides hardware semaphore API to prevent race conditions.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What facilitates the moving of a message to the receiver queue?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done by Notify API using the transport layer.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1600" dirty="0" smtClean="0">
                <a:solidFill>
                  <a:schemeClr val="dk1"/>
                </a:solidFill>
                <a:latin typeface="Calibri" pitchFamily="34" charset="0"/>
              </a:rPr>
              <a:t>Does the application need to configure all these modules?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16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No. Most of the configuration is done by the system.  More details later.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endParaRPr lang="en-US" sz="16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(1/3)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014281" y="1018162"/>
            <a:ext cx="4302868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*synchronizer);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&amp;msg, timeout);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9822" y="633540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MessageQ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MessageQ.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(unless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timeout was specifie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2875808" y="1320246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79970" y="6196012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7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(2/3)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 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msg = MessageQ_alloc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(“myQ”, msg,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416" y="4879040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MessageQ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MessageQ.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5105400" y="6198394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3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MessageQ (3/3)</a:t>
            </a:r>
          </a:p>
        </p:txBody>
      </p:sp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“myQ”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MessageQ_get(“myQ”, &amp;msg…);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MessageQ_free(“myQ”,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MessageQ_delete(“myQ”,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 (“myQ”,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msg = MessageQ_alloc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(“myQ”, msg, …);</a:t>
            </a:r>
          </a:p>
          <a:p>
            <a:pPr algn="l" eaLnBrk="0" hangingPunct="0">
              <a:spcBef>
                <a:spcPts val="1200"/>
              </a:spcBef>
            </a:pP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MessageQ_close(“myQ”, …);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08869" y="4784842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msg in MessageQ,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read/process the received message.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MessageQ,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902333" y="643268"/>
            <a:ext cx="2679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1 - WRITER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643268"/>
            <a:ext cx="2692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2 - READER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MessageQ –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542" y="771061"/>
            <a:ext cx="8465202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MessageQ module in IPC.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MultiProc and SharedRegion modules.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automatically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by MessageQ.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338468" y="242794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HeapMemMP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MessageQ – Miscellaneous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045" y="1030732"/>
            <a:ext cx="7698005" cy="497982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If one CorePac is running LINUX and using SysLink,</a:t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API calls do not change.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SysLink is runtime software that provides connectivity</a:t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between processors (running Linux, SYSBIOS, etc.)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a task receives a message.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Normal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High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Urgent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More Information About MessageQ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  <a:t>All structures and function descriptions can be found within the release: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lvl="1" eaLnBrk="1" hangingPunct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\ipc_U_ZZ_YY_XX\docs\doxygen\html\_message_q_8h.html</a:t>
            </a:r>
          </a:p>
          <a:p>
            <a:pPr eaLnBrk="1" hangingPunct="1">
              <a:buNone/>
            </a:pPr>
            <a:endParaRPr lang="en-US" sz="1800" dirty="0" smtClean="0"/>
          </a:p>
          <a:p>
            <a:pPr eaLnBrk="1" hangingPunct="1"/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21484" y="476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371475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Notify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81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17075"/>
            <a:ext cx="8267700" cy="139730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In addition to moving MessageQ messages, Notify: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Can be used independently of MessageQ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Is a simpler form of IPC 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communication</a:t>
            </a:r>
            <a:endParaRPr lang="en-US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333625" y="3171825"/>
            <a:ext cx="4267200" cy="3200400"/>
            <a:chOff x="2286000" y="3048000"/>
            <a:chExt cx="4267200" cy="3200400"/>
          </a:xfrm>
        </p:grpSpPr>
        <p:sp>
          <p:nvSpPr>
            <p:cNvPr id="26" name="Cube 25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1" name="Shape 30"/>
            <p:cNvCxnSpPr>
              <a:stCxn id="38" idx="1"/>
              <a:endCxn id="28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hape 31"/>
            <p:cNvCxnSpPr>
              <a:stCxn id="28" idx="3"/>
              <a:endCxn id="36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95300" y="1905"/>
            <a:ext cx="8229600" cy="657225"/>
          </a:xfrm>
        </p:spPr>
        <p:txBody>
          <a:bodyPr wrap="none" anchorCtr="1"/>
          <a:lstStyle/>
          <a:p>
            <a:r>
              <a:rPr lang="en-US" dirty="0" smtClean="0"/>
              <a:t>Notify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48" y="727164"/>
            <a:ext cx="8641198" cy="49798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Comprised of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and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RECEIVER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 requires the following information: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Destination (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ID is implicit)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16-bit Line ID 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32-bit Event ID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32-bit payload (For example, a pointer to message handle)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SENDER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 API generates an interrupt (an event) in the destination.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Based on Line ID and Event ID, the </a:t>
            </a:r>
            <a:r>
              <a:rPr lang="en-US" dirty="0" smtClean="0">
                <a:solidFill>
                  <a:srgbClr val="1F497D"/>
                </a:solidFill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schedules a pre-defined call-back function.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95300" y="1905"/>
            <a:ext cx="8229600" cy="657225"/>
          </a:xfrm>
        </p:spPr>
        <p:txBody>
          <a:bodyPr wrap="none" anchorCtr="1"/>
          <a:lstStyle/>
          <a:p>
            <a:r>
              <a:rPr lang="en-US" dirty="0" smtClean="0"/>
              <a:t>Notify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463" y="1093153"/>
          <a:ext cx="8855075" cy="5311775"/>
        </p:xfrm>
        <a:graphic>
          <a:graphicData uri="http://schemas.openxmlformats.org/presentationml/2006/ole">
            <p:oleObj spid="_x0000_s2050" name="Visio" r:id="rId4" imgW="8854417" imgH="531103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04874" y="4297"/>
            <a:ext cx="7067551" cy="742950"/>
          </a:xfrm>
        </p:spPr>
        <p:txBody>
          <a:bodyPr wrap="none" anchorCtr="1"/>
          <a:lstStyle/>
          <a:p>
            <a:r>
              <a:rPr lang="en-US" dirty="0" smtClean="0"/>
              <a:t>Notify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590" y="1114425"/>
            <a:ext cx="8174000" cy="51530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are interrupts generated for shared memory transport?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The IPC hardware registers are a set of 32-bit registers that generate interrupts.  There is one register for each core.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are the notify parameters stored?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List utility provides a double-link list mechanism. The actual allocation of the memory is done by HeapMP, SharedRegion, and ListMP.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How does the notify know to send the message to the correct destination?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MultiProc and name server keep track of the core ID.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Does the application need to configure all these modules?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Calibri" pitchFamily="34" charset="0"/>
              <a:buChar char="A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No. Most of the configuration is done by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cbFxn ========</a:t>
            </a: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pPr algn="l"/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Uint32 recvProcId ;</a:t>
            </a:r>
          </a:p>
          <a:p>
            <a:pPr algn="l"/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Uint32 seq    ;</a:t>
            </a:r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pPr algn="l"/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cbFxn(UInt16 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procId, UInt16 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lineId, UInt32 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eventId, UArg arg, UInt32 payload)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recvProcId = procId;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seq = payload;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Semaphore_post(semHandle);</a:t>
            </a:r>
          </a:p>
          <a:p>
            <a:pPr algn="l"/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005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More Information About Notify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  <a:t>All structures and function descriptions can be found within the release:</a:t>
            </a:r>
            <a:br>
              <a:rPr lang="en-US" sz="2400" kern="12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400" kern="1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 hangingPunct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\ipc_U_ZZ_YY_XX\docs\doxygen\html\_notify_8h.html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85792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Services - Data Passing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Services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b="1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 wrap="none" anchorCtr="1"/>
          <a:lstStyle/>
          <a:p>
            <a:r>
              <a:rPr lang="en-US" sz="4000" dirty="0" smtClean="0"/>
              <a:t>Data Passing Using Shared Memory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64" y="872490"/>
            <a:ext cx="8807796" cy="280436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When there is a need to allocate memory that is accessible by multiple cores, s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hared memory is used.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However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 the MPAX register for each core m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ight assign a different logical address to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same physical shared memory address.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The Shared Region module provides a translation look-up table that resolves the logical/physical address </a:t>
            </a:r>
            <a:r>
              <a:rPr lang="en-US" dirty="0" smtClean="0">
                <a:latin typeface="Calibri" pitchFamily="34" charset="0"/>
              </a:rPr>
              <a:t>issue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38" y="3527312"/>
            <a:ext cx="7041081" cy="307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564" y="775276"/>
            <a:ext cx="8807796" cy="499877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Messages are created and freed, but not necessarily in consecutive order: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HeapMP provides a dynamic heap utility that supports create and free based on double link list architecture.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provides a double link list utility that makes it easy to create and free messages for static memory. It is used by the HeapMP for dynamic cases.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To protect the above utilities from race conditions (e.g., multiple cores try to create messages at the same time):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 provides hardware semaphore protection.</a:t>
            </a:r>
          </a:p>
          <a:p>
            <a:pPr marL="800100" lvl="1" indent="-342900" algn="l">
              <a:lnSpc>
                <a:spcPct val="90000"/>
              </a:lnSpc>
              <a:spcBef>
                <a:spcPts val="1200"/>
              </a:spcBef>
              <a:buClr>
                <a:srgbClr val="1F497D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GateMP can also be used by non-IPC applications to assign hardware semaphores.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Passing Using Shared Memory (2/2)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57213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067"/>
            <a:ext cx="7619778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CorePacs;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handles address translation and cache coherency.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 protects read/write accesses.</a:t>
            </a:r>
          </a:p>
          <a:p>
            <a:pPr marL="342900" indent="-342900" algn="l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 is typically used by MessageQ not by itself.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93500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Cfg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76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400120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CPUs.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heap).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not used alone – but as a building block for MessageQ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HeapMemMP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59396" y="444767"/>
            <a:ext cx="8229600" cy="607596"/>
          </a:xfrm>
        </p:spPr>
        <p:txBody>
          <a:bodyPr/>
          <a:lstStyle/>
          <a:p>
            <a:pPr eaLnBrk="1" hangingPunct="1"/>
            <a:r>
              <a:rPr lang="en-US" dirty="0" smtClean="0"/>
              <a:t>IPC Device to Device Using SRIO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(1/3)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53441"/>
            <a:ext cx="8151142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(Type 11) transport enables MessageQ to send data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between tasks, cores and devices via the SRIO IP block.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MessageQ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(2/3)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1" y="764041"/>
            <a:ext cx="8679180" cy="178510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From a messageQ standpoint, the SRIO transport works the same as the QMSS transport. At the transport level, it is also somewhat the same.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The SRIO transport copies the messageQ message into the SRIO data buffer. </a:t>
            </a:r>
          </a:p>
          <a:p>
            <a:pPr marL="34290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It will then pop a SRIO descriptor and put a pointer to the SRIO data buffer into the descriptor.  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23" name="Straight Arrow Connector 22"/>
          <p:cNvCxnSpPr>
            <a:stCxn id="24" idx="2"/>
            <a:endCxn id="27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29" name="Straight Arrow Connector 28"/>
          <p:cNvCxnSpPr>
            <a:stCxn id="32" idx="0"/>
            <a:endCxn id="33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36" name="Shape 35"/>
          <p:cNvCxnSpPr>
            <a:stCxn id="27" idx="2"/>
            <a:endCxn id="34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hape 37"/>
          <p:cNvCxnSpPr>
            <a:stCxn id="35" idx="3"/>
            <a:endCxn id="32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sz="3600" dirty="0" smtClean="0"/>
              <a:t>IPC Transports – SRIO (3/3)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39" y="814601"/>
            <a:ext cx="8536597" cy="172970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transport then passes the descriptor to the SRIO LLD via the Srio_sockSend API.  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SRIO then sends and receives the buffer via the SRIO PKTDMA.</a:t>
            </a:r>
          </a:p>
          <a:p>
            <a:pPr marL="342900" lvl="0" indent="-342900" algn="l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The message is then queued on the Receiver side.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1000" y="2842260"/>
            <a:ext cx="37338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CorePac W</a:t>
            </a:r>
          </a:p>
        </p:txBody>
      </p:sp>
      <p:cxnSp>
        <p:nvCxnSpPr>
          <p:cNvPr id="22" name="Straight Arrow Connector 21"/>
          <p:cNvCxnSpPr>
            <a:stCxn id="23" idx="2"/>
            <a:endCxn id="26" idx="0"/>
          </p:cNvCxnSpPr>
          <p:nvPr/>
        </p:nvCxnSpPr>
        <p:spPr bwMode="auto">
          <a:xfrm>
            <a:off x="2241045" y="363624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3297691"/>
            <a:ext cx="265329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 = MessageQ_alloc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666" y="3909060"/>
            <a:ext cx="3393878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msg)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9332" y="45186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9732" y="5128260"/>
            <a:ext cx="3517310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Srio_sockSend(pkt, dstAddr)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24400" y="2842260"/>
            <a:ext cx="4038600" cy="3581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CorePac Y</a:t>
            </a:r>
          </a:p>
        </p:txBody>
      </p:sp>
      <p:cxnSp>
        <p:nvCxnSpPr>
          <p:cNvPr id="28" name="Straight Arrow Connector 27"/>
          <p:cNvCxnSpPr>
            <a:stCxn id="31" idx="0"/>
            <a:endCxn id="32" idx="2"/>
          </p:cNvCxnSpPr>
          <p:nvPr/>
        </p:nvCxnSpPr>
        <p:spPr bwMode="auto">
          <a:xfrm flipH="1" flipV="1">
            <a:off x="6747214" y="3668792"/>
            <a:ext cx="2420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876801" y="3875306"/>
            <a:ext cx="3733799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MessageQ_get(queueHndl,rxMsg)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6167" y="4484906"/>
            <a:ext cx="376417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MessageQ_put(queueId, rxMsg)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8135" y="5128260"/>
            <a:ext cx="228299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2159" y="3299460"/>
            <a:ext cx="227010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“get Msg from queue”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26670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876800" y="5814060"/>
            <a:ext cx="12954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35" name="Shape 34"/>
          <p:cNvCxnSpPr>
            <a:stCxn id="26" idx="2"/>
            <a:endCxn id="33" idx="1"/>
          </p:cNvCxnSpPr>
          <p:nvPr/>
        </p:nvCxnSpPr>
        <p:spPr bwMode="auto">
          <a:xfrm rot="16200000" flipH="1">
            <a:off x="2174770" y="555043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 bwMode="auto">
          <a:xfrm>
            <a:off x="3962400" y="604266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hape 36"/>
          <p:cNvCxnSpPr>
            <a:stCxn id="34" idx="3"/>
            <a:endCxn id="31" idx="2"/>
          </p:cNvCxnSpPr>
          <p:nvPr/>
        </p:nvCxnSpPr>
        <p:spPr bwMode="auto">
          <a:xfrm flipV="1">
            <a:off x="6172200" y="546681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2005"/>
            <a:ext cx="8229600" cy="607596"/>
          </a:xfrm>
        </p:spPr>
        <p:txBody>
          <a:bodyPr/>
          <a:lstStyle/>
          <a:p>
            <a:pPr eaLnBrk="1" hangingPunct="1"/>
            <a:r>
              <a:rPr lang="en-US" dirty="0" smtClean="0"/>
              <a:t>Configure the Transport Layer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241748" y="1345532"/>
            <a:ext cx="8189140" cy="408860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Most of the transport changes are in the CFG file.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The XDC tools build the configuration and initialization code. User involvement is only in changing the CFG file.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400" kern="1200" dirty="0" smtClean="0">
                <a:solidFill>
                  <a:schemeClr val="dk1"/>
                </a:solidFill>
                <a:latin typeface="Calibri" pitchFamily="34" charset="0"/>
              </a:rPr>
              <a:t>Some additional include and initialization is needed in the code</a:t>
            </a:r>
            <a:r>
              <a:rPr lang="en-US" sz="2800" dirty="0" smtClean="0"/>
              <a:t>.</a:t>
            </a:r>
            <a:endParaRPr lang="en-US" sz="2400" kern="12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42900" y="3307080"/>
            <a:ext cx="7970520" cy="1508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35531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Configuration: Shared Memory CFG File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401768" y="1330292"/>
            <a:ext cx="8189140" cy="4088607"/>
          </a:xfrm>
          <a:noFill/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MessageQ                = xdc.useModule('ti.sdo.ipc.MessageQ');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Notify                  = xdc.module('ti.sdo.ipc.Notify');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 Ipc                     = xdc.useModule('ti.sdo.ipc.Ipc');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Notify.SetupProxy           = xdc.module(Settings.getNotifySetupDelegate());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MessageQ.SetupTransportProxy= xdc.module(Settings.getMessageQSetupDelegate());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 Use shared memory IPC */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MessageQ.SetupTransportProxy = xdc.module('ti.sdo.ipc.transports.TransportShmSetup');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Program.global.TRANSPORTSETUP = MessageQ.SetupTransportProxy.delegate$.$name;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8120" y="2164080"/>
            <a:ext cx="8602980" cy="294132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2005"/>
            <a:ext cx="8229600" cy="683796"/>
          </a:xfrm>
        </p:spPr>
        <p:txBody>
          <a:bodyPr/>
          <a:lstStyle/>
          <a:p>
            <a:pPr eaLnBrk="1" hangingPunct="1"/>
            <a:r>
              <a:rPr lang="en-US" dirty="0" smtClean="0"/>
              <a:t>Configuration: SRIO CFG File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213360" y="1260910"/>
            <a:ext cx="8763000" cy="5062888"/>
          </a:xfrm>
          <a:noFill/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MessageQ = xdc.useModule('ti.sdo.ipc.MessageQ');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Ipc = xdc.useModule('ti.sdo.ipc.Ipc');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TransportSrio = xdc.useModule('ti.transport.ipc.srio.transports.TransportSrio');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use IPC over SRIO */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xdc.useModule(Settings.getMessageQSetupDelegate());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 TransportSrioSetup = xdc.useModule('ti.transport.ipc.srio.transports.TransportSrioSetup');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MessageQ.SetupTransportProxy = TransportSrioSetup;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TransportSrioSetup.messageQHeapId = 1; /* Sized specifically to handle receive side packets.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			* Heap should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* not be used by any other application or module */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TransportSrioSetup.descMemRegion = 0;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TransportSrioSetup.numRxDescBuffs = 256;  /* Should be sized large enough so that multiple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   * packets can be queued on receive side and still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                 * have buffs available for incoming packets */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Transport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1160" y="5036442"/>
            <a:ext cx="4798503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Benchmark Details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IPC Benchmark Examples from MCSDK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CPU Clock – 1 GHz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Header Size– 32 bytes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SRIO – Loopback Mode</a:t>
            </a:r>
          </a:p>
          <a:p>
            <a:pPr indent="-182880" algn="l">
              <a:spcBef>
                <a:spcPts val="0"/>
              </a:spcBef>
              <a:buClr>
                <a:srgbClr val="1F497D"/>
              </a:buClr>
              <a:buFont typeface="Arial" pitchFamily="34" charset="0"/>
              <a:buChar char="•"/>
            </a:pPr>
            <a:r>
              <a:rPr lang="en-US" sz="1400" dirty="0" smtClean="0"/>
              <a:t>Messages allocated up front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06011" y="1979802"/>
            <a:ext cx="4609265" cy="3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26422" y="1468074"/>
            <a:ext cx="0" cy="3540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78756" y="1354659"/>
            <a:ext cx="152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Message Size </a:t>
            </a:r>
          </a:p>
          <a:p>
            <a:pPr algn="ctr"/>
            <a:r>
              <a:rPr lang="en-US" sz="1600" dirty="0" smtClean="0"/>
              <a:t>(Bytes)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112003" y="1461083"/>
            <a:ext cx="0" cy="353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528315" y="1402341"/>
            <a:ext cx="0" cy="3557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5936" y="1333849"/>
            <a:ext cx="951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Shared</a:t>
            </a:r>
          </a:p>
          <a:p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62482" y="150345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SRIO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922789" y="2885813"/>
            <a:ext cx="4611737" cy="11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42920" y="755009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 (Mb/second)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75758" y="218952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75758" y="31137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	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15254" y="21825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23.8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6887" y="218533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45798" y="313189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125.8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66458" y="31154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21.2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32576" y="3801612"/>
            <a:ext cx="4601950" cy="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405635" y="407984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7196" y="409802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503.2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41286" y="413684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4344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generic,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09600" y="3395368"/>
            <a:ext cx="5562600" cy="2700632"/>
            <a:chOff x="1143000" y="3048000"/>
            <a:chExt cx="5562600" cy="270063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8647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Lab/Demo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IPC Services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1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>
                <a:solidFill>
                  <a:srgbClr val="FF0000"/>
                </a:solidFill>
                <a:latin typeface="TILogo" pitchFamily="2" charset="0"/>
              </a:rPr>
              <a:t>ti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726914"/>
            <a:ext cx="9042412" cy="262225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CorePac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CorePac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</a:t>
            </a:r>
            <a:r>
              <a:rPr lang="en-US" b="0" dirty="0" smtClean="0">
                <a:latin typeface="Calibri" pitchFamily="34" charset="0"/>
              </a:rPr>
              <a:t>CorePac</a:t>
            </a:r>
            <a:r>
              <a:rPr lang="en-US" b="0" dirty="0" smtClean="0">
                <a:effectLst/>
                <a:latin typeface="Calibri" pitchFamily="34" charset="0"/>
              </a:rPr>
              <a:t>s via several transports.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transports can also be implemented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between devices.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communications.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8358" y="461314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 algn="l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5973" y="416664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587140" y="3724976"/>
            <a:ext cx="5132672" cy="2342147"/>
            <a:chOff x="1143000" y="3048000"/>
            <a:chExt cx="5562600" cy="270063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31" name="Lightning Bolt 3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5821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0600" y="4215905"/>
              <a:ext cx="1421158" cy="15327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CorePac 0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CorePac 1</a:t>
              </a:r>
            </a:p>
            <a:p>
              <a:pPr algn="l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202131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</a:t>
            </a:r>
            <a:r>
              <a:rPr lang="en-US" dirty="0" smtClean="0"/>
              <a:t>KeyStone II Hardware support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2400" y="2567591"/>
            <a:ext cx="8790291" cy="17358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Shared memory – MSMC memory or DDR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IPC registers set provides hardware interrupt to cores 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Various peripherals for communication between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</a:t>
            </a:r>
            <a:r>
              <a:rPr lang="en-US" dirty="0" smtClean="0"/>
              <a:t>KeyStone II Offering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2400" y="1219529"/>
            <a:ext cx="8790291" cy="44319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IPC Library – uses shared memory transport layer</a:t>
            </a:r>
            <a:endParaRPr lang="en-US" sz="2000" b="0" i="1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msgCom library – enhanced functionality uses 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	 multicore navigator transport layer</a:t>
            </a:r>
            <a:endParaRPr lang="en-US" b="0" dirty="0" smtClean="0">
              <a:effectLst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Pktio – focused limited functionality uses the multicore navigator</a:t>
            </a:r>
          </a:p>
          <a:p>
            <a:pPr marL="800100" lvl="1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Transport layer</a:t>
            </a: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OpenEM – provide a different paradigm communications between</a:t>
            </a:r>
          </a:p>
          <a:p>
            <a:pPr marL="800100" lvl="1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Thread uses the multicore navigator </a:t>
            </a:r>
          </a:p>
          <a:p>
            <a:pPr marL="800100" lvl="1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800100" lvl="1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 these libraries are part of TI MCSDK release</a:t>
            </a:r>
            <a:endParaRPr lang="en-US" b="0" dirty="0" smtClean="0"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</a:pPr>
            <a:endParaRPr lang="en-US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71" y="0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IPC Library </a:t>
            </a:r>
            <a:r>
              <a:rPr lang="en-US" dirty="0" smtClean="0"/>
              <a:t>– Transports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" y="716079"/>
            <a:ext cx="8046720" cy="3951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latin typeface="Calibri" pitchFamily="34" charset="0"/>
              </a:rPr>
              <a:t>Current IPC implementation uses several transports:</a:t>
            </a:r>
          </a:p>
        </p:txBody>
      </p:sp>
      <p:grpSp>
        <p:nvGrpSpPr>
          <p:cNvPr id="2" name="Group 104"/>
          <p:cNvGrpSpPr/>
          <p:nvPr/>
        </p:nvGrpSpPr>
        <p:grpSpPr>
          <a:xfrm>
            <a:off x="924026" y="3137835"/>
            <a:ext cx="5778366" cy="3023135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1" y="4635798"/>
                <a:ext cx="1690252" cy="3172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CorePac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1054053"/>
            <a:ext cx="6167586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CorePac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Model)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233363" indent="-233363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2405" y="2045484"/>
            <a:ext cx="8731108" cy="4456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latin typeface="Calibri" pitchFamily="34" charset="0"/>
              </a:rPr>
              <a:t>Chosen at configuration; </a:t>
            </a:r>
            <a:r>
              <a:rPr lang="en-US" b="0" i="1" u="sng" dirty="0" smtClean="0">
                <a:latin typeface="Calibri" pitchFamily="34" charset="0"/>
              </a:rPr>
              <a:t>Same code</a:t>
            </a:r>
            <a:r>
              <a:rPr lang="en-US" b="0" dirty="0" smtClean="0">
                <a:latin typeface="Calibri" pitchFamily="34" charset="0"/>
              </a:rPr>
              <a:t> regardless of thread location</a:t>
            </a:r>
            <a:r>
              <a:rPr lang="en-US" sz="2800" b="0" dirty="0" smtClean="0">
                <a:latin typeface="Calibri" pitchFamily="34" charset="0"/>
              </a:rPr>
              <a:t>.</a:t>
            </a:r>
            <a:endParaRPr lang="en-US" b="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0719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IPC library </a:t>
            </a:r>
            <a:r>
              <a:rPr lang="en-US" dirty="0" smtClean="0"/>
              <a:t>Services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Basic Concepts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1" kern="1200" dirty="0" smtClean="0"/>
              <a:t>IPC </a:t>
            </a:r>
            <a:r>
              <a:rPr lang="en-US" sz="2800" b="1" kern="1200" dirty="0" smtClean="0"/>
              <a:t>library Services</a:t>
            </a:r>
            <a:endParaRPr lang="en-US" sz="2800" b="1" kern="1200" dirty="0" smtClean="0"/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Message Queue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Notify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</a:rPr>
              <a:t>Data Passing</a:t>
            </a:r>
          </a:p>
          <a:p>
            <a:pPr marL="508000" lvl="2" indent="-233363" eaLnBrk="1" hangingPunct="1">
              <a:lnSpc>
                <a:spcPct val="120000"/>
              </a:lnSpc>
              <a:spcBef>
                <a:spcPct val="0"/>
              </a:spcBef>
              <a:buClr>
                <a:srgbClr val="1F497D"/>
              </a:buClr>
            </a:pPr>
            <a:r>
              <a:rPr lang="en-US" sz="2800" kern="1200" dirty="0" smtClean="0">
                <a:latin typeface="Calibri" pitchFamily="34" charset="0"/>
                <a:ea typeface="+mn-ea"/>
                <a:cs typeface="+mn-cs"/>
              </a:rPr>
              <a:t>Support Utilities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Setup and Examples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IPC Transports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kern="1200" dirty="0" smtClean="0"/>
              <a:t>Lab or Demo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43504</TotalTime>
  <Words>1978</Words>
  <Application>Microsoft Office PowerPoint</Application>
  <PresentationFormat>On-screen Show (4:3)</PresentationFormat>
  <Paragraphs>486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13_KeyStoneOLT</vt:lpstr>
      <vt:lpstr>Visio</vt:lpstr>
      <vt:lpstr>Intro to:    Inter-Processor Communications (IPC)</vt:lpstr>
      <vt:lpstr>Agenda</vt:lpstr>
      <vt:lpstr>Basic Concepts</vt:lpstr>
      <vt:lpstr>IPC – Definition</vt:lpstr>
      <vt:lpstr>IPC – RTOS/Framework Solutions</vt:lpstr>
      <vt:lpstr>IPC KeyStone II Hardware support</vt:lpstr>
      <vt:lpstr>IPC KeyStone II Offering</vt:lpstr>
      <vt:lpstr>IPC Library – Transports</vt:lpstr>
      <vt:lpstr>IPC library Services</vt:lpstr>
      <vt:lpstr>IPC Services</vt:lpstr>
      <vt:lpstr>IPC Services – Message Queue</vt:lpstr>
      <vt:lpstr>MessageQ – Highest Layer API</vt:lpstr>
      <vt:lpstr>MessageQ and Messages</vt:lpstr>
      <vt:lpstr>Using MessageQ (1/3)</vt:lpstr>
      <vt:lpstr>Using MessageQ (2/3)</vt:lpstr>
      <vt:lpstr>Using MessageQ (3/3)</vt:lpstr>
      <vt:lpstr>MessageQ – Configuration</vt:lpstr>
      <vt:lpstr>MessageQ – Miscellaneous Notes</vt:lpstr>
      <vt:lpstr>More Information About MessageQ</vt:lpstr>
      <vt:lpstr>IPC Services - Notify</vt:lpstr>
      <vt:lpstr>Using Notify – Concepts</vt:lpstr>
      <vt:lpstr>Notify Model</vt:lpstr>
      <vt:lpstr>Notify Model</vt:lpstr>
      <vt:lpstr>Notify Implementation</vt:lpstr>
      <vt:lpstr>Example Callback Function</vt:lpstr>
      <vt:lpstr>More Information About Notify</vt:lpstr>
      <vt:lpstr>IPC Services - Data Passing</vt:lpstr>
      <vt:lpstr>Data Passing Using Shared Memory (1/2)</vt:lpstr>
      <vt:lpstr>Slide 29</vt:lpstr>
      <vt:lpstr>Data Passing – Static</vt:lpstr>
      <vt:lpstr>Data Passing – Dynamic</vt:lpstr>
      <vt:lpstr>IPC Device to Device Using SRIO</vt:lpstr>
      <vt:lpstr>IPC Transports – SRIO (1/3)</vt:lpstr>
      <vt:lpstr>IPC Transports – SRIO (2/3)</vt:lpstr>
      <vt:lpstr>IPC Transports – SRIO (3/3)</vt:lpstr>
      <vt:lpstr>Configure the Transport Layer</vt:lpstr>
      <vt:lpstr>Configuration: Shared Memory CFG File</vt:lpstr>
      <vt:lpstr>Configuration: SRIO CFG File</vt:lpstr>
      <vt:lpstr>IPC Transport Details</vt:lpstr>
      <vt:lpstr>Lab/Demo</vt:lpstr>
      <vt:lpstr>Slide 41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1744</cp:revision>
  <dcterms:created xsi:type="dcterms:W3CDTF">2007-12-19T20:51:45Z</dcterms:created>
  <dcterms:modified xsi:type="dcterms:W3CDTF">2013-07-23T18:22:57Z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E95BB4F0-F112-4E30-95EF-EBF022D08B6C</vt:lpwstr>
  </property>
  <property fmtid="{D5CDD505-2E9C-101B-9397-08002B2CF9AE}" pid="6" name="ArticulateProjectFull">
    <vt:lpwstr>C:\Data\Keystone Training\BINDERS\slides\KeyStone Intro to IPC.ppta</vt:lpwstr>
  </property>
</Properties>
</file>