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tags/tag4.xml" ContentType="application/vnd.openxmlformats-officedocument.presentationml.tags+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86" r:id="rId4"/>
    <p:sldId id="258" r:id="rId5"/>
    <p:sldId id="259" r:id="rId6"/>
    <p:sldId id="260" r:id="rId7"/>
    <p:sldId id="261" r:id="rId8"/>
    <p:sldId id="287" r:id="rId9"/>
    <p:sldId id="279" r:id="rId10"/>
    <p:sldId id="276" r:id="rId11"/>
    <p:sldId id="277" r:id="rId12"/>
    <p:sldId id="288" r:id="rId13"/>
    <p:sldId id="262" r:id="rId14"/>
    <p:sldId id="289" r:id="rId15"/>
    <p:sldId id="263" r:id="rId16"/>
    <p:sldId id="267" r:id="rId17"/>
    <p:sldId id="268" r:id="rId18"/>
    <p:sldId id="266" r:id="rId19"/>
    <p:sldId id="269" r:id="rId20"/>
    <p:sldId id="283" r:id="rId21"/>
    <p:sldId id="264" r:id="rId22"/>
    <p:sldId id="290" r:id="rId23"/>
    <p:sldId id="273" r:id="rId24"/>
    <p:sldId id="275" r:id="rId25"/>
    <p:sldId id="280" r:id="rId26"/>
    <p:sldId id="281" r:id="rId27"/>
    <p:sldId id="291" r:id="rId28"/>
    <p:sldId id="282" r:id="rId29"/>
    <p:sldId id="284" r:id="rId30"/>
    <p:sldId id="285" r:id="rId31"/>
  </p:sldIdLst>
  <p:sldSz cx="9144000" cy="6858000" type="screen4x3"/>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742" autoAdjust="0"/>
  </p:normalViewPr>
  <p:slideViewPr>
    <p:cSldViewPr>
      <p:cViewPr varScale="1">
        <p:scale>
          <a:sx n="74" d="100"/>
          <a:sy n="74" d="100"/>
        </p:scale>
        <p:origin x="-103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68EC2E-7004-4E52-B364-EF7EFD24F792}" type="datetimeFigureOut">
              <a:rPr lang="en-US" smtClean="0"/>
              <a:pPr/>
              <a:t>8/21/2013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DBBD94-F691-4E8C-B563-F4811306E3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This</a:t>
            </a:r>
            <a:r>
              <a:rPr lang="en-US" baseline="0" dirty="0" smtClean="0"/>
              <a:t> is not an exhaustive list, but these are the most popular inputs</a:t>
            </a:r>
          </a:p>
          <a:p>
            <a:pPr lvl="1">
              <a:buFont typeface="Arial" pitchFamily="34" charset="0"/>
              <a:buChar char="•"/>
            </a:pPr>
            <a:r>
              <a:rPr lang="en-US" baseline="0" dirty="0" smtClean="0"/>
              <a:t>Auxiliary Event Generators allow almost any system level event to be used as an input	</a:t>
            </a:r>
          </a:p>
          <a:p>
            <a:pPr lvl="0">
              <a:buFont typeface="Arial" pitchFamily="34" charset="0"/>
              <a:buChar char="•"/>
            </a:pPr>
            <a:r>
              <a:rPr lang="en-US" baseline="0" dirty="0" smtClean="0"/>
              <a:t>Use Cases:</a:t>
            </a:r>
          </a:p>
          <a:p>
            <a:pPr lvl="1">
              <a:buFont typeface="Arial" pitchFamily="34" charset="0"/>
              <a:buChar char="•"/>
            </a:pPr>
            <a:r>
              <a:rPr lang="en-US" baseline="0" dirty="0" smtClean="0"/>
              <a:t>Watermark Counter – Can be used as a monitor for the longest latency for a specified interrupt over an indeterminate period of time.</a:t>
            </a:r>
          </a:p>
          <a:p>
            <a:pPr lvl="0">
              <a:buFont typeface="Arial" pitchFamily="34" charset="0"/>
              <a:buChar char="•"/>
            </a:pPr>
            <a:r>
              <a:rPr lang="en-US" baseline="0" dirty="0" smtClean="0"/>
              <a:t>Notes</a:t>
            </a:r>
          </a:p>
          <a:p>
            <a:pPr lvl="1">
              <a:buFont typeface="Arial" pitchFamily="34" charset="0"/>
              <a:buChar char="•"/>
            </a:pPr>
            <a:r>
              <a:rPr lang="en-US" baseline="0" dirty="0" smtClean="0"/>
              <a:t>The CCS breakpoint manager doesn’t currently give an interface to configure the State Sequencer.  This can still be used with AETLIB.</a:t>
            </a:r>
          </a:p>
          <a:p>
            <a:pPr lvl="1">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The</a:t>
            </a:r>
            <a:r>
              <a:rPr lang="en-US" baseline="0" dirty="0" smtClean="0"/>
              <a:t> CPU Interrupt Halt request is treated as a NOP when the debugger is not connected.  A fielded application that might generate a halt trigger will not actually halt.  This is by design.</a:t>
            </a:r>
          </a:p>
          <a:p>
            <a:pPr lvl="1">
              <a:buFont typeface="Arial" pitchFamily="34" charset="0"/>
              <a:buChar char="•"/>
            </a:pPr>
            <a:r>
              <a:rPr lang="en-US" baseline="0" dirty="0" smtClean="0"/>
              <a:t>The 7 Trace Streams are PC, Timing, Read Address, Read Data, Write Address, Write Data, and PC Tag </a:t>
            </a:r>
          </a:p>
          <a:p>
            <a:pPr lvl="1">
              <a:buFont typeface="Arial" pitchFamily="34" charset="0"/>
              <a:buChar char="•"/>
            </a:pPr>
            <a:r>
              <a:rPr lang="en-US" baseline="0" dirty="0" smtClean="0"/>
              <a:t>A Store Trace Trigger can be thought of as like a pushbutton light switch.  When the switch is depressed, the light comes on.  When it is released, the light goes off.  So, for the AET Trigger Builder, when the condition generating the trigger is true, trace samples are stored.  When it goes false, trace samples are not stored.</a:t>
            </a:r>
          </a:p>
          <a:p>
            <a:pPr lvl="1">
              <a:buFont typeface="Arial" pitchFamily="34" charset="0"/>
              <a:buChar char="•"/>
            </a:pPr>
            <a:r>
              <a:rPr lang="en-US" baseline="0" dirty="0" smtClean="0"/>
              <a:t>A Start Trace trigger can be thought of as a normal light switch.  When the switch is flipped, the light comes on and remains on, until someone shuts it off.  When the event for a start trace trigger is true, tracing is started and continues even after the  logic of the trigger builder is false.  In order to turn off the trace stream, a halt trace trigger must be issued.     </a:t>
            </a: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Notes</a:t>
            </a:r>
          </a:p>
          <a:p>
            <a:pPr lvl="1">
              <a:buFont typeface="Arial" pitchFamily="34" charset="0"/>
              <a:buChar char="•"/>
            </a:pPr>
            <a:r>
              <a:rPr lang="en-US" dirty="0" smtClean="0"/>
              <a:t>Core</a:t>
            </a:r>
            <a:r>
              <a:rPr lang="en-US" baseline="0" dirty="0" smtClean="0"/>
              <a:t> Trace is single core focused.  There is no means for cross core alignment yet. </a:t>
            </a:r>
          </a:p>
          <a:p>
            <a:pPr lvl="1">
              <a:buFont typeface="Arial" pitchFamily="34" charset="0"/>
              <a:buChar char="•"/>
            </a:pPr>
            <a:r>
              <a:rPr lang="en-US" baseline="0" dirty="0" smtClean="0"/>
              <a:t>Core Trace is similar to a Logic analyzer placed on the CPU Memory Busses.  This is an important point.  Reads/Writes that don’t use these busses cannot be traced .  So EDMA reads/writes and CPU Register reads/writes are not able to be traced.  </a:t>
            </a:r>
          </a:p>
          <a:p>
            <a:pPr lvl="1">
              <a:buFont typeface="Arial" pitchFamily="34" charset="0"/>
              <a:buChar char="•"/>
            </a:pPr>
            <a:r>
              <a:rPr lang="en-US" baseline="0" dirty="0" smtClean="0"/>
              <a:t>PC and Timing Trace compress nicely and when captured alone. Should always be able to be captured without any bandwidth issues.</a:t>
            </a:r>
          </a:p>
          <a:p>
            <a:pPr lvl="1">
              <a:buFont typeface="Arial" pitchFamily="34" charset="0"/>
              <a:buChar char="•"/>
            </a:pPr>
            <a:r>
              <a:rPr lang="en-US" dirty="0" smtClean="0"/>
              <a:t>Data Trace does not compress nicely and can cause</a:t>
            </a:r>
            <a:r>
              <a:rPr lang="en-US" baseline="0" dirty="0" smtClean="0"/>
              <a:t> bandwidth limitations.  On average, Trace can capture a single data sample every ~80 cycles.  (There is a </a:t>
            </a:r>
            <a:r>
              <a:rPr lang="en-US" baseline="0" dirty="0" err="1" smtClean="0"/>
              <a:t>fifo</a:t>
            </a:r>
            <a:r>
              <a:rPr lang="en-US" baseline="0" dirty="0" smtClean="0"/>
              <a:t> that eases this restriction, but it is only 8 samples deep and will easily overflow if this limit is passed more than very small periods of time.  </a:t>
            </a:r>
          </a:p>
          <a:p>
            <a:pPr lvl="2">
              <a:buFont typeface="Arial" pitchFamily="34" charset="0"/>
              <a:buChar char="•"/>
            </a:pPr>
            <a:r>
              <a:rPr lang="en-US" baseline="0" dirty="0" smtClean="0"/>
              <a:t>Trace can be configured in two ways to handle </a:t>
            </a:r>
            <a:r>
              <a:rPr lang="en-US" baseline="0" dirty="0" err="1" smtClean="0"/>
              <a:t>bandwith</a:t>
            </a:r>
            <a:r>
              <a:rPr lang="en-US" baseline="0" dirty="0" smtClean="0"/>
              <a:t> issues.  </a:t>
            </a:r>
          </a:p>
          <a:p>
            <a:pPr lvl="3">
              <a:buFont typeface="Arial" pitchFamily="34" charset="0"/>
              <a:buChar char="•"/>
            </a:pPr>
            <a:r>
              <a:rPr lang="en-US" baseline="0" dirty="0" smtClean="0"/>
              <a:t>It can be configured to just drop trace data when the </a:t>
            </a:r>
            <a:r>
              <a:rPr lang="en-US" baseline="0" dirty="0" err="1" smtClean="0"/>
              <a:t>bandwith</a:t>
            </a:r>
            <a:r>
              <a:rPr lang="en-US" baseline="0" dirty="0" smtClean="0"/>
              <a:t> limit is passed  (This results in loss of trace data)</a:t>
            </a:r>
          </a:p>
          <a:p>
            <a:pPr lvl="3">
              <a:buFont typeface="Arial" pitchFamily="34" charset="0"/>
              <a:buChar char="•"/>
            </a:pPr>
            <a:r>
              <a:rPr lang="en-US" baseline="0" dirty="0" smtClean="0"/>
              <a:t>Or it can be configured to stall the processor to allow the </a:t>
            </a:r>
            <a:r>
              <a:rPr lang="en-US" baseline="0" dirty="0" err="1" smtClean="0"/>
              <a:t>fifo</a:t>
            </a:r>
            <a:r>
              <a:rPr lang="en-US" baseline="0" dirty="0" smtClean="0"/>
              <a:t> to be emptied.  (This can cause non real-time execution)</a:t>
            </a:r>
          </a:p>
          <a:p>
            <a:pPr lvl="2">
              <a:buFont typeface="Arial" pitchFamily="34" charset="0"/>
              <a:buChar char="•"/>
            </a:pPr>
            <a:r>
              <a:rPr lang="en-US" baseline="0" dirty="0" smtClean="0"/>
              <a:t>The ideal situation, when capturing data trace, is to allow AET to filter the data being captured to only that which the user is interested.</a:t>
            </a:r>
          </a:p>
          <a:p>
            <a:pPr lvl="1">
              <a:buFont typeface="Arial" pitchFamily="34" charset="0"/>
              <a:buChar char="•"/>
            </a:pPr>
            <a:r>
              <a:rPr lang="en-US" baseline="0" dirty="0" smtClean="0"/>
              <a:t>With Event Trace, we don’t have the on/off triggers.  Trace is just captured from the beginning.  A set of events can be configured, and the program address where these events </a:t>
            </a:r>
            <a:r>
              <a:rPr lang="en-US" baseline="0" dirty="0" err="1" smtClean="0"/>
              <a:t>ccur</a:t>
            </a:r>
            <a:r>
              <a:rPr lang="en-US" baseline="0" dirty="0" smtClean="0"/>
              <a:t> will be highlighted in the trace.</a:t>
            </a:r>
          </a:p>
          <a:p>
            <a:pPr lvl="2">
              <a:buFont typeface="Arial" pitchFamily="34" charset="0"/>
              <a:buChar char="•"/>
            </a:pPr>
            <a:r>
              <a:rPr lang="en-US" baseline="0" dirty="0" smtClean="0"/>
              <a:t>Note the following limitation.  Only a single event will be captured on any single sample, and these are prioritized by the input event number.  So, if event 1, 3, and 4 all occur on the same cycle, the event trace will only indicate event 1.  If only 3 and 4 occur, it will only indicate 3.  It might be necessary to capture trace multiple times with different priorities in order to find what is actually occurring on each cycle.  And, the least frequent events should be given the higher priority.  </a:t>
            </a:r>
          </a:p>
          <a:p>
            <a:pPr lvl="0">
              <a:buFont typeface="Arial" pitchFamily="34" charset="0"/>
              <a:buChar char="•"/>
            </a:pPr>
            <a:endParaRPr lang="en-US" baseline="0" dirty="0" smtClean="0"/>
          </a:p>
          <a:p>
            <a:pPr lvl="3">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The Software Messages are much like a </a:t>
            </a:r>
            <a:r>
              <a:rPr lang="en-US" baseline="0" dirty="0" err="1" smtClean="0"/>
              <a:t>printf</a:t>
            </a:r>
            <a:r>
              <a:rPr lang="en-US" baseline="0" dirty="0" smtClean="0"/>
              <a:t>, without the drawbacks of </a:t>
            </a:r>
            <a:r>
              <a:rPr lang="en-US" baseline="0" dirty="0" err="1" smtClean="0"/>
              <a:t>printf</a:t>
            </a:r>
            <a:r>
              <a:rPr lang="en-US" baseline="0" dirty="0" smtClean="0"/>
              <a:t>.</a:t>
            </a:r>
          </a:p>
          <a:p>
            <a:pPr lvl="2">
              <a:buFont typeface="Arial" charset="0"/>
              <a:buChar char="•"/>
            </a:pPr>
            <a:r>
              <a:rPr lang="en-US" baseline="0" dirty="0" smtClean="0"/>
              <a:t>Drawbacks of </a:t>
            </a:r>
            <a:r>
              <a:rPr lang="en-US" baseline="0" dirty="0" err="1" smtClean="0"/>
              <a:t>printf</a:t>
            </a:r>
            <a:endParaRPr lang="en-US" baseline="0" dirty="0" smtClean="0"/>
          </a:p>
          <a:p>
            <a:pPr lvl="3">
              <a:buFont typeface="Arial" charset="0"/>
              <a:buChar char="•"/>
            </a:pPr>
            <a:r>
              <a:rPr lang="en-US" baseline="0" dirty="0" smtClean="0"/>
              <a:t>Consume many cycles of PC execution</a:t>
            </a:r>
          </a:p>
          <a:p>
            <a:pPr lvl="3">
              <a:buFont typeface="Arial" charset="0"/>
              <a:buChar char="•"/>
            </a:pPr>
            <a:r>
              <a:rPr lang="en-US" baseline="0" dirty="0" smtClean="0"/>
              <a:t>Even worse, the CPU halts and waits for CCS to poll it to pull up the data. </a:t>
            </a:r>
          </a:p>
          <a:p>
            <a:pPr lvl="3">
              <a:buFont typeface="Arial" charset="0"/>
              <a:buChar char="•"/>
            </a:pPr>
            <a:r>
              <a:rPr lang="en-US" baseline="0" dirty="0" err="1" smtClean="0"/>
              <a:t>Printf</a:t>
            </a:r>
            <a:r>
              <a:rPr lang="en-US" baseline="0" dirty="0" smtClean="0"/>
              <a:t> messages will always be printed in </a:t>
            </a:r>
            <a:r>
              <a:rPr lang="en-US" baseline="0" dirty="0" err="1" smtClean="0"/>
              <a:t>roder</a:t>
            </a:r>
            <a:r>
              <a:rPr lang="en-US" baseline="0" dirty="0" smtClean="0"/>
              <a:t> of the CPU when CCS polls, so data can look out of order</a:t>
            </a:r>
          </a:p>
          <a:p>
            <a:pPr lvl="1">
              <a:buFont typeface="Arial" charset="0"/>
              <a:buChar char="•"/>
            </a:pPr>
            <a:r>
              <a:rPr lang="en-US" baseline="0" dirty="0" smtClean="0"/>
              <a:t>CP Tracer modules are Statistics Counters that periodically push their contents out the System trace port.</a:t>
            </a:r>
          </a:p>
          <a:p>
            <a:pPr lvl="1">
              <a:buFont typeface="Arial" charset="0"/>
              <a:buChar char="•"/>
            </a:pPr>
            <a:endParaRPr lang="en-US" baseline="0" dirty="0" smtClean="0"/>
          </a:p>
          <a:p>
            <a:pPr lvl="3">
              <a:buFont typeface="Arial" charset="0"/>
              <a:buChar char="•"/>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Channels</a:t>
            </a:r>
            <a:r>
              <a:rPr lang="en-US" baseline="0" dirty="0" smtClean="0"/>
              <a:t> simply allow the user to filter the data based on each channel.  </a:t>
            </a:r>
          </a:p>
          <a:p>
            <a:pPr lvl="1">
              <a:buFont typeface="Arial" charset="0"/>
              <a:buChar char="•"/>
            </a:pPr>
            <a:endParaRPr lang="en-US" baseline="0" dirty="0" smtClean="0"/>
          </a:p>
          <a:p>
            <a:pPr lvl="1">
              <a:buFont typeface="Arial" charset="0"/>
              <a:buChar char="•"/>
            </a:pPr>
            <a:r>
              <a:rPr lang="en-US" baseline="0" dirty="0" smtClean="0"/>
              <a:t>Cycle aligned  - get information from different part of the device and align the timing</a:t>
            </a:r>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Can define window in which the statistics are stored to the trace buffer and the counters are reset</a:t>
            </a:r>
          </a:p>
          <a:p>
            <a:r>
              <a:rPr lang="en-US" dirty="0" smtClean="0"/>
              <a:t>Can log throughput,  wait counter and number of transactions</a:t>
            </a:r>
          </a:p>
          <a:p>
            <a:r>
              <a:rPr lang="en-US" dirty="0" smtClean="0"/>
              <a:t>Or other events</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027" y="8684926"/>
            <a:ext cx="2972421" cy="457513"/>
          </a:xfrm>
          <a:prstGeom prst="rect">
            <a:avLst/>
          </a:prstGeom>
          <a:noFill/>
          <a:ln w="9525">
            <a:noFill/>
            <a:miter lim="800000"/>
            <a:headEnd/>
            <a:tailEnd/>
          </a:ln>
        </p:spPr>
        <p:txBody>
          <a:bodyPr lIns="90206" tIns="45103" rIns="90206" bIns="45103" anchor="b"/>
          <a:lstStyle/>
          <a:p>
            <a:pPr defTabSz="900416"/>
            <a:fld id="{8E329A55-8C35-4E20-89A0-88D2339FF2C7}" type="slidenum">
              <a:rPr lang="en-US" sz="1200">
                <a:solidFill>
                  <a:srgbClr val="000000"/>
                </a:solidFill>
                <a:cs typeface="Arial" pitchFamily="34" charset="0"/>
              </a:rPr>
              <a:pPr defTabSz="900416"/>
              <a:t>18</a:t>
            </a:fld>
            <a:endParaRPr lang="en-US" sz="1200" dirty="0">
              <a:solidFill>
                <a:srgbClr val="000000"/>
              </a:solidFill>
              <a:cs typeface="Arial"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lIns="90206" tIns="45103" rIns="90206" bIns="45103"/>
          <a:lstStyle/>
          <a:p>
            <a:pPr>
              <a:buFont typeface="Arial" charset="0"/>
              <a:buChar char="•"/>
            </a:pPr>
            <a:r>
              <a:rPr lang="en-US" baseline="0" dirty="0" smtClean="0">
                <a:latin typeface="Arial" pitchFamily="34" charset="0"/>
              </a:rPr>
              <a:t>Notes</a:t>
            </a:r>
          </a:p>
          <a:p>
            <a:pPr lvl="1">
              <a:buFont typeface="Arial" charset="0"/>
              <a:buChar char="•"/>
            </a:pPr>
            <a:r>
              <a:rPr lang="en-US" baseline="0" dirty="0" smtClean="0">
                <a:latin typeface="Arial" pitchFamily="34" charset="0"/>
              </a:rPr>
              <a:t>This slide shows the locations of the CP Tracer modules in Keystone.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dirty="0" smtClean="0"/>
              <a:t>Notes</a:t>
            </a:r>
          </a:p>
          <a:p>
            <a:pPr lvl="1">
              <a:buFont typeface="Arial" charset="0"/>
              <a:buChar char="•"/>
            </a:pPr>
            <a:r>
              <a:rPr lang="en-US" dirty="0" smtClean="0"/>
              <a:t>This data initially</a:t>
            </a:r>
            <a:r>
              <a:rPr lang="en-US" baseline="0" dirty="0" smtClean="0"/>
              <a:t> appears in CCS as textual output, with a timestamp and value for each item.  Once this has been captured, selecting Tools-&gt;Analysis-&gt;STM Graph plots the results like this.</a:t>
            </a:r>
          </a:p>
          <a:p>
            <a:pPr lvl="1">
              <a:buFont typeface="Arial" charset="0"/>
              <a:buChar char="•"/>
            </a:pPr>
            <a:r>
              <a:rPr lang="en-US" baseline="0" dirty="0" smtClean="0"/>
              <a:t>The wiki page that this points to initially reflected steps for CCSv5.  </a:t>
            </a:r>
          </a:p>
          <a:p>
            <a:pPr lvl="1">
              <a:buFont typeface="Arial" charset="0"/>
              <a:buChar char="•"/>
            </a:pPr>
            <a:r>
              <a:rPr lang="en-US" baseline="0" dirty="0" smtClean="0"/>
              <a:t>X axis – time,  Y axis % or raw numbers</a:t>
            </a:r>
          </a:p>
          <a:p>
            <a:pPr lvl="1">
              <a:buFont typeface="Arial" charset="0"/>
              <a:buChar char="•"/>
            </a:pPr>
            <a:r>
              <a:rPr lang="en-US" baseline="0" dirty="0" smtClean="0"/>
              <a:t>Red - &gt; bus BW  (bytes divide by the window size) Green – average access bytes/cycles blue transaction per second, </a:t>
            </a:r>
          </a:p>
          <a:p>
            <a:pPr lvl="1">
              <a:buFont typeface="Arial" charset="0"/>
              <a:buChar char="•"/>
            </a:pPr>
            <a:r>
              <a:rPr lang="en-US" baseline="0" dirty="0" smtClean="0"/>
              <a:t>Yellow –  accumulate wait time (0) purple – average latency (0)  light blue % bus throughput access happen / requests</a:t>
            </a:r>
          </a:p>
          <a:p>
            <a:pPr lvl="1">
              <a:buFont typeface="Arial" charset="0"/>
              <a:buNone/>
            </a:pP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Notes</a:t>
            </a:r>
          </a:p>
          <a:p>
            <a:pPr lvl="1">
              <a:buFont typeface="Arial" charset="0"/>
              <a:buChar char="•"/>
            </a:pPr>
            <a:r>
              <a:rPr lang="en-US" baseline="0" dirty="0" smtClean="0"/>
              <a:t>AETLIB – For configuring the </a:t>
            </a:r>
            <a:r>
              <a:rPr lang="en-US" baseline="0" dirty="0" err="1" smtClean="0"/>
              <a:t>programmation</a:t>
            </a:r>
            <a:r>
              <a:rPr lang="en-US" baseline="0" dirty="0" smtClean="0"/>
              <a:t> of triggers in the Advanced Event triggering.  Also provides APIs for configuring and reading the AET timer/counters.</a:t>
            </a:r>
          </a:p>
          <a:p>
            <a:pPr lvl="1">
              <a:buFont typeface="Arial" charset="0"/>
              <a:buChar char="•"/>
            </a:pPr>
            <a:r>
              <a:rPr lang="en-US" baseline="0" dirty="0" smtClean="0"/>
              <a:t>ETBLIB – For reading data from the Embedded Trace buffers on the fly.</a:t>
            </a:r>
          </a:p>
          <a:p>
            <a:pPr lvl="1">
              <a:buFont typeface="Arial" charset="0"/>
              <a:buChar char="•"/>
            </a:pPr>
            <a:r>
              <a:rPr lang="en-US" baseline="0" dirty="0" smtClean="0"/>
              <a:t>CPTLIB – For configuring the CP Tracers to capture data</a:t>
            </a:r>
          </a:p>
          <a:p>
            <a:pPr lvl="1">
              <a:buFont typeface="Arial" charset="0"/>
              <a:buChar char="•"/>
            </a:pPr>
            <a:r>
              <a:rPr lang="en-US" baseline="0" dirty="0" err="1" smtClean="0"/>
              <a:t>DSPTraceLib</a:t>
            </a:r>
            <a:r>
              <a:rPr lang="en-US" baseline="0" dirty="0" smtClean="0"/>
              <a:t> – For configuring Core Trace and the trace receivers from within an application</a:t>
            </a:r>
          </a:p>
          <a:p>
            <a:pPr lvl="1">
              <a:buFont typeface="Arial" charset="0"/>
              <a:buChar char="•"/>
            </a:pPr>
            <a:r>
              <a:rPr lang="en-US" baseline="0" dirty="0" smtClean="0"/>
              <a:t>STMLIB – Implementation of the STM Software Message API</a:t>
            </a:r>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baseline="0" dirty="0" smtClean="0"/>
              <a:t>Use Case</a:t>
            </a:r>
          </a:p>
          <a:p>
            <a:pPr lvl="1">
              <a:buFont typeface="Arial" charset="0"/>
              <a:buChar char="•"/>
            </a:pPr>
            <a:r>
              <a:rPr lang="en-US" baseline="0" dirty="0" smtClean="0"/>
              <a:t>Monitor task stacks for overflow by reusing AET resources.  AETLIB reconfigures the AET resources to watch the top of the currently executing tasks stack.  Without AETLIB, there are only enough resources to watch 1 data range at a time, and we can’t watch dynamic task stacks because we don’t know where they will be allocated.</a:t>
            </a:r>
            <a:endParaRPr lang="en-US" dirty="0" smtClean="0"/>
          </a:p>
        </p:txBody>
      </p:sp>
      <p:sp>
        <p:nvSpPr>
          <p:cNvPr id="4" name="Slide Number Placeholder 3"/>
          <p:cNvSpPr>
            <a:spLocks noGrp="1"/>
          </p:cNvSpPr>
          <p:nvPr>
            <p:ph type="sldNum" sz="quarter" idx="10"/>
          </p:nvPr>
        </p:nvSpPr>
        <p:spPr/>
        <p:txBody>
          <a:bodyPr/>
          <a:lstStyle/>
          <a:p>
            <a:fld id="{08DBBD94-F691-4E8C-B563-F4811306E3C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30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a:t>
            </a:r>
            <a:r>
              <a:rPr lang="en-US" baseline="0" dirty="0" smtClean="0"/>
              <a:t> Points</a:t>
            </a:r>
          </a:p>
          <a:p>
            <a:pPr lvl="1">
              <a:buFont typeface="Arial" pitchFamily="34" charset="0"/>
              <a:buChar char="•"/>
            </a:pPr>
            <a:r>
              <a:rPr lang="en-US" baseline="0" dirty="0" smtClean="0"/>
              <a:t>Each </a:t>
            </a:r>
            <a:r>
              <a:rPr lang="en-US" baseline="0" dirty="0" err="1" smtClean="0"/>
              <a:t>CorePac</a:t>
            </a:r>
            <a:r>
              <a:rPr lang="en-US" baseline="0" dirty="0" smtClean="0"/>
              <a:t> has a copy of AET and its own XDS560 (Core Trace) unit.  It also has an ETB where trace data can be captured on all cores simultaneously.  </a:t>
            </a:r>
          </a:p>
          <a:p>
            <a:pPr lvl="1">
              <a:buFont typeface="Arial" pitchFamily="34" charset="0"/>
              <a:buChar char="•"/>
            </a:pPr>
            <a:r>
              <a:rPr lang="en-US" baseline="0" dirty="0" smtClean="0"/>
              <a:t>There is only a single set of pins out to the debug port.  These pins either need to be shared across </a:t>
            </a:r>
            <a:r>
              <a:rPr lang="en-US" baseline="0" dirty="0" err="1" smtClean="0"/>
              <a:t>CorePacs</a:t>
            </a:r>
            <a:r>
              <a:rPr lang="en-US" baseline="0" dirty="0" smtClean="0"/>
              <a:t> or all dedicated to a single </a:t>
            </a:r>
            <a:r>
              <a:rPr lang="en-US" baseline="0" dirty="0" err="1" smtClean="0"/>
              <a:t>CorePac</a:t>
            </a:r>
            <a:r>
              <a:rPr lang="en-US" baseline="0" dirty="0" smtClean="0"/>
              <a:t>.  The recommendation is to allocated all pins to a single </a:t>
            </a:r>
            <a:r>
              <a:rPr lang="en-US" baseline="0" dirty="0" err="1" smtClean="0"/>
              <a:t>CorePac</a:t>
            </a:r>
            <a:r>
              <a:rPr lang="en-US" baseline="0" dirty="0" smtClean="0"/>
              <a:t> in order to get the best trace bandwidth.</a:t>
            </a:r>
          </a:p>
          <a:p>
            <a:pPr lvl="1">
              <a:buFont typeface="Arial" pitchFamily="34" charset="0"/>
              <a:buChar char="•"/>
            </a:pPr>
            <a:r>
              <a:rPr lang="en-US" baseline="0" dirty="0" smtClean="0"/>
              <a:t>There is one System Level ETB which is shared between all cores for STM.</a:t>
            </a:r>
          </a:p>
          <a:p>
            <a:pPr lvl="1">
              <a:buFont typeface="Arial" pitchFamily="34" charset="0"/>
              <a:buChar char="•"/>
            </a:pPr>
            <a:r>
              <a:rPr lang="en-US" baseline="0" dirty="0" smtClean="0"/>
              <a:t>System Trace can also be sent out the pins.  The pins used for System Trace are independent from Core Trace.  (This may not always be the case.  It’s possible that future device might multiplex pins.)    </a:t>
            </a:r>
          </a:p>
          <a:p>
            <a:pPr lvl="1">
              <a:buFont typeface="Arial"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8DBBD94-F691-4E8C-B563-F4811306E3C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Key Points</a:t>
            </a:r>
          </a:p>
          <a:p>
            <a:pPr lvl="1">
              <a:buFont typeface="Arial" pitchFamily="34" charset="0"/>
              <a:buChar char="•"/>
            </a:pPr>
            <a:r>
              <a:rPr lang="en-US" dirty="0" smtClean="0"/>
              <a:t>AET</a:t>
            </a:r>
            <a:r>
              <a:rPr lang="en-US" baseline="0" dirty="0" smtClean="0"/>
              <a:t> is completely non-intrusive.  </a:t>
            </a:r>
          </a:p>
          <a:p>
            <a:pPr lvl="1">
              <a:buFont typeface="Arial" pitchFamily="34" charset="0"/>
              <a:buChar char="•"/>
            </a:pPr>
            <a:r>
              <a:rPr lang="en-US" baseline="0" dirty="0" smtClean="0"/>
              <a:t>Simplest configuration is a hardware breakpoint (Generate a halt trigger when the PC is equal to a specified value).  </a:t>
            </a:r>
          </a:p>
          <a:p>
            <a:pPr lvl="1">
              <a:buFont typeface="Arial" pitchFamily="34" charset="0"/>
              <a:buChar char="•"/>
            </a:pPr>
            <a:r>
              <a:rPr lang="en-US" baseline="0" dirty="0" smtClean="0"/>
              <a:t>More complex scenarios are possible, assuming the hardware is understood.  </a:t>
            </a:r>
          </a:p>
          <a:p>
            <a:pPr lvl="0">
              <a:buFont typeface="Arial" pitchFamily="34" charset="0"/>
              <a:buChar char="•"/>
            </a:pPr>
            <a:r>
              <a:rPr lang="en-US" baseline="0" dirty="0" smtClean="0"/>
              <a:t>Use Cases:</a:t>
            </a:r>
          </a:p>
          <a:p>
            <a:pPr lvl="1">
              <a:buFont typeface="Arial" pitchFamily="34" charset="0"/>
              <a:buChar char="•"/>
            </a:pPr>
            <a:r>
              <a:rPr lang="en-US" baseline="0" dirty="0" smtClean="0"/>
              <a:t>Simple Use Case</a:t>
            </a:r>
          </a:p>
          <a:p>
            <a:pPr lvl="2">
              <a:buFont typeface="Arial" pitchFamily="34" charset="0"/>
              <a:buChar char="•"/>
            </a:pPr>
            <a:r>
              <a:rPr lang="en-US" baseline="0" dirty="0" smtClean="0"/>
              <a:t>Hardware breakpoint – Halt when PC address is a specified value</a:t>
            </a:r>
          </a:p>
          <a:p>
            <a:pPr lvl="2">
              <a:buFont typeface="Arial" pitchFamily="34" charset="0"/>
              <a:buChar char="•"/>
            </a:pPr>
            <a:r>
              <a:rPr lang="en-US" baseline="0" dirty="0" smtClean="0"/>
              <a:t>Hardware </a:t>
            </a:r>
            <a:r>
              <a:rPr lang="en-US" baseline="0" dirty="0" err="1" smtClean="0"/>
              <a:t>Watchpoint</a:t>
            </a:r>
            <a:r>
              <a:rPr lang="en-US" baseline="0" dirty="0" smtClean="0"/>
              <a:t> – Halt when Write address is a specified </a:t>
            </a:r>
            <a:r>
              <a:rPr lang="en-US" baseline="0" dirty="0" err="1" smtClean="0"/>
              <a:t>valu</a:t>
            </a:r>
            <a:endParaRPr lang="en-US" baseline="0" dirty="0" smtClean="0"/>
          </a:p>
          <a:p>
            <a:pPr lvl="1">
              <a:buFont typeface="Arial" pitchFamily="34" charset="0"/>
              <a:buChar char="•"/>
            </a:pPr>
            <a:r>
              <a:rPr lang="en-US" baseline="0" dirty="0" smtClean="0"/>
              <a:t>Complex Examples</a:t>
            </a:r>
          </a:p>
          <a:p>
            <a:pPr lvl="2">
              <a:buFont typeface="Arial" pitchFamily="34" charset="0"/>
              <a:buChar char="•"/>
            </a:pPr>
            <a:r>
              <a:rPr lang="en-US" baseline="0" dirty="0" smtClean="0"/>
              <a:t>Store PC trace sample on every 10000</a:t>
            </a:r>
            <a:r>
              <a:rPr lang="en-US" baseline="30000" dirty="0" smtClean="0"/>
              <a:t>th</a:t>
            </a:r>
            <a:r>
              <a:rPr lang="en-US" baseline="0" dirty="0" smtClean="0"/>
              <a:t> cycle.  (Basis for statistical profiling)</a:t>
            </a:r>
          </a:p>
          <a:p>
            <a:pPr lvl="2">
              <a:buFont typeface="Arial" pitchFamily="34" charset="0"/>
              <a:buChar char="•"/>
            </a:pPr>
            <a:r>
              <a:rPr lang="en-US" baseline="0" dirty="0" smtClean="0"/>
              <a:t>Store data trace samples when a task other than Task A is executing and the write address is in the range between address B and C. (Monitor for a write to a tasks stack outside the context of that task)</a:t>
            </a:r>
          </a:p>
          <a:p>
            <a:pPr lvl="1">
              <a:buFont typeface="Arial" pitchFamily="34" charset="0"/>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08DBBD94-F691-4E8C-B563-F4811306E3C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0600"/>
            <a:ext cx="41148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idx="10"/>
          </p:nvPr>
        </p:nvSpPr>
        <p:spPr>
          <a:xfrm>
            <a:off x="4572000" y="990600"/>
            <a:ext cx="4343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47"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fontAlgn="auto">
              <a:spcBef>
                <a:spcPts val="0"/>
              </a:spcBef>
              <a:spcAft>
                <a:spcPts val="0"/>
              </a:spcAft>
              <a:defRPr/>
            </a:pPr>
            <a:endParaRPr lang="en-US">
              <a:solidFill>
                <a:srgbClr val="000000"/>
              </a:solidFill>
              <a:latin typeface="Calibri"/>
              <a:cs typeface="Arial" charset="0"/>
            </a:endParaRPr>
          </a:p>
        </p:txBody>
      </p:sp>
      <p:pic>
        <p:nvPicPr>
          <p:cNvPr id="31749"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p:custDataLst>
              <p:tags r:id="rId7"/>
            </p:custDataLst>
          </p:nvPr>
        </p:nvSpPr>
        <p:spPr>
          <a:xfrm>
            <a:off x="7425393"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cs typeface="Arial" charset="0"/>
              </a:rPr>
              <a:t>Multicore </a:t>
            </a:r>
            <a:r>
              <a:rPr lang="en-US" sz="1200" b="1" dirty="0">
                <a:ln w="10541" cmpd="sng">
                  <a:solidFill>
                    <a:srgbClr val="7D7D7D">
                      <a:tint val="100000"/>
                      <a:shade val="100000"/>
                      <a:satMod val="110000"/>
                    </a:srgbClr>
                  </a:solidFill>
                  <a:prstDash val="solid"/>
                </a:ln>
                <a:solidFill>
                  <a:srgbClr val="000000"/>
                </a:solidFill>
                <a:latin typeface="Calibri"/>
                <a:cs typeface="Arial" charset="0"/>
              </a:rPr>
              <a:t>Training</a:t>
            </a:r>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3" r:id="rId3"/>
    <p:sldLayoutId id="2147483664" r:id="rId4"/>
  </p:sldLayoutIdLst>
  <p:txStyles>
    <p:titleStyle>
      <a:lvl1pPr algn="ctr" rtl="0" eaLnBrk="1" fontAlgn="base" hangingPunct="1">
        <a:spcBef>
          <a:spcPct val="0"/>
        </a:spcBef>
        <a:spcAft>
          <a:spcPct val="0"/>
        </a:spcAft>
        <a:defRPr sz="4400" b="1">
          <a:solidFill>
            <a:schemeClr val="tx1"/>
          </a:solidFill>
          <a:latin typeface="+mj-lt"/>
          <a:ea typeface="+mj-ea"/>
          <a:cs typeface="+mj-cs"/>
        </a:defRPr>
      </a:lvl1pPr>
      <a:lvl2pPr algn="ctr" rtl="0" eaLnBrk="1" fontAlgn="base" hangingPunct="1">
        <a:spcBef>
          <a:spcPct val="0"/>
        </a:spcBef>
        <a:spcAft>
          <a:spcPct val="0"/>
        </a:spcAft>
        <a:defRPr sz="4400" b="1">
          <a:solidFill>
            <a:schemeClr val="tx1"/>
          </a:solidFill>
          <a:latin typeface="Calibri" pitchFamily="34" charset="0"/>
        </a:defRPr>
      </a:lvl2pPr>
      <a:lvl3pPr algn="ctr" rtl="0" eaLnBrk="1" fontAlgn="base" hangingPunct="1">
        <a:spcBef>
          <a:spcPct val="0"/>
        </a:spcBef>
        <a:spcAft>
          <a:spcPct val="0"/>
        </a:spcAft>
        <a:defRPr sz="4400" b="1">
          <a:solidFill>
            <a:schemeClr val="tx1"/>
          </a:solidFill>
          <a:latin typeface="Calibri" pitchFamily="34" charset="0"/>
        </a:defRPr>
      </a:lvl3pPr>
      <a:lvl4pPr algn="ctr" rtl="0" eaLnBrk="1" fontAlgn="base" hangingPunct="1">
        <a:spcBef>
          <a:spcPct val="0"/>
        </a:spcBef>
        <a:spcAft>
          <a:spcPct val="0"/>
        </a:spcAft>
        <a:defRPr sz="4400" b="1">
          <a:solidFill>
            <a:schemeClr val="tx1"/>
          </a:solidFill>
          <a:latin typeface="Calibri" pitchFamily="34" charset="0"/>
        </a:defRPr>
      </a:lvl4pPr>
      <a:lvl5pPr algn="ctr" rtl="0" eaLnBrk="1" fontAlgn="base" hangingPunct="1">
        <a:spcBef>
          <a:spcPct val="0"/>
        </a:spcBef>
        <a:spcAft>
          <a:spcPct val="0"/>
        </a:spcAft>
        <a:defRPr sz="4400" b="1">
          <a:solidFill>
            <a:schemeClr val="tx1"/>
          </a:solidFill>
          <a:latin typeface="Calibri" pitchFamily="34" charset="0"/>
        </a:defRPr>
      </a:lvl5pPr>
      <a:lvl6pPr marL="457200" algn="ctr" rtl="0" eaLnBrk="1" fontAlgn="base" hangingPunct="1">
        <a:spcBef>
          <a:spcPct val="0"/>
        </a:spcBef>
        <a:spcAft>
          <a:spcPct val="0"/>
        </a:spcAft>
        <a:defRPr sz="4400" b="1">
          <a:solidFill>
            <a:schemeClr val="tx1"/>
          </a:solidFill>
          <a:latin typeface="Calibri" pitchFamily="34" charset="0"/>
        </a:defRPr>
      </a:lvl6pPr>
      <a:lvl7pPr marL="914400" algn="ctr" rtl="0" eaLnBrk="1" fontAlgn="base" hangingPunct="1">
        <a:spcBef>
          <a:spcPct val="0"/>
        </a:spcBef>
        <a:spcAft>
          <a:spcPct val="0"/>
        </a:spcAft>
        <a:defRPr sz="4400" b="1">
          <a:solidFill>
            <a:schemeClr val="tx1"/>
          </a:solidFill>
          <a:latin typeface="Calibri" pitchFamily="34" charset="0"/>
        </a:defRPr>
      </a:lvl7pPr>
      <a:lvl8pPr marL="1371600" algn="ctr" rtl="0" eaLnBrk="1" fontAlgn="base" hangingPunct="1">
        <a:spcBef>
          <a:spcPct val="0"/>
        </a:spcBef>
        <a:spcAft>
          <a:spcPct val="0"/>
        </a:spcAft>
        <a:defRPr sz="4400" b="1">
          <a:solidFill>
            <a:schemeClr val="tx1"/>
          </a:solidFill>
          <a:latin typeface="Calibri" pitchFamily="34" charset="0"/>
        </a:defRPr>
      </a:lvl8pPr>
      <a:lvl9pPr marL="1828800" algn="ctr" rtl="0" eaLnBrk="1" fontAlgn="base" hangingPunct="1">
        <a:spcBef>
          <a:spcPct val="0"/>
        </a:spcBef>
        <a:spcAft>
          <a:spcPct val="0"/>
        </a:spcAft>
        <a:defRPr sz="4400" b="1">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1" fontAlgn="base" hangingPunct="1">
        <a:spcBef>
          <a:spcPct val="20000"/>
        </a:spcBef>
        <a:spcAft>
          <a:spcPct val="0"/>
        </a:spcAft>
        <a:buFont typeface="Arial" pitchFamily="34" charset="0"/>
        <a:buChar char="–"/>
        <a:defRPr sz="2800">
          <a:solidFill>
            <a:schemeClr val="tx1"/>
          </a:solidFill>
          <a:latin typeface="+mn-lt"/>
        </a:defRPr>
      </a:lvl2pPr>
      <a:lvl3pPr marL="914400" indent="-228600" algn="l" rtl="0" eaLnBrk="1" fontAlgn="base" hangingPunct="1">
        <a:spcBef>
          <a:spcPct val="20000"/>
        </a:spcBef>
        <a:spcAft>
          <a:spcPct val="0"/>
        </a:spcAft>
        <a:buFont typeface="Arial" pitchFamily="34" charset="0"/>
        <a:buChar char="•"/>
        <a:defRPr sz="2400">
          <a:solidFill>
            <a:schemeClr val="tx1"/>
          </a:solidFill>
          <a:latin typeface="+mn-lt"/>
        </a:defRPr>
      </a:lvl3pPr>
      <a:lvl4pPr marL="1187450" indent="-228600" algn="l" rtl="0" eaLnBrk="1" fontAlgn="base" hangingPunct="1">
        <a:spcBef>
          <a:spcPct val="20000"/>
        </a:spcBef>
        <a:spcAft>
          <a:spcPct val="0"/>
        </a:spcAft>
        <a:buFont typeface="Arial" pitchFamily="34" charset="0"/>
        <a:buChar char="–"/>
        <a:defRPr sz="2000">
          <a:solidFill>
            <a:schemeClr val="tx1"/>
          </a:solidFill>
          <a:latin typeface="+mn-lt"/>
        </a:defRPr>
      </a:lvl4pPr>
      <a:lvl5pPr marL="1462088" indent="-228600" algn="l" rtl="0" eaLnBrk="1" fontAlgn="base" hangingPunct="1">
        <a:spcBef>
          <a:spcPct val="20000"/>
        </a:spcBef>
        <a:spcAft>
          <a:spcPct val="0"/>
        </a:spcAft>
        <a:buFont typeface="Courier New" pitchFamily="49" charset="0"/>
        <a:buChar char="o"/>
        <a:defRPr sz="2000">
          <a:solidFill>
            <a:schemeClr val="tx1"/>
          </a:solidFill>
          <a:latin typeface="+mn-lt"/>
        </a:defRPr>
      </a:lvl5pPr>
      <a:lvl6pPr marL="1919288" indent="-228600" algn="l" rtl="0" eaLnBrk="1" fontAlgn="base" hangingPunct="1">
        <a:spcBef>
          <a:spcPct val="20000"/>
        </a:spcBef>
        <a:spcAft>
          <a:spcPct val="0"/>
        </a:spcAft>
        <a:buFont typeface="Courier New" pitchFamily="49" charset="0"/>
        <a:buChar char="o"/>
        <a:defRPr sz="2000">
          <a:solidFill>
            <a:schemeClr val="tx1"/>
          </a:solidFill>
          <a:latin typeface="+mn-lt"/>
        </a:defRPr>
      </a:lvl6pPr>
      <a:lvl7pPr marL="2376488" indent="-228600" algn="l" rtl="0" eaLnBrk="1" fontAlgn="base" hangingPunct="1">
        <a:spcBef>
          <a:spcPct val="20000"/>
        </a:spcBef>
        <a:spcAft>
          <a:spcPct val="0"/>
        </a:spcAft>
        <a:buFont typeface="Courier New" pitchFamily="49" charset="0"/>
        <a:buChar char="o"/>
        <a:defRPr sz="2000">
          <a:solidFill>
            <a:schemeClr val="tx1"/>
          </a:solidFill>
          <a:latin typeface="+mn-lt"/>
        </a:defRPr>
      </a:lvl7pPr>
      <a:lvl8pPr marL="2833688" indent="-228600" algn="l" rtl="0" eaLnBrk="1" fontAlgn="base" hangingPunct="1">
        <a:spcBef>
          <a:spcPct val="20000"/>
        </a:spcBef>
        <a:spcAft>
          <a:spcPct val="0"/>
        </a:spcAft>
        <a:buFont typeface="Courier New" pitchFamily="49" charset="0"/>
        <a:buChar char="o"/>
        <a:defRPr sz="2000">
          <a:solidFill>
            <a:schemeClr val="tx1"/>
          </a:solidFill>
          <a:latin typeface="+mn-lt"/>
        </a:defRPr>
      </a:lvl8pPr>
      <a:lvl9pPr marL="3290888" indent="-228600" algn="l" rtl="0" eaLnBrk="1" fontAlgn="base" hangingPunct="1">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forge.ti.com/gf/project/ctoolslib/f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processors.wiki.ti.com/index.php/CorePac_1_L2_CPT_-_CCS_setup_XDS560v2_System_Trace_Examp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forge.ti.com/gf/project/ctoolslib/frs/"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processors.wiki.ti.com/index.php/Multicore_System_Analyzer"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ti.com/litv/pdf/spruh43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Keystone Advanced Debug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Inputs</a:t>
            </a:r>
            <a:endParaRPr lang="en-US" dirty="0"/>
          </a:p>
        </p:txBody>
      </p:sp>
      <p:sp>
        <p:nvSpPr>
          <p:cNvPr id="3" name="Content Placeholder 2"/>
          <p:cNvSpPr>
            <a:spLocks noGrp="1"/>
          </p:cNvSpPr>
          <p:nvPr>
            <p:ph idx="1"/>
          </p:nvPr>
        </p:nvSpPr>
        <p:spPr/>
        <p:txBody>
          <a:bodyPr/>
          <a:lstStyle/>
          <a:p>
            <a:r>
              <a:rPr lang="en-US" dirty="0" smtClean="0"/>
              <a:t>Input Logic</a:t>
            </a:r>
          </a:p>
          <a:p>
            <a:pPr lvl="1"/>
            <a:r>
              <a:rPr lang="en-US" dirty="0" smtClean="0"/>
              <a:t>6 Dual Range Address Comparators </a:t>
            </a:r>
          </a:p>
          <a:p>
            <a:pPr lvl="2"/>
            <a:r>
              <a:rPr lang="en-US" dirty="0" smtClean="0"/>
              <a:t>4 Program/Data Address w/ Value Qualify</a:t>
            </a:r>
          </a:p>
          <a:p>
            <a:pPr lvl="2"/>
            <a:r>
              <a:rPr lang="en-US" dirty="0" smtClean="0"/>
              <a:t>2 Program Address Only</a:t>
            </a:r>
          </a:p>
          <a:p>
            <a:pPr lvl="1"/>
            <a:r>
              <a:rPr lang="en-US" dirty="0" smtClean="0"/>
              <a:t>4 Auxiliary Event Generators</a:t>
            </a:r>
          </a:p>
          <a:p>
            <a:pPr lvl="1"/>
            <a:r>
              <a:rPr lang="en-US" dirty="0" smtClean="0"/>
              <a:t>4 State Sequencer</a:t>
            </a:r>
          </a:p>
          <a:p>
            <a:pPr lvl="1"/>
            <a:r>
              <a:rPr lang="en-US" dirty="0" smtClean="0"/>
              <a:t>2 Timers/Counters</a:t>
            </a:r>
          </a:p>
          <a:p>
            <a:pPr lvl="2"/>
            <a:r>
              <a:rPr lang="en-US" dirty="0" smtClean="0"/>
              <a:t>With Min/Max Watermark Capabilities</a:t>
            </a:r>
          </a:p>
          <a:p>
            <a:pPr lvl="1"/>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Advanced Event Triggering Outputs (Triggers)</a:t>
            </a:r>
            <a:endParaRPr lang="en-US" sz="3200" dirty="0"/>
          </a:p>
        </p:txBody>
      </p:sp>
      <p:sp>
        <p:nvSpPr>
          <p:cNvPr id="5" name="Content Placeholder 4"/>
          <p:cNvSpPr>
            <a:spLocks noGrp="1"/>
          </p:cNvSpPr>
          <p:nvPr>
            <p:ph idx="1"/>
          </p:nvPr>
        </p:nvSpPr>
        <p:spPr>
          <a:xfrm>
            <a:off x="457200" y="990600"/>
            <a:ext cx="8229600" cy="4800600"/>
          </a:xfrm>
        </p:spPr>
        <p:txBody>
          <a:bodyPr/>
          <a:lstStyle/>
          <a:p>
            <a:r>
              <a:rPr lang="en-US" dirty="0" smtClean="0"/>
              <a:t>Output Logic (Triggers)</a:t>
            </a:r>
          </a:p>
          <a:p>
            <a:pPr lvl="1"/>
            <a:r>
              <a:rPr lang="en-US" dirty="0" smtClean="0"/>
              <a:t>CPU Halt Request</a:t>
            </a:r>
            <a:r>
              <a:rPr lang="en-US" baseline="30000" dirty="0" smtClean="0"/>
              <a:t>* </a:t>
            </a:r>
          </a:p>
          <a:p>
            <a:pPr lvl="1"/>
            <a:r>
              <a:rPr lang="en-US" dirty="0" smtClean="0"/>
              <a:t>Interrupt</a:t>
            </a:r>
          </a:p>
          <a:p>
            <a:pPr lvl="1"/>
            <a:r>
              <a:rPr lang="en-US" dirty="0" smtClean="0"/>
              <a:t>Counter Inc/Dec/Reset  (events)</a:t>
            </a:r>
          </a:p>
          <a:p>
            <a:pPr lvl="1"/>
            <a:r>
              <a:rPr lang="en-US" dirty="0" smtClean="0"/>
              <a:t>Timer Start/Stop (cycles)</a:t>
            </a:r>
          </a:p>
          <a:p>
            <a:pPr lvl="1"/>
            <a:r>
              <a:rPr lang="en-US" dirty="0" smtClean="0"/>
              <a:t>Store Trace Sample (7 Streams: PC, time, read a-d write a-d and pc tag)</a:t>
            </a:r>
          </a:p>
          <a:p>
            <a:pPr lvl="1"/>
            <a:r>
              <a:rPr lang="en-US" dirty="0" smtClean="0"/>
              <a:t>Start Trace (7 Streams)</a:t>
            </a:r>
          </a:p>
          <a:p>
            <a:pPr lvl="1"/>
            <a:r>
              <a:rPr lang="en-US" dirty="0" smtClean="0"/>
              <a:t>State Sequencer Transition</a:t>
            </a:r>
          </a:p>
          <a:p>
            <a:pPr lvl="1"/>
            <a:r>
              <a:rPr lang="en-US" dirty="0" smtClean="0"/>
              <a:t>….</a:t>
            </a:r>
          </a:p>
        </p:txBody>
      </p:sp>
      <p:sp>
        <p:nvSpPr>
          <p:cNvPr id="6" name="TextBox 5"/>
          <p:cNvSpPr txBox="1"/>
          <p:nvPr/>
        </p:nvSpPr>
        <p:spPr>
          <a:xfrm>
            <a:off x="1828800" y="6172200"/>
            <a:ext cx="5486400" cy="369332"/>
          </a:xfrm>
          <a:prstGeom prst="rect">
            <a:avLst/>
          </a:prstGeom>
          <a:noFill/>
        </p:spPr>
        <p:txBody>
          <a:bodyPr wrap="square" rtlCol="0">
            <a:spAutoFit/>
          </a:bodyPr>
          <a:lstStyle/>
          <a:p>
            <a:pPr algn="ctr"/>
            <a:r>
              <a:rPr lang="en-US" dirty="0" smtClean="0"/>
              <a:t>*Halt Request ignored when debugger not connected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2133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DSP Core Trace</a:t>
            </a:r>
            <a:endParaRPr lang="en-US" dirty="0"/>
          </a:p>
        </p:txBody>
      </p:sp>
      <p:sp>
        <p:nvSpPr>
          <p:cNvPr id="3" name="Content Placeholder 2"/>
          <p:cNvSpPr>
            <a:spLocks noGrp="1"/>
          </p:cNvSpPr>
          <p:nvPr>
            <p:ph idx="1"/>
          </p:nvPr>
        </p:nvSpPr>
        <p:spPr>
          <a:xfrm>
            <a:off x="457200" y="762000"/>
            <a:ext cx="8229600" cy="5334000"/>
          </a:xfrm>
        </p:spPr>
        <p:txBody>
          <a:bodyPr/>
          <a:lstStyle/>
          <a:p>
            <a:r>
              <a:rPr lang="en-US" dirty="0" smtClean="0"/>
              <a:t>Core Trace (aka XDS560 Trace, CPU Trace)</a:t>
            </a:r>
          </a:p>
          <a:p>
            <a:pPr lvl="1"/>
            <a:r>
              <a:rPr lang="en-US" dirty="0" smtClean="0"/>
              <a:t>Allows real-time, non intrusive, cycle accurate logging of PC (PC Trace) and  Data (Data Trace) activity on the DSP Memory Buses.</a:t>
            </a:r>
          </a:p>
          <a:p>
            <a:pPr lvl="1"/>
            <a:r>
              <a:rPr lang="en-US" dirty="0" smtClean="0"/>
              <a:t>Captured Trace data is compressed by on-chip hardware, passed either to the ETB or an external receiver, and then decoded on the host (with CCS or a stand alone decoder)</a:t>
            </a:r>
          </a:p>
          <a:p>
            <a:r>
              <a:rPr lang="en-US" dirty="0" smtClean="0"/>
              <a:t>Event Trace</a:t>
            </a:r>
          </a:p>
          <a:p>
            <a:pPr lvl="1"/>
            <a:r>
              <a:rPr lang="en-US" dirty="0" smtClean="0"/>
              <a:t>Event Trace is similar to PC trace, but allows selection of a subset of events that are tagged within the Trace Output.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457200" y="2743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Trace</a:t>
            </a:r>
            <a:endParaRPr lang="en-US" dirty="0"/>
          </a:p>
        </p:txBody>
      </p:sp>
      <p:sp>
        <p:nvSpPr>
          <p:cNvPr id="3" name="Content Placeholder 2"/>
          <p:cNvSpPr>
            <a:spLocks noGrp="1"/>
          </p:cNvSpPr>
          <p:nvPr>
            <p:ph idx="1"/>
          </p:nvPr>
        </p:nvSpPr>
        <p:spPr/>
        <p:txBody>
          <a:bodyPr/>
          <a:lstStyle/>
          <a:p>
            <a:r>
              <a:rPr lang="en-US" dirty="0" smtClean="0"/>
              <a:t>Allows  System Level monitoring of Application Events and Resources </a:t>
            </a:r>
          </a:p>
          <a:p>
            <a:r>
              <a:rPr lang="en-US" dirty="0" smtClean="0"/>
              <a:t>Two Options</a:t>
            </a:r>
          </a:p>
          <a:p>
            <a:pPr lvl="1"/>
            <a:r>
              <a:rPr lang="en-US" dirty="0" smtClean="0"/>
              <a:t>Software Messages</a:t>
            </a:r>
          </a:p>
          <a:p>
            <a:pPr lvl="1"/>
            <a:r>
              <a:rPr lang="en-US" dirty="0" smtClean="0"/>
              <a:t>Hardware Messages – Common Platform Tracer (</a:t>
            </a:r>
            <a:r>
              <a:rPr lang="en-US" dirty="0" err="1" smtClean="0"/>
              <a:t>CPTracer</a:t>
            </a:r>
            <a:r>
              <a:rPr lang="en-US" dirty="0" smtClean="0"/>
              <a:t>)</a:t>
            </a:r>
            <a:endParaRPr lang="en-US" dirty="0"/>
          </a:p>
        </p:txBody>
      </p:sp>
      <p:pic>
        <p:nvPicPr>
          <p:cNvPr id="4" name="Picture 3" descr="Keystone.png"/>
          <p:cNvPicPr>
            <a:picLocks noChangeAspect="1"/>
          </p:cNvPicPr>
          <p:nvPr/>
        </p:nvPicPr>
        <p:blipFill>
          <a:blip r:embed="rId3" cstate="print"/>
          <a:stretch>
            <a:fillRect/>
          </a:stretch>
        </p:blipFill>
        <p:spPr>
          <a:xfrm>
            <a:off x="457200" y="228600"/>
            <a:ext cx="453571" cy="457200"/>
          </a:xfrm>
          <a:prstGeom prst="rect">
            <a:avLst/>
          </a:prstGeom>
        </p:spPr>
      </p:pic>
      <p:sp>
        <p:nvSpPr>
          <p:cNvPr id="5" name="Rectangle 4"/>
          <p:cNvSpPr/>
          <p:nvPr/>
        </p:nvSpPr>
        <p:spPr bwMode="auto">
          <a:xfrm>
            <a:off x="304800" y="152400"/>
            <a:ext cx="83820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Software Messaging</a:t>
            </a:r>
            <a:endParaRPr lang="en-US" dirty="0"/>
          </a:p>
        </p:txBody>
      </p:sp>
      <p:sp>
        <p:nvSpPr>
          <p:cNvPr id="5" name="Content Placeholder 4"/>
          <p:cNvSpPr>
            <a:spLocks noGrp="1"/>
          </p:cNvSpPr>
          <p:nvPr>
            <p:ph idx="1"/>
          </p:nvPr>
        </p:nvSpPr>
        <p:spPr>
          <a:xfrm>
            <a:off x="457200" y="990600"/>
            <a:ext cx="8229600" cy="2590800"/>
          </a:xfrm>
        </p:spPr>
        <p:txBody>
          <a:bodyPr/>
          <a:lstStyle/>
          <a:p>
            <a:r>
              <a:rPr lang="en-US" dirty="0" smtClean="0"/>
              <a:t>Enabled By System Trace Library (</a:t>
            </a:r>
            <a:r>
              <a:rPr lang="en-US" dirty="0" err="1" smtClean="0"/>
              <a:t>STMLib</a:t>
            </a:r>
            <a:r>
              <a:rPr lang="en-US" dirty="0" smtClean="0"/>
              <a:t>)</a:t>
            </a:r>
          </a:p>
          <a:p>
            <a:r>
              <a:rPr lang="en-US" dirty="0" smtClean="0"/>
              <a:t>Advantages over Standard </a:t>
            </a:r>
            <a:r>
              <a:rPr lang="en-US" dirty="0" err="1" smtClean="0"/>
              <a:t>Printf</a:t>
            </a:r>
            <a:endParaRPr lang="en-US" dirty="0" smtClean="0"/>
          </a:p>
          <a:p>
            <a:pPr lvl="1"/>
            <a:r>
              <a:rPr lang="en-US" dirty="0" smtClean="0"/>
              <a:t>Real-time</a:t>
            </a:r>
          </a:p>
          <a:p>
            <a:pPr lvl="1"/>
            <a:r>
              <a:rPr lang="en-US" dirty="0" smtClean="0"/>
              <a:t>System Level Cycle aligned</a:t>
            </a:r>
          </a:p>
          <a:p>
            <a:r>
              <a:rPr lang="en-US" dirty="0" smtClean="0"/>
              <a:t>Up to 240 User Defined Channels</a:t>
            </a:r>
          </a:p>
          <a:p>
            <a:r>
              <a:rPr lang="en-US" dirty="0" smtClean="0"/>
              <a:t>Reduced capability library build (compact) also provided (&lt; 1K )</a:t>
            </a:r>
            <a:endParaRPr lang="en-US" dirty="0"/>
          </a:p>
        </p:txBody>
      </p:sp>
      <p:sp>
        <p:nvSpPr>
          <p:cNvPr id="6" name="TextBox 5"/>
          <p:cNvSpPr txBox="1"/>
          <p:nvPr/>
        </p:nvSpPr>
        <p:spPr>
          <a:xfrm>
            <a:off x="304800" y="5739825"/>
            <a:ext cx="8458200" cy="584775"/>
          </a:xfrm>
          <a:prstGeom prst="rect">
            <a:avLst/>
          </a:prstGeom>
          <a:noFill/>
        </p:spPr>
        <p:txBody>
          <a:bodyPr wrap="square" rtlCol="0">
            <a:spAutoFit/>
          </a:bodyPr>
          <a:lstStyle/>
          <a:p>
            <a:pPr algn="ctr"/>
            <a:r>
              <a:rPr lang="en-US" sz="1600" dirty="0" err="1" smtClean="0"/>
              <a:t>STMLib</a:t>
            </a:r>
            <a:r>
              <a:rPr lang="en-US" sz="1600" dirty="0" smtClean="0"/>
              <a:t> is a component of the </a:t>
            </a:r>
            <a:r>
              <a:rPr lang="en-US" sz="1600" dirty="0" err="1" smtClean="0"/>
              <a:t>CToolsLib</a:t>
            </a:r>
            <a:r>
              <a:rPr lang="en-US" sz="1600" dirty="0" smtClean="0"/>
              <a:t> Family of libraries</a:t>
            </a:r>
          </a:p>
          <a:p>
            <a:pPr algn="ctr"/>
            <a:r>
              <a:rPr lang="en-US" sz="1600" dirty="0" smtClean="0"/>
              <a:t>Download free via </a:t>
            </a:r>
            <a:r>
              <a:rPr lang="en-US" sz="1600" dirty="0" err="1" smtClean="0"/>
              <a:t>Gforge</a:t>
            </a:r>
            <a:r>
              <a:rPr lang="en-US" sz="1600" dirty="0" smtClean="0"/>
              <a:t>:  </a:t>
            </a:r>
            <a:r>
              <a:rPr lang="en-US" sz="1600" dirty="0" smtClean="0">
                <a:hlinkClick r:id="rId3"/>
              </a:rPr>
              <a:t>https://gforge.ti.com/gf/project/ctoolslib/frs/</a:t>
            </a:r>
            <a:endParaRPr lang="en-US" sz="1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Common Platform Tracer (</a:t>
            </a:r>
            <a:r>
              <a:rPr lang="en-US" sz="4000" dirty="0" err="1" smtClean="0"/>
              <a:t>CPTracer</a:t>
            </a:r>
            <a:r>
              <a:rPr lang="en-US" sz="4000" dirty="0" smtClean="0"/>
              <a:t>)</a:t>
            </a:r>
            <a:endParaRPr lang="en-US" sz="4000" dirty="0"/>
          </a:p>
        </p:txBody>
      </p:sp>
      <p:sp>
        <p:nvSpPr>
          <p:cNvPr id="5" name="Content Placeholder 4"/>
          <p:cNvSpPr>
            <a:spLocks noGrp="1"/>
          </p:cNvSpPr>
          <p:nvPr>
            <p:ph idx="1"/>
          </p:nvPr>
        </p:nvSpPr>
        <p:spPr/>
        <p:txBody>
          <a:bodyPr/>
          <a:lstStyle/>
          <a:p>
            <a:r>
              <a:rPr lang="en-US" dirty="0" smtClean="0"/>
              <a:t>CPT Modules - Provide data for slave buses.</a:t>
            </a:r>
          </a:p>
          <a:p>
            <a:pPr lvl="1"/>
            <a:r>
              <a:rPr lang="en-US" dirty="0" smtClean="0"/>
              <a:t>Profiling: Periodically export STM Messages for statistics counters</a:t>
            </a:r>
          </a:p>
          <a:p>
            <a:pPr lvl="2"/>
            <a:r>
              <a:rPr lang="en-US" dirty="0" smtClean="0"/>
              <a:t>Throughput Counter 0,1 – Bytes of slave acknowledged accesses</a:t>
            </a:r>
          </a:p>
          <a:p>
            <a:pPr lvl="2"/>
            <a:r>
              <a:rPr lang="en-US" dirty="0" smtClean="0"/>
              <a:t>Wait Counter – Number of cycles a master access must wait for slave acknowledge</a:t>
            </a:r>
          </a:p>
          <a:p>
            <a:pPr lvl="2"/>
            <a:r>
              <a:rPr lang="en-US" dirty="0" smtClean="0"/>
              <a:t>Access Counter – Number of unique transactions</a:t>
            </a:r>
          </a:p>
          <a:p>
            <a:pPr lvl="1"/>
            <a:r>
              <a:rPr lang="en-US" dirty="0" smtClean="0"/>
              <a:t>Event Logging</a:t>
            </a:r>
          </a:p>
          <a:p>
            <a:pPr lvl="2"/>
            <a:r>
              <a:rPr lang="en-US" dirty="0" smtClean="0"/>
              <a:t>New Request</a:t>
            </a:r>
          </a:p>
          <a:p>
            <a:pPr lvl="2"/>
            <a:r>
              <a:rPr lang="en-US" dirty="0" smtClean="0"/>
              <a:t>Last Read</a:t>
            </a:r>
          </a:p>
          <a:p>
            <a:pPr lvl="2"/>
            <a:r>
              <a:rPr lang="en-US" dirty="0" smtClean="0"/>
              <a:t>Last Write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Footer Placeholder 3"/>
          <p:cNvSpPr txBox="1">
            <a:spLocks noGrp="1"/>
          </p:cNvSpPr>
          <p:nvPr/>
        </p:nvSpPr>
        <p:spPr bwMode="auto">
          <a:xfrm>
            <a:off x="2486025" y="6450013"/>
            <a:ext cx="4152900" cy="250825"/>
          </a:xfrm>
          <a:prstGeom prst="rect">
            <a:avLst/>
          </a:prstGeom>
          <a:noFill/>
          <a:ln w="9525">
            <a:noFill/>
            <a:miter lim="800000"/>
            <a:headEnd/>
            <a:tailEnd/>
          </a:ln>
        </p:spPr>
        <p:txBody>
          <a:bodyPr/>
          <a:lstStyle/>
          <a:p>
            <a:pPr algn="ctr"/>
            <a:r>
              <a:rPr lang="en-US" sz="800">
                <a:solidFill>
                  <a:srgbClr val="000000"/>
                </a:solidFill>
                <a:cs typeface="Arial" pitchFamily="34" charset="0"/>
              </a:rPr>
              <a:t>Preliminary Information under NDA - subject to change</a:t>
            </a:r>
          </a:p>
        </p:txBody>
      </p:sp>
      <p:sp>
        <p:nvSpPr>
          <p:cNvPr id="110595" name="Line 2"/>
          <p:cNvSpPr>
            <a:spLocks noChangeShapeType="1"/>
          </p:cNvSpPr>
          <p:nvPr/>
        </p:nvSpPr>
        <p:spPr bwMode="auto">
          <a:xfrm>
            <a:off x="5181600" y="5829300"/>
            <a:ext cx="409575" cy="0"/>
          </a:xfrm>
          <a:prstGeom prst="line">
            <a:avLst/>
          </a:prstGeom>
          <a:noFill/>
          <a:ln w="9525">
            <a:solidFill>
              <a:schemeClr val="tx1"/>
            </a:solidFill>
            <a:round/>
            <a:headEnd/>
            <a:tailEnd type="triangle" w="med" len="med"/>
          </a:ln>
        </p:spPr>
        <p:txBody>
          <a:bodyPr/>
          <a:lstStyle/>
          <a:p>
            <a:endParaRPr lang="en-US"/>
          </a:p>
        </p:txBody>
      </p:sp>
      <p:sp>
        <p:nvSpPr>
          <p:cNvPr id="110596" name="Rectangle 3"/>
          <p:cNvSpPr>
            <a:spLocks noChangeArrowheads="1"/>
          </p:cNvSpPr>
          <p:nvPr/>
        </p:nvSpPr>
        <p:spPr bwMode="auto">
          <a:xfrm>
            <a:off x="0" y="6019800"/>
            <a:ext cx="9144000" cy="838200"/>
          </a:xfrm>
          <a:prstGeom prst="rect">
            <a:avLst/>
          </a:prstGeom>
          <a:solidFill>
            <a:schemeClr val="bg1"/>
          </a:solidFill>
          <a:ln w="9525">
            <a:noFill/>
            <a:miter lim="800000"/>
            <a:headEnd/>
            <a:tailEnd/>
          </a:ln>
        </p:spPr>
        <p:txBody>
          <a:bodyPr wrap="none" anchor="ctr"/>
          <a:lstStyle/>
          <a:p>
            <a:pPr algn="ctr"/>
            <a:endParaRPr lang="en-US" sz="1800">
              <a:solidFill>
                <a:srgbClr val="000000"/>
              </a:solidFill>
              <a:latin typeface="Arial Narrow" pitchFamily="34" charset="0"/>
              <a:cs typeface="Arial" pitchFamily="34" charset="0"/>
            </a:endParaRPr>
          </a:p>
        </p:txBody>
      </p:sp>
      <p:grpSp>
        <p:nvGrpSpPr>
          <p:cNvPr id="2" name="Group 4"/>
          <p:cNvGrpSpPr>
            <a:grpSpLocks/>
          </p:cNvGrpSpPr>
          <p:nvPr/>
        </p:nvGrpSpPr>
        <p:grpSpPr bwMode="auto">
          <a:xfrm>
            <a:off x="3476625" y="5991225"/>
            <a:ext cx="457200" cy="552450"/>
            <a:chOff x="2358" y="3774"/>
            <a:chExt cx="288" cy="348"/>
          </a:xfrm>
        </p:grpSpPr>
        <p:sp>
          <p:nvSpPr>
            <p:cNvPr id="110951" name="Line 5"/>
            <p:cNvSpPr>
              <a:spLocks noChangeShapeType="1"/>
            </p:cNvSpPr>
            <p:nvPr/>
          </p:nvSpPr>
          <p:spPr bwMode="auto">
            <a:xfrm>
              <a:off x="2358" y="3774"/>
              <a:ext cx="288" cy="0"/>
            </a:xfrm>
            <a:prstGeom prst="line">
              <a:avLst/>
            </a:prstGeom>
            <a:noFill/>
            <a:ln w="9525">
              <a:solidFill>
                <a:schemeClr val="tx1"/>
              </a:solidFill>
              <a:round/>
              <a:headEnd/>
              <a:tailEnd type="triangle" w="med" len="med"/>
            </a:ln>
          </p:spPr>
          <p:txBody>
            <a:bodyPr/>
            <a:lstStyle/>
            <a:p>
              <a:endParaRPr lang="en-US"/>
            </a:p>
          </p:txBody>
        </p:sp>
        <p:sp>
          <p:nvSpPr>
            <p:cNvPr id="110952" name="Line 6"/>
            <p:cNvSpPr>
              <a:spLocks noChangeShapeType="1"/>
            </p:cNvSpPr>
            <p:nvPr/>
          </p:nvSpPr>
          <p:spPr bwMode="auto">
            <a:xfrm>
              <a:off x="2358" y="3948"/>
              <a:ext cx="288" cy="0"/>
            </a:xfrm>
            <a:prstGeom prst="line">
              <a:avLst/>
            </a:prstGeom>
            <a:noFill/>
            <a:ln w="9525">
              <a:solidFill>
                <a:schemeClr val="tx1"/>
              </a:solidFill>
              <a:round/>
              <a:headEnd/>
              <a:tailEnd type="triangle" w="med" len="med"/>
            </a:ln>
          </p:spPr>
          <p:txBody>
            <a:bodyPr/>
            <a:lstStyle/>
            <a:p>
              <a:endParaRPr lang="en-US"/>
            </a:p>
          </p:txBody>
        </p:sp>
        <p:sp>
          <p:nvSpPr>
            <p:cNvPr id="110953" name="Line 7"/>
            <p:cNvSpPr>
              <a:spLocks noChangeShapeType="1"/>
            </p:cNvSpPr>
            <p:nvPr/>
          </p:nvSpPr>
          <p:spPr bwMode="auto">
            <a:xfrm>
              <a:off x="2358" y="4122"/>
              <a:ext cx="288" cy="0"/>
            </a:xfrm>
            <a:prstGeom prst="line">
              <a:avLst/>
            </a:prstGeom>
            <a:noFill/>
            <a:ln w="9525">
              <a:solidFill>
                <a:schemeClr val="tx1"/>
              </a:solidFill>
              <a:round/>
              <a:headEnd/>
              <a:tailEnd type="triangle" w="med" len="med"/>
            </a:ln>
          </p:spPr>
          <p:txBody>
            <a:bodyPr/>
            <a:lstStyle/>
            <a:p>
              <a:endParaRPr lang="en-US"/>
            </a:p>
          </p:txBody>
        </p:sp>
      </p:grpSp>
      <p:sp>
        <p:nvSpPr>
          <p:cNvPr id="110598" name="Freeform 8"/>
          <p:cNvSpPr>
            <a:spLocks/>
          </p:cNvSpPr>
          <p:nvPr/>
        </p:nvSpPr>
        <p:spPr bwMode="auto">
          <a:xfrm>
            <a:off x="4752975" y="1724025"/>
            <a:ext cx="4371975" cy="5114925"/>
          </a:xfrm>
          <a:custGeom>
            <a:avLst/>
            <a:gdLst>
              <a:gd name="T0" fmla="*/ 2147483647 w 2754"/>
              <a:gd name="T1" fmla="*/ 2147483647 h 3222"/>
              <a:gd name="T2" fmla="*/ 0 w 2754"/>
              <a:gd name="T3" fmla="*/ 2147483647 h 3222"/>
              <a:gd name="T4" fmla="*/ 0 w 2754"/>
              <a:gd name="T5" fmla="*/ 2147483647 h 3222"/>
              <a:gd name="T6" fmla="*/ 2147483647 w 2754"/>
              <a:gd name="T7" fmla="*/ 2147483647 h 3222"/>
              <a:gd name="T8" fmla="*/ 2147483647 w 2754"/>
              <a:gd name="T9" fmla="*/ 2147483647 h 3222"/>
              <a:gd name="T10" fmla="*/ 2147483647 w 2754"/>
              <a:gd name="T11" fmla="*/ 2147483647 h 3222"/>
              <a:gd name="T12" fmla="*/ 2147483647 w 2754"/>
              <a:gd name="T13" fmla="*/ 0 h 3222"/>
              <a:gd name="T14" fmla="*/ 2147483647 w 2754"/>
              <a:gd name="T15" fmla="*/ 2147483647 h 3222"/>
              <a:gd name="T16" fmla="*/ 0 60000 65536"/>
              <a:gd name="T17" fmla="*/ 0 60000 65536"/>
              <a:gd name="T18" fmla="*/ 0 60000 65536"/>
              <a:gd name="T19" fmla="*/ 0 60000 65536"/>
              <a:gd name="T20" fmla="*/ 0 60000 65536"/>
              <a:gd name="T21" fmla="*/ 0 60000 65536"/>
              <a:gd name="T22" fmla="*/ 0 60000 65536"/>
              <a:gd name="T23" fmla="*/ 0 60000 65536"/>
              <a:gd name="T24" fmla="*/ 0 w 2754"/>
              <a:gd name="T25" fmla="*/ 0 h 3222"/>
              <a:gd name="T26" fmla="*/ 2754 w 2754"/>
              <a:gd name="T27" fmla="*/ 3222 h 3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54" h="3222">
                <a:moveTo>
                  <a:pt x="2718" y="6"/>
                </a:moveTo>
                <a:lnTo>
                  <a:pt x="0" y="6"/>
                </a:lnTo>
                <a:lnTo>
                  <a:pt x="0" y="2442"/>
                </a:lnTo>
                <a:lnTo>
                  <a:pt x="1236" y="2442"/>
                </a:lnTo>
                <a:lnTo>
                  <a:pt x="1230" y="3222"/>
                </a:lnTo>
                <a:lnTo>
                  <a:pt x="2754" y="3216"/>
                </a:lnTo>
                <a:lnTo>
                  <a:pt x="2754" y="0"/>
                </a:lnTo>
                <a:lnTo>
                  <a:pt x="2718" y="6"/>
                </a:lnTo>
                <a:close/>
              </a:path>
            </a:pathLst>
          </a:custGeom>
          <a:gradFill rotWithShape="1">
            <a:gsLst>
              <a:gs pos="0">
                <a:srgbClr val="E6EAF2"/>
              </a:gs>
              <a:gs pos="50000">
                <a:srgbClr val="FBFCFD"/>
              </a:gs>
              <a:gs pos="100000">
                <a:srgbClr val="E6EAF2"/>
              </a:gs>
            </a:gsLst>
            <a:lin ang="2700000" scaled="1"/>
          </a:gradFill>
          <a:ln w="9525">
            <a:solidFill>
              <a:schemeClr val="tx1"/>
            </a:solidFill>
            <a:round/>
            <a:headEnd/>
            <a:tailEnd/>
          </a:ln>
        </p:spPr>
        <p:txBody>
          <a:bodyPr/>
          <a:lstStyle/>
          <a:p>
            <a:endParaRPr lang="en-US"/>
          </a:p>
        </p:txBody>
      </p:sp>
      <p:sp>
        <p:nvSpPr>
          <p:cNvPr id="110599" name="Line 9"/>
          <p:cNvSpPr>
            <a:spLocks noChangeShapeType="1"/>
          </p:cNvSpPr>
          <p:nvPr/>
        </p:nvSpPr>
        <p:spPr bwMode="auto">
          <a:xfrm>
            <a:off x="5181600" y="3438525"/>
            <a:ext cx="266700" cy="0"/>
          </a:xfrm>
          <a:prstGeom prst="line">
            <a:avLst/>
          </a:prstGeom>
          <a:noFill/>
          <a:ln w="9525">
            <a:solidFill>
              <a:schemeClr val="tx1"/>
            </a:solidFill>
            <a:round/>
            <a:headEnd/>
            <a:tailEnd type="triangle" w="med" len="med"/>
          </a:ln>
        </p:spPr>
        <p:txBody>
          <a:bodyPr/>
          <a:lstStyle/>
          <a:p>
            <a:endParaRPr lang="en-US"/>
          </a:p>
        </p:txBody>
      </p:sp>
      <p:sp>
        <p:nvSpPr>
          <p:cNvPr id="110600" name="Line 10"/>
          <p:cNvSpPr>
            <a:spLocks noChangeShapeType="1"/>
          </p:cNvSpPr>
          <p:nvPr/>
        </p:nvSpPr>
        <p:spPr bwMode="auto">
          <a:xfrm>
            <a:off x="5181600" y="3648075"/>
            <a:ext cx="266700" cy="0"/>
          </a:xfrm>
          <a:prstGeom prst="line">
            <a:avLst/>
          </a:prstGeom>
          <a:noFill/>
          <a:ln w="9525">
            <a:solidFill>
              <a:schemeClr val="tx1"/>
            </a:solidFill>
            <a:round/>
            <a:headEnd/>
            <a:tailEnd type="triangle" w="med" len="med"/>
          </a:ln>
        </p:spPr>
        <p:txBody>
          <a:bodyPr/>
          <a:lstStyle/>
          <a:p>
            <a:endParaRPr lang="en-US"/>
          </a:p>
        </p:txBody>
      </p:sp>
      <p:sp>
        <p:nvSpPr>
          <p:cNvPr id="110601" name="Line 11"/>
          <p:cNvSpPr>
            <a:spLocks noChangeShapeType="1"/>
          </p:cNvSpPr>
          <p:nvPr/>
        </p:nvSpPr>
        <p:spPr bwMode="auto">
          <a:xfrm>
            <a:off x="5181600" y="3857625"/>
            <a:ext cx="266700" cy="0"/>
          </a:xfrm>
          <a:prstGeom prst="line">
            <a:avLst/>
          </a:prstGeom>
          <a:noFill/>
          <a:ln w="9525">
            <a:solidFill>
              <a:schemeClr val="tx1"/>
            </a:solidFill>
            <a:round/>
            <a:headEnd/>
            <a:tailEnd type="triangle" w="med" len="med"/>
          </a:ln>
        </p:spPr>
        <p:txBody>
          <a:bodyPr/>
          <a:lstStyle/>
          <a:p>
            <a:endParaRPr lang="en-US"/>
          </a:p>
        </p:txBody>
      </p:sp>
      <p:sp>
        <p:nvSpPr>
          <p:cNvPr id="110602" name="AutoShape 12"/>
          <p:cNvSpPr>
            <a:spLocks noChangeArrowheads="1"/>
          </p:cNvSpPr>
          <p:nvPr/>
        </p:nvSpPr>
        <p:spPr bwMode="auto">
          <a:xfrm>
            <a:off x="66675" y="123825"/>
            <a:ext cx="1390650" cy="1143000"/>
          </a:xfrm>
          <a:prstGeom prst="roundRect">
            <a:avLst>
              <a:gd name="adj" fmla="val 16667"/>
            </a:avLst>
          </a:prstGeom>
          <a:solidFill>
            <a:schemeClr val="bg1"/>
          </a:solidFill>
          <a:ln w="9525">
            <a:solidFill>
              <a:schemeClr val="tx1"/>
            </a:solidFill>
            <a:round/>
            <a:headEnd/>
            <a:tailEnd/>
          </a:ln>
        </p:spPr>
        <p:txBody>
          <a:bodyPr wrap="none" tIns="0"/>
          <a:lstStyle/>
          <a:p>
            <a:pPr algn="ctr"/>
            <a:r>
              <a:rPr lang="en-US" sz="1000" b="1" i="1">
                <a:solidFill>
                  <a:srgbClr val="000000"/>
                </a:solidFill>
                <a:latin typeface="Arial Narrow" pitchFamily="34" charset="0"/>
                <a:cs typeface="Arial" pitchFamily="34" charset="0"/>
              </a:rPr>
              <a:t>Legend</a:t>
            </a:r>
          </a:p>
        </p:txBody>
      </p:sp>
      <p:grpSp>
        <p:nvGrpSpPr>
          <p:cNvPr id="3" name="Group 13"/>
          <p:cNvGrpSpPr>
            <a:grpSpLocks/>
          </p:cNvGrpSpPr>
          <p:nvPr/>
        </p:nvGrpSpPr>
        <p:grpSpPr bwMode="auto">
          <a:xfrm>
            <a:off x="5667375" y="3352800"/>
            <a:ext cx="542925" cy="198438"/>
            <a:chOff x="4314" y="2292"/>
            <a:chExt cx="342" cy="125"/>
          </a:xfrm>
        </p:grpSpPr>
        <p:sp>
          <p:nvSpPr>
            <p:cNvPr id="110948" name="Line 14"/>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9" name="Text Box 15"/>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950" name="Line 16"/>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4" name="Group 17"/>
          <p:cNvGrpSpPr>
            <a:grpSpLocks/>
          </p:cNvGrpSpPr>
          <p:nvPr/>
        </p:nvGrpSpPr>
        <p:grpSpPr bwMode="auto">
          <a:xfrm>
            <a:off x="5667375" y="3581400"/>
            <a:ext cx="542925" cy="198438"/>
            <a:chOff x="4314" y="2292"/>
            <a:chExt cx="342" cy="125"/>
          </a:xfrm>
        </p:grpSpPr>
        <p:sp>
          <p:nvSpPr>
            <p:cNvPr id="110945" name="Line 18"/>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6" name="Text Box 19"/>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7" name="Line 20"/>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grpSp>
        <p:nvGrpSpPr>
          <p:cNvPr id="5" name="Group 21"/>
          <p:cNvGrpSpPr>
            <a:grpSpLocks/>
          </p:cNvGrpSpPr>
          <p:nvPr/>
        </p:nvGrpSpPr>
        <p:grpSpPr bwMode="auto">
          <a:xfrm>
            <a:off x="5667375" y="3810000"/>
            <a:ext cx="542925" cy="198438"/>
            <a:chOff x="4314" y="2292"/>
            <a:chExt cx="342" cy="125"/>
          </a:xfrm>
        </p:grpSpPr>
        <p:sp>
          <p:nvSpPr>
            <p:cNvPr id="110942" name="Line 22"/>
            <p:cNvSpPr>
              <a:spLocks noChangeShapeType="1"/>
            </p:cNvSpPr>
            <p:nvPr/>
          </p:nvSpPr>
          <p:spPr bwMode="auto">
            <a:xfrm>
              <a:off x="4320" y="2388"/>
              <a:ext cx="336" cy="0"/>
            </a:xfrm>
            <a:prstGeom prst="line">
              <a:avLst/>
            </a:prstGeom>
            <a:noFill/>
            <a:ln w="9525">
              <a:solidFill>
                <a:schemeClr val="tx1"/>
              </a:solidFill>
              <a:round/>
              <a:headEnd/>
              <a:tailEnd type="triangle" w="med" len="med"/>
            </a:ln>
          </p:spPr>
          <p:txBody>
            <a:bodyPr/>
            <a:lstStyle/>
            <a:p>
              <a:endParaRPr lang="en-US"/>
            </a:p>
          </p:txBody>
        </p:sp>
        <p:sp>
          <p:nvSpPr>
            <p:cNvPr id="110943" name="Text Box 23"/>
            <p:cNvSpPr txBox="1">
              <a:spLocks noChangeArrowheads="1"/>
            </p:cNvSpPr>
            <p:nvPr/>
          </p:nvSpPr>
          <p:spPr bwMode="auto">
            <a:xfrm>
              <a:off x="4380" y="2292"/>
              <a:ext cx="165"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944" name="Line 24"/>
            <p:cNvSpPr>
              <a:spLocks noChangeShapeType="1"/>
            </p:cNvSpPr>
            <p:nvPr/>
          </p:nvSpPr>
          <p:spPr bwMode="auto">
            <a:xfrm>
              <a:off x="4314" y="2310"/>
              <a:ext cx="336" cy="0"/>
            </a:xfrm>
            <a:prstGeom prst="line">
              <a:avLst/>
            </a:prstGeom>
            <a:noFill/>
            <a:ln w="9525">
              <a:solidFill>
                <a:schemeClr val="tx1"/>
              </a:solidFill>
              <a:round/>
              <a:headEnd/>
              <a:tailEnd type="triangle" w="med" len="med"/>
            </a:ln>
          </p:spPr>
          <p:txBody>
            <a:bodyPr/>
            <a:lstStyle/>
            <a:p>
              <a:endParaRPr lang="en-US"/>
            </a:p>
          </p:txBody>
        </p:sp>
      </p:grpSp>
      <p:sp>
        <p:nvSpPr>
          <p:cNvPr id="110606" name="Rectangle 25"/>
          <p:cNvSpPr>
            <a:spLocks noChangeArrowheads="1"/>
          </p:cNvSpPr>
          <p:nvPr/>
        </p:nvSpPr>
        <p:spPr bwMode="auto">
          <a:xfrm>
            <a:off x="3902075" y="5453063"/>
            <a:ext cx="765175" cy="142875"/>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07" name="Rectangle 26"/>
          <p:cNvSpPr>
            <a:spLocks noGrp="1" noChangeArrowheads="1"/>
          </p:cNvSpPr>
          <p:nvPr>
            <p:ph type="title" idx="4294967295"/>
          </p:nvPr>
        </p:nvSpPr>
        <p:spPr>
          <a:xfrm>
            <a:off x="1803400" y="76200"/>
            <a:ext cx="6556375" cy="134938"/>
          </a:xfrm>
        </p:spPr>
        <p:txBody>
          <a:bodyPr/>
          <a:lstStyle/>
          <a:p>
            <a:pPr eaLnBrk="1" hangingPunct="1"/>
            <a:r>
              <a:rPr lang="en-US" sz="2000" smtClean="0"/>
              <a:t>KeyStone CP Tracer Modules</a:t>
            </a:r>
          </a:p>
        </p:txBody>
      </p:sp>
      <p:sp>
        <p:nvSpPr>
          <p:cNvPr id="110608" name="Rectangle 27"/>
          <p:cNvSpPr>
            <a:spLocks noChangeArrowheads="1"/>
          </p:cNvSpPr>
          <p:nvPr/>
        </p:nvSpPr>
        <p:spPr bwMode="auto">
          <a:xfrm>
            <a:off x="4214813" y="676275"/>
            <a:ext cx="3371850" cy="1000125"/>
          </a:xfrm>
          <a:prstGeom prst="rect">
            <a:avLst/>
          </a:prstGeom>
          <a:solidFill>
            <a:srgbClr val="EAEAEA"/>
          </a:solidFill>
          <a:ln w="9525">
            <a:solidFill>
              <a:schemeClr val="tx1"/>
            </a:solidFill>
            <a:miter lim="800000"/>
            <a:headEnd/>
            <a:tailEnd/>
          </a:ln>
        </p:spPr>
        <p:txBody>
          <a:bodyPr wrap="none" anchor="ctr"/>
          <a:lstStyle/>
          <a:p>
            <a:pPr algn="ctr"/>
            <a:r>
              <a:rPr lang="en-US" sz="1800">
                <a:solidFill>
                  <a:srgbClr val="000000"/>
                </a:solidFill>
                <a:latin typeface="Arial Narrow" pitchFamily="34" charset="0"/>
                <a:cs typeface="Arial" pitchFamily="34" charset="0"/>
              </a:rPr>
              <a:t>MSMC_SS</a:t>
            </a:r>
          </a:p>
        </p:txBody>
      </p:sp>
      <p:sp>
        <p:nvSpPr>
          <p:cNvPr id="110609" name="Rectangle 28"/>
          <p:cNvSpPr>
            <a:spLocks noChangeArrowheads="1"/>
          </p:cNvSpPr>
          <p:nvPr/>
        </p:nvSpPr>
        <p:spPr bwMode="auto">
          <a:xfrm>
            <a:off x="2462213" y="495300"/>
            <a:ext cx="457200" cy="13620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CPU/2</a:t>
            </a:r>
          </a:p>
          <a:p>
            <a:pPr algn="ctr"/>
            <a:r>
              <a:rPr lang="en-US" sz="900">
                <a:solidFill>
                  <a:srgbClr val="000000"/>
                </a:solidFill>
                <a:latin typeface="Arial Narrow" pitchFamily="34" charset="0"/>
                <a:cs typeface="Arial" pitchFamily="34" charset="0"/>
              </a:rPr>
              <a:t>256b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10" name="Rectangle 29"/>
          <p:cNvSpPr>
            <a:spLocks noChangeArrowheads="1"/>
          </p:cNvSpPr>
          <p:nvPr/>
        </p:nvSpPr>
        <p:spPr bwMode="auto">
          <a:xfrm>
            <a:off x="4214813" y="7620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M3_DDR</a:t>
            </a:r>
          </a:p>
        </p:txBody>
      </p:sp>
      <p:sp>
        <p:nvSpPr>
          <p:cNvPr id="110611" name="Rectangle 30"/>
          <p:cNvSpPr>
            <a:spLocks noChangeArrowheads="1"/>
          </p:cNvSpPr>
          <p:nvPr/>
        </p:nvSpPr>
        <p:spPr bwMode="auto">
          <a:xfrm>
            <a:off x="4214813" y="1066800"/>
            <a:ext cx="838200" cy="228600"/>
          </a:xfrm>
          <a:prstGeom prst="rect">
            <a:avLst/>
          </a:prstGeom>
          <a:solidFill>
            <a:srgbClr val="DDDDDD"/>
          </a:solidFill>
          <a:ln w="9525">
            <a:solidFill>
              <a:schemeClr val="tx1"/>
            </a:solidFill>
            <a:miter lim="800000"/>
            <a:headEnd/>
            <a:tailEnd/>
          </a:ln>
        </p:spPr>
        <p:txBody>
          <a:bodyPr wrap="none" anchor="ctr"/>
          <a:lstStyle/>
          <a:p>
            <a:pPr algn="ctr"/>
            <a:r>
              <a:rPr lang="en-US" sz="1200">
                <a:solidFill>
                  <a:srgbClr val="000000"/>
                </a:solidFill>
                <a:latin typeface="Arial Narrow" pitchFamily="34" charset="0"/>
                <a:cs typeface="Arial" pitchFamily="34" charset="0"/>
              </a:rPr>
              <a:t>M3_SL2</a:t>
            </a:r>
          </a:p>
        </p:txBody>
      </p:sp>
      <p:sp>
        <p:nvSpPr>
          <p:cNvPr id="110612" name="Line 31"/>
          <p:cNvSpPr>
            <a:spLocks noChangeShapeType="1"/>
          </p:cNvSpPr>
          <p:nvPr/>
        </p:nvSpPr>
        <p:spPr bwMode="auto">
          <a:xfrm>
            <a:off x="2919413" y="914400"/>
            <a:ext cx="1295400" cy="0"/>
          </a:xfrm>
          <a:prstGeom prst="line">
            <a:avLst/>
          </a:prstGeom>
          <a:noFill/>
          <a:ln w="9525">
            <a:solidFill>
              <a:schemeClr val="tx1"/>
            </a:solidFill>
            <a:round/>
            <a:headEnd/>
            <a:tailEnd type="triangle" w="med" len="med"/>
          </a:ln>
        </p:spPr>
        <p:txBody>
          <a:bodyPr/>
          <a:lstStyle/>
          <a:p>
            <a:endParaRPr lang="en-US"/>
          </a:p>
        </p:txBody>
      </p:sp>
      <p:sp>
        <p:nvSpPr>
          <p:cNvPr id="110613" name="Line 32"/>
          <p:cNvSpPr>
            <a:spLocks noChangeShapeType="1"/>
          </p:cNvSpPr>
          <p:nvPr/>
        </p:nvSpPr>
        <p:spPr bwMode="auto">
          <a:xfrm>
            <a:off x="2919413" y="1181100"/>
            <a:ext cx="1295400" cy="0"/>
          </a:xfrm>
          <a:prstGeom prst="line">
            <a:avLst/>
          </a:prstGeom>
          <a:noFill/>
          <a:ln w="9525">
            <a:solidFill>
              <a:schemeClr val="tx1"/>
            </a:solidFill>
            <a:round/>
            <a:headEnd/>
            <a:tailEnd type="triangle" w="med" len="med"/>
          </a:ln>
        </p:spPr>
        <p:txBody>
          <a:bodyPr/>
          <a:lstStyle/>
          <a:p>
            <a:endParaRPr lang="en-US"/>
          </a:p>
        </p:txBody>
      </p:sp>
      <p:sp>
        <p:nvSpPr>
          <p:cNvPr id="110614" name="Rectangle 33"/>
          <p:cNvSpPr>
            <a:spLocks noChangeArrowheads="1"/>
          </p:cNvSpPr>
          <p:nvPr/>
        </p:nvSpPr>
        <p:spPr bwMode="auto">
          <a:xfrm>
            <a:off x="2462213" y="2257425"/>
            <a:ext cx="457200" cy="444817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128b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a:p>
            <a:pPr algn="ctr"/>
            <a:endParaRPr lang="en-US" sz="900">
              <a:solidFill>
                <a:srgbClr val="000000"/>
              </a:solidFill>
              <a:latin typeface="Arial Narrow" pitchFamily="34" charset="0"/>
              <a:cs typeface="Arial" pitchFamily="34" charset="0"/>
            </a:endParaRPr>
          </a:p>
        </p:txBody>
      </p:sp>
      <p:sp>
        <p:nvSpPr>
          <p:cNvPr id="110615" name="Rectangle 34"/>
          <p:cNvSpPr>
            <a:spLocks noChangeArrowheads="1"/>
          </p:cNvSpPr>
          <p:nvPr/>
        </p:nvSpPr>
        <p:spPr bwMode="auto">
          <a:xfrm>
            <a:off x="4214813" y="10668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6" name="Rectangle 35"/>
          <p:cNvSpPr>
            <a:spLocks noChangeArrowheads="1"/>
          </p:cNvSpPr>
          <p:nvPr/>
        </p:nvSpPr>
        <p:spPr bwMode="auto">
          <a:xfrm>
            <a:off x="4214813"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17" name="Rectangle 36"/>
          <p:cNvSpPr>
            <a:spLocks noChangeArrowheads="1"/>
          </p:cNvSpPr>
          <p:nvPr/>
        </p:nvSpPr>
        <p:spPr bwMode="auto">
          <a:xfrm>
            <a:off x="3743325" y="2409825"/>
            <a:ext cx="609600" cy="304800"/>
          </a:xfrm>
          <a:prstGeom prst="rect">
            <a:avLst/>
          </a:prstGeom>
          <a:solidFill>
            <a:srgbClr val="EAEAEA"/>
          </a:solidFill>
          <a:ln w="9525">
            <a:solidFill>
              <a:schemeClr val="tx1"/>
            </a:solidFill>
            <a:miter lim="800000"/>
            <a:headEnd/>
            <a:tailEnd/>
          </a:ln>
        </p:spPr>
        <p:txBody>
          <a:bodyPr wrap="none" anchor="ctr"/>
          <a:lstStyle/>
          <a:p>
            <a:pPr algn="ctr"/>
            <a:r>
              <a:rPr lang="en-US" sz="1200" b="1">
                <a:solidFill>
                  <a:srgbClr val="000000"/>
                </a:solidFill>
                <a:latin typeface="Arial Narrow" pitchFamily="34" charset="0"/>
                <a:cs typeface="Arial" pitchFamily="34" charset="0"/>
              </a:rPr>
              <a:t>CorePac</a:t>
            </a:r>
          </a:p>
        </p:txBody>
      </p:sp>
      <p:sp>
        <p:nvSpPr>
          <p:cNvPr id="110618" name="Line 37"/>
          <p:cNvSpPr>
            <a:spLocks noChangeShapeType="1"/>
          </p:cNvSpPr>
          <p:nvPr/>
        </p:nvSpPr>
        <p:spPr bwMode="auto">
          <a:xfrm flipV="1">
            <a:off x="2919413" y="2562225"/>
            <a:ext cx="671512" cy="9525"/>
          </a:xfrm>
          <a:prstGeom prst="line">
            <a:avLst/>
          </a:prstGeom>
          <a:noFill/>
          <a:ln w="9525">
            <a:solidFill>
              <a:schemeClr val="tx1"/>
            </a:solidFill>
            <a:round/>
            <a:headEnd/>
            <a:tailEnd type="triangle" w="med" len="med"/>
          </a:ln>
        </p:spPr>
        <p:txBody>
          <a:bodyPr/>
          <a:lstStyle/>
          <a:p>
            <a:endParaRPr lang="en-US"/>
          </a:p>
        </p:txBody>
      </p:sp>
      <p:sp>
        <p:nvSpPr>
          <p:cNvPr id="110619" name="Rectangle 38"/>
          <p:cNvSpPr>
            <a:spLocks noChangeArrowheads="1"/>
          </p:cNvSpPr>
          <p:nvPr/>
        </p:nvSpPr>
        <p:spPr bwMode="auto">
          <a:xfrm>
            <a:off x="3590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S</a:t>
            </a:r>
          </a:p>
        </p:txBody>
      </p:sp>
      <p:sp>
        <p:nvSpPr>
          <p:cNvPr id="110620" name="Text Box 39"/>
          <p:cNvSpPr txBox="1">
            <a:spLocks noChangeArrowheads="1"/>
          </p:cNvSpPr>
          <p:nvPr/>
        </p:nvSpPr>
        <p:spPr bwMode="auto">
          <a:xfrm>
            <a:off x="1543050" y="2371725"/>
            <a:ext cx="884238" cy="396875"/>
          </a:xfrm>
          <a:prstGeom prst="rect">
            <a:avLst/>
          </a:prstGeom>
          <a:noFill/>
          <a:ln w="9525">
            <a:noFill/>
            <a:miter lim="800000"/>
            <a:headEnd/>
            <a:tailEnd/>
          </a:ln>
        </p:spPr>
        <p:txBody>
          <a:bodyPr wrap="none">
            <a:spAutoFit/>
          </a:bodyPr>
          <a:lstStyle/>
          <a:p>
            <a:pPr algn="l"/>
            <a:r>
              <a:rPr lang="en-US" sz="1000">
                <a:solidFill>
                  <a:srgbClr val="0000CC"/>
                </a:solidFill>
                <a:latin typeface="Arial Narrow" pitchFamily="34" charset="0"/>
                <a:cs typeface="Arial" pitchFamily="34" charset="0"/>
              </a:rPr>
              <a:t>x4 for Wireless</a:t>
            </a:r>
          </a:p>
          <a:p>
            <a:pPr algn="l"/>
            <a:r>
              <a:rPr lang="en-US" sz="1000">
                <a:solidFill>
                  <a:srgbClr val="0000CC"/>
                </a:solidFill>
                <a:latin typeface="Arial Narrow" pitchFamily="34" charset="0"/>
                <a:cs typeface="Arial" pitchFamily="34" charset="0"/>
              </a:rPr>
              <a:t>x8 for Media</a:t>
            </a:r>
          </a:p>
        </p:txBody>
      </p:sp>
      <p:sp>
        <p:nvSpPr>
          <p:cNvPr id="110621" name="Rectangle 40"/>
          <p:cNvSpPr>
            <a:spLocks noChangeArrowheads="1"/>
          </p:cNvSpPr>
          <p:nvPr/>
        </p:nvSpPr>
        <p:spPr bwMode="auto">
          <a:xfrm>
            <a:off x="3902075" y="5626100"/>
            <a:ext cx="7556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2" name="Rectangle 41"/>
          <p:cNvSpPr>
            <a:spLocks noChangeArrowheads="1"/>
          </p:cNvSpPr>
          <p:nvPr/>
        </p:nvSpPr>
        <p:spPr bwMode="auto">
          <a:xfrm>
            <a:off x="3902075" y="54546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623" name="Rectangle 44"/>
          <p:cNvSpPr>
            <a:spLocks noChangeArrowheads="1"/>
          </p:cNvSpPr>
          <p:nvPr/>
        </p:nvSpPr>
        <p:spPr bwMode="auto">
          <a:xfrm>
            <a:off x="266700" y="2835275"/>
            <a:ext cx="927100" cy="295275"/>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SRIO</a:t>
            </a:r>
          </a:p>
        </p:txBody>
      </p:sp>
      <p:sp>
        <p:nvSpPr>
          <p:cNvPr id="110624" name="Rectangle 45"/>
          <p:cNvSpPr>
            <a:spLocks noChangeArrowheads="1"/>
          </p:cNvSpPr>
          <p:nvPr/>
        </p:nvSpPr>
        <p:spPr bwMode="auto">
          <a:xfrm>
            <a:off x="228600" y="565467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PCIe</a:t>
            </a:r>
          </a:p>
        </p:txBody>
      </p:sp>
      <p:sp>
        <p:nvSpPr>
          <p:cNvPr id="110625" name="Rectangle 46"/>
          <p:cNvSpPr>
            <a:spLocks noChangeArrowheads="1"/>
          </p:cNvSpPr>
          <p:nvPr/>
        </p:nvSpPr>
        <p:spPr bwMode="auto">
          <a:xfrm>
            <a:off x="228600" y="5453063"/>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QMSS</a:t>
            </a:r>
          </a:p>
        </p:txBody>
      </p:sp>
      <p:sp>
        <p:nvSpPr>
          <p:cNvPr id="110626" name="Rectangle 47"/>
          <p:cNvSpPr>
            <a:spLocks noChangeArrowheads="1"/>
          </p:cNvSpPr>
          <p:nvPr/>
        </p:nvSpPr>
        <p:spPr bwMode="auto">
          <a:xfrm>
            <a:off x="1057275" y="29781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7" name="Rectangle 48"/>
          <p:cNvSpPr>
            <a:spLocks noChangeArrowheads="1"/>
          </p:cNvSpPr>
          <p:nvPr/>
        </p:nvSpPr>
        <p:spPr bwMode="auto">
          <a:xfrm>
            <a:off x="1044575" y="56546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8" name="Rectangle 49"/>
          <p:cNvSpPr>
            <a:spLocks noChangeArrowheads="1"/>
          </p:cNvSpPr>
          <p:nvPr/>
        </p:nvSpPr>
        <p:spPr bwMode="auto">
          <a:xfrm>
            <a:off x="1047750" y="54578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629" name="Line 50"/>
          <p:cNvSpPr>
            <a:spLocks noChangeShapeType="1"/>
          </p:cNvSpPr>
          <p:nvPr/>
        </p:nvSpPr>
        <p:spPr bwMode="auto">
          <a:xfrm>
            <a:off x="1203325" y="3044825"/>
            <a:ext cx="1263650" cy="0"/>
          </a:xfrm>
          <a:prstGeom prst="line">
            <a:avLst/>
          </a:prstGeom>
          <a:noFill/>
          <a:ln w="9525">
            <a:solidFill>
              <a:schemeClr val="tx1"/>
            </a:solidFill>
            <a:round/>
            <a:headEnd/>
            <a:tailEnd type="triangle" w="med" len="med"/>
          </a:ln>
        </p:spPr>
        <p:txBody>
          <a:bodyPr/>
          <a:lstStyle/>
          <a:p>
            <a:endParaRPr lang="en-US"/>
          </a:p>
        </p:txBody>
      </p:sp>
      <p:sp>
        <p:nvSpPr>
          <p:cNvPr id="110630" name="Line 51"/>
          <p:cNvSpPr>
            <a:spLocks noChangeShapeType="1"/>
          </p:cNvSpPr>
          <p:nvPr/>
        </p:nvSpPr>
        <p:spPr bwMode="auto">
          <a:xfrm>
            <a:off x="1184275" y="5726113"/>
            <a:ext cx="1263650" cy="0"/>
          </a:xfrm>
          <a:prstGeom prst="line">
            <a:avLst/>
          </a:prstGeom>
          <a:noFill/>
          <a:ln w="9525">
            <a:solidFill>
              <a:schemeClr val="tx1"/>
            </a:solidFill>
            <a:round/>
            <a:headEnd/>
            <a:tailEnd type="triangle" w="med" len="med"/>
          </a:ln>
        </p:spPr>
        <p:txBody>
          <a:bodyPr/>
          <a:lstStyle/>
          <a:p>
            <a:endParaRPr lang="en-US"/>
          </a:p>
        </p:txBody>
      </p:sp>
      <p:sp>
        <p:nvSpPr>
          <p:cNvPr id="110631" name="Line 52"/>
          <p:cNvSpPr>
            <a:spLocks noChangeShapeType="1"/>
          </p:cNvSpPr>
          <p:nvPr/>
        </p:nvSpPr>
        <p:spPr bwMode="auto">
          <a:xfrm>
            <a:off x="1184275" y="5510213"/>
            <a:ext cx="1263650" cy="0"/>
          </a:xfrm>
          <a:prstGeom prst="line">
            <a:avLst/>
          </a:prstGeom>
          <a:noFill/>
          <a:ln w="9525">
            <a:solidFill>
              <a:schemeClr val="tx1"/>
            </a:solidFill>
            <a:round/>
            <a:headEnd/>
            <a:tailEnd type="triangle" w="med" len="med"/>
          </a:ln>
        </p:spPr>
        <p:txBody>
          <a:bodyPr/>
          <a:lstStyle/>
          <a:p>
            <a:endParaRPr lang="en-US"/>
          </a:p>
        </p:txBody>
      </p:sp>
      <p:sp>
        <p:nvSpPr>
          <p:cNvPr id="110632" name="Rectangle 53"/>
          <p:cNvSpPr>
            <a:spLocks noChangeArrowheads="1"/>
          </p:cNvSpPr>
          <p:nvPr/>
        </p:nvSpPr>
        <p:spPr bwMode="auto">
          <a:xfrm>
            <a:off x="161925" y="1562100"/>
            <a:ext cx="685800" cy="228600"/>
          </a:xfrm>
          <a:prstGeom prst="rect">
            <a:avLst/>
          </a:prstGeom>
          <a:solidFill>
            <a:srgbClr val="DDDDDD"/>
          </a:solidFill>
          <a:ln w="9525">
            <a:solidFill>
              <a:schemeClr val="tx1"/>
            </a:solidFill>
            <a:miter lim="800000"/>
            <a:headEnd/>
            <a:tailEnd/>
          </a:ln>
        </p:spPr>
        <p:txBody>
          <a:bodyPr wrap="none" anchor="ctr"/>
          <a:lstStyle/>
          <a:p>
            <a:pPr algn="ctr">
              <a:lnSpc>
                <a:spcPct val="80000"/>
              </a:lnSpc>
            </a:pPr>
            <a:r>
              <a:rPr lang="en-US" sz="800">
                <a:solidFill>
                  <a:srgbClr val="000000"/>
                </a:solidFill>
                <a:latin typeface="Arial Narrow" pitchFamily="34" charset="0"/>
                <a:cs typeface="Arial" pitchFamily="34" charset="0"/>
              </a:rPr>
              <a:t>TPCC</a:t>
            </a:r>
          </a:p>
          <a:p>
            <a:pPr algn="ctr">
              <a:lnSpc>
                <a:spcPct val="80000"/>
              </a:lnSpc>
            </a:pPr>
            <a:r>
              <a:rPr lang="en-US" sz="800">
                <a:solidFill>
                  <a:srgbClr val="000000"/>
                </a:solidFill>
                <a:latin typeface="Arial Narrow" pitchFamily="34" charset="0"/>
                <a:cs typeface="Arial" pitchFamily="34" charset="0"/>
              </a:rPr>
              <a:t>16ch QDMA</a:t>
            </a:r>
          </a:p>
        </p:txBody>
      </p:sp>
      <p:grpSp>
        <p:nvGrpSpPr>
          <p:cNvPr id="6" name="Group 54"/>
          <p:cNvGrpSpPr>
            <a:grpSpLocks/>
          </p:cNvGrpSpPr>
          <p:nvPr/>
        </p:nvGrpSpPr>
        <p:grpSpPr bwMode="auto">
          <a:xfrm>
            <a:off x="847725" y="1562100"/>
            <a:ext cx="381000" cy="114300"/>
            <a:chOff x="864" y="2064"/>
            <a:chExt cx="240" cy="96"/>
          </a:xfrm>
        </p:grpSpPr>
        <p:sp>
          <p:nvSpPr>
            <p:cNvPr id="110940" name="Rectangle 5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41" name="Rectangle 5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TC0</a:t>
              </a:r>
            </a:p>
          </p:txBody>
        </p:sp>
      </p:grpSp>
      <p:grpSp>
        <p:nvGrpSpPr>
          <p:cNvPr id="7" name="Group 57"/>
          <p:cNvGrpSpPr>
            <a:grpSpLocks/>
          </p:cNvGrpSpPr>
          <p:nvPr/>
        </p:nvGrpSpPr>
        <p:grpSpPr bwMode="auto">
          <a:xfrm>
            <a:off x="847725" y="1676400"/>
            <a:ext cx="381000" cy="114300"/>
            <a:chOff x="864" y="2064"/>
            <a:chExt cx="240" cy="96"/>
          </a:xfrm>
        </p:grpSpPr>
        <p:sp>
          <p:nvSpPr>
            <p:cNvPr id="110938" name="Rectangle 5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9" name="Rectangle 5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TC1</a:t>
              </a:r>
            </a:p>
          </p:txBody>
        </p:sp>
      </p:grpSp>
      <p:sp>
        <p:nvSpPr>
          <p:cNvPr id="110635" name="Rectangle 60"/>
          <p:cNvSpPr>
            <a:spLocks noChangeArrowheads="1"/>
          </p:cNvSpPr>
          <p:nvPr/>
        </p:nvSpPr>
        <p:spPr bwMode="auto">
          <a:xfrm>
            <a:off x="7419975" y="762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6" name="Freeform 61"/>
          <p:cNvSpPr>
            <a:spLocks/>
          </p:cNvSpPr>
          <p:nvPr/>
        </p:nvSpPr>
        <p:spPr bwMode="auto">
          <a:xfrm>
            <a:off x="1762125" y="295275"/>
            <a:ext cx="6000750" cy="581025"/>
          </a:xfrm>
          <a:custGeom>
            <a:avLst/>
            <a:gdLst>
              <a:gd name="T0" fmla="*/ 2147483647 w 3780"/>
              <a:gd name="T1" fmla="*/ 2147483647 h 432"/>
              <a:gd name="T2" fmla="*/ 2147483647 w 3780"/>
              <a:gd name="T3" fmla="*/ 2147483647 h 432"/>
              <a:gd name="T4" fmla="*/ 2147483647 w 3780"/>
              <a:gd name="T5" fmla="*/ 0 h 432"/>
              <a:gd name="T6" fmla="*/ 0 w 3780"/>
              <a:gd name="T7" fmla="*/ 0 h 432"/>
              <a:gd name="T8" fmla="*/ 2147483647 w 3780"/>
              <a:gd name="T9" fmla="*/ 2147483647 h 432"/>
              <a:gd name="T10" fmla="*/ 2147483647 w 3780"/>
              <a:gd name="T11" fmla="*/ 2147483647 h 432"/>
              <a:gd name="T12" fmla="*/ 0 60000 65536"/>
              <a:gd name="T13" fmla="*/ 0 60000 65536"/>
              <a:gd name="T14" fmla="*/ 0 60000 65536"/>
              <a:gd name="T15" fmla="*/ 0 60000 65536"/>
              <a:gd name="T16" fmla="*/ 0 60000 65536"/>
              <a:gd name="T17" fmla="*/ 0 60000 65536"/>
              <a:gd name="T18" fmla="*/ 0 w 3780"/>
              <a:gd name="T19" fmla="*/ 0 h 432"/>
              <a:gd name="T20" fmla="*/ 3780 w 3780"/>
              <a:gd name="T21" fmla="*/ 432 h 432"/>
            </a:gdLst>
            <a:ahLst/>
            <a:cxnLst>
              <a:cxn ang="T12">
                <a:pos x="T0" y="T1"/>
              </a:cxn>
              <a:cxn ang="T13">
                <a:pos x="T2" y="T3"/>
              </a:cxn>
              <a:cxn ang="T14">
                <a:pos x="T4" y="T5"/>
              </a:cxn>
              <a:cxn ang="T15">
                <a:pos x="T6" y="T7"/>
              </a:cxn>
              <a:cxn ang="T16">
                <a:pos x="T8" y="T9"/>
              </a:cxn>
              <a:cxn ang="T17">
                <a:pos x="T10" y="T11"/>
              </a:cxn>
            </a:cxnLst>
            <a:rect l="T18" t="T19" r="T20" b="T21"/>
            <a:pathLst>
              <a:path w="3780" h="432">
                <a:moveTo>
                  <a:pt x="3660" y="432"/>
                </a:moveTo>
                <a:lnTo>
                  <a:pt x="3780" y="432"/>
                </a:lnTo>
                <a:lnTo>
                  <a:pt x="3780" y="0"/>
                </a:lnTo>
                <a:lnTo>
                  <a:pt x="0" y="0"/>
                </a:lnTo>
                <a:lnTo>
                  <a:pt x="6" y="396"/>
                </a:lnTo>
                <a:lnTo>
                  <a:pt x="438" y="390"/>
                </a:lnTo>
              </a:path>
            </a:pathLst>
          </a:custGeom>
          <a:noFill/>
          <a:ln w="9525">
            <a:solidFill>
              <a:schemeClr val="tx1"/>
            </a:solidFill>
            <a:round/>
            <a:headEnd type="none" w="med" len="med"/>
            <a:tailEnd type="triangle" w="med" len="med"/>
          </a:ln>
        </p:spPr>
        <p:txBody>
          <a:bodyPr/>
          <a:lstStyle/>
          <a:p>
            <a:endParaRPr lang="en-US"/>
          </a:p>
        </p:txBody>
      </p:sp>
      <p:sp>
        <p:nvSpPr>
          <p:cNvPr id="110637" name="Rectangle 62"/>
          <p:cNvSpPr>
            <a:spLocks noChangeArrowheads="1"/>
          </p:cNvSpPr>
          <p:nvPr/>
        </p:nvSpPr>
        <p:spPr bwMode="auto">
          <a:xfrm>
            <a:off x="7419975" y="1343025"/>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M</a:t>
            </a:r>
          </a:p>
        </p:txBody>
      </p:sp>
      <p:sp>
        <p:nvSpPr>
          <p:cNvPr id="110638" name="Line 63"/>
          <p:cNvSpPr>
            <a:spLocks noChangeShapeType="1"/>
          </p:cNvSpPr>
          <p:nvPr/>
        </p:nvSpPr>
        <p:spPr bwMode="auto">
          <a:xfrm>
            <a:off x="7572375" y="1457325"/>
            <a:ext cx="457200" cy="0"/>
          </a:xfrm>
          <a:prstGeom prst="line">
            <a:avLst/>
          </a:prstGeom>
          <a:noFill/>
          <a:ln w="9525">
            <a:solidFill>
              <a:schemeClr val="tx1"/>
            </a:solidFill>
            <a:round/>
            <a:headEnd/>
            <a:tailEnd type="triangle" w="med" len="med"/>
          </a:ln>
        </p:spPr>
        <p:txBody>
          <a:bodyPr/>
          <a:lstStyle/>
          <a:p>
            <a:endParaRPr lang="en-US"/>
          </a:p>
        </p:txBody>
      </p:sp>
      <p:sp>
        <p:nvSpPr>
          <p:cNvPr id="110639" name="Text Box 64"/>
          <p:cNvSpPr txBox="1">
            <a:spLocks noChangeArrowheads="1"/>
          </p:cNvSpPr>
          <p:nvPr/>
        </p:nvSpPr>
        <p:spPr bwMode="auto">
          <a:xfrm>
            <a:off x="7981950" y="1304925"/>
            <a:ext cx="579438" cy="304800"/>
          </a:xfrm>
          <a:prstGeom prst="rect">
            <a:avLst/>
          </a:prstGeom>
          <a:noFill/>
          <a:ln w="9525">
            <a:noFill/>
            <a:miter lim="800000"/>
            <a:headEnd/>
            <a:tailEnd/>
          </a:ln>
        </p:spPr>
        <p:txBody>
          <a:bodyPr wrap="none">
            <a:spAutoFit/>
          </a:bodyPr>
          <a:lstStyle/>
          <a:p>
            <a:pPr algn="l"/>
            <a:r>
              <a:rPr lang="en-US" sz="1400">
                <a:solidFill>
                  <a:srgbClr val="000000"/>
                </a:solidFill>
                <a:latin typeface="Arial Narrow" pitchFamily="34" charset="0"/>
                <a:cs typeface="Arial" pitchFamily="34" charset="0"/>
              </a:rPr>
              <a:t>DDR3</a:t>
            </a:r>
          </a:p>
        </p:txBody>
      </p:sp>
      <p:sp>
        <p:nvSpPr>
          <p:cNvPr id="110640" name="Rectangle 65"/>
          <p:cNvSpPr>
            <a:spLocks noChangeArrowheads="1"/>
          </p:cNvSpPr>
          <p:nvPr/>
        </p:nvSpPr>
        <p:spPr bwMode="auto">
          <a:xfrm>
            <a:off x="4210050" y="135255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1200">
                <a:solidFill>
                  <a:srgbClr val="660066"/>
                </a:solidFill>
                <a:latin typeface="Arial Narrow" pitchFamily="34" charset="0"/>
                <a:cs typeface="Arial" pitchFamily="34" charset="0"/>
              </a:rPr>
              <a:t>S</a:t>
            </a:r>
          </a:p>
        </p:txBody>
      </p:sp>
      <p:sp>
        <p:nvSpPr>
          <p:cNvPr id="110641" name="Freeform 66"/>
          <p:cNvSpPr>
            <a:spLocks/>
          </p:cNvSpPr>
          <p:nvPr/>
        </p:nvSpPr>
        <p:spPr bwMode="auto">
          <a:xfrm>
            <a:off x="3971925" y="1447800"/>
            <a:ext cx="228600" cy="990600"/>
          </a:xfrm>
          <a:custGeom>
            <a:avLst/>
            <a:gdLst>
              <a:gd name="T0" fmla="*/ 0 w 432"/>
              <a:gd name="T1" fmla="*/ 2147483647 h 192"/>
              <a:gd name="T2" fmla="*/ 0 w 432"/>
              <a:gd name="T3" fmla="*/ 0 h 192"/>
              <a:gd name="T4" fmla="*/ 2147483647 w 432"/>
              <a:gd name="T5" fmla="*/ 0 h 192"/>
              <a:gd name="T6" fmla="*/ 0 60000 65536"/>
              <a:gd name="T7" fmla="*/ 0 60000 65536"/>
              <a:gd name="T8" fmla="*/ 0 60000 65536"/>
              <a:gd name="T9" fmla="*/ 0 w 432"/>
              <a:gd name="T10" fmla="*/ 0 h 192"/>
              <a:gd name="T11" fmla="*/ 432 w 432"/>
              <a:gd name="T12" fmla="*/ 192 h 192"/>
            </a:gdLst>
            <a:ahLst/>
            <a:cxnLst>
              <a:cxn ang="T6">
                <a:pos x="T0" y="T1"/>
              </a:cxn>
              <a:cxn ang="T7">
                <a:pos x="T2" y="T3"/>
              </a:cxn>
              <a:cxn ang="T8">
                <a:pos x="T4" y="T5"/>
              </a:cxn>
            </a:cxnLst>
            <a:rect l="T9" t="T10" r="T11" b="T12"/>
            <a:pathLst>
              <a:path w="432" h="192">
                <a:moveTo>
                  <a:pt x="0" y="192"/>
                </a:moveTo>
                <a:lnTo>
                  <a:pt x="0" y="0"/>
                </a:lnTo>
                <a:lnTo>
                  <a:pt x="432" y="0"/>
                </a:lnTo>
              </a:path>
            </a:pathLst>
          </a:custGeom>
          <a:noFill/>
          <a:ln w="9525">
            <a:solidFill>
              <a:schemeClr val="tx1"/>
            </a:solidFill>
            <a:round/>
            <a:headEnd type="none" w="med" len="med"/>
            <a:tailEnd type="triangle" w="med" len="med"/>
          </a:ln>
        </p:spPr>
        <p:txBody>
          <a:bodyPr/>
          <a:lstStyle/>
          <a:p>
            <a:endParaRPr lang="en-US"/>
          </a:p>
        </p:txBody>
      </p:sp>
      <p:sp>
        <p:nvSpPr>
          <p:cNvPr id="110642" name="Text Box 67"/>
          <p:cNvSpPr txBox="1">
            <a:spLocks noChangeArrowheads="1"/>
          </p:cNvSpPr>
          <p:nvPr/>
        </p:nvSpPr>
        <p:spPr bwMode="auto">
          <a:xfrm>
            <a:off x="3479800" y="1800225"/>
            <a:ext cx="525463"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XMC</a:t>
            </a:r>
          </a:p>
          <a:p>
            <a:pPr algn="ctr"/>
            <a:r>
              <a:rPr lang="en-US" sz="900">
                <a:solidFill>
                  <a:srgbClr val="000000"/>
                </a:solidFill>
                <a:latin typeface="Arial Narrow" pitchFamily="34" charset="0"/>
                <a:cs typeface="Arial" pitchFamily="34" charset="0"/>
              </a:rPr>
              <a:t>X 4/  x 8</a:t>
            </a:r>
          </a:p>
        </p:txBody>
      </p:sp>
      <p:sp>
        <p:nvSpPr>
          <p:cNvPr id="110643" name="Rectangle 68"/>
          <p:cNvSpPr>
            <a:spLocks noChangeArrowheads="1"/>
          </p:cNvSpPr>
          <p:nvPr/>
        </p:nvSpPr>
        <p:spPr bwMode="auto">
          <a:xfrm>
            <a:off x="4352925" y="2409825"/>
            <a:ext cx="152400" cy="304800"/>
          </a:xfrm>
          <a:prstGeom prst="rect">
            <a:avLst/>
          </a:prstGeom>
          <a:solidFill>
            <a:schemeClr val="bg1"/>
          </a:solidFill>
          <a:ln w="9525">
            <a:solidFill>
              <a:schemeClr val="tx1"/>
            </a:solidFill>
            <a:miter lim="800000"/>
            <a:headEnd/>
            <a:tailEnd/>
          </a:ln>
        </p:spPr>
        <p:txBody>
          <a:bodyPr wrap="none" anchor="ctr"/>
          <a:lstStyle/>
          <a:p>
            <a:pPr algn="ctr"/>
            <a:r>
              <a:rPr lang="en-US" sz="1400">
                <a:solidFill>
                  <a:srgbClr val="660066"/>
                </a:solidFill>
                <a:latin typeface="Arial Narrow" pitchFamily="34" charset="0"/>
                <a:cs typeface="Arial" pitchFamily="34" charset="0"/>
              </a:rPr>
              <a:t>M</a:t>
            </a:r>
          </a:p>
        </p:txBody>
      </p:sp>
      <p:sp>
        <p:nvSpPr>
          <p:cNvPr id="110644" name="Line 69"/>
          <p:cNvSpPr>
            <a:spLocks noChangeShapeType="1"/>
          </p:cNvSpPr>
          <p:nvPr/>
        </p:nvSpPr>
        <p:spPr bwMode="auto">
          <a:xfrm>
            <a:off x="2543175" y="1857375"/>
            <a:ext cx="0" cy="419100"/>
          </a:xfrm>
          <a:prstGeom prst="line">
            <a:avLst/>
          </a:prstGeom>
          <a:noFill/>
          <a:ln w="9525">
            <a:solidFill>
              <a:schemeClr val="tx1"/>
            </a:solidFill>
            <a:round/>
            <a:headEnd/>
            <a:tailEnd type="triangle" w="med" len="med"/>
          </a:ln>
        </p:spPr>
        <p:txBody>
          <a:bodyPr/>
          <a:lstStyle/>
          <a:p>
            <a:endParaRPr lang="en-US"/>
          </a:p>
        </p:txBody>
      </p:sp>
      <p:sp>
        <p:nvSpPr>
          <p:cNvPr id="110645" name="Line 70"/>
          <p:cNvSpPr>
            <a:spLocks noChangeShapeType="1"/>
          </p:cNvSpPr>
          <p:nvPr/>
        </p:nvSpPr>
        <p:spPr bwMode="auto">
          <a:xfrm flipV="1">
            <a:off x="2752725" y="1847850"/>
            <a:ext cx="0" cy="400050"/>
          </a:xfrm>
          <a:prstGeom prst="line">
            <a:avLst/>
          </a:prstGeom>
          <a:noFill/>
          <a:ln w="9525">
            <a:solidFill>
              <a:schemeClr val="tx1"/>
            </a:solidFill>
            <a:round/>
            <a:headEnd/>
            <a:tailEnd type="triangle" w="med" len="med"/>
          </a:ln>
        </p:spPr>
        <p:txBody>
          <a:bodyPr/>
          <a:lstStyle/>
          <a:p>
            <a:endParaRPr lang="en-US"/>
          </a:p>
        </p:txBody>
      </p:sp>
      <p:sp>
        <p:nvSpPr>
          <p:cNvPr id="110646" name="Rectangle 71"/>
          <p:cNvSpPr>
            <a:spLocks noChangeArrowheads="1"/>
          </p:cNvSpPr>
          <p:nvPr/>
        </p:nvSpPr>
        <p:spPr bwMode="auto">
          <a:xfrm>
            <a:off x="3286125" y="5867400"/>
            <a:ext cx="457200" cy="8382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47" name="Rectangle 72"/>
          <p:cNvSpPr>
            <a:spLocks noChangeArrowheads="1"/>
          </p:cNvSpPr>
          <p:nvPr/>
        </p:nvSpPr>
        <p:spPr bwMode="auto">
          <a:xfrm>
            <a:off x="3933825" y="5915025"/>
            <a:ext cx="714375" cy="161925"/>
          </a:xfrm>
          <a:prstGeom prst="rect">
            <a:avLst/>
          </a:prstGeom>
          <a:solidFill>
            <a:srgbClr val="00FF00"/>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EMIF16</a:t>
            </a:r>
          </a:p>
        </p:txBody>
      </p:sp>
      <p:sp>
        <p:nvSpPr>
          <p:cNvPr id="110648" name="Rectangle 73"/>
          <p:cNvSpPr>
            <a:spLocks noChangeArrowheads="1"/>
          </p:cNvSpPr>
          <p:nvPr/>
        </p:nvSpPr>
        <p:spPr bwMode="auto">
          <a:xfrm>
            <a:off x="3933825" y="6172200"/>
            <a:ext cx="704850" cy="228600"/>
          </a:xfrm>
          <a:prstGeom prst="rect">
            <a:avLst/>
          </a:prstGeom>
          <a:solidFill>
            <a:srgbClr val="DDDDDD"/>
          </a:solidFill>
          <a:ln w="9525">
            <a:solidFill>
              <a:schemeClr val="tx1"/>
            </a:solidFill>
            <a:miter lim="800000"/>
            <a:headEnd/>
            <a:tailEnd/>
          </a:ln>
        </p:spPr>
        <p:txBody>
          <a:bodyPr wrap="none" anchor="ctr"/>
          <a:lstStyle/>
          <a:p>
            <a:r>
              <a:rPr lang="en-US" sz="900">
                <a:solidFill>
                  <a:srgbClr val="000000"/>
                </a:solidFill>
                <a:latin typeface="Arial Narrow" pitchFamily="34" charset="0"/>
                <a:cs typeface="Arial" pitchFamily="34" charset="0"/>
              </a:rPr>
              <a:t>Boot ROM</a:t>
            </a:r>
          </a:p>
        </p:txBody>
      </p:sp>
      <p:sp>
        <p:nvSpPr>
          <p:cNvPr id="110649" name="Rectangle 74"/>
          <p:cNvSpPr>
            <a:spLocks noChangeArrowheads="1"/>
          </p:cNvSpPr>
          <p:nvPr/>
        </p:nvSpPr>
        <p:spPr bwMode="auto">
          <a:xfrm>
            <a:off x="4000500" y="6477000"/>
            <a:ext cx="619125" cy="2286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SPI</a:t>
            </a:r>
          </a:p>
        </p:txBody>
      </p:sp>
      <p:sp>
        <p:nvSpPr>
          <p:cNvPr id="110650" name="Line 75"/>
          <p:cNvSpPr>
            <a:spLocks noChangeShapeType="1"/>
          </p:cNvSpPr>
          <p:nvPr/>
        </p:nvSpPr>
        <p:spPr bwMode="auto">
          <a:xfrm>
            <a:off x="2905125" y="6248400"/>
            <a:ext cx="381000" cy="0"/>
          </a:xfrm>
          <a:prstGeom prst="line">
            <a:avLst/>
          </a:prstGeom>
          <a:noFill/>
          <a:ln w="9525">
            <a:solidFill>
              <a:schemeClr val="tx1"/>
            </a:solidFill>
            <a:round/>
            <a:headEnd/>
            <a:tailEnd type="triangle" w="med" len="med"/>
          </a:ln>
        </p:spPr>
        <p:txBody>
          <a:bodyPr/>
          <a:lstStyle/>
          <a:p>
            <a:endParaRPr lang="en-US"/>
          </a:p>
        </p:txBody>
      </p:sp>
      <p:sp>
        <p:nvSpPr>
          <p:cNvPr id="110651" name="Rectangle 76"/>
          <p:cNvSpPr>
            <a:spLocks noChangeArrowheads="1"/>
          </p:cNvSpPr>
          <p:nvPr/>
        </p:nvSpPr>
        <p:spPr bwMode="auto">
          <a:xfrm>
            <a:off x="3933825" y="5915025"/>
            <a:ext cx="152400" cy="161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2" name="Rectangle 77"/>
          <p:cNvSpPr>
            <a:spLocks noChangeArrowheads="1"/>
          </p:cNvSpPr>
          <p:nvPr/>
        </p:nvSpPr>
        <p:spPr bwMode="auto">
          <a:xfrm>
            <a:off x="3933825" y="61722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53" name="Rectangle 78"/>
          <p:cNvSpPr>
            <a:spLocks noChangeArrowheads="1"/>
          </p:cNvSpPr>
          <p:nvPr/>
        </p:nvSpPr>
        <p:spPr bwMode="auto">
          <a:xfrm>
            <a:off x="3933825" y="6477000"/>
            <a:ext cx="152400" cy="2286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nvGrpSpPr>
          <p:cNvPr id="8" name="Group 79"/>
          <p:cNvGrpSpPr>
            <a:grpSpLocks/>
          </p:cNvGrpSpPr>
          <p:nvPr/>
        </p:nvGrpSpPr>
        <p:grpSpPr bwMode="auto">
          <a:xfrm>
            <a:off x="238125" y="6000750"/>
            <a:ext cx="914400" cy="152400"/>
            <a:chOff x="528" y="3744"/>
            <a:chExt cx="576" cy="144"/>
          </a:xfrm>
        </p:grpSpPr>
        <p:sp>
          <p:nvSpPr>
            <p:cNvPr id="110936" name="Rectangle 80"/>
            <p:cNvSpPr>
              <a:spLocks noChangeArrowheads="1"/>
            </p:cNvSpPr>
            <p:nvPr/>
          </p:nvSpPr>
          <p:spPr bwMode="auto">
            <a:xfrm>
              <a:off x="528" y="3744"/>
              <a:ext cx="576" cy="144"/>
            </a:xfrm>
            <a:prstGeom prst="rect">
              <a:avLst/>
            </a:prstGeom>
            <a:solidFill>
              <a:srgbClr val="DDDDDD"/>
            </a:solidFill>
            <a:ln w="9525">
              <a:solidFill>
                <a:schemeClr val="tx1"/>
              </a:solidFill>
              <a:miter lim="800000"/>
              <a:headEnd/>
              <a:tailEnd/>
            </a:ln>
          </p:spPr>
          <p:txBody>
            <a:bodyPr wrap="none" anchor="ctr"/>
            <a:lstStyle/>
            <a:p>
              <a:pPr algn="ctr"/>
              <a:r>
                <a:rPr lang="en-US" sz="1000">
                  <a:solidFill>
                    <a:srgbClr val="000000"/>
                  </a:solidFill>
                  <a:latin typeface="Arial Narrow" pitchFamily="34" charset="0"/>
                  <a:cs typeface="Arial" pitchFamily="34" charset="0"/>
                </a:rPr>
                <a:t>DAP (DebugSS)     </a:t>
              </a:r>
            </a:p>
          </p:txBody>
        </p:sp>
        <p:sp>
          <p:nvSpPr>
            <p:cNvPr id="110937" name="Rectangle 81"/>
            <p:cNvSpPr>
              <a:spLocks noChangeArrowheads="1"/>
            </p:cNvSpPr>
            <p:nvPr/>
          </p:nvSpPr>
          <p:spPr bwMode="auto">
            <a:xfrm>
              <a:off x="1008" y="3744"/>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grpSp>
      <p:sp>
        <p:nvSpPr>
          <p:cNvPr id="110655" name="Line 82"/>
          <p:cNvSpPr>
            <a:spLocks noChangeShapeType="1"/>
          </p:cNvSpPr>
          <p:nvPr/>
        </p:nvSpPr>
        <p:spPr bwMode="auto">
          <a:xfrm>
            <a:off x="1152525" y="6572250"/>
            <a:ext cx="457200" cy="0"/>
          </a:xfrm>
          <a:prstGeom prst="line">
            <a:avLst/>
          </a:prstGeom>
          <a:noFill/>
          <a:ln w="9525">
            <a:solidFill>
              <a:schemeClr val="tx1"/>
            </a:solidFill>
            <a:round/>
            <a:headEnd/>
            <a:tailEnd type="triangle" w="med" len="med"/>
          </a:ln>
        </p:spPr>
        <p:txBody>
          <a:bodyPr/>
          <a:lstStyle/>
          <a:p>
            <a:endParaRPr lang="en-US"/>
          </a:p>
        </p:txBody>
      </p:sp>
      <p:sp>
        <p:nvSpPr>
          <p:cNvPr id="110656" name="Line 83"/>
          <p:cNvSpPr>
            <a:spLocks noChangeShapeType="1"/>
          </p:cNvSpPr>
          <p:nvPr/>
        </p:nvSpPr>
        <p:spPr bwMode="auto">
          <a:xfrm flipV="1">
            <a:off x="1181100" y="6086475"/>
            <a:ext cx="1266825" cy="9525"/>
          </a:xfrm>
          <a:prstGeom prst="line">
            <a:avLst/>
          </a:prstGeom>
          <a:noFill/>
          <a:ln w="9525">
            <a:solidFill>
              <a:schemeClr val="tx1"/>
            </a:solidFill>
            <a:round/>
            <a:headEnd/>
            <a:tailEnd type="triangle" w="med" len="med"/>
          </a:ln>
        </p:spPr>
        <p:txBody>
          <a:bodyPr/>
          <a:lstStyle/>
          <a:p>
            <a:endParaRPr lang="en-US"/>
          </a:p>
        </p:txBody>
      </p:sp>
      <p:grpSp>
        <p:nvGrpSpPr>
          <p:cNvPr id="9" name="Group 84"/>
          <p:cNvGrpSpPr>
            <a:grpSpLocks/>
          </p:cNvGrpSpPr>
          <p:nvPr/>
        </p:nvGrpSpPr>
        <p:grpSpPr bwMode="auto">
          <a:xfrm>
            <a:off x="266700" y="3429000"/>
            <a:ext cx="2209800" cy="533400"/>
            <a:chOff x="624" y="2976"/>
            <a:chExt cx="1392" cy="384"/>
          </a:xfrm>
        </p:grpSpPr>
        <p:grpSp>
          <p:nvGrpSpPr>
            <p:cNvPr id="10" name="Group 85"/>
            <p:cNvGrpSpPr>
              <a:grpSpLocks/>
            </p:cNvGrpSpPr>
            <p:nvPr/>
          </p:nvGrpSpPr>
          <p:grpSpPr bwMode="auto">
            <a:xfrm>
              <a:off x="1200" y="3024"/>
              <a:ext cx="816" cy="216"/>
              <a:chOff x="1200" y="3024"/>
              <a:chExt cx="816" cy="216"/>
            </a:xfrm>
          </p:grpSpPr>
          <p:sp>
            <p:nvSpPr>
              <p:cNvPr id="110932" name="Line 86"/>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33" name="Line 87"/>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34" name="Line 88"/>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35" name="Line 89"/>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nvGrpSpPr>
            <p:cNvPr id="11" name="Group 90"/>
            <p:cNvGrpSpPr>
              <a:grpSpLocks/>
            </p:cNvGrpSpPr>
            <p:nvPr/>
          </p:nvGrpSpPr>
          <p:grpSpPr bwMode="auto">
            <a:xfrm>
              <a:off x="624" y="2976"/>
              <a:ext cx="576" cy="288"/>
              <a:chOff x="624" y="2976"/>
              <a:chExt cx="576" cy="288"/>
            </a:xfrm>
          </p:grpSpPr>
          <p:sp>
            <p:nvSpPr>
              <p:cNvPr id="110918" name="Rectangle 91"/>
              <p:cNvSpPr>
                <a:spLocks noChangeArrowheads="1"/>
              </p:cNvSpPr>
              <p:nvPr/>
            </p:nvSpPr>
            <p:spPr bwMode="auto">
              <a:xfrm>
                <a:off x="624" y="2976"/>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2" name="Group 92"/>
              <p:cNvGrpSpPr>
                <a:grpSpLocks/>
              </p:cNvGrpSpPr>
              <p:nvPr/>
            </p:nvGrpSpPr>
            <p:grpSpPr bwMode="auto">
              <a:xfrm>
                <a:off x="960" y="2976"/>
                <a:ext cx="240" cy="288"/>
                <a:chOff x="864" y="2064"/>
                <a:chExt cx="240" cy="384"/>
              </a:xfrm>
            </p:grpSpPr>
            <p:grpSp>
              <p:nvGrpSpPr>
                <p:cNvPr id="13" name="Group 93"/>
                <p:cNvGrpSpPr>
                  <a:grpSpLocks/>
                </p:cNvGrpSpPr>
                <p:nvPr/>
              </p:nvGrpSpPr>
              <p:grpSpPr bwMode="auto">
                <a:xfrm>
                  <a:off x="864" y="2064"/>
                  <a:ext cx="240" cy="96"/>
                  <a:chOff x="864" y="2064"/>
                  <a:chExt cx="240" cy="96"/>
                </a:xfrm>
              </p:grpSpPr>
              <p:sp>
                <p:nvSpPr>
                  <p:cNvPr id="110930" name="Rectangle 94"/>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31" name="Rectangle 95"/>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TC2</a:t>
                    </a:r>
                  </a:p>
                </p:txBody>
              </p:sp>
            </p:grpSp>
            <p:grpSp>
              <p:nvGrpSpPr>
                <p:cNvPr id="14" name="Group 96"/>
                <p:cNvGrpSpPr>
                  <a:grpSpLocks/>
                </p:cNvGrpSpPr>
                <p:nvPr/>
              </p:nvGrpSpPr>
              <p:grpSpPr bwMode="auto">
                <a:xfrm>
                  <a:off x="864" y="2160"/>
                  <a:ext cx="240" cy="96"/>
                  <a:chOff x="864" y="2064"/>
                  <a:chExt cx="240" cy="96"/>
                </a:xfrm>
              </p:grpSpPr>
              <p:sp>
                <p:nvSpPr>
                  <p:cNvPr id="110928" name="Rectangle 97"/>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9" name="Rectangle 98"/>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TC3</a:t>
                    </a:r>
                  </a:p>
                </p:txBody>
              </p:sp>
            </p:grpSp>
            <p:grpSp>
              <p:nvGrpSpPr>
                <p:cNvPr id="15" name="Group 99"/>
                <p:cNvGrpSpPr>
                  <a:grpSpLocks/>
                </p:cNvGrpSpPr>
                <p:nvPr/>
              </p:nvGrpSpPr>
              <p:grpSpPr bwMode="auto">
                <a:xfrm>
                  <a:off x="864" y="2256"/>
                  <a:ext cx="240" cy="96"/>
                  <a:chOff x="864" y="2064"/>
                  <a:chExt cx="240" cy="96"/>
                </a:xfrm>
              </p:grpSpPr>
              <p:sp>
                <p:nvSpPr>
                  <p:cNvPr id="110926" name="Rectangle 100"/>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7" name="Rectangle 101"/>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TC4</a:t>
                    </a:r>
                  </a:p>
                </p:txBody>
              </p:sp>
            </p:grpSp>
            <p:grpSp>
              <p:nvGrpSpPr>
                <p:cNvPr id="16" name="Group 102"/>
                <p:cNvGrpSpPr>
                  <a:grpSpLocks/>
                </p:cNvGrpSpPr>
                <p:nvPr/>
              </p:nvGrpSpPr>
              <p:grpSpPr bwMode="auto">
                <a:xfrm>
                  <a:off x="864" y="2352"/>
                  <a:ext cx="240" cy="96"/>
                  <a:chOff x="864" y="2064"/>
                  <a:chExt cx="240" cy="96"/>
                </a:xfrm>
              </p:grpSpPr>
              <p:sp>
                <p:nvSpPr>
                  <p:cNvPr id="110924" name="Rectangle 103"/>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25" name="Rectangle 104"/>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TC5</a:t>
                    </a:r>
                  </a:p>
                </p:txBody>
              </p:sp>
            </p:grpSp>
          </p:grpSp>
        </p:grpSp>
        <p:grpSp>
          <p:nvGrpSpPr>
            <p:cNvPr id="17" name="Group 105"/>
            <p:cNvGrpSpPr>
              <a:grpSpLocks/>
            </p:cNvGrpSpPr>
            <p:nvPr/>
          </p:nvGrpSpPr>
          <p:grpSpPr bwMode="auto">
            <a:xfrm>
              <a:off x="720" y="3072"/>
              <a:ext cx="576" cy="288"/>
              <a:chOff x="624" y="3360"/>
              <a:chExt cx="576" cy="288"/>
            </a:xfrm>
          </p:grpSpPr>
          <p:sp>
            <p:nvSpPr>
              <p:cNvPr id="110904" name="Rectangle 106"/>
              <p:cNvSpPr>
                <a:spLocks noChangeArrowheads="1"/>
              </p:cNvSpPr>
              <p:nvPr/>
            </p:nvSpPr>
            <p:spPr bwMode="auto">
              <a:xfrm>
                <a:off x="624" y="3360"/>
                <a:ext cx="336" cy="288"/>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TPCC</a:t>
                </a:r>
              </a:p>
              <a:p>
                <a:pPr algn="ctr"/>
                <a:r>
                  <a:rPr lang="en-US" sz="900">
                    <a:solidFill>
                      <a:srgbClr val="000000"/>
                    </a:solidFill>
                    <a:latin typeface="Arial Narrow" pitchFamily="34" charset="0"/>
                    <a:cs typeface="Arial" pitchFamily="34" charset="0"/>
                  </a:rPr>
                  <a:t>64ch</a:t>
                </a:r>
              </a:p>
              <a:p>
                <a:pPr algn="ctr"/>
                <a:r>
                  <a:rPr lang="en-US" sz="900">
                    <a:solidFill>
                      <a:srgbClr val="000000"/>
                    </a:solidFill>
                    <a:latin typeface="Arial Narrow" pitchFamily="34" charset="0"/>
                    <a:cs typeface="Arial" pitchFamily="34" charset="0"/>
                  </a:rPr>
                  <a:t>QDMA</a:t>
                </a:r>
              </a:p>
            </p:txBody>
          </p:sp>
          <p:grpSp>
            <p:nvGrpSpPr>
              <p:cNvPr id="18" name="Group 107"/>
              <p:cNvGrpSpPr>
                <a:grpSpLocks/>
              </p:cNvGrpSpPr>
              <p:nvPr/>
            </p:nvGrpSpPr>
            <p:grpSpPr bwMode="auto">
              <a:xfrm>
                <a:off x="960" y="3360"/>
                <a:ext cx="240" cy="288"/>
                <a:chOff x="864" y="2064"/>
                <a:chExt cx="240" cy="384"/>
              </a:xfrm>
            </p:grpSpPr>
            <p:grpSp>
              <p:nvGrpSpPr>
                <p:cNvPr id="19" name="Group 108"/>
                <p:cNvGrpSpPr>
                  <a:grpSpLocks/>
                </p:cNvGrpSpPr>
                <p:nvPr/>
              </p:nvGrpSpPr>
              <p:grpSpPr bwMode="auto">
                <a:xfrm>
                  <a:off x="864" y="2064"/>
                  <a:ext cx="240" cy="96"/>
                  <a:chOff x="864" y="2064"/>
                  <a:chExt cx="240" cy="96"/>
                </a:xfrm>
              </p:grpSpPr>
              <p:sp>
                <p:nvSpPr>
                  <p:cNvPr id="110916" name="Rectangle 109"/>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7" name="Rectangle 110"/>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TC6</a:t>
                    </a:r>
                  </a:p>
                </p:txBody>
              </p:sp>
            </p:grpSp>
            <p:grpSp>
              <p:nvGrpSpPr>
                <p:cNvPr id="20" name="Group 111"/>
                <p:cNvGrpSpPr>
                  <a:grpSpLocks/>
                </p:cNvGrpSpPr>
                <p:nvPr/>
              </p:nvGrpSpPr>
              <p:grpSpPr bwMode="auto">
                <a:xfrm>
                  <a:off x="864" y="2160"/>
                  <a:ext cx="240" cy="96"/>
                  <a:chOff x="864" y="2064"/>
                  <a:chExt cx="240" cy="96"/>
                </a:xfrm>
              </p:grpSpPr>
              <p:sp>
                <p:nvSpPr>
                  <p:cNvPr id="110914" name="Rectangle 112"/>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5" name="Rectangle 113"/>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TC7</a:t>
                    </a:r>
                  </a:p>
                </p:txBody>
              </p:sp>
            </p:grpSp>
            <p:grpSp>
              <p:nvGrpSpPr>
                <p:cNvPr id="21" name="Group 114"/>
                <p:cNvGrpSpPr>
                  <a:grpSpLocks/>
                </p:cNvGrpSpPr>
                <p:nvPr/>
              </p:nvGrpSpPr>
              <p:grpSpPr bwMode="auto">
                <a:xfrm>
                  <a:off x="864" y="2256"/>
                  <a:ext cx="240" cy="96"/>
                  <a:chOff x="864" y="2064"/>
                  <a:chExt cx="240" cy="96"/>
                </a:xfrm>
              </p:grpSpPr>
              <p:sp>
                <p:nvSpPr>
                  <p:cNvPr id="110912" name="Rectangle 115"/>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3" name="Rectangle 116"/>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TC8</a:t>
                    </a:r>
                  </a:p>
                </p:txBody>
              </p:sp>
            </p:grpSp>
            <p:grpSp>
              <p:nvGrpSpPr>
                <p:cNvPr id="22" name="Group 117"/>
                <p:cNvGrpSpPr>
                  <a:grpSpLocks/>
                </p:cNvGrpSpPr>
                <p:nvPr/>
              </p:nvGrpSpPr>
              <p:grpSpPr bwMode="auto">
                <a:xfrm>
                  <a:off x="864" y="2352"/>
                  <a:ext cx="240" cy="96"/>
                  <a:chOff x="864" y="2064"/>
                  <a:chExt cx="240" cy="96"/>
                </a:xfrm>
              </p:grpSpPr>
              <p:sp>
                <p:nvSpPr>
                  <p:cNvPr id="110910" name="Rectangle 118"/>
                  <p:cNvSpPr>
                    <a:spLocks noChangeArrowheads="1"/>
                  </p:cNvSpPr>
                  <p:nvPr/>
                </p:nvSpPr>
                <p:spPr bwMode="auto">
                  <a:xfrm>
                    <a:off x="1008" y="2064"/>
                    <a:ext cx="9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911" name="Rectangle 119"/>
                  <p:cNvSpPr>
                    <a:spLocks noChangeArrowheads="1"/>
                  </p:cNvSpPr>
                  <p:nvPr/>
                </p:nvSpPr>
                <p:spPr bwMode="auto">
                  <a:xfrm>
                    <a:off x="864" y="2064"/>
                    <a:ext cx="144" cy="96"/>
                  </a:xfrm>
                  <a:prstGeom prst="rect">
                    <a:avLst/>
                  </a:prstGeom>
                  <a:solidFill>
                    <a:schemeClr val="accent1"/>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TC9</a:t>
                    </a:r>
                  </a:p>
                </p:txBody>
              </p:sp>
            </p:grpSp>
          </p:grpSp>
        </p:grpSp>
        <p:grpSp>
          <p:nvGrpSpPr>
            <p:cNvPr id="23" name="Group 120"/>
            <p:cNvGrpSpPr>
              <a:grpSpLocks/>
            </p:cNvGrpSpPr>
            <p:nvPr/>
          </p:nvGrpSpPr>
          <p:grpSpPr bwMode="auto">
            <a:xfrm>
              <a:off x="1296" y="3114"/>
              <a:ext cx="720" cy="216"/>
              <a:chOff x="1200" y="3024"/>
              <a:chExt cx="816" cy="216"/>
            </a:xfrm>
          </p:grpSpPr>
          <p:sp>
            <p:nvSpPr>
              <p:cNvPr id="110900" name="Line 121"/>
              <p:cNvSpPr>
                <a:spLocks noChangeShapeType="1"/>
              </p:cNvSpPr>
              <p:nvPr/>
            </p:nvSpPr>
            <p:spPr bwMode="auto">
              <a:xfrm>
                <a:off x="1200" y="3024"/>
                <a:ext cx="816" cy="0"/>
              </a:xfrm>
              <a:prstGeom prst="line">
                <a:avLst/>
              </a:prstGeom>
              <a:noFill/>
              <a:ln w="9525">
                <a:solidFill>
                  <a:schemeClr val="tx1"/>
                </a:solidFill>
                <a:round/>
                <a:headEnd/>
                <a:tailEnd type="triangle" w="med" len="med"/>
              </a:ln>
            </p:spPr>
            <p:txBody>
              <a:bodyPr/>
              <a:lstStyle/>
              <a:p>
                <a:endParaRPr lang="en-US"/>
              </a:p>
            </p:txBody>
          </p:sp>
          <p:sp>
            <p:nvSpPr>
              <p:cNvPr id="110901" name="Line 122"/>
              <p:cNvSpPr>
                <a:spLocks noChangeShapeType="1"/>
              </p:cNvSpPr>
              <p:nvPr/>
            </p:nvSpPr>
            <p:spPr bwMode="auto">
              <a:xfrm>
                <a:off x="1200" y="3096"/>
                <a:ext cx="816" cy="0"/>
              </a:xfrm>
              <a:prstGeom prst="line">
                <a:avLst/>
              </a:prstGeom>
              <a:noFill/>
              <a:ln w="9525">
                <a:solidFill>
                  <a:schemeClr val="tx1"/>
                </a:solidFill>
                <a:round/>
                <a:headEnd/>
                <a:tailEnd type="triangle" w="med" len="med"/>
              </a:ln>
            </p:spPr>
            <p:txBody>
              <a:bodyPr/>
              <a:lstStyle/>
              <a:p>
                <a:endParaRPr lang="en-US"/>
              </a:p>
            </p:txBody>
          </p:sp>
          <p:sp>
            <p:nvSpPr>
              <p:cNvPr id="110902" name="Line 123"/>
              <p:cNvSpPr>
                <a:spLocks noChangeShapeType="1"/>
              </p:cNvSpPr>
              <p:nvPr/>
            </p:nvSpPr>
            <p:spPr bwMode="auto">
              <a:xfrm>
                <a:off x="1200" y="3168"/>
                <a:ext cx="816" cy="0"/>
              </a:xfrm>
              <a:prstGeom prst="line">
                <a:avLst/>
              </a:prstGeom>
              <a:noFill/>
              <a:ln w="9525">
                <a:solidFill>
                  <a:schemeClr val="tx1"/>
                </a:solidFill>
                <a:round/>
                <a:headEnd/>
                <a:tailEnd type="triangle" w="med" len="med"/>
              </a:ln>
            </p:spPr>
            <p:txBody>
              <a:bodyPr/>
              <a:lstStyle/>
              <a:p>
                <a:endParaRPr lang="en-US"/>
              </a:p>
            </p:txBody>
          </p:sp>
          <p:sp>
            <p:nvSpPr>
              <p:cNvPr id="110903" name="Line 124"/>
              <p:cNvSpPr>
                <a:spLocks noChangeShapeType="1"/>
              </p:cNvSpPr>
              <p:nvPr/>
            </p:nvSpPr>
            <p:spPr bwMode="auto">
              <a:xfrm>
                <a:off x="1200" y="3240"/>
                <a:ext cx="816" cy="0"/>
              </a:xfrm>
              <a:prstGeom prst="line">
                <a:avLst/>
              </a:prstGeom>
              <a:noFill/>
              <a:ln w="9525">
                <a:solidFill>
                  <a:schemeClr val="tx1"/>
                </a:solidFill>
                <a:round/>
                <a:headEnd/>
                <a:tailEnd type="triangle" w="med" len="med"/>
              </a:ln>
            </p:spPr>
            <p:txBody>
              <a:bodyPr/>
              <a:lstStyle/>
              <a:p>
                <a:endParaRPr lang="en-US"/>
              </a:p>
            </p:txBody>
          </p:sp>
        </p:grpSp>
      </p:grpSp>
      <p:sp>
        <p:nvSpPr>
          <p:cNvPr id="110658" name="Rectangle 125"/>
          <p:cNvSpPr>
            <a:spLocks noChangeArrowheads="1"/>
          </p:cNvSpPr>
          <p:nvPr/>
        </p:nvSpPr>
        <p:spPr bwMode="auto">
          <a:xfrm>
            <a:off x="4810125" y="2209800"/>
            <a:ext cx="457200" cy="36957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59" name="Line 126"/>
          <p:cNvSpPr>
            <a:spLocks noChangeShapeType="1"/>
          </p:cNvSpPr>
          <p:nvPr/>
        </p:nvSpPr>
        <p:spPr bwMode="auto">
          <a:xfrm>
            <a:off x="4505325" y="2562225"/>
            <a:ext cx="304800" cy="0"/>
          </a:xfrm>
          <a:prstGeom prst="line">
            <a:avLst/>
          </a:prstGeom>
          <a:noFill/>
          <a:ln w="9525">
            <a:solidFill>
              <a:schemeClr val="tx1"/>
            </a:solidFill>
            <a:round/>
            <a:headEnd/>
            <a:tailEnd type="triangle" w="med" len="med"/>
          </a:ln>
        </p:spPr>
        <p:txBody>
          <a:bodyPr/>
          <a:lstStyle/>
          <a:p>
            <a:endParaRPr lang="en-US"/>
          </a:p>
        </p:txBody>
      </p:sp>
      <p:sp>
        <p:nvSpPr>
          <p:cNvPr id="110660" name="Line 127"/>
          <p:cNvSpPr>
            <a:spLocks noChangeShapeType="1"/>
          </p:cNvSpPr>
          <p:nvPr/>
        </p:nvSpPr>
        <p:spPr bwMode="auto">
          <a:xfrm>
            <a:off x="2905125" y="3248025"/>
            <a:ext cx="1905000" cy="0"/>
          </a:xfrm>
          <a:prstGeom prst="line">
            <a:avLst/>
          </a:prstGeom>
          <a:noFill/>
          <a:ln w="19050">
            <a:solidFill>
              <a:schemeClr val="tx1"/>
            </a:solidFill>
            <a:round/>
            <a:headEnd/>
            <a:tailEnd type="triangle" w="med" len="med"/>
          </a:ln>
        </p:spPr>
        <p:txBody>
          <a:bodyPr/>
          <a:lstStyle/>
          <a:p>
            <a:endParaRPr lang="en-US"/>
          </a:p>
        </p:txBody>
      </p:sp>
      <p:sp>
        <p:nvSpPr>
          <p:cNvPr id="110661" name="Rectangle 128"/>
          <p:cNvSpPr>
            <a:spLocks noChangeArrowheads="1"/>
          </p:cNvSpPr>
          <p:nvPr/>
        </p:nvSpPr>
        <p:spPr bwMode="auto">
          <a:xfrm>
            <a:off x="6734175" y="5086350"/>
            <a:ext cx="495300" cy="16859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CPU/6</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662" name="Line 129"/>
          <p:cNvSpPr>
            <a:spLocks noChangeShapeType="1"/>
          </p:cNvSpPr>
          <p:nvPr/>
        </p:nvSpPr>
        <p:spPr bwMode="auto">
          <a:xfrm>
            <a:off x="5267325" y="2552700"/>
            <a:ext cx="390525" cy="0"/>
          </a:xfrm>
          <a:prstGeom prst="line">
            <a:avLst/>
          </a:prstGeom>
          <a:noFill/>
          <a:ln w="9525">
            <a:solidFill>
              <a:schemeClr val="tx1"/>
            </a:solidFill>
            <a:round/>
            <a:headEnd/>
            <a:tailEnd type="triangle" w="med" len="med"/>
          </a:ln>
        </p:spPr>
        <p:txBody>
          <a:bodyPr/>
          <a:lstStyle/>
          <a:p>
            <a:endParaRPr lang="en-US"/>
          </a:p>
        </p:txBody>
      </p:sp>
      <p:sp>
        <p:nvSpPr>
          <p:cNvPr id="110663" name="Line 130"/>
          <p:cNvSpPr>
            <a:spLocks noChangeShapeType="1"/>
          </p:cNvSpPr>
          <p:nvPr/>
        </p:nvSpPr>
        <p:spPr bwMode="auto">
          <a:xfrm flipV="1">
            <a:off x="5267325" y="2990850"/>
            <a:ext cx="1600200" cy="9525"/>
          </a:xfrm>
          <a:prstGeom prst="line">
            <a:avLst/>
          </a:prstGeom>
          <a:noFill/>
          <a:ln w="9525">
            <a:solidFill>
              <a:schemeClr val="tx1"/>
            </a:solidFill>
            <a:round/>
            <a:headEnd/>
            <a:tailEnd type="triangle" w="med" len="med"/>
          </a:ln>
        </p:spPr>
        <p:txBody>
          <a:bodyPr/>
          <a:lstStyle/>
          <a:p>
            <a:endParaRPr lang="en-US"/>
          </a:p>
        </p:txBody>
      </p:sp>
      <p:sp>
        <p:nvSpPr>
          <p:cNvPr id="1559683" name="Rectangle 131"/>
          <p:cNvSpPr>
            <a:spLocks noChangeArrowheads="1"/>
          </p:cNvSpPr>
          <p:nvPr/>
        </p:nvSpPr>
        <p:spPr bwMode="auto">
          <a:xfrm>
            <a:off x="5600700" y="288290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665" name="Rectangle 132"/>
          <p:cNvSpPr>
            <a:spLocks noChangeArrowheads="1"/>
          </p:cNvSpPr>
          <p:nvPr/>
        </p:nvSpPr>
        <p:spPr bwMode="auto">
          <a:xfrm>
            <a:off x="266700" y="3181350"/>
            <a:ext cx="914400" cy="152400"/>
          </a:xfrm>
          <a:prstGeom prst="rect">
            <a:avLst/>
          </a:prstGeom>
          <a:solidFill>
            <a:srgbClr val="DDDDDD"/>
          </a:solidFill>
          <a:ln w="9525">
            <a:solidFill>
              <a:schemeClr val="tx1"/>
            </a:solidFill>
            <a:miter lim="800000"/>
            <a:headEnd/>
            <a:tailEnd/>
          </a:ln>
        </p:spPr>
        <p:txBody>
          <a:bodyPr wrap="none" lIns="0" anchor="ctr"/>
          <a:lstStyle/>
          <a:p>
            <a:pPr algn="ctr"/>
            <a:r>
              <a:rPr lang="en-US" sz="1000">
                <a:solidFill>
                  <a:srgbClr val="000000"/>
                </a:solidFill>
                <a:latin typeface="Arial Narrow" pitchFamily="34" charset="0"/>
                <a:cs typeface="Arial" pitchFamily="34" charset="0"/>
              </a:rPr>
              <a:t>PA/SA</a:t>
            </a:r>
          </a:p>
        </p:txBody>
      </p:sp>
      <p:sp>
        <p:nvSpPr>
          <p:cNvPr id="110666" name="Rectangle 133"/>
          <p:cNvSpPr>
            <a:spLocks noChangeArrowheads="1"/>
          </p:cNvSpPr>
          <p:nvPr/>
        </p:nvSpPr>
        <p:spPr bwMode="auto">
          <a:xfrm>
            <a:off x="1028700" y="31813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67" name="Rectangle 135"/>
          <p:cNvSpPr>
            <a:spLocks noChangeArrowheads="1"/>
          </p:cNvSpPr>
          <p:nvPr/>
        </p:nvSpPr>
        <p:spPr bwMode="auto">
          <a:xfrm>
            <a:off x="1543050" y="2333625"/>
            <a:ext cx="4857750" cy="457200"/>
          </a:xfrm>
          <a:prstGeom prst="rect">
            <a:avLst/>
          </a:prstGeom>
          <a:noFill/>
          <a:ln w="9525">
            <a:solidFill>
              <a:srgbClr val="0000CC"/>
            </a:solidFill>
            <a:prstDash val="dash"/>
            <a:miter lim="800000"/>
            <a:headEnd/>
            <a:tailEnd/>
          </a:ln>
        </p:spPr>
        <p:txBody>
          <a:bodyPr wrap="none" anchor="ctr"/>
          <a:lstStyle/>
          <a:p>
            <a:endParaRPr lang="en-US">
              <a:solidFill>
                <a:srgbClr val="000000"/>
              </a:solidFill>
              <a:cs typeface="Arial" pitchFamily="34" charset="0"/>
            </a:endParaRPr>
          </a:p>
        </p:txBody>
      </p:sp>
      <p:sp>
        <p:nvSpPr>
          <p:cNvPr id="110668" name="Text Box 137"/>
          <p:cNvSpPr txBox="1">
            <a:spLocks noChangeArrowheads="1"/>
          </p:cNvSpPr>
          <p:nvPr/>
        </p:nvSpPr>
        <p:spPr bwMode="auto">
          <a:xfrm>
            <a:off x="1228725" y="64198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10669" name="Rectangle 138"/>
          <p:cNvSpPr>
            <a:spLocks noChangeArrowheads="1"/>
          </p:cNvSpPr>
          <p:nvPr/>
        </p:nvSpPr>
        <p:spPr bwMode="auto">
          <a:xfrm>
            <a:off x="238125" y="64960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TSIP0,1</a:t>
            </a:r>
          </a:p>
        </p:txBody>
      </p:sp>
      <p:sp>
        <p:nvSpPr>
          <p:cNvPr id="110670" name="Rectangle 139"/>
          <p:cNvSpPr>
            <a:spLocks noChangeArrowheads="1"/>
          </p:cNvSpPr>
          <p:nvPr/>
        </p:nvSpPr>
        <p:spPr bwMode="auto">
          <a:xfrm>
            <a:off x="1000125" y="64960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671" name="Line 140"/>
          <p:cNvSpPr>
            <a:spLocks noChangeShapeType="1"/>
          </p:cNvSpPr>
          <p:nvPr/>
        </p:nvSpPr>
        <p:spPr bwMode="auto">
          <a:xfrm>
            <a:off x="1181100" y="3257550"/>
            <a:ext cx="1295400" cy="0"/>
          </a:xfrm>
          <a:prstGeom prst="line">
            <a:avLst/>
          </a:prstGeom>
          <a:noFill/>
          <a:ln w="9525">
            <a:solidFill>
              <a:schemeClr val="tx1"/>
            </a:solidFill>
            <a:round/>
            <a:headEnd/>
            <a:tailEnd type="triangle" w="med" len="med"/>
          </a:ln>
        </p:spPr>
        <p:txBody>
          <a:bodyPr/>
          <a:lstStyle/>
          <a:p>
            <a:endParaRPr lang="en-US"/>
          </a:p>
        </p:txBody>
      </p:sp>
      <p:sp>
        <p:nvSpPr>
          <p:cNvPr id="110672" name="Rectangle 141"/>
          <p:cNvSpPr>
            <a:spLocks noChangeArrowheads="1"/>
          </p:cNvSpPr>
          <p:nvPr/>
        </p:nvSpPr>
        <p:spPr bwMode="auto">
          <a:xfrm>
            <a:off x="7524750" y="34829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FFTC</a:t>
            </a:r>
          </a:p>
        </p:txBody>
      </p:sp>
      <p:sp>
        <p:nvSpPr>
          <p:cNvPr id="110673" name="Line 142"/>
          <p:cNvSpPr>
            <a:spLocks noChangeShapeType="1"/>
          </p:cNvSpPr>
          <p:nvPr/>
        </p:nvSpPr>
        <p:spPr bwMode="auto">
          <a:xfrm>
            <a:off x="7077075" y="2236788"/>
            <a:ext cx="457200" cy="0"/>
          </a:xfrm>
          <a:prstGeom prst="line">
            <a:avLst/>
          </a:prstGeom>
          <a:noFill/>
          <a:ln w="9525">
            <a:solidFill>
              <a:schemeClr val="tx1"/>
            </a:solidFill>
            <a:round/>
            <a:headEnd/>
            <a:tailEnd type="triangle" w="med" len="med"/>
          </a:ln>
        </p:spPr>
        <p:txBody>
          <a:bodyPr/>
          <a:lstStyle/>
          <a:p>
            <a:endParaRPr lang="en-US"/>
          </a:p>
        </p:txBody>
      </p:sp>
      <p:sp>
        <p:nvSpPr>
          <p:cNvPr id="110674" name="Line 143"/>
          <p:cNvSpPr>
            <a:spLocks noChangeShapeType="1"/>
          </p:cNvSpPr>
          <p:nvPr/>
        </p:nvSpPr>
        <p:spPr bwMode="auto">
          <a:xfrm>
            <a:off x="7077075" y="1884363"/>
            <a:ext cx="457200" cy="0"/>
          </a:xfrm>
          <a:prstGeom prst="line">
            <a:avLst/>
          </a:prstGeom>
          <a:noFill/>
          <a:ln w="9525">
            <a:solidFill>
              <a:schemeClr val="tx1"/>
            </a:solidFill>
            <a:round/>
            <a:headEnd/>
            <a:tailEnd type="triangle" w="med" len="med"/>
          </a:ln>
        </p:spPr>
        <p:txBody>
          <a:bodyPr/>
          <a:lstStyle/>
          <a:p>
            <a:endParaRPr lang="en-US"/>
          </a:p>
        </p:txBody>
      </p:sp>
      <p:sp>
        <p:nvSpPr>
          <p:cNvPr id="110675" name="Rectangle 144"/>
          <p:cNvSpPr>
            <a:spLocks noChangeArrowheads="1"/>
          </p:cNvSpPr>
          <p:nvPr/>
        </p:nvSpPr>
        <p:spPr bwMode="auto">
          <a:xfrm>
            <a:off x="7521575" y="1797050"/>
            <a:ext cx="908050"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676" name="Rectangle 145"/>
          <p:cNvSpPr>
            <a:spLocks noChangeArrowheads="1"/>
          </p:cNvSpPr>
          <p:nvPr/>
        </p:nvSpPr>
        <p:spPr bwMode="auto">
          <a:xfrm>
            <a:off x="7531100" y="1797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4" name="Group 146"/>
          <p:cNvGrpSpPr>
            <a:grpSpLocks/>
          </p:cNvGrpSpPr>
          <p:nvPr/>
        </p:nvGrpSpPr>
        <p:grpSpPr bwMode="auto">
          <a:xfrm>
            <a:off x="7810500" y="3914775"/>
            <a:ext cx="914400" cy="152400"/>
            <a:chOff x="4752" y="1680"/>
            <a:chExt cx="576" cy="144"/>
          </a:xfrm>
        </p:grpSpPr>
        <p:sp>
          <p:nvSpPr>
            <p:cNvPr id="110894" name="Rectangle 14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rIns="0" anchor="ctr"/>
            <a:lstStyle/>
            <a:p>
              <a:pPr algn="ctr"/>
              <a:r>
                <a:rPr lang="en-US" sz="900">
                  <a:solidFill>
                    <a:srgbClr val="000000"/>
                  </a:solidFill>
                  <a:latin typeface="Arial Narrow" pitchFamily="34" charset="0"/>
                  <a:cs typeface="Arial" pitchFamily="34" charset="0"/>
                </a:rPr>
                <a:t>PA/SA</a:t>
              </a:r>
            </a:p>
          </p:txBody>
        </p:sp>
        <p:sp>
          <p:nvSpPr>
            <p:cNvPr id="110895" name="Rectangle 14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78" name="Rectangle 149"/>
          <p:cNvSpPr>
            <a:spLocks noChangeArrowheads="1"/>
          </p:cNvSpPr>
          <p:nvPr/>
        </p:nvSpPr>
        <p:spPr bwMode="auto">
          <a:xfrm>
            <a:off x="7515225" y="2533650"/>
            <a:ext cx="914400" cy="152400"/>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TSIP</a:t>
            </a:r>
          </a:p>
        </p:txBody>
      </p:sp>
      <p:sp>
        <p:nvSpPr>
          <p:cNvPr id="110679" name="Rectangle 150"/>
          <p:cNvSpPr>
            <a:spLocks noChangeArrowheads="1"/>
          </p:cNvSpPr>
          <p:nvPr/>
        </p:nvSpPr>
        <p:spPr bwMode="auto">
          <a:xfrm>
            <a:off x="7515225" y="25336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0" name="Rectangle 151"/>
          <p:cNvSpPr>
            <a:spLocks noChangeArrowheads="1"/>
          </p:cNvSpPr>
          <p:nvPr/>
        </p:nvSpPr>
        <p:spPr bwMode="auto">
          <a:xfrm>
            <a:off x="7515225" y="2733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AIF2</a:t>
            </a:r>
          </a:p>
        </p:txBody>
      </p:sp>
      <p:sp>
        <p:nvSpPr>
          <p:cNvPr id="110681" name="Rectangle 152"/>
          <p:cNvSpPr>
            <a:spLocks noChangeArrowheads="1"/>
          </p:cNvSpPr>
          <p:nvPr/>
        </p:nvSpPr>
        <p:spPr bwMode="auto">
          <a:xfrm>
            <a:off x="7515225" y="2733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2" name="Rectangle 153"/>
          <p:cNvSpPr>
            <a:spLocks noChangeArrowheads="1"/>
          </p:cNvSpPr>
          <p:nvPr/>
        </p:nvSpPr>
        <p:spPr bwMode="auto">
          <a:xfrm>
            <a:off x="7515225" y="2924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VCP2</a:t>
            </a:r>
          </a:p>
        </p:txBody>
      </p:sp>
      <p:sp>
        <p:nvSpPr>
          <p:cNvPr id="110683" name="Rectangle 154"/>
          <p:cNvSpPr>
            <a:spLocks noChangeArrowheads="1"/>
          </p:cNvSpPr>
          <p:nvPr/>
        </p:nvSpPr>
        <p:spPr bwMode="auto">
          <a:xfrm>
            <a:off x="7515225" y="2924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4" name="Rectangle 155"/>
          <p:cNvSpPr>
            <a:spLocks noChangeArrowheads="1"/>
          </p:cNvSpPr>
          <p:nvPr/>
        </p:nvSpPr>
        <p:spPr bwMode="auto">
          <a:xfrm>
            <a:off x="7515225" y="31146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TCP3D</a:t>
            </a:r>
          </a:p>
        </p:txBody>
      </p:sp>
      <p:sp>
        <p:nvSpPr>
          <p:cNvPr id="110685" name="Rectangle 156"/>
          <p:cNvSpPr>
            <a:spLocks noChangeArrowheads="1"/>
          </p:cNvSpPr>
          <p:nvPr/>
        </p:nvSpPr>
        <p:spPr bwMode="auto">
          <a:xfrm>
            <a:off x="7515225" y="31146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6" name="Rectangle 157"/>
          <p:cNvSpPr>
            <a:spLocks noChangeArrowheads="1"/>
          </p:cNvSpPr>
          <p:nvPr/>
        </p:nvSpPr>
        <p:spPr bwMode="auto">
          <a:xfrm>
            <a:off x="7515225" y="3305175"/>
            <a:ext cx="914400" cy="15240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TCP3E</a:t>
            </a:r>
          </a:p>
        </p:txBody>
      </p:sp>
      <p:sp>
        <p:nvSpPr>
          <p:cNvPr id="110687" name="Rectangle 158"/>
          <p:cNvSpPr>
            <a:spLocks noChangeArrowheads="1"/>
          </p:cNvSpPr>
          <p:nvPr/>
        </p:nvSpPr>
        <p:spPr bwMode="auto">
          <a:xfrm>
            <a:off x="7515225" y="33051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8" name="Rectangle 161"/>
          <p:cNvSpPr>
            <a:spLocks noChangeArrowheads="1"/>
          </p:cNvSpPr>
          <p:nvPr/>
        </p:nvSpPr>
        <p:spPr bwMode="auto">
          <a:xfrm>
            <a:off x="7515225" y="348297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689" name="Line 162"/>
          <p:cNvSpPr>
            <a:spLocks noChangeShapeType="1"/>
          </p:cNvSpPr>
          <p:nvPr/>
        </p:nvSpPr>
        <p:spPr bwMode="auto">
          <a:xfrm>
            <a:off x="7286625" y="4019550"/>
            <a:ext cx="514350" cy="0"/>
          </a:xfrm>
          <a:prstGeom prst="line">
            <a:avLst/>
          </a:prstGeom>
          <a:noFill/>
          <a:ln w="9525">
            <a:solidFill>
              <a:schemeClr val="tx1"/>
            </a:solidFill>
            <a:round/>
            <a:headEnd/>
            <a:tailEnd type="triangle" w="med" len="med"/>
          </a:ln>
        </p:spPr>
        <p:txBody>
          <a:bodyPr/>
          <a:lstStyle/>
          <a:p>
            <a:endParaRPr lang="en-US"/>
          </a:p>
        </p:txBody>
      </p:sp>
      <p:sp>
        <p:nvSpPr>
          <p:cNvPr id="110690" name="Line 163"/>
          <p:cNvSpPr>
            <a:spLocks noChangeShapeType="1"/>
          </p:cNvSpPr>
          <p:nvPr/>
        </p:nvSpPr>
        <p:spPr bwMode="auto">
          <a:xfrm>
            <a:off x="6838950" y="2628900"/>
            <a:ext cx="685800" cy="0"/>
          </a:xfrm>
          <a:prstGeom prst="line">
            <a:avLst/>
          </a:prstGeom>
          <a:noFill/>
          <a:ln w="9525">
            <a:solidFill>
              <a:schemeClr val="tx1"/>
            </a:solidFill>
            <a:round/>
            <a:headEnd/>
            <a:tailEnd type="triangle" w="med" len="med"/>
          </a:ln>
        </p:spPr>
        <p:txBody>
          <a:bodyPr/>
          <a:lstStyle/>
          <a:p>
            <a:endParaRPr lang="en-US"/>
          </a:p>
        </p:txBody>
      </p:sp>
      <p:sp>
        <p:nvSpPr>
          <p:cNvPr id="110691" name="Line 164"/>
          <p:cNvSpPr>
            <a:spLocks noChangeShapeType="1"/>
          </p:cNvSpPr>
          <p:nvPr/>
        </p:nvSpPr>
        <p:spPr bwMode="auto">
          <a:xfrm>
            <a:off x="7058025" y="2600325"/>
            <a:ext cx="228600" cy="0"/>
          </a:xfrm>
          <a:prstGeom prst="line">
            <a:avLst/>
          </a:prstGeom>
          <a:noFill/>
          <a:ln w="9525">
            <a:solidFill>
              <a:schemeClr val="tx1"/>
            </a:solidFill>
            <a:round/>
            <a:headEnd/>
            <a:tailEnd type="triangle" w="med" len="med"/>
          </a:ln>
        </p:spPr>
        <p:txBody>
          <a:bodyPr/>
          <a:lstStyle/>
          <a:p>
            <a:endParaRPr lang="en-US"/>
          </a:p>
        </p:txBody>
      </p:sp>
      <p:sp>
        <p:nvSpPr>
          <p:cNvPr id="110692" name="Line 165"/>
          <p:cNvSpPr>
            <a:spLocks noChangeShapeType="1"/>
          </p:cNvSpPr>
          <p:nvPr/>
        </p:nvSpPr>
        <p:spPr bwMode="auto">
          <a:xfrm>
            <a:off x="7286625" y="2981325"/>
            <a:ext cx="228600" cy="0"/>
          </a:xfrm>
          <a:prstGeom prst="line">
            <a:avLst/>
          </a:prstGeom>
          <a:noFill/>
          <a:ln w="9525">
            <a:solidFill>
              <a:schemeClr val="tx1"/>
            </a:solidFill>
            <a:round/>
            <a:headEnd/>
            <a:tailEnd type="triangle" w="med" len="med"/>
          </a:ln>
        </p:spPr>
        <p:txBody>
          <a:bodyPr/>
          <a:lstStyle/>
          <a:p>
            <a:endParaRPr lang="en-US"/>
          </a:p>
        </p:txBody>
      </p:sp>
      <p:sp>
        <p:nvSpPr>
          <p:cNvPr id="110693" name="Line 166"/>
          <p:cNvSpPr>
            <a:spLocks noChangeShapeType="1"/>
          </p:cNvSpPr>
          <p:nvPr/>
        </p:nvSpPr>
        <p:spPr bwMode="auto">
          <a:xfrm>
            <a:off x="7286625" y="3200400"/>
            <a:ext cx="228600" cy="0"/>
          </a:xfrm>
          <a:prstGeom prst="line">
            <a:avLst/>
          </a:prstGeom>
          <a:noFill/>
          <a:ln w="9525">
            <a:solidFill>
              <a:schemeClr val="tx1"/>
            </a:solidFill>
            <a:round/>
            <a:headEnd/>
            <a:tailEnd type="triangle" w="med" len="med"/>
          </a:ln>
        </p:spPr>
        <p:txBody>
          <a:bodyPr/>
          <a:lstStyle/>
          <a:p>
            <a:endParaRPr lang="en-US"/>
          </a:p>
        </p:txBody>
      </p:sp>
      <p:sp>
        <p:nvSpPr>
          <p:cNvPr id="110694" name="Line 167"/>
          <p:cNvSpPr>
            <a:spLocks noChangeShapeType="1"/>
          </p:cNvSpPr>
          <p:nvPr/>
        </p:nvSpPr>
        <p:spPr bwMode="auto">
          <a:xfrm>
            <a:off x="7286625" y="3390900"/>
            <a:ext cx="228600" cy="0"/>
          </a:xfrm>
          <a:prstGeom prst="line">
            <a:avLst/>
          </a:prstGeom>
          <a:noFill/>
          <a:ln w="9525">
            <a:solidFill>
              <a:schemeClr val="tx1"/>
            </a:solidFill>
            <a:round/>
            <a:headEnd/>
            <a:tailEnd type="triangle" w="med" len="med"/>
          </a:ln>
        </p:spPr>
        <p:txBody>
          <a:bodyPr/>
          <a:lstStyle/>
          <a:p>
            <a:endParaRPr lang="en-US"/>
          </a:p>
        </p:txBody>
      </p:sp>
      <p:sp>
        <p:nvSpPr>
          <p:cNvPr id="110695" name="Line 169"/>
          <p:cNvSpPr>
            <a:spLocks noChangeShapeType="1"/>
          </p:cNvSpPr>
          <p:nvPr/>
        </p:nvSpPr>
        <p:spPr bwMode="auto">
          <a:xfrm>
            <a:off x="7286625" y="3568700"/>
            <a:ext cx="228600" cy="0"/>
          </a:xfrm>
          <a:prstGeom prst="line">
            <a:avLst/>
          </a:prstGeom>
          <a:noFill/>
          <a:ln w="9525">
            <a:solidFill>
              <a:schemeClr val="tx1"/>
            </a:solidFill>
            <a:round/>
            <a:headEnd/>
            <a:tailEnd type="triangle" w="med" len="med"/>
          </a:ln>
        </p:spPr>
        <p:txBody>
          <a:bodyPr/>
          <a:lstStyle/>
          <a:p>
            <a:endParaRPr lang="en-US"/>
          </a:p>
        </p:txBody>
      </p:sp>
      <p:sp>
        <p:nvSpPr>
          <p:cNvPr id="110696" name="Text Box 170"/>
          <p:cNvSpPr txBox="1">
            <a:spLocks noChangeArrowheads="1"/>
          </p:cNvSpPr>
          <p:nvPr/>
        </p:nvSpPr>
        <p:spPr bwMode="auto">
          <a:xfrm>
            <a:off x="7234238" y="2840038"/>
            <a:ext cx="261937" cy="198437"/>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x4</a:t>
            </a:r>
          </a:p>
        </p:txBody>
      </p:sp>
      <p:sp>
        <p:nvSpPr>
          <p:cNvPr id="110697" name="Text Box 171"/>
          <p:cNvSpPr txBox="1">
            <a:spLocks noChangeArrowheads="1"/>
          </p:cNvSpPr>
          <p:nvPr/>
        </p:nvSpPr>
        <p:spPr bwMode="auto">
          <a:xfrm>
            <a:off x="7229475" y="245745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grpSp>
        <p:nvGrpSpPr>
          <p:cNvPr id="25" name="Group 172"/>
          <p:cNvGrpSpPr>
            <a:grpSpLocks/>
          </p:cNvGrpSpPr>
          <p:nvPr/>
        </p:nvGrpSpPr>
        <p:grpSpPr bwMode="auto">
          <a:xfrm>
            <a:off x="7539038" y="2152650"/>
            <a:ext cx="914400" cy="152400"/>
            <a:chOff x="4752" y="1680"/>
            <a:chExt cx="576" cy="144"/>
          </a:xfrm>
        </p:grpSpPr>
        <p:sp>
          <p:nvSpPr>
            <p:cNvPr id="110892" name="Rectangle 173"/>
            <p:cNvSpPr>
              <a:spLocks noChangeArrowheads="1"/>
            </p:cNvSpPr>
            <p:nvPr/>
          </p:nvSpPr>
          <p:spPr bwMode="auto">
            <a:xfrm>
              <a:off x="4752" y="1680"/>
              <a:ext cx="576" cy="144"/>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(x8)</a:t>
              </a:r>
            </a:p>
          </p:txBody>
        </p:sp>
        <p:sp>
          <p:nvSpPr>
            <p:cNvPr id="110893" name="Rectangle 174"/>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699" name="Text Box 175"/>
          <p:cNvSpPr txBox="1">
            <a:spLocks noChangeArrowheads="1"/>
          </p:cNvSpPr>
          <p:nvPr/>
        </p:nvSpPr>
        <p:spPr bwMode="auto">
          <a:xfrm>
            <a:off x="7229475" y="20574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a:t>
            </a:r>
          </a:p>
        </p:txBody>
      </p:sp>
      <p:sp>
        <p:nvSpPr>
          <p:cNvPr id="110700" name="Line 177"/>
          <p:cNvSpPr>
            <a:spLocks noChangeShapeType="1"/>
          </p:cNvSpPr>
          <p:nvPr/>
        </p:nvSpPr>
        <p:spPr bwMode="auto">
          <a:xfrm flipV="1">
            <a:off x="2886075" y="5530850"/>
            <a:ext cx="1006475" cy="9525"/>
          </a:xfrm>
          <a:prstGeom prst="line">
            <a:avLst/>
          </a:prstGeom>
          <a:noFill/>
          <a:ln w="9525">
            <a:solidFill>
              <a:schemeClr val="tx1"/>
            </a:solidFill>
            <a:round/>
            <a:headEnd/>
            <a:tailEnd type="triangle" w="med" len="med"/>
          </a:ln>
        </p:spPr>
        <p:txBody>
          <a:bodyPr/>
          <a:lstStyle/>
          <a:p>
            <a:endParaRPr lang="en-US"/>
          </a:p>
        </p:txBody>
      </p:sp>
      <p:sp>
        <p:nvSpPr>
          <p:cNvPr id="110701" name="Line 178"/>
          <p:cNvSpPr>
            <a:spLocks noChangeShapeType="1"/>
          </p:cNvSpPr>
          <p:nvPr/>
        </p:nvSpPr>
        <p:spPr bwMode="auto">
          <a:xfrm>
            <a:off x="2895600" y="5695950"/>
            <a:ext cx="996950" cy="0"/>
          </a:xfrm>
          <a:prstGeom prst="line">
            <a:avLst/>
          </a:prstGeom>
          <a:noFill/>
          <a:ln w="9525">
            <a:solidFill>
              <a:schemeClr val="tx1"/>
            </a:solidFill>
            <a:round/>
            <a:headEnd/>
            <a:tailEnd type="triangle" w="med" len="med"/>
          </a:ln>
        </p:spPr>
        <p:txBody>
          <a:bodyPr/>
          <a:lstStyle/>
          <a:p>
            <a:endParaRPr lang="en-US"/>
          </a:p>
        </p:txBody>
      </p:sp>
      <p:sp>
        <p:nvSpPr>
          <p:cNvPr id="1559731" name="Rectangle 179"/>
          <p:cNvSpPr>
            <a:spLocks noChangeArrowheads="1"/>
          </p:cNvSpPr>
          <p:nvPr/>
        </p:nvSpPr>
        <p:spPr bwMode="auto">
          <a:xfrm>
            <a:off x="3309938" y="54070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03" name="Rectangle 180"/>
          <p:cNvSpPr>
            <a:spLocks noChangeArrowheads="1"/>
          </p:cNvSpPr>
          <p:nvPr/>
        </p:nvSpPr>
        <p:spPr bwMode="auto">
          <a:xfrm>
            <a:off x="238125" y="133350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04" name="Rectangle 181"/>
          <p:cNvSpPr>
            <a:spLocks noChangeArrowheads="1"/>
          </p:cNvSpPr>
          <p:nvPr/>
        </p:nvSpPr>
        <p:spPr bwMode="auto">
          <a:xfrm>
            <a:off x="1076325" y="133350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705" name="Line 182"/>
          <p:cNvSpPr>
            <a:spLocks noChangeShapeType="1"/>
          </p:cNvSpPr>
          <p:nvPr/>
        </p:nvSpPr>
        <p:spPr bwMode="auto">
          <a:xfrm>
            <a:off x="1228725" y="1409700"/>
            <a:ext cx="1219200" cy="0"/>
          </a:xfrm>
          <a:prstGeom prst="line">
            <a:avLst/>
          </a:prstGeom>
          <a:noFill/>
          <a:ln w="9525">
            <a:solidFill>
              <a:schemeClr val="tx1"/>
            </a:solidFill>
            <a:round/>
            <a:headEnd/>
            <a:tailEnd type="triangle" w="med" len="med"/>
          </a:ln>
        </p:spPr>
        <p:txBody>
          <a:bodyPr/>
          <a:lstStyle/>
          <a:p>
            <a:endParaRPr lang="en-US"/>
          </a:p>
        </p:txBody>
      </p:sp>
      <p:sp>
        <p:nvSpPr>
          <p:cNvPr id="110706" name="Line 183"/>
          <p:cNvSpPr>
            <a:spLocks noChangeShapeType="1"/>
          </p:cNvSpPr>
          <p:nvPr/>
        </p:nvSpPr>
        <p:spPr bwMode="auto">
          <a:xfrm>
            <a:off x="1228725" y="1619250"/>
            <a:ext cx="1219200" cy="0"/>
          </a:xfrm>
          <a:prstGeom prst="line">
            <a:avLst/>
          </a:prstGeom>
          <a:noFill/>
          <a:ln w="9525">
            <a:solidFill>
              <a:schemeClr val="tx1"/>
            </a:solidFill>
            <a:round/>
            <a:headEnd/>
            <a:tailEnd type="triangle" w="med" len="med"/>
          </a:ln>
        </p:spPr>
        <p:txBody>
          <a:bodyPr/>
          <a:lstStyle/>
          <a:p>
            <a:endParaRPr lang="en-US"/>
          </a:p>
        </p:txBody>
      </p:sp>
      <p:sp>
        <p:nvSpPr>
          <p:cNvPr id="110707" name="Line 184"/>
          <p:cNvSpPr>
            <a:spLocks noChangeShapeType="1"/>
          </p:cNvSpPr>
          <p:nvPr/>
        </p:nvSpPr>
        <p:spPr bwMode="auto">
          <a:xfrm>
            <a:off x="1228725" y="1743075"/>
            <a:ext cx="1219200" cy="0"/>
          </a:xfrm>
          <a:prstGeom prst="line">
            <a:avLst/>
          </a:prstGeom>
          <a:noFill/>
          <a:ln w="9525">
            <a:solidFill>
              <a:schemeClr val="tx1"/>
            </a:solidFill>
            <a:round/>
            <a:headEnd/>
            <a:tailEnd type="triangle" w="med" len="med"/>
          </a:ln>
        </p:spPr>
        <p:txBody>
          <a:bodyPr/>
          <a:lstStyle/>
          <a:p>
            <a:endParaRPr lang="en-US"/>
          </a:p>
        </p:txBody>
      </p:sp>
      <p:grpSp>
        <p:nvGrpSpPr>
          <p:cNvPr id="26" name="Group 185"/>
          <p:cNvGrpSpPr>
            <a:grpSpLocks/>
          </p:cNvGrpSpPr>
          <p:nvPr/>
        </p:nvGrpSpPr>
        <p:grpSpPr bwMode="auto">
          <a:xfrm>
            <a:off x="6191250" y="3781425"/>
            <a:ext cx="504825" cy="190500"/>
            <a:chOff x="4080" y="2688"/>
            <a:chExt cx="432" cy="120"/>
          </a:xfrm>
        </p:grpSpPr>
        <p:sp>
          <p:nvSpPr>
            <p:cNvPr id="110887" name="Rectangle 186"/>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8" name="Rectangle 187"/>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7" name="Group 188"/>
            <p:cNvGrpSpPr>
              <a:grpSpLocks/>
            </p:cNvGrpSpPr>
            <p:nvPr/>
          </p:nvGrpSpPr>
          <p:grpSpPr bwMode="auto">
            <a:xfrm>
              <a:off x="4176" y="2688"/>
              <a:ext cx="336" cy="120"/>
              <a:chOff x="4176" y="2664"/>
              <a:chExt cx="336" cy="144"/>
            </a:xfrm>
          </p:grpSpPr>
          <p:sp>
            <p:nvSpPr>
              <p:cNvPr id="110890" name="Rectangle 189"/>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91" name="Rectangle 190"/>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28" name="Group 191"/>
          <p:cNvGrpSpPr>
            <a:grpSpLocks/>
          </p:cNvGrpSpPr>
          <p:nvPr/>
        </p:nvGrpSpPr>
        <p:grpSpPr bwMode="auto">
          <a:xfrm>
            <a:off x="6191250" y="3552825"/>
            <a:ext cx="504825" cy="190500"/>
            <a:chOff x="4080" y="2688"/>
            <a:chExt cx="432" cy="120"/>
          </a:xfrm>
        </p:grpSpPr>
        <p:sp>
          <p:nvSpPr>
            <p:cNvPr id="110882" name="Rectangle 192"/>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83" name="Rectangle 193"/>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29" name="Group 194"/>
            <p:cNvGrpSpPr>
              <a:grpSpLocks/>
            </p:cNvGrpSpPr>
            <p:nvPr/>
          </p:nvGrpSpPr>
          <p:grpSpPr bwMode="auto">
            <a:xfrm>
              <a:off x="4176" y="2688"/>
              <a:ext cx="336" cy="120"/>
              <a:chOff x="4176" y="2664"/>
              <a:chExt cx="336" cy="144"/>
            </a:xfrm>
          </p:grpSpPr>
          <p:sp>
            <p:nvSpPr>
              <p:cNvPr id="110885" name="Rectangle 195"/>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6" name="Rectangle 196"/>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grpSp>
        <p:nvGrpSpPr>
          <p:cNvPr id="30" name="Group 197"/>
          <p:cNvGrpSpPr>
            <a:grpSpLocks/>
          </p:cNvGrpSpPr>
          <p:nvPr/>
        </p:nvGrpSpPr>
        <p:grpSpPr bwMode="auto">
          <a:xfrm>
            <a:off x="6191250" y="3324225"/>
            <a:ext cx="504825" cy="190500"/>
            <a:chOff x="4080" y="2688"/>
            <a:chExt cx="432" cy="120"/>
          </a:xfrm>
        </p:grpSpPr>
        <p:sp>
          <p:nvSpPr>
            <p:cNvPr id="110877" name="Rectangle 198"/>
            <p:cNvSpPr>
              <a:spLocks noChangeArrowheads="1"/>
            </p:cNvSpPr>
            <p:nvPr/>
          </p:nvSpPr>
          <p:spPr bwMode="auto">
            <a:xfrm>
              <a:off x="4080" y="2691"/>
              <a:ext cx="96" cy="59"/>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878" name="Rectangle 199"/>
            <p:cNvSpPr>
              <a:spLocks noChangeArrowheads="1"/>
            </p:cNvSpPr>
            <p:nvPr/>
          </p:nvSpPr>
          <p:spPr bwMode="auto">
            <a:xfrm>
              <a:off x="4080" y="2750"/>
              <a:ext cx="96" cy="58"/>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grpSp>
          <p:nvGrpSpPr>
            <p:cNvPr id="31" name="Group 200"/>
            <p:cNvGrpSpPr>
              <a:grpSpLocks/>
            </p:cNvGrpSpPr>
            <p:nvPr/>
          </p:nvGrpSpPr>
          <p:grpSpPr bwMode="auto">
            <a:xfrm>
              <a:off x="4176" y="2688"/>
              <a:ext cx="336" cy="120"/>
              <a:chOff x="4176" y="2664"/>
              <a:chExt cx="336" cy="144"/>
            </a:xfrm>
          </p:grpSpPr>
          <p:sp>
            <p:nvSpPr>
              <p:cNvPr id="110880" name="Rectangle 201"/>
              <p:cNvSpPr>
                <a:spLocks noChangeArrowheads="1"/>
              </p:cNvSpPr>
              <p:nvPr/>
            </p:nvSpPr>
            <p:spPr bwMode="auto">
              <a:xfrm>
                <a:off x="4176" y="2664"/>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TPCC</a:t>
                </a:r>
              </a:p>
            </p:txBody>
          </p:sp>
          <p:sp>
            <p:nvSpPr>
              <p:cNvPr id="110881" name="Rectangle 202"/>
              <p:cNvSpPr>
                <a:spLocks noChangeArrowheads="1"/>
              </p:cNvSpPr>
              <p:nvPr/>
            </p:nvSpPr>
            <p:spPr bwMode="auto">
              <a:xfrm>
                <a:off x="4176" y="2736"/>
                <a:ext cx="336" cy="72"/>
              </a:xfrm>
              <a:prstGeom prst="rect">
                <a:avLst/>
              </a:prstGeom>
              <a:solidFill>
                <a:srgbClr val="DDDDDD"/>
              </a:solidFill>
              <a:ln w="9525">
                <a:solidFill>
                  <a:schemeClr val="tx1"/>
                </a:solidFill>
                <a:miter lim="800000"/>
                <a:headEnd/>
                <a:tailEnd/>
              </a:ln>
            </p:spPr>
            <p:txBody>
              <a:bodyPr wrap="none" anchor="ctr"/>
              <a:lstStyle/>
              <a:p>
                <a:pPr algn="ctr"/>
                <a:r>
                  <a:rPr lang="en-US" sz="700">
                    <a:solidFill>
                      <a:srgbClr val="000000"/>
                    </a:solidFill>
                    <a:latin typeface="Arial Narrow" pitchFamily="34" charset="0"/>
                    <a:cs typeface="Arial" pitchFamily="34" charset="0"/>
                  </a:rPr>
                  <a:t>TPTC</a:t>
                </a:r>
              </a:p>
            </p:txBody>
          </p:sp>
        </p:grpSp>
      </p:grpSp>
      <p:sp>
        <p:nvSpPr>
          <p:cNvPr id="110711" name="Rectangle 203"/>
          <p:cNvSpPr>
            <a:spLocks noChangeArrowheads="1"/>
          </p:cNvSpPr>
          <p:nvPr/>
        </p:nvSpPr>
        <p:spPr bwMode="auto">
          <a:xfrm>
            <a:off x="5438775" y="334327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/2</a:t>
            </a:r>
          </a:p>
        </p:txBody>
      </p:sp>
      <p:sp>
        <p:nvSpPr>
          <p:cNvPr id="110712" name="Rectangle 204"/>
          <p:cNvSpPr>
            <a:spLocks noChangeArrowheads="1"/>
          </p:cNvSpPr>
          <p:nvPr/>
        </p:nvSpPr>
        <p:spPr bwMode="auto">
          <a:xfrm>
            <a:off x="5438775" y="3562350"/>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sp>
        <p:nvSpPr>
          <p:cNvPr id="110713" name="Rectangle 205"/>
          <p:cNvSpPr>
            <a:spLocks noChangeArrowheads="1"/>
          </p:cNvSpPr>
          <p:nvPr/>
        </p:nvSpPr>
        <p:spPr bwMode="auto">
          <a:xfrm>
            <a:off x="5438775" y="3781425"/>
            <a:ext cx="390525" cy="190500"/>
          </a:xfrm>
          <a:prstGeom prst="rect">
            <a:avLst/>
          </a:prstGeom>
          <a:solidFill>
            <a:schemeClr val="bg1"/>
          </a:solidFill>
          <a:ln w="9525">
            <a:solidFill>
              <a:schemeClr val="tx1"/>
            </a:solidFill>
            <a:miter lim="800000"/>
            <a:headEnd/>
            <a:tailEnd/>
          </a:ln>
        </p:spPr>
        <p:txBody>
          <a:bodyPr wrap="none" anchor="ctr"/>
          <a:lstStyle/>
          <a:p>
            <a:pPr algn="ctr">
              <a:lnSpc>
                <a:spcPct val="80000"/>
              </a:lnSpc>
            </a:pPr>
            <a:r>
              <a:rPr lang="en-US" sz="700">
                <a:solidFill>
                  <a:srgbClr val="000000"/>
                </a:solidFill>
                <a:latin typeface="Arial Narrow" pitchFamily="34" charset="0"/>
                <a:cs typeface="Arial" pitchFamily="34" charset="0"/>
              </a:rPr>
              <a:t>SCR</a:t>
            </a:r>
          </a:p>
          <a:p>
            <a:pPr algn="ctr">
              <a:lnSpc>
                <a:spcPct val="80000"/>
              </a:lnSpc>
            </a:pPr>
            <a:r>
              <a:rPr lang="en-US" sz="700">
                <a:solidFill>
                  <a:srgbClr val="000000"/>
                </a:solidFill>
                <a:latin typeface="Arial Narrow" pitchFamily="34" charset="0"/>
                <a:cs typeface="Arial" pitchFamily="34" charset="0"/>
              </a:rPr>
              <a:t>CPU / 3</a:t>
            </a:r>
          </a:p>
        </p:txBody>
      </p:sp>
      <p:grpSp>
        <p:nvGrpSpPr>
          <p:cNvPr id="1559680" name="Group 206"/>
          <p:cNvGrpSpPr>
            <a:grpSpLocks/>
          </p:cNvGrpSpPr>
          <p:nvPr/>
        </p:nvGrpSpPr>
        <p:grpSpPr bwMode="auto">
          <a:xfrm>
            <a:off x="7210425" y="5735638"/>
            <a:ext cx="1404938" cy="941387"/>
            <a:chOff x="5016" y="2113"/>
            <a:chExt cx="885" cy="593"/>
          </a:xfrm>
        </p:grpSpPr>
        <p:grpSp>
          <p:nvGrpSpPr>
            <p:cNvPr id="1559681" name="Group 207"/>
            <p:cNvGrpSpPr>
              <a:grpSpLocks/>
            </p:cNvGrpSpPr>
            <p:nvPr/>
          </p:nvGrpSpPr>
          <p:grpSpPr bwMode="auto">
            <a:xfrm>
              <a:off x="5325" y="2160"/>
              <a:ext cx="576" cy="96"/>
              <a:chOff x="4752" y="1680"/>
              <a:chExt cx="576" cy="144"/>
            </a:xfrm>
          </p:grpSpPr>
          <p:sp>
            <p:nvSpPr>
              <p:cNvPr id="110875" name="Rectangle 208"/>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Timer</a:t>
                </a:r>
              </a:p>
            </p:txBody>
          </p:sp>
          <p:sp>
            <p:nvSpPr>
              <p:cNvPr id="110876" name="Rectangle 209"/>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2" name="Group 210"/>
            <p:cNvGrpSpPr>
              <a:grpSpLocks/>
            </p:cNvGrpSpPr>
            <p:nvPr/>
          </p:nvGrpSpPr>
          <p:grpSpPr bwMode="auto">
            <a:xfrm>
              <a:off x="5325" y="2274"/>
              <a:ext cx="576" cy="96"/>
              <a:chOff x="4752" y="1680"/>
              <a:chExt cx="576" cy="144"/>
            </a:xfrm>
          </p:grpSpPr>
          <p:sp>
            <p:nvSpPr>
              <p:cNvPr id="110873" name="Rectangle 211"/>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GPIO</a:t>
                </a:r>
              </a:p>
            </p:txBody>
          </p:sp>
          <p:sp>
            <p:nvSpPr>
              <p:cNvPr id="110874" name="Rectangle 212"/>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4" name="Group 213"/>
            <p:cNvGrpSpPr>
              <a:grpSpLocks/>
            </p:cNvGrpSpPr>
            <p:nvPr/>
          </p:nvGrpSpPr>
          <p:grpSpPr bwMode="auto">
            <a:xfrm>
              <a:off x="5325" y="2388"/>
              <a:ext cx="576" cy="96"/>
              <a:chOff x="4752" y="1680"/>
              <a:chExt cx="576" cy="144"/>
            </a:xfrm>
          </p:grpSpPr>
          <p:sp>
            <p:nvSpPr>
              <p:cNvPr id="110871" name="Rectangle 214"/>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I2C</a:t>
                </a:r>
              </a:p>
            </p:txBody>
          </p:sp>
          <p:sp>
            <p:nvSpPr>
              <p:cNvPr id="110872" name="Rectangle 215"/>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5" name="Group 216"/>
            <p:cNvGrpSpPr>
              <a:grpSpLocks/>
            </p:cNvGrpSpPr>
            <p:nvPr/>
          </p:nvGrpSpPr>
          <p:grpSpPr bwMode="auto">
            <a:xfrm>
              <a:off x="5325" y="2496"/>
              <a:ext cx="576" cy="96"/>
              <a:chOff x="4752" y="1680"/>
              <a:chExt cx="576" cy="144"/>
            </a:xfrm>
          </p:grpSpPr>
          <p:sp>
            <p:nvSpPr>
              <p:cNvPr id="110869" name="Rectangle 21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INTC</a:t>
                </a:r>
              </a:p>
            </p:txBody>
          </p:sp>
          <p:sp>
            <p:nvSpPr>
              <p:cNvPr id="110870" name="Rectangle 21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6" name="Group 219"/>
            <p:cNvGrpSpPr>
              <a:grpSpLocks/>
            </p:cNvGrpSpPr>
            <p:nvPr/>
          </p:nvGrpSpPr>
          <p:grpSpPr bwMode="auto">
            <a:xfrm>
              <a:off x="5325" y="2610"/>
              <a:ext cx="576" cy="96"/>
              <a:chOff x="4752" y="1680"/>
              <a:chExt cx="576" cy="144"/>
            </a:xfrm>
          </p:grpSpPr>
          <p:sp>
            <p:nvSpPr>
              <p:cNvPr id="110867" name="Rectangle 220"/>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UART</a:t>
                </a:r>
              </a:p>
            </p:txBody>
          </p:sp>
          <p:sp>
            <p:nvSpPr>
              <p:cNvPr id="110868" name="Rectangle 22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61" name="Line 222"/>
            <p:cNvSpPr>
              <a:spLocks noChangeShapeType="1"/>
            </p:cNvSpPr>
            <p:nvPr/>
          </p:nvSpPr>
          <p:spPr bwMode="auto">
            <a:xfrm>
              <a:off x="5034" y="2208"/>
              <a:ext cx="288" cy="0"/>
            </a:xfrm>
            <a:prstGeom prst="line">
              <a:avLst/>
            </a:prstGeom>
            <a:noFill/>
            <a:ln w="9525">
              <a:solidFill>
                <a:schemeClr val="tx1"/>
              </a:solidFill>
              <a:round/>
              <a:headEnd/>
              <a:tailEnd type="triangle" w="med" len="med"/>
            </a:ln>
          </p:spPr>
          <p:txBody>
            <a:bodyPr/>
            <a:lstStyle/>
            <a:p>
              <a:endParaRPr lang="en-US"/>
            </a:p>
          </p:txBody>
        </p:sp>
        <p:sp>
          <p:nvSpPr>
            <p:cNvPr id="110862" name="Line 223"/>
            <p:cNvSpPr>
              <a:spLocks noChangeShapeType="1"/>
            </p:cNvSpPr>
            <p:nvPr/>
          </p:nvSpPr>
          <p:spPr bwMode="auto">
            <a:xfrm>
              <a:off x="5034" y="2320"/>
              <a:ext cx="288" cy="0"/>
            </a:xfrm>
            <a:prstGeom prst="line">
              <a:avLst/>
            </a:prstGeom>
            <a:noFill/>
            <a:ln w="9525">
              <a:solidFill>
                <a:schemeClr val="tx1"/>
              </a:solidFill>
              <a:round/>
              <a:headEnd/>
              <a:tailEnd type="triangle" w="med" len="med"/>
            </a:ln>
          </p:spPr>
          <p:txBody>
            <a:bodyPr/>
            <a:lstStyle/>
            <a:p>
              <a:endParaRPr lang="en-US"/>
            </a:p>
          </p:txBody>
        </p:sp>
        <p:sp>
          <p:nvSpPr>
            <p:cNvPr id="110863" name="Line 224"/>
            <p:cNvSpPr>
              <a:spLocks noChangeShapeType="1"/>
            </p:cNvSpPr>
            <p:nvPr/>
          </p:nvSpPr>
          <p:spPr bwMode="auto">
            <a:xfrm>
              <a:off x="5034" y="2433"/>
              <a:ext cx="288" cy="0"/>
            </a:xfrm>
            <a:prstGeom prst="line">
              <a:avLst/>
            </a:prstGeom>
            <a:noFill/>
            <a:ln w="9525">
              <a:solidFill>
                <a:schemeClr val="tx1"/>
              </a:solidFill>
              <a:round/>
              <a:headEnd/>
              <a:tailEnd type="triangle" w="med" len="med"/>
            </a:ln>
          </p:spPr>
          <p:txBody>
            <a:bodyPr/>
            <a:lstStyle/>
            <a:p>
              <a:endParaRPr lang="en-US"/>
            </a:p>
          </p:txBody>
        </p:sp>
        <p:sp>
          <p:nvSpPr>
            <p:cNvPr id="110864" name="Line 225"/>
            <p:cNvSpPr>
              <a:spLocks noChangeShapeType="1"/>
            </p:cNvSpPr>
            <p:nvPr/>
          </p:nvSpPr>
          <p:spPr bwMode="auto">
            <a:xfrm>
              <a:off x="5034" y="2546"/>
              <a:ext cx="288" cy="0"/>
            </a:xfrm>
            <a:prstGeom prst="line">
              <a:avLst/>
            </a:prstGeom>
            <a:noFill/>
            <a:ln w="9525">
              <a:solidFill>
                <a:schemeClr val="tx1"/>
              </a:solidFill>
              <a:round/>
              <a:headEnd/>
              <a:tailEnd type="triangle" w="med" len="med"/>
            </a:ln>
          </p:spPr>
          <p:txBody>
            <a:bodyPr/>
            <a:lstStyle/>
            <a:p>
              <a:endParaRPr lang="en-US"/>
            </a:p>
          </p:txBody>
        </p:sp>
        <p:sp>
          <p:nvSpPr>
            <p:cNvPr id="110865" name="Line 226"/>
            <p:cNvSpPr>
              <a:spLocks noChangeShapeType="1"/>
            </p:cNvSpPr>
            <p:nvPr/>
          </p:nvSpPr>
          <p:spPr bwMode="auto">
            <a:xfrm>
              <a:off x="5034" y="2658"/>
              <a:ext cx="288" cy="0"/>
            </a:xfrm>
            <a:prstGeom prst="line">
              <a:avLst/>
            </a:prstGeom>
            <a:noFill/>
            <a:ln w="9525">
              <a:solidFill>
                <a:schemeClr val="tx1"/>
              </a:solidFill>
              <a:round/>
              <a:headEnd/>
              <a:tailEnd type="triangle" w="med" len="med"/>
            </a:ln>
          </p:spPr>
          <p:txBody>
            <a:bodyPr/>
            <a:lstStyle/>
            <a:p>
              <a:endParaRPr lang="en-US"/>
            </a:p>
          </p:txBody>
        </p:sp>
        <p:sp>
          <p:nvSpPr>
            <p:cNvPr id="110866" name="Text Box 227"/>
            <p:cNvSpPr txBox="1">
              <a:spLocks noChangeArrowheads="1"/>
            </p:cNvSpPr>
            <p:nvPr/>
          </p:nvSpPr>
          <p:spPr bwMode="auto">
            <a:xfrm>
              <a:off x="5016" y="2113"/>
              <a:ext cx="287" cy="125"/>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X8 / x16</a:t>
              </a:r>
            </a:p>
          </p:txBody>
        </p:sp>
      </p:grpSp>
      <p:grpSp>
        <p:nvGrpSpPr>
          <p:cNvPr id="1559687" name="Group 228"/>
          <p:cNvGrpSpPr>
            <a:grpSpLocks/>
          </p:cNvGrpSpPr>
          <p:nvPr/>
        </p:nvGrpSpPr>
        <p:grpSpPr bwMode="auto">
          <a:xfrm>
            <a:off x="7234238" y="5248275"/>
            <a:ext cx="1993900" cy="514350"/>
            <a:chOff x="4554" y="3906"/>
            <a:chExt cx="1256" cy="324"/>
          </a:xfrm>
        </p:grpSpPr>
        <p:grpSp>
          <p:nvGrpSpPr>
            <p:cNvPr id="1559688" name="Group 229"/>
            <p:cNvGrpSpPr>
              <a:grpSpLocks/>
            </p:cNvGrpSpPr>
            <p:nvPr/>
          </p:nvGrpSpPr>
          <p:grpSpPr bwMode="auto">
            <a:xfrm>
              <a:off x="4845" y="3906"/>
              <a:ext cx="576" cy="96"/>
              <a:chOff x="4752" y="1680"/>
              <a:chExt cx="576" cy="144"/>
            </a:xfrm>
          </p:grpSpPr>
          <p:sp>
            <p:nvSpPr>
              <p:cNvPr id="110854" name="Rectangle 230"/>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SEC_CTL</a:t>
                </a:r>
              </a:p>
            </p:txBody>
          </p:sp>
          <p:sp>
            <p:nvSpPr>
              <p:cNvPr id="110855" name="Rectangle 231"/>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grpSp>
          <p:nvGrpSpPr>
            <p:cNvPr id="1559689" name="Group 232"/>
            <p:cNvGrpSpPr>
              <a:grpSpLocks/>
            </p:cNvGrpSpPr>
            <p:nvPr/>
          </p:nvGrpSpPr>
          <p:grpSpPr bwMode="auto">
            <a:xfrm>
              <a:off x="4845" y="4020"/>
              <a:ext cx="576" cy="96"/>
              <a:chOff x="4752" y="1680"/>
              <a:chExt cx="576" cy="144"/>
            </a:xfrm>
          </p:grpSpPr>
          <p:sp>
            <p:nvSpPr>
              <p:cNvPr id="110852" name="Rectangle 233"/>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PLL_CTL</a:t>
                </a:r>
              </a:p>
            </p:txBody>
          </p:sp>
          <p:sp>
            <p:nvSpPr>
              <p:cNvPr id="110853" name="Rectangle 234"/>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3" name="Text Box 235"/>
            <p:cNvSpPr txBox="1">
              <a:spLocks noChangeArrowheads="1"/>
            </p:cNvSpPr>
            <p:nvPr/>
          </p:nvSpPr>
          <p:spPr bwMode="auto">
            <a:xfrm>
              <a:off x="5399" y="3990"/>
              <a:ext cx="411" cy="233"/>
            </a:xfrm>
            <a:prstGeom prst="rect">
              <a:avLst/>
            </a:prstGeom>
            <a:noFill/>
            <a:ln w="9525">
              <a:noFill/>
              <a:miter lim="800000"/>
              <a:headEnd/>
              <a:tailEnd/>
            </a:ln>
          </p:spPr>
          <p:txBody>
            <a:bodyPr wrap="none">
              <a:spAutoFit/>
            </a:bodyPr>
            <a:lstStyle/>
            <a:p>
              <a:pPr algn="l"/>
              <a:r>
                <a:rPr lang="en-US" sz="900">
                  <a:solidFill>
                    <a:srgbClr val="0000CC"/>
                  </a:solidFill>
                  <a:latin typeface="Arial Narrow" pitchFamily="34" charset="0"/>
                  <a:cs typeface="Arial" pitchFamily="34" charset="0"/>
                </a:rPr>
                <a:t>Global </a:t>
              </a:r>
            </a:p>
            <a:p>
              <a:pPr algn="l"/>
              <a:r>
                <a:rPr lang="en-US" sz="900">
                  <a:solidFill>
                    <a:srgbClr val="0000CC"/>
                  </a:solidFill>
                  <a:latin typeface="Arial Narrow" pitchFamily="34" charset="0"/>
                  <a:cs typeface="Arial" pitchFamily="34" charset="0"/>
                </a:rPr>
                <a:t>Timestamp</a:t>
              </a:r>
            </a:p>
          </p:txBody>
        </p:sp>
        <p:grpSp>
          <p:nvGrpSpPr>
            <p:cNvPr id="1559690" name="Group 236"/>
            <p:cNvGrpSpPr>
              <a:grpSpLocks/>
            </p:cNvGrpSpPr>
            <p:nvPr/>
          </p:nvGrpSpPr>
          <p:grpSpPr bwMode="auto">
            <a:xfrm>
              <a:off x="4842" y="4134"/>
              <a:ext cx="576" cy="96"/>
              <a:chOff x="4752" y="1680"/>
              <a:chExt cx="576" cy="144"/>
            </a:xfrm>
          </p:grpSpPr>
          <p:sp>
            <p:nvSpPr>
              <p:cNvPr id="110850" name="Rectangle 237"/>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Bootcfg</a:t>
                </a:r>
              </a:p>
            </p:txBody>
          </p:sp>
          <p:sp>
            <p:nvSpPr>
              <p:cNvPr id="110851" name="Rectangle 238"/>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45" name="Line 239"/>
            <p:cNvSpPr>
              <a:spLocks noChangeShapeType="1"/>
            </p:cNvSpPr>
            <p:nvPr/>
          </p:nvSpPr>
          <p:spPr bwMode="auto">
            <a:xfrm>
              <a:off x="4554" y="3958"/>
              <a:ext cx="288" cy="0"/>
            </a:xfrm>
            <a:prstGeom prst="line">
              <a:avLst/>
            </a:prstGeom>
            <a:noFill/>
            <a:ln w="9525">
              <a:solidFill>
                <a:schemeClr val="tx1"/>
              </a:solidFill>
              <a:round/>
              <a:headEnd/>
              <a:tailEnd type="triangle" w="med" len="med"/>
            </a:ln>
          </p:spPr>
          <p:txBody>
            <a:bodyPr/>
            <a:lstStyle/>
            <a:p>
              <a:endParaRPr lang="en-US"/>
            </a:p>
          </p:txBody>
        </p:sp>
        <p:sp>
          <p:nvSpPr>
            <p:cNvPr id="110846" name="Line 240"/>
            <p:cNvSpPr>
              <a:spLocks noChangeShapeType="1"/>
            </p:cNvSpPr>
            <p:nvPr/>
          </p:nvSpPr>
          <p:spPr bwMode="auto">
            <a:xfrm>
              <a:off x="4554" y="4070"/>
              <a:ext cx="288" cy="0"/>
            </a:xfrm>
            <a:prstGeom prst="line">
              <a:avLst/>
            </a:prstGeom>
            <a:noFill/>
            <a:ln w="9525">
              <a:solidFill>
                <a:schemeClr val="tx1"/>
              </a:solidFill>
              <a:round/>
              <a:headEnd/>
              <a:tailEnd type="triangle" w="med" len="med"/>
            </a:ln>
          </p:spPr>
          <p:txBody>
            <a:bodyPr/>
            <a:lstStyle/>
            <a:p>
              <a:endParaRPr lang="en-US"/>
            </a:p>
          </p:txBody>
        </p:sp>
        <p:sp>
          <p:nvSpPr>
            <p:cNvPr id="110847" name="Line 241"/>
            <p:cNvSpPr>
              <a:spLocks noChangeShapeType="1"/>
            </p:cNvSpPr>
            <p:nvPr/>
          </p:nvSpPr>
          <p:spPr bwMode="auto">
            <a:xfrm>
              <a:off x="4554" y="4183"/>
              <a:ext cx="288" cy="0"/>
            </a:xfrm>
            <a:prstGeom prst="line">
              <a:avLst/>
            </a:prstGeom>
            <a:noFill/>
            <a:ln w="9525">
              <a:solidFill>
                <a:schemeClr val="tx1"/>
              </a:solidFill>
              <a:round/>
              <a:headEnd/>
              <a:tailEnd type="triangle" w="med" len="med"/>
            </a:ln>
          </p:spPr>
          <p:txBody>
            <a:bodyPr/>
            <a:lstStyle/>
            <a:p>
              <a:endParaRPr lang="en-US"/>
            </a:p>
          </p:txBody>
        </p:sp>
        <p:sp>
          <p:nvSpPr>
            <p:cNvPr id="110848" name="Line 242"/>
            <p:cNvSpPr>
              <a:spLocks noChangeShapeType="1"/>
            </p:cNvSpPr>
            <p:nvPr/>
          </p:nvSpPr>
          <p:spPr bwMode="auto">
            <a:xfrm flipH="1">
              <a:off x="5352" y="4074"/>
              <a:ext cx="96" cy="0"/>
            </a:xfrm>
            <a:prstGeom prst="line">
              <a:avLst/>
            </a:prstGeom>
            <a:noFill/>
            <a:ln w="9525">
              <a:solidFill>
                <a:srgbClr val="0000FF"/>
              </a:solidFill>
              <a:round/>
              <a:headEnd/>
              <a:tailEnd/>
            </a:ln>
          </p:spPr>
          <p:txBody>
            <a:bodyPr/>
            <a:lstStyle/>
            <a:p>
              <a:endParaRPr lang="en-US"/>
            </a:p>
          </p:txBody>
        </p:sp>
        <p:sp>
          <p:nvSpPr>
            <p:cNvPr id="110849" name="Oval 243"/>
            <p:cNvSpPr>
              <a:spLocks noChangeArrowheads="1"/>
            </p:cNvSpPr>
            <p:nvPr/>
          </p:nvSpPr>
          <p:spPr bwMode="auto">
            <a:xfrm>
              <a:off x="5336" y="4060"/>
              <a:ext cx="27" cy="27"/>
            </a:xfrm>
            <a:prstGeom prst="ellipse">
              <a:avLst/>
            </a:prstGeom>
            <a:solidFill>
              <a:srgbClr val="0000FF"/>
            </a:solidFill>
            <a:ln w="9525">
              <a:solidFill>
                <a:srgbClr val="0000FF"/>
              </a:solidFill>
              <a:round/>
              <a:headEnd/>
              <a:tailEnd/>
            </a:ln>
          </p:spPr>
          <p:txBody>
            <a:bodyPr wrap="none" anchor="ctr"/>
            <a:lstStyle/>
            <a:p>
              <a:endParaRPr lang="en-US">
                <a:solidFill>
                  <a:srgbClr val="000000"/>
                </a:solidFill>
                <a:cs typeface="Arial" pitchFamily="34" charset="0"/>
              </a:endParaRPr>
            </a:p>
          </p:txBody>
        </p:sp>
      </p:grpSp>
      <p:sp>
        <p:nvSpPr>
          <p:cNvPr id="110716" name="Rectangle 244"/>
          <p:cNvSpPr>
            <a:spLocks noChangeArrowheads="1"/>
          </p:cNvSpPr>
          <p:nvPr/>
        </p:nvSpPr>
        <p:spPr bwMode="auto">
          <a:xfrm>
            <a:off x="4191000" y="476250"/>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VUSR</a:t>
            </a:r>
          </a:p>
        </p:txBody>
      </p:sp>
      <p:sp>
        <p:nvSpPr>
          <p:cNvPr id="110717" name="Rectangle 245"/>
          <p:cNvSpPr>
            <a:spLocks noChangeArrowheads="1"/>
          </p:cNvSpPr>
          <p:nvPr/>
        </p:nvSpPr>
        <p:spPr bwMode="auto">
          <a:xfrm>
            <a:off x="4191000" y="4762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18" name="Line 246"/>
          <p:cNvSpPr>
            <a:spLocks noChangeShapeType="1"/>
          </p:cNvSpPr>
          <p:nvPr/>
        </p:nvSpPr>
        <p:spPr bwMode="auto">
          <a:xfrm>
            <a:off x="2914650" y="552450"/>
            <a:ext cx="1266825" cy="0"/>
          </a:xfrm>
          <a:prstGeom prst="line">
            <a:avLst/>
          </a:prstGeom>
          <a:noFill/>
          <a:ln w="9525">
            <a:solidFill>
              <a:schemeClr val="tx1"/>
            </a:solidFill>
            <a:round/>
            <a:headEnd/>
            <a:tailEnd type="triangle" w="med" len="med"/>
          </a:ln>
        </p:spPr>
        <p:txBody>
          <a:bodyPr/>
          <a:lstStyle/>
          <a:p>
            <a:endParaRPr lang="en-US"/>
          </a:p>
        </p:txBody>
      </p:sp>
      <p:sp>
        <p:nvSpPr>
          <p:cNvPr id="1559799" name="Rectangle 247"/>
          <p:cNvSpPr>
            <a:spLocks noChangeArrowheads="1"/>
          </p:cNvSpPr>
          <p:nvPr/>
        </p:nvSpPr>
        <p:spPr bwMode="auto">
          <a:xfrm>
            <a:off x="5143500" y="781050"/>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0" name="Rectangle 248"/>
          <p:cNvSpPr>
            <a:spLocks noChangeArrowheads="1"/>
          </p:cNvSpPr>
          <p:nvPr/>
        </p:nvSpPr>
        <p:spPr bwMode="auto">
          <a:xfrm>
            <a:off x="5578475" y="663575"/>
            <a:ext cx="8509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for EMIF_DDR3</a:t>
            </a:r>
          </a:p>
          <a:p>
            <a:pPr algn="ctr"/>
            <a:r>
              <a:rPr lang="en-US" sz="900">
                <a:solidFill>
                  <a:srgbClr val="000000"/>
                </a:solidFill>
                <a:latin typeface="Arial Narrow" pitchFamily="34" charset="0"/>
                <a:cs typeface="Arial" pitchFamily="34" charset="0"/>
              </a:rPr>
              <a:t>(36b)</a:t>
            </a:r>
          </a:p>
        </p:txBody>
      </p:sp>
      <p:sp>
        <p:nvSpPr>
          <p:cNvPr id="1559801" name="Freeform 249"/>
          <p:cNvSpPr>
            <a:spLocks/>
          </p:cNvSpPr>
          <p:nvPr/>
        </p:nvSpPr>
        <p:spPr bwMode="auto">
          <a:xfrm>
            <a:off x="5467350" y="77152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559802" name="Rectangle 250"/>
          <p:cNvSpPr>
            <a:spLocks noChangeArrowheads="1"/>
          </p:cNvSpPr>
          <p:nvPr/>
        </p:nvSpPr>
        <p:spPr bwMode="auto">
          <a:xfrm>
            <a:off x="4629150" y="12668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3" name="Rectangle 251"/>
          <p:cNvSpPr>
            <a:spLocks noChangeArrowheads="1"/>
          </p:cNvSpPr>
          <p:nvPr/>
        </p:nvSpPr>
        <p:spPr bwMode="auto">
          <a:xfrm>
            <a:off x="4705350" y="13239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804" name="Rectangle 252"/>
          <p:cNvSpPr>
            <a:spLocks noChangeArrowheads="1"/>
          </p:cNvSpPr>
          <p:nvPr/>
        </p:nvSpPr>
        <p:spPr bwMode="auto">
          <a:xfrm>
            <a:off x="5314950" y="1254125"/>
            <a:ext cx="927100"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4 CPTs for SRAM</a:t>
            </a:r>
          </a:p>
          <a:p>
            <a:pPr algn="ctr"/>
            <a:r>
              <a:rPr lang="en-US" sz="900">
                <a:solidFill>
                  <a:srgbClr val="000000"/>
                </a:solidFill>
                <a:latin typeface="Arial Narrow" pitchFamily="34" charset="0"/>
                <a:cs typeface="Arial" pitchFamily="34" charset="0"/>
              </a:rPr>
              <a:t>(36b)</a:t>
            </a:r>
          </a:p>
        </p:txBody>
      </p:sp>
      <p:sp>
        <p:nvSpPr>
          <p:cNvPr id="1559805" name="Freeform 253"/>
          <p:cNvSpPr>
            <a:spLocks/>
          </p:cNvSpPr>
          <p:nvPr/>
        </p:nvSpPr>
        <p:spPr bwMode="auto">
          <a:xfrm>
            <a:off x="5238750" y="1362075"/>
            <a:ext cx="225425" cy="171450"/>
          </a:xfrm>
          <a:custGeom>
            <a:avLst/>
            <a:gdLst>
              <a:gd name="T0" fmla="*/ 2147483647 w 142"/>
              <a:gd name="T1" fmla="*/ 0 h 108"/>
              <a:gd name="T2" fmla="*/ 2147483647 w 142"/>
              <a:gd name="T3" fmla="*/ 2147483647 h 108"/>
              <a:gd name="T4" fmla="*/ 2147483647 w 142"/>
              <a:gd name="T5" fmla="*/ 2147483647 h 108"/>
              <a:gd name="T6" fmla="*/ 0 w 142"/>
              <a:gd name="T7" fmla="*/ 2147483647 h 108"/>
              <a:gd name="T8" fmla="*/ 0 60000 65536"/>
              <a:gd name="T9" fmla="*/ 0 60000 65536"/>
              <a:gd name="T10" fmla="*/ 0 60000 65536"/>
              <a:gd name="T11" fmla="*/ 0 60000 65536"/>
              <a:gd name="T12" fmla="*/ 0 w 142"/>
              <a:gd name="T13" fmla="*/ 0 h 108"/>
              <a:gd name="T14" fmla="*/ 142 w 142"/>
              <a:gd name="T15" fmla="*/ 108 h 108"/>
            </a:gdLst>
            <a:ahLst/>
            <a:cxnLst>
              <a:cxn ang="T8">
                <a:pos x="T0" y="T1"/>
              </a:cxn>
              <a:cxn ang="T9">
                <a:pos x="T2" y="T3"/>
              </a:cxn>
              <a:cxn ang="T10">
                <a:pos x="T4" y="T5"/>
              </a:cxn>
              <a:cxn ang="T11">
                <a:pos x="T6" y="T7"/>
              </a:cxn>
            </a:cxnLst>
            <a:rect l="T12" t="T13" r="T14" b="T15"/>
            <a:pathLst>
              <a:path w="142" h="108">
                <a:moveTo>
                  <a:pt x="102" y="0"/>
                </a:moveTo>
                <a:cubicBezTo>
                  <a:pt x="78" y="15"/>
                  <a:pt x="55" y="30"/>
                  <a:pt x="60" y="42"/>
                </a:cubicBezTo>
                <a:cubicBezTo>
                  <a:pt x="65" y="54"/>
                  <a:pt x="142" y="61"/>
                  <a:pt x="132" y="72"/>
                </a:cubicBezTo>
                <a:cubicBezTo>
                  <a:pt x="122" y="83"/>
                  <a:pt x="61" y="95"/>
                  <a:pt x="0" y="108"/>
                </a:cubicBezTo>
              </a:path>
            </a:pathLst>
          </a:custGeom>
          <a:noFill/>
          <a:ln w="9525">
            <a:solidFill>
              <a:schemeClr val="tx2"/>
            </a:solidFill>
            <a:round/>
            <a:headEnd type="none" w="med" len="med"/>
            <a:tailEnd type="triangle" w="med" len="med"/>
          </a:ln>
        </p:spPr>
        <p:txBody>
          <a:bodyPr/>
          <a:lstStyle/>
          <a:p>
            <a:endParaRPr lang="en-US"/>
          </a:p>
        </p:txBody>
      </p:sp>
      <p:sp>
        <p:nvSpPr>
          <p:cNvPr id="110726" name="Rectangle 254"/>
          <p:cNvSpPr>
            <a:spLocks noChangeArrowheads="1"/>
          </p:cNvSpPr>
          <p:nvPr/>
        </p:nvSpPr>
        <p:spPr bwMode="auto">
          <a:xfrm>
            <a:off x="171450" y="790575"/>
            <a:ext cx="161925" cy="152400"/>
          </a:xfrm>
          <a:prstGeom prst="rect">
            <a:avLst/>
          </a:prstGeom>
          <a:solidFill>
            <a:srgbClr val="00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7" name="Text Box 255"/>
          <p:cNvSpPr txBox="1">
            <a:spLocks noChangeArrowheads="1"/>
          </p:cNvSpPr>
          <p:nvPr/>
        </p:nvSpPr>
        <p:spPr bwMode="auto">
          <a:xfrm>
            <a:off x="317500" y="754063"/>
            <a:ext cx="1023938"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Media Apps Only</a:t>
            </a:r>
          </a:p>
        </p:txBody>
      </p:sp>
      <p:sp>
        <p:nvSpPr>
          <p:cNvPr id="110728" name="Rectangle 256"/>
          <p:cNvSpPr>
            <a:spLocks noChangeArrowheads="1"/>
          </p:cNvSpPr>
          <p:nvPr/>
        </p:nvSpPr>
        <p:spPr bwMode="auto">
          <a:xfrm>
            <a:off x="171450" y="561975"/>
            <a:ext cx="161925" cy="152400"/>
          </a:xfrm>
          <a:prstGeom prst="rect">
            <a:avLst/>
          </a:prstGeom>
          <a:solidFill>
            <a:srgbClr val="99CCFF"/>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729" name="Text Box 257"/>
          <p:cNvSpPr txBox="1">
            <a:spLocks noChangeArrowheads="1"/>
          </p:cNvSpPr>
          <p:nvPr/>
        </p:nvSpPr>
        <p:spPr bwMode="auto">
          <a:xfrm>
            <a:off x="317500" y="525463"/>
            <a:ext cx="1155700"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Wireless Apps Only</a:t>
            </a:r>
          </a:p>
        </p:txBody>
      </p:sp>
      <p:grpSp>
        <p:nvGrpSpPr>
          <p:cNvPr id="1559691" name="Group 258"/>
          <p:cNvGrpSpPr>
            <a:grpSpLocks/>
          </p:cNvGrpSpPr>
          <p:nvPr/>
        </p:nvGrpSpPr>
        <p:grpSpPr bwMode="auto">
          <a:xfrm>
            <a:off x="247650" y="4700588"/>
            <a:ext cx="2219325" cy="666750"/>
            <a:chOff x="486" y="2115"/>
            <a:chExt cx="1398" cy="420"/>
          </a:xfrm>
        </p:grpSpPr>
        <p:sp>
          <p:nvSpPr>
            <p:cNvPr id="110829" name="Rectangle 259"/>
            <p:cNvSpPr>
              <a:spLocks noChangeArrowheads="1"/>
            </p:cNvSpPr>
            <p:nvPr/>
          </p:nvSpPr>
          <p:spPr bwMode="auto">
            <a:xfrm>
              <a:off x="486" y="2439"/>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AIF / DMA</a:t>
              </a:r>
            </a:p>
          </p:txBody>
        </p:sp>
        <p:sp>
          <p:nvSpPr>
            <p:cNvPr id="110830" name="Rectangle 260"/>
            <p:cNvSpPr>
              <a:spLocks noChangeArrowheads="1"/>
            </p:cNvSpPr>
            <p:nvPr/>
          </p:nvSpPr>
          <p:spPr bwMode="auto">
            <a:xfrm>
              <a:off x="994" y="2439"/>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1" name="Line 261"/>
            <p:cNvSpPr>
              <a:spLocks noChangeShapeType="1"/>
            </p:cNvSpPr>
            <p:nvPr/>
          </p:nvSpPr>
          <p:spPr bwMode="auto">
            <a:xfrm>
              <a:off x="1082" y="2493"/>
              <a:ext cx="796" cy="0"/>
            </a:xfrm>
            <a:prstGeom prst="line">
              <a:avLst/>
            </a:prstGeom>
            <a:noFill/>
            <a:ln w="9525">
              <a:solidFill>
                <a:schemeClr val="tx1"/>
              </a:solidFill>
              <a:round/>
              <a:headEnd/>
              <a:tailEnd type="triangle" w="med" len="med"/>
            </a:ln>
          </p:spPr>
          <p:txBody>
            <a:bodyPr/>
            <a:lstStyle/>
            <a:p>
              <a:endParaRPr lang="en-US"/>
            </a:p>
          </p:txBody>
        </p:sp>
        <p:sp>
          <p:nvSpPr>
            <p:cNvPr id="110832" name="Line 262"/>
            <p:cNvSpPr>
              <a:spLocks noChangeShapeType="1"/>
            </p:cNvSpPr>
            <p:nvPr/>
          </p:nvSpPr>
          <p:spPr bwMode="auto">
            <a:xfrm>
              <a:off x="1068" y="2160"/>
              <a:ext cx="816" cy="0"/>
            </a:xfrm>
            <a:prstGeom prst="line">
              <a:avLst/>
            </a:prstGeom>
            <a:noFill/>
            <a:ln w="9525">
              <a:solidFill>
                <a:schemeClr val="tx1"/>
              </a:solidFill>
              <a:round/>
              <a:headEnd/>
              <a:tailEnd type="triangle" w="med" len="med"/>
            </a:ln>
          </p:spPr>
          <p:txBody>
            <a:bodyPr/>
            <a:lstStyle/>
            <a:p>
              <a:endParaRPr lang="en-US"/>
            </a:p>
          </p:txBody>
        </p:sp>
        <p:sp>
          <p:nvSpPr>
            <p:cNvPr id="110833" name="Line 263"/>
            <p:cNvSpPr>
              <a:spLocks noChangeShapeType="1"/>
            </p:cNvSpPr>
            <p:nvPr/>
          </p:nvSpPr>
          <p:spPr bwMode="auto">
            <a:xfrm>
              <a:off x="1062" y="2274"/>
              <a:ext cx="816" cy="0"/>
            </a:xfrm>
            <a:prstGeom prst="line">
              <a:avLst/>
            </a:prstGeom>
            <a:noFill/>
            <a:ln w="9525">
              <a:solidFill>
                <a:schemeClr val="tx1"/>
              </a:solidFill>
              <a:round/>
              <a:headEnd/>
              <a:tailEnd type="triangle" w="med" len="med"/>
            </a:ln>
          </p:spPr>
          <p:txBody>
            <a:bodyPr/>
            <a:lstStyle/>
            <a:p>
              <a:endParaRPr lang="en-US"/>
            </a:p>
          </p:txBody>
        </p:sp>
        <p:sp>
          <p:nvSpPr>
            <p:cNvPr id="110834" name="Line 264"/>
            <p:cNvSpPr>
              <a:spLocks noChangeShapeType="1"/>
            </p:cNvSpPr>
            <p:nvPr/>
          </p:nvSpPr>
          <p:spPr bwMode="auto">
            <a:xfrm>
              <a:off x="1056" y="2388"/>
              <a:ext cx="816" cy="0"/>
            </a:xfrm>
            <a:prstGeom prst="line">
              <a:avLst/>
            </a:prstGeom>
            <a:noFill/>
            <a:ln w="9525">
              <a:solidFill>
                <a:schemeClr val="tx1"/>
              </a:solidFill>
              <a:round/>
              <a:headEnd/>
              <a:tailEnd type="triangle" w="med" len="med"/>
            </a:ln>
          </p:spPr>
          <p:txBody>
            <a:bodyPr/>
            <a:lstStyle/>
            <a:p>
              <a:endParaRPr lang="en-US"/>
            </a:p>
          </p:txBody>
        </p:sp>
        <p:sp>
          <p:nvSpPr>
            <p:cNvPr id="110835" name="Rectangle 265"/>
            <p:cNvSpPr>
              <a:spLocks noChangeArrowheads="1"/>
            </p:cNvSpPr>
            <p:nvPr/>
          </p:nvSpPr>
          <p:spPr bwMode="auto">
            <a:xfrm>
              <a:off x="486" y="2331"/>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FFTC / DMA</a:t>
              </a:r>
            </a:p>
          </p:txBody>
        </p:sp>
        <p:sp>
          <p:nvSpPr>
            <p:cNvPr id="110836" name="Rectangle 266"/>
            <p:cNvSpPr>
              <a:spLocks noChangeArrowheads="1"/>
            </p:cNvSpPr>
            <p:nvPr/>
          </p:nvSpPr>
          <p:spPr bwMode="auto">
            <a:xfrm>
              <a:off x="994" y="2331"/>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7" name="Rectangle 267"/>
            <p:cNvSpPr>
              <a:spLocks noChangeArrowheads="1"/>
            </p:cNvSpPr>
            <p:nvPr/>
          </p:nvSpPr>
          <p:spPr bwMode="auto">
            <a:xfrm>
              <a:off x="486" y="2223"/>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RAC_BE0,1</a:t>
              </a:r>
            </a:p>
          </p:txBody>
        </p:sp>
        <p:sp>
          <p:nvSpPr>
            <p:cNvPr id="110838" name="Rectangle 268"/>
            <p:cNvSpPr>
              <a:spLocks noChangeArrowheads="1"/>
            </p:cNvSpPr>
            <p:nvPr/>
          </p:nvSpPr>
          <p:spPr bwMode="auto">
            <a:xfrm>
              <a:off x="994" y="2223"/>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39" name="Rectangle 269"/>
            <p:cNvSpPr>
              <a:spLocks noChangeArrowheads="1"/>
            </p:cNvSpPr>
            <p:nvPr/>
          </p:nvSpPr>
          <p:spPr bwMode="auto">
            <a:xfrm>
              <a:off x="486" y="2115"/>
              <a:ext cx="602" cy="96"/>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TAC_FE</a:t>
              </a:r>
            </a:p>
          </p:txBody>
        </p:sp>
        <p:sp>
          <p:nvSpPr>
            <p:cNvPr id="110840" name="Rectangle 270"/>
            <p:cNvSpPr>
              <a:spLocks noChangeArrowheads="1"/>
            </p:cNvSpPr>
            <p:nvPr/>
          </p:nvSpPr>
          <p:spPr bwMode="auto">
            <a:xfrm>
              <a:off x="994" y="2115"/>
              <a:ext cx="86" cy="96"/>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grpSp>
      <p:sp>
        <p:nvSpPr>
          <p:cNvPr id="110731" name="Rectangle 271"/>
          <p:cNvSpPr>
            <a:spLocks noChangeArrowheads="1"/>
          </p:cNvSpPr>
          <p:nvPr/>
        </p:nvSpPr>
        <p:spPr bwMode="auto">
          <a:xfrm>
            <a:off x="3340100" y="2854325"/>
            <a:ext cx="955675" cy="152400"/>
          </a:xfrm>
          <a:prstGeom prst="rect">
            <a:avLst/>
          </a:prstGeom>
          <a:solidFill>
            <a:srgbClr val="DDDDDD"/>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SRIO</a:t>
            </a:r>
          </a:p>
        </p:txBody>
      </p:sp>
      <p:sp>
        <p:nvSpPr>
          <p:cNvPr id="110732" name="Rectangle 272"/>
          <p:cNvSpPr>
            <a:spLocks noChangeArrowheads="1"/>
          </p:cNvSpPr>
          <p:nvPr/>
        </p:nvSpPr>
        <p:spPr bwMode="auto">
          <a:xfrm>
            <a:off x="3349625" y="28543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3" name="Line 273"/>
          <p:cNvSpPr>
            <a:spLocks noChangeShapeType="1"/>
          </p:cNvSpPr>
          <p:nvPr/>
        </p:nvSpPr>
        <p:spPr bwMode="auto">
          <a:xfrm>
            <a:off x="2914650" y="2906713"/>
            <a:ext cx="434975" cy="9525"/>
          </a:xfrm>
          <a:prstGeom prst="line">
            <a:avLst/>
          </a:prstGeom>
          <a:noFill/>
          <a:ln w="9525">
            <a:solidFill>
              <a:schemeClr val="tx1"/>
            </a:solidFill>
            <a:round/>
            <a:headEnd/>
            <a:tailEnd type="triangle" w="med" len="med"/>
          </a:ln>
        </p:spPr>
        <p:txBody>
          <a:bodyPr/>
          <a:lstStyle/>
          <a:p>
            <a:endParaRPr lang="en-US"/>
          </a:p>
        </p:txBody>
      </p:sp>
      <p:sp>
        <p:nvSpPr>
          <p:cNvPr id="110734" name="Rectangle 274"/>
          <p:cNvSpPr>
            <a:spLocks noChangeArrowheads="1"/>
          </p:cNvSpPr>
          <p:nvPr/>
        </p:nvSpPr>
        <p:spPr bwMode="auto">
          <a:xfrm>
            <a:off x="3902075" y="5624513"/>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35" name="Rectangle 275"/>
          <p:cNvSpPr>
            <a:spLocks noChangeArrowheads="1"/>
          </p:cNvSpPr>
          <p:nvPr/>
        </p:nvSpPr>
        <p:spPr bwMode="auto">
          <a:xfrm>
            <a:off x="1609725" y="6238875"/>
            <a:ext cx="457200" cy="619125"/>
          </a:xfrm>
          <a:prstGeom prst="rect">
            <a:avLst/>
          </a:prstGeom>
          <a:solidFill>
            <a:srgbClr val="00FF00"/>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736" name="Line 276"/>
          <p:cNvSpPr>
            <a:spLocks noChangeShapeType="1"/>
          </p:cNvSpPr>
          <p:nvPr/>
        </p:nvSpPr>
        <p:spPr bwMode="auto">
          <a:xfrm>
            <a:off x="2066925" y="6524625"/>
            <a:ext cx="381000" cy="0"/>
          </a:xfrm>
          <a:prstGeom prst="line">
            <a:avLst/>
          </a:prstGeom>
          <a:noFill/>
          <a:ln w="9525">
            <a:solidFill>
              <a:schemeClr val="tx1"/>
            </a:solidFill>
            <a:round/>
            <a:headEnd/>
            <a:tailEnd type="triangle" w="med" len="med"/>
          </a:ln>
        </p:spPr>
        <p:txBody>
          <a:bodyPr/>
          <a:lstStyle/>
          <a:p>
            <a:endParaRPr lang="en-US"/>
          </a:p>
        </p:txBody>
      </p:sp>
      <p:sp>
        <p:nvSpPr>
          <p:cNvPr id="110737" name="Rectangle 284"/>
          <p:cNvSpPr>
            <a:spLocks noChangeArrowheads="1"/>
          </p:cNvSpPr>
          <p:nvPr/>
        </p:nvSpPr>
        <p:spPr bwMode="auto">
          <a:xfrm>
            <a:off x="3024188" y="540702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38" name="Rectangle 285"/>
          <p:cNvSpPr>
            <a:spLocks noChangeArrowheads="1"/>
          </p:cNvSpPr>
          <p:nvPr/>
        </p:nvSpPr>
        <p:spPr bwMode="auto">
          <a:xfrm>
            <a:off x="4025900" y="441007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TCP3d</a:t>
            </a:r>
          </a:p>
        </p:txBody>
      </p:sp>
      <p:sp>
        <p:nvSpPr>
          <p:cNvPr id="110739" name="Rectangle 286"/>
          <p:cNvSpPr>
            <a:spLocks noChangeArrowheads="1"/>
          </p:cNvSpPr>
          <p:nvPr/>
        </p:nvSpPr>
        <p:spPr bwMode="auto">
          <a:xfrm>
            <a:off x="4006850" y="44100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0" name="Line 287"/>
          <p:cNvSpPr>
            <a:spLocks noChangeShapeType="1"/>
          </p:cNvSpPr>
          <p:nvPr/>
        </p:nvSpPr>
        <p:spPr bwMode="auto">
          <a:xfrm>
            <a:off x="2914650" y="4495800"/>
            <a:ext cx="1130300" cy="0"/>
          </a:xfrm>
          <a:prstGeom prst="line">
            <a:avLst/>
          </a:prstGeom>
          <a:noFill/>
          <a:ln w="9525">
            <a:solidFill>
              <a:schemeClr val="tx1"/>
            </a:solidFill>
            <a:round/>
            <a:headEnd/>
            <a:tailEnd type="triangle" w="med" len="med"/>
          </a:ln>
        </p:spPr>
        <p:txBody>
          <a:bodyPr/>
          <a:lstStyle/>
          <a:p>
            <a:endParaRPr lang="en-US"/>
          </a:p>
        </p:txBody>
      </p:sp>
      <p:sp>
        <p:nvSpPr>
          <p:cNvPr id="110741" name="AutoShape 288"/>
          <p:cNvSpPr>
            <a:spLocks noChangeArrowheads="1"/>
          </p:cNvSpPr>
          <p:nvPr/>
        </p:nvSpPr>
        <p:spPr bwMode="auto">
          <a:xfrm>
            <a:off x="3543300" y="44005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2" name="Line 289"/>
          <p:cNvSpPr>
            <a:spLocks noChangeShapeType="1"/>
          </p:cNvSpPr>
          <p:nvPr/>
        </p:nvSpPr>
        <p:spPr bwMode="auto">
          <a:xfrm>
            <a:off x="2924175" y="4305300"/>
            <a:ext cx="1130300" cy="0"/>
          </a:xfrm>
          <a:prstGeom prst="line">
            <a:avLst/>
          </a:prstGeom>
          <a:noFill/>
          <a:ln w="9525">
            <a:solidFill>
              <a:schemeClr val="tx1"/>
            </a:solidFill>
            <a:round/>
            <a:headEnd/>
            <a:tailEnd type="triangle" w="med" len="med"/>
          </a:ln>
        </p:spPr>
        <p:txBody>
          <a:bodyPr/>
          <a:lstStyle/>
          <a:p>
            <a:endParaRPr lang="en-US"/>
          </a:p>
        </p:txBody>
      </p:sp>
      <p:sp>
        <p:nvSpPr>
          <p:cNvPr id="110743" name="AutoShape 290"/>
          <p:cNvSpPr>
            <a:spLocks noChangeArrowheads="1"/>
          </p:cNvSpPr>
          <p:nvPr/>
        </p:nvSpPr>
        <p:spPr bwMode="auto">
          <a:xfrm>
            <a:off x="3552825" y="42100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4" name="Rectangle 291"/>
          <p:cNvSpPr>
            <a:spLocks noChangeArrowheads="1"/>
          </p:cNvSpPr>
          <p:nvPr/>
        </p:nvSpPr>
        <p:spPr bwMode="auto">
          <a:xfrm>
            <a:off x="4035425" y="4210050"/>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TCP3e_W/R</a:t>
            </a:r>
          </a:p>
        </p:txBody>
      </p:sp>
      <p:sp>
        <p:nvSpPr>
          <p:cNvPr id="110745" name="Rectangle 292"/>
          <p:cNvSpPr>
            <a:spLocks noChangeArrowheads="1"/>
          </p:cNvSpPr>
          <p:nvPr/>
        </p:nvSpPr>
        <p:spPr bwMode="auto">
          <a:xfrm>
            <a:off x="4016375" y="4210050"/>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46" name="Line 293"/>
          <p:cNvSpPr>
            <a:spLocks noChangeShapeType="1"/>
          </p:cNvSpPr>
          <p:nvPr/>
        </p:nvSpPr>
        <p:spPr bwMode="auto">
          <a:xfrm>
            <a:off x="2924175" y="5191125"/>
            <a:ext cx="1120775" cy="0"/>
          </a:xfrm>
          <a:prstGeom prst="line">
            <a:avLst/>
          </a:prstGeom>
          <a:noFill/>
          <a:ln w="9525">
            <a:solidFill>
              <a:schemeClr val="tx1"/>
            </a:solidFill>
            <a:round/>
            <a:headEnd/>
            <a:tailEnd type="triangle" w="med" len="med"/>
          </a:ln>
        </p:spPr>
        <p:txBody>
          <a:bodyPr/>
          <a:lstStyle/>
          <a:p>
            <a:endParaRPr lang="en-US"/>
          </a:p>
        </p:txBody>
      </p:sp>
      <p:sp>
        <p:nvSpPr>
          <p:cNvPr id="110747" name="AutoShape 294"/>
          <p:cNvSpPr>
            <a:spLocks noChangeArrowheads="1"/>
          </p:cNvSpPr>
          <p:nvPr/>
        </p:nvSpPr>
        <p:spPr bwMode="auto">
          <a:xfrm>
            <a:off x="3543300" y="508635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rgbClr val="99CCFF"/>
          </a:solidFill>
          <a:ln w="9525">
            <a:solidFill>
              <a:schemeClr val="tx1"/>
            </a:solidFill>
            <a:miter lim="800000"/>
            <a:headEnd/>
            <a:tailEnd/>
          </a:ln>
        </p:spPr>
        <p:txBody>
          <a:bodyPr wrap="none" anchor="ctr"/>
          <a:lstStyle/>
          <a:p>
            <a:endParaRPr lang="en-US"/>
          </a:p>
        </p:txBody>
      </p:sp>
      <p:sp>
        <p:nvSpPr>
          <p:cNvPr id="110748" name="Rectangle 295"/>
          <p:cNvSpPr>
            <a:spLocks noChangeArrowheads="1"/>
          </p:cNvSpPr>
          <p:nvPr/>
        </p:nvSpPr>
        <p:spPr bwMode="auto">
          <a:xfrm>
            <a:off x="2990850" y="5057775"/>
            <a:ext cx="457200" cy="285750"/>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 / 3</a:t>
            </a:r>
          </a:p>
          <a:p>
            <a:pPr algn="ctr"/>
            <a:r>
              <a:rPr lang="en-US" sz="900">
                <a:solidFill>
                  <a:srgbClr val="000000"/>
                </a:solidFill>
                <a:latin typeface="Arial Narrow" pitchFamily="34" charset="0"/>
                <a:cs typeface="Arial" pitchFamily="34" charset="0"/>
              </a:rPr>
              <a:t>128b SCR</a:t>
            </a:r>
          </a:p>
        </p:txBody>
      </p:sp>
      <p:sp>
        <p:nvSpPr>
          <p:cNvPr id="110749" name="Rectangle 296"/>
          <p:cNvSpPr>
            <a:spLocks noChangeArrowheads="1"/>
          </p:cNvSpPr>
          <p:nvPr/>
        </p:nvSpPr>
        <p:spPr bwMode="auto">
          <a:xfrm>
            <a:off x="4035425" y="5114925"/>
            <a:ext cx="708025" cy="152400"/>
          </a:xfrm>
          <a:prstGeom prst="rect">
            <a:avLst/>
          </a:prstGeom>
          <a:solidFill>
            <a:srgbClr val="99CCFF"/>
          </a:solidFill>
          <a:ln w="9525">
            <a:solidFill>
              <a:schemeClr val="tx1"/>
            </a:solidFill>
            <a:miter lim="800000"/>
            <a:headEnd/>
            <a:tailEnd/>
          </a:ln>
        </p:spPr>
        <p:txBody>
          <a:bodyPr wrap="none" anchor="ctr"/>
          <a:lstStyle/>
          <a:p>
            <a:pPr algn="ctr"/>
            <a:r>
              <a:rPr lang="en-US" sz="800">
                <a:solidFill>
                  <a:srgbClr val="000000"/>
                </a:solidFill>
                <a:latin typeface="Arial Narrow" pitchFamily="34" charset="0"/>
                <a:cs typeface="Arial" pitchFamily="34" charset="0"/>
              </a:rPr>
              <a:t>VCP2 (x4)</a:t>
            </a:r>
          </a:p>
        </p:txBody>
      </p:sp>
      <p:sp>
        <p:nvSpPr>
          <p:cNvPr id="110750" name="Rectangle 297"/>
          <p:cNvSpPr>
            <a:spLocks noChangeArrowheads="1"/>
          </p:cNvSpPr>
          <p:nvPr/>
        </p:nvSpPr>
        <p:spPr bwMode="auto">
          <a:xfrm>
            <a:off x="4035425" y="511492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S</a:t>
            </a:r>
          </a:p>
        </p:txBody>
      </p:sp>
      <p:sp>
        <p:nvSpPr>
          <p:cNvPr id="110751" name="AutoShape 298"/>
          <p:cNvSpPr>
            <a:spLocks noChangeArrowheads="1"/>
          </p:cNvSpPr>
          <p:nvPr/>
        </p:nvSpPr>
        <p:spPr bwMode="auto">
          <a:xfrm rot="-5400000">
            <a:off x="2438400" y="19335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2" name="AutoShape 299"/>
          <p:cNvSpPr>
            <a:spLocks noChangeArrowheads="1"/>
          </p:cNvSpPr>
          <p:nvPr/>
        </p:nvSpPr>
        <p:spPr bwMode="auto">
          <a:xfrm rot="5400000" flipH="1">
            <a:off x="2647950" y="19431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53" name="Text Box 300"/>
          <p:cNvSpPr txBox="1">
            <a:spLocks noChangeArrowheads="1"/>
          </p:cNvSpPr>
          <p:nvPr/>
        </p:nvSpPr>
        <p:spPr bwMode="auto">
          <a:xfrm>
            <a:off x="1314450" y="48101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x2</a:t>
            </a:r>
          </a:p>
        </p:txBody>
      </p:sp>
      <p:sp>
        <p:nvSpPr>
          <p:cNvPr id="1559853" name="Rectangle 301"/>
          <p:cNvSpPr>
            <a:spLocks noChangeArrowheads="1"/>
          </p:cNvSpPr>
          <p:nvPr/>
        </p:nvSpPr>
        <p:spPr bwMode="auto">
          <a:xfrm>
            <a:off x="1350963" y="4264025"/>
            <a:ext cx="107791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 TCs</a:t>
            </a:r>
          </a:p>
        </p:txBody>
      </p:sp>
      <p:sp>
        <p:nvSpPr>
          <p:cNvPr id="1559854" name="Freeform 302"/>
          <p:cNvSpPr>
            <a:spLocks/>
          </p:cNvSpPr>
          <p:nvPr/>
        </p:nvSpPr>
        <p:spPr bwMode="auto">
          <a:xfrm>
            <a:off x="2324100" y="4435475"/>
            <a:ext cx="723900" cy="136525"/>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559855" name="Rectangle 303"/>
          <p:cNvSpPr>
            <a:spLocks noChangeArrowheads="1"/>
          </p:cNvSpPr>
          <p:nvPr/>
        </p:nvSpPr>
        <p:spPr bwMode="auto">
          <a:xfrm>
            <a:off x="1128713" y="3949700"/>
            <a:ext cx="1274762" cy="365125"/>
          </a:xfrm>
          <a:prstGeom prst="rect">
            <a:avLst/>
          </a:prstGeom>
          <a:noFill/>
          <a:ln w="9525">
            <a:noFill/>
            <a:miter lim="800000"/>
            <a:headEnd/>
            <a:tailEnd/>
          </a:ln>
        </p:spPr>
        <p:txBody>
          <a:bodyPr wrap="none">
            <a:spAutoFit/>
          </a:bodyPr>
          <a:lstStyle/>
          <a:p>
            <a:pPr algn="ctr"/>
            <a:r>
              <a:rPr lang="en-US" sz="900">
                <a:solidFill>
                  <a:srgbClr val="000000"/>
                </a:solidFill>
                <a:latin typeface="Arial Narrow" pitchFamily="34" charset="0"/>
                <a:cs typeface="Arial" pitchFamily="34" charset="0"/>
              </a:rPr>
              <a:t>Monitors transactions</a:t>
            </a:r>
          </a:p>
          <a:p>
            <a:pPr algn="ctr"/>
            <a:r>
              <a:rPr lang="en-US" sz="900">
                <a:solidFill>
                  <a:srgbClr val="000000"/>
                </a:solidFill>
                <a:latin typeface="Arial Narrow" pitchFamily="34" charset="0"/>
                <a:cs typeface="Arial" pitchFamily="34" charset="0"/>
              </a:rPr>
              <a:t>from AIF,SRIO, Core, TCs</a:t>
            </a:r>
          </a:p>
        </p:txBody>
      </p:sp>
      <p:sp>
        <p:nvSpPr>
          <p:cNvPr id="1559856" name="Freeform 304"/>
          <p:cNvSpPr>
            <a:spLocks/>
          </p:cNvSpPr>
          <p:nvPr/>
        </p:nvSpPr>
        <p:spPr bwMode="auto">
          <a:xfrm>
            <a:off x="2286000" y="4191000"/>
            <a:ext cx="733425" cy="195263"/>
          </a:xfrm>
          <a:custGeom>
            <a:avLst/>
            <a:gdLst>
              <a:gd name="T0" fmla="*/ 0 w 414"/>
              <a:gd name="T1" fmla="*/ 2147483647 h 363"/>
              <a:gd name="T2" fmla="*/ 2147483647 w 414"/>
              <a:gd name="T3" fmla="*/ 2147483647 h 363"/>
              <a:gd name="T4" fmla="*/ 2147483647 w 414"/>
              <a:gd name="T5" fmla="*/ 2147483647 h 363"/>
              <a:gd name="T6" fmla="*/ 2147483647 w 414"/>
              <a:gd name="T7" fmla="*/ 2147483647 h 363"/>
              <a:gd name="T8" fmla="*/ 0 60000 65536"/>
              <a:gd name="T9" fmla="*/ 0 60000 65536"/>
              <a:gd name="T10" fmla="*/ 0 60000 65536"/>
              <a:gd name="T11" fmla="*/ 0 60000 65536"/>
              <a:gd name="T12" fmla="*/ 0 w 414"/>
              <a:gd name="T13" fmla="*/ 0 h 363"/>
              <a:gd name="T14" fmla="*/ 414 w 414"/>
              <a:gd name="T15" fmla="*/ 363 h 363"/>
            </a:gdLst>
            <a:ahLst/>
            <a:cxnLst>
              <a:cxn ang="T8">
                <a:pos x="T0" y="T1"/>
              </a:cxn>
              <a:cxn ang="T9">
                <a:pos x="T2" y="T3"/>
              </a:cxn>
              <a:cxn ang="T10">
                <a:pos x="T4" y="T5"/>
              </a:cxn>
              <a:cxn ang="T11">
                <a:pos x="T6" y="T7"/>
              </a:cxn>
            </a:cxnLst>
            <a:rect l="T12" t="T13" r="T14" b="T15"/>
            <a:pathLst>
              <a:path w="414" h="363">
                <a:moveTo>
                  <a:pt x="0" y="14"/>
                </a:moveTo>
                <a:cubicBezTo>
                  <a:pt x="22" y="21"/>
                  <a:pt x="98" y="0"/>
                  <a:pt x="133" y="51"/>
                </a:cubicBezTo>
                <a:cubicBezTo>
                  <a:pt x="168" y="102"/>
                  <a:pt x="163" y="277"/>
                  <a:pt x="210" y="320"/>
                </a:cubicBezTo>
                <a:cubicBezTo>
                  <a:pt x="257" y="363"/>
                  <a:pt x="372" y="310"/>
                  <a:pt x="414" y="307"/>
                </a:cubicBezTo>
              </a:path>
            </a:pathLst>
          </a:custGeom>
          <a:noFill/>
          <a:ln w="9525">
            <a:solidFill>
              <a:schemeClr val="tx2"/>
            </a:solidFill>
            <a:round/>
            <a:headEnd type="none" w="med" len="med"/>
            <a:tailEnd type="triangle" w="med" len="med"/>
          </a:ln>
        </p:spPr>
        <p:txBody>
          <a:bodyPr/>
          <a:lstStyle/>
          <a:p>
            <a:endParaRPr lang="en-US"/>
          </a:p>
        </p:txBody>
      </p:sp>
      <p:sp>
        <p:nvSpPr>
          <p:cNvPr id="110758" name="Rectangle 308"/>
          <p:cNvSpPr>
            <a:spLocks noChangeArrowheads="1"/>
          </p:cNvSpPr>
          <p:nvPr/>
        </p:nvSpPr>
        <p:spPr bwMode="auto">
          <a:xfrm>
            <a:off x="5319713" y="288290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59" name="Rectangle 309"/>
          <p:cNvSpPr>
            <a:spLocks noChangeArrowheads="1"/>
          </p:cNvSpPr>
          <p:nvPr/>
        </p:nvSpPr>
        <p:spPr bwMode="auto">
          <a:xfrm>
            <a:off x="6591300" y="4514850"/>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Semaphore</a:t>
            </a:r>
          </a:p>
        </p:txBody>
      </p:sp>
      <p:sp>
        <p:nvSpPr>
          <p:cNvPr id="110760" name="Rectangle 310"/>
          <p:cNvSpPr>
            <a:spLocks noChangeArrowheads="1"/>
          </p:cNvSpPr>
          <p:nvPr/>
        </p:nvSpPr>
        <p:spPr bwMode="auto">
          <a:xfrm>
            <a:off x="6572250" y="45148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1" name="Line 311"/>
          <p:cNvSpPr>
            <a:spLocks noChangeShapeType="1"/>
          </p:cNvSpPr>
          <p:nvPr/>
        </p:nvSpPr>
        <p:spPr bwMode="auto">
          <a:xfrm>
            <a:off x="5267325" y="4600575"/>
            <a:ext cx="1304925" cy="0"/>
          </a:xfrm>
          <a:prstGeom prst="line">
            <a:avLst/>
          </a:prstGeom>
          <a:noFill/>
          <a:ln w="9525">
            <a:solidFill>
              <a:schemeClr val="tx1"/>
            </a:solidFill>
            <a:round/>
            <a:headEnd/>
            <a:tailEnd type="triangle" w="med" len="med"/>
          </a:ln>
        </p:spPr>
        <p:txBody>
          <a:bodyPr/>
          <a:lstStyle/>
          <a:p>
            <a:endParaRPr lang="en-US"/>
          </a:p>
        </p:txBody>
      </p:sp>
      <p:sp>
        <p:nvSpPr>
          <p:cNvPr id="1559864" name="Rectangle 312"/>
          <p:cNvSpPr>
            <a:spLocks noChangeArrowheads="1"/>
          </p:cNvSpPr>
          <p:nvPr/>
        </p:nvSpPr>
        <p:spPr bwMode="auto">
          <a:xfrm>
            <a:off x="5619750" y="44735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3" name="Rectangle 313"/>
          <p:cNvSpPr>
            <a:spLocks noChangeArrowheads="1"/>
          </p:cNvSpPr>
          <p:nvPr/>
        </p:nvSpPr>
        <p:spPr bwMode="auto">
          <a:xfrm>
            <a:off x="5338763" y="4473575"/>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4" name="Rectangle 314"/>
          <p:cNvSpPr>
            <a:spLocks noChangeArrowheads="1"/>
          </p:cNvSpPr>
          <p:nvPr/>
        </p:nvSpPr>
        <p:spPr bwMode="auto">
          <a:xfrm>
            <a:off x="6591300" y="4772025"/>
            <a:ext cx="91440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QMSS</a:t>
            </a:r>
          </a:p>
        </p:txBody>
      </p:sp>
      <p:sp>
        <p:nvSpPr>
          <p:cNvPr id="110765" name="Rectangle 315"/>
          <p:cNvSpPr>
            <a:spLocks noChangeArrowheads="1"/>
          </p:cNvSpPr>
          <p:nvPr/>
        </p:nvSpPr>
        <p:spPr bwMode="auto">
          <a:xfrm>
            <a:off x="6572250" y="47720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66" name="Line 316"/>
          <p:cNvSpPr>
            <a:spLocks noChangeShapeType="1"/>
          </p:cNvSpPr>
          <p:nvPr/>
        </p:nvSpPr>
        <p:spPr bwMode="auto">
          <a:xfrm>
            <a:off x="5267325" y="4857750"/>
            <a:ext cx="1304925" cy="0"/>
          </a:xfrm>
          <a:prstGeom prst="line">
            <a:avLst/>
          </a:prstGeom>
          <a:noFill/>
          <a:ln w="9525">
            <a:solidFill>
              <a:schemeClr val="tx1"/>
            </a:solidFill>
            <a:round/>
            <a:headEnd/>
            <a:tailEnd type="triangle" w="med" len="med"/>
          </a:ln>
        </p:spPr>
        <p:txBody>
          <a:bodyPr/>
          <a:lstStyle/>
          <a:p>
            <a:endParaRPr lang="en-US"/>
          </a:p>
        </p:txBody>
      </p:sp>
      <p:sp>
        <p:nvSpPr>
          <p:cNvPr id="1559869" name="Rectangle 317"/>
          <p:cNvSpPr>
            <a:spLocks noChangeArrowheads="1"/>
          </p:cNvSpPr>
          <p:nvPr/>
        </p:nvSpPr>
        <p:spPr bwMode="auto">
          <a:xfrm>
            <a:off x="5619750" y="4730750"/>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10768" name="Rectangle 318"/>
          <p:cNvSpPr>
            <a:spLocks noChangeArrowheads="1"/>
          </p:cNvSpPr>
          <p:nvPr/>
        </p:nvSpPr>
        <p:spPr bwMode="auto">
          <a:xfrm>
            <a:off x="5338763" y="4730750"/>
            <a:ext cx="266700" cy="228600"/>
          </a:xfrm>
          <a:prstGeom prst="rect">
            <a:avLst/>
          </a:prstGeom>
          <a:solidFill>
            <a:srgbClr val="0000FF"/>
          </a:solidFill>
          <a:ln w="9525">
            <a:solidFill>
              <a:schemeClr val="tx1"/>
            </a:solidFill>
            <a:miter lim="800000"/>
            <a:headEnd/>
            <a:tailEnd/>
          </a:ln>
        </p:spPr>
        <p:txBody>
          <a:bodyPr wrap="none" anchor="ctr"/>
          <a:lstStyle/>
          <a:p>
            <a:pPr algn="ctr"/>
            <a:r>
              <a:rPr lang="en-US" sz="1000">
                <a:solidFill>
                  <a:srgbClr val="FFFFFF"/>
                </a:solidFill>
                <a:latin typeface="Arial Narrow" pitchFamily="34" charset="0"/>
                <a:cs typeface="Arial" pitchFamily="34" charset="0"/>
              </a:rPr>
              <a:t>MPU</a:t>
            </a:r>
          </a:p>
        </p:txBody>
      </p:sp>
      <p:sp>
        <p:nvSpPr>
          <p:cNvPr id="110769" name="Freeform 319"/>
          <p:cNvSpPr>
            <a:spLocks/>
          </p:cNvSpPr>
          <p:nvPr/>
        </p:nvSpPr>
        <p:spPr bwMode="auto">
          <a:xfrm>
            <a:off x="6343650" y="4086225"/>
            <a:ext cx="1333500" cy="1390650"/>
          </a:xfrm>
          <a:custGeom>
            <a:avLst/>
            <a:gdLst>
              <a:gd name="T0" fmla="*/ 2147483647 w 840"/>
              <a:gd name="T1" fmla="*/ 0 h 876"/>
              <a:gd name="T2" fmla="*/ 2147483647 w 840"/>
              <a:gd name="T3" fmla="*/ 0 h 876"/>
              <a:gd name="T4" fmla="*/ 2147483647 w 840"/>
              <a:gd name="T5" fmla="*/ 2147483647 h 876"/>
              <a:gd name="T6" fmla="*/ 0 w 840"/>
              <a:gd name="T7" fmla="*/ 2147483647 h 876"/>
              <a:gd name="T8" fmla="*/ 0 w 840"/>
              <a:gd name="T9" fmla="*/ 2147483647 h 876"/>
              <a:gd name="T10" fmla="*/ 2147483647 w 840"/>
              <a:gd name="T11" fmla="*/ 2147483647 h 876"/>
              <a:gd name="T12" fmla="*/ 0 60000 65536"/>
              <a:gd name="T13" fmla="*/ 0 60000 65536"/>
              <a:gd name="T14" fmla="*/ 0 60000 65536"/>
              <a:gd name="T15" fmla="*/ 0 60000 65536"/>
              <a:gd name="T16" fmla="*/ 0 60000 65536"/>
              <a:gd name="T17" fmla="*/ 0 60000 65536"/>
              <a:gd name="T18" fmla="*/ 0 w 840"/>
              <a:gd name="T19" fmla="*/ 0 h 876"/>
              <a:gd name="T20" fmla="*/ 840 w 840"/>
              <a:gd name="T21" fmla="*/ 876 h 876"/>
            </a:gdLst>
            <a:ahLst/>
            <a:cxnLst>
              <a:cxn ang="T12">
                <a:pos x="T0" y="T1"/>
              </a:cxn>
              <a:cxn ang="T13">
                <a:pos x="T2" y="T3"/>
              </a:cxn>
              <a:cxn ang="T14">
                <a:pos x="T4" y="T5"/>
              </a:cxn>
              <a:cxn ang="T15">
                <a:pos x="T6" y="T7"/>
              </a:cxn>
              <a:cxn ang="T16">
                <a:pos x="T8" y="T9"/>
              </a:cxn>
              <a:cxn ang="T17">
                <a:pos x="T10" y="T11"/>
              </a:cxn>
            </a:cxnLst>
            <a:rect l="T18" t="T19" r="T20" b="T21"/>
            <a:pathLst>
              <a:path w="840" h="876">
                <a:moveTo>
                  <a:pt x="600" y="0"/>
                </a:moveTo>
                <a:lnTo>
                  <a:pt x="840" y="0"/>
                </a:lnTo>
                <a:lnTo>
                  <a:pt x="840" y="558"/>
                </a:lnTo>
                <a:lnTo>
                  <a:pt x="0" y="564"/>
                </a:lnTo>
                <a:lnTo>
                  <a:pt x="0" y="876"/>
                </a:lnTo>
                <a:lnTo>
                  <a:pt x="240" y="876"/>
                </a:lnTo>
              </a:path>
            </a:pathLst>
          </a:custGeom>
          <a:noFill/>
          <a:ln w="9525">
            <a:solidFill>
              <a:schemeClr val="tx1"/>
            </a:solidFill>
            <a:round/>
            <a:headEnd type="none" w="med" len="med"/>
            <a:tailEnd type="triangle" w="med" len="med"/>
          </a:ln>
        </p:spPr>
        <p:txBody>
          <a:bodyPr/>
          <a:lstStyle/>
          <a:p>
            <a:endParaRPr lang="en-US"/>
          </a:p>
        </p:txBody>
      </p:sp>
      <p:sp>
        <p:nvSpPr>
          <p:cNvPr id="110770" name="Rectangle 320"/>
          <p:cNvSpPr>
            <a:spLocks noChangeArrowheads="1"/>
          </p:cNvSpPr>
          <p:nvPr/>
        </p:nvSpPr>
        <p:spPr bwMode="auto">
          <a:xfrm>
            <a:off x="5657850" y="2476500"/>
            <a:ext cx="6286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TETB</a:t>
            </a:r>
          </a:p>
        </p:txBody>
      </p:sp>
      <p:sp>
        <p:nvSpPr>
          <p:cNvPr id="110771" name="Rectangle 321"/>
          <p:cNvSpPr>
            <a:spLocks noChangeArrowheads="1"/>
          </p:cNvSpPr>
          <p:nvPr/>
        </p:nvSpPr>
        <p:spPr bwMode="auto">
          <a:xfrm>
            <a:off x="5648325" y="247650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2" name="Rectangle 322"/>
          <p:cNvSpPr>
            <a:spLocks noChangeArrowheads="1"/>
          </p:cNvSpPr>
          <p:nvPr/>
        </p:nvSpPr>
        <p:spPr bwMode="auto">
          <a:xfrm>
            <a:off x="5657850" y="5076825"/>
            <a:ext cx="514350" cy="238125"/>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STM</a:t>
            </a:r>
          </a:p>
          <a:p>
            <a:pPr algn="ctr"/>
            <a:r>
              <a:rPr lang="en-US" sz="900">
                <a:solidFill>
                  <a:srgbClr val="000000"/>
                </a:solidFill>
                <a:latin typeface="Arial Narrow" pitchFamily="34" charset="0"/>
                <a:cs typeface="Arial" pitchFamily="34" charset="0"/>
              </a:rPr>
              <a:t>   TETB</a:t>
            </a:r>
          </a:p>
        </p:txBody>
      </p:sp>
      <p:sp>
        <p:nvSpPr>
          <p:cNvPr id="110773" name="Rectangle 323"/>
          <p:cNvSpPr>
            <a:spLocks noChangeArrowheads="1"/>
          </p:cNvSpPr>
          <p:nvPr/>
        </p:nvSpPr>
        <p:spPr bwMode="auto">
          <a:xfrm>
            <a:off x="5657850" y="5114925"/>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4" name="Line 324"/>
          <p:cNvSpPr>
            <a:spLocks noChangeShapeType="1"/>
          </p:cNvSpPr>
          <p:nvPr/>
        </p:nvSpPr>
        <p:spPr bwMode="auto">
          <a:xfrm>
            <a:off x="5257800" y="5200650"/>
            <a:ext cx="409575" cy="0"/>
          </a:xfrm>
          <a:prstGeom prst="line">
            <a:avLst/>
          </a:prstGeom>
          <a:noFill/>
          <a:ln w="9525">
            <a:solidFill>
              <a:schemeClr val="tx1"/>
            </a:solidFill>
            <a:round/>
            <a:headEnd/>
            <a:tailEnd type="triangle" w="med" len="med"/>
          </a:ln>
        </p:spPr>
        <p:txBody>
          <a:bodyPr/>
          <a:lstStyle/>
          <a:p>
            <a:endParaRPr lang="en-US"/>
          </a:p>
        </p:txBody>
      </p:sp>
      <p:sp>
        <p:nvSpPr>
          <p:cNvPr id="110775" name="Rectangle 325"/>
          <p:cNvSpPr>
            <a:spLocks noChangeArrowheads="1"/>
          </p:cNvSpPr>
          <p:nvPr/>
        </p:nvSpPr>
        <p:spPr bwMode="auto">
          <a:xfrm>
            <a:off x="7715250" y="5048250"/>
            <a:ext cx="895350" cy="152400"/>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DebugSS</a:t>
            </a:r>
          </a:p>
        </p:txBody>
      </p:sp>
      <p:sp>
        <p:nvSpPr>
          <p:cNvPr id="110776" name="Rectangle 326"/>
          <p:cNvSpPr>
            <a:spLocks noChangeArrowheads="1"/>
          </p:cNvSpPr>
          <p:nvPr/>
        </p:nvSpPr>
        <p:spPr bwMode="auto">
          <a:xfrm>
            <a:off x="7686675" y="50482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77" name="Line 327"/>
          <p:cNvSpPr>
            <a:spLocks noChangeShapeType="1"/>
          </p:cNvSpPr>
          <p:nvPr/>
        </p:nvSpPr>
        <p:spPr bwMode="auto">
          <a:xfrm>
            <a:off x="7239000" y="5153025"/>
            <a:ext cx="438150" cy="0"/>
          </a:xfrm>
          <a:prstGeom prst="line">
            <a:avLst/>
          </a:prstGeom>
          <a:noFill/>
          <a:ln w="9525">
            <a:solidFill>
              <a:schemeClr val="tx1"/>
            </a:solidFill>
            <a:round/>
            <a:headEnd/>
            <a:tailEnd type="triangle" w="med" len="med"/>
          </a:ln>
        </p:spPr>
        <p:txBody>
          <a:bodyPr/>
          <a:lstStyle/>
          <a:p>
            <a:endParaRPr lang="en-US"/>
          </a:p>
        </p:txBody>
      </p:sp>
      <p:sp>
        <p:nvSpPr>
          <p:cNvPr id="110778" name="Text Box 328"/>
          <p:cNvSpPr txBox="1">
            <a:spLocks noChangeArrowheads="1"/>
          </p:cNvSpPr>
          <p:nvPr/>
        </p:nvSpPr>
        <p:spPr bwMode="auto">
          <a:xfrm rot="5400000">
            <a:off x="8051006" y="6612732"/>
            <a:ext cx="350837" cy="336550"/>
          </a:xfrm>
          <a:prstGeom prst="rect">
            <a:avLst/>
          </a:prstGeom>
          <a:noFill/>
          <a:ln w="9525">
            <a:noFill/>
            <a:miter lim="800000"/>
            <a:headEnd/>
            <a:tailEnd/>
          </a:ln>
        </p:spPr>
        <p:txBody>
          <a:bodyPr wrap="none">
            <a:spAutoFit/>
          </a:bodyPr>
          <a:lstStyle/>
          <a:p>
            <a:pPr algn="l"/>
            <a:r>
              <a:rPr lang="en-US" sz="1600">
                <a:solidFill>
                  <a:srgbClr val="000000"/>
                </a:solidFill>
                <a:latin typeface="Arial Narrow" pitchFamily="34" charset="0"/>
                <a:cs typeface="Arial" pitchFamily="34" charset="0"/>
              </a:rPr>
              <a:t>…</a:t>
            </a:r>
          </a:p>
        </p:txBody>
      </p:sp>
      <p:sp>
        <p:nvSpPr>
          <p:cNvPr id="110779" name="Text Box 329"/>
          <p:cNvSpPr txBox="1">
            <a:spLocks noChangeArrowheads="1"/>
          </p:cNvSpPr>
          <p:nvPr/>
        </p:nvSpPr>
        <p:spPr bwMode="auto">
          <a:xfrm>
            <a:off x="4756150" y="1757363"/>
            <a:ext cx="669925" cy="274637"/>
          </a:xfrm>
          <a:prstGeom prst="rect">
            <a:avLst/>
          </a:prstGeom>
          <a:noFill/>
          <a:ln w="9525">
            <a:noFill/>
            <a:miter lim="800000"/>
            <a:headEnd/>
            <a:tailEnd/>
          </a:ln>
        </p:spPr>
        <p:txBody>
          <a:bodyPr wrap="none">
            <a:spAutoFit/>
          </a:bodyPr>
          <a:lstStyle/>
          <a:p>
            <a:pPr algn="l"/>
            <a:r>
              <a:rPr lang="en-US" sz="1200" b="1">
                <a:solidFill>
                  <a:srgbClr val="000000"/>
                </a:solidFill>
                <a:latin typeface="Arial Narrow" pitchFamily="34" charset="0"/>
                <a:cs typeface="Arial" pitchFamily="34" charset="0"/>
              </a:rPr>
              <a:t>CONFIG</a:t>
            </a:r>
          </a:p>
        </p:txBody>
      </p:sp>
      <p:sp>
        <p:nvSpPr>
          <p:cNvPr id="110780" name="Rectangle 330"/>
          <p:cNvSpPr>
            <a:spLocks noChangeArrowheads="1"/>
          </p:cNvSpPr>
          <p:nvPr/>
        </p:nvSpPr>
        <p:spPr bwMode="auto">
          <a:xfrm>
            <a:off x="5600700" y="5695950"/>
            <a:ext cx="447675" cy="10477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Write-only</a:t>
            </a:r>
          </a:p>
          <a:p>
            <a:pPr algn="ctr"/>
            <a:r>
              <a:rPr lang="en-US" sz="900">
                <a:solidFill>
                  <a:srgbClr val="000000"/>
                </a:solidFill>
                <a:latin typeface="Arial Narrow" pitchFamily="34" charset="0"/>
                <a:cs typeface="Arial" pitchFamily="34" charset="0"/>
              </a:rPr>
              <a:t>SCR</a:t>
            </a:r>
          </a:p>
        </p:txBody>
      </p:sp>
      <p:sp>
        <p:nvSpPr>
          <p:cNvPr id="110781" name="Rectangle 331"/>
          <p:cNvSpPr>
            <a:spLocks noChangeArrowheads="1"/>
          </p:cNvSpPr>
          <p:nvPr/>
        </p:nvSpPr>
        <p:spPr bwMode="auto">
          <a:xfrm>
            <a:off x="4719638" y="6057900"/>
            <a:ext cx="790575" cy="152400"/>
          </a:xfrm>
          <a:prstGeom prst="rect">
            <a:avLst/>
          </a:prstGeom>
          <a:solidFill>
            <a:srgbClr val="DDDDDD"/>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(x5)</a:t>
            </a:r>
          </a:p>
        </p:txBody>
      </p:sp>
      <p:sp>
        <p:nvSpPr>
          <p:cNvPr id="110782" name="Rectangle 332"/>
          <p:cNvSpPr>
            <a:spLocks noChangeArrowheads="1"/>
          </p:cNvSpPr>
          <p:nvPr/>
        </p:nvSpPr>
        <p:spPr bwMode="auto">
          <a:xfrm>
            <a:off x="5376863" y="6057900"/>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3" name="Rectangle 333"/>
          <p:cNvSpPr>
            <a:spLocks noChangeArrowheads="1"/>
          </p:cNvSpPr>
          <p:nvPr/>
        </p:nvSpPr>
        <p:spPr bwMode="auto">
          <a:xfrm>
            <a:off x="4719638" y="6238875"/>
            <a:ext cx="790575" cy="152400"/>
          </a:xfrm>
          <a:prstGeom prst="rect">
            <a:avLst/>
          </a:prstGeom>
          <a:solidFill>
            <a:srgbClr val="00FF00"/>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(x8)</a:t>
            </a:r>
          </a:p>
        </p:txBody>
      </p:sp>
      <p:sp>
        <p:nvSpPr>
          <p:cNvPr id="110784" name="Rectangle 334"/>
          <p:cNvSpPr>
            <a:spLocks noChangeArrowheads="1"/>
          </p:cNvSpPr>
          <p:nvPr/>
        </p:nvSpPr>
        <p:spPr bwMode="auto">
          <a:xfrm>
            <a:off x="5376863" y="62388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5" name="Rectangle 335"/>
          <p:cNvSpPr>
            <a:spLocks noChangeArrowheads="1"/>
          </p:cNvSpPr>
          <p:nvPr/>
        </p:nvSpPr>
        <p:spPr bwMode="auto">
          <a:xfrm>
            <a:off x="4719638" y="6429375"/>
            <a:ext cx="790575" cy="152400"/>
          </a:xfrm>
          <a:prstGeom prst="rect">
            <a:avLst/>
          </a:prstGeom>
          <a:solidFill>
            <a:srgbClr val="99CCFF"/>
          </a:solidFill>
          <a:ln w="9525">
            <a:solidFill>
              <a:schemeClr val="tx1"/>
            </a:solidFill>
            <a:miter lim="800000"/>
            <a:headEnd/>
            <a:tailEnd/>
          </a:ln>
        </p:spPr>
        <p:txBody>
          <a:bodyPr wrap="none" lIns="0" anchor="ctr"/>
          <a:lstStyle/>
          <a:p>
            <a:pPr algn="l"/>
            <a:r>
              <a:rPr lang="en-US" sz="900">
                <a:solidFill>
                  <a:srgbClr val="000000"/>
                </a:solidFill>
                <a:latin typeface="Arial Narrow" pitchFamily="34" charset="0"/>
                <a:cs typeface="Arial" pitchFamily="34" charset="0"/>
              </a:rPr>
              <a:t>  CP Tracer (x7)</a:t>
            </a:r>
          </a:p>
        </p:txBody>
      </p:sp>
      <p:sp>
        <p:nvSpPr>
          <p:cNvPr id="110786" name="Rectangle 336"/>
          <p:cNvSpPr>
            <a:spLocks noChangeArrowheads="1"/>
          </p:cNvSpPr>
          <p:nvPr/>
        </p:nvSpPr>
        <p:spPr bwMode="auto">
          <a:xfrm>
            <a:off x="5376863" y="6429375"/>
            <a:ext cx="152400" cy="152400"/>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M</a:t>
            </a:r>
          </a:p>
        </p:txBody>
      </p:sp>
      <p:sp>
        <p:nvSpPr>
          <p:cNvPr id="110787" name="Rectangle 337"/>
          <p:cNvSpPr>
            <a:spLocks noChangeArrowheads="1"/>
          </p:cNvSpPr>
          <p:nvPr/>
        </p:nvSpPr>
        <p:spPr bwMode="auto">
          <a:xfrm>
            <a:off x="6143625" y="5848350"/>
            <a:ext cx="466725" cy="866775"/>
          </a:xfrm>
          <a:prstGeom prst="rect">
            <a:avLst/>
          </a:prstGeom>
          <a:solidFill>
            <a:srgbClr val="DDDDDD"/>
          </a:solidFill>
          <a:ln w="9525">
            <a:solidFill>
              <a:schemeClr val="tx1"/>
            </a:solidFill>
            <a:miter lim="800000"/>
            <a:headEnd/>
            <a:tailEnd/>
          </a:ln>
        </p:spPr>
        <p:txBody>
          <a:bodyPr wrap="none"/>
          <a:lstStyle/>
          <a:p>
            <a:pPr algn="ctr"/>
            <a:r>
              <a:rPr lang="en-US" sz="900">
                <a:solidFill>
                  <a:srgbClr val="000000"/>
                </a:solidFill>
                <a:latin typeface="Arial Narrow" pitchFamily="34" charset="0"/>
                <a:cs typeface="Arial" pitchFamily="34" charset="0"/>
              </a:rPr>
              <a:t>DebugSS</a:t>
            </a:r>
          </a:p>
        </p:txBody>
      </p:sp>
      <p:sp>
        <p:nvSpPr>
          <p:cNvPr id="110788" name="Rectangle 338"/>
          <p:cNvSpPr>
            <a:spLocks noChangeArrowheads="1"/>
          </p:cNvSpPr>
          <p:nvPr/>
        </p:nvSpPr>
        <p:spPr bwMode="auto">
          <a:xfrm>
            <a:off x="6219825" y="6153150"/>
            <a:ext cx="361950" cy="142875"/>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STM</a:t>
            </a:r>
          </a:p>
        </p:txBody>
      </p:sp>
      <p:sp>
        <p:nvSpPr>
          <p:cNvPr id="110789" name="Rectangle 339"/>
          <p:cNvSpPr>
            <a:spLocks noChangeArrowheads="1"/>
          </p:cNvSpPr>
          <p:nvPr/>
        </p:nvSpPr>
        <p:spPr bwMode="auto">
          <a:xfrm>
            <a:off x="6219825" y="6562725"/>
            <a:ext cx="361950" cy="133350"/>
          </a:xfrm>
          <a:prstGeom prst="rect">
            <a:avLst/>
          </a:prstGeom>
          <a:solidFill>
            <a:schemeClr val="accent1"/>
          </a:solidFill>
          <a:ln w="9525">
            <a:solidFill>
              <a:schemeClr val="tx1"/>
            </a:solidFill>
            <a:miter lim="800000"/>
            <a:headEnd/>
            <a:tailEnd/>
          </a:ln>
        </p:spPr>
        <p:txBody>
          <a:bodyPr wrap="none" lIns="0" rIns="0" anchor="ctr"/>
          <a:lstStyle/>
          <a:p>
            <a:r>
              <a:rPr lang="en-US" sz="900">
                <a:solidFill>
                  <a:srgbClr val="000000"/>
                </a:solidFill>
                <a:latin typeface="Arial Narrow" pitchFamily="34" charset="0"/>
                <a:cs typeface="Arial" pitchFamily="34" charset="0"/>
              </a:rPr>
              <a:t>TETB</a:t>
            </a:r>
          </a:p>
        </p:txBody>
      </p:sp>
      <p:sp>
        <p:nvSpPr>
          <p:cNvPr id="110790" name="Line 340"/>
          <p:cNvSpPr>
            <a:spLocks noChangeShapeType="1"/>
          </p:cNvSpPr>
          <p:nvPr/>
        </p:nvSpPr>
        <p:spPr bwMode="auto">
          <a:xfrm>
            <a:off x="6410325" y="6296025"/>
            <a:ext cx="0" cy="266700"/>
          </a:xfrm>
          <a:prstGeom prst="line">
            <a:avLst/>
          </a:prstGeom>
          <a:noFill/>
          <a:ln w="9525">
            <a:solidFill>
              <a:schemeClr val="tx1"/>
            </a:solidFill>
            <a:round/>
            <a:headEnd/>
            <a:tailEnd type="triangle" w="med" len="med"/>
          </a:ln>
        </p:spPr>
        <p:txBody>
          <a:bodyPr/>
          <a:lstStyle/>
          <a:p>
            <a:endParaRPr lang="en-US"/>
          </a:p>
        </p:txBody>
      </p:sp>
      <p:sp>
        <p:nvSpPr>
          <p:cNvPr id="110791" name="Rectangle 341"/>
          <p:cNvSpPr>
            <a:spLocks noChangeArrowheads="1"/>
          </p:cNvSpPr>
          <p:nvPr/>
        </p:nvSpPr>
        <p:spPr bwMode="auto">
          <a:xfrm>
            <a:off x="6176963" y="6153150"/>
            <a:ext cx="152400" cy="15240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2" name="Rectangle 342"/>
          <p:cNvSpPr>
            <a:spLocks noChangeArrowheads="1"/>
          </p:cNvSpPr>
          <p:nvPr/>
        </p:nvSpPr>
        <p:spPr bwMode="auto">
          <a:xfrm>
            <a:off x="6176963" y="6562725"/>
            <a:ext cx="133350" cy="133350"/>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sp>
        <p:nvSpPr>
          <p:cNvPr id="110793" name="Line 343"/>
          <p:cNvSpPr>
            <a:spLocks noChangeShapeType="1"/>
          </p:cNvSpPr>
          <p:nvPr/>
        </p:nvSpPr>
        <p:spPr bwMode="auto">
          <a:xfrm>
            <a:off x="5562600" y="6143625"/>
            <a:ext cx="66675" cy="0"/>
          </a:xfrm>
          <a:prstGeom prst="line">
            <a:avLst/>
          </a:prstGeom>
          <a:noFill/>
          <a:ln w="9525">
            <a:solidFill>
              <a:schemeClr val="tx1"/>
            </a:solidFill>
            <a:round/>
            <a:headEnd/>
            <a:tailEnd type="triangle" w="med" len="med"/>
          </a:ln>
        </p:spPr>
        <p:txBody>
          <a:bodyPr/>
          <a:lstStyle/>
          <a:p>
            <a:endParaRPr lang="en-US"/>
          </a:p>
        </p:txBody>
      </p:sp>
      <p:sp>
        <p:nvSpPr>
          <p:cNvPr id="110794" name="Line 344"/>
          <p:cNvSpPr>
            <a:spLocks noChangeShapeType="1"/>
          </p:cNvSpPr>
          <p:nvPr/>
        </p:nvSpPr>
        <p:spPr bwMode="auto">
          <a:xfrm>
            <a:off x="5553075" y="6315075"/>
            <a:ext cx="66675" cy="0"/>
          </a:xfrm>
          <a:prstGeom prst="line">
            <a:avLst/>
          </a:prstGeom>
          <a:noFill/>
          <a:ln w="9525">
            <a:solidFill>
              <a:schemeClr val="tx1"/>
            </a:solidFill>
            <a:round/>
            <a:headEnd/>
            <a:tailEnd type="triangle" w="med" len="med"/>
          </a:ln>
        </p:spPr>
        <p:txBody>
          <a:bodyPr/>
          <a:lstStyle/>
          <a:p>
            <a:endParaRPr lang="en-US"/>
          </a:p>
        </p:txBody>
      </p:sp>
      <p:sp>
        <p:nvSpPr>
          <p:cNvPr id="110795" name="Line 345"/>
          <p:cNvSpPr>
            <a:spLocks noChangeShapeType="1"/>
          </p:cNvSpPr>
          <p:nvPr/>
        </p:nvSpPr>
        <p:spPr bwMode="auto">
          <a:xfrm>
            <a:off x="5543550" y="6486525"/>
            <a:ext cx="66675" cy="0"/>
          </a:xfrm>
          <a:prstGeom prst="line">
            <a:avLst/>
          </a:prstGeom>
          <a:noFill/>
          <a:ln w="9525">
            <a:solidFill>
              <a:schemeClr val="tx1"/>
            </a:solidFill>
            <a:round/>
            <a:headEnd/>
            <a:tailEnd type="triangle" w="med" len="med"/>
          </a:ln>
        </p:spPr>
        <p:txBody>
          <a:bodyPr/>
          <a:lstStyle/>
          <a:p>
            <a:endParaRPr lang="en-US"/>
          </a:p>
        </p:txBody>
      </p:sp>
      <p:sp>
        <p:nvSpPr>
          <p:cNvPr id="110796" name="Line 346"/>
          <p:cNvSpPr>
            <a:spLocks noChangeShapeType="1"/>
          </p:cNvSpPr>
          <p:nvPr/>
        </p:nvSpPr>
        <p:spPr bwMode="auto">
          <a:xfrm>
            <a:off x="6019800" y="6229350"/>
            <a:ext cx="142875" cy="0"/>
          </a:xfrm>
          <a:prstGeom prst="line">
            <a:avLst/>
          </a:prstGeom>
          <a:noFill/>
          <a:ln w="9525">
            <a:solidFill>
              <a:schemeClr val="tx1"/>
            </a:solidFill>
            <a:round/>
            <a:headEnd/>
            <a:tailEnd type="triangle" w="med" len="med"/>
          </a:ln>
        </p:spPr>
        <p:txBody>
          <a:bodyPr/>
          <a:lstStyle/>
          <a:p>
            <a:endParaRPr lang="en-US"/>
          </a:p>
        </p:txBody>
      </p:sp>
      <p:sp>
        <p:nvSpPr>
          <p:cNvPr id="110797" name="AutoShape 347"/>
          <p:cNvSpPr>
            <a:spLocks noChangeArrowheads="1"/>
          </p:cNvSpPr>
          <p:nvPr/>
        </p:nvSpPr>
        <p:spPr bwMode="auto">
          <a:xfrm>
            <a:off x="152400" y="3714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798" name="Text Box 348"/>
          <p:cNvSpPr txBox="1">
            <a:spLocks noChangeArrowheads="1"/>
          </p:cNvSpPr>
          <p:nvPr/>
        </p:nvSpPr>
        <p:spPr bwMode="auto">
          <a:xfrm>
            <a:off x="327025" y="325438"/>
            <a:ext cx="512763"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Bridge</a:t>
            </a:r>
          </a:p>
        </p:txBody>
      </p:sp>
      <p:sp>
        <p:nvSpPr>
          <p:cNvPr id="110799" name="Line 349"/>
          <p:cNvSpPr>
            <a:spLocks noChangeShapeType="1"/>
          </p:cNvSpPr>
          <p:nvPr/>
        </p:nvSpPr>
        <p:spPr bwMode="auto">
          <a:xfrm>
            <a:off x="7286625" y="2809875"/>
            <a:ext cx="228600" cy="0"/>
          </a:xfrm>
          <a:prstGeom prst="line">
            <a:avLst/>
          </a:prstGeom>
          <a:noFill/>
          <a:ln w="9525">
            <a:solidFill>
              <a:schemeClr val="tx1"/>
            </a:solidFill>
            <a:round/>
            <a:headEnd/>
            <a:tailEnd type="triangle" w="med" len="med"/>
          </a:ln>
        </p:spPr>
        <p:txBody>
          <a:bodyPr/>
          <a:lstStyle/>
          <a:p>
            <a:endParaRPr lang="en-US"/>
          </a:p>
        </p:txBody>
      </p:sp>
      <p:sp>
        <p:nvSpPr>
          <p:cNvPr id="110800" name="Line 350"/>
          <p:cNvSpPr>
            <a:spLocks noChangeShapeType="1"/>
          </p:cNvSpPr>
          <p:nvPr/>
        </p:nvSpPr>
        <p:spPr bwMode="auto">
          <a:xfrm>
            <a:off x="7077075" y="2417763"/>
            <a:ext cx="457200" cy="0"/>
          </a:xfrm>
          <a:prstGeom prst="line">
            <a:avLst/>
          </a:prstGeom>
          <a:noFill/>
          <a:ln w="9525">
            <a:solidFill>
              <a:schemeClr val="tx1"/>
            </a:solidFill>
            <a:round/>
            <a:headEnd/>
            <a:tailEnd type="triangle" w="med" len="med"/>
          </a:ln>
        </p:spPr>
        <p:txBody>
          <a:bodyPr/>
          <a:lstStyle/>
          <a:p>
            <a:endParaRPr lang="en-US"/>
          </a:p>
        </p:txBody>
      </p:sp>
      <p:grpSp>
        <p:nvGrpSpPr>
          <p:cNvPr id="1559692" name="Group 351"/>
          <p:cNvGrpSpPr>
            <a:grpSpLocks/>
          </p:cNvGrpSpPr>
          <p:nvPr/>
        </p:nvGrpSpPr>
        <p:grpSpPr bwMode="auto">
          <a:xfrm>
            <a:off x="7539038" y="2333625"/>
            <a:ext cx="914400" cy="152400"/>
            <a:chOff x="4752" y="1680"/>
            <a:chExt cx="576" cy="144"/>
          </a:xfrm>
        </p:grpSpPr>
        <p:sp>
          <p:nvSpPr>
            <p:cNvPr id="110827" name="Rectangle 352"/>
            <p:cNvSpPr>
              <a:spLocks noChangeArrowheads="1"/>
            </p:cNvSpPr>
            <p:nvPr/>
          </p:nvSpPr>
          <p:spPr bwMode="auto">
            <a:xfrm>
              <a:off x="4752" y="1680"/>
              <a:ext cx="576" cy="144"/>
            </a:xfrm>
            <a:prstGeom prst="rect">
              <a:avLst/>
            </a:prstGeom>
            <a:solidFill>
              <a:srgbClr val="99CCFF"/>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(x7)</a:t>
              </a:r>
            </a:p>
          </p:txBody>
        </p:sp>
        <p:sp>
          <p:nvSpPr>
            <p:cNvPr id="110828" name="Rectangle 353"/>
            <p:cNvSpPr>
              <a:spLocks noChangeArrowheads="1"/>
            </p:cNvSpPr>
            <p:nvPr/>
          </p:nvSpPr>
          <p:spPr bwMode="auto">
            <a:xfrm>
              <a:off x="4752" y="1680"/>
              <a:ext cx="96" cy="144"/>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2" name="Line 354"/>
          <p:cNvSpPr>
            <a:spLocks noChangeShapeType="1"/>
          </p:cNvSpPr>
          <p:nvPr/>
        </p:nvSpPr>
        <p:spPr bwMode="auto">
          <a:xfrm>
            <a:off x="7058025" y="2055813"/>
            <a:ext cx="457200" cy="0"/>
          </a:xfrm>
          <a:prstGeom prst="line">
            <a:avLst/>
          </a:prstGeom>
          <a:noFill/>
          <a:ln w="9525">
            <a:solidFill>
              <a:schemeClr val="tx1"/>
            </a:solidFill>
            <a:round/>
            <a:headEnd/>
            <a:tailEnd type="triangle" w="med" len="med"/>
          </a:ln>
        </p:spPr>
        <p:txBody>
          <a:bodyPr/>
          <a:lstStyle/>
          <a:p>
            <a:endParaRPr lang="en-US"/>
          </a:p>
        </p:txBody>
      </p:sp>
      <p:grpSp>
        <p:nvGrpSpPr>
          <p:cNvPr id="1559693" name="Group 355"/>
          <p:cNvGrpSpPr>
            <a:grpSpLocks/>
          </p:cNvGrpSpPr>
          <p:nvPr/>
        </p:nvGrpSpPr>
        <p:grpSpPr bwMode="auto">
          <a:xfrm>
            <a:off x="7519988" y="1971675"/>
            <a:ext cx="914400" cy="152400"/>
            <a:chOff x="4752" y="1680"/>
            <a:chExt cx="576" cy="144"/>
          </a:xfrm>
        </p:grpSpPr>
        <p:sp>
          <p:nvSpPr>
            <p:cNvPr id="110825" name="Rectangle 356"/>
            <p:cNvSpPr>
              <a:spLocks noChangeArrowheads="1"/>
            </p:cNvSpPr>
            <p:nvPr/>
          </p:nvSpPr>
          <p:spPr bwMode="auto">
            <a:xfrm>
              <a:off x="4752" y="1680"/>
              <a:ext cx="576" cy="144"/>
            </a:xfrm>
            <a:prstGeom prst="rect">
              <a:avLst/>
            </a:prstGeom>
            <a:solidFill>
              <a:srgbClr val="DDDDDD"/>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  CP Tracer (x5)</a:t>
              </a:r>
            </a:p>
          </p:txBody>
        </p:sp>
        <p:sp>
          <p:nvSpPr>
            <p:cNvPr id="110826" name="Rectangle 357"/>
            <p:cNvSpPr>
              <a:spLocks noChangeArrowheads="1"/>
            </p:cNvSpPr>
            <p:nvPr/>
          </p:nvSpPr>
          <p:spPr bwMode="auto">
            <a:xfrm>
              <a:off x="4752" y="1680"/>
              <a:ext cx="96" cy="144"/>
            </a:xfrm>
            <a:prstGeom prst="rect">
              <a:avLst/>
            </a:prstGeom>
            <a:solidFill>
              <a:srgbClr val="FFFF00"/>
            </a:solidFill>
            <a:ln w="9525">
              <a:solidFill>
                <a:schemeClr val="tx1"/>
              </a:solidFill>
              <a:miter lim="800000"/>
              <a:headEnd/>
              <a:tailEnd/>
            </a:ln>
          </p:spPr>
          <p:txBody>
            <a:bodyPr wrap="none" anchor="ctr"/>
            <a:lstStyle/>
            <a:p>
              <a:pPr algn="ctr"/>
              <a:r>
                <a:rPr lang="en-US" sz="900">
                  <a:solidFill>
                    <a:srgbClr val="660066"/>
                  </a:solidFill>
                  <a:latin typeface="Arial Narrow" pitchFamily="34" charset="0"/>
                  <a:cs typeface="Arial" pitchFamily="34" charset="0"/>
                </a:rPr>
                <a:t>S</a:t>
              </a:r>
            </a:p>
          </p:txBody>
        </p:sp>
      </p:grpSp>
      <p:sp>
        <p:nvSpPr>
          <p:cNvPr id="110804" name="Text Box 358"/>
          <p:cNvSpPr txBox="1">
            <a:spLocks noChangeArrowheads="1"/>
          </p:cNvSpPr>
          <p:nvPr/>
        </p:nvSpPr>
        <p:spPr bwMode="auto">
          <a:xfrm>
            <a:off x="7219950" y="1876425"/>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x5</a:t>
            </a:r>
          </a:p>
        </p:txBody>
      </p:sp>
      <p:sp>
        <p:nvSpPr>
          <p:cNvPr id="110805" name="Rectangle 359"/>
          <p:cNvSpPr>
            <a:spLocks noChangeArrowheads="1"/>
          </p:cNvSpPr>
          <p:nvPr/>
        </p:nvSpPr>
        <p:spPr bwMode="auto">
          <a:xfrm>
            <a:off x="6838950" y="1800225"/>
            <a:ext cx="457200" cy="2333625"/>
          </a:xfrm>
          <a:prstGeom prst="rect">
            <a:avLst/>
          </a:prstGeom>
          <a:solidFill>
            <a:schemeClr val="bg1"/>
          </a:solidFill>
          <a:ln w="9525">
            <a:solidFill>
              <a:schemeClr val="tx1"/>
            </a:solidFill>
            <a:miter lim="800000"/>
            <a:headEnd/>
            <a:tailEnd/>
          </a:ln>
        </p:spPr>
        <p:txBody>
          <a:bodyPr wrap="none" anchor="ctr"/>
          <a:lstStyle/>
          <a:p>
            <a:pPr algn="ctr"/>
            <a:r>
              <a:rPr lang="en-US" sz="900">
                <a:solidFill>
                  <a:srgbClr val="000000"/>
                </a:solidFill>
                <a:latin typeface="Arial Narrow" pitchFamily="34" charset="0"/>
                <a:cs typeface="Arial" pitchFamily="34" charset="0"/>
              </a:rPr>
              <a:t>CPU/3</a:t>
            </a:r>
          </a:p>
          <a:p>
            <a:pPr algn="ctr"/>
            <a:r>
              <a:rPr lang="en-US" sz="900">
                <a:solidFill>
                  <a:srgbClr val="000000"/>
                </a:solidFill>
                <a:latin typeface="Arial Narrow" pitchFamily="34" charset="0"/>
                <a:cs typeface="Arial" pitchFamily="34" charset="0"/>
              </a:rPr>
              <a:t>32b</a:t>
            </a:r>
          </a:p>
          <a:p>
            <a:pPr algn="ctr"/>
            <a:r>
              <a:rPr lang="en-US" sz="900">
                <a:solidFill>
                  <a:srgbClr val="000000"/>
                </a:solidFill>
                <a:latin typeface="Arial Narrow" pitchFamily="34" charset="0"/>
                <a:cs typeface="Arial" pitchFamily="34" charset="0"/>
              </a:rPr>
              <a:t>TeraNet</a:t>
            </a:r>
          </a:p>
          <a:p>
            <a:pPr algn="ctr"/>
            <a:r>
              <a:rPr lang="en-US" sz="900">
                <a:solidFill>
                  <a:srgbClr val="000000"/>
                </a:solidFill>
                <a:latin typeface="Arial Narrow" pitchFamily="34" charset="0"/>
                <a:cs typeface="Arial" pitchFamily="34" charset="0"/>
              </a:rPr>
              <a:t>SCR</a:t>
            </a:r>
          </a:p>
        </p:txBody>
      </p:sp>
      <p:sp>
        <p:nvSpPr>
          <p:cNvPr id="110806" name="Text Box 360"/>
          <p:cNvSpPr txBox="1">
            <a:spLocks noChangeArrowheads="1"/>
          </p:cNvSpPr>
          <p:nvPr/>
        </p:nvSpPr>
        <p:spPr bwMode="auto">
          <a:xfrm>
            <a:off x="7239000" y="2247900"/>
            <a:ext cx="2619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x7</a:t>
            </a:r>
          </a:p>
        </p:txBody>
      </p:sp>
      <p:sp>
        <p:nvSpPr>
          <p:cNvPr id="110807" name="Rectangle 361"/>
          <p:cNvSpPr>
            <a:spLocks noChangeArrowheads="1"/>
          </p:cNvSpPr>
          <p:nvPr/>
        </p:nvSpPr>
        <p:spPr bwMode="auto">
          <a:xfrm>
            <a:off x="1057275" y="2835275"/>
            <a:ext cx="136525" cy="152400"/>
          </a:xfrm>
          <a:prstGeom prst="rect">
            <a:avLst/>
          </a:prstGeom>
          <a:solidFill>
            <a:schemeClr val="bg1"/>
          </a:solidFill>
          <a:ln w="9525">
            <a:solidFill>
              <a:schemeClr val="tx1"/>
            </a:solidFill>
            <a:miter lim="800000"/>
            <a:headEnd/>
            <a:tailEnd/>
          </a:ln>
        </p:spPr>
        <p:txBody>
          <a:bodyPr wrap="none" anchor="ctr"/>
          <a:lstStyle/>
          <a:p>
            <a:pPr algn="ctr"/>
            <a:r>
              <a:rPr lang="en-US" sz="800">
                <a:solidFill>
                  <a:srgbClr val="660066"/>
                </a:solidFill>
                <a:latin typeface="Arial Narrow" pitchFamily="34" charset="0"/>
                <a:cs typeface="Arial" pitchFamily="34" charset="0"/>
              </a:rPr>
              <a:t>M</a:t>
            </a:r>
          </a:p>
        </p:txBody>
      </p:sp>
      <p:sp>
        <p:nvSpPr>
          <p:cNvPr id="110808" name="Line 362"/>
          <p:cNvSpPr>
            <a:spLocks noChangeShapeType="1"/>
          </p:cNvSpPr>
          <p:nvPr/>
        </p:nvSpPr>
        <p:spPr bwMode="auto">
          <a:xfrm>
            <a:off x="1193800" y="2901950"/>
            <a:ext cx="1263650" cy="0"/>
          </a:xfrm>
          <a:prstGeom prst="line">
            <a:avLst/>
          </a:prstGeom>
          <a:noFill/>
          <a:ln w="9525">
            <a:solidFill>
              <a:schemeClr val="tx1"/>
            </a:solidFill>
            <a:round/>
            <a:headEnd/>
            <a:tailEnd type="triangle" w="med" len="med"/>
          </a:ln>
        </p:spPr>
        <p:txBody>
          <a:bodyPr/>
          <a:lstStyle/>
          <a:p>
            <a:endParaRPr lang="en-US"/>
          </a:p>
        </p:txBody>
      </p:sp>
      <p:sp>
        <p:nvSpPr>
          <p:cNvPr id="110809" name="Line 363"/>
          <p:cNvSpPr>
            <a:spLocks noChangeShapeType="1"/>
          </p:cNvSpPr>
          <p:nvPr/>
        </p:nvSpPr>
        <p:spPr bwMode="auto">
          <a:xfrm>
            <a:off x="2914650" y="3457575"/>
            <a:ext cx="1905000" cy="0"/>
          </a:xfrm>
          <a:prstGeom prst="line">
            <a:avLst/>
          </a:prstGeom>
          <a:noFill/>
          <a:ln w="19050">
            <a:solidFill>
              <a:schemeClr val="tx1"/>
            </a:solidFill>
            <a:round/>
            <a:headEnd/>
            <a:tailEnd type="triangle" w="med" len="med"/>
          </a:ln>
        </p:spPr>
        <p:txBody>
          <a:bodyPr/>
          <a:lstStyle/>
          <a:p>
            <a:endParaRPr lang="en-US"/>
          </a:p>
        </p:txBody>
      </p:sp>
      <p:sp>
        <p:nvSpPr>
          <p:cNvPr id="110810" name="Line 364"/>
          <p:cNvSpPr>
            <a:spLocks noChangeShapeType="1"/>
          </p:cNvSpPr>
          <p:nvPr/>
        </p:nvSpPr>
        <p:spPr bwMode="auto">
          <a:xfrm>
            <a:off x="2924175" y="3667125"/>
            <a:ext cx="1905000" cy="0"/>
          </a:xfrm>
          <a:prstGeom prst="line">
            <a:avLst/>
          </a:prstGeom>
          <a:noFill/>
          <a:ln w="19050">
            <a:solidFill>
              <a:schemeClr val="tx1"/>
            </a:solidFill>
            <a:round/>
            <a:headEnd/>
            <a:tailEnd type="triangle" w="med" len="med"/>
          </a:ln>
        </p:spPr>
        <p:txBody>
          <a:bodyPr/>
          <a:lstStyle/>
          <a:p>
            <a:endParaRPr lang="en-US"/>
          </a:p>
        </p:txBody>
      </p:sp>
      <p:sp>
        <p:nvSpPr>
          <p:cNvPr id="110811" name="AutoShape 365"/>
          <p:cNvSpPr>
            <a:spLocks noChangeArrowheads="1"/>
          </p:cNvSpPr>
          <p:nvPr/>
        </p:nvSpPr>
        <p:spPr bwMode="auto">
          <a:xfrm>
            <a:off x="4371975" y="3124200"/>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2" name="AutoShape 366"/>
          <p:cNvSpPr>
            <a:spLocks noChangeArrowheads="1"/>
          </p:cNvSpPr>
          <p:nvPr/>
        </p:nvSpPr>
        <p:spPr bwMode="auto">
          <a:xfrm>
            <a:off x="4371975" y="332422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3" name="AutoShape 367"/>
          <p:cNvSpPr>
            <a:spLocks noChangeArrowheads="1"/>
          </p:cNvSpPr>
          <p:nvPr/>
        </p:nvSpPr>
        <p:spPr bwMode="auto">
          <a:xfrm>
            <a:off x="4371975" y="3533775"/>
            <a:ext cx="200025" cy="25717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solidFill>
              <a:schemeClr val="tx1"/>
            </a:solidFill>
            <a:miter lim="800000"/>
            <a:headEnd/>
            <a:tailEnd/>
          </a:ln>
        </p:spPr>
        <p:txBody>
          <a:bodyPr wrap="none" anchor="ctr"/>
          <a:lstStyle/>
          <a:p>
            <a:endParaRPr lang="en-US"/>
          </a:p>
        </p:txBody>
      </p:sp>
      <p:sp>
        <p:nvSpPr>
          <p:cNvPr id="110814" name="Text Box 368"/>
          <p:cNvSpPr txBox="1">
            <a:spLocks noChangeArrowheads="1"/>
          </p:cNvSpPr>
          <p:nvPr/>
        </p:nvSpPr>
        <p:spPr bwMode="auto">
          <a:xfrm>
            <a:off x="3914775" y="307657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12</a:t>
            </a:r>
          </a:p>
        </p:txBody>
      </p:sp>
      <p:sp>
        <p:nvSpPr>
          <p:cNvPr id="110815" name="Text Box 369"/>
          <p:cNvSpPr txBox="1">
            <a:spLocks noChangeArrowheads="1"/>
          </p:cNvSpPr>
          <p:nvPr/>
        </p:nvSpPr>
        <p:spPr bwMode="auto">
          <a:xfrm>
            <a:off x="3914775" y="3295650"/>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13</a:t>
            </a:r>
          </a:p>
        </p:txBody>
      </p:sp>
      <p:sp>
        <p:nvSpPr>
          <p:cNvPr id="110816" name="Text Box 370"/>
          <p:cNvSpPr txBox="1">
            <a:spLocks noChangeArrowheads="1"/>
          </p:cNvSpPr>
          <p:nvPr/>
        </p:nvSpPr>
        <p:spPr bwMode="auto">
          <a:xfrm>
            <a:off x="3914775" y="3514725"/>
            <a:ext cx="500063"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Bridge 14</a:t>
            </a:r>
          </a:p>
        </p:txBody>
      </p:sp>
      <p:sp>
        <p:nvSpPr>
          <p:cNvPr id="110817" name="Text Box 371"/>
          <p:cNvSpPr txBox="1">
            <a:spLocks noChangeArrowheads="1"/>
          </p:cNvSpPr>
          <p:nvPr/>
        </p:nvSpPr>
        <p:spPr bwMode="auto">
          <a:xfrm>
            <a:off x="371475" y="1752600"/>
            <a:ext cx="477838"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EDMA_0</a:t>
            </a:r>
          </a:p>
        </p:txBody>
      </p:sp>
      <p:sp>
        <p:nvSpPr>
          <p:cNvPr id="110818" name="Text Box 372"/>
          <p:cNvSpPr txBox="1">
            <a:spLocks noChangeArrowheads="1"/>
          </p:cNvSpPr>
          <p:nvPr/>
        </p:nvSpPr>
        <p:spPr bwMode="auto">
          <a:xfrm>
            <a:off x="552450" y="3924300"/>
            <a:ext cx="539750" cy="198438"/>
          </a:xfrm>
          <a:prstGeom prst="rect">
            <a:avLst/>
          </a:prstGeom>
          <a:noFill/>
          <a:ln w="9525">
            <a:noFill/>
            <a:miter lim="800000"/>
            <a:headEnd/>
            <a:tailEnd/>
          </a:ln>
        </p:spPr>
        <p:txBody>
          <a:bodyPr wrap="none">
            <a:spAutoFit/>
          </a:bodyPr>
          <a:lstStyle/>
          <a:p>
            <a:pPr algn="l"/>
            <a:r>
              <a:rPr lang="en-US" sz="700">
                <a:solidFill>
                  <a:srgbClr val="000000"/>
                </a:solidFill>
                <a:latin typeface="Arial Narrow" pitchFamily="34" charset="0"/>
                <a:cs typeface="Arial" pitchFamily="34" charset="0"/>
              </a:rPr>
              <a:t>EDMA_1,2</a:t>
            </a:r>
          </a:p>
        </p:txBody>
      </p:sp>
      <p:sp>
        <p:nvSpPr>
          <p:cNvPr id="110819" name="Rectangle 373"/>
          <p:cNvSpPr>
            <a:spLocks noChangeArrowheads="1"/>
          </p:cNvSpPr>
          <p:nvPr/>
        </p:nvSpPr>
        <p:spPr bwMode="auto">
          <a:xfrm>
            <a:off x="166688" y="990600"/>
            <a:ext cx="161925" cy="152400"/>
          </a:xfrm>
          <a:prstGeom prst="rect">
            <a:avLst/>
          </a:prstGeom>
          <a:solidFill>
            <a:srgbClr val="FFFF00"/>
          </a:solidFill>
          <a:ln w="9525">
            <a:solidFill>
              <a:schemeClr val="tx1"/>
            </a:solidFill>
            <a:miter lim="800000"/>
            <a:headEnd/>
            <a:tailEnd/>
          </a:ln>
        </p:spPr>
        <p:txBody>
          <a:bodyPr wrap="none" anchor="ctr"/>
          <a:lstStyle/>
          <a:p>
            <a:endParaRPr lang="en-US">
              <a:solidFill>
                <a:srgbClr val="000000"/>
              </a:solidFill>
              <a:cs typeface="Arial" pitchFamily="34" charset="0"/>
            </a:endParaRPr>
          </a:p>
        </p:txBody>
      </p:sp>
      <p:sp>
        <p:nvSpPr>
          <p:cNvPr id="110820" name="Text Box 374"/>
          <p:cNvSpPr txBox="1">
            <a:spLocks noChangeArrowheads="1"/>
          </p:cNvSpPr>
          <p:nvPr/>
        </p:nvSpPr>
        <p:spPr bwMode="auto">
          <a:xfrm>
            <a:off x="312738" y="954088"/>
            <a:ext cx="674687" cy="244475"/>
          </a:xfrm>
          <a:prstGeom prst="rect">
            <a:avLst/>
          </a:prstGeom>
          <a:noFill/>
          <a:ln w="9525">
            <a:noFill/>
            <a:miter lim="800000"/>
            <a:headEnd/>
            <a:tailEnd/>
          </a:ln>
        </p:spPr>
        <p:txBody>
          <a:bodyPr wrap="none">
            <a:spAutoFit/>
          </a:bodyPr>
          <a:lstStyle/>
          <a:p>
            <a:pPr algn="l"/>
            <a:r>
              <a:rPr lang="en-US" sz="1000" b="1">
                <a:solidFill>
                  <a:srgbClr val="000000"/>
                </a:solidFill>
                <a:latin typeface="Arial Narrow" pitchFamily="34" charset="0"/>
                <a:cs typeface="Arial" pitchFamily="34" charset="0"/>
              </a:rPr>
              <a:t>CP Tracer</a:t>
            </a:r>
          </a:p>
        </p:txBody>
      </p:sp>
      <p:sp>
        <p:nvSpPr>
          <p:cNvPr id="1559927" name="Rectangle 375"/>
          <p:cNvSpPr>
            <a:spLocks noChangeArrowheads="1"/>
          </p:cNvSpPr>
          <p:nvPr/>
        </p:nvSpPr>
        <p:spPr bwMode="auto">
          <a:xfrm>
            <a:off x="4781550" y="141922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1559928" name="Rectangle 376"/>
          <p:cNvSpPr>
            <a:spLocks noChangeArrowheads="1"/>
          </p:cNvSpPr>
          <p:nvPr/>
        </p:nvSpPr>
        <p:spPr bwMode="auto">
          <a:xfrm>
            <a:off x="4857750" y="1476375"/>
            <a:ext cx="352425"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8" name="Rectangle 277"/>
          <p:cNvSpPr>
            <a:spLocks noChangeArrowheads="1"/>
          </p:cNvSpPr>
          <p:nvPr/>
        </p:nvSpPr>
        <p:spPr bwMode="auto">
          <a:xfrm>
            <a:off x="3024188" y="416877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
        <p:nvSpPr>
          <p:cNvPr id="379" name="Rectangle 283"/>
          <p:cNvSpPr>
            <a:spLocks noChangeArrowheads="1"/>
          </p:cNvSpPr>
          <p:nvPr/>
        </p:nvSpPr>
        <p:spPr bwMode="auto">
          <a:xfrm>
            <a:off x="3024188" y="4416425"/>
            <a:ext cx="381000" cy="228600"/>
          </a:xfrm>
          <a:prstGeom prst="rect">
            <a:avLst/>
          </a:prstGeom>
          <a:solidFill>
            <a:srgbClr val="FFFF00"/>
          </a:solidFill>
          <a:ln w="9525">
            <a:solidFill>
              <a:schemeClr val="tx1"/>
            </a:solidFill>
            <a:miter lim="800000"/>
            <a:headEnd/>
            <a:tailEnd/>
          </a:ln>
        </p:spPr>
        <p:txBody>
          <a:bodyPr wrap="none" anchor="ctr"/>
          <a:lstStyle/>
          <a:p>
            <a:pPr algn="ctr"/>
            <a:r>
              <a:rPr lang="en-US" sz="1000" b="1">
                <a:solidFill>
                  <a:srgbClr val="000000"/>
                </a:solidFill>
                <a:cs typeface="Arial" pitchFamily="34" charset="0"/>
              </a:rPr>
              <a:t>CPT</a:t>
            </a:r>
          </a:p>
        </p:txBody>
      </p:sp>
    </p:spTree>
    <p:custDataLst>
      <p:tags r:id="rId1"/>
    </p:custData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a:t>
            </a:r>
            <a:endParaRPr lang="en-US" dirty="0"/>
          </a:p>
        </p:txBody>
      </p:sp>
      <p:sp>
        <p:nvSpPr>
          <p:cNvPr id="4" name="Content Placeholder 3"/>
          <p:cNvSpPr>
            <a:spLocks noGrp="1"/>
          </p:cNvSpPr>
          <p:nvPr>
            <p:ph idx="1"/>
          </p:nvPr>
        </p:nvSpPr>
        <p:spPr/>
        <p:txBody>
          <a:bodyPr/>
          <a:lstStyle/>
          <a:p>
            <a:r>
              <a:rPr lang="en-US" sz="2400" dirty="0" smtClean="0"/>
              <a:t>CCS Breakpoint Manager</a:t>
            </a:r>
            <a:endParaRPr lang="en-US" sz="2400" dirty="0"/>
          </a:p>
        </p:txBody>
      </p:sp>
      <p:sp>
        <p:nvSpPr>
          <p:cNvPr id="5" name="Content Placeholder 4"/>
          <p:cNvSpPr>
            <a:spLocks noGrp="1"/>
          </p:cNvSpPr>
          <p:nvPr>
            <p:ph idx="10"/>
          </p:nvPr>
        </p:nvSpPr>
        <p:spPr>
          <a:xfrm>
            <a:off x="4800600" y="990600"/>
            <a:ext cx="4114800" cy="2514600"/>
          </a:xfrm>
        </p:spPr>
        <p:txBody>
          <a:bodyPr/>
          <a:lstStyle/>
          <a:p>
            <a:r>
              <a:rPr lang="en-US" sz="2400" dirty="0" err="1" smtClean="0"/>
              <a:t>CPTracer</a:t>
            </a:r>
            <a:r>
              <a:rPr lang="en-US" sz="2400" dirty="0" smtClean="0"/>
              <a:t> Library (</a:t>
            </a:r>
            <a:r>
              <a:rPr lang="en-US" sz="2400" dirty="0" err="1" smtClean="0"/>
              <a:t>CPTLib</a:t>
            </a:r>
            <a:r>
              <a:rPr lang="en-US" sz="2400" dirty="0" smtClean="0"/>
              <a:t>)</a:t>
            </a:r>
          </a:p>
          <a:p>
            <a:pPr lvl="1"/>
            <a:r>
              <a:rPr lang="en-US" sz="2000" dirty="0" smtClean="0"/>
              <a:t>Use Case based APIs</a:t>
            </a:r>
          </a:p>
          <a:p>
            <a:pPr lvl="1"/>
            <a:r>
              <a:rPr lang="en-US" sz="2000" dirty="0" smtClean="0"/>
              <a:t>Enable/Disable functions allow isolation of Trace Data generation</a:t>
            </a:r>
          </a:p>
          <a:p>
            <a:endParaRPr lang="en-US" sz="2400" dirty="0"/>
          </a:p>
        </p:txBody>
      </p:sp>
      <p:pic>
        <p:nvPicPr>
          <p:cNvPr id="1026" name="Picture 2"/>
          <p:cNvPicPr>
            <a:picLocks noChangeAspect="1" noChangeArrowheads="1"/>
          </p:cNvPicPr>
          <p:nvPr/>
        </p:nvPicPr>
        <p:blipFill>
          <a:blip r:embed="rId3" cstate="print"/>
          <a:srcRect/>
          <a:stretch>
            <a:fillRect/>
          </a:stretch>
        </p:blipFill>
        <p:spPr bwMode="auto">
          <a:xfrm>
            <a:off x="152400" y="1524000"/>
            <a:ext cx="4461395" cy="4008881"/>
          </a:xfrm>
          <a:prstGeom prst="rect">
            <a:avLst/>
          </a:prstGeom>
          <a:noFill/>
          <a:ln w="9525">
            <a:noFill/>
            <a:miter lim="800000"/>
            <a:headEnd/>
            <a:tailEnd/>
          </a:ln>
        </p:spPr>
      </p:pic>
      <p:sp>
        <p:nvSpPr>
          <p:cNvPr id="8" name="TextBox 7"/>
          <p:cNvSpPr txBox="1"/>
          <p:nvPr/>
        </p:nvSpPr>
        <p:spPr>
          <a:xfrm>
            <a:off x="4800600" y="3429000"/>
            <a:ext cx="4114800" cy="1323439"/>
          </a:xfrm>
          <a:prstGeom prst="rect">
            <a:avLst/>
          </a:prstGeom>
          <a:noFill/>
        </p:spPr>
        <p:txBody>
          <a:bodyPr wrap="square" rtlCol="0">
            <a:spAutoFit/>
          </a:bodyPr>
          <a:lstStyle/>
          <a:p>
            <a:pPr algn="ctr"/>
            <a:r>
              <a:rPr lang="en-US" sz="1600" dirty="0" err="1" smtClean="0"/>
              <a:t>CPTLibis</a:t>
            </a:r>
            <a:r>
              <a:rPr lang="en-US" sz="1600" dirty="0" smtClean="0"/>
              <a:t> a component of the </a:t>
            </a:r>
            <a:r>
              <a:rPr lang="en-US" sz="1600" dirty="0" err="1" smtClean="0"/>
              <a:t>CToolsLib</a:t>
            </a:r>
            <a:r>
              <a:rPr lang="en-US" sz="1600" dirty="0" smtClean="0"/>
              <a:t> Family of libraries</a:t>
            </a:r>
          </a:p>
          <a:p>
            <a:pPr algn="ctr"/>
            <a:endParaRPr lang="en-US" sz="1600" dirty="0" smtClean="0"/>
          </a:p>
          <a:p>
            <a:pPr algn="ctr"/>
            <a:r>
              <a:rPr lang="en-US" sz="1600" dirty="0" smtClean="0"/>
              <a:t>Download free via </a:t>
            </a:r>
            <a:r>
              <a:rPr lang="en-US" sz="1600" dirty="0" err="1" smtClean="0"/>
              <a:t>Gforge</a:t>
            </a:r>
            <a:r>
              <a:rPr lang="en-US" sz="1600" dirty="0" smtClean="0"/>
              <a:t>:  </a:t>
            </a:r>
            <a:r>
              <a:rPr lang="en-US" sz="1600" dirty="0" smtClean="0">
                <a:hlinkClick r:id="rId4"/>
              </a:rPr>
              <a:t>https://gforge.ti.com/gf/project/ctoolslib/frs/</a:t>
            </a:r>
            <a:endParaRPr 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CPTracer</a:t>
            </a:r>
            <a:r>
              <a:rPr lang="en-US" dirty="0" smtClean="0"/>
              <a:t> </a:t>
            </a:r>
            <a:r>
              <a:rPr lang="en-US" smtClean="0"/>
              <a:t>Sample Output</a:t>
            </a:r>
            <a:endParaRPr lang="en-US" dirty="0"/>
          </a:p>
        </p:txBody>
      </p:sp>
      <p:pic>
        <p:nvPicPr>
          <p:cNvPr id="7" name="Content Placeholder 6" descr="CPTCCS_CorePac1L2.png"/>
          <p:cNvPicPr>
            <a:picLocks noGrp="1" noChangeAspect="1"/>
          </p:cNvPicPr>
          <p:nvPr>
            <p:ph idx="1"/>
          </p:nvPr>
        </p:nvPicPr>
        <p:blipFill>
          <a:blip r:embed="rId3" cstate="print"/>
          <a:stretch>
            <a:fillRect/>
          </a:stretch>
        </p:blipFill>
        <p:spPr>
          <a:xfrm>
            <a:off x="228600" y="838200"/>
            <a:ext cx="8732678" cy="5257800"/>
          </a:xfrm>
        </p:spPr>
      </p:pic>
      <p:sp>
        <p:nvSpPr>
          <p:cNvPr id="8" name="TextBox 7"/>
          <p:cNvSpPr txBox="1"/>
          <p:nvPr/>
        </p:nvSpPr>
        <p:spPr>
          <a:xfrm>
            <a:off x="533400" y="6096000"/>
            <a:ext cx="8172174" cy="307777"/>
          </a:xfrm>
          <a:prstGeom prst="rect">
            <a:avLst/>
          </a:prstGeom>
          <a:noFill/>
        </p:spPr>
        <p:txBody>
          <a:bodyPr wrap="none" rtlCol="0">
            <a:spAutoFit/>
          </a:bodyPr>
          <a:lstStyle/>
          <a:p>
            <a:r>
              <a:rPr lang="en-US" sz="1400" dirty="0" smtClean="0">
                <a:hlinkClick r:id="rId4"/>
              </a:rPr>
              <a:t>http://processors.wiki.ti.com/index.php/CorePac_1_L2_CPT_-_CCS_setup_XDS560v2_System_Trace_Example</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Triggering</a:t>
            </a:r>
            <a:endParaRPr lang="en-US" dirty="0"/>
          </a:p>
        </p:txBody>
      </p:sp>
      <p:sp>
        <p:nvSpPr>
          <p:cNvPr id="3" name="Content Placeholder 2"/>
          <p:cNvSpPr>
            <a:spLocks noGrp="1"/>
          </p:cNvSpPr>
          <p:nvPr>
            <p:ph idx="1"/>
          </p:nvPr>
        </p:nvSpPr>
        <p:spPr/>
        <p:txBody>
          <a:bodyPr/>
          <a:lstStyle/>
          <a:p>
            <a:r>
              <a:rPr lang="en-US" sz="2800" dirty="0" smtClean="0"/>
              <a:t>Provides a means to propagate debug events from one processor to another.</a:t>
            </a:r>
          </a:p>
          <a:p>
            <a:r>
              <a:rPr lang="en-US" sz="2800" dirty="0" smtClean="0"/>
              <a:t>Other processors can generate actions upon cross trigger</a:t>
            </a:r>
          </a:p>
          <a:p>
            <a:r>
              <a:rPr lang="en-US" sz="2800" dirty="0" smtClean="0"/>
              <a:t>Sample Debug Events</a:t>
            </a:r>
          </a:p>
          <a:p>
            <a:pPr lvl="1"/>
            <a:r>
              <a:rPr lang="en-US" sz="2400" dirty="0" smtClean="0"/>
              <a:t>Processor Entering Debug State</a:t>
            </a:r>
          </a:p>
          <a:p>
            <a:pPr lvl="1"/>
            <a:r>
              <a:rPr lang="en-US" sz="2400" dirty="0" smtClean="0"/>
              <a:t>Watch Point Match</a:t>
            </a:r>
          </a:p>
          <a:p>
            <a:pPr lvl="1"/>
            <a:r>
              <a:rPr lang="en-US" sz="2400" dirty="0" smtClean="0"/>
              <a:t>ETB Full</a:t>
            </a:r>
          </a:p>
          <a:p>
            <a:r>
              <a:rPr lang="en-US" sz="2800" dirty="0" smtClean="0"/>
              <a:t>Sample Debug Actions</a:t>
            </a:r>
          </a:p>
          <a:p>
            <a:pPr lvl="1"/>
            <a:r>
              <a:rPr lang="en-US" sz="2400" dirty="0" smtClean="0"/>
              <a:t>Restart</a:t>
            </a:r>
          </a:p>
          <a:p>
            <a:pPr lvl="1"/>
            <a:r>
              <a:rPr lang="en-US" sz="2400" dirty="0" smtClean="0"/>
              <a:t>Interrupt Request</a:t>
            </a:r>
          </a:p>
          <a:p>
            <a:pPr lvl="1"/>
            <a:r>
              <a:rPr lang="en-US" sz="2400" dirty="0" smtClean="0"/>
              <a:t>Start Trace</a:t>
            </a:r>
          </a:p>
          <a:p>
            <a:pPr lvl="1"/>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3528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Embedded Debug Support</a:t>
            </a:r>
            <a:endParaRPr lang="en-US" sz="3600" dirty="0"/>
          </a:p>
        </p:txBody>
      </p:sp>
      <p:sp>
        <p:nvSpPr>
          <p:cNvPr id="5" name="Content Placeholder 4"/>
          <p:cNvSpPr>
            <a:spLocks noGrp="1"/>
          </p:cNvSpPr>
          <p:nvPr>
            <p:ph idx="1"/>
          </p:nvPr>
        </p:nvSpPr>
        <p:spPr/>
        <p:txBody>
          <a:bodyPr/>
          <a:lstStyle/>
          <a:p>
            <a:r>
              <a:rPr lang="en-US" dirty="0" err="1" smtClean="0"/>
              <a:t>CToolsLib</a:t>
            </a:r>
            <a:r>
              <a:rPr lang="en-US" dirty="0" smtClean="0"/>
              <a:t> – A suite of libraries that can be used for embedding debug elements into an application</a:t>
            </a:r>
          </a:p>
          <a:p>
            <a:pPr lvl="1"/>
            <a:r>
              <a:rPr lang="en-US" dirty="0" err="1" smtClean="0"/>
              <a:t>AETLib</a:t>
            </a:r>
            <a:endParaRPr lang="en-US" dirty="0" smtClean="0"/>
          </a:p>
          <a:p>
            <a:pPr lvl="1"/>
            <a:r>
              <a:rPr lang="en-US" dirty="0" err="1" smtClean="0"/>
              <a:t>ETBLib</a:t>
            </a:r>
            <a:endParaRPr lang="en-US" dirty="0" smtClean="0"/>
          </a:p>
          <a:p>
            <a:pPr lvl="1"/>
            <a:r>
              <a:rPr lang="en-US" dirty="0" err="1" smtClean="0"/>
              <a:t>CPTLib</a:t>
            </a:r>
            <a:endParaRPr lang="en-US" dirty="0" smtClean="0"/>
          </a:p>
          <a:p>
            <a:pPr lvl="1"/>
            <a:r>
              <a:rPr lang="en-US" dirty="0" err="1" smtClean="0"/>
              <a:t>DSPTraceLib</a:t>
            </a:r>
            <a:endParaRPr lang="en-US" dirty="0" smtClean="0"/>
          </a:p>
          <a:p>
            <a:pPr lvl="1"/>
            <a:r>
              <a:rPr lang="en-US" dirty="0" err="1" smtClean="0"/>
              <a:t>STMLib</a:t>
            </a:r>
            <a:endParaRPr lang="en-US" dirty="0" smtClean="0"/>
          </a:p>
          <a:p>
            <a:pPr algn="ctr">
              <a:buNone/>
            </a:pPr>
            <a:r>
              <a:rPr lang="en-US" sz="2000" dirty="0" smtClean="0"/>
              <a:t>Available Free Via </a:t>
            </a:r>
            <a:r>
              <a:rPr lang="en-US" sz="2000" dirty="0" err="1" smtClean="0"/>
              <a:t>GForge</a:t>
            </a:r>
            <a:r>
              <a:rPr lang="en-US" sz="2000" dirty="0" smtClean="0"/>
              <a:t>: </a:t>
            </a:r>
            <a:r>
              <a:rPr lang="en-US" sz="2000" dirty="0" smtClean="0">
                <a:hlinkClick r:id="rId3"/>
              </a:rPr>
              <a:t>https://gforge.ti.com/gf/project/ctoolslib/frs/</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AETLib</a:t>
            </a:r>
            <a:endParaRPr lang="en-US" dirty="0"/>
          </a:p>
        </p:txBody>
      </p:sp>
      <p:sp>
        <p:nvSpPr>
          <p:cNvPr id="6" name="Content Placeholder 5"/>
          <p:cNvSpPr>
            <a:spLocks noGrp="1"/>
          </p:cNvSpPr>
          <p:nvPr>
            <p:ph idx="1"/>
          </p:nvPr>
        </p:nvSpPr>
        <p:spPr/>
        <p:txBody>
          <a:bodyPr/>
          <a:lstStyle/>
          <a:p>
            <a:r>
              <a:rPr lang="en-US" dirty="0" smtClean="0"/>
              <a:t>Provides programmatic access to the Advanced Event Triggering logic</a:t>
            </a:r>
          </a:p>
          <a:p>
            <a:r>
              <a:rPr lang="en-US" dirty="0" smtClean="0"/>
              <a:t>Advantages</a:t>
            </a:r>
          </a:p>
          <a:p>
            <a:pPr lvl="1"/>
            <a:r>
              <a:rPr lang="en-US" dirty="0" smtClean="0"/>
              <a:t>Reuse of limited AET resources (task stack monitoring)</a:t>
            </a:r>
          </a:p>
          <a:p>
            <a:pPr lvl="1"/>
            <a:r>
              <a:rPr lang="en-US" dirty="0" smtClean="0"/>
              <a:t>More granularity for enabling/disabling AET/Trace at specific points of the application</a:t>
            </a:r>
          </a:p>
          <a:p>
            <a:pPr lvl="1"/>
            <a:r>
              <a:rPr lang="en-US" dirty="0" smtClean="0"/>
              <a:t>Capture of Trace data from fielded devices </a:t>
            </a:r>
            <a:br>
              <a:rPr lang="en-US" dirty="0" smtClean="0"/>
            </a:b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ETBLib</a:t>
            </a:r>
            <a:endParaRPr lang="en-US" dirty="0"/>
          </a:p>
        </p:txBody>
      </p:sp>
      <p:sp>
        <p:nvSpPr>
          <p:cNvPr id="3" name="Content Placeholder 2"/>
          <p:cNvSpPr>
            <a:spLocks noGrp="1"/>
          </p:cNvSpPr>
          <p:nvPr>
            <p:ph idx="1"/>
          </p:nvPr>
        </p:nvSpPr>
        <p:spPr/>
        <p:txBody>
          <a:bodyPr/>
          <a:lstStyle/>
          <a:p>
            <a:r>
              <a:rPr lang="en-US" dirty="0" smtClean="0"/>
              <a:t>Provides application access to configuration of the embedded trace buffer</a:t>
            </a:r>
          </a:p>
          <a:p>
            <a:r>
              <a:rPr lang="en-US" dirty="0" smtClean="0"/>
              <a:t>Advantages</a:t>
            </a:r>
          </a:p>
          <a:p>
            <a:pPr lvl="1"/>
            <a:r>
              <a:rPr lang="en-US" dirty="0" smtClean="0"/>
              <a:t>ETB can be configured without Debugger connection</a:t>
            </a:r>
          </a:p>
          <a:p>
            <a:pPr lvl="1"/>
            <a:r>
              <a:rPr lang="en-US" dirty="0" smtClean="0"/>
              <a:t>Dynamic draining of ETB is supported</a:t>
            </a:r>
          </a:p>
          <a:p>
            <a:pPr lvl="2"/>
            <a:r>
              <a:rPr lang="en-US" dirty="0" smtClean="0"/>
              <a:t>Events generated on half full and full</a:t>
            </a:r>
          </a:p>
          <a:p>
            <a:pPr lvl="2"/>
            <a:r>
              <a:rPr lang="en-US" dirty="0" smtClean="0"/>
              <a:t>Data can be moved from ETB into internal memory and passed off via any transport (Ethernet, </a:t>
            </a:r>
            <a:r>
              <a:rPr lang="en-US" dirty="0" err="1" smtClean="0"/>
              <a:t>Srio</a:t>
            </a:r>
            <a:r>
              <a:rPr lang="en-US" dirty="0" smtClean="0"/>
              <a:t>, etc)</a:t>
            </a:r>
          </a:p>
          <a:p>
            <a:pPr lvl="2"/>
            <a:r>
              <a:rPr lang="en-US" dirty="0" smtClean="0"/>
              <a:t>Virtually extend the size of the ETB</a:t>
            </a:r>
          </a:p>
          <a:p>
            <a:pPr lvl="2">
              <a:buNone/>
            </a:pPr>
            <a:endParaRPr lang="en-US" dirty="0" smtClean="0"/>
          </a:p>
          <a:p>
            <a:pPr lvl="1"/>
            <a:endParaRPr lang="en-US" dirty="0"/>
          </a:p>
        </p:txBody>
      </p:sp>
      <p:sp>
        <p:nvSpPr>
          <p:cNvPr id="4" name="Rectangle 3"/>
          <p:cNvSpPr/>
          <p:nvPr/>
        </p:nvSpPr>
        <p:spPr bwMode="auto">
          <a:xfrm>
            <a:off x="381000" y="3581400"/>
            <a:ext cx="8382000" cy="25908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457200" y="4876800"/>
            <a:ext cx="453571" cy="4572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System Trace Libraries</a:t>
            </a:r>
            <a:endParaRPr lang="en-US" dirty="0"/>
          </a:p>
        </p:txBody>
      </p:sp>
      <p:sp>
        <p:nvSpPr>
          <p:cNvPr id="6" name="Content Placeholder 5"/>
          <p:cNvSpPr>
            <a:spLocks noGrp="1"/>
          </p:cNvSpPr>
          <p:nvPr>
            <p:ph idx="1"/>
          </p:nvPr>
        </p:nvSpPr>
        <p:spPr/>
        <p:txBody>
          <a:bodyPr/>
          <a:lstStyle/>
          <a:p>
            <a:r>
              <a:rPr lang="en-US" dirty="0" err="1" smtClean="0"/>
              <a:t>STMLib</a:t>
            </a:r>
            <a:endParaRPr lang="en-US" dirty="0" smtClean="0"/>
          </a:p>
          <a:p>
            <a:pPr lvl="1"/>
            <a:r>
              <a:rPr lang="en-US" dirty="0" smtClean="0"/>
              <a:t>Application Interface to System Trace Software Messages </a:t>
            </a:r>
          </a:p>
          <a:p>
            <a:pPr lvl="1"/>
            <a:r>
              <a:rPr lang="en-US" dirty="0" smtClean="0"/>
              <a:t>Advantages</a:t>
            </a:r>
          </a:p>
          <a:p>
            <a:pPr lvl="2"/>
            <a:r>
              <a:rPr lang="en-US" dirty="0" smtClean="0"/>
              <a:t>Small function overhead </a:t>
            </a:r>
          </a:p>
          <a:p>
            <a:pPr lvl="2"/>
            <a:r>
              <a:rPr lang="en-US" dirty="0" smtClean="0"/>
              <a:t>Real-Time</a:t>
            </a:r>
          </a:p>
          <a:p>
            <a:pPr lvl="2"/>
            <a:r>
              <a:rPr lang="en-US" dirty="0" smtClean="0"/>
              <a:t>System Level Time Stamp</a:t>
            </a:r>
          </a:p>
          <a:p>
            <a:r>
              <a:rPr lang="en-US" dirty="0" err="1" smtClean="0"/>
              <a:t>CPTLib</a:t>
            </a:r>
            <a:endParaRPr lang="en-US" dirty="0" smtClean="0"/>
          </a:p>
          <a:p>
            <a:pPr lvl="1"/>
            <a:r>
              <a:rPr lang="en-US" dirty="0" smtClean="0"/>
              <a:t>Application Interface to Common Platform Tracer Configuration</a:t>
            </a:r>
          </a:p>
          <a:p>
            <a:pPr lvl="1"/>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38862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Multicore System Analyzer(MCSA)</a:t>
            </a:r>
            <a:endParaRPr lang="en-US" dirty="0"/>
          </a:p>
        </p:txBody>
      </p:sp>
      <p:sp>
        <p:nvSpPr>
          <p:cNvPr id="6" name="Content Placeholder 5"/>
          <p:cNvSpPr>
            <a:spLocks noGrp="1"/>
          </p:cNvSpPr>
          <p:nvPr>
            <p:ph idx="1"/>
          </p:nvPr>
        </p:nvSpPr>
        <p:spPr>
          <a:xfrm>
            <a:off x="457200" y="990600"/>
            <a:ext cx="8229600" cy="4876800"/>
          </a:xfrm>
        </p:spPr>
        <p:txBody>
          <a:bodyPr/>
          <a:lstStyle/>
          <a:p>
            <a:r>
              <a:rPr lang="en-US" sz="2800" dirty="0" smtClean="0"/>
              <a:t>Suite of tools providing real-time visibility into performance and behavior of an application.</a:t>
            </a:r>
          </a:p>
          <a:p>
            <a:pPr lvl="1"/>
            <a:r>
              <a:rPr lang="en-US" sz="2400" dirty="0" smtClean="0"/>
              <a:t>Information collected in various ways</a:t>
            </a:r>
          </a:p>
          <a:p>
            <a:r>
              <a:rPr lang="en-US" sz="2800" dirty="0" smtClean="0"/>
              <a:t>Advanced Tooling Features:</a:t>
            </a:r>
          </a:p>
          <a:p>
            <a:pPr lvl="1"/>
            <a:r>
              <a:rPr lang="en-US" sz="2400" dirty="0" smtClean="0"/>
              <a:t>Real-time event monitoring</a:t>
            </a:r>
          </a:p>
          <a:p>
            <a:pPr lvl="1"/>
            <a:r>
              <a:rPr lang="en-US" sz="2400" dirty="0" smtClean="0"/>
              <a:t>Multicore event correlation</a:t>
            </a:r>
          </a:p>
          <a:p>
            <a:pPr lvl="1"/>
            <a:r>
              <a:rPr lang="en-US" sz="2400" dirty="0" smtClean="0"/>
              <a:t>Correlation of software events, hardware events and CPU trace</a:t>
            </a:r>
          </a:p>
          <a:p>
            <a:pPr lvl="1"/>
            <a:r>
              <a:rPr lang="en-US" sz="2400" dirty="0" smtClean="0"/>
              <a:t>Real-time profiling and benchmarking</a:t>
            </a:r>
          </a:p>
          <a:p>
            <a:pPr lvl="1"/>
            <a:r>
              <a:rPr lang="en-US" sz="2400" dirty="0" smtClean="0"/>
              <a:t>Real-time debugging</a:t>
            </a:r>
          </a:p>
          <a:p>
            <a:endParaRPr lang="en-US" sz="2800" dirty="0"/>
          </a:p>
        </p:txBody>
      </p:sp>
      <p:sp>
        <p:nvSpPr>
          <p:cNvPr id="7" name="TextBox 6"/>
          <p:cNvSpPr txBox="1"/>
          <p:nvPr/>
        </p:nvSpPr>
        <p:spPr>
          <a:xfrm>
            <a:off x="1066800" y="5955268"/>
            <a:ext cx="6609245" cy="369332"/>
          </a:xfrm>
          <a:prstGeom prst="rect">
            <a:avLst/>
          </a:prstGeom>
          <a:noFill/>
        </p:spPr>
        <p:txBody>
          <a:bodyPr wrap="none" rtlCol="0">
            <a:spAutoFit/>
          </a:bodyPr>
          <a:lstStyle/>
          <a:p>
            <a:r>
              <a:rPr lang="en-US" dirty="0" smtClean="0">
                <a:hlinkClick r:id="rId3"/>
              </a:rPr>
              <a:t>http://processors.wiki.ti.com/index.php/Multicore_System_Analyzer</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Analysis Features</a:t>
            </a:r>
            <a:endParaRPr lang="en-US" dirty="0"/>
          </a:p>
        </p:txBody>
      </p:sp>
      <p:sp>
        <p:nvSpPr>
          <p:cNvPr id="6" name="Content Placeholder 5"/>
          <p:cNvSpPr>
            <a:spLocks noGrp="1"/>
          </p:cNvSpPr>
          <p:nvPr>
            <p:ph idx="1"/>
          </p:nvPr>
        </p:nvSpPr>
        <p:spPr/>
        <p:txBody>
          <a:bodyPr/>
          <a:lstStyle/>
          <a:p>
            <a:r>
              <a:rPr lang="en-US" sz="2800" dirty="0" smtClean="0"/>
              <a:t>Benchmarking: Finding out how long it takes some action to complete. Includes 'context aware' benchmarking for multi-threaded analysis</a:t>
            </a:r>
          </a:p>
          <a:p>
            <a:r>
              <a:rPr lang="en-US" sz="2800" dirty="0" smtClean="0"/>
              <a:t>CPU and Task Load Monitoring: real-time visibility into how busy your system really is</a:t>
            </a:r>
          </a:p>
          <a:p>
            <a:r>
              <a:rPr lang="en-US" sz="2800" dirty="0" smtClean="0"/>
              <a:t>O/S Execution Monitoring: monitoring task switches and the state of kernel objects such as semaphores</a:t>
            </a:r>
          </a:p>
          <a:p>
            <a:r>
              <a:rPr lang="en-US" sz="2800" dirty="0" smtClean="0"/>
              <a:t>Filtering events</a:t>
            </a:r>
          </a:p>
          <a:p>
            <a:r>
              <a:rPr lang="en-US" sz="2800" dirty="0" smtClean="0"/>
              <a:t>Multicore Event Correlation</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9906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Current/Future Features</a:t>
            </a:r>
            <a:endParaRPr lang="en-US" dirty="0"/>
          </a:p>
        </p:txBody>
      </p:sp>
      <p:sp>
        <p:nvSpPr>
          <p:cNvPr id="8" name="Content Placeholder 7"/>
          <p:cNvSpPr>
            <a:spLocks noGrp="1"/>
          </p:cNvSpPr>
          <p:nvPr>
            <p:ph idx="1"/>
          </p:nvPr>
        </p:nvSpPr>
        <p:spPr>
          <a:xfrm>
            <a:off x="304800" y="1143000"/>
            <a:ext cx="4114800" cy="4114800"/>
          </a:xfrm>
        </p:spPr>
        <p:txBody>
          <a:bodyPr/>
          <a:lstStyle/>
          <a:p>
            <a:r>
              <a:rPr lang="en-US" sz="2400" dirty="0" smtClean="0">
                <a:solidFill>
                  <a:srgbClr val="00B050"/>
                </a:solidFill>
              </a:rPr>
              <a:t>Ethernet Transport</a:t>
            </a:r>
          </a:p>
          <a:p>
            <a:r>
              <a:rPr lang="en-US" sz="2400" dirty="0" smtClean="0">
                <a:solidFill>
                  <a:srgbClr val="00B050"/>
                </a:solidFill>
              </a:rPr>
              <a:t>JTAG Stop-Mode</a:t>
            </a:r>
          </a:p>
          <a:p>
            <a:r>
              <a:rPr lang="en-US" sz="2400" dirty="0" smtClean="0">
                <a:solidFill>
                  <a:srgbClr val="00B050"/>
                </a:solidFill>
              </a:rPr>
              <a:t>JTAG Run-Mode</a:t>
            </a:r>
          </a:p>
          <a:p>
            <a:r>
              <a:rPr lang="en-US" sz="2400" dirty="0" smtClean="0">
                <a:solidFill>
                  <a:srgbClr val="00B050"/>
                </a:solidFill>
              </a:rPr>
              <a:t>Execution Graph</a:t>
            </a:r>
          </a:p>
          <a:p>
            <a:r>
              <a:rPr lang="en-US" sz="2400" dirty="0" smtClean="0">
                <a:solidFill>
                  <a:srgbClr val="00B050"/>
                </a:solidFill>
              </a:rPr>
              <a:t>CPU Load</a:t>
            </a:r>
          </a:p>
          <a:p>
            <a:r>
              <a:rPr lang="en-US" sz="2400" dirty="0" smtClean="0">
                <a:solidFill>
                  <a:srgbClr val="00B050"/>
                </a:solidFill>
              </a:rPr>
              <a:t>Task Load</a:t>
            </a:r>
          </a:p>
          <a:p>
            <a:r>
              <a:rPr lang="en-US" sz="2400" dirty="0" smtClean="0">
                <a:solidFill>
                  <a:srgbClr val="00B050"/>
                </a:solidFill>
              </a:rPr>
              <a:t>Benchmark/Duration</a:t>
            </a:r>
          </a:p>
          <a:p>
            <a:r>
              <a:rPr lang="en-US" sz="2400" dirty="0" smtClean="0">
                <a:solidFill>
                  <a:srgbClr val="00B050"/>
                </a:solidFill>
              </a:rPr>
              <a:t>Context Aware Profile</a:t>
            </a:r>
          </a:p>
          <a:p>
            <a:r>
              <a:rPr lang="en-US" sz="2400" dirty="0" smtClean="0">
                <a:solidFill>
                  <a:srgbClr val="00B050"/>
                </a:solidFill>
              </a:rPr>
              <a:t>Statistics / Count Analysis</a:t>
            </a:r>
            <a:endParaRPr lang="en-US" sz="2400" dirty="0">
              <a:solidFill>
                <a:srgbClr val="00B050"/>
              </a:solidFill>
            </a:endParaRPr>
          </a:p>
        </p:txBody>
      </p:sp>
      <p:sp>
        <p:nvSpPr>
          <p:cNvPr id="9" name="Content Placeholder 8"/>
          <p:cNvSpPr>
            <a:spLocks noGrp="1"/>
          </p:cNvSpPr>
          <p:nvPr>
            <p:ph idx="10"/>
          </p:nvPr>
        </p:nvSpPr>
        <p:spPr>
          <a:xfrm>
            <a:off x="4495800" y="1143000"/>
            <a:ext cx="4343400" cy="4343400"/>
          </a:xfrm>
        </p:spPr>
        <p:txBody>
          <a:bodyPr/>
          <a:lstStyle/>
          <a:p>
            <a:r>
              <a:rPr lang="en-US" sz="2400" dirty="0" smtClean="0">
                <a:solidFill>
                  <a:schemeClr val="accent1"/>
                </a:solidFill>
              </a:rPr>
              <a:t>ETB Draining</a:t>
            </a:r>
          </a:p>
          <a:p>
            <a:r>
              <a:rPr lang="en-US" sz="2400" dirty="0" smtClean="0">
                <a:solidFill>
                  <a:schemeClr val="accent1"/>
                </a:solidFill>
              </a:rPr>
              <a:t>CPU Trace, STM, UIA Correlation</a:t>
            </a:r>
          </a:p>
          <a:p>
            <a:r>
              <a:rPr lang="en-US" sz="2400" dirty="0" smtClean="0">
                <a:solidFill>
                  <a:schemeClr val="accent1"/>
                </a:solidFill>
              </a:rPr>
              <a:t>Logging on Linux</a:t>
            </a:r>
          </a:p>
          <a:p>
            <a:r>
              <a:rPr lang="en-US" sz="2400" dirty="0" err="1" smtClean="0"/>
              <a:t>Realtime</a:t>
            </a:r>
            <a:r>
              <a:rPr lang="en-US" sz="2400" dirty="0" smtClean="0"/>
              <a:t> </a:t>
            </a:r>
            <a:r>
              <a:rPr lang="en-US" sz="2400" dirty="0" err="1" smtClean="0"/>
              <a:t>Config</a:t>
            </a:r>
            <a:r>
              <a:rPr lang="en-US" sz="2400" dirty="0" smtClean="0"/>
              <a:t> &amp; Software Instrumentation Control</a:t>
            </a:r>
          </a:p>
          <a:p>
            <a:r>
              <a:rPr lang="en-US" sz="2400" dirty="0" smtClean="0"/>
              <a:t>USB Transport</a:t>
            </a:r>
          </a:p>
          <a:p>
            <a:r>
              <a:rPr lang="en-US" sz="2400" dirty="0" smtClean="0"/>
              <a:t>STM Transport</a:t>
            </a:r>
          </a:p>
          <a:p>
            <a:r>
              <a:rPr lang="en-US" sz="2400" dirty="0" smtClean="0"/>
              <a:t>Remote Debug</a:t>
            </a:r>
          </a:p>
          <a:p>
            <a:r>
              <a:rPr lang="en-US" sz="2400" dirty="0" smtClean="0"/>
              <a:t>Back Trace</a:t>
            </a:r>
            <a:endParaRPr lang="en-US" sz="2400" dirty="0"/>
          </a:p>
        </p:txBody>
      </p:sp>
      <p:sp>
        <p:nvSpPr>
          <p:cNvPr id="10" name="TextBox 9"/>
          <p:cNvSpPr txBox="1"/>
          <p:nvPr/>
        </p:nvSpPr>
        <p:spPr>
          <a:xfrm>
            <a:off x="1524000" y="762000"/>
            <a:ext cx="899285" cy="369332"/>
          </a:xfrm>
          <a:prstGeom prst="rect">
            <a:avLst/>
          </a:prstGeom>
          <a:noFill/>
        </p:spPr>
        <p:txBody>
          <a:bodyPr wrap="none" rtlCol="0">
            <a:spAutoFit/>
          </a:bodyPr>
          <a:lstStyle/>
          <a:p>
            <a:r>
              <a:rPr lang="en-US" dirty="0" smtClean="0"/>
              <a:t>Current</a:t>
            </a:r>
            <a:endParaRPr lang="en-US" dirty="0"/>
          </a:p>
        </p:txBody>
      </p:sp>
      <p:sp>
        <p:nvSpPr>
          <p:cNvPr id="11" name="TextBox 10"/>
          <p:cNvSpPr txBox="1"/>
          <p:nvPr/>
        </p:nvSpPr>
        <p:spPr>
          <a:xfrm>
            <a:off x="6019800" y="762000"/>
            <a:ext cx="803618" cy="369332"/>
          </a:xfrm>
          <a:prstGeom prst="rect">
            <a:avLst/>
          </a:prstGeom>
          <a:noFill/>
        </p:spPr>
        <p:txBody>
          <a:bodyPr wrap="none" rtlCol="0">
            <a:spAutoFit/>
          </a:bodyPr>
          <a:lstStyle/>
          <a:p>
            <a:r>
              <a:rPr lang="en-US" dirty="0" smtClean="0"/>
              <a:t>Future</a:t>
            </a:r>
            <a:endParaRPr lang="en-US" dirty="0"/>
          </a:p>
        </p:txBody>
      </p:sp>
      <p:sp>
        <p:nvSpPr>
          <p:cNvPr id="12" name="TextBox 11"/>
          <p:cNvSpPr txBox="1"/>
          <p:nvPr/>
        </p:nvSpPr>
        <p:spPr>
          <a:xfrm>
            <a:off x="6400800" y="6019800"/>
            <a:ext cx="2051074" cy="369332"/>
          </a:xfrm>
          <a:prstGeom prst="rect">
            <a:avLst/>
          </a:prstGeom>
          <a:noFill/>
        </p:spPr>
        <p:txBody>
          <a:bodyPr wrap="none" rtlCol="0">
            <a:spAutoFit/>
          </a:bodyPr>
          <a:lstStyle/>
          <a:p>
            <a:r>
              <a:rPr lang="en-US" dirty="0" smtClean="0">
                <a:solidFill>
                  <a:schemeClr val="accent1"/>
                </a:solidFill>
              </a:rPr>
              <a:t>System Analyzer 1.1</a:t>
            </a:r>
            <a:endParaRPr lang="en-US" dirty="0">
              <a:solidFill>
                <a:schemeClr val="accent1"/>
              </a:solidFill>
            </a:endParaRPr>
          </a:p>
        </p:txBody>
      </p:sp>
      <p:sp>
        <p:nvSpPr>
          <p:cNvPr id="13" name="TextBox 12"/>
          <p:cNvSpPr txBox="1"/>
          <p:nvPr/>
        </p:nvSpPr>
        <p:spPr>
          <a:xfrm>
            <a:off x="6407126" y="5726668"/>
            <a:ext cx="2051074" cy="369332"/>
          </a:xfrm>
          <a:prstGeom prst="rect">
            <a:avLst/>
          </a:prstGeom>
          <a:noFill/>
        </p:spPr>
        <p:txBody>
          <a:bodyPr wrap="none" rtlCol="0">
            <a:spAutoFit/>
          </a:bodyPr>
          <a:lstStyle/>
          <a:p>
            <a:r>
              <a:rPr lang="en-US" dirty="0" smtClean="0">
                <a:solidFill>
                  <a:srgbClr val="00B050"/>
                </a:solidFill>
              </a:rPr>
              <a:t>System Analyzer 1.0</a:t>
            </a:r>
            <a:endParaRPr lang="en-US" dirty="0">
              <a:solidFill>
                <a:srgbClr val="00B050"/>
              </a:solidFill>
            </a:endParaRPr>
          </a:p>
        </p:txBody>
      </p:sp>
      <p:sp>
        <p:nvSpPr>
          <p:cNvPr id="14" name="TextBox 13"/>
          <p:cNvSpPr txBox="1"/>
          <p:nvPr/>
        </p:nvSpPr>
        <p:spPr>
          <a:xfrm>
            <a:off x="381000" y="5943600"/>
            <a:ext cx="2035429" cy="369332"/>
          </a:xfrm>
          <a:prstGeom prst="rect">
            <a:avLst/>
          </a:prstGeom>
          <a:noFill/>
        </p:spPr>
        <p:txBody>
          <a:bodyPr wrap="none" rtlCol="0">
            <a:spAutoFit/>
          </a:bodyPr>
          <a:lstStyle/>
          <a:p>
            <a:r>
              <a:rPr lang="en-US" dirty="0" smtClean="0">
                <a:hlinkClick r:id="rId3"/>
              </a:rPr>
              <a:t>MCSA User’s Guide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Architecture Features</a:t>
            </a:r>
            <a:endParaRPr lang="en-US" dirty="0"/>
          </a:p>
        </p:txBody>
      </p:sp>
      <p:sp>
        <p:nvSpPr>
          <p:cNvPr id="3" name="Content Placeholder 2"/>
          <p:cNvSpPr>
            <a:spLocks noGrp="1"/>
          </p:cNvSpPr>
          <p:nvPr>
            <p:ph idx="1"/>
          </p:nvPr>
        </p:nvSpPr>
        <p:spPr/>
        <p:txBody>
          <a:bodyPr/>
          <a:lstStyle/>
          <a:p>
            <a:r>
              <a:rPr lang="en-US" dirty="0" smtClean="0"/>
              <a:t>Advanced Event Triggering</a:t>
            </a:r>
          </a:p>
          <a:p>
            <a:pPr lvl="1"/>
            <a:r>
              <a:rPr lang="en-US" dirty="0" smtClean="0"/>
              <a:t>Hardware Breakpoints/</a:t>
            </a:r>
            <a:r>
              <a:rPr lang="en-US" dirty="0" err="1" smtClean="0"/>
              <a:t>Watchpoints</a:t>
            </a:r>
            <a:endParaRPr lang="en-US" dirty="0" smtClean="0"/>
          </a:p>
          <a:p>
            <a:pPr lvl="1"/>
            <a:r>
              <a:rPr lang="en-US" dirty="0" smtClean="0"/>
              <a:t>Event Monitoring/Counting</a:t>
            </a:r>
          </a:p>
          <a:p>
            <a:pPr lvl="1"/>
            <a:r>
              <a:rPr lang="en-US" dirty="0" smtClean="0"/>
              <a:t>Core Trace Control</a:t>
            </a:r>
          </a:p>
          <a:p>
            <a:r>
              <a:rPr lang="en-US" dirty="0" smtClean="0"/>
              <a:t>DSP Core Trace</a:t>
            </a:r>
          </a:p>
          <a:p>
            <a:pPr lvl="1"/>
            <a:r>
              <a:rPr lang="en-US" dirty="0" smtClean="0"/>
              <a:t>Export Program, Timing, Data, Event Info</a:t>
            </a:r>
          </a:p>
          <a:p>
            <a:r>
              <a:rPr lang="en-US" dirty="0" smtClean="0"/>
              <a:t>System Trace  </a:t>
            </a:r>
          </a:p>
          <a:p>
            <a:pPr lvl="1"/>
            <a:r>
              <a:rPr lang="en-US" dirty="0" smtClean="0"/>
              <a:t>Export Bus Statistics and Events  (CP Tracer)</a:t>
            </a:r>
          </a:p>
          <a:p>
            <a:pPr lvl="1"/>
            <a:r>
              <a:rPr lang="en-US" dirty="0" smtClean="0"/>
              <a:t>Export Software Messages </a:t>
            </a:r>
          </a:p>
          <a:p>
            <a:r>
              <a:rPr lang="en-US" dirty="0" smtClean="0"/>
              <a:t>Cross Triggering</a:t>
            </a:r>
          </a:p>
          <a:p>
            <a:pPr lvl="1"/>
            <a:endParaRPr lang="en-US" dirty="0"/>
          </a:p>
        </p:txBody>
      </p:sp>
      <p:sp>
        <p:nvSpPr>
          <p:cNvPr id="4" name="Rectangle 3"/>
          <p:cNvSpPr/>
          <p:nvPr/>
        </p:nvSpPr>
        <p:spPr bwMode="auto">
          <a:xfrm>
            <a:off x="228600" y="4191000"/>
            <a:ext cx="8458200" cy="16764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7" name="Picture 6" descr="Keystone.png"/>
          <p:cNvPicPr>
            <a:picLocks noChangeAspect="1"/>
          </p:cNvPicPr>
          <p:nvPr/>
        </p:nvPicPr>
        <p:blipFill>
          <a:blip r:embed="rId3" cstate="print"/>
          <a:stretch>
            <a:fillRect/>
          </a:stretch>
        </p:blipFill>
        <p:spPr>
          <a:xfrm>
            <a:off x="7848600" y="4267200"/>
            <a:ext cx="755952" cy="7620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Trace Data Capture Mechanisms</a:t>
            </a:r>
            <a:endParaRPr lang="en-US" dirty="0"/>
          </a:p>
        </p:txBody>
      </p:sp>
      <p:sp>
        <p:nvSpPr>
          <p:cNvPr id="3" name="Content Placeholder 2"/>
          <p:cNvSpPr>
            <a:spLocks noGrp="1"/>
          </p:cNvSpPr>
          <p:nvPr>
            <p:ph idx="1"/>
          </p:nvPr>
        </p:nvSpPr>
        <p:spPr>
          <a:xfrm>
            <a:off x="457200" y="990600"/>
            <a:ext cx="8229600" cy="4267200"/>
          </a:xfrm>
        </p:spPr>
        <p:txBody>
          <a:bodyPr/>
          <a:lstStyle/>
          <a:p>
            <a:r>
              <a:rPr lang="en-US" sz="2800" dirty="0" smtClean="0"/>
              <a:t>DSP Core Trace</a:t>
            </a:r>
          </a:p>
          <a:p>
            <a:pPr lvl="1"/>
            <a:r>
              <a:rPr lang="en-US" sz="2400" dirty="0" smtClean="0"/>
              <a:t>Debug Port EMU pins (11) for export to an external receiver*</a:t>
            </a:r>
          </a:p>
          <a:p>
            <a:pPr lvl="1"/>
            <a:r>
              <a:rPr lang="en-US" sz="2400" dirty="0" smtClean="0"/>
              <a:t>Dedicated TI Embedded Trace Buffer (TETB)</a:t>
            </a:r>
          </a:p>
          <a:p>
            <a:pPr lvl="2"/>
            <a:r>
              <a:rPr lang="en-US" sz="2000" dirty="0" smtClean="0"/>
              <a:t> 4KB on each core</a:t>
            </a:r>
          </a:p>
          <a:p>
            <a:pPr lvl="2"/>
            <a:endParaRPr lang="en-US" sz="2000" dirty="0" smtClean="0"/>
          </a:p>
          <a:p>
            <a:r>
              <a:rPr lang="en-US" sz="2800" dirty="0" smtClean="0"/>
              <a:t>System Trace</a:t>
            </a:r>
          </a:p>
          <a:p>
            <a:pPr lvl="1"/>
            <a:r>
              <a:rPr lang="en-US" sz="2400" dirty="0" smtClean="0"/>
              <a:t>Debug Port EMU pins  (4)for export to an external receiver*</a:t>
            </a:r>
          </a:p>
          <a:p>
            <a:pPr lvl="1"/>
            <a:r>
              <a:rPr lang="en-US" sz="2400" dirty="0" smtClean="0"/>
              <a:t>System Level TI Embedded Trace Buffer (TETB)</a:t>
            </a:r>
          </a:p>
          <a:p>
            <a:pPr lvl="2"/>
            <a:r>
              <a:rPr lang="en-US" sz="2000" dirty="0" smtClean="0"/>
              <a:t>32KB per device</a:t>
            </a:r>
            <a:endParaRPr lang="en-US" sz="2000" dirty="0"/>
          </a:p>
        </p:txBody>
      </p:sp>
      <p:sp>
        <p:nvSpPr>
          <p:cNvPr id="4" name="Rectangle 3"/>
          <p:cNvSpPr/>
          <p:nvPr/>
        </p:nvSpPr>
        <p:spPr bwMode="auto">
          <a:xfrm>
            <a:off x="381000" y="3276600"/>
            <a:ext cx="8458200" cy="2133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5" name="Picture 4" descr="Keystone.png"/>
          <p:cNvPicPr>
            <a:picLocks noChangeAspect="1"/>
          </p:cNvPicPr>
          <p:nvPr/>
        </p:nvPicPr>
        <p:blipFill>
          <a:blip r:embed="rId3" cstate="print"/>
          <a:stretch>
            <a:fillRect/>
          </a:stretch>
        </p:blipFill>
        <p:spPr>
          <a:xfrm>
            <a:off x="8229600" y="2819400"/>
            <a:ext cx="529166" cy="533400"/>
          </a:xfrm>
          <a:prstGeom prst="rect">
            <a:avLst/>
          </a:prstGeom>
        </p:spPr>
      </p:pic>
      <p:sp>
        <p:nvSpPr>
          <p:cNvPr id="7" name="Rectangle 6"/>
          <p:cNvSpPr/>
          <p:nvPr/>
        </p:nvSpPr>
        <p:spPr bwMode="auto">
          <a:xfrm>
            <a:off x="5791200" y="1905000"/>
            <a:ext cx="1295400" cy="45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4" cstate="print"/>
          <a:stretch>
            <a:fillRect/>
          </a:stretch>
        </p:blipFill>
        <p:spPr>
          <a:xfrm>
            <a:off x="6705600" y="1981200"/>
            <a:ext cx="304800" cy="307239"/>
          </a:xfrm>
          <a:prstGeom prst="rect">
            <a:avLst/>
          </a:prstGeom>
        </p:spPr>
      </p:pic>
      <p:sp>
        <p:nvSpPr>
          <p:cNvPr id="9" name="TextBox 8"/>
          <p:cNvSpPr txBox="1"/>
          <p:nvPr/>
        </p:nvSpPr>
        <p:spPr>
          <a:xfrm>
            <a:off x="2590800" y="6019800"/>
            <a:ext cx="3962400" cy="369332"/>
          </a:xfrm>
          <a:prstGeom prst="rect">
            <a:avLst/>
          </a:prstGeom>
          <a:noFill/>
        </p:spPr>
        <p:txBody>
          <a:bodyPr wrap="square" rtlCol="0">
            <a:spAutoFit/>
          </a:bodyPr>
          <a:lstStyle/>
          <a:p>
            <a:pPr algn="ctr"/>
            <a:r>
              <a:rPr lang="en-US" dirty="0" smtClean="0"/>
              <a:t>* XDS560v2 Pro = 2GB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Trace Buffer (TETB)</a:t>
            </a:r>
            <a:endParaRPr lang="en-US" dirty="0"/>
          </a:p>
        </p:txBody>
      </p:sp>
      <p:sp>
        <p:nvSpPr>
          <p:cNvPr id="3" name="Content Placeholder 2"/>
          <p:cNvSpPr>
            <a:spLocks noGrp="1"/>
          </p:cNvSpPr>
          <p:nvPr>
            <p:ph idx="1"/>
          </p:nvPr>
        </p:nvSpPr>
        <p:spPr>
          <a:xfrm>
            <a:off x="457200" y="990600"/>
            <a:ext cx="8229600" cy="3810000"/>
          </a:xfrm>
        </p:spPr>
        <p:txBody>
          <a:bodyPr/>
          <a:lstStyle/>
          <a:p>
            <a:r>
              <a:rPr lang="en-US" dirty="0" smtClean="0"/>
              <a:t>Can be optionally drained “on the fly” to L2, shared, or external memories</a:t>
            </a:r>
          </a:p>
          <a:p>
            <a:r>
              <a:rPr lang="en-US" dirty="0" smtClean="0"/>
              <a:t>Can trigger event on ½ full status or full status</a:t>
            </a:r>
          </a:p>
          <a:p>
            <a:r>
              <a:rPr lang="en-US" dirty="0" smtClean="0"/>
              <a:t>Advantages</a:t>
            </a:r>
          </a:p>
          <a:p>
            <a:pPr lvl="1"/>
            <a:r>
              <a:rPr lang="en-US" dirty="0" smtClean="0"/>
              <a:t>Virtually extends the limited ETB size</a:t>
            </a:r>
          </a:p>
          <a:p>
            <a:pPr lvl="1"/>
            <a:r>
              <a:rPr lang="en-US" dirty="0" smtClean="0"/>
              <a:t>Data can be streamed from the device via Ethernet or any other transport</a:t>
            </a:r>
          </a:p>
          <a:p>
            <a:pPr lvl="1"/>
            <a:endParaRPr lang="en-US" dirty="0" smtClean="0"/>
          </a:p>
          <a:p>
            <a:pPr lvl="1">
              <a:buNone/>
            </a:pPr>
            <a:endParaRPr lang="en-US" dirty="0" smtClean="0"/>
          </a:p>
        </p:txBody>
      </p:sp>
      <p:sp>
        <p:nvSpPr>
          <p:cNvPr id="5" name="Rectangle 4"/>
          <p:cNvSpPr/>
          <p:nvPr/>
        </p:nvSpPr>
        <p:spPr bwMode="auto">
          <a:xfrm>
            <a:off x="381000" y="914400"/>
            <a:ext cx="8458200" cy="42672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6" name="Picture 5" descr="Keystone.png"/>
          <p:cNvPicPr>
            <a:picLocks noChangeAspect="1"/>
          </p:cNvPicPr>
          <p:nvPr/>
        </p:nvPicPr>
        <p:blipFill>
          <a:blip r:embed="rId3" cstate="print"/>
          <a:stretch>
            <a:fillRect/>
          </a:stretch>
        </p:blipFill>
        <p:spPr>
          <a:xfrm>
            <a:off x="8001000" y="4267200"/>
            <a:ext cx="755952" cy="762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Subsystem</a:t>
            </a:r>
            <a:endParaRPr lang="en-US" dirty="0"/>
          </a:p>
        </p:txBody>
      </p:sp>
      <p:sp>
        <p:nvSpPr>
          <p:cNvPr id="74" name="Rectangle 73"/>
          <p:cNvSpPr/>
          <p:nvPr/>
        </p:nvSpPr>
        <p:spPr bwMode="auto">
          <a:xfrm>
            <a:off x="4800600" y="914400"/>
            <a:ext cx="2895600" cy="419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Debug Subsystem</a:t>
            </a:r>
          </a:p>
        </p:txBody>
      </p:sp>
      <p:sp>
        <p:nvSpPr>
          <p:cNvPr id="75" name="Rectangle 74"/>
          <p:cNvSpPr/>
          <p:nvPr/>
        </p:nvSpPr>
        <p:spPr bwMode="auto">
          <a:xfrm>
            <a:off x="5791200" y="1981200"/>
            <a:ext cx="12192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p:txBody>
      </p:sp>
      <p:sp>
        <p:nvSpPr>
          <p:cNvPr id="76" name="Rectangle 75"/>
          <p:cNvSpPr/>
          <p:nvPr/>
        </p:nvSpPr>
        <p:spPr bwMode="auto">
          <a:xfrm>
            <a:off x="6019800" y="3352800"/>
            <a:ext cx="762000" cy="1600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rPr>
              <a:t>Debug Port</a:t>
            </a:r>
          </a:p>
        </p:txBody>
      </p:sp>
      <p:sp>
        <p:nvSpPr>
          <p:cNvPr id="77" name="Rectangle 76"/>
          <p:cNvSpPr/>
          <p:nvPr/>
        </p:nvSpPr>
        <p:spPr bwMode="auto">
          <a:xfrm>
            <a:off x="4953000" y="5638800"/>
            <a:ext cx="2895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External Trace</a:t>
            </a:r>
            <a:r>
              <a:rPr kumimoji="0" lang="en-US" sz="1800" b="0" i="0" u="none" strike="noStrike" cap="none" normalizeH="0" dirty="0" smtClean="0">
                <a:ln>
                  <a:noFill/>
                </a:ln>
                <a:solidFill>
                  <a:schemeClr val="tx1"/>
                </a:solidFill>
                <a:effectLst/>
                <a:latin typeface="Arial" pitchFamily="34" charset="0"/>
              </a:rPr>
              <a:t>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8" name="Rectangle 77"/>
          <p:cNvSpPr/>
          <p:nvPr/>
        </p:nvSpPr>
        <p:spPr bwMode="auto">
          <a:xfrm>
            <a:off x="5715000" y="1295400"/>
            <a:ext cx="1371600" cy="457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pitchFamily="34" charset="0"/>
              </a:rPr>
              <a:t>System Trace</a:t>
            </a:r>
          </a:p>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latin typeface="Arial" pitchFamily="34" charset="0"/>
              </a:rPr>
              <a:t>TETB</a:t>
            </a:r>
            <a:endParaRPr kumimoji="0" lang="en-US" sz="1400" b="0" i="0" u="none" strike="noStrike" cap="none" normalizeH="0" baseline="0" dirty="0" smtClean="0">
              <a:ln>
                <a:noFill/>
              </a:ln>
              <a:solidFill>
                <a:schemeClr val="tx1"/>
              </a:solidFill>
              <a:effectLst/>
              <a:latin typeface="Arial" pitchFamily="34" charset="0"/>
            </a:endParaRPr>
          </a:p>
        </p:txBody>
      </p:sp>
      <p:grpSp>
        <p:nvGrpSpPr>
          <p:cNvPr id="62" name="Group 61"/>
          <p:cNvGrpSpPr/>
          <p:nvPr/>
        </p:nvGrpSpPr>
        <p:grpSpPr>
          <a:xfrm>
            <a:off x="457200" y="2743200"/>
            <a:ext cx="2430517" cy="1905000"/>
            <a:chOff x="2133600" y="3048000"/>
            <a:chExt cx="2430517" cy="1905000"/>
          </a:xfrm>
          <a:solidFill>
            <a:schemeClr val="bg1"/>
          </a:solidFill>
        </p:grpSpPr>
        <p:sp>
          <p:nvSpPr>
            <p:cNvPr id="63" name="Rectangle 62"/>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64" name="Rectangle 63"/>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65" name="Rectangle 64"/>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66" name="Rectangle 65"/>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67" name="Straight Arrow Connector 66"/>
            <p:cNvCxnSpPr>
              <a:stCxn id="64" idx="2"/>
              <a:endCxn id="66"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50" name="Group 49"/>
          <p:cNvGrpSpPr/>
          <p:nvPr/>
        </p:nvGrpSpPr>
        <p:grpSpPr>
          <a:xfrm>
            <a:off x="609600" y="2895600"/>
            <a:ext cx="2430517" cy="1905000"/>
            <a:chOff x="2133600" y="3048000"/>
            <a:chExt cx="2430517" cy="1905000"/>
          </a:xfrm>
          <a:solidFill>
            <a:schemeClr val="bg1"/>
          </a:solidFill>
        </p:grpSpPr>
        <p:sp>
          <p:nvSpPr>
            <p:cNvPr id="51" name="Rectangle 50"/>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2" name="Rectangle 51"/>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53" name="Rectangle 52"/>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54" name="Rectangle 53"/>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55" name="Straight Arrow Connector 54"/>
            <p:cNvCxnSpPr>
              <a:stCxn id="52" idx="2"/>
              <a:endCxn id="54"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cxnSp>
        <p:nvCxnSpPr>
          <p:cNvPr id="94" name="Straight Arrow Connector 93"/>
          <p:cNvCxnSpPr>
            <a:stCxn id="45" idx="3"/>
            <a:endCxn id="76" idx="1"/>
          </p:cNvCxnSpPr>
          <p:nvPr/>
        </p:nvCxnSpPr>
        <p:spPr bwMode="auto">
          <a:xfrm>
            <a:off x="3344917" y="4152900"/>
            <a:ext cx="2674883" cy="0"/>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102" name="Straight Arrow Connector 101"/>
          <p:cNvCxnSpPr>
            <a:stCxn id="76" idx="2"/>
            <a:endCxn id="77" idx="0"/>
          </p:cNvCxnSpPr>
          <p:nvPr/>
        </p:nvCxnSpPr>
        <p:spPr bwMode="auto">
          <a:xfrm>
            <a:off x="6400800" y="4953000"/>
            <a:ext cx="0" cy="6858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3" name="Straight Arrow Connector 102"/>
          <p:cNvCxnSpPr>
            <a:stCxn id="75" idx="2"/>
            <a:endCxn id="76" idx="0"/>
          </p:cNvCxnSpPr>
          <p:nvPr/>
        </p:nvCxnSpPr>
        <p:spPr bwMode="auto">
          <a:xfrm>
            <a:off x="6400800" y="2971800"/>
            <a:ext cx="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6" name="Straight Arrow Connector 105"/>
          <p:cNvCxnSpPr>
            <a:stCxn id="75" idx="0"/>
          </p:cNvCxnSpPr>
          <p:nvPr/>
        </p:nvCxnSpPr>
        <p:spPr bwMode="auto">
          <a:xfrm flipV="1">
            <a:off x="6400800" y="1752600"/>
            <a:ext cx="0" cy="2286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68" name="Group 67"/>
          <p:cNvGrpSpPr/>
          <p:nvPr/>
        </p:nvGrpSpPr>
        <p:grpSpPr>
          <a:xfrm>
            <a:off x="769883" y="3048000"/>
            <a:ext cx="2430517" cy="1905000"/>
            <a:chOff x="2133600" y="3048000"/>
            <a:chExt cx="2430517" cy="1905000"/>
          </a:xfrm>
          <a:solidFill>
            <a:schemeClr val="bg1"/>
          </a:solidFill>
        </p:grpSpPr>
        <p:sp>
          <p:nvSpPr>
            <p:cNvPr id="69" name="Rectangle 68"/>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70" name="Rectangle 69"/>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71" name="Rectangle 70"/>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72" name="Rectangle 71"/>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73" name="Straight Arrow Connector 72"/>
            <p:cNvCxnSpPr>
              <a:stCxn id="70" idx="2"/>
              <a:endCxn id="72"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grpSp>
        <p:nvGrpSpPr>
          <p:cNvPr id="44" name="Group 43"/>
          <p:cNvGrpSpPr/>
          <p:nvPr/>
        </p:nvGrpSpPr>
        <p:grpSpPr>
          <a:xfrm>
            <a:off x="914400" y="3200400"/>
            <a:ext cx="2430517" cy="1905000"/>
            <a:chOff x="2133600" y="3048000"/>
            <a:chExt cx="2430517" cy="1905000"/>
          </a:xfrm>
          <a:solidFill>
            <a:schemeClr val="bg1"/>
          </a:solidFill>
        </p:grpSpPr>
        <p:sp>
          <p:nvSpPr>
            <p:cNvPr id="45" name="Rectangle 44"/>
            <p:cNvSpPr/>
            <p:nvPr/>
          </p:nvSpPr>
          <p:spPr bwMode="auto">
            <a:xfrm>
              <a:off x="2133600" y="3048000"/>
              <a:ext cx="2430517" cy="19050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smtClean="0">
                  <a:latin typeface="Arial" pitchFamily="34" charset="0"/>
                </a:rPr>
                <a:t>C66x </a:t>
              </a:r>
              <a:r>
                <a:rPr lang="en-US" sz="1600" dirty="0" err="1" smtClean="0">
                  <a:latin typeface="Arial" pitchFamily="34" charset="0"/>
                </a:rPr>
                <a:t>CorePac</a:t>
              </a:r>
              <a:endParaRPr lang="en-US" sz="1600" dirty="0" smtClean="0">
                <a:latin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46" name="Rectangle 45"/>
            <p:cNvSpPr/>
            <p:nvPr/>
          </p:nvSpPr>
          <p:spPr bwMode="auto">
            <a:xfrm>
              <a:off x="2209800" y="3581400"/>
              <a:ext cx="1676400" cy="685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DSP Core Trace</a:t>
              </a:r>
            </a:p>
          </p:txBody>
        </p:sp>
        <p:sp>
          <p:nvSpPr>
            <p:cNvPr id="47" name="Rectangle 46"/>
            <p:cNvSpPr/>
            <p:nvPr/>
          </p:nvSpPr>
          <p:spPr bwMode="auto">
            <a:xfrm>
              <a:off x="2209800" y="3962400"/>
              <a:ext cx="457200" cy="3048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rPr>
                <a:t>AET</a:t>
              </a:r>
            </a:p>
          </p:txBody>
        </p:sp>
        <p:sp>
          <p:nvSpPr>
            <p:cNvPr id="48" name="Rectangle 47"/>
            <p:cNvSpPr/>
            <p:nvPr/>
          </p:nvSpPr>
          <p:spPr bwMode="auto">
            <a:xfrm>
              <a:off x="2590800" y="4419600"/>
              <a:ext cx="914400" cy="457200"/>
            </a:xfrm>
            <a:prstGeom prst="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rPr>
                <a:t>TETB</a:t>
              </a:r>
            </a:p>
          </p:txBody>
        </p:sp>
        <p:cxnSp>
          <p:nvCxnSpPr>
            <p:cNvPr id="49" name="Straight Arrow Connector 48"/>
            <p:cNvCxnSpPr>
              <a:stCxn id="46" idx="2"/>
              <a:endCxn id="48" idx="0"/>
            </p:cNvCxnSpPr>
            <p:nvPr/>
          </p:nvCxnSpPr>
          <p:spPr bwMode="auto">
            <a:xfrm>
              <a:off x="3048000" y="4267200"/>
              <a:ext cx="0" cy="152400"/>
            </a:xfrm>
            <a:prstGeom prst="straightConnector1">
              <a:avLst/>
            </a:prstGeom>
            <a:grp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533400" y="1524000"/>
            <a:ext cx="80010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5" name="Content Placeholder 4"/>
          <p:cNvSpPr>
            <a:spLocks noGrp="1"/>
          </p:cNvSpPr>
          <p:nvPr>
            <p:ph idx="1"/>
          </p:nvPr>
        </p:nvSpPr>
        <p:spPr/>
        <p:txBody>
          <a:bodyPr/>
          <a:lstStyle/>
          <a:p>
            <a:r>
              <a:rPr lang="en-US" dirty="0" smtClean="0"/>
              <a:t>Debug Architecture Overview</a:t>
            </a:r>
          </a:p>
          <a:p>
            <a:r>
              <a:rPr lang="en-US" dirty="0" smtClean="0"/>
              <a:t>Advanced Event Triggering</a:t>
            </a:r>
          </a:p>
          <a:p>
            <a:r>
              <a:rPr lang="en-US" dirty="0" smtClean="0"/>
              <a:t>DSP Core Trace</a:t>
            </a:r>
          </a:p>
          <a:p>
            <a:r>
              <a:rPr lang="en-US" dirty="0" smtClean="0"/>
              <a:t>System Trace</a:t>
            </a:r>
          </a:p>
          <a:p>
            <a:r>
              <a:rPr lang="en-US" dirty="0" smtClean="0"/>
              <a:t>Application Embedded Debug Support</a:t>
            </a:r>
          </a:p>
          <a:p>
            <a:r>
              <a:rPr lang="en-US" dirty="0" smtClean="0"/>
              <a:t>Multicore System Analyzer (MCSA)</a:t>
            </a:r>
          </a:p>
          <a:p>
            <a:pPr>
              <a:buNone/>
            </a:pPr>
            <a:endParaRPr lang="en-US" dirty="0" smtClean="0"/>
          </a:p>
        </p:txBody>
      </p:sp>
      <p:sp>
        <p:nvSpPr>
          <p:cNvPr id="4" name="Title 3"/>
          <p:cNvSpPr>
            <a:spLocks noGrp="1"/>
          </p:cNvSpPr>
          <p:nvPr>
            <p:ph type="title"/>
          </p:nvPr>
        </p:nvSpPr>
        <p:spPr/>
        <p:txBody>
          <a:bodyPr/>
          <a:lstStyle/>
          <a:p>
            <a:r>
              <a:rPr lang="en-US" dirty="0" smtClean="0"/>
              <a:t>Agenda</a:t>
            </a:r>
            <a:endParaRPr lang="en-US" dirty="0"/>
          </a:p>
        </p:txBody>
      </p:sp>
      <p:sp>
        <p:nvSpPr>
          <p:cNvPr id="7" name="Rectangle 6"/>
          <p:cNvSpPr/>
          <p:nvPr/>
        </p:nvSpPr>
        <p:spPr bwMode="auto">
          <a:xfrm>
            <a:off x="304800" y="5715000"/>
            <a:ext cx="7924800" cy="609600"/>
          </a:xfrm>
          <a:prstGeom prst="rect">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pic>
        <p:nvPicPr>
          <p:cNvPr id="8" name="Picture 7" descr="Keystone.png"/>
          <p:cNvPicPr>
            <a:picLocks noChangeAspect="1"/>
          </p:cNvPicPr>
          <p:nvPr/>
        </p:nvPicPr>
        <p:blipFill>
          <a:blip r:embed="rId3" cstate="print"/>
          <a:stretch>
            <a:fillRect/>
          </a:stretch>
        </p:blipFill>
        <p:spPr>
          <a:xfrm>
            <a:off x="381000" y="5791200"/>
            <a:ext cx="453571" cy="457200"/>
          </a:xfrm>
          <a:prstGeom prst="rect">
            <a:avLst/>
          </a:prstGeom>
        </p:spPr>
      </p:pic>
      <p:sp>
        <p:nvSpPr>
          <p:cNvPr id="9" name="TextBox 8"/>
          <p:cNvSpPr txBox="1"/>
          <p:nvPr/>
        </p:nvSpPr>
        <p:spPr>
          <a:xfrm>
            <a:off x="914400" y="5867400"/>
            <a:ext cx="6807313" cy="338554"/>
          </a:xfrm>
          <a:prstGeom prst="rect">
            <a:avLst/>
          </a:prstGeom>
          <a:noFill/>
        </p:spPr>
        <p:txBody>
          <a:bodyPr wrap="none" rtlCol="0">
            <a:spAutoFit/>
          </a:bodyPr>
          <a:lstStyle/>
          <a:p>
            <a:r>
              <a:rPr lang="en-US" sz="1600" dirty="0" smtClean="0"/>
              <a:t>Indicates features that are new on the Keystone generation of the C6000 Family</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Event Triggering (AET)</a:t>
            </a:r>
            <a:endParaRPr lang="en-US" dirty="0"/>
          </a:p>
        </p:txBody>
      </p:sp>
      <p:sp>
        <p:nvSpPr>
          <p:cNvPr id="3" name="Content Placeholder 2"/>
          <p:cNvSpPr>
            <a:spLocks noGrp="1"/>
          </p:cNvSpPr>
          <p:nvPr>
            <p:ph idx="1"/>
          </p:nvPr>
        </p:nvSpPr>
        <p:spPr>
          <a:xfrm>
            <a:off x="457200" y="990600"/>
            <a:ext cx="4724400" cy="5334000"/>
          </a:xfrm>
        </p:spPr>
        <p:txBody>
          <a:bodyPr/>
          <a:lstStyle/>
          <a:p>
            <a:r>
              <a:rPr lang="en-US" dirty="0" smtClean="0"/>
              <a:t>Logic that can monitor </a:t>
            </a:r>
          </a:p>
          <a:p>
            <a:pPr lvl="1"/>
            <a:r>
              <a:rPr lang="en-US" dirty="0" smtClean="0"/>
              <a:t>Program Bus Activity</a:t>
            </a:r>
          </a:p>
          <a:p>
            <a:pPr lvl="1"/>
            <a:r>
              <a:rPr lang="en-US" dirty="0" smtClean="0"/>
              <a:t>Data Memory Bus Activity</a:t>
            </a:r>
          </a:p>
          <a:p>
            <a:pPr lvl="1"/>
            <a:r>
              <a:rPr lang="en-US" dirty="0" smtClean="0"/>
              <a:t>System Events</a:t>
            </a:r>
          </a:p>
          <a:p>
            <a:r>
              <a:rPr lang="en-US" dirty="0" smtClean="0"/>
              <a:t>Non-Intrusive / Real Time</a:t>
            </a:r>
          </a:p>
          <a:p>
            <a:r>
              <a:rPr lang="en-US" dirty="0" smtClean="0"/>
              <a:t>Programmable at load or run time</a:t>
            </a:r>
          </a:p>
          <a:p>
            <a:pPr lvl="1">
              <a:buNone/>
            </a:pPr>
            <a:endParaRPr lang="en-US" dirty="0" smtClean="0"/>
          </a:p>
          <a:p>
            <a:endParaRPr lang="en-US" dirty="0" smtClean="0"/>
          </a:p>
        </p:txBody>
      </p:sp>
      <p:pic>
        <p:nvPicPr>
          <p:cNvPr id="4" name="Picture 8"/>
          <p:cNvPicPr>
            <a:picLocks noChangeAspect="1" noChangeArrowheads="1"/>
          </p:cNvPicPr>
          <p:nvPr/>
        </p:nvPicPr>
        <p:blipFill>
          <a:blip r:embed="rId3" cstate="print"/>
          <a:srcRect/>
          <a:stretch>
            <a:fillRect/>
          </a:stretch>
        </p:blipFill>
        <p:spPr bwMode="auto">
          <a:xfrm>
            <a:off x="5043454" y="3352800"/>
            <a:ext cx="4100545" cy="30051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wmGCw7Yk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1IW6HyKN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TIMELINE" val="9.05"/>
  <p:tag name="ARTICULATE_SLIDE_PAUSE" val="0"/>
  <p:tag name="ARTICULATE_NAV_LEVEL" val="2"/>
  <p:tag name="ARTICULATE_PLAYLIST_ID" val="-1"/>
  <p:tag name="ARTICULATE_VIEW_MODE" val="2"/>
  <p:tag name="ARTICULATE_LOCK_SLIDE" val="0"/>
  <p:tag name="ARTICULATE_SLIDE_GUID" val="3d9c5fbe-125a-4aa0-95da-228aca51579f"/>
  <p:tag name="ARTICULATE_SLIDE_NAV" val="61"/>
</p:tagLst>
</file>

<file path=ppt/theme/theme1.xml><?xml version="1.0" encoding="utf-8"?>
<a:theme xmlns:a="http://schemas.openxmlformats.org/drawingml/2006/main" name="77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Corepac Performance</Template>
  <TotalTime>2216</TotalTime>
  <Words>2919</Words>
  <Application>Microsoft Office PowerPoint</Application>
  <PresentationFormat>On-screen Show (4:3)</PresentationFormat>
  <Paragraphs>615</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77_KeyStoneOLT</vt:lpstr>
      <vt:lpstr>Keystone Advanced Debug</vt:lpstr>
      <vt:lpstr>Agenda</vt:lpstr>
      <vt:lpstr>Agenda</vt:lpstr>
      <vt:lpstr>Debug Architecture Features</vt:lpstr>
      <vt:lpstr>Trace Data Capture Mechanisms</vt:lpstr>
      <vt:lpstr>Embedded Trace Buffer (TETB)</vt:lpstr>
      <vt:lpstr>Debug Subsystem</vt:lpstr>
      <vt:lpstr>Agenda</vt:lpstr>
      <vt:lpstr>Advanced Event Triggering (AET)</vt:lpstr>
      <vt:lpstr>Advanced Event Triggering Inputs</vt:lpstr>
      <vt:lpstr>Advanced Event Triggering Outputs (Triggers)</vt:lpstr>
      <vt:lpstr>Agenda</vt:lpstr>
      <vt:lpstr>DSP Core Trace</vt:lpstr>
      <vt:lpstr>Agenda</vt:lpstr>
      <vt:lpstr>System Trace</vt:lpstr>
      <vt:lpstr>Software Messaging</vt:lpstr>
      <vt:lpstr>Common Platform Tracer (CPTracer)</vt:lpstr>
      <vt:lpstr>KeyStone CP Tracer Modules</vt:lpstr>
      <vt:lpstr>Configuration </vt:lpstr>
      <vt:lpstr>CPTracer Sample Output</vt:lpstr>
      <vt:lpstr>Cross Triggering</vt:lpstr>
      <vt:lpstr>Agenda</vt:lpstr>
      <vt:lpstr>Application Embedded Debug Support</vt:lpstr>
      <vt:lpstr>AETLib</vt:lpstr>
      <vt:lpstr>ETBLib</vt:lpstr>
      <vt:lpstr>System Trace Libraries</vt:lpstr>
      <vt:lpstr>Agenda</vt:lpstr>
      <vt:lpstr>Multicore System Analyzer(MCSA)</vt:lpstr>
      <vt:lpstr>Analysis Features</vt:lpstr>
      <vt:lpstr>Current/Future Features</vt:lpstr>
    </vt:vector>
  </TitlesOfParts>
  <Company>Texas Instruments Incorporated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Keystone Advanced Debug</dc:title>
  <dc:subject>Keystone Training</dc:subject>
  <dc:creator>Dan Rinkes</dc:creator>
  <cp:lastModifiedBy>Ran Katzur</cp:lastModifiedBy>
  <cp:revision>90</cp:revision>
  <dcterms:created xsi:type="dcterms:W3CDTF">2012-02-09T20:31:56Z</dcterms:created>
  <dcterms:modified xsi:type="dcterms:W3CDTF">2013-08-21T13:07:37Z</dcterms:modified>
</cp:coreProperties>
</file>