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94" r:id="rId2"/>
    <p:sldId id="329" r:id="rId3"/>
    <p:sldId id="295" r:id="rId4"/>
    <p:sldId id="298" r:id="rId5"/>
    <p:sldId id="299" r:id="rId6"/>
    <p:sldId id="302" r:id="rId7"/>
    <p:sldId id="268" r:id="rId8"/>
    <p:sldId id="269" r:id="rId9"/>
    <p:sldId id="260" r:id="rId10"/>
    <p:sldId id="261" r:id="rId11"/>
    <p:sldId id="262" r:id="rId12"/>
    <p:sldId id="263" r:id="rId13"/>
    <p:sldId id="303" r:id="rId14"/>
    <p:sldId id="304" r:id="rId15"/>
    <p:sldId id="305" r:id="rId16"/>
    <p:sldId id="306" r:id="rId17"/>
    <p:sldId id="265" r:id="rId18"/>
    <p:sldId id="266" r:id="rId19"/>
    <p:sldId id="267" r:id="rId20"/>
    <p:sldId id="307" r:id="rId21"/>
    <p:sldId id="264" r:id="rId22"/>
    <p:sldId id="313" r:id="rId23"/>
    <p:sldId id="314" r:id="rId24"/>
    <p:sldId id="315" r:id="rId25"/>
    <p:sldId id="308" r:id="rId26"/>
    <p:sldId id="310" r:id="rId27"/>
    <p:sldId id="311" r:id="rId28"/>
    <p:sldId id="317" r:id="rId29"/>
    <p:sldId id="316" r:id="rId30"/>
    <p:sldId id="318" r:id="rId31"/>
    <p:sldId id="322" r:id="rId32"/>
    <p:sldId id="320" r:id="rId33"/>
    <p:sldId id="328" r:id="rId34"/>
    <p:sldId id="323" r:id="rId35"/>
    <p:sldId id="325" r:id="rId36"/>
    <p:sldId id="326" r:id="rId37"/>
    <p:sldId id="327" r:id="rId38"/>
    <p:sldId id="293" r:id="rId39"/>
  </p:sldIdLst>
  <p:sldSz cx="9144000" cy="6858000" type="screen4x3"/>
  <p:notesSz cx="7010400" cy="92964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5930" autoAdjust="0"/>
  </p:normalViewPr>
  <p:slideViewPr>
    <p:cSldViewPr>
      <p:cViewPr varScale="1">
        <p:scale>
          <a:sx n="128" d="100"/>
          <a:sy n="128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DF324F3-0529-4A96-B3B6-46A2C1101DDC}" type="datetimeFigureOut">
              <a:rPr lang="en-US"/>
              <a:pPr>
                <a:defRPr/>
              </a:pPr>
              <a:t>1/25/2013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03B4A2-C126-47DB-8BAB-ECD4F18747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12" tIns="45955" rIns="91912" bIns="45955" anchor="b"/>
          <a:lstStyle/>
          <a:p>
            <a:pPr defTabSz="91744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17441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912" tIns="45955" rIns="91912" bIns="459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DCCC5D-953A-4701-8FCF-A6052A4819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2800" cy="3467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278B9-25A0-46B9-853B-B5FADE724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495800"/>
            <a:ext cx="6324600" cy="4419600"/>
          </a:xfrm>
          <a:noFill/>
        </p:spPr>
        <p:txBody>
          <a:bodyPr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06373E-D95D-4D38-BDB0-1B941ADE98F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2800" cy="3467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87EC15-0CB4-4158-B18A-F07C15A4E4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2800" cy="3467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8219A-3760-40B6-82A9-DF755C78E48A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581241-622C-4796-B8B9-62EF4BF9D987}" type="datetimeFigureOut">
              <a:rPr lang="en-US" smtClean="0"/>
              <a:pPr/>
              <a:t>1/25/2013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8CBB5C-3634-4700-B735-F92BC5410C3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31749" name="Picture 8" descr="ti_hz_1c_pos_rgb_jpg.jpg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8"/>
            </p:custDataLst>
          </p:nvPr>
        </p:nvSpPr>
        <p:spPr>
          <a:xfrm>
            <a:off x="7425271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2.jpeg"/><Relationship Id="rId4" Type="http://schemas.openxmlformats.org/officeDocument/2006/relationships/hyperlink" Target="http://www.ti.com/lit/ug/sprugh7/sprugh7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3154680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</a:pPr>
            <a:r>
              <a:rPr lang="en-US" sz="5400" b="0" dirty="0" smtClean="0"/>
              <a:t>KeyStone </a:t>
            </a:r>
            <a:br>
              <a:rPr lang="en-US" sz="5400" b="0" dirty="0" smtClean="0"/>
            </a:br>
            <a:r>
              <a:rPr lang="en-US" sz="5400" b="0" dirty="0" smtClean="0"/>
              <a:t>C66x </a:t>
            </a:r>
            <a:r>
              <a:rPr lang="en-US" sz="5400" b="0" dirty="0" smtClean="0"/>
              <a:t>CorePac Overview</a:t>
            </a:r>
            <a:endParaRPr lang="en-US" sz="5400" b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MCP-MGM Applications Team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January 2013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8100757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.L Instructions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.M Instructions</a:t>
            </a:r>
            <a:endParaRPr lang="en-US" dirty="0"/>
          </a:p>
        </p:txBody>
      </p:sp>
      <p:pic>
        <p:nvPicPr>
          <p:cNvPr id="6" name="Picture 5" descr="M_Instructio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667870"/>
            <a:ext cx="7315200" cy="61783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.S Instructions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b="1765"/>
          <a:stretch>
            <a:fillRect/>
          </a:stretch>
        </p:blipFill>
        <p:spPr bwMode="auto">
          <a:xfrm>
            <a:off x="204787" y="838200"/>
            <a:ext cx="8024813" cy="591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C66x CorePac Improvements Over C64x+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Wider internal bus</a:t>
            </a:r>
          </a:p>
          <a:p>
            <a:pPr lvl="1"/>
            <a:r>
              <a:rPr lang="en-US" dirty="0" smtClean="0"/>
              <a:t>64 bit for the .L and .S functional units</a:t>
            </a:r>
          </a:p>
          <a:p>
            <a:pPr lvl="1"/>
            <a:r>
              <a:rPr lang="en-US" dirty="0" smtClean="0"/>
              <a:t>128 bit for the .M functional unit</a:t>
            </a:r>
          </a:p>
          <a:p>
            <a:r>
              <a:rPr lang="en-US" dirty="0" smtClean="0"/>
              <a:t>Wider </a:t>
            </a:r>
            <a:r>
              <a:rPr lang="en-US" dirty="0" err="1" smtClean="0"/>
              <a:t>crosspath</a:t>
            </a:r>
            <a:endParaRPr lang="en-US" dirty="0" smtClean="0"/>
          </a:p>
          <a:p>
            <a:pPr lvl="1"/>
            <a:r>
              <a:rPr lang="en-US" dirty="0" smtClean="0"/>
              <a:t>64 bit for each direction</a:t>
            </a:r>
          </a:p>
          <a:p>
            <a:r>
              <a:rPr lang="en-US" dirty="0" smtClean="0"/>
              <a:t>4x number of multipliers</a:t>
            </a:r>
          </a:p>
          <a:p>
            <a:pPr lvl="1"/>
            <a:r>
              <a:rPr lang="en-US" dirty="0" smtClean="0"/>
              <a:t>More SIMD instructions</a:t>
            </a:r>
          </a:p>
          <a:p>
            <a:r>
              <a:rPr lang="en-US" dirty="0" smtClean="0"/>
              <a:t>Enhanced instruction set</a:t>
            </a:r>
          </a:p>
          <a:p>
            <a:pPr lvl="1"/>
            <a:r>
              <a:rPr lang="en-US" dirty="0" smtClean="0"/>
              <a:t>More than 100 new instructions added (compared to </a:t>
            </a:r>
            <a:r>
              <a:rPr lang="en-US" dirty="0" smtClean="0"/>
              <a:t>C64</a:t>
            </a:r>
            <a:r>
              <a:rPr lang="en-US" dirty="0" smtClean="0"/>
              <a:t>+)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Enhanced C66x Instruction Set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New SIMD instructions: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QMPY32 – 4-way SIMD of MYP32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DDOTP4H – 2-way SIMD of DOTP4H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DPACKL2 – SIMD version of PACKL2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DAVGU4 – Average of 8 packed unsigned bytes </a:t>
            </a:r>
          </a:p>
          <a:p>
            <a:r>
              <a:rPr lang="en-US" dirty="0" smtClean="0"/>
              <a:t>New floating-point instructions: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MPYDP – Double Precision Multiplication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FMPYDP – Fast Double Precision multiplication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DINTSP – 2-Way SIMD Convert 32-bits Unsigned Integer to Single Precision Floating Point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Interesting New C66x 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MFENCE (Memory Fence) Stall instruction pipeline until memory system is done.</a:t>
            </a:r>
          </a:p>
          <a:p>
            <a:r>
              <a:rPr lang="en-US" dirty="0" smtClean="0"/>
              <a:t>RCPSP (Single-Precision </a:t>
            </a:r>
            <a:r>
              <a:rPr lang="en-US" dirty="0"/>
              <a:t>Floating-Point Reciprocal </a:t>
            </a:r>
            <a:r>
              <a:rPr lang="en-US" dirty="0" smtClean="0"/>
              <a:t>Approximation)</a:t>
            </a:r>
          </a:p>
          <a:p>
            <a:r>
              <a:rPr lang="en-US" dirty="0" smtClean="0"/>
              <a:t>RSQRSP (Single-Precision </a:t>
            </a:r>
            <a:r>
              <a:rPr lang="en-US" dirty="0"/>
              <a:t>Floating-Point Square-Root Reciprocal </a:t>
            </a:r>
            <a:r>
              <a:rPr lang="en-US" dirty="0" smtClean="0"/>
              <a:t>Approximation)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C66x </a:t>
            </a:r>
            <a:r>
              <a:rPr lang="en-US" sz="4000" dirty="0" smtClean="0"/>
              <a:t>CorePac </a:t>
            </a:r>
            <a:r>
              <a:rPr lang="en-US" sz="4000" dirty="0" smtClean="0"/>
              <a:t>Overview: SIMD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</a:t>
            </a:r>
            <a:r>
              <a:rPr lang="en-US" dirty="0" smtClean="0"/>
              <a:t>CorePac in </a:t>
            </a:r>
            <a:r>
              <a:rPr lang="en-US" dirty="0" smtClean="0"/>
              <a:t>KeyStone</a:t>
            </a:r>
            <a:endParaRPr lang="en-US" dirty="0" smtClean="0"/>
          </a:p>
          <a:p>
            <a:r>
              <a:rPr lang="en-US" b="1" dirty="0" smtClean="0"/>
              <a:t>C66x CorePac Overview</a:t>
            </a:r>
            <a:endParaRPr lang="en-US" b="1" dirty="0" smtClean="0"/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</a:t>
            </a:r>
            <a:r>
              <a:rPr lang="en-US" dirty="0" smtClean="0"/>
              <a:t>C</a:t>
            </a:r>
            <a:r>
              <a:rPr lang="en-US" dirty="0" smtClean="0"/>
              <a:t>ore </a:t>
            </a:r>
            <a:r>
              <a:rPr lang="en-US" dirty="0" smtClean="0"/>
              <a:t>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Concept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SIMD Instructions: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ADDDP – Add Two Double-Precision Floating-Point Values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DADD2 – 4-Way SIMD Addition, Packed Signed 16-bit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Performs four additions of two sets of four 16-bit numbers packed into 64-bit registers.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The four results are rounded to four packed 16-bit values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unit = .L1, .L2, .S1, .S2 </a:t>
            </a:r>
            <a:br>
              <a:rPr lang="en-US" sz="2000" dirty="0" smtClean="0"/>
            </a:br>
            <a:endParaRPr lang="en-US" sz="2000" dirty="0" smtClean="0"/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FMPYDP - Fast Double-Precision Floating Point Multiply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QMPY32 - 4-Way SIMD Multiply, Packed Signed 32-bit.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Performs four multiplications of two sets of four 32-bit numbers packed into 128-bit registers.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The four results are packed 32-bit values.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unit = .M1 or .M2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SIMD Instruction: CMATMPY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Many applications use complex matrix arithmetic.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CMATMPY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– 2x1 Complex </a:t>
            </a:r>
            <a:r>
              <a:rPr lang="en-US" sz="2400" dirty="0" smtClean="0">
                <a:latin typeface="+mj-lt"/>
              </a:rPr>
              <a:t>V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ector </a:t>
            </a:r>
            <a:r>
              <a:rPr lang="en-US" sz="2400" dirty="0" smtClean="0">
                <a:latin typeface="+mj-lt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ultiply 2x2 </a:t>
            </a:r>
            <a:r>
              <a:rPr lang="en-US" sz="2400" dirty="0" smtClean="0">
                <a:solidFill>
                  <a:schemeClr val="tx1"/>
                </a:solidFill>
              </a:rPr>
              <a:t>Complex Matrix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Results in 2x1 signed complex vector.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All values are 16-bit (16-bit real/16-bit Imaginary)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unit = .M1 or .M2</a:t>
            </a:r>
            <a:endParaRPr lang="en-US" sz="24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How many multiplications are complex multiplication, where each complex multiplication has the following: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4 complex multiplications (4 real multiplications each)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Two M units (16 multiplications each) = 32 multiplications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Core cycles per second (1.25 G)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Total multiplications per second = 40 G multiplications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8 cores = 320 G multiplications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issue here is, can we feed the functional units data fast enough</a:t>
            </a:r>
            <a:r>
              <a:rPr lang="en-US" sz="2400" dirty="0" smtClean="0">
                <a:latin typeface="+mj-lt"/>
              </a:rPr>
              <a:t>?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Feeding the Functional Units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There are two challenges: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How to provide enough data from memory to the </a:t>
            </a:r>
            <a:r>
              <a:rPr lang="en-US" sz="2400" dirty="0" smtClean="0">
                <a:latin typeface="+mj-lt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ore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Access to L1 memory is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wide (2 x 64 bit) and fast (0 wait state)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Multiple mechanisms are used to efficiently transfer n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ew data to L1 from L2 and external memory.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How to get values in and out of the functional units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Hardware pipeline enables execution of instructions every cycle.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Software pipeline enables efficient instruction scheduling to maximize functional unit throughput.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C66x </a:t>
            </a:r>
            <a:r>
              <a:rPr lang="en-US" dirty="0" smtClean="0"/>
              <a:t>CorePac in </a:t>
            </a:r>
            <a:r>
              <a:rPr lang="en-US" dirty="0" smtClean="0"/>
              <a:t>KeyStone</a:t>
            </a:r>
            <a:endParaRPr lang="en-US" dirty="0" smtClean="0"/>
          </a:p>
          <a:p>
            <a:r>
              <a:rPr lang="en-US" dirty="0" smtClean="0"/>
              <a:t>C66x </a:t>
            </a:r>
            <a:r>
              <a:rPr lang="en-US" dirty="0" smtClean="0"/>
              <a:t>CorePac Features</a:t>
            </a:r>
          </a:p>
          <a:p>
            <a:r>
              <a:rPr lang="en-US" dirty="0" smtClean="0"/>
              <a:t>Interface </a:t>
            </a:r>
            <a:r>
              <a:rPr lang="en-US" dirty="0" smtClean="0"/>
              <a:t>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C66x CorePac </a:t>
            </a:r>
            <a:r>
              <a:rPr lang="en-US" sz="4000" dirty="0" smtClean="0"/>
              <a:t>Features: Memory Access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</a:t>
            </a:r>
            <a:r>
              <a:rPr lang="en-US" dirty="0" smtClean="0"/>
              <a:t>CorePac in </a:t>
            </a:r>
            <a:r>
              <a:rPr lang="en-US" dirty="0" smtClean="0"/>
              <a:t>KeyStone</a:t>
            </a:r>
            <a:endParaRPr lang="en-US" dirty="0" smtClean="0"/>
          </a:p>
          <a:p>
            <a:r>
              <a:rPr lang="en-US" b="1" dirty="0" smtClean="0"/>
              <a:t>C66x </a:t>
            </a:r>
            <a:r>
              <a:rPr lang="en-US" b="1" dirty="0" smtClean="0"/>
              <a:t>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</a:t>
            </a:r>
            <a:r>
              <a:rPr lang="en-US" dirty="0" smtClean="0"/>
              <a:t>Core </a:t>
            </a:r>
            <a:r>
              <a:rPr lang="en-US" dirty="0" smtClean="0"/>
              <a:t>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Support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Internal Buses</a:t>
            </a:r>
          </a:p>
        </p:txBody>
      </p:sp>
      <p:cxnSp>
        <p:nvCxnSpPr>
          <p:cNvPr id="15397" name="AutoShape 4"/>
          <p:cNvCxnSpPr>
            <a:cxnSpLocks noChangeShapeType="1"/>
            <a:stCxn id="108553" idx="1"/>
            <a:endCxn id="15373" idx="3"/>
          </p:cNvCxnSpPr>
          <p:nvPr/>
        </p:nvCxnSpPr>
        <p:spPr bwMode="auto">
          <a:xfrm rot="10800000" flipV="1">
            <a:off x="2012950" y="1441450"/>
            <a:ext cx="1852613" cy="1811337"/>
          </a:xfrm>
          <a:prstGeom prst="bentConnector3">
            <a:avLst>
              <a:gd name="adj1" fmla="val 49958"/>
            </a:avLst>
          </a:prstGeom>
          <a:noFill/>
          <a:ln w="762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15398" name="AutoShape 5"/>
          <p:cNvCxnSpPr>
            <a:cxnSpLocks noChangeShapeType="1"/>
            <a:stCxn id="108553" idx="1"/>
            <a:endCxn id="15374" idx="3"/>
          </p:cNvCxnSpPr>
          <p:nvPr/>
        </p:nvCxnSpPr>
        <p:spPr bwMode="auto">
          <a:xfrm rot="10800000" flipV="1">
            <a:off x="2012950" y="1441450"/>
            <a:ext cx="1852613" cy="98425"/>
          </a:xfrm>
          <a:prstGeom prst="bentConnector3">
            <a:avLst>
              <a:gd name="adj1" fmla="val 49958"/>
            </a:avLst>
          </a:prstGeom>
          <a:noFill/>
          <a:ln w="762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</p:cxn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8107363" y="714530"/>
            <a:ext cx="78422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anchor="ctr" anchorCtr="1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PC</a:t>
            </a:r>
          </a:p>
        </p:txBody>
      </p:sp>
      <p:sp>
        <p:nvSpPr>
          <p:cNvPr id="15400" name="Line 7"/>
          <p:cNvSpPr>
            <a:spLocks noChangeShapeType="1"/>
          </p:cNvSpPr>
          <p:nvPr/>
        </p:nvSpPr>
        <p:spPr bwMode="auto">
          <a:xfrm>
            <a:off x="7591425" y="1447800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sm"/>
            <a:tailEnd type="triangle" w="lg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3865563" y="838200"/>
            <a:ext cx="3724275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0" rIns="0" bIns="0"/>
          <a:lstStyle/>
          <a:p>
            <a:pPr fontAlgn="auto">
              <a:lnSpc>
                <a:spcPct val="95000"/>
              </a:lnSpc>
              <a:spcAft>
                <a:spcPts val="0"/>
              </a:spcAft>
              <a:tabLst>
                <a:tab pos="3484563" algn="r"/>
              </a:tabLst>
              <a:defRPr/>
            </a:pPr>
            <a:r>
              <a:rPr lang="en-US" sz="2000" dirty="0">
                <a:latin typeface="+mj-lt"/>
              </a:rPr>
              <a:t>Program </a:t>
            </a:r>
            <a:r>
              <a:rPr lang="en-US" sz="2000" dirty="0" smtClean="0">
                <a:latin typeface="+mj-lt"/>
              </a:rPr>
              <a:t>Address</a:t>
            </a:r>
            <a:r>
              <a:rPr lang="en-US" sz="2000" dirty="0">
                <a:latin typeface="+mj-lt"/>
              </a:rPr>
              <a:t>	x32</a:t>
            </a:r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3865563" y="1295400"/>
            <a:ext cx="3724275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0" rIns="0" bIns="0"/>
          <a:lstStyle/>
          <a:p>
            <a:pPr fontAlgn="auto">
              <a:lnSpc>
                <a:spcPct val="95000"/>
              </a:lnSpc>
              <a:spcAft>
                <a:spcPts val="0"/>
              </a:spcAft>
              <a:tabLst>
                <a:tab pos="1436688" algn="l"/>
                <a:tab pos="3484563" algn="r"/>
              </a:tabLst>
              <a:defRPr/>
            </a:pPr>
            <a:r>
              <a:rPr lang="en-US" sz="2000" dirty="0">
                <a:latin typeface="+mj-lt"/>
              </a:rPr>
              <a:t>Program Data 	x256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212975" y="1739900"/>
            <a:ext cx="6678613" cy="3498851"/>
            <a:chOff x="2212975" y="1739900"/>
            <a:chExt cx="6678613" cy="3498851"/>
          </a:xfrm>
        </p:grpSpPr>
        <p:grpSp>
          <p:nvGrpSpPr>
            <p:cNvPr id="15381" name="Group 26"/>
            <p:cNvGrpSpPr>
              <a:grpSpLocks/>
            </p:cNvGrpSpPr>
            <p:nvPr/>
          </p:nvGrpSpPr>
          <p:grpSpPr bwMode="auto">
            <a:xfrm>
              <a:off x="2212975" y="1739900"/>
              <a:ext cx="1651000" cy="1976438"/>
              <a:chOff x="1394" y="1096"/>
              <a:chExt cx="1040" cy="1245"/>
            </a:xfrm>
          </p:grpSpPr>
          <p:cxnSp>
            <p:nvCxnSpPr>
              <p:cNvPr id="15393" name="AutoShape 27"/>
              <p:cNvCxnSpPr>
                <a:cxnSpLocks noChangeShapeType="1"/>
              </p:cNvCxnSpPr>
              <p:nvPr/>
            </p:nvCxnSpPr>
            <p:spPr bwMode="auto">
              <a:xfrm rot="10800000">
                <a:off x="1394" y="2196"/>
                <a:ext cx="1040" cy="1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AutoShape 28"/>
              <p:cNvCxnSpPr>
                <a:cxnSpLocks noChangeShapeType="1"/>
              </p:cNvCxnSpPr>
              <p:nvPr/>
            </p:nvCxnSpPr>
            <p:spPr bwMode="auto">
              <a:xfrm rot="10800000" flipV="1">
                <a:off x="1394" y="1621"/>
                <a:ext cx="1040" cy="57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5" name="AutoShape 29"/>
              <p:cNvCxnSpPr>
                <a:cxnSpLocks noChangeShapeType="1"/>
              </p:cNvCxnSpPr>
              <p:nvPr/>
            </p:nvCxnSpPr>
            <p:spPr bwMode="auto">
              <a:xfrm rot="10800000">
                <a:off x="1394" y="1096"/>
                <a:ext cx="1040" cy="12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6" name="AutoShape 30"/>
              <p:cNvCxnSpPr>
                <a:cxnSpLocks noChangeShapeType="1"/>
              </p:cNvCxnSpPr>
              <p:nvPr/>
            </p:nvCxnSpPr>
            <p:spPr bwMode="auto">
              <a:xfrm rot="10800000">
                <a:off x="1394" y="1096"/>
                <a:ext cx="1040" cy="12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08575" name="Rectangle 31"/>
            <p:cNvSpPr>
              <a:spLocks noChangeArrowheads="1"/>
            </p:cNvSpPr>
            <p:nvPr/>
          </p:nvSpPr>
          <p:spPr bwMode="auto">
            <a:xfrm>
              <a:off x="8107363" y="1981200"/>
              <a:ext cx="784225" cy="7429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182880" tIns="182880" rIns="182880" bIns="18288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dirty="0">
                  <a:latin typeface="+mj-lt"/>
                </a:rPr>
                <a:t>A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R</a:t>
              </a:r>
              <a:r>
                <a:rPr lang="en-US" sz="2000" dirty="0" smtClean="0">
                  <a:latin typeface="+mj-lt"/>
                </a:rPr>
                <a:t>egs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8576" name="Rectangle 32"/>
            <p:cNvSpPr>
              <a:spLocks noChangeArrowheads="1"/>
            </p:cNvSpPr>
            <p:nvPr/>
          </p:nvSpPr>
          <p:spPr bwMode="auto">
            <a:xfrm>
              <a:off x="8107363" y="3127375"/>
              <a:ext cx="784225" cy="7429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182880" tIns="182880" rIns="182880" bIns="18288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dirty="0">
                  <a:latin typeface="+mj-lt"/>
                </a:rPr>
                <a:t>B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R</a:t>
              </a:r>
              <a:r>
                <a:rPr lang="en-US" sz="2000" dirty="0" smtClean="0">
                  <a:latin typeface="+mj-lt"/>
                </a:rPr>
                <a:t>egs</a:t>
              </a:r>
              <a:endParaRPr lang="en-US" dirty="0">
                <a:latin typeface="+mj-lt"/>
              </a:endParaRPr>
            </a:p>
          </p:txBody>
        </p:sp>
        <p:sp>
          <p:nvSpPr>
            <p:cNvPr id="15384" name="Line 33"/>
            <p:cNvSpPr>
              <a:spLocks noChangeShapeType="1"/>
            </p:cNvSpPr>
            <p:nvPr/>
          </p:nvSpPr>
          <p:spPr bwMode="auto">
            <a:xfrm>
              <a:off x="7591425" y="3714750"/>
              <a:ext cx="506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385" name="Line 34"/>
            <p:cNvSpPr>
              <a:spLocks noChangeShapeType="1"/>
            </p:cNvSpPr>
            <p:nvPr/>
          </p:nvSpPr>
          <p:spPr bwMode="auto">
            <a:xfrm>
              <a:off x="7591425" y="2554288"/>
              <a:ext cx="506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579" name="Rectangle 35"/>
            <p:cNvSpPr>
              <a:spLocks noChangeArrowheads="1"/>
            </p:cNvSpPr>
            <p:nvPr/>
          </p:nvSpPr>
          <p:spPr bwMode="auto">
            <a:xfrm>
              <a:off x="3863975" y="19700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</a:t>
              </a:r>
              <a:r>
                <a:rPr lang="en-US" sz="2000" dirty="0" smtClean="0">
                  <a:latin typeface="+mj-lt"/>
                </a:rPr>
                <a:t>Address - </a:t>
              </a:r>
              <a:r>
                <a:rPr lang="en-US" sz="2000" dirty="0">
                  <a:latin typeface="+mj-lt"/>
                </a:rPr>
                <a:t>T1	         x32</a:t>
              </a:r>
            </a:p>
          </p:txBody>
        </p:sp>
        <p:sp>
          <p:nvSpPr>
            <p:cNvPr id="108580" name="Rectangle 36"/>
            <p:cNvSpPr>
              <a:spLocks noChangeArrowheads="1"/>
            </p:cNvSpPr>
            <p:nvPr/>
          </p:nvSpPr>
          <p:spPr bwMode="auto">
            <a:xfrm>
              <a:off x="3863975" y="24272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Data	</a:t>
              </a:r>
              <a:r>
                <a:rPr lang="en-US" sz="2000" dirty="0" smtClean="0">
                  <a:latin typeface="+mj-lt"/>
                </a:rPr>
                <a:t>  - </a:t>
              </a:r>
              <a:r>
                <a:rPr lang="en-US" sz="2000" dirty="0">
                  <a:latin typeface="+mj-lt"/>
                </a:rPr>
                <a:t>T1	         </a:t>
              </a:r>
              <a:r>
                <a:rPr lang="en-US" sz="2000" dirty="0" smtClean="0">
                  <a:latin typeface="+mj-lt"/>
                </a:rPr>
                <a:t>x64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8581" name="Rectangle 37"/>
            <p:cNvSpPr>
              <a:spLocks noChangeArrowheads="1"/>
            </p:cNvSpPr>
            <p:nvPr/>
          </p:nvSpPr>
          <p:spPr bwMode="auto">
            <a:xfrm>
              <a:off x="3863975" y="31130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</a:t>
              </a:r>
              <a:r>
                <a:rPr lang="en-US" sz="2000" dirty="0" smtClean="0">
                  <a:latin typeface="+mj-lt"/>
                </a:rPr>
                <a:t>Address - </a:t>
              </a:r>
              <a:r>
                <a:rPr lang="en-US" sz="2000" dirty="0">
                  <a:latin typeface="+mj-lt"/>
                </a:rPr>
                <a:t>T2	x32</a:t>
              </a:r>
            </a:p>
          </p:txBody>
        </p:sp>
        <p:sp>
          <p:nvSpPr>
            <p:cNvPr id="108582" name="Rectangle 38"/>
            <p:cNvSpPr>
              <a:spLocks noChangeArrowheads="1"/>
            </p:cNvSpPr>
            <p:nvPr/>
          </p:nvSpPr>
          <p:spPr bwMode="auto">
            <a:xfrm>
              <a:off x="3863975" y="35702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Data	</a:t>
              </a:r>
              <a:r>
                <a:rPr lang="en-US" sz="2000" dirty="0" smtClean="0">
                  <a:latin typeface="+mj-lt"/>
                </a:rPr>
                <a:t>  - </a:t>
              </a:r>
              <a:r>
                <a:rPr lang="en-US" sz="2000" dirty="0">
                  <a:latin typeface="+mj-lt"/>
                </a:rPr>
                <a:t>T2	         </a:t>
              </a:r>
              <a:r>
                <a:rPr lang="en-US" sz="2000" dirty="0" smtClean="0">
                  <a:latin typeface="+mj-lt"/>
                </a:rPr>
                <a:t>x64</a:t>
              </a:r>
              <a:endParaRPr lang="en-US" sz="2000" dirty="0">
                <a:latin typeface="+mj-lt"/>
              </a:endParaRPr>
            </a:p>
          </p:txBody>
        </p:sp>
        <p:grpSp>
          <p:nvGrpSpPr>
            <p:cNvPr id="15390" name="Group 39"/>
            <p:cNvGrpSpPr>
              <a:grpSpLocks/>
            </p:cNvGrpSpPr>
            <p:nvPr/>
          </p:nvGrpSpPr>
          <p:grpSpPr bwMode="auto">
            <a:xfrm>
              <a:off x="2212975" y="2573338"/>
              <a:ext cx="1651000" cy="2665413"/>
              <a:chOff x="1394" y="1621"/>
              <a:chExt cx="1040" cy="1679"/>
            </a:xfrm>
          </p:grpSpPr>
          <p:cxnSp>
            <p:nvCxnSpPr>
              <p:cNvPr id="15391" name="AutoShape 40"/>
              <p:cNvCxnSpPr>
                <a:cxnSpLocks noChangeShapeType="1"/>
                <a:stCxn id="108582" idx="1"/>
                <a:endCxn id="15371" idx="3"/>
              </p:cNvCxnSpPr>
              <p:nvPr/>
            </p:nvCxnSpPr>
            <p:spPr bwMode="auto">
              <a:xfrm rot="10800000" flipV="1">
                <a:off x="1394" y="2341"/>
                <a:ext cx="1040" cy="959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AutoShape 41"/>
              <p:cNvCxnSpPr>
                <a:cxnSpLocks noChangeShapeType="1"/>
                <a:stCxn id="108580" idx="1"/>
                <a:endCxn id="15371" idx="3"/>
              </p:cNvCxnSpPr>
              <p:nvPr/>
            </p:nvCxnSpPr>
            <p:spPr bwMode="auto">
              <a:xfrm rot="10800000" flipV="1">
                <a:off x="1394" y="1621"/>
                <a:ext cx="1040" cy="1679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7" name="Group 46"/>
          <p:cNvGrpSpPr/>
          <p:nvPr/>
        </p:nvGrpSpPr>
        <p:grpSpPr>
          <a:xfrm>
            <a:off x="304800" y="1001713"/>
            <a:ext cx="2098675" cy="4756150"/>
            <a:chOff x="304800" y="1001713"/>
            <a:chExt cx="2098675" cy="4756150"/>
          </a:xfrm>
        </p:grpSpPr>
        <p:sp>
          <p:nvSpPr>
            <p:cNvPr id="15367" name="Rectangle 43"/>
            <p:cNvSpPr>
              <a:spLocks noChangeArrowheads="1"/>
            </p:cNvSpPr>
            <p:nvPr/>
          </p:nvSpPr>
          <p:spPr bwMode="auto">
            <a:xfrm>
              <a:off x="304800" y="1001713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L1</a:t>
              </a:r>
            </a:p>
            <a:p>
              <a:pPr algn="ctr"/>
              <a:r>
                <a:rPr lang="en-US" dirty="0">
                  <a:latin typeface="+mj-lt"/>
                </a:rPr>
                <a:t>Memories</a:t>
              </a:r>
            </a:p>
          </p:txBody>
        </p:sp>
        <p:sp>
          <p:nvSpPr>
            <p:cNvPr id="15368" name="Rectangle 44"/>
            <p:cNvSpPr>
              <a:spLocks noChangeArrowheads="1"/>
            </p:cNvSpPr>
            <p:nvPr/>
          </p:nvSpPr>
          <p:spPr bwMode="auto">
            <a:xfrm>
              <a:off x="304800" y="2732088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L2 and</a:t>
              </a:r>
            </a:p>
            <a:p>
              <a:pPr algn="ctr"/>
              <a:r>
                <a:rPr lang="en-US" dirty="0">
                  <a:latin typeface="+mj-lt"/>
                </a:rPr>
                <a:t>External</a:t>
              </a:r>
            </a:p>
            <a:p>
              <a:pPr algn="ctr"/>
              <a:r>
                <a:rPr lang="en-US" dirty="0">
                  <a:latin typeface="+mj-lt"/>
                </a:rPr>
                <a:t>Memory</a:t>
              </a:r>
            </a:p>
          </p:txBody>
        </p:sp>
        <p:sp>
          <p:nvSpPr>
            <p:cNvPr id="15369" name="Rectangle 45"/>
            <p:cNvSpPr>
              <a:spLocks noChangeArrowheads="1"/>
            </p:cNvSpPr>
            <p:nvPr/>
          </p:nvSpPr>
          <p:spPr bwMode="auto">
            <a:xfrm>
              <a:off x="304800" y="4484688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Peripherals</a:t>
              </a:r>
            </a:p>
          </p:txBody>
        </p:sp>
        <p:sp>
          <p:nvSpPr>
            <p:cNvPr id="15370" name="Rectangle 46"/>
            <p:cNvSpPr>
              <a:spLocks noChangeArrowheads="1"/>
            </p:cNvSpPr>
            <p:nvPr/>
          </p:nvSpPr>
          <p:spPr bwMode="auto">
            <a:xfrm>
              <a:off x="2138363" y="344805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1" name="Rectangle 47"/>
            <p:cNvSpPr>
              <a:spLocks noChangeArrowheads="1"/>
            </p:cNvSpPr>
            <p:nvPr/>
          </p:nvSpPr>
          <p:spPr bwMode="auto">
            <a:xfrm>
              <a:off x="2138363" y="520065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2" name="Rectangle 48"/>
            <p:cNvSpPr>
              <a:spLocks noChangeArrowheads="1"/>
            </p:cNvSpPr>
            <p:nvPr/>
          </p:nvSpPr>
          <p:spPr bwMode="auto">
            <a:xfrm>
              <a:off x="2138363" y="170180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3" name="Rectangle 49"/>
            <p:cNvSpPr>
              <a:spLocks noChangeArrowheads="1"/>
            </p:cNvSpPr>
            <p:nvPr/>
          </p:nvSpPr>
          <p:spPr bwMode="auto">
            <a:xfrm>
              <a:off x="1938338" y="3203576"/>
              <a:ext cx="74613" cy="7461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4" name="Rectangle 50"/>
            <p:cNvSpPr>
              <a:spLocks noChangeArrowheads="1"/>
            </p:cNvSpPr>
            <p:nvPr/>
          </p:nvSpPr>
          <p:spPr bwMode="auto">
            <a:xfrm>
              <a:off x="1938338" y="1490663"/>
              <a:ext cx="74613" cy="7461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5" name="AutoShape 51"/>
            <p:cNvSpPr>
              <a:spLocks noChangeArrowheads="1"/>
            </p:cNvSpPr>
            <p:nvPr/>
          </p:nvSpPr>
          <p:spPr bwMode="auto">
            <a:xfrm rot="5400000">
              <a:off x="1731963" y="1443038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376" name="AutoShape 52"/>
            <p:cNvSpPr>
              <a:spLocks noChangeArrowheads="1"/>
            </p:cNvSpPr>
            <p:nvPr/>
          </p:nvSpPr>
          <p:spPr bwMode="auto">
            <a:xfrm rot="5400000">
              <a:off x="1731963" y="3173413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377" name="AutoShape 53"/>
            <p:cNvSpPr>
              <a:spLocks noChangeArrowheads="1"/>
            </p:cNvSpPr>
            <p:nvPr/>
          </p:nvSpPr>
          <p:spPr bwMode="auto">
            <a:xfrm rot="5400000">
              <a:off x="1731963" y="4930776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5378" name="AutoShape 54"/>
            <p:cNvCxnSpPr>
              <a:cxnSpLocks noChangeShapeType="1"/>
              <a:stCxn id="15375" idx="1"/>
              <a:endCxn id="15367" idx="3"/>
            </p:cNvCxnSpPr>
            <p:nvPr/>
          </p:nvCxnSpPr>
          <p:spPr bwMode="auto">
            <a:xfrm flipH="1">
              <a:off x="1692275" y="1636713"/>
              <a:ext cx="31908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15379" name="AutoShape 55"/>
            <p:cNvCxnSpPr>
              <a:cxnSpLocks noChangeShapeType="1"/>
              <a:stCxn id="15376" idx="1"/>
              <a:endCxn id="15368" idx="3"/>
            </p:cNvCxnSpPr>
            <p:nvPr/>
          </p:nvCxnSpPr>
          <p:spPr bwMode="auto">
            <a:xfrm flipH="1">
              <a:off x="1692275" y="3367088"/>
              <a:ext cx="31908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5380" name="AutoShape 56"/>
            <p:cNvCxnSpPr>
              <a:cxnSpLocks noChangeShapeType="1"/>
              <a:stCxn id="15377" idx="1"/>
              <a:endCxn id="15369" idx="3"/>
            </p:cNvCxnSpPr>
            <p:nvPr/>
          </p:nvCxnSpPr>
          <p:spPr bwMode="auto">
            <a:xfrm flipH="1" flipV="1">
              <a:off x="1692275" y="5121276"/>
              <a:ext cx="319088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</p:grp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8116185" y="1172980"/>
            <a:ext cx="78422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182880" rIns="0" bIns="182880" anchor="ctr" anchorCtr="1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latin typeface="+mj-lt"/>
              </a:rPr>
              <a:t>Fetch</a:t>
            </a:r>
            <a:endParaRPr lang="en-US" dirty="0">
              <a:latin typeface="+mj-lt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7600767" y="990600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 wrap="none" anchor="ctr"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Cache Sizes and More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8582028" cy="3428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6"/>
                <a:gridCol w="1676400"/>
                <a:gridCol w="1600200"/>
                <a:gridCol w="838200"/>
                <a:gridCol w="1685926"/>
                <a:gridCol w="1685926"/>
              </a:tblGrid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Banks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</a:t>
                      </a:r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hardware coherency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</a:t>
                      </a:r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Coherent with 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x 32-bit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512K </a:t>
                      </a:r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must maintain coherency with external </a:t>
                      </a:r>
                      <a:r>
                        <a:rPr lang="en-US" baseline="0" dirty="0" smtClean="0"/>
                        <a:t>world: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 invalidate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 write-back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 write-back </a:t>
                      </a:r>
                      <a:r>
                        <a:rPr lang="en-US" sz="1200" baseline="0" dirty="0" smtClean="0"/>
                        <a:t>invalidate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128-bit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C66 Core Data Move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Internal Move</a:t>
            </a:r>
          </a:p>
          <a:p>
            <a:pPr lvl="1" eaLnBrk="1" hangingPunct="1"/>
            <a:r>
              <a:rPr lang="en-US" sz="2000" dirty="0" smtClean="0"/>
              <a:t>For L1 cache – Coherency between L1 and L2</a:t>
            </a:r>
          </a:p>
          <a:p>
            <a:pPr lvl="1" eaLnBrk="1" hangingPunct="1"/>
            <a:r>
              <a:rPr lang="en-US" sz="2000" dirty="0" smtClean="0"/>
              <a:t>IDMA channel 1  - L1 (P, D) and L2 data move</a:t>
            </a:r>
          </a:p>
          <a:p>
            <a:pPr lvl="1" eaLnBrk="1" hangingPunct="1"/>
            <a:r>
              <a:rPr lang="en-US" sz="2000" dirty="0" smtClean="0"/>
              <a:t>IDMA channel 0 – MMR configuration </a:t>
            </a:r>
          </a:p>
          <a:p>
            <a:pPr lvl="1" eaLnBrk="1" hangingPunct="1"/>
            <a:r>
              <a:rPr lang="en-US" sz="2000" dirty="0" smtClean="0"/>
              <a:t>CPU can read and write</a:t>
            </a:r>
          </a:p>
          <a:p>
            <a:pPr eaLnBrk="1" hangingPunct="1"/>
            <a:r>
              <a:rPr lang="en-US" sz="2400" dirty="0" smtClean="0"/>
              <a:t>External Move</a:t>
            </a:r>
          </a:p>
          <a:p>
            <a:pPr lvl="1" eaLnBrk="1" hangingPunct="1"/>
            <a:r>
              <a:rPr lang="en-US" sz="2000" dirty="0" smtClean="0"/>
              <a:t>CPU can read and write</a:t>
            </a:r>
          </a:p>
          <a:p>
            <a:pPr lvl="1" eaLnBrk="1" hangingPunct="1"/>
            <a:r>
              <a:rPr lang="en-US" sz="2000" dirty="0" smtClean="0"/>
              <a:t> Prefetch mechanism</a:t>
            </a:r>
          </a:p>
          <a:p>
            <a:pPr lvl="2" eaLnBrk="1" hangingPunct="1"/>
            <a:r>
              <a:rPr lang="en-US" sz="1600" dirty="0" smtClean="0"/>
              <a:t>8 data registers, 128 bytes </a:t>
            </a:r>
            <a:r>
              <a:rPr lang="en-US" sz="1600" dirty="0" smtClean="0"/>
              <a:t>each</a:t>
            </a:r>
            <a:br>
              <a:rPr lang="en-US" sz="1600" dirty="0" smtClean="0"/>
            </a:br>
            <a:r>
              <a:rPr lang="en-US" sz="1600" dirty="0" smtClean="0"/>
              <a:t>NOTE: Can </a:t>
            </a:r>
            <a:r>
              <a:rPr lang="en-US" sz="1600" dirty="0" smtClean="0"/>
              <a:t>be </a:t>
            </a:r>
            <a:r>
              <a:rPr lang="en-US" sz="1600" dirty="0" smtClean="0"/>
              <a:t>controlled as </a:t>
            </a:r>
            <a:r>
              <a:rPr lang="en-US" sz="1600" dirty="0" smtClean="0"/>
              <a:t>2 by 64 if request comes from </a:t>
            </a:r>
            <a:r>
              <a:rPr lang="en-US" sz="1600" dirty="0" smtClean="0"/>
              <a:t>L1</a:t>
            </a:r>
            <a:endParaRPr lang="en-US" sz="1600" dirty="0" smtClean="0"/>
          </a:p>
          <a:p>
            <a:pPr lvl="2" eaLnBrk="1" hangingPunct="1"/>
            <a:r>
              <a:rPr lang="en-US" sz="1600" dirty="0" smtClean="0"/>
              <a:t>4 program </a:t>
            </a:r>
            <a:r>
              <a:rPr lang="en-US" sz="1600" dirty="0" smtClean="0"/>
              <a:t>registers, </a:t>
            </a:r>
            <a:r>
              <a:rPr lang="en-US" sz="1600" dirty="0" smtClean="0"/>
              <a:t>128 </a:t>
            </a:r>
            <a:r>
              <a:rPr lang="en-US" sz="1600" dirty="0" smtClean="0"/>
              <a:t>bytes each</a:t>
            </a:r>
            <a:endParaRPr lang="en-US" sz="1600" dirty="0" smtClean="0"/>
          </a:p>
          <a:p>
            <a:pPr lvl="2" eaLnBrk="1" hangingPunct="1"/>
            <a:r>
              <a:rPr lang="en-US" sz="1600" dirty="0" smtClean="0"/>
              <a:t>No </a:t>
            </a:r>
            <a:r>
              <a:rPr lang="en-US" sz="1600" dirty="0" smtClean="0"/>
              <a:t>h</a:t>
            </a:r>
            <a:r>
              <a:rPr lang="en-US" sz="1600" dirty="0" smtClean="0"/>
              <a:t>ardware coherency</a:t>
            </a:r>
            <a:endParaRPr lang="en-US" sz="1600" dirty="0" smtClean="0"/>
          </a:p>
          <a:p>
            <a:pPr eaLnBrk="1" hangingPunct="1"/>
            <a:r>
              <a:rPr lang="en-US" sz="2400" dirty="0" smtClean="0"/>
              <a:t>Bandwidth </a:t>
            </a:r>
            <a:r>
              <a:rPr lang="en-US" sz="2400" dirty="0" smtClean="0"/>
              <a:t>management through configurable priority </a:t>
            </a:r>
            <a:r>
              <a:rPr lang="en-US" sz="2400" dirty="0" smtClean="0"/>
              <a:t>scheme between DSP, IDMA, CFG, and the slave 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The MAR Registers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sz="2400" dirty="0" smtClean="0"/>
              <a:t>MAR (Memory Attributes) Registers:</a:t>
            </a:r>
          </a:p>
          <a:p>
            <a:pPr eaLnBrk="1" hangingPunct="1"/>
            <a:r>
              <a:rPr lang="en-US" sz="2400" dirty="0" smtClean="0"/>
              <a:t>256 registers (32 bits each) control 256 memory segments:</a:t>
            </a:r>
          </a:p>
          <a:p>
            <a:pPr lvl="1" eaLnBrk="1" hangingPunct="1"/>
            <a:r>
              <a:rPr lang="en-US" sz="2400" dirty="0" smtClean="0"/>
              <a:t>Each segment size is 16MBytes, from logical address 0x0000 0000 to address 0xFFFF FFFF.</a:t>
            </a:r>
          </a:p>
          <a:p>
            <a:pPr lvl="1" eaLnBrk="1" hangingPunct="1"/>
            <a:r>
              <a:rPr lang="en-US" sz="2400" dirty="0" smtClean="0"/>
              <a:t>The first 16 registers are read only. They control the internal memory of the core.</a:t>
            </a:r>
          </a:p>
          <a:p>
            <a:pPr eaLnBrk="1" hangingPunct="1"/>
            <a:r>
              <a:rPr lang="en-US" sz="2400" dirty="0" smtClean="0"/>
              <a:t>Each register controls the cacheability of the segment (bit 0) and the prefetchability (bit 3). All other bits are reserved and set to 0.</a:t>
            </a:r>
          </a:p>
          <a:p>
            <a:pPr eaLnBrk="1" hangingPunct="1"/>
            <a:r>
              <a:rPr lang="en-US" sz="2400" dirty="0" smtClean="0"/>
              <a:t>All MAR bits are set to zero after reset.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C66x CorePac </a:t>
            </a:r>
            <a:r>
              <a:rPr lang="en-US" sz="4000" dirty="0" smtClean="0"/>
              <a:t>Features: Pipeline Support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</a:t>
            </a:r>
            <a:r>
              <a:rPr lang="en-US" dirty="0" smtClean="0"/>
              <a:t>CorePac in </a:t>
            </a:r>
            <a:r>
              <a:rPr lang="en-US" dirty="0" smtClean="0"/>
              <a:t>KeyStone</a:t>
            </a:r>
            <a:endParaRPr lang="en-US" dirty="0" smtClean="0"/>
          </a:p>
          <a:p>
            <a:r>
              <a:rPr lang="en-US" b="1" dirty="0" smtClean="0"/>
              <a:t>C66x </a:t>
            </a:r>
            <a:r>
              <a:rPr lang="en-US" b="1" dirty="0" smtClean="0"/>
              <a:t>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</a:t>
            </a:r>
            <a:r>
              <a:rPr lang="en-US" dirty="0" smtClean="0"/>
              <a:t>Core </a:t>
            </a:r>
            <a:r>
              <a:rPr lang="en-US" dirty="0" smtClean="0"/>
              <a:t>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Pipeline Support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Pipeline </a:t>
            </a:r>
            <a:r>
              <a:rPr lang="en-US" dirty="0" smtClean="0"/>
              <a:t>Features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Hardware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pipeline: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4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fetch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phases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decode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phases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1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to 6 execution phases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Software pipeline supported by code generation tools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SPLOOP supports software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pipeline: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Decreases </a:t>
            </a:r>
            <a:r>
              <a:rPr lang="en-US" sz="2000" dirty="0" smtClean="0">
                <a:latin typeface="+mj-lt"/>
              </a:rPr>
              <a:t>code size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Reduces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power consumption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Enables </a:t>
            </a:r>
            <a:r>
              <a:rPr lang="en-US" sz="2000" dirty="0" smtClean="0">
                <a:latin typeface="+mj-lt"/>
              </a:rPr>
              <a:t>interrupts during long loops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 to the SOC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</a:t>
            </a:r>
            <a:r>
              <a:rPr lang="en-US" dirty="0" smtClean="0"/>
              <a:t>CorePac in </a:t>
            </a:r>
            <a:r>
              <a:rPr lang="en-US" dirty="0" smtClean="0"/>
              <a:t>KeyStone</a:t>
            </a:r>
            <a:endParaRPr lang="en-US" dirty="0" smtClean="0"/>
          </a:p>
          <a:p>
            <a:r>
              <a:rPr lang="en-US" dirty="0" smtClean="0"/>
              <a:t>C66x </a:t>
            </a:r>
            <a:r>
              <a:rPr lang="en-US" dirty="0" smtClean="0"/>
              <a:t>CorePac </a:t>
            </a:r>
            <a:r>
              <a:rPr lang="en-US" dirty="0" smtClean="0">
                <a:noFill/>
              </a:rPr>
              <a:t>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</a:t>
            </a:r>
            <a:r>
              <a:rPr lang="en-US" dirty="0" smtClean="0"/>
              <a:t>Core </a:t>
            </a:r>
            <a:r>
              <a:rPr lang="en-US" dirty="0" smtClean="0"/>
              <a:t>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Support</a:t>
            </a:r>
          </a:p>
          <a:p>
            <a:r>
              <a:rPr lang="en-US" b="1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8045" t="1326" r="2406" b="2652"/>
          <a:stretch>
            <a:fillRect/>
          </a:stretch>
        </p:blipFill>
        <p:spPr bwMode="auto">
          <a:xfrm>
            <a:off x="393770" y="914400"/>
            <a:ext cx="5016430" cy="549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C66x 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Core Access Summary</a:t>
            </a:r>
          </a:p>
        </p:txBody>
      </p:sp>
      <p:sp>
        <p:nvSpPr>
          <p:cNvPr id="6" name="Rectangle 171"/>
          <p:cNvSpPr txBox="1">
            <a:spLocks noChangeArrowheads="1"/>
          </p:cNvSpPr>
          <p:nvPr/>
        </p:nvSpPr>
        <p:spPr bwMode="auto">
          <a:xfrm>
            <a:off x="5486400" y="990600"/>
            <a:ext cx="3500432" cy="479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kern="0" dirty="0" smtClean="0">
                <a:latin typeface="+mn-lt"/>
              </a:rPr>
              <a:t>Master port into the MSMC</a:t>
            </a:r>
          </a:p>
          <a:p>
            <a:pPr marL="227013" lvl="0" indent="-227013"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Slave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port from the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Teranet</a:t>
            </a:r>
            <a:r>
              <a:rPr lang="en-US" sz="2000" kern="0" dirty="0" smtClean="0">
                <a:latin typeface="+mn-lt"/>
              </a:rPr>
              <a:t> (</a:t>
            </a:r>
            <a:r>
              <a:rPr lang="en-US" sz="2000" kern="0" dirty="0" smtClean="0">
                <a:latin typeface="+mn-lt"/>
              </a:rPr>
              <a:t>switch central </a:t>
            </a:r>
            <a:r>
              <a:rPr lang="en-US" sz="2000" kern="0" dirty="0" smtClean="0">
                <a:latin typeface="+mn-lt"/>
              </a:rPr>
              <a:t>fabric)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kern="0" dirty="0" smtClean="0">
                <a:latin typeface="+mn-lt"/>
              </a:rPr>
              <a:t>Interface to the configuration bus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MSMC arbitrates between all cores and Teranet requests, MSM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memory,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DDR(s)</a:t>
            </a:r>
          </a:p>
          <a:p>
            <a:pPr marL="227013" lvl="0" indent="-227013"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2000" kern="0" dirty="0" smtClean="0">
                <a:latin typeface="+mn-lt"/>
              </a:rPr>
              <a:t>MSM </a:t>
            </a:r>
            <a:r>
              <a:rPr lang="en-US" sz="2000" kern="0" dirty="0" smtClean="0">
                <a:latin typeface="+mn-lt"/>
              </a:rPr>
              <a:t>memory banks</a:t>
            </a:r>
          </a:p>
          <a:p>
            <a:pPr marL="227013" lvl="0" indent="-227013"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2000" kern="0" dirty="0" smtClean="0">
                <a:latin typeface="+mn-lt"/>
              </a:rPr>
              <a:t>KeyStone I: 4x</a:t>
            </a:r>
            <a:r>
              <a:rPr lang="en-US" sz="2000" kern="0" dirty="0" smtClean="0">
                <a:latin typeface="+mn-lt"/>
              </a:rPr>
              <a:t> </a:t>
            </a:r>
            <a:r>
              <a:rPr lang="en-US" sz="2000" kern="0" dirty="0" smtClean="0">
                <a:latin typeface="+mn-lt"/>
              </a:rPr>
              <a:t>64-bit </a:t>
            </a:r>
            <a:r>
              <a:rPr lang="en-US" sz="2000" kern="0" dirty="0" smtClean="0">
                <a:latin typeface="+mn-lt"/>
              </a:rPr>
              <a:t>banks</a:t>
            </a:r>
          </a:p>
          <a:p>
            <a:pPr marL="227013" lvl="0" indent="-227013"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2000" kern="0" dirty="0" smtClean="0">
                <a:latin typeface="+mn-lt"/>
              </a:rPr>
              <a:t>KeyStone II: 8x</a:t>
            </a:r>
            <a:r>
              <a:rPr lang="en-US" sz="2000" kern="0" dirty="0" smtClean="0">
                <a:latin typeface="+mn-lt"/>
              </a:rPr>
              <a:t> 64-bit banks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04800" y="6477000"/>
            <a:ext cx="8839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1" name="Trapezoid 80"/>
          <p:cNvSpPr/>
          <p:nvPr/>
        </p:nvSpPr>
        <p:spPr>
          <a:xfrm rot="14465798">
            <a:off x="6333013" y="4480455"/>
            <a:ext cx="782265" cy="2743999"/>
          </a:xfrm>
          <a:prstGeom prst="trapezoid">
            <a:avLst>
              <a:gd name="adj" fmla="val 52107"/>
            </a:avLst>
          </a:prstGeom>
          <a:solidFill>
            <a:schemeClr val="accent6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rapezoid 75"/>
          <p:cNvSpPr/>
          <p:nvPr/>
        </p:nvSpPr>
        <p:spPr>
          <a:xfrm rot="7802721">
            <a:off x="1955640" y="3391165"/>
            <a:ext cx="1090456" cy="3762240"/>
          </a:xfrm>
          <a:prstGeom prst="trapezoid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rapezoid 74"/>
          <p:cNvSpPr/>
          <p:nvPr/>
        </p:nvSpPr>
        <p:spPr>
          <a:xfrm rot="6597216">
            <a:off x="2017025" y="4587047"/>
            <a:ext cx="1132802" cy="2743999"/>
          </a:xfrm>
          <a:prstGeom prst="trapezoid">
            <a:avLst>
              <a:gd name="adj" fmla="val 52107"/>
            </a:avLst>
          </a:prstGeom>
          <a:solidFill>
            <a:schemeClr val="accent6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The MPAX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934200" cy="2819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000" dirty="0" smtClean="0"/>
              <a:t>MPAX (Memory Protection and Extension) Registers: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Translate between physical and logical address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16 registers (64 bits each) control (up to) 16 memory segments.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Each register translates logical memory into</a:t>
            </a:r>
            <a:br>
              <a:rPr lang="en-US" sz="2000" dirty="0" smtClean="0"/>
            </a:br>
            <a:r>
              <a:rPr lang="en-US" sz="2000" dirty="0" smtClean="0"/>
              <a:t>physical memory for the segment.</a:t>
            </a:r>
          </a:p>
        </p:txBody>
      </p:sp>
      <p:grpSp>
        <p:nvGrpSpPr>
          <p:cNvPr id="2" name="Group 88"/>
          <p:cNvGrpSpPr/>
          <p:nvPr/>
        </p:nvGrpSpPr>
        <p:grpSpPr>
          <a:xfrm>
            <a:off x="39674" y="665202"/>
            <a:ext cx="9005617" cy="6096532"/>
            <a:chOff x="39674" y="665202"/>
            <a:chExt cx="9005617" cy="6096532"/>
          </a:xfrm>
        </p:grpSpPr>
        <p:sp>
          <p:nvSpPr>
            <p:cNvPr id="80" name="Trapezoid 79"/>
            <p:cNvSpPr/>
            <p:nvPr/>
          </p:nvSpPr>
          <p:spPr>
            <a:xfrm rot="12148345">
              <a:off x="6533535" y="1544061"/>
              <a:ext cx="344130" cy="5217673"/>
            </a:xfrm>
            <a:prstGeom prst="trapezoid">
              <a:avLst>
                <a:gd name="adj" fmla="val 4597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81600" y="6214096"/>
              <a:ext cx="685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85800" y="4267200"/>
              <a:ext cx="685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80140" y="6126228"/>
              <a:ext cx="685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7200" y="3581400"/>
              <a:ext cx="11505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3825114"/>
              <a:ext cx="838200" cy="2590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8871" y="3757101"/>
              <a:ext cx="7232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FFFF_FFFF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899" y="4804791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+mn-lt"/>
                </a:rPr>
                <a:t>8000_0000</a:t>
              </a:r>
            </a:p>
            <a:p>
              <a:pPr algn="r"/>
              <a:r>
                <a:rPr lang="en-US" sz="1000" dirty="0" smtClean="0">
                  <a:latin typeface="+mn-lt"/>
                </a:rPr>
                <a:t>7FFF_FFFF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762000" y="4998972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391400" y="3801813"/>
              <a:ext cx="838200" cy="2590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68128" y="4868613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0:8000_0000</a:t>
              </a:r>
            </a:p>
            <a:p>
              <a:r>
                <a:rPr lang="en-US" sz="1000" dirty="0" smtClean="0">
                  <a:latin typeface="+mn-lt"/>
                </a:rPr>
                <a:t>0:7FFF_FFFF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17" name="Straight Connector 16"/>
            <p:cNvCxnSpPr>
              <a:stCxn id="15" idx="3"/>
              <a:endCxn id="15" idx="1"/>
            </p:cNvCxnSpPr>
            <p:nvPr/>
          </p:nvCxnSpPr>
          <p:spPr>
            <a:xfrm flipH="1">
              <a:off x="7391400" y="5097213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168382" y="3611628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1:0000_0000</a:t>
              </a:r>
            </a:p>
            <a:p>
              <a:r>
                <a:rPr lang="en-US" sz="1000" dirty="0" smtClean="0">
                  <a:latin typeface="+mj-lt"/>
                </a:rPr>
                <a:t>0:FFFF_FFFF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91400" y="1218570"/>
              <a:ext cx="8382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7"/>
            <p:cNvGrpSpPr/>
            <p:nvPr/>
          </p:nvGrpSpPr>
          <p:grpSpPr>
            <a:xfrm>
              <a:off x="3581400" y="3953583"/>
              <a:ext cx="2286000" cy="2438400"/>
              <a:chOff x="3581400" y="3810000"/>
              <a:chExt cx="2286000" cy="2438400"/>
            </a:xfrm>
            <a:solidFill>
              <a:schemeClr val="bg1">
                <a:lumMod val="85000"/>
              </a:schemeClr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3581400" y="3810000"/>
                <a:ext cx="2286000" cy="2438400"/>
              </a:xfrm>
              <a:prstGeom prst="rect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581400" y="39624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581400" y="41148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581400" y="42672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581400" y="44196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581400" y="45720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581400" y="47244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581400" y="48768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581400" y="50292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581400" y="51816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581400" y="53340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581400" y="54864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581400" y="56388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581400" y="57912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581400" y="59436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581400" y="60960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731772" y="3276600"/>
              <a:ext cx="9028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+mn-lt"/>
                </a:rPr>
                <a:t>C66x CorePac</a:t>
              </a:r>
            </a:p>
            <a:p>
              <a:pPr algn="ctr"/>
              <a:r>
                <a:rPr lang="en-US" sz="1000" dirty="0" smtClean="0">
                  <a:latin typeface="+mn-lt"/>
                </a:rPr>
                <a:t>Logical 32-bit</a:t>
              </a:r>
              <a:br>
                <a:rPr lang="en-US" sz="1000" dirty="0" smtClean="0">
                  <a:latin typeface="+mn-lt"/>
                </a:rPr>
              </a:br>
              <a:r>
                <a:rPr lang="en-US" sz="1000" dirty="0" smtClean="0">
                  <a:latin typeface="+mn-lt"/>
                </a:rPr>
                <a:t>Memory Map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29226" y="665202"/>
              <a:ext cx="93647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+mn-lt"/>
                </a:rPr>
                <a:t>System</a:t>
              </a:r>
            </a:p>
            <a:p>
              <a:pPr algn="ctr"/>
              <a:r>
                <a:rPr lang="en-US" sz="1000" dirty="0" smtClean="0">
                  <a:latin typeface="+mn-lt"/>
                </a:rPr>
                <a:t>Physical 36-bit</a:t>
              </a:r>
              <a:br>
                <a:rPr lang="en-US" sz="1000" dirty="0" smtClean="0">
                  <a:latin typeface="+mn-lt"/>
                </a:rPr>
              </a:br>
              <a:r>
                <a:rPr lang="en-US" sz="1000" dirty="0" smtClean="0">
                  <a:latin typeface="+mn-lt"/>
                </a:rPr>
                <a:t>Memory Map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68128" y="5573718"/>
              <a:ext cx="8771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0:0C00_0000</a:t>
              </a:r>
            </a:p>
            <a:p>
              <a:r>
                <a:rPr lang="en-US" sz="1000" dirty="0" smtClean="0">
                  <a:latin typeface="+mn-lt"/>
                </a:rPr>
                <a:t>0:0BFF_FFFF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7391400" y="5791200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168939" y="6194871"/>
              <a:ext cx="8739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0:0000_0000</a:t>
              </a:r>
              <a:endParaRPr lang="en-US" sz="1000" dirty="0">
                <a:latin typeface="+mn-lt"/>
              </a:endParaRPr>
            </a:p>
          </p:txBody>
        </p:sp>
        <p:grpSp>
          <p:nvGrpSpPr>
            <p:cNvPr id="8" name="Group 52"/>
            <p:cNvGrpSpPr/>
            <p:nvPr/>
          </p:nvGrpSpPr>
          <p:grpSpPr>
            <a:xfrm>
              <a:off x="7294345" y="3352800"/>
              <a:ext cx="975062" cy="184788"/>
              <a:chOff x="7294345" y="2179460"/>
              <a:chExt cx="975062" cy="184788"/>
            </a:xfrm>
          </p:grpSpPr>
          <p:sp>
            <p:nvSpPr>
              <p:cNvPr id="50" name="Parallelogram 49"/>
              <p:cNvSpPr/>
              <p:nvPr/>
            </p:nvSpPr>
            <p:spPr>
              <a:xfrm rot="20660472">
                <a:off x="7866917" y="2229176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Parallelogram 50"/>
              <p:cNvSpPr/>
              <p:nvPr/>
            </p:nvSpPr>
            <p:spPr>
              <a:xfrm rot="20818740">
                <a:off x="7294345" y="2179460"/>
                <a:ext cx="422709" cy="136880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Parallelogram 51"/>
              <p:cNvSpPr/>
              <p:nvPr/>
            </p:nvSpPr>
            <p:spPr>
              <a:xfrm rot="12878423">
                <a:off x="7603981" y="2200907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8168939" y="1150557"/>
              <a:ext cx="8162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F:FFFF_FFFF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7391400" y="2080071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7391400" y="2842071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60"/>
            <p:cNvGrpSpPr/>
            <p:nvPr/>
          </p:nvGrpSpPr>
          <p:grpSpPr>
            <a:xfrm>
              <a:off x="7361172" y="1600200"/>
              <a:ext cx="975062" cy="184788"/>
              <a:chOff x="7294345" y="2179460"/>
              <a:chExt cx="975062" cy="184788"/>
            </a:xfrm>
          </p:grpSpPr>
          <p:sp>
            <p:nvSpPr>
              <p:cNvPr id="62" name="Parallelogram 61"/>
              <p:cNvSpPr/>
              <p:nvPr/>
            </p:nvSpPr>
            <p:spPr>
              <a:xfrm rot="20660472">
                <a:off x="7866917" y="2229176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Parallelogram 62"/>
              <p:cNvSpPr/>
              <p:nvPr/>
            </p:nvSpPr>
            <p:spPr>
              <a:xfrm rot="20818740">
                <a:off x="7294345" y="2179460"/>
                <a:ext cx="422709" cy="136880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Parallelogram 63"/>
              <p:cNvSpPr/>
              <p:nvPr/>
            </p:nvSpPr>
            <p:spPr>
              <a:xfrm rot="12878423">
                <a:off x="7603981" y="2200907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8171172" y="1866585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8:8000_0000</a:t>
              </a:r>
            </a:p>
            <a:p>
              <a:r>
                <a:rPr lang="en-US" sz="1000" dirty="0" smtClean="0">
                  <a:latin typeface="+mn-lt"/>
                </a:rPr>
                <a:t>8:7FFF_FFFF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160957" y="2635512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8:0000_0000</a:t>
              </a:r>
            </a:p>
            <a:p>
              <a:r>
                <a:rPr lang="en-US" sz="1000" dirty="0" smtClean="0">
                  <a:latin typeface="+mj-lt"/>
                </a:rPr>
                <a:t>7:FFFF_FFFF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674" y="5890701"/>
              <a:ext cx="8066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+mn-lt"/>
                </a:rPr>
                <a:t>0C00_0000</a:t>
              </a:r>
            </a:p>
            <a:p>
              <a:pPr algn="r"/>
              <a:r>
                <a:rPr lang="en-US" sz="1000" dirty="0" smtClean="0">
                  <a:latin typeface="+mn-lt"/>
                </a:rPr>
                <a:t>0BFF_FFFF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762000" y="6096000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2999" y="6248400"/>
              <a:ext cx="7745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+mn-lt"/>
                </a:rPr>
                <a:t>0000_0000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581400" y="6080886"/>
              <a:ext cx="2286000" cy="1645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81400" y="6233286"/>
              <a:ext cx="2286000" cy="1645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95669" y="6038475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Segment 1</a:t>
              </a:r>
            </a:p>
            <a:p>
              <a:r>
                <a:rPr lang="en-US" sz="1000" dirty="0" smtClean="0">
                  <a:latin typeface="+mj-lt"/>
                </a:rPr>
                <a:t>Segment 0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204685" y="3639979"/>
              <a:ext cx="10278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latin typeface="+mn-lt"/>
                </a:rPr>
                <a:t>MPAX Registers</a:t>
              </a:r>
              <a:endParaRPr lang="en-US" sz="1000" b="1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C66x </a:t>
            </a:r>
            <a:r>
              <a:rPr lang="en-US" dirty="0" smtClean="0"/>
              <a:t>CorePac in </a:t>
            </a:r>
            <a:r>
              <a:rPr lang="en-US" dirty="0" smtClean="0"/>
              <a:t>KeyStone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C66x </a:t>
            </a:r>
            <a:r>
              <a:rPr lang="en-US" b="1" dirty="0" smtClean="0"/>
              <a:t>CorePac in </a:t>
            </a:r>
            <a:r>
              <a:rPr lang="en-US" b="1" dirty="0" smtClean="0"/>
              <a:t>KeyStone</a:t>
            </a:r>
            <a:endParaRPr lang="en-US" b="1" dirty="0" smtClean="0"/>
          </a:p>
          <a:p>
            <a:r>
              <a:rPr lang="en-US" dirty="0" smtClean="0"/>
              <a:t>C66x </a:t>
            </a:r>
            <a:r>
              <a:rPr lang="en-US" dirty="0" smtClean="0"/>
              <a:t>CorePac Features</a:t>
            </a:r>
          </a:p>
          <a:p>
            <a:r>
              <a:rPr lang="en-US" dirty="0" smtClean="0"/>
              <a:t>Interface </a:t>
            </a:r>
            <a:r>
              <a:rPr lang="en-US" dirty="0" smtClean="0"/>
              <a:t>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Interrupt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</a:t>
            </a:r>
            <a:r>
              <a:rPr lang="en-US" dirty="0" smtClean="0"/>
              <a:t>CorePac in </a:t>
            </a:r>
            <a:r>
              <a:rPr lang="en-US" dirty="0" smtClean="0"/>
              <a:t>KeyStone</a:t>
            </a:r>
            <a:endParaRPr lang="en-US" dirty="0" smtClean="0"/>
          </a:p>
          <a:p>
            <a:r>
              <a:rPr lang="en-US" dirty="0" smtClean="0"/>
              <a:t>C66x </a:t>
            </a:r>
            <a:r>
              <a:rPr lang="en-US" dirty="0" smtClean="0"/>
              <a:t>CorePac </a:t>
            </a:r>
            <a:r>
              <a:rPr lang="en-US" dirty="0" smtClean="0">
                <a:noFill/>
              </a:rPr>
              <a:t>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</a:t>
            </a:r>
            <a:r>
              <a:rPr lang="en-US" dirty="0" smtClean="0"/>
              <a:t>Core </a:t>
            </a:r>
            <a:r>
              <a:rPr lang="en-US" dirty="0" smtClean="0"/>
              <a:t>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Support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b="1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5486400" y="3733800"/>
            <a:ext cx="3276600" cy="1143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C66 Core Interrupt Controller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0549" r="6593" b="3902"/>
          <a:stretch>
            <a:fillRect/>
          </a:stretch>
        </p:blipFill>
        <p:spPr bwMode="auto">
          <a:xfrm>
            <a:off x="343661" y="1371599"/>
            <a:ext cx="4914139" cy="498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71"/>
          <p:cNvSpPr txBox="1">
            <a:spLocks noChangeArrowheads="1"/>
          </p:cNvSpPr>
          <p:nvPr/>
        </p:nvSpPr>
        <p:spPr bwMode="auto">
          <a:xfrm>
            <a:off x="5491168" y="1295400"/>
            <a:ext cx="3271832" cy="448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+mn-lt"/>
              </a:rPr>
              <a:t>12 maskable hardware interrupts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NMI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+mn-lt"/>
              </a:rPr>
              <a:t>Reset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 signal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+mn-lt"/>
              </a:rPr>
              <a:t>128 input events 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Interrupt controller maps 128 signals into 12 interrupts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Routing into the </a:t>
            </a:r>
            <a:r>
              <a:rPr lang="en-US" dirty="0" smtClean="0"/>
              <a:t>C66x </a:t>
            </a:r>
            <a:r>
              <a:rPr lang="en-US" dirty="0" smtClean="0"/>
              <a:t>C</a:t>
            </a:r>
            <a:r>
              <a:rPr lang="en-US" dirty="0" smtClean="0"/>
              <a:t>ore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8658" y="1083477"/>
            <a:ext cx="6204142" cy="202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864" y="3077736"/>
            <a:ext cx="5896136" cy="326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1644" t="4324" r="2588"/>
          <a:stretch>
            <a:fillRect/>
          </a:stretch>
        </p:blipFill>
        <p:spPr bwMode="auto">
          <a:xfrm>
            <a:off x="1600200" y="845854"/>
            <a:ext cx="5943327" cy="5950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System Event Mapping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</a:t>
            </a:r>
            <a:r>
              <a:rPr lang="en-US" dirty="0" smtClean="0"/>
              <a:t>CorePac in </a:t>
            </a:r>
            <a:r>
              <a:rPr lang="en-US" dirty="0" smtClean="0"/>
              <a:t>KeyStone</a:t>
            </a:r>
            <a:endParaRPr lang="en-US" dirty="0" smtClean="0"/>
          </a:p>
          <a:p>
            <a:r>
              <a:rPr lang="en-US" dirty="0" smtClean="0"/>
              <a:t>C66x </a:t>
            </a:r>
            <a:r>
              <a:rPr lang="en-US" dirty="0" smtClean="0"/>
              <a:t>CorePac </a:t>
            </a:r>
            <a:r>
              <a:rPr lang="en-US" dirty="0" smtClean="0">
                <a:noFill/>
              </a:rPr>
              <a:t>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</a:t>
            </a:r>
            <a:r>
              <a:rPr lang="en-US" dirty="0" smtClean="0"/>
              <a:t>Core </a:t>
            </a:r>
            <a:r>
              <a:rPr lang="en-US" dirty="0" smtClean="0"/>
              <a:t>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Support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b="1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C66x </a:t>
            </a:r>
            <a:r>
              <a:rPr lang="en-US" dirty="0" smtClean="0"/>
              <a:t>Core Power Down Controller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914400"/>
          <a:ext cx="6096000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3429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Power-Down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How/When Applied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During SPLOOP instruction execution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</a:t>
                      </a:r>
                      <a:r>
                        <a:rPr lang="en-US" baseline="0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</a:t>
                      </a:r>
                      <a:r>
                        <a:rPr lang="en-US" baseline="0" dirty="0" smtClean="0"/>
                        <a:t> calling the IDLE instruction, </a:t>
                      </a:r>
                      <a:r>
                        <a:rPr lang="en-US" baseline="0" dirty="0" smtClean="0"/>
                        <a:t>and then </a:t>
                      </a:r>
                      <a:r>
                        <a:rPr lang="en-US" baseline="0" dirty="0" smtClean="0"/>
                        <a:t>provide a mechanism </a:t>
                      </a:r>
                      <a:r>
                        <a:rPr lang="en-US" baseline="0" dirty="0" smtClean="0"/>
                        <a:t>(e.g., interrupt</a:t>
                      </a:r>
                      <a:r>
                        <a:rPr lang="en-US" baseline="0" dirty="0" smtClean="0"/>
                        <a:t>) for waking up </a:t>
                      </a:r>
                    </a:p>
                    <a:p>
                      <a:r>
                        <a:rPr lang="en-US" baseline="0" dirty="0" smtClean="0"/>
                        <a:t>NOTE: External </a:t>
                      </a:r>
                      <a:r>
                        <a:rPr lang="en-US" baseline="0" dirty="0" smtClean="0"/>
                        <a:t>DMA transfer wakes up L1D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Control 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caches are disabled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4320" indent="-27432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Dynamic </a:t>
                      </a:r>
                      <a:r>
                        <a:rPr lang="en-US" dirty="0" smtClean="0"/>
                        <a:t>– retention until </a:t>
                      </a:r>
                      <a:r>
                        <a:rPr lang="en-US" dirty="0" smtClean="0"/>
                        <a:t>access </a:t>
                      </a:r>
                      <a:r>
                        <a:rPr lang="en-US" dirty="0" smtClean="0"/>
                        <a:t>algorithm is used </a:t>
                      </a:r>
                      <a:r>
                        <a:rPr lang="en-US" dirty="0" smtClean="0"/>
                        <a:t>(e.g., low voltage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dirty="0" smtClean="0"/>
                        <a:t>power </a:t>
                      </a:r>
                      <a:r>
                        <a:rPr lang="en-US" dirty="0" smtClean="0"/>
                        <a:t>until a block of memory is read)</a:t>
                      </a:r>
                    </a:p>
                    <a:p>
                      <a:pPr marL="274320" indent="-27432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Static </a:t>
                      </a:r>
                      <a:r>
                        <a:rPr lang="en-US" dirty="0" smtClean="0"/>
                        <a:t>– the same as </a:t>
                      </a:r>
                      <a:r>
                        <a:rPr lang="en-US" dirty="0" smtClean="0"/>
                        <a:t>L1D </a:t>
                      </a:r>
                      <a:r>
                        <a:rPr lang="en-US" dirty="0" smtClean="0"/>
                        <a:t>(during IDLE)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DSP </a:t>
                      </a:r>
                      <a:r>
                        <a:rPr lang="en-US" dirty="0" smtClean="0"/>
                        <a:t>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During IDLE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Entire </a:t>
                      </a:r>
                      <a:r>
                        <a:rPr lang="en-US" dirty="0" smtClean="0"/>
                        <a:t>C66x </a:t>
                      </a:r>
                      <a:r>
                        <a:rPr lang="en-US" dirty="0" smtClean="0"/>
                        <a:t>CorePac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Enabled by PDC and IDLE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 and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</a:t>
            </a:r>
            <a:r>
              <a:rPr lang="en-US" dirty="0" smtClean="0"/>
              <a:t>CorePac in </a:t>
            </a:r>
            <a:r>
              <a:rPr lang="en-US" dirty="0" smtClean="0"/>
              <a:t>KeyStone</a:t>
            </a:r>
            <a:endParaRPr lang="en-US" dirty="0" smtClean="0"/>
          </a:p>
          <a:p>
            <a:r>
              <a:rPr lang="en-US" dirty="0" smtClean="0"/>
              <a:t>C66x </a:t>
            </a:r>
            <a:r>
              <a:rPr lang="en-US" dirty="0" smtClean="0"/>
              <a:t>CorePac </a:t>
            </a:r>
            <a:r>
              <a:rPr lang="en-US" dirty="0" smtClean="0">
                <a:noFill/>
              </a:rPr>
              <a:t>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</a:t>
            </a:r>
            <a:r>
              <a:rPr lang="en-US" dirty="0" smtClean="0"/>
              <a:t>Core </a:t>
            </a:r>
            <a:r>
              <a:rPr lang="en-US" dirty="0" smtClean="0"/>
              <a:t>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Support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b="1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C66x </a:t>
            </a:r>
            <a:r>
              <a:rPr lang="en-US" dirty="0" smtClean="0"/>
              <a:t>CorePac Trace </a:t>
            </a:r>
            <a:r>
              <a:rPr lang="en-US" dirty="0" smtClean="0"/>
              <a:t>Features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Collect and export trace data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Load to memory and export post-mortem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Export via JTAG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Load to memory and export via transport (Ethernet)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Internal </a:t>
            </a:r>
            <a:r>
              <a:rPr lang="en-US" sz="2400" dirty="0" smtClean="0">
                <a:latin typeface="+mj-lt"/>
              </a:rPr>
              <a:t>RAM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–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Trace Buffer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4K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per core)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AET </a:t>
            </a:r>
            <a:r>
              <a:rPr lang="en-US" sz="2400" dirty="0" smtClean="0">
                <a:latin typeface="+mj-lt"/>
              </a:rPr>
              <a:t>(A</a:t>
            </a:r>
            <a:r>
              <a:rPr lang="en-US" sz="2400" dirty="0" smtClean="0">
                <a:latin typeface="+mj-lt"/>
              </a:rPr>
              <a:t>dvanced Event Triggering)</a:t>
            </a:r>
            <a:endParaRPr lang="en-US" sz="24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Program flow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Data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Timing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Events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information, refer to the </a:t>
            </a: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</a:rPr>
              <a:t>TMS320C66 CorePac User’s Guide.</a:t>
            </a:r>
          </a:p>
          <a:p>
            <a:r>
              <a:rPr lang="en-US" dirty="0" smtClean="0"/>
              <a:t>For questions regarding topics covered in this training, visit the support forums at the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TI E2E Community</a:t>
            </a:r>
            <a:r>
              <a:rPr lang="en-US" dirty="0" smtClean="0"/>
              <a:t> website.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KeyStone and C66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9407" y="930806"/>
            <a:ext cx="3527425" cy="51546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1 to 8 C66x CorePac DSP Cores operating at up to 1.25 GHz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Fixed- and floating-point operations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Code compatible with other C64x+ and C67x+ devices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L1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L1P per core 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L1D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for L1P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Memory protection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Dedicated L2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512 KB to 1 MB Local L2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and correction for all L2 memory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memory subsystem</a:t>
            </a:r>
          </a:p>
        </p:txBody>
      </p:sp>
      <p:grpSp>
        <p:nvGrpSpPr>
          <p:cNvPr id="2" name="Group 326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108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39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0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1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2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3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4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5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6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7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8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9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0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2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3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4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755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1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1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4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6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6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6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6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9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1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1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" name="Group 1086"/>
            <p:cNvGrpSpPr/>
            <p:nvPr/>
          </p:nvGrpSpPr>
          <p:grpSpPr>
            <a:xfrm>
              <a:off x="24605" y="980521"/>
              <a:ext cx="2947973" cy="810365"/>
              <a:chOff x="24605" y="980521"/>
              <a:chExt cx="2947973" cy="810365"/>
            </a:xfrm>
          </p:grpSpPr>
          <p:sp>
            <p:nvSpPr>
              <p:cNvPr id="961" name="Rectangle 426"/>
              <p:cNvSpPr>
                <a:spLocks noChangeArrowheads="1"/>
              </p:cNvSpPr>
              <p:nvPr/>
            </p:nvSpPr>
            <p:spPr bwMode="auto">
              <a:xfrm>
                <a:off x="1979155" y="1046642"/>
                <a:ext cx="604358" cy="57048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428"/>
              <p:cNvSpPr>
                <a:spLocks noChangeArrowheads="1"/>
              </p:cNvSpPr>
              <p:nvPr/>
            </p:nvSpPr>
            <p:spPr bwMode="auto">
              <a:xfrm>
                <a:off x="2079112" y="1112763"/>
                <a:ext cx="413670" cy="3382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431"/>
              <p:cNvSpPr>
                <a:spLocks noChangeArrowheads="1"/>
              </p:cNvSpPr>
              <p:nvPr/>
            </p:nvSpPr>
            <p:spPr bwMode="auto">
              <a:xfrm>
                <a:off x="489022" y="1171195"/>
                <a:ext cx="653567" cy="29677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465"/>
              <p:cNvSpPr>
                <a:spLocks/>
              </p:cNvSpPr>
              <p:nvPr/>
            </p:nvSpPr>
            <p:spPr bwMode="auto">
              <a:xfrm>
                <a:off x="1822299" y="1245005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5" name="Freeform 466"/>
              <p:cNvSpPr>
                <a:spLocks/>
              </p:cNvSpPr>
              <p:nvPr/>
            </p:nvSpPr>
            <p:spPr bwMode="auto">
              <a:xfrm>
                <a:off x="1822299" y="1286522"/>
                <a:ext cx="32294" cy="58432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6" name="Rectangle 467"/>
              <p:cNvSpPr>
                <a:spLocks noChangeArrowheads="1"/>
              </p:cNvSpPr>
              <p:nvPr/>
            </p:nvSpPr>
            <p:spPr bwMode="auto">
              <a:xfrm>
                <a:off x="1291756" y="1286522"/>
                <a:ext cx="530543" cy="584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Freeform 468"/>
              <p:cNvSpPr>
                <a:spLocks/>
              </p:cNvSpPr>
              <p:nvPr/>
            </p:nvSpPr>
            <p:spPr bwMode="auto">
              <a:xfrm>
                <a:off x="1151816" y="1245005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8" name="Freeform 469"/>
              <p:cNvSpPr>
                <a:spLocks/>
              </p:cNvSpPr>
              <p:nvPr/>
            </p:nvSpPr>
            <p:spPr bwMode="auto">
              <a:xfrm>
                <a:off x="1267151" y="1286522"/>
                <a:ext cx="24605" cy="58432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9" name="Rectangle 488"/>
              <p:cNvSpPr>
                <a:spLocks noChangeArrowheads="1"/>
              </p:cNvSpPr>
              <p:nvPr/>
            </p:nvSpPr>
            <p:spPr bwMode="auto">
              <a:xfrm>
                <a:off x="679710" y="1012813"/>
                <a:ext cx="12070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489"/>
              <p:cNvSpPr>
                <a:spLocks/>
              </p:cNvSpPr>
              <p:nvPr/>
            </p:nvSpPr>
            <p:spPr bwMode="auto">
              <a:xfrm>
                <a:off x="1822299" y="1501800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1" name="Freeform 490"/>
              <p:cNvSpPr>
                <a:spLocks/>
              </p:cNvSpPr>
              <p:nvPr/>
            </p:nvSpPr>
            <p:spPr bwMode="auto">
              <a:xfrm>
                <a:off x="1822299" y="1543317"/>
                <a:ext cx="32294" cy="56895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2" name="Rectangle 491"/>
              <p:cNvSpPr>
                <a:spLocks noChangeArrowheads="1"/>
              </p:cNvSpPr>
              <p:nvPr/>
            </p:nvSpPr>
            <p:spPr bwMode="auto">
              <a:xfrm>
                <a:off x="1763862" y="1543317"/>
                <a:ext cx="58437" cy="5689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492"/>
              <p:cNvSpPr>
                <a:spLocks/>
              </p:cNvSpPr>
              <p:nvPr/>
            </p:nvSpPr>
            <p:spPr bwMode="auto">
              <a:xfrm>
                <a:off x="1623922" y="1501800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4" name="Freeform 493"/>
              <p:cNvSpPr>
                <a:spLocks/>
              </p:cNvSpPr>
              <p:nvPr/>
            </p:nvSpPr>
            <p:spPr bwMode="auto">
              <a:xfrm>
                <a:off x="1739257" y="1543317"/>
                <a:ext cx="24605" cy="56895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5" name="Line 579"/>
              <p:cNvSpPr>
                <a:spLocks noChangeShapeType="1"/>
              </p:cNvSpPr>
              <p:nvPr/>
            </p:nvSpPr>
            <p:spPr bwMode="auto">
              <a:xfrm>
                <a:off x="322939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6" name="Line 580"/>
              <p:cNvSpPr>
                <a:spLocks noChangeShapeType="1"/>
              </p:cNvSpPr>
              <p:nvPr/>
            </p:nvSpPr>
            <p:spPr bwMode="auto">
              <a:xfrm>
                <a:off x="48902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7" name="Line 581"/>
              <p:cNvSpPr>
                <a:spLocks noChangeShapeType="1"/>
              </p:cNvSpPr>
              <p:nvPr/>
            </p:nvSpPr>
            <p:spPr bwMode="auto">
              <a:xfrm>
                <a:off x="65356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8" name="Line 582"/>
              <p:cNvSpPr>
                <a:spLocks noChangeShapeType="1"/>
              </p:cNvSpPr>
              <p:nvPr/>
            </p:nvSpPr>
            <p:spPr bwMode="auto">
              <a:xfrm>
                <a:off x="819650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9" name="Line 583"/>
              <p:cNvSpPr>
                <a:spLocks noChangeShapeType="1"/>
              </p:cNvSpPr>
              <p:nvPr/>
            </p:nvSpPr>
            <p:spPr bwMode="auto">
              <a:xfrm>
                <a:off x="985733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0" name="Line 584"/>
              <p:cNvSpPr>
                <a:spLocks noChangeShapeType="1"/>
              </p:cNvSpPr>
              <p:nvPr/>
            </p:nvSpPr>
            <p:spPr bwMode="auto">
              <a:xfrm>
                <a:off x="115181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1" name="Line 585"/>
              <p:cNvSpPr>
                <a:spLocks noChangeShapeType="1"/>
              </p:cNvSpPr>
              <p:nvPr/>
            </p:nvSpPr>
            <p:spPr bwMode="auto">
              <a:xfrm>
                <a:off x="131636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2" name="Line 586"/>
              <p:cNvSpPr>
                <a:spLocks noChangeShapeType="1"/>
              </p:cNvSpPr>
              <p:nvPr/>
            </p:nvSpPr>
            <p:spPr bwMode="auto">
              <a:xfrm>
                <a:off x="1482444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3" name="Line 587"/>
              <p:cNvSpPr>
                <a:spLocks noChangeShapeType="1"/>
              </p:cNvSpPr>
              <p:nvPr/>
            </p:nvSpPr>
            <p:spPr bwMode="auto">
              <a:xfrm>
                <a:off x="164852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4" name="Line 588"/>
              <p:cNvSpPr>
                <a:spLocks noChangeShapeType="1"/>
              </p:cNvSpPr>
              <p:nvPr/>
            </p:nvSpPr>
            <p:spPr bwMode="auto">
              <a:xfrm>
                <a:off x="181307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5" name="Line 589"/>
              <p:cNvSpPr>
                <a:spLocks noChangeShapeType="1"/>
              </p:cNvSpPr>
              <p:nvPr/>
            </p:nvSpPr>
            <p:spPr bwMode="auto">
              <a:xfrm>
                <a:off x="1979155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6" name="Line 590"/>
              <p:cNvSpPr>
                <a:spLocks noChangeShapeType="1"/>
              </p:cNvSpPr>
              <p:nvPr/>
            </p:nvSpPr>
            <p:spPr bwMode="auto">
              <a:xfrm>
                <a:off x="2145238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7" name="Line 591"/>
              <p:cNvSpPr>
                <a:spLocks noChangeShapeType="1"/>
              </p:cNvSpPr>
              <p:nvPr/>
            </p:nvSpPr>
            <p:spPr bwMode="auto">
              <a:xfrm>
                <a:off x="231132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8" name="Line 592"/>
              <p:cNvSpPr>
                <a:spLocks noChangeShapeType="1"/>
              </p:cNvSpPr>
              <p:nvPr/>
            </p:nvSpPr>
            <p:spPr bwMode="auto">
              <a:xfrm>
                <a:off x="247586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9" name="Line 593"/>
              <p:cNvSpPr>
                <a:spLocks noChangeShapeType="1"/>
              </p:cNvSpPr>
              <p:nvPr/>
            </p:nvSpPr>
            <p:spPr bwMode="auto">
              <a:xfrm>
                <a:off x="2634260" y="997436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0" name="Line 594"/>
              <p:cNvSpPr>
                <a:spLocks noChangeShapeType="1"/>
              </p:cNvSpPr>
              <p:nvPr/>
            </p:nvSpPr>
            <p:spPr bwMode="auto">
              <a:xfrm>
                <a:off x="2634260" y="1161969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1" name="Line 595"/>
              <p:cNvSpPr>
                <a:spLocks noChangeShapeType="1"/>
              </p:cNvSpPr>
              <p:nvPr/>
            </p:nvSpPr>
            <p:spPr bwMode="auto">
              <a:xfrm>
                <a:off x="2634260" y="1328040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2" name="Line 596"/>
              <p:cNvSpPr>
                <a:spLocks noChangeShapeType="1"/>
              </p:cNvSpPr>
              <p:nvPr/>
            </p:nvSpPr>
            <p:spPr bwMode="auto">
              <a:xfrm>
                <a:off x="2634260" y="149257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3" name="Freeform 597"/>
              <p:cNvSpPr>
                <a:spLocks/>
              </p:cNvSpPr>
              <p:nvPr/>
            </p:nvSpPr>
            <p:spPr bwMode="auto">
              <a:xfrm>
                <a:off x="2551219" y="1658644"/>
                <a:ext cx="83041" cy="24603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4" name="Line 598"/>
              <p:cNvSpPr>
                <a:spLocks noChangeShapeType="1"/>
              </p:cNvSpPr>
              <p:nvPr/>
            </p:nvSpPr>
            <p:spPr bwMode="auto">
              <a:xfrm flipH="1">
                <a:off x="23851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5" name="Line 599"/>
              <p:cNvSpPr>
                <a:spLocks noChangeShapeType="1"/>
              </p:cNvSpPr>
              <p:nvPr/>
            </p:nvSpPr>
            <p:spPr bwMode="auto">
              <a:xfrm flipH="1">
                <a:off x="22190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6" name="Line 600"/>
              <p:cNvSpPr>
                <a:spLocks noChangeShapeType="1"/>
              </p:cNvSpPr>
              <p:nvPr/>
            </p:nvSpPr>
            <p:spPr bwMode="auto">
              <a:xfrm flipH="1">
                <a:off x="2054508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7" name="Line 601"/>
              <p:cNvSpPr>
                <a:spLocks noChangeShapeType="1"/>
              </p:cNvSpPr>
              <p:nvPr/>
            </p:nvSpPr>
            <p:spPr bwMode="auto">
              <a:xfrm flipH="1">
                <a:off x="1888425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8" name="Line 602"/>
              <p:cNvSpPr>
                <a:spLocks noChangeShapeType="1"/>
              </p:cNvSpPr>
              <p:nvPr/>
            </p:nvSpPr>
            <p:spPr bwMode="auto">
              <a:xfrm flipH="1">
                <a:off x="172234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9" name="Line 603"/>
              <p:cNvSpPr>
                <a:spLocks noChangeShapeType="1"/>
              </p:cNvSpPr>
              <p:nvPr/>
            </p:nvSpPr>
            <p:spPr bwMode="auto">
              <a:xfrm flipH="1">
                <a:off x="155625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0" name="Line 604"/>
              <p:cNvSpPr>
                <a:spLocks noChangeShapeType="1"/>
              </p:cNvSpPr>
              <p:nvPr/>
            </p:nvSpPr>
            <p:spPr bwMode="auto">
              <a:xfrm flipH="1">
                <a:off x="139171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1" name="Line 605"/>
              <p:cNvSpPr>
                <a:spLocks noChangeShapeType="1"/>
              </p:cNvSpPr>
              <p:nvPr/>
            </p:nvSpPr>
            <p:spPr bwMode="auto">
              <a:xfrm flipH="1">
                <a:off x="1225630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2" name="Line 606"/>
              <p:cNvSpPr>
                <a:spLocks noChangeShapeType="1"/>
              </p:cNvSpPr>
              <p:nvPr/>
            </p:nvSpPr>
            <p:spPr bwMode="auto">
              <a:xfrm flipH="1">
                <a:off x="1059547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7" name="Freeform 611"/>
              <p:cNvSpPr>
                <a:spLocks/>
              </p:cNvSpPr>
              <p:nvPr/>
            </p:nvSpPr>
            <p:spPr bwMode="auto">
              <a:xfrm>
                <a:off x="322939" y="1592524"/>
                <a:ext cx="16916" cy="90724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8" name="Line 612"/>
              <p:cNvSpPr>
                <a:spLocks noChangeShapeType="1"/>
              </p:cNvSpPr>
              <p:nvPr/>
            </p:nvSpPr>
            <p:spPr bwMode="auto">
              <a:xfrm flipV="1">
                <a:off x="322939" y="142645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9" name="Line 613"/>
              <p:cNvSpPr>
                <a:spLocks noChangeShapeType="1"/>
              </p:cNvSpPr>
              <p:nvPr/>
            </p:nvSpPr>
            <p:spPr bwMode="auto">
              <a:xfrm flipV="1">
                <a:off x="322939" y="1261919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0" name="Line 614"/>
              <p:cNvSpPr>
                <a:spLocks noChangeShapeType="1"/>
              </p:cNvSpPr>
              <p:nvPr/>
            </p:nvSpPr>
            <p:spPr bwMode="auto">
              <a:xfrm flipV="1">
                <a:off x="322939" y="1095848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1" name="Line 615"/>
              <p:cNvSpPr>
                <a:spLocks noChangeShapeType="1"/>
              </p:cNvSpPr>
              <p:nvPr/>
            </p:nvSpPr>
            <p:spPr bwMode="auto">
              <a:xfrm flipV="1">
                <a:off x="322939" y="980521"/>
                <a:ext cx="1538" cy="4920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2" name="Line 682"/>
              <p:cNvSpPr>
                <a:spLocks noChangeShapeType="1"/>
              </p:cNvSpPr>
              <p:nvPr/>
            </p:nvSpPr>
            <p:spPr bwMode="auto">
              <a:xfrm>
                <a:off x="24605" y="1311125"/>
                <a:ext cx="447501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3" name="Freeform 683"/>
              <p:cNvSpPr>
                <a:spLocks/>
              </p:cNvSpPr>
              <p:nvPr/>
            </p:nvSpPr>
            <p:spPr bwMode="auto">
              <a:xfrm>
                <a:off x="24605" y="1278834"/>
                <a:ext cx="66126" cy="66121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4" name="Freeform 684"/>
              <p:cNvSpPr>
                <a:spLocks/>
              </p:cNvSpPr>
              <p:nvPr/>
            </p:nvSpPr>
            <p:spPr bwMode="auto">
              <a:xfrm>
                <a:off x="405981" y="1278834"/>
                <a:ext cx="66126" cy="66121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5" name="Freeform 794"/>
              <p:cNvSpPr>
                <a:spLocks/>
              </p:cNvSpPr>
              <p:nvPr/>
            </p:nvSpPr>
            <p:spPr bwMode="auto">
              <a:xfrm>
                <a:off x="2874158" y="1286522"/>
                <a:ext cx="56899" cy="24603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6" name="Rectangle 795"/>
              <p:cNvSpPr>
                <a:spLocks noChangeArrowheads="1"/>
              </p:cNvSpPr>
              <p:nvPr/>
            </p:nvSpPr>
            <p:spPr bwMode="auto">
              <a:xfrm>
                <a:off x="2874158" y="1311125"/>
                <a:ext cx="56899" cy="33983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Freeform 796"/>
              <p:cNvSpPr>
                <a:spLocks/>
              </p:cNvSpPr>
              <p:nvPr/>
            </p:nvSpPr>
            <p:spPr bwMode="auto">
              <a:xfrm>
                <a:off x="2832638" y="1650956"/>
                <a:ext cx="139940" cy="139930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8" name="Freeform 797"/>
              <p:cNvSpPr>
                <a:spLocks/>
              </p:cNvSpPr>
              <p:nvPr/>
            </p:nvSpPr>
            <p:spPr bwMode="auto">
              <a:xfrm>
                <a:off x="2874158" y="1650956"/>
                <a:ext cx="56899" cy="32292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9" name="Freeform 798"/>
              <p:cNvSpPr>
                <a:spLocks/>
              </p:cNvSpPr>
              <p:nvPr/>
            </p:nvSpPr>
            <p:spPr bwMode="auto">
              <a:xfrm>
                <a:off x="2906452" y="1286522"/>
                <a:ext cx="24605" cy="49206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0" name="Rectangle 799"/>
              <p:cNvSpPr>
                <a:spLocks noChangeArrowheads="1"/>
              </p:cNvSpPr>
              <p:nvPr/>
            </p:nvSpPr>
            <p:spPr bwMode="auto">
              <a:xfrm>
                <a:off x="2791117" y="1286522"/>
                <a:ext cx="115335" cy="492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00"/>
              <p:cNvSpPr>
                <a:spLocks/>
              </p:cNvSpPr>
              <p:nvPr/>
            </p:nvSpPr>
            <p:spPr bwMode="auto">
              <a:xfrm>
                <a:off x="2649639" y="1237316"/>
                <a:ext cx="149167" cy="147619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2" name="Freeform 801"/>
              <p:cNvSpPr>
                <a:spLocks/>
              </p:cNvSpPr>
              <p:nvPr/>
            </p:nvSpPr>
            <p:spPr bwMode="auto">
              <a:xfrm>
                <a:off x="2766512" y="1286522"/>
                <a:ext cx="24605" cy="49206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3" name="Line 825"/>
              <p:cNvSpPr>
                <a:spLocks noChangeShapeType="1"/>
              </p:cNvSpPr>
              <p:nvPr/>
            </p:nvSpPr>
            <p:spPr bwMode="auto">
              <a:xfrm>
                <a:off x="1399403" y="1484885"/>
                <a:ext cx="198377" cy="15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24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6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7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8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9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0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1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2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3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9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2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3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1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2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3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4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5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6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7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8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9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0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6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4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7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3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4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5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6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8" name="Rectangle 822"/>
            <p:cNvSpPr>
              <a:spLocks noChangeArrowheads="1"/>
            </p:cNvSpPr>
            <p:nvPr/>
          </p:nvSpPr>
          <p:spPr bwMode="auto">
            <a:xfrm>
              <a:off x="1408630" y="1492200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4" name="Group 108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5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 rtlCol="0">
            <a:no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CorePac Block Diagram</a:t>
            </a:r>
          </a:p>
        </p:txBody>
      </p:sp>
      <p:sp>
        <p:nvSpPr>
          <p:cNvPr id="499717" name="Rectangle 5"/>
          <p:cNvSpPr>
            <a:spLocks noChangeArrowheads="1"/>
          </p:cNvSpPr>
          <p:nvPr/>
        </p:nvSpPr>
        <p:spPr bwMode="auto">
          <a:xfrm>
            <a:off x="228600" y="792228"/>
            <a:ext cx="4953000" cy="586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bIns="91440" anchor="b"/>
          <a:lstStyle/>
          <a:p>
            <a:pPr algn="r" fontAlgn="auto">
              <a:spcAft>
                <a:spcPts val="0"/>
              </a:spcAft>
              <a:defRPr/>
            </a:pPr>
            <a:endParaRPr lang="en-US" dirty="0"/>
          </a:p>
          <a:p>
            <a:pPr algn="r" fontAlgn="auto">
              <a:spcAft>
                <a:spcPts val="0"/>
              </a:spcAft>
              <a:defRPr/>
            </a:pPr>
            <a:endParaRPr lang="en-US" u="sng" dirty="0"/>
          </a:p>
          <a:p>
            <a:pPr algn="r" fontAlgn="auto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r" fontAlgn="auto">
              <a:spcAft>
                <a:spcPts val="0"/>
              </a:spcAft>
              <a:defRPr/>
            </a:pPr>
            <a:endParaRPr lang="en-US" dirty="0" smtClean="0"/>
          </a:p>
          <a:p>
            <a:pPr algn="r" fontAlgn="auto">
              <a:spcAft>
                <a:spcPts val="0"/>
              </a:spcAft>
              <a:defRPr/>
            </a:pPr>
            <a:r>
              <a:rPr lang="en-US" dirty="0" smtClean="0"/>
              <a:t>C66x </a:t>
            </a:r>
            <a:r>
              <a:rPr lang="en-US" dirty="0"/>
              <a:t>CorePac</a:t>
            </a:r>
          </a:p>
        </p:txBody>
      </p:sp>
      <p:sp>
        <p:nvSpPr>
          <p:cNvPr id="499718" name="Rectangle 6"/>
          <p:cNvSpPr>
            <a:spLocks noChangeArrowheads="1"/>
          </p:cNvSpPr>
          <p:nvPr/>
        </p:nvSpPr>
        <p:spPr bwMode="auto">
          <a:xfrm>
            <a:off x="445060" y="2895666"/>
            <a:ext cx="1892808" cy="15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365760"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DSP Core</a:t>
            </a:r>
            <a:endParaRPr lang="en-US" dirty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533400" y="2895666"/>
            <a:ext cx="1752600" cy="3048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+mj-lt"/>
              </a:rPr>
              <a:t>Instruction Fetch</a:t>
            </a:r>
          </a:p>
        </p:txBody>
      </p:sp>
      <p:grpSp>
        <p:nvGrpSpPr>
          <p:cNvPr id="2" name="Group 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631950" y="3687828"/>
            <a:ext cx="485775" cy="401638"/>
            <a:chOff x="972" y="2237"/>
            <a:chExt cx="306" cy="253"/>
          </a:xfrm>
        </p:grpSpPr>
        <p:sp>
          <p:nvSpPr>
            <p:cNvPr id="3114" name="Rectangle 9"/>
            <p:cNvSpPr>
              <a:spLocks noChangeArrowheads="1"/>
            </p:cNvSpPr>
            <p:nvPr/>
          </p:nvSpPr>
          <p:spPr bwMode="auto">
            <a:xfrm>
              <a:off x="972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3115" name="Rectangle 10"/>
            <p:cNvSpPr>
              <a:spLocks noChangeArrowheads="1"/>
            </p:cNvSpPr>
            <p:nvPr/>
          </p:nvSpPr>
          <p:spPr bwMode="auto">
            <a:xfrm>
              <a:off x="972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S</a:t>
              </a:r>
            </a:p>
          </p:txBody>
        </p:sp>
        <p:sp>
          <p:nvSpPr>
            <p:cNvPr id="3116" name="Rectangle 11"/>
            <p:cNvSpPr>
              <a:spLocks noChangeArrowheads="1"/>
            </p:cNvSpPr>
            <p:nvPr/>
          </p:nvSpPr>
          <p:spPr bwMode="auto">
            <a:xfrm>
              <a:off x="1140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L</a:t>
              </a:r>
            </a:p>
          </p:txBody>
        </p:sp>
        <p:sp>
          <p:nvSpPr>
            <p:cNvPr id="3117" name="Rectangle 12"/>
            <p:cNvSpPr>
              <a:spLocks noChangeArrowheads="1"/>
            </p:cNvSpPr>
            <p:nvPr/>
          </p:nvSpPr>
          <p:spPr bwMode="auto">
            <a:xfrm>
              <a:off x="1140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D</a:t>
              </a:r>
            </a:p>
          </p:txBody>
        </p:sp>
      </p:grpSp>
      <p:sp>
        <p:nvSpPr>
          <p:cNvPr id="3083" name="Line 16"/>
          <p:cNvSpPr>
            <a:spLocks noChangeShapeType="1"/>
          </p:cNvSpPr>
          <p:nvPr/>
        </p:nvSpPr>
        <p:spPr bwMode="auto">
          <a:xfrm>
            <a:off x="1255713" y="2608328"/>
            <a:ext cx="290512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084" name="Text Box 17"/>
          <p:cNvSpPr txBox="1">
            <a:spLocks noChangeArrowheads="1"/>
          </p:cNvSpPr>
          <p:nvPr/>
        </p:nvSpPr>
        <p:spPr bwMode="auto">
          <a:xfrm>
            <a:off x="1498600" y="2600391"/>
            <a:ext cx="522288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256</a:t>
            </a:r>
          </a:p>
        </p:txBody>
      </p:sp>
      <p:sp>
        <p:nvSpPr>
          <p:cNvPr id="3085" name="Line 18"/>
          <p:cNvSpPr>
            <a:spLocks noChangeShapeType="1"/>
          </p:cNvSpPr>
          <p:nvPr/>
        </p:nvSpPr>
        <p:spPr bwMode="auto">
          <a:xfrm>
            <a:off x="781050" y="4643503"/>
            <a:ext cx="29210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086" name="Text Box 19"/>
          <p:cNvSpPr txBox="1">
            <a:spLocks noChangeArrowheads="1"/>
          </p:cNvSpPr>
          <p:nvPr/>
        </p:nvSpPr>
        <p:spPr bwMode="auto">
          <a:xfrm>
            <a:off x="1150938" y="4606991"/>
            <a:ext cx="5080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64-bit</a:t>
            </a:r>
          </a:p>
        </p:txBody>
      </p:sp>
      <p:sp>
        <p:nvSpPr>
          <p:cNvPr id="3087" name="Line 20"/>
          <p:cNvSpPr>
            <a:spLocks noChangeShapeType="1"/>
          </p:cNvSpPr>
          <p:nvPr/>
        </p:nvSpPr>
        <p:spPr bwMode="auto">
          <a:xfrm flipH="1">
            <a:off x="1728788" y="4643503"/>
            <a:ext cx="29210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3" name="Group 2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5800" y="3687828"/>
            <a:ext cx="485775" cy="401638"/>
            <a:chOff x="972" y="2237"/>
            <a:chExt cx="306" cy="253"/>
          </a:xfrm>
        </p:grpSpPr>
        <p:sp>
          <p:nvSpPr>
            <p:cNvPr id="3110" name="Rectangle 23"/>
            <p:cNvSpPr>
              <a:spLocks noChangeArrowheads="1"/>
            </p:cNvSpPr>
            <p:nvPr/>
          </p:nvSpPr>
          <p:spPr bwMode="auto">
            <a:xfrm>
              <a:off x="972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3111" name="Rectangle 24"/>
            <p:cNvSpPr>
              <a:spLocks noChangeArrowheads="1"/>
            </p:cNvSpPr>
            <p:nvPr/>
          </p:nvSpPr>
          <p:spPr bwMode="auto">
            <a:xfrm>
              <a:off x="972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S</a:t>
              </a:r>
            </a:p>
          </p:txBody>
        </p:sp>
        <p:sp>
          <p:nvSpPr>
            <p:cNvPr id="3112" name="Rectangle 25"/>
            <p:cNvSpPr>
              <a:spLocks noChangeArrowheads="1"/>
            </p:cNvSpPr>
            <p:nvPr/>
          </p:nvSpPr>
          <p:spPr bwMode="auto">
            <a:xfrm>
              <a:off x="1140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L</a:t>
              </a:r>
            </a:p>
          </p:txBody>
        </p:sp>
        <p:sp>
          <p:nvSpPr>
            <p:cNvPr id="3113" name="Rectangle 26"/>
            <p:cNvSpPr>
              <a:spLocks noChangeArrowheads="1"/>
            </p:cNvSpPr>
            <p:nvPr/>
          </p:nvSpPr>
          <p:spPr bwMode="auto">
            <a:xfrm>
              <a:off x="1140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D</a:t>
              </a:r>
            </a:p>
          </p:txBody>
        </p:sp>
      </p:grpSp>
      <p:sp>
        <p:nvSpPr>
          <p:cNvPr id="499739" name="Rectangle 27"/>
          <p:cNvSpPr>
            <a:spLocks noChangeArrowheads="1"/>
          </p:cNvSpPr>
          <p:nvPr/>
        </p:nvSpPr>
        <p:spPr bwMode="auto">
          <a:xfrm>
            <a:off x="454025" y="5235081"/>
            <a:ext cx="1893888" cy="1281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/>
          <a:lstStyle/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  <a:latin typeface="+mj-lt"/>
              </a:rPr>
              <a:t>Level 1 Data</a:t>
            </a:r>
          </a:p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  <a:latin typeface="+mj-lt"/>
              </a:rPr>
              <a:t>Memory (L1D)</a:t>
            </a:r>
          </a:p>
          <a:p>
            <a:pPr marL="168275" indent="-168275" algn="ctr" fontAlgn="auto">
              <a:lnSpc>
                <a:spcPct val="11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dirty="0" smtClean="0">
                <a:latin typeface="+mj-lt"/>
              </a:rPr>
              <a:t>Single Cycle</a:t>
            </a:r>
            <a:endParaRPr lang="en-US" dirty="0">
              <a:latin typeface="+mj-lt"/>
            </a:endParaRPr>
          </a:p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dirty="0" smtClean="0">
                <a:latin typeface="+mj-lt"/>
              </a:rPr>
              <a:t>Cache/RAM</a:t>
            </a:r>
            <a:endParaRPr lang="en-US" dirty="0">
              <a:latin typeface="+mj-lt"/>
            </a:endParaRPr>
          </a:p>
        </p:txBody>
      </p:sp>
      <p:grpSp>
        <p:nvGrpSpPr>
          <p:cNvPr id="4" name="Group 2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54025" y="4994341"/>
            <a:ext cx="1893888" cy="228600"/>
            <a:chOff x="238" y="3079"/>
            <a:chExt cx="1193" cy="144"/>
          </a:xfrm>
        </p:grpSpPr>
        <p:sp>
          <p:nvSpPr>
            <p:cNvPr id="3108" name="Rectangle 29"/>
            <p:cNvSpPr>
              <a:spLocks noChangeArrowheads="1"/>
            </p:cNvSpPr>
            <p:nvPr/>
          </p:nvSpPr>
          <p:spPr bwMode="auto">
            <a:xfrm>
              <a:off x="238" y="3079"/>
              <a:ext cx="597" cy="14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Arial Narrow" pitchFamily="34" charset="0"/>
                </a:rPr>
                <a:t> </a:t>
              </a:r>
            </a:p>
          </p:txBody>
        </p:sp>
        <p:sp>
          <p:nvSpPr>
            <p:cNvPr id="3109" name="Rectangle 30"/>
            <p:cNvSpPr>
              <a:spLocks noChangeArrowheads="1"/>
            </p:cNvSpPr>
            <p:nvPr/>
          </p:nvSpPr>
          <p:spPr bwMode="auto">
            <a:xfrm>
              <a:off x="835" y="3079"/>
              <a:ext cx="596" cy="14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 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57200" y="4145028"/>
            <a:ext cx="1828800" cy="274638"/>
            <a:chOff x="238" y="2573"/>
            <a:chExt cx="1193" cy="144"/>
          </a:xfrm>
        </p:grpSpPr>
        <p:sp>
          <p:nvSpPr>
            <p:cNvPr id="3106" name="Rectangle 32"/>
            <p:cNvSpPr>
              <a:spLocks noChangeArrowheads="1"/>
            </p:cNvSpPr>
            <p:nvPr/>
          </p:nvSpPr>
          <p:spPr bwMode="auto">
            <a:xfrm>
              <a:off x="238" y="2573"/>
              <a:ext cx="597" cy="144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lang="en-US" dirty="0">
                  <a:latin typeface="Arial Narrow" pitchFamily="34" charset="0"/>
                </a:rPr>
                <a:t> </a:t>
              </a:r>
              <a:r>
                <a:rPr lang="en-US" dirty="0">
                  <a:latin typeface="+mj-lt"/>
                </a:rPr>
                <a:t>Reg A</a:t>
              </a:r>
            </a:p>
          </p:txBody>
        </p:sp>
        <p:sp>
          <p:nvSpPr>
            <p:cNvPr id="3107" name="Rectangle 33"/>
            <p:cNvSpPr>
              <a:spLocks noChangeArrowheads="1"/>
            </p:cNvSpPr>
            <p:nvPr/>
          </p:nvSpPr>
          <p:spPr bwMode="auto">
            <a:xfrm>
              <a:off x="835" y="2573"/>
              <a:ext cx="596" cy="144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lang="en-US" dirty="0">
                  <a:latin typeface="+mj-lt"/>
                </a:rPr>
                <a:t> Reg B</a:t>
              </a:r>
            </a:p>
          </p:txBody>
        </p:sp>
      </p:grpSp>
      <p:grpSp>
        <p:nvGrpSpPr>
          <p:cNvPr id="6" name="Group 177"/>
          <p:cNvGrpSpPr/>
          <p:nvPr>
            <p:custDataLst>
              <p:tags r:id="rId6"/>
            </p:custDataLst>
          </p:nvPr>
        </p:nvGrpSpPr>
        <p:grpSpPr>
          <a:xfrm>
            <a:off x="454025" y="955741"/>
            <a:ext cx="1893888" cy="1512887"/>
            <a:chOff x="454025" y="955741"/>
            <a:chExt cx="1893888" cy="1512887"/>
          </a:xfrm>
        </p:grpSpPr>
        <p:sp>
          <p:nvSpPr>
            <p:cNvPr id="499747" name="Rectangle 35"/>
            <p:cNvSpPr>
              <a:spLocks noChangeArrowheads="1"/>
            </p:cNvSpPr>
            <p:nvPr/>
          </p:nvSpPr>
          <p:spPr bwMode="auto">
            <a:xfrm>
              <a:off x="457199" y="955741"/>
              <a:ext cx="1890713" cy="12811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/>
            <a:lstStyle/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Level 1 Program</a:t>
              </a:r>
            </a:p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Memory (L1P)</a:t>
              </a:r>
            </a:p>
            <a:p>
              <a:pPr marL="168275" indent="-168275" algn="ctr" fontAlgn="auto">
                <a:lnSpc>
                  <a:spcPct val="11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Single Cycle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Cache/RAM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3105" name="Rectangle 36"/>
            <p:cNvSpPr>
              <a:spLocks noChangeArrowheads="1"/>
            </p:cNvSpPr>
            <p:nvPr/>
          </p:nvSpPr>
          <p:spPr bwMode="auto">
            <a:xfrm>
              <a:off x="454025" y="2240028"/>
              <a:ext cx="1893888" cy="228600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 </a:t>
              </a:r>
            </a:p>
          </p:txBody>
        </p:sp>
      </p:grpSp>
      <p:grpSp>
        <p:nvGrpSpPr>
          <p:cNvPr id="7" name="Group 37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3124200" y="955741"/>
            <a:ext cx="1893888" cy="3036887"/>
            <a:chOff x="1920" y="535"/>
            <a:chExt cx="1193" cy="1913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499750" name="Rectangle 38"/>
            <p:cNvSpPr>
              <a:spLocks noChangeArrowheads="1"/>
            </p:cNvSpPr>
            <p:nvPr/>
          </p:nvSpPr>
          <p:spPr bwMode="auto">
            <a:xfrm>
              <a:off x="1920" y="535"/>
              <a:ext cx="1193" cy="1623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/>
            <a:lstStyle/>
            <a:p>
              <a:pPr marL="284163" indent="-168275" algn="ctr" fontAlgn="auto">
                <a:lnSpc>
                  <a:spcPct val="12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endPara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  <a:p>
              <a:pPr marL="284163" indent="-168275" algn="ctr" fontAlgn="auto">
                <a:lnSpc>
                  <a:spcPct val="12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Level 2</a:t>
              </a:r>
            </a:p>
            <a:p>
              <a:pPr marL="284163" indent="-168275" algn="ctr" fontAlgn="auto">
                <a:lnSpc>
                  <a:spcPct val="12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Memory (L2)</a:t>
              </a:r>
              <a:endParaRPr 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  <a:p>
              <a:pPr marL="284163" indent="-168275" fontAlgn="auto">
                <a:lnSpc>
                  <a:spcPct val="14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Program/Data</a:t>
              </a:r>
            </a:p>
            <a:p>
              <a:pPr marL="284163" indent="-168275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Cache/RAM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99751" name="Rectangle 39"/>
            <p:cNvSpPr>
              <a:spLocks noChangeArrowheads="1"/>
            </p:cNvSpPr>
            <p:nvPr/>
          </p:nvSpPr>
          <p:spPr bwMode="auto">
            <a:xfrm>
              <a:off x="1920" y="2160"/>
              <a:ext cx="1193" cy="144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 </a:t>
              </a:r>
            </a:p>
          </p:txBody>
        </p:sp>
        <p:sp>
          <p:nvSpPr>
            <p:cNvPr id="499752" name="Rectangle 40"/>
            <p:cNvSpPr>
              <a:spLocks noChangeArrowheads="1"/>
            </p:cNvSpPr>
            <p:nvPr/>
          </p:nvSpPr>
          <p:spPr bwMode="auto">
            <a:xfrm>
              <a:off x="1920" y="2304"/>
              <a:ext cx="1193" cy="144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 </a:t>
              </a:r>
            </a:p>
          </p:txBody>
        </p:sp>
      </p:grpSp>
      <p:sp>
        <p:nvSpPr>
          <p:cNvPr id="3097" name="Rectangle 43"/>
          <p:cNvSpPr>
            <a:spLocks noChangeArrowheads="1"/>
          </p:cNvSpPr>
          <p:nvPr/>
        </p:nvSpPr>
        <p:spPr bwMode="auto">
          <a:xfrm>
            <a:off x="3124200" y="4297428"/>
            <a:ext cx="1893888" cy="9144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000" dirty="0">
                <a:solidFill>
                  <a:srgbClr val="F8F8F8"/>
                </a:solidFill>
                <a:latin typeface="+mj-lt"/>
              </a:rPr>
              <a:t>Memory Controller </a:t>
            </a:r>
          </a:p>
        </p:txBody>
      </p:sp>
      <p:sp>
        <p:nvSpPr>
          <p:cNvPr id="3098" name="Rectangle 54"/>
          <p:cNvSpPr>
            <a:spLocks noChangeArrowheads="1"/>
          </p:cNvSpPr>
          <p:nvPr/>
        </p:nvSpPr>
        <p:spPr bwMode="auto">
          <a:xfrm>
            <a:off x="4867275" y="4435541"/>
            <a:ext cx="150813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99" name="Rectangle 55"/>
          <p:cNvSpPr>
            <a:spLocks noChangeArrowheads="1"/>
          </p:cNvSpPr>
          <p:nvPr/>
        </p:nvSpPr>
        <p:spPr bwMode="auto">
          <a:xfrm>
            <a:off x="4867275" y="4922903"/>
            <a:ext cx="150813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57800" y="762000"/>
            <a:ext cx="35052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defRPr/>
            </a:pPr>
            <a:r>
              <a:rPr lang="en-US" sz="2000" dirty="0" smtClean="0">
                <a:latin typeface="+mn-lt"/>
              </a:rPr>
              <a:t>The C66x CorePac </a:t>
            </a:r>
            <a:r>
              <a:rPr lang="en-US" sz="2000" dirty="0" smtClean="0">
                <a:latin typeface="+mn-lt"/>
              </a:rPr>
              <a:t>includes: 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DSP Core</a:t>
            </a:r>
          </a:p>
          <a:p>
            <a:pPr marL="574675" lvl="1" indent="-233363">
              <a:lnSpc>
                <a:spcPct val="90000"/>
              </a:lnSpc>
              <a:spcAft>
                <a:spcPct val="10000"/>
              </a:spcAft>
              <a:buClr>
                <a:schemeClr val="tx1"/>
              </a:buClr>
              <a:buSzPct val="75000"/>
              <a:buFont typeface="Arial" pitchFamily="34" charset="0"/>
              <a:buChar char="–"/>
              <a:defRPr/>
            </a:pPr>
            <a:r>
              <a:rPr lang="en-US" sz="2000" dirty="0" smtClean="0">
                <a:latin typeface="+mn-lt"/>
              </a:rPr>
              <a:t>Two register sets</a:t>
            </a:r>
          </a:p>
          <a:p>
            <a:pPr marL="574675" lvl="1" indent="-233363">
              <a:lnSpc>
                <a:spcPct val="90000"/>
              </a:lnSpc>
              <a:spcAft>
                <a:spcPct val="10000"/>
              </a:spcAft>
              <a:buClr>
                <a:schemeClr val="tx1"/>
              </a:buClr>
              <a:buSzPct val="75000"/>
              <a:buFont typeface="Arial" pitchFamily="34" charset="0"/>
              <a:buChar char="–"/>
              <a:defRPr/>
            </a:pPr>
            <a:r>
              <a:rPr lang="en-US" sz="2000" dirty="0" smtClean="0">
                <a:latin typeface="+mn-lt"/>
              </a:rPr>
              <a:t>Four functional units per register side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L1P memory (Cache/RAM)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L1D memory (Cache/RAM)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L2 memory (Cache/RAM)</a:t>
            </a:r>
          </a:p>
        </p:txBody>
      </p:sp>
      <p:cxnSp>
        <p:nvCxnSpPr>
          <p:cNvPr id="3080" name="AutoShape 13"/>
          <p:cNvCxnSpPr>
            <a:cxnSpLocks noChangeShapeType="1"/>
          </p:cNvCxnSpPr>
          <p:nvPr/>
        </p:nvCxnSpPr>
        <p:spPr bwMode="auto">
          <a:xfrm>
            <a:off x="928688" y="4419666"/>
            <a:ext cx="0" cy="574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081" name="AutoShape 14"/>
          <p:cNvCxnSpPr>
            <a:cxnSpLocks noChangeShapeType="1"/>
          </p:cNvCxnSpPr>
          <p:nvPr/>
        </p:nvCxnSpPr>
        <p:spPr bwMode="auto">
          <a:xfrm>
            <a:off x="1874838" y="4419666"/>
            <a:ext cx="0" cy="574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082" name="AutoShape 15"/>
          <p:cNvCxnSpPr>
            <a:cxnSpLocks noChangeShapeType="1"/>
          </p:cNvCxnSpPr>
          <p:nvPr/>
        </p:nvCxnSpPr>
        <p:spPr bwMode="auto">
          <a:xfrm>
            <a:off x="1401763" y="2468628"/>
            <a:ext cx="1587" cy="427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3088" name="AutoShape 21"/>
          <p:cNvCxnSpPr>
            <a:cxnSpLocks noChangeShapeType="1"/>
          </p:cNvCxnSpPr>
          <p:nvPr/>
        </p:nvCxnSpPr>
        <p:spPr bwMode="auto">
          <a:xfrm flipV="1">
            <a:off x="2347913" y="3878328"/>
            <a:ext cx="776287" cy="1230313"/>
          </a:xfrm>
          <a:prstGeom prst="bentConnector3">
            <a:avLst>
              <a:gd name="adj1" fmla="val 49898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3095" name="AutoShape 41"/>
          <p:cNvCxnSpPr>
            <a:cxnSpLocks noChangeShapeType="1"/>
          </p:cNvCxnSpPr>
          <p:nvPr/>
        </p:nvCxnSpPr>
        <p:spPr bwMode="auto">
          <a:xfrm>
            <a:off x="2347913" y="2354328"/>
            <a:ext cx="776287" cy="1295400"/>
          </a:xfrm>
          <a:prstGeom prst="bentConnector3">
            <a:avLst>
              <a:gd name="adj1" fmla="val 49898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3096" name="AutoShape 42"/>
          <p:cNvCxnSpPr>
            <a:cxnSpLocks noChangeShapeType="1"/>
            <a:endCxn id="3097" idx="0"/>
          </p:cNvCxnSpPr>
          <p:nvPr/>
        </p:nvCxnSpPr>
        <p:spPr bwMode="auto">
          <a:xfrm rot="16200000" flipH="1">
            <a:off x="3905736" y="4132019"/>
            <a:ext cx="326063" cy="475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2743200" y="5326566"/>
            <a:ext cx="1893888" cy="9144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rgbClr val="F8F8F8"/>
                </a:solidFill>
                <a:latin typeface="+mj-lt"/>
              </a:rPr>
              <a:t>Interrupt </a:t>
            </a:r>
          </a:p>
          <a:p>
            <a:pPr algn="ctr"/>
            <a:r>
              <a:rPr lang="en-US" sz="2000" dirty="0" smtClean="0">
                <a:solidFill>
                  <a:srgbClr val="F8F8F8"/>
                </a:solidFill>
                <a:latin typeface="+mj-lt"/>
              </a:rPr>
              <a:t>Controller </a:t>
            </a:r>
            <a:endParaRPr lang="en-US" sz="2000" dirty="0">
              <a:solidFill>
                <a:srgbClr val="F8F8F8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C66x </a:t>
            </a:r>
            <a:r>
              <a:rPr lang="en-US" sz="4000" dirty="0" smtClean="0"/>
              <a:t>CorePac </a:t>
            </a:r>
            <a:r>
              <a:rPr lang="en-US" sz="4000" dirty="0" smtClean="0"/>
              <a:t>Features: DSP Core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</a:t>
            </a:r>
            <a:r>
              <a:rPr lang="en-US" dirty="0" smtClean="0"/>
              <a:t>CorePac in </a:t>
            </a:r>
            <a:r>
              <a:rPr lang="en-US" dirty="0" smtClean="0"/>
              <a:t>KeyStone</a:t>
            </a:r>
            <a:endParaRPr lang="en-US" dirty="0" smtClean="0"/>
          </a:p>
          <a:p>
            <a:r>
              <a:rPr lang="en-US" b="1" dirty="0" smtClean="0"/>
              <a:t>C66x </a:t>
            </a:r>
            <a:r>
              <a:rPr lang="en-US" b="1" dirty="0" smtClean="0"/>
              <a:t>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DSP </a:t>
            </a:r>
            <a:r>
              <a:rPr lang="en-US" b="1" dirty="0" smtClean="0"/>
              <a:t>Core </a:t>
            </a:r>
            <a:r>
              <a:rPr lang="en-US" b="1" dirty="0" smtClean="0"/>
              <a:t>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Concept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48200" y="76200"/>
            <a:ext cx="4495800" cy="1219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</a:t>
            </a:r>
            <a:r>
              <a:rPr lang="en-US" dirty="0" smtClean="0"/>
              <a:t>Core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 smtClean="0"/>
          </a:p>
        </p:txBody>
      </p:sp>
      <p:grpSp>
        <p:nvGrpSpPr>
          <p:cNvPr id="58" name="Group 57"/>
          <p:cNvGrpSpPr/>
          <p:nvPr/>
        </p:nvGrpSpPr>
        <p:grpSpPr>
          <a:xfrm>
            <a:off x="340501" y="381000"/>
            <a:ext cx="4302125" cy="5908675"/>
            <a:chOff x="498475" y="720725"/>
            <a:chExt cx="4302125" cy="5908675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498475" y="720725"/>
              <a:ext cx="4302125" cy="1074738"/>
              <a:chOff x="218" y="432"/>
              <a:chExt cx="2710" cy="677"/>
            </a:xfrm>
          </p:grpSpPr>
          <p:sp>
            <p:nvSpPr>
              <p:cNvPr id="502788" name="Rectangle 4"/>
              <p:cNvSpPr>
                <a:spLocks noChangeArrowheads="1"/>
              </p:cNvSpPr>
              <p:nvPr/>
            </p:nvSpPr>
            <p:spPr bwMode="auto">
              <a:xfrm>
                <a:off x="218" y="432"/>
                <a:ext cx="2710" cy="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en-US" dirty="0"/>
                  <a:t>Memory</a:t>
                </a:r>
              </a:p>
            </p:txBody>
          </p:sp>
          <p:sp>
            <p:nvSpPr>
              <p:cNvPr id="502789" name="Line 5"/>
              <p:cNvSpPr>
                <a:spLocks noChangeShapeType="1"/>
              </p:cNvSpPr>
              <p:nvPr/>
            </p:nvSpPr>
            <p:spPr bwMode="auto">
              <a:xfrm flipV="1">
                <a:off x="1278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02790" name="Line 6"/>
              <p:cNvSpPr>
                <a:spLocks noChangeShapeType="1"/>
              </p:cNvSpPr>
              <p:nvPr/>
            </p:nvSpPr>
            <p:spPr bwMode="auto">
              <a:xfrm flipV="1">
                <a:off x="1790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sp>
          <p:nvSpPr>
            <p:cNvPr id="502792" name="Rectangle 8"/>
            <p:cNvSpPr>
              <a:spLocks noChangeArrowheads="1"/>
            </p:cNvSpPr>
            <p:nvPr/>
          </p:nvSpPr>
          <p:spPr bwMode="auto">
            <a:xfrm>
              <a:off x="498475" y="1670050"/>
              <a:ext cx="936625" cy="4217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02" name="Line 9"/>
            <p:cNvSpPr>
              <a:spLocks noChangeShapeType="1"/>
            </p:cNvSpPr>
            <p:nvPr/>
          </p:nvSpPr>
          <p:spPr bwMode="auto">
            <a:xfrm>
              <a:off x="4984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Line 10"/>
            <p:cNvSpPr>
              <a:spLocks noChangeShapeType="1"/>
            </p:cNvSpPr>
            <p:nvPr/>
          </p:nvSpPr>
          <p:spPr bwMode="auto">
            <a:xfrm>
              <a:off x="4984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4" name="Line 11"/>
            <p:cNvSpPr>
              <a:spLocks noChangeShapeType="1"/>
            </p:cNvSpPr>
            <p:nvPr/>
          </p:nvSpPr>
          <p:spPr bwMode="auto">
            <a:xfrm>
              <a:off x="4984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5" name="Line 12"/>
            <p:cNvSpPr>
              <a:spLocks noChangeShapeType="1"/>
            </p:cNvSpPr>
            <p:nvPr/>
          </p:nvSpPr>
          <p:spPr bwMode="auto">
            <a:xfrm>
              <a:off x="4984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6" name="Line 13"/>
            <p:cNvSpPr>
              <a:spLocks noChangeShapeType="1"/>
            </p:cNvSpPr>
            <p:nvPr/>
          </p:nvSpPr>
          <p:spPr bwMode="auto">
            <a:xfrm>
              <a:off x="4984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7" name="Line 14"/>
            <p:cNvSpPr>
              <a:spLocks noChangeShapeType="1"/>
            </p:cNvSpPr>
            <p:nvPr/>
          </p:nvSpPr>
          <p:spPr bwMode="auto">
            <a:xfrm>
              <a:off x="4984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auto">
            <a:xfrm>
              <a:off x="4984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9" name="Rectangle 16"/>
            <p:cNvSpPr>
              <a:spLocks noChangeArrowheads="1"/>
            </p:cNvSpPr>
            <p:nvPr/>
          </p:nvSpPr>
          <p:spPr bwMode="auto">
            <a:xfrm>
              <a:off x="741363" y="1706563"/>
              <a:ext cx="5095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A0</a:t>
              </a:r>
            </a:p>
          </p:txBody>
        </p:sp>
        <p:sp>
          <p:nvSpPr>
            <p:cNvPr id="4110" name="Rectangle 17"/>
            <p:cNvSpPr>
              <a:spLocks noChangeArrowheads="1"/>
            </p:cNvSpPr>
            <p:nvPr/>
          </p:nvSpPr>
          <p:spPr bwMode="auto">
            <a:xfrm>
              <a:off x="6492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A31</a:t>
              </a:r>
            </a:p>
          </p:txBody>
        </p:sp>
        <p:sp>
          <p:nvSpPr>
            <p:cNvPr id="4111" name="Rectangle 18"/>
            <p:cNvSpPr>
              <a:spLocks noChangeArrowheads="1"/>
            </p:cNvSpPr>
            <p:nvPr/>
          </p:nvSpPr>
          <p:spPr bwMode="auto">
            <a:xfrm>
              <a:off x="8667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4112" name="Line 19"/>
            <p:cNvSpPr>
              <a:spLocks noChangeShapeType="1"/>
            </p:cNvSpPr>
            <p:nvPr/>
          </p:nvSpPr>
          <p:spPr bwMode="auto">
            <a:xfrm>
              <a:off x="4984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13" name="Line 20"/>
            <p:cNvSpPr>
              <a:spLocks noChangeShapeType="1"/>
            </p:cNvSpPr>
            <p:nvPr/>
          </p:nvSpPr>
          <p:spPr bwMode="auto">
            <a:xfrm>
              <a:off x="4984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05" name="Rectangle 21"/>
            <p:cNvSpPr>
              <a:spLocks noChangeArrowheads="1"/>
            </p:cNvSpPr>
            <p:nvPr/>
          </p:nvSpPr>
          <p:spPr bwMode="auto">
            <a:xfrm>
              <a:off x="1916113" y="2927350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.S1</a:t>
              </a:r>
            </a:p>
          </p:txBody>
        </p:sp>
        <p:sp>
          <p:nvSpPr>
            <p:cNvPr id="502806" name="Rectangle 22"/>
            <p:cNvSpPr>
              <a:spLocks noChangeArrowheads="1"/>
            </p:cNvSpPr>
            <p:nvPr/>
          </p:nvSpPr>
          <p:spPr bwMode="auto">
            <a:xfrm>
              <a:off x="1916113" y="1825625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.D1</a:t>
              </a:r>
            </a:p>
          </p:txBody>
        </p:sp>
        <p:sp>
          <p:nvSpPr>
            <p:cNvPr id="502807" name="Rectangle 23"/>
            <p:cNvSpPr>
              <a:spLocks noChangeArrowheads="1"/>
            </p:cNvSpPr>
            <p:nvPr/>
          </p:nvSpPr>
          <p:spPr bwMode="auto">
            <a:xfrm>
              <a:off x="1916113" y="512603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.L1</a:t>
              </a:r>
            </a:p>
          </p:txBody>
        </p:sp>
        <p:grpSp>
          <p:nvGrpSpPr>
            <p:cNvPr id="4117" name="Group 24"/>
            <p:cNvGrpSpPr>
              <a:grpSpLocks/>
            </p:cNvGrpSpPr>
            <p:nvPr/>
          </p:nvGrpSpPr>
          <p:grpSpPr bwMode="auto">
            <a:xfrm>
              <a:off x="1447800" y="2171700"/>
              <a:ext cx="457200" cy="3303588"/>
              <a:chOff x="824" y="1272"/>
              <a:chExt cx="261" cy="2081"/>
            </a:xfrm>
          </p:grpSpPr>
          <p:sp>
            <p:nvSpPr>
              <p:cNvPr id="4146" name="Line 25"/>
              <p:cNvSpPr>
                <a:spLocks noChangeShapeType="1"/>
              </p:cNvSpPr>
              <p:nvPr/>
            </p:nvSpPr>
            <p:spPr bwMode="auto">
              <a:xfrm flipH="1">
                <a:off x="824" y="196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7" name="Line 26"/>
              <p:cNvSpPr>
                <a:spLocks noChangeShapeType="1"/>
              </p:cNvSpPr>
              <p:nvPr/>
            </p:nvSpPr>
            <p:spPr bwMode="auto">
              <a:xfrm flipH="1">
                <a:off x="824" y="2659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8" name="Line 27"/>
              <p:cNvSpPr>
                <a:spLocks noChangeShapeType="1"/>
              </p:cNvSpPr>
              <p:nvPr/>
            </p:nvSpPr>
            <p:spPr bwMode="auto">
              <a:xfrm flipH="1">
                <a:off x="824" y="1272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9" name="Line 28"/>
              <p:cNvSpPr>
                <a:spLocks noChangeShapeType="1"/>
              </p:cNvSpPr>
              <p:nvPr/>
            </p:nvSpPr>
            <p:spPr bwMode="auto">
              <a:xfrm flipH="1">
                <a:off x="824" y="3353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13" name="Rectangle 29"/>
            <p:cNvSpPr>
              <a:spLocks noChangeArrowheads="1"/>
            </p:cNvSpPr>
            <p:nvPr/>
          </p:nvSpPr>
          <p:spPr bwMode="auto">
            <a:xfrm>
              <a:off x="2720975" y="29337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.S2</a:t>
              </a:r>
            </a:p>
          </p:txBody>
        </p:sp>
        <p:sp>
          <p:nvSpPr>
            <p:cNvPr id="502814" name="Rectangle 30"/>
            <p:cNvSpPr>
              <a:spLocks noChangeArrowheads="1"/>
            </p:cNvSpPr>
            <p:nvPr/>
          </p:nvSpPr>
          <p:spPr bwMode="auto">
            <a:xfrm>
              <a:off x="1916113" y="402748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.M1</a:t>
              </a:r>
            </a:p>
          </p:txBody>
        </p:sp>
        <p:sp>
          <p:nvSpPr>
            <p:cNvPr id="502815" name="Rectangle 31"/>
            <p:cNvSpPr>
              <a:spLocks noChangeArrowheads="1"/>
            </p:cNvSpPr>
            <p:nvPr/>
          </p:nvSpPr>
          <p:spPr bwMode="auto">
            <a:xfrm>
              <a:off x="2720975" y="40386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.M2</a:t>
              </a:r>
            </a:p>
          </p:txBody>
        </p:sp>
        <p:sp>
          <p:nvSpPr>
            <p:cNvPr id="502816" name="Rectangle 32"/>
            <p:cNvSpPr>
              <a:spLocks noChangeArrowheads="1"/>
            </p:cNvSpPr>
            <p:nvPr/>
          </p:nvSpPr>
          <p:spPr bwMode="auto">
            <a:xfrm>
              <a:off x="2720975" y="1833563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.D2</a:t>
              </a:r>
            </a:p>
          </p:txBody>
        </p:sp>
        <p:sp>
          <p:nvSpPr>
            <p:cNvPr id="502817" name="Rectangle 33"/>
            <p:cNvSpPr>
              <a:spLocks noChangeArrowheads="1"/>
            </p:cNvSpPr>
            <p:nvPr/>
          </p:nvSpPr>
          <p:spPr bwMode="auto">
            <a:xfrm>
              <a:off x="2720975" y="513715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.L2</a:t>
              </a:r>
            </a:p>
          </p:txBody>
        </p:sp>
        <p:grpSp>
          <p:nvGrpSpPr>
            <p:cNvPr id="4123" name="Group 34"/>
            <p:cNvGrpSpPr>
              <a:grpSpLocks/>
            </p:cNvGrpSpPr>
            <p:nvPr/>
          </p:nvGrpSpPr>
          <p:grpSpPr bwMode="auto">
            <a:xfrm>
              <a:off x="3338513" y="2178050"/>
              <a:ext cx="525462" cy="3303588"/>
              <a:chOff x="2060" y="1276"/>
              <a:chExt cx="261" cy="2081"/>
            </a:xfrm>
          </p:grpSpPr>
          <p:sp>
            <p:nvSpPr>
              <p:cNvPr id="4142" name="Line 35"/>
              <p:cNvSpPr>
                <a:spLocks noChangeShapeType="1"/>
              </p:cNvSpPr>
              <p:nvPr/>
            </p:nvSpPr>
            <p:spPr bwMode="auto">
              <a:xfrm flipH="1">
                <a:off x="2060" y="1971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3" name="Line 36"/>
              <p:cNvSpPr>
                <a:spLocks noChangeShapeType="1"/>
              </p:cNvSpPr>
              <p:nvPr/>
            </p:nvSpPr>
            <p:spPr bwMode="auto">
              <a:xfrm flipH="1">
                <a:off x="2060" y="2664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4" name="Line 37"/>
              <p:cNvSpPr>
                <a:spLocks noChangeShapeType="1"/>
              </p:cNvSpPr>
              <p:nvPr/>
            </p:nvSpPr>
            <p:spPr bwMode="auto">
              <a:xfrm flipH="1">
                <a:off x="2060" y="127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5" name="Line 38"/>
              <p:cNvSpPr>
                <a:spLocks noChangeShapeType="1"/>
              </p:cNvSpPr>
              <p:nvPr/>
            </p:nvSpPr>
            <p:spPr bwMode="auto">
              <a:xfrm flipH="1">
                <a:off x="2060" y="3357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23" name="Rectangle 39"/>
            <p:cNvSpPr>
              <a:spLocks noChangeArrowheads="1"/>
            </p:cNvSpPr>
            <p:nvPr/>
          </p:nvSpPr>
          <p:spPr bwMode="auto">
            <a:xfrm>
              <a:off x="3863975" y="1670050"/>
              <a:ext cx="936625" cy="42179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25" name="Line 40"/>
            <p:cNvSpPr>
              <a:spLocks noChangeShapeType="1"/>
            </p:cNvSpPr>
            <p:nvPr/>
          </p:nvSpPr>
          <p:spPr bwMode="auto">
            <a:xfrm>
              <a:off x="38639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6" name="Line 41"/>
            <p:cNvSpPr>
              <a:spLocks noChangeShapeType="1"/>
            </p:cNvSpPr>
            <p:nvPr/>
          </p:nvSpPr>
          <p:spPr bwMode="auto">
            <a:xfrm>
              <a:off x="38639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7" name="Line 42"/>
            <p:cNvSpPr>
              <a:spLocks noChangeShapeType="1"/>
            </p:cNvSpPr>
            <p:nvPr/>
          </p:nvSpPr>
          <p:spPr bwMode="auto">
            <a:xfrm>
              <a:off x="38639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8" name="Line 43"/>
            <p:cNvSpPr>
              <a:spLocks noChangeShapeType="1"/>
            </p:cNvSpPr>
            <p:nvPr/>
          </p:nvSpPr>
          <p:spPr bwMode="auto">
            <a:xfrm>
              <a:off x="38639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9" name="Line 44"/>
            <p:cNvSpPr>
              <a:spLocks noChangeShapeType="1"/>
            </p:cNvSpPr>
            <p:nvPr/>
          </p:nvSpPr>
          <p:spPr bwMode="auto">
            <a:xfrm>
              <a:off x="38639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0" name="Line 45"/>
            <p:cNvSpPr>
              <a:spLocks noChangeShapeType="1"/>
            </p:cNvSpPr>
            <p:nvPr/>
          </p:nvSpPr>
          <p:spPr bwMode="auto">
            <a:xfrm>
              <a:off x="38639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1" name="Line 46"/>
            <p:cNvSpPr>
              <a:spLocks noChangeShapeType="1"/>
            </p:cNvSpPr>
            <p:nvPr/>
          </p:nvSpPr>
          <p:spPr bwMode="auto">
            <a:xfrm>
              <a:off x="38639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2" name="Rectangle 47"/>
            <p:cNvSpPr>
              <a:spLocks noChangeArrowheads="1"/>
            </p:cNvSpPr>
            <p:nvPr/>
          </p:nvSpPr>
          <p:spPr bwMode="auto">
            <a:xfrm>
              <a:off x="4102100" y="1706563"/>
              <a:ext cx="5095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B0</a:t>
              </a:r>
            </a:p>
          </p:txBody>
        </p:sp>
        <p:sp>
          <p:nvSpPr>
            <p:cNvPr id="4133" name="Rectangle 48"/>
            <p:cNvSpPr>
              <a:spLocks noChangeArrowheads="1"/>
            </p:cNvSpPr>
            <p:nvPr/>
          </p:nvSpPr>
          <p:spPr bwMode="auto">
            <a:xfrm>
              <a:off x="40147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B31</a:t>
              </a:r>
            </a:p>
          </p:txBody>
        </p:sp>
        <p:sp>
          <p:nvSpPr>
            <p:cNvPr id="4134" name="Rectangle 49"/>
            <p:cNvSpPr>
              <a:spLocks noChangeArrowheads="1"/>
            </p:cNvSpPr>
            <p:nvPr/>
          </p:nvSpPr>
          <p:spPr bwMode="auto">
            <a:xfrm>
              <a:off x="42322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4135" name="Line 50"/>
            <p:cNvSpPr>
              <a:spLocks noChangeShapeType="1"/>
            </p:cNvSpPr>
            <p:nvPr/>
          </p:nvSpPr>
          <p:spPr bwMode="auto">
            <a:xfrm>
              <a:off x="38639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6" name="Line 51"/>
            <p:cNvSpPr>
              <a:spLocks noChangeShapeType="1"/>
            </p:cNvSpPr>
            <p:nvPr/>
          </p:nvSpPr>
          <p:spPr bwMode="auto">
            <a:xfrm>
              <a:off x="38639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36" name="Rectangle 52"/>
            <p:cNvSpPr>
              <a:spLocks noChangeArrowheads="1"/>
            </p:cNvSpPr>
            <p:nvPr/>
          </p:nvSpPr>
          <p:spPr bwMode="auto">
            <a:xfrm>
              <a:off x="498475" y="6024563"/>
              <a:ext cx="4302125" cy="6048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lang="en-US" sz="2000" dirty="0"/>
                <a:t>Controller/Decoder</a:t>
              </a:r>
            </a:p>
          </p:txBody>
        </p:sp>
        <p:grpSp>
          <p:nvGrpSpPr>
            <p:cNvPr id="4138" name="Group 53"/>
            <p:cNvGrpSpPr>
              <a:grpSpLocks/>
            </p:cNvGrpSpPr>
            <p:nvPr/>
          </p:nvGrpSpPr>
          <p:grpSpPr bwMode="auto">
            <a:xfrm>
              <a:off x="1844675" y="3952875"/>
              <a:ext cx="1627188" cy="1990725"/>
              <a:chOff x="1066" y="2352"/>
              <a:chExt cx="1025" cy="1296"/>
            </a:xfrm>
          </p:grpSpPr>
          <p:sp>
            <p:nvSpPr>
              <p:cNvPr id="4140" name="Rectangle 54"/>
              <p:cNvSpPr>
                <a:spLocks noChangeArrowheads="1"/>
              </p:cNvSpPr>
              <p:nvPr/>
            </p:nvSpPr>
            <p:spPr bwMode="auto">
              <a:xfrm>
                <a:off x="1066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141" name="Rectangle 55"/>
              <p:cNvSpPr>
                <a:spLocks noChangeArrowheads="1"/>
              </p:cNvSpPr>
              <p:nvPr/>
            </p:nvSpPr>
            <p:spPr bwMode="auto">
              <a:xfrm>
                <a:off x="1579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4139" name="Text Box 56"/>
            <p:cNvSpPr txBox="1">
              <a:spLocks noChangeArrowheads="1"/>
            </p:cNvSpPr>
            <p:nvPr/>
          </p:nvSpPr>
          <p:spPr bwMode="auto">
            <a:xfrm>
              <a:off x="2278063" y="3671888"/>
              <a:ext cx="693737" cy="3397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rgbClr val="808080"/>
                  </a:solidFill>
                  <a:latin typeface="Arial Narrow" pitchFamily="34" charset="0"/>
                </a:rPr>
                <a:t>MACs</a:t>
              </a:r>
            </a:p>
          </p:txBody>
        </p:sp>
      </p:grp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4778298" y="1371600"/>
            <a:ext cx="40386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VLIW (Very Large Instruction Word) architecture:</a:t>
            </a:r>
            <a:endParaRPr lang="en-US" sz="2000" dirty="0" smtClean="0"/>
          </a:p>
          <a:p>
            <a:pPr lvl="1"/>
            <a:r>
              <a:rPr lang="en-US" sz="2000" dirty="0" smtClean="0"/>
              <a:t>Two (almost independent) sides, A and B</a:t>
            </a:r>
          </a:p>
          <a:p>
            <a:pPr lvl="1"/>
            <a:r>
              <a:rPr lang="en-US" sz="2000" dirty="0" smtClean="0"/>
              <a:t>8 functional units, M, L, S, D </a:t>
            </a:r>
          </a:p>
          <a:p>
            <a:pPr lvl="1"/>
            <a:r>
              <a:rPr lang="en-US" sz="2000" dirty="0" smtClean="0"/>
              <a:t>Up to 8 instructions sustained dispatch rate </a:t>
            </a:r>
          </a:p>
          <a:p>
            <a:r>
              <a:rPr lang="en-US" sz="2000" dirty="0" smtClean="0"/>
              <a:t>Very extensive instruction </a:t>
            </a:r>
            <a:r>
              <a:rPr lang="en-US" sz="2000" dirty="0" smtClean="0"/>
              <a:t>set:</a:t>
            </a:r>
            <a:endParaRPr lang="en-US" sz="2000" dirty="0" smtClean="0"/>
          </a:p>
          <a:p>
            <a:pPr lvl="1"/>
            <a:r>
              <a:rPr lang="en-US" sz="2000" dirty="0" smtClean="0"/>
              <a:t>Fixed-point </a:t>
            </a:r>
            <a:r>
              <a:rPr lang="en-US" sz="2000" dirty="0" smtClean="0"/>
              <a:t>and </a:t>
            </a:r>
            <a:r>
              <a:rPr lang="en-US" sz="2000" dirty="0" smtClean="0"/>
              <a:t>floating-point </a:t>
            </a:r>
            <a:r>
              <a:rPr lang="en-US" sz="2000" dirty="0" smtClean="0"/>
              <a:t>instructions</a:t>
            </a:r>
          </a:p>
          <a:p>
            <a:pPr lvl="1"/>
            <a:r>
              <a:rPr lang="en-US" sz="2000" dirty="0" smtClean="0"/>
              <a:t>More than 300 instructions</a:t>
            </a:r>
          </a:p>
          <a:p>
            <a:pPr lvl="1"/>
            <a:r>
              <a:rPr lang="en-US" sz="2000" dirty="0" smtClean="0"/>
              <a:t>Native (</a:t>
            </a:r>
            <a:r>
              <a:rPr lang="en-US" sz="2000" dirty="0" smtClean="0"/>
              <a:t>32 bit), </a:t>
            </a:r>
            <a:r>
              <a:rPr lang="en-US" sz="2000" dirty="0" smtClean="0"/>
              <a:t>Compact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(16 bit), </a:t>
            </a:r>
            <a:r>
              <a:rPr lang="en-US" sz="2000" dirty="0" smtClean="0"/>
              <a:t>and mix instruction modes </a:t>
            </a:r>
            <a:endParaRPr lang="en-US" sz="2800" dirty="0"/>
          </a:p>
          <a:p>
            <a:endParaRPr lang="en-US" sz="2800" dirty="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Core Cross-Path</a:t>
            </a: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669925" y="1301750"/>
            <a:ext cx="1616075" cy="3797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>
            <a:off x="685800" y="1676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7" name="Line 13"/>
          <p:cNvSpPr>
            <a:spLocks noChangeShapeType="1"/>
          </p:cNvSpPr>
          <p:nvPr/>
        </p:nvSpPr>
        <p:spPr bwMode="auto">
          <a:xfrm>
            <a:off x="685801" y="2057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8" name="Line 14"/>
          <p:cNvSpPr>
            <a:spLocks noChangeShapeType="1"/>
          </p:cNvSpPr>
          <p:nvPr/>
        </p:nvSpPr>
        <p:spPr bwMode="auto">
          <a:xfrm>
            <a:off x="685800" y="2438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9" name="Line 15"/>
          <p:cNvSpPr>
            <a:spLocks noChangeShapeType="1"/>
          </p:cNvSpPr>
          <p:nvPr/>
        </p:nvSpPr>
        <p:spPr bwMode="auto">
          <a:xfrm>
            <a:off x="685800" y="2819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239985" y="1335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A0</a:t>
            </a:r>
          </a:p>
        </p:txBody>
      </p:sp>
      <p:sp>
        <p:nvSpPr>
          <p:cNvPr id="5131" name="Rectangle 18"/>
          <p:cNvSpPr>
            <a:spLocks noChangeArrowheads="1"/>
          </p:cNvSpPr>
          <p:nvPr/>
        </p:nvSpPr>
        <p:spPr bwMode="auto">
          <a:xfrm>
            <a:off x="239985" y="1716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A1</a:t>
            </a:r>
          </a:p>
        </p:txBody>
      </p:sp>
      <p:sp>
        <p:nvSpPr>
          <p:cNvPr id="5132" name="Rectangle 19"/>
          <p:cNvSpPr>
            <a:spLocks noChangeArrowheads="1"/>
          </p:cNvSpPr>
          <p:nvPr/>
        </p:nvSpPr>
        <p:spPr bwMode="auto">
          <a:xfrm>
            <a:off x="239985" y="2097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A2</a:t>
            </a:r>
          </a:p>
        </p:txBody>
      </p:sp>
      <p:sp>
        <p:nvSpPr>
          <p:cNvPr id="5133" name="Rectangle 20"/>
          <p:cNvSpPr>
            <a:spLocks noChangeArrowheads="1"/>
          </p:cNvSpPr>
          <p:nvPr/>
        </p:nvSpPr>
        <p:spPr bwMode="auto">
          <a:xfrm>
            <a:off x="239985" y="2478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A3</a:t>
            </a:r>
          </a:p>
        </p:txBody>
      </p:sp>
      <p:sp>
        <p:nvSpPr>
          <p:cNvPr id="5134" name="Rectangle 21"/>
          <p:cNvSpPr>
            <a:spLocks noChangeArrowheads="1"/>
          </p:cNvSpPr>
          <p:nvPr/>
        </p:nvSpPr>
        <p:spPr bwMode="auto">
          <a:xfrm>
            <a:off x="239985" y="2859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A4</a:t>
            </a:r>
          </a:p>
        </p:txBody>
      </p:sp>
      <p:sp>
        <p:nvSpPr>
          <p:cNvPr id="5135" name="Rectangle 22"/>
          <p:cNvSpPr>
            <a:spLocks noChangeArrowheads="1"/>
          </p:cNvSpPr>
          <p:nvPr/>
        </p:nvSpPr>
        <p:spPr bwMode="auto">
          <a:xfrm>
            <a:off x="675499" y="877888"/>
            <a:ext cx="150733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Register File A</a:t>
            </a:r>
          </a:p>
        </p:txBody>
      </p:sp>
      <p:sp>
        <p:nvSpPr>
          <p:cNvPr id="5136" name="Line 23"/>
          <p:cNvSpPr>
            <a:spLocks noChangeShapeType="1"/>
          </p:cNvSpPr>
          <p:nvPr/>
        </p:nvSpPr>
        <p:spPr bwMode="auto">
          <a:xfrm>
            <a:off x="685800" y="4724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37" name="Rectangle 24"/>
          <p:cNvSpPr>
            <a:spLocks noChangeArrowheads="1"/>
          </p:cNvSpPr>
          <p:nvPr/>
        </p:nvSpPr>
        <p:spPr bwMode="auto">
          <a:xfrm>
            <a:off x="1533525" y="3503613"/>
            <a:ext cx="285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</a:p>
        </p:txBody>
      </p:sp>
      <p:sp>
        <p:nvSpPr>
          <p:cNvPr id="90141" name="Rectangle 29"/>
          <p:cNvSpPr>
            <a:spLocks noChangeArrowheads="1"/>
          </p:cNvSpPr>
          <p:nvPr/>
        </p:nvSpPr>
        <p:spPr bwMode="auto">
          <a:xfrm>
            <a:off x="6781800" y="1301750"/>
            <a:ext cx="1593850" cy="379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39" name="Line 36"/>
          <p:cNvSpPr>
            <a:spLocks noChangeShapeType="1"/>
          </p:cNvSpPr>
          <p:nvPr/>
        </p:nvSpPr>
        <p:spPr bwMode="auto">
          <a:xfrm flipH="1" flipV="1">
            <a:off x="2286000" y="2209800"/>
            <a:ext cx="2590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0150" name="Line 38"/>
          <p:cNvSpPr>
            <a:spLocks noChangeShapeType="1"/>
          </p:cNvSpPr>
          <p:nvPr/>
        </p:nvSpPr>
        <p:spPr bwMode="auto">
          <a:xfrm>
            <a:off x="6781800" y="1676400"/>
            <a:ext cx="1600200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41" name="Line 39"/>
          <p:cNvSpPr>
            <a:spLocks noChangeShapeType="1"/>
          </p:cNvSpPr>
          <p:nvPr/>
        </p:nvSpPr>
        <p:spPr bwMode="auto">
          <a:xfrm>
            <a:off x="6781800" y="2057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2" name="Line 40"/>
          <p:cNvSpPr>
            <a:spLocks noChangeShapeType="1"/>
          </p:cNvSpPr>
          <p:nvPr/>
        </p:nvSpPr>
        <p:spPr bwMode="auto">
          <a:xfrm>
            <a:off x="6781800" y="2438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3" name="Line 41"/>
          <p:cNvSpPr>
            <a:spLocks noChangeShapeType="1"/>
          </p:cNvSpPr>
          <p:nvPr/>
        </p:nvSpPr>
        <p:spPr bwMode="auto">
          <a:xfrm>
            <a:off x="6781800" y="2819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4" name="Line 42"/>
          <p:cNvSpPr>
            <a:spLocks noChangeShapeType="1"/>
          </p:cNvSpPr>
          <p:nvPr/>
        </p:nvSpPr>
        <p:spPr bwMode="auto">
          <a:xfrm>
            <a:off x="6781800" y="3200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5" name="Rectangle 43"/>
          <p:cNvSpPr>
            <a:spLocks noChangeArrowheads="1"/>
          </p:cNvSpPr>
          <p:nvPr/>
        </p:nvSpPr>
        <p:spPr bwMode="auto">
          <a:xfrm>
            <a:off x="8366125" y="1335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B0</a:t>
            </a:r>
          </a:p>
        </p:txBody>
      </p:sp>
      <p:sp>
        <p:nvSpPr>
          <p:cNvPr id="5146" name="Rectangle 44"/>
          <p:cNvSpPr>
            <a:spLocks noChangeArrowheads="1"/>
          </p:cNvSpPr>
          <p:nvPr/>
        </p:nvSpPr>
        <p:spPr bwMode="auto">
          <a:xfrm>
            <a:off x="8366125" y="1716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B1</a:t>
            </a:r>
          </a:p>
        </p:txBody>
      </p:sp>
      <p:sp>
        <p:nvSpPr>
          <p:cNvPr id="5147" name="Rectangle 45"/>
          <p:cNvSpPr>
            <a:spLocks noChangeArrowheads="1"/>
          </p:cNvSpPr>
          <p:nvPr/>
        </p:nvSpPr>
        <p:spPr bwMode="auto">
          <a:xfrm>
            <a:off x="8366125" y="2097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B2</a:t>
            </a:r>
          </a:p>
        </p:txBody>
      </p:sp>
      <p:sp>
        <p:nvSpPr>
          <p:cNvPr id="5148" name="Rectangle 46"/>
          <p:cNvSpPr>
            <a:spLocks noChangeArrowheads="1"/>
          </p:cNvSpPr>
          <p:nvPr/>
        </p:nvSpPr>
        <p:spPr bwMode="auto">
          <a:xfrm>
            <a:off x="8366125" y="2478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B3</a:t>
            </a:r>
          </a:p>
        </p:txBody>
      </p:sp>
      <p:sp>
        <p:nvSpPr>
          <p:cNvPr id="5149" name="Rectangle 47"/>
          <p:cNvSpPr>
            <a:spLocks noChangeArrowheads="1"/>
          </p:cNvSpPr>
          <p:nvPr/>
        </p:nvSpPr>
        <p:spPr bwMode="auto">
          <a:xfrm>
            <a:off x="8366125" y="2859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B4</a:t>
            </a:r>
          </a:p>
        </p:txBody>
      </p:sp>
      <p:sp>
        <p:nvSpPr>
          <p:cNvPr id="5150" name="Rectangle 48"/>
          <p:cNvSpPr>
            <a:spLocks noChangeArrowheads="1"/>
          </p:cNvSpPr>
          <p:nvPr/>
        </p:nvSpPr>
        <p:spPr bwMode="auto">
          <a:xfrm>
            <a:off x="6804025" y="877888"/>
            <a:ext cx="149932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Register File B</a:t>
            </a:r>
          </a:p>
        </p:txBody>
      </p:sp>
      <p:sp>
        <p:nvSpPr>
          <p:cNvPr id="5151" name="Rectangle 49"/>
          <p:cNvSpPr>
            <a:spLocks noChangeArrowheads="1"/>
          </p:cNvSpPr>
          <p:nvPr/>
        </p:nvSpPr>
        <p:spPr bwMode="auto">
          <a:xfrm>
            <a:off x="7248525" y="3503613"/>
            <a:ext cx="285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</a:p>
        </p:txBody>
      </p:sp>
      <p:sp>
        <p:nvSpPr>
          <p:cNvPr id="5152" name="Line 50"/>
          <p:cNvSpPr>
            <a:spLocks noChangeShapeType="1"/>
          </p:cNvSpPr>
          <p:nvPr/>
        </p:nvSpPr>
        <p:spPr bwMode="auto">
          <a:xfrm>
            <a:off x="6781800" y="4724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53" name="Rectangle 51"/>
          <p:cNvSpPr>
            <a:spLocks noChangeArrowheads="1"/>
          </p:cNvSpPr>
          <p:nvPr/>
        </p:nvSpPr>
        <p:spPr bwMode="auto">
          <a:xfrm>
            <a:off x="105275" y="4764088"/>
            <a:ext cx="55303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A31</a:t>
            </a:r>
          </a:p>
        </p:txBody>
      </p:sp>
      <p:sp>
        <p:nvSpPr>
          <p:cNvPr id="5154" name="Rectangle 52"/>
          <p:cNvSpPr>
            <a:spLocks noChangeArrowheads="1"/>
          </p:cNvSpPr>
          <p:nvPr/>
        </p:nvSpPr>
        <p:spPr bwMode="auto">
          <a:xfrm>
            <a:off x="8366125" y="4764088"/>
            <a:ext cx="54502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B31</a:t>
            </a:r>
          </a:p>
        </p:txBody>
      </p:sp>
      <p:sp>
        <p:nvSpPr>
          <p:cNvPr id="5155" name="PPTShape_0"/>
          <p:cNvSpPr>
            <a:spLocks noChangeShapeType="1"/>
          </p:cNvSpPr>
          <p:nvPr/>
        </p:nvSpPr>
        <p:spPr bwMode="auto">
          <a:xfrm>
            <a:off x="685800" y="3200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56" name="PPTShape_1"/>
          <p:cNvSpPr>
            <a:spLocks noChangeShapeType="1"/>
          </p:cNvSpPr>
          <p:nvPr/>
        </p:nvSpPr>
        <p:spPr bwMode="auto">
          <a:xfrm flipV="1">
            <a:off x="4114800" y="2286000"/>
            <a:ext cx="2667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57" name="TextBox 36"/>
          <p:cNvSpPr txBox="1">
            <a:spLocks noChangeArrowheads="1"/>
          </p:cNvSpPr>
          <p:nvPr/>
        </p:nvSpPr>
        <p:spPr bwMode="auto">
          <a:xfrm>
            <a:off x="3429000" y="1143000"/>
            <a:ext cx="2133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Any 64-bit </a:t>
            </a:r>
            <a:r>
              <a:rPr lang="en-US" dirty="0">
                <a:latin typeface="Calibri" pitchFamily="34" charset="0"/>
              </a:rPr>
              <a:t>pair of registers from A can be one of the inputs to a B functional unit, and vice </a:t>
            </a:r>
            <a:r>
              <a:rPr lang="en-US" dirty="0" smtClean="0">
                <a:latin typeface="Calibri" pitchFamily="34" charset="0"/>
              </a:rPr>
              <a:t>versa.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52" name="Group 51"/>
          <p:cNvGrpSpPr/>
          <p:nvPr>
            <p:custDataLst>
              <p:tags r:id="rId2"/>
            </p:custDataLst>
          </p:nvPr>
        </p:nvGrpSpPr>
        <p:grpSpPr>
          <a:xfrm>
            <a:off x="3657600" y="3733800"/>
            <a:ext cx="796925" cy="2438400"/>
            <a:chOff x="3429000" y="3733800"/>
            <a:chExt cx="796925" cy="2438400"/>
          </a:xfrm>
        </p:grpSpPr>
        <p:sp>
          <p:nvSpPr>
            <p:cNvPr id="90115" name="Rectangle 3"/>
            <p:cNvSpPr>
              <a:spLocks noChangeArrowheads="1"/>
            </p:cNvSpPr>
            <p:nvPr/>
          </p:nvSpPr>
          <p:spPr bwMode="auto">
            <a:xfrm>
              <a:off x="3429000" y="3733800"/>
              <a:ext cx="796925" cy="2438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46038" rIns="92075" bIns="46038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atin typeface="+mj-lt"/>
                </a:rPr>
                <a:t>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581400" y="41910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.D1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581400" y="468537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.S1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581400" y="514443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.M1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581400" y="56388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.L1</a:t>
              </a:r>
            </a:p>
          </p:txBody>
        </p:sp>
      </p:grpSp>
      <p:grpSp>
        <p:nvGrpSpPr>
          <p:cNvPr id="53" name="Group 52"/>
          <p:cNvGrpSpPr/>
          <p:nvPr>
            <p:custDataLst>
              <p:tags r:id="rId3"/>
            </p:custDataLst>
          </p:nvPr>
        </p:nvGrpSpPr>
        <p:grpSpPr>
          <a:xfrm>
            <a:off x="4572000" y="3733800"/>
            <a:ext cx="796925" cy="2438400"/>
            <a:chOff x="4572000" y="3733800"/>
            <a:chExt cx="796925" cy="2438400"/>
          </a:xfrm>
        </p:grpSpPr>
        <p:sp>
          <p:nvSpPr>
            <p:cNvPr id="90119" name="Rectangle 7"/>
            <p:cNvSpPr>
              <a:spLocks noChangeArrowheads="1"/>
            </p:cNvSpPr>
            <p:nvPr/>
          </p:nvSpPr>
          <p:spPr bwMode="auto">
            <a:xfrm>
              <a:off x="4572000" y="3733800"/>
              <a:ext cx="796925" cy="2438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atin typeface="+mj-lt"/>
                </a:rPr>
                <a:t>B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739268" y="419843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.D1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739268" y="469280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.S1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739268" y="515186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.M1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739268" y="564623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.L1</a:t>
              </a:r>
            </a:p>
          </p:txBody>
        </p:sp>
      </p:grpSp>
      <p:sp>
        <p:nvSpPr>
          <p:cNvPr id="48" name="PPTShape_2"/>
          <p:cNvSpPr>
            <a:spLocks noChangeShapeType="1"/>
          </p:cNvSpPr>
          <p:nvPr/>
        </p:nvSpPr>
        <p:spPr bwMode="auto">
          <a:xfrm flipH="1" flipV="1">
            <a:off x="2286000" y="2590800"/>
            <a:ext cx="1676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PPTShape_3"/>
          <p:cNvSpPr>
            <a:spLocks noChangeShapeType="1"/>
          </p:cNvSpPr>
          <p:nvPr/>
        </p:nvSpPr>
        <p:spPr bwMode="auto">
          <a:xfrm flipV="1">
            <a:off x="5029200" y="2590800"/>
            <a:ext cx="17526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PPTShape_4"/>
          <p:cNvSpPr>
            <a:spLocks noChangeShapeType="1"/>
          </p:cNvSpPr>
          <p:nvPr/>
        </p:nvSpPr>
        <p:spPr bwMode="auto">
          <a:xfrm flipH="1" flipV="1">
            <a:off x="5383304" y="4572000"/>
            <a:ext cx="139849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PPTShape_5"/>
          <p:cNvSpPr>
            <a:spLocks noChangeShapeType="1"/>
          </p:cNvSpPr>
          <p:nvPr/>
        </p:nvSpPr>
        <p:spPr bwMode="auto">
          <a:xfrm flipH="1" flipV="1">
            <a:off x="2286000" y="45720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8" name="PPTShape_6"/>
          <p:cNvSpPr>
            <a:spLocks noChangeShapeType="1"/>
          </p:cNvSpPr>
          <p:nvPr/>
        </p:nvSpPr>
        <p:spPr bwMode="auto">
          <a:xfrm flipV="1">
            <a:off x="4114800" y="2286000"/>
            <a:ext cx="2667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9" name="PPTShape_7"/>
          <p:cNvSpPr>
            <a:spLocks noChangeShapeType="1"/>
          </p:cNvSpPr>
          <p:nvPr/>
        </p:nvSpPr>
        <p:spPr bwMode="auto">
          <a:xfrm flipH="1" flipV="1">
            <a:off x="2286000" y="2209800"/>
            <a:ext cx="2590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 animBg="1"/>
      <p:bldP spid="5139" grpId="1" animBg="1"/>
      <p:bldP spid="5156" grpId="0" animBg="1"/>
      <p:bldP spid="5156" grpId="1" animBg="1"/>
      <p:bldP spid="48" grpId="0" animBg="1"/>
      <p:bldP spid="49" grpId="0" animBg="1"/>
      <p:bldP spid="50" grpId="0" animBg="1"/>
      <p:bldP spid="51" grpId="0" animBg="1"/>
      <p:bldP spid="148" grpId="0" animBg="1"/>
      <p:bldP spid="1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.D Instructions</a:t>
            </a:r>
            <a:endParaRPr lang="en-US" dirty="0"/>
          </a:p>
        </p:txBody>
      </p:sp>
      <p:pic>
        <p:nvPicPr>
          <p:cNvPr id="5" name="Picture 4" descr="Projects.jpg">
            <a:hlinkClick r:id="rId4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62000" y="796028"/>
            <a:ext cx="7620000" cy="598402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S_PUBLISH" val="No"/>
  <p:tag name="ARTICULATE_TEMPLATE" val="Corporate Communications"/>
  <p:tag name="PRESENTER_PREVIEW_MODE" val="0"/>
  <p:tag name="ARTICULATE_AUDIO_TEMP" val="C:\Users\a0850458\AppData\Local\Temp\articulate\presenter\ae\audio\20120103111801\"/>
  <p:tag name="ARTICULATE_PRESENTER_VERSION" val="6"/>
  <p:tag name="PRESENTATION_PLAYLIST_COUNT" val="0"/>
  <p:tag name="PRESENTATION_PRESENTER_SLIDE_LEVEL" val="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6"/>
  <p:tag name="ELAPSEDTIME" val="119.848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8.994"/>
  <p:tag name="ARTICULATE_SLIDE_GUID" val="643f2483-42f1-4978-b8b0-97afb08d078a"/>
  <p:tag name="TIMELINE" val="10.41/18.09/24.05/37.18/41.02/48.13/54.61/59.75/61.25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0.552"/>
  <p:tag name="ARTICULATE_SLIDE_PAUSE" val="0"/>
  <p:tag name="ARTICULATE_NAV_LEVEL" val="2"/>
  <p:tag name="ARTICULATE_PLAYLIST_ID" val="-1"/>
  <p:tag name="ARTICULATE_LOCK_SLID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imgtemp\s4hGic1j_files\slide0001_image001.jp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6.463"/>
  <p:tag name="ARTICULATE_SLIDE_PAUSE" val="0"/>
  <p:tag name="ARTICULATE_NAV_LEVEL" val="2"/>
  <p:tag name="ARTICULATE_PLAYLIST_ID" val="-1"/>
  <p:tag name="ARTICULATE_LOCK_SLID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SLIDE_PAUSE" val="0"/>
  <p:tag name="ARTICULATE_NAV_LEVEL" val="2"/>
  <p:tag name="ARTICULATE_PLAYLIST_ID" val="-1"/>
  <p:tag name="ARTICULATE_LOCK_SLID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56"/>
  <p:tag name="ARTICULATE_SLIDE_PAUSE" val="0"/>
  <p:tag name="ARTICULATE_NAV_LEVEL" val="2"/>
  <p:tag name="ARTICULATE_PLAYLIST_ID" val="-1"/>
  <p:tag name="ARTICULATE_LOCK_SLIDE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2.406"/>
  <p:tag name="ARTICULATE_SLIDE_PAUSE" val="0"/>
  <p:tag name="ARTICULATE_NAV_LEVEL" val="2"/>
  <p:tag name="ARTICULATE_PLAYLIST_ID" val="-1"/>
  <p:tag name="ARTICULATE_LOCK_SLIDE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1.348"/>
  <p:tag name="ARTICULATE_SLIDE_PAUSE" val="0"/>
  <p:tag name="ARTICULATE_NAV_LEVEL" val="2"/>
  <p:tag name="ARTICULATE_PLAYLIST_ID" val="-1"/>
  <p:tag name="ARTICULATE_LOCK_SLIDE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572"/>
  <p:tag name="ARTICULATE_SLIDE_PAUSE" val="0"/>
  <p:tag name="ARTICULATE_NAV_LEVEL" val="2"/>
  <p:tag name="ARTICULATE_PLAYLIST_ID" val="-1"/>
  <p:tag name="ARTICULATE_LOCK_SLIDE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ELAPSEDTIME" val="92.13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572"/>
  <p:tag name="ARTICULATE_SLIDE_PAUSE" val="0"/>
  <p:tag name="ARTICULATE_NAV_LEVEL" val="2"/>
  <p:tag name="ARTICULATE_PLAYLIST_ID" val="-1"/>
  <p:tag name="ARTICULATE_LOCK_SLID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572"/>
  <p:tag name="ARTICULATE_SLIDE_PAUSE" val="0"/>
  <p:tag name="ARTICULATE_NAV_LEVEL" val="2"/>
  <p:tag name="ARTICULATE_PLAYLIST_ID" val="-1"/>
  <p:tag name="ARTICULATE_LOCK_SLID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761.739"/>
  <p:tag name="ARTICULATE_SLIDE_PAUSE" val="0"/>
  <p:tag name="ARTICULATE_NAV_LEVEL" val="1"/>
  <p:tag name="ARTICULATE_PLAYLIST_ID" val="-1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5.385"/>
  <p:tag name="ARTICULATE_SLIDE_PAUSE" val="0"/>
  <p:tag name="ARTICULATE_NAV_LEVEL" val="2"/>
  <p:tag name="ARTICULATE_PLAYLIST_ID" val="-1"/>
  <p:tag name="ARTICULATE_LOCK_SLIDE" val="0"/>
  <p:tag name="ARTICULATE_SLIDE_GUID" val="0b93dcc8-d2cf-47d6-ab77-8f0eb20ec0b5"/>
  <p:tag name="ARTICULATE_SLIDE_NAV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2.588"/>
  <p:tag name="ARTICULATE_SLIDE_GUID" val="f63357b2-8a1b-4c55-9126-951da9cde8bb"/>
  <p:tag name="TIMELINE" val="6.42/42.10/68.00/92.61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6107</TotalTime>
  <Words>1753</Words>
  <Application>Microsoft Office PowerPoint</Application>
  <PresentationFormat>On-screen Show (4:3)</PresentationFormat>
  <Paragraphs>476</Paragraphs>
  <Slides>38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77_KeyStoneOLT</vt:lpstr>
      <vt:lpstr>KeyStone  C66x CorePac Overview</vt:lpstr>
      <vt:lpstr>Agenda</vt:lpstr>
      <vt:lpstr>C66x CorePac in KeyStone</vt:lpstr>
      <vt:lpstr>KeyStone and C66 CorePac</vt:lpstr>
      <vt:lpstr>C66x CorePac Block Diagram</vt:lpstr>
      <vt:lpstr>C66x CorePac Features: DSP Core</vt:lpstr>
      <vt:lpstr>C66x DSP Core Architecture</vt:lpstr>
      <vt:lpstr>C66x DSP Core Cross-Path</vt:lpstr>
      <vt:lpstr>Partial List of .D Instructions</vt:lpstr>
      <vt:lpstr>Partial List of .L Instructions</vt:lpstr>
      <vt:lpstr>Partial List of .M Instructions</vt:lpstr>
      <vt:lpstr>Partial List of .S Instructions</vt:lpstr>
      <vt:lpstr>C66x CorePac Improvements Over C64x+</vt:lpstr>
      <vt:lpstr>Enhanced C66x Instruction Set  </vt:lpstr>
      <vt:lpstr>Interesting New C66x Instructions</vt:lpstr>
      <vt:lpstr>C66x CorePac Overview: SIMD</vt:lpstr>
      <vt:lpstr>C66x SIMD Instructions: Examples</vt:lpstr>
      <vt:lpstr>C66x SIMD Instruction: CMATMPY</vt:lpstr>
      <vt:lpstr>Feeding the Functional Units</vt:lpstr>
      <vt:lpstr>C66x CorePac Features: Memory Access</vt:lpstr>
      <vt:lpstr>Internal Buses</vt:lpstr>
      <vt:lpstr>Cache Sizes and More</vt:lpstr>
      <vt:lpstr>C66 Core Data Move </vt:lpstr>
      <vt:lpstr>The MAR Registers</vt:lpstr>
      <vt:lpstr>C66x CorePac Features: Pipeline Support</vt:lpstr>
      <vt:lpstr>Pipeline Features</vt:lpstr>
      <vt:lpstr>Interface to the SOC</vt:lpstr>
      <vt:lpstr>Slide 28</vt:lpstr>
      <vt:lpstr>The MPAX Registers</vt:lpstr>
      <vt:lpstr>Interrupt Controller</vt:lpstr>
      <vt:lpstr>C66 Core Interrupt Controller</vt:lpstr>
      <vt:lpstr>Event Routing into the C66x Core</vt:lpstr>
      <vt:lpstr>System Event Mapping</vt:lpstr>
      <vt:lpstr>Power Management</vt:lpstr>
      <vt:lpstr>C66x Core Power Down Controller</vt:lpstr>
      <vt:lpstr>Debug and Trace</vt:lpstr>
      <vt:lpstr>C66x CorePac Trace Features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a0270985</dc:creator>
  <cp:lastModifiedBy>Robert J. Hillard</cp:lastModifiedBy>
  <cp:revision>364</cp:revision>
  <dcterms:created xsi:type="dcterms:W3CDTF">2011-10-05T14:30:29Z</dcterms:created>
  <dcterms:modified xsi:type="dcterms:W3CDTF">2013-01-25T17:20:34Z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01 Introduction to Corepac</vt:lpwstr>
  </property>
  <property fmtid="{D5CDD505-2E9C-101B-9397-08002B2CF9AE}" pid="4" name="ArticulateGUID">
    <vt:lpwstr>198C7407-53C4-4E39-9A3E-3D56B7037366</vt:lpwstr>
  </property>
  <property fmtid="{D5CDD505-2E9C-101B-9397-08002B2CF9AE}" pid="5" name="ArticulateProjectFull">
    <vt:lpwstr>C:\Data\Keystone Training\BINDERS\preliminary\Working\presentations\C66 CorePac Overview.ppta</vt:lpwstr>
  </property>
</Properties>
</file>