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57" r:id="rId18"/>
    <p:sldId id="358" r:id="rId19"/>
    <p:sldId id="309" r:id="rId20"/>
    <p:sldId id="364" r:id="rId21"/>
    <p:sldId id="365" r:id="rId22"/>
    <p:sldId id="361" r:id="rId23"/>
    <p:sldId id="362" r:id="rId24"/>
    <p:sldId id="363" r:id="rId25"/>
    <p:sldId id="310" r:id="rId26"/>
    <p:sldId id="368" r:id="rId27"/>
    <p:sldId id="370" r:id="rId28"/>
    <p:sldId id="366" r:id="rId29"/>
    <p:sldId id="367" r:id="rId30"/>
    <p:sldId id="314" r:id="rId31"/>
    <p:sldId id="315" r:id="rId32"/>
    <p:sldId id="373" r:id="rId33"/>
    <p:sldId id="372" r:id="rId34"/>
    <p:sldId id="375" r:id="rId35"/>
    <p:sldId id="376" r:id="rId36"/>
    <p:sldId id="377" r:id="rId37"/>
    <p:sldId id="378" r:id="rId38"/>
    <p:sldId id="379" r:id="rId39"/>
    <p:sldId id="381" r:id="rId40"/>
    <p:sldId id="382" r:id="rId41"/>
    <p:sldId id="383" r:id="rId42"/>
    <p:sldId id="318" r:id="rId43"/>
    <p:sldId id="31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Lst>
  <p:sldSz cx="9144000" cy="6858000" type="screen4x3"/>
  <p:notesSz cx="7010400" cy="92964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95758" autoAdjust="0"/>
  </p:normalViewPr>
  <p:slideViewPr>
    <p:cSldViewPr>
      <p:cViewPr varScale="1">
        <p:scale>
          <a:sx n="101" d="100"/>
          <a:sy n="101" d="100"/>
        </p:scale>
        <p:origin x="-318" y="-84"/>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2/6/2013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2/6/2013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t>
            </a:r>
            <a:r>
              <a:rPr lang="en-US" dirty="0" smtClean="0"/>
              <a:t>access. The </a:t>
            </a:r>
            <a:r>
              <a:rPr lang="en-US" dirty="0" smtClean="0"/>
              <a:t>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63</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a:t>
            </a:r>
            <a:r>
              <a:rPr lang="en-US" dirty="0" smtClean="0"/>
              <a:t>TeraNet, </a:t>
            </a:r>
            <a:r>
              <a:rPr lang="en-US" dirty="0" smtClean="0"/>
              <a:t>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AutoNum type="arabicPeriod"/>
            </a:pPr>
            <a:r>
              <a:rPr lang="en-US" sz="2200" kern="0" dirty="0" smtClean="0">
                <a:latin typeface="+mn-lt"/>
                <a:cs typeface="Arial"/>
              </a:rPr>
              <a:t>Setup PLL</a:t>
            </a:r>
          </a:p>
          <a:p>
            <a:pPr marL="914400" lvl="1" indent="-457200">
              <a:spcBef>
                <a:spcPts val="600"/>
              </a:spcBef>
              <a:spcAft>
                <a:spcPct val="10000"/>
              </a:spcAft>
              <a:buAutoNum type="arabicPeriod"/>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Configure SerDes</a:t>
            </a:r>
          </a:p>
          <a:p>
            <a:pPr marL="914400" lvl="1" indent="-457200">
              <a:spcBef>
                <a:spcPts val="600"/>
              </a:spcBef>
              <a:spcAft>
                <a:spcPct val="10000"/>
              </a:spcAft>
              <a:buAutoNum type="arabi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AutoNum type="arabicPeriod"/>
            </a:pPr>
            <a:r>
              <a:rPr lang="en-US" sz="2200" kern="0" dirty="0" smtClean="0">
                <a:latin typeface="+mn-lt"/>
                <a:cs typeface="Arial"/>
              </a:rPr>
              <a:t>Enable HyperLink via HyperLink Control Register (base + 0x4)</a:t>
            </a:r>
          </a:p>
          <a:p>
            <a:pPr marL="914400" lvl="1" indent="-457200">
              <a:spcBef>
                <a:spcPts val="600"/>
              </a:spcBef>
              <a:spcAft>
                <a:spcPct val="10000"/>
              </a:spcAft>
              <a:buAutoNum type="arabicPeriod"/>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p14="http://schemas.microsoft.com/office/powerpoint/2010/main" xmlns=""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b="1"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Tx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TxSM</a:t>
            </a: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mn-lt"/>
              </a:rPr>
              <a:t>R</a:t>
            </a:r>
            <a:r>
              <a:rPr kumimoji="0" lang="en-US" sz="1800" b="1" i="0" u="none" strike="noStrike" cap="none" normalizeH="0" baseline="0" dirty="0" smtClean="0">
                <a:ln>
                  <a:noFill/>
                </a:ln>
                <a:solidFill>
                  <a:schemeClr val="bg1"/>
                </a:solidFill>
                <a:effectLst/>
                <a:latin typeface="+mn-lt"/>
              </a:rPr>
              <a:t>xSM</a:t>
            </a: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4087273"/>
          </a:xfrm>
          <a:prstGeom prst="rect">
            <a:avLst/>
          </a:prstGeom>
        </p:spPr>
        <p:txBody>
          <a:bodyPr wrap="square">
            <a:spAutoFit/>
          </a:bodyPr>
          <a:lstStyle/>
          <a:p>
            <a:pPr marL="285750" indent="-285750">
              <a:spcAft>
                <a:spcPct val="10000"/>
              </a:spcAft>
              <a:buFont typeface="Arial"/>
              <a:buChar char="•"/>
            </a:pPr>
            <a:r>
              <a:rPr lang="en-US" sz="2200" kern="0" dirty="0" smtClean="0">
                <a:latin typeface="+mn-lt"/>
                <a:cs typeface="Arial"/>
              </a:rPr>
              <a:t>Local HyperLink address range is </a:t>
            </a:r>
            <a:r>
              <a:rPr lang="en-US" sz="2200" b="1" kern="0" dirty="0" smtClean="0">
                <a:latin typeface="+mn-lt"/>
                <a:cs typeface="Arial"/>
              </a:rPr>
              <a:t>0x4</a:t>
            </a:r>
            <a:r>
              <a:rPr lang="en-US" sz="2200" kern="0" dirty="0" smtClean="0">
                <a:latin typeface="+mn-lt"/>
                <a:cs typeface="Arial"/>
              </a:rPr>
              <a:t>000_0000 to </a:t>
            </a:r>
            <a:r>
              <a:rPr lang="en-US" sz="2200" b="1" kern="0" dirty="0" smtClean="0">
                <a:latin typeface="+mn-lt"/>
                <a:cs typeface="Arial"/>
              </a:rPr>
              <a:t>0x4</a:t>
            </a:r>
            <a:r>
              <a:rPr lang="en-US" sz="2200" kern="0" dirty="0" smtClean="0">
                <a:latin typeface="+mn-lt"/>
                <a:cs typeface="Arial"/>
              </a:rPr>
              <a:t>FFF_FFFF, i.e. MSB always starts with 0x4.</a:t>
            </a:r>
            <a:br>
              <a:rPr lang="en-US" sz="2200" kern="0" dirty="0" smtClean="0">
                <a:latin typeface="+mn-lt"/>
                <a:cs typeface="Arial"/>
              </a:rPr>
            </a:br>
            <a:r>
              <a:rPr lang="en-US" sz="2200" kern="0" dirty="0" smtClean="0">
                <a:latin typeface="+mn-lt"/>
                <a:cs typeface="Arial"/>
              </a:rPr>
              <a:t>Implies, 28 bits is the max. required to represent address offset.</a:t>
            </a:r>
          </a:p>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602226"/>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191000" cy="5558445"/>
          </a:xfrm>
          <a:prstGeom prst="rect">
            <a:avLst/>
          </a:prstGeom>
        </p:spPr>
        <p:txBody>
          <a:bodyPr wrap="square">
            <a:spAutoFit/>
          </a:bodyPr>
          <a:lstStyle/>
          <a:p>
            <a:pPr indent="-285750">
              <a:spcAft>
                <a:spcPct val="10000"/>
              </a:spcAft>
            </a:pPr>
            <a:r>
              <a:rPr lang="en-US" sz="2400" kern="0" dirty="0" smtClean="0">
                <a:latin typeface="+mn-lt"/>
                <a:cs typeface="Arial"/>
              </a:rPr>
              <a:t>Overlay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(security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Overlay</a:t>
            </a: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dirty="0" smtClean="0">
                <a:latin typeface="+mn-lt"/>
                <a:cs typeface="Arial" pitchFamily="34" charset="0"/>
              </a:rPr>
              <a:t>User configures PrivID / Security bit</a:t>
            </a:r>
            <a:r>
              <a:rPr lang="en-US" i="1" dirty="0" smtClean="0">
                <a:latin typeface="+mn-lt"/>
                <a:cs typeface="Arial" pitchFamily="34" charset="0"/>
              </a:rPr>
              <a:t> </a:t>
            </a:r>
            <a:r>
              <a:rPr lang="en-US"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0x1c</a:t>
            </a:r>
            <a:r>
              <a:rPr lang="en-US" dirty="0">
                <a:latin typeface="+mn-lt"/>
                <a:cs typeface="Arial" pitchFamily="34" charset="0"/>
              </a:rPr>
              <a:t>. For </a:t>
            </a:r>
            <a:r>
              <a:rPr lang="en-US"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mn-lt"/>
                <a:cs typeface="Arial" pitchFamily="34" charset="0"/>
              </a:rPr>
              <a:t>If using HyperLink LLD, </a:t>
            </a:r>
            <a:r>
              <a:rPr lang="en-US" dirty="0" smtClean="0">
                <a:solidFill>
                  <a:srgbClr val="0070C0"/>
                </a:solidFill>
                <a:latin typeface="+mn-lt"/>
                <a:cs typeface="Arial" pitchFamily="34" charset="0"/>
              </a:rPr>
              <a:t>hyplnkTXAddrOvlyReg_s </a:t>
            </a:r>
            <a:r>
              <a:rPr lang="en-US"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txsecovl</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a:t>
                      </a:r>
                      <a:r>
                        <a:rPr lang="en-US" sz="1500" dirty="0" smtClean="0">
                          <a:sym typeface="Wingdings" pitchFamily="2" charset="2"/>
                        </a:rPr>
                        <a:t>0x07FF_FFFF</a:t>
                      </a:r>
                      <a:endParaRPr lang="en-US" sz="1500" dirty="0" smtClean="0">
                        <a:sym typeface="Wingdings" pitchFamily="2" charset="2"/>
                      </a:endParaRP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Security bit</a:t>
            </a:r>
          </a:p>
          <a:p>
            <a:pPr indent="-285750">
              <a:spcAft>
                <a:spcPct val="10000"/>
              </a:spcAft>
              <a:buFont typeface="Arial" pitchFamily="34" charset="0"/>
              <a:buChar char="•"/>
            </a:pPr>
            <a:r>
              <a:rPr lang="en-US" sz="2000" kern="0" dirty="0" smtClean="0">
                <a:latin typeface="+mn-lt"/>
                <a:cs typeface="Arial"/>
              </a:rPr>
              <a:t>PrivID  index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index is 4 bits. PrivID </a:t>
            </a:r>
            <a:r>
              <a:rPr lang="en-US" sz="2000" dirty="0" smtClean="0">
                <a:latin typeface="+mn-lt"/>
                <a:cs typeface="Arial" pitchFamily="34" charset="0"/>
              </a:rPr>
              <a:t>(on RX side) value </a:t>
            </a:r>
            <a:r>
              <a:rPr lang="en-US" sz="2000" dirty="0" smtClean="0">
                <a:latin typeface="+mn-lt"/>
                <a:cs typeface="Arial" pitchFamily="34" charset="0"/>
              </a:rPr>
              <a:t>is usually 0xD if request from core;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mn-lt"/>
                        </a:rPr>
                        <a:t>rxseclo</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rxsecsel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rxprividsel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rxsegsel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mn-lt"/>
                <a:cs typeface="Arial"/>
              </a:rPr>
              <a:t>Rx Address Selector Control </a:t>
            </a:r>
            <a:r>
              <a:rPr lang="en-US" b="1" dirty="0" smtClean="0">
                <a:latin typeface="+mn-lt"/>
                <a:cs typeface="Arial"/>
              </a:rPr>
              <a:t>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t>
            </a:r>
            <a:r>
              <a:rPr lang="en-US" dirty="0">
                <a:latin typeface="+mn-lt"/>
                <a:cs typeface="Arial" pitchFamily="34" charset="0"/>
              </a:rPr>
              <a:t>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mn-lt"/>
                <a:cs typeface="Arial" pitchFamily="34" charset="0"/>
              </a:rPr>
              <a:t>If using HyperLink LLD, </a:t>
            </a:r>
            <a:r>
              <a:rPr lang="en-US" dirty="0">
                <a:solidFill>
                  <a:srgbClr val="0070C0"/>
                </a:solidFill>
                <a:latin typeface="+mn-lt"/>
              </a:rPr>
              <a:t>hyplnkRXAddrSelReg_s</a:t>
            </a:r>
            <a:r>
              <a:rPr lang="en-US" dirty="0">
                <a:solidFill>
                  <a:srgbClr val="0070C0"/>
                </a:solidFill>
                <a:latin typeface="+mn-lt"/>
                <a:cs typeface="Arial" pitchFamily="34" charset="0"/>
              </a:rPr>
              <a:t> </a:t>
            </a:r>
            <a:r>
              <a:rPr lang="en-US"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security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a:t>
                      </a:r>
                      <a:r>
                        <a:rPr lang="en-US" sz="1600" baseline="0" dirty="0" smtClean="0">
                          <a:sym typeface="Wingdings"/>
                        </a:rPr>
                        <a:t>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From the User’s Guide - rxsegsel</a:t>
            </a:r>
            <a:endParaRPr lang="en-US" sz="3600" b="0" dirty="0"/>
          </a:p>
        </p:txBody>
      </p:sp>
      <p:pic>
        <p:nvPicPr>
          <p:cNvPr id="353282" name="Picture 2"/>
          <p:cNvPicPr>
            <a:picLocks noChangeAspect="1" noChangeArrowheads="1"/>
          </p:cNvPicPr>
          <p:nvPr/>
        </p:nvPicPr>
        <p:blipFill>
          <a:blip r:embed="rId2" cstate="print"/>
          <a:srcRect/>
          <a:stretch>
            <a:fillRect/>
          </a:stretch>
        </p:blipFill>
        <p:spPr bwMode="auto">
          <a:xfrm>
            <a:off x="914400" y="1020651"/>
            <a:ext cx="7715250" cy="50801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a:t>
            </a:r>
            <a:r>
              <a:rPr lang="en-US" sz="2000" kern="0" dirty="0" smtClean="0">
                <a:latin typeface="+mn-lt"/>
                <a:cs typeface="Arial"/>
              </a:rPr>
              <a:t>LUTs </a:t>
            </a:r>
            <a:endParaRPr lang="en-US" sz="2000" kern="0" dirty="0" smtClean="0">
              <a:latin typeface="+mn-lt"/>
              <a:cs typeface="Arial"/>
            </a:endParaRP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a:t>
            </a:r>
            <a:r>
              <a:rPr lang="en-US" sz="2000" dirty="0" smtClean="0">
                <a:latin typeface="+mn-lt"/>
              </a:rPr>
              <a:t>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a:t>
            </a:r>
            <a:r>
              <a:rPr lang="en-US" sz="2400" b="1" dirty="0" smtClean="0">
                <a:solidFill>
                  <a:srgbClr val="3366FF"/>
                </a:solidFill>
                <a:latin typeface="+mn-lt"/>
              </a:rPr>
              <a:t>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457200" y="3581400"/>
            <a:ext cx="4572000" cy="2031325"/>
          </a:xfrm>
          <a:prstGeom prst="rect">
            <a:avLst/>
          </a:prstGeom>
        </p:spPr>
        <p:txBody>
          <a:bodyPr>
            <a:spAutoFit/>
          </a:bodyPr>
          <a:lstStyle/>
          <a:p>
            <a:r>
              <a:rPr lang="en-US" b="1" dirty="0" smtClean="0"/>
              <a:t>Example Scenario</a:t>
            </a:r>
          </a:p>
          <a:p>
            <a:r>
              <a:rPr lang="en-US" dirty="0" smtClean="0"/>
              <a:t>4 segments, 4 MB each, with base addresses as</a:t>
            </a:r>
            <a:br>
              <a:rPr lang="en-US" dirty="0" smtClean="0"/>
            </a:br>
            <a:r>
              <a:rPr lang="en-US" dirty="0" smtClean="0"/>
              <a:t>0x8000_0000, 0x8200_0000, 0x8400_0000 and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xmlns=""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6172200" cy="1631216"/>
          </a:xfrm>
          <a:prstGeom prst="rect">
            <a:avLst/>
          </a:prstGeom>
          <a:noFill/>
        </p:spPr>
        <p:txBody>
          <a:bodyPr wrap="square" rtlCol="0">
            <a:spAutoFit/>
          </a:bodyPr>
          <a:lstStyle/>
          <a:p>
            <a:r>
              <a:rPr lang="en-US" sz="2000" dirty="0" smtClean="0">
                <a:latin typeface="+mn-lt"/>
              </a:rPr>
              <a:t>Each entry in the LUT consists of: </a:t>
            </a:r>
            <a:endParaRPr lang="en-US" sz="2000" dirty="0" smtClean="0">
              <a:latin typeface="+mn-lt"/>
            </a:endParaRPr>
          </a:p>
          <a:p>
            <a:r>
              <a:rPr lang="en-US" sz="2000" dirty="0" smtClean="0">
                <a:latin typeface="+mn-lt"/>
              </a:rPr>
              <a:t>A value between 0-15 that represent the privilege ID of the master</a:t>
            </a:r>
          </a:p>
          <a:p>
            <a:r>
              <a:rPr lang="en-US" sz="2000" dirty="0" smtClean="0">
                <a:latin typeface="+mn-lt"/>
              </a:rPr>
              <a:t>Common use, value D if comes from any core, E if from any other master</a:t>
            </a:r>
            <a:endParaRPr lang="en-US" sz="2000" dirty="0" smtClean="0">
              <a:latin typeface="+mn-lt"/>
            </a:endParaRP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a:t>
            </a:r>
            <a:r>
              <a:rPr lang="en-US" sz="2400" b="1" dirty="0" smtClean="0">
                <a:solidFill>
                  <a:srgbClr val="3366FF"/>
                </a:solidFill>
                <a:latin typeface="+mn-lt"/>
              </a:rPr>
              <a:t>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a:t>
            </a:r>
            <a:r>
              <a:rPr lang="en-US" sz="2000" dirty="0" smtClean="0">
                <a:solidFill>
                  <a:srgbClr val="000000"/>
                </a:solidFill>
              </a:rPr>
              <a:t>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endParaRPr lang="en-US" sz="3600" kern="0" dirty="0" smtClean="0">
              <a:latin typeface="+mn-lt"/>
              <a:ea typeface="+mj-ea"/>
              <a:cs typeface="Arial"/>
            </a:endParaRPr>
          </a:p>
        </p:txBody>
      </p:sp>
      <p:sp>
        <p:nvSpPr>
          <p:cNvPr id="355329" name="Rectangle 1"/>
          <p:cNvSpPr>
            <a:spLocks noChangeArrowheads="1"/>
          </p:cNvSpPr>
          <p:nvPr/>
        </p:nvSpPr>
        <p:spPr bwMode="auto">
          <a:xfrm>
            <a:off x="457200" y="1233101"/>
            <a:ext cx="7772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present several examples that can be used in KeyStone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will be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a:t>
            </a:r>
          </a:p>
          <a:p>
            <a:pPr marL="914400" lvl="1" indent="-457200" eaLnBrk="0" hangingPunct="0">
              <a:buFont typeface="+mj-lt"/>
              <a:buAutoNum type="arabicPeriod"/>
            </a:pPr>
            <a:r>
              <a:rPr lang="en-US" sz="2000" dirty="0" smtClean="0">
                <a:latin typeface="Calibri" pitchFamily="34" charset="0"/>
                <a:cs typeface="Times New Roman" pitchFamily="18" charset="0"/>
              </a:rPr>
              <a:t>On the TX side, we will always send the upper 28 bits, so that the value of txsecovl = 0, txprividovl = 12 (bits 28-31) and txigmask = 11 (0x0fffffff)</a:t>
            </a:r>
          </a:p>
          <a:p>
            <a:pPr marL="914400" lvl="1" indent="-457200" eaLnBrk="0" hangingPunct="0">
              <a:buFont typeface="+mj-lt"/>
              <a:buAutoNum type="arabicPeriod"/>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txsecovl</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5638800" y="990600"/>
          <a:ext cx="1828800" cy="4556760"/>
        </p:xfrm>
        <a:graphic>
          <a:graphicData uri="http://schemas.openxmlformats.org/drawingml/2006/table">
            <a:tbl>
              <a:tblPr firstRow="1" bandRow="1">
                <a:tableStyleId>{8799B23B-EC83-4686-B30A-512413B5E67A}</a:tableStyleId>
              </a:tblPr>
              <a:tblGrid>
                <a:gridCol w="990600"/>
                <a:gridCol w="838200"/>
              </a:tblGrid>
              <a:tr h="447173">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D</a:t>
                      </a:r>
                      <a:r>
                        <a:rPr lang="en-US" sz="1000" baseline="0" dirty="0" smtClean="0">
                          <a:latin typeface="+mn-lt"/>
                          <a:cs typeface="Arial"/>
                        </a:rPr>
                        <a:t> = 1101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6</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7</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2">
                <a:tc>
                  <a:txBody>
                    <a:bodyPr/>
                    <a:lstStyle/>
                    <a:p>
                      <a:pPr algn="ctr"/>
                      <a:r>
                        <a:rPr lang="en-US" sz="1000" dirty="0" smtClean="0">
                          <a:latin typeface="+mn-lt"/>
                          <a:cs typeface="Arial"/>
                        </a:rPr>
                        <a:t>8</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    </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9</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4">
                <a:tc>
                  <a:txBody>
                    <a:bodyPr/>
                    <a:lstStyle/>
                    <a:p>
                      <a:pPr algn="ctr"/>
                      <a:r>
                        <a:rPr lang="en-US" sz="1000" dirty="0" smtClean="0">
                          <a:latin typeface="+mn-lt"/>
                          <a:cs typeface="Arial"/>
                        </a:rPr>
                        <a:t>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7121">
                <a:tc>
                  <a:txBody>
                    <a:bodyPr/>
                    <a:lstStyle/>
                    <a:p>
                      <a:pPr algn="ctr"/>
                      <a:r>
                        <a:rPr lang="en-US" sz="1000" dirty="0" smtClean="0">
                          <a:latin typeface="+mn-lt"/>
                          <a:cs typeface="Arial"/>
                        </a:rPr>
                        <a:t>15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295400"/>
            <a:ext cx="4953000" cy="1323439"/>
          </a:xfrm>
          <a:prstGeom prst="rect">
            <a:avLst/>
          </a:prstGeom>
        </p:spPr>
        <p:txBody>
          <a:bodyPr wrap="square">
            <a:spAutoFit/>
          </a:bodyPr>
          <a:lstStyle/>
          <a:p>
            <a:r>
              <a:rPr lang="en-US" sz="2000" dirty="0" smtClean="0">
                <a:latin typeface="+mn-lt"/>
              </a:rPr>
              <a:t>Since all remote cores will have PrivID of D, and other masters have ID of E, and there are 4 bits to express the PrivID index, the look-up table for privID is the following:</a:t>
            </a:r>
            <a:endParaRPr lang="en-US" sz="2000" dirty="0" smtClean="0">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a:t>
            </a:r>
            <a:r>
              <a:rPr lang="en-US" sz="3600" kern="0" dirty="0" smtClean="0">
                <a:latin typeface="+mn-lt"/>
                <a:ea typeface="+mj-ea"/>
                <a:cs typeface="Arial"/>
              </a:rPr>
              <a:t>X side, privilege LUT</a:t>
            </a:r>
            <a:endParaRPr lang="en-US" sz="3600" kern="0" dirty="0" smtClean="0">
              <a:latin typeface="+mn-lt"/>
              <a:ea typeface="+mj-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838201"/>
            <a:ext cx="6858000" cy="532453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a:t>
            </a:r>
            <a:r>
              <a:rPr lang="en-US" sz="2000" dirty="0" smtClean="0">
                <a:latin typeface="+mn-lt"/>
                <a:cs typeface="Arial"/>
              </a:rPr>
              <a:t>segment that can be access by all the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index to lookup table is bits 28-31 and 0x0fffffff is the mask</a:t>
            </a:r>
          </a:p>
          <a:p>
            <a:pPr marL="457200" indent="-457200">
              <a:buAutoNum type="arabicPeriod"/>
            </a:pPr>
            <a:r>
              <a:rPr lang="en-US" sz="2000" dirty="0" smtClean="0">
                <a:latin typeface="+mn-lt"/>
                <a:cs typeface="Arial"/>
              </a:rPr>
              <a:t>It looks like the table should have only one row </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on the index? It means that the segment index can be any number between 0 and 15,  so we must repeat the first line 16 times.</a:t>
            </a:r>
            <a:endParaRPr lang="en-US" sz="2000" b="1" dirty="0" smtClean="0">
              <a:solidFill>
                <a:srgbClr val="FF0000"/>
              </a:solidFill>
              <a:latin typeface="+mn-lt"/>
              <a:cs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xmlns="" val="592080494"/>
              </p:ext>
            </p:extLst>
          </p:nvPr>
        </p:nvGraphicFramePr>
        <p:xfrm>
          <a:off x="5715000" y="3581400"/>
          <a:ext cx="2743200" cy="609600"/>
        </p:xfrm>
        <a:graphic>
          <a:graphicData uri="http://schemas.openxmlformats.org/drawingml/2006/table">
            <a:tbl>
              <a:tblPr firstRow="1" bandRow="1">
                <a:tableStyleId>{5C22544A-7EE6-4342-B048-85BDC9FD1C3A}</a:tableStyleId>
              </a:tblPr>
              <a:tblGrid>
                <a:gridCol w="1015460"/>
                <a:gridCol w="862624"/>
                <a:gridCol w="865116"/>
              </a:tblGrid>
              <a:tr h="243840">
                <a:tc>
                  <a:txBody>
                    <a:bodyPr/>
                    <a:lstStyle/>
                    <a:p>
                      <a:pPr algn="ctr"/>
                      <a:r>
                        <a:rPr lang="en-US" sz="1400" dirty="0" smtClean="0"/>
                        <a:t>Segment</a:t>
                      </a:r>
                      <a:r>
                        <a:rPr lang="en-US" sz="1400" baseline="0" dirty="0" smtClean="0"/>
                        <a:t> #</a:t>
                      </a:r>
                      <a:endParaRPr lang="en-US" sz="1400" dirty="0"/>
                    </a:p>
                  </a:txBody>
                  <a:tcPr/>
                </a:tc>
                <a:tc>
                  <a:txBody>
                    <a:bodyPr/>
                    <a:lstStyle/>
                    <a:p>
                      <a:pPr algn="ctr"/>
                      <a:r>
                        <a:rPr lang="en-US" sz="1400" dirty="0" smtClean="0"/>
                        <a:t>rxSegVal</a:t>
                      </a:r>
                      <a:endParaRPr lang="en-US" sz="1400" dirty="0"/>
                    </a:p>
                  </a:txBody>
                  <a:tcPr/>
                </a:tc>
                <a:tc>
                  <a:txBody>
                    <a:bodyPr/>
                    <a:lstStyle/>
                    <a:p>
                      <a:pPr algn="ctr"/>
                      <a:r>
                        <a:rPr lang="en-US" sz="1400" dirty="0" smtClean="0"/>
                        <a:t>rxLenVal</a:t>
                      </a:r>
                      <a:endParaRPr lang="en-US" sz="1400" dirty="0"/>
                    </a:p>
                  </a:txBody>
                  <a:tcPr/>
                </a:tc>
              </a:tr>
              <a:tr h="213360">
                <a:tc>
                  <a:txBody>
                    <a:bodyPr/>
                    <a:lstStyle/>
                    <a:p>
                      <a:pPr algn="ctr"/>
                      <a:r>
                        <a:rPr lang="en-US" sz="1400" dirty="0" smtClean="0"/>
                        <a:t>0</a:t>
                      </a:r>
                      <a:endParaRPr lang="en-US" sz="1400" dirty="0"/>
                    </a:p>
                  </a:txBody>
                  <a:tcPr/>
                </a:tc>
                <a:tc>
                  <a:txBody>
                    <a:bodyPr/>
                    <a:lstStyle/>
                    <a:p>
                      <a:pPr algn="ctr"/>
                      <a:r>
                        <a:rPr lang="en-US" sz="1400" dirty="0" smtClean="0"/>
                        <a:t>0x8000</a:t>
                      </a:r>
                      <a:endParaRPr lang="en-US" sz="1400" dirty="0"/>
                    </a:p>
                  </a:txBody>
                  <a:tcPr/>
                </a:tc>
                <a:tc>
                  <a:txBody>
                    <a:bodyPr/>
                    <a:lstStyle/>
                    <a:p>
                      <a:pPr algn="ctr"/>
                      <a:r>
                        <a:rPr lang="en-US" sz="1400" dirty="0" smtClean="0"/>
                        <a:t>27</a:t>
                      </a:r>
                      <a:endParaRPr lang="en-US" sz="1400" dirty="0"/>
                    </a:p>
                  </a:txBody>
                  <a:tcPr/>
                </a:tc>
              </a:tr>
            </a:tbl>
          </a:graphicData>
        </a:graphic>
      </p:graphicFrame>
      <p:sp>
        <p:nvSpPr>
          <p:cNvPr id="11" name="Title 1"/>
          <p:cNvSpPr txBox="1">
            <a:spLocks/>
          </p:cNvSpPr>
          <p:nvPr/>
        </p:nvSpPr>
        <p:spPr>
          <a:xfrm>
            <a:off x="533400" y="152400"/>
            <a:ext cx="8229600" cy="762000"/>
          </a:xfrm>
          <a:prstGeom prst="rect">
            <a:avLst/>
          </a:prstGeom>
        </p:spPr>
        <p:txBody>
          <a:bodyPr/>
          <a:lstStyle/>
          <a:p>
            <a:pPr lvl="0" algn="ctr"/>
            <a:r>
              <a:rPr lang="en-US" sz="3600" kern="0" dirty="0" smtClean="0">
                <a:latin typeface="+mn-lt"/>
                <a:ea typeface="+mj-ea"/>
                <a:cs typeface="Arial"/>
              </a:rPr>
              <a:t>Address Translation: </a:t>
            </a:r>
            <a:r>
              <a:rPr lang="en-US" sz="3600" kern="0" dirty="0" smtClean="0">
                <a:latin typeface="+mn-lt"/>
                <a:ea typeface="+mj-ea"/>
                <a:cs typeface="Arial"/>
              </a:rPr>
              <a:t>Example </a:t>
            </a:r>
            <a:r>
              <a:rPr lang="en-US" sz="3600" kern="0" dirty="0" smtClean="0">
                <a:latin typeface="+mn-lt"/>
                <a:ea typeface="+mj-ea"/>
                <a:cs typeface="Arial"/>
              </a:rPr>
              <a:t>1</a:t>
            </a:r>
          </a:p>
        </p:txBody>
      </p:sp>
      <p:graphicFrame>
        <p:nvGraphicFramePr>
          <p:cNvPr id="10" name="Table 9"/>
          <p:cNvGraphicFramePr>
            <a:graphicFrameLocks noGrp="1"/>
          </p:cNvGraphicFramePr>
          <p:nvPr>
            <p:extLst>
              <p:ext uri="{D42A27DB-BD31-4B8C-83A1-F6EECF244321}">
                <p14:modId xmlns:p14="http://schemas.microsoft.com/office/powerpoint/2010/main" xmlns=""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223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5334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endParaRPr lang="en-US" dirty="0" smtClean="0"/>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endParaRPr lang="en-US" dirty="0" smtClean="0"/>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endParaRPr lang="en-US" dirty="0" smtClean="0"/>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endParaRPr lang="en-US" dirty="0" smtClean="0"/>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endParaRPr lang="en-US" dirty="0" smtClean="0"/>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38862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cs typeface="Arial"/>
              </a:rPr>
              <a:t>Address Translation: Example </a:t>
            </a:r>
            <a:r>
              <a:rPr lang="en-US" sz="3600" kern="0" dirty="0" smtClean="0">
                <a:cs typeface="Arial"/>
              </a:rPr>
              <a:t>1(2)</a:t>
            </a:r>
            <a:endParaRPr lang="en-US" sz="3600" kern="0" dirty="0" smtClean="0">
              <a:cs typeface="Aria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5 and address 4567 89a0</a:t>
            </a:r>
          </a:p>
          <a:p>
            <a:r>
              <a:rPr lang="en-US" sz="2000" dirty="0" smtClean="0">
                <a:latin typeface="+mn-lt"/>
                <a:cs typeface="Arial"/>
              </a:rPr>
              <a:t>HyperLink Tx side build the following address 5567 89a0</a:t>
            </a:r>
          </a:p>
          <a:p>
            <a:r>
              <a:rPr lang="en-US" sz="2000" dirty="0" smtClean="0">
                <a:latin typeface="+mn-lt"/>
                <a:cs typeface="Arial"/>
              </a:rPr>
              <a:t>Following the previous example – what address will be read? </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a:t>
            </a:r>
            <a:r>
              <a:rPr lang="en-US" sz="2000" dirty="0" smtClean="0">
                <a:latin typeface="+mn-lt"/>
              </a:rPr>
              <a:t>0x8E00_0000</a:t>
            </a:r>
          </a:p>
          <a:p>
            <a:r>
              <a:rPr lang="en-US" sz="2000" b="1" dirty="0" smtClean="0">
                <a:cs typeface="Arial"/>
              </a:rPr>
              <a:t>Solution</a:t>
            </a:r>
          </a:p>
          <a:p>
            <a:pPr marL="457200" indent="-457200">
              <a:buAutoNum type="arabicPeriod"/>
            </a:pPr>
            <a:r>
              <a:rPr lang="en-US" sz="2000" dirty="0" smtClean="0">
                <a:cs typeface="Arial"/>
              </a:rPr>
              <a:t>Because the segment size is </a:t>
            </a:r>
            <a:r>
              <a:rPr lang="en-US" sz="2000" dirty="0" smtClean="0">
                <a:cs typeface="Arial"/>
              </a:rPr>
              <a:t>16M</a:t>
            </a:r>
            <a:r>
              <a:rPr lang="en-US" sz="2000" dirty="0" smtClean="0">
                <a:cs typeface="Arial"/>
              </a:rPr>
              <a:t>, the offset mask must be </a:t>
            </a:r>
            <a:r>
              <a:rPr lang="en-US" sz="2000" dirty="0" smtClean="0">
                <a:cs typeface="Arial"/>
              </a:rPr>
              <a:t>0x00ff </a:t>
            </a:r>
            <a:r>
              <a:rPr lang="en-US" sz="2000" dirty="0" smtClean="0">
                <a:cs typeface="Arial"/>
              </a:rPr>
              <a:t>ffff and thus rxsegsel = 8</a:t>
            </a:r>
            <a:r>
              <a:rPr lang="en-US" sz="2000" dirty="0" smtClean="0">
                <a:cs typeface="Arial"/>
              </a:rPr>
              <a:t>, </a:t>
            </a:r>
            <a:r>
              <a:rPr lang="en-US" sz="2000" dirty="0" smtClean="0">
                <a:cs typeface="Arial"/>
              </a:rPr>
              <a:t>index to lookup table is bits </a:t>
            </a:r>
            <a:r>
              <a:rPr lang="en-US" sz="2000" dirty="0" smtClean="0">
                <a:cs typeface="Arial"/>
              </a:rPr>
              <a:t>24-29 </a:t>
            </a:r>
            <a:r>
              <a:rPr lang="en-US" sz="2000" dirty="0" smtClean="0">
                <a:cs typeface="Arial"/>
              </a:rPr>
              <a:t>and </a:t>
            </a:r>
            <a:r>
              <a:rPr lang="en-US" sz="2000" dirty="0" smtClean="0">
                <a:cs typeface="Arial"/>
              </a:rPr>
              <a:t>0x00ffffff </a:t>
            </a:r>
            <a:r>
              <a:rPr lang="en-US" sz="2000" dirty="0" smtClean="0">
                <a:cs typeface="Arial"/>
              </a:rPr>
              <a:t>is the mask</a:t>
            </a:r>
          </a:p>
          <a:p>
            <a:pPr marL="457200" indent="-457200">
              <a:buAutoNum type="arabicPeriod"/>
            </a:pPr>
            <a:r>
              <a:rPr lang="en-US" sz="2000" dirty="0" smtClean="0">
                <a:cs typeface="Arial"/>
              </a:rPr>
              <a:t>It looks like the table should have 8</a:t>
            </a:r>
            <a:r>
              <a:rPr lang="en-US" sz="2000" dirty="0" smtClean="0">
                <a:cs typeface="Arial"/>
              </a:rPr>
              <a:t> rows, each start in a different address (0x8000_0000 0x8200_0000 etc.) and len of 23</a:t>
            </a:r>
          </a:p>
          <a:p>
            <a:pPr marL="457200" indent="-457200">
              <a:buAutoNum type="arabicPeriod"/>
            </a:pPr>
            <a:r>
              <a:rPr lang="en-US" sz="2000" dirty="0" smtClean="0">
                <a:cs typeface="Arial"/>
              </a:rPr>
              <a:t>No </a:t>
            </a:r>
            <a:r>
              <a:rPr lang="en-US" sz="2000" dirty="0" smtClean="0">
                <a:cs typeface="Arial"/>
              </a:rPr>
              <a:t>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477875"/>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a:t>
            </a:r>
            <a:r>
              <a:rPr lang="en-US" sz="2000" b="1" dirty="0" smtClean="0">
                <a:solidFill>
                  <a:srgbClr val="FF0000"/>
                </a:solidFill>
                <a:cs typeface="Arial"/>
              </a:rPr>
              <a:t>the overlay of the master on the index? </a:t>
            </a:r>
            <a:r>
              <a:rPr lang="en-US" sz="2000" b="1" dirty="0" smtClean="0">
                <a:solidFill>
                  <a:srgbClr val="FF0000"/>
                </a:solidFill>
                <a:cs typeface="Arial"/>
              </a:rPr>
              <a:t>The last 2 bits of the index (bit 28-29) can be any value, so we must repeat the 8 rows 4 times at indexes XXYAAA where A is the index into the table, A supposed to be zero and XX may be any number</a:t>
            </a:r>
          </a:p>
          <a:p>
            <a:pPr marL="457200" indent="-457200">
              <a:buFont typeface="+mj-lt"/>
              <a:buAutoNum type="arabicPeriod" startAt="5"/>
            </a:pPr>
            <a:r>
              <a:rPr lang="en-US" sz="2000" b="1" dirty="0" smtClean="0">
                <a:solidFill>
                  <a:srgbClr val="FF0000"/>
                </a:solidFill>
                <a:cs typeface="Arial"/>
              </a:rPr>
              <a:t>To prevent reading of wrong address we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a:t>
            </a:r>
            <a:r>
              <a:rPr lang="en-US" sz="4000" kern="0" dirty="0" smtClean="0">
                <a:latin typeface="+mn-lt"/>
                <a:ea typeface="+mj-ea"/>
                <a:cs typeface="Arial"/>
              </a:rPr>
              <a:t>2(2)</a:t>
            </a:r>
            <a:endParaRPr lang="en-US" sz="4000" kern="0" dirty="0" smtClean="0">
              <a:latin typeface="+mn-lt"/>
              <a:ea typeface="+mj-ea"/>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505200"/>
            <a:ext cx="1295400" cy="2862322"/>
          </a:xfrm>
          <a:prstGeom prst="rect">
            <a:avLst/>
          </a:prstGeom>
          <a:noFill/>
        </p:spPr>
        <p:txBody>
          <a:bodyPr wrap="square" rtlCol="0">
            <a:spAutoFit/>
          </a:bodyPr>
          <a:lstStyle/>
          <a:p>
            <a:r>
              <a:rPr lang="en-US" sz="2000" b="1" dirty="0" smtClean="0">
                <a:solidFill>
                  <a:srgbClr val="FF0000"/>
                </a:solidFill>
              </a:rPr>
              <a:t>The table to the left will be repeated 4 times</a:t>
            </a:r>
          </a:p>
          <a:p>
            <a:r>
              <a:rPr lang="en-US" sz="2000" b="1" dirty="0" smtClean="0">
                <a:solidFill>
                  <a:srgbClr val="FF0000"/>
                </a:solidFill>
              </a:rPr>
              <a:t>16-31, 32-47, 48-63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7 and address 4567 89a0</a:t>
            </a:r>
          </a:p>
          <a:p>
            <a:r>
              <a:rPr lang="en-US" sz="2000" dirty="0" smtClean="0">
                <a:latin typeface="+mn-lt"/>
                <a:cs typeface="Arial"/>
              </a:rPr>
              <a:t>HyperLink Tx side build the following address 7567 89a0</a:t>
            </a:r>
          </a:p>
          <a:p>
            <a:r>
              <a:rPr lang="en-US" sz="2000" dirty="0" smtClean="0">
                <a:latin typeface="+mn-lt"/>
                <a:cs typeface="Arial"/>
              </a:rPr>
              <a:t>Following the previous example – what address will be read? </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a:t>
            </a:r>
            <a:r>
              <a:rPr lang="en-US" sz="4000" kern="0" dirty="0" smtClean="0">
                <a:latin typeface="+mn-lt"/>
                <a:ea typeface="+mj-ea"/>
                <a:cs typeface="Arial"/>
              </a:rPr>
              <a:t>2</a:t>
            </a:r>
            <a:endParaRPr lang="en-US" sz="4000" kern="0" dirty="0" smtClean="0">
              <a:latin typeface="+mn-lt"/>
              <a:ea typeface="+mj-ea"/>
              <a:cs typeface="Arial"/>
            </a:endParaRP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smtClean="0"/>
              <a:t>8 segments, 7 of size 16MB at 0x8000_0000, </a:t>
            </a:r>
            <a:br>
              <a:rPr lang="en-US" sz="2000" dirty="0" smtClean="0"/>
            </a:br>
            <a:r>
              <a:rPr lang="en-US" sz="2000" dirty="0" smtClean="0"/>
              <a:t>0x8100_0000, …and 1 of size 32MB at 0x8700_0000</a:t>
            </a:r>
          </a:p>
          <a:p>
            <a:r>
              <a:rPr lang="en-US" sz="2000" b="1" dirty="0" smtClean="0">
                <a:cs typeface="Arial"/>
              </a:rPr>
              <a:t>Solution</a:t>
            </a:r>
            <a:endParaRPr lang="en-US" sz="2000" b="1" dirty="0" smtClean="0">
              <a:cs typeface="Arial"/>
            </a:endParaRPr>
          </a:p>
          <a:p>
            <a:pPr marL="457200" indent="-457200">
              <a:buAutoNum type="arabicPeriod"/>
            </a:pPr>
            <a:r>
              <a:rPr lang="en-US" sz="2000" dirty="0" smtClean="0">
                <a:cs typeface="Arial"/>
              </a:rPr>
              <a:t>Because the </a:t>
            </a:r>
            <a:r>
              <a:rPr lang="en-US" sz="2000" dirty="0" smtClean="0">
                <a:cs typeface="Arial"/>
              </a:rPr>
              <a:t>maximum segment </a:t>
            </a:r>
            <a:r>
              <a:rPr lang="en-US" sz="2000" dirty="0" smtClean="0">
                <a:cs typeface="Arial"/>
              </a:rPr>
              <a:t>size is </a:t>
            </a:r>
            <a:r>
              <a:rPr lang="en-US" sz="2000" dirty="0" smtClean="0">
                <a:cs typeface="Arial"/>
              </a:rPr>
              <a:t>32M</a:t>
            </a:r>
            <a:r>
              <a:rPr lang="en-US" sz="2000" dirty="0" smtClean="0">
                <a:cs typeface="Arial"/>
              </a:rPr>
              <a:t>, the offset mask must be </a:t>
            </a:r>
            <a:r>
              <a:rPr lang="en-US" sz="2000" dirty="0" smtClean="0">
                <a:cs typeface="Arial"/>
              </a:rPr>
              <a:t>0x01ff </a:t>
            </a:r>
            <a:r>
              <a:rPr lang="en-US" sz="2000" dirty="0" smtClean="0">
                <a:cs typeface="Arial"/>
              </a:rPr>
              <a:t>ffff and thus rxsegsel = </a:t>
            </a:r>
            <a:r>
              <a:rPr lang="en-US" sz="2000" dirty="0" smtClean="0">
                <a:cs typeface="Arial"/>
              </a:rPr>
              <a:t>9, </a:t>
            </a:r>
            <a:r>
              <a:rPr lang="en-US" sz="2000" dirty="0" smtClean="0">
                <a:cs typeface="Arial"/>
              </a:rPr>
              <a:t>index to lookup table is bits </a:t>
            </a:r>
            <a:r>
              <a:rPr lang="en-US" sz="2000" dirty="0" smtClean="0">
                <a:cs typeface="Arial"/>
              </a:rPr>
              <a:t>25-30 </a:t>
            </a:r>
            <a:r>
              <a:rPr lang="en-US" sz="2000" dirty="0" smtClean="0">
                <a:cs typeface="Arial"/>
              </a:rPr>
              <a:t>and </a:t>
            </a:r>
            <a:r>
              <a:rPr lang="en-US" sz="2000" dirty="0" smtClean="0">
                <a:cs typeface="Arial"/>
              </a:rPr>
              <a:t>0x001fffff </a:t>
            </a:r>
            <a:r>
              <a:rPr lang="en-US" sz="2000" dirty="0" smtClean="0">
                <a:cs typeface="Arial"/>
              </a:rPr>
              <a:t>is the </a:t>
            </a:r>
            <a:r>
              <a:rPr lang="en-US" sz="2000" dirty="0" smtClean="0">
                <a:cs typeface="Arial"/>
              </a:rPr>
              <a:t>mask for the 32M, however, for smaller size, the mast is different. For 16M, the mask is 0x000f ffff</a:t>
            </a:r>
            <a:endParaRPr lang="en-US" sz="2000" dirty="0" smtClean="0">
              <a:cs typeface="Arial"/>
            </a:endParaRPr>
          </a:p>
          <a:p>
            <a:pPr marL="457200" indent="-457200">
              <a:buAutoNum type="arabicPeriod"/>
            </a:pPr>
            <a:r>
              <a:rPr lang="en-US" sz="2000" dirty="0" smtClean="0">
                <a:cs typeface="Arial"/>
              </a:rPr>
              <a:t>It looks like the table should have 8</a:t>
            </a:r>
            <a:r>
              <a:rPr lang="en-US" sz="2000" dirty="0" smtClean="0">
                <a:cs typeface="Arial"/>
              </a:rPr>
              <a:t> rows, each start in a different address (0x8000_0000 0x8100_0000 etc.) and len of 23 where the last one will have len of 24</a:t>
            </a:r>
          </a:p>
          <a:p>
            <a:pPr marL="457200" indent="-457200">
              <a:buAutoNum type="arabicPeriod"/>
            </a:pPr>
            <a:r>
              <a:rPr lang="en-US" sz="2000" dirty="0" smtClean="0">
                <a:cs typeface="Arial"/>
              </a:rPr>
              <a:t>No </a:t>
            </a:r>
            <a:r>
              <a:rPr lang="en-US" sz="2000" dirty="0" smtClean="0">
                <a:cs typeface="Arial"/>
              </a:rPr>
              <a:t>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a:t>
            </a:r>
            <a:r>
              <a:rPr lang="en-US" sz="3600" kern="0" dirty="0" smtClean="0">
                <a:latin typeface="+mn-lt"/>
                <a:ea typeface="+mj-ea"/>
                <a:cs typeface="Arial"/>
              </a:rPr>
              <a:t>3</a:t>
            </a:r>
            <a:endParaRPr lang="en-US" sz="3600" kern="0" dirty="0" smtClean="0">
              <a:latin typeface="+mn-lt"/>
              <a:ea typeface="+mj-ea"/>
              <a:cs typeface="Aria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938992"/>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a:t>
            </a:r>
            <a:r>
              <a:rPr lang="en-US" sz="2000" b="1" dirty="0" smtClean="0">
                <a:solidFill>
                  <a:srgbClr val="FF0000"/>
                </a:solidFill>
                <a:cs typeface="Arial"/>
              </a:rPr>
              <a:t>the overlay of the master on the index? </a:t>
            </a:r>
            <a:r>
              <a:rPr lang="en-US" sz="2000" b="1" dirty="0" smtClean="0">
                <a:solidFill>
                  <a:srgbClr val="FF0000"/>
                </a:solidFill>
                <a:cs typeface="Arial"/>
              </a:rPr>
              <a:t>The last 3 bits of the index (bit 28-30) can be any value, so we must repeat the 8 rows 8 times</a:t>
            </a:r>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a:t>
            </a:r>
            <a:r>
              <a:rPr lang="en-US" sz="4000" kern="0" dirty="0" smtClean="0">
                <a:latin typeface="+mn-lt"/>
                <a:ea typeface="+mj-ea"/>
                <a:cs typeface="Arial"/>
              </a:rPr>
              <a:t>3(2)</a:t>
            </a:r>
            <a:endParaRPr lang="en-US" sz="4000" kern="0" dirty="0" smtClean="0">
              <a:latin typeface="+mn-lt"/>
              <a:ea typeface="+mj-ea"/>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endParaRPr lang="en-US" dirty="0" smtClean="0"/>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endParaRPr lang="en-US" dirty="0" smtClean="0"/>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endParaRPr lang="en-US" dirty="0" smtClean="0"/>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endParaRPr lang="en-US" dirty="0" smtClean="0"/>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endParaRPr lang="en-US" dirty="0" smtClean="0"/>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3170099"/>
          </a:xfrm>
          <a:prstGeom prst="rect">
            <a:avLst/>
          </a:prstGeom>
          <a:noFill/>
        </p:spPr>
        <p:txBody>
          <a:bodyPr wrap="square" rtlCol="0">
            <a:spAutoFit/>
          </a:bodyPr>
          <a:lstStyle/>
          <a:p>
            <a:r>
              <a:rPr lang="en-US" sz="2000" b="1" dirty="0" smtClean="0">
                <a:solidFill>
                  <a:srgbClr val="FF0000"/>
                </a:solidFill>
              </a:rPr>
              <a:t>The table to the left will be repeated 8 times</a:t>
            </a:r>
          </a:p>
          <a:p>
            <a:r>
              <a:rPr lang="en-US" sz="2000" b="1" dirty="0" smtClean="0">
                <a:solidFill>
                  <a:srgbClr val="FF0000"/>
                </a:solidFill>
              </a:rPr>
              <a:t>8-15, 16-23. 24-31, 32-39, 40-47, 48-55, 56-63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master with privilege </a:t>
            </a:r>
            <a:r>
              <a:rPr lang="en-US" sz="2000" dirty="0" smtClean="0">
                <a:latin typeface="+mn-lt"/>
                <a:cs typeface="Arial"/>
              </a:rPr>
              <a:t>8</a:t>
            </a:r>
            <a:r>
              <a:rPr lang="en-US" sz="2000" dirty="0" smtClean="0">
                <a:latin typeface="+mn-lt"/>
                <a:cs typeface="Arial"/>
              </a:rPr>
              <a:t> and address 4567 89a0</a:t>
            </a:r>
          </a:p>
          <a:p>
            <a:r>
              <a:rPr lang="en-US" sz="2000" dirty="0" smtClean="0">
                <a:latin typeface="+mn-lt"/>
                <a:cs typeface="Arial"/>
              </a:rPr>
              <a:t>HyperLink Tx side build the following address 8567 89a0</a:t>
            </a:r>
          </a:p>
          <a:p>
            <a:r>
              <a:rPr lang="en-US" sz="2000" dirty="0" smtClean="0">
                <a:latin typeface="+mn-lt"/>
                <a:cs typeface="Arial"/>
              </a:rPr>
              <a:t>Following the previous example – what address will be read? </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a:t>
            </a:r>
            <a:r>
              <a:rPr lang="en-US" sz="3600" kern="0" dirty="0" smtClean="0">
                <a:latin typeface="+mn-lt"/>
                <a:ea typeface="+mj-ea"/>
                <a:cs typeface="Arial"/>
              </a:rPr>
              <a:t>3</a:t>
            </a:r>
            <a:endParaRPr lang="en-US" sz="3600" kern="0" dirty="0" smtClean="0">
              <a:latin typeface="+mn-lt"/>
              <a:ea typeface="+mj-ea"/>
              <a:cs typeface="Arial"/>
            </a:endParaRP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cs typeface="Arial"/>
              </a:rPr>
              <a:t>Build the Segment LUT for C6678 device with the following scenario:</a:t>
            </a:r>
          </a:p>
          <a:p>
            <a:pPr marL="342900" indent="-342900">
              <a:buSzPct val="125000"/>
              <a:buFont typeface="Arial" pitchFamily="34" charset="0"/>
              <a:buChar char="•"/>
              <a:defRPr/>
            </a:pPr>
            <a:r>
              <a:rPr lang="en-US" sz="2000" dirty="0" smtClean="0"/>
              <a:t>9 segments, with 1</a:t>
            </a:r>
            <a:r>
              <a:rPr lang="en-US" sz="2000" baseline="30000" dirty="0" smtClean="0"/>
              <a:t>st</a:t>
            </a:r>
            <a:r>
              <a:rPr lang="en-US" sz="2000" dirty="0" smtClean="0"/>
              <a:t> segment of 4MB in MSMC and 2</a:t>
            </a:r>
            <a:r>
              <a:rPr lang="en-US" sz="2000" baseline="30000" dirty="0" smtClean="0"/>
              <a:t>nd</a:t>
            </a:r>
            <a:r>
              <a:rPr lang="en-US" sz="2000" dirty="0" smtClean="0"/>
              <a:t> to 9</a:t>
            </a:r>
            <a:r>
              <a:rPr lang="en-US" sz="2000" baseline="30000" dirty="0" smtClean="0"/>
              <a:t>th</a:t>
            </a:r>
            <a:r>
              <a:rPr lang="en-US" sz="2000" dirty="0" smtClean="0"/>
              <a:t> segments of 512KB in L2 memory of each core </a:t>
            </a:r>
          </a:p>
          <a:p>
            <a:r>
              <a:rPr lang="en-US" sz="2000" b="1" dirty="0" smtClean="0">
                <a:cs typeface="Arial"/>
              </a:rPr>
              <a:t>Solution</a:t>
            </a:r>
            <a:endParaRPr lang="en-US" sz="2000" b="1" dirty="0" smtClean="0">
              <a:cs typeface="Arial"/>
            </a:endParaRPr>
          </a:p>
          <a:p>
            <a:pPr marL="457200" indent="-457200">
              <a:buAutoNum type="arabicPeriod"/>
            </a:pPr>
            <a:r>
              <a:rPr lang="en-US" sz="2000" dirty="0" smtClean="0">
                <a:cs typeface="Arial"/>
              </a:rPr>
              <a:t>Because the </a:t>
            </a:r>
            <a:r>
              <a:rPr lang="en-US" sz="2000" dirty="0" smtClean="0">
                <a:cs typeface="Arial"/>
              </a:rPr>
              <a:t>maximum segment </a:t>
            </a:r>
            <a:r>
              <a:rPr lang="en-US" sz="2000" dirty="0" smtClean="0">
                <a:cs typeface="Arial"/>
              </a:rPr>
              <a:t>size is </a:t>
            </a:r>
            <a:r>
              <a:rPr lang="en-US" sz="2000" dirty="0" smtClean="0">
                <a:cs typeface="Arial"/>
              </a:rPr>
              <a:t>4M, </a:t>
            </a:r>
            <a:r>
              <a:rPr lang="en-US" sz="2000" dirty="0" smtClean="0">
                <a:cs typeface="Arial"/>
              </a:rPr>
              <a:t>the offset mask must be </a:t>
            </a:r>
            <a:r>
              <a:rPr lang="en-US" sz="2000" dirty="0" smtClean="0">
                <a:cs typeface="Arial"/>
              </a:rPr>
              <a:t>0x003f </a:t>
            </a:r>
            <a:r>
              <a:rPr lang="en-US" sz="2000" dirty="0" smtClean="0">
                <a:cs typeface="Arial"/>
              </a:rPr>
              <a:t>ffff and thus rxsegsel = 6</a:t>
            </a:r>
            <a:r>
              <a:rPr lang="en-US" sz="2000" dirty="0" smtClean="0">
                <a:cs typeface="Arial"/>
              </a:rPr>
              <a:t>, </a:t>
            </a:r>
            <a:r>
              <a:rPr lang="en-US" sz="2000" dirty="0" smtClean="0">
                <a:cs typeface="Arial"/>
              </a:rPr>
              <a:t>index to lookup table is bits </a:t>
            </a:r>
            <a:r>
              <a:rPr lang="en-US" sz="2000" dirty="0" smtClean="0">
                <a:cs typeface="Arial"/>
              </a:rPr>
              <a:t>22-26 </a:t>
            </a:r>
            <a:r>
              <a:rPr lang="en-US" sz="2000" dirty="0" smtClean="0">
                <a:cs typeface="Arial"/>
              </a:rPr>
              <a:t>and </a:t>
            </a:r>
            <a:r>
              <a:rPr lang="en-US" sz="2000" dirty="0" smtClean="0">
                <a:cs typeface="Arial"/>
              </a:rPr>
              <a:t>0x03f </a:t>
            </a:r>
            <a:r>
              <a:rPr lang="en-US" sz="2000" dirty="0" smtClean="0">
                <a:cs typeface="Arial"/>
              </a:rPr>
              <a:t>ffff </a:t>
            </a:r>
            <a:r>
              <a:rPr lang="en-US" sz="2000" dirty="0" smtClean="0">
                <a:cs typeface="Arial"/>
              </a:rPr>
              <a:t>is </a:t>
            </a:r>
            <a:r>
              <a:rPr lang="en-US" sz="2000" dirty="0" smtClean="0">
                <a:cs typeface="Arial"/>
              </a:rPr>
              <a:t>the </a:t>
            </a:r>
            <a:r>
              <a:rPr lang="en-US" sz="2000" dirty="0" smtClean="0">
                <a:cs typeface="Arial"/>
              </a:rPr>
              <a:t>mask for the 4M, however, for smaller size, the mast is different. For </a:t>
            </a:r>
            <a:r>
              <a:rPr lang="en-US" sz="2000" dirty="0" smtClean="0">
                <a:cs typeface="Arial"/>
              </a:rPr>
              <a:t>512K</a:t>
            </a:r>
            <a:r>
              <a:rPr lang="en-US" sz="2000" dirty="0" smtClean="0">
                <a:cs typeface="Arial"/>
              </a:rPr>
              <a:t>, the mask is 0x07 ffff</a:t>
            </a:r>
            <a:endParaRPr lang="en-US" sz="2000" dirty="0" smtClean="0">
              <a:cs typeface="Arial"/>
            </a:endParaRPr>
          </a:p>
          <a:p>
            <a:pPr marL="457200" indent="-457200">
              <a:buAutoNum type="arabicPeriod"/>
            </a:pPr>
            <a:r>
              <a:rPr lang="en-US" sz="2000" dirty="0" smtClean="0">
                <a:cs typeface="Arial"/>
              </a:rPr>
              <a:t>It looks like the table should have </a:t>
            </a:r>
            <a:r>
              <a:rPr lang="en-US" sz="2000" dirty="0" smtClean="0">
                <a:cs typeface="Arial"/>
              </a:rPr>
              <a:t>16 rows. The first one starts at 0x0c00 0000 with len of  21 (4M) and 8 row each starts at 0x1N80_0000 (N = 0 to 7) with len of 18, and 7 dummy rows of len=0</a:t>
            </a:r>
          </a:p>
          <a:p>
            <a:pPr marL="457200" indent="-457200">
              <a:buAutoNum type="arabicPeriod"/>
            </a:pPr>
            <a:r>
              <a:rPr lang="en-US" sz="2000" dirty="0" smtClean="0">
                <a:cs typeface="Arial"/>
              </a:rPr>
              <a:t>No </a:t>
            </a:r>
            <a:r>
              <a:rPr lang="en-US" sz="2000" dirty="0" smtClean="0">
                <a:cs typeface="Arial"/>
              </a:rPr>
              <a:t>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a:t>
            </a:r>
            <a:r>
              <a:rPr lang="en-US" sz="3600" kern="0" dirty="0" smtClean="0">
                <a:latin typeface="+mn-lt"/>
                <a:ea typeface="+mj-ea"/>
                <a:cs typeface="Arial"/>
              </a:rPr>
              <a:t>4</a:t>
            </a:r>
            <a:endParaRPr lang="en-US" sz="3600" kern="0" dirty="0" smtClean="0">
              <a:latin typeface="+mn-lt"/>
              <a:ea typeface="+mj-ea"/>
              <a:cs typeface="Aria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a:t>
            </a:r>
            <a:r>
              <a:rPr lang="en-US" sz="4000" kern="0" dirty="0" smtClean="0">
                <a:latin typeface="+mn-lt"/>
                <a:ea typeface="+mj-ea"/>
                <a:cs typeface="Arial"/>
              </a:rPr>
              <a:t>4(2)</a:t>
            </a:r>
            <a:endParaRPr lang="en-US" sz="4000" kern="0" dirty="0" smtClean="0">
              <a:latin typeface="+mn-lt"/>
              <a:ea typeface="+mj-ea"/>
              <a:cs typeface="Arial"/>
            </a:endParaRPr>
          </a:p>
        </p:txBody>
      </p:sp>
      <p:sp>
        <p:nvSpPr>
          <p:cNvPr id="15" name="TextBox 14"/>
          <p:cNvSpPr txBox="1"/>
          <p:nvPr/>
        </p:nvSpPr>
        <p:spPr>
          <a:xfrm>
            <a:off x="6858000" y="1066800"/>
            <a:ext cx="1600200" cy="5324535"/>
          </a:xfrm>
          <a:prstGeom prst="rect">
            <a:avLst/>
          </a:prstGeom>
          <a:noFill/>
        </p:spPr>
        <p:txBody>
          <a:bodyPr wrap="square" rtlCol="0">
            <a:spAutoFit/>
          </a:bodyPr>
          <a:lstStyle/>
          <a:p>
            <a:r>
              <a:rPr lang="en-US" sz="2000" b="1" dirty="0" smtClean="0">
                <a:solidFill>
                  <a:srgbClr val="FF0000"/>
                </a:solidFill>
              </a:rPr>
              <a:t>No Overlay, but to prevent errors, we either fill the table with zero rows, or duplicate the 16 rows 4 times. </a:t>
            </a:r>
          </a:p>
          <a:p>
            <a:r>
              <a:rPr lang="en-US" sz="2000" b="1" dirty="0" smtClean="0">
                <a:solidFill>
                  <a:srgbClr val="FF0000"/>
                </a:solidFill>
              </a:rPr>
              <a:t>In this example we duplicate the 16 rows 4 times</a:t>
            </a:r>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3202497560"/>
              </p:ext>
            </p:extLst>
          </p:nvPr>
        </p:nvGraphicFramePr>
        <p:xfrm>
          <a:off x="3810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58640547"/>
              </p:ext>
            </p:extLst>
          </p:nvPr>
        </p:nvGraphicFramePr>
        <p:xfrm>
          <a:off x="36576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core 1 and address 4567 89a0</a:t>
            </a:r>
          </a:p>
          <a:p>
            <a:r>
              <a:rPr lang="en-US" sz="2000" dirty="0" smtClean="0">
                <a:latin typeface="+mn-lt"/>
                <a:cs typeface="Arial"/>
              </a:rPr>
              <a:t>HyperLink Tx side build the following address 1567 89a0</a:t>
            </a:r>
          </a:p>
          <a:p>
            <a:r>
              <a:rPr lang="en-US" sz="2000" dirty="0" smtClean="0">
                <a:latin typeface="+mn-lt"/>
                <a:cs typeface="Arial"/>
              </a:rPr>
              <a:t>Following the previous example – what address will be read? </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a:t>
            </a:r>
            <a:r>
              <a:rPr lang="en-US" sz="3600" kern="0" dirty="0" smtClean="0">
                <a:latin typeface="+mn-lt"/>
                <a:ea typeface="+mj-ea"/>
                <a:cs typeface="Arial"/>
              </a:rPr>
              <a:t>4</a:t>
            </a:r>
            <a:endParaRPr lang="en-US" sz="3600" kern="0" dirty="0" smtClean="0">
              <a:latin typeface="+mn-lt"/>
              <a:ea typeface="+mj-ea"/>
              <a:cs typeface="Arial"/>
            </a:endParaRP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SerDes</a:t>
            </a: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a:t>
            </a:r>
            <a:r>
              <a:rPr lang="en-US" sz="2000" dirty="0" smtClean="0">
                <a:latin typeface="+mn-lt"/>
              </a:rPr>
              <a:t>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a:t>
            </a:r>
            <a:r>
              <a:rPr lang="en-US" sz="1300" dirty="0" smtClean="0">
                <a:latin typeface="+mn-lt"/>
              </a:rPr>
              <a:t>Interrupt </a:t>
            </a:r>
            <a:r>
              <a:rPr lang="en-US" sz="1300" dirty="0" smtClean="0">
                <a:latin typeface="+mn-lt"/>
              </a:rPr>
              <a:t>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HyperLink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PDK_INSTALL_PATH\ti\drv\hyplnk\example\common\hyplnkLLDIFace.c</a:t>
            </a: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smtClean="0">
                <a:latin typeface="Courier New"/>
                <a:cs typeface="Courier New"/>
              </a:rPr>
              <a:t>hyplnkRet_e    hyplnkExampleAssertReset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hyplnkExampleSerdesCfg (uint32_t rx, uint32_t tx)</a:t>
            </a:r>
          </a:p>
          <a:p>
            <a:pPr marL="811213" lvl="1" indent="-514350" eaLnBrk="1" fontAlgn="auto" hangingPunct="1">
              <a:spcAft>
                <a:spcPts val="0"/>
              </a:spcAft>
              <a:defRPr/>
            </a:pPr>
            <a:r>
              <a:rPr lang="en-US" sz="1500" b="1" dirty="0" smtClean="0">
                <a:latin typeface="Courier New"/>
                <a:cs typeface="Courier New"/>
              </a:rPr>
              <a:t>hyplnkRet_e    hyplnkExampleSysSetup (void)</a:t>
            </a:r>
          </a:p>
          <a:p>
            <a:pPr marL="811213" lvl="1" indent="-514350" eaLnBrk="1" fontAlgn="auto" hangingPunct="1">
              <a:spcAft>
                <a:spcPts val="0"/>
              </a:spcAft>
              <a:defRPr/>
            </a:pPr>
            <a:r>
              <a:rPr lang="en-US" sz="1500" b="1" dirty="0" smtClean="0">
                <a:latin typeface="Courier New"/>
                <a:cs typeface="Courier New"/>
              </a:rPr>
              <a:t>Void           hyplnkExampleEQLaneAnalysis (uint32_t lane, uint32_t status) </a:t>
            </a:r>
          </a:p>
          <a:p>
            <a:pPr marL="811213" lvl="1" indent="-514350" eaLnBrk="1" fontAlgn="auto" hangingPunct="1">
              <a:spcAft>
                <a:spcPts val="0"/>
              </a:spcAft>
              <a:defRPr/>
            </a:pPr>
            <a:r>
              <a:rPr lang="en-US" sz="15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a:t>
            </a:r>
            <a:r>
              <a:rPr lang="en-US" sz="3200" dirty="0" smtClean="0">
                <a:solidFill>
                  <a:srgbClr val="FF0000"/>
                </a:solidFill>
                <a:latin typeface="Arial"/>
                <a:cs typeface="Arial"/>
              </a:rPr>
              <a:t>SerDes </a:t>
            </a:r>
            <a:r>
              <a:rPr lang="en-US" sz="3200" dirty="0" smtClean="0">
                <a:solidFill>
                  <a:srgbClr val="FF0000"/>
                </a:solidFill>
                <a:latin typeface="Arial"/>
                <a:cs typeface="Arial"/>
              </a:rPr>
              <a:t>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12825</TotalTime>
  <Words>4589</Words>
  <Application>Microsoft Office PowerPoint</Application>
  <PresentationFormat>On-screen Show (4:3)</PresentationFormat>
  <Paragraphs>1326</Paragraphs>
  <Slides>69</Slides>
  <Notes>64</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2" baseType="lpstr">
      <vt:lpstr>77_KeyStoneOLT</vt:lpstr>
      <vt:lpstr>Visio</vt:lpstr>
      <vt:lpstr>Microsoft Visio Drawing</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Slide 14</vt:lpstr>
      <vt:lpstr>Address Translation: Considerations </vt:lpstr>
      <vt:lpstr>Slide 16</vt:lpstr>
      <vt:lpstr>Slide 17</vt:lpstr>
      <vt:lpstr>Slide 18</vt:lpstr>
      <vt:lpstr>Slide 19</vt:lpstr>
      <vt:lpstr>Slide 20</vt:lpstr>
      <vt:lpstr>Slide 21</vt:lpstr>
      <vt:lpstr>Slide 22</vt:lpstr>
      <vt:lpstr>Slide 23</vt:lpstr>
      <vt:lpstr>From the User’s Guide - rxsegsel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HyperLink Performance: Theoretical bound</vt:lpstr>
      <vt:lpstr>Slide 61</vt:lpstr>
      <vt:lpstr>Slide 62</vt:lpstr>
      <vt:lpstr>Slide 63</vt:lpstr>
      <vt:lpstr>Slide 64</vt:lpstr>
      <vt:lpstr>Slide 65</vt:lpstr>
      <vt:lpstr>Slide 66</vt:lpstr>
      <vt:lpstr>Slide 67</vt:lpstr>
      <vt:lpstr>Slide 68</vt:lpstr>
      <vt:lpstr>Slide 69</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Ran Katzur</cp:lastModifiedBy>
  <cp:revision>514</cp:revision>
  <dcterms:created xsi:type="dcterms:W3CDTF">2011-10-05T14:30:29Z</dcterms:created>
  <dcterms:modified xsi:type="dcterms:W3CDTF">2013-02-07T21:18:27Z</dcterms:modified>
</cp:coreProperties>
</file>