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31.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3"/>
  </p:notesMasterIdLst>
  <p:sldIdLst>
    <p:sldId id="324" r:id="rId2"/>
    <p:sldId id="258" r:id="rId3"/>
    <p:sldId id="334" r:id="rId4"/>
    <p:sldId id="259" r:id="rId5"/>
    <p:sldId id="260" r:id="rId6"/>
    <p:sldId id="261" r:id="rId7"/>
    <p:sldId id="262" r:id="rId8"/>
    <p:sldId id="263" r:id="rId9"/>
    <p:sldId id="264" r:id="rId10"/>
    <p:sldId id="265" r:id="rId11"/>
    <p:sldId id="266" r:id="rId12"/>
    <p:sldId id="326" r:id="rId13"/>
    <p:sldId id="269" r:id="rId14"/>
    <p:sldId id="322" r:id="rId15"/>
    <p:sldId id="323" r:id="rId16"/>
    <p:sldId id="308" r:id="rId17"/>
    <p:sldId id="329" r:id="rId18"/>
    <p:sldId id="271" r:id="rId19"/>
    <p:sldId id="317" r:id="rId20"/>
    <p:sldId id="319" r:id="rId21"/>
    <p:sldId id="318" r:id="rId22"/>
    <p:sldId id="272" r:id="rId23"/>
    <p:sldId id="310" r:id="rId24"/>
    <p:sldId id="311" r:id="rId25"/>
    <p:sldId id="312" r:id="rId26"/>
    <p:sldId id="313" r:id="rId27"/>
    <p:sldId id="327" r:id="rId28"/>
    <p:sldId id="314" r:id="rId29"/>
    <p:sldId id="309" r:id="rId30"/>
    <p:sldId id="315" r:id="rId31"/>
    <p:sldId id="276" r:id="rId32"/>
    <p:sldId id="328" r:id="rId33"/>
    <p:sldId id="278" r:id="rId34"/>
    <p:sldId id="280" r:id="rId35"/>
    <p:sldId id="279" r:id="rId36"/>
    <p:sldId id="281" r:id="rId37"/>
    <p:sldId id="330" r:id="rId38"/>
    <p:sldId id="283" r:id="rId39"/>
    <p:sldId id="284" r:id="rId40"/>
    <p:sldId id="331" r:id="rId41"/>
    <p:sldId id="286" r:id="rId42"/>
    <p:sldId id="287" r:id="rId43"/>
    <p:sldId id="288" r:id="rId44"/>
    <p:sldId id="332" r:id="rId45"/>
    <p:sldId id="290" r:id="rId46"/>
    <p:sldId id="291" r:id="rId47"/>
    <p:sldId id="333" r:id="rId48"/>
    <p:sldId id="293" r:id="rId49"/>
    <p:sldId id="294" r:id="rId50"/>
    <p:sldId id="295" r:id="rId51"/>
    <p:sldId id="296" r:id="rId52"/>
    <p:sldId id="321" r:id="rId53"/>
    <p:sldId id="303" r:id="rId54"/>
    <p:sldId id="297" r:id="rId55"/>
    <p:sldId id="307" r:id="rId56"/>
    <p:sldId id="305" r:id="rId57"/>
    <p:sldId id="306" r:id="rId58"/>
    <p:sldId id="304" r:id="rId59"/>
    <p:sldId id="298" r:id="rId60"/>
    <p:sldId id="299" r:id="rId61"/>
    <p:sldId id="300" r:id="rId62"/>
  </p:sldIdLst>
  <p:sldSz cx="9144000" cy="6858000" type="screen4x3"/>
  <p:notesSz cx="7010400" cy="9296400"/>
  <p:custDataLst>
    <p:tags r:id="rId6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74" autoAdjust="0"/>
  </p:normalViewPr>
  <p:slideViewPr>
    <p:cSldViewPr snapToGrid="0" snapToObjects="1">
      <p:cViewPr varScale="1">
        <p:scale>
          <a:sx n="104" d="100"/>
          <a:sy n="104" d="100"/>
        </p:scale>
        <p:origin x="-182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9E76F0-BB37-43B0-9126-1CEA183B627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89C93C0-D359-4D99-BA8F-B2A4CB041FA5}">
      <dgm:prSet phldrT="[Text]" custT="1"/>
      <dgm:spPr>
        <a:solidFill>
          <a:srgbClr val="FF0000"/>
        </a:solidFill>
      </dgm:spPr>
      <dgm:t>
        <a:bodyPr/>
        <a:lstStyle/>
        <a:p>
          <a:r>
            <a:rPr lang="en-US" sz="1800" b="1" dirty="0" smtClean="0">
              <a:latin typeface="Calibri" pitchFamily="34" charset="0"/>
            </a:rPr>
            <a:t>Development Tools </a:t>
          </a:r>
          <a:endParaRPr lang="en-US" sz="1800" dirty="0">
            <a:latin typeface="Calibri" pitchFamily="34" charset="0"/>
          </a:endParaRPr>
        </a:p>
      </dgm:t>
    </dgm:pt>
    <dgm:pt modelId="{E6661DD5-8809-4119-B2EA-88D7796D38F5}" type="parTrans" cxnId="{173970D4-4696-4266-9CC5-C74123426B8F}">
      <dgm:prSet/>
      <dgm:spPr/>
      <dgm:t>
        <a:bodyPr/>
        <a:lstStyle/>
        <a:p>
          <a:endParaRPr lang="en-US"/>
        </a:p>
      </dgm:t>
    </dgm:pt>
    <dgm:pt modelId="{916B287D-2097-4BD7-8133-5B8CF32B4063}" type="sibTrans" cxnId="{173970D4-4696-4266-9CC5-C74123426B8F}">
      <dgm:prSet/>
      <dgm:spPr/>
      <dgm:t>
        <a:bodyPr/>
        <a:lstStyle/>
        <a:p>
          <a:endParaRPr lang="en-US"/>
        </a:p>
      </dgm:t>
    </dgm:pt>
    <dgm:pt modelId="{B04C0AC0-E644-4F6A-B5E1-19757B16CF7B}">
      <dgm:prSet custT="1"/>
      <dgm:spPr>
        <a:ln>
          <a:solidFill>
            <a:srgbClr val="FF0000"/>
          </a:solidFill>
        </a:ln>
      </dgm:spPr>
      <dgm:t>
        <a:bodyPr/>
        <a:lstStyle/>
        <a:p>
          <a:r>
            <a:rPr lang="en-US" sz="1400" b="1" u="sng" dirty="0" smtClean="0">
              <a:latin typeface="Calibri" pitchFamily="34" charset="0"/>
            </a:rPr>
            <a:t>Build </a:t>
          </a:r>
          <a:endParaRPr lang="en-US" sz="1100" u="sng" dirty="0">
            <a:latin typeface="Calibri" pitchFamily="34" charset="0"/>
          </a:endParaRPr>
        </a:p>
      </dgm:t>
    </dgm:pt>
    <dgm:pt modelId="{C60AA5B3-AC01-40CB-924C-09DF72050E1C}" type="parTrans" cxnId="{91D1A2EC-DC6A-440B-92C4-80997A50E706}">
      <dgm:prSet/>
      <dgm:spPr>
        <a:ln>
          <a:solidFill>
            <a:srgbClr val="FF0000"/>
          </a:solidFill>
        </a:ln>
      </dgm:spPr>
      <dgm:t>
        <a:bodyPr/>
        <a:lstStyle/>
        <a:p>
          <a:endParaRPr lang="en-US" dirty="0"/>
        </a:p>
      </dgm:t>
    </dgm:pt>
    <dgm:pt modelId="{9761427A-0AD9-41CF-A14C-62C7EA178FF3}" type="sibTrans" cxnId="{91D1A2EC-DC6A-440B-92C4-80997A50E706}">
      <dgm:prSet/>
      <dgm:spPr/>
      <dgm:t>
        <a:bodyPr/>
        <a:lstStyle/>
        <a:p>
          <a:endParaRPr lang="en-US"/>
        </a:p>
      </dgm:t>
    </dgm:pt>
    <dgm:pt modelId="{5E77ADCA-3D9B-49DE-9FB1-1B857DFEED8D}">
      <dgm:prSet custT="1"/>
      <dgm:spPr>
        <a:ln>
          <a:solidFill>
            <a:srgbClr val="FF0000"/>
          </a:solidFill>
        </a:ln>
      </dgm:spPr>
      <dgm:t>
        <a:bodyPr/>
        <a:lstStyle/>
        <a:p>
          <a:r>
            <a:rPr lang="en-US" sz="1100" b="1" dirty="0" smtClean="0">
              <a:latin typeface="Calibri" pitchFamily="34" charset="0"/>
            </a:rPr>
            <a:t>ARM toolchain - Linaro </a:t>
          </a:r>
          <a:endParaRPr lang="en-US" sz="1100" dirty="0">
            <a:latin typeface="Calibri" pitchFamily="34" charset="0"/>
          </a:endParaRPr>
        </a:p>
      </dgm:t>
    </dgm:pt>
    <dgm:pt modelId="{C03DFF89-B6FA-470C-8F8C-01604543C737}" type="parTrans" cxnId="{097682C9-2856-4C89-B33A-76C9DEB9DB51}">
      <dgm:prSet/>
      <dgm:spPr/>
      <dgm:t>
        <a:bodyPr/>
        <a:lstStyle/>
        <a:p>
          <a:endParaRPr lang="en-US"/>
        </a:p>
      </dgm:t>
    </dgm:pt>
    <dgm:pt modelId="{1DBA97B1-6C16-4625-BB3A-8B1FB8E9CBF2}" type="sibTrans" cxnId="{097682C9-2856-4C89-B33A-76C9DEB9DB51}">
      <dgm:prSet/>
      <dgm:spPr/>
      <dgm:t>
        <a:bodyPr/>
        <a:lstStyle/>
        <a:p>
          <a:endParaRPr lang="en-US"/>
        </a:p>
      </dgm:t>
    </dgm:pt>
    <dgm:pt modelId="{EDE9C66A-8FB6-4809-949C-154FA2265376}">
      <dgm:prSet custT="1"/>
      <dgm:spPr>
        <a:ln>
          <a:solidFill>
            <a:srgbClr val="FF0000"/>
          </a:solidFill>
        </a:ln>
      </dgm:spPr>
      <dgm:t>
        <a:bodyPr/>
        <a:lstStyle/>
        <a:p>
          <a:r>
            <a:rPr lang="en-US" sz="1100" dirty="0" smtClean="0">
              <a:latin typeface="Calibri" pitchFamily="34" charset="0"/>
            </a:rPr>
            <a:t>Optimized for Cortex-A15 </a:t>
          </a:r>
          <a:endParaRPr lang="en-US" sz="1100" dirty="0">
            <a:latin typeface="Calibri" pitchFamily="34" charset="0"/>
          </a:endParaRPr>
        </a:p>
      </dgm:t>
    </dgm:pt>
    <dgm:pt modelId="{2D05F458-2ECD-4485-BBF3-57ED7D847306}" type="parTrans" cxnId="{B4103AF6-7D49-4EF2-9FD9-BC2F7C87F951}">
      <dgm:prSet/>
      <dgm:spPr/>
      <dgm:t>
        <a:bodyPr/>
        <a:lstStyle/>
        <a:p>
          <a:endParaRPr lang="en-US"/>
        </a:p>
      </dgm:t>
    </dgm:pt>
    <dgm:pt modelId="{169319E8-6F26-4AE9-A3E0-39DEB5510BEF}" type="sibTrans" cxnId="{B4103AF6-7D49-4EF2-9FD9-BC2F7C87F951}">
      <dgm:prSet/>
      <dgm:spPr/>
      <dgm:t>
        <a:bodyPr/>
        <a:lstStyle/>
        <a:p>
          <a:endParaRPr lang="en-US"/>
        </a:p>
      </dgm:t>
    </dgm:pt>
    <dgm:pt modelId="{D9E9F353-2A76-4D57-863D-34FA646A2C75}">
      <dgm:prSet custT="1"/>
      <dgm:spPr>
        <a:ln>
          <a:solidFill>
            <a:srgbClr val="FF0000"/>
          </a:solidFill>
        </a:ln>
      </dgm:spPr>
      <dgm:t>
        <a:bodyPr/>
        <a:lstStyle/>
        <a:p>
          <a:r>
            <a:rPr lang="en-US" sz="1100" dirty="0" smtClean="0">
              <a:latin typeface="Calibri" pitchFamily="34" charset="0"/>
            </a:rPr>
            <a:t>GCC 4.6 based (4.7 in the works) </a:t>
          </a:r>
          <a:endParaRPr lang="en-US" sz="1100" dirty="0">
            <a:latin typeface="Calibri" pitchFamily="34" charset="0"/>
          </a:endParaRPr>
        </a:p>
      </dgm:t>
    </dgm:pt>
    <dgm:pt modelId="{479919B2-0F3F-4AC0-9C33-D1D9BC2C0F71}" type="parTrans" cxnId="{6A402461-6B65-455B-AD34-72ACDE0799F6}">
      <dgm:prSet/>
      <dgm:spPr/>
      <dgm:t>
        <a:bodyPr/>
        <a:lstStyle/>
        <a:p>
          <a:endParaRPr lang="en-US"/>
        </a:p>
      </dgm:t>
    </dgm:pt>
    <dgm:pt modelId="{7B312EBB-4864-45A6-8DA5-A572A06D6B3C}" type="sibTrans" cxnId="{6A402461-6B65-455B-AD34-72ACDE0799F6}">
      <dgm:prSet/>
      <dgm:spPr/>
      <dgm:t>
        <a:bodyPr/>
        <a:lstStyle/>
        <a:p>
          <a:endParaRPr lang="en-US"/>
        </a:p>
      </dgm:t>
    </dgm:pt>
    <dgm:pt modelId="{A3719233-C312-4D24-A958-755E0EAD9F3F}">
      <dgm:prSet custT="1"/>
      <dgm:spPr>
        <a:ln>
          <a:solidFill>
            <a:srgbClr val="FF0000"/>
          </a:solidFill>
        </a:ln>
      </dgm:spPr>
      <dgm:t>
        <a:bodyPr/>
        <a:lstStyle/>
        <a:p>
          <a:r>
            <a:rPr lang="en-US" sz="1400" b="1" u="sng" dirty="0" smtClean="0">
              <a:latin typeface="Calibri" pitchFamily="34" charset="0"/>
            </a:rPr>
            <a:t>Debug </a:t>
          </a:r>
          <a:endParaRPr lang="en-US" sz="1100" u="sng" dirty="0">
            <a:latin typeface="Calibri" pitchFamily="34" charset="0"/>
          </a:endParaRPr>
        </a:p>
      </dgm:t>
    </dgm:pt>
    <dgm:pt modelId="{2DB8B993-3645-4C82-8ED8-3C31D05F9C15}" type="parTrans" cxnId="{8C12DB79-6DC8-4951-A2CB-0F4739B4E464}">
      <dgm:prSet/>
      <dgm:spPr>
        <a:ln>
          <a:solidFill>
            <a:srgbClr val="FF0000"/>
          </a:solidFill>
        </a:ln>
      </dgm:spPr>
      <dgm:t>
        <a:bodyPr/>
        <a:lstStyle/>
        <a:p>
          <a:endParaRPr lang="en-US" dirty="0"/>
        </a:p>
      </dgm:t>
    </dgm:pt>
    <dgm:pt modelId="{42B86D6A-8884-476C-856E-16E4F1F001E7}" type="sibTrans" cxnId="{8C12DB79-6DC8-4951-A2CB-0F4739B4E464}">
      <dgm:prSet/>
      <dgm:spPr/>
      <dgm:t>
        <a:bodyPr/>
        <a:lstStyle/>
        <a:p>
          <a:endParaRPr lang="en-US"/>
        </a:p>
      </dgm:t>
    </dgm:pt>
    <dgm:pt modelId="{87637559-C75D-4B9A-BF52-9A8D1E6136D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Eclipse IDE, Linux aware debug, GDB Integration </a:t>
          </a:r>
          <a:endParaRPr lang="en-US" sz="1100" dirty="0">
            <a:latin typeface="Calibri" pitchFamily="34" charset="0"/>
          </a:endParaRPr>
        </a:p>
      </dgm:t>
    </dgm:pt>
    <dgm:pt modelId="{A48C8175-7422-46DE-A08C-3E1AC617E8E3}" type="parTrans" cxnId="{848F6BF0-CD8A-47C2-9F62-84EFE3FFC38E}">
      <dgm:prSet/>
      <dgm:spPr/>
      <dgm:t>
        <a:bodyPr/>
        <a:lstStyle/>
        <a:p>
          <a:endParaRPr lang="en-US"/>
        </a:p>
      </dgm:t>
    </dgm:pt>
    <dgm:pt modelId="{832677DB-4113-42F9-95BE-7BB465086141}" type="sibTrans" cxnId="{848F6BF0-CD8A-47C2-9F62-84EFE3FFC38E}">
      <dgm:prSet/>
      <dgm:spPr/>
      <dgm:t>
        <a:bodyPr/>
        <a:lstStyle/>
        <a:p>
          <a:endParaRPr lang="en-US"/>
        </a:p>
      </dgm:t>
    </dgm:pt>
    <dgm:pt modelId="{CBD8C518-80F9-4859-A11D-76C1942792AA}">
      <dgm:prSet custT="1"/>
      <dgm:spPr>
        <a:ln>
          <a:solidFill>
            <a:srgbClr val="FF0000"/>
          </a:solidFill>
        </a:ln>
      </dgm:spPr>
      <dgm:t>
        <a:bodyPr/>
        <a:lstStyle/>
        <a:p>
          <a:r>
            <a:rPr lang="en-US" sz="1100" b="1" dirty="0" smtClean="0">
              <a:latin typeface="Calibri" pitchFamily="34" charset="0"/>
            </a:rPr>
            <a:t>On Target:</a:t>
          </a:r>
          <a:r>
            <a:rPr lang="en-US" sz="1100" dirty="0" smtClean="0">
              <a:latin typeface="Calibri" pitchFamily="34" charset="0"/>
            </a:rPr>
            <a:t> GDB, Valgrind, and most standard Linux tools</a:t>
          </a:r>
          <a:endParaRPr lang="en-US" sz="1100" dirty="0">
            <a:latin typeface="Calibri" pitchFamily="34" charset="0"/>
          </a:endParaRPr>
        </a:p>
      </dgm:t>
    </dgm:pt>
    <dgm:pt modelId="{BFC447ED-43EF-4FC2-9E1C-62D7F12EAE9E}" type="parTrans" cxnId="{FD13DB7F-3147-4E0E-B0A6-193F66CAFA62}">
      <dgm:prSet/>
      <dgm:spPr/>
      <dgm:t>
        <a:bodyPr/>
        <a:lstStyle/>
        <a:p>
          <a:endParaRPr lang="en-US"/>
        </a:p>
      </dgm:t>
    </dgm:pt>
    <dgm:pt modelId="{01A208C0-E847-4E7A-AB4F-6087D9FFC47C}" type="sibTrans" cxnId="{FD13DB7F-3147-4E0E-B0A6-193F66CAFA62}">
      <dgm:prSet/>
      <dgm:spPr/>
      <dgm:t>
        <a:bodyPr/>
        <a:lstStyle/>
        <a:p>
          <a:endParaRPr lang="en-US"/>
        </a:p>
      </dgm:t>
    </dgm:pt>
    <dgm:pt modelId="{E9C6E715-27C4-4074-A29D-7D102B5DE3BC}">
      <dgm:prSet custT="1"/>
      <dgm:spPr>
        <a:ln>
          <a:solidFill>
            <a:srgbClr val="FF0000"/>
          </a:solidFill>
        </a:ln>
      </dgm:spPr>
      <dgm:t>
        <a:bodyPr/>
        <a:lstStyle/>
        <a:p>
          <a:r>
            <a:rPr lang="en-US" sz="1400" b="1" u="sng" dirty="0" smtClean="0">
              <a:latin typeface="Calibri" pitchFamily="34" charset="0"/>
            </a:rPr>
            <a:t>Optimize </a:t>
          </a:r>
          <a:endParaRPr lang="en-US" sz="1100" u="sng" dirty="0">
            <a:latin typeface="Calibri" pitchFamily="34" charset="0"/>
          </a:endParaRPr>
        </a:p>
      </dgm:t>
    </dgm:pt>
    <dgm:pt modelId="{80B82786-2C98-4E59-B0AB-3A5A57529EE3}" type="parTrans" cxnId="{FF90D03C-45D4-48AF-A315-28872D64C380}">
      <dgm:prSet/>
      <dgm:spPr>
        <a:ln>
          <a:solidFill>
            <a:srgbClr val="FF0000"/>
          </a:solidFill>
        </a:ln>
      </dgm:spPr>
      <dgm:t>
        <a:bodyPr/>
        <a:lstStyle/>
        <a:p>
          <a:endParaRPr lang="en-US" dirty="0"/>
        </a:p>
      </dgm:t>
    </dgm:pt>
    <dgm:pt modelId="{177F37DA-EA8A-4EA0-B96C-248239528775}" type="sibTrans" cxnId="{FF90D03C-45D4-48AF-A315-28872D64C380}">
      <dgm:prSet/>
      <dgm:spPr/>
      <dgm:t>
        <a:bodyPr/>
        <a:lstStyle/>
        <a:p>
          <a:endParaRPr lang="en-US"/>
        </a:p>
      </dgm:t>
    </dgm:pt>
    <dgm:pt modelId="{9B5357FA-009E-4F98-AB63-84603E16F0BA}">
      <dgm:prSet custT="1"/>
      <dgm:spPr>
        <a:ln>
          <a:solidFill>
            <a:srgbClr val="FF0000"/>
          </a:solidFill>
        </a:ln>
      </dgm:spPr>
      <dgm:t>
        <a:bodyPr/>
        <a:lstStyle/>
        <a:p>
          <a:r>
            <a:rPr lang="en-US" sz="1100" b="1" dirty="0" smtClean="0">
              <a:latin typeface="Calibri" pitchFamily="34" charset="0"/>
            </a:rPr>
            <a:t>Code Composer Studio:</a:t>
          </a:r>
          <a:r>
            <a:rPr lang="en-US" sz="1100" dirty="0" smtClean="0">
              <a:latin typeface="Calibri" pitchFamily="34" charset="0"/>
            </a:rPr>
            <a:t> Integrated profiling and trace tools </a:t>
          </a:r>
          <a:endParaRPr lang="en-US" sz="1100" dirty="0">
            <a:latin typeface="Calibri" pitchFamily="34" charset="0"/>
          </a:endParaRPr>
        </a:p>
      </dgm:t>
    </dgm:pt>
    <dgm:pt modelId="{0048AE41-C8DF-4343-85ED-B91936452048}" type="parTrans" cxnId="{07E94708-5BD9-41F6-9CC7-6E8960FC6D62}">
      <dgm:prSet/>
      <dgm:spPr/>
      <dgm:t>
        <a:bodyPr/>
        <a:lstStyle/>
        <a:p>
          <a:endParaRPr lang="en-US"/>
        </a:p>
      </dgm:t>
    </dgm:pt>
    <dgm:pt modelId="{F5CD43A8-E2AC-4F10-91F1-456BA4EB0171}" type="sibTrans" cxnId="{07E94708-5BD9-41F6-9CC7-6E8960FC6D62}">
      <dgm:prSet/>
      <dgm:spPr/>
      <dgm:t>
        <a:bodyPr/>
        <a:lstStyle/>
        <a:p>
          <a:endParaRPr lang="en-US"/>
        </a:p>
      </dgm:t>
    </dgm:pt>
    <dgm:pt modelId="{8E0F8D39-8F4A-4BB3-AC1B-973C42E0F435}">
      <dgm:prSet custT="1"/>
      <dgm:spPr>
        <a:ln>
          <a:solidFill>
            <a:srgbClr val="FF0000"/>
          </a:solidFill>
        </a:ln>
      </dgm:spPr>
      <dgm:t>
        <a:bodyPr/>
        <a:lstStyle/>
        <a:p>
          <a:r>
            <a:rPr lang="en-US" sz="1100" b="1" dirty="0" smtClean="0">
              <a:latin typeface="Calibri" pitchFamily="34" charset="0"/>
            </a:rPr>
            <a:t>On Target: </a:t>
          </a:r>
          <a:r>
            <a:rPr lang="en-US" sz="1100" dirty="0" smtClean="0">
              <a:latin typeface="Calibri" pitchFamily="34" charset="0"/>
            </a:rPr>
            <a:t>O-Profile, Gcov, Gprof, GDB Trace Points</a:t>
          </a:r>
          <a:endParaRPr lang="en-US" sz="1100" dirty="0">
            <a:latin typeface="Calibri" pitchFamily="34" charset="0"/>
          </a:endParaRPr>
        </a:p>
      </dgm:t>
    </dgm:pt>
    <dgm:pt modelId="{957ECE95-02BC-49DE-AB13-970CF4BD60C6}" type="parTrans" cxnId="{BBCBA7D9-4D91-46C7-9FA7-2A9D456E4A21}">
      <dgm:prSet/>
      <dgm:spPr/>
      <dgm:t>
        <a:bodyPr/>
        <a:lstStyle/>
        <a:p>
          <a:endParaRPr lang="en-US"/>
        </a:p>
      </dgm:t>
    </dgm:pt>
    <dgm:pt modelId="{365E8D12-5065-4F43-9A2C-AFF7EC1E77A4}" type="sibTrans" cxnId="{BBCBA7D9-4D91-46C7-9FA7-2A9D456E4A21}">
      <dgm:prSet/>
      <dgm:spPr/>
      <dgm:t>
        <a:bodyPr/>
        <a:lstStyle/>
        <a:p>
          <a:endParaRPr lang="en-US"/>
        </a:p>
      </dgm:t>
    </dgm:pt>
    <dgm:pt modelId="{DCDBCDF8-EACA-43C0-BA35-5278FB25CBA4}">
      <dgm:prSet custT="1"/>
      <dgm:spPr>
        <a:solidFill>
          <a:srgbClr val="FF0000"/>
        </a:solidFill>
      </dgm:spPr>
      <dgm:t>
        <a:bodyPr/>
        <a:lstStyle/>
        <a:p>
          <a:r>
            <a:rPr lang="en-US" sz="1800" b="1" dirty="0" smtClean="0">
              <a:latin typeface="Calibri" pitchFamily="34" charset="0"/>
            </a:rPr>
            <a:t>Linux Platform Software </a:t>
          </a:r>
          <a:endParaRPr lang="en-US" sz="1800" dirty="0">
            <a:latin typeface="Calibri" pitchFamily="34" charset="0"/>
          </a:endParaRPr>
        </a:p>
      </dgm:t>
    </dgm:pt>
    <dgm:pt modelId="{53D53D92-7883-4DC2-BD84-42CF90D1FB81}" type="parTrans" cxnId="{7F27CD29-95B9-4A0D-9802-2B60E1305B4D}">
      <dgm:prSet/>
      <dgm:spPr/>
      <dgm:t>
        <a:bodyPr/>
        <a:lstStyle/>
        <a:p>
          <a:endParaRPr lang="en-US"/>
        </a:p>
      </dgm:t>
    </dgm:pt>
    <dgm:pt modelId="{3A886E30-53A6-40EA-8D62-75FFDF4B191C}" type="sibTrans" cxnId="{7F27CD29-95B9-4A0D-9802-2B60E1305B4D}">
      <dgm:prSet/>
      <dgm:spPr/>
      <dgm:t>
        <a:bodyPr/>
        <a:lstStyle/>
        <a:p>
          <a:endParaRPr lang="en-US"/>
        </a:p>
      </dgm:t>
    </dgm:pt>
    <dgm:pt modelId="{A3473645-05C4-44AF-9B04-8934EA323C04}">
      <dgm:prSet custT="1"/>
      <dgm:spPr>
        <a:ln>
          <a:solidFill>
            <a:srgbClr val="FF0000"/>
          </a:solidFill>
        </a:ln>
      </dgm:spPr>
      <dgm:t>
        <a:bodyPr/>
        <a:lstStyle/>
        <a:p>
          <a:r>
            <a:rPr lang="en-US" sz="1400" b="1" u="sng" dirty="0" smtClean="0">
              <a:latin typeface="Calibri" pitchFamily="34" charset="0"/>
            </a:rPr>
            <a:t>Boot </a:t>
          </a:r>
          <a:endParaRPr lang="en-US" sz="1100" u="sng" dirty="0">
            <a:latin typeface="Calibri" pitchFamily="34" charset="0"/>
          </a:endParaRPr>
        </a:p>
      </dgm:t>
    </dgm:pt>
    <dgm:pt modelId="{7F13D35F-00DD-42DB-AD89-9B1D09C8D245}" type="parTrans" cxnId="{DB794001-36A9-4C9F-9208-1D168F16461F}">
      <dgm:prSet/>
      <dgm:spPr>
        <a:ln>
          <a:solidFill>
            <a:srgbClr val="FF0000"/>
          </a:solidFill>
        </a:ln>
      </dgm:spPr>
      <dgm:t>
        <a:bodyPr/>
        <a:lstStyle/>
        <a:p>
          <a:endParaRPr lang="en-US" dirty="0"/>
        </a:p>
      </dgm:t>
    </dgm:pt>
    <dgm:pt modelId="{0C55ECBD-A7A6-4AE8-9420-1C984BE12BD0}" type="sibTrans" cxnId="{DB794001-36A9-4C9F-9208-1D168F16461F}">
      <dgm:prSet/>
      <dgm:spPr/>
      <dgm:t>
        <a:bodyPr/>
        <a:lstStyle/>
        <a:p>
          <a:endParaRPr lang="en-US"/>
        </a:p>
      </dgm:t>
    </dgm:pt>
    <dgm:pt modelId="{245A17BF-8D49-4291-AE59-C2C72A895D33}">
      <dgm:prSet custT="1"/>
      <dgm:spPr>
        <a:ln>
          <a:solidFill>
            <a:srgbClr val="FF0000"/>
          </a:solidFill>
        </a:ln>
      </dgm:spPr>
      <dgm:t>
        <a:bodyPr/>
        <a:lstStyle/>
        <a:p>
          <a:r>
            <a:rPr lang="en-US" sz="1100" dirty="0" smtClean="0">
              <a:latin typeface="Calibri" pitchFamily="34" charset="0"/>
            </a:rPr>
            <a:t>U-Boot(/SPL) Support </a:t>
          </a:r>
          <a:endParaRPr lang="en-US" sz="1100" dirty="0">
            <a:latin typeface="Calibri" pitchFamily="34" charset="0"/>
          </a:endParaRPr>
        </a:p>
      </dgm:t>
    </dgm:pt>
    <dgm:pt modelId="{EA57A6C8-E43A-4148-81E4-A8CD5E6C5C50}" type="parTrans" cxnId="{BBCB796A-E174-4D2C-B162-6407562B9544}">
      <dgm:prSet/>
      <dgm:spPr/>
      <dgm:t>
        <a:bodyPr/>
        <a:lstStyle/>
        <a:p>
          <a:endParaRPr lang="en-US"/>
        </a:p>
      </dgm:t>
    </dgm:pt>
    <dgm:pt modelId="{8EDBFCFD-0AE3-489C-BAF5-2E4F432B0B25}" type="sibTrans" cxnId="{BBCB796A-E174-4D2C-B162-6407562B9544}">
      <dgm:prSet/>
      <dgm:spPr/>
      <dgm:t>
        <a:bodyPr/>
        <a:lstStyle/>
        <a:p>
          <a:endParaRPr lang="en-US"/>
        </a:p>
      </dgm:t>
    </dgm:pt>
    <dgm:pt modelId="{254E5D1F-543E-432B-BB39-837B104FFF95}">
      <dgm:prSet custT="1"/>
      <dgm:spPr>
        <a:ln>
          <a:solidFill>
            <a:srgbClr val="FF0000"/>
          </a:solidFill>
        </a:ln>
      </dgm:spPr>
      <dgm:t>
        <a:bodyPr/>
        <a:lstStyle/>
        <a:p>
          <a:r>
            <a:rPr lang="en-US" sz="1100" dirty="0" smtClean="0">
              <a:latin typeface="Calibri" pitchFamily="34" charset="0"/>
            </a:rPr>
            <a:t>Boot Modes (SPI, NAND, …) </a:t>
          </a:r>
          <a:endParaRPr lang="en-US" sz="1100" dirty="0">
            <a:latin typeface="Calibri" pitchFamily="34" charset="0"/>
          </a:endParaRPr>
        </a:p>
      </dgm:t>
    </dgm:pt>
    <dgm:pt modelId="{EE811957-31E9-4AB1-9401-E74F3B618FAA}" type="parTrans" cxnId="{F96FFA29-A628-4735-8763-8406BE4F5BAE}">
      <dgm:prSet/>
      <dgm:spPr/>
      <dgm:t>
        <a:bodyPr/>
        <a:lstStyle/>
        <a:p>
          <a:endParaRPr lang="en-US"/>
        </a:p>
      </dgm:t>
    </dgm:pt>
    <dgm:pt modelId="{036D8D2A-12A8-4CA9-966D-6074D3CADB91}" type="sibTrans" cxnId="{F96FFA29-A628-4735-8763-8406BE4F5BAE}">
      <dgm:prSet/>
      <dgm:spPr/>
      <dgm:t>
        <a:bodyPr/>
        <a:lstStyle/>
        <a:p>
          <a:endParaRPr lang="en-US"/>
        </a:p>
      </dgm:t>
    </dgm:pt>
    <dgm:pt modelId="{152C6D08-6901-47E4-9E98-943EB2143F52}">
      <dgm:prSet custT="1"/>
      <dgm:spPr>
        <a:ln>
          <a:solidFill>
            <a:srgbClr val="FF0000"/>
          </a:solidFill>
        </a:ln>
      </dgm:spPr>
      <dgm:t>
        <a:bodyPr/>
        <a:lstStyle/>
        <a:p>
          <a:r>
            <a:rPr lang="en-US" sz="1100" dirty="0" smtClean="0">
              <a:latin typeface="Calibri" pitchFamily="34" charset="0"/>
            </a:rPr>
            <a:t>Network boot</a:t>
          </a:r>
          <a:endParaRPr lang="en-US" sz="1100" dirty="0">
            <a:latin typeface="Calibri" pitchFamily="34" charset="0"/>
          </a:endParaRPr>
        </a:p>
      </dgm:t>
    </dgm:pt>
    <dgm:pt modelId="{8361CAA0-35E8-45C5-BABC-930048FB4880}" type="parTrans" cxnId="{77E48BD8-FA1A-4A78-994F-DC19EDA87B43}">
      <dgm:prSet/>
      <dgm:spPr/>
      <dgm:t>
        <a:bodyPr/>
        <a:lstStyle/>
        <a:p>
          <a:endParaRPr lang="en-US"/>
        </a:p>
      </dgm:t>
    </dgm:pt>
    <dgm:pt modelId="{104DAACB-1310-4747-A273-C354EBC5ECEC}" type="sibTrans" cxnId="{77E48BD8-FA1A-4A78-994F-DC19EDA87B43}">
      <dgm:prSet/>
      <dgm:spPr/>
      <dgm:t>
        <a:bodyPr/>
        <a:lstStyle/>
        <a:p>
          <a:endParaRPr lang="en-US"/>
        </a:p>
      </dgm:t>
    </dgm:pt>
    <dgm:pt modelId="{5B7D93E4-645E-442A-BB71-F3A6AF9FD90A}">
      <dgm:prSet custT="1"/>
      <dgm:spPr>
        <a:ln>
          <a:solidFill>
            <a:srgbClr val="FF0000"/>
          </a:solidFill>
        </a:ln>
      </dgm:spPr>
      <dgm:t>
        <a:bodyPr/>
        <a:lstStyle/>
        <a:p>
          <a:r>
            <a:rPr lang="en-US" sz="1400" b="1" u="sng" dirty="0" smtClean="0">
              <a:latin typeface="Calibri" pitchFamily="34" charset="0"/>
            </a:rPr>
            <a:t>Kernel </a:t>
          </a:r>
          <a:endParaRPr lang="en-US" sz="1100" u="sng" dirty="0">
            <a:latin typeface="Calibri" pitchFamily="34" charset="0"/>
          </a:endParaRPr>
        </a:p>
      </dgm:t>
    </dgm:pt>
    <dgm:pt modelId="{6593B87D-4505-41F3-B2B5-EDB068C6A624}" type="parTrans" cxnId="{51F2D421-5BA5-41AE-8C41-CBA967D9D163}">
      <dgm:prSet/>
      <dgm:spPr>
        <a:ln>
          <a:solidFill>
            <a:srgbClr val="FF0000"/>
          </a:solidFill>
        </a:ln>
      </dgm:spPr>
      <dgm:t>
        <a:bodyPr/>
        <a:lstStyle/>
        <a:p>
          <a:endParaRPr lang="en-US" dirty="0"/>
        </a:p>
      </dgm:t>
    </dgm:pt>
    <dgm:pt modelId="{05BBD46E-C084-4F08-A28C-DB4CA53BC76A}" type="sibTrans" cxnId="{51F2D421-5BA5-41AE-8C41-CBA967D9D163}">
      <dgm:prSet/>
      <dgm:spPr/>
      <dgm:t>
        <a:bodyPr/>
        <a:lstStyle/>
        <a:p>
          <a:endParaRPr lang="en-US"/>
        </a:p>
      </dgm:t>
    </dgm:pt>
    <dgm:pt modelId="{236603AF-9489-4798-B88B-1D6BDBC97307}">
      <dgm:prSet custT="1"/>
      <dgm:spPr>
        <a:ln>
          <a:solidFill>
            <a:srgbClr val="FF0000"/>
          </a:solidFill>
        </a:ln>
      </dgm:spPr>
      <dgm:t>
        <a:bodyPr/>
        <a:lstStyle/>
        <a:p>
          <a:r>
            <a:rPr lang="en-US" sz="1100" dirty="0" smtClean="0">
              <a:latin typeface="Calibri" pitchFamily="34" charset="0"/>
            </a:rPr>
            <a:t>Linux 3.6+, to be upstreamed</a:t>
          </a:r>
          <a:endParaRPr lang="en-US" sz="1100" dirty="0">
            <a:latin typeface="Calibri" pitchFamily="34" charset="0"/>
          </a:endParaRPr>
        </a:p>
      </dgm:t>
    </dgm:pt>
    <dgm:pt modelId="{A552C4A9-F284-4299-8811-FE62F9E7A5F0}" type="parTrans" cxnId="{31D6EC83-01CC-4CC5-A734-A1F7EC562B2E}">
      <dgm:prSet/>
      <dgm:spPr/>
      <dgm:t>
        <a:bodyPr/>
        <a:lstStyle/>
        <a:p>
          <a:endParaRPr lang="en-US"/>
        </a:p>
      </dgm:t>
    </dgm:pt>
    <dgm:pt modelId="{01DC4520-54BF-4150-BF00-574B7422CBDF}" type="sibTrans" cxnId="{31D6EC83-01CC-4CC5-A734-A1F7EC562B2E}">
      <dgm:prSet/>
      <dgm:spPr/>
      <dgm:t>
        <a:bodyPr/>
        <a:lstStyle/>
        <a:p>
          <a:endParaRPr lang="en-US"/>
        </a:p>
      </dgm:t>
    </dgm:pt>
    <dgm:pt modelId="{AD81B9BE-2C85-4DA8-B098-169E3E0C3FAE}">
      <dgm:prSet custT="1"/>
      <dgm:spPr>
        <a:ln>
          <a:solidFill>
            <a:srgbClr val="FF0000"/>
          </a:solidFill>
        </a:ln>
      </dgm:spPr>
      <dgm:t>
        <a:bodyPr/>
        <a:lstStyle/>
        <a:p>
          <a:r>
            <a:rPr lang="en-US" sz="1400" b="1" u="sng" dirty="0" smtClean="0">
              <a:latin typeface="Calibri" pitchFamily="34" charset="0"/>
            </a:rPr>
            <a:t>Distribution </a:t>
          </a:r>
          <a:endParaRPr lang="en-US" sz="1100" u="sng" dirty="0">
            <a:latin typeface="Calibri" pitchFamily="34" charset="0"/>
          </a:endParaRPr>
        </a:p>
      </dgm:t>
    </dgm:pt>
    <dgm:pt modelId="{E2999BFE-9E42-4CD8-9B31-213CC93F46B8}" type="parTrans" cxnId="{06EFE084-F9C9-4912-AFEE-ECB7A93F61D8}">
      <dgm:prSet/>
      <dgm:spPr>
        <a:ln>
          <a:solidFill>
            <a:srgbClr val="FF0000"/>
          </a:solidFill>
        </a:ln>
      </dgm:spPr>
      <dgm:t>
        <a:bodyPr/>
        <a:lstStyle/>
        <a:p>
          <a:endParaRPr lang="en-US" dirty="0"/>
        </a:p>
      </dgm:t>
    </dgm:pt>
    <dgm:pt modelId="{9D475021-01B8-4F38-99CA-B6E9C034843F}" type="sibTrans" cxnId="{06EFE084-F9C9-4912-AFEE-ECB7A93F61D8}">
      <dgm:prSet/>
      <dgm:spPr/>
      <dgm:t>
        <a:bodyPr/>
        <a:lstStyle/>
        <a:p>
          <a:endParaRPr lang="en-US"/>
        </a:p>
      </dgm:t>
    </dgm:pt>
    <dgm:pt modelId="{29CB028C-EDD3-417E-AE13-1D5ACD3FBED2}">
      <dgm:prSet custT="1"/>
      <dgm:spPr>
        <a:ln>
          <a:solidFill>
            <a:srgbClr val="FF0000"/>
          </a:solidFill>
        </a:ln>
      </dgm:spPr>
      <dgm:t>
        <a:bodyPr/>
        <a:lstStyle/>
        <a:p>
          <a:r>
            <a:rPr lang="en-US" sz="1100" b="1" dirty="0" smtClean="0">
              <a:latin typeface="Calibri" pitchFamily="34" charset="0"/>
            </a:rPr>
            <a:t>Arago:</a:t>
          </a:r>
          <a:endParaRPr lang="en-US" sz="1100" dirty="0">
            <a:latin typeface="Calibri" pitchFamily="34" charset="0"/>
          </a:endParaRPr>
        </a:p>
      </dgm:t>
    </dgm:pt>
    <dgm:pt modelId="{CE132D57-3E81-4B34-9FE9-068A78F3F8BB}" type="parTrans" cxnId="{679309FE-6985-4FDF-9EC4-5DE65615C8C8}">
      <dgm:prSet/>
      <dgm:spPr/>
      <dgm:t>
        <a:bodyPr/>
        <a:lstStyle/>
        <a:p>
          <a:endParaRPr lang="en-US"/>
        </a:p>
      </dgm:t>
    </dgm:pt>
    <dgm:pt modelId="{BA023046-105F-4CD5-A4ED-795F9E76535A}" type="sibTrans" cxnId="{679309FE-6985-4FDF-9EC4-5DE65615C8C8}">
      <dgm:prSet/>
      <dgm:spPr/>
      <dgm:t>
        <a:bodyPr/>
        <a:lstStyle/>
        <a:p>
          <a:endParaRPr lang="en-US"/>
        </a:p>
      </dgm:t>
    </dgm:pt>
    <dgm:pt modelId="{14811EF0-27F9-43DA-8CF7-D0B4253E15D0}">
      <dgm:prSet custT="1"/>
      <dgm:spPr>
        <a:solidFill>
          <a:srgbClr val="FF0000"/>
        </a:solidFill>
      </dgm:spPr>
      <dgm:t>
        <a:bodyPr/>
        <a:lstStyle/>
        <a:p>
          <a:r>
            <a:rPr lang="en-US" sz="1800" b="1" dirty="0" smtClean="0">
              <a:latin typeface="Calibri" pitchFamily="34" charset="0"/>
            </a:rPr>
            <a:t>Target Applications</a:t>
          </a:r>
          <a:endParaRPr lang="en-US" sz="1800" dirty="0">
            <a:latin typeface="Calibri" pitchFamily="34" charset="0"/>
          </a:endParaRPr>
        </a:p>
      </dgm:t>
    </dgm:pt>
    <dgm:pt modelId="{17AB2249-33DF-4146-8FA9-C2079F9F1EB7}" type="parTrans" cxnId="{CDE9CE00-75F7-4B32-9967-B02B71B7F969}">
      <dgm:prSet/>
      <dgm:spPr/>
      <dgm:t>
        <a:bodyPr/>
        <a:lstStyle/>
        <a:p>
          <a:endParaRPr lang="en-US"/>
        </a:p>
      </dgm:t>
    </dgm:pt>
    <dgm:pt modelId="{912F3D27-8D70-40B1-AB44-4D6BB6DFAEA3}" type="sibTrans" cxnId="{CDE9CE00-75F7-4B32-9967-B02B71B7F969}">
      <dgm:prSet/>
      <dgm:spPr/>
      <dgm:t>
        <a:bodyPr/>
        <a:lstStyle/>
        <a:p>
          <a:endParaRPr lang="en-US"/>
        </a:p>
      </dgm:t>
    </dgm:pt>
    <dgm:pt modelId="{51E6E17A-92A5-4908-9C14-0A1339418FEA}">
      <dgm:prSet custT="1"/>
      <dgm:spPr>
        <a:ln>
          <a:solidFill>
            <a:srgbClr val="FF0000"/>
          </a:solidFill>
        </a:ln>
      </dgm:spPr>
      <dgm:t>
        <a:bodyPr/>
        <a:lstStyle/>
        <a:p>
          <a:r>
            <a:rPr lang="en-US" sz="1400" b="1" u="sng" dirty="0" smtClean="0">
              <a:latin typeface="Calibri" pitchFamily="34" charset="0"/>
            </a:rPr>
            <a:t>Packet Processing</a:t>
          </a:r>
        </a:p>
      </dgm:t>
    </dgm:pt>
    <dgm:pt modelId="{546D426D-BAA1-402A-9D3E-FBCB5CED53A6}" type="parTrans" cxnId="{6C8A1433-8934-4B22-A3AB-8A64D57B4D7C}">
      <dgm:prSet/>
      <dgm:spPr>
        <a:ln>
          <a:solidFill>
            <a:srgbClr val="FF0000"/>
          </a:solidFill>
        </a:ln>
      </dgm:spPr>
      <dgm:t>
        <a:bodyPr/>
        <a:lstStyle/>
        <a:p>
          <a:endParaRPr lang="en-US" dirty="0"/>
        </a:p>
      </dgm:t>
    </dgm:pt>
    <dgm:pt modelId="{D5B4D778-81DE-4E76-AFD4-41A35802E815}" type="sibTrans" cxnId="{6C8A1433-8934-4B22-A3AB-8A64D57B4D7C}">
      <dgm:prSet/>
      <dgm:spPr/>
      <dgm:t>
        <a:bodyPr/>
        <a:lstStyle/>
        <a:p>
          <a:endParaRPr lang="en-US"/>
        </a:p>
      </dgm:t>
    </dgm:pt>
    <dgm:pt modelId="{A3D19ACB-F0EF-4DF6-91BE-624C405BA7AF}">
      <dgm:prSet custT="1"/>
      <dgm:spPr>
        <a:ln>
          <a:solidFill>
            <a:srgbClr val="FF0000"/>
          </a:solidFill>
        </a:ln>
      </dgm:spPr>
      <dgm:t>
        <a:bodyPr/>
        <a:lstStyle/>
        <a:p>
          <a:r>
            <a:rPr lang="en-US" sz="1400" b="1" u="sng" dirty="0" smtClean="0">
              <a:latin typeface="Calibri" pitchFamily="34" charset="0"/>
            </a:rPr>
            <a:t>Datacenter/Enterprise</a:t>
          </a:r>
        </a:p>
      </dgm:t>
    </dgm:pt>
    <dgm:pt modelId="{CB12746B-7FD4-4835-A38E-B148126BB832}" type="parTrans" cxnId="{02EC2780-7ABD-4AC8-9BFB-3D154B94FA44}">
      <dgm:prSet/>
      <dgm:spPr>
        <a:ln>
          <a:solidFill>
            <a:srgbClr val="FF0000"/>
          </a:solidFill>
        </a:ln>
      </dgm:spPr>
      <dgm:t>
        <a:bodyPr/>
        <a:lstStyle/>
        <a:p>
          <a:endParaRPr lang="en-US" dirty="0"/>
        </a:p>
      </dgm:t>
    </dgm:pt>
    <dgm:pt modelId="{8AD3988E-52D0-4868-87FB-95B4B2F96C9A}" type="sibTrans" cxnId="{02EC2780-7ABD-4AC8-9BFB-3D154B94FA44}">
      <dgm:prSet/>
      <dgm:spPr/>
      <dgm:t>
        <a:bodyPr/>
        <a:lstStyle/>
        <a:p>
          <a:endParaRPr lang="en-US"/>
        </a:p>
      </dgm:t>
    </dgm:pt>
    <dgm:pt modelId="{1458E971-7B40-4AFF-85EF-7B5B25D3186A}">
      <dgm:prSet custT="1"/>
      <dgm:spPr>
        <a:ln>
          <a:solidFill>
            <a:srgbClr val="FF0000"/>
          </a:solidFill>
        </a:ln>
      </dgm:spPr>
      <dgm:t>
        <a:bodyPr/>
        <a:lstStyle/>
        <a:p>
          <a:r>
            <a:rPr lang="en-US" sz="1100" dirty="0" smtClean="0">
              <a:latin typeface="Calibri" pitchFamily="34" charset="0"/>
            </a:rPr>
            <a:t>SMP Support, Full set of drivers</a:t>
          </a:r>
          <a:endParaRPr lang="en-US" sz="1100" dirty="0">
            <a:latin typeface="Calibri" pitchFamily="34" charset="0"/>
          </a:endParaRPr>
        </a:p>
      </dgm:t>
    </dgm:pt>
    <dgm:pt modelId="{471F738F-EC6C-4508-99E9-466DE2097952}" type="parTrans" cxnId="{EC4D452D-EECB-44DE-BCEA-5FA8A8E4AC8F}">
      <dgm:prSet/>
      <dgm:spPr/>
      <dgm:t>
        <a:bodyPr/>
        <a:lstStyle/>
        <a:p>
          <a:endParaRPr lang="en-US"/>
        </a:p>
      </dgm:t>
    </dgm:pt>
    <dgm:pt modelId="{55CA0391-FC7D-4F18-848A-0435406749EC}" type="sibTrans" cxnId="{EC4D452D-EECB-44DE-BCEA-5FA8A8E4AC8F}">
      <dgm:prSet/>
      <dgm:spPr/>
      <dgm:t>
        <a:bodyPr/>
        <a:lstStyle/>
        <a:p>
          <a:endParaRPr lang="en-US"/>
        </a:p>
      </dgm:t>
    </dgm:pt>
    <dgm:pt modelId="{DB4AA95D-1F72-4BDE-AC3C-D00DF4132433}">
      <dgm:prSet custT="1"/>
      <dgm:spPr>
        <a:ln>
          <a:solidFill>
            <a:srgbClr val="FF0000"/>
          </a:solidFill>
        </a:ln>
      </dgm:spPr>
      <dgm:t>
        <a:bodyPr/>
        <a:lstStyle/>
        <a:p>
          <a:r>
            <a:rPr lang="en-US" sz="1100" dirty="0" smtClean="0">
              <a:latin typeface="Calibri" pitchFamily="34" charset="0"/>
            </a:rPr>
            <a:t>Community aligned, Unified kernel</a:t>
          </a:r>
          <a:endParaRPr lang="en-US" sz="1100" dirty="0">
            <a:latin typeface="Calibri" pitchFamily="34" charset="0"/>
          </a:endParaRPr>
        </a:p>
      </dgm:t>
    </dgm:pt>
    <dgm:pt modelId="{CA7E4FCC-6EE4-4E13-9353-AB8DD9BC98E7}" type="parTrans" cxnId="{F6664AE8-4115-4E00-970F-8390A396893C}">
      <dgm:prSet/>
      <dgm:spPr/>
      <dgm:t>
        <a:bodyPr/>
        <a:lstStyle/>
        <a:p>
          <a:endParaRPr lang="en-US"/>
        </a:p>
      </dgm:t>
    </dgm:pt>
    <dgm:pt modelId="{15A977AF-6ACF-46C5-BF6C-2EEE544C665E}" type="sibTrans" cxnId="{F6664AE8-4115-4E00-970F-8390A396893C}">
      <dgm:prSet/>
      <dgm:spPr/>
      <dgm:t>
        <a:bodyPr/>
        <a:lstStyle/>
        <a:p>
          <a:endParaRPr lang="en-US"/>
        </a:p>
      </dgm:t>
    </dgm:pt>
    <dgm:pt modelId="{7FCC2623-C1EB-41A3-AD39-89CE76235AF3}">
      <dgm:prSet custT="1"/>
      <dgm:spPr>
        <a:ln>
          <a:solidFill>
            <a:srgbClr val="FF0000"/>
          </a:solidFill>
        </a:ln>
      </dgm:spPr>
      <dgm:t>
        <a:bodyPr/>
        <a:lstStyle/>
        <a:p>
          <a:r>
            <a:rPr lang="en-US" sz="1100" dirty="0" smtClean="0">
              <a:latin typeface="Calibri" pitchFamily="34" charset="0"/>
            </a:rPr>
            <a:t> 6WINDGate</a:t>
          </a:r>
          <a:endParaRPr lang="en-US" sz="1100" dirty="0">
            <a:latin typeface="Calibri" pitchFamily="34" charset="0"/>
          </a:endParaRPr>
        </a:p>
      </dgm:t>
    </dgm:pt>
    <dgm:pt modelId="{24ABF39F-632D-461A-AC1B-48DEBB91D387}" type="parTrans" cxnId="{6A032D16-9725-462F-860A-5A8B7E689311}">
      <dgm:prSet/>
      <dgm:spPr/>
      <dgm:t>
        <a:bodyPr/>
        <a:lstStyle/>
        <a:p>
          <a:endParaRPr lang="en-US"/>
        </a:p>
      </dgm:t>
    </dgm:pt>
    <dgm:pt modelId="{A09028CD-39DC-4464-A065-3D296D8B7AC4}" type="sibTrans" cxnId="{6A032D16-9725-462F-860A-5A8B7E689311}">
      <dgm:prSet/>
      <dgm:spPr/>
      <dgm:t>
        <a:bodyPr/>
        <a:lstStyle/>
        <a:p>
          <a:endParaRPr lang="en-US"/>
        </a:p>
      </dgm:t>
    </dgm:pt>
    <dgm:pt modelId="{DFCB9C38-3FAD-42D0-90D2-A45E9E3ABC78}">
      <dgm:prSet custT="1"/>
      <dgm:spPr>
        <a:ln>
          <a:solidFill>
            <a:srgbClr val="FF0000"/>
          </a:solidFill>
        </a:ln>
      </dgm:spPr>
      <dgm:t>
        <a:bodyPr/>
        <a:lstStyle/>
        <a:p>
          <a:r>
            <a:rPr lang="en-US" sz="1400" b="1" u="sng" dirty="0" smtClean="0">
              <a:latin typeface="Calibri" pitchFamily="34" charset="0"/>
            </a:rPr>
            <a:t>Multimedia/HPC</a:t>
          </a:r>
        </a:p>
      </dgm:t>
    </dgm:pt>
    <dgm:pt modelId="{46CDD98F-43A1-47FF-9A51-173931913FF4}" type="sibTrans" cxnId="{EDA7151B-58D9-4EDA-884F-339D5F5E931A}">
      <dgm:prSet/>
      <dgm:spPr/>
      <dgm:t>
        <a:bodyPr/>
        <a:lstStyle/>
        <a:p>
          <a:endParaRPr lang="en-US"/>
        </a:p>
      </dgm:t>
    </dgm:pt>
    <dgm:pt modelId="{5BEB5990-B147-4442-8FB4-7C041A99F896}" type="parTrans" cxnId="{EDA7151B-58D9-4EDA-884F-339D5F5E931A}">
      <dgm:prSet/>
      <dgm:spPr>
        <a:ln>
          <a:solidFill>
            <a:srgbClr val="FF0000"/>
          </a:solidFill>
        </a:ln>
      </dgm:spPr>
      <dgm:t>
        <a:bodyPr/>
        <a:lstStyle/>
        <a:p>
          <a:endParaRPr lang="en-US" dirty="0"/>
        </a:p>
      </dgm:t>
    </dgm:pt>
    <dgm:pt modelId="{ED1539AE-0CEA-48EE-A780-4D8CEFBE3D10}">
      <dgm:prSet custT="1"/>
      <dgm:spPr>
        <a:ln>
          <a:solidFill>
            <a:srgbClr val="FF0000"/>
          </a:solidFill>
        </a:ln>
      </dgm:spPr>
      <dgm:t>
        <a:bodyPr/>
        <a:lstStyle/>
        <a:p>
          <a:r>
            <a:rPr lang="en-US" sz="1100" dirty="0" smtClean="0">
              <a:latin typeface="Calibri" pitchFamily="34" charset="0"/>
            </a:rPr>
            <a:t> VDI</a:t>
          </a:r>
          <a:endParaRPr lang="en-US" sz="1100" dirty="0">
            <a:latin typeface="Calibri" pitchFamily="34" charset="0"/>
          </a:endParaRPr>
        </a:p>
      </dgm:t>
    </dgm:pt>
    <dgm:pt modelId="{BCA970EF-ED62-4E10-B67E-199AA89F03C0}" type="parTrans" cxnId="{8C846E1F-3F77-44FD-94C3-962CAF3C8073}">
      <dgm:prSet/>
      <dgm:spPr/>
      <dgm:t>
        <a:bodyPr/>
        <a:lstStyle/>
        <a:p>
          <a:endParaRPr lang="en-US"/>
        </a:p>
      </dgm:t>
    </dgm:pt>
    <dgm:pt modelId="{0A42A9E9-A971-4369-B95F-7B26E8F8A43E}" type="sibTrans" cxnId="{8C846E1F-3F77-44FD-94C3-962CAF3C8073}">
      <dgm:prSet/>
      <dgm:spPr/>
      <dgm:t>
        <a:bodyPr/>
        <a:lstStyle/>
        <a:p>
          <a:endParaRPr lang="en-US"/>
        </a:p>
      </dgm:t>
    </dgm:pt>
    <dgm:pt modelId="{9C0346DE-B6E8-484F-BA3B-A697982A514C}">
      <dgm:prSet custT="1"/>
      <dgm:spPr>
        <a:ln>
          <a:solidFill>
            <a:srgbClr val="FF0000"/>
          </a:solidFill>
        </a:ln>
      </dgm:spPr>
      <dgm:t>
        <a:bodyPr/>
        <a:lstStyle/>
        <a:p>
          <a:r>
            <a:rPr lang="en-US" sz="1100" dirty="0" smtClean="0">
              <a:latin typeface="Calibri" pitchFamily="34" charset="0"/>
            </a:rPr>
            <a:t> Video transcode</a:t>
          </a:r>
          <a:endParaRPr lang="en-US" sz="1100" dirty="0">
            <a:latin typeface="Calibri" pitchFamily="34" charset="0"/>
          </a:endParaRPr>
        </a:p>
      </dgm:t>
    </dgm:pt>
    <dgm:pt modelId="{A1D948D5-9F59-4BAE-A49B-D344DF865BA6}" type="parTrans" cxnId="{111111DE-0D8B-4C83-8692-88D465640904}">
      <dgm:prSet/>
      <dgm:spPr/>
      <dgm:t>
        <a:bodyPr/>
        <a:lstStyle/>
        <a:p>
          <a:endParaRPr lang="en-US"/>
        </a:p>
      </dgm:t>
    </dgm:pt>
    <dgm:pt modelId="{2CEB532F-1F6C-44C0-B066-7AE9F4D92C8C}" type="sibTrans" cxnId="{111111DE-0D8B-4C83-8692-88D465640904}">
      <dgm:prSet/>
      <dgm:spPr/>
      <dgm:t>
        <a:bodyPr/>
        <a:lstStyle/>
        <a:p>
          <a:endParaRPr lang="en-US"/>
        </a:p>
      </dgm:t>
    </dgm:pt>
    <dgm:pt modelId="{A3A58282-E3E3-4A3C-899B-7B298069EA90}">
      <dgm:prSet custT="1"/>
      <dgm:spPr>
        <a:ln>
          <a:solidFill>
            <a:srgbClr val="FF0000"/>
          </a:solidFill>
        </a:ln>
      </dgm:spPr>
      <dgm:t>
        <a:bodyPr/>
        <a:lstStyle/>
        <a:p>
          <a:r>
            <a:rPr lang="en-US" sz="1100" dirty="0" smtClean="0">
              <a:latin typeface="Calibri" pitchFamily="34" charset="0"/>
            </a:rPr>
            <a:t> Many node cluster</a:t>
          </a:r>
          <a:endParaRPr lang="en-US" sz="1100" dirty="0">
            <a:latin typeface="Calibri" pitchFamily="34" charset="0"/>
          </a:endParaRPr>
        </a:p>
      </dgm:t>
    </dgm:pt>
    <dgm:pt modelId="{DE28BAD5-CD47-48FA-8B53-89F2D8D1AA72}" type="parTrans" cxnId="{F2EB5468-D441-4499-ADC0-4AE8B57D69D1}">
      <dgm:prSet/>
      <dgm:spPr/>
      <dgm:t>
        <a:bodyPr/>
        <a:lstStyle/>
        <a:p>
          <a:endParaRPr lang="en-US"/>
        </a:p>
      </dgm:t>
    </dgm:pt>
    <dgm:pt modelId="{F7859498-D989-4999-AB3B-7C857BE395E6}" type="sibTrans" cxnId="{F2EB5468-D441-4499-ADC0-4AE8B57D69D1}">
      <dgm:prSet/>
      <dgm:spPr/>
      <dgm:t>
        <a:bodyPr/>
        <a:lstStyle/>
        <a:p>
          <a:endParaRPr lang="en-US"/>
        </a:p>
      </dgm:t>
    </dgm:pt>
    <dgm:pt modelId="{5C308066-B554-4D87-851B-6A33C6052A07}">
      <dgm:prSet custT="1"/>
      <dgm:spPr>
        <a:ln>
          <a:solidFill>
            <a:srgbClr val="FF0000"/>
          </a:solidFill>
        </a:ln>
      </dgm:spPr>
      <dgm:t>
        <a:bodyPr/>
        <a:lstStyle/>
        <a:p>
          <a:r>
            <a:rPr lang="en-US" sz="1100" dirty="0" smtClean="0">
              <a:latin typeface="Calibri" pitchFamily="34" charset="0"/>
            </a:rPr>
            <a:t> Transport network data path applications</a:t>
          </a:r>
          <a:endParaRPr lang="en-US" sz="1100" dirty="0">
            <a:latin typeface="Calibri" pitchFamily="34" charset="0"/>
          </a:endParaRPr>
        </a:p>
      </dgm:t>
    </dgm:pt>
    <dgm:pt modelId="{D55A1823-D188-42E8-ACFF-585F7E29D18A}" type="parTrans" cxnId="{400C961F-2880-428A-B2DD-A62E74BE3A54}">
      <dgm:prSet/>
      <dgm:spPr/>
      <dgm:t>
        <a:bodyPr/>
        <a:lstStyle/>
        <a:p>
          <a:endParaRPr lang="en-US"/>
        </a:p>
      </dgm:t>
    </dgm:pt>
    <dgm:pt modelId="{1A61C491-02BD-42C0-866E-38F40CF3DD80}" type="sibTrans" cxnId="{400C961F-2880-428A-B2DD-A62E74BE3A54}">
      <dgm:prSet/>
      <dgm:spPr/>
      <dgm:t>
        <a:bodyPr/>
        <a:lstStyle/>
        <a:p>
          <a:endParaRPr lang="en-US"/>
        </a:p>
      </dgm:t>
    </dgm:pt>
    <dgm:pt modelId="{440B228F-BE3A-4B88-B7F7-8B425CB867DF}">
      <dgm:prSet custT="1"/>
      <dgm:spPr>
        <a:ln>
          <a:solidFill>
            <a:srgbClr val="FF0000"/>
          </a:solidFill>
        </a:ln>
      </dgm:spPr>
      <dgm:t>
        <a:bodyPr/>
        <a:lstStyle/>
        <a:p>
          <a:r>
            <a:rPr lang="en-US" sz="1100" dirty="0" smtClean="0">
              <a:latin typeface="Calibri" pitchFamily="34" charset="0"/>
            </a:rPr>
            <a:t> Data center and network appliances</a:t>
          </a:r>
          <a:endParaRPr lang="en-US" sz="1100" dirty="0">
            <a:latin typeface="Calibri" pitchFamily="34" charset="0"/>
          </a:endParaRPr>
        </a:p>
      </dgm:t>
    </dgm:pt>
    <dgm:pt modelId="{9AA123C2-255C-44C9-AF91-2BF862579063}" type="parTrans" cxnId="{ABC6D0D7-0665-4577-9682-14C6655FDBA0}">
      <dgm:prSet/>
      <dgm:spPr/>
      <dgm:t>
        <a:bodyPr/>
        <a:lstStyle/>
        <a:p>
          <a:endParaRPr lang="en-US"/>
        </a:p>
      </dgm:t>
    </dgm:pt>
    <dgm:pt modelId="{620EB981-8D64-431A-A095-4EC4E2C926C4}" type="sibTrans" cxnId="{ABC6D0D7-0665-4577-9682-14C6655FDBA0}">
      <dgm:prSet/>
      <dgm:spPr/>
      <dgm:t>
        <a:bodyPr/>
        <a:lstStyle/>
        <a:p>
          <a:endParaRPr lang="en-US"/>
        </a:p>
      </dgm:t>
    </dgm:pt>
    <dgm:pt modelId="{A5779C70-D323-417C-8A82-24C5BC353C5E}">
      <dgm:prSet custT="1"/>
      <dgm:spPr>
        <a:ln>
          <a:solidFill>
            <a:srgbClr val="FF0000"/>
          </a:solidFill>
        </a:ln>
      </dgm:spPr>
      <dgm:t>
        <a:bodyPr/>
        <a:lstStyle/>
        <a:p>
          <a:r>
            <a:rPr lang="en-US" sz="1100" dirty="0" smtClean="0">
              <a:latin typeface="Calibri" pitchFamily="34" charset="0"/>
            </a:rPr>
            <a:t> Enterprise gateway</a:t>
          </a:r>
          <a:endParaRPr lang="en-US" sz="1100" dirty="0">
            <a:latin typeface="Calibri" pitchFamily="34" charset="0"/>
          </a:endParaRPr>
        </a:p>
      </dgm:t>
    </dgm:pt>
    <dgm:pt modelId="{433D1EC4-BDBA-429B-B51F-A07C6295A2A1}" type="parTrans" cxnId="{2BBC31F4-2E1D-4992-8E9B-5E689B150620}">
      <dgm:prSet/>
      <dgm:spPr/>
      <dgm:t>
        <a:bodyPr/>
        <a:lstStyle/>
        <a:p>
          <a:endParaRPr lang="en-US"/>
        </a:p>
      </dgm:t>
    </dgm:pt>
    <dgm:pt modelId="{621FEA13-7C9A-4CB6-ACAC-2266DEC94A74}" type="sibTrans" cxnId="{2BBC31F4-2E1D-4992-8E9B-5E689B150620}">
      <dgm:prSet/>
      <dgm:spPr/>
      <dgm:t>
        <a:bodyPr/>
        <a:lstStyle/>
        <a:p>
          <a:endParaRPr lang="en-US"/>
        </a:p>
      </dgm:t>
    </dgm:pt>
    <dgm:pt modelId="{447F9F21-D548-40B8-BF40-ACC11E376825}">
      <dgm:prSet custT="1"/>
      <dgm:spPr>
        <a:ln>
          <a:solidFill>
            <a:srgbClr val="FF0000"/>
          </a:solidFill>
        </a:ln>
      </dgm:spPr>
      <dgm:t>
        <a:bodyPr/>
        <a:lstStyle/>
        <a:p>
          <a:r>
            <a:rPr lang="en-US" sz="1100" dirty="0" smtClean="0">
              <a:latin typeface="Calibri" pitchFamily="34" charset="0"/>
            </a:rPr>
            <a:t> HPC DSP Accl. (linpack, multicore- FFT)</a:t>
          </a:r>
          <a:endParaRPr lang="en-US" sz="1100" dirty="0">
            <a:latin typeface="Calibri" pitchFamily="34" charset="0"/>
          </a:endParaRPr>
        </a:p>
      </dgm:t>
    </dgm:pt>
    <dgm:pt modelId="{6EFFA402-66FB-4847-9A22-406455BAD6FE}" type="parTrans" cxnId="{6B9082EB-4E9C-49D8-B7B1-B57027B260A2}">
      <dgm:prSet/>
      <dgm:spPr/>
      <dgm:t>
        <a:bodyPr/>
        <a:lstStyle/>
        <a:p>
          <a:endParaRPr lang="en-US"/>
        </a:p>
      </dgm:t>
    </dgm:pt>
    <dgm:pt modelId="{E8DC3790-87FD-41C6-A12C-F1EA255BC611}" type="sibTrans" cxnId="{6B9082EB-4E9C-49D8-B7B1-B57027B260A2}">
      <dgm:prSet/>
      <dgm:spPr/>
      <dgm:t>
        <a:bodyPr/>
        <a:lstStyle/>
        <a:p>
          <a:endParaRPr lang="en-US"/>
        </a:p>
      </dgm:t>
    </dgm:pt>
    <dgm:pt modelId="{BD3EFB38-554D-A24E-BAF8-CC57831D2A2E}">
      <dgm:prSet custT="1"/>
      <dgm:spPr>
        <a:ln>
          <a:solidFill>
            <a:srgbClr val="FF0000"/>
          </a:solidFill>
        </a:ln>
      </dgm:spPr>
      <dgm:t>
        <a:bodyPr/>
        <a:lstStyle/>
        <a:p>
          <a:r>
            <a:rPr lang="en-US" sz="1100" dirty="0" smtClean="0">
              <a:latin typeface="Calibri" pitchFamily="34" charset="0"/>
            </a:rPr>
            <a:t>OpenEmbedded based</a:t>
          </a:r>
          <a:endParaRPr lang="en-US" sz="1100" dirty="0">
            <a:latin typeface="Calibri" pitchFamily="34" charset="0"/>
          </a:endParaRPr>
        </a:p>
      </dgm:t>
    </dgm:pt>
    <dgm:pt modelId="{DFB51B5A-5E66-E840-AEFA-8FCBFB13A3FB}" type="parTrans" cxnId="{40525CD5-099B-7740-868B-743B3CC8CADC}">
      <dgm:prSet/>
      <dgm:spPr/>
      <dgm:t>
        <a:bodyPr/>
        <a:lstStyle/>
        <a:p>
          <a:endParaRPr lang="en-US"/>
        </a:p>
      </dgm:t>
    </dgm:pt>
    <dgm:pt modelId="{8A3F0FD3-8DCD-A943-BD9C-7695EC248934}" type="sibTrans" cxnId="{40525CD5-099B-7740-868B-743B3CC8CADC}">
      <dgm:prSet/>
      <dgm:spPr/>
      <dgm:t>
        <a:bodyPr/>
        <a:lstStyle/>
        <a:p>
          <a:endParaRPr lang="en-US"/>
        </a:p>
      </dgm:t>
    </dgm:pt>
    <dgm:pt modelId="{21E0DE65-E772-7D4D-B2E3-06FB12C289FC}">
      <dgm:prSet custT="1"/>
      <dgm:spPr>
        <a:ln>
          <a:solidFill>
            <a:srgbClr val="FF0000"/>
          </a:solidFill>
        </a:ln>
      </dgm:spPr>
      <dgm:t>
        <a:bodyPr/>
        <a:lstStyle/>
        <a:p>
          <a:r>
            <a:rPr lang="en-US" sz="1100" dirty="0" smtClean="0">
              <a:latin typeface="Calibri" pitchFamily="34" charset="0"/>
            </a:rPr>
            <a:t>Yocto Aligned </a:t>
          </a:r>
          <a:endParaRPr lang="en-US" sz="1100" dirty="0">
            <a:latin typeface="Calibri" pitchFamily="34" charset="0"/>
          </a:endParaRPr>
        </a:p>
      </dgm:t>
    </dgm:pt>
    <dgm:pt modelId="{41A1A602-D162-6541-BC96-01AE0FA73299}" type="parTrans" cxnId="{3F608060-4CC5-0D44-8C08-69F0A7146485}">
      <dgm:prSet/>
      <dgm:spPr/>
      <dgm:t>
        <a:bodyPr/>
        <a:lstStyle/>
        <a:p>
          <a:endParaRPr lang="en-US"/>
        </a:p>
      </dgm:t>
    </dgm:pt>
    <dgm:pt modelId="{10959D11-887A-D54B-A532-4E620E43DFDA}" type="sibTrans" cxnId="{3F608060-4CC5-0D44-8C08-69F0A7146485}">
      <dgm:prSet/>
      <dgm:spPr/>
      <dgm:t>
        <a:bodyPr/>
        <a:lstStyle/>
        <a:p>
          <a:endParaRPr lang="en-US"/>
        </a:p>
      </dgm:t>
    </dgm:pt>
    <dgm:pt modelId="{FD40F175-22E2-4B83-9AB3-B9AEB0054FCD}" type="pres">
      <dgm:prSet presAssocID="{959E76F0-BB37-43B0-9126-1CEA183B6278}" presName="diagram" presStyleCnt="0">
        <dgm:presLayoutVars>
          <dgm:chPref val="1"/>
          <dgm:dir/>
          <dgm:animOne val="branch"/>
          <dgm:animLvl val="lvl"/>
          <dgm:resizeHandles/>
        </dgm:presLayoutVars>
      </dgm:prSet>
      <dgm:spPr/>
      <dgm:t>
        <a:bodyPr/>
        <a:lstStyle/>
        <a:p>
          <a:endParaRPr lang="en-US"/>
        </a:p>
      </dgm:t>
    </dgm:pt>
    <dgm:pt modelId="{A00B9DC8-C569-4491-86D8-3CDB103C02D8}" type="pres">
      <dgm:prSet presAssocID="{E89C93C0-D359-4D99-BA8F-B2A4CB041FA5}" presName="root" presStyleCnt="0"/>
      <dgm:spPr/>
    </dgm:pt>
    <dgm:pt modelId="{977D747B-6B44-47EF-AC15-281C096CF51E}" type="pres">
      <dgm:prSet presAssocID="{E89C93C0-D359-4D99-BA8F-B2A4CB041FA5}" presName="rootComposite" presStyleCnt="0"/>
      <dgm:spPr/>
    </dgm:pt>
    <dgm:pt modelId="{0CAF9A2D-7E4D-4014-AA4B-352F704F0844}" type="pres">
      <dgm:prSet presAssocID="{E89C93C0-D359-4D99-BA8F-B2A4CB041FA5}" presName="rootText" presStyleLbl="node1" presStyleIdx="0" presStyleCnt="3" custScaleX="131620" custScaleY="74856" custLinFactNeighborX="987" custLinFactNeighborY="-4964"/>
      <dgm:spPr/>
      <dgm:t>
        <a:bodyPr/>
        <a:lstStyle/>
        <a:p>
          <a:endParaRPr lang="en-US"/>
        </a:p>
      </dgm:t>
    </dgm:pt>
    <dgm:pt modelId="{0F05802C-94B8-4C7F-B205-EBEA9CAA1FCD}" type="pres">
      <dgm:prSet presAssocID="{E89C93C0-D359-4D99-BA8F-B2A4CB041FA5}" presName="rootConnector" presStyleLbl="node1" presStyleIdx="0" presStyleCnt="3"/>
      <dgm:spPr/>
      <dgm:t>
        <a:bodyPr/>
        <a:lstStyle/>
        <a:p>
          <a:endParaRPr lang="en-US"/>
        </a:p>
      </dgm:t>
    </dgm:pt>
    <dgm:pt modelId="{D9E11D18-00B6-4CC0-8181-78DD58AA254F}" type="pres">
      <dgm:prSet presAssocID="{E89C93C0-D359-4D99-BA8F-B2A4CB041FA5}" presName="childShape" presStyleCnt="0"/>
      <dgm:spPr/>
    </dgm:pt>
    <dgm:pt modelId="{AC811A26-0B65-42C0-8157-59DD3A4B77BD}" type="pres">
      <dgm:prSet presAssocID="{C60AA5B3-AC01-40CB-924C-09DF72050E1C}" presName="Name13" presStyleLbl="parChTrans1D2" presStyleIdx="0" presStyleCnt="9"/>
      <dgm:spPr/>
      <dgm:t>
        <a:bodyPr/>
        <a:lstStyle/>
        <a:p>
          <a:endParaRPr lang="en-US"/>
        </a:p>
      </dgm:t>
    </dgm:pt>
    <dgm:pt modelId="{B3F6F48E-642C-4753-8AEC-E6BEEAA722A4}" type="pres">
      <dgm:prSet presAssocID="{B04C0AC0-E644-4F6A-B5E1-19757B16CF7B}" presName="childText" presStyleLbl="bgAcc1" presStyleIdx="0" presStyleCnt="9" custScaleX="161377" custScaleY="127599">
        <dgm:presLayoutVars>
          <dgm:bulletEnabled val="1"/>
        </dgm:presLayoutVars>
      </dgm:prSet>
      <dgm:spPr/>
      <dgm:t>
        <a:bodyPr/>
        <a:lstStyle/>
        <a:p>
          <a:endParaRPr lang="en-US"/>
        </a:p>
      </dgm:t>
    </dgm:pt>
    <dgm:pt modelId="{657ACA97-B172-4247-8935-CD426F188D59}" type="pres">
      <dgm:prSet presAssocID="{2DB8B993-3645-4C82-8ED8-3C31D05F9C15}" presName="Name13" presStyleLbl="parChTrans1D2" presStyleIdx="1" presStyleCnt="9"/>
      <dgm:spPr/>
      <dgm:t>
        <a:bodyPr/>
        <a:lstStyle/>
        <a:p>
          <a:endParaRPr lang="en-US"/>
        </a:p>
      </dgm:t>
    </dgm:pt>
    <dgm:pt modelId="{7B15274B-D208-4EC6-89AA-34A2B47269DA}" type="pres">
      <dgm:prSet presAssocID="{A3719233-C312-4D24-A958-755E0EAD9F3F}" presName="childText" presStyleLbl="bgAcc1" presStyleIdx="1" presStyleCnt="9" custScaleX="161377" custScaleY="127599">
        <dgm:presLayoutVars>
          <dgm:bulletEnabled val="1"/>
        </dgm:presLayoutVars>
      </dgm:prSet>
      <dgm:spPr/>
      <dgm:t>
        <a:bodyPr/>
        <a:lstStyle/>
        <a:p>
          <a:endParaRPr lang="en-US"/>
        </a:p>
      </dgm:t>
    </dgm:pt>
    <dgm:pt modelId="{DCE1729F-811C-49FD-AF93-9D4BC2D0E63A}" type="pres">
      <dgm:prSet presAssocID="{80B82786-2C98-4E59-B0AB-3A5A57529EE3}" presName="Name13" presStyleLbl="parChTrans1D2" presStyleIdx="2" presStyleCnt="9"/>
      <dgm:spPr/>
      <dgm:t>
        <a:bodyPr/>
        <a:lstStyle/>
        <a:p>
          <a:endParaRPr lang="en-US"/>
        </a:p>
      </dgm:t>
    </dgm:pt>
    <dgm:pt modelId="{E2CF3267-74BA-42A4-9267-82BF5B5C532C}" type="pres">
      <dgm:prSet presAssocID="{E9C6E715-27C4-4074-A29D-7D102B5DE3BC}" presName="childText" presStyleLbl="bgAcc1" presStyleIdx="2" presStyleCnt="9" custScaleX="161377" custScaleY="127599">
        <dgm:presLayoutVars>
          <dgm:bulletEnabled val="1"/>
        </dgm:presLayoutVars>
      </dgm:prSet>
      <dgm:spPr/>
      <dgm:t>
        <a:bodyPr/>
        <a:lstStyle/>
        <a:p>
          <a:endParaRPr lang="en-US"/>
        </a:p>
      </dgm:t>
    </dgm:pt>
    <dgm:pt modelId="{F859B2F2-439D-4545-BE55-2886590199E4}" type="pres">
      <dgm:prSet presAssocID="{DCDBCDF8-EACA-43C0-BA35-5278FB25CBA4}" presName="root" presStyleCnt="0"/>
      <dgm:spPr/>
    </dgm:pt>
    <dgm:pt modelId="{9B0D6445-0E18-4B85-996B-BF2BB556BFB8}" type="pres">
      <dgm:prSet presAssocID="{DCDBCDF8-EACA-43C0-BA35-5278FB25CBA4}" presName="rootComposite" presStyleCnt="0"/>
      <dgm:spPr/>
    </dgm:pt>
    <dgm:pt modelId="{953779C8-2756-4F7A-B53F-9EE0E241D608}" type="pres">
      <dgm:prSet presAssocID="{DCDBCDF8-EACA-43C0-BA35-5278FB25CBA4}" presName="rootText" presStyleLbl="node1" presStyleIdx="1" presStyleCnt="3" custScaleX="131620" custScaleY="74856" custLinFactNeighborY="-8016"/>
      <dgm:spPr/>
      <dgm:t>
        <a:bodyPr/>
        <a:lstStyle/>
        <a:p>
          <a:endParaRPr lang="en-US"/>
        </a:p>
      </dgm:t>
    </dgm:pt>
    <dgm:pt modelId="{65797ECA-FC8E-4807-8A51-0B7FFC51477B}" type="pres">
      <dgm:prSet presAssocID="{DCDBCDF8-EACA-43C0-BA35-5278FB25CBA4}" presName="rootConnector" presStyleLbl="node1" presStyleIdx="1" presStyleCnt="3"/>
      <dgm:spPr/>
      <dgm:t>
        <a:bodyPr/>
        <a:lstStyle/>
        <a:p>
          <a:endParaRPr lang="en-US"/>
        </a:p>
      </dgm:t>
    </dgm:pt>
    <dgm:pt modelId="{C7B602BC-C169-42D2-B43F-4850E36ECBDE}" type="pres">
      <dgm:prSet presAssocID="{DCDBCDF8-EACA-43C0-BA35-5278FB25CBA4}" presName="childShape" presStyleCnt="0"/>
      <dgm:spPr/>
    </dgm:pt>
    <dgm:pt modelId="{128B867C-B3E4-4504-BC54-4039A9A509FB}" type="pres">
      <dgm:prSet presAssocID="{7F13D35F-00DD-42DB-AD89-9B1D09C8D245}" presName="Name13" presStyleLbl="parChTrans1D2" presStyleIdx="3" presStyleCnt="9"/>
      <dgm:spPr/>
      <dgm:t>
        <a:bodyPr/>
        <a:lstStyle/>
        <a:p>
          <a:endParaRPr lang="en-US"/>
        </a:p>
      </dgm:t>
    </dgm:pt>
    <dgm:pt modelId="{40ABC4D0-4883-4A13-8B07-62EF6F433608}" type="pres">
      <dgm:prSet presAssocID="{A3473645-05C4-44AF-9B04-8934EA323C04}" presName="childText" presStyleLbl="bgAcc1" presStyleIdx="3" presStyleCnt="9" custScaleX="161377" custScaleY="127599">
        <dgm:presLayoutVars>
          <dgm:bulletEnabled val="1"/>
        </dgm:presLayoutVars>
      </dgm:prSet>
      <dgm:spPr/>
      <dgm:t>
        <a:bodyPr/>
        <a:lstStyle/>
        <a:p>
          <a:endParaRPr lang="en-US"/>
        </a:p>
      </dgm:t>
    </dgm:pt>
    <dgm:pt modelId="{B99B6F3D-1B12-4454-B535-96268F476CD4}" type="pres">
      <dgm:prSet presAssocID="{6593B87D-4505-41F3-B2B5-EDB068C6A624}" presName="Name13" presStyleLbl="parChTrans1D2" presStyleIdx="4" presStyleCnt="9"/>
      <dgm:spPr/>
      <dgm:t>
        <a:bodyPr/>
        <a:lstStyle/>
        <a:p>
          <a:endParaRPr lang="en-US"/>
        </a:p>
      </dgm:t>
    </dgm:pt>
    <dgm:pt modelId="{20A6BC44-747D-4FBD-8E9C-783C7E744149}" type="pres">
      <dgm:prSet presAssocID="{5B7D93E4-645E-442A-BB71-F3A6AF9FD90A}" presName="childText" presStyleLbl="bgAcc1" presStyleIdx="4" presStyleCnt="9" custScaleX="161377" custScaleY="127599">
        <dgm:presLayoutVars>
          <dgm:bulletEnabled val="1"/>
        </dgm:presLayoutVars>
      </dgm:prSet>
      <dgm:spPr/>
      <dgm:t>
        <a:bodyPr/>
        <a:lstStyle/>
        <a:p>
          <a:endParaRPr lang="en-US"/>
        </a:p>
      </dgm:t>
    </dgm:pt>
    <dgm:pt modelId="{3FD1203C-1A02-4B1B-80E5-FB649191BE0B}" type="pres">
      <dgm:prSet presAssocID="{E2999BFE-9E42-4CD8-9B31-213CC93F46B8}" presName="Name13" presStyleLbl="parChTrans1D2" presStyleIdx="5" presStyleCnt="9"/>
      <dgm:spPr/>
      <dgm:t>
        <a:bodyPr/>
        <a:lstStyle/>
        <a:p>
          <a:endParaRPr lang="en-US"/>
        </a:p>
      </dgm:t>
    </dgm:pt>
    <dgm:pt modelId="{AC456959-A666-4AAB-AE2F-1041C0B4FDC8}" type="pres">
      <dgm:prSet presAssocID="{AD81B9BE-2C85-4DA8-B098-169E3E0C3FAE}" presName="childText" presStyleLbl="bgAcc1" presStyleIdx="5" presStyleCnt="9" custScaleX="161377" custScaleY="127599">
        <dgm:presLayoutVars>
          <dgm:bulletEnabled val="1"/>
        </dgm:presLayoutVars>
      </dgm:prSet>
      <dgm:spPr/>
      <dgm:t>
        <a:bodyPr/>
        <a:lstStyle/>
        <a:p>
          <a:endParaRPr lang="en-US"/>
        </a:p>
      </dgm:t>
    </dgm:pt>
    <dgm:pt modelId="{690F395A-C9A5-4B27-B422-37559CF65F2B}" type="pres">
      <dgm:prSet presAssocID="{14811EF0-27F9-43DA-8CF7-D0B4253E15D0}" presName="root" presStyleCnt="0"/>
      <dgm:spPr/>
    </dgm:pt>
    <dgm:pt modelId="{3E45B14E-AC4C-42CC-8366-CB2F3C3768F5}" type="pres">
      <dgm:prSet presAssocID="{14811EF0-27F9-43DA-8CF7-D0B4253E15D0}" presName="rootComposite" presStyleCnt="0"/>
      <dgm:spPr/>
    </dgm:pt>
    <dgm:pt modelId="{A8904208-E5E0-49E5-AAA3-3027C0488A61}" type="pres">
      <dgm:prSet presAssocID="{14811EF0-27F9-43DA-8CF7-D0B4253E15D0}" presName="rootText" presStyleLbl="node1" presStyleIdx="2" presStyleCnt="3" custScaleX="131620" custScaleY="74856" custLinFactNeighborY="-8016"/>
      <dgm:spPr/>
      <dgm:t>
        <a:bodyPr/>
        <a:lstStyle/>
        <a:p>
          <a:endParaRPr lang="en-US"/>
        </a:p>
      </dgm:t>
    </dgm:pt>
    <dgm:pt modelId="{9DEE31C9-0DB1-4227-90B6-608527C2D665}" type="pres">
      <dgm:prSet presAssocID="{14811EF0-27F9-43DA-8CF7-D0B4253E15D0}" presName="rootConnector" presStyleLbl="node1" presStyleIdx="2" presStyleCnt="3"/>
      <dgm:spPr/>
      <dgm:t>
        <a:bodyPr/>
        <a:lstStyle/>
        <a:p>
          <a:endParaRPr lang="en-US"/>
        </a:p>
      </dgm:t>
    </dgm:pt>
    <dgm:pt modelId="{41410C66-9F8B-4605-88B9-1B1591F73B50}" type="pres">
      <dgm:prSet presAssocID="{14811EF0-27F9-43DA-8CF7-D0B4253E15D0}" presName="childShape" presStyleCnt="0"/>
      <dgm:spPr/>
    </dgm:pt>
    <dgm:pt modelId="{4BD145AE-5234-421B-8A25-9CB2309AB6E0}" type="pres">
      <dgm:prSet presAssocID="{546D426D-BAA1-402A-9D3E-FBCB5CED53A6}" presName="Name13" presStyleLbl="parChTrans1D2" presStyleIdx="6" presStyleCnt="9"/>
      <dgm:spPr/>
      <dgm:t>
        <a:bodyPr/>
        <a:lstStyle/>
        <a:p>
          <a:endParaRPr lang="en-US"/>
        </a:p>
      </dgm:t>
    </dgm:pt>
    <dgm:pt modelId="{3AD9CCEF-6C57-44D9-8F52-EE8F18A36356}" type="pres">
      <dgm:prSet presAssocID="{51E6E17A-92A5-4908-9C14-0A1339418FEA}" presName="childText" presStyleLbl="bgAcc1" presStyleIdx="6" presStyleCnt="9" custScaleX="161377" custScaleY="127599">
        <dgm:presLayoutVars>
          <dgm:bulletEnabled val="1"/>
        </dgm:presLayoutVars>
      </dgm:prSet>
      <dgm:spPr/>
      <dgm:t>
        <a:bodyPr/>
        <a:lstStyle/>
        <a:p>
          <a:endParaRPr lang="en-US"/>
        </a:p>
      </dgm:t>
    </dgm:pt>
    <dgm:pt modelId="{3F483FE2-78D3-427B-87B8-EA7BF5CC06E4}" type="pres">
      <dgm:prSet presAssocID="{5BEB5990-B147-4442-8FB4-7C041A99F896}" presName="Name13" presStyleLbl="parChTrans1D2" presStyleIdx="7" presStyleCnt="9"/>
      <dgm:spPr/>
      <dgm:t>
        <a:bodyPr/>
        <a:lstStyle/>
        <a:p>
          <a:endParaRPr lang="en-US"/>
        </a:p>
      </dgm:t>
    </dgm:pt>
    <dgm:pt modelId="{0A679752-0BDB-49F8-AB32-64725E3BD2BA}" type="pres">
      <dgm:prSet presAssocID="{DFCB9C38-3FAD-42D0-90D2-A45E9E3ABC78}" presName="childText" presStyleLbl="bgAcc1" presStyleIdx="7" presStyleCnt="9" custScaleX="161377" custScaleY="127599">
        <dgm:presLayoutVars>
          <dgm:bulletEnabled val="1"/>
        </dgm:presLayoutVars>
      </dgm:prSet>
      <dgm:spPr/>
      <dgm:t>
        <a:bodyPr/>
        <a:lstStyle/>
        <a:p>
          <a:endParaRPr lang="en-US"/>
        </a:p>
      </dgm:t>
    </dgm:pt>
    <dgm:pt modelId="{1778DE9C-932D-4EDE-BFDE-2B1D4E883E2B}" type="pres">
      <dgm:prSet presAssocID="{CB12746B-7FD4-4835-A38E-B148126BB832}" presName="Name13" presStyleLbl="parChTrans1D2" presStyleIdx="8" presStyleCnt="9"/>
      <dgm:spPr/>
      <dgm:t>
        <a:bodyPr/>
        <a:lstStyle/>
        <a:p>
          <a:endParaRPr lang="en-US"/>
        </a:p>
      </dgm:t>
    </dgm:pt>
    <dgm:pt modelId="{3CC15619-DC68-4DB1-B334-464EC4958F18}" type="pres">
      <dgm:prSet presAssocID="{A3D19ACB-F0EF-4DF6-91BE-624C405BA7AF}" presName="childText" presStyleLbl="bgAcc1" presStyleIdx="8" presStyleCnt="9" custScaleX="161377" custScaleY="127599">
        <dgm:presLayoutVars>
          <dgm:bulletEnabled val="1"/>
        </dgm:presLayoutVars>
      </dgm:prSet>
      <dgm:spPr/>
      <dgm:t>
        <a:bodyPr/>
        <a:lstStyle/>
        <a:p>
          <a:endParaRPr lang="en-US"/>
        </a:p>
      </dgm:t>
    </dgm:pt>
  </dgm:ptLst>
  <dgm:cxnLst>
    <dgm:cxn modelId="{400C961F-2880-428A-B2DD-A62E74BE3A54}" srcId="{51E6E17A-92A5-4908-9C14-0A1339418FEA}" destId="{5C308066-B554-4D87-851B-6A33C6052A07}" srcOrd="0" destOrd="0" parTransId="{D55A1823-D188-42E8-ACFF-585F7E29D18A}" sibTransId="{1A61C491-02BD-42C0-866E-38F40CF3DD80}"/>
    <dgm:cxn modelId="{6A402461-6B65-455B-AD34-72ACDE0799F6}" srcId="{5E77ADCA-3D9B-49DE-9FB1-1B857DFEED8D}" destId="{D9E9F353-2A76-4D57-863D-34FA646A2C75}" srcOrd="1" destOrd="0" parTransId="{479919B2-0F3F-4AC0-9C33-D1D9BC2C0F71}" sibTransId="{7B312EBB-4864-45A6-8DA5-A572A06D6B3C}"/>
    <dgm:cxn modelId="{DC0EC74F-46E6-FB46-9A63-E551A92422A5}" type="presOf" srcId="{5BEB5990-B147-4442-8FB4-7C041A99F896}" destId="{3F483FE2-78D3-427B-87B8-EA7BF5CC06E4}" srcOrd="0" destOrd="0" presId="urn:microsoft.com/office/officeart/2005/8/layout/hierarchy3"/>
    <dgm:cxn modelId="{88245F6D-BFE7-7741-869F-3E7DBB96284F}" type="presOf" srcId="{9C0346DE-B6E8-484F-BA3B-A697982A514C}" destId="{0A679752-0BDB-49F8-AB32-64725E3BD2BA}" srcOrd="0" destOrd="2" presId="urn:microsoft.com/office/officeart/2005/8/layout/hierarchy3"/>
    <dgm:cxn modelId="{428BEAEB-F389-8645-8FF0-BA737120101D}" type="presOf" srcId="{C60AA5B3-AC01-40CB-924C-09DF72050E1C}" destId="{AC811A26-0B65-42C0-8157-59DD3A4B77BD}" srcOrd="0" destOrd="0" presId="urn:microsoft.com/office/officeart/2005/8/layout/hierarchy3"/>
    <dgm:cxn modelId="{BC85447D-534E-3D49-BCEF-FDB14D379867}" type="presOf" srcId="{ED1539AE-0CEA-48EE-A780-4D8CEFBE3D10}" destId="{0A679752-0BDB-49F8-AB32-64725E3BD2BA}" srcOrd="0" destOrd="1" presId="urn:microsoft.com/office/officeart/2005/8/layout/hierarchy3"/>
    <dgm:cxn modelId="{BAA83228-B325-AA42-8844-28EF124F5502}" type="presOf" srcId="{CB12746B-7FD4-4835-A38E-B148126BB832}" destId="{1778DE9C-932D-4EDE-BFDE-2B1D4E883E2B}" srcOrd="0" destOrd="0" presId="urn:microsoft.com/office/officeart/2005/8/layout/hierarchy3"/>
    <dgm:cxn modelId="{E63F29FD-4398-FD46-AE74-B20238E27C60}" type="presOf" srcId="{A3D19ACB-F0EF-4DF6-91BE-624C405BA7AF}" destId="{3CC15619-DC68-4DB1-B334-464EC4958F18}" srcOrd="0" destOrd="0" presId="urn:microsoft.com/office/officeart/2005/8/layout/hierarchy3"/>
    <dgm:cxn modelId="{C4E8970C-4979-6947-AE06-773EC6C82E61}" type="presOf" srcId="{5C308066-B554-4D87-851B-6A33C6052A07}" destId="{3AD9CCEF-6C57-44D9-8F52-EE8F18A36356}" srcOrd="0" destOrd="1" presId="urn:microsoft.com/office/officeart/2005/8/layout/hierarchy3"/>
    <dgm:cxn modelId="{91D1A2EC-DC6A-440B-92C4-80997A50E706}" srcId="{E89C93C0-D359-4D99-BA8F-B2A4CB041FA5}" destId="{B04C0AC0-E644-4F6A-B5E1-19757B16CF7B}" srcOrd="0" destOrd="0" parTransId="{C60AA5B3-AC01-40CB-924C-09DF72050E1C}" sibTransId="{9761427A-0AD9-41CF-A14C-62C7EA178FF3}"/>
    <dgm:cxn modelId="{B90E349C-4C23-8B43-AAAF-B2AF1F526DA7}" type="presOf" srcId="{152C6D08-6901-47E4-9E98-943EB2143F52}" destId="{40ABC4D0-4883-4A13-8B07-62EF6F433608}" srcOrd="0" destOrd="3" presId="urn:microsoft.com/office/officeart/2005/8/layout/hierarchy3"/>
    <dgm:cxn modelId="{6B9082EB-4E9C-49D8-B7B1-B57027B260A2}" srcId="{DFCB9C38-3FAD-42D0-90D2-A45E9E3ABC78}" destId="{447F9F21-D548-40B8-BF40-ACC11E376825}" srcOrd="3" destOrd="0" parTransId="{6EFFA402-66FB-4847-9A22-406455BAD6FE}" sibTransId="{E8DC3790-87FD-41C6-A12C-F1EA255BC611}"/>
    <dgm:cxn modelId="{02EC2780-7ABD-4AC8-9BFB-3D154B94FA44}" srcId="{14811EF0-27F9-43DA-8CF7-D0B4253E15D0}" destId="{A3D19ACB-F0EF-4DF6-91BE-624C405BA7AF}" srcOrd="2" destOrd="0" parTransId="{CB12746B-7FD4-4835-A38E-B148126BB832}" sibTransId="{8AD3988E-52D0-4868-87FB-95B4B2F96C9A}"/>
    <dgm:cxn modelId="{7EDD2D51-EBED-5944-9A91-343208576E22}" type="presOf" srcId="{245A17BF-8D49-4291-AE59-C2C72A895D33}" destId="{40ABC4D0-4883-4A13-8B07-62EF6F433608}" srcOrd="0" destOrd="1" presId="urn:microsoft.com/office/officeart/2005/8/layout/hierarchy3"/>
    <dgm:cxn modelId="{6AAB0C80-C0D8-9B4C-BC35-C578049D6701}" type="presOf" srcId="{DCDBCDF8-EACA-43C0-BA35-5278FB25CBA4}" destId="{65797ECA-FC8E-4807-8A51-0B7FFC51477B}" srcOrd="1" destOrd="0" presId="urn:microsoft.com/office/officeart/2005/8/layout/hierarchy3"/>
    <dgm:cxn modelId="{679309FE-6985-4FDF-9EC4-5DE65615C8C8}" srcId="{AD81B9BE-2C85-4DA8-B098-169E3E0C3FAE}" destId="{29CB028C-EDD3-417E-AE13-1D5ACD3FBED2}" srcOrd="0" destOrd="0" parTransId="{CE132D57-3E81-4B34-9FE9-068A78F3F8BB}" sibTransId="{BA023046-105F-4CD5-A4ED-795F9E76535A}"/>
    <dgm:cxn modelId="{DB5B35E2-EA0F-B446-A93B-0B4287DE19DF}" type="presOf" srcId="{DB4AA95D-1F72-4BDE-AC3C-D00DF4132433}" destId="{20A6BC44-747D-4FBD-8E9C-783C7E744149}" srcOrd="0" destOrd="2" presId="urn:microsoft.com/office/officeart/2005/8/layout/hierarchy3"/>
    <dgm:cxn modelId="{F8785642-38B2-CF4F-A3FF-F6B3580BB4F9}" type="presOf" srcId="{5B7D93E4-645E-442A-BB71-F3A6AF9FD90A}" destId="{20A6BC44-747D-4FBD-8E9C-783C7E744149}" srcOrd="0" destOrd="0" presId="urn:microsoft.com/office/officeart/2005/8/layout/hierarchy3"/>
    <dgm:cxn modelId="{878490AB-6B21-2741-B8B7-98AC958E3F24}" type="presOf" srcId="{21E0DE65-E772-7D4D-B2E3-06FB12C289FC}" destId="{AC456959-A666-4AAB-AE2F-1041C0B4FDC8}" srcOrd="0" destOrd="3" presId="urn:microsoft.com/office/officeart/2005/8/layout/hierarchy3"/>
    <dgm:cxn modelId="{FA6DA0CA-43EE-6D4D-8928-C0369BD4407D}" type="presOf" srcId="{E2999BFE-9E42-4CD8-9B31-213CC93F46B8}" destId="{3FD1203C-1A02-4B1B-80E5-FB649191BE0B}" srcOrd="0" destOrd="0" presId="urn:microsoft.com/office/officeart/2005/8/layout/hierarchy3"/>
    <dgm:cxn modelId="{24C0EA26-658D-1D4F-AB72-24338A6A9D4A}" type="presOf" srcId="{D9E9F353-2A76-4D57-863D-34FA646A2C75}" destId="{B3F6F48E-642C-4753-8AEC-E6BEEAA722A4}" srcOrd="0" destOrd="3" presId="urn:microsoft.com/office/officeart/2005/8/layout/hierarchy3"/>
    <dgm:cxn modelId="{7C20A66F-1D3F-4148-B2D5-12C98368C813}" type="presOf" srcId="{A3719233-C312-4D24-A958-755E0EAD9F3F}" destId="{7B15274B-D208-4EC6-89AA-34A2B47269DA}" srcOrd="0" destOrd="0" presId="urn:microsoft.com/office/officeart/2005/8/layout/hierarchy3"/>
    <dgm:cxn modelId="{936F8CAC-B4A5-6247-89A7-0D5FD9CAE3A5}" type="presOf" srcId="{14811EF0-27F9-43DA-8CF7-D0B4253E15D0}" destId="{A8904208-E5E0-49E5-AAA3-3027C0488A61}" srcOrd="0" destOrd="0" presId="urn:microsoft.com/office/officeart/2005/8/layout/hierarchy3"/>
    <dgm:cxn modelId="{2BBC31F4-2E1D-4992-8E9B-5E689B150620}" srcId="{DFCB9C38-3FAD-42D0-90D2-A45E9E3ABC78}" destId="{A5779C70-D323-417C-8A82-24C5BC353C5E}" srcOrd="2" destOrd="0" parTransId="{433D1EC4-BDBA-429B-B51F-A07C6295A2A1}" sibTransId="{621FEA13-7C9A-4CB6-ACAC-2266DEC94A74}"/>
    <dgm:cxn modelId="{51F2D421-5BA5-41AE-8C41-CBA967D9D163}" srcId="{DCDBCDF8-EACA-43C0-BA35-5278FB25CBA4}" destId="{5B7D93E4-645E-442A-BB71-F3A6AF9FD90A}" srcOrd="1" destOrd="0" parTransId="{6593B87D-4505-41F3-B2B5-EDB068C6A624}" sibTransId="{05BBD46E-C084-4F08-A28C-DB4CA53BC76A}"/>
    <dgm:cxn modelId="{05E89F1A-8D76-DA46-8864-9DF9154DB273}" type="presOf" srcId="{A5779C70-D323-417C-8A82-24C5BC353C5E}" destId="{0A679752-0BDB-49F8-AB32-64725E3BD2BA}" srcOrd="0" destOrd="3" presId="urn:microsoft.com/office/officeart/2005/8/layout/hierarchy3"/>
    <dgm:cxn modelId="{0AD6778C-533B-D04D-986C-8BF53FCF07DC}" type="presOf" srcId="{DCDBCDF8-EACA-43C0-BA35-5278FB25CBA4}" destId="{953779C8-2756-4F7A-B53F-9EE0E241D608}" srcOrd="0" destOrd="0" presId="urn:microsoft.com/office/officeart/2005/8/layout/hierarchy3"/>
    <dgm:cxn modelId="{FF90D03C-45D4-48AF-A315-28872D64C380}" srcId="{E89C93C0-D359-4D99-BA8F-B2A4CB041FA5}" destId="{E9C6E715-27C4-4074-A29D-7D102B5DE3BC}" srcOrd="2" destOrd="0" parTransId="{80B82786-2C98-4E59-B0AB-3A5A57529EE3}" sibTransId="{177F37DA-EA8A-4EA0-B96C-248239528775}"/>
    <dgm:cxn modelId="{59FF6118-A917-134A-AF68-421F9C5535EB}" type="presOf" srcId="{BD3EFB38-554D-A24E-BAF8-CC57831D2A2E}" destId="{AC456959-A666-4AAB-AE2F-1041C0B4FDC8}" srcOrd="0" destOrd="2" presId="urn:microsoft.com/office/officeart/2005/8/layout/hierarchy3"/>
    <dgm:cxn modelId="{B2F3EDE3-06B9-3A40-8AD6-A6EFC8FC9A1E}" type="presOf" srcId="{29CB028C-EDD3-417E-AE13-1D5ACD3FBED2}" destId="{AC456959-A666-4AAB-AE2F-1041C0B4FDC8}" srcOrd="0" destOrd="1" presId="urn:microsoft.com/office/officeart/2005/8/layout/hierarchy3"/>
    <dgm:cxn modelId="{848F6BF0-CD8A-47C2-9F62-84EFE3FFC38E}" srcId="{A3719233-C312-4D24-A958-755E0EAD9F3F}" destId="{87637559-C75D-4B9A-BF52-9A8D1E6136DA}" srcOrd="0" destOrd="0" parTransId="{A48C8175-7422-46DE-A08C-3E1AC617E8E3}" sibTransId="{832677DB-4113-42F9-95BE-7BB465086141}"/>
    <dgm:cxn modelId="{9612EE55-9BAD-3F45-A09E-34B9930B5B19}" type="presOf" srcId="{A3473645-05C4-44AF-9B04-8934EA323C04}" destId="{40ABC4D0-4883-4A13-8B07-62EF6F433608}" srcOrd="0" destOrd="0" presId="urn:microsoft.com/office/officeart/2005/8/layout/hierarchy3"/>
    <dgm:cxn modelId="{F96FFA29-A628-4735-8763-8406BE4F5BAE}" srcId="{A3473645-05C4-44AF-9B04-8934EA323C04}" destId="{254E5D1F-543E-432B-BB39-837B104FFF95}" srcOrd="1" destOrd="0" parTransId="{EE811957-31E9-4AB1-9401-E74F3B618FAA}" sibTransId="{036D8D2A-12A8-4CA9-966D-6074D3CADB91}"/>
    <dgm:cxn modelId="{8DA0B555-E587-2845-8C62-4136CA05A7A9}" type="presOf" srcId="{CBD8C518-80F9-4859-A11D-76C1942792AA}" destId="{7B15274B-D208-4EC6-89AA-34A2B47269DA}" srcOrd="0" destOrd="2" presId="urn:microsoft.com/office/officeart/2005/8/layout/hierarchy3"/>
    <dgm:cxn modelId="{61EF9241-3703-BA41-A872-20F11C31F4F9}" type="presOf" srcId="{80B82786-2C98-4E59-B0AB-3A5A57529EE3}" destId="{DCE1729F-811C-49FD-AF93-9D4BC2D0E63A}" srcOrd="0" destOrd="0" presId="urn:microsoft.com/office/officeart/2005/8/layout/hierarchy3"/>
    <dgm:cxn modelId="{06EFE084-F9C9-4912-AFEE-ECB7A93F61D8}" srcId="{DCDBCDF8-EACA-43C0-BA35-5278FB25CBA4}" destId="{AD81B9BE-2C85-4DA8-B098-169E3E0C3FAE}" srcOrd="2" destOrd="0" parTransId="{E2999BFE-9E42-4CD8-9B31-213CC93F46B8}" sibTransId="{9D475021-01B8-4F38-99CA-B6E9C034843F}"/>
    <dgm:cxn modelId="{CDE9CE00-75F7-4B32-9967-B02B71B7F969}" srcId="{959E76F0-BB37-43B0-9126-1CEA183B6278}" destId="{14811EF0-27F9-43DA-8CF7-D0B4253E15D0}" srcOrd="2" destOrd="0" parTransId="{17AB2249-33DF-4146-8FA9-C2079F9F1EB7}" sibTransId="{912F3D27-8D70-40B1-AB44-4D6BB6DFAEA3}"/>
    <dgm:cxn modelId="{BBCBA7D9-4D91-46C7-9FA7-2A9D456E4A21}" srcId="{E9C6E715-27C4-4074-A29D-7D102B5DE3BC}" destId="{8E0F8D39-8F4A-4BB3-AC1B-973C42E0F435}" srcOrd="1" destOrd="0" parTransId="{957ECE95-02BC-49DE-AB13-970CF4BD60C6}" sibTransId="{365E8D12-5065-4F43-9A2C-AFF7EC1E77A4}"/>
    <dgm:cxn modelId="{6BB98E5F-F1E0-944D-8495-01C736981CB6}" type="presOf" srcId="{6593B87D-4505-41F3-B2B5-EDB068C6A624}" destId="{B99B6F3D-1B12-4454-B535-96268F476CD4}" srcOrd="0" destOrd="0" presId="urn:microsoft.com/office/officeart/2005/8/layout/hierarchy3"/>
    <dgm:cxn modelId="{77E48BD8-FA1A-4A78-994F-DC19EDA87B43}" srcId="{A3473645-05C4-44AF-9B04-8934EA323C04}" destId="{152C6D08-6901-47E4-9E98-943EB2143F52}" srcOrd="2" destOrd="0" parTransId="{8361CAA0-35E8-45C5-BABC-930048FB4880}" sibTransId="{104DAACB-1310-4747-A273-C354EBC5ECEC}"/>
    <dgm:cxn modelId="{890AF0EA-BFEB-F54B-B4ED-678F7C4218C0}" type="presOf" srcId="{A3A58282-E3E3-4A3C-899B-7B298069EA90}" destId="{3CC15619-DC68-4DB1-B334-464EC4958F18}" srcOrd="0" destOrd="1" presId="urn:microsoft.com/office/officeart/2005/8/layout/hierarchy3"/>
    <dgm:cxn modelId="{31D6EC83-01CC-4CC5-A734-A1F7EC562B2E}" srcId="{5B7D93E4-645E-442A-BB71-F3A6AF9FD90A}" destId="{236603AF-9489-4798-B88B-1D6BDBC97307}" srcOrd="0" destOrd="0" parTransId="{A552C4A9-F284-4299-8811-FE62F9E7A5F0}" sibTransId="{01DC4520-54BF-4150-BF00-574B7422CBDF}"/>
    <dgm:cxn modelId="{3052C66D-5CD9-AB4A-9003-EB96DE1A809E}" type="presOf" srcId="{7F13D35F-00DD-42DB-AD89-9B1D09C8D245}" destId="{128B867C-B3E4-4504-BC54-4039A9A509FB}" srcOrd="0" destOrd="0" presId="urn:microsoft.com/office/officeart/2005/8/layout/hierarchy3"/>
    <dgm:cxn modelId="{B941B08F-3DFE-B144-BF36-92A6445FA8D6}" type="presOf" srcId="{2DB8B993-3645-4C82-8ED8-3C31D05F9C15}" destId="{657ACA97-B172-4247-8935-CD426F188D59}" srcOrd="0" destOrd="0" presId="urn:microsoft.com/office/officeart/2005/8/layout/hierarchy3"/>
    <dgm:cxn modelId="{E0635CF4-6048-5A4A-AAE3-587B0D220537}" type="presOf" srcId="{14811EF0-27F9-43DA-8CF7-D0B4253E15D0}" destId="{9DEE31C9-0DB1-4227-90B6-608527C2D665}" srcOrd="1" destOrd="0" presId="urn:microsoft.com/office/officeart/2005/8/layout/hierarchy3"/>
    <dgm:cxn modelId="{BC1AF708-E46D-B347-BA8E-FD818EDAD224}" type="presOf" srcId="{959E76F0-BB37-43B0-9126-1CEA183B6278}" destId="{FD40F175-22E2-4B83-9AB3-B9AEB0054FCD}" srcOrd="0" destOrd="0" presId="urn:microsoft.com/office/officeart/2005/8/layout/hierarchy3"/>
    <dgm:cxn modelId="{111111DE-0D8B-4C83-8692-88D465640904}" srcId="{DFCB9C38-3FAD-42D0-90D2-A45E9E3ABC78}" destId="{9C0346DE-B6E8-484F-BA3B-A697982A514C}" srcOrd="1" destOrd="0" parTransId="{A1D948D5-9F59-4BAE-A49B-D344DF865BA6}" sibTransId="{2CEB532F-1F6C-44C0-B066-7AE9F4D92C8C}"/>
    <dgm:cxn modelId="{DB794001-36A9-4C9F-9208-1D168F16461F}" srcId="{DCDBCDF8-EACA-43C0-BA35-5278FB25CBA4}" destId="{A3473645-05C4-44AF-9B04-8934EA323C04}" srcOrd="0" destOrd="0" parTransId="{7F13D35F-00DD-42DB-AD89-9B1D09C8D245}" sibTransId="{0C55ECBD-A7A6-4AE8-9420-1C984BE12BD0}"/>
    <dgm:cxn modelId="{A459CA28-169F-D94C-9661-40391FDD4DDA}" type="presOf" srcId="{8E0F8D39-8F4A-4BB3-AC1B-973C42E0F435}" destId="{E2CF3267-74BA-42A4-9267-82BF5B5C532C}" srcOrd="0" destOrd="2" presId="urn:microsoft.com/office/officeart/2005/8/layout/hierarchy3"/>
    <dgm:cxn modelId="{74DAF54D-8926-B646-A51C-176521D9DB13}" type="presOf" srcId="{AD81B9BE-2C85-4DA8-B098-169E3E0C3FAE}" destId="{AC456959-A666-4AAB-AE2F-1041C0B4FDC8}" srcOrd="0" destOrd="0" presId="urn:microsoft.com/office/officeart/2005/8/layout/hierarchy3"/>
    <dgm:cxn modelId="{18CDE980-2E4E-B742-9E45-E39B81A412A3}" type="presOf" srcId="{51E6E17A-92A5-4908-9C14-0A1339418FEA}" destId="{3AD9CCEF-6C57-44D9-8F52-EE8F18A36356}" srcOrd="0" destOrd="0" presId="urn:microsoft.com/office/officeart/2005/8/layout/hierarchy3"/>
    <dgm:cxn modelId="{6A032D16-9725-462F-860A-5A8B7E689311}" srcId="{51E6E17A-92A5-4908-9C14-0A1339418FEA}" destId="{7FCC2623-C1EB-41A3-AD39-89CE76235AF3}" srcOrd="1" destOrd="0" parTransId="{24ABF39F-632D-461A-AC1B-48DEBB91D387}" sibTransId="{A09028CD-39DC-4464-A065-3D296D8B7AC4}"/>
    <dgm:cxn modelId="{173970D4-4696-4266-9CC5-C74123426B8F}" srcId="{959E76F0-BB37-43B0-9126-1CEA183B6278}" destId="{E89C93C0-D359-4D99-BA8F-B2A4CB041FA5}" srcOrd="0" destOrd="0" parTransId="{E6661DD5-8809-4119-B2EA-88D7796D38F5}" sibTransId="{916B287D-2097-4BD7-8133-5B8CF32B4063}"/>
    <dgm:cxn modelId="{50C97242-6BAF-8B49-9ABC-65FEF2698BAF}" type="presOf" srcId="{E9C6E715-27C4-4074-A29D-7D102B5DE3BC}" destId="{E2CF3267-74BA-42A4-9267-82BF5B5C532C}" srcOrd="0" destOrd="0" presId="urn:microsoft.com/office/officeart/2005/8/layout/hierarchy3"/>
    <dgm:cxn modelId="{62EC0EEC-2527-F049-A627-4C917AA365CC}" type="presOf" srcId="{254E5D1F-543E-432B-BB39-837B104FFF95}" destId="{40ABC4D0-4883-4A13-8B07-62EF6F433608}" srcOrd="0" destOrd="2" presId="urn:microsoft.com/office/officeart/2005/8/layout/hierarchy3"/>
    <dgm:cxn modelId="{B4103AF6-7D49-4EF2-9FD9-BC2F7C87F951}" srcId="{5E77ADCA-3D9B-49DE-9FB1-1B857DFEED8D}" destId="{EDE9C66A-8FB6-4809-949C-154FA2265376}" srcOrd="0" destOrd="0" parTransId="{2D05F458-2ECD-4485-BBF3-57ED7D847306}" sibTransId="{169319E8-6F26-4AE9-A3E0-39DEB5510BEF}"/>
    <dgm:cxn modelId="{663988AA-4674-0B40-AF00-3D67A740F6AA}" type="presOf" srcId="{440B228F-BE3A-4B88-B7F7-8B425CB867DF}" destId="{3CC15619-DC68-4DB1-B334-464EC4958F18}" srcOrd="0" destOrd="2" presId="urn:microsoft.com/office/officeart/2005/8/layout/hierarchy3"/>
    <dgm:cxn modelId="{F6664AE8-4115-4E00-970F-8390A396893C}" srcId="{5B7D93E4-645E-442A-BB71-F3A6AF9FD90A}" destId="{DB4AA95D-1F72-4BDE-AC3C-D00DF4132433}" srcOrd="1" destOrd="0" parTransId="{CA7E4FCC-6EE4-4E13-9353-AB8DD9BC98E7}" sibTransId="{15A977AF-6ACF-46C5-BF6C-2EEE544C665E}"/>
    <dgm:cxn modelId="{DE8DCF03-9A23-384D-9A67-6452FB3DD68B}" type="presOf" srcId="{EDE9C66A-8FB6-4809-949C-154FA2265376}" destId="{B3F6F48E-642C-4753-8AEC-E6BEEAA722A4}" srcOrd="0" destOrd="2" presId="urn:microsoft.com/office/officeart/2005/8/layout/hierarchy3"/>
    <dgm:cxn modelId="{768555DE-D612-BF47-BDE6-3456E0A86DA5}" type="presOf" srcId="{1458E971-7B40-4AFF-85EF-7B5B25D3186A}" destId="{20A6BC44-747D-4FBD-8E9C-783C7E744149}" srcOrd="0" destOrd="3" presId="urn:microsoft.com/office/officeart/2005/8/layout/hierarchy3"/>
    <dgm:cxn modelId="{F464D56C-918B-814C-929A-7CEB33301B3C}" type="presOf" srcId="{5E77ADCA-3D9B-49DE-9FB1-1B857DFEED8D}" destId="{B3F6F48E-642C-4753-8AEC-E6BEEAA722A4}" srcOrd="0" destOrd="1" presId="urn:microsoft.com/office/officeart/2005/8/layout/hierarchy3"/>
    <dgm:cxn modelId="{EDA7151B-58D9-4EDA-884F-339D5F5E931A}" srcId="{14811EF0-27F9-43DA-8CF7-D0B4253E15D0}" destId="{DFCB9C38-3FAD-42D0-90D2-A45E9E3ABC78}" srcOrd="1" destOrd="0" parTransId="{5BEB5990-B147-4442-8FB4-7C041A99F896}" sibTransId="{46CDD98F-43A1-47FF-9A51-173931913FF4}"/>
    <dgm:cxn modelId="{EC4D452D-EECB-44DE-BCEA-5FA8A8E4AC8F}" srcId="{5B7D93E4-645E-442A-BB71-F3A6AF9FD90A}" destId="{1458E971-7B40-4AFF-85EF-7B5B25D3186A}" srcOrd="2" destOrd="0" parTransId="{471F738F-EC6C-4508-99E9-466DE2097952}" sibTransId="{55CA0391-FC7D-4F18-848A-0435406749EC}"/>
    <dgm:cxn modelId="{1C35AEC6-3C88-D240-B56E-F39BEBD904CF}" type="presOf" srcId="{236603AF-9489-4798-B88B-1D6BDBC97307}" destId="{20A6BC44-747D-4FBD-8E9C-783C7E744149}" srcOrd="0" destOrd="1" presId="urn:microsoft.com/office/officeart/2005/8/layout/hierarchy3"/>
    <dgm:cxn modelId="{40525CD5-099B-7740-868B-743B3CC8CADC}" srcId="{29CB028C-EDD3-417E-AE13-1D5ACD3FBED2}" destId="{BD3EFB38-554D-A24E-BAF8-CC57831D2A2E}" srcOrd="0" destOrd="0" parTransId="{DFB51B5A-5E66-E840-AEFA-8FCBFB13A3FB}" sibTransId="{8A3F0FD3-8DCD-A943-BD9C-7695EC248934}"/>
    <dgm:cxn modelId="{3F608060-4CC5-0D44-8C08-69F0A7146485}" srcId="{29CB028C-EDD3-417E-AE13-1D5ACD3FBED2}" destId="{21E0DE65-E772-7D4D-B2E3-06FB12C289FC}" srcOrd="1" destOrd="0" parTransId="{41A1A602-D162-6541-BC96-01AE0FA73299}" sibTransId="{10959D11-887A-D54B-A532-4E620E43DFDA}"/>
    <dgm:cxn modelId="{E7D131ED-AC6A-1744-885A-F3C8CB8A7D05}" type="presOf" srcId="{9B5357FA-009E-4F98-AB63-84603E16F0BA}" destId="{E2CF3267-74BA-42A4-9267-82BF5B5C532C}" srcOrd="0" destOrd="1" presId="urn:microsoft.com/office/officeart/2005/8/layout/hierarchy3"/>
    <dgm:cxn modelId="{7F27CD29-95B9-4A0D-9802-2B60E1305B4D}" srcId="{959E76F0-BB37-43B0-9126-1CEA183B6278}" destId="{DCDBCDF8-EACA-43C0-BA35-5278FB25CBA4}" srcOrd="1" destOrd="0" parTransId="{53D53D92-7883-4DC2-BD84-42CF90D1FB81}" sibTransId="{3A886E30-53A6-40EA-8D62-75FFDF4B191C}"/>
    <dgm:cxn modelId="{8C12DB79-6DC8-4951-A2CB-0F4739B4E464}" srcId="{E89C93C0-D359-4D99-BA8F-B2A4CB041FA5}" destId="{A3719233-C312-4D24-A958-755E0EAD9F3F}" srcOrd="1" destOrd="0" parTransId="{2DB8B993-3645-4C82-8ED8-3C31D05F9C15}" sibTransId="{42B86D6A-8884-476C-856E-16E4F1F001E7}"/>
    <dgm:cxn modelId="{F2EB5468-D441-4499-ADC0-4AE8B57D69D1}" srcId="{A3D19ACB-F0EF-4DF6-91BE-624C405BA7AF}" destId="{A3A58282-E3E3-4A3C-899B-7B298069EA90}" srcOrd="0" destOrd="0" parTransId="{DE28BAD5-CD47-48FA-8B53-89F2D8D1AA72}" sibTransId="{F7859498-D989-4999-AB3B-7C857BE395E6}"/>
    <dgm:cxn modelId="{CC0BF0E7-7F9F-884F-97BB-6C2C4267D0A4}" type="presOf" srcId="{E89C93C0-D359-4D99-BA8F-B2A4CB041FA5}" destId="{0CAF9A2D-7E4D-4014-AA4B-352F704F0844}" srcOrd="0" destOrd="0" presId="urn:microsoft.com/office/officeart/2005/8/layout/hierarchy3"/>
    <dgm:cxn modelId="{8645D66F-975E-1649-AC8A-E1640084920C}" type="presOf" srcId="{E89C93C0-D359-4D99-BA8F-B2A4CB041FA5}" destId="{0F05802C-94B8-4C7F-B205-EBEA9CAA1FCD}" srcOrd="1" destOrd="0" presId="urn:microsoft.com/office/officeart/2005/8/layout/hierarchy3"/>
    <dgm:cxn modelId="{6C8A1433-8934-4B22-A3AB-8A64D57B4D7C}" srcId="{14811EF0-27F9-43DA-8CF7-D0B4253E15D0}" destId="{51E6E17A-92A5-4908-9C14-0A1339418FEA}" srcOrd="0" destOrd="0" parTransId="{546D426D-BAA1-402A-9D3E-FBCB5CED53A6}" sibTransId="{D5B4D778-81DE-4E76-AFD4-41A35802E815}"/>
    <dgm:cxn modelId="{097682C9-2856-4C89-B33A-76C9DEB9DB51}" srcId="{B04C0AC0-E644-4F6A-B5E1-19757B16CF7B}" destId="{5E77ADCA-3D9B-49DE-9FB1-1B857DFEED8D}" srcOrd="0" destOrd="0" parTransId="{C03DFF89-B6FA-470C-8F8C-01604543C737}" sibTransId="{1DBA97B1-6C16-4625-BB3A-8B1FB8E9CBF2}"/>
    <dgm:cxn modelId="{BBCB796A-E174-4D2C-B162-6407562B9544}" srcId="{A3473645-05C4-44AF-9B04-8934EA323C04}" destId="{245A17BF-8D49-4291-AE59-C2C72A895D33}" srcOrd="0" destOrd="0" parTransId="{EA57A6C8-E43A-4148-81E4-A8CD5E6C5C50}" sibTransId="{8EDBFCFD-0AE3-489C-BAF5-2E4F432B0B25}"/>
    <dgm:cxn modelId="{9CBE0B76-82C5-6948-8F6B-4FE526ED0D18}" type="presOf" srcId="{447F9F21-D548-40B8-BF40-ACC11E376825}" destId="{0A679752-0BDB-49F8-AB32-64725E3BD2BA}" srcOrd="0" destOrd="4" presId="urn:microsoft.com/office/officeart/2005/8/layout/hierarchy3"/>
    <dgm:cxn modelId="{CB3B2656-C2AB-A14A-862C-8365B10B82E3}" type="presOf" srcId="{7FCC2623-C1EB-41A3-AD39-89CE76235AF3}" destId="{3AD9CCEF-6C57-44D9-8F52-EE8F18A36356}" srcOrd="0" destOrd="2" presId="urn:microsoft.com/office/officeart/2005/8/layout/hierarchy3"/>
    <dgm:cxn modelId="{58081FD1-3EA0-4E47-999B-5BAFC0330B31}" type="presOf" srcId="{DFCB9C38-3FAD-42D0-90D2-A45E9E3ABC78}" destId="{0A679752-0BDB-49F8-AB32-64725E3BD2BA}" srcOrd="0" destOrd="0" presId="urn:microsoft.com/office/officeart/2005/8/layout/hierarchy3"/>
    <dgm:cxn modelId="{8C846E1F-3F77-44FD-94C3-962CAF3C8073}" srcId="{DFCB9C38-3FAD-42D0-90D2-A45E9E3ABC78}" destId="{ED1539AE-0CEA-48EE-A780-4D8CEFBE3D10}" srcOrd="0" destOrd="0" parTransId="{BCA970EF-ED62-4E10-B67E-199AA89F03C0}" sibTransId="{0A42A9E9-A971-4369-B95F-7B26E8F8A43E}"/>
    <dgm:cxn modelId="{ED98FAA5-21E3-B049-84B7-553B51500E0A}" type="presOf" srcId="{B04C0AC0-E644-4F6A-B5E1-19757B16CF7B}" destId="{B3F6F48E-642C-4753-8AEC-E6BEEAA722A4}" srcOrd="0" destOrd="0" presId="urn:microsoft.com/office/officeart/2005/8/layout/hierarchy3"/>
    <dgm:cxn modelId="{07E94708-5BD9-41F6-9CC7-6E8960FC6D62}" srcId="{E9C6E715-27C4-4074-A29D-7D102B5DE3BC}" destId="{9B5357FA-009E-4F98-AB63-84603E16F0BA}" srcOrd="0" destOrd="0" parTransId="{0048AE41-C8DF-4343-85ED-B91936452048}" sibTransId="{F5CD43A8-E2AC-4F10-91F1-456BA4EB0171}"/>
    <dgm:cxn modelId="{ABC6D0D7-0665-4577-9682-14C6655FDBA0}" srcId="{A3D19ACB-F0EF-4DF6-91BE-624C405BA7AF}" destId="{440B228F-BE3A-4B88-B7F7-8B425CB867DF}" srcOrd="1" destOrd="0" parTransId="{9AA123C2-255C-44C9-AF91-2BF862579063}" sibTransId="{620EB981-8D64-431A-A095-4EC4E2C926C4}"/>
    <dgm:cxn modelId="{40B3DE68-994E-B04C-9D4A-4139F68BBCF3}" type="presOf" srcId="{546D426D-BAA1-402A-9D3E-FBCB5CED53A6}" destId="{4BD145AE-5234-421B-8A25-9CB2309AB6E0}" srcOrd="0" destOrd="0" presId="urn:microsoft.com/office/officeart/2005/8/layout/hierarchy3"/>
    <dgm:cxn modelId="{FD13DB7F-3147-4E0E-B0A6-193F66CAFA62}" srcId="{A3719233-C312-4D24-A958-755E0EAD9F3F}" destId="{CBD8C518-80F9-4859-A11D-76C1942792AA}" srcOrd="1" destOrd="0" parTransId="{BFC447ED-43EF-4FC2-9E1C-62D7F12EAE9E}" sibTransId="{01A208C0-E847-4E7A-AB4F-6087D9FFC47C}"/>
    <dgm:cxn modelId="{8BC6E03C-1D08-2C47-ABF1-E16F8882A249}" type="presOf" srcId="{87637559-C75D-4B9A-BF52-9A8D1E6136DA}" destId="{7B15274B-D208-4EC6-89AA-34A2B47269DA}" srcOrd="0" destOrd="1" presId="urn:microsoft.com/office/officeart/2005/8/layout/hierarchy3"/>
    <dgm:cxn modelId="{D604DC60-2483-6A48-ADC3-34AE0804EAB0}" type="presParOf" srcId="{FD40F175-22E2-4B83-9AB3-B9AEB0054FCD}" destId="{A00B9DC8-C569-4491-86D8-3CDB103C02D8}" srcOrd="0" destOrd="0" presId="urn:microsoft.com/office/officeart/2005/8/layout/hierarchy3"/>
    <dgm:cxn modelId="{4A754C12-18F5-1845-9962-64D59C27E6A9}" type="presParOf" srcId="{A00B9DC8-C569-4491-86D8-3CDB103C02D8}" destId="{977D747B-6B44-47EF-AC15-281C096CF51E}" srcOrd="0" destOrd="0" presId="urn:microsoft.com/office/officeart/2005/8/layout/hierarchy3"/>
    <dgm:cxn modelId="{47C84FE4-DB8E-F343-8414-3BCD3C2749F3}" type="presParOf" srcId="{977D747B-6B44-47EF-AC15-281C096CF51E}" destId="{0CAF9A2D-7E4D-4014-AA4B-352F704F0844}" srcOrd="0" destOrd="0" presId="urn:microsoft.com/office/officeart/2005/8/layout/hierarchy3"/>
    <dgm:cxn modelId="{2937ABB7-1657-F845-90CC-D8F6A9E8F688}" type="presParOf" srcId="{977D747B-6B44-47EF-AC15-281C096CF51E}" destId="{0F05802C-94B8-4C7F-B205-EBEA9CAA1FCD}" srcOrd="1" destOrd="0" presId="urn:microsoft.com/office/officeart/2005/8/layout/hierarchy3"/>
    <dgm:cxn modelId="{67B56100-AD73-5B43-A9CD-47CA041C40B1}" type="presParOf" srcId="{A00B9DC8-C569-4491-86D8-3CDB103C02D8}" destId="{D9E11D18-00B6-4CC0-8181-78DD58AA254F}" srcOrd="1" destOrd="0" presId="urn:microsoft.com/office/officeart/2005/8/layout/hierarchy3"/>
    <dgm:cxn modelId="{3555146B-6DE2-564A-983D-46BA56D37822}" type="presParOf" srcId="{D9E11D18-00B6-4CC0-8181-78DD58AA254F}" destId="{AC811A26-0B65-42C0-8157-59DD3A4B77BD}" srcOrd="0" destOrd="0" presId="urn:microsoft.com/office/officeart/2005/8/layout/hierarchy3"/>
    <dgm:cxn modelId="{2428FD74-4B7C-3C47-BB6A-F0CDA86605DC}" type="presParOf" srcId="{D9E11D18-00B6-4CC0-8181-78DD58AA254F}" destId="{B3F6F48E-642C-4753-8AEC-E6BEEAA722A4}" srcOrd="1" destOrd="0" presId="urn:microsoft.com/office/officeart/2005/8/layout/hierarchy3"/>
    <dgm:cxn modelId="{A205F51B-C749-144A-818E-AEF0379D69A9}" type="presParOf" srcId="{D9E11D18-00B6-4CC0-8181-78DD58AA254F}" destId="{657ACA97-B172-4247-8935-CD426F188D59}" srcOrd="2" destOrd="0" presId="urn:microsoft.com/office/officeart/2005/8/layout/hierarchy3"/>
    <dgm:cxn modelId="{794B4481-2374-A341-916A-6B9EC9E0F3A1}" type="presParOf" srcId="{D9E11D18-00B6-4CC0-8181-78DD58AA254F}" destId="{7B15274B-D208-4EC6-89AA-34A2B47269DA}" srcOrd="3" destOrd="0" presId="urn:microsoft.com/office/officeart/2005/8/layout/hierarchy3"/>
    <dgm:cxn modelId="{8BFABC05-FEAD-BB4A-B4D8-F675406E17C5}" type="presParOf" srcId="{D9E11D18-00B6-4CC0-8181-78DD58AA254F}" destId="{DCE1729F-811C-49FD-AF93-9D4BC2D0E63A}" srcOrd="4" destOrd="0" presId="urn:microsoft.com/office/officeart/2005/8/layout/hierarchy3"/>
    <dgm:cxn modelId="{6010FC36-4413-734A-A991-65F17AB1971F}" type="presParOf" srcId="{D9E11D18-00B6-4CC0-8181-78DD58AA254F}" destId="{E2CF3267-74BA-42A4-9267-82BF5B5C532C}" srcOrd="5" destOrd="0" presId="urn:microsoft.com/office/officeart/2005/8/layout/hierarchy3"/>
    <dgm:cxn modelId="{507AC6D4-7F2B-B94E-924B-9AE784C88935}" type="presParOf" srcId="{FD40F175-22E2-4B83-9AB3-B9AEB0054FCD}" destId="{F859B2F2-439D-4545-BE55-2886590199E4}" srcOrd="1" destOrd="0" presId="urn:microsoft.com/office/officeart/2005/8/layout/hierarchy3"/>
    <dgm:cxn modelId="{EE6B0CE9-7B20-624D-88DA-D9E4763B51C1}" type="presParOf" srcId="{F859B2F2-439D-4545-BE55-2886590199E4}" destId="{9B0D6445-0E18-4B85-996B-BF2BB556BFB8}" srcOrd="0" destOrd="0" presId="urn:microsoft.com/office/officeart/2005/8/layout/hierarchy3"/>
    <dgm:cxn modelId="{BBDB2EC2-4381-2B40-8CBC-DB74CCFA311D}" type="presParOf" srcId="{9B0D6445-0E18-4B85-996B-BF2BB556BFB8}" destId="{953779C8-2756-4F7A-B53F-9EE0E241D608}" srcOrd="0" destOrd="0" presId="urn:microsoft.com/office/officeart/2005/8/layout/hierarchy3"/>
    <dgm:cxn modelId="{09933F3E-F967-164F-BCA7-A73D8D533047}" type="presParOf" srcId="{9B0D6445-0E18-4B85-996B-BF2BB556BFB8}" destId="{65797ECA-FC8E-4807-8A51-0B7FFC51477B}" srcOrd="1" destOrd="0" presId="urn:microsoft.com/office/officeart/2005/8/layout/hierarchy3"/>
    <dgm:cxn modelId="{E2A70BA8-0658-C14B-A3DA-256540702AFC}" type="presParOf" srcId="{F859B2F2-439D-4545-BE55-2886590199E4}" destId="{C7B602BC-C169-42D2-B43F-4850E36ECBDE}" srcOrd="1" destOrd="0" presId="urn:microsoft.com/office/officeart/2005/8/layout/hierarchy3"/>
    <dgm:cxn modelId="{42B0DBDE-BA81-AD44-907F-0BA1E520DF0B}" type="presParOf" srcId="{C7B602BC-C169-42D2-B43F-4850E36ECBDE}" destId="{128B867C-B3E4-4504-BC54-4039A9A509FB}" srcOrd="0" destOrd="0" presId="urn:microsoft.com/office/officeart/2005/8/layout/hierarchy3"/>
    <dgm:cxn modelId="{DBF487A8-9002-C44E-95BC-88764670C5D7}" type="presParOf" srcId="{C7B602BC-C169-42D2-B43F-4850E36ECBDE}" destId="{40ABC4D0-4883-4A13-8B07-62EF6F433608}" srcOrd="1" destOrd="0" presId="urn:microsoft.com/office/officeart/2005/8/layout/hierarchy3"/>
    <dgm:cxn modelId="{6C6933A2-4816-6F42-BCE7-76EB8558E0A4}" type="presParOf" srcId="{C7B602BC-C169-42D2-B43F-4850E36ECBDE}" destId="{B99B6F3D-1B12-4454-B535-96268F476CD4}" srcOrd="2" destOrd="0" presId="urn:microsoft.com/office/officeart/2005/8/layout/hierarchy3"/>
    <dgm:cxn modelId="{BEF93E2F-0BB2-7847-9029-1719E4075ACE}" type="presParOf" srcId="{C7B602BC-C169-42D2-B43F-4850E36ECBDE}" destId="{20A6BC44-747D-4FBD-8E9C-783C7E744149}" srcOrd="3" destOrd="0" presId="urn:microsoft.com/office/officeart/2005/8/layout/hierarchy3"/>
    <dgm:cxn modelId="{B0480B9A-CA41-7844-9965-9FA8080CD098}" type="presParOf" srcId="{C7B602BC-C169-42D2-B43F-4850E36ECBDE}" destId="{3FD1203C-1A02-4B1B-80E5-FB649191BE0B}" srcOrd="4" destOrd="0" presId="urn:microsoft.com/office/officeart/2005/8/layout/hierarchy3"/>
    <dgm:cxn modelId="{BDD7BF69-A007-7244-B3EF-56EB0721EC26}" type="presParOf" srcId="{C7B602BC-C169-42D2-B43F-4850E36ECBDE}" destId="{AC456959-A666-4AAB-AE2F-1041C0B4FDC8}" srcOrd="5" destOrd="0" presId="urn:microsoft.com/office/officeart/2005/8/layout/hierarchy3"/>
    <dgm:cxn modelId="{4578DE02-147F-7145-BD56-1312CA6FF7CC}" type="presParOf" srcId="{FD40F175-22E2-4B83-9AB3-B9AEB0054FCD}" destId="{690F395A-C9A5-4B27-B422-37559CF65F2B}" srcOrd="2" destOrd="0" presId="urn:microsoft.com/office/officeart/2005/8/layout/hierarchy3"/>
    <dgm:cxn modelId="{156DE050-D40F-2A4E-97E4-E764E5441B13}" type="presParOf" srcId="{690F395A-C9A5-4B27-B422-37559CF65F2B}" destId="{3E45B14E-AC4C-42CC-8366-CB2F3C3768F5}" srcOrd="0" destOrd="0" presId="urn:microsoft.com/office/officeart/2005/8/layout/hierarchy3"/>
    <dgm:cxn modelId="{057B28DF-0C4C-D44F-9366-5453968CE72D}" type="presParOf" srcId="{3E45B14E-AC4C-42CC-8366-CB2F3C3768F5}" destId="{A8904208-E5E0-49E5-AAA3-3027C0488A61}" srcOrd="0" destOrd="0" presId="urn:microsoft.com/office/officeart/2005/8/layout/hierarchy3"/>
    <dgm:cxn modelId="{F5480B2D-FFE3-A84F-916F-0ED29C310402}" type="presParOf" srcId="{3E45B14E-AC4C-42CC-8366-CB2F3C3768F5}" destId="{9DEE31C9-0DB1-4227-90B6-608527C2D665}" srcOrd="1" destOrd="0" presId="urn:microsoft.com/office/officeart/2005/8/layout/hierarchy3"/>
    <dgm:cxn modelId="{34470328-BE19-5D43-88F7-2D50272E4A1C}" type="presParOf" srcId="{690F395A-C9A5-4B27-B422-37559CF65F2B}" destId="{41410C66-9F8B-4605-88B9-1B1591F73B50}" srcOrd="1" destOrd="0" presId="urn:microsoft.com/office/officeart/2005/8/layout/hierarchy3"/>
    <dgm:cxn modelId="{228052D5-5E70-F642-87F3-501321E69137}" type="presParOf" srcId="{41410C66-9F8B-4605-88B9-1B1591F73B50}" destId="{4BD145AE-5234-421B-8A25-9CB2309AB6E0}" srcOrd="0" destOrd="0" presId="urn:microsoft.com/office/officeart/2005/8/layout/hierarchy3"/>
    <dgm:cxn modelId="{92DB5BCB-B295-DA44-AEE8-8ECCB0D7ABD1}" type="presParOf" srcId="{41410C66-9F8B-4605-88B9-1B1591F73B50}" destId="{3AD9CCEF-6C57-44D9-8F52-EE8F18A36356}" srcOrd="1" destOrd="0" presId="urn:microsoft.com/office/officeart/2005/8/layout/hierarchy3"/>
    <dgm:cxn modelId="{FF25B65A-412A-1744-BD2F-2EE71E08FB36}" type="presParOf" srcId="{41410C66-9F8B-4605-88B9-1B1591F73B50}" destId="{3F483FE2-78D3-427B-87B8-EA7BF5CC06E4}" srcOrd="2" destOrd="0" presId="urn:microsoft.com/office/officeart/2005/8/layout/hierarchy3"/>
    <dgm:cxn modelId="{E0F63BF4-5753-B143-84B4-CC206B386F48}" type="presParOf" srcId="{41410C66-9F8B-4605-88B9-1B1591F73B50}" destId="{0A679752-0BDB-49F8-AB32-64725E3BD2BA}" srcOrd="3" destOrd="0" presId="urn:microsoft.com/office/officeart/2005/8/layout/hierarchy3"/>
    <dgm:cxn modelId="{B60B32C0-36D1-D443-AEE1-312CD33427D0}" type="presParOf" srcId="{41410C66-9F8B-4605-88B9-1B1591F73B50}" destId="{1778DE9C-932D-4EDE-BFDE-2B1D4E883E2B}" srcOrd="4" destOrd="0" presId="urn:microsoft.com/office/officeart/2005/8/layout/hierarchy3"/>
    <dgm:cxn modelId="{7515930C-D7CE-534C-9A8D-2B5A666D7EC1}" type="presParOf" srcId="{41410C66-9F8B-4605-88B9-1B1591F73B50}" destId="{3CC15619-DC68-4DB1-B334-464EC4958F18}" srcOrd="5"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676C751-4C04-614B-9B76-AAC11CF48BFD}" type="datetimeFigureOut">
              <a:rPr lang="en-US" smtClean="0"/>
              <a:pPr/>
              <a:t>1/27/2014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FBE128B-3BB0-2845-A632-18E6B49BCDB0}" type="slidenum">
              <a:rPr lang="en-US" smtClean="0"/>
              <a:pPr/>
              <a:t>‹#›</a:t>
            </a:fld>
            <a:endParaRPr lang="en-US" dirty="0"/>
          </a:p>
        </p:txBody>
      </p:sp>
    </p:spTree>
    <p:extLst>
      <p:ext uri="{BB962C8B-B14F-4D97-AF65-F5344CB8AC3E}">
        <p14:creationId xmlns:p14="http://schemas.microsoft.com/office/powerpoint/2010/main" xmlns="" val="967372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588"/>
            <a:fld id="{A9C92054-1BD5-4B92-94B7-517672C0FAF0}" type="slidenum">
              <a:rPr lang="en-US" smtClean="0">
                <a:solidFill>
                  <a:srgbClr val="000000"/>
                </a:solidFill>
                <a:latin typeface="Arial" pitchFamily="34" charset="0"/>
              </a:rPr>
              <a:pPr defTabSz="909588"/>
              <a:t>2</a:t>
            </a:fld>
            <a:endParaRPr lang="en-US" dirty="0" smtClean="0">
              <a:solidFill>
                <a:srgbClr val="000000"/>
              </a:solidFill>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18</a:t>
            </a:fld>
            <a:endParaRPr lang="en-US" dirty="0" smtClean="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19</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81100" y="698500"/>
            <a:ext cx="4645025" cy="34829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01344" y="4416099"/>
            <a:ext cx="5604669" cy="4179383"/>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CB2D534-7C24-4DE4-BE39-8CA2AF2E5530}" type="slidenum">
              <a:rPr lang="en-US">
                <a:solidFill>
                  <a:prstClr val="black"/>
                </a:solidFill>
              </a:rPr>
              <a:pPr/>
              <a:t>20</a:t>
            </a:fld>
            <a:endParaRPr lang="en-US" dirty="0">
              <a:solidFill>
                <a:prstClr val="black"/>
              </a:solidFill>
            </a:endParaRPr>
          </a:p>
        </p:txBody>
      </p:sp>
      <p:sp>
        <p:nvSpPr>
          <p:cNvPr id="21505" name="Rectangle 1"/>
          <p:cNvSpPr txBox="1">
            <a:spLocks noGrp="1" noRot="1" noChangeAspect="1" noChangeArrowheads="1"/>
          </p:cNvSpPr>
          <p:nvPr>
            <p:ph type="sldImg"/>
          </p:nvPr>
        </p:nvSpPr>
        <p:spPr bwMode="auto">
          <a:xfrm>
            <a:off x="1181100" y="698500"/>
            <a:ext cx="4645025" cy="348297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01344" y="4416099"/>
            <a:ext cx="5604669" cy="4179383"/>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21</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22</a:t>
            </a:fld>
            <a:endParaRPr lang="en-US" dirty="0">
              <a:solidFill>
                <a:prstClr val="black"/>
              </a:solidFill>
            </a:endParaRPr>
          </a:p>
        </p:txBody>
      </p:sp>
    </p:spTree>
    <p:extLst>
      <p:ext uri="{BB962C8B-B14F-4D97-AF65-F5344CB8AC3E}">
        <p14:creationId xmlns:p14="http://schemas.microsoft.com/office/powerpoint/2010/main" xmlns="" val="3536312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31</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33</a:t>
            </a:fld>
            <a:endParaRPr lang="en-US" dirty="0" smtClean="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LPAE  - Large Physical</a:t>
            </a:r>
            <a:r>
              <a:rPr lang="en-US" baseline="0" dirty="0" smtClean="0"/>
              <a:t> Address Extension</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35</a:t>
            </a:fld>
            <a:endParaRPr lang="en-US" dirty="0">
              <a:solidFill>
                <a:prstClr val="black"/>
              </a:solidFill>
            </a:endParaRPr>
          </a:p>
        </p:txBody>
      </p:sp>
    </p:spTree>
    <p:extLst>
      <p:ext uri="{BB962C8B-B14F-4D97-AF65-F5344CB8AC3E}">
        <p14:creationId xmlns:p14="http://schemas.microsoft.com/office/powerpoint/2010/main" xmlns="" val="2455785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38</a:t>
            </a:fld>
            <a:endParaRPr lang="en-US" dirty="0" smtClean="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39</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a:t>
            </a:fld>
            <a:endParaRPr lang="en-US" dirty="0" smtClean="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41</a:t>
            </a:fld>
            <a:endParaRPr lang="en-US" dirty="0" smtClean="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42</a:t>
            </a:fld>
            <a:endParaRPr lang="en-US"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DSP out</a:t>
            </a:r>
            <a:r>
              <a:rPr lang="en-US" baseline="0" dirty="0" smtClean="0"/>
              <a:t> file loaded with ARM – and ARM-DSP communication via MultiProc module running on ARM side</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43</a:t>
            </a:fld>
            <a:endParaRPr lang="en-US"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45</a:t>
            </a:fld>
            <a:endParaRPr lang="en-US" dirty="0" smtClean="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solidFill>
                  <a:prstClr val="black"/>
                </a:solidFill>
              </a:rPr>
              <a:pPr>
                <a:defRPr/>
              </a:pPr>
              <a:t>46</a:t>
            </a:fld>
            <a:endParaRPr lang="en-US" dirty="0">
              <a:solidFill>
                <a:prstClr val="black"/>
              </a:solidFill>
            </a:endParaRPr>
          </a:p>
        </p:txBody>
      </p:sp>
    </p:spTree>
    <p:extLst>
      <p:ext uri="{BB962C8B-B14F-4D97-AF65-F5344CB8AC3E}">
        <p14:creationId xmlns:p14="http://schemas.microsoft.com/office/powerpoint/2010/main" xmlns="" val="3385157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48</a:t>
            </a:fld>
            <a:endParaRPr lang="en-US" dirty="0" smtClean="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51</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defTabSz="465887">
              <a:defRPr/>
            </a:pPr>
            <a:r>
              <a:rPr lang="en-US" dirty="0" smtClean="0">
                <a:latin typeface="Arial" charset="0"/>
              </a:rPr>
              <a:t>In case of Keystone 2, there will be a GUI-based Matrix application launcher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noChangeArrowheads="1"/>
          </p:cNvSpPr>
          <p:nvPr/>
        </p:nvSpPr>
        <p:spPr bwMode="auto">
          <a:xfrm>
            <a:off x="3973778" y="8830660"/>
            <a:ext cx="3035102" cy="464205"/>
          </a:xfrm>
          <a:prstGeom prst="rect">
            <a:avLst/>
          </a:prstGeom>
          <a:noFill/>
          <a:ln w="9525">
            <a:noFill/>
            <a:miter lim="800000"/>
            <a:headEnd/>
            <a:tailEnd/>
          </a:ln>
        </p:spPr>
        <p:txBody>
          <a:bodyPr lIns="92731" tIns="46366" rIns="92731" bIns="46366" anchor="b"/>
          <a:lstStyle/>
          <a:p>
            <a:pPr defTabSz="924185" fontAlgn="base">
              <a:spcBef>
                <a:spcPct val="0"/>
              </a:spcBef>
              <a:spcAft>
                <a:spcPct val="0"/>
              </a:spcAft>
            </a:pPr>
            <a:fld id="{2F7974BA-0D0A-4128-912E-4112D91E8D3A}" type="slidenum">
              <a:rPr lang="en-US" sz="1200">
                <a:solidFill>
                  <a:prstClr val="black"/>
                </a:solidFill>
                <a:latin typeface="Arial" charset="0"/>
                <a:cs typeface="Arial" charset="0"/>
              </a:rPr>
              <a:pPr defTabSz="924185" fontAlgn="base">
                <a:spcBef>
                  <a:spcPct val="0"/>
                </a:spcBef>
                <a:spcAft>
                  <a:spcPct val="0"/>
                </a:spcAft>
              </a:pPr>
              <a:t>52</a:t>
            </a:fld>
            <a:endParaRPr lang="en-US" sz="1200" dirty="0">
              <a:solidFill>
                <a:prstClr val="black"/>
              </a:solidFill>
              <a:latin typeface="Arial" charset="0"/>
              <a:cs typeface="Arial" charset="0"/>
            </a:endParaRPr>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a:noFill/>
          <a:ln/>
        </p:spPr>
        <p:txBody>
          <a:bodyPr lIns="92731" tIns="46366" rIns="92731" bIns="46366"/>
          <a:lstStyle/>
          <a:p>
            <a:pPr eaLnBrk="1" hangingPunct="1">
              <a:spcBef>
                <a:spcPct val="0"/>
              </a:spcBef>
            </a:pPr>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53</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5</a:t>
            </a:fld>
            <a:endParaRPr lang="en-US" dirty="0" smtClean="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20" tIns="45960" rIns="91920" bIns="45960" anchor="b"/>
          <a:lstStyle/>
          <a:p>
            <a:pPr defTabSz="917524" fontAlgn="base">
              <a:spcBef>
                <a:spcPct val="0"/>
              </a:spcBef>
              <a:spcAft>
                <a:spcPct val="0"/>
              </a:spcAft>
            </a:pPr>
            <a:fld id="{4F197442-A097-46F1-9A0E-F11BFDFF5510}" type="slidenum">
              <a:rPr lang="en-US" sz="1200">
                <a:solidFill>
                  <a:srgbClr val="000000"/>
                </a:solidFill>
                <a:latin typeface="Arial" charset="0"/>
              </a:rPr>
              <a:pPr defTabSz="917524" fontAlgn="base">
                <a:spcBef>
                  <a:spcPct val="0"/>
                </a:spcBef>
                <a:spcAft>
                  <a:spcPct val="0"/>
                </a:spcAft>
              </a:pPr>
              <a:t>54</a:t>
            </a:fld>
            <a:endParaRPr lang="en-US" sz="1200" dirty="0">
              <a:solidFill>
                <a:srgbClr val="000000"/>
              </a:solidFill>
              <a:latin typeface="Arial"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0" tIns="45960" rIns="91920" bIns="45960"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BE128B-3BB0-2845-A632-18E6B49BCDB0}" type="slidenum">
              <a:rPr lang="en-US" smtClean="0"/>
              <a:pPr/>
              <a:t>57</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59</a:t>
            </a:fld>
            <a:endParaRPr lang="en-US" dirty="0" smtClean="0">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TextEdit="1"/>
          </p:cNvSpPr>
          <p:nvPr>
            <p:ph type="sldImg"/>
          </p:nvPr>
        </p:nvSpPr>
        <p:spPr bwMode="auto">
          <a:noFill/>
          <a:ln>
            <a:solidFill>
              <a:srgbClr val="000000"/>
            </a:solidFill>
            <a:miter lim="800000"/>
            <a:headEnd/>
            <a:tailEnd/>
          </a:ln>
        </p:spPr>
      </p:sp>
      <p:sp>
        <p:nvSpPr>
          <p:cNvPr id="251907" name="Rectangle 3"/>
          <p:cNvSpPr>
            <a:spLocks noGrp="1"/>
          </p:cNvSpPr>
          <p:nvPr>
            <p:ph type="body" idx="1"/>
          </p:nvPr>
        </p:nvSpPr>
        <p:spPr>
          <a:noFill/>
          <a:ln/>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7</a:t>
            </a:fld>
            <a:endParaRPr lang="en-US" dirty="0"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9</a:t>
            </a:fld>
            <a:endParaRPr lang="en-US" dirty="0" smtClean="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r>
              <a:rPr lang="en-US" dirty="0" smtClean="0"/>
              <a:t>Enables faster time to market and is easy to use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2BF4E9EA-640C-4942-8442-554438E26BA0}" type="slidenum">
              <a:rPr lang="en-US" smtClean="0">
                <a:solidFill>
                  <a:prstClr val="black"/>
                </a:solidFill>
                <a:latin typeface="Calibri"/>
              </a:rPr>
              <a:pPr/>
              <a:t>13</a:t>
            </a:fld>
            <a:endParaRPr lang="en-US" dirty="0" smtClean="0">
              <a:solidFill>
                <a:prstClr val="black"/>
              </a:solidFill>
              <a:latin typeface="Calibri"/>
            </a:endParaRPr>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a:noFill/>
          <a:ln/>
        </p:spPr>
        <p:txBody>
          <a:bodyPr/>
          <a:lstStyle/>
          <a:p>
            <a:pPr defTabSz="914350" fontAlgn="base">
              <a:spcBef>
                <a:spcPct val="0"/>
              </a:spcBef>
              <a:spcAft>
                <a:spcPct val="0"/>
              </a:spcAft>
              <a:defRPr/>
            </a:pPr>
            <a:r>
              <a:rPr lang="en-US" dirty="0"/>
              <a:t>CSL support for low level configuration of PLL, PSC, DDR3, Interrupts, EDMA3 etc.</a:t>
            </a:r>
          </a:p>
          <a:p>
            <a:pPr eaLnBrk="1" hangingPunct="1">
              <a:spcBef>
                <a:spcPct val="0"/>
              </a:spcBef>
            </a:pPr>
            <a:endParaRPr lang="en-US" dirty="0" smtClean="0"/>
          </a:p>
          <a:p>
            <a:pPr eaLnBrk="1" hangingPunct="1">
              <a:spcBef>
                <a:spcPct val="0"/>
              </a:spcBef>
            </a:pPr>
            <a:r>
              <a:rPr lang="en-US" dirty="0" smtClean="0"/>
              <a:t>NIMU</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342824" indent="-342824">
              <a:lnSpc>
                <a:spcPct val="80000"/>
              </a:lnSpc>
              <a:spcBef>
                <a:spcPct val="20000"/>
              </a:spcBef>
              <a:defRPr/>
            </a:pPr>
            <a:r>
              <a:rPr lang="en-US" sz="1600" dirty="0"/>
              <a:t>Tools</a:t>
            </a:r>
          </a:p>
          <a:p>
            <a:pPr marL="742785" lvl="1" indent="-285686">
              <a:lnSpc>
                <a:spcPct val="80000"/>
              </a:lnSpc>
              <a:spcBef>
                <a:spcPct val="20000"/>
              </a:spcBef>
              <a:buFontTx/>
              <a:buChar char="–"/>
              <a:defRPr/>
            </a:pPr>
            <a:r>
              <a:rPr lang="en-US" sz="1400" dirty="0"/>
              <a:t>CodeGen with OpenMP, OpenCL support</a:t>
            </a:r>
          </a:p>
          <a:p>
            <a:pPr marL="742785" lvl="1" indent="-285686">
              <a:lnSpc>
                <a:spcPct val="80000"/>
              </a:lnSpc>
              <a:spcBef>
                <a:spcPct val="20000"/>
              </a:spcBef>
              <a:buFontTx/>
              <a:buChar char="–"/>
              <a:defRPr/>
            </a:pPr>
            <a:r>
              <a:rPr lang="en-US" sz="1400" dirty="0"/>
              <a:t>Emulator</a:t>
            </a:r>
          </a:p>
          <a:p>
            <a:pPr marL="742785" lvl="1" indent="-285686">
              <a:lnSpc>
                <a:spcPct val="80000"/>
              </a:lnSpc>
              <a:spcBef>
                <a:spcPct val="20000"/>
              </a:spcBef>
              <a:buFontTx/>
              <a:buChar char="–"/>
              <a:defRPr/>
            </a:pPr>
            <a:r>
              <a:rPr lang="en-US" sz="1400" dirty="0"/>
              <a:t>Debugger</a:t>
            </a:r>
          </a:p>
          <a:p>
            <a:pPr marL="742785" lvl="1" indent="-285686">
              <a:lnSpc>
                <a:spcPct val="80000"/>
              </a:lnSpc>
              <a:spcBef>
                <a:spcPct val="20000"/>
              </a:spcBef>
              <a:buFontTx/>
              <a:buChar char="–"/>
              <a:defRPr/>
            </a:pPr>
            <a:r>
              <a:rPr lang="en-US" sz="1400" dirty="0"/>
              <a:t>Simulator</a:t>
            </a:r>
          </a:p>
          <a:p>
            <a:pPr marL="742785" lvl="1" indent="-285686">
              <a:lnSpc>
                <a:spcPct val="80000"/>
              </a:lnSpc>
              <a:spcBef>
                <a:spcPct val="20000"/>
              </a:spcBef>
              <a:buFontTx/>
              <a:buChar char="–"/>
              <a:defRPr/>
            </a:pPr>
            <a:r>
              <a:rPr lang="en-US" sz="1400" dirty="0"/>
              <a:t>Profiler / DVT</a:t>
            </a:r>
          </a:p>
          <a:p>
            <a:pPr marL="742785" lvl="1" indent="-285686">
              <a:lnSpc>
                <a:spcPct val="80000"/>
              </a:lnSpc>
              <a:spcBef>
                <a:spcPct val="20000"/>
              </a:spcBef>
              <a:buFontTx/>
              <a:buChar char="–"/>
              <a:defRPr/>
            </a:pPr>
            <a:r>
              <a:rPr lang="en-US" sz="1400" dirty="0"/>
              <a:t>3</a:t>
            </a:r>
            <a:r>
              <a:rPr lang="en-US" sz="1400" baseline="30000" dirty="0"/>
              <a:t>rd</a:t>
            </a:r>
            <a:r>
              <a:rPr lang="en-US" sz="1400" dirty="0"/>
              <a:t> party tools</a:t>
            </a:r>
          </a:p>
          <a:p>
            <a:pPr marL="342824" indent="-342824">
              <a:lnSpc>
                <a:spcPct val="80000"/>
              </a:lnSpc>
              <a:spcBef>
                <a:spcPct val="20000"/>
              </a:spcBef>
              <a:defRPr/>
            </a:pPr>
            <a:r>
              <a:rPr lang="en-US" sz="1600" dirty="0"/>
              <a:t>Software</a:t>
            </a:r>
          </a:p>
          <a:p>
            <a:pPr marL="742785" lvl="1" indent="-285686">
              <a:lnSpc>
                <a:spcPct val="80000"/>
              </a:lnSpc>
              <a:spcBef>
                <a:spcPct val="20000"/>
              </a:spcBef>
              <a:buFontTx/>
              <a:buChar char="–"/>
              <a:defRPr/>
            </a:pPr>
            <a:r>
              <a:rPr lang="en-US" sz="1400" dirty="0"/>
              <a:t>SYS/BIOS MCSDK, Linux MCSDK</a:t>
            </a:r>
          </a:p>
          <a:p>
            <a:pPr marL="1142744" lvl="2" indent="-228549">
              <a:lnSpc>
                <a:spcPct val="80000"/>
              </a:lnSpc>
              <a:spcBef>
                <a:spcPct val="20000"/>
              </a:spcBef>
              <a:buFontTx/>
              <a:buChar char="•"/>
              <a:defRPr/>
            </a:pPr>
            <a:r>
              <a:rPr lang="en-US" dirty="0" smtClean="0"/>
              <a:t>Multicore Demonstration</a:t>
            </a:r>
          </a:p>
          <a:p>
            <a:pPr marL="1142744" lvl="2" indent="-228549">
              <a:lnSpc>
                <a:spcPct val="80000"/>
              </a:lnSpc>
              <a:spcBef>
                <a:spcPct val="20000"/>
              </a:spcBef>
              <a:buFontTx/>
              <a:buChar char="•"/>
              <a:defRPr/>
            </a:pPr>
            <a:r>
              <a:rPr lang="en-US" dirty="0" smtClean="0"/>
              <a:t>6.x DSP SYS/BIOS, 2.6.3x Linux</a:t>
            </a:r>
          </a:p>
          <a:p>
            <a:pPr marL="1142744" lvl="2" indent="-228549">
              <a:lnSpc>
                <a:spcPct val="80000"/>
              </a:lnSpc>
              <a:spcBef>
                <a:spcPct val="20000"/>
              </a:spcBef>
              <a:buFontTx/>
              <a:buChar char="•"/>
              <a:defRPr/>
            </a:pPr>
            <a:r>
              <a:rPr lang="en-US" dirty="0" smtClean="0"/>
              <a:t>Platform Abstraction</a:t>
            </a:r>
          </a:p>
          <a:p>
            <a:pPr marL="1142744" lvl="2" indent="-228549">
              <a:lnSpc>
                <a:spcPct val="80000"/>
              </a:lnSpc>
              <a:spcBef>
                <a:spcPct val="20000"/>
              </a:spcBef>
              <a:buFontTx/>
              <a:buChar char="•"/>
              <a:defRPr/>
            </a:pPr>
            <a:r>
              <a:rPr lang="en-US" dirty="0" smtClean="0"/>
              <a:t>Basic Networking</a:t>
            </a:r>
          </a:p>
          <a:p>
            <a:pPr marL="1142744" lvl="2" indent="-228549">
              <a:lnSpc>
                <a:spcPct val="80000"/>
              </a:lnSpc>
              <a:spcBef>
                <a:spcPct val="20000"/>
              </a:spcBef>
              <a:buFontTx/>
              <a:buChar char="•"/>
              <a:defRPr/>
            </a:pPr>
            <a:r>
              <a:rPr lang="en-US" dirty="0" smtClean="0"/>
              <a:t>Inter core communication</a:t>
            </a:r>
          </a:p>
          <a:p>
            <a:pPr marL="342824" indent="-342824">
              <a:lnSpc>
                <a:spcPct val="80000"/>
              </a:lnSpc>
              <a:spcBef>
                <a:spcPct val="20000"/>
              </a:spcBef>
              <a:defRPr/>
            </a:pPr>
            <a:r>
              <a:rPr lang="en-US" sz="1600" dirty="0"/>
              <a:t>Libraries</a:t>
            </a:r>
          </a:p>
          <a:p>
            <a:pPr marL="742785" lvl="1" indent="-285686">
              <a:lnSpc>
                <a:spcPct val="80000"/>
              </a:lnSpc>
              <a:spcBef>
                <a:spcPct val="20000"/>
              </a:spcBef>
              <a:defRPr/>
            </a:pPr>
            <a:r>
              <a:rPr lang="en-US" sz="1400" dirty="0"/>
              <a:t>Generic </a:t>
            </a:r>
          </a:p>
          <a:p>
            <a:pPr marL="742785" lvl="1" indent="-285686">
              <a:lnSpc>
                <a:spcPct val="80000"/>
              </a:lnSpc>
              <a:spcBef>
                <a:spcPct val="20000"/>
              </a:spcBef>
              <a:buFontTx/>
              <a:buChar char="–"/>
              <a:defRPr/>
            </a:pPr>
            <a:r>
              <a:rPr lang="en-US" sz="1400" dirty="0"/>
              <a:t>DSPLIB ; IMGLIB; IQ Math; </a:t>
            </a:r>
          </a:p>
          <a:p>
            <a:pPr marL="742785" lvl="1" indent="-285686">
              <a:lnSpc>
                <a:spcPct val="80000"/>
              </a:lnSpc>
              <a:spcBef>
                <a:spcPct val="20000"/>
              </a:spcBef>
              <a:defRPr/>
            </a:pPr>
            <a:r>
              <a:rPr lang="en-US" sz="1400" dirty="0"/>
              <a:t>Application Specific</a:t>
            </a:r>
          </a:p>
          <a:p>
            <a:pPr marL="742785" lvl="1" indent="-285686">
              <a:lnSpc>
                <a:spcPct val="80000"/>
              </a:lnSpc>
              <a:spcBef>
                <a:spcPct val="20000"/>
              </a:spcBef>
              <a:buFontTx/>
              <a:buChar char="–"/>
              <a:defRPr/>
            </a:pPr>
            <a:r>
              <a:rPr lang="en-US" sz="1400" dirty="0"/>
              <a:t>Image,  Voice, Fax, Medical</a:t>
            </a:r>
          </a:p>
          <a:p>
            <a:pPr marL="742785" lvl="1" indent="-285686">
              <a:lnSpc>
                <a:spcPct val="80000"/>
              </a:lnSpc>
              <a:spcBef>
                <a:spcPct val="20000"/>
              </a:spcBef>
              <a:defRPr/>
            </a:pPr>
            <a:r>
              <a:rPr lang="en-US" sz="1400" dirty="0"/>
              <a:t>Application specific codecs</a:t>
            </a:r>
          </a:p>
          <a:p>
            <a:pPr marL="742785" lvl="1" indent="-285686">
              <a:lnSpc>
                <a:spcPct val="80000"/>
              </a:lnSpc>
              <a:spcBef>
                <a:spcPct val="20000"/>
              </a:spcBef>
              <a:buFontTx/>
              <a:buChar char="–"/>
              <a:defRPr/>
            </a:pPr>
            <a:r>
              <a:rPr lang="en-US" sz="1400" dirty="0"/>
              <a:t>Audio, Video and Speech – Encoders, decoders, transcoders</a:t>
            </a:r>
          </a:p>
          <a:p>
            <a:pPr marL="742785" lvl="1" indent="-285686">
              <a:lnSpc>
                <a:spcPct val="80000"/>
              </a:lnSpc>
              <a:spcBef>
                <a:spcPct val="20000"/>
              </a:spcBef>
              <a:buFontTx/>
              <a:buChar char="–"/>
              <a:defRPr/>
            </a:pPr>
            <a:r>
              <a:rPr lang="en-US" sz="1400" dirty="0"/>
              <a:t>WiMAX, LTE, others..</a:t>
            </a:r>
          </a:p>
          <a:p>
            <a:pPr marL="742785" lvl="1" indent="-285686">
              <a:lnSpc>
                <a:spcPct val="80000"/>
              </a:lnSpc>
              <a:spcBef>
                <a:spcPct val="20000"/>
              </a:spcBef>
              <a:defRPr/>
            </a:pPr>
            <a:endParaRPr lang="en-US" sz="2000" dirty="0"/>
          </a:p>
          <a:p>
            <a:pPr marL="742785" lvl="1" indent="-285686">
              <a:lnSpc>
                <a:spcPct val="80000"/>
              </a:lnSpc>
              <a:spcBef>
                <a:spcPct val="20000"/>
              </a:spcBef>
              <a:buFontTx/>
              <a:buChar char="–"/>
              <a:defRPr/>
            </a:pPr>
            <a:endParaRPr lang="en-US" sz="2000" dirty="0"/>
          </a:p>
          <a:p>
            <a:pPr marL="342824" indent="-342824">
              <a:lnSpc>
                <a:spcPct val="80000"/>
              </a:lnSpc>
              <a:spcBef>
                <a:spcPct val="20000"/>
              </a:spcBef>
              <a:defRPr/>
            </a:pPr>
            <a:endParaRPr lang="en-US" sz="2400" dirty="0"/>
          </a:p>
          <a:p>
            <a:pPr>
              <a:defRPr/>
            </a:pPr>
            <a:endParaRPr lang="en-US" dirty="0"/>
          </a:p>
        </p:txBody>
      </p:sp>
      <p:sp>
        <p:nvSpPr>
          <p:cNvPr id="199683" name="Slide Number Placeholder 3"/>
          <p:cNvSpPr>
            <a:spLocks noGrp="1"/>
          </p:cNvSpPr>
          <p:nvPr>
            <p:ph type="sldNum" sz="quarter" idx="5"/>
          </p:nvPr>
        </p:nvSpPr>
        <p:spPr>
          <a:noFill/>
        </p:spPr>
        <p:txBody>
          <a:bodyPr/>
          <a:lstStyle/>
          <a:p>
            <a:fld id="{FCAA653A-27BD-4B42-B36D-4B16D64BED94}" type="slidenum">
              <a:rPr lang="en-US" smtClean="0">
                <a:solidFill>
                  <a:prstClr val="black"/>
                </a:solidFill>
              </a:rPr>
              <a:pPr/>
              <a:t>15</a:t>
            </a:fld>
            <a:endParaRPr lang="en-US" dirty="0" smtClean="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p14="http://schemas.microsoft.com/office/powerpoint/2010/main" xmlns="" val="4296899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p14="http://schemas.microsoft.com/office/powerpoint/2010/main" xmlns="" val="193213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p14="http://schemas.microsoft.com/office/powerpoint/2010/main" xmlns="" val="9475550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5" name="Rectangle 4"/>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5" name="Rectangle 4"/>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7" descr="ti_logo_powerpoint_1_line.png"/>
          <p:cNvPicPr>
            <a:picLocks noChangeAspect="1"/>
          </p:cNvPicPr>
          <p:nvPr userDrawn="1"/>
        </p:nvPicPr>
        <p:blipFill>
          <a:blip r:embed="rId7" cstate="print"/>
          <a:srcRect/>
          <a:stretch>
            <a:fillRect/>
          </a:stretch>
        </p:blipFill>
        <p:spPr bwMode="auto">
          <a:xfrm>
            <a:off x="6675438" y="6440488"/>
            <a:ext cx="1874837" cy="231775"/>
          </a:xfrm>
          <a:prstGeom prst="rect">
            <a:avLst/>
          </a:prstGeom>
          <a:noFill/>
          <a:ln w="9525">
            <a:noFill/>
            <a:miter lim="800000"/>
            <a:headEnd/>
            <a:tailEnd/>
          </a:ln>
        </p:spPr>
      </p:pic>
      <p:sp>
        <p:nvSpPr>
          <p:cNvPr id="6"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extLst>
      <p:ext uri="{BB962C8B-B14F-4D97-AF65-F5344CB8AC3E}">
        <p14:creationId xmlns:p14="http://schemas.microsoft.com/office/powerpoint/2010/main" xmlns="" val="3856102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ctr" rtl="0" eaLnBrk="0" fontAlgn="base" hangingPunct="0">
        <a:spcBef>
          <a:spcPct val="0"/>
        </a:spcBef>
        <a:spcAft>
          <a:spcPct val="0"/>
        </a:spcAft>
        <a:defRPr sz="4400" b="1">
          <a:solidFill>
            <a:srgbClr val="C0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wn.net/Articles/496193/" TargetMode="External"/><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hyperlink" Target="http://lwn.net/Articles/496193/"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ourceforge.net/projects/eventmachin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s.ti.com/sc/techlit/spru523.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26.xml"/><Relationship Id="rId3" Type="http://schemas.openxmlformats.org/officeDocument/2006/relationships/tags" Target="../tags/tag13.xml"/><Relationship Id="rId7"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processors.wiki.ti.com/index.php/Software_librarie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52.xml.rels><?xml version="1.0" encoding="UTF-8" standalone="yes"?>
<Relationships xmlns="http://schemas.openxmlformats.org/package/2006/relationships"><Relationship Id="rId8" Type="http://schemas.openxmlformats.org/officeDocument/2006/relationships/hyperlink" Target="http://focus.ti.com/docs/toolsw/folders/print/bioslinuxmcsdk.html" TargetMode="External"/><Relationship Id="rId3" Type="http://schemas.openxmlformats.org/officeDocument/2006/relationships/tags" Target="../tags/tag20.xml"/><Relationship Id="rId7" Type="http://schemas.openxmlformats.org/officeDocument/2006/relationships/hyperlink" Target="http://focus.ti.com/docs/prod/folders/print/tms320c6670.html" TargetMode="Externa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28.xml"/><Relationship Id="rId11" Type="http://schemas.openxmlformats.org/officeDocument/2006/relationships/hyperlink" Target="http://processors.wiki.ti.com/index.php/BIOS_MCSDK_2.0_User_Guide" TargetMode="External"/><Relationship Id="rId5" Type="http://schemas.openxmlformats.org/officeDocument/2006/relationships/slideLayout" Target="../slideLayouts/slideLayout1.xml"/><Relationship Id="rId10" Type="http://schemas.openxmlformats.org/officeDocument/2006/relationships/hyperlink" Target="http://linux-c6x.org/" TargetMode="External"/><Relationship Id="rId4" Type="http://schemas.openxmlformats.org/officeDocument/2006/relationships/tags" Target="../tags/tag21.xml"/><Relationship Id="rId9" Type="http://schemas.openxmlformats.org/officeDocument/2006/relationships/hyperlink" Target="http://processors.wiki.ti.com/index.php/Category:Code_Composer_Studio_v5" TargetMode="External"/></Relationships>
</file>

<file path=ppt/slides/_rels/slide53.xml.rels><?xml version="1.0" encoding="UTF-8" standalone="yes"?>
<Relationships xmlns="http://schemas.openxmlformats.org/package/2006/relationships"><Relationship Id="rId8" Type="http://schemas.openxmlformats.org/officeDocument/2006/relationships/hyperlink" Target="https://www-a.ti.com/downloads/sds_support/TICodegenerationTools/download.htm" TargetMode="External"/><Relationship Id="rId3" Type="http://schemas.openxmlformats.org/officeDocument/2006/relationships/notesSlide" Target="../notesSlides/notesSlide29.xml"/><Relationship Id="rId7" Type="http://schemas.openxmlformats.org/officeDocument/2006/relationships/hyperlink" Target="http://www.ti.com/tool/bioslinuxmcsdk" TargetMode="Externa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hyperlink" Target="http://www.ti.com/tool/tmdxevm6657" TargetMode="External"/><Relationship Id="rId5" Type="http://schemas.openxmlformats.org/officeDocument/2006/relationships/hyperlink" Target="http://www.ti.com/tool/tmdxevm6670" TargetMode="External"/><Relationship Id="rId4" Type="http://schemas.openxmlformats.org/officeDocument/2006/relationships/hyperlink" Target="http://www.ti.com/tool/tmdxevm6678" TargetMode="Externa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hyperlink" Target="https://launchpad.net/linaro-toolchain-binaries/trunk/2012.03"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www.ti.com/product/tms320c6678"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ti.com/multicore"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processors.wiki.ti.com/"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3" Type="http://schemas.openxmlformats.org/officeDocument/2006/relationships/hyperlink" Target="http://e2e.ti.com"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61.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2.xml"/><Relationship Id="rId5" Type="http://schemas.openxmlformats.org/officeDocument/2006/relationships/hyperlink" Target="http://e2e.ti.com/" TargetMode="External"/><Relationship Id="rId4" Type="http://schemas.openxmlformats.org/officeDocument/2006/relationships/hyperlink" Target="http://focus.ti.com/docs/training/catalog/events/event.jhtml?sku=OLT110027"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riticalblue.com/" TargetMode="External"/><Relationship Id="rId2" Type="http://schemas.openxmlformats.org/officeDocument/2006/relationships/hyperlink" Target="http://polycoresoftware.com/" TargetMode="External"/><Relationship Id="rId1" Type="http://schemas.openxmlformats.org/officeDocument/2006/relationships/slideLayout" Target="../slideLayouts/slideLayout2.xml"/><Relationship Id="rId5" Type="http://schemas.openxmlformats.org/officeDocument/2006/relationships/hyperlink" Target="http://www.3l.com/" TargetMode="External"/><Relationship Id="rId4" Type="http://schemas.openxmlformats.org/officeDocument/2006/relationships/hyperlink" Target="http://www.enea.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t>
            </a:r>
            <a:br>
              <a:rPr lang="en-US" dirty="0" smtClean="0"/>
            </a:br>
            <a:r>
              <a:rPr lang="en-US" dirty="0" smtClean="0"/>
              <a:t>Software Ecosystem Overview </a:t>
            </a:r>
            <a:endParaRPr lang="en-US" dirty="0"/>
          </a:p>
        </p:txBody>
      </p:sp>
      <p:sp>
        <p:nvSpPr>
          <p:cNvPr id="3" name="Subtitle 2"/>
          <p:cNvSpPr>
            <a:spLocks noGrp="1"/>
          </p:cNvSpPr>
          <p:nvPr>
            <p:ph type="subTitle" idx="1"/>
          </p:nvPr>
        </p:nvSpPr>
        <p:spPr>
          <a:xfrm>
            <a:off x="311888" y="3886200"/>
            <a:ext cx="8527312" cy="1790700"/>
          </a:xfrm>
        </p:spPr>
        <p:txBody>
          <a:bodyPr/>
          <a:lstStyle/>
          <a:p>
            <a:r>
              <a:rPr lang="en-US" dirty="0" smtClean="0"/>
              <a:t>KeyStone Training</a:t>
            </a:r>
          </a:p>
          <a:p>
            <a:r>
              <a:rPr lang="en-US" dirty="0" smtClean="0"/>
              <a:t>Multicore Applications</a:t>
            </a:r>
          </a:p>
          <a:p>
            <a:r>
              <a:rPr lang="en-US" dirty="0" smtClean="0"/>
              <a:t>Literature Number: SPRP817</a:t>
            </a:r>
            <a:endParaRPr 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763000" cy="762000"/>
          </a:xfrm>
        </p:spPr>
        <p:txBody>
          <a:bodyPr/>
          <a:lstStyle/>
          <a:p>
            <a:r>
              <a:rPr lang="en-US" sz="4000" dirty="0" smtClean="0">
                <a:cs typeface="Arial"/>
              </a:rPr>
              <a:t>MCSDK: Overview</a:t>
            </a:r>
            <a:endParaRPr lang="en-US" sz="4000" dirty="0"/>
          </a:p>
        </p:txBody>
      </p:sp>
      <p:sp>
        <p:nvSpPr>
          <p:cNvPr id="15362" name="Content Placeholder 2"/>
          <p:cNvSpPr>
            <a:spLocks noGrp="1"/>
          </p:cNvSpPr>
          <p:nvPr>
            <p:ph idx="1"/>
          </p:nvPr>
        </p:nvSpPr>
        <p:spPr/>
        <p:txBody>
          <a:bodyPr/>
          <a:lstStyle/>
          <a:p>
            <a:pPr>
              <a:spcBef>
                <a:spcPts val="1800"/>
              </a:spcBef>
            </a:pPr>
            <a:r>
              <a:rPr lang="en-US" sz="2600" dirty="0" smtClean="0"/>
              <a:t>Set of software building blocks to facilitate development of  applications</a:t>
            </a:r>
            <a:endParaRPr lang="en-US" sz="2600" dirty="0" smtClean="0">
              <a:solidFill>
                <a:srgbClr val="000000"/>
              </a:solidFill>
            </a:endParaRPr>
          </a:p>
          <a:p>
            <a:pPr>
              <a:spcBef>
                <a:spcPts val="1800"/>
              </a:spcBef>
            </a:pPr>
            <a:r>
              <a:rPr lang="en-US" sz="2600" dirty="0" smtClean="0">
                <a:solidFill>
                  <a:srgbClr val="000000"/>
                </a:solidFill>
              </a:rPr>
              <a:t>DSP and ARM platform software, low-level drivers, high-level APIs and other utilities</a:t>
            </a:r>
          </a:p>
          <a:p>
            <a:pPr>
              <a:spcBef>
                <a:spcPts val="1800"/>
              </a:spcBef>
            </a:pPr>
            <a:r>
              <a:rPr lang="en-US" sz="2600" dirty="0"/>
              <a:t>Source and prebuilt libraries </a:t>
            </a:r>
            <a:r>
              <a:rPr lang="en-US" sz="2600" dirty="0" smtClean="0"/>
              <a:t>are included</a:t>
            </a:r>
          </a:p>
          <a:p>
            <a:pPr>
              <a:spcBef>
                <a:spcPts val="1800"/>
              </a:spcBef>
            </a:pPr>
            <a:r>
              <a:rPr lang="en-US" sz="2600" dirty="0" smtClean="0">
                <a:solidFill>
                  <a:srgbClr val="000000"/>
                </a:solidFill>
              </a:rPr>
              <a:t>Embedded OS: SYS/BIOS RTOS on C66; Linux on ARM</a:t>
            </a:r>
            <a:endParaRPr lang="en-US" sz="2600" dirty="0" smtClean="0"/>
          </a:p>
          <a:p>
            <a:pPr>
              <a:spcBef>
                <a:spcPts val="1800"/>
              </a:spcBef>
            </a:pPr>
            <a:r>
              <a:rPr lang="en-US" sz="2600" dirty="0" smtClean="0">
                <a:solidFill>
                  <a:srgbClr val="000000"/>
                </a:solidFill>
              </a:rPr>
              <a:t>Development OS: Windows and Linux PC support</a:t>
            </a:r>
            <a:endParaRPr lang="en-US" sz="2600" dirty="0">
              <a:solidFill>
                <a:srgbClr val="000000"/>
              </a:solidFill>
            </a:endParaRPr>
          </a:p>
          <a:p>
            <a:pPr>
              <a:spcBef>
                <a:spcPts val="1800"/>
              </a:spcBef>
            </a:pPr>
            <a:r>
              <a:rPr lang="en-US" sz="2600" dirty="0" smtClean="0"/>
              <a:t>Free to download with all components in one installer</a:t>
            </a:r>
            <a:endParaRPr lang="en-US" sz="2600" dirty="0" smtClean="0">
              <a:solidFill>
                <a:srgbClr val="000000"/>
              </a:solidFill>
            </a:endParaRPr>
          </a:p>
        </p:txBody>
      </p:sp>
      <p:sp>
        <p:nvSpPr>
          <p:cNvPr id="5"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6" name="Slide Number Placeholder 5"/>
          <p:cNvSpPr>
            <a:spLocks noGrp="1"/>
          </p:cNvSpPr>
          <p:nvPr>
            <p:ph type="sldNum" sz="quarter" idx="4"/>
          </p:nvPr>
        </p:nvSpPr>
        <p:spPr/>
        <p:txBody>
          <a:bodyPr/>
          <a:lstStyle/>
          <a:p>
            <a:fld id="{3144B24B-BAB1-431A-82C6-36E096187F50}" type="slidenum">
              <a:rPr lang="en-US" smtClean="0"/>
              <a:pPr/>
              <a:t>10</a:t>
            </a:fld>
            <a:endParaRPr lang="en-US"/>
          </a:p>
        </p:txBody>
      </p:sp>
    </p:spTree>
    <p:custDataLst>
      <p:tags r:id="rId1"/>
    </p:custDataLst>
    <p:extLst>
      <p:ext uri="{BB962C8B-B14F-4D97-AF65-F5344CB8AC3E}">
        <p14:creationId xmlns:p14="http://schemas.microsoft.com/office/powerpoint/2010/main" xmlns="" val="47624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C:\Documents and Settings\a0132923\My Documents\MyConnectFiles\ScreenCapture\gurnani@ti.com\gurnani@ti.com_20121025_045200.png"/>
          <p:cNvPicPr>
            <a:picLocks noChangeAspect="1" noChangeArrowheads="1"/>
          </p:cNvPicPr>
          <p:nvPr/>
        </p:nvPicPr>
        <p:blipFill>
          <a:blip r:embed="rId2" cstate="print"/>
          <a:srcRect r="43391" b="-1493"/>
          <a:stretch>
            <a:fillRect/>
          </a:stretch>
        </p:blipFill>
        <p:spPr bwMode="auto">
          <a:xfrm>
            <a:off x="1170432" y="1143000"/>
            <a:ext cx="6702552" cy="4299749"/>
          </a:xfrm>
          <a:prstGeom prst="rect">
            <a:avLst/>
          </a:prstGeom>
          <a:noFill/>
        </p:spPr>
      </p:pic>
      <p:sp>
        <p:nvSpPr>
          <p:cNvPr id="4" name="Title 3"/>
          <p:cNvSpPr>
            <a:spLocks noGrp="1"/>
          </p:cNvSpPr>
          <p:nvPr>
            <p:ph type="title"/>
          </p:nvPr>
        </p:nvSpPr>
        <p:spPr>
          <a:xfrm>
            <a:off x="152400" y="76200"/>
            <a:ext cx="8763000" cy="762000"/>
          </a:xfrm>
        </p:spPr>
        <p:txBody>
          <a:bodyPr/>
          <a:lstStyle/>
          <a:p>
            <a:r>
              <a:rPr lang="en-US" sz="4000" dirty="0" smtClean="0">
                <a:cs typeface="Arial"/>
              </a:rPr>
              <a:t>MCSDK: Folder Contents for Keystone II</a:t>
            </a:r>
            <a:endParaRPr lang="en-US" sz="4000"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11</a:t>
            </a:fld>
            <a:endParaRPr lang="en-US"/>
          </a:p>
        </p:txBody>
      </p:sp>
    </p:spTree>
    <p:extLst>
      <p:ext uri="{BB962C8B-B14F-4D97-AF65-F5344CB8AC3E}">
        <p14:creationId xmlns:p14="http://schemas.microsoft.com/office/powerpoint/2010/main" xmlns="" val="1991023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C66x MCSDK Perspective</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ChangeArrowheads="1"/>
          </p:cNvSpPr>
          <p:nvPr/>
        </p:nvSpPr>
        <p:spPr bwMode="auto">
          <a:xfrm>
            <a:off x="365125" y="5432425"/>
            <a:ext cx="8397875" cy="3810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Hardware</a:t>
            </a:r>
          </a:p>
        </p:txBody>
      </p:sp>
      <p:sp>
        <p:nvSpPr>
          <p:cNvPr id="14" name="Rectangle 7"/>
          <p:cNvSpPr>
            <a:spLocks noChangeArrowheads="1"/>
          </p:cNvSpPr>
          <p:nvPr/>
        </p:nvSpPr>
        <p:spPr bwMode="auto">
          <a:xfrm>
            <a:off x="7620000" y="1524000"/>
            <a:ext cx="1143000" cy="33528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SYS/BIOS</a:t>
            </a:r>
          </a:p>
          <a:p>
            <a:pPr algn="ctr" defTabSz="914400"/>
            <a:r>
              <a:rPr lang="en-US" sz="1200" dirty="0">
                <a:solidFill>
                  <a:srgbClr val="000000"/>
                </a:solidFill>
                <a:latin typeface="Arial"/>
              </a:rPr>
              <a:t>RTOS</a:t>
            </a:r>
          </a:p>
        </p:txBody>
      </p:sp>
      <p:grpSp>
        <p:nvGrpSpPr>
          <p:cNvPr id="2" name="Group 48"/>
          <p:cNvGrpSpPr>
            <a:grpSpLocks/>
          </p:cNvGrpSpPr>
          <p:nvPr>
            <p:custDataLst>
              <p:tags r:id="rId2"/>
            </p:custDataLst>
          </p:nvPr>
        </p:nvGrpSpPr>
        <p:grpSpPr bwMode="auto">
          <a:xfrm>
            <a:off x="381000" y="1524000"/>
            <a:ext cx="4267200" cy="990600"/>
            <a:chOff x="381000" y="1752600"/>
            <a:chExt cx="4267200" cy="990600"/>
          </a:xfrm>
        </p:grpSpPr>
        <p:sp>
          <p:nvSpPr>
            <p:cNvPr id="8" name="Rectangle 44"/>
            <p:cNvSpPr>
              <a:spLocks noChangeArrowheads="1"/>
            </p:cNvSpPr>
            <p:nvPr/>
          </p:nvSpPr>
          <p:spPr bwMode="auto">
            <a:xfrm>
              <a:off x="381000" y="1752600"/>
              <a:ext cx="42672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Software Framework Components</a:t>
              </a:r>
            </a:p>
          </p:txBody>
        </p:sp>
        <p:sp>
          <p:nvSpPr>
            <p:cNvPr id="16" name="Rectangle 10"/>
            <p:cNvSpPr>
              <a:spLocks noChangeArrowheads="1"/>
            </p:cNvSpPr>
            <p:nvPr/>
          </p:nvSpPr>
          <p:spPr bwMode="auto">
            <a:xfrm>
              <a:off x="1350963" y="2057400"/>
              <a:ext cx="1150937" cy="609600"/>
            </a:xfrm>
            <a:prstGeom prst="rect">
              <a:avLst/>
            </a:prstGeom>
            <a:solidFill>
              <a:schemeClr val="bg1"/>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Interprocessor</a:t>
              </a:r>
            </a:p>
            <a:p>
              <a:pPr algn="ctr" defTabSz="914400">
                <a:defRPr/>
              </a:pPr>
              <a:r>
                <a:rPr lang="en-US" sz="1200" dirty="0">
                  <a:solidFill>
                    <a:srgbClr val="000000"/>
                  </a:solidFill>
                  <a:latin typeface="Arial"/>
                </a:rPr>
                <a:t>Communication</a:t>
              </a:r>
            </a:p>
          </p:txBody>
        </p:sp>
        <p:sp>
          <p:nvSpPr>
            <p:cNvPr id="17" name="Rectangle 11"/>
            <p:cNvSpPr>
              <a:spLocks noChangeArrowheads="1"/>
            </p:cNvSpPr>
            <p:nvPr/>
          </p:nvSpPr>
          <p:spPr bwMode="auto">
            <a:xfrm>
              <a:off x="2570163" y="2057400"/>
              <a:ext cx="1163637" cy="6096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Instrumentation</a:t>
              </a:r>
            </a:p>
            <a:p>
              <a:pPr algn="ctr" defTabSz="914400">
                <a:defRPr/>
              </a:pPr>
              <a:r>
                <a:rPr lang="en-US" sz="1200" dirty="0">
                  <a:solidFill>
                    <a:srgbClr val="000000"/>
                  </a:solidFill>
                  <a:latin typeface="Arial"/>
                </a:rPr>
                <a:t>(MCSA)</a:t>
              </a:r>
            </a:p>
          </p:txBody>
        </p:sp>
      </p:grpSp>
      <p:grpSp>
        <p:nvGrpSpPr>
          <p:cNvPr id="3" name="Group 51"/>
          <p:cNvGrpSpPr>
            <a:grpSpLocks/>
          </p:cNvGrpSpPr>
          <p:nvPr>
            <p:custDataLst>
              <p:tags r:id="rId3"/>
            </p:custDataLst>
          </p:nvPr>
        </p:nvGrpSpPr>
        <p:grpSpPr bwMode="auto">
          <a:xfrm>
            <a:off x="4724400" y="1524000"/>
            <a:ext cx="2819400" cy="990600"/>
            <a:chOff x="4724400" y="1752600"/>
            <a:chExt cx="2794000" cy="990600"/>
          </a:xfrm>
        </p:grpSpPr>
        <p:sp>
          <p:nvSpPr>
            <p:cNvPr id="7" name="Rectangle 50"/>
            <p:cNvSpPr>
              <a:spLocks noChangeArrowheads="1"/>
            </p:cNvSpPr>
            <p:nvPr/>
          </p:nvSpPr>
          <p:spPr bwMode="auto">
            <a:xfrm>
              <a:off x="4724400" y="1752600"/>
              <a:ext cx="27940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Communication Protocols</a:t>
              </a:r>
            </a:p>
          </p:txBody>
        </p:sp>
        <p:sp>
          <p:nvSpPr>
            <p:cNvPr id="22566" name="Rectangle 14"/>
            <p:cNvSpPr>
              <a:spLocks noChangeArrowheads="1"/>
            </p:cNvSpPr>
            <p:nvPr/>
          </p:nvSpPr>
          <p:spPr bwMode="auto">
            <a:xfrm>
              <a:off x="5562600" y="2057400"/>
              <a:ext cx="1036637" cy="609600"/>
            </a:xfrm>
            <a:prstGeom prst="rect">
              <a:avLst/>
            </a:prstGeom>
            <a:solidFill>
              <a:srgbClr val="FFFFCC"/>
            </a:solidFill>
            <a:ln w="9525">
              <a:solidFill>
                <a:schemeClr val="tx1"/>
              </a:solidFill>
              <a:miter lim="800000"/>
              <a:headEnd/>
              <a:tailEnd/>
            </a:ln>
          </p:spPr>
          <p:txBody>
            <a:bodyPr wrap="none" anchor="ctr"/>
            <a:lstStyle/>
            <a:p>
              <a:pPr algn="ctr" defTabSz="914400"/>
              <a:r>
                <a:rPr lang="en-US" sz="1200" dirty="0">
                  <a:solidFill>
                    <a:srgbClr val="000000"/>
                  </a:solidFill>
                  <a:latin typeface="Arial"/>
                </a:rPr>
                <a:t>TCP/IP</a:t>
              </a:r>
            </a:p>
            <a:p>
              <a:pPr algn="ctr" defTabSz="914400"/>
              <a:r>
                <a:rPr lang="en-US" sz="1200" dirty="0">
                  <a:solidFill>
                    <a:srgbClr val="000000"/>
                  </a:solidFill>
                  <a:latin typeface="Arial"/>
                </a:rPr>
                <a:t>Networking</a:t>
              </a:r>
            </a:p>
            <a:p>
              <a:pPr algn="ctr" defTabSz="914400"/>
              <a:r>
                <a:rPr lang="en-US" sz="1200" dirty="0">
                  <a:solidFill>
                    <a:srgbClr val="000000"/>
                  </a:solidFill>
                  <a:latin typeface="Arial"/>
                </a:rPr>
                <a:t>(NDK)</a:t>
              </a:r>
            </a:p>
          </p:txBody>
        </p:sp>
      </p:grpSp>
      <p:sp>
        <p:nvSpPr>
          <p:cNvPr id="22" name="Rectangle 21"/>
          <p:cNvSpPr>
            <a:spLocks noChangeArrowheads="1"/>
          </p:cNvSpPr>
          <p:nvPr/>
        </p:nvSpPr>
        <p:spPr bwMode="auto">
          <a:xfrm>
            <a:off x="381000" y="2590801"/>
            <a:ext cx="4257675" cy="6858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defTabSz="914400">
              <a:defRPr/>
            </a:pPr>
            <a:r>
              <a:rPr lang="en-US" sz="1200" b="1" dirty="0">
                <a:solidFill>
                  <a:srgbClr val="000000"/>
                </a:solidFill>
                <a:latin typeface="Arial"/>
              </a:rPr>
              <a:t>Algorithm Libraries</a:t>
            </a:r>
          </a:p>
        </p:txBody>
      </p:sp>
      <p:sp>
        <p:nvSpPr>
          <p:cNvPr id="31" name="Rectangle 37"/>
          <p:cNvSpPr>
            <a:spLocks noChangeArrowheads="1"/>
          </p:cNvSpPr>
          <p:nvPr/>
        </p:nvSpPr>
        <p:spPr bwMode="auto">
          <a:xfrm>
            <a:off x="8382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DSPLIB</a:t>
            </a:r>
          </a:p>
        </p:txBody>
      </p:sp>
      <p:sp>
        <p:nvSpPr>
          <p:cNvPr id="32" name="Rectangle 38"/>
          <p:cNvSpPr>
            <a:spLocks noChangeArrowheads="1"/>
          </p:cNvSpPr>
          <p:nvPr/>
        </p:nvSpPr>
        <p:spPr bwMode="auto">
          <a:xfrm>
            <a:off x="1905000" y="2895601"/>
            <a:ext cx="9906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IMGLIB</a:t>
            </a:r>
          </a:p>
        </p:txBody>
      </p:sp>
      <p:sp>
        <p:nvSpPr>
          <p:cNvPr id="33" name="Rectangle 39"/>
          <p:cNvSpPr>
            <a:spLocks noChangeArrowheads="1"/>
          </p:cNvSpPr>
          <p:nvPr/>
        </p:nvSpPr>
        <p:spPr bwMode="auto">
          <a:xfrm>
            <a:off x="2971800" y="2895601"/>
            <a:ext cx="1066800" cy="3048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MATHLIB</a:t>
            </a:r>
          </a:p>
        </p:txBody>
      </p:sp>
      <p:sp>
        <p:nvSpPr>
          <p:cNvPr id="18" name="Rectangle 13"/>
          <p:cNvSpPr>
            <a:spLocks noChangeArrowheads="1"/>
          </p:cNvSpPr>
          <p:nvPr/>
        </p:nvSpPr>
        <p:spPr bwMode="auto">
          <a:xfrm>
            <a:off x="381000" y="1143000"/>
            <a:ext cx="8382000" cy="30480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Out-of-Box Demonstration Applications and Examples</a:t>
            </a:r>
            <a:endParaRPr lang="en-US" sz="1200" dirty="0">
              <a:solidFill>
                <a:srgbClr val="000000"/>
              </a:solidFill>
              <a:latin typeface="Arial"/>
            </a:endParaRPr>
          </a:p>
        </p:txBody>
      </p:sp>
      <p:sp>
        <p:nvSpPr>
          <p:cNvPr id="12" name="Rectangle 5"/>
          <p:cNvSpPr>
            <a:spLocks noChangeArrowheads="1"/>
          </p:cNvSpPr>
          <p:nvPr/>
        </p:nvSpPr>
        <p:spPr bwMode="auto">
          <a:xfrm>
            <a:off x="366713" y="4975225"/>
            <a:ext cx="8396287" cy="381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Chip Support Library</a:t>
            </a:r>
          </a:p>
        </p:txBody>
      </p:sp>
      <p:sp>
        <p:nvSpPr>
          <p:cNvPr id="10" name="Rectangle 32"/>
          <p:cNvSpPr>
            <a:spLocks noChangeArrowheads="1"/>
          </p:cNvSpPr>
          <p:nvPr/>
        </p:nvSpPr>
        <p:spPr bwMode="auto">
          <a:xfrm>
            <a:off x="377825" y="3352801"/>
            <a:ext cx="4270375" cy="1543050"/>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Low-Level Drivers (LLDs)</a:t>
            </a:r>
          </a:p>
        </p:txBody>
      </p:sp>
      <p:sp>
        <p:nvSpPr>
          <p:cNvPr id="15" name="Rectangle 8"/>
          <p:cNvSpPr>
            <a:spLocks noChangeArrowheads="1"/>
          </p:cNvSpPr>
          <p:nvPr/>
        </p:nvSpPr>
        <p:spPr bwMode="auto">
          <a:xfrm>
            <a:off x="4572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EDMA3</a:t>
            </a:r>
          </a:p>
        </p:txBody>
      </p:sp>
      <p:sp>
        <p:nvSpPr>
          <p:cNvPr id="23" name="Rectangle 24"/>
          <p:cNvSpPr>
            <a:spLocks noChangeArrowheads="1"/>
          </p:cNvSpPr>
          <p:nvPr/>
        </p:nvSpPr>
        <p:spPr bwMode="auto">
          <a:xfrm>
            <a:off x="4572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PCIe</a:t>
            </a:r>
          </a:p>
        </p:txBody>
      </p:sp>
      <p:sp>
        <p:nvSpPr>
          <p:cNvPr id="24" name="Rectangle 25"/>
          <p:cNvSpPr>
            <a:spLocks noChangeArrowheads="1"/>
          </p:cNvSpPr>
          <p:nvPr/>
        </p:nvSpPr>
        <p:spPr bwMode="auto">
          <a:xfrm>
            <a:off x="12954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PA</a:t>
            </a:r>
          </a:p>
        </p:txBody>
      </p:sp>
      <p:sp>
        <p:nvSpPr>
          <p:cNvPr id="25" name="Rectangle 26"/>
          <p:cNvSpPr>
            <a:spLocks noChangeArrowheads="1"/>
          </p:cNvSpPr>
          <p:nvPr/>
        </p:nvSpPr>
        <p:spPr bwMode="auto">
          <a:xfrm>
            <a:off x="12954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QMSS</a:t>
            </a:r>
          </a:p>
        </p:txBody>
      </p:sp>
      <p:sp>
        <p:nvSpPr>
          <p:cNvPr id="26" name="Rectangle 27"/>
          <p:cNvSpPr>
            <a:spLocks noChangeArrowheads="1"/>
          </p:cNvSpPr>
          <p:nvPr/>
        </p:nvSpPr>
        <p:spPr bwMode="auto">
          <a:xfrm>
            <a:off x="21336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SRIO</a:t>
            </a:r>
          </a:p>
        </p:txBody>
      </p:sp>
      <p:sp>
        <p:nvSpPr>
          <p:cNvPr id="27" name="Rectangle 28"/>
          <p:cNvSpPr>
            <a:spLocks noChangeArrowheads="1"/>
          </p:cNvSpPr>
          <p:nvPr/>
        </p:nvSpPr>
        <p:spPr bwMode="auto">
          <a:xfrm>
            <a:off x="21336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CPPI</a:t>
            </a:r>
          </a:p>
        </p:txBody>
      </p:sp>
      <p:sp>
        <p:nvSpPr>
          <p:cNvPr id="28" name="Rectangle 29"/>
          <p:cNvSpPr>
            <a:spLocks noChangeArrowheads="1"/>
          </p:cNvSpPr>
          <p:nvPr/>
        </p:nvSpPr>
        <p:spPr bwMode="auto">
          <a:xfrm>
            <a:off x="29718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FFTC</a:t>
            </a:r>
          </a:p>
        </p:txBody>
      </p:sp>
      <p:sp>
        <p:nvSpPr>
          <p:cNvPr id="29" name="Rectangle 30"/>
          <p:cNvSpPr>
            <a:spLocks noChangeArrowheads="1"/>
          </p:cNvSpPr>
          <p:nvPr/>
        </p:nvSpPr>
        <p:spPr bwMode="auto">
          <a:xfrm>
            <a:off x="29718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HyperLink</a:t>
            </a:r>
          </a:p>
        </p:txBody>
      </p:sp>
      <p:sp>
        <p:nvSpPr>
          <p:cNvPr id="30" name="Rectangle 31"/>
          <p:cNvSpPr>
            <a:spLocks noChangeArrowheads="1"/>
          </p:cNvSpPr>
          <p:nvPr/>
        </p:nvSpPr>
        <p:spPr bwMode="auto">
          <a:xfrm>
            <a:off x="3810000" y="4114800"/>
            <a:ext cx="762000" cy="282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TSIP</a:t>
            </a:r>
          </a:p>
        </p:txBody>
      </p:sp>
      <p:sp>
        <p:nvSpPr>
          <p:cNvPr id="41" name="Rectangle 31"/>
          <p:cNvSpPr>
            <a:spLocks noChangeArrowheads="1"/>
          </p:cNvSpPr>
          <p:nvPr/>
        </p:nvSpPr>
        <p:spPr bwMode="auto">
          <a:xfrm>
            <a:off x="3810000" y="4495801"/>
            <a:ext cx="762000" cy="228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a:t>
            </a:r>
          </a:p>
        </p:txBody>
      </p:sp>
      <p:grpSp>
        <p:nvGrpSpPr>
          <p:cNvPr id="4" name="Group 50"/>
          <p:cNvGrpSpPr>
            <a:grpSpLocks/>
          </p:cNvGrpSpPr>
          <p:nvPr>
            <p:custDataLst>
              <p:tags r:id="rId4"/>
            </p:custDataLst>
          </p:nvPr>
        </p:nvGrpSpPr>
        <p:grpSpPr bwMode="auto">
          <a:xfrm>
            <a:off x="4724400" y="2590800"/>
            <a:ext cx="2819400" cy="2308225"/>
            <a:chOff x="4724400" y="2819400"/>
            <a:chExt cx="2819400" cy="2308225"/>
          </a:xfrm>
        </p:grpSpPr>
        <p:sp>
          <p:nvSpPr>
            <p:cNvPr id="9" name="Rectangle 33"/>
            <p:cNvSpPr>
              <a:spLocks noChangeArrowheads="1"/>
            </p:cNvSpPr>
            <p:nvPr/>
          </p:nvSpPr>
          <p:spPr bwMode="auto">
            <a:xfrm>
              <a:off x="4724400" y="2819400"/>
              <a:ext cx="2819400" cy="2308225"/>
            </a:xfrm>
            <a:prstGeom prst="rect">
              <a:avLst/>
            </a:prstGeom>
            <a:solidFill>
              <a:schemeClr val="bg1">
                <a:lumMod val="85000"/>
              </a:schemeClr>
            </a:solidFill>
            <a:ln w="9525">
              <a:solidFill>
                <a:schemeClr val="tx1"/>
              </a:solidFill>
              <a:miter lim="800000"/>
              <a:headEnd/>
              <a:tailEnd/>
            </a:ln>
            <a:effectLst/>
          </p:spPr>
          <p:txBody>
            <a:bodyPr wrap="none"/>
            <a:lstStyle/>
            <a:p>
              <a:pPr algn="ctr" defTabSz="914400">
                <a:defRPr/>
              </a:pPr>
              <a:r>
                <a:rPr lang="en-US" sz="1200" b="1" dirty="0">
                  <a:solidFill>
                    <a:srgbClr val="000000"/>
                  </a:solidFill>
                  <a:latin typeface="Arial"/>
                </a:rPr>
                <a:t>Platform/EVM Software</a:t>
              </a:r>
            </a:p>
          </p:txBody>
        </p:sp>
        <p:sp>
          <p:nvSpPr>
            <p:cNvPr id="13" name="Rectangle 6"/>
            <p:cNvSpPr>
              <a:spLocks noChangeArrowheads="1"/>
            </p:cNvSpPr>
            <p:nvPr/>
          </p:nvSpPr>
          <p:spPr bwMode="auto">
            <a:xfrm>
              <a:off x="6248400" y="4572000"/>
              <a:ext cx="12192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Bootloader</a:t>
              </a:r>
            </a:p>
          </p:txBody>
        </p:sp>
        <p:sp>
          <p:nvSpPr>
            <p:cNvPr id="20" name="Rectangle 15"/>
            <p:cNvSpPr>
              <a:spLocks noChangeArrowheads="1"/>
            </p:cNvSpPr>
            <p:nvPr/>
          </p:nvSpPr>
          <p:spPr bwMode="auto">
            <a:xfrm>
              <a:off x="4800600" y="3200400"/>
              <a:ext cx="1371600" cy="762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Platform</a:t>
              </a:r>
            </a:p>
            <a:p>
              <a:pPr algn="ctr" defTabSz="914400">
                <a:defRPr/>
              </a:pPr>
              <a:r>
                <a:rPr lang="en-US" sz="1200" dirty="0">
                  <a:solidFill>
                    <a:srgbClr val="000000"/>
                  </a:solidFill>
                  <a:latin typeface="Arial"/>
                </a:rPr>
                <a:t>Library</a:t>
              </a:r>
            </a:p>
          </p:txBody>
        </p:sp>
        <p:sp>
          <p:nvSpPr>
            <p:cNvPr id="21" name="Rectangle 17"/>
            <p:cNvSpPr>
              <a:spLocks noChangeArrowheads="1"/>
            </p:cNvSpPr>
            <p:nvPr/>
          </p:nvSpPr>
          <p:spPr bwMode="auto">
            <a:xfrm>
              <a:off x="6248400" y="4038600"/>
              <a:ext cx="12192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POST</a:t>
              </a:r>
            </a:p>
          </p:txBody>
        </p:sp>
        <p:sp>
          <p:nvSpPr>
            <p:cNvPr id="42" name="Rectangle 17"/>
            <p:cNvSpPr>
              <a:spLocks noChangeArrowheads="1"/>
            </p:cNvSpPr>
            <p:nvPr/>
          </p:nvSpPr>
          <p:spPr bwMode="auto">
            <a:xfrm>
              <a:off x="4800600" y="4572000"/>
              <a:ext cx="13716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OSAL</a:t>
              </a:r>
            </a:p>
          </p:txBody>
        </p:sp>
        <p:sp>
          <p:nvSpPr>
            <p:cNvPr id="43" name="Rectangle 17"/>
            <p:cNvSpPr>
              <a:spLocks noChangeArrowheads="1"/>
            </p:cNvSpPr>
            <p:nvPr/>
          </p:nvSpPr>
          <p:spPr bwMode="auto">
            <a:xfrm>
              <a:off x="4800600" y="4038600"/>
              <a:ext cx="13716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Resource</a:t>
              </a:r>
            </a:p>
            <a:p>
              <a:pPr algn="ctr" defTabSz="914400">
                <a:defRPr/>
              </a:pPr>
              <a:r>
                <a:rPr lang="en-US" sz="1200" dirty="0">
                  <a:solidFill>
                    <a:srgbClr val="000000"/>
                  </a:solidFill>
                  <a:latin typeface="Arial"/>
                </a:rPr>
                <a:t>Manager</a:t>
              </a:r>
            </a:p>
          </p:txBody>
        </p:sp>
        <p:sp>
          <p:nvSpPr>
            <p:cNvPr id="44" name="Rectangle 6"/>
            <p:cNvSpPr>
              <a:spLocks noChangeArrowheads="1"/>
            </p:cNvSpPr>
            <p:nvPr/>
          </p:nvSpPr>
          <p:spPr bwMode="auto">
            <a:xfrm>
              <a:off x="6248400" y="3200400"/>
              <a:ext cx="1219200" cy="7620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defTabSz="914400">
                <a:defRPr/>
              </a:pPr>
              <a:r>
                <a:rPr lang="en-US" sz="1200" dirty="0">
                  <a:solidFill>
                    <a:srgbClr val="000000"/>
                  </a:solidFill>
                  <a:latin typeface="Arial"/>
                </a:rPr>
                <a:t>Transports</a:t>
              </a:r>
              <a:br>
                <a:rPr lang="en-US" sz="1200" dirty="0">
                  <a:solidFill>
                    <a:srgbClr val="000000"/>
                  </a:solidFill>
                  <a:latin typeface="Arial"/>
                </a:rPr>
              </a:br>
              <a:r>
                <a:rPr lang="en-US" sz="1200" dirty="0">
                  <a:solidFill>
                    <a:srgbClr val="000000"/>
                  </a:solidFill>
                  <a:latin typeface="Arial"/>
                </a:rPr>
                <a:t>- IPC</a:t>
              </a:r>
              <a:br>
                <a:rPr lang="en-US" sz="1200" dirty="0">
                  <a:solidFill>
                    <a:srgbClr val="000000"/>
                  </a:solidFill>
                  <a:latin typeface="Arial"/>
                </a:rPr>
              </a:br>
              <a:r>
                <a:rPr lang="en-US" sz="1200" dirty="0">
                  <a:solidFill>
                    <a:srgbClr val="000000"/>
                  </a:solidFill>
                  <a:latin typeface="Arial"/>
                </a:rPr>
                <a:t>- NDK</a:t>
              </a:r>
            </a:p>
          </p:txBody>
        </p:sp>
      </p:grpSp>
      <p:sp>
        <p:nvSpPr>
          <p:cNvPr id="39" name="Rectangle 8"/>
          <p:cNvSpPr>
            <a:spLocks noChangeArrowheads="1"/>
          </p:cNvSpPr>
          <p:nvPr/>
        </p:nvSpPr>
        <p:spPr bwMode="auto">
          <a:xfrm>
            <a:off x="4572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SA</a:t>
            </a:r>
          </a:p>
        </p:txBody>
      </p:sp>
      <p:sp>
        <p:nvSpPr>
          <p:cNvPr id="40" name="Rectangle 25"/>
          <p:cNvSpPr>
            <a:spLocks noChangeArrowheads="1"/>
          </p:cNvSpPr>
          <p:nvPr/>
        </p:nvSpPr>
        <p:spPr bwMode="auto">
          <a:xfrm>
            <a:off x="12954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RM</a:t>
            </a:r>
          </a:p>
        </p:txBody>
      </p:sp>
      <p:sp>
        <p:nvSpPr>
          <p:cNvPr id="46" name="Rectangle 27"/>
          <p:cNvSpPr>
            <a:spLocks noChangeArrowheads="1"/>
          </p:cNvSpPr>
          <p:nvPr/>
        </p:nvSpPr>
        <p:spPr bwMode="auto">
          <a:xfrm>
            <a:off x="21336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BCP</a:t>
            </a:r>
          </a:p>
        </p:txBody>
      </p:sp>
      <p:sp>
        <p:nvSpPr>
          <p:cNvPr id="47" name="Rectangle 29"/>
          <p:cNvSpPr>
            <a:spLocks noChangeArrowheads="1"/>
          </p:cNvSpPr>
          <p:nvPr/>
        </p:nvSpPr>
        <p:spPr bwMode="auto">
          <a:xfrm>
            <a:off x="29718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TCP3D</a:t>
            </a:r>
          </a:p>
        </p:txBody>
      </p:sp>
      <p:sp>
        <p:nvSpPr>
          <p:cNvPr id="48" name="Rectangle 31"/>
          <p:cNvSpPr>
            <a:spLocks noChangeArrowheads="1"/>
          </p:cNvSpPr>
          <p:nvPr/>
        </p:nvSpPr>
        <p:spPr bwMode="auto">
          <a:xfrm>
            <a:off x="3810000" y="3733800"/>
            <a:ext cx="762000" cy="2825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a:defRPr/>
            </a:pPr>
            <a:r>
              <a:rPr lang="en-US" sz="1200" dirty="0">
                <a:solidFill>
                  <a:srgbClr val="000000"/>
                </a:solidFill>
                <a:latin typeface="Arial"/>
              </a:rPr>
              <a:t>10GbE</a:t>
            </a:r>
          </a:p>
        </p:txBody>
      </p:sp>
      <p:sp>
        <p:nvSpPr>
          <p:cNvPr id="49" name="Title 44"/>
          <p:cNvSpPr>
            <a:spLocks noGrp="1"/>
          </p:cNvSpPr>
          <p:nvPr>
            <p:ph type="title"/>
          </p:nvPr>
        </p:nvSpPr>
        <p:spPr>
          <a:xfrm>
            <a:off x="365125" y="76200"/>
            <a:ext cx="8811563" cy="762000"/>
          </a:xfrm>
        </p:spPr>
        <p:txBody>
          <a:bodyPr/>
          <a:lstStyle/>
          <a:p>
            <a:r>
              <a:rPr lang="en-US" sz="4000" dirty="0" smtClean="0">
                <a:cs typeface="Arial"/>
              </a:rPr>
              <a:t>C66x MCSDK  for Keystone II</a:t>
            </a:r>
            <a:endParaRPr lang="en-US" sz="4000" b="0" dirty="0"/>
          </a:p>
        </p:txBody>
      </p:sp>
      <p:sp>
        <p:nvSpPr>
          <p:cNvPr id="45" name="Slide Number Placeholder 44"/>
          <p:cNvSpPr>
            <a:spLocks noGrp="1"/>
          </p:cNvSpPr>
          <p:nvPr>
            <p:ph type="sldNum" sz="quarter" idx="4"/>
          </p:nvPr>
        </p:nvSpPr>
        <p:spPr/>
        <p:txBody>
          <a:bodyPr/>
          <a:lstStyle/>
          <a:p>
            <a:fld id="{3144B24B-BAB1-431A-82C6-36E096187F50}" type="slidenum">
              <a:rPr lang="en-US" smtClean="0"/>
              <a:pPr/>
              <a:t>13</a:t>
            </a:fld>
            <a:endParaRPr lang="en-US"/>
          </a:p>
        </p:txBody>
      </p:sp>
    </p:spTree>
    <p:custDataLst>
      <p:tags r:id="rId1"/>
    </p:custDataLst>
    <p:extLst>
      <p:ext uri="{BB962C8B-B14F-4D97-AF65-F5344CB8AC3E}">
        <p14:creationId xmlns:p14="http://schemas.microsoft.com/office/powerpoint/2010/main" xmlns="" val="88899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ppt_x"/>
                                          </p:val>
                                        </p:tav>
                                        <p:tav tm="100000">
                                          <p:val>
                                            <p:strVal val="#ppt_x"/>
                                          </p:val>
                                        </p:tav>
                                      </p:tavLst>
                                    </p:anim>
                                    <p:anim calcmode="lin" valueType="num">
                                      <p:cBhvr additive="base">
                                        <p:cTn id="6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ppt_x"/>
                                          </p:val>
                                        </p:tav>
                                        <p:tav tm="100000">
                                          <p:val>
                                            <p:strVal val="#ppt_x"/>
                                          </p:val>
                                        </p:tav>
                                      </p:tavLst>
                                    </p:anim>
                                    <p:anim calcmode="lin" valueType="num">
                                      <p:cBhvr additive="base">
                                        <p:cTn id="7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2" grpId="0" animBg="1"/>
      <p:bldP spid="31" grpId="0" animBg="1"/>
      <p:bldP spid="32" grpId="0" animBg="1"/>
      <p:bldP spid="33" grpId="0" animBg="1"/>
      <p:bldP spid="18" grpId="0" animBg="1"/>
      <p:bldP spid="12" grpId="0" animBg="1"/>
      <p:bldP spid="10" grpId="0" animBg="1"/>
      <p:bldP spid="15" grpId="0" animBg="1"/>
      <p:bldP spid="23" grpId="0" animBg="1"/>
      <p:bldP spid="24" grpId="0" animBg="1"/>
      <p:bldP spid="25" grpId="0" animBg="1"/>
      <p:bldP spid="26" grpId="0" animBg="1"/>
      <p:bldP spid="27" grpId="0" animBg="1"/>
      <p:bldP spid="28" grpId="0" animBg="1"/>
      <p:bldP spid="29" grpId="0" animBg="1"/>
      <p:bldP spid="30" grpId="0" animBg="1"/>
      <p:bldP spid="41" grpId="0" animBg="1"/>
      <p:bldP spid="39" grpId="0" animBg="1"/>
      <p:bldP spid="40" grpId="0" animBg="1"/>
      <p:bldP spid="46" grpId="0" animBg="1"/>
      <p:bldP spid="47" grpId="0" animBg="1"/>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 y="6172200"/>
            <a:ext cx="9052560" cy="667512"/>
          </a:xfrm>
          <a:prstGeom prst="rect">
            <a:avLst/>
          </a:prstGeom>
          <a:solidFill>
            <a:schemeClr val="bg1"/>
          </a:solidFill>
        </p:spPr>
        <p:txBody>
          <a:bodyPr wrap="square" rtlCol="0">
            <a:noAutofit/>
          </a:bodyPr>
          <a:lstStyle/>
          <a:p>
            <a:endParaRPr lang="en-US" dirty="0"/>
          </a:p>
        </p:txBody>
      </p:sp>
      <p:sp>
        <p:nvSpPr>
          <p:cNvPr id="9218" name="Title 1"/>
          <p:cNvSpPr>
            <a:spLocks noGrp="1"/>
          </p:cNvSpPr>
          <p:nvPr>
            <p:ph type="title"/>
          </p:nvPr>
        </p:nvSpPr>
        <p:spPr>
          <a:xfrm>
            <a:off x="457200" y="0"/>
            <a:ext cx="8229600" cy="609600"/>
          </a:xfrm>
        </p:spPr>
        <p:txBody>
          <a:bodyPr/>
          <a:lstStyle/>
          <a:p>
            <a:pPr eaLnBrk="1" hangingPunct="1"/>
            <a:r>
              <a:rPr lang="en-US" sz="4000" dirty="0" smtClean="0"/>
              <a:t>Interface via LLD and CSL Layers</a:t>
            </a:r>
          </a:p>
        </p:txBody>
      </p:sp>
      <p:graphicFrame>
        <p:nvGraphicFramePr>
          <p:cNvPr id="7" name="Object 6"/>
          <p:cNvGraphicFramePr>
            <a:graphicFrameLocks noChangeAspect="1"/>
          </p:cNvGraphicFramePr>
          <p:nvPr/>
        </p:nvGraphicFramePr>
        <p:xfrm>
          <a:off x="1524000" y="609600"/>
          <a:ext cx="5943600" cy="6185294"/>
        </p:xfrm>
        <a:graphic>
          <a:graphicData uri="http://schemas.openxmlformats.org/presentationml/2006/ole">
            <p:oleObj spid="_x0000_s33794" name="Visio" r:id="rId3" imgW="5542858" imgH="5768232" progId="Visio.Drawing.11">
              <p:embed/>
            </p:oleObj>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SYS/BIOS in KeyStone</a:t>
            </a:r>
            <a:endParaRPr lang="en-US" sz="4000" b="0" dirty="0"/>
          </a:p>
        </p:txBody>
      </p:sp>
      <p:grpSp>
        <p:nvGrpSpPr>
          <p:cNvPr id="37" name="Group 36"/>
          <p:cNvGrpSpPr/>
          <p:nvPr/>
        </p:nvGrpSpPr>
        <p:grpSpPr>
          <a:xfrm>
            <a:off x="316638" y="895886"/>
            <a:ext cx="8469807" cy="5439598"/>
            <a:chOff x="316638" y="895886"/>
            <a:chExt cx="8469807" cy="5439598"/>
          </a:xfrm>
        </p:grpSpPr>
        <p:sp>
          <p:nvSpPr>
            <p:cNvPr id="66" name="Rounded Rectangle 65"/>
            <p:cNvSpPr/>
            <p:nvPr/>
          </p:nvSpPr>
          <p:spPr bwMode="auto">
            <a:xfrm>
              <a:off x="4241877" y="89851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59692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298596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73024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73024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588264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59692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298704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89588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298596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298596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7" name="AutoShape 14"/>
            <p:cNvSpPr>
              <a:spLocks noChangeArrowheads="1"/>
            </p:cNvSpPr>
            <p:nvPr/>
          </p:nvSpPr>
          <p:spPr bwMode="auto">
            <a:xfrm>
              <a:off x="7516237" y="1251598"/>
              <a:ext cx="1188720" cy="288950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81" name="Rounded Rectangle 80"/>
            <p:cNvSpPr/>
            <p:nvPr/>
          </p:nvSpPr>
          <p:spPr>
            <a:xfrm>
              <a:off x="1574884" y="433593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395296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56723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395974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57798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33128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72009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05848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0" name="AutoShape 21"/>
            <p:cNvSpPr>
              <a:spLocks noChangeArrowheads="1"/>
            </p:cNvSpPr>
            <p:nvPr/>
          </p:nvSpPr>
          <p:spPr bwMode="auto">
            <a:xfrm>
              <a:off x="2734977" y="357540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42" name="AutoShape 22"/>
            <p:cNvSpPr>
              <a:spLocks noChangeArrowheads="1"/>
            </p:cNvSpPr>
            <p:nvPr/>
          </p:nvSpPr>
          <p:spPr bwMode="auto">
            <a:xfrm>
              <a:off x="2742790" y="395419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46" name="AutoShape 23"/>
            <p:cNvSpPr>
              <a:spLocks noChangeArrowheads="1"/>
            </p:cNvSpPr>
            <p:nvPr/>
          </p:nvSpPr>
          <p:spPr bwMode="auto">
            <a:xfrm>
              <a:off x="2736685" y="433519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7" name="AutoShape 23"/>
            <p:cNvSpPr>
              <a:spLocks noChangeArrowheads="1"/>
            </p:cNvSpPr>
            <p:nvPr/>
          </p:nvSpPr>
          <p:spPr bwMode="auto">
            <a:xfrm>
              <a:off x="2737491" y="471619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9" name="AutoShape 6"/>
            <p:cNvSpPr>
              <a:spLocks noChangeArrowheads="1"/>
            </p:cNvSpPr>
            <p:nvPr/>
          </p:nvSpPr>
          <p:spPr bwMode="auto">
            <a:xfrm>
              <a:off x="316638" y="89868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50" name="AutoShape 52"/>
            <p:cNvSpPr>
              <a:spLocks noChangeArrowheads="1"/>
            </p:cNvSpPr>
            <p:nvPr/>
          </p:nvSpPr>
          <p:spPr bwMode="auto">
            <a:xfrm>
              <a:off x="4318077" y="504444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2" name="AutoShape 14"/>
            <p:cNvSpPr>
              <a:spLocks noChangeArrowheads="1"/>
            </p:cNvSpPr>
            <p:nvPr/>
          </p:nvSpPr>
          <p:spPr bwMode="auto">
            <a:xfrm>
              <a:off x="4316127" y="125178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5593947" y="258107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5" name="AutoShape 14"/>
            <p:cNvSpPr>
              <a:spLocks noChangeArrowheads="1"/>
            </p:cNvSpPr>
            <p:nvPr/>
          </p:nvSpPr>
          <p:spPr bwMode="auto">
            <a:xfrm>
              <a:off x="4318077" y="421405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6" name="AutoShape 14"/>
            <p:cNvSpPr>
              <a:spLocks noChangeArrowheads="1"/>
            </p:cNvSpPr>
            <p:nvPr/>
          </p:nvSpPr>
          <p:spPr bwMode="auto">
            <a:xfrm>
              <a:off x="6557577" y="421405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7" name="AutoShape 14"/>
            <p:cNvSpPr>
              <a:spLocks noChangeArrowheads="1"/>
            </p:cNvSpPr>
            <p:nvPr/>
          </p:nvSpPr>
          <p:spPr bwMode="auto">
            <a:xfrm>
              <a:off x="5591277" y="127176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8" name="AutoShape 14"/>
            <p:cNvSpPr>
              <a:spLocks noChangeArrowheads="1"/>
            </p:cNvSpPr>
            <p:nvPr/>
          </p:nvSpPr>
          <p:spPr bwMode="auto">
            <a:xfrm>
              <a:off x="5591277" y="181756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9" name="AutoShape 14"/>
            <p:cNvSpPr>
              <a:spLocks noChangeArrowheads="1"/>
            </p:cNvSpPr>
            <p:nvPr/>
          </p:nvSpPr>
          <p:spPr bwMode="auto">
            <a:xfrm>
              <a:off x="5591277" y="334536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grpSp>
      <p:sp>
        <p:nvSpPr>
          <p:cNvPr id="38" name="Slide Number Placeholder 37"/>
          <p:cNvSpPr>
            <a:spLocks noGrp="1"/>
          </p:cNvSpPr>
          <p:nvPr>
            <p:ph type="sldNum" sz="quarter" idx="4"/>
          </p:nvPr>
        </p:nvSpPr>
        <p:spPr/>
        <p:txBody>
          <a:bodyPr/>
          <a:lstStyle/>
          <a:p>
            <a:fld id="{3144B24B-BAB1-431A-82C6-36E096187F50}" type="slidenum">
              <a:rPr lang="en-US" smtClean="0"/>
              <a:pPr/>
              <a:t>15</a:t>
            </a:fld>
            <a:endParaRPr lang="en-US"/>
          </a:p>
        </p:txBody>
      </p:sp>
    </p:spTree>
    <p:extLst>
      <p:ext uri="{BB962C8B-B14F-4D97-AF65-F5344CB8AC3E}">
        <p14:creationId xmlns:p14="http://schemas.microsoft.com/office/powerpoint/2010/main" xmlns="" val="176044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idx="1"/>
          </p:nvPr>
        </p:nvSpPr>
        <p:spPr>
          <a:xfrm>
            <a:off x="457200" y="990600"/>
            <a:ext cx="8229600" cy="5334000"/>
          </a:xfrm>
        </p:spPr>
        <p:txBody>
          <a:bodyPr rtlCol="0">
            <a:normAutofit/>
          </a:bodyPr>
          <a:lstStyle/>
          <a:p>
            <a:pPr marL="514350" indent="-514350" eaLnBrk="1" fontAlgn="auto" hangingPunct="1">
              <a:spcAft>
                <a:spcPts val="0"/>
              </a:spcAft>
              <a:defRPr/>
            </a:pPr>
            <a:r>
              <a:rPr lang="en-US" sz="2600" dirty="0" smtClean="0">
                <a:latin typeface="Arial"/>
                <a:cs typeface="Arial"/>
              </a:rPr>
              <a:t>SYS/BIOS is a very efficient modular real-time operating system developed for TI  devices.</a:t>
            </a:r>
          </a:p>
          <a:p>
            <a:pPr marL="514350" indent="-514350" eaLnBrk="1" fontAlgn="auto" hangingPunct="1">
              <a:spcAft>
                <a:spcPts val="0"/>
              </a:spcAft>
              <a:defRPr/>
            </a:pPr>
            <a:r>
              <a:rPr lang="en-US" sz="2600" dirty="0" smtClean="0">
                <a:latin typeface="Arial"/>
                <a:cs typeface="Arial"/>
              </a:rPr>
              <a:t>It is based on DSPBIOS, which supported many generations of TI DSP.</a:t>
            </a:r>
          </a:p>
          <a:p>
            <a:pPr marL="514350" indent="-514350" eaLnBrk="1" fontAlgn="auto" hangingPunct="1">
              <a:spcAft>
                <a:spcPts val="0"/>
              </a:spcAft>
              <a:defRPr/>
            </a:pPr>
            <a:r>
              <a:rPr lang="en-US" sz="2600" dirty="0" smtClean="0">
                <a:latin typeface="Arial"/>
                <a:cs typeface="Arial"/>
              </a:rPr>
              <a:t>The name change to SYS/BIOS signified the fact that this operating system can run on other (non DSP) cores.</a:t>
            </a:r>
          </a:p>
          <a:p>
            <a:pPr marL="514350" indent="-514350" eaLnBrk="1" fontAlgn="auto" hangingPunct="1">
              <a:spcAft>
                <a:spcPts val="0"/>
              </a:spcAft>
              <a:defRPr/>
            </a:pPr>
            <a:r>
              <a:rPr lang="en-US" sz="2600" dirty="0" smtClean="0">
                <a:latin typeface="Arial"/>
                <a:cs typeface="Arial"/>
              </a:rPr>
              <a:t>A complete training module is available for SYS/BIOS.</a:t>
            </a:r>
          </a:p>
        </p:txBody>
      </p:sp>
      <p:sp>
        <p:nvSpPr>
          <p:cNvPr id="4" name="Title 3"/>
          <p:cNvSpPr>
            <a:spLocks noGrp="1"/>
          </p:cNvSpPr>
          <p:nvPr>
            <p:ph type="title"/>
          </p:nvPr>
        </p:nvSpPr>
        <p:spPr>
          <a:xfrm>
            <a:off x="152400" y="76200"/>
            <a:ext cx="8763000" cy="762000"/>
          </a:xfrm>
        </p:spPr>
        <p:txBody>
          <a:bodyPr/>
          <a:lstStyle/>
          <a:p>
            <a:r>
              <a:rPr lang="en-US" sz="4000" dirty="0" smtClean="0"/>
              <a:t>SYS/BIOS</a:t>
            </a:r>
            <a:endParaRPr lang="en-US" sz="4000"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16</a:t>
            </a:fld>
            <a:endParaRPr lang="en-US"/>
          </a:p>
        </p:txBody>
      </p:sp>
    </p:spTree>
    <p:custDataLst>
      <p:tags r:id="rId1"/>
    </p:custDataLst>
    <p:extLst>
      <p:ext uri="{BB962C8B-B14F-4D97-AF65-F5344CB8AC3E}">
        <p14:creationId xmlns:p14="http://schemas.microsoft.com/office/powerpoint/2010/main" xmlns="" val="1544244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Linux Perspective</a:t>
            </a:r>
            <a:br>
              <a:rPr lang="en-US" dirty="0" smtClean="0"/>
            </a:b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94423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64264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03168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77596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77596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592836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64264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03276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94160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03168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03168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297501"/>
            <a:ext cx="1188720" cy="2886074"/>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endParaRPr lang="en-US" sz="16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a:p>
            <a:pPr defTabSz="914400">
              <a:defRPr/>
            </a:pPr>
            <a:endParaRPr lang="en-US" sz="1600" b="1" dirty="0">
              <a:solidFill>
                <a:srgbClr val="000000"/>
              </a:solidFill>
              <a:latin typeface="Calibri"/>
            </a:endParaRPr>
          </a:p>
        </p:txBody>
      </p:sp>
      <p:sp>
        <p:nvSpPr>
          <p:cNvPr id="81" name="Rounded Rectangle 80"/>
          <p:cNvSpPr/>
          <p:nvPr/>
        </p:nvSpPr>
        <p:spPr>
          <a:xfrm>
            <a:off x="1574884" y="438165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399868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61295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0546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62370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37700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76581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ARM Linux Perspective</a:t>
            </a:r>
            <a:endParaRPr lang="en-US" sz="4000" b="0" dirty="0"/>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7" name="AutoShape 21"/>
          <p:cNvSpPr>
            <a:spLocks noChangeArrowheads="1"/>
          </p:cNvSpPr>
          <p:nvPr/>
        </p:nvSpPr>
        <p:spPr bwMode="auto">
          <a:xfrm>
            <a:off x="2734977" y="362112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38" name="AutoShape 22"/>
          <p:cNvSpPr>
            <a:spLocks noChangeArrowheads="1"/>
          </p:cNvSpPr>
          <p:nvPr/>
        </p:nvSpPr>
        <p:spPr bwMode="auto">
          <a:xfrm>
            <a:off x="2742790" y="3999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9" name="AutoShape 23"/>
          <p:cNvSpPr>
            <a:spLocks noChangeArrowheads="1"/>
          </p:cNvSpPr>
          <p:nvPr/>
        </p:nvSpPr>
        <p:spPr bwMode="auto">
          <a:xfrm>
            <a:off x="2736685" y="4380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40" name="AutoShape 23"/>
          <p:cNvSpPr>
            <a:spLocks noChangeArrowheads="1"/>
          </p:cNvSpPr>
          <p:nvPr/>
        </p:nvSpPr>
        <p:spPr bwMode="auto">
          <a:xfrm>
            <a:off x="2737491" y="4761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42" name="AutoShape 6"/>
          <p:cNvSpPr>
            <a:spLocks noChangeArrowheads="1"/>
          </p:cNvSpPr>
          <p:nvPr/>
        </p:nvSpPr>
        <p:spPr bwMode="auto">
          <a:xfrm>
            <a:off x="316638" y="944403"/>
            <a:ext cx="3538728" cy="1579413"/>
          </a:xfrm>
          <a:prstGeom prst="roundRect">
            <a:avLst>
              <a:gd name="adj" fmla="val 16667"/>
            </a:avLst>
          </a:prstGeom>
          <a:solidFill>
            <a:srgbClr val="FFFF00"/>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46" name="AutoShape 52"/>
          <p:cNvSpPr>
            <a:spLocks noChangeArrowheads="1"/>
          </p:cNvSpPr>
          <p:nvPr/>
        </p:nvSpPr>
        <p:spPr bwMode="auto">
          <a:xfrm>
            <a:off x="4318077" y="509016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9" name="AutoShape 14"/>
          <p:cNvSpPr>
            <a:spLocks noChangeArrowheads="1"/>
          </p:cNvSpPr>
          <p:nvPr/>
        </p:nvSpPr>
        <p:spPr bwMode="auto">
          <a:xfrm>
            <a:off x="7516237" y="129731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62679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43180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3" name="AutoShape 14"/>
          <p:cNvSpPr>
            <a:spLocks noChangeArrowheads="1"/>
          </p:cNvSpPr>
          <p:nvPr/>
        </p:nvSpPr>
        <p:spPr bwMode="auto">
          <a:xfrm>
            <a:off x="65575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4" name="AutoShape 14"/>
          <p:cNvSpPr>
            <a:spLocks noChangeArrowheads="1"/>
          </p:cNvSpPr>
          <p:nvPr/>
        </p:nvSpPr>
        <p:spPr bwMode="auto">
          <a:xfrm>
            <a:off x="5591277" y="131748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5" name="AutoShape 14"/>
          <p:cNvSpPr>
            <a:spLocks noChangeArrowheads="1"/>
          </p:cNvSpPr>
          <p:nvPr/>
        </p:nvSpPr>
        <p:spPr bwMode="auto">
          <a:xfrm>
            <a:off x="5591277" y="186328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6" name="AutoShape 14"/>
          <p:cNvSpPr>
            <a:spLocks noChangeArrowheads="1"/>
          </p:cNvSpPr>
          <p:nvPr/>
        </p:nvSpPr>
        <p:spPr bwMode="auto">
          <a:xfrm>
            <a:off x="5591277" y="339108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43" name="Slide Number Placeholder 42"/>
          <p:cNvSpPr>
            <a:spLocks noGrp="1"/>
          </p:cNvSpPr>
          <p:nvPr>
            <p:ph type="sldNum" sz="quarter" idx="4"/>
          </p:nvPr>
        </p:nvSpPr>
        <p:spPr/>
        <p:txBody>
          <a:bodyPr/>
          <a:lstStyle/>
          <a:p>
            <a:fld id="{3144B24B-BAB1-431A-82C6-36E096187F50}" type="slidenum">
              <a:rPr lang="en-US" smtClean="0"/>
              <a:pPr/>
              <a:t>18</a:t>
            </a:fld>
            <a:endParaRPr lang="en-US"/>
          </a:p>
        </p:txBody>
      </p:sp>
    </p:spTree>
    <p:extLst>
      <p:ext uri="{BB962C8B-B14F-4D97-AF65-F5344CB8AC3E}">
        <p14:creationId xmlns:p14="http://schemas.microsoft.com/office/powerpoint/2010/main" xmlns="" val="4197885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04800" y="1143000"/>
            <a:ext cx="2790825" cy="5334000"/>
          </a:xfrm>
          <a:prstGeom prst="rect">
            <a:avLst/>
          </a:prstGeom>
          <a:noFill/>
          <a:ln w="9525">
            <a:noFill/>
            <a:round/>
            <a:headEnd/>
            <a:tailEnd/>
          </a:ln>
          <a:effectLst/>
        </p:spPr>
        <p:txBody>
          <a:bodyPr/>
          <a:lstStyle/>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Active member of Linux Foundation</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Founding member of Linaro</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a:solidFill>
                  <a:srgbClr val="000000"/>
                </a:solidFill>
                <a:latin typeface="Arial"/>
                <a:ea typeface="DejaVu Sans" pitchFamily="32" charset="0"/>
                <a:cs typeface="Arial"/>
              </a:rPr>
              <a:t>Sponsor of BeagleBoard and PandaBoard; top open hardware and open embedded software projects</a:t>
            </a:r>
          </a:p>
          <a:p>
            <a:pPr marL="227013" indent="-22542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a:t>
            </a:r>
            <a:r>
              <a:rPr lang="en-US" sz="2000" dirty="0" smtClean="0">
                <a:solidFill>
                  <a:srgbClr val="000000"/>
                </a:solidFill>
                <a:latin typeface="Arial"/>
                <a:ea typeface="DejaVu Sans" pitchFamily="32" charset="0"/>
                <a:cs typeface="Arial"/>
                <a:hlinkClick r:id="rId3"/>
              </a:rPr>
              <a:t>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pic>
        <p:nvPicPr>
          <p:cNvPr id="12292" name="Picture 4"/>
          <p:cNvPicPr>
            <a:picLocks noChangeAspect="1" noChangeArrowheads="1"/>
          </p:cNvPicPr>
          <p:nvPr/>
        </p:nvPicPr>
        <p:blipFill>
          <a:blip r:embed="rId4" cstate="print"/>
          <a:srcRect r="3000"/>
          <a:stretch>
            <a:fillRect/>
          </a:stretch>
        </p:blipFill>
        <p:spPr bwMode="auto">
          <a:xfrm>
            <a:off x="3276600" y="5739384"/>
            <a:ext cx="1478275" cy="581025"/>
          </a:xfrm>
          <a:prstGeom prst="rect">
            <a:avLst/>
          </a:prstGeom>
          <a:noFill/>
          <a:ln w="9525">
            <a:noFill/>
            <a:round/>
            <a:headEnd/>
            <a:tailEnd/>
          </a:ln>
          <a:effectLst/>
        </p:spPr>
      </p:pic>
      <p:pic>
        <p:nvPicPr>
          <p:cNvPr id="12295" name="Picture 7"/>
          <p:cNvPicPr>
            <a:picLocks noChangeAspect="1" noChangeArrowheads="1"/>
          </p:cNvPicPr>
          <p:nvPr/>
        </p:nvPicPr>
        <p:blipFill>
          <a:blip r:embed="rId5" cstate="print"/>
          <a:srcRect/>
          <a:stretch>
            <a:fillRect/>
          </a:stretch>
        </p:blipFill>
        <p:spPr bwMode="auto">
          <a:xfrm>
            <a:off x="5001768" y="5739384"/>
            <a:ext cx="1172025" cy="565241"/>
          </a:xfrm>
          <a:prstGeom prst="rect">
            <a:avLst/>
          </a:prstGeom>
          <a:noFill/>
          <a:ln w="9525">
            <a:noFill/>
            <a:round/>
            <a:headEnd/>
            <a:tailEnd/>
          </a:ln>
          <a:effectLst/>
        </p:spPr>
      </p:pic>
      <p:pic>
        <p:nvPicPr>
          <p:cNvPr id="12296" name="Picture 8"/>
          <p:cNvPicPr>
            <a:picLocks noChangeAspect="1" noChangeArrowheads="1"/>
          </p:cNvPicPr>
          <p:nvPr/>
        </p:nvPicPr>
        <p:blipFill>
          <a:blip r:embed="rId6" cstate="print"/>
          <a:srcRect/>
          <a:stretch>
            <a:fillRect/>
          </a:stretch>
        </p:blipFill>
        <p:spPr bwMode="auto">
          <a:xfrm>
            <a:off x="6318504" y="5748528"/>
            <a:ext cx="2298700" cy="485775"/>
          </a:xfrm>
          <a:prstGeom prst="rect">
            <a:avLst/>
          </a:prstGeom>
          <a:noFill/>
          <a:ln w="9525">
            <a:noFill/>
            <a:round/>
            <a:headEnd/>
            <a:tailEnd/>
          </a:ln>
          <a:effectLst/>
        </p:spPr>
      </p:pic>
      <p:grpSp>
        <p:nvGrpSpPr>
          <p:cNvPr id="2" name="Group 17"/>
          <p:cNvGrpSpPr/>
          <p:nvPr/>
        </p:nvGrpSpPr>
        <p:grpSpPr>
          <a:xfrm>
            <a:off x="3276600" y="1042416"/>
            <a:ext cx="5431766" cy="4648200"/>
            <a:chOff x="5313872" y="2682814"/>
            <a:chExt cx="3623094" cy="3140324"/>
          </a:xfrm>
        </p:grpSpPr>
        <p:pic>
          <p:nvPicPr>
            <p:cNvPr id="17" name="Picture 16" descr="Linux-Contrib-3.4.png"/>
            <p:cNvPicPr>
              <a:picLocks noChangeAspect="1"/>
            </p:cNvPicPr>
            <p:nvPr/>
          </p:nvPicPr>
          <p:blipFill>
            <a:blip r:embed="rId7" cstate="print"/>
            <a:stretch>
              <a:fillRect/>
            </a:stretch>
          </p:blipFill>
          <p:spPr>
            <a:xfrm>
              <a:off x="5313872" y="2682814"/>
              <a:ext cx="3588941" cy="3140324"/>
            </a:xfrm>
            <a:prstGeom prst="rect">
              <a:avLst/>
            </a:prstGeom>
          </p:spPr>
        </p:pic>
        <p:sp>
          <p:nvSpPr>
            <p:cNvPr id="13" name="Rounded Rectangle 12"/>
            <p:cNvSpPr/>
            <p:nvPr/>
          </p:nvSpPr>
          <p:spPr>
            <a:xfrm>
              <a:off x="5322489" y="3594387"/>
              <a:ext cx="1649230" cy="128492"/>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sp>
          <p:nvSpPr>
            <p:cNvPr id="14" name="Rounded Rectangle 13"/>
            <p:cNvSpPr/>
            <p:nvPr/>
          </p:nvSpPr>
          <p:spPr>
            <a:xfrm>
              <a:off x="7067605" y="3881886"/>
              <a:ext cx="1869361" cy="141831"/>
            </a:xfrm>
            <a:prstGeom prst="roundRect">
              <a:avLst/>
            </a:prstGeom>
            <a:gradFill>
              <a:gsLst>
                <a:gs pos="0">
                  <a:schemeClr val="tx2">
                    <a:alpha val="25000"/>
                  </a:schemeClr>
                </a:gs>
                <a:gs pos="35000">
                  <a:schemeClr val="tx2">
                    <a:lumMod val="60000"/>
                    <a:lumOff val="40000"/>
                    <a:alpha val="25000"/>
                  </a:schemeClr>
                </a:gs>
                <a:gs pos="100000">
                  <a:schemeClr val="bg1">
                    <a:alpha val="25000"/>
                  </a:schemeClr>
                </a:gs>
              </a:gsLs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914400" fontAlgn="base">
                <a:spcBef>
                  <a:spcPct val="0"/>
                </a:spcBef>
                <a:spcAft>
                  <a:spcPct val="0"/>
                </a:spcAft>
              </a:pPr>
              <a:endParaRPr lang="en-US" dirty="0">
                <a:solidFill>
                  <a:srgbClr val="000000"/>
                </a:solidFill>
                <a:latin typeface="Calibri"/>
              </a:endParaRPr>
            </a:p>
          </p:txBody>
        </p:sp>
      </p:grpSp>
      <p:sp>
        <p:nvSpPr>
          <p:cNvPr id="12" name="Rectangle 2"/>
          <p:cNvSpPr txBox="1">
            <a:spLocks noChangeArrowheads="1"/>
          </p:cNvSpPr>
          <p:nvPr/>
        </p:nvSpPr>
        <p:spPr>
          <a:xfrm>
            <a:off x="152400" y="142875"/>
            <a:ext cx="8763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dirty="0" smtClean="0">
                <a:solidFill>
                  <a:srgbClr val="000000"/>
                </a:solidFill>
                <a:latin typeface="Calibri"/>
                <a:cs typeface="Arial"/>
              </a:rPr>
              <a:t> </a:t>
            </a:r>
            <a:r>
              <a:rPr lang="en-US" sz="4000" b="1" dirty="0" smtClean="0">
                <a:solidFill>
                  <a:srgbClr val="C00000"/>
                </a:solidFill>
                <a:latin typeface="Calibri"/>
                <a:cs typeface="Arial"/>
              </a:rPr>
              <a:t>Linux Perspective:</a:t>
            </a:r>
            <a:br>
              <a:rPr lang="en-US" sz="4000" b="1" dirty="0" smtClean="0">
                <a:solidFill>
                  <a:srgbClr val="C00000"/>
                </a:solidFill>
                <a:latin typeface="Calibri"/>
                <a:cs typeface="Arial"/>
              </a:rPr>
            </a:br>
            <a:r>
              <a:rPr lang="en-US" sz="4000" b="1" dirty="0" smtClean="0">
                <a:solidFill>
                  <a:srgbClr val="C00000"/>
                </a:solidFill>
                <a:latin typeface="Calibri"/>
                <a:cs typeface="Arial"/>
              </a:rPr>
              <a:t>TI Open </a:t>
            </a:r>
            <a:r>
              <a:rPr lang="en-US" sz="4000" b="1" dirty="0">
                <a:solidFill>
                  <a:srgbClr val="C00000"/>
                </a:solidFill>
                <a:latin typeface="Calibri"/>
                <a:cs typeface="Arial"/>
              </a:rPr>
              <a:t>Source </a:t>
            </a:r>
            <a:r>
              <a:rPr lang="en-US" sz="4000" b="1" dirty="0" smtClean="0">
                <a:solidFill>
                  <a:srgbClr val="C00000"/>
                </a:solidFill>
                <a:latin typeface="Calibri"/>
                <a:cs typeface="Arial"/>
              </a:rPr>
              <a:t>Presence</a:t>
            </a:r>
            <a:endParaRPr lang="en-US" sz="4000" b="1" dirty="0">
              <a:solidFill>
                <a:srgbClr val="C00000"/>
              </a:solidFill>
              <a:latin typeface="Calibri"/>
              <a:cs typeface="Arial"/>
            </a:endParaRPr>
          </a:p>
        </p:txBody>
      </p:sp>
      <p:sp>
        <p:nvSpPr>
          <p:cNvPr id="11" name="Slide Number Placeholder 10"/>
          <p:cNvSpPr>
            <a:spLocks noGrp="1"/>
          </p:cNvSpPr>
          <p:nvPr>
            <p:ph type="sldNum" sz="quarter" idx="4"/>
          </p:nvPr>
        </p:nvSpPr>
        <p:spPr/>
        <p:txBody>
          <a:bodyPr/>
          <a:lstStyle/>
          <a:p>
            <a:fld id="{3144B24B-BAB1-431A-82C6-36E096187F50}" type="slidenum">
              <a:rPr lang="en-US" smtClean="0"/>
              <a:pPr/>
              <a:t>19</a:t>
            </a:fld>
            <a:endParaRPr lang="en-US"/>
          </a:p>
        </p:txBody>
      </p:sp>
    </p:spTree>
    <p:extLst>
      <p:ext uri="{BB962C8B-B14F-4D97-AF65-F5344CB8AC3E}">
        <p14:creationId xmlns:p14="http://schemas.microsoft.com/office/powerpoint/2010/main" xmlns=""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50072" y="76200"/>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990600"/>
            <a:ext cx="8406952" cy="5167439"/>
          </a:xfrm>
          <a:solidFill>
            <a:schemeClr val="bg1"/>
          </a:solidFill>
        </p:spPr>
        <p:txBody>
          <a:bodyPr/>
          <a:lstStyle/>
          <a:p>
            <a:pPr eaLnBrk="1" hangingPunct="1"/>
            <a:r>
              <a:rPr lang="en-US" dirty="0" smtClean="0"/>
              <a:t>Development Ecosystem</a:t>
            </a:r>
          </a:p>
          <a:p>
            <a:pPr eaLnBrk="1" hangingPunct="1"/>
            <a:r>
              <a:rPr lang="en-US" dirty="0" smtClean="0"/>
              <a:t>C66 MCSDK Perspective</a:t>
            </a:r>
          </a:p>
          <a:p>
            <a:pPr eaLnBrk="1" hangingPunct="1"/>
            <a:r>
              <a:rPr lang="en-US" dirty="0" smtClean="0"/>
              <a:t>ARM Linux Perspective</a:t>
            </a:r>
          </a:p>
          <a:p>
            <a:pPr eaLnBrk="1" hangingPunct="1"/>
            <a:r>
              <a:rPr lang="en-US" dirty="0" smtClean="0"/>
              <a:t>Drivers &amp; Platform Software</a:t>
            </a:r>
          </a:p>
          <a:p>
            <a:pPr eaLnBrk="1" hangingPunct="1"/>
            <a:r>
              <a:rPr lang="en-US" dirty="0" smtClean="0"/>
              <a:t>Multicore Programming Models</a:t>
            </a:r>
          </a:p>
          <a:p>
            <a:pPr eaLnBrk="1" hangingPunct="1"/>
            <a:r>
              <a:rPr lang="en-US" dirty="0" smtClean="0"/>
              <a:t>Network &amp; Communication Services</a:t>
            </a:r>
          </a:p>
          <a:p>
            <a:pPr eaLnBrk="1" hangingPunct="1"/>
            <a:r>
              <a:rPr lang="en-US" dirty="0" smtClean="0"/>
              <a:t>Instrumentation, Trace, &amp; Fault Management</a:t>
            </a:r>
          </a:p>
          <a:p>
            <a:pPr eaLnBrk="1" hangingPunct="1"/>
            <a:r>
              <a:rPr lang="en-US" dirty="0" smtClean="0"/>
              <a:t>Getting Started (Demonstrations, Libraries)</a:t>
            </a:r>
          </a:p>
        </p:txBody>
      </p:sp>
      <p:sp>
        <p:nvSpPr>
          <p:cNvPr id="4" name="Slide Number Placeholder 3"/>
          <p:cNvSpPr>
            <a:spLocks noGrp="1"/>
          </p:cNvSpPr>
          <p:nvPr>
            <p:ph type="sldNum" sz="quarter" idx="4"/>
          </p:nvPr>
        </p:nvSpPr>
        <p:spPr/>
        <p:txBody>
          <a:bodyPr/>
          <a:lstStyle/>
          <a:p>
            <a:fld id="{3144B24B-BAB1-431A-82C6-36E096187F50}" type="slidenum">
              <a:rPr lang="en-US" smtClean="0"/>
              <a:pPr/>
              <a:t>2</a:t>
            </a:fld>
            <a:endParaRPr lang="en-US"/>
          </a:p>
        </p:txBody>
      </p:sp>
    </p:spTree>
    <p:custDataLst>
      <p:tags r:id="rId1"/>
    </p:custDataLst>
    <p:extLst>
      <p:ext uri="{BB962C8B-B14F-4D97-AF65-F5344CB8AC3E}">
        <p14:creationId xmlns:p14="http://schemas.microsoft.com/office/powerpoint/2010/main" xmlns="" val="3671277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374069" y="5772526"/>
            <a:ext cx="6165448" cy="474562"/>
          </a:xfrm>
          <a:prstGeom prst="rect">
            <a:avLst/>
          </a:prstGeom>
          <a:noFill/>
          <a:ln w="9525">
            <a:noFill/>
            <a:round/>
            <a:headEnd/>
            <a:tailEnd/>
          </a:ln>
          <a:effectLst/>
        </p:spPr>
        <p:txBody>
          <a:bodyPr/>
          <a:lstStyle/>
          <a:p>
            <a:pPr marL="227013" indent="-225425" algn="ctr" defTabSz="914400" fontAlgn="base">
              <a:spcBef>
                <a:spcPts val="1200"/>
              </a:spcBef>
              <a:spcAft>
                <a:spcPct val="0"/>
              </a:spcAft>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r>
              <a:rPr lang="en-US" sz="2000" dirty="0" smtClean="0">
                <a:solidFill>
                  <a:srgbClr val="000000"/>
                </a:solidFill>
                <a:latin typeface="Arial"/>
                <a:ea typeface="DejaVu Sans" pitchFamily="32" charset="0"/>
                <a:cs typeface="Arial"/>
              </a:rPr>
              <a:t>Source: </a:t>
            </a:r>
            <a:r>
              <a:rPr lang="en-US" sz="2000" dirty="0" smtClean="0">
                <a:solidFill>
                  <a:srgbClr val="000000"/>
                </a:solidFill>
                <a:latin typeface="Arial"/>
                <a:ea typeface="DejaVu Sans" pitchFamily="32" charset="0"/>
                <a:cs typeface="Arial"/>
                <a:hlinkClick r:id="rId3"/>
              </a:rPr>
              <a:t>http://lwn.net/Articles/496193/</a:t>
            </a:r>
            <a:endParaRPr lang="en-US" sz="2000" dirty="0">
              <a:solidFill>
                <a:srgbClr val="000000"/>
              </a:solidFill>
              <a:latin typeface="Arial"/>
              <a:ea typeface="DejaVu Sans" pitchFamily="32" charset="0"/>
              <a:cs typeface="Arial"/>
            </a:endParaRPr>
          </a:p>
          <a:p>
            <a:pPr marL="117475" indent="-231775" defTabSz="914400" fontAlgn="base">
              <a:spcBef>
                <a:spcPts val="1200"/>
              </a:spcBef>
              <a:spcAft>
                <a:spcPct val="0"/>
              </a:spcAft>
              <a:buFont typeface="Arial" pitchFamily="34" charset="0"/>
              <a:buChar char="•"/>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pPr>
            <a:endParaRPr lang="en-US" sz="2000" dirty="0">
              <a:solidFill>
                <a:srgbClr val="000000"/>
              </a:solidFill>
              <a:latin typeface="Arial"/>
              <a:ea typeface="DejaVu Sans" pitchFamily="32" charset="0"/>
              <a:cs typeface="Arial"/>
            </a:endParaRPr>
          </a:p>
        </p:txBody>
      </p:sp>
      <p:sp>
        <p:nvSpPr>
          <p:cNvPr id="12" name="Rectangle 2"/>
          <p:cNvSpPr txBox="1">
            <a:spLocks noChangeArrowheads="1"/>
          </p:cNvSpPr>
          <p:nvPr/>
        </p:nvSpPr>
        <p:spPr>
          <a:xfrm>
            <a:off x="152400" y="142875"/>
            <a:ext cx="8763000" cy="597905"/>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smtClean="0">
                <a:solidFill>
                  <a:srgbClr val="C00000"/>
                </a:solidFill>
                <a:latin typeface="Calibri"/>
                <a:cs typeface="Arial"/>
              </a:rPr>
              <a:t>TI </a:t>
            </a:r>
            <a:r>
              <a:rPr lang="en-US" sz="4000" b="1" dirty="0">
                <a:solidFill>
                  <a:srgbClr val="C00000"/>
                </a:solidFill>
                <a:latin typeface="Calibri"/>
                <a:cs typeface="Arial"/>
              </a:rPr>
              <a:t>Open Source </a:t>
            </a:r>
            <a:r>
              <a:rPr lang="en-US" sz="4000" b="1" dirty="0" smtClean="0">
                <a:solidFill>
                  <a:srgbClr val="C00000"/>
                </a:solidFill>
                <a:latin typeface="Calibri"/>
                <a:cs typeface="Arial"/>
              </a:rPr>
              <a:t>Presence For ARM</a:t>
            </a:r>
            <a:endParaRPr lang="en-US" sz="4000" b="1" dirty="0">
              <a:solidFill>
                <a:srgbClr val="C00000"/>
              </a:solidFill>
              <a:latin typeface="Calibri"/>
              <a:cs typeface="Arial"/>
            </a:endParaRPr>
          </a:p>
        </p:txBody>
      </p:sp>
      <p:pic>
        <p:nvPicPr>
          <p:cNvPr id="1026" name="Picture 2"/>
          <p:cNvPicPr>
            <a:picLocks noChangeAspect="1" noChangeArrowheads="1"/>
          </p:cNvPicPr>
          <p:nvPr/>
        </p:nvPicPr>
        <p:blipFill>
          <a:blip r:embed="rId4"/>
          <a:srcRect/>
          <a:stretch>
            <a:fillRect/>
          </a:stretch>
        </p:blipFill>
        <p:spPr bwMode="auto">
          <a:xfrm>
            <a:off x="1270840" y="760688"/>
            <a:ext cx="6268677" cy="4849792"/>
          </a:xfrm>
          <a:prstGeom prst="rect">
            <a:avLst/>
          </a:prstGeom>
          <a:noFill/>
          <a:ln w="9525">
            <a:noFill/>
            <a:miter lim="800000"/>
            <a:headEnd/>
            <a:tailEnd/>
          </a:ln>
        </p:spPr>
      </p:pic>
      <p:sp>
        <p:nvSpPr>
          <p:cNvPr id="5" name="Slide Number Placeholder 4"/>
          <p:cNvSpPr>
            <a:spLocks noGrp="1"/>
          </p:cNvSpPr>
          <p:nvPr>
            <p:ph type="sldNum" sz="quarter" idx="4"/>
          </p:nvPr>
        </p:nvSpPr>
        <p:spPr/>
        <p:txBody>
          <a:bodyPr/>
          <a:lstStyle/>
          <a:p>
            <a:fld id="{3144B24B-BAB1-431A-82C6-36E096187F50}" type="slidenum">
              <a:rPr lang="en-US" smtClean="0"/>
              <a:pPr/>
              <a:t>20</a:t>
            </a:fld>
            <a:endParaRPr lang="en-US"/>
          </a:p>
        </p:txBody>
      </p:sp>
    </p:spTree>
    <p:extLst>
      <p:ext uri="{BB962C8B-B14F-4D97-AF65-F5344CB8AC3E}">
        <p14:creationId xmlns:p14="http://schemas.microsoft.com/office/powerpoint/2010/main" xmlns="" val="4923803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07148"/>
            <a:ext cx="8534400" cy="4426852"/>
          </a:xfrm>
          <a:prstGeom prst="rect">
            <a:avLst/>
          </a:prstGeom>
        </p:spPr>
        <p:txBody>
          <a:bodyPr wrap="square">
            <a:spAutoFit/>
          </a:bodyPr>
          <a:lstStyle/>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Linux-based software platform for development, deployment, and execution of ARM A15 on KeyStone II.</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Actively </a:t>
            </a:r>
            <a:r>
              <a:rPr lang="en-US" sz="2400" dirty="0" smtClean="0">
                <a:solidFill>
                  <a:srgbClr val="000000"/>
                </a:solidFill>
                <a:latin typeface="Arial"/>
                <a:cs typeface="Arial"/>
              </a:rPr>
              <a:t>upstreaming </a:t>
            </a:r>
            <a:r>
              <a:rPr lang="en-US" sz="2400" dirty="0">
                <a:solidFill>
                  <a:srgbClr val="000000"/>
                </a:solidFill>
                <a:latin typeface="Arial"/>
                <a:cs typeface="Arial"/>
              </a:rPr>
              <a:t>Keystone II support to the open-source community</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Source code and prebuilt images of u-boot and kernel</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Open-source Linaro toolchain for compilation (gcc) and debug (gdb)</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Load-and-run Linux kernel using Code Composer Studio </a:t>
            </a:r>
          </a:p>
          <a:p>
            <a:pPr marL="342900" indent="-342900" defTabSz="914400" fontAlgn="base">
              <a:spcBef>
                <a:spcPts val="1000"/>
              </a:spcBef>
              <a:spcAft>
                <a:spcPct val="0"/>
              </a:spcAft>
              <a:buFont typeface="Arial" pitchFamily="34" charset="0"/>
              <a:buChar char="•"/>
            </a:pPr>
            <a:r>
              <a:rPr lang="en-US" sz="2400" dirty="0">
                <a:solidFill>
                  <a:srgbClr val="000000"/>
                </a:solidFill>
                <a:latin typeface="Arial"/>
                <a:cs typeface="Arial"/>
              </a:rPr>
              <a:t>Telnet into device to view console print as device boots and to mount root filesystem</a:t>
            </a:r>
          </a:p>
        </p:txBody>
      </p:sp>
      <p:sp>
        <p:nvSpPr>
          <p:cNvPr id="4" name="Rectangle 3"/>
          <p:cNvSpPr txBox="1">
            <a:spLocks noChangeArrowheads="1"/>
          </p:cNvSpPr>
          <p:nvPr/>
        </p:nvSpPr>
        <p:spPr>
          <a:xfrm>
            <a:off x="457200" y="18662"/>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algn="ctr" defTabSz="914400" eaLnBrk="0" fontAlgn="base" hangingPunct="0">
              <a:spcBef>
                <a:spcPct val="0"/>
              </a:spcBef>
              <a:spcAft>
                <a:spcPct val="0"/>
              </a:spcAft>
              <a:defRPr/>
            </a:pPr>
            <a:r>
              <a:rPr lang="en-US" sz="4000" b="1" kern="0" dirty="0" smtClean="0">
                <a:solidFill>
                  <a:srgbClr val="C00000"/>
                </a:solidFill>
                <a:latin typeface="Calibri"/>
              </a:rPr>
              <a:t>ARM Linux </a:t>
            </a:r>
            <a:r>
              <a:rPr lang="en-US" sz="4000" b="1" kern="0" dirty="0">
                <a:solidFill>
                  <a:srgbClr val="C00000"/>
                </a:solidFill>
                <a:latin typeface="Calibri"/>
              </a:rPr>
              <a:t>Perspective: Overview</a:t>
            </a:r>
          </a:p>
        </p:txBody>
      </p:sp>
      <p:sp>
        <p:nvSpPr>
          <p:cNvPr id="5" name="Slide Number Placeholder 4"/>
          <p:cNvSpPr>
            <a:spLocks noGrp="1"/>
          </p:cNvSpPr>
          <p:nvPr>
            <p:ph type="sldNum" sz="quarter" idx="4"/>
          </p:nvPr>
        </p:nvSpPr>
        <p:spPr/>
        <p:txBody>
          <a:bodyPr/>
          <a:lstStyle/>
          <a:p>
            <a:fld id="{3144B24B-BAB1-431A-82C6-36E096187F50}" type="slidenum">
              <a:rPr lang="en-US" smtClean="0"/>
              <a:pPr/>
              <a:t>21</a:t>
            </a:fld>
            <a:endParaRPr lang="en-US"/>
          </a:p>
        </p:txBody>
      </p:sp>
    </p:spTree>
    <p:custDataLst>
      <p:tags r:id="rId1"/>
    </p:custDataLst>
    <p:extLst>
      <p:ext uri="{BB962C8B-B14F-4D97-AF65-F5344CB8AC3E}">
        <p14:creationId xmlns:p14="http://schemas.microsoft.com/office/powerpoint/2010/main" xmlns="" val="221839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ARM Linux Perspective: Overview</a:t>
            </a:r>
            <a:endParaRPr lang="en-US" dirty="0" smtClean="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820227095"/>
              </p:ext>
            </p:extLst>
          </p:nvPr>
        </p:nvGraphicFramePr>
        <p:xfrm>
          <a:off x="315687" y="990600"/>
          <a:ext cx="8501742"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22</a:t>
            </a:fld>
            <a:endParaRPr lang="en-US"/>
          </a:p>
        </p:txBody>
      </p:sp>
    </p:spTree>
    <p:extLst>
      <p:ext uri="{BB962C8B-B14F-4D97-AF65-F5344CB8AC3E}">
        <p14:creationId xmlns:p14="http://schemas.microsoft.com/office/powerpoint/2010/main" xmlns="" val="216414935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ToolChain</a:t>
            </a:r>
            <a:endParaRPr lang="en-US" sz="4000" dirty="0"/>
          </a:p>
        </p:txBody>
      </p:sp>
      <p:sp>
        <p:nvSpPr>
          <p:cNvPr id="3" name="Content Placeholder 2"/>
          <p:cNvSpPr>
            <a:spLocks noGrp="1"/>
          </p:cNvSpPr>
          <p:nvPr>
            <p:ph idx="1"/>
          </p:nvPr>
        </p:nvSpPr>
        <p:spPr/>
        <p:txBody>
          <a:bodyPr/>
          <a:lstStyle/>
          <a:p>
            <a:r>
              <a:rPr lang="en-US" sz="2400" b="1" dirty="0" smtClean="0"/>
              <a:t>Linaro (ARM) </a:t>
            </a:r>
          </a:p>
          <a:p>
            <a:pPr lvl="1"/>
            <a:r>
              <a:rPr lang="en-US" sz="2400" dirty="0" smtClean="0"/>
              <a:t>Linaro releases optimized toolchains for recent ARM CPUs (Cortex A8, A9...). These include Linaro's latest contributions to mainline gcc, but backported to stable gcc versions for immediate use by product developers. Linaro actually hires CodeSourcery people to improve ARM toolchains, so the ARM toolchains that you get with Linaro should be at least as good as the CodeSourcery ones.</a:t>
            </a:r>
          </a:p>
          <a:p>
            <a:pPr lvl="1"/>
            <a:r>
              <a:rPr lang="en-US" sz="2400" dirty="0" smtClean="0"/>
              <a:t>Native toolchains are available through the standard gcc toolchain in Ubuntu. Cross toolchains are available to Ubuntu users through special packages</a:t>
            </a:r>
          </a:p>
          <a:p>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23</a:t>
            </a:fld>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Debug</a:t>
            </a:r>
            <a:endParaRPr lang="en-US" sz="4000" dirty="0"/>
          </a:p>
        </p:txBody>
      </p:sp>
      <p:sp>
        <p:nvSpPr>
          <p:cNvPr id="3" name="Content Placeholder 2"/>
          <p:cNvSpPr>
            <a:spLocks noGrp="1"/>
          </p:cNvSpPr>
          <p:nvPr>
            <p:ph idx="1"/>
          </p:nvPr>
        </p:nvSpPr>
        <p:spPr>
          <a:xfrm>
            <a:off x="438912" y="780288"/>
            <a:ext cx="8229600" cy="5334000"/>
          </a:xfrm>
        </p:spPr>
        <p:txBody>
          <a:bodyPr/>
          <a:lstStyle/>
          <a:p>
            <a:r>
              <a:rPr lang="en-US" sz="1800" dirty="0" smtClean="0"/>
              <a:t>GDB can do four main kinds of things (plus other things in support of these) to help you catch bugs in the act:</a:t>
            </a:r>
          </a:p>
          <a:p>
            <a:pPr lvl="1"/>
            <a:r>
              <a:rPr lang="en-US" sz="1800" dirty="0" smtClean="0"/>
              <a:t>Start your program, specifying anything that might affect its behavior.</a:t>
            </a:r>
          </a:p>
          <a:p>
            <a:pPr lvl="1"/>
            <a:r>
              <a:rPr lang="en-US" sz="1800" dirty="0" smtClean="0"/>
              <a:t>Make your program stop on specified conditions.</a:t>
            </a:r>
          </a:p>
          <a:p>
            <a:pPr lvl="1"/>
            <a:r>
              <a:rPr lang="en-US" sz="1800" dirty="0" smtClean="0"/>
              <a:t>Examine what has happened, when your program has stopped.</a:t>
            </a:r>
          </a:p>
          <a:p>
            <a:pPr lvl="1"/>
            <a:r>
              <a:rPr lang="en-US" sz="1800" dirty="0" smtClean="0"/>
              <a:t>Change things in your program so that you can experiment with correcting the effects of one bug and go on to learn about another.</a:t>
            </a:r>
          </a:p>
          <a:p>
            <a:r>
              <a:rPr lang="en-US" sz="1800" dirty="0" err="1" smtClean="0"/>
              <a:t>Valgrind</a:t>
            </a:r>
            <a:r>
              <a:rPr lang="en-US" sz="1800" dirty="0" smtClean="0"/>
              <a:t> is, in essence, a virtual machine using just-in-time (JIT) compilation techniques including dynamic recompilation. Nothing from the original program ever gets run directly on the host processor. Instead, Valgrind first translates the program into a temporary, simpler form called Intermediate Representation (IR), which is a processor-neutral, SSA-based form. After the conversion, a </a:t>
            </a:r>
            <a:r>
              <a:rPr lang="en-US" sz="1800" i="1" dirty="0" smtClean="0"/>
              <a:t>tool</a:t>
            </a:r>
            <a:r>
              <a:rPr lang="en-US" sz="1800" dirty="0" smtClean="0"/>
              <a:t> (see below) is free to do whatever transformations it would like on the IR, before Valgrind translates the IR back into machine code and lets the host processor run it. Even though it could use dynamic translation (that is, the host and target processors are from different architectures), it doesn't. Valgrind recompiles binary code to run on host and target (or simulated) CPUs of the same architecture.</a:t>
            </a:r>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Optimization</a:t>
            </a:r>
            <a:endParaRPr lang="en-US" sz="4000" dirty="0"/>
          </a:p>
        </p:txBody>
      </p:sp>
      <p:sp>
        <p:nvSpPr>
          <p:cNvPr id="3" name="Content Placeholder 2"/>
          <p:cNvSpPr>
            <a:spLocks noGrp="1"/>
          </p:cNvSpPr>
          <p:nvPr>
            <p:ph idx="1"/>
          </p:nvPr>
        </p:nvSpPr>
        <p:spPr/>
        <p:txBody>
          <a:bodyPr/>
          <a:lstStyle/>
          <a:p>
            <a:r>
              <a:rPr lang="en-US" sz="1800" b="1" dirty="0" err="1" smtClean="0"/>
              <a:t>OProfile</a:t>
            </a:r>
            <a:r>
              <a:rPr lang="en-US" sz="1800" dirty="0" smtClean="0"/>
              <a:t> is a system-wide statistical profiling tool for Linux that consists of kernel module, user-space daemon and several user-space tools. This tool is capable of profiling entire system or its parts, from interrupt routines or drivers, to user-space processes. It has low overhead.</a:t>
            </a:r>
          </a:p>
          <a:p>
            <a:r>
              <a:rPr lang="en-US" sz="1800" b="1" dirty="0" smtClean="0"/>
              <a:t>Gcov</a:t>
            </a:r>
            <a:r>
              <a:rPr lang="en-US" sz="1800" dirty="0" smtClean="0"/>
              <a:t> is a source code coverage analysis and statement-by-statement profiling tool. Gcov generates exact counts of the number of times each statement in a program is executed and annotates source code to add instrumentation. Gcov comes as a standard utility with GNU CC (GCC) suite.</a:t>
            </a:r>
          </a:p>
          <a:p>
            <a:pPr lvl="1"/>
            <a:r>
              <a:rPr lang="en-US" sz="1800" dirty="0" smtClean="0"/>
              <a:t>The gcov utility gives information on how often a program executes segments of code.</a:t>
            </a:r>
            <a:r>
              <a:rPr lang="en-US" sz="1800" baseline="30000" dirty="0" smtClean="0"/>
              <a:t> </a:t>
            </a:r>
            <a:r>
              <a:rPr lang="en-US" sz="1800" dirty="0" smtClean="0"/>
              <a:t>It produces a copy of the source file, annotated with execution frequencies. </a:t>
            </a:r>
          </a:p>
          <a:p>
            <a:pPr lvl="1"/>
            <a:r>
              <a:rPr lang="en-US" sz="1800" dirty="0" smtClean="0"/>
              <a:t>The gcov utility does not produce any time-based data and works only on code compiled with GNU CC. It is not compatible with any other profiling or test coverage mechanism.</a:t>
            </a:r>
          </a:p>
          <a:p>
            <a:r>
              <a:rPr lang="en-US" sz="1800" b="1" dirty="0" smtClean="0"/>
              <a:t>gprof</a:t>
            </a:r>
            <a:r>
              <a:rPr lang="en-US" sz="1800" dirty="0" smtClean="0"/>
              <a:t> is a performance analyzing tool in Unix. It uses a hybrid of instrumentation and sampling  and is an extension of older "prof" Unix tool. Unlike prof, gprof is capable of limited call graph printing.</a:t>
            </a:r>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U-Boot </a:t>
            </a:r>
            <a:endParaRPr lang="en-US" sz="4000" dirty="0"/>
          </a:p>
        </p:txBody>
      </p:sp>
      <p:sp>
        <p:nvSpPr>
          <p:cNvPr id="3" name="Content Placeholder 2"/>
          <p:cNvSpPr>
            <a:spLocks noGrp="1"/>
          </p:cNvSpPr>
          <p:nvPr>
            <p:ph idx="1"/>
          </p:nvPr>
        </p:nvSpPr>
        <p:spPr>
          <a:xfrm>
            <a:off x="457200" y="774192"/>
            <a:ext cx="8229600" cy="5486400"/>
          </a:xfrm>
        </p:spPr>
        <p:txBody>
          <a:bodyPr/>
          <a:lstStyle/>
          <a:p>
            <a:r>
              <a:rPr lang="en-US" sz="2000" b="1" dirty="0" smtClean="0"/>
              <a:t>U-Boot</a:t>
            </a:r>
            <a:r>
              <a:rPr lang="en-US" sz="2000" dirty="0" smtClean="0"/>
              <a:t> is a universal boot loader for embedded boards based on PowerPC, ARM, MIPS and several other processors, which can be installed in a boot ROM and used to initialize and test the hardware or to download and run OS and application code.</a:t>
            </a:r>
          </a:p>
          <a:p>
            <a:pPr lvl="1"/>
            <a:r>
              <a:rPr lang="en-US" sz="2000" dirty="0" smtClean="0"/>
              <a:t>serial console support</a:t>
            </a:r>
          </a:p>
          <a:p>
            <a:pPr lvl="1"/>
            <a:r>
              <a:rPr lang="en-US" sz="2000" dirty="0" smtClean="0"/>
              <a:t>integrated shell alike setup interface</a:t>
            </a:r>
          </a:p>
          <a:p>
            <a:pPr lvl="1"/>
            <a:r>
              <a:rPr lang="en-US" sz="2000" dirty="0" smtClean="0"/>
              <a:t>optional password protectection and timeout for acces to setup interface on boot</a:t>
            </a:r>
          </a:p>
          <a:p>
            <a:pPr lvl="1"/>
            <a:r>
              <a:rPr lang="en-US" sz="2000" dirty="0" smtClean="0"/>
              <a:t>editable configuration space</a:t>
            </a:r>
          </a:p>
          <a:p>
            <a:pPr lvl="1"/>
            <a:r>
              <a:rPr lang="en-US" sz="2000" dirty="0" smtClean="0"/>
              <a:t>downloads software trough tftp servers</a:t>
            </a:r>
          </a:p>
          <a:p>
            <a:pPr lvl="1"/>
            <a:r>
              <a:rPr lang="en-US" sz="2000" dirty="0" smtClean="0"/>
              <a:t>flash routines for EEPROMS of misc technology including NANDs</a:t>
            </a:r>
          </a:p>
          <a:p>
            <a:pPr lvl="1"/>
            <a:r>
              <a:rPr lang="en-US" sz="2000" dirty="0" smtClean="0"/>
              <a:t>runs test applications directly</a:t>
            </a:r>
          </a:p>
          <a:p>
            <a:pPr lvl="1"/>
            <a:r>
              <a:rPr lang="en-US" sz="2000" dirty="0" smtClean="0"/>
              <a:t>boots Linux</a:t>
            </a:r>
          </a:p>
          <a:p>
            <a:pPr>
              <a:buNone/>
            </a:pPr>
            <a:endParaRPr lang="en-US" sz="1400" dirty="0" smtClean="0"/>
          </a:p>
          <a:p>
            <a:endParaRPr lang="en-US" sz="1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26</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SPL (X-Loader </a:t>
            </a:r>
            <a:r>
              <a:rPr lang="en-US" sz="4000" dirty="0" err="1" smtClean="0"/>
              <a:t>Upstreaming</a:t>
            </a:r>
            <a:r>
              <a:rPr lang="en-US" sz="4000" dirty="0" smtClean="0"/>
              <a:t>)</a:t>
            </a:r>
            <a:endParaRPr lang="en-US" sz="4000" dirty="0"/>
          </a:p>
        </p:txBody>
      </p:sp>
      <p:sp>
        <p:nvSpPr>
          <p:cNvPr id="3" name="Content Placeholder 2"/>
          <p:cNvSpPr>
            <a:spLocks noGrp="1"/>
          </p:cNvSpPr>
          <p:nvPr>
            <p:ph idx="1"/>
          </p:nvPr>
        </p:nvSpPr>
        <p:spPr>
          <a:xfrm>
            <a:off x="457200" y="774192"/>
            <a:ext cx="8229600" cy="5486400"/>
          </a:xfrm>
        </p:spPr>
        <p:txBody>
          <a:bodyPr/>
          <a:lstStyle/>
          <a:p>
            <a:pPr>
              <a:buNone/>
            </a:pPr>
            <a:r>
              <a:rPr lang="en-US" sz="2000" b="1" dirty="0" smtClean="0"/>
              <a:t>X-loader up-streaming(SPL):</a:t>
            </a:r>
          </a:p>
          <a:p>
            <a:pPr lvl="1"/>
            <a:r>
              <a:rPr lang="en-US" sz="2000" dirty="0" smtClean="0"/>
              <a:t>The idea is to build a mini u-boot out of the u-boot tree that fits into SRAM and bootloads the real u-boot into the SDRAM. </a:t>
            </a:r>
          </a:p>
          <a:p>
            <a:pPr lvl="1"/>
            <a:r>
              <a:rPr lang="en-US" sz="2000" dirty="0" smtClean="0"/>
              <a:t>The SPL support the following when up-streamed</a:t>
            </a:r>
          </a:p>
          <a:p>
            <a:pPr lvl="2"/>
            <a:r>
              <a:rPr lang="en-US" sz="2000" dirty="0" smtClean="0"/>
              <a:t>Basic ARM initialization</a:t>
            </a:r>
          </a:p>
          <a:p>
            <a:pPr lvl="2"/>
            <a:r>
              <a:rPr lang="en-US" sz="2000" dirty="0" smtClean="0"/>
              <a:t>UART console initialization</a:t>
            </a:r>
          </a:p>
          <a:p>
            <a:pPr lvl="2"/>
            <a:r>
              <a:rPr lang="en-US" sz="2000" dirty="0" smtClean="0"/>
              <a:t>Clocks and DPLL locking (minimal)</a:t>
            </a:r>
          </a:p>
          <a:p>
            <a:pPr lvl="2"/>
            <a:r>
              <a:rPr lang="en-US" sz="2000" dirty="0" smtClean="0"/>
              <a:t>SDRAM initialization</a:t>
            </a:r>
          </a:p>
          <a:p>
            <a:pPr lvl="2"/>
            <a:r>
              <a:rPr lang="en-US" sz="2000" dirty="0" smtClean="0"/>
              <a:t>Mux (minimal)</a:t>
            </a:r>
          </a:p>
          <a:p>
            <a:pPr lvl="2"/>
            <a:r>
              <a:rPr lang="en-US" sz="2000" dirty="0" smtClean="0"/>
              <a:t>MMC initialization(MMC1/MMC2 based on where we are booting from)</a:t>
            </a:r>
          </a:p>
          <a:p>
            <a:pPr lvl="2"/>
            <a:r>
              <a:rPr lang="en-US" sz="2000" dirty="0" smtClean="0"/>
              <a:t>Bootloading real u-boot from MMC and passing control to it.</a:t>
            </a:r>
          </a:p>
          <a:p>
            <a:endParaRPr lang="en-US" sz="1400" dirty="0" smtClean="0"/>
          </a:p>
          <a:p>
            <a:endParaRPr lang="en-US" sz="1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 y="76200"/>
            <a:ext cx="8869680" cy="762000"/>
          </a:xfrm>
        </p:spPr>
        <p:txBody>
          <a:bodyPr/>
          <a:lstStyle/>
          <a:p>
            <a:r>
              <a:rPr lang="en-US" sz="4000" dirty="0" smtClean="0"/>
              <a:t>Linux SMP  (Symmetric Multiprocessors)</a:t>
            </a:r>
            <a:endParaRPr lang="en-US" sz="4000" dirty="0"/>
          </a:p>
        </p:txBody>
      </p:sp>
      <p:sp>
        <p:nvSpPr>
          <p:cNvPr id="3" name="Content Placeholder 2"/>
          <p:cNvSpPr>
            <a:spLocks noGrp="1"/>
          </p:cNvSpPr>
          <p:nvPr>
            <p:ph idx="1"/>
          </p:nvPr>
        </p:nvSpPr>
        <p:spPr>
          <a:xfrm>
            <a:off x="466344" y="966216"/>
            <a:ext cx="8229600" cy="5132832"/>
          </a:xfrm>
        </p:spPr>
        <p:txBody>
          <a:bodyPr/>
          <a:lstStyle/>
          <a:p>
            <a:r>
              <a:rPr lang="en-US" sz="2400" b="1" dirty="0" smtClean="0"/>
              <a:t>Symmetric multiprocessing</a:t>
            </a:r>
            <a:r>
              <a:rPr lang="en-US" sz="2400" dirty="0" smtClean="0"/>
              <a:t> (</a:t>
            </a:r>
            <a:r>
              <a:rPr lang="en-US" sz="2400" b="1" dirty="0" smtClean="0"/>
              <a:t>SMP</a:t>
            </a:r>
            <a:r>
              <a:rPr lang="en-US" sz="2400" dirty="0" smtClean="0"/>
              <a:t>) involves a multiprocessor computer hardware architecture where two or more identical processors are connected to a single shared main memory and are controlled by a single OS instance. Most common multiprocessor systems today use an SMP architecture. In the case of multi-core processors, the SMP architecture applies to the cores, treating them as separate processors.</a:t>
            </a:r>
          </a:p>
          <a:p>
            <a:r>
              <a:rPr lang="en-US" sz="2400" dirty="0" smtClean="0"/>
              <a:t>SMP systems are </a:t>
            </a:r>
            <a:r>
              <a:rPr lang="en-US" sz="2400" i="1" dirty="0" smtClean="0"/>
              <a:t>tightly coupled multiprocessor systems</a:t>
            </a:r>
            <a:r>
              <a:rPr lang="en-US" sz="2400" dirty="0" smtClean="0"/>
              <a:t> with a pool of homogeneous processors running independently, each processor executing different programs and working on different data and with capability of sharing common resources (memory, I/O device, interrupt system and so on) and connected using a system bus or a crossbar.</a:t>
            </a:r>
          </a:p>
          <a:p>
            <a:endParaRPr lang="en-US" sz="1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Distribution</a:t>
            </a:r>
            <a:endParaRPr lang="en-US" sz="4000" dirty="0"/>
          </a:p>
        </p:txBody>
      </p:sp>
      <p:sp>
        <p:nvSpPr>
          <p:cNvPr id="3" name="Content Placeholder 2"/>
          <p:cNvSpPr>
            <a:spLocks noGrp="1"/>
          </p:cNvSpPr>
          <p:nvPr>
            <p:ph idx="1"/>
          </p:nvPr>
        </p:nvSpPr>
        <p:spPr>
          <a:xfrm>
            <a:off x="457200" y="762000"/>
            <a:ext cx="8414795" cy="5483352"/>
          </a:xfrm>
        </p:spPr>
        <p:txBody>
          <a:bodyPr/>
          <a:lstStyle/>
          <a:p>
            <a:pPr>
              <a:buNone/>
            </a:pPr>
            <a:r>
              <a:rPr lang="en-US" sz="2000" b="1" dirty="0" smtClean="0"/>
              <a:t>Yocto</a:t>
            </a:r>
            <a:endParaRPr lang="en-US" sz="2000" dirty="0" smtClean="0"/>
          </a:p>
          <a:p>
            <a:r>
              <a:rPr lang="en-US" sz="2000" dirty="0" smtClean="0"/>
              <a:t>The Yocto Project™ is an open source collaboration project that provides templates, tools and methods to help you create custom Linux-based systems for embedded products regardless of the hardware architecture. The Yocto Project includes core system component recipes provided by the OpenEmbedded project. Community-tested images include the Yocto Project kernel and cover four build profiles (minimal, sato, sdk and LSB) across multiple architectures including ARM, PPC, MIPS, x86 and x86-64. Specific platform support takes the form of Board Support Package (BSP) layers for which a standard format has been developed.</a:t>
            </a:r>
          </a:p>
          <a:p>
            <a:pPr>
              <a:buNone/>
            </a:pPr>
            <a:r>
              <a:rPr lang="en-US" sz="2000" b="1" dirty="0" smtClean="0"/>
              <a:t>Arago</a:t>
            </a:r>
            <a:endParaRPr lang="en-US" sz="2000" dirty="0" smtClean="0"/>
          </a:p>
          <a:p>
            <a:r>
              <a:rPr lang="en-US" sz="2000" dirty="0" smtClean="0"/>
              <a:t>Arago Project is an open integration, build, and test infrastructure that provides a portal into how Texas Instruments creates customer ready Linux SDKs for their media processors.</a:t>
            </a:r>
          </a:p>
          <a:p>
            <a:r>
              <a:rPr lang="en-US" sz="2000" dirty="0" smtClean="0"/>
              <a:t>Arago Project is an overlay for OpenEmbedded, which targets TI platforms OMAP (EVM and BeagleBoard) DaVinci and KeyStone and provides a verified, tested and supported subset of packages.</a:t>
            </a:r>
          </a:p>
          <a:p>
            <a:endParaRPr lang="en-US" sz="1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Development Ecosystem</a:t>
            </a:r>
            <a:endParaRPr lang="en-US" dirty="0"/>
          </a:p>
        </p:txBody>
      </p:sp>
      <p:sp>
        <p:nvSpPr>
          <p:cNvPr id="3" name="Subtitle 2"/>
          <p:cNvSpPr>
            <a:spLocks noGrp="1"/>
          </p:cNvSpPr>
          <p:nvPr>
            <p:ph type="subTitle" idx="1"/>
          </p:nvPr>
        </p:nvSpPr>
        <p:spPr/>
        <p:txBody>
          <a:bodyPr/>
          <a:lstStyle/>
          <a:p>
            <a:r>
              <a:rPr lang="en-US" dirty="0" smtClean="0"/>
              <a:t>KeyStone Software</a:t>
            </a:r>
          </a:p>
          <a:p>
            <a:endParaRPr lang="en-US"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Applications</a:t>
            </a:r>
            <a:endParaRPr lang="en-US" sz="4000" dirty="0"/>
          </a:p>
        </p:txBody>
      </p:sp>
      <p:sp>
        <p:nvSpPr>
          <p:cNvPr id="3" name="Content Placeholder 2"/>
          <p:cNvSpPr>
            <a:spLocks noGrp="1"/>
          </p:cNvSpPr>
          <p:nvPr>
            <p:ph idx="1"/>
          </p:nvPr>
        </p:nvSpPr>
        <p:spPr>
          <a:xfrm>
            <a:off x="457200" y="816864"/>
            <a:ext cx="8414795" cy="5455920"/>
          </a:xfrm>
        </p:spPr>
        <p:txBody>
          <a:bodyPr/>
          <a:lstStyle/>
          <a:p>
            <a:r>
              <a:rPr lang="en-US" sz="2000" dirty="0" smtClean="0"/>
              <a:t>6WINDGate™ is the only commercial software solution that </a:t>
            </a:r>
            <a:r>
              <a:rPr lang="en-US" sz="2000" b="1" dirty="0" smtClean="0"/>
              <a:t>solves critical network performance challenges</a:t>
            </a:r>
            <a:r>
              <a:rPr lang="en-US" sz="2000" dirty="0" smtClean="0"/>
              <a:t> for OEMs delivering advanced networking functions in SDN markets such as mobile infrastructure, network appliances and data center networking.</a:t>
            </a:r>
          </a:p>
          <a:p>
            <a:r>
              <a:rPr lang="en-US" sz="2000" dirty="0" smtClean="0"/>
              <a:t>Virtual desktop infrastructure (VDI) is the practice of hosting a desktop operating system within a virtual machine (VM) running on a centralized server. VDI is a variation on the client/server computing model, sometimes referred to as server-based computing. The term was coined by VMware Inc.</a:t>
            </a:r>
          </a:p>
          <a:p>
            <a:r>
              <a:rPr lang="en-US" sz="2000" dirty="0" smtClean="0"/>
              <a:t>Data Center</a:t>
            </a:r>
          </a:p>
          <a:p>
            <a:pPr lvl="1"/>
            <a:r>
              <a:rPr lang="en-US" sz="2000" dirty="0" smtClean="0"/>
              <a:t>High-density, multicore server hardware</a:t>
            </a:r>
          </a:p>
          <a:p>
            <a:pPr lvl="1"/>
            <a:r>
              <a:rPr lang="en-US" sz="2000" dirty="0" smtClean="0"/>
              <a:t>Virtualization of servers and storage</a:t>
            </a:r>
          </a:p>
          <a:p>
            <a:pPr lvl="1"/>
            <a:r>
              <a:rPr lang="en-US" sz="2000" dirty="0" smtClean="0"/>
              <a:t>High-bandwidth networks</a:t>
            </a:r>
          </a:p>
          <a:p>
            <a:pPr lvl="1"/>
            <a:r>
              <a:rPr lang="en-US" sz="2000" dirty="0" smtClean="0"/>
              <a:t>Scalable cloud computing architectures</a:t>
            </a:r>
          </a:p>
          <a:p>
            <a:pPr lvl="1"/>
            <a:r>
              <a:rPr lang="en-US" sz="2000" dirty="0" smtClean="0"/>
              <a:t>Network convergence</a:t>
            </a:r>
          </a:p>
          <a:p>
            <a:pPr lvl="1"/>
            <a:r>
              <a:rPr lang="en-US" sz="2000" dirty="0" smtClean="0"/>
              <a:t>Ethernet fabrics</a:t>
            </a:r>
            <a:endParaRPr lang="en-US" sz="20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Documents and Settings\a0132923\My Documents\MyConnectFiles\ScreenCapture\gurnani@ti.com\gurnani@ti.com_20121025_045351.png"/>
          <p:cNvPicPr>
            <a:picLocks noChangeAspect="1" noChangeArrowheads="1"/>
          </p:cNvPicPr>
          <p:nvPr/>
        </p:nvPicPr>
        <p:blipFill>
          <a:blip r:embed="rId4" cstate="print"/>
          <a:srcRect/>
          <a:stretch>
            <a:fillRect/>
          </a:stretch>
        </p:blipFill>
        <p:spPr bwMode="auto">
          <a:xfrm>
            <a:off x="1514856" y="1414272"/>
            <a:ext cx="5791200" cy="3689685"/>
          </a:xfrm>
          <a:prstGeom prst="rect">
            <a:avLst/>
          </a:prstGeom>
          <a:noFill/>
        </p:spPr>
      </p:pic>
      <p:sp>
        <p:nvSpPr>
          <p:cNvPr id="5" name="Rectangle 2"/>
          <p:cNvSpPr txBox="1">
            <a:spLocks noChangeArrowheads="1"/>
          </p:cNvSpPr>
          <p:nvPr/>
        </p:nvSpPr>
        <p:spPr>
          <a:xfrm>
            <a:off x="231774" y="142875"/>
            <a:ext cx="8701913"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smtClean="0">
                <a:solidFill>
                  <a:srgbClr val="C00000"/>
                </a:solidFill>
                <a:latin typeface="Calibri"/>
                <a:cs typeface="Arial"/>
              </a:rPr>
              <a:t>ARM Linux </a:t>
            </a:r>
            <a:r>
              <a:rPr lang="en-US" sz="4000" b="1" dirty="0">
                <a:solidFill>
                  <a:srgbClr val="C00000"/>
                </a:solidFill>
                <a:latin typeface="Calibri"/>
                <a:cs typeface="Arial"/>
              </a:rPr>
              <a:t>Perspective: Folder Contents</a:t>
            </a:r>
          </a:p>
        </p:txBody>
      </p:sp>
      <p:sp>
        <p:nvSpPr>
          <p:cNvPr id="6" name="Slide Number Placeholder 5"/>
          <p:cNvSpPr>
            <a:spLocks noGrp="1"/>
          </p:cNvSpPr>
          <p:nvPr>
            <p:ph type="sldNum" sz="quarter" idx="4"/>
          </p:nvPr>
        </p:nvSpPr>
        <p:spPr/>
        <p:txBody>
          <a:bodyPr/>
          <a:lstStyle/>
          <a:p>
            <a:fld id="{3144B24B-BAB1-431A-82C6-36E096187F50}" type="slidenum">
              <a:rPr lang="en-US" smtClean="0"/>
              <a:pPr/>
              <a:t>31</a:t>
            </a:fld>
            <a:endParaRPr lang="en-US"/>
          </a:p>
        </p:txBody>
      </p:sp>
    </p:spTree>
    <p:custDataLst>
      <p:tags r:id="rId1"/>
    </p:custDataLst>
    <p:extLst>
      <p:ext uri="{BB962C8B-B14F-4D97-AF65-F5344CB8AC3E}">
        <p14:creationId xmlns:p14="http://schemas.microsoft.com/office/powerpoint/2010/main" xmlns="" val="25098616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Drivers &amp; Platform Software</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Drivers &amp; Platform Software</a:t>
            </a:r>
            <a:endParaRPr lang="en-US" sz="4000" b="0" dirty="0"/>
          </a:p>
        </p:txBody>
      </p:sp>
      <p:grpSp>
        <p:nvGrpSpPr>
          <p:cNvPr id="42" name="Group 41"/>
          <p:cNvGrpSpPr/>
          <p:nvPr/>
        </p:nvGrpSpPr>
        <p:grpSpPr>
          <a:xfrm>
            <a:off x="316638" y="895886"/>
            <a:ext cx="8469807" cy="5439598"/>
            <a:chOff x="316638" y="1033046"/>
            <a:chExt cx="8469807" cy="5439598"/>
          </a:xfrm>
        </p:grpSpPr>
        <p:sp>
          <p:nvSpPr>
            <p:cNvPr id="7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2"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53"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57"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58"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59" name="AutoShape 52"/>
            <p:cNvSpPr>
              <a:spLocks noChangeArrowheads="1"/>
            </p:cNvSpPr>
            <p:nvPr/>
          </p:nvSpPr>
          <p:spPr bwMode="auto">
            <a:xfrm>
              <a:off x="4318077" y="5181600"/>
              <a:ext cx="4388340" cy="3048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60"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1"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62"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63"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69"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70"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71"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7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73" name="Rounded Rectangle 7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5" name="Rounded Rectangle 74"/>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6" name="Rounded Rectangle 75"/>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7" name="Rounded Rectangle 76"/>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43" name="Slide Number Placeholder 42"/>
          <p:cNvSpPr>
            <a:spLocks noGrp="1"/>
          </p:cNvSpPr>
          <p:nvPr>
            <p:ph type="sldNum" sz="quarter" idx="4"/>
          </p:nvPr>
        </p:nvSpPr>
        <p:spPr/>
        <p:txBody>
          <a:bodyPr/>
          <a:lstStyle/>
          <a:p>
            <a:fld id="{3144B24B-BAB1-431A-82C6-36E096187F50}" type="slidenum">
              <a:rPr lang="en-US" smtClean="0"/>
              <a:pPr/>
              <a:t>33</a:t>
            </a:fld>
            <a:endParaRPr lang="en-US"/>
          </a:p>
        </p:txBody>
      </p:sp>
    </p:spTree>
    <p:extLst>
      <p:ext uri="{BB962C8B-B14F-4D97-AF65-F5344CB8AC3E}">
        <p14:creationId xmlns:p14="http://schemas.microsoft.com/office/powerpoint/2010/main" xmlns="" val="3314609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14400"/>
            <a:ext cx="8229600" cy="5334000"/>
          </a:xfrm>
        </p:spPr>
        <p:txBody>
          <a:bodyPr/>
          <a:lstStyle/>
          <a:p>
            <a:r>
              <a:rPr lang="en-US" sz="2400" dirty="0" smtClean="0"/>
              <a:t>CPPI</a:t>
            </a:r>
          </a:p>
          <a:p>
            <a:r>
              <a:rPr lang="en-US" sz="2400" dirty="0" smtClean="0"/>
              <a:t>Hyperlink</a:t>
            </a:r>
          </a:p>
          <a:p>
            <a:r>
              <a:rPr lang="en-US" sz="2400" dirty="0" smtClean="0"/>
              <a:t>PA (Packet Accelerator)</a:t>
            </a:r>
          </a:p>
          <a:p>
            <a:r>
              <a:rPr lang="en-US" sz="2400" dirty="0" smtClean="0"/>
              <a:t>SA (Security Accelerator)</a:t>
            </a:r>
          </a:p>
          <a:p>
            <a:r>
              <a:rPr lang="en-US" sz="2400" dirty="0" smtClean="0"/>
              <a:t>PCIe</a:t>
            </a:r>
          </a:p>
          <a:p>
            <a:r>
              <a:rPr lang="en-US" sz="2400" dirty="0" smtClean="0"/>
              <a:t>QMSS</a:t>
            </a:r>
          </a:p>
          <a:p>
            <a:r>
              <a:rPr lang="en-US" sz="2400" dirty="0" smtClean="0"/>
              <a:t>RM (Resource Management)</a:t>
            </a:r>
          </a:p>
          <a:p>
            <a:r>
              <a:rPr lang="en-US" sz="2400" dirty="0" smtClean="0"/>
              <a:t>SRIO</a:t>
            </a:r>
          </a:p>
          <a:p>
            <a:r>
              <a:rPr lang="en-US" sz="2400" dirty="0" smtClean="0"/>
              <a:t>TSIP</a:t>
            </a:r>
          </a:p>
          <a:p>
            <a:r>
              <a:rPr lang="en-US" sz="2400" dirty="0" smtClean="0"/>
              <a:t>NIMU</a:t>
            </a:r>
          </a:p>
          <a:p>
            <a:r>
              <a:rPr lang="en-US" sz="2400" dirty="0" smtClean="0"/>
              <a:t>EDMA3</a:t>
            </a:r>
          </a:p>
          <a:p>
            <a:r>
              <a:rPr lang="en-US" sz="2400" dirty="0" smtClean="0"/>
              <a:t>CSL support for PLL, PSC, DDR3, Interrupts, and others</a:t>
            </a:r>
          </a:p>
          <a:p>
            <a:endParaRPr lang="en-US" sz="2200" dirty="0" smtClean="0"/>
          </a:p>
          <a:p>
            <a:endParaRPr lang="en-US" sz="2200" dirty="0" smtClean="0"/>
          </a:p>
          <a:p>
            <a:endParaRPr lang="en-US" sz="2200" dirty="0" smtClean="0"/>
          </a:p>
          <a:p>
            <a:endParaRPr lang="en-US" sz="2200" dirty="0"/>
          </a:p>
        </p:txBody>
      </p:sp>
      <p:sp>
        <p:nvSpPr>
          <p:cNvPr id="6"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a:solidFill>
                  <a:srgbClr val="C00000"/>
                </a:solidFill>
                <a:latin typeface="Calibri"/>
                <a:cs typeface="Arial"/>
              </a:rPr>
              <a:t>Drivers &amp; Platform Software: </a:t>
            </a:r>
            <a:r>
              <a:rPr lang="en-US" sz="4000" b="1" dirty="0" smtClean="0">
                <a:solidFill>
                  <a:srgbClr val="C00000"/>
                </a:solidFill>
                <a:latin typeface="Calibri"/>
                <a:cs typeface="Arial"/>
              </a:rPr>
              <a:t>C66x</a:t>
            </a:r>
            <a:endParaRPr lang="en-US" sz="4000" b="1" dirty="0">
              <a:solidFill>
                <a:srgbClr val="C00000"/>
              </a:solidFill>
              <a:latin typeface="Calibri"/>
              <a:cs typeface="Arial"/>
            </a:endParaRPr>
          </a:p>
        </p:txBody>
      </p:sp>
      <p:sp>
        <p:nvSpPr>
          <p:cNvPr id="5" name="Slide Number Placeholder 4"/>
          <p:cNvSpPr>
            <a:spLocks noGrp="1"/>
          </p:cNvSpPr>
          <p:nvPr>
            <p:ph type="sldNum" sz="quarter" idx="4"/>
          </p:nvPr>
        </p:nvSpPr>
        <p:spPr/>
        <p:txBody>
          <a:bodyPr/>
          <a:lstStyle/>
          <a:p>
            <a:fld id="{3144B24B-BAB1-431A-82C6-36E096187F50}" type="slidenum">
              <a:rPr lang="en-US" smtClean="0"/>
              <a:pPr/>
              <a:t>34</a:t>
            </a:fld>
            <a:endParaRPr lang="en-US"/>
          </a:p>
        </p:txBody>
      </p:sp>
    </p:spTree>
    <p:extLst>
      <p:ext uri="{BB962C8B-B14F-4D97-AF65-F5344CB8AC3E}">
        <p14:creationId xmlns:p14="http://schemas.microsoft.com/office/powerpoint/2010/main" xmlns="" val="20807604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67725" cy="5943600"/>
          </a:xfrm>
        </p:spPr>
        <p:txBody>
          <a:bodyPr/>
          <a:lstStyle/>
          <a:p>
            <a:r>
              <a:rPr lang="en-US" sz="2500" dirty="0" smtClean="0"/>
              <a:t>Peripherals: </a:t>
            </a:r>
          </a:p>
          <a:p>
            <a:pPr lvl="1"/>
            <a:r>
              <a:rPr lang="en-US" sz="2000" dirty="0" smtClean="0"/>
              <a:t>Multicore Navigator, SRIO, SPI, UART, USB 3.0, I2C with EEPROM, GPIO, EMIF16 – NAND Flash, PLL &amp; </a:t>
            </a:r>
            <a:r>
              <a:rPr lang="en-US" sz="2000" dirty="0"/>
              <a:t>PSC, Ethernet </a:t>
            </a:r>
            <a:r>
              <a:rPr lang="en-US" sz="2000" dirty="0" smtClean="0"/>
              <a:t>subsystem - 1G Switch and NetCP</a:t>
            </a:r>
            <a:endParaRPr lang="en-US" sz="2100" dirty="0" smtClean="0"/>
          </a:p>
          <a:p>
            <a:r>
              <a:rPr lang="en-US" sz="2500" dirty="0" smtClean="0"/>
              <a:t>Semaphore: </a:t>
            </a:r>
          </a:p>
          <a:p>
            <a:pPr lvl="1"/>
            <a:r>
              <a:rPr lang="en-US" sz="2100" dirty="0" smtClean="0"/>
              <a:t>Using Linux hardware spinlock</a:t>
            </a:r>
          </a:p>
          <a:p>
            <a:r>
              <a:rPr lang="en-US" sz="2500" dirty="0" smtClean="0"/>
              <a:t>Interrupt Configuration: </a:t>
            </a:r>
          </a:p>
          <a:p>
            <a:pPr lvl="1"/>
            <a:r>
              <a:rPr lang="en-US" sz="2100" dirty="0" smtClean="0"/>
              <a:t>Generic Interrupt Controller (GIC) using Linux IRQ API for ARM</a:t>
            </a:r>
          </a:p>
          <a:p>
            <a:r>
              <a:rPr lang="en-US" sz="2500" dirty="0" smtClean="0"/>
              <a:t>External Memory: </a:t>
            </a:r>
          </a:p>
          <a:p>
            <a:pPr lvl="1"/>
            <a:r>
              <a:rPr lang="en-US" sz="2000" dirty="0" smtClean="0"/>
              <a:t>LPAE support </a:t>
            </a:r>
            <a:r>
              <a:rPr lang="en-US" sz="2000" dirty="0"/>
              <a:t>for DDR3A </a:t>
            </a:r>
            <a:r>
              <a:rPr lang="en-US" sz="2000" dirty="0" smtClean="0"/>
              <a:t>to access </a:t>
            </a:r>
            <a:r>
              <a:rPr lang="en-US" sz="2000" dirty="0"/>
              <a:t>more than 2GB of </a:t>
            </a:r>
            <a:r>
              <a:rPr lang="en-US" sz="2000" dirty="0" smtClean="0"/>
              <a:t>DDR3A</a:t>
            </a:r>
          </a:p>
          <a:p>
            <a:pPr lvl="1"/>
            <a:r>
              <a:rPr lang="en-US" sz="2000" dirty="0" smtClean="0"/>
              <a:t>Booting via both DDR3A and DDR3B supported</a:t>
            </a:r>
          </a:p>
          <a:p>
            <a:r>
              <a:rPr lang="en-US" sz="2500" dirty="0" smtClean="0"/>
              <a:t>Debug and Trace: </a:t>
            </a:r>
          </a:p>
          <a:p>
            <a:pPr lvl="1"/>
            <a:r>
              <a:rPr lang="en-US" sz="2100" dirty="0" smtClean="0"/>
              <a:t>Performance </a:t>
            </a:r>
            <a:r>
              <a:rPr lang="en-US" sz="2100" dirty="0"/>
              <a:t>Monitoring </a:t>
            </a:r>
            <a:r>
              <a:rPr lang="en-US" sz="2100" dirty="0" smtClean="0"/>
              <a:t>Unit (PMU) and </a:t>
            </a:r>
            <a:r>
              <a:rPr lang="en-US" sz="2100" i="1" dirty="0" smtClean="0"/>
              <a:t>oprofile</a:t>
            </a:r>
            <a:r>
              <a:rPr lang="en-US" sz="2100" dirty="0" smtClean="0"/>
              <a:t> support</a:t>
            </a:r>
            <a:endParaRPr lang="en-US" sz="2100" dirty="0"/>
          </a:p>
        </p:txBody>
      </p:sp>
      <p:sp>
        <p:nvSpPr>
          <p:cNvPr id="4" name="Rectangle 2"/>
          <p:cNvSpPr txBox="1">
            <a:spLocks noChangeArrowheads="1"/>
          </p:cNvSpPr>
          <p:nvPr/>
        </p:nvSpPr>
        <p:spPr>
          <a:xfrm>
            <a:off x="231775" y="142875"/>
            <a:ext cx="84582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a:solidFill>
                  <a:srgbClr val="C00000"/>
                </a:solidFill>
                <a:latin typeface="Calibri"/>
                <a:cs typeface="Arial"/>
              </a:rPr>
              <a:t>Drivers &amp; Platform Software: ARM</a:t>
            </a:r>
          </a:p>
        </p:txBody>
      </p:sp>
      <p:sp>
        <p:nvSpPr>
          <p:cNvPr id="5" name="Slide Number Placeholder 4"/>
          <p:cNvSpPr>
            <a:spLocks noGrp="1"/>
          </p:cNvSpPr>
          <p:nvPr>
            <p:ph type="sldNum" sz="quarter" idx="4"/>
          </p:nvPr>
        </p:nvSpPr>
        <p:spPr/>
        <p:txBody>
          <a:bodyPr/>
          <a:lstStyle/>
          <a:p>
            <a:fld id="{3144B24B-BAB1-431A-82C6-36E096187F50}" type="slidenum">
              <a:rPr lang="en-US" smtClean="0"/>
              <a:pPr/>
              <a:t>35</a:t>
            </a:fld>
            <a:endParaRPr lang="en-US"/>
          </a:p>
        </p:txBody>
      </p:sp>
    </p:spTree>
    <p:extLst>
      <p:ext uri="{BB962C8B-B14F-4D97-AF65-F5344CB8AC3E}">
        <p14:creationId xmlns:p14="http://schemas.microsoft.com/office/powerpoint/2010/main" xmlns="" val="28533590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254496"/>
            <a:ext cx="8991600" cy="560739"/>
          </a:xfrm>
          <a:prstGeom prst="rect">
            <a:avLst/>
          </a:prstGeom>
          <a:solidFill>
            <a:schemeClr val="bg1"/>
          </a:solidFill>
        </p:spPr>
        <p:txBody>
          <a:bodyPr wrap="square" rtlCol="0">
            <a:noAutofit/>
          </a:bodyPr>
          <a:lstStyle/>
          <a:p>
            <a:pPr defTabSz="914400" fontAlgn="base">
              <a:spcBef>
                <a:spcPct val="0"/>
              </a:spcBef>
              <a:spcAft>
                <a:spcPct val="0"/>
              </a:spcAft>
            </a:pPr>
            <a:endParaRPr lang="en-US" dirty="0">
              <a:solidFill>
                <a:srgbClr val="000000"/>
              </a:solidFill>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2413435073"/>
              </p:ext>
            </p:extLst>
          </p:nvPr>
        </p:nvGraphicFramePr>
        <p:xfrm>
          <a:off x="609599" y="772054"/>
          <a:ext cx="7620001" cy="6013003"/>
        </p:xfrm>
        <a:graphic>
          <a:graphicData uri="http://schemas.openxmlformats.org/drawingml/2006/table">
            <a:tbl>
              <a:tblPr/>
              <a:tblGrid>
                <a:gridCol w="2162436"/>
                <a:gridCol w="1091513"/>
                <a:gridCol w="1091513"/>
                <a:gridCol w="912339"/>
                <a:gridCol w="1270687"/>
                <a:gridCol w="1091513"/>
              </a:tblGrid>
              <a:tr h="381000">
                <a:tc>
                  <a:txBody>
                    <a:bodyPr/>
                    <a:lstStyle/>
                    <a:p>
                      <a:pPr algn="ctr" fontAlgn="ctr"/>
                      <a:r>
                        <a:rPr lang="en-US" sz="1000" b="1" i="0" u="none" strike="noStrike" dirty="0">
                          <a:solidFill>
                            <a:srgbClr val="000000"/>
                          </a:solidFill>
                          <a:effectLst/>
                          <a:latin typeface="Calibri"/>
                        </a:rPr>
                        <a:t>Module</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DSP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(CSL)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(User Mode LLD)</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dirty="0">
                          <a:solidFill>
                            <a:srgbClr val="000000"/>
                          </a:solidFill>
                          <a:effectLst/>
                          <a:latin typeface="Calibri"/>
                        </a:rPr>
                        <a:t>ARM (Linux kernel)</a:t>
                      </a:r>
                    </a:p>
                  </a:txBody>
                  <a:tcPr marL="11327" marR="11327" marT="1132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166800">
                <a:tc>
                  <a:txBody>
                    <a:bodyPr/>
                    <a:lstStyle/>
                    <a:p>
                      <a:pPr algn="ctr" fontAlgn="ctr"/>
                      <a:r>
                        <a:rPr lang="en-US" sz="1200" b="0" i="0" u="none" strike="noStrike" dirty="0">
                          <a:solidFill>
                            <a:srgbClr val="000000"/>
                          </a:solidFill>
                          <a:effectLst/>
                          <a:latin typeface="Calibri"/>
                        </a:rPr>
                        <a:t>Timer64</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Arch Timer</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ARM Intc (GIC)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CPINTC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pl-PL" sz="1200" b="0" i="0" u="none" strike="noStrike" dirty="0">
                          <a:solidFill>
                            <a:srgbClr val="000000"/>
                          </a:solidFill>
                          <a:effectLst/>
                          <a:latin typeface="Calibri"/>
                        </a:rPr>
                        <a:t>CPSW (5-port 10G)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USB 3.0</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GPIO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EMIF16 - NAND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I2C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USIM</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UART</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SPI</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AIF2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SRIO</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PCIe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PA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SA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CPSW (5-port 1G)</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QMSS + PktDMA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RAC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TAC2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VCP2</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TCP3D</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BCP</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FFTC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EDMA</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HyperLink</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800">
                <a:tc>
                  <a:txBody>
                    <a:bodyPr/>
                    <a:lstStyle/>
                    <a:p>
                      <a:pPr algn="ctr" fontAlgn="ctr"/>
                      <a:r>
                        <a:rPr lang="en-US" sz="1200" b="0" i="0" u="none" strike="noStrike" dirty="0">
                          <a:solidFill>
                            <a:srgbClr val="000000"/>
                          </a:solidFill>
                          <a:effectLst/>
                          <a:latin typeface="Calibri"/>
                        </a:rPr>
                        <a:t>HW Semaphore</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Calibri"/>
                        </a:rPr>
                        <a:t>x</a:t>
                      </a: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905">
                <a:tc>
                  <a:txBody>
                    <a:bodyPr/>
                    <a:lstStyle/>
                    <a:p>
                      <a:pPr algn="ctr" fontAlgn="ctr"/>
                      <a:r>
                        <a:rPr lang="en-US" sz="1200" b="0" i="0" u="none" strike="noStrike" dirty="0">
                          <a:solidFill>
                            <a:srgbClr val="000000"/>
                          </a:solidFill>
                          <a:effectLst/>
                          <a:latin typeface="Calibri"/>
                        </a:rPr>
                        <a:t>PSC</a:t>
                      </a:r>
                    </a:p>
                  </a:txBody>
                  <a:tcPr marL="11327" marR="11327" marT="113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a:t>
                      </a:r>
                    </a:p>
                  </a:txBody>
                  <a:tcPr marL="11327" marR="11327" marT="113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x</a:t>
                      </a:r>
                    </a:p>
                  </a:txBody>
                  <a:tcPr marL="11327" marR="11327" marT="113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2"/>
          <p:cNvSpPr txBox="1">
            <a:spLocks noChangeArrowheads="1"/>
          </p:cNvSpPr>
          <p:nvPr/>
        </p:nvSpPr>
        <p:spPr>
          <a:xfrm>
            <a:off x="0" y="23812"/>
            <a:ext cx="9144000" cy="814388"/>
          </a:xfrm>
          <a:prstGeom prst="rect">
            <a:avLst/>
          </a:prstGeom>
        </p:spPr>
        <p:txBody>
          <a:bodyPr anchor="ctr" anchorCtr="0"/>
          <a:lstStyle/>
          <a:p>
            <a:pPr algn="ctr" defTabSz="914400" eaLnBrk="0" fontAlgn="base" hangingPunct="0">
              <a:lnSpc>
                <a:spcPct val="85000"/>
              </a:lnSpc>
              <a:spcBef>
                <a:spcPct val="0"/>
              </a:spcBef>
              <a:spcAft>
                <a:spcPct val="0"/>
              </a:spcAft>
            </a:pPr>
            <a:r>
              <a:rPr lang="en-US" sz="4000" b="1" dirty="0">
                <a:solidFill>
                  <a:srgbClr val="C00000"/>
                </a:solidFill>
                <a:latin typeface="Calibri"/>
                <a:cs typeface="Arial"/>
              </a:rPr>
              <a:t>Drivers &amp; Platform Software: Summary</a:t>
            </a:r>
          </a:p>
        </p:txBody>
      </p:sp>
      <p:sp>
        <p:nvSpPr>
          <p:cNvPr id="5" name="Slide Number Placeholder 4"/>
          <p:cNvSpPr>
            <a:spLocks noGrp="1"/>
          </p:cNvSpPr>
          <p:nvPr>
            <p:ph type="sldNum" sz="quarter" idx="4"/>
          </p:nvPr>
        </p:nvSpPr>
        <p:spPr/>
        <p:txBody>
          <a:bodyPr/>
          <a:lstStyle/>
          <a:p>
            <a:fld id="{3144B24B-BAB1-431A-82C6-36E096187F50}" type="slidenum">
              <a:rPr lang="en-US" smtClean="0"/>
              <a:pPr/>
              <a:t>36</a:t>
            </a:fld>
            <a:endParaRPr lang="en-US"/>
          </a:p>
        </p:txBody>
      </p:sp>
    </p:spTree>
    <p:extLst>
      <p:ext uri="{BB962C8B-B14F-4D97-AF65-F5344CB8AC3E}">
        <p14:creationId xmlns:p14="http://schemas.microsoft.com/office/powerpoint/2010/main" xmlns="" val="1426926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Programming Models</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2" name="Title 1"/>
          <p:cNvSpPr>
            <a:spLocks noGrp="1"/>
          </p:cNvSpPr>
          <p:nvPr>
            <p:ph type="title"/>
          </p:nvPr>
        </p:nvSpPr>
        <p:spPr>
          <a:xfrm>
            <a:off x="152400" y="76200"/>
            <a:ext cx="8458200" cy="814388"/>
          </a:xfrm>
        </p:spPr>
        <p:txBody>
          <a:bodyPr/>
          <a:lstStyle/>
          <a:p>
            <a:r>
              <a:rPr lang="en-US" sz="4000" dirty="0" smtClean="0"/>
              <a:t>Multicore Programming Models</a:t>
            </a:r>
            <a:endParaRPr lang="en-US" sz="4000" dirty="0"/>
          </a:p>
        </p:txBody>
      </p:sp>
      <p:grpSp>
        <p:nvGrpSpPr>
          <p:cNvPr id="55" name="Group 54"/>
          <p:cNvGrpSpPr/>
          <p:nvPr/>
        </p:nvGrpSpPr>
        <p:grpSpPr>
          <a:xfrm>
            <a:off x="316638" y="941606"/>
            <a:ext cx="8469807" cy="5164554"/>
            <a:chOff x="316638" y="1033046"/>
            <a:chExt cx="8469807" cy="5164554"/>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718239"/>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6"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45" name="Rounded Rectangle 4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42" name="Slide Number Placeholder 41"/>
          <p:cNvSpPr>
            <a:spLocks noGrp="1"/>
          </p:cNvSpPr>
          <p:nvPr>
            <p:ph type="sldNum" sz="quarter" idx="4"/>
          </p:nvPr>
        </p:nvSpPr>
        <p:spPr/>
        <p:txBody>
          <a:bodyPr/>
          <a:lstStyle/>
          <a:p>
            <a:fld id="{3144B24B-BAB1-431A-82C6-36E096187F50}" type="slidenum">
              <a:rPr lang="en-US" smtClean="0"/>
              <a:pPr/>
              <a:t>38</a:t>
            </a:fld>
            <a:endParaRPr lang="en-US"/>
          </a:p>
        </p:txBody>
      </p:sp>
    </p:spTree>
    <p:extLst>
      <p:ext uri="{BB962C8B-B14F-4D97-AF65-F5344CB8AC3E}">
        <p14:creationId xmlns:p14="http://schemas.microsoft.com/office/powerpoint/2010/main" xmlns="" val="5797912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sz="4000" dirty="0" smtClean="0"/>
              <a:t>Multicore Programming Models</a:t>
            </a:r>
            <a:endParaRPr lang="en-US" sz="4000" dirty="0"/>
          </a:p>
        </p:txBody>
      </p:sp>
      <p:sp>
        <p:nvSpPr>
          <p:cNvPr id="4" name="Text Placeholder 3"/>
          <p:cNvSpPr>
            <a:spLocks noGrp="1"/>
          </p:cNvSpPr>
          <p:nvPr>
            <p:ph idx="1"/>
          </p:nvPr>
        </p:nvSpPr>
        <p:spPr>
          <a:xfrm>
            <a:off x="333375" y="838200"/>
            <a:ext cx="8467725" cy="5486400"/>
          </a:xfrm>
        </p:spPr>
        <p:txBody>
          <a:bodyPr/>
          <a:lstStyle/>
          <a:p>
            <a:r>
              <a:rPr lang="en-US" sz="2800" dirty="0" smtClean="0"/>
              <a:t>OpenMP is an API for writing multi-threaded applications:</a:t>
            </a:r>
          </a:p>
          <a:p>
            <a:pPr lvl="1"/>
            <a:r>
              <a:rPr lang="en-US" sz="2400" dirty="0" smtClean="0"/>
              <a:t>Includes compiler directives and library routines</a:t>
            </a:r>
          </a:p>
          <a:p>
            <a:pPr lvl="1"/>
            <a:r>
              <a:rPr lang="en-US" sz="2400" dirty="0" smtClean="0"/>
              <a:t>C, C++, and Fortran support</a:t>
            </a:r>
            <a:br>
              <a:rPr lang="en-US" sz="2400" dirty="0" smtClean="0"/>
            </a:br>
            <a:endParaRPr lang="en-US" sz="2400" dirty="0" smtClean="0"/>
          </a:p>
          <a:p>
            <a:r>
              <a:rPr lang="en-US" sz="2800" dirty="0" smtClean="0"/>
              <a:t>OpenEM is a centralized runtime system that schedules events across all resources of the system in an optimized and dynamic way. </a:t>
            </a:r>
          </a:p>
          <a:p>
            <a:pPr lvl="1"/>
            <a:r>
              <a:rPr lang="en-US" sz="2400" dirty="0" smtClean="0"/>
              <a:t>Open source (BSD license)</a:t>
            </a:r>
          </a:p>
          <a:p>
            <a:pPr lvl="1"/>
            <a:r>
              <a:rPr lang="en-US" sz="2400" dirty="0" smtClean="0">
                <a:hlinkClick r:id="rId3"/>
              </a:rPr>
              <a:t>http://sourceforge.net/projects/eventmachine</a:t>
            </a:r>
            <a:endParaRPr lang="en-US" sz="2400" dirty="0" smtClean="0"/>
          </a:p>
          <a:p>
            <a:pPr lvl="1"/>
            <a:r>
              <a:rPr lang="en-US" sz="2400" dirty="0" smtClean="0"/>
              <a:t>Standard API and reference implementation</a:t>
            </a:r>
          </a:p>
          <a:p>
            <a:pPr>
              <a:buNone/>
            </a:pPr>
            <a:endParaRPr lang="en-US" sz="2200" dirty="0" smtClean="0"/>
          </a:p>
          <a:p>
            <a:endParaRPr lang="en-US" sz="2200" dirty="0" smtClean="0"/>
          </a:p>
          <a:p>
            <a:endParaRPr lang="en-US"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39</a:t>
            </a:fld>
            <a:endParaRPr lang="en-US"/>
          </a:p>
        </p:txBody>
      </p:sp>
    </p:spTree>
    <p:extLst>
      <p:ext uri="{BB962C8B-B14F-4D97-AF65-F5344CB8AC3E}">
        <p14:creationId xmlns:p14="http://schemas.microsoft.com/office/powerpoint/2010/main" xmlns="" val="2633335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Development Ecosystem</a:t>
            </a:r>
            <a:endParaRPr lang="en-US" sz="4000" b="0" dirty="0"/>
          </a:p>
        </p:txBody>
      </p:sp>
      <p:grpSp>
        <p:nvGrpSpPr>
          <p:cNvPr id="18" name="Group 17"/>
          <p:cNvGrpSpPr/>
          <p:nvPr/>
        </p:nvGrpSpPr>
        <p:grpSpPr>
          <a:xfrm>
            <a:off x="316638" y="898518"/>
            <a:ext cx="8469807" cy="5436966"/>
            <a:chOff x="316638" y="1035678"/>
            <a:chExt cx="8469807" cy="5436966"/>
          </a:xfrm>
        </p:grpSpPr>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grpSp>
      <p:sp>
        <p:nvSpPr>
          <p:cNvPr id="19" name="Slide Number Placeholder 18"/>
          <p:cNvSpPr>
            <a:spLocks noGrp="1"/>
          </p:cNvSpPr>
          <p:nvPr>
            <p:ph type="sldNum" sz="quarter" idx="4"/>
          </p:nvPr>
        </p:nvSpPr>
        <p:spPr/>
        <p:txBody>
          <a:bodyPr/>
          <a:lstStyle/>
          <a:p>
            <a:fld id="{3144B24B-BAB1-431A-82C6-36E096187F50}" type="slidenum">
              <a:rPr lang="en-US" smtClean="0"/>
              <a:pPr/>
              <a:t>4</a:t>
            </a:fld>
            <a:endParaRPr lang="en-US"/>
          </a:p>
        </p:txBody>
      </p:sp>
    </p:spTree>
    <p:extLst>
      <p:ext uri="{BB962C8B-B14F-4D97-AF65-F5344CB8AC3E}">
        <p14:creationId xmlns:p14="http://schemas.microsoft.com/office/powerpoint/2010/main" xmlns="" val="12299278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&amp; Communication Services</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4241877" y="94423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64264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03168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77596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77596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592836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64264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03276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62112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3999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380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76191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8" name="AutoShape 52"/>
          <p:cNvSpPr>
            <a:spLocks noChangeArrowheads="1"/>
          </p:cNvSpPr>
          <p:nvPr/>
        </p:nvSpPr>
        <p:spPr bwMode="auto">
          <a:xfrm>
            <a:off x="4318077" y="509016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198739" name="TextBox 78"/>
          <p:cNvSpPr txBox="1">
            <a:spLocks noChangeArrowheads="1"/>
          </p:cNvSpPr>
          <p:nvPr/>
        </p:nvSpPr>
        <p:spPr bwMode="auto">
          <a:xfrm>
            <a:off x="4363017" y="94160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03168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03168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64" name="AutoShape 14"/>
          <p:cNvSpPr>
            <a:spLocks noChangeArrowheads="1"/>
          </p:cNvSpPr>
          <p:nvPr/>
        </p:nvSpPr>
        <p:spPr bwMode="auto">
          <a:xfrm>
            <a:off x="4316127" y="129750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67" name="AutoShape 14"/>
          <p:cNvSpPr>
            <a:spLocks noChangeArrowheads="1"/>
          </p:cNvSpPr>
          <p:nvPr/>
        </p:nvSpPr>
        <p:spPr bwMode="auto">
          <a:xfrm>
            <a:off x="7516237" y="129731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74" name="AutoShape 14"/>
          <p:cNvSpPr>
            <a:spLocks noChangeArrowheads="1"/>
          </p:cNvSpPr>
          <p:nvPr/>
        </p:nvSpPr>
        <p:spPr bwMode="auto">
          <a:xfrm>
            <a:off x="5593947" y="262679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79" name="AutoShape 14"/>
          <p:cNvSpPr>
            <a:spLocks noChangeArrowheads="1"/>
          </p:cNvSpPr>
          <p:nvPr/>
        </p:nvSpPr>
        <p:spPr bwMode="auto">
          <a:xfrm>
            <a:off x="43180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38165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399868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61295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0546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62370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94440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37700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25977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76581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51" name="Rectangle 50"/>
          <p:cNvSpPr/>
          <p:nvPr/>
        </p:nvSpPr>
        <p:spPr>
          <a:xfrm>
            <a:off x="3597030" y="610420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5591277" y="131748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47" name="AutoShape 14"/>
          <p:cNvSpPr>
            <a:spLocks noChangeArrowheads="1"/>
          </p:cNvSpPr>
          <p:nvPr/>
        </p:nvSpPr>
        <p:spPr bwMode="auto">
          <a:xfrm>
            <a:off x="5591277" y="186328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9" name="AutoShape 14"/>
          <p:cNvSpPr>
            <a:spLocks noChangeArrowheads="1"/>
          </p:cNvSpPr>
          <p:nvPr/>
        </p:nvSpPr>
        <p:spPr bwMode="auto">
          <a:xfrm>
            <a:off x="5591277" y="3391087"/>
            <a:ext cx="1828800" cy="77763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2" name="Title 1"/>
          <p:cNvSpPr>
            <a:spLocks noGrp="1"/>
          </p:cNvSpPr>
          <p:nvPr>
            <p:ph type="title"/>
          </p:nvPr>
        </p:nvSpPr>
        <p:spPr>
          <a:xfrm>
            <a:off x="152400" y="76200"/>
            <a:ext cx="8458200" cy="814388"/>
          </a:xfrm>
        </p:spPr>
        <p:txBody>
          <a:bodyPr/>
          <a:lstStyle/>
          <a:p>
            <a:r>
              <a:rPr lang="en-US" sz="4000" dirty="0" smtClean="0"/>
              <a:t>Network &amp; Communication Services</a:t>
            </a:r>
            <a:endParaRPr lang="en-US" sz="4000" dirty="0"/>
          </a:p>
        </p:txBody>
      </p:sp>
      <p:sp>
        <p:nvSpPr>
          <p:cNvPr id="45" name="Rounded Rectangle 44"/>
          <p:cNvSpPr/>
          <p:nvPr/>
        </p:nvSpPr>
        <p:spPr>
          <a:xfrm>
            <a:off x="1160587" y="159472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0" name="Rounded Rectangle 49"/>
          <p:cNvSpPr/>
          <p:nvPr/>
        </p:nvSpPr>
        <p:spPr>
          <a:xfrm>
            <a:off x="2149230" y="201871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3" name="Rounded Rectangle 52"/>
          <p:cNvSpPr/>
          <p:nvPr/>
        </p:nvSpPr>
        <p:spPr>
          <a:xfrm>
            <a:off x="2151187" y="159472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54" name="Rounded Rectangle 53"/>
          <p:cNvSpPr/>
          <p:nvPr/>
        </p:nvSpPr>
        <p:spPr>
          <a:xfrm>
            <a:off x="1158709" y="201675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
        <p:nvSpPr>
          <p:cNvPr id="42" name="Slide Number Placeholder 41"/>
          <p:cNvSpPr>
            <a:spLocks noGrp="1"/>
          </p:cNvSpPr>
          <p:nvPr>
            <p:ph type="sldNum" sz="quarter" idx="4"/>
          </p:nvPr>
        </p:nvSpPr>
        <p:spPr/>
        <p:txBody>
          <a:bodyPr/>
          <a:lstStyle/>
          <a:p>
            <a:fld id="{3144B24B-BAB1-431A-82C6-36E096187F50}" type="slidenum">
              <a:rPr lang="en-US" smtClean="0"/>
              <a:pPr/>
              <a:t>41</a:t>
            </a:fld>
            <a:endParaRPr lang="en-US"/>
          </a:p>
        </p:txBody>
      </p:sp>
    </p:spTree>
    <p:extLst>
      <p:ext uri="{BB962C8B-B14F-4D97-AF65-F5344CB8AC3E}">
        <p14:creationId xmlns:p14="http://schemas.microsoft.com/office/powerpoint/2010/main" xmlns="" val="38831205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Communication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IPC – Inter-Processor Communication APIs</a:t>
            </a:r>
          </a:p>
          <a:p>
            <a:endParaRPr lang="en-US" dirty="0" smtClean="0"/>
          </a:p>
          <a:p>
            <a:endParaRPr lang="en-US" dirty="0" smtClean="0"/>
          </a:p>
          <a:p>
            <a:pPr marL="0" indent="0">
              <a:buNone/>
            </a:pPr>
            <a:r>
              <a:rPr lang="en-US" dirty="0" smtClean="0"/>
              <a:t/>
            </a:r>
            <a:br>
              <a:rPr lang="en-US" dirty="0" smtClean="0"/>
            </a:br>
            <a:endParaRPr lang="en-US" dirty="0" smtClean="0"/>
          </a:p>
          <a:p>
            <a:r>
              <a:rPr lang="en-US" sz="2800" dirty="0" smtClean="0"/>
              <a:t>MultiProc Module </a:t>
            </a:r>
          </a:p>
          <a:p>
            <a:pPr lvl="1"/>
            <a:r>
              <a:rPr lang="en-US" dirty="0" smtClean="0"/>
              <a:t>Configure number of processors in SoC</a:t>
            </a:r>
          </a:p>
          <a:p>
            <a:pPr lvl="1"/>
            <a:r>
              <a:rPr lang="en-US" dirty="0" smtClean="0"/>
              <a:t>ARM-DSP communication interface</a:t>
            </a:r>
          </a:p>
          <a:p>
            <a:pPr lvl="1"/>
            <a:r>
              <a:rPr lang="en-US" dirty="0" smtClean="0"/>
              <a:t>Example included in MCSDK</a:t>
            </a:r>
            <a:endParaRPr lang="en-US" sz="2200" dirty="0" smtClean="0"/>
          </a:p>
          <a:p>
            <a:endParaRPr lang="en-US" sz="2200"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1450422402"/>
              </p:ext>
            </p:extLst>
          </p:nvPr>
        </p:nvGraphicFramePr>
        <p:xfrm>
          <a:off x="838200" y="1339043"/>
          <a:ext cx="6781800" cy="1739438"/>
        </p:xfrm>
        <a:graphic>
          <a:graphicData uri="http://schemas.openxmlformats.org/drawingml/2006/table">
            <a:tbl>
              <a:tblPr firstRow="1" bandRow="1">
                <a:tableStyleId>{5C22544A-7EE6-4342-B048-85BDC9FD1C3A}</a:tableStyleId>
              </a:tblPr>
              <a:tblGrid>
                <a:gridCol w="1894914"/>
                <a:gridCol w="1495986"/>
                <a:gridCol w="1595718"/>
                <a:gridCol w="1795182"/>
              </a:tblGrid>
              <a:tr h="642158">
                <a:tc>
                  <a:txBody>
                    <a:bodyPr/>
                    <a:lstStyle/>
                    <a:p>
                      <a:pPr algn="ctr"/>
                      <a:r>
                        <a:rPr lang="en-US" sz="1800" dirty="0" smtClean="0"/>
                        <a:t>IPC Transports</a:t>
                      </a:r>
                      <a:endParaRPr lang="en-US" sz="1800" dirty="0"/>
                    </a:p>
                  </a:txBody>
                  <a:tcPr anchor="ctr"/>
                </a:tc>
                <a:tc>
                  <a:txBody>
                    <a:bodyPr/>
                    <a:lstStyle/>
                    <a:p>
                      <a:pPr algn="ctr"/>
                      <a:r>
                        <a:rPr lang="en-US" sz="1800" dirty="0" smtClean="0"/>
                        <a:t>Task-</a:t>
                      </a:r>
                      <a:r>
                        <a:rPr lang="en-US" sz="1800" baseline="0" dirty="0" smtClean="0"/>
                        <a:t>to-Task</a:t>
                      </a:r>
                      <a:endParaRPr lang="en-US" sz="1800" dirty="0"/>
                    </a:p>
                  </a:txBody>
                  <a:tcPr anchor="ctr"/>
                </a:tc>
                <a:tc>
                  <a:txBody>
                    <a:bodyPr/>
                    <a:lstStyle/>
                    <a:p>
                      <a:pPr algn="ctr"/>
                      <a:r>
                        <a:rPr lang="en-US" sz="1800" dirty="0" smtClean="0"/>
                        <a:t>Core-to-Core</a:t>
                      </a:r>
                      <a:endParaRPr lang="en-US" sz="1800" dirty="0"/>
                    </a:p>
                  </a:txBody>
                  <a:tcPr anchor="ctr"/>
                </a:tc>
                <a:tc>
                  <a:txBody>
                    <a:bodyPr/>
                    <a:lstStyle/>
                    <a:p>
                      <a:pPr algn="ctr"/>
                      <a:r>
                        <a:rPr lang="en-US" sz="1800" dirty="0" smtClean="0"/>
                        <a:t>Device-to-Device</a:t>
                      </a:r>
                      <a:endParaRPr lang="en-US" sz="1800" dirty="0"/>
                    </a:p>
                  </a:txBody>
                  <a:tcPr anchor="ctr"/>
                </a:tc>
              </a:tr>
              <a:tr h="299674">
                <a:tc>
                  <a:txBody>
                    <a:bodyPr/>
                    <a:lstStyle/>
                    <a:p>
                      <a:pPr algn="ctr"/>
                      <a:r>
                        <a:rPr lang="en-US" sz="1800" b="1" dirty="0" smtClean="0"/>
                        <a:t>Shared Memory</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Navigator/QMSS</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r>
                        <a:rPr lang="en-US" sz="1800" b="1" dirty="0" smtClean="0"/>
                        <a:t>x</a:t>
                      </a:r>
                      <a:endParaRPr lang="en-US" sz="1800" b="1" dirty="0"/>
                    </a:p>
                  </a:txBody>
                  <a:tcPr anchor="ctr"/>
                </a:tc>
                <a:tc>
                  <a:txBody>
                    <a:bodyPr/>
                    <a:lstStyle/>
                    <a:p>
                      <a:pPr algn="ctr"/>
                      <a:endParaRPr lang="en-US" sz="1800" b="1" dirty="0"/>
                    </a:p>
                  </a:txBody>
                  <a:tcPr anchor="ctr"/>
                </a:tc>
              </a:tr>
              <a:tr h="299674">
                <a:tc>
                  <a:txBody>
                    <a:bodyPr/>
                    <a:lstStyle/>
                    <a:p>
                      <a:pPr algn="ctr"/>
                      <a:r>
                        <a:rPr lang="en-US" sz="1800" b="1" dirty="0" smtClean="0"/>
                        <a:t>SRIO</a:t>
                      </a:r>
                      <a:endParaRPr lang="en-US" sz="1800" b="1" dirty="0"/>
                    </a:p>
                  </a:txBody>
                  <a:tcPr anchor="ctr"/>
                </a:tc>
                <a:tc>
                  <a:txBody>
                    <a:bodyPr/>
                    <a:lstStyle/>
                    <a:p>
                      <a:pPr algn="ctr"/>
                      <a:endParaRPr lang="en-US" sz="1800" b="1" dirty="0"/>
                    </a:p>
                  </a:txBody>
                  <a:tcPr anchor="ctr"/>
                </a:tc>
                <a:tc>
                  <a:txBody>
                    <a:bodyPr/>
                    <a:lstStyle/>
                    <a:p>
                      <a:pPr algn="ctr"/>
                      <a:endParaRPr lang="en-US" sz="1800" b="1" dirty="0"/>
                    </a:p>
                  </a:txBody>
                  <a:tcPr anchor="ctr"/>
                </a:tc>
                <a:tc>
                  <a:txBody>
                    <a:bodyPr/>
                    <a:lstStyle/>
                    <a:p>
                      <a:pPr algn="ctr"/>
                      <a:r>
                        <a:rPr lang="en-US" sz="1800" b="1" dirty="0" smtClean="0"/>
                        <a:t>x</a:t>
                      </a:r>
                      <a:endParaRPr lang="en-US" sz="1800" b="1" dirty="0"/>
                    </a:p>
                  </a:txBody>
                  <a:tcPr anchor="ctr"/>
                </a:tc>
              </a:tr>
            </a:tbl>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42</a:t>
            </a:fld>
            <a:endParaRPr lang="en-US"/>
          </a:p>
        </p:txBody>
      </p:sp>
    </p:spTree>
    <p:extLst>
      <p:ext uri="{BB962C8B-B14F-4D97-AF65-F5344CB8AC3E}">
        <p14:creationId xmlns:p14="http://schemas.microsoft.com/office/powerpoint/2010/main" xmlns="" val="389086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814388"/>
          </a:xfrm>
        </p:spPr>
        <p:txBody>
          <a:bodyPr/>
          <a:lstStyle/>
          <a:p>
            <a:r>
              <a:rPr lang="en-US" dirty="0" smtClean="0"/>
              <a:t>Network Services</a:t>
            </a:r>
            <a:endParaRPr lang="en-US" dirty="0"/>
          </a:p>
        </p:txBody>
      </p:sp>
      <p:sp>
        <p:nvSpPr>
          <p:cNvPr id="4" name="Text Placeholder 3"/>
          <p:cNvSpPr>
            <a:spLocks noGrp="1"/>
          </p:cNvSpPr>
          <p:nvPr>
            <p:ph idx="1"/>
          </p:nvPr>
        </p:nvSpPr>
        <p:spPr>
          <a:xfrm>
            <a:off x="333375" y="838200"/>
            <a:ext cx="8467725" cy="5486400"/>
          </a:xfrm>
        </p:spPr>
        <p:txBody>
          <a:bodyPr/>
          <a:lstStyle/>
          <a:p>
            <a:r>
              <a:rPr lang="en-US" sz="2800" dirty="0" smtClean="0"/>
              <a:t>Network Development Kit (NDK) serves as a rapid prototype platform for the development of network and packet-processing applications.</a:t>
            </a:r>
          </a:p>
          <a:p>
            <a:pPr lvl="1"/>
            <a:r>
              <a:rPr lang="en-US" sz="2400" dirty="0" smtClean="0"/>
              <a:t>IPv6 and IPv4 compliant TCP/IP stack </a:t>
            </a:r>
          </a:p>
          <a:p>
            <a:pPr lvl="1"/>
            <a:r>
              <a:rPr lang="en-US" sz="2400" dirty="0" smtClean="0"/>
              <a:t>Layer 3 &amp; 4 network protocols</a:t>
            </a:r>
          </a:p>
          <a:p>
            <a:pPr lvl="1"/>
            <a:r>
              <a:rPr lang="en-US" sz="2400" dirty="0" smtClean="0"/>
              <a:t>High-level network applications including HTTP server and DHCP</a:t>
            </a:r>
            <a:br>
              <a:rPr lang="en-US" sz="2400" dirty="0" smtClean="0"/>
            </a:br>
            <a:endParaRPr lang="en-US" sz="2400" dirty="0" smtClean="0"/>
          </a:p>
          <a:p>
            <a:r>
              <a:rPr lang="en-US" sz="2400" dirty="0" smtClean="0"/>
              <a:t>For more information, refer to the NDK User’s Guide </a:t>
            </a:r>
            <a:r>
              <a:rPr lang="en-US" sz="2400" dirty="0" smtClean="0">
                <a:hlinkClick r:id="rId3"/>
              </a:rPr>
              <a:t>http://www-s.ti.com/sc/techlit/spru523.pdf</a:t>
            </a:r>
            <a:endParaRPr lang="en-US" sz="2400" dirty="0" smtClean="0"/>
          </a:p>
          <a:p>
            <a:pPr>
              <a:buNone/>
            </a:pPr>
            <a:endParaRPr lang="en-US" sz="2400" dirty="0" smtClean="0"/>
          </a:p>
          <a:p>
            <a:pPr>
              <a:buNone/>
            </a:pPr>
            <a:endParaRPr lang="en-US" sz="2200" dirty="0" smtClean="0"/>
          </a:p>
          <a:p>
            <a:endParaRPr lang="en-US" sz="2200" dirty="0" smtClean="0"/>
          </a:p>
          <a:p>
            <a:endParaRPr lang="en-US"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43</a:t>
            </a:fld>
            <a:endParaRPr lang="en-US"/>
          </a:p>
        </p:txBody>
      </p:sp>
    </p:spTree>
    <p:extLst>
      <p:ext uri="{BB962C8B-B14F-4D97-AF65-F5344CB8AC3E}">
        <p14:creationId xmlns:p14="http://schemas.microsoft.com/office/powerpoint/2010/main" xmlns="" val="27455521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Instrumentation, Trace, &amp; Fault Management</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t>Instrumentation, Trace, &amp; Fault Mgmt</a:t>
            </a:r>
            <a:endParaRPr lang="en-US" sz="4000" b="0" dirty="0"/>
          </a:p>
        </p:txBody>
      </p:sp>
      <p:grpSp>
        <p:nvGrpSpPr>
          <p:cNvPr id="42" name="Group 41"/>
          <p:cNvGrpSpPr/>
          <p:nvPr/>
        </p:nvGrpSpPr>
        <p:grpSpPr>
          <a:xfrm>
            <a:off x="316638" y="895886"/>
            <a:ext cx="8469807" cy="5439598"/>
            <a:chOff x="316638" y="1033046"/>
            <a:chExt cx="8469807" cy="5439598"/>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27162"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2716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79" name="AutoShape 14"/>
            <p:cNvSpPr>
              <a:spLocks noChangeArrowheads="1"/>
            </p:cNvSpPr>
            <p:nvPr/>
          </p:nvSpPr>
          <p:spPr bwMode="auto">
            <a:xfrm>
              <a:off x="43180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3" name="AutoShape 14"/>
            <p:cNvSpPr>
              <a:spLocks noChangeArrowheads="1"/>
            </p:cNvSpPr>
            <p:nvPr/>
          </p:nvSpPr>
          <p:spPr bwMode="auto">
            <a:xfrm>
              <a:off x="6557577" y="4351215"/>
              <a:ext cx="2148840" cy="762000"/>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5"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6"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46"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47"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49"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0"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2"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53" name="Rounded Rectangle 52"/>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58" name="Rounded Rectangle 5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59" name="Rounded Rectangle 5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60" name="Rounded Rectangle 59"/>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54" name="Slide Number Placeholder 53"/>
          <p:cNvSpPr>
            <a:spLocks noGrp="1"/>
          </p:cNvSpPr>
          <p:nvPr>
            <p:ph type="sldNum" sz="quarter" idx="4"/>
          </p:nvPr>
        </p:nvSpPr>
        <p:spPr/>
        <p:txBody>
          <a:bodyPr/>
          <a:lstStyle/>
          <a:p>
            <a:fld id="{3144B24B-BAB1-431A-82C6-36E096187F50}" type="slidenum">
              <a:rPr lang="en-US" smtClean="0"/>
              <a:pPr/>
              <a:t>45</a:t>
            </a:fld>
            <a:endParaRPr lang="en-US"/>
          </a:p>
        </p:txBody>
      </p:sp>
    </p:spTree>
    <p:extLst>
      <p:ext uri="{BB962C8B-B14F-4D97-AF65-F5344CB8AC3E}">
        <p14:creationId xmlns:p14="http://schemas.microsoft.com/office/powerpoint/2010/main" xmlns="" val="20323324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6445903"/>
            <a:ext cx="8763000" cy="369332"/>
          </a:xfrm>
          <a:prstGeom prst="rect">
            <a:avLst/>
          </a:prstGeom>
          <a:solidFill>
            <a:schemeClr val="bg1"/>
          </a:solidFill>
        </p:spPr>
        <p:txBody>
          <a:bodyPr wrap="square" rtlCol="0">
            <a:spAutoFit/>
          </a:bodyPr>
          <a:lstStyle/>
          <a:p>
            <a:pPr defTabSz="914400" fontAlgn="base">
              <a:spcBef>
                <a:spcPct val="0"/>
              </a:spcBef>
              <a:spcAft>
                <a:spcPct val="0"/>
              </a:spcAft>
            </a:pPr>
            <a:endParaRPr lang="en-US" dirty="0">
              <a:solidFill>
                <a:srgbClr val="000000"/>
              </a:solidFill>
              <a:latin typeface="Arial" charset="0"/>
            </a:endParaRPr>
          </a:p>
        </p:txBody>
      </p:sp>
      <p:sp>
        <p:nvSpPr>
          <p:cNvPr id="4" name="TextBox 3"/>
          <p:cNvSpPr txBox="1"/>
          <p:nvPr/>
        </p:nvSpPr>
        <p:spPr>
          <a:xfrm>
            <a:off x="0" y="6217920"/>
            <a:ext cx="8991600" cy="580205"/>
          </a:xfrm>
          <a:prstGeom prst="rect">
            <a:avLst/>
          </a:prstGeom>
          <a:solidFill>
            <a:schemeClr val="bg1"/>
          </a:solidFill>
        </p:spPr>
        <p:txBody>
          <a:bodyPr wrap="square" rtlCol="0">
            <a:noAutofit/>
          </a:bodyPr>
          <a:lstStyle/>
          <a:p>
            <a:pPr defTabSz="914400" fontAlgn="base">
              <a:spcBef>
                <a:spcPct val="0"/>
              </a:spcBef>
              <a:spcAft>
                <a:spcPct val="0"/>
              </a:spcAft>
            </a:pPr>
            <a:endParaRPr lang="en-US" dirty="0">
              <a:solidFill>
                <a:srgbClr val="000000"/>
              </a:solidFill>
              <a:latin typeface="Arial" charset="0"/>
            </a:endParaRPr>
          </a:p>
        </p:txBody>
      </p:sp>
      <p:sp>
        <p:nvSpPr>
          <p:cNvPr id="3" name="Rectangle 2"/>
          <p:cNvSpPr/>
          <p:nvPr/>
        </p:nvSpPr>
        <p:spPr>
          <a:xfrm>
            <a:off x="304800" y="762000"/>
            <a:ext cx="8534400" cy="6332503"/>
          </a:xfrm>
          <a:prstGeom prst="rect">
            <a:avLst/>
          </a:prstGeom>
        </p:spPr>
        <p:txBody>
          <a:bodyPr wrap="square">
            <a:spAutoFit/>
          </a:bodyPr>
          <a:lstStyle/>
          <a:p>
            <a:pPr defTabSz="914400" fontAlgn="base">
              <a:spcBef>
                <a:spcPct val="0"/>
              </a:spcBef>
              <a:spcAft>
                <a:spcPct val="0"/>
              </a:spcAft>
            </a:pPr>
            <a:r>
              <a:rPr lang="en-US" b="1" dirty="0">
                <a:solidFill>
                  <a:srgbClr val="000000"/>
                </a:solidFill>
                <a:latin typeface="Arial" charset="0"/>
              </a:rPr>
              <a:t>DebugTools Library</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 Core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Provides program counter and instruction timing</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Core memory accesses and core events for DSP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 System Trace: </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Multicore application instrumentation (printf logging and binary data)</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Core visibility (PC, data, timing trace), and processing relative to system</a:t>
            </a:r>
          </a:p>
          <a:p>
            <a:pPr marL="548640" lvl="1" indent="182880" defTabSz="914400" fontAlgn="base">
              <a:spcBef>
                <a:spcPct val="0"/>
              </a:spcBef>
              <a:spcAft>
                <a:spcPts val="300"/>
              </a:spcAft>
              <a:buFont typeface="Arial" pitchFamily="34" charset="0"/>
              <a:buChar char="-"/>
            </a:pPr>
            <a:r>
              <a:rPr lang="en-US" dirty="0">
                <a:solidFill>
                  <a:srgbClr val="000000"/>
                </a:solidFill>
                <a:latin typeface="Arial" charset="0"/>
              </a:rPr>
              <a:t> Correlate between traces - Processor, IP, EDMA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 Library demonstrates SoC capabilities for multiple use-cases</a:t>
            </a:r>
          </a:p>
          <a:p>
            <a:pPr defTabSz="914400" fontAlgn="base">
              <a:spcBef>
                <a:spcPct val="0"/>
              </a:spcBef>
              <a:spcAft>
                <a:spcPct val="0"/>
              </a:spcAft>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TraceFramework Infrastructure</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Multicore System Analyzer used as real-time tool to analyze, visualize and profile application performance and behavior on single or multiple cores</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UIA provides messaging infrastructure that allows instrumentation clients to interact with instrumentation endpoints on a target device at run-time </a:t>
            </a:r>
          </a:p>
          <a:p>
            <a:pPr marL="548640" indent="-365760" defTabSz="914400" fontAlgn="base">
              <a:spcBef>
                <a:spcPct val="0"/>
              </a:spcBef>
              <a:spcAft>
                <a:spcPts val="300"/>
              </a:spcAft>
              <a:buFont typeface="Arial" pitchFamily="34" charset="0"/>
              <a:buChar char="•"/>
            </a:pPr>
            <a:r>
              <a:rPr lang="en-US" dirty="0">
                <a:solidFill>
                  <a:srgbClr val="000000"/>
                </a:solidFill>
                <a:latin typeface="Arial" charset="0"/>
              </a:rPr>
              <a:t>Enables DSP/ARM applications to produce and consume information via ring buffers (single producer and multiple consumers are supported) </a:t>
            </a:r>
          </a:p>
          <a:p>
            <a:pPr defTabSz="914400" fontAlgn="base">
              <a:spcBef>
                <a:spcPct val="0"/>
              </a:spcBef>
              <a:spcAft>
                <a:spcPct val="0"/>
              </a:spcAft>
              <a:buFont typeface="Arial" pitchFamily="34" charset="0"/>
              <a:buChar char="•"/>
            </a:pPr>
            <a:endParaRPr lang="en-US" dirty="0">
              <a:solidFill>
                <a:srgbClr val="000000"/>
              </a:solidFill>
              <a:latin typeface="Arial" charset="0"/>
            </a:endParaRPr>
          </a:p>
          <a:p>
            <a:pPr defTabSz="914400" fontAlgn="base">
              <a:spcBef>
                <a:spcPct val="0"/>
              </a:spcBef>
              <a:spcAft>
                <a:spcPct val="0"/>
              </a:spcAft>
            </a:pPr>
            <a:r>
              <a:rPr lang="en-US" b="1" dirty="0">
                <a:solidFill>
                  <a:srgbClr val="000000"/>
                </a:solidFill>
                <a:latin typeface="Arial" charset="0"/>
              </a:rPr>
              <a:t>Fault Management Library</a:t>
            </a:r>
          </a:p>
          <a:p>
            <a:pPr defTabSz="914400" fontAlgn="base">
              <a:spcBef>
                <a:spcPct val="0"/>
              </a:spcBef>
              <a:spcAft>
                <a:spcPct val="0"/>
              </a:spcAft>
            </a:pPr>
            <a:r>
              <a:rPr lang="en-US" dirty="0">
                <a:solidFill>
                  <a:srgbClr val="000000"/>
                </a:solidFill>
                <a:latin typeface="Arial" charset="0"/>
              </a:rPr>
              <a:t>Enables application to store DSP register data upon fault detection</a:t>
            </a:r>
          </a:p>
          <a:p>
            <a:pPr defTabSz="914400" fontAlgn="base">
              <a:spcBef>
                <a:spcPct val="0"/>
              </a:spcBef>
              <a:spcAft>
                <a:spcPct val="0"/>
              </a:spcAft>
            </a:pPr>
            <a:endParaRPr lang="en-US" dirty="0">
              <a:solidFill>
                <a:srgbClr val="000000"/>
              </a:solidFill>
              <a:latin typeface="Arial" charset="0"/>
            </a:endParaRPr>
          </a:p>
        </p:txBody>
      </p:sp>
      <p:sp>
        <p:nvSpPr>
          <p:cNvPr id="6" name="Title 1"/>
          <p:cNvSpPr>
            <a:spLocks noGrp="1"/>
          </p:cNvSpPr>
          <p:nvPr>
            <p:ph type="title"/>
          </p:nvPr>
        </p:nvSpPr>
        <p:spPr>
          <a:xfrm>
            <a:off x="152400" y="76200"/>
            <a:ext cx="8839200" cy="814388"/>
          </a:xfrm>
        </p:spPr>
        <p:txBody>
          <a:bodyPr/>
          <a:lstStyle/>
          <a:p>
            <a:r>
              <a:rPr lang="en-US" sz="4000" dirty="0" smtClean="0"/>
              <a:t>Instrumentation, Trace, &amp; Fault Mgmt</a:t>
            </a:r>
            <a:endParaRPr lang="en-US" sz="4000" dirty="0"/>
          </a:p>
        </p:txBody>
      </p:sp>
      <p:sp>
        <p:nvSpPr>
          <p:cNvPr id="7" name="Slide Number Placeholder 6"/>
          <p:cNvSpPr>
            <a:spLocks noGrp="1"/>
          </p:cNvSpPr>
          <p:nvPr>
            <p:ph type="sldNum" sz="quarter" idx="4"/>
          </p:nvPr>
        </p:nvSpPr>
        <p:spPr/>
        <p:txBody>
          <a:bodyPr/>
          <a:lstStyle/>
          <a:p>
            <a:fld id="{3144B24B-BAB1-431A-82C6-36E096187F50}" type="slidenum">
              <a:rPr lang="en-US" smtClean="0"/>
              <a:pPr/>
              <a:t>46</a:t>
            </a:fld>
            <a:endParaRPr lang="en-US"/>
          </a:p>
        </p:txBody>
      </p:sp>
    </p:spTree>
    <p:extLst>
      <p:ext uri="{BB962C8B-B14F-4D97-AF65-F5344CB8AC3E}">
        <p14:creationId xmlns:p14="http://schemas.microsoft.com/office/powerpoint/2010/main" xmlns="" val="383297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 </a:t>
            </a:r>
            <a:br>
              <a:rPr lang="en-US" dirty="0" smtClean="0"/>
            </a:br>
            <a:r>
              <a:rPr lang="en-US" dirty="0" smtClean="0"/>
              <a:t>Demonstrations, Libraries</a:t>
            </a:r>
            <a:endParaRPr lang="en-US" dirty="0"/>
          </a:p>
        </p:txBody>
      </p:sp>
      <p:sp>
        <p:nvSpPr>
          <p:cNvPr id="3" name="Subtitle 2"/>
          <p:cNvSpPr>
            <a:spLocks noGrp="1"/>
          </p:cNvSpPr>
          <p:nvPr>
            <p:ph type="subTitle" idx="1"/>
          </p:nvPr>
        </p:nvSpPr>
        <p:spPr/>
        <p:txBody>
          <a:bodyPr/>
          <a:lstStyle/>
          <a:p>
            <a:r>
              <a:rPr lang="en-US" dirty="0" smtClean="0"/>
              <a:t>KeyStone Software</a:t>
            </a:r>
            <a:endParaRPr lang="en-US" dirty="0"/>
          </a:p>
        </p:txBody>
      </p:sp>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Getting Started</a:t>
            </a:r>
            <a:endParaRPr lang="en-US" sz="4000" b="0" dirty="0"/>
          </a:p>
        </p:txBody>
      </p:sp>
      <p:grpSp>
        <p:nvGrpSpPr>
          <p:cNvPr id="42" name="Group 41"/>
          <p:cNvGrpSpPr/>
          <p:nvPr/>
        </p:nvGrpSpPr>
        <p:grpSpPr>
          <a:xfrm>
            <a:off x="316638" y="895886"/>
            <a:ext cx="8469807" cy="5439598"/>
            <a:chOff x="316638" y="1033046"/>
            <a:chExt cx="8469807" cy="5439598"/>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50"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52"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53" name="AutoShape 14"/>
            <p:cNvSpPr>
              <a:spLocks noChangeArrowheads="1"/>
            </p:cNvSpPr>
            <p:nvPr/>
          </p:nvSpPr>
          <p:spPr bwMode="auto">
            <a:xfrm>
              <a:off x="5591277" y="1408924"/>
              <a:ext cx="1828800" cy="475488"/>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4" name="AutoShape 14"/>
            <p:cNvSpPr>
              <a:spLocks noChangeArrowheads="1"/>
            </p:cNvSpPr>
            <p:nvPr/>
          </p:nvSpPr>
          <p:spPr bwMode="auto">
            <a:xfrm>
              <a:off x="5591277" y="1954723"/>
              <a:ext cx="1828800" cy="693615"/>
            </a:xfrm>
            <a:prstGeom prst="roundRect">
              <a:avLst>
                <a:gd name="adj" fmla="val 16667"/>
              </a:avLst>
            </a:prstGeom>
            <a:solidFill>
              <a:srgbClr val="FFFF00"/>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5"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6"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7"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8"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9"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sp>
          <p:nvSpPr>
            <p:cNvPr id="60"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61"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62"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3"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69" name="Rounded Rectangle 68"/>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70" name="Rounded Rectangle 69"/>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71" name="Rounded Rectangle 70"/>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72" name="Rounded Rectangle 7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grpSp>
      <p:sp>
        <p:nvSpPr>
          <p:cNvPr id="43" name="Slide Number Placeholder 42"/>
          <p:cNvSpPr>
            <a:spLocks noGrp="1"/>
          </p:cNvSpPr>
          <p:nvPr>
            <p:ph type="sldNum" sz="quarter" idx="4"/>
          </p:nvPr>
        </p:nvSpPr>
        <p:spPr/>
        <p:txBody>
          <a:bodyPr/>
          <a:lstStyle/>
          <a:p>
            <a:fld id="{3144B24B-BAB1-431A-82C6-36E096187F50}" type="slidenum">
              <a:rPr lang="en-US" smtClean="0"/>
              <a:pPr/>
              <a:t>48</a:t>
            </a:fld>
            <a:endParaRPr lang="en-US"/>
          </a:p>
        </p:txBody>
      </p:sp>
    </p:spTree>
    <p:extLst>
      <p:ext uri="{BB962C8B-B14F-4D97-AF65-F5344CB8AC3E}">
        <p14:creationId xmlns:p14="http://schemas.microsoft.com/office/powerpoint/2010/main" xmlns="" val="11397561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p:nvPr>
            <p:custDataLst>
              <p:tags r:id="rId2"/>
            </p:custDataLst>
          </p:nvPr>
        </p:nvGrpSpPr>
        <p:grpSpPr>
          <a:xfrm>
            <a:off x="3516313" y="4914900"/>
            <a:ext cx="2484437" cy="1127125"/>
            <a:chOff x="3516313" y="4914900"/>
            <a:chExt cx="2484437" cy="1127125"/>
          </a:xfrm>
        </p:grpSpPr>
        <p:sp>
          <p:nvSpPr>
            <p:cNvPr id="6" name="Rectangle 16"/>
            <p:cNvSpPr>
              <a:spLocks noChangeArrowheads="1"/>
            </p:cNvSpPr>
            <p:nvPr/>
          </p:nvSpPr>
          <p:spPr bwMode="auto">
            <a:xfrm>
              <a:off x="3516313" y="4914900"/>
              <a:ext cx="333375" cy="29210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9" name="Rectangle 17"/>
            <p:cNvSpPr>
              <a:spLocks noChangeArrowheads="1"/>
            </p:cNvSpPr>
            <p:nvPr/>
          </p:nvSpPr>
          <p:spPr bwMode="auto">
            <a:xfrm>
              <a:off x="3516313" y="5308600"/>
              <a:ext cx="333375" cy="3032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10" name="Rectangle 18"/>
            <p:cNvSpPr>
              <a:spLocks noChangeArrowheads="1"/>
            </p:cNvSpPr>
            <p:nvPr/>
          </p:nvSpPr>
          <p:spPr bwMode="auto">
            <a:xfrm>
              <a:off x="3516313" y="5734050"/>
              <a:ext cx="333375" cy="307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1" name="Text Box 19"/>
            <p:cNvSpPr txBox="1">
              <a:spLocks noChangeArrowheads="1"/>
            </p:cNvSpPr>
            <p:nvPr/>
          </p:nvSpPr>
          <p:spPr bwMode="auto">
            <a:xfrm>
              <a:off x="3849688" y="5308600"/>
              <a:ext cx="2151062" cy="34290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May be used “as is” or customer can implement value-add modifications</a:t>
              </a:r>
            </a:p>
          </p:txBody>
        </p:sp>
        <p:sp>
          <p:nvSpPr>
            <p:cNvPr id="12" name="Text Box 20"/>
            <p:cNvSpPr txBox="1">
              <a:spLocks noChangeArrowheads="1"/>
            </p:cNvSpPr>
            <p:nvPr/>
          </p:nvSpPr>
          <p:spPr bwMode="auto">
            <a:xfrm>
              <a:off x="3849688" y="5705475"/>
              <a:ext cx="2151062" cy="336550"/>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Needs to be modified or replaced with customer version</a:t>
              </a:r>
            </a:p>
          </p:txBody>
        </p:sp>
        <p:sp>
          <p:nvSpPr>
            <p:cNvPr id="13" name="Text Box 21"/>
            <p:cNvSpPr txBox="1">
              <a:spLocks noChangeArrowheads="1"/>
            </p:cNvSpPr>
            <p:nvPr/>
          </p:nvSpPr>
          <p:spPr bwMode="auto">
            <a:xfrm>
              <a:off x="3849688" y="4914900"/>
              <a:ext cx="2151062" cy="214313"/>
            </a:xfrm>
            <a:prstGeom prst="rect">
              <a:avLst/>
            </a:prstGeom>
            <a:noFill/>
            <a:ln w="9525" algn="ctr">
              <a:noFill/>
              <a:miter lim="800000"/>
              <a:headEnd type="none" w="sm" len="sm"/>
              <a:tailEnd type="none" w="sm" len="sm"/>
            </a:ln>
          </p:spPr>
          <p:txBody>
            <a:bodyPr lIns="92075" tIns="46038" rIns="92075" bIns="46038">
              <a:spAutoFit/>
            </a:bodyPr>
            <a:lstStyle/>
            <a:p>
              <a:pPr indent="3175" defTabSz="914400" eaLnBrk="0" fontAlgn="base" hangingPunct="0">
                <a:lnSpc>
                  <a:spcPct val="90000"/>
                </a:lnSpc>
                <a:spcBef>
                  <a:spcPct val="20000"/>
                </a:spcBef>
                <a:spcAft>
                  <a:spcPct val="0"/>
                </a:spcAft>
                <a:buClr>
                  <a:srgbClr val="333399"/>
                </a:buClr>
                <a:buSzPct val="85000"/>
              </a:pPr>
              <a:r>
                <a:rPr lang="en-US" sz="900" dirty="0">
                  <a:solidFill>
                    <a:srgbClr val="000000"/>
                  </a:solidFill>
                  <a:latin typeface="Trebuchet MS" pitchFamily="34" charset="0"/>
                </a:rPr>
                <a:t>No modifications required</a:t>
              </a:r>
            </a:p>
          </p:txBody>
        </p:sp>
      </p:grpSp>
      <p:grpSp>
        <p:nvGrpSpPr>
          <p:cNvPr id="3" name="Group 92"/>
          <p:cNvGrpSpPr/>
          <p:nvPr>
            <p:custDataLst>
              <p:tags r:id="rId3"/>
            </p:custDataLst>
          </p:nvPr>
        </p:nvGrpSpPr>
        <p:grpSpPr>
          <a:xfrm>
            <a:off x="247650" y="1355725"/>
            <a:ext cx="1827213" cy="3198813"/>
            <a:chOff x="247650" y="1355725"/>
            <a:chExt cx="1827213" cy="3198813"/>
          </a:xfrm>
        </p:grpSpPr>
        <p:sp>
          <p:nvSpPr>
            <p:cNvPr id="15" name="Rectangle 3"/>
            <p:cNvSpPr>
              <a:spLocks noChangeArrowheads="1"/>
            </p:cNvSpPr>
            <p:nvPr/>
          </p:nvSpPr>
          <p:spPr bwMode="auto">
            <a:xfrm>
              <a:off x="269875" y="202723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6" name="Rectangle 4"/>
            <p:cNvSpPr>
              <a:spLocks noChangeArrowheads="1"/>
            </p:cNvSpPr>
            <p:nvPr/>
          </p:nvSpPr>
          <p:spPr bwMode="auto">
            <a:xfrm>
              <a:off x="269875"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7" name="Text Box 5"/>
            <p:cNvSpPr txBox="1">
              <a:spLocks noChangeArrowheads="1"/>
            </p:cNvSpPr>
            <p:nvPr/>
          </p:nvSpPr>
          <p:spPr bwMode="auto">
            <a:xfrm>
              <a:off x="269875"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18" name="Rectangle 6"/>
            <p:cNvSpPr>
              <a:spLocks noChangeArrowheads="1"/>
            </p:cNvSpPr>
            <p:nvPr/>
          </p:nvSpPr>
          <p:spPr bwMode="auto">
            <a:xfrm>
              <a:off x="1192213"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19" name="Text Box 7"/>
            <p:cNvSpPr txBox="1">
              <a:spLocks noChangeArrowheads="1"/>
            </p:cNvSpPr>
            <p:nvPr/>
          </p:nvSpPr>
          <p:spPr bwMode="auto">
            <a:xfrm>
              <a:off x="1192213" y="3629025"/>
              <a:ext cx="882650"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TI Platform</a:t>
              </a:r>
            </a:p>
          </p:txBody>
        </p:sp>
        <p:sp>
          <p:nvSpPr>
            <p:cNvPr id="20" name="Rectangle 10"/>
            <p:cNvSpPr>
              <a:spLocks noChangeArrowheads="1"/>
            </p:cNvSpPr>
            <p:nvPr/>
          </p:nvSpPr>
          <p:spPr bwMode="auto">
            <a:xfrm>
              <a:off x="1192213"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21" name="Text Box 11"/>
            <p:cNvSpPr txBox="1">
              <a:spLocks noChangeArrowheads="1"/>
            </p:cNvSpPr>
            <p:nvPr/>
          </p:nvSpPr>
          <p:spPr bwMode="auto">
            <a:xfrm>
              <a:off x="1192213"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22" name="Text Box 14"/>
            <p:cNvSpPr txBox="1">
              <a:spLocks noChangeArrowheads="1"/>
            </p:cNvSpPr>
            <p:nvPr/>
          </p:nvSpPr>
          <p:spPr bwMode="auto">
            <a:xfrm>
              <a:off x="247650" y="215423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sp>
          <p:nvSpPr>
            <p:cNvPr id="23" name="Text Box 15"/>
            <p:cNvSpPr txBox="1">
              <a:spLocks noChangeArrowheads="1"/>
            </p:cNvSpPr>
            <p:nvPr/>
          </p:nvSpPr>
          <p:spPr bwMode="auto">
            <a:xfrm>
              <a:off x="269875"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TI Evaluation Platform</a:t>
              </a:r>
            </a:p>
          </p:txBody>
        </p:sp>
        <p:sp>
          <p:nvSpPr>
            <p:cNvPr id="24" name="Rectangle 53"/>
            <p:cNvSpPr>
              <a:spLocks noChangeArrowheads="1"/>
            </p:cNvSpPr>
            <p:nvPr/>
          </p:nvSpPr>
          <p:spPr bwMode="auto">
            <a:xfrm>
              <a:off x="730250"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5" name="Rectangle 54"/>
            <p:cNvSpPr>
              <a:spLocks noChangeArrowheads="1"/>
            </p:cNvSpPr>
            <p:nvPr/>
          </p:nvSpPr>
          <p:spPr bwMode="auto">
            <a:xfrm>
              <a:off x="269875"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6" name="Text Box 13"/>
            <p:cNvSpPr txBox="1">
              <a:spLocks noChangeArrowheads="1"/>
            </p:cNvSpPr>
            <p:nvPr/>
          </p:nvSpPr>
          <p:spPr bwMode="auto">
            <a:xfrm>
              <a:off x="73025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27" name="Text Box 55"/>
            <p:cNvSpPr txBox="1">
              <a:spLocks noChangeArrowheads="1"/>
            </p:cNvSpPr>
            <p:nvPr/>
          </p:nvSpPr>
          <p:spPr bwMode="auto">
            <a:xfrm>
              <a:off x="2698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28" name="Rectangle 56"/>
            <p:cNvSpPr>
              <a:spLocks noChangeArrowheads="1"/>
            </p:cNvSpPr>
            <p:nvPr/>
          </p:nvSpPr>
          <p:spPr bwMode="auto">
            <a:xfrm>
              <a:off x="730250"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29" name="Rectangle 57"/>
            <p:cNvSpPr>
              <a:spLocks noChangeArrowheads="1"/>
            </p:cNvSpPr>
            <p:nvPr/>
          </p:nvSpPr>
          <p:spPr bwMode="auto">
            <a:xfrm>
              <a:off x="269875"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0" name="Text Box 58"/>
            <p:cNvSpPr txBox="1">
              <a:spLocks noChangeArrowheads="1"/>
            </p:cNvSpPr>
            <p:nvPr/>
          </p:nvSpPr>
          <p:spPr bwMode="auto">
            <a:xfrm>
              <a:off x="730250"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31" name="Text Box 59"/>
            <p:cNvSpPr txBox="1">
              <a:spLocks noChangeArrowheads="1"/>
            </p:cNvSpPr>
            <p:nvPr/>
          </p:nvSpPr>
          <p:spPr bwMode="auto">
            <a:xfrm>
              <a:off x="269875"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grpSp>
      <p:grpSp>
        <p:nvGrpSpPr>
          <p:cNvPr id="4" name="Group 94"/>
          <p:cNvGrpSpPr/>
          <p:nvPr>
            <p:custDataLst>
              <p:tags r:id="rId4"/>
            </p:custDataLst>
          </p:nvPr>
        </p:nvGrpSpPr>
        <p:grpSpPr>
          <a:xfrm>
            <a:off x="2151063" y="1316038"/>
            <a:ext cx="2190751" cy="3238500"/>
            <a:chOff x="2151063" y="1316038"/>
            <a:chExt cx="2190751" cy="3238500"/>
          </a:xfrm>
        </p:grpSpPr>
        <p:sp>
          <p:nvSpPr>
            <p:cNvPr id="33" name="Rectangle 162"/>
            <p:cNvSpPr>
              <a:spLocks noChangeArrowheads="1"/>
            </p:cNvSpPr>
            <p:nvPr/>
          </p:nvSpPr>
          <p:spPr bwMode="auto">
            <a:xfrm>
              <a:off x="2536826" y="2008188"/>
              <a:ext cx="1804988" cy="2016125"/>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4" name="AutoShape 23"/>
            <p:cNvSpPr>
              <a:spLocks noChangeArrowheads="1"/>
            </p:cNvSpPr>
            <p:nvPr/>
          </p:nvSpPr>
          <p:spPr bwMode="auto">
            <a:xfrm>
              <a:off x="2151063"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35" name="Rectangle 67"/>
            <p:cNvSpPr>
              <a:spLocks noChangeArrowheads="1"/>
            </p:cNvSpPr>
            <p:nvPr/>
          </p:nvSpPr>
          <p:spPr bwMode="auto">
            <a:xfrm>
              <a:off x="2535238" y="4043363"/>
              <a:ext cx="1804988"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6" name="Text Box 68"/>
            <p:cNvSpPr txBox="1">
              <a:spLocks noChangeArrowheads="1"/>
            </p:cNvSpPr>
            <p:nvPr/>
          </p:nvSpPr>
          <p:spPr bwMode="auto">
            <a:xfrm>
              <a:off x="2535238" y="4197351"/>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37" name="Rectangle 69"/>
            <p:cNvSpPr>
              <a:spLocks noChangeArrowheads="1"/>
            </p:cNvSpPr>
            <p:nvPr/>
          </p:nvSpPr>
          <p:spPr bwMode="auto">
            <a:xfrm>
              <a:off x="3457576"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38" name="Text Box 70"/>
            <p:cNvSpPr txBox="1">
              <a:spLocks noChangeArrowheads="1"/>
            </p:cNvSpPr>
            <p:nvPr/>
          </p:nvSpPr>
          <p:spPr bwMode="auto">
            <a:xfrm>
              <a:off x="3457576" y="3629026"/>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39" name="Text Box 74"/>
            <p:cNvSpPr txBox="1">
              <a:spLocks noChangeArrowheads="1"/>
            </p:cNvSpPr>
            <p:nvPr/>
          </p:nvSpPr>
          <p:spPr bwMode="auto">
            <a:xfrm>
              <a:off x="2498726" y="1316038"/>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TI Demo Application on </a:t>
              </a:r>
              <a:r>
                <a:rPr lang="en-US" sz="1400" b="1" dirty="0">
                  <a:solidFill>
                    <a:srgbClr val="000000"/>
                  </a:solidFill>
                  <a:latin typeface="Trebuchet MS" pitchFamily="34" charset="0"/>
                </a:rPr>
                <a:t>Customer Platform</a:t>
              </a:r>
            </a:p>
          </p:txBody>
        </p:sp>
        <p:sp>
          <p:nvSpPr>
            <p:cNvPr id="40" name="Rectangle 75"/>
            <p:cNvSpPr>
              <a:spLocks noChangeArrowheads="1"/>
            </p:cNvSpPr>
            <p:nvPr/>
          </p:nvSpPr>
          <p:spPr bwMode="auto">
            <a:xfrm>
              <a:off x="2995613"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1" name="Rectangle 76"/>
            <p:cNvSpPr>
              <a:spLocks noChangeArrowheads="1"/>
            </p:cNvSpPr>
            <p:nvPr/>
          </p:nvSpPr>
          <p:spPr bwMode="auto">
            <a:xfrm>
              <a:off x="2535238"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2" name="Text Box 77"/>
            <p:cNvSpPr txBox="1">
              <a:spLocks noChangeArrowheads="1"/>
            </p:cNvSpPr>
            <p:nvPr/>
          </p:nvSpPr>
          <p:spPr bwMode="auto">
            <a:xfrm>
              <a:off x="2995613"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43" name="Text Box 78"/>
            <p:cNvSpPr txBox="1">
              <a:spLocks noChangeArrowheads="1"/>
            </p:cNvSpPr>
            <p:nvPr/>
          </p:nvSpPr>
          <p:spPr bwMode="auto">
            <a:xfrm>
              <a:off x="2535238" y="3505201"/>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44" name="Rectangle 71"/>
            <p:cNvSpPr>
              <a:spLocks noChangeArrowheads="1"/>
            </p:cNvSpPr>
            <p:nvPr/>
          </p:nvSpPr>
          <p:spPr bwMode="auto">
            <a:xfrm>
              <a:off x="3457576"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45" name="Text Box 72"/>
            <p:cNvSpPr txBox="1">
              <a:spLocks noChangeArrowheads="1"/>
            </p:cNvSpPr>
            <p:nvPr/>
          </p:nvSpPr>
          <p:spPr bwMode="auto">
            <a:xfrm>
              <a:off x="3457576" y="3044826"/>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46" name="Rectangle 79"/>
            <p:cNvSpPr>
              <a:spLocks noChangeArrowheads="1"/>
            </p:cNvSpPr>
            <p:nvPr/>
          </p:nvSpPr>
          <p:spPr bwMode="auto">
            <a:xfrm>
              <a:off x="2995613"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7" name="Rectangle 80"/>
            <p:cNvSpPr>
              <a:spLocks noChangeArrowheads="1"/>
            </p:cNvSpPr>
            <p:nvPr/>
          </p:nvSpPr>
          <p:spPr bwMode="auto">
            <a:xfrm>
              <a:off x="2535238"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48" name="Text Box 81"/>
            <p:cNvSpPr txBox="1">
              <a:spLocks noChangeArrowheads="1"/>
            </p:cNvSpPr>
            <p:nvPr/>
          </p:nvSpPr>
          <p:spPr bwMode="auto">
            <a:xfrm>
              <a:off x="2995613" y="2698751"/>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49" name="Text Box 82"/>
            <p:cNvSpPr txBox="1">
              <a:spLocks noChangeArrowheads="1"/>
            </p:cNvSpPr>
            <p:nvPr/>
          </p:nvSpPr>
          <p:spPr bwMode="auto">
            <a:xfrm>
              <a:off x="2535238" y="2660651"/>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50" name="Text Box 163"/>
            <p:cNvSpPr txBox="1">
              <a:spLocks noChangeArrowheads="1"/>
            </p:cNvSpPr>
            <p:nvPr/>
          </p:nvSpPr>
          <p:spPr bwMode="auto">
            <a:xfrm>
              <a:off x="2514601" y="2135188"/>
              <a:ext cx="1827213"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Demo Application</a:t>
              </a:r>
            </a:p>
          </p:txBody>
        </p:sp>
      </p:grpSp>
      <p:grpSp>
        <p:nvGrpSpPr>
          <p:cNvPr id="5" name="Group 88"/>
          <p:cNvGrpSpPr>
            <a:grpSpLocks/>
          </p:cNvGrpSpPr>
          <p:nvPr>
            <p:custDataLst>
              <p:tags r:id="rId5"/>
            </p:custDataLst>
          </p:nvPr>
        </p:nvGrpSpPr>
        <p:grpSpPr bwMode="auto">
          <a:xfrm>
            <a:off x="4416425" y="1355725"/>
            <a:ext cx="2190750" cy="3198813"/>
            <a:chOff x="4416425" y="1355725"/>
            <a:chExt cx="2190751" cy="3198813"/>
          </a:xfrm>
        </p:grpSpPr>
        <p:sp>
          <p:nvSpPr>
            <p:cNvPr id="52" name="Rectangle 158"/>
            <p:cNvSpPr>
              <a:spLocks noChangeArrowheads="1"/>
            </p:cNvSpPr>
            <p:nvPr/>
          </p:nvSpPr>
          <p:spPr bwMode="auto">
            <a:xfrm>
              <a:off x="4802188" y="2046288"/>
              <a:ext cx="1804988" cy="119062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3" name="AutoShape 119"/>
            <p:cNvSpPr>
              <a:spLocks noChangeArrowheads="1"/>
            </p:cNvSpPr>
            <p:nvPr/>
          </p:nvSpPr>
          <p:spPr bwMode="auto">
            <a:xfrm>
              <a:off x="4416425" y="2928938"/>
              <a:ext cx="307975" cy="654050"/>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4" name="Rectangle 121"/>
            <p:cNvSpPr>
              <a:spLocks noChangeArrowheads="1"/>
            </p:cNvSpPr>
            <p:nvPr/>
          </p:nvSpPr>
          <p:spPr bwMode="auto">
            <a:xfrm>
              <a:off x="4800600" y="4043363"/>
              <a:ext cx="1804989" cy="511175"/>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5" name="Text Box 122"/>
            <p:cNvSpPr txBox="1">
              <a:spLocks noChangeArrowheads="1"/>
            </p:cNvSpPr>
            <p:nvPr/>
          </p:nvSpPr>
          <p:spPr bwMode="auto">
            <a:xfrm>
              <a:off x="4800600" y="4197350"/>
              <a:ext cx="1766888" cy="201613"/>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56" name="Rectangle 123"/>
            <p:cNvSpPr>
              <a:spLocks noChangeArrowheads="1"/>
            </p:cNvSpPr>
            <p:nvPr/>
          </p:nvSpPr>
          <p:spPr bwMode="auto">
            <a:xfrm>
              <a:off x="5722939" y="3227388"/>
              <a:ext cx="882650" cy="815975"/>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57" name="Text Box 124"/>
            <p:cNvSpPr txBox="1">
              <a:spLocks noChangeArrowheads="1"/>
            </p:cNvSpPr>
            <p:nvPr/>
          </p:nvSpPr>
          <p:spPr bwMode="auto">
            <a:xfrm>
              <a:off x="5722938" y="3629025"/>
              <a:ext cx="882650" cy="314325"/>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Platform</a:t>
              </a:r>
            </a:p>
          </p:txBody>
        </p:sp>
        <p:sp>
          <p:nvSpPr>
            <p:cNvPr id="58" name="Rectangle 125"/>
            <p:cNvSpPr>
              <a:spLocks noChangeArrowheads="1"/>
            </p:cNvSpPr>
            <p:nvPr/>
          </p:nvSpPr>
          <p:spPr bwMode="auto">
            <a:xfrm>
              <a:off x="5722938" y="2906713"/>
              <a:ext cx="728663" cy="620713"/>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59" name="Text Box 126"/>
            <p:cNvSpPr txBox="1">
              <a:spLocks noChangeArrowheads="1"/>
            </p:cNvSpPr>
            <p:nvPr/>
          </p:nvSpPr>
          <p:spPr bwMode="auto">
            <a:xfrm>
              <a:off x="5722938" y="3044825"/>
              <a:ext cx="736600"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60" name="Rectangle 129"/>
            <p:cNvSpPr>
              <a:spLocks noChangeArrowheads="1"/>
            </p:cNvSpPr>
            <p:nvPr/>
          </p:nvSpPr>
          <p:spPr bwMode="auto">
            <a:xfrm>
              <a:off x="5260975" y="323691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1" name="Rectangle 130"/>
            <p:cNvSpPr>
              <a:spLocks noChangeArrowheads="1"/>
            </p:cNvSpPr>
            <p:nvPr/>
          </p:nvSpPr>
          <p:spPr bwMode="auto">
            <a:xfrm>
              <a:off x="4800600" y="323691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2" name="Text Box 131"/>
            <p:cNvSpPr txBox="1">
              <a:spLocks noChangeArrowheads="1"/>
            </p:cNvSpPr>
            <p:nvPr/>
          </p:nvSpPr>
          <p:spPr bwMode="auto">
            <a:xfrm>
              <a:off x="5260975"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63" name="Text Box 132"/>
            <p:cNvSpPr txBox="1">
              <a:spLocks noChangeArrowheads="1"/>
            </p:cNvSpPr>
            <p:nvPr/>
          </p:nvSpPr>
          <p:spPr bwMode="auto">
            <a:xfrm>
              <a:off x="4800600" y="3505200"/>
              <a:ext cx="461963" cy="20161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64" name="Rectangle 133"/>
            <p:cNvSpPr>
              <a:spLocks noChangeArrowheads="1"/>
            </p:cNvSpPr>
            <p:nvPr/>
          </p:nvSpPr>
          <p:spPr bwMode="auto">
            <a:xfrm>
              <a:off x="5260975" y="2430463"/>
              <a:ext cx="461963"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5" name="Rectangle 134"/>
            <p:cNvSpPr>
              <a:spLocks noChangeArrowheads="1"/>
            </p:cNvSpPr>
            <p:nvPr/>
          </p:nvSpPr>
          <p:spPr bwMode="auto">
            <a:xfrm>
              <a:off x="4800600" y="2430463"/>
              <a:ext cx="460375" cy="806450"/>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66" name="Text Box 135"/>
            <p:cNvSpPr txBox="1">
              <a:spLocks noChangeArrowheads="1"/>
            </p:cNvSpPr>
            <p:nvPr/>
          </p:nvSpPr>
          <p:spPr bwMode="auto">
            <a:xfrm>
              <a:off x="5260975" y="2698750"/>
              <a:ext cx="500063" cy="311150"/>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67" name="Text Box 136"/>
            <p:cNvSpPr txBox="1">
              <a:spLocks noChangeArrowheads="1"/>
            </p:cNvSpPr>
            <p:nvPr/>
          </p:nvSpPr>
          <p:spPr bwMode="auto">
            <a:xfrm>
              <a:off x="4800600" y="2660650"/>
              <a:ext cx="461963" cy="334963"/>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68" name="Text Box 155"/>
            <p:cNvSpPr txBox="1">
              <a:spLocks noChangeArrowheads="1"/>
            </p:cNvSpPr>
            <p:nvPr/>
          </p:nvSpPr>
          <p:spPr bwMode="auto">
            <a:xfrm>
              <a:off x="4802188" y="1355725"/>
              <a:ext cx="1804988" cy="668338"/>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b="1" dirty="0">
                  <a:solidFill>
                    <a:srgbClr val="000000"/>
                  </a:solidFill>
                  <a:latin typeface="Trebuchet MS" pitchFamily="34" charset="0"/>
                </a:rPr>
                <a:t>Customer Application</a:t>
              </a:r>
              <a:r>
                <a:rPr lang="en-US" sz="1400" dirty="0">
                  <a:solidFill>
                    <a:srgbClr val="000000"/>
                  </a:solidFill>
                  <a:latin typeface="Trebuchet MS" pitchFamily="34" charset="0"/>
                </a:rPr>
                <a:t> on Customer Platform</a:t>
              </a:r>
            </a:p>
          </p:txBody>
        </p:sp>
        <p:sp>
          <p:nvSpPr>
            <p:cNvPr id="69" name="Text Box 159"/>
            <p:cNvSpPr txBox="1">
              <a:spLocks noChangeArrowheads="1"/>
            </p:cNvSpPr>
            <p:nvPr/>
          </p:nvSpPr>
          <p:spPr bwMode="auto">
            <a:xfrm>
              <a:off x="4778375" y="2154238"/>
              <a:ext cx="1827213" cy="203200"/>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70" name="Oval 165"/>
          <p:cNvSpPr>
            <a:spLocks noChangeArrowheads="1"/>
          </p:cNvSpPr>
          <p:nvPr/>
        </p:nvSpPr>
        <p:spPr bwMode="auto">
          <a:xfrm>
            <a:off x="4956175" y="2084388"/>
            <a:ext cx="1344613" cy="307975"/>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grpSp>
        <p:nvGrpSpPr>
          <p:cNvPr id="7" name="Group 170"/>
          <p:cNvGrpSpPr>
            <a:grpSpLocks/>
          </p:cNvGrpSpPr>
          <p:nvPr>
            <p:custDataLst>
              <p:tags r:id="rId6"/>
            </p:custDataLst>
          </p:nvPr>
        </p:nvGrpSpPr>
        <p:grpSpPr bwMode="auto">
          <a:xfrm>
            <a:off x="6683375" y="1355725"/>
            <a:ext cx="2190750" cy="3198813"/>
            <a:chOff x="4210" y="854"/>
            <a:chExt cx="1380" cy="2015"/>
          </a:xfrm>
        </p:grpSpPr>
        <p:sp>
          <p:nvSpPr>
            <p:cNvPr id="72" name="Rectangle 160"/>
            <p:cNvSpPr>
              <a:spLocks noChangeArrowheads="1"/>
            </p:cNvSpPr>
            <p:nvPr/>
          </p:nvSpPr>
          <p:spPr bwMode="auto">
            <a:xfrm>
              <a:off x="4453" y="1289"/>
              <a:ext cx="1137" cy="750"/>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3" name="AutoShape 137"/>
            <p:cNvSpPr>
              <a:spLocks noChangeArrowheads="1"/>
            </p:cNvSpPr>
            <p:nvPr/>
          </p:nvSpPr>
          <p:spPr bwMode="auto">
            <a:xfrm>
              <a:off x="4210" y="1845"/>
              <a:ext cx="194" cy="412"/>
            </a:xfrm>
            <a:prstGeom prst="rightArrow">
              <a:avLst>
                <a:gd name="adj1" fmla="val 50972"/>
                <a:gd name="adj2" fmla="val 47421"/>
              </a:avLst>
            </a:prstGeom>
            <a:solidFill>
              <a:schemeClr val="accent1"/>
            </a:solidFill>
            <a:ln w="9525" algn="ctr">
              <a:no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4" name="Rectangle 139"/>
            <p:cNvSpPr>
              <a:spLocks noChangeArrowheads="1"/>
            </p:cNvSpPr>
            <p:nvPr/>
          </p:nvSpPr>
          <p:spPr bwMode="auto">
            <a:xfrm>
              <a:off x="4452" y="2547"/>
              <a:ext cx="1137" cy="322"/>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5" name="Text Box 140"/>
            <p:cNvSpPr txBox="1">
              <a:spLocks noChangeArrowheads="1"/>
            </p:cNvSpPr>
            <p:nvPr/>
          </p:nvSpPr>
          <p:spPr bwMode="auto">
            <a:xfrm>
              <a:off x="4452" y="2644"/>
              <a:ext cx="1113" cy="127"/>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CSL</a:t>
              </a:r>
            </a:p>
          </p:txBody>
        </p:sp>
        <p:sp>
          <p:nvSpPr>
            <p:cNvPr id="76" name="Rectangle 141"/>
            <p:cNvSpPr>
              <a:spLocks noChangeArrowheads="1"/>
            </p:cNvSpPr>
            <p:nvPr/>
          </p:nvSpPr>
          <p:spPr bwMode="auto">
            <a:xfrm>
              <a:off x="5033" y="2033"/>
              <a:ext cx="556" cy="514"/>
            </a:xfrm>
            <a:prstGeom prst="rect">
              <a:avLst/>
            </a:prstGeom>
            <a:solidFill>
              <a:schemeClr val="accent2">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77" name="Text Box 142"/>
            <p:cNvSpPr txBox="1">
              <a:spLocks noChangeArrowheads="1"/>
            </p:cNvSpPr>
            <p:nvPr/>
          </p:nvSpPr>
          <p:spPr bwMode="auto">
            <a:xfrm>
              <a:off x="5033" y="2286"/>
              <a:ext cx="556" cy="198"/>
            </a:xfrm>
            <a:prstGeom prst="rect">
              <a:avLst/>
            </a:prstGeom>
            <a:noFill/>
            <a:ln w="9525" algn="ctr">
              <a:noFill/>
              <a:miter lim="800000"/>
              <a:headEnd type="none" w="sm" len="sm"/>
              <a:tailEnd type="none" w="sm" len="sm"/>
            </a:ln>
          </p:spPr>
          <p:txBody>
            <a:bodyPr lIns="92075" tIns="46038" rIns="92075" bIns="46038">
              <a:spAutoFit/>
            </a:bodyPr>
            <a:lstStyle/>
            <a:p>
              <a:pPr marL="1588" indent="-1588"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Next Gen TI Platform</a:t>
              </a:r>
            </a:p>
          </p:txBody>
        </p:sp>
        <p:sp>
          <p:nvSpPr>
            <p:cNvPr id="78" name="Rectangle 143"/>
            <p:cNvSpPr>
              <a:spLocks noChangeArrowheads="1"/>
            </p:cNvSpPr>
            <p:nvPr/>
          </p:nvSpPr>
          <p:spPr bwMode="auto">
            <a:xfrm>
              <a:off x="5033" y="1831"/>
              <a:ext cx="459" cy="391"/>
            </a:xfrm>
            <a:prstGeom prst="rect">
              <a:avLst/>
            </a:prstGeom>
            <a:solidFill>
              <a:srgbClr val="FFFFCC"/>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pPr>
              <a:endParaRPr lang="en-US" dirty="0">
                <a:solidFill>
                  <a:srgbClr val="000000"/>
                </a:solidFill>
                <a:latin typeface="Arial" charset="0"/>
              </a:endParaRPr>
            </a:p>
          </p:txBody>
        </p:sp>
        <p:sp>
          <p:nvSpPr>
            <p:cNvPr id="79" name="Text Box 144"/>
            <p:cNvSpPr txBox="1">
              <a:spLocks noChangeArrowheads="1"/>
            </p:cNvSpPr>
            <p:nvPr/>
          </p:nvSpPr>
          <p:spPr bwMode="auto">
            <a:xfrm>
              <a:off x="5033" y="1918"/>
              <a:ext cx="464"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Network</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Dev Kit</a:t>
              </a:r>
            </a:p>
          </p:txBody>
        </p:sp>
        <p:sp>
          <p:nvSpPr>
            <p:cNvPr id="80" name="Rectangle 147"/>
            <p:cNvSpPr>
              <a:spLocks noChangeArrowheads="1"/>
            </p:cNvSpPr>
            <p:nvPr/>
          </p:nvSpPr>
          <p:spPr bwMode="auto">
            <a:xfrm>
              <a:off x="4742" y="2039"/>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1" name="Rectangle 148"/>
            <p:cNvSpPr>
              <a:spLocks noChangeArrowheads="1"/>
            </p:cNvSpPr>
            <p:nvPr/>
          </p:nvSpPr>
          <p:spPr bwMode="auto">
            <a:xfrm>
              <a:off x="4452" y="2039"/>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2" name="Text Box 149"/>
            <p:cNvSpPr txBox="1">
              <a:spLocks noChangeArrowheads="1"/>
            </p:cNvSpPr>
            <p:nvPr/>
          </p:nvSpPr>
          <p:spPr bwMode="auto">
            <a:xfrm>
              <a:off x="474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IPC</a:t>
              </a:r>
            </a:p>
          </p:txBody>
        </p:sp>
        <p:sp>
          <p:nvSpPr>
            <p:cNvPr id="83" name="Text Box 150"/>
            <p:cNvSpPr txBox="1">
              <a:spLocks noChangeArrowheads="1"/>
            </p:cNvSpPr>
            <p:nvPr/>
          </p:nvSpPr>
          <p:spPr bwMode="auto">
            <a:xfrm>
              <a:off x="4452" y="2208"/>
              <a:ext cx="291" cy="127"/>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LLD</a:t>
              </a:r>
            </a:p>
          </p:txBody>
        </p:sp>
        <p:sp>
          <p:nvSpPr>
            <p:cNvPr id="84" name="Rectangle 151"/>
            <p:cNvSpPr>
              <a:spLocks noChangeArrowheads="1"/>
            </p:cNvSpPr>
            <p:nvPr/>
          </p:nvSpPr>
          <p:spPr bwMode="auto">
            <a:xfrm>
              <a:off x="4742" y="1531"/>
              <a:ext cx="291"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5" name="Rectangle 152"/>
            <p:cNvSpPr>
              <a:spLocks noChangeArrowheads="1"/>
            </p:cNvSpPr>
            <p:nvPr/>
          </p:nvSpPr>
          <p:spPr bwMode="auto">
            <a:xfrm>
              <a:off x="4452" y="1531"/>
              <a:ext cx="290" cy="508"/>
            </a:xfrm>
            <a:prstGeom prst="rect">
              <a:avLst/>
            </a:prstGeom>
            <a:solidFill>
              <a:schemeClr val="accent3">
                <a:lumMod val="40000"/>
                <a:lumOff val="60000"/>
              </a:schemeClr>
            </a:solidFill>
            <a:ln w="9525" algn="ctr">
              <a:solidFill>
                <a:srgbClr val="808080"/>
              </a:solidFill>
              <a:miter lim="800000"/>
              <a:headEnd type="none" w="sm" len="sm"/>
              <a:tailEnd type="none" w="sm" len="sm"/>
            </a:ln>
          </p:spPr>
          <p:txBody>
            <a:bodyPr wrap="none" lIns="92075" tIns="46038" rIns="92075" bIns="46038" anchor="ctr"/>
            <a:lstStyle/>
            <a:p>
              <a:pPr defTabSz="914400" fontAlgn="base">
                <a:spcBef>
                  <a:spcPct val="0"/>
                </a:spcBef>
                <a:spcAft>
                  <a:spcPct val="0"/>
                </a:spcAft>
                <a:defRPr/>
              </a:pPr>
              <a:endParaRPr lang="en-US" dirty="0">
                <a:solidFill>
                  <a:srgbClr val="000000"/>
                </a:solidFill>
                <a:latin typeface="Arial" charset="0"/>
              </a:endParaRPr>
            </a:p>
          </p:txBody>
        </p:sp>
        <p:sp>
          <p:nvSpPr>
            <p:cNvPr id="86" name="Text Box 153"/>
            <p:cNvSpPr txBox="1">
              <a:spLocks noChangeArrowheads="1"/>
            </p:cNvSpPr>
            <p:nvPr/>
          </p:nvSpPr>
          <p:spPr bwMode="auto">
            <a:xfrm>
              <a:off x="4742" y="1700"/>
              <a:ext cx="315" cy="196"/>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EDMA, Etc</a:t>
              </a:r>
            </a:p>
          </p:txBody>
        </p:sp>
        <p:sp>
          <p:nvSpPr>
            <p:cNvPr id="87" name="Text Box 154"/>
            <p:cNvSpPr txBox="1">
              <a:spLocks noChangeArrowheads="1"/>
            </p:cNvSpPr>
            <p:nvPr/>
          </p:nvSpPr>
          <p:spPr bwMode="auto">
            <a:xfrm>
              <a:off x="4452" y="1676"/>
              <a:ext cx="291" cy="21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Tools</a:t>
              </a:r>
            </a:p>
            <a:p>
              <a:pPr indent="3175" algn="ctr" defTabSz="914400" eaLnBrk="0" fontAlgn="base" hangingPunct="0">
                <a:lnSpc>
                  <a:spcPct val="90000"/>
                </a:lnSpc>
                <a:spcBef>
                  <a:spcPct val="20000"/>
                </a:spcBef>
                <a:spcAft>
                  <a:spcPct val="0"/>
                </a:spcAft>
                <a:buClr>
                  <a:srgbClr val="333399"/>
                </a:buClr>
                <a:buSzPct val="85000"/>
              </a:pPr>
              <a:r>
                <a:rPr lang="en-US" sz="800" dirty="0">
                  <a:solidFill>
                    <a:srgbClr val="000000"/>
                  </a:solidFill>
                  <a:latin typeface="Trebuchet MS" pitchFamily="34" charset="0"/>
                </a:rPr>
                <a:t>(UIA)</a:t>
              </a:r>
            </a:p>
          </p:txBody>
        </p:sp>
        <p:sp>
          <p:nvSpPr>
            <p:cNvPr id="88" name="Text Box 156"/>
            <p:cNvSpPr txBox="1">
              <a:spLocks noChangeArrowheads="1"/>
            </p:cNvSpPr>
            <p:nvPr/>
          </p:nvSpPr>
          <p:spPr bwMode="auto">
            <a:xfrm>
              <a:off x="4453" y="854"/>
              <a:ext cx="1137" cy="421"/>
            </a:xfrm>
            <a:prstGeom prst="rect">
              <a:avLst/>
            </a:prstGeom>
            <a:noFill/>
            <a:ln w="9525" algn="ctr">
              <a:noFill/>
              <a:miter lim="800000"/>
              <a:headEnd type="none" w="sm" len="sm"/>
              <a:tailEnd type="none" w="sm" len="sm"/>
            </a:ln>
          </p:spPr>
          <p:txBody>
            <a:bodyPr lIns="92075" tIns="46038" rIns="92075" bIns="46038">
              <a:spAutoFit/>
            </a:bodyPr>
            <a:lstStyle/>
            <a:p>
              <a:pPr indent="3175" algn="ctr" defTabSz="914400" eaLnBrk="0" fontAlgn="base" hangingPunct="0">
                <a:lnSpc>
                  <a:spcPct val="90000"/>
                </a:lnSpc>
                <a:spcBef>
                  <a:spcPct val="20000"/>
                </a:spcBef>
                <a:spcAft>
                  <a:spcPct val="0"/>
                </a:spcAft>
                <a:buClr>
                  <a:srgbClr val="333399"/>
                </a:buClr>
                <a:buSzPct val="85000"/>
              </a:pPr>
              <a:r>
                <a:rPr lang="en-US" sz="1400" dirty="0">
                  <a:solidFill>
                    <a:srgbClr val="000000"/>
                  </a:solidFill>
                  <a:latin typeface="Trebuchet MS" pitchFamily="34" charset="0"/>
                </a:rPr>
                <a:t>Customer App on </a:t>
              </a:r>
              <a:r>
                <a:rPr lang="en-US" sz="1400" b="1" dirty="0">
                  <a:solidFill>
                    <a:srgbClr val="000000"/>
                  </a:solidFill>
                  <a:latin typeface="Trebuchet MS" pitchFamily="34" charset="0"/>
                </a:rPr>
                <a:t>Next Generation TI SOC Platform</a:t>
              </a:r>
            </a:p>
          </p:txBody>
        </p:sp>
        <p:sp>
          <p:nvSpPr>
            <p:cNvPr id="89" name="Text Box 161"/>
            <p:cNvSpPr txBox="1">
              <a:spLocks noChangeArrowheads="1"/>
            </p:cNvSpPr>
            <p:nvPr/>
          </p:nvSpPr>
          <p:spPr bwMode="auto">
            <a:xfrm>
              <a:off x="4438" y="1357"/>
              <a:ext cx="1151" cy="128"/>
            </a:xfrm>
            <a:prstGeom prst="rect">
              <a:avLst/>
            </a:prstGeom>
            <a:noFill/>
            <a:ln w="9525" algn="ctr">
              <a:noFill/>
              <a:miter lim="800000"/>
              <a:headEnd type="none" w="sm" len="sm"/>
              <a:tailEnd type="none" w="sm" len="sm"/>
            </a:ln>
          </p:spPr>
          <p:txBody>
            <a:bodyPr lIns="92075" tIns="46038" rIns="92075" bIns="46038">
              <a:spAutoFit/>
            </a:bodyPr>
            <a:lstStyle/>
            <a:p>
              <a:pPr marL="342900" indent="-342900" algn="ctr" defTabSz="914400" eaLnBrk="0" fontAlgn="base" hangingPunct="0">
                <a:lnSpc>
                  <a:spcPct val="90000"/>
                </a:lnSpc>
                <a:spcBef>
                  <a:spcPct val="20000"/>
                </a:spcBef>
                <a:spcAft>
                  <a:spcPct val="0"/>
                </a:spcAft>
                <a:buClr>
                  <a:srgbClr val="333399"/>
                </a:buClr>
                <a:buSzPct val="85000"/>
              </a:pPr>
              <a:r>
                <a:rPr lang="en-US" sz="800" b="1" dirty="0">
                  <a:solidFill>
                    <a:srgbClr val="000000"/>
                  </a:solidFill>
                  <a:latin typeface="Trebuchet MS" pitchFamily="34" charset="0"/>
                </a:rPr>
                <a:t>Customer Application</a:t>
              </a:r>
            </a:p>
          </p:txBody>
        </p:sp>
      </p:grpSp>
      <p:sp>
        <p:nvSpPr>
          <p:cNvPr id="90" name="Oval 166"/>
          <p:cNvSpPr>
            <a:spLocks noChangeArrowheads="1"/>
          </p:cNvSpPr>
          <p:nvPr/>
        </p:nvSpPr>
        <p:spPr bwMode="auto">
          <a:xfrm>
            <a:off x="3475038" y="3551238"/>
            <a:ext cx="846137"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1" name="PPTShape_0"/>
          <p:cNvSpPr>
            <a:spLocks noChangeArrowheads="1"/>
          </p:cNvSpPr>
          <p:nvPr/>
        </p:nvSpPr>
        <p:spPr bwMode="auto">
          <a:xfrm>
            <a:off x="8001000" y="3557588"/>
            <a:ext cx="868363" cy="457200"/>
          </a:xfrm>
          <a:prstGeom prst="ellipse">
            <a:avLst/>
          </a:prstGeom>
          <a:noFill/>
          <a:ln w="28575">
            <a:solidFill>
              <a:srgbClr val="FF6600"/>
            </a:solidFill>
            <a:round/>
            <a:headEnd/>
            <a:tailEnd/>
          </a:ln>
        </p:spPr>
        <p:txBody>
          <a:bodyPr wrap="none" anchor="ctr"/>
          <a:lstStyle/>
          <a:p>
            <a:pPr defTabSz="914400" fontAlgn="base">
              <a:spcBef>
                <a:spcPct val="0"/>
              </a:spcBef>
              <a:spcAft>
                <a:spcPct val="0"/>
              </a:spcAft>
            </a:pPr>
            <a:endParaRPr lang="en-US" dirty="0">
              <a:solidFill>
                <a:srgbClr val="000000"/>
              </a:solidFill>
              <a:latin typeface="Arial" charset="0"/>
            </a:endParaRPr>
          </a:p>
        </p:txBody>
      </p:sp>
      <p:sp>
        <p:nvSpPr>
          <p:cNvPr id="92" name="Rounded Rectangular Callout 91"/>
          <p:cNvSpPr/>
          <p:nvPr/>
        </p:nvSpPr>
        <p:spPr>
          <a:xfrm>
            <a:off x="6934200" y="4953000"/>
            <a:ext cx="1447800" cy="917448"/>
          </a:xfrm>
          <a:prstGeom prst="wedgeRoundRectCallout">
            <a:avLst>
              <a:gd name="adj1" fmla="val -1582"/>
              <a:gd name="adj2" fmla="val -143374"/>
              <a:gd name="adj3" fmla="val 166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r>
              <a:rPr lang="en-US" sz="1100" dirty="0">
                <a:solidFill>
                  <a:srgbClr val="000000"/>
                </a:solidFill>
                <a:latin typeface="Arial" pitchFamily="34" charset="0"/>
              </a:rPr>
              <a:t>Software may be different, but API remain the same (CSL, LLD, etc.)</a:t>
            </a:r>
            <a:endParaRPr lang="en-US" sz="1100" dirty="0">
              <a:solidFill>
                <a:srgbClr val="FFFFFF"/>
              </a:solidFill>
              <a:latin typeface="Calibri"/>
            </a:endParaRPr>
          </a:p>
        </p:txBody>
      </p:sp>
      <p:sp>
        <p:nvSpPr>
          <p:cNvPr id="93" name="Title 1"/>
          <p:cNvSpPr>
            <a:spLocks noGrp="1"/>
          </p:cNvSpPr>
          <p:nvPr>
            <p:ph type="title"/>
          </p:nvPr>
        </p:nvSpPr>
        <p:spPr>
          <a:xfrm>
            <a:off x="152400" y="76200"/>
            <a:ext cx="8839200" cy="814388"/>
          </a:xfrm>
        </p:spPr>
        <p:txBody>
          <a:bodyPr/>
          <a:lstStyle/>
          <a:p>
            <a:r>
              <a:rPr lang="en-US" sz="4000" dirty="0" smtClean="0"/>
              <a:t>Getting Started: Development Flow</a:t>
            </a:r>
            <a:endParaRPr lang="en-US" sz="4000" dirty="0"/>
          </a:p>
        </p:txBody>
      </p:sp>
      <p:sp>
        <p:nvSpPr>
          <p:cNvPr id="94" name="Slide Number Placeholder 93"/>
          <p:cNvSpPr>
            <a:spLocks noGrp="1"/>
          </p:cNvSpPr>
          <p:nvPr>
            <p:ph type="sldNum" sz="quarter" idx="4"/>
          </p:nvPr>
        </p:nvSpPr>
        <p:spPr/>
        <p:txBody>
          <a:bodyPr/>
          <a:lstStyle/>
          <a:p>
            <a:fld id="{3144B24B-BAB1-431A-82C6-36E096187F50}" type="slidenum">
              <a:rPr lang="en-US" smtClean="0"/>
              <a:pPr/>
              <a:t>49</a:t>
            </a:fld>
            <a:endParaRPr lang="en-US"/>
          </a:p>
        </p:txBody>
      </p:sp>
    </p:spTree>
    <p:custDataLst>
      <p:tags r:id="rId1"/>
    </p:custDataLst>
    <p:extLst>
      <p:ext uri="{BB962C8B-B14F-4D97-AF65-F5344CB8AC3E}">
        <p14:creationId xmlns:p14="http://schemas.microsoft.com/office/powerpoint/2010/main" xmlns="" val="231512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circle(in)">
                                      <p:cBhvr>
                                        <p:cTn id="17" dur="20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6" presetClass="entr" presetSubtype="16"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circle(in)">
                                      <p:cBhvr>
                                        <p:cTn id="26" dur="2000"/>
                                        <p:tgtEl>
                                          <p:spTgt spid="7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par>
                                <p:cTn id="33" presetID="6" presetClass="entr" presetSubtype="16"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circle(in)">
                                      <p:cBhvr>
                                        <p:cTn id="35" dur="2000"/>
                                        <p:tgtEl>
                                          <p:spTgt spid="91"/>
                                        </p:tgtEl>
                                      </p:cBhvr>
                                    </p:animEffect>
                                  </p:childTnLst>
                                </p:cTn>
                              </p:par>
                            </p:childTnLst>
                          </p:cTn>
                        </p:par>
                        <p:par>
                          <p:cTn id="36" fill="hold">
                            <p:stCondLst>
                              <p:cond delay="2000"/>
                            </p:stCondLst>
                            <p:childTnLst>
                              <p:par>
                                <p:cTn id="37" presetID="10" presetClass="entr" presetSubtype="0" fill="hold" grpId="0" nodeType="afterEffect">
                                  <p:stCondLst>
                                    <p:cond delay="350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3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90" grpId="0" animBg="1"/>
      <p:bldP spid="91" grpId="0" animBg="1"/>
      <p:bldP spid="9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sz="4000" dirty="0" smtClean="0"/>
              <a:t>Code Composer Studio (CCS)</a:t>
            </a:r>
            <a:endParaRPr lang="en-US" sz="4000" b="0" dirty="0"/>
          </a:p>
        </p:txBody>
      </p:sp>
      <p:grpSp>
        <p:nvGrpSpPr>
          <p:cNvPr id="17" name="Group 16"/>
          <p:cNvGrpSpPr/>
          <p:nvPr/>
        </p:nvGrpSpPr>
        <p:grpSpPr>
          <a:xfrm>
            <a:off x="316638" y="898518"/>
            <a:ext cx="8469807" cy="5436966"/>
            <a:chOff x="316638" y="1035678"/>
            <a:chExt cx="8469807" cy="5436966"/>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17562" y="3890963"/>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600" b="1" baseline="50000" dirty="0">
                  <a:solidFill>
                    <a:srgbClr val="000000"/>
                  </a:solidFill>
                  <a:latin typeface="Calibri"/>
                </a:rPr>
                <a:t>TM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9"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grpSp>
      <p:sp>
        <p:nvSpPr>
          <p:cNvPr id="18" name="Slide Number Placeholder 17"/>
          <p:cNvSpPr>
            <a:spLocks noGrp="1"/>
          </p:cNvSpPr>
          <p:nvPr>
            <p:ph type="sldNum" sz="quarter" idx="4"/>
          </p:nvPr>
        </p:nvSpPr>
        <p:spPr/>
        <p:txBody>
          <a:bodyPr/>
          <a:lstStyle/>
          <a:p>
            <a:fld id="{3144B24B-BAB1-431A-82C6-36E096187F50}" type="slidenum">
              <a:rPr lang="en-US" smtClean="0"/>
              <a:pPr/>
              <a:t>5</a:t>
            </a:fld>
            <a:endParaRPr lang="en-US"/>
          </a:p>
        </p:txBody>
      </p:sp>
    </p:spTree>
    <p:extLst>
      <p:ext uri="{BB962C8B-B14F-4D97-AF65-F5344CB8AC3E}">
        <p14:creationId xmlns:p14="http://schemas.microsoft.com/office/powerpoint/2010/main" xmlns="" val="18483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990600"/>
            <a:ext cx="8229600" cy="5334000"/>
          </a:xfrm>
        </p:spPr>
        <p:txBody>
          <a:bodyPr/>
          <a:lstStyle/>
          <a:p>
            <a:pPr marL="0" indent="0" eaLnBrk="1" hangingPunct="1">
              <a:spcBef>
                <a:spcPts val="600"/>
              </a:spcBef>
              <a:buNone/>
            </a:pPr>
            <a:r>
              <a:rPr lang="en-US" sz="2200" dirty="0" smtClean="0">
                <a:latin typeface="Arial"/>
                <a:cs typeface="Arial"/>
              </a:rPr>
              <a:t>Algorithm libraries contain C66x C-callable, hand-coded, assembly-optimized functions for specific usage:</a:t>
            </a:r>
          </a:p>
          <a:p>
            <a:pPr eaLnBrk="1" hangingPunct="1">
              <a:spcBef>
                <a:spcPts val="600"/>
              </a:spcBef>
            </a:pPr>
            <a:r>
              <a:rPr lang="en-US" sz="2000" b="1" dirty="0" smtClean="0">
                <a:latin typeface="Arial"/>
                <a:cs typeface="Arial"/>
              </a:rPr>
              <a:t>Fundamental Math &amp; Signal Processing Libraries</a:t>
            </a:r>
          </a:p>
          <a:p>
            <a:pPr lvl="1">
              <a:spcBef>
                <a:spcPts val="600"/>
              </a:spcBef>
            </a:pPr>
            <a:r>
              <a:rPr lang="en-US" sz="1800" b="1" dirty="0" smtClean="0">
                <a:latin typeface="Arial"/>
                <a:cs typeface="Arial"/>
              </a:rPr>
              <a:t>DSPLIB</a:t>
            </a:r>
            <a:r>
              <a:rPr lang="en-US" sz="1800" dirty="0">
                <a:latin typeface="Arial"/>
                <a:cs typeface="Arial"/>
              </a:rPr>
              <a:t>:</a:t>
            </a:r>
            <a:r>
              <a:rPr lang="en-US" sz="1800" dirty="0" smtClean="0">
                <a:latin typeface="Arial"/>
                <a:cs typeface="Arial"/>
              </a:rPr>
              <a:t> </a:t>
            </a:r>
            <a:r>
              <a:rPr lang="en-US" sz="1800" dirty="0">
                <a:latin typeface="Arial"/>
                <a:cs typeface="Arial"/>
              </a:rPr>
              <a:t>S</a:t>
            </a:r>
            <a:r>
              <a:rPr lang="en-US" sz="1800" dirty="0" smtClean="0">
                <a:latin typeface="Arial"/>
                <a:cs typeface="Arial"/>
              </a:rPr>
              <a:t>ignal-processing math and vector functions</a:t>
            </a:r>
          </a:p>
          <a:p>
            <a:pPr lvl="1">
              <a:spcBef>
                <a:spcPts val="600"/>
              </a:spcBef>
            </a:pPr>
            <a:r>
              <a:rPr lang="en-US" sz="1800" b="1" dirty="0" smtClean="0">
                <a:latin typeface="Arial"/>
                <a:cs typeface="Arial"/>
              </a:rPr>
              <a:t>MathLIB:</a:t>
            </a:r>
            <a:r>
              <a:rPr lang="en-US" sz="1800" dirty="0" smtClean="0">
                <a:latin typeface="Arial"/>
                <a:cs typeface="Arial"/>
              </a:rPr>
              <a:t> Floating-point math functions</a:t>
            </a:r>
          </a:p>
          <a:p>
            <a:pPr>
              <a:spcBef>
                <a:spcPts val="600"/>
              </a:spcBef>
            </a:pPr>
            <a:r>
              <a:rPr lang="en-US" sz="2000" b="1" dirty="0" smtClean="0">
                <a:latin typeface="Arial"/>
                <a:cs typeface="Arial"/>
              </a:rPr>
              <a:t>Image &amp; Video Processing Libraries</a:t>
            </a:r>
          </a:p>
          <a:p>
            <a:pPr lvl="1">
              <a:spcBef>
                <a:spcPts val="600"/>
              </a:spcBef>
            </a:pPr>
            <a:r>
              <a:rPr lang="en-US" sz="1800" b="1" dirty="0" smtClean="0">
                <a:latin typeface="Arial"/>
                <a:cs typeface="Arial"/>
              </a:rPr>
              <a:t>IMGLIB:</a:t>
            </a:r>
            <a:r>
              <a:rPr lang="en-US" sz="1800" dirty="0" smtClean="0">
                <a:latin typeface="Arial"/>
                <a:cs typeface="Arial"/>
              </a:rPr>
              <a:t> Image/video processing functions</a:t>
            </a:r>
          </a:p>
          <a:p>
            <a:pPr lvl="1">
              <a:spcBef>
                <a:spcPts val="600"/>
              </a:spcBef>
            </a:pPr>
            <a:r>
              <a:rPr lang="en-US" sz="1800" b="1" dirty="0" smtClean="0">
                <a:latin typeface="Arial"/>
                <a:cs typeface="Arial"/>
              </a:rPr>
              <a:t>VLIB: </a:t>
            </a:r>
            <a:r>
              <a:rPr lang="en-US" sz="1800" dirty="0" smtClean="0">
                <a:latin typeface="Arial"/>
                <a:cs typeface="Arial"/>
              </a:rPr>
              <a:t>Video analytics and vision functions</a:t>
            </a:r>
          </a:p>
          <a:p>
            <a:pPr>
              <a:spcBef>
                <a:spcPts val="600"/>
              </a:spcBef>
            </a:pPr>
            <a:r>
              <a:rPr lang="en-US" sz="2000" b="1" dirty="0" smtClean="0">
                <a:latin typeface="Arial"/>
                <a:cs typeface="Arial"/>
              </a:rPr>
              <a:t>Telecommunication Libraries</a:t>
            </a:r>
          </a:p>
          <a:p>
            <a:pPr lvl="1">
              <a:spcBef>
                <a:spcPts val="600"/>
              </a:spcBef>
            </a:pPr>
            <a:r>
              <a:rPr lang="en-US" sz="1800" b="1" dirty="0" smtClean="0">
                <a:latin typeface="Arial"/>
                <a:cs typeface="Arial"/>
              </a:rPr>
              <a:t>VoLIB: </a:t>
            </a:r>
            <a:r>
              <a:rPr lang="en-US" sz="1800" dirty="0" smtClean="0">
                <a:latin typeface="Arial"/>
                <a:cs typeface="Arial"/>
              </a:rPr>
              <a:t>Voice over IP application related functions</a:t>
            </a:r>
          </a:p>
          <a:p>
            <a:pPr lvl="1">
              <a:spcBef>
                <a:spcPts val="600"/>
              </a:spcBef>
            </a:pPr>
            <a:r>
              <a:rPr lang="en-US" sz="1800" b="1" dirty="0" smtClean="0">
                <a:latin typeface="Arial"/>
                <a:cs typeface="Arial"/>
              </a:rPr>
              <a:t>FaxLIB: </a:t>
            </a:r>
            <a:r>
              <a:rPr lang="en-US" sz="1800" dirty="0" smtClean="0">
                <a:latin typeface="Arial"/>
                <a:cs typeface="Arial"/>
              </a:rPr>
              <a:t>FAX application related functions</a:t>
            </a:r>
          </a:p>
          <a:p>
            <a:pPr>
              <a:spcBef>
                <a:spcPts val="600"/>
              </a:spcBef>
            </a:pPr>
            <a:r>
              <a:rPr lang="en-US" sz="2000" b="1" dirty="0" smtClean="0">
                <a:latin typeface="Arial"/>
                <a:cs typeface="Arial"/>
              </a:rPr>
              <a:t>Medical Libraries</a:t>
            </a:r>
          </a:p>
          <a:p>
            <a:pPr lvl="1">
              <a:spcBef>
                <a:spcPts val="600"/>
              </a:spcBef>
            </a:pPr>
            <a:r>
              <a:rPr lang="en-US" sz="1800" b="1" dirty="0" smtClean="0">
                <a:latin typeface="Arial"/>
                <a:cs typeface="Arial"/>
              </a:rPr>
              <a:t>STK-MED: </a:t>
            </a:r>
            <a:r>
              <a:rPr lang="en-US" sz="1800" dirty="0" smtClean="0">
                <a:latin typeface="Arial"/>
                <a:cs typeface="Arial"/>
              </a:rPr>
              <a:t>Ultrasound and optical coherence tomography algorithms</a:t>
            </a:r>
            <a:r>
              <a:rPr lang="en-US" sz="1800" b="1" dirty="0">
                <a:latin typeface="Arial"/>
                <a:cs typeface="Arial"/>
              </a:rPr>
              <a:t/>
            </a:r>
            <a:br>
              <a:rPr lang="en-US" sz="1800" b="1" dirty="0">
                <a:latin typeface="Arial"/>
                <a:cs typeface="Arial"/>
              </a:rPr>
            </a:br>
            <a:endParaRPr lang="en-US" sz="1000" dirty="0" smtClean="0">
              <a:latin typeface="Arial"/>
              <a:cs typeface="Arial"/>
            </a:endParaRPr>
          </a:p>
          <a:p>
            <a:pPr eaLnBrk="1" hangingPunct="1">
              <a:buNone/>
            </a:pPr>
            <a:r>
              <a:rPr lang="en-US" sz="2000" dirty="0" smtClean="0">
                <a:latin typeface="Arial"/>
                <a:cs typeface="Arial"/>
              </a:rPr>
              <a:t>More info: </a:t>
            </a:r>
            <a:r>
              <a:rPr lang="en-US" sz="2000" dirty="0" smtClean="0">
                <a:latin typeface="Arial"/>
                <a:cs typeface="Arial"/>
                <a:hlinkClick r:id="rId2"/>
              </a:rPr>
              <a:t>http://processors.wiki.ti.com/index.php/Software_libraries</a:t>
            </a:r>
            <a:endParaRPr lang="en-US" sz="2000" dirty="0" smtClean="0">
              <a:latin typeface="Arial"/>
              <a:cs typeface="Arial"/>
            </a:endParaRPr>
          </a:p>
          <a:p>
            <a:pPr eaLnBrk="1" hangingPunct="1"/>
            <a:endParaRPr lang="en-US" sz="2000" dirty="0" smtClean="0">
              <a:latin typeface="Arial"/>
              <a:cs typeface="Arial"/>
            </a:endParaRPr>
          </a:p>
        </p:txBody>
      </p:sp>
      <p:sp>
        <p:nvSpPr>
          <p:cNvPr id="6" name="Title 1"/>
          <p:cNvSpPr>
            <a:spLocks noGrp="1"/>
          </p:cNvSpPr>
          <p:nvPr>
            <p:ph type="title"/>
          </p:nvPr>
        </p:nvSpPr>
        <p:spPr>
          <a:xfrm>
            <a:off x="152400" y="76200"/>
            <a:ext cx="8839200" cy="814388"/>
          </a:xfrm>
        </p:spPr>
        <p:txBody>
          <a:bodyPr/>
          <a:lstStyle/>
          <a:p>
            <a:r>
              <a:rPr lang="en-US" sz="4000" dirty="0" smtClean="0"/>
              <a:t>Getting Started: Algorithm Libraries</a:t>
            </a:r>
            <a:endParaRPr lang="en-US" sz="4000"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50</a:t>
            </a:fld>
            <a:endParaRPr lang="en-US"/>
          </a:p>
        </p:txBody>
      </p:sp>
    </p:spTree>
    <p:extLst>
      <p:ext uri="{BB962C8B-B14F-4D97-AF65-F5344CB8AC3E}">
        <p14:creationId xmlns:p14="http://schemas.microsoft.com/office/powerpoint/2010/main" xmlns="" val="9424113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txBox="1">
            <a:spLocks/>
          </p:cNvSpPr>
          <p:nvPr/>
        </p:nvSpPr>
        <p:spPr>
          <a:xfrm>
            <a:off x="119508" y="829657"/>
            <a:ext cx="8534400" cy="5257800"/>
          </a:xfrm>
          <a:prstGeom prst="rect">
            <a:avLst/>
          </a:prstGeom>
        </p:spPr>
        <p:txBody>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marL="685800" lvl="2" indent="0" defTabSz="914400">
              <a:spcBef>
                <a:spcPts val="600"/>
              </a:spcBef>
              <a:buNone/>
            </a:pPr>
            <a:r>
              <a:rPr lang="en-US" sz="2200" b="1" dirty="0" smtClean="0">
                <a:solidFill>
                  <a:srgbClr val="000000"/>
                </a:solidFill>
                <a:latin typeface="Arial"/>
                <a:cs typeface="Arial"/>
              </a:rPr>
              <a:t>Keystone I &amp; II demos:</a:t>
            </a:r>
          </a:p>
          <a:p>
            <a:pPr lvl="2" defTabSz="914400">
              <a:spcBef>
                <a:spcPts val="600"/>
              </a:spcBef>
            </a:pPr>
            <a:r>
              <a:rPr lang="en-US" sz="2000" b="1" dirty="0" smtClean="0">
                <a:solidFill>
                  <a:srgbClr val="000000"/>
                </a:solidFill>
                <a:latin typeface="Arial"/>
                <a:cs typeface="Arial"/>
              </a:rPr>
              <a:t>Utility Application Demo</a:t>
            </a:r>
          </a:p>
          <a:p>
            <a:pPr lvl="3" defTabSz="914400">
              <a:spcBef>
                <a:spcPts val="600"/>
              </a:spcBef>
            </a:pPr>
            <a:r>
              <a:rPr lang="en-US" dirty="0" smtClean="0">
                <a:solidFill>
                  <a:srgbClr val="000000"/>
                </a:solidFill>
                <a:latin typeface="Arial"/>
                <a:cs typeface="Arial"/>
              </a:rPr>
              <a:t>Known as HUA demo</a:t>
            </a:r>
          </a:p>
          <a:p>
            <a:pPr lvl="3" defTabSz="914400">
              <a:spcBef>
                <a:spcPts val="600"/>
              </a:spcBef>
            </a:pPr>
            <a:r>
              <a:rPr lang="en-US" dirty="0" smtClean="0">
                <a:solidFill>
                  <a:srgbClr val="000000"/>
                </a:solidFill>
                <a:latin typeface="Arial"/>
                <a:cs typeface="Arial"/>
              </a:rPr>
              <a:t>Provides system information (OS </a:t>
            </a:r>
            <a:r>
              <a:rPr lang="en-US" dirty="0">
                <a:solidFill>
                  <a:srgbClr val="000000"/>
                </a:solidFill>
                <a:latin typeface="Arial"/>
                <a:cs typeface="Arial"/>
              </a:rPr>
              <a:t>version, CPU info, network interfaces)</a:t>
            </a:r>
            <a:r>
              <a:rPr lang="en-US" dirty="0" smtClean="0">
                <a:solidFill>
                  <a:srgbClr val="000000"/>
                </a:solidFill>
                <a:latin typeface="Arial"/>
                <a:cs typeface="Arial"/>
              </a:rPr>
              <a:t>, System statistics (mem/cpu usage, TX/RX pkts), Flash NAND/EEPROM, etc.</a:t>
            </a:r>
          </a:p>
          <a:p>
            <a:pPr lvl="2" defTabSz="914400">
              <a:spcBef>
                <a:spcPts val="600"/>
              </a:spcBef>
            </a:pPr>
            <a:r>
              <a:rPr lang="en-US" sz="2000" b="1" dirty="0" smtClean="0">
                <a:solidFill>
                  <a:srgbClr val="000000"/>
                </a:solidFill>
                <a:latin typeface="Arial"/>
                <a:cs typeface="Arial"/>
              </a:rPr>
              <a:t>Image Processing Demo</a:t>
            </a:r>
          </a:p>
          <a:p>
            <a:pPr lvl="3" defTabSz="914400">
              <a:spcBef>
                <a:spcPts val="600"/>
              </a:spcBef>
            </a:pPr>
            <a:r>
              <a:rPr lang="en-US" dirty="0" smtClean="0">
                <a:solidFill>
                  <a:srgbClr val="000000"/>
                </a:solidFill>
                <a:latin typeface="Arial"/>
                <a:cs typeface="Arial"/>
              </a:rPr>
              <a:t>Image edge detection demo</a:t>
            </a:r>
          </a:p>
          <a:p>
            <a:pPr marL="685800" lvl="2" indent="0" defTabSz="914400">
              <a:spcBef>
                <a:spcPts val="600"/>
              </a:spcBef>
              <a:buNone/>
            </a:pPr>
            <a:r>
              <a:rPr lang="en-US" sz="2200" b="1" dirty="0" smtClean="0">
                <a:solidFill>
                  <a:srgbClr val="000000"/>
                </a:solidFill>
                <a:latin typeface="Arial"/>
                <a:cs typeface="Arial"/>
              </a:rPr>
              <a:t>Keystone II demos:</a:t>
            </a:r>
          </a:p>
          <a:p>
            <a:pPr lvl="2" defTabSz="914400">
              <a:spcBef>
                <a:spcPts val="600"/>
              </a:spcBef>
            </a:pPr>
            <a:r>
              <a:rPr lang="en-US" sz="2000" b="1" dirty="0" smtClean="0">
                <a:solidFill>
                  <a:srgbClr val="000000"/>
                </a:solidFill>
                <a:latin typeface="Arial"/>
                <a:cs typeface="Arial"/>
              </a:rPr>
              <a:t>IPC Demo</a:t>
            </a:r>
          </a:p>
          <a:p>
            <a:pPr lvl="3" defTabSz="914400">
              <a:spcBef>
                <a:spcPts val="600"/>
              </a:spcBef>
            </a:pPr>
            <a:r>
              <a:rPr lang="en-US" dirty="0" smtClean="0">
                <a:solidFill>
                  <a:srgbClr val="000000"/>
                </a:solidFill>
                <a:latin typeface="Arial"/>
                <a:cs typeface="Arial"/>
              </a:rPr>
              <a:t>Load </a:t>
            </a:r>
            <a:r>
              <a:rPr lang="en-US" dirty="0">
                <a:solidFill>
                  <a:srgbClr val="000000"/>
                </a:solidFill>
                <a:latin typeface="Arial"/>
                <a:cs typeface="Arial"/>
              </a:rPr>
              <a:t>DSP out file from ARM and perform ARM-</a:t>
            </a:r>
            <a:r>
              <a:rPr lang="en-US" dirty="0">
                <a:solidFill>
                  <a:srgbClr val="000000"/>
                </a:solidFill>
                <a:latin typeface="Arial"/>
                <a:cs typeface="Arial"/>
                <a:sym typeface="Wingdings" pitchFamily="2" charset="2"/>
              </a:rPr>
              <a:t>DSP </a:t>
            </a:r>
            <a:r>
              <a:rPr lang="en-US" dirty="0" smtClean="0">
                <a:solidFill>
                  <a:srgbClr val="000000"/>
                </a:solidFill>
                <a:latin typeface="Arial"/>
                <a:cs typeface="Arial"/>
                <a:sym typeface="Wingdings" pitchFamily="2" charset="2"/>
              </a:rPr>
              <a:t>communication</a:t>
            </a:r>
            <a:endParaRPr lang="en-US" dirty="0" smtClean="0">
              <a:solidFill>
                <a:srgbClr val="000000"/>
              </a:solidFill>
              <a:latin typeface="Arial"/>
              <a:cs typeface="Arial"/>
            </a:endParaRPr>
          </a:p>
          <a:p>
            <a:pPr lvl="2" defTabSz="914400">
              <a:spcBef>
                <a:spcPts val="600"/>
              </a:spcBef>
            </a:pPr>
            <a:r>
              <a:rPr lang="en-US" sz="2000" b="1" dirty="0" smtClean="0">
                <a:solidFill>
                  <a:srgbClr val="000000"/>
                </a:solidFill>
                <a:latin typeface="Arial"/>
                <a:cs typeface="Arial"/>
              </a:rPr>
              <a:t>Transport Net Demo</a:t>
            </a:r>
            <a:endParaRPr lang="en-US" sz="2000" b="1" dirty="0">
              <a:solidFill>
                <a:srgbClr val="000000"/>
              </a:solidFill>
              <a:latin typeface="Arial"/>
              <a:cs typeface="Arial"/>
            </a:endParaRPr>
          </a:p>
          <a:p>
            <a:pPr lvl="3" defTabSz="914400">
              <a:spcBef>
                <a:spcPts val="600"/>
              </a:spcBef>
            </a:pPr>
            <a:r>
              <a:rPr lang="en-US" dirty="0" smtClean="0">
                <a:solidFill>
                  <a:srgbClr val="000000"/>
                </a:solidFill>
                <a:latin typeface="Arial"/>
                <a:cs typeface="Arial"/>
              </a:rPr>
              <a:t>NetCP capabilities including PA, SA and Ethernet Switch Subsystem</a:t>
            </a:r>
          </a:p>
          <a:p>
            <a:pPr marL="958850" lvl="3" indent="0" defTabSz="914400">
              <a:buFont typeface="Arial" charset="0"/>
              <a:buNone/>
            </a:pPr>
            <a:endParaRPr lang="en-US" sz="1400" dirty="0" smtClean="0">
              <a:solidFill>
                <a:srgbClr val="000000"/>
              </a:solidFill>
              <a:latin typeface="Arial"/>
              <a:cs typeface="Arial"/>
            </a:endParaRPr>
          </a:p>
          <a:p>
            <a:pPr defTabSz="914400">
              <a:buFont typeface="Arial" charset="0"/>
              <a:buNone/>
            </a:pPr>
            <a:endParaRPr lang="en-US" sz="2000" dirty="0" smtClean="0">
              <a:solidFill>
                <a:srgbClr val="000000"/>
              </a:solidFill>
              <a:latin typeface="Arial"/>
              <a:cs typeface="Arial"/>
            </a:endParaRPr>
          </a:p>
        </p:txBody>
      </p:sp>
      <p:sp>
        <p:nvSpPr>
          <p:cNvPr id="4"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b="1" kern="0" dirty="0">
                <a:solidFill>
                  <a:srgbClr val="C00000"/>
                </a:solidFill>
                <a:latin typeface="Calibri"/>
              </a:rPr>
              <a:t>Getting Started: Out-of-Box Demos</a:t>
            </a:r>
          </a:p>
        </p:txBody>
      </p:sp>
      <p:sp>
        <p:nvSpPr>
          <p:cNvPr id="6" name="Slide Number Placeholder 5"/>
          <p:cNvSpPr>
            <a:spLocks noGrp="1"/>
          </p:cNvSpPr>
          <p:nvPr>
            <p:ph type="sldNum" sz="quarter" idx="4"/>
          </p:nvPr>
        </p:nvSpPr>
        <p:spPr/>
        <p:txBody>
          <a:bodyPr/>
          <a:lstStyle/>
          <a:p>
            <a:fld id="{3144B24B-BAB1-431A-82C6-36E096187F50}" type="slidenum">
              <a:rPr lang="en-US" smtClean="0"/>
              <a:pPr/>
              <a:t>51</a:t>
            </a:fld>
            <a:endParaRPr lang="en-US"/>
          </a:p>
        </p:txBody>
      </p:sp>
    </p:spTree>
    <p:custDataLst>
      <p:tags r:id="rId1"/>
    </p:custDataLst>
    <p:extLst>
      <p:ext uri="{BB962C8B-B14F-4D97-AF65-F5344CB8AC3E}">
        <p14:creationId xmlns:p14="http://schemas.microsoft.com/office/powerpoint/2010/main" xmlns="" val="11763202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custDataLst>
              <p:tags r:id="rId2"/>
            </p:custDataLst>
          </p:nvPr>
        </p:nvGrpSpPr>
        <p:grpSpPr bwMode="auto">
          <a:xfrm>
            <a:off x="4041648" y="1047433"/>
            <a:ext cx="4495800" cy="2667000"/>
            <a:chOff x="4343400" y="914400"/>
            <a:chExt cx="4495800" cy="2667000"/>
          </a:xfrm>
        </p:grpSpPr>
        <p:sp>
          <p:nvSpPr>
            <p:cNvPr id="16" name="Rectangle 15"/>
            <p:cNvSpPr/>
            <p:nvPr/>
          </p:nvSpPr>
          <p:spPr bwMode="auto">
            <a:xfrm>
              <a:off x="4343400" y="914400"/>
              <a:ext cx="4495800" cy="2667000"/>
            </a:xfrm>
            <a:prstGeom prst="rect">
              <a:avLst/>
            </a:prstGeom>
            <a:solidFill>
              <a:schemeClr val="bg2">
                <a:lumMod val="9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EVM Flash Contents</a:t>
              </a:r>
            </a:p>
          </p:txBody>
        </p:sp>
        <p:sp>
          <p:nvSpPr>
            <p:cNvPr id="67587" name="AutoShape 3"/>
            <p:cNvSpPr>
              <a:spLocks noChangeArrowheads="1"/>
            </p:cNvSpPr>
            <p:nvPr/>
          </p:nvSpPr>
          <p:spPr bwMode="auto">
            <a:xfrm>
              <a:off x="5946775" y="1390650"/>
              <a:ext cx="1276350" cy="1681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8" name="AutoShape 4"/>
            <p:cNvSpPr>
              <a:spLocks noChangeArrowheads="1"/>
            </p:cNvSpPr>
            <p:nvPr/>
          </p:nvSpPr>
          <p:spPr bwMode="auto">
            <a:xfrm>
              <a:off x="4572000" y="1390650"/>
              <a:ext cx="1277938" cy="1173163"/>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67589" name="AutoShape 5"/>
            <p:cNvSpPr>
              <a:spLocks noChangeArrowheads="1"/>
            </p:cNvSpPr>
            <p:nvPr/>
          </p:nvSpPr>
          <p:spPr bwMode="auto">
            <a:xfrm>
              <a:off x="7319963" y="1371600"/>
              <a:ext cx="1277937" cy="2000250"/>
            </a:xfrm>
            <a:prstGeom prst="roundRect">
              <a:avLst>
                <a:gd name="adj" fmla="val 16667"/>
              </a:avLst>
            </a:prstGeom>
            <a:solidFill>
              <a:schemeClr val="accent1">
                <a:lumMod val="20000"/>
                <a:lumOff val="80000"/>
              </a:schemeClr>
            </a:solidFill>
            <a:ln w="9525">
              <a:solidFill>
                <a:schemeClr val="accent5">
                  <a:lumMod val="25000"/>
                </a:schemeClr>
              </a:solidFill>
              <a:round/>
              <a:headEnd/>
              <a:tailEnd/>
            </a:ln>
          </p:spPr>
          <p:txBody>
            <a:bodyPr wrap="none" anchor="ctr"/>
            <a:lstStyle/>
            <a:p>
              <a:pPr fontAlgn="base">
                <a:spcBef>
                  <a:spcPct val="0"/>
                </a:spcBef>
                <a:spcAft>
                  <a:spcPct val="0"/>
                </a:spcAft>
                <a:defRPr/>
              </a:pPr>
              <a:endParaRPr lang="en-US" sz="900" dirty="0">
                <a:solidFill>
                  <a:prstClr val="black"/>
                </a:solidFill>
                <a:latin typeface="Arial" charset="0"/>
                <a:cs typeface="Arial" charset="0"/>
              </a:endParaRPr>
            </a:p>
          </p:txBody>
        </p:sp>
        <p:sp>
          <p:nvSpPr>
            <p:cNvPr id="28683" name="Text Box 6"/>
            <p:cNvSpPr txBox="1">
              <a:spLocks noChangeArrowheads="1"/>
            </p:cNvSpPr>
            <p:nvPr/>
          </p:nvSpPr>
          <p:spPr bwMode="auto">
            <a:xfrm>
              <a:off x="7416800"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NAND</a:t>
              </a:r>
            </a:p>
            <a:p>
              <a:pPr fontAlgn="base">
                <a:spcBef>
                  <a:spcPct val="0"/>
                </a:spcBef>
                <a:spcAft>
                  <a:spcPct val="0"/>
                </a:spcAft>
              </a:pPr>
              <a:r>
                <a:rPr lang="en-US" sz="900">
                  <a:solidFill>
                    <a:prstClr val="black"/>
                  </a:solidFill>
                  <a:latin typeface="Arial" charset="0"/>
                  <a:cs typeface="Arial" charset="0"/>
                </a:rPr>
                <a:t>64 MB</a:t>
              </a:r>
            </a:p>
          </p:txBody>
        </p:sp>
        <p:sp>
          <p:nvSpPr>
            <p:cNvPr id="28684" name="Text Box 7"/>
            <p:cNvSpPr txBox="1">
              <a:spLocks noChangeArrowheads="1"/>
            </p:cNvSpPr>
            <p:nvPr/>
          </p:nvSpPr>
          <p:spPr bwMode="auto">
            <a:xfrm>
              <a:off x="6042025" y="1465263"/>
              <a:ext cx="1109663" cy="193675"/>
            </a:xfrm>
            <a:prstGeom prst="rect">
              <a:avLst/>
            </a:prstGeom>
            <a:noFill/>
            <a:ln w="9525">
              <a:noFill/>
              <a:miter lim="800000"/>
              <a:headEnd/>
              <a:tailEnd/>
            </a:ln>
          </p:spPr>
          <p:txBody>
            <a:bodyPr>
              <a:spAutoFit/>
            </a:bodyPr>
            <a:lstStyle/>
            <a:p>
              <a:pPr fontAlgn="base">
                <a:spcBef>
                  <a:spcPct val="0"/>
                </a:spcBef>
                <a:spcAft>
                  <a:spcPct val="0"/>
                </a:spcAft>
              </a:pPr>
              <a:r>
                <a:rPr lang="en-US" sz="900" b="1" dirty="0">
                  <a:solidFill>
                    <a:prstClr val="black"/>
                  </a:solidFill>
                  <a:latin typeface="Arial" charset="0"/>
                  <a:cs typeface="Arial" charset="0"/>
                </a:rPr>
                <a:t>NOR</a:t>
              </a:r>
            </a:p>
            <a:p>
              <a:pPr fontAlgn="base">
                <a:spcBef>
                  <a:spcPct val="0"/>
                </a:spcBef>
                <a:spcAft>
                  <a:spcPct val="0"/>
                </a:spcAft>
              </a:pPr>
              <a:r>
                <a:rPr lang="en-US" sz="900" dirty="0">
                  <a:solidFill>
                    <a:prstClr val="black"/>
                  </a:solidFill>
                  <a:latin typeface="Arial" charset="0"/>
                  <a:cs typeface="Arial" charset="0"/>
                </a:rPr>
                <a:t>16 MB</a:t>
              </a:r>
            </a:p>
          </p:txBody>
        </p:sp>
        <p:sp>
          <p:nvSpPr>
            <p:cNvPr id="28685" name="Text Box 8"/>
            <p:cNvSpPr txBox="1">
              <a:spLocks noChangeArrowheads="1"/>
            </p:cNvSpPr>
            <p:nvPr/>
          </p:nvSpPr>
          <p:spPr bwMode="auto">
            <a:xfrm>
              <a:off x="4643438" y="1447800"/>
              <a:ext cx="1108075" cy="193675"/>
            </a:xfrm>
            <a:prstGeom prst="rect">
              <a:avLst/>
            </a:prstGeom>
            <a:noFill/>
            <a:ln w="9525">
              <a:noFill/>
              <a:miter lim="800000"/>
              <a:headEnd/>
              <a:tailEnd/>
            </a:ln>
          </p:spPr>
          <p:txBody>
            <a:bodyPr>
              <a:spAutoFit/>
            </a:bodyPr>
            <a:lstStyle/>
            <a:p>
              <a:pPr fontAlgn="base">
                <a:spcBef>
                  <a:spcPct val="0"/>
                </a:spcBef>
                <a:spcAft>
                  <a:spcPct val="0"/>
                </a:spcAft>
              </a:pPr>
              <a:r>
                <a:rPr lang="en-US" sz="900" b="1">
                  <a:solidFill>
                    <a:prstClr val="black"/>
                  </a:solidFill>
                  <a:latin typeface="Arial" charset="0"/>
                  <a:cs typeface="Arial" charset="0"/>
                </a:rPr>
                <a:t>EEPROM</a:t>
              </a:r>
            </a:p>
            <a:p>
              <a:pPr fontAlgn="base">
                <a:spcBef>
                  <a:spcPct val="0"/>
                </a:spcBef>
                <a:spcAft>
                  <a:spcPct val="0"/>
                </a:spcAft>
              </a:pPr>
              <a:r>
                <a:rPr lang="en-US" sz="900">
                  <a:solidFill>
                    <a:prstClr val="black"/>
                  </a:solidFill>
                  <a:latin typeface="Arial" charset="0"/>
                  <a:cs typeface="Arial" charset="0"/>
                </a:rPr>
                <a:t>128 KB</a:t>
              </a:r>
            </a:p>
          </p:txBody>
        </p:sp>
        <p:sp>
          <p:nvSpPr>
            <p:cNvPr id="28686" name="AutoShape 9"/>
            <p:cNvSpPr>
              <a:spLocks noChangeArrowheads="1"/>
            </p:cNvSpPr>
            <p:nvPr/>
          </p:nvSpPr>
          <p:spPr bwMode="auto">
            <a:xfrm>
              <a:off x="4619625" y="1768475"/>
              <a:ext cx="1181100" cy="322263"/>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POST</a:t>
              </a:r>
            </a:p>
          </p:txBody>
        </p:sp>
        <p:sp>
          <p:nvSpPr>
            <p:cNvPr id="28687" name="AutoShape 12"/>
            <p:cNvSpPr>
              <a:spLocks noChangeArrowheads="1"/>
            </p:cNvSpPr>
            <p:nvPr/>
          </p:nvSpPr>
          <p:spPr bwMode="auto">
            <a:xfrm>
              <a:off x="4619625" y="2147888"/>
              <a:ext cx="1181100" cy="322262"/>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IBL</a:t>
              </a:r>
            </a:p>
          </p:txBody>
        </p:sp>
        <p:sp>
          <p:nvSpPr>
            <p:cNvPr id="28688" name="AutoShape 14"/>
            <p:cNvSpPr>
              <a:spLocks noChangeArrowheads="1"/>
            </p:cNvSpPr>
            <p:nvPr/>
          </p:nvSpPr>
          <p:spPr bwMode="auto">
            <a:xfrm>
              <a:off x="5994400" y="1793875"/>
              <a:ext cx="1181100" cy="5683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BIOS MCSDK</a:t>
              </a:r>
            </a:p>
            <a:p>
              <a:pPr algn="ctr" fontAlgn="base">
                <a:spcBef>
                  <a:spcPct val="0"/>
                </a:spcBef>
                <a:spcAft>
                  <a:spcPct val="0"/>
                </a:spcAft>
              </a:pPr>
              <a:r>
                <a:rPr lang="en-US" sz="900">
                  <a:solidFill>
                    <a:prstClr val="black"/>
                  </a:solidFill>
                  <a:latin typeface="Arial" charset="0"/>
                  <a:cs typeface="Arial" charset="0"/>
                </a:rPr>
                <a:t>“Out of Box” Demo</a:t>
              </a:r>
            </a:p>
          </p:txBody>
        </p:sp>
        <p:sp>
          <p:nvSpPr>
            <p:cNvPr id="28689" name="AutoShape 16"/>
            <p:cNvSpPr>
              <a:spLocks noChangeArrowheads="1"/>
            </p:cNvSpPr>
            <p:nvPr/>
          </p:nvSpPr>
          <p:spPr bwMode="auto">
            <a:xfrm>
              <a:off x="7367588" y="1768475"/>
              <a:ext cx="1181100" cy="746125"/>
            </a:xfrm>
            <a:prstGeom prst="roundRect">
              <a:avLst>
                <a:gd name="adj" fmla="val 16667"/>
              </a:avLst>
            </a:prstGeom>
            <a:solidFill>
              <a:srgbClr val="FFFFCC"/>
            </a:solidFill>
            <a:ln w="9525">
              <a:solidFill>
                <a:schemeClr val="bg1">
                  <a:lumMod val="50000"/>
                </a:schemeClr>
              </a:solidFill>
              <a:round/>
              <a:headEnd/>
              <a:tailEnd/>
            </a:ln>
          </p:spPr>
          <p:txBody>
            <a:bodyPr wrap="none" anchor="ctr"/>
            <a:lstStyle/>
            <a:p>
              <a:pPr algn="ctr" fontAlgn="base">
                <a:spcBef>
                  <a:spcPct val="0"/>
                </a:spcBef>
                <a:spcAft>
                  <a:spcPct val="0"/>
                </a:spcAft>
              </a:pPr>
              <a:r>
                <a:rPr lang="en-US" sz="900">
                  <a:solidFill>
                    <a:prstClr val="black"/>
                  </a:solidFill>
                  <a:latin typeface="Arial" charset="0"/>
                  <a:cs typeface="Arial" charset="0"/>
                </a:rPr>
                <a:t>Linux MCSDK</a:t>
              </a:r>
            </a:p>
            <a:p>
              <a:pPr algn="ctr" fontAlgn="base">
                <a:spcBef>
                  <a:spcPct val="0"/>
                </a:spcBef>
                <a:spcAft>
                  <a:spcPct val="0"/>
                </a:spcAft>
              </a:pPr>
              <a:r>
                <a:rPr lang="en-US" sz="900">
                  <a:solidFill>
                    <a:prstClr val="black"/>
                  </a:solidFill>
                  <a:latin typeface="Arial" charset="0"/>
                  <a:cs typeface="Arial" charset="0"/>
                </a:rPr>
                <a:t>Demo</a:t>
              </a:r>
            </a:p>
          </p:txBody>
        </p:sp>
      </p:grpSp>
      <p:sp>
        <p:nvSpPr>
          <p:cNvPr id="16397" name="Rectangle 13"/>
          <p:cNvSpPr>
            <a:spLocks noChangeArrowheads="1"/>
          </p:cNvSpPr>
          <p:nvPr/>
        </p:nvSpPr>
        <p:spPr bwMode="auto">
          <a:xfrm>
            <a:off x="152400" y="100013"/>
            <a:ext cx="8686800" cy="890587"/>
          </a:xfrm>
          <a:prstGeom prst="rect">
            <a:avLst/>
          </a:prstGeom>
          <a:noFill/>
          <a:ln w="9525">
            <a:noFill/>
            <a:miter lim="800000"/>
            <a:headEnd/>
            <a:tailEnd/>
          </a:ln>
        </p:spPr>
        <p:txBody>
          <a:bodyPr anchor="ctr"/>
          <a:lstStyle/>
          <a:p>
            <a:pPr algn="ctr" fontAlgn="base">
              <a:lnSpc>
                <a:spcPct val="85000"/>
              </a:lnSpc>
              <a:spcBef>
                <a:spcPct val="0"/>
              </a:spcBef>
              <a:spcAft>
                <a:spcPct val="0"/>
              </a:spcAft>
              <a:defRPr/>
            </a:pPr>
            <a:r>
              <a:rPr lang="en-US" sz="4000" b="1" dirty="0" smtClean="0">
                <a:solidFill>
                  <a:srgbClr val="C00000"/>
                </a:solidFill>
                <a:cs typeface="Arial" charset="0"/>
              </a:rPr>
              <a:t>KeyStone I EVM (TMDXEVM6678):</a:t>
            </a:r>
            <a:br>
              <a:rPr lang="en-US" sz="4000" b="1" dirty="0" smtClean="0">
                <a:solidFill>
                  <a:srgbClr val="C00000"/>
                </a:solidFill>
                <a:cs typeface="Arial" charset="0"/>
              </a:rPr>
            </a:br>
            <a:r>
              <a:rPr lang="en-US" sz="4000" b="1" dirty="0" smtClean="0">
                <a:solidFill>
                  <a:srgbClr val="C00000"/>
                </a:solidFill>
                <a:cs typeface="Arial" charset="0"/>
              </a:rPr>
              <a:t>Linux/BIOS </a:t>
            </a:r>
            <a:r>
              <a:rPr lang="en-US" sz="4000" b="1" dirty="0">
                <a:solidFill>
                  <a:srgbClr val="C00000"/>
                </a:solidFill>
                <a:cs typeface="Arial" charset="0"/>
              </a:rPr>
              <a:t>MCSDK </a:t>
            </a:r>
            <a:r>
              <a:rPr lang="en-US" sz="4000" b="1" dirty="0" smtClean="0">
                <a:solidFill>
                  <a:srgbClr val="C00000"/>
                </a:solidFill>
                <a:cs typeface="Arial" charset="0"/>
              </a:rPr>
              <a:t>Details</a:t>
            </a:r>
            <a:endParaRPr lang="en-US" sz="4000" b="1" dirty="0">
              <a:solidFill>
                <a:srgbClr val="C00000"/>
              </a:solidFill>
              <a:cs typeface="Arial" charset="0"/>
            </a:endParaRPr>
          </a:p>
        </p:txBody>
      </p:sp>
      <p:grpSp>
        <p:nvGrpSpPr>
          <p:cNvPr id="3" name="PPTShape_0"/>
          <p:cNvGrpSpPr/>
          <p:nvPr>
            <p:custDataLst>
              <p:tags r:id="rId3"/>
            </p:custDataLst>
          </p:nvPr>
        </p:nvGrpSpPr>
        <p:grpSpPr>
          <a:xfrm>
            <a:off x="140208" y="999744"/>
            <a:ext cx="3352800" cy="3352800"/>
            <a:chOff x="609600" y="1143000"/>
            <a:chExt cx="3352800" cy="3352800"/>
          </a:xfrm>
          <a:solidFill>
            <a:schemeClr val="accent3">
              <a:lumMod val="40000"/>
              <a:lumOff val="60000"/>
            </a:schemeClr>
          </a:solidFill>
        </p:grpSpPr>
        <p:sp>
          <p:nvSpPr>
            <p:cNvPr id="14" name="Oval 13"/>
            <p:cNvSpPr/>
            <p:nvPr/>
          </p:nvSpPr>
          <p:spPr bwMode="auto">
            <a:xfrm>
              <a:off x="609600" y="1143000"/>
              <a:ext cx="3352800" cy="3352800"/>
            </a:xfrm>
            <a:prstGeom prst="ellipse">
              <a:avLst/>
            </a:prstGeom>
            <a:grp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fontAlgn="base">
                <a:spcBef>
                  <a:spcPct val="0"/>
                </a:spcBef>
                <a:spcAft>
                  <a:spcPct val="0"/>
                </a:spcAft>
                <a:defRPr/>
              </a:pPr>
              <a:r>
                <a:rPr lang="en-US" dirty="0">
                  <a:solidFill>
                    <a:prstClr val="black"/>
                  </a:solidFill>
                </a:rPr>
                <a:t>DVD Contents</a:t>
              </a:r>
            </a:p>
          </p:txBody>
        </p:sp>
        <p:sp>
          <p:nvSpPr>
            <p:cNvPr id="19" name="TextBox 18"/>
            <p:cNvSpPr txBox="1"/>
            <p:nvPr/>
          </p:nvSpPr>
          <p:spPr>
            <a:xfrm>
              <a:off x="1143630" y="1981200"/>
              <a:ext cx="2362200" cy="1938992"/>
            </a:xfrm>
            <a:prstGeom prst="rect">
              <a:avLst/>
            </a:prstGeom>
            <a:grpFill/>
          </p:spPr>
          <p:txBody>
            <a:bodyPr>
              <a:spAutoFit/>
            </a:bodyPr>
            <a:lstStyle/>
            <a:p>
              <a:pPr fontAlgn="base">
                <a:spcBef>
                  <a:spcPct val="0"/>
                </a:spcBef>
                <a:spcAft>
                  <a:spcPct val="0"/>
                </a:spcAft>
                <a:buFont typeface="Arial" pitchFamily="34" charset="0"/>
                <a:buChar char="•"/>
                <a:defRPr/>
              </a:pPr>
              <a:r>
                <a:rPr lang="en-US" sz="1000" dirty="0">
                  <a:solidFill>
                    <a:prstClr val="black"/>
                  </a:solidFill>
                  <a:latin typeface="Arial" charset="0"/>
                  <a:cs typeface="Arial" charset="0"/>
                </a:rPr>
                <a:t> </a:t>
              </a:r>
              <a:r>
                <a:rPr lang="en-US" sz="1000" b="1" dirty="0">
                  <a:solidFill>
                    <a:prstClr val="black"/>
                  </a:solidFill>
                  <a:latin typeface="Arial" charset="0"/>
                  <a:cs typeface="Arial" charset="0"/>
                </a:rPr>
                <a:t>Factory default recovery</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 POST, IBL</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NOR: BIOS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NAND: Linux MCSDK Demo</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EEPROM/Flash writers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CCS 5.0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IDE</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C667x EVM GEL/XML files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BIOS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a:p>
              <a:pPr fontAlgn="base">
                <a:spcBef>
                  <a:spcPct val="0"/>
                </a:spcBef>
                <a:spcAft>
                  <a:spcPct val="0"/>
                </a:spcAft>
                <a:buFont typeface="Arial" pitchFamily="34" charset="0"/>
                <a:buChar char="•"/>
                <a:defRPr/>
              </a:pPr>
              <a:r>
                <a:rPr lang="en-US" sz="1000" b="1" dirty="0">
                  <a:solidFill>
                    <a:prstClr val="black"/>
                  </a:solidFill>
                  <a:latin typeface="Arial" charset="0"/>
                  <a:cs typeface="Arial" charset="0"/>
                </a:rPr>
                <a:t> Linux MCSDK 2.0</a:t>
              </a:r>
            </a:p>
            <a:p>
              <a:pPr lvl="1" fontAlgn="base">
                <a:spcBef>
                  <a:spcPct val="0"/>
                </a:spcBef>
                <a:spcAft>
                  <a:spcPct val="0"/>
                </a:spcAft>
                <a:buFont typeface="Arial" pitchFamily="34" charset="0"/>
                <a:buChar char="•"/>
                <a:defRPr/>
              </a:pPr>
              <a:r>
                <a:rPr lang="en-US" sz="1000" dirty="0">
                  <a:solidFill>
                    <a:prstClr val="black"/>
                  </a:solidFill>
                  <a:latin typeface="Arial" charset="0"/>
                  <a:cs typeface="Arial" charset="0"/>
                </a:rPr>
                <a:t> Source/binary packages</a:t>
              </a:r>
            </a:p>
          </p:txBody>
        </p:sp>
      </p:grpSp>
      <p:grpSp>
        <p:nvGrpSpPr>
          <p:cNvPr id="4" name="Group 21"/>
          <p:cNvGrpSpPr>
            <a:grpSpLocks/>
          </p:cNvGrpSpPr>
          <p:nvPr>
            <p:custDataLst>
              <p:tags r:id="rId4"/>
            </p:custDataLst>
          </p:nvPr>
        </p:nvGrpSpPr>
        <p:grpSpPr bwMode="auto">
          <a:xfrm>
            <a:off x="3012440" y="3805874"/>
            <a:ext cx="4953000" cy="2545065"/>
            <a:chOff x="3886200" y="3911765"/>
            <a:chExt cx="4953000" cy="2372113"/>
          </a:xfrm>
        </p:grpSpPr>
        <p:sp>
          <p:nvSpPr>
            <p:cNvPr id="23" name="Rectangle 22"/>
            <p:cNvSpPr/>
            <p:nvPr/>
          </p:nvSpPr>
          <p:spPr bwMode="auto">
            <a:xfrm>
              <a:off x="3886200" y="3911765"/>
              <a:ext cx="4953000" cy="2285998"/>
            </a:xfrm>
            <a:prstGeom prst="rect">
              <a:avLst/>
            </a:prstGeom>
            <a:solidFill>
              <a:schemeClr val="accent4">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r>
                <a:rPr lang="en-US" dirty="0">
                  <a:solidFill>
                    <a:prstClr val="black"/>
                  </a:solidFill>
                </a:rPr>
                <a:t>Online Collateral</a:t>
              </a:r>
            </a:p>
          </p:txBody>
        </p:sp>
        <p:sp>
          <p:nvSpPr>
            <p:cNvPr id="28678" name="TextBox 35"/>
            <p:cNvSpPr txBox="1">
              <a:spLocks noChangeArrowheads="1"/>
            </p:cNvSpPr>
            <p:nvPr/>
          </p:nvSpPr>
          <p:spPr bwMode="auto">
            <a:xfrm>
              <a:off x="4038600" y="4190998"/>
              <a:ext cx="4648200" cy="2092880"/>
            </a:xfrm>
            <a:prstGeom prst="rect">
              <a:avLst/>
            </a:prstGeom>
            <a:noFill/>
            <a:ln w="9525">
              <a:noFill/>
              <a:miter lim="800000"/>
              <a:headEnd/>
              <a:tailEnd/>
            </a:ln>
          </p:spPr>
          <p:txBody>
            <a:bodyPr>
              <a:spAutoFit/>
            </a:bodyPr>
            <a:lstStyle/>
            <a:p>
              <a:pPr fontAlgn="base">
                <a:spcBef>
                  <a:spcPct val="0"/>
                </a:spcBef>
                <a:spcAft>
                  <a:spcPct val="0"/>
                </a:spcAft>
              </a:pPr>
              <a:r>
                <a:rPr lang="en-US" sz="1000" b="1" dirty="0">
                  <a:solidFill>
                    <a:prstClr val="black"/>
                  </a:solidFill>
                  <a:latin typeface="Arial" charset="0"/>
                  <a:cs typeface="Arial" charset="0"/>
                </a:rPr>
                <a:t>TMS320C667x processor website</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7"/>
                </a:rPr>
                <a:t>http://focus.ti.com/docs/prod/folders/print/tms320c6678.html </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7"/>
                </a:rPr>
                <a:t>http://focus.ti.com/docs/prod/folders/print/tms320c6670.html</a:t>
              </a:r>
              <a:endParaRPr lang="en-US" sz="1000" dirty="0">
                <a:solidFill>
                  <a:prstClr val="black"/>
                </a:solidFill>
                <a:latin typeface="Arial" charset="0"/>
                <a:cs typeface="Arial" charset="0"/>
              </a:endParaRPr>
            </a:p>
            <a:p>
              <a:pPr fontAlgn="base">
                <a:spcBef>
                  <a:spcPct val="0"/>
                </a:spcBef>
                <a:spcAft>
                  <a:spcPct val="0"/>
                </a:spcAft>
              </a:pPr>
              <a:endParaRPr lang="en-US" sz="1000" b="1" dirty="0">
                <a:solidFill>
                  <a:prstClr val="black"/>
                </a:solidFill>
                <a:latin typeface="Arial" charset="0"/>
                <a:cs typeface="Arial" charset="0"/>
              </a:endParaRPr>
            </a:p>
            <a:p>
              <a:pPr fontAlgn="base">
                <a:spcBef>
                  <a:spcPct val="0"/>
                </a:spcBef>
                <a:spcAft>
                  <a:spcPct val="0"/>
                </a:spcAft>
              </a:pPr>
              <a:r>
                <a:rPr lang="en-US" sz="1000" b="1" dirty="0">
                  <a:solidFill>
                    <a:prstClr val="black"/>
                  </a:solidFill>
                  <a:latin typeface="Arial" charset="0"/>
                  <a:cs typeface="Arial" charset="0"/>
                </a:rPr>
                <a:t>MCSDK website for updates</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8"/>
                </a:rPr>
                <a:t>http://focus.ti.com/docs/toolsw/folders/print/bioslinuxmcsdk.html</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endParaRPr lang="en-US" sz="1000" dirty="0">
                <a:solidFill>
                  <a:prstClr val="black"/>
                </a:solidFill>
                <a:latin typeface="Arial" charset="0"/>
                <a:cs typeface="Arial" charset="0"/>
              </a:endParaRPr>
            </a:p>
            <a:p>
              <a:pPr fontAlgn="base">
                <a:spcBef>
                  <a:spcPct val="0"/>
                </a:spcBef>
                <a:spcAft>
                  <a:spcPct val="0"/>
                </a:spcAft>
              </a:pPr>
              <a:r>
                <a:rPr lang="en-US" sz="1000" b="1" dirty="0">
                  <a:solidFill>
                    <a:prstClr val="black"/>
                  </a:solidFill>
                  <a:latin typeface="Arial" charset="0"/>
                  <a:cs typeface="Arial" charset="0"/>
                </a:rPr>
                <a:t>CCS v5</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r>
                <a:rPr lang="en-US" sz="1000" dirty="0">
                  <a:solidFill>
                    <a:prstClr val="black"/>
                  </a:solidFill>
                  <a:latin typeface="Arial" charset="0"/>
                  <a:cs typeface="Arial" charset="0"/>
                  <a:hlinkClick r:id="rId9"/>
                </a:rPr>
                <a:t>http://processors.wiki.ti.com/index.php/Category:Code_Composer_Studio_v5</a:t>
              </a:r>
              <a:r>
                <a:rPr lang="en-US" sz="1000" dirty="0">
                  <a:solidFill>
                    <a:prstClr val="black"/>
                  </a:solidFill>
                  <a:latin typeface="Arial" charset="0"/>
                  <a:cs typeface="Arial" charset="0"/>
                </a:rPr>
                <a:t/>
              </a:r>
              <a:br>
                <a:rPr lang="en-US" sz="1000" dirty="0">
                  <a:solidFill>
                    <a:prstClr val="black"/>
                  </a:solidFill>
                  <a:latin typeface="Arial" charset="0"/>
                  <a:cs typeface="Arial" charset="0"/>
                </a:rPr>
              </a:br>
              <a:endParaRPr lang="en-US" sz="1000" dirty="0">
                <a:solidFill>
                  <a:prstClr val="black"/>
                </a:solidFill>
                <a:latin typeface="Arial" charset="0"/>
                <a:cs typeface="Arial" charset="0"/>
              </a:endParaRPr>
            </a:p>
            <a:p>
              <a:pPr fontAlgn="base">
                <a:spcBef>
                  <a:spcPct val="0"/>
                </a:spcBef>
                <a:spcAft>
                  <a:spcPct val="0"/>
                </a:spcAft>
              </a:pPr>
              <a:r>
                <a:rPr lang="en-US" sz="1000" b="1" dirty="0">
                  <a:solidFill>
                    <a:prstClr val="black"/>
                  </a:solidFill>
                  <a:latin typeface="Arial" charset="0"/>
                  <a:cs typeface="Arial" charset="0"/>
                </a:rPr>
                <a:t>Developer’s website</a:t>
              </a:r>
              <a:br>
                <a:rPr lang="en-US" sz="1000" b="1" dirty="0">
                  <a:solidFill>
                    <a:prstClr val="black"/>
                  </a:solidFill>
                  <a:latin typeface="Arial" charset="0"/>
                  <a:cs typeface="Arial" charset="0"/>
                </a:rPr>
              </a:br>
              <a:r>
                <a:rPr lang="en-US" sz="1000" dirty="0">
                  <a:solidFill>
                    <a:prstClr val="black"/>
                  </a:solidFill>
                  <a:latin typeface="Arial" charset="0"/>
                  <a:cs typeface="Arial" charset="0"/>
                </a:rPr>
                <a:t>Linux:</a:t>
              </a:r>
              <a:r>
                <a:rPr lang="en-US" sz="1000" b="1" dirty="0">
                  <a:solidFill>
                    <a:prstClr val="black"/>
                  </a:solidFill>
                  <a:latin typeface="Arial" charset="0"/>
                  <a:cs typeface="Arial" charset="0"/>
                </a:rPr>
                <a:t> </a:t>
              </a:r>
              <a:r>
                <a:rPr lang="en-US" sz="1000" dirty="0">
                  <a:solidFill>
                    <a:prstClr val="black"/>
                  </a:solidFill>
                  <a:latin typeface="Arial" charset="0"/>
                  <a:cs typeface="Arial" charset="0"/>
                  <a:hlinkClick r:id="rId10"/>
                </a:rPr>
                <a:t>http://linux-c6x.org/</a:t>
              </a:r>
              <a:endParaRPr lang="en-US" sz="1000" dirty="0">
                <a:solidFill>
                  <a:prstClr val="black"/>
                </a:solidFill>
                <a:latin typeface="Arial" charset="0"/>
                <a:cs typeface="Arial" charset="0"/>
              </a:endParaRPr>
            </a:p>
            <a:p>
              <a:pPr fontAlgn="base">
                <a:spcBef>
                  <a:spcPct val="0"/>
                </a:spcBef>
                <a:spcAft>
                  <a:spcPct val="0"/>
                </a:spcAft>
              </a:pPr>
              <a:r>
                <a:rPr lang="en-US" sz="1000" dirty="0">
                  <a:solidFill>
                    <a:prstClr val="black"/>
                  </a:solidFill>
                  <a:latin typeface="Arial" charset="0"/>
                  <a:cs typeface="Arial" charset="0"/>
                </a:rPr>
                <a:t>BIOS: </a:t>
              </a:r>
              <a:r>
                <a:rPr lang="en-US" sz="1000" dirty="0">
                  <a:solidFill>
                    <a:prstClr val="black"/>
                  </a:solidFill>
                  <a:latin typeface="Arial" charset="0"/>
                  <a:cs typeface="Arial" charset="0"/>
                  <a:hlinkClick r:id="rId11"/>
                </a:rPr>
                <a:t>http://processors.wiki.ti.com/index.php/BIOS_MCSDK_2.0_User_Guide</a:t>
              </a:r>
              <a:endParaRPr lang="en-US" sz="1000" dirty="0">
                <a:solidFill>
                  <a:prstClr val="black"/>
                </a:solidFill>
                <a:latin typeface="Arial" charset="0"/>
                <a:cs typeface="Arial" charset="0"/>
              </a:endParaRPr>
            </a:p>
          </p:txBody>
        </p:sp>
      </p:grpSp>
      <p:sp>
        <p:nvSpPr>
          <p:cNvPr id="21" name="Slide Number Placeholder 20"/>
          <p:cNvSpPr>
            <a:spLocks noGrp="1"/>
          </p:cNvSpPr>
          <p:nvPr>
            <p:ph type="sldNum" sz="quarter" idx="4"/>
          </p:nvPr>
        </p:nvSpPr>
        <p:spPr/>
        <p:txBody>
          <a:bodyPr/>
          <a:lstStyle/>
          <a:p>
            <a:fld id="{3144B24B-BAB1-431A-82C6-36E096187F50}" type="slidenum">
              <a:rPr lang="en-US" smtClean="0"/>
              <a:pPr/>
              <a:t>52</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45826" y="888008"/>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I Evaluation Modules</a:t>
            </a:r>
            <a:r>
              <a:rPr lang="en-US" sz="2500" kern="0" dirty="0">
                <a:solidFill>
                  <a:srgbClr val="000000"/>
                </a:solidFill>
                <a:latin typeface="Arial"/>
              </a:rPr>
              <a:t>: </a:t>
            </a:r>
            <a:r>
              <a:rPr lang="en-US" sz="2500" kern="0" dirty="0" smtClean="0">
                <a:solidFill>
                  <a:srgbClr val="000000"/>
                </a:solidFill>
                <a:latin typeface="Arial"/>
              </a:rPr>
              <a:t>Available</a:t>
            </a:r>
          </a:p>
          <a:p>
            <a:pPr lvl="1" defTabSz="914400">
              <a:defRPr/>
            </a:pPr>
            <a:r>
              <a:rPr lang="en-US" sz="2300" kern="0" dirty="0" smtClean="0">
                <a:solidFill>
                  <a:srgbClr val="000000"/>
                </a:solidFill>
                <a:latin typeface="Arial"/>
                <a:hlinkClick r:id="rId4"/>
              </a:rPr>
              <a:t>http</a:t>
            </a:r>
            <a:r>
              <a:rPr lang="en-US" sz="2300" kern="0" dirty="0">
                <a:solidFill>
                  <a:srgbClr val="000000"/>
                </a:solidFill>
                <a:latin typeface="Arial"/>
                <a:hlinkClick r:id="rId4"/>
              </a:rPr>
              <a:t>://www.ti.com/tool/</a:t>
            </a:r>
            <a:r>
              <a:rPr lang="en-US" sz="2300" kern="0" dirty="0" smtClean="0">
                <a:solidFill>
                  <a:srgbClr val="000000"/>
                </a:solidFill>
                <a:latin typeface="Arial"/>
                <a:hlinkClick r:id="rId4"/>
              </a:rPr>
              <a:t>tmdxevm6678</a:t>
            </a:r>
            <a:endParaRPr lang="en-US" sz="2300" kern="0" dirty="0" smtClean="0">
              <a:solidFill>
                <a:srgbClr val="000000"/>
              </a:solidFill>
              <a:latin typeface="Arial"/>
            </a:endParaRPr>
          </a:p>
          <a:p>
            <a:pPr lvl="1" defTabSz="914400">
              <a:defRPr/>
            </a:pPr>
            <a:r>
              <a:rPr lang="en-US" sz="2300" kern="0" dirty="0">
                <a:solidFill>
                  <a:srgbClr val="000000"/>
                </a:solidFill>
                <a:latin typeface="Arial"/>
                <a:hlinkClick r:id="rId5"/>
              </a:rPr>
              <a:t>http://www.ti.com/tool/</a:t>
            </a:r>
            <a:r>
              <a:rPr lang="en-US" sz="2300" kern="0" dirty="0" smtClean="0">
                <a:solidFill>
                  <a:srgbClr val="000000"/>
                </a:solidFill>
                <a:latin typeface="Arial"/>
                <a:hlinkClick r:id="rId5"/>
              </a:rPr>
              <a:t>tmdxevm6670</a:t>
            </a:r>
            <a:endParaRPr lang="en-US" sz="2300" kern="0" dirty="0" smtClean="0">
              <a:solidFill>
                <a:srgbClr val="000000"/>
              </a:solidFill>
              <a:latin typeface="Arial"/>
            </a:endParaRPr>
          </a:p>
          <a:p>
            <a:pPr lvl="1" defTabSz="914400">
              <a:defRPr/>
            </a:pPr>
            <a:r>
              <a:rPr lang="en-US" sz="2300" kern="0" dirty="0">
                <a:solidFill>
                  <a:srgbClr val="000000"/>
                </a:solidFill>
                <a:latin typeface="Arial"/>
              </a:rPr>
              <a:t> </a:t>
            </a:r>
            <a:r>
              <a:rPr lang="en-US" sz="2300" kern="0" dirty="0" smtClean="0">
                <a:solidFill>
                  <a:srgbClr val="000000"/>
                </a:solidFill>
                <a:latin typeface="Arial"/>
                <a:hlinkClick r:id="rId6"/>
              </a:rPr>
              <a:t>http</a:t>
            </a:r>
            <a:r>
              <a:rPr lang="en-US" sz="2300" kern="0" dirty="0">
                <a:solidFill>
                  <a:srgbClr val="000000"/>
                </a:solidFill>
                <a:latin typeface="Arial"/>
                <a:hlinkClick r:id="rId6"/>
              </a:rPr>
              <a:t>://www.ti.com/tool/</a:t>
            </a:r>
            <a:r>
              <a:rPr lang="en-US" sz="2300" kern="0" dirty="0" smtClean="0">
                <a:solidFill>
                  <a:srgbClr val="000000"/>
                </a:solidFill>
                <a:latin typeface="Arial"/>
                <a:hlinkClick r:id="rId6"/>
              </a:rPr>
              <a:t>tmdxevm6657</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MCSDK 2.x: Available</a:t>
            </a:r>
          </a:p>
          <a:p>
            <a:pPr lvl="1" defTabSz="914400">
              <a:defRPr/>
            </a:pPr>
            <a:r>
              <a:rPr lang="en-US" sz="2300" kern="0" dirty="0" smtClean="0">
                <a:solidFill>
                  <a:srgbClr val="000000"/>
                </a:solidFill>
                <a:latin typeface="Arial"/>
                <a:hlinkClick r:id="rId7"/>
              </a:rPr>
              <a:t>http</a:t>
            </a:r>
            <a:r>
              <a:rPr lang="en-US" sz="2300" kern="0" dirty="0">
                <a:solidFill>
                  <a:srgbClr val="000000"/>
                </a:solidFill>
                <a:latin typeface="Arial"/>
                <a:hlinkClick r:id="rId7"/>
              </a:rPr>
              <a:t>://www.ti.com/tool/</a:t>
            </a:r>
            <a:r>
              <a:rPr lang="en-US" sz="2300" kern="0" dirty="0" smtClean="0">
                <a:solidFill>
                  <a:srgbClr val="000000"/>
                </a:solidFill>
                <a:latin typeface="Arial"/>
                <a:hlinkClick r:id="rId7"/>
              </a:rPr>
              <a:t>bioslinuxmcsdk</a:t>
            </a:r>
            <a:r>
              <a:rPr lang="en-US" sz="2300" kern="0" dirty="0" smtClean="0">
                <a:solidFill>
                  <a:srgbClr val="000000"/>
                </a:solidFill>
                <a:latin typeface="Arial"/>
              </a:rPr>
              <a:t> </a:t>
            </a:r>
          </a:p>
          <a:p>
            <a:pPr defTabSz="914400">
              <a:defRPr/>
            </a:pPr>
            <a:r>
              <a:rPr lang="en-US" sz="2500" kern="0" dirty="0" smtClean="0">
                <a:solidFill>
                  <a:srgbClr val="000000"/>
                </a:solidFill>
                <a:latin typeface="Arial"/>
              </a:rPr>
              <a:t>Toolchain: Available</a:t>
            </a:r>
          </a:p>
          <a:p>
            <a:pPr lvl="1" defTabSz="914400">
              <a:defRPr/>
            </a:pPr>
            <a:r>
              <a:rPr lang="en-US" sz="2300" kern="0" dirty="0" smtClean="0">
                <a:solidFill>
                  <a:srgbClr val="000000"/>
                </a:solidFill>
                <a:latin typeface="Arial"/>
                <a:hlinkClick r:id="rId8"/>
              </a:rPr>
              <a:t>https</a:t>
            </a:r>
            <a:r>
              <a:rPr lang="en-US" sz="2300" kern="0" dirty="0">
                <a:solidFill>
                  <a:srgbClr val="000000"/>
                </a:solidFill>
                <a:latin typeface="Arial"/>
                <a:hlinkClick r:id="rId8"/>
              </a:rPr>
              <a:t>://www-a.ti.com/downloads/sds_support/TICodegenerationTools/</a:t>
            </a:r>
            <a:r>
              <a:rPr lang="en-US" sz="2300" kern="0" dirty="0" smtClean="0">
                <a:solidFill>
                  <a:srgbClr val="000000"/>
                </a:solidFill>
                <a:latin typeface="Arial"/>
                <a:hlinkClick r:id="rId8"/>
              </a:rPr>
              <a:t>download.htm</a:t>
            </a:r>
            <a:r>
              <a:rPr lang="en-US" sz="2300" kern="0" dirty="0" smtClean="0">
                <a:solidFill>
                  <a:srgbClr val="000000"/>
                </a:solidFill>
                <a:latin typeface="Arial"/>
              </a:rPr>
              <a:t> </a:t>
            </a:r>
          </a:p>
          <a:p>
            <a:pPr defTabSz="914400">
              <a:defRPr/>
            </a:pPr>
            <a:endParaRPr lang="en-US" sz="2800" kern="0" dirty="0">
              <a:solidFill>
                <a:srgbClr val="000000"/>
              </a:solidFill>
              <a:latin typeface="Arial"/>
            </a:endParaRPr>
          </a:p>
        </p:txBody>
      </p:sp>
      <p:sp>
        <p:nvSpPr>
          <p:cNvPr id="4" name="Title 1"/>
          <p:cNvSpPr txBox="1">
            <a:spLocks/>
          </p:cNvSpPr>
          <p:nvPr/>
        </p:nvSpPr>
        <p:spPr>
          <a:xfrm>
            <a:off x="82296" y="76200"/>
            <a:ext cx="8991600" cy="814388"/>
          </a:xfrm>
          <a:prstGeom prst="rect">
            <a:avLst/>
          </a:prstGeom>
        </p:spPr>
        <p:txBody>
          <a:bodyPr/>
          <a:lstStyle/>
          <a:p>
            <a:pPr algn="ctr" defTabSz="914400" eaLnBrk="0" fontAlgn="base" hangingPunct="0">
              <a:spcBef>
                <a:spcPct val="0"/>
              </a:spcBef>
              <a:spcAft>
                <a:spcPct val="0"/>
              </a:spcAft>
              <a:defRPr/>
            </a:pPr>
            <a:r>
              <a:rPr lang="en-US" sz="4000" b="1" kern="0" dirty="0" smtClean="0">
                <a:solidFill>
                  <a:srgbClr val="C00000"/>
                </a:solidFill>
                <a:latin typeface="Calibri"/>
              </a:rPr>
              <a:t>Keystone I Development </a:t>
            </a:r>
            <a:r>
              <a:rPr lang="en-US" sz="4000" b="1" kern="0" dirty="0">
                <a:solidFill>
                  <a:srgbClr val="C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
        <p:nvSpPr>
          <p:cNvPr id="7" name="Slide Number Placeholder 6"/>
          <p:cNvSpPr>
            <a:spLocks noGrp="1"/>
          </p:cNvSpPr>
          <p:nvPr>
            <p:ph type="sldNum" sz="quarter" idx="4"/>
          </p:nvPr>
        </p:nvSpPr>
        <p:spPr/>
        <p:txBody>
          <a:bodyPr/>
          <a:lstStyle/>
          <a:p>
            <a:fld id="{3144B24B-BAB1-431A-82C6-36E096187F50}" type="slidenum">
              <a:rPr lang="en-US" smtClean="0"/>
              <a:pPr/>
              <a:t>53</a:t>
            </a:fld>
            <a:endParaRPr lang="en-US"/>
          </a:p>
        </p:txBody>
      </p:sp>
    </p:spTree>
    <p:custDataLst>
      <p:tags r:id="rId1"/>
    </p:custDataLst>
    <p:extLst>
      <p:ext uri="{BB962C8B-B14F-4D97-AF65-F5344CB8AC3E}">
        <p14:creationId xmlns:p14="http://schemas.microsoft.com/office/powerpoint/2010/main" xmlns="" val="36328208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33375" y="838200"/>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pPr defTabSz="914400">
              <a:defRPr/>
            </a:pPr>
            <a:r>
              <a:rPr lang="en-US" sz="2500" kern="0" dirty="0" smtClean="0">
                <a:solidFill>
                  <a:srgbClr val="000000"/>
                </a:solidFill>
                <a:latin typeface="Arial"/>
              </a:rPr>
              <a:t>Keystone II Evaluation Modules: Q3-2013</a:t>
            </a:r>
          </a:p>
          <a:p>
            <a:pPr defTabSz="914400">
              <a:defRPr/>
            </a:pPr>
            <a:r>
              <a:rPr lang="en-US" sz="2500" kern="0" dirty="0" smtClean="0">
                <a:solidFill>
                  <a:srgbClr val="000000"/>
                </a:solidFill>
                <a:latin typeface="Arial"/>
              </a:rPr>
              <a:t>MCSDK 3.0: Following EVM Release</a:t>
            </a:r>
          </a:p>
          <a:p>
            <a:pPr defTabSz="914400">
              <a:defRPr/>
            </a:pPr>
            <a:r>
              <a:rPr lang="en-US" sz="2500" kern="0" dirty="0" smtClean="0">
                <a:solidFill>
                  <a:srgbClr val="000000"/>
                </a:solidFill>
                <a:latin typeface="Arial"/>
              </a:rPr>
              <a:t>Toolchain: Now</a:t>
            </a:r>
          </a:p>
          <a:p>
            <a:pPr marL="574676" lvl="3" indent="-227013" defTabSz="914400">
              <a:spcBef>
                <a:spcPts val="100"/>
              </a:spcBef>
              <a:defRPr/>
            </a:pPr>
            <a:r>
              <a:rPr lang="en-US" sz="2000" kern="0" dirty="0" smtClean="0">
                <a:solidFill>
                  <a:srgbClr val="000000"/>
                </a:solidFill>
                <a:latin typeface="Arial"/>
              </a:rPr>
              <a:t>Linaro GCC4.6 toolchain Version 12.03</a:t>
            </a:r>
          </a:p>
          <a:p>
            <a:pPr marL="574676" lvl="3" indent="-227013" defTabSz="914400">
              <a:spcBef>
                <a:spcPts val="100"/>
              </a:spcBef>
              <a:defRPr/>
            </a:pPr>
            <a:r>
              <a:rPr lang="en-US" sz="2000" kern="0" dirty="0" smtClean="0">
                <a:solidFill>
                  <a:srgbClr val="000000"/>
                </a:solidFill>
                <a:latin typeface="Arial"/>
                <a:hlinkClick r:id="rId4"/>
              </a:rPr>
              <a:t>https://launchpad.net/linaro-toolchain-binaries/trunk/2012.03</a:t>
            </a:r>
            <a:endParaRPr lang="en-US" sz="2000" kern="0" dirty="0" smtClean="0">
              <a:solidFill>
                <a:srgbClr val="000000"/>
              </a:solidFill>
              <a:latin typeface="Arial"/>
            </a:endParaRPr>
          </a:p>
          <a:p>
            <a:pPr defTabSz="914400">
              <a:defRPr/>
            </a:pPr>
            <a:r>
              <a:rPr lang="en-US" sz="2500" kern="0" dirty="0" smtClean="0">
                <a:solidFill>
                  <a:srgbClr val="000000"/>
                </a:solidFill>
                <a:latin typeface="Arial"/>
              </a:rPr>
              <a:t>Linux:</a:t>
            </a:r>
          </a:p>
          <a:p>
            <a:pPr lvl="1" defTabSz="914400">
              <a:defRPr/>
            </a:pPr>
            <a:r>
              <a:rPr lang="en-US" sz="2000" kern="0" dirty="0" smtClean="0">
                <a:solidFill>
                  <a:srgbClr val="000000"/>
                </a:solidFill>
                <a:latin typeface="Arial"/>
              </a:rPr>
              <a:t>Uboot: Under development</a:t>
            </a:r>
          </a:p>
          <a:p>
            <a:pPr lvl="1" defTabSz="914400">
              <a:defRPr/>
            </a:pPr>
            <a:r>
              <a:rPr lang="en-US" sz="2000" kern="0" dirty="0" smtClean="0">
                <a:solidFill>
                  <a:srgbClr val="000000"/>
                </a:solidFill>
                <a:latin typeface="Arial"/>
              </a:rPr>
              <a:t>Kernel: git://git.kernel.org/pub/scm/linux/kernel/git/torvalds/linux.git</a:t>
            </a:r>
          </a:p>
          <a:p>
            <a:pPr lvl="1" defTabSz="914400">
              <a:defRPr/>
            </a:pPr>
            <a:r>
              <a:rPr lang="en-US" sz="2000" kern="0" dirty="0" smtClean="0">
                <a:solidFill>
                  <a:srgbClr val="000000"/>
                </a:solidFill>
                <a:latin typeface="Arial"/>
              </a:rPr>
              <a:t>Yocto distribution: git://arago-project.org/git/projects/oe-layersetup.git </a:t>
            </a:r>
          </a:p>
          <a:p>
            <a:pPr defTabSz="914400">
              <a:defRPr/>
            </a:pPr>
            <a:endParaRPr lang="en-US" sz="2800" kern="0" dirty="0">
              <a:solidFill>
                <a:srgbClr val="000000"/>
              </a:solidFill>
              <a:latin typeface="Arial"/>
            </a:endParaRPr>
          </a:p>
        </p:txBody>
      </p:sp>
      <p:sp>
        <p:nvSpPr>
          <p:cNvPr id="4" name="Title 1"/>
          <p:cNvSpPr txBox="1">
            <a:spLocks/>
          </p:cNvSpPr>
          <p:nvPr/>
        </p:nvSpPr>
        <p:spPr>
          <a:xfrm>
            <a:off x="0" y="76200"/>
            <a:ext cx="9144000" cy="814388"/>
          </a:xfrm>
          <a:prstGeom prst="rect">
            <a:avLst/>
          </a:prstGeom>
        </p:spPr>
        <p:txBody>
          <a:bodyPr/>
          <a:lstStyle/>
          <a:p>
            <a:pPr algn="ctr" defTabSz="914400" eaLnBrk="0" fontAlgn="base" hangingPunct="0">
              <a:spcBef>
                <a:spcPct val="0"/>
              </a:spcBef>
              <a:spcAft>
                <a:spcPct val="0"/>
              </a:spcAft>
              <a:defRPr/>
            </a:pPr>
            <a:r>
              <a:rPr lang="en-US" sz="4000" b="1" kern="0" dirty="0" smtClean="0">
                <a:solidFill>
                  <a:srgbClr val="C00000"/>
                </a:solidFill>
                <a:latin typeface="Calibri"/>
              </a:rPr>
              <a:t>Keystone II Development </a:t>
            </a:r>
            <a:r>
              <a:rPr lang="en-US" sz="4000" b="1" kern="0" dirty="0">
                <a:solidFill>
                  <a:srgbClr val="C00000"/>
                </a:solidFill>
                <a:latin typeface="Calibri"/>
              </a:rPr>
              <a:t>Tool Availability</a:t>
            </a:r>
          </a:p>
        </p:txBody>
      </p:sp>
      <p:sp>
        <p:nvSpPr>
          <p:cNvPr id="5" name="TextBox 4"/>
          <p:cNvSpPr txBox="1"/>
          <p:nvPr/>
        </p:nvSpPr>
        <p:spPr>
          <a:xfrm>
            <a:off x="3505200" y="6438124"/>
            <a:ext cx="1967205"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rPr>
              <a:t>Internal Use Only</a:t>
            </a:r>
          </a:p>
        </p:txBody>
      </p:sp>
      <p:sp>
        <p:nvSpPr>
          <p:cNvPr id="7" name="Slide Number Placeholder 6"/>
          <p:cNvSpPr>
            <a:spLocks noGrp="1"/>
          </p:cNvSpPr>
          <p:nvPr>
            <p:ph type="sldNum" sz="quarter" idx="4"/>
          </p:nvPr>
        </p:nvSpPr>
        <p:spPr/>
        <p:txBody>
          <a:bodyPr/>
          <a:lstStyle/>
          <a:p>
            <a:fld id="{3144B24B-BAB1-431A-82C6-36E096187F50}" type="slidenum">
              <a:rPr lang="en-US" smtClean="0"/>
              <a:pPr/>
              <a:t>54</a:t>
            </a:fld>
            <a:endParaRPr lang="en-US"/>
          </a:p>
        </p:txBody>
      </p:sp>
    </p:spTree>
    <p:custDataLst>
      <p:tags r:id="rId1"/>
    </p:custDataLst>
    <p:extLst>
      <p:ext uri="{BB962C8B-B14F-4D97-AF65-F5344CB8AC3E}">
        <p14:creationId xmlns:p14="http://schemas.microsoft.com/office/powerpoint/2010/main" xmlns="" val="40752962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Product Folders</a:t>
            </a:r>
            <a:endParaRPr lang="en-US" dirty="0"/>
          </a:p>
        </p:txBody>
      </p:sp>
      <p:pic>
        <p:nvPicPr>
          <p:cNvPr id="4" name="Picture 3" descr="Product03docmenu.jpg"/>
          <p:cNvPicPr>
            <a:picLocks noChangeAspect="1"/>
          </p:cNvPicPr>
          <p:nvPr/>
        </p:nvPicPr>
        <p:blipFill rotWithShape="1">
          <a:blip r:embed="rId2" cstate="print"/>
          <a:srcRect r="9997" b="20633"/>
          <a:stretch/>
        </p:blipFill>
        <p:spPr>
          <a:xfrm>
            <a:off x="452180" y="753177"/>
            <a:ext cx="8229600" cy="5165385"/>
          </a:xfrm>
          <a:prstGeom prst="rect">
            <a:avLst/>
          </a:prstGeom>
        </p:spPr>
      </p:pic>
      <p:sp>
        <p:nvSpPr>
          <p:cNvPr id="6" name="Rectangle 5"/>
          <p:cNvSpPr/>
          <p:nvPr/>
        </p:nvSpPr>
        <p:spPr>
          <a:xfrm>
            <a:off x="1763256" y="5934456"/>
            <a:ext cx="5905796" cy="459100"/>
          </a:xfrm>
          <a:prstGeom prst="rect">
            <a:avLst/>
          </a:prstGeom>
        </p:spPr>
        <p:txBody>
          <a:bodyPr wrap="none">
            <a:spAutoFit/>
          </a:bodyPr>
          <a:lstStyle/>
          <a:p>
            <a:pPr>
              <a:lnSpc>
                <a:spcPct val="90000"/>
              </a:lnSpc>
            </a:pPr>
            <a:r>
              <a:rPr lang="en-US" sz="2600" dirty="0" smtClean="0">
                <a:hlinkClick r:id="rId3"/>
              </a:rPr>
              <a:t>http://www.ti.com/product/tms320c6678</a:t>
            </a:r>
            <a:endParaRPr lang="en-US" sz="2600" dirty="0" smtClean="0"/>
          </a:p>
        </p:txBody>
      </p:sp>
      <p:sp>
        <p:nvSpPr>
          <p:cNvPr id="5" name="Slide Number Placeholder 4"/>
          <p:cNvSpPr>
            <a:spLocks noGrp="1"/>
          </p:cNvSpPr>
          <p:nvPr>
            <p:ph type="sldNum" sz="quarter" idx="4"/>
          </p:nvPr>
        </p:nvSpPr>
        <p:spPr/>
        <p:txBody>
          <a:bodyPr/>
          <a:lstStyle/>
          <a:p>
            <a:fld id="{3144B24B-BAB1-431A-82C6-36E096187F50}" type="slidenum">
              <a:rPr lang="en-US" smtClean="0"/>
              <a:pPr/>
              <a:t>55</a:t>
            </a:fld>
            <a:endParaRPr lang="en-US"/>
          </a:p>
        </p:txBody>
      </p:sp>
    </p:spTree>
    <p:extLst>
      <p:ext uri="{BB962C8B-B14F-4D97-AF65-F5344CB8AC3E}">
        <p14:creationId xmlns:p14="http://schemas.microsoft.com/office/powerpoint/2010/main" xmlns="" val="23613386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Multicore Web</a:t>
            </a:r>
            <a:endParaRPr lang="en-US" dirty="0"/>
          </a:p>
        </p:txBody>
      </p:sp>
      <p:pic>
        <p:nvPicPr>
          <p:cNvPr id="5" name="Picture 4" descr="Screen Shot 2013-01-31 at 7.06.38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26485" y="843655"/>
            <a:ext cx="7042026" cy="5180077"/>
          </a:xfrm>
          <a:prstGeom prst="rect">
            <a:avLst/>
          </a:prstGeom>
        </p:spPr>
      </p:pic>
      <p:sp>
        <p:nvSpPr>
          <p:cNvPr id="7" name="Title 1"/>
          <p:cNvSpPr txBox="1">
            <a:spLocks/>
          </p:cNvSpPr>
          <p:nvPr/>
        </p:nvSpPr>
        <p:spPr bwMode="auto">
          <a:xfrm>
            <a:off x="0" y="5752460"/>
            <a:ext cx="330293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000" dirty="0" smtClean="0">
                <a:latin typeface="+mn-lt"/>
                <a:hlinkClick r:id="rId3"/>
              </a:rPr>
              <a:t>http://www.ti.com/multicore</a:t>
            </a:r>
            <a:r>
              <a:rPr lang="en-US" sz="2000" dirty="0" smtClean="0">
                <a:latin typeface="+mn-lt"/>
              </a:rPr>
              <a:t>  </a:t>
            </a:r>
            <a:endParaRPr lang="en-US" sz="2000" dirty="0">
              <a:latin typeface="+mn-lt"/>
            </a:endParaRPr>
          </a:p>
        </p:txBody>
      </p:sp>
      <p:sp>
        <p:nvSpPr>
          <p:cNvPr id="6" name="Slide Number Placeholder 5"/>
          <p:cNvSpPr>
            <a:spLocks noGrp="1"/>
          </p:cNvSpPr>
          <p:nvPr>
            <p:ph type="sldNum" sz="quarter" idx="4"/>
          </p:nvPr>
        </p:nvSpPr>
        <p:spPr/>
        <p:txBody>
          <a:bodyPr/>
          <a:lstStyle/>
          <a:p>
            <a:fld id="{3144B24B-BAB1-431A-82C6-36E096187F50}" type="slidenum">
              <a:rPr lang="en-US" smtClean="0"/>
              <a:pPr/>
              <a:t>56</a:t>
            </a:fld>
            <a:endParaRPr lang="en-US" dirty="0"/>
          </a:p>
        </p:txBody>
      </p:sp>
    </p:spTree>
    <p:extLst>
      <p:ext uri="{BB962C8B-B14F-4D97-AF65-F5344CB8AC3E}">
        <p14:creationId xmlns:p14="http://schemas.microsoft.com/office/powerpoint/2010/main" xmlns="" val="5649358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Collateral: EP Wiki</a:t>
            </a:r>
            <a:endParaRPr lang="en-US" dirty="0"/>
          </a:p>
        </p:txBody>
      </p:sp>
      <p:sp>
        <p:nvSpPr>
          <p:cNvPr id="5" name="Title 1"/>
          <p:cNvSpPr txBox="1">
            <a:spLocks/>
          </p:cNvSpPr>
          <p:nvPr/>
        </p:nvSpPr>
        <p:spPr bwMode="auto">
          <a:xfrm>
            <a:off x="2682645" y="623275"/>
            <a:ext cx="414269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http://processors.wiki.ti.com</a:t>
            </a:r>
            <a:r>
              <a:rPr lang="en-US" sz="2600" dirty="0" smtClean="0">
                <a:latin typeface="+mn-lt"/>
              </a:rPr>
              <a:t> </a:t>
            </a:r>
            <a:endParaRPr lang="en-US" sz="2600" dirty="0">
              <a:latin typeface="+mn-lt"/>
            </a:endParaRPr>
          </a:p>
        </p:txBody>
      </p:sp>
      <p:pic>
        <p:nvPicPr>
          <p:cNvPr id="61442" name="Picture 2"/>
          <p:cNvPicPr>
            <a:picLocks noChangeAspect="1" noChangeArrowheads="1"/>
          </p:cNvPicPr>
          <p:nvPr/>
        </p:nvPicPr>
        <p:blipFill>
          <a:blip r:embed="rId4"/>
          <a:srcRect/>
          <a:stretch>
            <a:fillRect/>
          </a:stretch>
        </p:blipFill>
        <p:spPr bwMode="auto">
          <a:xfrm>
            <a:off x="179374" y="1373619"/>
            <a:ext cx="8608250" cy="4509771"/>
          </a:xfrm>
          <a:prstGeom prst="rect">
            <a:avLst/>
          </a:prstGeom>
          <a:noFill/>
          <a:ln w="9525">
            <a:noFill/>
            <a:miter lim="800000"/>
            <a:headEnd/>
            <a:tailEnd/>
          </a:ln>
        </p:spPr>
      </p:pic>
      <p:sp>
        <p:nvSpPr>
          <p:cNvPr id="6" name="Slide Number Placeholder 5"/>
          <p:cNvSpPr>
            <a:spLocks noGrp="1"/>
          </p:cNvSpPr>
          <p:nvPr>
            <p:ph type="sldNum" sz="quarter" idx="4"/>
          </p:nvPr>
        </p:nvSpPr>
        <p:spPr/>
        <p:txBody>
          <a:bodyPr/>
          <a:lstStyle/>
          <a:p>
            <a:fld id="{3144B24B-BAB1-431A-82C6-36E096187F50}" type="slidenum">
              <a:rPr lang="en-US" smtClean="0"/>
              <a:pPr/>
              <a:t>57</a:t>
            </a:fld>
            <a:endParaRPr lang="en-US"/>
          </a:p>
        </p:txBody>
      </p:sp>
    </p:spTree>
    <p:extLst>
      <p:ext uri="{BB962C8B-B14F-4D97-AF65-F5344CB8AC3E}">
        <p14:creationId xmlns:p14="http://schemas.microsoft.com/office/powerpoint/2010/main" xmlns="" val="35865067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
            <a:ext cx="8229600" cy="762000"/>
          </a:xfrm>
        </p:spPr>
        <p:txBody>
          <a:bodyPr/>
          <a:lstStyle/>
          <a:p>
            <a:r>
              <a:rPr lang="en-US" dirty="0" smtClean="0"/>
              <a:t>Online Support: E2E Forum</a:t>
            </a:r>
            <a:endParaRPr lang="en-US" dirty="0"/>
          </a:p>
        </p:txBody>
      </p:sp>
      <p:pic>
        <p:nvPicPr>
          <p:cNvPr id="4" name="Picture 3" descr="Screen Shot 2013-01-31 at 7.03.45 PM.png"/>
          <p:cNvPicPr>
            <a:picLocks noChangeAspect="1"/>
          </p:cNvPicPr>
          <p:nvPr/>
        </p:nvPicPr>
        <p:blipFill>
          <a:blip r:embed="rId2">
            <a:extLst>
              <a:ext uri="{28A0092B-C50C-407E-A947-70E740481C1C}">
                <a14:useLocalDpi xmlns:a14="http://schemas.microsoft.com/office/drawing/2010/main" xmlns="" val="0"/>
              </a:ext>
            </a:extLst>
          </a:blip>
          <a:srcRect b="1157"/>
          <a:stretch>
            <a:fillRect/>
          </a:stretch>
        </p:blipFill>
        <p:spPr>
          <a:xfrm>
            <a:off x="1199203" y="1068167"/>
            <a:ext cx="6690901" cy="5215659"/>
          </a:xfrm>
          <a:prstGeom prst="rect">
            <a:avLst/>
          </a:prstGeom>
        </p:spPr>
      </p:pic>
      <p:sp>
        <p:nvSpPr>
          <p:cNvPr id="6" name="Title 1"/>
          <p:cNvSpPr txBox="1">
            <a:spLocks/>
          </p:cNvSpPr>
          <p:nvPr/>
        </p:nvSpPr>
        <p:spPr bwMode="auto">
          <a:xfrm>
            <a:off x="3212592" y="496485"/>
            <a:ext cx="2595282"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a:r>
              <a:rPr lang="en-US" sz="2600" dirty="0" smtClean="0">
                <a:latin typeface="+mn-lt"/>
                <a:hlinkClick r:id="rId3"/>
              </a:rPr>
              <a:t>http://e2e.ti.com</a:t>
            </a:r>
            <a:r>
              <a:rPr lang="en-US" sz="2600" dirty="0" smtClean="0">
                <a:latin typeface="+mn-lt"/>
              </a:rPr>
              <a:t>  </a:t>
            </a:r>
            <a:endParaRPr lang="en-US" sz="2600" dirty="0">
              <a:latin typeface="+mn-lt"/>
            </a:endParaRPr>
          </a:p>
        </p:txBody>
      </p:sp>
      <p:sp>
        <p:nvSpPr>
          <p:cNvPr id="5" name="Slide Number Placeholder 4"/>
          <p:cNvSpPr>
            <a:spLocks noGrp="1"/>
          </p:cNvSpPr>
          <p:nvPr>
            <p:ph type="sldNum" sz="quarter" idx="4"/>
          </p:nvPr>
        </p:nvSpPr>
        <p:spPr/>
        <p:txBody>
          <a:bodyPr/>
          <a:lstStyle/>
          <a:p>
            <a:fld id="{3144B24B-BAB1-431A-82C6-36E096187F50}" type="slidenum">
              <a:rPr lang="en-US" smtClean="0"/>
              <a:pPr/>
              <a:t>58</a:t>
            </a:fld>
            <a:endParaRPr lang="en-US"/>
          </a:p>
        </p:txBody>
      </p:sp>
    </p:spTree>
    <p:extLst>
      <p:ext uri="{BB962C8B-B14F-4D97-AF65-F5344CB8AC3E}">
        <p14:creationId xmlns:p14="http://schemas.microsoft.com/office/powerpoint/2010/main" xmlns="" val="1887521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p:txBody>
          <a:bodyPr/>
          <a:lstStyle/>
          <a:p>
            <a:r>
              <a:rPr lang="en-US" sz="4000" dirty="0" smtClean="0">
                <a:cs typeface="Arial"/>
              </a:rPr>
              <a:t>Software Development Ecosystem</a:t>
            </a:r>
            <a:endParaRPr lang="en-US" sz="4000" dirty="0"/>
          </a:p>
        </p:txBody>
      </p:sp>
      <p:grpSp>
        <p:nvGrpSpPr>
          <p:cNvPr id="43" name="Group 42"/>
          <p:cNvGrpSpPr/>
          <p:nvPr/>
        </p:nvGrpSpPr>
        <p:grpSpPr>
          <a:xfrm>
            <a:off x="316638" y="859310"/>
            <a:ext cx="8469807" cy="5439598"/>
            <a:chOff x="316638" y="1033046"/>
            <a:chExt cx="8469807" cy="5439598"/>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228373"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28374"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228375"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65"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sp>
          <p:nvSpPr>
            <p:cNvPr id="198739" name="TextBox 78"/>
            <p:cNvSpPr txBox="1">
              <a:spLocks noChangeArrowheads="1"/>
            </p:cNvSpPr>
            <p:nvPr/>
          </p:nvSpPr>
          <p:spPr bwMode="auto">
            <a:xfrm>
              <a:off x="4363017" y="1033046"/>
              <a:ext cx="4285362" cy="338554"/>
            </a:xfrm>
            <a:prstGeom prst="rect">
              <a:avLst/>
            </a:prstGeom>
            <a:noFill/>
            <a:ln w="9525">
              <a:noFill/>
              <a:miter lim="800000"/>
              <a:headEnd/>
              <a:tailEnd/>
            </a:ln>
          </p:spPr>
          <p:txBody>
            <a:bodyPr wrap="square" lIns="45720" rIns="45720">
              <a:spAutoFit/>
            </a:bodyPr>
            <a:lstStyle/>
            <a:p>
              <a:pPr algn="ctr" defTabSz="914400"/>
              <a:r>
                <a:rPr lang="en-US" sz="16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r>
                <a:rPr lang="en-US" sz="1400" b="1" dirty="0">
                  <a:solidFill>
                    <a:srgbClr val="000000"/>
                  </a:solidFill>
                  <a:latin typeface="Calibri"/>
                </a:rPr>
                <a:t>Standard Linux Development Tools</a:t>
              </a:r>
            </a:p>
            <a:p>
              <a:pPr algn="ctr" defTabSz="914400">
                <a:defRPr/>
              </a:pPr>
              <a:r>
                <a:rPr lang="en-US" sz="1400" b="1" dirty="0">
                  <a:solidFill>
                    <a:srgbClr val="000000"/>
                  </a:solidFill>
                  <a:latin typeface="Calibri"/>
                </a:rPr>
                <a:t>(host or target-based)</a:t>
              </a:r>
            </a:p>
          </p:txBody>
        </p:sp>
        <p:sp>
          <p:nvSpPr>
            <p:cNvPr id="35" name="Rounded Rectangle 34"/>
            <p:cNvSpPr/>
            <p:nvPr/>
          </p:nvSpPr>
          <p:spPr>
            <a:xfrm>
              <a:off x="11605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38" name="Rounded Rectangle 37"/>
            <p:cNvSpPr/>
            <p:nvPr/>
          </p:nvSpPr>
          <p:spPr>
            <a:xfrm>
              <a:off x="2149230" y="211015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gprof</a:t>
              </a:r>
            </a:p>
          </p:txBody>
        </p:sp>
        <p:sp>
          <p:nvSpPr>
            <p:cNvPr id="39" name="Rounded Rectangle 38"/>
            <p:cNvSpPr/>
            <p:nvPr/>
          </p:nvSpPr>
          <p:spPr>
            <a:xfrm>
              <a:off x="2151187" y="168616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oprofile</a:t>
              </a:r>
            </a:p>
          </p:txBody>
        </p:sp>
        <p:sp>
          <p:nvSpPr>
            <p:cNvPr id="42" name="Rounded Rectangle 41"/>
            <p:cNvSpPr/>
            <p:nvPr/>
          </p:nvSpPr>
          <p:spPr>
            <a:xfrm>
              <a:off x="1158709" y="210819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gcc</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46" name="AutoShape 14"/>
            <p:cNvSpPr>
              <a:spLocks noChangeArrowheads="1"/>
            </p:cNvSpPr>
            <p:nvPr/>
          </p:nvSpPr>
          <p:spPr bwMode="auto">
            <a:xfrm>
              <a:off x="43180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r>
                <a:rPr lang="en-US" sz="1600" b="1" dirty="0">
                  <a:solidFill>
                    <a:srgbClr val="000000"/>
                  </a:solidFill>
                  <a:latin typeface="Calibri"/>
                </a:rPr>
                <a:t>Instrumentation</a:t>
              </a:r>
              <a:br>
                <a:rPr lang="en-US" sz="1600" b="1" dirty="0">
                  <a:solidFill>
                    <a:srgbClr val="000000"/>
                  </a:solidFill>
                  <a:latin typeface="Calibri"/>
                </a:rPr>
              </a:br>
              <a:r>
                <a:rPr lang="en-US" sz="1600" b="1" dirty="0">
                  <a:solidFill>
                    <a:srgbClr val="000000"/>
                  </a:solidFill>
                  <a:latin typeface="Calibri"/>
                </a:rPr>
                <a:t>&amp; Trace</a:t>
              </a:r>
            </a:p>
          </p:txBody>
        </p:sp>
        <p:sp>
          <p:nvSpPr>
            <p:cNvPr id="47" name="AutoShape 14"/>
            <p:cNvSpPr>
              <a:spLocks noChangeArrowheads="1"/>
            </p:cNvSpPr>
            <p:nvPr/>
          </p:nvSpPr>
          <p:spPr bwMode="auto">
            <a:xfrm>
              <a:off x="6557577" y="4351215"/>
              <a:ext cx="2148840" cy="76200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marL="171450" indent="-171450" algn="ctr" defTabSz="914400">
                <a:defRPr/>
              </a:pPr>
              <a:r>
                <a:rPr lang="en-US" sz="1600" b="1" dirty="0">
                  <a:solidFill>
                    <a:srgbClr val="000000"/>
                  </a:solidFill>
                  <a:latin typeface="Calibri"/>
                </a:rPr>
                <a:t>Fault Management</a:t>
              </a:r>
            </a:p>
            <a:p>
              <a:pPr marL="171450" indent="-171450" algn="ctr" defTabSz="914400">
                <a:defRPr/>
              </a:pPr>
              <a:r>
                <a:rPr lang="en-US" sz="1600" b="1" dirty="0">
                  <a:solidFill>
                    <a:srgbClr val="000000"/>
                  </a:solidFill>
                  <a:latin typeface="Calibri"/>
                </a:rPr>
                <a:t>Library</a:t>
              </a:r>
            </a:p>
          </p:txBody>
        </p:sp>
        <p:sp>
          <p:nvSpPr>
            <p:cNvPr id="49" name="AutoShape 14"/>
            <p:cNvSpPr>
              <a:spLocks noChangeArrowheads="1"/>
            </p:cNvSpPr>
            <p:nvPr/>
          </p:nvSpPr>
          <p:spPr bwMode="auto">
            <a:xfrm>
              <a:off x="5591277" y="1408924"/>
              <a:ext cx="1828800" cy="475488"/>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45720" rIns="45720" anchor="ctr" anchorCtr="0"/>
            <a:lstStyle/>
            <a:p>
              <a:pPr algn="ctr" defTabSz="914400">
                <a:defRPr/>
              </a:pPr>
              <a:r>
                <a:rPr lang="en-US" sz="1600" b="1" dirty="0">
                  <a:solidFill>
                    <a:srgbClr val="000000"/>
                  </a:solidFill>
                  <a:latin typeface="Calibri"/>
                </a:rPr>
                <a:t>Out-of-Box</a:t>
              </a:r>
            </a:p>
            <a:p>
              <a:pPr algn="ctr" defTabSz="914400">
                <a:defRPr/>
              </a:pPr>
              <a:r>
                <a:rPr lang="en-US" sz="1600" b="1" dirty="0">
                  <a:solidFill>
                    <a:srgbClr val="000000"/>
                  </a:solidFill>
                  <a:latin typeface="Calibri"/>
                </a:rPr>
                <a:t>Demonstrations</a:t>
              </a:r>
            </a:p>
          </p:txBody>
        </p:sp>
        <p:sp>
          <p:nvSpPr>
            <p:cNvPr id="50" name="AutoShape 14"/>
            <p:cNvSpPr>
              <a:spLocks noChangeArrowheads="1"/>
            </p:cNvSpPr>
            <p:nvPr/>
          </p:nvSpPr>
          <p:spPr bwMode="auto">
            <a:xfrm>
              <a:off x="5591277" y="1954723"/>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endParaRPr lang="en-US" sz="1200" b="1" dirty="0">
                <a:solidFill>
                  <a:srgbClr val="000000"/>
                </a:solidFill>
                <a:latin typeface="Calibri"/>
              </a:endParaRPr>
            </a:p>
            <a:p>
              <a:pPr algn="ctr" defTabSz="914400">
                <a:defRPr/>
              </a:pPr>
              <a:r>
                <a:rPr lang="en-US" sz="1600" b="1" dirty="0">
                  <a:solidFill>
                    <a:srgbClr val="000000"/>
                  </a:solidFill>
                  <a:latin typeface="Calibri"/>
                </a:rPr>
                <a:t>Optimized Libraries</a:t>
              </a:r>
            </a:p>
          </p:txBody>
        </p:sp>
        <p:sp>
          <p:nvSpPr>
            <p:cNvPr id="52" name="AutoShape 52"/>
            <p:cNvSpPr>
              <a:spLocks noChangeArrowheads="1"/>
            </p:cNvSpPr>
            <p:nvPr/>
          </p:nvSpPr>
          <p:spPr bwMode="auto">
            <a:xfrm>
              <a:off x="4318077" y="5181600"/>
              <a:ext cx="4388340" cy="304800"/>
            </a:xfrm>
            <a:prstGeom prst="roundRect">
              <a:avLst>
                <a:gd name="adj" fmla="val 16667"/>
              </a:avLst>
            </a:prstGeom>
            <a:solidFill>
              <a:schemeClr val="accent2">
                <a:lumMod val="40000"/>
                <a:lumOff val="60000"/>
              </a:schemeClr>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45720" tIns="45720" rIns="45720" bIns="45720" anchor="ctr"/>
            <a:lstStyle/>
            <a:p>
              <a:pPr marL="88900" indent="-88900" algn="ctr" defTabSz="914400">
                <a:defRPr/>
              </a:pPr>
              <a:r>
                <a:rPr lang="en-US" sz="1600" b="1" kern="0" dirty="0">
                  <a:solidFill>
                    <a:srgbClr val="000000"/>
                  </a:solidFill>
                  <a:latin typeface="Calibri"/>
                  <a:cs typeface="Arial" pitchFamily="34" charset="0"/>
                </a:rPr>
                <a:t>Drivers and Platform Software</a:t>
              </a:r>
            </a:p>
          </p:txBody>
        </p:sp>
        <p:sp>
          <p:nvSpPr>
            <p:cNvPr id="53" name="AutoShape 14"/>
            <p:cNvSpPr>
              <a:spLocks noChangeArrowheads="1"/>
            </p:cNvSpPr>
            <p:nvPr/>
          </p:nvSpPr>
          <p:spPr bwMode="auto">
            <a:xfrm>
              <a:off x="4316127" y="1388941"/>
              <a:ext cx="1188720" cy="288607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endParaRPr lang="en-US" sz="1400" b="1" dirty="0">
                <a:solidFill>
                  <a:srgbClr val="000000"/>
                </a:solidFill>
                <a:latin typeface="Calibri"/>
              </a:endParaRPr>
            </a:p>
            <a:p>
              <a:pPr algn="ctr" defTabSz="914400">
                <a:defRPr/>
              </a:pPr>
              <a:r>
                <a:rPr lang="en-US" sz="1600" b="1" dirty="0">
                  <a:solidFill>
                    <a:srgbClr val="000000"/>
                  </a:solidFill>
                  <a:latin typeface="Calibri"/>
                </a:rPr>
                <a:t>SMP Linux</a:t>
              </a:r>
              <a:br>
                <a:rPr lang="en-US" sz="1600" b="1" dirty="0">
                  <a:solidFill>
                    <a:srgbClr val="000000"/>
                  </a:solidFill>
                  <a:latin typeface="Calibri"/>
                </a:rPr>
              </a:br>
              <a:r>
                <a:rPr lang="en-US" sz="1600" b="1" dirty="0">
                  <a:solidFill>
                    <a:srgbClr val="000000"/>
                  </a:solidFill>
                  <a:latin typeface="Calibri"/>
                </a:rPr>
                <a:t>(ARM)</a:t>
              </a:r>
            </a:p>
          </p:txBody>
        </p:sp>
        <p:sp>
          <p:nvSpPr>
            <p:cNvPr id="54" name="AutoShape 14"/>
            <p:cNvSpPr>
              <a:spLocks noChangeArrowheads="1"/>
            </p:cNvSpPr>
            <p:nvPr/>
          </p:nvSpPr>
          <p:spPr bwMode="auto">
            <a:xfrm>
              <a:off x="7516237" y="1388758"/>
              <a:ext cx="1188720" cy="2889504"/>
            </a:xfrm>
            <a:prstGeom prst="roundRect">
              <a:avLst>
                <a:gd name="adj" fmla="val 16667"/>
              </a:avLst>
            </a:prstGeom>
            <a:solidFill>
              <a:srgbClr val="FFF0BC"/>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rIns="45720"/>
            <a:lstStyle/>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endParaRPr lang="en-US" sz="1000" b="1" dirty="0">
                <a:solidFill>
                  <a:srgbClr val="000000"/>
                </a:solidFill>
                <a:latin typeface="Calibri"/>
              </a:endParaRPr>
            </a:p>
            <a:p>
              <a:pPr algn="ctr" defTabSz="914400">
                <a:defRPr/>
              </a:pPr>
              <a:r>
                <a:rPr lang="en-US" sz="1600" b="1" dirty="0">
                  <a:solidFill>
                    <a:srgbClr val="000000"/>
                  </a:solidFill>
                  <a:latin typeface="Calibri"/>
                </a:rPr>
                <a:t>SYS/BIOS</a:t>
              </a:r>
            </a:p>
            <a:p>
              <a:pPr algn="ctr" defTabSz="914400">
                <a:defRPr/>
              </a:pPr>
              <a:r>
                <a:rPr lang="en-US" sz="1600" b="1" dirty="0">
                  <a:solidFill>
                    <a:srgbClr val="000000"/>
                  </a:solidFill>
                  <a:latin typeface="Calibri"/>
                </a:rPr>
                <a:t>(DSP)</a:t>
              </a:r>
            </a:p>
            <a:p>
              <a:pPr algn="ctr" defTabSz="914400">
                <a:defRPr/>
              </a:pPr>
              <a:endParaRPr lang="en-US" sz="1000" b="1" dirty="0">
                <a:solidFill>
                  <a:srgbClr val="000000"/>
                </a:solidFill>
                <a:latin typeface="Calibri"/>
              </a:endParaRPr>
            </a:p>
            <a:p>
              <a:pPr defTabSz="914400">
                <a:defRPr/>
              </a:pPr>
              <a:endParaRPr lang="en-US" sz="1000" b="1" dirty="0">
                <a:solidFill>
                  <a:srgbClr val="000000"/>
                </a:solidFill>
                <a:latin typeface="Calibri"/>
              </a:endParaRPr>
            </a:p>
          </p:txBody>
        </p:sp>
        <p:sp>
          <p:nvSpPr>
            <p:cNvPr id="55" name="AutoShape 14"/>
            <p:cNvSpPr>
              <a:spLocks noChangeArrowheads="1"/>
            </p:cNvSpPr>
            <p:nvPr/>
          </p:nvSpPr>
          <p:spPr bwMode="auto">
            <a:xfrm>
              <a:off x="5593947" y="2718239"/>
              <a:ext cx="1828800" cy="693615"/>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Multicore</a:t>
              </a:r>
            </a:p>
            <a:p>
              <a:pPr algn="ctr" defTabSz="914400">
                <a:defRPr/>
              </a:pPr>
              <a:r>
                <a:rPr lang="en-US" sz="1600" b="1" dirty="0">
                  <a:solidFill>
                    <a:srgbClr val="000000"/>
                  </a:solidFill>
                  <a:latin typeface="Calibri"/>
                </a:rPr>
                <a:t>Programming</a:t>
              </a:r>
              <a:r>
                <a:rPr lang="en-US" sz="1000" b="1" dirty="0">
                  <a:solidFill>
                    <a:srgbClr val="000000"/>
                  </a:solidFill>
                  <a:latin typeface="Calibri"/>
                </a:rPr>
                <a:t> </a:t>
              </a:r>
              <a:r>
                <a:rPr lang="en-US" sz="1600" b="1" dirty="0">
                  <a:solidFill>
                    <a:srgbClr val="000000"/>
                  </a:solidFill>
                  <a:latin typeface="Calibri"/>
                </a:rPr>
                <a:t>Models</a:t>
              </a:r>
            </a:p>
          </p:txBody>
        </p:sp>
        <p:sp>
          <p:nvSpPr>
            <p:cNvPr id="56" name="AutoShape 14"/>
            <p:cNvSpPr>
              <a:spLocks noChangeArrowheads="1"/>
            </p:cNvSpPr>
            <p:nvPr/>
          </p:nvSpPr>
          <p:spPr bwMode="auto">
            <a:xfrm>
              <a:off x="5591277" y="3482527"/>
              <a:ext cx="1828800" cy="777630"/>
            </a:xfrm>
            <a:prstGeom prst="roundRect">
              <a:avLst>
                <a:gd name="adj" fmla="val 16667"/>
              </a:avLst>
            </a:prstGeom>
            <a:solidFill>
              <a:srgbClr val="D2EBBF"/>
            </a:solidFill>
            <a:ln>
              <a:solidFill>
                <a:schemeClr val="tx1"/>
              </a:solid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none" lIns="45720" tIns="0" rIns="45720"/>
            <a:lstStyle/>
            <a:p>
              <a:pPr algn="ctr" defTabSz="914400">
                <a:defRPr/>
              </a:pPr>
              <a:r>
                <a:rPr lang="en-US" sz="1600" b="1" dirty="0">
                  <a:solidFill>
                    <a:srgbClr val="000000"/>
                  </a:solidFill>
                  <a:latin typeface="Calibri"/>
                </a:rPr>
                <a:t>Network &amp;</a:t>
              </a:r>
              <a:br>
                <a:rPr lang="en-US" sz="1600" b="1" dirty="0">
                  <a:solidFill>
                    <a:srgbClr val="000000"/>
                  </a:solidFill>
                  <a:latin typeface="Calibri"/>
                </a:rPr>
              </a:br>
              <a:r>
                <a:rPr lang="en-US" sz="1600" b="1" dirty="0">
                  <a:solidFill>
                    <a:srgbClr val="000000"/>
                  </a:solidFill>
                  <a:latin typeface="Calibri"/>
                </a:rPr>
                <a:t>Communication</a:t>
              </a:r>
              <a:br>
                <a:rPr lang="en-US" sz="1600" b="1" dirty="0">
                  <a:solidFill>
                    <a:srgbClr val="000000"/>
                  </a:solidFill>
                  <a:latin typeface="Calibri"/>
                </a:rPr>
              </a:br>
              <a:r>
                <a:rPr lang="en-US" sz="1600" b="1" dirty="0">
                  <a:solidFill>
                    <a:srgbClr val="000000"/>
                  </a:solidFill>
                  <a:latin typeface="Calibri"/>
                </a:rPr>
                <a:t>Services</a:t>
              </a:r>
            </a:p>
          </p:txBody>
        </p:sp>
      </p:grpSp>
      <p:sp>
        <p:nvSpPr>
          <p:cNvPr id="57" name="Slide Number Placeholder 56"/>
          <p:cNvSpPr>
            <a:spLocks noGrp="1"/>
          </p:cNvSpPr>
          <p:nvPr>
            <p:ph type="sldNum" sz="quarter" idx="4"/>
          </p:nvPr>
        </p:nvSpPr>
        <p:spPr/>
        <p:txBody>
          <a:bodyPr/>
          <a:lstStyle/>
          <a:p>
            <a:fld id="{3144B24B-BAB1-431A-82C6-36E096187F50}" type="slidenum">
              <a:rPr lang="en-US" smtClean="0"/>
              <a:pPr/>
              <a:t>59</a:t>
            </a:fld>
            <a:endParaRPr lang="en-US"/>
          </a:p>
        </p:txBody>
      </p:sp>
    </p:spTree>
    <p:extLst>
      <p:ext uri="{BB962C8B-B14F-4D97-AF65-F5344CB8AC3E}">
        <p14:creationId xmlns:p14="http://schemas.microsoft.com/office/powerpoint/2010/main" xmlns="" val="2702801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Code Composer Studio (CCS) Overview</a:t>
            </a:r>
            <a:endParaRPr lang="en-US" sz="3600" dirty="0"/>
          </a:p>
        </p:txBody>
      </p:sp>
      <p:sp>
        <p:nvSpPr>
          <p:cNvPr id="5" name="Content Placeholder 4"/>
          <p:cNvSpPr>
            <a:spLocks noGrp="1"/>
          </p:cNvSpPr>
          <p:nvPr>
            <p:ph idx="1"/>
          </p:nvPr>
        </p:nvSpPr>
        <p:spPr/>
        <p:txBody>
          <a:bodyPr>
            <a:normAutofit fontScale="92500" lnSpcReduction="20000"/>
          </a:bodyPr>
          <a:lstStyle/>
          <a:p>
            <a:r>
              <a:rPr lang="en-US" sz="2400" dirty="0" smtClean="0"/>
              <a:t>Code Composer Studio (CCS) is an Eclipse-based IDE that supports application development on multiple cores/devices:</a:t>
            </a:r>
          </a:p>
          <a:p>
            <a:pPr lvl="1"/>
            <a:r>
              <a:rPr lang="en-US" sz="2000" dirty="0" smtClean="0"/>
              <a:t>GUI interface for SYS/BIOS, project-based system to build drivers and utilities for developer’s target platform.</a:t>
            </a:r>
          </a:p>
          <a:p>
            <a:pPr lvl="1"/>
            <a:r>
              <a:rPr lang="en-US" sz="2000" dirty="0" smtClean="0"/>
              <a:t>Multiple perspectives (default and custom)</a:t>
            </a:r>
          </a:p>
          <a:p>
            <a:pPr lvl="1"/>
            <a:r>
              <a:rPr lang="en-US" sz="2000" dirty="0" smtClean="0"/>
              <a:t>Advance debugging, monitoring, and profiling </a:t>
            </a:r>
          </a:p>
          <a:p>
            <a:pPr lvl="1"/>
            <a:r>
              <a:rPr lang="en-US" sz="2000" dirty="0" smtClean="0"/>
              <a:t>Multiple configurations allow a single executable or multiple executables to be generated for the same project.</a:t>
            </a:r>
          </a:p>
          <a:p>
            <a:r>
              <a:rPr lang="en-US" sz="2400" dirty="0" smtClean="0"/>
              <a:t>Editor</a:t>
            </a:r>
          </a:p>
          <a:p>
            <a:r>
              <a:rPr lang="en-US" sz="2400" dirty="0" smtClean="0"/>
              <a:t>Integrated compiler tools</a:t>
            </a:r>
            <a:endParaRPr lang="en-US" sz="2000" dirty="0" smtClean="0"/>
          </a:p>
          <a:p>
            <a:pPr lvl="1"/>
            <a:r>
              <a:rPr lang="en-US" sz="2000" dirty="0" smtClean="0"/>
              <a:t>Support for OpenMP </a:t>
            </a:r>
          </a:p>
          <a:p>
            <a:r>
              <a:rPr lang="en-US" sz="2400" dirty="0" smtClean="0"/>
              <a:t>Simulator</a:t>
            </a:r>
          </a:p>
          <a:p>
            <a:r>
              <a:rPr lang="en-US" sz="2400" dirty="0" smtClean="0"/>
              <a:t>Debug/Emulation</a:t>
            </a:r>
          </a:p>
          <a:p>
            <a:r>
              <a:rPr lang="en-US" sz="2400" dirty="0" smtClean="0"/>
              <a:t>Remote Debug</a:t>
            </a:r>
          </a:p>
          <a:p>
            <a:r>
              <a:rPr lang="en-US" sz="2400" dirty="0" smtClean="0"/>
              <a:t>Instrumentation</a:t>
            </a:r>
          </a:p>
          <a:p>
            <a:r>
              <a:rPr lang="en-US" sz="2400" dirty="0" smtClean="0"/>
              <a:t>Visualization</a:t>
            </a:r>
          </a:p>
        </p:txBody>
      </p:sp>
      <p:sp>
        <p:nvSpPr>
          <p:cNvPr id="6" name="Slide Number Placeholder 5"/>
          <p:cNvSpPr>
            <a:spLocks noGrp="1"/>
          </p:cNvSpPr>
          <p:nvPr>
            <p:ph type="sldNum" sz="quarter" idx="4"/>
          </p:nvPr>
        </p:nvSpPr>
        <p:spPr/>
        <p:txBody>
          <a:bodyPr/>
          <a:lstStyle/>
          <a:p>
            <a:fld id="{3144B24B-BAB1-431A-82C6-36E096187F50}" type="slidenum">
              <a:rPr lang="en-US" smtClean="0"/>
              <a:pPr/>
              <a:t>6</a:t>
            </a:fld>
            <a:endParaRPr lang="en-US"/>
          </a:p>
        </p:txBody>
      </p:sp>
    </p:spTree>
    <p:extLst>
      <p:ext uri="{BB962C8B-B14F-4D97-AF65-F5344CB8AC3E}">
        <p14:creationId xmlns:p14="http://schemas.microsoft.com/office/powerpoint/2010/main" xmlns="" val="27493865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5"/>
          <p:cNvSpPr>
            <a:spLocks noGrp="1"/>
          </p:cNvSpPr>
          <p:nvPr>
            <p:ph sz="half" idx="1"/>
          </p:nvPr>
        </p:nvSpPr>
        <p:spPr/>
        <p:txBody>
          <a:bodyPr/>
          <a:lstStyle/>
          <a:p>
            <a:r>
              <a:rPr lang="en-US" sz="2200" dirty="0" smtClean="0"/>
              <a:t>Faster time to market for end-customer products </a:t>
            </a:r>
          </a:p>
          <a:p>
            <a:r>
              <a:rPr lang="en-US" sz="2200" dirty="0" smtClean="0"/>
              <a:t>Stable foundation of optimized software components </a:t>
            </a:r>
          </a:p>
          <a:p>
            <a:r>
              <a:rPr lang="en-US" sz="2200" dirty="0" smtClean="0"/>
              <a:t>Multicore programming methodologies</a:t>
            </a:r>
          </a:p>
          <a:p>
            <a:r>
              <a:rPr lang="en-US" sz="2200" dirty="0" smtClean="0"/>
              <a:t>Free, full source code</a:t>
            </a:r>
          </a:p>
          <a:p>
            <a:r>
              <a:rPr lang="en-US" sz="2200" dirty="0" smtClean="0"/>
              <a:t>Easy-to-use, hardened API</a:t>
            </a:r>
          </a:p>
          <a:p>
            <a:r>
              <a:rPr lang="en-US" sz="2200" dirty="0" smtClean="0"/>
              <a:t>Modular software architecture to simplify migration to future SOC</a:t>
            </a:r>
          </a:p>
        </p:txBody>
      </p:sp>
      <p:sp>
        <p:nvSpPr>
          <p:cNvPr id="31747" name="Content Placeholder 6"/>
          <p:cNvSpPr>
            <a:spLocks noGrp="1"/>
          </p:cNvSpPr>
          <p:nvPr>
            <p:ph sz="half" idx="2"/>
          </p:nvPr>
        </p:nvSpPr>
        <p:spPr/>
        <p:txBody>
          <a:bodyPr/>
          <a:lstStyle/>
          <a:p>
            <a:r>
              <a:rPr lang="en-US" sz="2200" dirty="0" smtClean="0"/>
              <a:t>Built-in demonstrations showcasing SoC strengths and multicore software framework</a:t>
            </a:r>
          </a:p>
          <a:p>
            <a:r>
              <a:rPr lang="en-US" sz="2200" dirty="0" smtClean="0"/>
              <a:t>Positive customer out-of-box experience</a:t>
            </a:r>
          </a:p>
          <a:p>
            <a:r>
              <a:rPr lang="en-US" sz="2200" dirty="0" smtClean="0"/>
              <a:t>Software ecosystem with third-party tools</a:t>
            </a:r>
          </a:p>
          <a:p>
            <a:r>
              <a:rPr lang="en-US" sz="2200" dirty="0" smtClean="0"/>
              <a:t>Documentation: Online wiki</a:t>
            </a:r>
          </a:p>
          <a:p>
            <a:r>
              <a:rPr lang="en-US" sz="2200" dirty="0" smtClean="0"/>
              <a:t>Support: E2E forum</a:t>
            </a:r>
          </a:p>
        </p:txBody>
      </p:sp>
      <p:sp>
        <p:nvSpPr>
          <p:cNvPr id="5" name="Title 1"/>
          <p:cNvSpPr txBox="1">
            <a:spLocks/>
          </p:cNvSpPr>
          <p:nvPr/>
        </p:nvSpPr>
        <p:spPr>
          <a:xfrm>
            <a:off x="152400" y="76200"/>
            <a:ext cx="8839200" cy="814388"/>
          </a:xfrm>
          <a:prstGeom prst="rect">
            <a:avLst/>
          </a:prstGeom>
        </p:spPr>
        <p:txBody>
          <a:bodyPr/>
          <a:lstStyle/>
          <a:p>
            <a:pPr algn="ctr" defTabSz="914400" eaLnBrk="0" fontAlgn="base" hangingPunct="0">
              <a:spcBef>
                <a:spcPct val="0"/>
              </a:spcBef>
              <a:spcAft>
                <a:spcPct val="0"/>
              </a:spcAft>
              <a:defRPr/>
            </a:pPr>
            <a:r>
              <a:rPr lang="en-US" sz="4000" b="1" kern="0" dirty="0">
                <a:solidFill>
                  <a:srgbClr val="C00000"/>
                </a:solidFill>
                <a:latin typeface="Calibri"/>
              </a:rPr>
              <a:t>Summary</a:t>
            </a:r>
          </a:p>
        </p:txBody>
      </p:sp>
      <p:sp>
        <p:nvSpPr>
          <p:cNvPr id="6" name="Slide Number Placeholder 5"/>
          <p:cNvSpPr>
            <a:spLocks noGrp="1"/>
          </p:cNvSpPr>
          <p:nvPr>
            <p:ph type="sldNum" sz="quarter" idx="4"/>
          </p:nvPr>
        </p:nvSpPr>
        <p:spPr/>
        <p:txBody>
          <a:bodyPr/>
          <a:lstStyle/>
          <a:p>
            <a:fld id="{3144B24B-BAB1-431A-82C6-36E096187F50}" type="slidenum">
              <a:rPr lang="en-US" smtClean="0"/>
              <a:pPr/>
              <a:t>60</a:t>
            </a:fld>
            <a:endParaRPr lang="en-US"/>
          </a:p>
        </p:txBody>
      </p:sp>
    </p:spTree>
    <p:custDataLst>
      <p:tags r:id="rId1"/>
    </p:custDataLst>
    <p:extLst>
      <p:ext uri="{BB962C8B-B14F-4D97-AF65-F5344CB8AC3E}">
        <p14:creationId xmlns:p14="http://schemas.microsoft.com/office/powerpoint/2010/main" xmlns="" val="19100360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For More Information</a:t>
            </a:r>
            <a:endParaRPr lang="en-US" sz="4000" dirty="0"/>
          </a:p>
        </p:txBody>
      </p:sp>
      <p:sp>
        <p:nvSpPr>
          <p:cNvPr id="3" name="Content Placeholder 2"/>
          <p:cNvSpPr>
            <a:spLocks noGrp="1"/>
          </p:cNvSpPr>
          <p:nvPr>
            <p:ph idx="1"/>
          </p:nvPr>
        </p:nvSpPr>
        <p:spPr/>
        <p:txBody>
          <a:bodyPr/>
          <a:lstStyle/>
          <a:p>
            <a:r>
              <a:rPr lang="en-US" sz="2800" dirty="0" smtClean="0"/>
              <a:t>Software downloads and device-specific Data Manuals for the KeyStone II SoCs can be found at </a:t>
            </a:r>
            <a:r>
              <a:rPr lang="en-US" sz="2800" dirty="0" smtClean="0">
                <a:hlinkClick r:id="rId2"/>
              </a:rPr>
              <a:t>TI.com/multicore</a:t>
            </a:r>
            <a:r>
              <a:rPr lang="en-US" sz="2800" dirty="0" smtClean="0"/>
              <a:t>.</a:t>
            </a:r>
          </a:p>
          <a:p>
            <a:r>
              <a:rPr lang="en-US" sz="2800" dirty="0" smtClean="0"/>
              <a:t>For articles related to multicore software and tools, refer to the </a:t>
            </a:r>
            <a:r>
              <a:rPr lang="en-US" sz="2800" dirty="0" smtClean="0">
                <a:hlinkClick r:id="rId3"/>
              </a:rPr>
              <a:t>Embedded Processors Wiki for the KeyStone Device Architecture</a:t>
            </a:r>
            <a:r>
              <a:rPr lang="en-US" sz="2800" dirty="0" smtClean="0"/>
              <a:t>.</a:t>
            </a:r>
          </a:p>
          <a:p>
            <a:r>
              <a:rPr lang="en-US" sz="2800" dirty="0" smtClean="0"/>
              <a:t>View the complete </a:t>
            </a:r>
            <a:r>
              <a:rPr lang="en-US" sz="2800" dirty="0" smtClean="0">
                <a:hlinkClick r:id="rId4"/>
              </a:rPr>
              <a:t>C66x Multicore SOC Online Training for KeyStone Devices</a:t>
            </a:r>
            <a:endParaRPr lang="en-US" sz="2800" dirty="0" smtClean="0"/>
          </a:p>
          <a:p>
            <a:r>
              <a:rPr lang="en-US" sz="2800" dirty="0" smtClean="0"/>
              <a:t>For questions regarding topics covered in this training, visit the support forums at the</a:t>
            </a:r>
            <a:br>
              <a:rPr lang="en-US" sz="2800" dirty="0" smtClean="0"/>
            </a:br>
            <a:r>
              <a:rPr lang="en-US" sz="2800" dirty="0" smtClean="0">
                <a:hlinkClick r:id="rId5"/>
              </a:rPr>
              <a:t>TI E2E Community</a:t>
            </a:r>
            <a:r>
              <a:rPr lang="en-US" sz="2800" dirty="0" smtClean="0"/>
              <a:t> website.</a:t>
            </a:r>
          </a:p>
        </p:txBody>
      </p:sp>
      <p:sp>
        <p:nvSpPr>
          <p:cNvPr id="4" name="Slide Number Placeholder 3"/>
          <p:cNvSpPr>
            <a:spLocks noGrp="1"/>
          </p:cNvSpPr>
          <p:nvPr>
            <p:ph type="sldNum" sz="quarter" idx="4"/>
          </p:nvPr>
        </p:nvSpPr>
        <p:spPr/>
        <p:txBody>
          <a:bodyPr/>
          <a:lstStyle/>
          <a:p>
            <a:fld id="{3144B24B-BAB1-431A-82C6-36E096187F50}" type="slidenum">
              <a:rPr lang="en-US" smtClean="0"/>
              <a:pPr/>
              <a:t>61</a:t>
            </a:fld>
            <a:endParaRPr lang="en-US"/>
          </a:p>
        </p:txBody>
      </p:sp>
    </p:spTree>
    <p:extLst>
      <p:ext uri="{BB962C8B-B14F-4D97-AF65-F5344CB8AC3E}">
        <p14:creationId xmlns:p14="http://schemas.microsoft.com/office/powerpoint/2010/main" xmlns="" val="1759977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304800" y="76200"/>
            <a:ext cx="8534400" cy="762000"/>
          </a:xfrm>
        </p:spPr>
        <p:txBody>
          <a:bodyPr/>
          <a:lstStyle/>
          <a:p>
            <a:r>
              <a:rPr lang="en-US" dirty="0" smtClean="0"/>
              <a:t>Third-Party CCS Plug-Ins</a:t>
            </a:r>
            <a:endParaRPr lang="en-US" b="0" dirty="0"/>
          </a:p>
        </p:txBody>
      </p:sp>
      <p:grpSp>
        <p:nvGrpSpPr>
          <p:cNvPr id="24" name="Group 23"/>
          <p:cNvGrpSpPr/>
          <p:nvPr/>
        </p:nvGrpSpPr>
        <p:grpSpPr>
          <a:xfrm>
            <a:off x="316638" y="898518"/>
            <a:ext cx="8469807" cy="5436966"/>
            <a:chOff x="316638" y="1035678"/>
            <a:chExt cx="8469807" cy="5436966"/>
          </a:xfrm>
        </p:grpSpPr>
        <p:sp>
          <p:nvSpPr>
            <p:cNvPr id="66" name="Rounded Rectangle 65"/>
            <p:cNvSpPr/>
            <p:nvPr/>
          </p:nvSpPr>
          <p:spPr bwMode="auto">
            <a:xfrm>
              <a:off x="4241877" y="1035678"/>
              <a:ext cx="4544568" cy="4572000"/>
            </a:xfrm>
            <a:prstGeom prst="roundRect">
              <a:avLst>
                <a:gd name="adj" fmla="val 2624"/>
              </a:avLst>
            </a:prstGeom>
            <a:solidFill>
              <a:srgbClr val="A0D7DE"/>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rgbClr val="FFFF00"/>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67000" y="3886200"/>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600" b="1" dirty="0">
                  <a:solidFill>
                    <a:srgbClr val="000000"/>
                  </a:solidFill>
                  <a:latin typeface="Calibri"/>
                </a:rPr>
                <a:t>Third Party</a:t>
              </a:r>
            </a:p>
            <a:p>
              <a:pPr algn="ctr" defTabSz="914400">
                <a:lnSpc>
                  <a:spcPct val="85000"/>
                </a:lnSpc>
              </a:pPr>
              <a:r>
                <a:rPr lang="en-US" sz="16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33"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grpSp>
      <p:sp>
        <p:nvSpPr>
          <p:cNvPr id="25" name="Slide Number Placeholder 24"/>
          <p:cNvSpPr>
            <a:spLocks noGrp="1"/>
          </p:cNvSpPr>
          <p:nvPr>
            <p:ph type="sldNum" sz="quarter" idx="4"/>
          </p:nvPr>
        </p:nvSpPr>
        <p:spPr/>
        <p:txBody>
          <a:bodyPr/>
          <a:lstStyle/>
          <a:p>
            <a:fld id="{3144B24B-BAB1-431A-82C6-36E096187F50}" type="slidenum">
              <a:rPr lang="en-US" smtClean="0"/>
              <a:pPr/>
              <a:t>7</a:t>
            </a:fld>
            <a:endParaRPr lang="en-US"/>
          </a:p>
        </p:txBody>
      </p:sp>
    </p:spTree>
    <p:extLst>
      <p:ext uri="{BB962C8B-B14F-4D97-AF65-F5344CB8AC3E}">
        <p14:creationId xmlns:p14="http://schemas.microsoft.com/office/powerpoint/2010/main" xmlns="" val="2732485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Third-Party Software Overview</a:t>
            </a:r>
            <a:endParaRPr lang="en-US" dirty="0"/>
          </a:p>
        </p:txBody>
      </p:sp>
      <p:sp>
        <p:nvSpPr>
          <p:cNvPr id="3" name="Content Placeholder 2"/>
          <p:cNvSpPr>
            <a:spLocks noGrp="1"/>
          </p:cNvSpPr>
          <p:nvPr>
            <p:ph idx="1"/>
          </p:nvPr>
        </p:nvSpPr>
        <p:spPr/>
        <p:txBody>
          <a:bodyPr/>
          <a:lstStyle/>
          <a:p>
            <a:pPr marL="0" indent="0">
              <a:buNone/>
            </a:pPr>
            <a:r>
              <a:rPr lang="en-US" sz="2800" dirty="0" smtClean="0"/>
              <a:t>Eclipse allows developers to integrate third-party software tools that provide additional multicore programming, profiling and analysis capabilities:</a:t>
            </a:r>
          </a:p>
          <a:p>
            <a:pPr marL="0" indent="0">
              <a:buNone/>
            </a:pPr>
            <a:endParaRPr lang="en-US" sz="1800" dirty="0" smtClean="0"/>
          </a:p>
          <a:p>
            <a:r>
              <a:rPr lang="en-US" sz="1800" b="1" dirty="0" smtClean="0"/>
              <a:t>Poly-Platform from PolyCore </a:t>
            </a:r>
            <a:r>
              <a:rPr lang="en-US" sz="1800" dirty="0" smtClean="0">
                <a:hlinkClick r:id="rId2"/>
              </a:rPr>
              <a:t>http://polycoresoftware.com</a:t>
            </a:r>
            <a:r>
              <a:rPr lang="en-US" sz="1800" dirty="0" smtClean="0"/>
              <a:t> is a development framework consisting of tools and run-time software that provide a programming model for applications to scale from one to many cores.</a:t>
            </a:r>
          </a:p>
          <a:p>
            <a:r>
              <a:rPr lang="en-US" sz="1800" b="1" dirty="0" smtClean="0"/>
              <a:t>Prism from CriticalBlue </a:t>
            </a:r>
            <a:r>
              <a:rPr lang="en-US" sz="1800" dirty="0" smtClean="0">
                <a:hlinkClick r:id="rId3"/>
              </a:rPr>
              <a:t>http://www.criticalblue.com</a:t>
            </a:r>
            <a:r>
              <a:rPr lang="en-US" sz="1800" dirty="0" smtClean="0"/>
              <a:t> provides multicore analysis and exploration tools to evaluate parallelization strategies of existing software applications.</a:t>
            </a:r>
          </a:p>
          <a:p>
            <a:r>
              <a:rPr lang="en-US" sz="1800" b="1" dirty="0" smtClean="0"/>
              <a:t>Optima from ENEA </a:t>
            </a:r>
            <a:r>
              <a:rPr lang="en-US" sz="1800" dirty="0" smtClean="0">
                <a:hlinkClick r:id="rId4"/>
              </a:rPr>
              <a:t>http://www.enea.com</a:t>
            </a:r>
            <a:r>
              <a:rPr lang="en-US" sz="1800" dirty="0" smtClean="0"/>
              <a:t> includes overview and management tools for multicore systems, profiling tools showing resource usage, and debug tools that track execution of application and operating system events.</a:t>
            </a:r>
          </a:p>
          <a:p>
            <a:r>
              <a:rPr lang="en-US" sz="1800" b="1" dirty="0" smtClean="0"/>
              <a:t>Diamond from 3L </a:t>
            </a:r>
            <a:r>
              <a:rPr lang="en-US" sz="1800" dirty="0" smtClean="0">
                <a:hlinkClick r:id="rId5"/>
              </a:rPr>
              <a:t>http://www.3l.com</a:t>
            </a:r>
            <a:r>
              <a:rPr lang="en-US" sz="1800" dirty="0" smtClean="0"/>
              <a:t> is a tool-suite and model that provides a highly automated development flow from concept through to applications running in multiprocessor hardware.</a:t>
            </a:r>
          </a:p>
        </p:txBody>
      </p:sp>
      <p:sp>
        <p:nvSpPr>
          <p:cNvPr id="4" name="Slide Number Placeholder 3"/>
          <p:cNvSpPr>
            <a:spLocks noGrp="1"/>
          </p:cNvSpPr>
          <p:nvPr>
            <p:ph type="sldNum" sz="quarter" idx="4"/>
          </p:nvPr>
        </p:nvSpPr>
        <p:spPr/>
        <p:txBody>
          <a:bodyPr/>
          <a:lstStyle/>
          <a:p>
            <a:fld id="{3144B24B-BAB1-431A-82C6-36E096187F50}" type="slidenum">
              <a:rPr lang="en-US" smtClean="0"/>
              <a:pPr/>
              <a:t>8</a:t>
            </a:fld>
            <a:endParaRPr lang="en-US"/>
          </a:p>
        </p:txBody>
      </p:sp>
    </p:spTree>
    <p:extLst>
      <p:ext uri="{BB962C8B-B14F-4D97-AF65-F5344CB8AC3E}">
        <p14:creationId xmlns:p14="http://schemas.microsoft.com/office/powerpoint/2010/main" xmlns="" val="2720914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p:cNvSpPr>
          <p:nvPr/>
        </p:nvSpPr>
        <p:spPr bwMode="auto">
          <a:xfrm>
            <a:off x="152400" y="762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rgbClr val="FF0000"/>
                </a:solidFill>
                <a:latin typeface="+mj-lt"/>
                <a:ea typeface="+mj-ea"/>
                <a:cs typeface="+mj-cs"/>
              </a:defRPr>
            </a:lvl1pPr>
            <a:lvl2pPr algn="l" rtl="0" eaLnBrk="1" fontAlgn="base" hangingPunct="1">
              <a:spcBef>
                <a:spcPct val="0"/>
              </a:spcBef>
              <a:spcAft>
                <a:spcPct val="0"/>
              </a:spcAft>
              <a:defRPr sz="3600" b="1">
                <a:solidFill>
                  <a:srgbClr val="FF0000"/>
                </a:solidFill>
                <a:latin typeface="Arial" charset="0"/>
              </a:defRPr>
            </a:lvl2pPr>
            <a:lvl3pPr algn="l" rtl="0" eaLnBrk="1" fontAlgn="base" hangingPunct="1">
              <a:spcBef>
                <a:spcPct val="0"/>
              </a:spcBef>
              <a:spcAft>
                <a:spcPct val="0"/>
              </a:spcAft>
              <a:defRPr sz="3600" b="1">
                <a:solidFill>
                  <a:srgbClr val="FF0000"/>
                </a:solidFill>
                <a:latin typeface="Arial" charset="0"/>
              </a:defRPr>
            </a:lvl3pPr>
            <a:lvl4pPr algn="l" rtl="0" eaLnBrk="1" fontAlgn="base" hangingPunct="1">
              <a:spcBef>
                <a:spcPct val="0"/>
              </a:spcBef>
              <a:spcAft>
                <a:spcPct val="0"/>
              </a:spcAft>
              <a:defRPr sz="3600" b="1">
                <a:solidFill>
                  <a:srgbClr val="FF0000"/>
                </a:solidFill>
                <a:latin typeface="Arial" charset="0"/>
              </a:defRPr>
            </a:lvl4pPr>
            <a:lvl5pPr algn="l" rtl="0" eaLnBrk="1" fontAlgn="base" hangingPunct="1">
              <a:spcBef>
                <a:spcPct val="0"/>
              </a:spcBef>
              <a:spcAft>
                <a:spcPct val="0"/>
              </a:spcAft>
              <a:defRPr sz="3600" b="1">
                <a:solidFill>
                  <a:srgbClr val="FF0000"/>
                </a:solidFill>
                <a:latin typeface="Arial" charset="0"/>
              </a:defRPr>
            </a:lvl5pPr>
            <a:lvl6pPr marL="457200" algn="l" rtl="0" eaLnBrk="1" fontAlgn="base" hangingPunct="1">
              <a:spcBef>
                <a:spcPct val="0"/>
              </a:spcBef>
              <a:spcAft>
                <a:spcPct val="0"/>
              </a:spcAft>
              <a:defRPr sz="3600" b="1">
                <a:solidFill>
                  <a:srgbClr val="FF0000"/>
                </a:solidFill>
                <a:latin typeface="Arial" charset="0"/>
              </a:defRPr>
            </a:lvl6pPr>
            <a:lvl7pPr marL="914400" algn="l" rtl="0" eaLnBrk="1" fontAlgn="base" hangingPunct="1">
              <a:spcBef>
                <a:spcPct val="0"/>
              </a:spcBef>
              <a:spcAft>
                <a:spcPct val="0"/>
              </a:spcAft>
              <a:defRPr sz="3600" b="1">
                <a:solidFill>
                  <a:srgbClr val="FF0000"/>
                </a:solidFill>
                <a:latin typeface="Arial" charset="0"/>
              </a:defRPr>
            </a:lvl7pPr>
            <a:lvl8pPr marL="1371600" algn="l" rtl="0" eaLnBrk="1" fontAlgn="base" hangingPunct="1">
              <a:spcBef>
                <a:spcPct val="0"/>
              </a:spcBef>
              <a:spcAft>
                <a:spcPct val="0"/>
              </a:spcAft>
              <a:defRPr sz="3600" b="1">
                <a:solidFill>
                  <a:srgbClr val="FF0000"/>
                </a:solidFill>
                <a:latin typeface="Arial" charset="0"/>
              </a:defRPr>
            </a:lvl8pPr>
            <a:lvl9pPr marL="1828800" algn="l" rtl="0" eaLnBrk="1" fontAlgn="base" hangingPunct="1">
              <a:spcBef>
                <a:spcPct val="0"/>
              </a:spcBef>
              <a:spcAft>
                <a:spcPct val="0"/>
              </a:spcAft>
              <a:defRPr sz="3600" b="1">
                <a:solidFill>
                  <a:srgbClr val="FF0000"/>
                </a:solidFill>
                <a:latin typeface="Arial" charset="0"/>
              </a:defRPr>
            </a:lvl9pPr>
          </a:lstStyle>
          <a:p>
            <a:pPr defTabSz="914400"/>
            <a:endParaRPr lang="en-US" sz="3200" dirty="0" smtClean="0">
              <a:latin typeface="Arial"/>
              <a:cs typeface="Arial"/>
            </a:endParaRPr>
          </a:p>
        </p:txBody>
      </p:sp>
      <p:sp>
        <p:nvSpPr>
          <p:cNvPr id="45" name="Title 44"/>
          <p:cNvSpPr>
            <a:spLocks noGrp="1"/>
          </p:cNvSpPr>
          <p:nvPr>
            <p:ph type="title"/>
          </p:nvPr>
        </p:nvSpPr>
        <p:spPr>
          <a:xfrm>
            <a:off x="152400" y="76200"/>
            <a:ext cx="8863584" cy="762000"/>
          </a:xfrm>
        </p:spPr>
        <p:txBody>
          <a:bodyPr/>
          <a:lstStyle/>
          <a:p>
            <a:r>
              <a:rPr lang="en-US" sz="4000" dirty="0" smtClean="0">
                <a:cs typeface="Arial"/>
              </a:rPr>
              <a:t>Multicore SW Development Kit (MCSDK)</a:t>
            </a:r>
            <a:endParaRPr lang="en-US" sz="4000" b="0" dirty="0"/>
          </a:p>
        </p:txBody>
      </p:sp>
      <p:grpSp>
        <p:nvGrpSpPr>
          <p:cNvPr id="32" name="Group 31"/>
          <p:cNvGrpSpPr/>
          <p:nvPr/>
        </p:nvGrpSpPr>
        <p:grpSpPr>
          <a:xfrm>
            <a:off x="316638" y="898518"/>
            <a:ext cx="8469807" cy="5436966"/>
            <a:chOff x="316638" y="1035678"/>
            <a:chExt cx="8469807" cy="5436966"/>
          </a:xfrm>
        </p:grpSpPr>
        <p:sp>
          <p:nvSpPr>
            <p:cNvPr id="66" name="Rounded Rectangle 65"/>
            <p:cNvSpPr/>
            <p:nvPr/>
          </p:nvSpPr>
          <p:spPr bwMode="auto">
            <a:xfrm>
              <a:off x="4241877" y="1035678"/>
              <a:ext cx="4544568" cy="4572000"/>
            </a:xfrm>
            <a:prstGeom prst="roundRect">
              <a:avLst>
                <a:gd name="adj" fmla="val 2624"/>
              </a:avLst>
            </a:prstGeom>
            <a:solidFill>
              <a:srgbClr val="FFFF00"/>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a:p>
              <a:pPr algn="ctr" defTabSz="914400">
                <a:defRPr/>
              </a:pPr>
              <a:endParaRPr lang="en-US" sz="1050" b="1" dirty="0">
                <a:solidFill>
                  <a:srgbClr val="000000"/>
                </a:solidFill>
                <a:latin typeface="Calibri"/>
              </a:endParaRPr>
            </a:p>
          </p:txBody>
        </p:sp>
        <p:sp>
          <p:nvSpPr>
            <p:cNvPr id="228358" name="AutoShape 6"/>
            <p:cNvSpPr>
              <a:spLocks noChangeArrowheads="1"/>
            </p:cNvSpPr>
            <p:nvPr/>
          </p:nvSpPr>
          <p:spPr bwMode="auto">
            <a:xfrm>
              <a:off x="333264" y="2734082"/>
              <a:ext cx="3541293" cy="2980917"/>
            </a:xfrm>
            <a:prstGeom prst="roundRect">
              <a:avLst>
                <a:gd name="adj" fmla="val 16667"/>
              </a:avLst>
            </a:prstGeom>
            <a:solidFill>
              <a:schemeClr val="bg1"/>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b="1" dirty="0">
                <a:solidFill>
                  <a:srgbClr val="000000"/>
                </a:solidFill>
                <a:latin typeface="Calibri"/>
              </a:endParaRPr>
            </a:p>
          </p:txBody>
        </p:sp>
        <p:sp>
          <p:nvSpPr>
            <p:cNvPr id="228365" name="AutoShape 13"/>
            <p:cNvSpPr>
              <a:spLocks noChangeArrowheads="1"/>
            </p:cNvSpPr>
            <p:nvPr/>
          </p:nvSpPr>
          <p:spPr bwMode="auto">
            <a:xfrm>
              <a:off x="479386" y="3123123"/>
              <a:ext cx="2068511" cy="2391851"/>
            </a:xfrm>
            <a:prstGeom prst="roundRect">
              <a:avLst>
                <a:gd name="adj" fmla="val 16667"/>
              </a:avLst>
            </a:prstGeom>
            <a:solidFill>
              <a:srgbClr val="A0D7DE"/>
            </a:solidFill>
            <a:ln w="28575" algn="ctr">
              <a:solidFill>
                <a:schemeClr val="tx1"/>
              </a:solidFill>
              <a:round/>
              <a:headEnd/>
              <a:tailEnd/>
            </a:ln>
            <a:effectLst/>
          </p:spPr>
          <p:txBody>
            <a:bodyPr wrap="none"/>
            <a:lstStyle/>
            <a:p>
              <a:pPr algn="ctr" defTabSz="914400">
                <a:lnSpc>
                  <a:spcPct val="85000"/>
                </a:lnSpc>
                <a:defRPr/>
              </a:pPr>
              <a:endParaRPr lang="en-US" sz="1200" b="1" baseline="30000" dirty="0">
                <a:solidFill>
                  <a:srgbClr val="FFFFFF"/>
                </a:solidFill>
                <a:latin typeface="Calibri"/>
              </a:endParaRPr>
            </a:p>
          </p:txBody>
        </p:sp>
        <p:sp>
          <p:nvSpPr>
            <p:cNvPr id="228360" name="AutoShape 8"/>
            <p:cNvSpPr>
              <a:spLocks noChangeArrowheads="1"/>
            </p:cNvSpPr>
            <p:nvPr/>
          </p:nvSpPr>
          <p:spPr bwMode="auto">
            <a:xfrm>
              <a:off x="331015" y="5867400"/>
              <a:ext cx="3539834" cy="330200"/>
            </a:xfrm>
            <a:prstGeom prst="cube">
              <a:avLst>
                <a:gd name="adj" fmla="val 25000"/>
              </a:avLst>
            </a:prstGeom>
            <a:solidFill>
              <a:schemeClr val="bg2">
                <a:lumMod val="60000"/>
                <a:lumOff val="40000"/>
              </a:schemeClr>
            </a:solidFill>
            <a:ln w="9525">
              <a:solidFill>
                <a:schemeClr val="tx1"/>
              </a:solidFill>
              <a:miter lim="800000"/>
              <a:headEnd/>
              <a:tailEnd/>
            </a:ln>
            <a:effectLst/>
          </p:spPr>
          <p:txBody>
            <a:bodyPr wrap="none" anchor="ctr"/>
            <a:lstStyle/>
            <a:p>
              <a:pPr algn="ctr" defTabSz="914400">
                <a:defRPr/>
              </a:pPr>
              <a:r>
                <a:rPr lang="en-US" sz="1400" b="1" dirty="0">
                  <a:solidFill>
                    <a:srgbClr val="000000"/>
                  </a:solidFill>
                  <a:latin typeface="Calibri"/>
                </a:rPr>
                <a:t>Host Computer</a:t>
              </a:r>
            </a:p>
          </p:txBody>
        </p:sp>
        <p:sp>
          <p:nvSpPr>
            <p:cNvPr id="228361" name="AutoShape 9"/>
            <p:cNvSpPr>
              <a:spLocks noChangeArrowheads="1"/>
            </p:cNvSpPr>
            <p:nvPr/>
          </p:nvSpPr>
          <p:spPr bwMode="auto">
            <a:xfrm>
              <a:off x="4235897" y="5867401"/>
              <a:ext cx="4546720" cy="304800"/>
            </a:xfrm>
            <a:prstGeom prst="cube">
              <a:avLst>
                <a:gd name="adj" fmla="val 25000"/>
              </a:avLst>
            </a:prstGeom>
            <a:solidFill>
              <a:schemeClr val="bg2">
                <a:lumMod val="50000"/>
              </a:schemeClr>
            </a:solidFill>
            <a:ln w="9525">
              <a:solidFill>
                <a:schemeClr val="tx1"/>
              </a:solidFill>
              <a:miter lim="800000"/>
              <a:headEnd/>
              <a:tailEnd/>
            </a:ln>
            <a:effectLst/>
          </p:spPr>
          <p:txBody>
            <a:bodyPr wrap="none" anchor="ctr"/>
            <a:lstStyle/>
            <a:p>
              <a:pPr algn="ctr" defTabSz="914400">
                <a:defRPr/>
              </a:pPr>
              <a:r>
                <a:rPr lang="en-US" sz="1400" b="1" dirty="0">
                  <a:solidFill>
                    <a:srgbClr val="FFFFFF"/>
                  </a:solidFill>
                  <a:latin typeface="Calibri"/>
                </a:rPr>
                <a:t>Target Board/Simulator</a:t>
              </a:r>
            </a:p>
          </p:txBody>
        </p:sp>
        <p:sp>
          <p:nvSpPr>
            <p:cNvPr id="228362" name="AutoShape 10"/>
            <p:cNvSpPr>
              <a:spLocks noChangeArrowheads="1"/>
            </p:cNvSpPr>
            <p:nvPr/>
          </p:nvSpPr>
          <p:spPr bwMode="auto">
            <a:xfrm>
              <a:off x="3881179" y="6019800"/>
              <a:ext cx="365760" cy="102102"/>
            </a:xfrm>
            <a:prstGeom prst="leftRightArrow">
              <a:avLst>
                <a:gd name="adj1" fmla="val 50000"/>
                <a:gd name="adj2" fmla="val 102857"/>
              </a:avLst>
            </a:prstGeom>
            <a:solidFill>
              <a:schemeClr val="tx1"/>
            </a:solidFill>
            <a:ln w="9525" algn="ctr">
              <a:noFill/>
              <a:miter lim="800000"/>
              <a:headEnd/>
              <a:tailEnd/>
            </a:ln>
            <a:effectLst/>
            <a:scene3d>
              <a:camera prst="orthographicFront">
                <a:rot lat="0" lon="0" rev="0"/>
              </a:camera>
              <a:lightRig rig="balanced" dir="t">
                <a:rot lat="0" lon="0" rev="8700000"/>
              </a:lightRig>
            </a:scene3d>
            <a:sp3d/>
          </p:spPr>
          <p:txBody>
            <a:bodyPr wrap="none" anchor="ctr"/>
            <a:lstStyle/>
            <a:p>
              <a:pPr algn="ctr" defTabSz="914400">
                <a:defRPr/>
              </a:pPr>
              <a:endParaRPr lang="en-US" dirty="0">
                <a:solidFill>
                  <a:srgbClr val="000000"/>
                </a:solidFill>
                <a:latin typeface="Calibri"/>
              </a:endParaRPr>
            </a:p>
          </p:txBody>
        </p:sp>
        <p:sp>
          <p:nvSpPr>
            <p:cNvPr id="198689" name="Rectangle 12"/>
            <p:cNvSpPr>
              <a:spLocks noChangeArrowheads="1"/>
            </p:cNvSpPr>
            <p:nvPr/>
          </p:nvSpPr>
          <p:spPr bwMode="auto">
            <a:xfrm>
              <a:off x="1345547" y="2734083"/>
              <a:ext cx="1624013" cy="349250"/>
            </a:xfrm>
            <a:prstGeom prst="rect">
              <a:avLst/>
            </a:prstGeom>
            <a:noFill/>
            <a:ln w="9525" algn="ctr">
              <a:noFill/>
              <a:miter lim="800000"/>
              <a:headEnd/>
              <a:tailEnd/>
            </a:ln>
          </p:spPr>
          <p:txBody>
            <a:bodyPr wrap="none"/>
            <a:lstStyle/>
            <a:p>
              <a:pPr algn="ctr" defTabSz="914400"/>
              <a:r>
                <a:rPr lang="en-US" sz="1600" b="1" dirty="0">
                  <a:solidFill>
                    <a:srgbClr val="000000"/>
                  </a:solidFill>
                  <a:latin typeface="Calibri"/>
                </a:rPr>
                <a:t>Eclipse IDE</a:t>
              </a:r>
            </a:p>
          </p:txBody>
        </p:sp>
        <p:sp>
          <p:nvSpPr>
            <p:cNvPr id="228366" name="AutoShape 14"/>
            <p:cNvSpPr>
              <a:spLocks noChangeArrowheads="1"/>
            </p:cNvSpPr>
            <p:nvPr/>
          </p:nvSpPr>
          <p:spPr bwMode="auto">
            <a:xfrm>
              <a:off x="2670987" y="3124200"/>
              <a:ext cx="1016000" cy="2389187"/>
            </a:xfrm>
            <a:prstGeom prst="roundRect">
              <a:avLst>
                <a:gd name="adj" fmla="val 16667"/>
              </a:avLst>
            </a:prstGeom>
            <a:solidFill>
              <a:schemeClr val="bg1">
                <a:lumMod val="85000"/>
              </a:schemeClr>
            </a:solidFill>
            <a:ln w="28575" algn="ctr">
              <a:solidFill>
                <a:schemeClr val="tx1"/>
              </a:solidFill>
              <a:round/>
              <a:headEnd/>
              <a:tailEnd/>
            </a:ln>
            <a:effectLst/>
          </p:spPr>
          <p:txBody>
            <a:bodyPr wrap="none"/>
            <a:lstStyle/>
            <a:p>
              <a:pPr algn="ctr" defTabSz="914400">
                <a:defRPr/>
              </a:pPr>
              <a:endParaRPr lang="en-US" sz="1000" b="1" dirty="0">
                <a:solidFill>
                  <a:srgbClr val="FFFFFF"/>
                </a:solidFill>
                <a:latin typeface="Calibri"/>
              </a:endParaRPr>
            </a:p>
          </p:txBody>
        </p:sp>
        <p:sp>
          <p:nvSpPr>
            <p:cNvPr id="198739" name="TextBox 78"/>
            <p:cNvSpPr txBox="1">
              <a:spLocks noChangeArrowheads="1"/>
            </p:cNvSpPr>
            <p:nvPr/>
          </p:nvSpPr>
          <p:spPr bwMode="auto">
            <a:xfrm>
              <a:off x="4363017" y="2590800"/>
              <a:ext cx="4285362" cy="830997"/>
            </a:xfrm>
            <a:prstGeom prst="rect">
              <a:avLst/>
            </a:prstGeom>
            <a:noFill/>
            <a:ln w="9525">
              <a:noFill/>
              <a:miter lim="800000"/>
              <a:headEnd/>
              <a:tailEnd/>
            </a:ln>
          </p:spPr>
          <p:txBody>
            <a:bodyPr wrap="square" lIns="45720" rIns="45720">
              <a:spAutoFit/>
            </a:bodyPr>
            <a:lstStyle/>
            <a:p>
              <a:pPr algn="ctr" defTabSz="914400"/>
              <a:r>
                <a:rPr lang="en-US" sz="2400" b="1" dirty="0">
                  <a:solidFill>
                    <a:srgbClr val="000000"/>
                  </a:solidFill>
                  <a:latin typeface="Calibri"/>
                </a:rPr>
                <a:t>Multicore Software Development Kit (MCSDK)</a:t>
              </a:r>
            </a:p>
          </p:txBody>
        </p:sp>
        <p:sp>
          <p:nvSpPr>
            <p:cNvPr id="48" name="AutoShape 13"/>
            <p:cNvSpPr>
              <a:spLocks noChangeArrowheads="1"/>
            </p:cNvSpPr>
            <p:nvPr/>
          </p:nvSpPr>
          <p:spPr bwMode="auto">
            <a:xfrm>
              <a:off x="893722" y="3123124"/>
              <a:ext cx="1468438" cy="681037"/>
            </a:xfrm>
            <a:prstGeom prst="roundRect">
              <a:avLst>
                <a:gd name="adj" fmla="val 16667"/>
              </a:avLst>
            </a:prstGeom>
            <a:noFill/>
            <a:ln w="28575" algn="ctr">
              <a:noFill/>
              <a:round/>
              <a:headEnd/>
              <a:tailEnd/>
            </a:ln>
            <a:effectLst/>
          </p:spPr>
          <p:txBody>
            <a:bodyPr wrap="none"/>
            <a:lstStyle/>
            <a:p>
              <a:pPr algn="ctr" defTabSz="914400">
                <a:lnSpc>
                  <a:spcPct val="85000"/>
                </a:lnSpc>
                <a:defRPr/>
              </a:pPr>
              <a:r>
                <a:rPr lang="en-US" sz="1600" b="1" dirty="0">
                  <a:solidFill>
                    <a:srgbClr val="000000"/>
                  </a:solidFill>
                  <a:latin typeface="Calibri"/>
                </a:rPr>
                <a:t>Code Composer</a:t>
              </a:r>
            </a:p>
            <a:p>
              <a:pPr algn="ctr" defTabSz="914400">
                <a:lnSpc>
                  <a:spcPct val="85000"/>
                </a:lnSpc>
                <a:defRPr/>
              </a:pPr>
              <a:r>
                <a:rPr lang="en-US" sz="1600" b="1" dirty="0">
                  <a:solidFill>
                    <a:srgbClr val="000000"/>
                  </a:solidFill>
                  <a:latin typeface="Calibri"/>
                </a:rPr>
                <a:t>Studio</a:t>
              </a:r>
              <a:r>
                <a:rPr lang="en-US" sz="1000" b="1" baseline="50000" dirty="0">
                  <a:solidFill>
                    <a:srgbClr val="000000"/>
                  </a:solidFill>
                  <a:latin typeface="Calibri"/>
                </a:rPr>
                <a:t>TM</a:t>
              </a:r>
              <a:r>
                <a:rPr lang="en-US" sz="1600" b="1" baseline="50000" dirty="0">
                  <a:solidFill>
                    <a:srgbClr val="000000"/>
                  </a:solidFill>
                  <a:latin typeface="Calibri"/>
                </a:rPr>
                <a:t> </a:t>
              </a:r>
              <a:r>
                <a:rPr lang="en-US" sz="1600" b="1" dirty="0">
                  <a:solidFill>
                    <a:srgbClr val="000000"/>
                  </a:solidFill>
                  <a:latin typeface="Calibri"/>
                </a:rPr>
                <a:t>(CCS)</a:t>
              </a:r>
              <a:endParaRPr lang="en-US" sz="1600" b="1" baseline="50000" dirty="0">
                <a:solidFill>
                  <a:srgbClr val="000000"/>
                </a:solidFill>
                <a:latin typeface="Calibri"/>
              </a:endParaRPr>
            </a:p>
          </p:txBody>
        </p:sp>
        <p:sp>
          <p:nvSpPr>
            <p:cNvPr id="198741" name="AutoShape 14"/>
            <p:cNvSpPr>
              <a:spLocks noChangeArrowheads="1"/>
            </p:cNvSpPr>
            <p:nvPr/>
          </p:nvSpPr>
          <p:spPr bwMode="auto">
            <a:xfrm>
              <a:off x="2672575" y="3123124"/>
              <a:ext cx="1014412" cy="725487"/>
            </a:xfrm>
            <a:prstGeom prst="roundRect">
              <a:avLst>
                <a:gd name="adj" fmla="val 16667"/>
              </a:avLst>
            </a:prstGeom>
            <a:noFill/>
            <a:ln w="28575" algn="ctr">
              <a:noFill/>
              <a:round/>
              <a:headEnd/>
              <a:tailEnd/>
            </a:ln>
          </p:spPr>
          <p:txBody>
            <a:bodyPr wrap="none"/>
            <a:lstStyle/>
            <a:p>
              <a:pPr algn="ctr" defTabSz="914400">
                <a:lnSpc>
                  <a:spcPct val="85000"/>
                </a:lnSpc>
              </a:pPr>
              <a:r>
                <a:rPr lang="en-US" sz="1400" b="1" dirty="0">
                  <a:solidFill>
                    <a:srgbClr val="000000"/>
                  </a:solidFill>
                  <a:latin typeface="Calibri"/>
                </a:rPr>
                <a:t>Third Party</a:t>
              </a:r>
            </a:p>
            <a:p>
              <a:pPr algn="ctr" defTabSz="914400">
                <a:lnSpc>
                  <a:spcPct val="85000"/>
                </a:lnSpc>
              </a:pPr>
              <a:r>
                <a:rPr lang="en-US" sz="1400" b="1" dirty="0">
                  <a:solidFill>
                    <a:srgbClr val="000000"/>
                  </a:solidFill>
                  <a:latin typeface="Calibri"/>
                </a:rPr>
                <a:t>Plug-Ins</a:t>
              </a:r>
            </a:p>
          </p:txBody>
        </p:sp>
        <p:sp>
          <p:nvSpPr>
            <p:cNvPr id="81" name="Rounded Rectangle 80"/>
            <p:cNvSpPr/>
            <p:nvPr/>
          </p:nvSpPr>
          <p:spPr>
            <a:xfrm>
              <a:off x="1574884" y="447309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Analyzer Suite</a:t>
              </a:r>
            </a:p>
          </p:txBody>
        </p:sp>
        <p:sp>
          <p:nvSpPr>
            <p:cNvPr id="82" name="Rounded Rectangle 81"/>
            <p:cNvSpPr/>
            <p:nvPr/>
          </p:nvSpPr>
          <p:spPr>
            <a:xfrm>
              <a:off x="1574884" y="4090127"/>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Remote Debug</a:t>
              </a:r>
            </a:p>
          </p:txBody>
        </p:sp>
        <p:sp>
          <p:nvSpPr>
            <p:cNvPr id="83" name="Rounded Rectangle 82"/>
            <p:cNvSpPr/>
            <p:nvPr/>
          </p:nvSpPr>
          <p:spPr>
            <a:xfrm>
              <a:off x="1574884" y="3704392"/>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CCS Debugger</a:t>
              </a:r>
            </a:p>
          </p:txBody>
        </p:sp>
        <p:sp>
          <p:nvSpPr>
            <p:cNvPr id="85" name="Rounded Rectangle 84"/>
            <p:cNvSpPr/>
            <p:nvPr/>
          </p:nvSpPr>
          <p:spPr>
            <a:xfrm>
              <a:off x="584285" y="4096909"/>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CodeGen</a:t>
              </a:r>
              <a:br>
                <a:rPr lang="en-US" sz="1000" b="1" dirty="0">
                  <a:solidFill>
                    <a:srgbClr val="000000"/>
                  </a:solidFill>
                  <a:latin typeface="Calibri"/>
                </a:rPr>
              </a:br>
              <a:r>
                <a:rPr lang="en-US" sz="1000" b="1" dirty="0">
                  <a:solidFill>
                    <a:srgbClr val="000000"/>
                  </a:solidFill>
                  <a:latin typeface="Calibri"/>
                </a:rPr>
                <a:t>OpenMP</a:t>
              </a:r>
            </a:p>
          </p:txBody>
        </p:sp>
        <p:sp>
          <p:nvSpPr>
            <p:cNvPr id="86" name="Rounded Rectangle 85"/>
            <p:cNvSpPr/>
            <p:nvPr/>
          </p:nvSpPr>
          <p:spPr>
            <a:xfrm>
              <a:off x="578532" y="3715145"/>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Editor</a:t>
              </a:r>
            </a:p>
          </p:txBody>
        </p:sp>
        <p:sp>
          <p:nvSpPr>
            <p:cNvPr id="87" name="AutoShape 6"/>
            <p:cNvSpPr>
              <a:spLocks noChangeArrowheads="1"/>
            </p:cNvSpPr>
            <p:nvPr/>
          </p:nvSpPr>
          <p:spPr bwMode="auto">
            <a:xfrm>
              <a:off x="316638" y="1035843"/>
              <a:ext cx="3538728" cy="1579413"/>
            </a:xfrm>
            <a:prstGeom prst="roundRect">
              <a:avLst>
                <a:gd name="adj" fmla="val 16667"/>
              </a:avLst>
            </a:prstGeom>
            <a:solidFill>
              <a:schemeClr val="bg2">
                <a:lumMod val="75000"/>
              </a:schemeClr>
            </a:solidFill>
            <a:ln w="12700" algn="ctr">
              <a:noFill/>
              <a:round/>
              <a:headEnd/>
              <a:tailEnd/>
            </a:ln>
            <a:effectLst>
              <a:prstShdw prst="shdw17" dist="17961" dir="2700000">
                <a:srgbClr val="000000"/>
              </a:prstShdw>
            </a:effectLst>
          </p:spPr>
          <p:txBody>
            <a:bodyPr lIns="0" tIns="0" rIns="0" bIns="0"/>
            <a:lstStyle/>
            <a:p>
              <a:pPr algn="ctr" defTabSz="914400">
                <a:defRPr/>
              </a:pPr>
              <a:endParaRPr lang="en-US" sz="1400" b="1" dirty="0">
                <a:solidFill>
                  <a:srgbClr val="000000"/>
                </a:solidFill>
                <a:latin typeface="Arial" charset="0"/>
              </a:endParaRPr>
            </a:p>
            <a:p>
              <a:pPr algn="ctr" defTabSz="914400">
                <a:defRPr/>
              </a:pPr>
              <a:endParaRPr lang="en-US" sz="1400" b="1" dirty="0">
                <a:solidFill>
                  <a:srgbClr val="000000"/>
                </a:solidFill>
                <a:latin typeface="Arial" charset="0"/>
              </a:endParaRPr>
            </a:p>
            <a:p>
              <a:pPr algn="ctr" defTabSz="914400">
                <a:defRPr/>
              </a:pPr>
              <a:r>
                <a:rPr lang="en-US" sz="1400" b="1" dirty="0">
                  <a:solidFill>
                    <a:srgbClr val="000000"/>
                  </a:solidFill>
                  <a:latin typeface="Arial" charset="0"/>
                </a:rPr>
                <a:t>Standard Linux Development Tools</a:t>
              </a:r>
            </a:p>
            <a:p>
              <a:pPr algn="ctr" defTabSz="914400">
                <a:defRPr/>
              </a:pPr>
              <a:r>
                <a:rPr lang="en-US" sz="1400" b="1" dirty="0">
                  <a:solidFill>
                    <a:srgbClr val="000000"/>
                  </a:solidFill>
                  <a:latin typeface="Arial" charset="0"/>
                </a:rPr>
                <a:t>(host or target-based)</a:t>
              </a:r>
            </a:p>
          </p:txBody>
        </p:sp>
        <p:sp>
          <p:nvSpPr>
            <p:cNvPr id="36" name="Rounded Rectangle 35"/>
            <p:cNvSpPr/>
            <p:nvPr/>
          </p:nvSpPr>
          <p:spPr>
            <a:xfrm>
              <a:off x="590142" y="4468440"/>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GDB</a:t>
              </a:r>
            </a:p>
          </p:txBody>
        </p:sp>
        <p:sp>
          <p:nvSpPr>
            <p:cNvPr id="41" name="Rounded Rectangle 40"/>
            <p:cNvSpPr/>
            <p:nvPr/>
          </p:nvSpPr>
          <p:spPr>
            <a:xfrm>
              <a:off x="1084579" y="4857254"/>
              <a:ext cx="888998" cy="32004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defTabSz="914400">
                <a:defRPr/>
              </a:pPr>
              <a:r>
                <a:rPr lang="en-US" sz="1000" b="1" dirty="0">
                  <a:solidFill>
                    <a:srgbClr val="000000"/>
                  </a:solidFill>
                  <a:latin typeface="Calibri"/>
                </a:rPr>
                <a:t>Trident</a:t>
              </a:r>
            </a:p>
          </p:txBody>
        </p:sp>
        <p:sp>
          <p:nvSpPr>
            <p:cNvPr id="51" name="Rectangle 50"/>
            <p:cNvSpPr/>
            <p:nvPr/>
          </p:nvSpPr>
          <p:spPr>
            <a:xfrm>
              <a:off x="3597030" y="6195645"/>
              <a:ext cx="914400" cy="276999"/>
            </a:xfrm>
            <a:prstGeom prst="rect">
              <a:avLst/>
            </a:prstGeom>
          </p:spPr>
          <p:txBody>
            <a:bodyPr wrap="square">
              <a:spAutoFit/>
            </a:bodyPr>
            <a:lstStyle/>
            <a:p>
              <a:pPr marL="115888" indent="-115888" defTabSz="914400" fontAlgn="base">
                <a:spcBef>
                  <a:spcPct val="0"/>
                </a:spcBef>
                <a:spcAft>
                  <a:spcPct val="0"/>
                </a:spcAft>
                <a:defRPr/>
              </a:pPr>
              <a:r>
                <a:rPr lang="en-US" sz="1200" b="1" dirty="0">
                  <a:solidFill>
                    <a:srgbClr val="000000"/>
                  </a:solidFill>
                  <a:latin typeface="Arial" pitchFamily="34" charset="0"/>
                  <a:ea typeface="ＭＳ Ｐゴシック" pitchFamily="34" charset="-128"/>
                  <a:cs typeface="Arial" charset="0"/>
                </a:rPr>
                <a:t>Emulator</a:t>
              </a:r>
            </a:p>
          </p:txBody>
        </p:sp>
        <p:sp>
          <p:nvSpPr>
            <p:cNvPr id="28" name="AutoShape 21"/>
            <p:cNvSpPr>
              <a:spLocks noChangeArrowheads="1"/>
            </p:cNvSpPr>
            <p:nvPr/>
          </p:nvSpPr>
          <p:spPr bwMode="auto">
            <a:xfrm>
              <a:off x="2734977" y="3712567"/>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PolyCore</a:t>
              </a:r>
            </a:p>
          </p:txBody>
        </p:sp>
        <p:sp>
          <p:nvSpPr>
            <p:cNvPr id="29" name="AutoShape 22"/>
            <p:cNvSpPr>
              <a:spLocks noChangeArrowheads="1"/>
            </p:cNvSpPr>
            <p:nvPr/>
          </p:nvSpPr>
          <p:spPr bwMode="auto">
            <a:xfrm>
              <a:off x="2742790" y="4091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0000"/>
                </a:lnSpc>
                <a:defRPr/>
              </a:pPr>
              <a:r>
                <a:rPr lang="en-US" sz="1000" b="1" dirty="0">
                  <a:solidFill>
                    <a:srgbClr val="000000"/>
                  </a:solidFill>
                  <a:latin typeface="Calibri"/>
                </a:rPr>
                <a:t>ENEA</a:t>
              </a:r>
            </a:p>
            <a:p>
              <a:pPr algn="ctr" defTabSz="914400">
                <a:lnSpc>
                  <a:spcPct val="80000"/>
                </a:lnSpc>
                <a:defRPr/>
              </a:pPr>
              <a:r>
                <a:rPr lang="en-US" sz="1000" b="1" dirty="0">
                  <a:solidFill>
                    <a:srgbClr val="000000"/>
                  </a:solidFill>
                  <a:latin typeface="Calibri"/>
                </a:rPr>
                <a:t>Optima</a:t>
              </a:r>
            </a:p>
          </p:txBody>
        </p:sp>
        <p:sp>
          <p:nvSpPr>
            <p:cNvPr id="30" name="AutoShape 23"/>
            <p:cNvSpPr>
              <a:spLocks noChangeArrowheads="1"/>
            </p:cNvSpPr>
            <p:nvPr/>
          </p:nvSpPr>
          <p:spPr bwMode="auto">
            <a:xfrm>
              <a:off x="2736685" y="4472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defRPr/>
              </a:pPr>
              <a:r>
                <a:rPr lang="en-US" sz="1000" b="1" dirty="0">
                  <a:solidFill>
                    <a:srgbClr val="000000"/>
                  </a:solidFill>
                  <a:latin typeface="Calibri"/>
                </a:rPr>
                <a:t>3L</a:t>
              </a:r>
            </a:p>
          </p:txBody>
        </p:sp>
        <p:sp>
          <p:nvSpPr>
            <p:cNvPr id="31" name="AutoShape 23"/>
            <p:cNvSpPr>
              <a:spLocks noChangeArrowheads="1"/>
            </p:cNvSpPr>
            <p:nvPr/>
          </p:nvSpPr>
          <p:spPr bwMode="auto">
            <a:xfrm>
              <a:off x="2737491" y="4853355"/>
              <a:ext cx="886968" cy="320040"/>
            </a:xfrm>
            <a:prstGeom prst="roundRect">
              <a:avLst>
                <a:gd name="adj" fmla="val 16667"/>
              </a:avLst>
            </a:prstGeom>
            <a:solidFill>
              <a:schemeClr val="bg1"/>
            </a:solidFill>
            <a:ln w="19050" algn="ctr">
              <a:solidFill>
                <a:schemeClr val="tx1"/>
              </a:solidFill>
              <a:round/>
              <a:headEnd/>
              <a:tailEnd/>
            </a:ln>
            <a:effectLst/>
          </p:spPr>
          <p:txBody>
            <a:bodyPr wrap="none" rIns="45720" anchor="ctr"/>
            <a:lstStyle/>
            <a:p>
              <a:pPr algn="ctr" defTabSz="914400">
                <a:lnSpc>
                  <a:spcPct val="85000"/>
                </a:lnSpc>
                <a:defRPr/>
              </a:pPr>
              <a:r>
                <a:rPr lang="en-US" sz="1000" b="1" dirty="0">
                  <a:solidFill>
                    <a:srgbClr val="000000"/>
                  </a:solidFill>
                  <a:latin typeface="Calibri"/>
                </a:rPr>
                <a:t>Critical</a:t>
              </a:r>
            </a:p>
            <a:p>
              <a:pPr algn="ctr" defTabSz="914400">
                <a:lnSpc>
                  <a:spcPct val="85000"/>
                </a:lnSpc>
                <a:defRPr/>
              </a:pPr>
              <a:r>
                <a:rPr lang="en-US" sz="1000" b="1" dirty="0">
                  <a:solidFill>
                    <a:srgbClr val="000000"/>
                  </a:solidFill>
                  <a:latin typeface="Calibri"/>
                </a:rPr>
                <a:t> Blue</a:t>
              </a:r>
            </a:p>
          </p:txBody>
        </p:sp>
      </p:grpSp>
      <p:sp>
        <p:nvSpPr>
          <p:cNvPr id="33" name="Slide Number Placeholder 32"/>
          <p:cNvSpPr>
            <a:spLocks noGrp="1"/>
          </p:cNvSpPr>
          <p:nvPr>
            <p:ph type="sldNum" sz="quarter" idx="4"/>
          </p:nvPr>
        </p:nvSpPr>
        <p:spPr/>
        <p:txBody>
          <a:bodyPr/>
          <a:lstStyle/>
          <a:p>
            <a:fld id="{3144B24B-BAB1-431A-82C6-36E096187F50}" type="slidenum">
              <a:rPr lang="en-US" smtClean="0"/>
              <a:pPr/>
              <a:t>9</a:t>
            </a:fld>
            <a:endParaRPr lang="en-US"/>
          </a:p>
        </p:txBody>
      </p:sp>
    </p:spTree>
    <p:extLst>
      <p:ext uri="{BB962C8B-B14F-4D97-AF65-F5344CB8AC3E}">
        <p14:creationId xmlns:p14="http://schemas.microsoft.com/office/powerpoint/2010/main" xmlns="" val="9947828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ARTICULATE_TITLE_TAG" val="C66x Lite EVM Details"/>
  <p:tag name="ARTICULATE_SLIDE_GUID" val="f03d782a-f22e-4c6b-892f-0f0d4b0df4d4"/>
  <p:tag name="TIMELINE" val="7.39/33.75/70.82"/>
  <p:tag name="ELAPSEDTIME" val="85.807"/>
  <p:tag name="ARTICULATE_SLIDE_PAUSE" val="0"/>
  <p:tag name="ARTICULATE_NAV_LEVEL" val="2"/>
  <p:tag name="ARTICULATE_PLAYLIST_ID" val="-1"/>
  <p:tag name="ARTICULATE_LOCK_SLIDE" val="0"/>
  <p:tag name="ARTICULATE_SLIDE_NAV" val="13"/>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20.xml><?xml version="1.0" encoding="utf-8"?>
<p:tagLst xmlns:a="http://schemas.openxmlformats.org/drawingml/2006/main" xmlns:r="http://schemas.openxmlformats.org/officeDocument/2006/relationships" xmlns:p="http://schemas.openxmlformats.org/presentationml/2006/main">
  <p:tag name="ARTICULATE_SOURCE_IMAGE" val="C:\DOCUME~1\a0850458\LOCALS~1\Temp\articulate\presenter\imgtemp\KnbGwCxl_files\slide0001_image001.png"/>
  <p:tag name="ARTICULATE_PUBLISH_MODE" val="2"/>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2.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3.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4.xml><?xml version="1.0" encoding="utf-8"?>
<p:tagLst xmlns:a="http://schemas.openxmlformats.org/drawingml/2006/main" xmlns:r="http://schemas.openxmlformats.org/officeDocument/2006/relationships" xmlns:p="http://schemas.openxmlformats.org/presentationml/2006/main">
  <p:tag name="ARTICULATE_TITLE_TAG" val="What Are the Benefits of MCSDK?"/>
  <p:tag name="ARTICULATE_SLIDE_GUID" val="25d9aa9a-80a2-4d0e-b531-858765d2cdc1"/>
  <p:tag name="ELAPSEDTIME" val="90.64"/>
  <p:tag name="ARTICULATE_SLIDE_PAUSE" val="0"/>
  <p:tag name="ARTICULATE_NAV_LEVEL" val="2"/>
  <p:tag name="ARTICULATE_PLAYLIST_ID" val="-1"/>
  <p:tag name="ARTICULATE_LOCK_SLIDE" val="0"/>
  <p:tag name="ARTICULATE_SLIDE_NAV" val="1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1fb0f2b7-1ace-4e33-b2f8-411221a90620"/>
  <p:tag name="ELAPSEDTIME" val="199.885"/>
  <p:tag name="TIMELINE" val="8.11/12.05/38.39/51.65/56.04/126.24/147.65"/>
  <p:tag name="ARTICULATE_SLIDE_PAUSE" val="0"/>
  <p:tag name="ARTICULATE_NAV_LEVEL" val="2"/>
  <p:tag name="ARTICULATE_PLAYLIST_ID" val="-1"/>
  <p:tag name="ARTICULATE_VIEW_MODE" val="2"/>
  <p:tag name="ARTICULATE_LOCK_SLIDE" val="0"/>
  <p:tag name="ARTICULATE_SLIDE_NAV" val="9"/>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3793f8db-e622-4850-ae95-ac40614d35ba"/>
  <p:tag name="ELAPSEDTIME" val="59.114"/>
  <p:tag name="TIMELINE" val="18.83/24.90/38.31/43.33"/>
  <p:tag name="ARTICULATE_SLIDE_PAUSE" val="0"/>
  <p:tag name="ARTICULATE_NAV_LEVEL" val="2"/>
  <p:tag name="ARTICULATE_PLAYLIST_ID" val="-1"/>
  <p:tag name="ARTICULATE_LOCK_SLIDE" val="0"/>
  <p:tag name="ARTICULATE_SLIDE_NAV" val="4"/>
</p:tagLst>
</file>

<file path=ppt/tags/tag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5261</TotalTime>
  <Words>4955</Words>
  <Application>Microsoft Office PowerPoint</Application>
  <PresentationFormat>On-screen Show (4:3)</PresentationFormat>
  <Paragraphs>1694</Paragraphs>
  <Slides>61</Slides>
  <Notes>33</Notes>
  <HiddenSlides>8</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3" baseType="lpstr">
      <vt:lpstr>77_KeyStoneOLT</vt:lpstr>
      <vt:lpstr>Visio</vt:lpstr>
      <vt:lpstr>KeyStone  Software Ecosystem Overview </vt:lpstr>
      <vt:lpstr>Agenda</vt:lpstr>
      <vt:lpstr>Development Ecosystem</vt:lpstr>
      <vt:lpstr>Development Ecosystem</vt:lpstr>
      <vt:lpstr>Code Composer Studio (CCS)</vt:lpstr>
      <vt:lpstr>Code Composer Studio (CCS) Overview</vt:lpstr>
      <vt:lpstr>Third-Party CCS Plug-Ins</vt:lpstr>
      <vt:lpstr>Third-Party Software Overview</vt:lpstr>
      <vt:lpstr>Multicore SW Development Kit (MCSDK)</vt:lpstr>
      <vt:lpstr>MCSDK: Overview</vt:lpstr>
      <vt:lpstr>MCSDK: Folder Contents for Keystone II</vt:lpstr>
      <vt:lpstr>C66x MCSDK Perspective</vt:lpstr>
      <vt:lpstr>C66x MCSDK  for Keystone II</vt:lpstr>
      <vt:lpstr>Interface via LLD and CSL Layers</vt:lpstr>
      <vt:lpstr>SYS/BIOS in KeyStone</vt:lpstr>
      <vt:lpstr>SYS/BIOS</vt:lpstr>
      <vt:lpstr>ARM Linux Perspective </vt:lpstr>
      <vt:lpstr>ARM Linux Perspective</vt:lpstr>
      <vt:lpstr>Slide 19</vt:lpstr>
      <vt:lpstr>Slide 20</vt:lpstr>
      <vt:lpstr>Slide 21</vt:lpstr>
      <vt:lpstr>ARM Linux Perspective: Overview</vt:lpstr>
      <vt:lpstr>ToolChain</vt:lpstr>
      <vt:lpstr>Debug</vt:lpstr>
      <vt:lpstr>Optimization</vt:lpstr>
      <vt:lpstr>U-Boot </vt:lpstr>
      <vt:lpstr>SPL (X-Loader Upstreaming)</vt:lpstr>
      <vt:lpstr>Linux SMP  (Symmetric Multiprocessors)</vt:lpstr>
      <vt:lpstr>Distribution</vt:lpstr>
      <vt:lpstr>Applications</vt:lpstr>
      <vt:lpstr>Slide 31</vt:lpstr>
      <vt:lpstr>Drivers &amp; Platform Software</vt:lpstr>
      <vt:lpstr>Drivers &amp; Platform Software</vt:lpstr>
      <vt:lpstr>Slide 34</vt:lpstr>
      <vt:lpstr>Slide 35</vt:lpstr>
      <vt:lpstr>Slide 36</vt:lpstr>
      <vt:lpstr>Multicore Programming Models</vt:lpstr>
      <vt:lpstr>Multicore Programming Models</vt:lpstr>
      <vt:lpstr>Multicore Programming Models</vt:lpstr>
      <vt:lpstr>Network &amp; Communication Services</vt:lpstr>
      <vt:lpstr>Network &amp; Communication Services</vt:lpstr>
      <vt:lpstr>Communication Services</vt:lpstr>
      <vt:lpstr>Network Services</vt:lpstr>
      <vt:lpstr>Instrumentation, Trace, &amp; Fault Management</vt:lpstr>
      <vt:lpstr>Instrumentation, Trace, &amp; Fault Mgmt</vt:lpstr>
      <vt:lpstr>Instrumentation, Trace, &amp; Fault Mgmt</vt:lpstr>
      <vt:lpstr>Getting Started:  Demonstrations, Libraries</vt:lpstr>
      <vt:lpstr>Getting Started</vt:lpstr>
      <vt:lpstr>Getting Started: Development Flow</vt:lpstr>
      <vt:lpstr>Getting Started: Algorithm Libraries</vt:lpstr>
      <vt:lpstr>Slide 51</vt:lpstr>
      <vt:lpstr>Slide 52</vt:lpstr>
      <vt:lpstr>Slide 53</vt:lpstr>
      <vt:lpstr>Slide 54</vt:lpstr>
      <vt:lpstr>Online Collateral: Product Folders</vt:lpstr>
      <vt:lpstr>Online Collateral: Multicore Web</vt:lpstr>
      <vt:lpstr>Online Collateral: EP Wiki</vt:lpstr>
      <vt:lpstr>Online Support: E2E Forum</vt:lpstr>
      <vt:lpstr>Software Development Ecosystem</vt:lpstr>
      <vt:lpstr>Slide 60</vt:lpstr>
      <vt:lpstr>For More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Gurnani</dc:creator>
  <cp:lastModifiedBy>Robert J. Hillard</cp:lastModifiedBy>
  <cp:revision>522</cp:revision>
  <dcterms:created xsi:type="dcterms:W3CDTF">2013-01-31T07:41:08Z</dcterms:created>
  <dcterms:modified xsi:type="dcterms:W3CDTF">2014-01-28T03:09:07Z</dcterms:modified>
</cp:coreProperties>
</file>