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tags/tag35.xml" ContentType="application/vnd.openxmlformats-officedocument.presentationml.tags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7.xml" ContentType="application/vnd.openxmlformats-officedocument.presentationml.tags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136" r:id="rId2"/>
    <p:sldId id="2130" r:id="rId3"/>
    <p:sldId id="2115" r:id="rId4"/>
    <p:sldId id="1558" r:id="rId5"/>
    <p:sldId id="1559" r:id="rId6"/>
    <p:sldId id="1840" r:id="rId7"/>
    <p:sldId id="1839" r:id="rId8"/>
    <p:sldId id="1561" r:id="rId9"/>
    <p:sldId id="1562" r:id="rId10"/>
    <p:sldId id="2117" r:id="rId11"/>
    <p:sldId id="1564" r:id="rId12"/>
    <p:sldId id="1565" r:id="rId13"/>
    <p:sldId id="1566" r:id="rId14"/>
    <p:sldId id="2123" r:id="rId15"/>
    <p:sldId id="1882" r:id="rId16"/>
    <p:sldId id="2124" r:id="rId17"/>
    <p:sldId id="1570" r:id="rId18"/>
    <p:sldId id="2125" r:id="rId19"/>
    <p:sldId id="1572" r:id="rId20"/>
    <p:sldId id="1573" r:id="rId21"/>
    <p:sldId id="2126" r:id="rId22"/>
    <p:sldId id="1624" r:id="rId23"/>
    <p:sldId id="1625" r:id="rId24"/>
    <p:sldId id="2127" r:id="rId25"/>
    <p:sldId id="1627" r:id="rId26"/>
    <p:sldId id="1628" r:id="rId27"/>
    <p:sldId id="1629" r:id="rId28"/>
    <p:sldId id="1622" r:id="rId29"/>
    <p:sldId id="2128" r:id="rId30"/>
    <p:sldId id="1630" r:id="rId31"/>
    <p:sldId id="2129" r:id="rId32"/>
    <p:sldId id="1631" r:id="rId33"/>
    <p:sldId id="1880" r:id="rId34"/>
    <p:sldId id="1881" r:id="rId35"/>
    <p:sldId id="2137" r:id="rId36"/>
    <p:sldId id="2088" r:id="rId37"/>
    <p:sldId id="2089" r:id="rId38"/>
    <p:sldId id="2090" r:id="rId39"/>
    <p:sldId id="2091" r:id="rId40"/>
    <p:sldId id="2092" r:id="rId41"/>
    <p:sldId id="2093" r:id="rId42"/>
    <p:sldId id="2094" r:id="rId43"/>
    <p:sldId id="2095" r:id="rId44"/>
    <p:sldId id="2134" r:id="rId45"/>
    <p:sldId id="2097" r:id="rId46"/>
    <p:sldId id="2098" r:id="rId47"/>
    <p:sldId id="2099" r:id="rId48"/>
    <p:sldId id="2100" r:id="rId49"/>
    <p:sldId id="2101" r:id="rId50"/>
    <p:sldId id="2102" r:id="rId51"/>
    <p:sldId id="2133" r:id="rId52"/>
    <p:sldId id="2104" r:id="rId53"/>
    <p:sldId id="2105" r:id="rId54"/>
    <p:sldId id="2106" r:id="rId55"/>
    <p:sldId id="2107" r:id="rId56"/>
    <p:sldId id="2108" r:id="rId57"/>
    <p:sldId id="2132" r:id="rId58"/>
    <p:sldId id="2110" r:id="rId59"/>
    <p:sldId id="2111" r:id="rId60"/>
    <p:sldId id="2112" r:id="rId61"/>
    <p:sldId id="2113" r:id="rId62"/>
    <p:sldId id="2135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66"/>
    <a:srgbClr val="99FF33"/>
    <a:srgbClr val="CCFF66"/>
    <a:srgbClr val="808080"/>
    <a:srgbClr val="CCFF33"/>
    <a:srgbClr val="66FF33"/>
    <a:srgbClr val="00FF00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89881" autoAdjust="0"/>
  </p:normalViewPr>
  <p:slideViewPr>
    <p:cSldViewPr>
      <p:cViewPr>
        <p:scale>
          <a:sx n="120" d="100"/>
          <a:sy n="120" d="100"/>
        </p:scale>
        <p:origin x="-65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80000"/>
              </a:lnSpc>
              <a:spcBef>
                <a:spcPct val="5000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78B29F2-2BE0-4B36-A196-F93500C65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defRPr sz="1100" b="0" i="1"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213F7CF-8198-4660-BF66-27958B7F6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96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4088" eaLnBrk="0" hangingPunct="0">
              <a:lnSpc>
                <a:spcPct val="80000"/>
              </a:lnSpc>
              <a:spcBef>
                <a:spcPct val="50000"/>
              </a:spcBef>
            </a:pPr>
            <a:fld id="{F66340C6-FB4E-4C64-8D8E-AA1626DBB1AB}" type="slidenum">
              <a:rPr lang="en-US" sz="1200">
                <a:solidFill>
                  <a:srgbClr val="000000"/>
                </a:solidFill>
              </a:rPr>
              <a:pPr defTabSz="954088" eaLnBrk="0" hangingPunct="0">
                <a:lnSpc>
                  <a:spcPct val="80000"/>
                </a:lnSpc>
                <a:spcBef>
                  <a:spcPct val="50000"/>
                </a:spcBef>
              </a:pPr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5A4C8B-D1DA-4E5B-ABA1-C1E5C6F92E3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C3408-6171-4FF4-91C8-F28756987558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r>
              <a:rPr lang="en-US" smtClean="0"/>
              <a:t>Using Clock Fxns in a Task-based video system is not really recommended because Clock Functions will ALWAYS have a higher priority than TSKs because periodic functions s are prioritized as Swis.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C40DB-13E7-4B72-B4AA-DFD8D0BE506D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9188" y="2516188"/>
            <a:ext cx="0" cy="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 lIns="95119" tIns="47559" rIns="95119" bIns="47559"/>
          <a:lstStyle/>
          <a:p>
            <a:r>
              <a:rPr lang="en-US" smtClean="0"/>
              <a:t>  When you’re looking at a scheduler, it needs to be able to handle two different types of interrupts: hardware and software.</a:t>
            </a:r>
          </a:p>
          <a:p>
            <a:r>
              <a:rPr lang="en-US" smtClean="0"/>
              <a:t>Hardware needs to run NOW, minimum latency, high priority.  These tasks are typically short.</a:t>
            </a:r>
          </a:p>
          <a:p>
            <a:r>
              <a:rPr lang="en-US" smtClean="0"/>
              <a:t>Software is not so time critical, and may take longer to complete.</a:t>
            </a:r>
          </a:p>
          <a:p>
            <a:endParaRPr lang="en-US" smtClean="0"/>
          </a:p>
          <a:p>
            <a:r>
              <a:rPr lang="en-US" smtClean="0"/>
              <a:t>Shown above we can see a hardware interrupt that posts a software interrupt.  Let’s  say the hardware interrupt determines the frame and re-programs the DMA.  The software interrupt processes the filter and keys off the output process.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4BBEA6-EA9D-4C97-A703-B546980BDC21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4B8AB8-20EE-46FD-9854-CD17435309CB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18B904-47A3-43E2-9546-B70364053B6A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1588" y="715963"/>
            <a:ext cx="4776787" cy="35829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37075"/>
            <a:ext cx="1352550" cy="47625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E891C4-1943-4539-BEC0-26E46D64788E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8F231-EC43-471A-B7FB-0CF6E0862193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0D329-117C-4C56-B1DD-DDA6BB32FC4D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84DFF-66EA-4B49-9272-AD862FBF4AFB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039634-CA1E-409A-82C6-962F24002757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BE928F-F7B2-4C66-AB69-D82438912C87}" type="slidenum">
              <a:rPr lang="en-US" smtClean="0"/>
              <a:pPr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79F897-D715-49E2-8FFD-A0B5AA4C9016}" type="slidenum">
              <a:rPr lang="en-US" smtClean="0"/>
              <a:pPr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AF913-0281-4C12-B1CE-4407211A72C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9450E-EBA8-47F9-AC3F-1134F5A8BCB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4D0056-AD86-42D4-A1E4-4006C686A30B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0598D5-87FB-4A90-A3A5-4668DCC1BE7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821F67-9027-4F9F-9D03-6858B28FB3C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4B5C6-CF5F-4620-ACA1-71D03DF1496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4E5DC0-1373-46B4-BB03-51D54324C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F0384-D2BB-4A9D-9FEB-065E9EFB5EC8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12E249-008F-46D3-ACC1-D57BCC072FC2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D0D08-E7AF-4CCF-ADF6-D7DF59582B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CB2553-2CA0-4C4E-966B-06D4F69CB4BB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785AD6-58C8-47C0-BABD-CA6E1FF726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B38FF-1F0D-4B4D-9E76-054D1249144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FA5C6A-1521-48C1-BCD9-9E3FF489B9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25" y="5110163"/>
            <a:ext cx="5688013" cy="337026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B84985-67FF-4412-BE1A-9C010F528E58}" type="slidenum">
              <a:rPr lang="en-US" smtClean="0"/>
              <a:pPr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7AABB-556B-418B-B3D5-2F9FF30A1278}" type="slidenum">
              <a:rPr lang="en-US" smtClean="0"/>
              <a:pPr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4B603D-7560-474F-BBC2-DA91E383DDE6}" type="slidenum">
              <a:rPr lang="en-US" smtClean="0"/>
              <a:pPr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4415E-E59F-43B4-BF32-13267F03F3ED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6D89DA-C53A-4D9F-A3C1-51038795222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70DD3F-216F-48C4-9043-E466DC67249B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F847C3-21F7-41BA-A6EA-E614B5E582CA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37EDC0-A495-4EA9-97E5-6B86EE80127F}" type="slidenum">
              <a:rPr lang="en-US" smtClean="0"/>
              <a:pPr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Note: See .s62 file for vector table. For DSP (C6000, C28x, any NON-ARM device), “LOWER” compiles to “SELF” – so it is not supported. However, “LOWER” does make sense for ARM devices (M3, Cortex-A8, etc)</a:t>
            </a:r>
          </a:p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E1799-3556-4523-A2F1-9C14CE373BC7}" type="slidenum">
              <a:rPr lang="en-US" smtClean="0"/>
              <a:pPr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88A305-F86C-42D3-BE29-41EA401AFAF9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2C5986-3E30-4227-8CD3-0BD26713814D}" type="slidenum">
              <a:rPr lang="en-US" smtClean="0"/>
              <a:pPr>
                <a:defRPr/>
              </a:pPr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6BF33-FFE4-401F-BCCC-D96387A1BD53}" type="slidenum">
              <a:rPr lang="en-US" smtClean="0"/>
              <a:pPr>
                <a:defRPr/>
              </a:pPr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3ED388-BE07-4B20-8A67-5FDEAF1D025C}" type="slidenum">
              <a:rPr lang="en-US" smtClean="0"/>
              <a:pPr>
                <a:defRPr/>
              </a:pPr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11F4D1-E435-4977-A2B3-DFD4D2BAD53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z="400" smtClean="0"/>
              <a:t>This diagram shows two task of unequal priority.  First the lower priority task is running and is interrupted by an ISR which then runs a higher priority task.  The lower priority task running is preempted and rescheduled. After the higher priority task is completed it prompts the lower priority task to run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76D8E3-974F-4C9F-A664-E40227A50AA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30250"/>
            <a:ext cx="4776788" cy="3582988"/>
          </a:xfrm>
          <a:ln cap="flat"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57713"/>
            <a:ext cx="5378450" cy="4322762"/>
          </a:xfrm>
          <a:noFill/>
          <a:ln/>
        </p:spPr>
        <p:txBody>
          <a:bodyPr lIns="99313" tIns="44690" rIns="99313" bIns="44690"/>
          <a:lstStyle/>
          <a:p>
            <a:r>
              <a:rPr lang="en-US" smtClean="0"/>
              <a:t>If threads are at the same priority to solve the “resource conflict” problem, this can be dangerous IF someone comes along and changes the priorities. Be careful.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0CF966-574E-4DA1-9FD9-885D6596335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r>
              <a:rPr lang="en-US" smtClean="0">
                <a:latin typeface="Courier New" pitchFamily="49" charset="0"/>
              </a:rPr>
              <a:t>Uint32 gie;</a:t>
            </a:r>
          </a:p>
          <a:p>
            <a:r>
              <a:rPr lang="en-US" smtClean="0">
                <a:latin typeface="Courier New" pitchFamily="49" charset="0"/>
              </a:rPr>
              <a:t>…</a:t>
            </a:r>
          </a:p>
          <a:p>
            <a:r>
              <a:rPr lang="en-US" smtClean="0">
                <a:latin typeface="Courier New" pitchFamily="49" charset="0"/>
              </a:rPr>
              <a:t>gie = IRQ_globalDisable();</a:t>
            </a:r>
          </a:p>
          <a:p>
            <a:r>
              <a:rPr lang="en-US" smtClean="0">
                <a:latin typeface="Courier New" pitchFamily="49" charset="0"/>
              </a:rPr>
              <a:t>...</a:t>
            </a:r>
          </a:p>
          <a:p>
            <a:r>
              <a:rPr lang="en-US" smtClean="0">
                <a:latin typeface="Courier New" pitchFamily="49" charset="0"/>
              </a:rPr>
              <a:t>IRQ_globalRestore(gie);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B9DD8-DC1B-48A8-B69A-2209F02ABD37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E34196-1EE6-46C1-9CC9-4F2463BA3BD7}" type="slidenum">
              <a:rPr lang="en-US" smtClean="0"/>
              <a:pPr>
                <a:defRPr/>
              </a:pPr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5DABEA-1F49-49DF-A1F1-231B49FA6EB4}" type="slidenum">
              <a:rPr lang="en-US" smtClean="0"/>
              <a:pPr>
                <a:defRPr/>
              </a:pPr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2F194C-3A5A-4A3C-83C9-D24C02C9A03A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B8B378-7239-4C7D-ACA6-273445A37504}" type="slidenum">
              <a:rPr lang="en-US" smtClean="0"/>
              <a:pPr>
                <a:defRPr/>
              </a:pPr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you call _pend in a Swi, an assertion causes an abort to occur. I guess you can technically call _pend with a timeout of ZERO, but don’t push it!!</a:t>
            </a: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6249C-0F2D-44AA-B38D-959199EF0DD5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30CBC7-3CFD-4D8B-A12F-C1908F27A43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DC2F4E-49B2-40F5-92FE-E13D90B164CF}" type="slidenum">
              <a:rPr lang="en-US" smtClean="0"/>
              <a:pPr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4147B-6BA5-49DA-85FC-1F28E440B937}" type="slidenum">
              <a:rPr lang="en-US" smtClean="0"/>
              <a:pPr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400C1B-2866-48BF-B45E-571C5EF1E6B3}" type="slidenum">
              <a:rPr lang="en-US" smtClean="0"/>
              <a:pPr>
                <a:defRPr/>
              </a:pPr>
              <a:t>58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A12792-9EAD-4ACA-A9AB-8045DDBF0A31}" type="slidenum">
              <a:rPr lang="en-US" smtClean="0"/>
              <a:pPr>
                <a:defRPr/>
              </a:pPr>
              <a:t>59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B2B76-3EA5-4F79-8852-2D82E93EF559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767925-9CA4-4FFC-AAC7-797EF7E6B7B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3137" cy="358775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6013450" cy="4402138"/>
          </a:xfrm>
          <a:noFill/>
          <a:ln/>
        </p:spPr>
        <p:txBody>
          <a:bodyPr lIns="96649" tIns="48324" rIns="96649" bIns="48324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2E4571-331A-43FB-9D4E-7489E65A686E}" type="slidenum">
              <a:rPr lang="en-US" smtClean="0"/>
              <a:pPr>
                <a:defRPr/>
              </a:pPr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3F7CF-8198-4660-BF66-27958B7F6CF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31F079-0C61-419D-9EA7-DFE651F39DA2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11568A-3C8F-42EF-9D90-B2EB32CB6D42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54733-CF47-473A-8066-F982046040AE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FCA4D07E-4D97-4B19-A43A-59FB8968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50000"/>
              </a:spcBef>
              <a:defRPr>
                <a:cs typeface="+mn-cs"/>
              </a:defRPr>
            </a:lvl1pPr>
          </a:lstStyle>
          <a:p>
            <a:pPr>
              <a:defRPr/>
            </a:pPr>
            <a:fld id="{61AE76A2-DF36-4E41-9269-CB170F8F8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7724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2166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914400"/>
            <a:ext cx="3810000" cy="2166938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762000"/>
            <a:ext cx="822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TI Logo Color One Line" descr="tilogo_color_oneline.png" hidden="1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47638" y="6102350"/>
            <a:ext cx="18415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TI Logo White One Line" descr="tilogo_bw_oneline.png" hidden="1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36525" y="5289550"/>
            <a:ext cx="182245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TI Logo White Stack" descr="tilogo_bw_twoline.png" hidden="1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2238" y="5656263"/>
            <a:ext cx="1455737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TI Logo Color Stack" descr="tilogo_color_twoline.png" hidden="1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27000" y="6399213"/>
            <a:ext cx="14382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3" name="Picture 8" descr="ti_hz_1c_pos_rgb_jpg.jpg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>
            <p:custDataLst>
              <p:tags r:id="rId19"/>
            </p:custDataLst>
          </p:nvPr>
        </p:nvSpPr>
        <p:spPr>
          <a:xfrm>
            <a:off x="7415253" y="651416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3" r:id="rId10"/>
    <p:sldLayoutId id="2147483774" r:id="rId11"/>
    <p:sldLayoutId id="2147483770" r:id="rId12"/>
    <p:sldLayoutId id="2147483771" r:id="rId13"/>
    <p:sldLayoutId id="2147483772" r:id="rId14"/>
    <p:sldLayoutId id="2147483775" r:id="rId15"/>
    <p:sldLayoutId id="2147483776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sz="4400" b="0" smtClean="0"/>
              <a:t>Introduction to SYS/BIOS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8288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3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53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Thread Types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 rot="-5400000">
            <a:off x="-418306" y="3402806"/>
            <a:ext cx="142875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Priority</a:t>
            </a: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V="1">
            <a:off x="587375" y="762000"/>
            <a:ext cx="0" cy="57150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827088" y="685800"/>
            <a:ext cx="2601912" cy="13192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Hwi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443288" y="609600"/>
            <a:ext cx="5699125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Implements ‘urgent’ part of real-time event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 u="sng">
                <a:solidFill>
                  <a:schemeClr val="tx2"/>
                </a:solidFill>
                <a:latin typeface="Arial Narrow" pitchFamily="34" charset="0"/>
              </a:rPr>
              <a:t>Hardware interrupt</a:t>
            </a:r>
            <a:r>
              <a:rPr lang="en-US" sz="1800">
                <a:latin typeface="Arial Narrow" pitchFamily="34" charset="0"/>
              </a:rPr>
              <a:t> triggers ISRs to run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Priorities set by hardware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27088" y="2159000"/>
            <a:ext cx="2601912" cy="13192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Swi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3429000" y="2057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Performs HWI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follow-up</a:t>
            </a:r>
            <a:r>
              <a:rPr lang="en-US" sz="1800">
                <a:latin typeface="Arial Narrow" pitchFamily="34" charset="0"/>
              </a:rPr>
              <a:t>’ activity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posted</a:t>
            </a:r>
            <a:r>
              <a:rPr lang="en-US" sz="1800">
                <a:latin typeface="Arial Narrow" pitchFamily="34" charset="0"/>
              </a:rPr>
              <a:t>’ by software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Periodic (Clock) functions are prioritized as SWIs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827088" y="3632200"/>
            <a:ext cx="2601912" cy="13192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Task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3429000" y="3581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programs concurrently under separate contexts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Usually enabled to run by posting a ‘</a:t>
            </a:r>
            <a:r>
              <a:rPr lang="en-US" sz="1800" i="1" u="sng">
                <a:solidFill>
                  <a:schemeClr val="tx2"/>
                </a:solidFill>
                <a:latin typeface="Arial Narrow" pitchFamily="34" charset="0"/>
              </a:rPr>
              <a:t>semaphore</a:t>
            </a:r>
            <a:r>
              <a:rPr lang="en-US" sz="1800">
                <a:latin typeface="Arial Narrow" pitchFamily="34" charset="0"/>
              </a:rPr>
              <a:t>’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(a task signaling mechanism)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Up to 32 priority levels (16 on C28x)</a:t>
            </a:r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827088" y="5105400"/>
            <a:ext cx="2601912" cy="13192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Idle</a:t>
            </a:r>
            <a:endParaRPr lang="en-US" sz="2800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Background</a:t>
            </a:r>
            <a:endParaRPr lang="en-US"/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3429000" y="5105400"/>
            <a:ext cx="5715000" cy="1319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anchor="ctr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Multiple Idle functions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Runs as an infinite loop (like traditional </a:t>
            </a:r>
            <a:r>
              <a:rPr lang="en-US" sz="1800" b="0" i="1">
                <a:latin typeface="Arial Narrow" pitchFamily="34" charset="0"/>
              </a:rPr>
              <a:t>while(1)</a:t>
            </a:r>
            <a:r>
              <a:rPr lang="en-US" sz="1800">
                <a:latin typeface="Arial Narrow" pitchFamily="34" charset="0"/>
              </a:rPr>
              <a:t> loop)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1800">
                <a:latin typeface="Arial Narrow" pitchFamily="34" charset="0"/>
              </a:rPr>
              <a:t>Single priority level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Hwi’s Signaling Swi/Task</a:t>
            </a: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228600" y="1335088"/>
            <a:ext cx="8534400" cy="20685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801688" y="720725"/>
            <a:ext cx="744537" cy="4064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INTx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9088" y="1581150"/>
            <a:ext cx="2195512" cy="15938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687388" algn="ctr"/>
              </a:tabLst>
            </a:pPr>
            <a:r>
              <a:rPr lang="en-US" sz="2000">
                <a:latin typeface="Arial Narrow" pitchFamily="34" charset="0"/>
              </a:rPr>
              <a:t>Hwi:</a:t>
            </a:r>
            <a:endParaRPr lang="en-US" sz="2000" b="0">
              <a:latin typeface="Arial Narrow" pitchFamily="34" charset="0"/>
            </a:endParaRP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	urgent code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latin typeface="Arial Narrow" pitchFamily="34" charset="0"/>
              </a:rPr>
              <a:t> 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Swi_post();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       </a:t>
            </a:r>
            <a:r>
              <a:rPr lang="en-US" sz="1400" b="0">
                <a:solidFill>
                  <a:schemeClr val="tx2"/>
                </a:solidFill>
                <a:latin typeface="Arial Narrow" pitchFamily="34" charset="0"/>
              </a:rPr>
              <a:t>[OR]</a:t>
            </a:r>
          </a:p>
          <a:p>
            <a:pPr eaLnBrk="0" hangingPunct="0">
              <a:tabLst>
                <a:tab pos="687388" algn="ctr"/>
              </a:tabLst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Semaphore_post();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667000" y="2376488"/>
            <a:ext cx="6005513" cy="7889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>
                <a:latin typeface="Arial Narrow" pitchFamily="34" charset="0"/>
              </a:rPr>
              <a:t>Swi (or Task)</a:t>
            </a:r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304800" y="3648075"/>
            <a:ext cx="830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>
            <a:off x="304800" y="364807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730250" y="3479800"/>
            <a:ext cx="1343025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latin typeface="Arial Narrow" pitchFamily="34" charset="0"/>
              </a:rPr>
              <a:t>ints disabled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8" name="Text Box 12"/>
          <p:cNvSpPr txBox="1">
            <a:spLocks noChangeArrowheads="1"/>
          </p:cNvSpPr>
          <p:nvPr/>
        </p:nvSpPr>
        <p:spPr bwMode="auto">
          <a:xfrm>
            <a:off x="3810000" y="3479800"/>
            <a:ext cx="2286000" cy="3365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rather than all this time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762000" y="3952875"/>
            <a:ext cx="3886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Hwi</a:t>
            </a:r>
            <a:r>
              <a:rPr lang="en-US" sz="2000">
                <a:latin typeface="Arial Narrow" pitchFamily="34" charset="0"/>
              </a:rPr>
              <a:t> 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Fast response to interrupts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Minimal context switching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High priority only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Use for urgent code only – then post follow up activity</a:t>
            </a: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4670425" y="3956050"/>
            <a:ext cx="38862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Swi</a:t>
            </a:r>
            <a:endParaRPr lang="en-US" sz="2000">
              <a:latin typeface="Arial Narrow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Latency in response 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Context switch performed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Selectable priority levels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latin typeface="Arial Narrow" pitchFamily="34" charset="0"/>
              </a:rPr>
              <a:t>Can post another Swi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Execution managed by  scheduler</a:t>
            </a:r>
          </a:p>
        </p:txBody>
      </p:sp>
      <p:sp>
        <p:nvSpPr>
          <p:cNvPr id="372774" name="Line 38"/>
          <p:cNvSpPr>
            <a:spLocks noChangeShapeType="1"/>
          </p:cNvSpPr>
          <p:nvPr/>
        </p:nvSpPr>
        <p:spPr bwMode="auto">
          <a:xfrm>
            <a:off x="1905000" y="2717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17422" name="Straight Arrow Connector 23"/>
          <p:cNvCxnSpPr>
            <a:cxnSpLocks noChangeShapeType="1"/>
          </p:cNvCxnSpPr>
          <p:nvPr/>
        </p:nvCxnSpPr>
        <p:spPr bwMode="auto">
          <a:xfrm rot="5400000">
            <a:off x="835819" y="1473994"/>
            <a:ext cx="685800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2179638" y="1022350"/>
            <a:ext cx="6748462" cy="68262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paradigm:	“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(ISR) handles </a:t>
            </a:r>
            <a:r>
              <a:rPr lang="en-US" b="0" i="1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URGENT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 activity, then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		posts follow-up thread”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Swi’s and Tasks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4514850"/>
            <a:ext cx="3962400" cy="1282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Similar to hardware interrupt, but triggered when posted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All Swi’s share system software stack with Hwi’s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838200"/>
            <a:ext cx="663575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Swi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0" y="795338"/>
            <a:ext cx="1752600" cy="338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Swi_post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Swi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533400" y="1247775"/>
            <a:ext cx="3276600" cy="312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 flipH="1">
            <a:off x="1828800" y="1412875"/>
            <a:ext cx="1588" cy="285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057400" y="1354138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057400" y="3959225"/>
            <a:ext cx="7254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2209800" y="2417763"/>
            <a:ext cx="1665288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“run to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completion”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4770438" y="4514850"/>
            <a:ext cx="4144962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Unblocking triggers execution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(also could be mailbox, events, etc.)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latin typeface="Arial Narrow" pitchFamily="34" charset="0"/>
              </a:rPr>
              <a:t>Each </a:t>
            </a:r>
            <a:r>
              <a:rPr lang="en-US" sz="2000" u="sng">
                <a:latin typeface="Arial Narrow" pitchFamily="34" charset="0"/>
              </a:rPr>
              <a:t>Task</a:t>
            </a:r>
            <a:r>
              <a:rPr lang="en-US" sz="2000">
                <a:latin typeface="Arial Narrow" pitchFamily="34" charset="0"/>
              </a:rPr>
              <a:t> has its own stack, which allows them to pause (i.e. block)</a:t>
            </a:r>
          </a:p>
          <a:p>
            <a:pPr marL="230188" indent="-230188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w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Topology: prologue, loop,</a:t>
            </a:r>
            <a:br>
              <a:rPr lang="en-US" sz="20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epilogue…</a:t>
            </a: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6400800" y="20574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4800600" y="1295400"/>
            <a:ext cx="3886200" cy="3092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4876800" y="838200"/>
            <a:ext cx="806450" cy="387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Task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8447" name="Group 16"/>
          <p:cNvGrpSpPr>
            <a:grpSpLocks/>
          </p:cNvGrpSpPr>
          <p:nvPr/>
        </p:nvGrpSpPr>
        <p:grpSpPr bwMode="auto">
          <a:xfrm>
            <a:off x="4953000" y="1503363"/>
            <a:ext cx="1143000" cy="2743200"/>
            <a:chOff x="3312" y="1008"/>
            <a:chExt cx="720" cy="2160"/>
          </a:xfrm>
        </p:grpSpPr>
        <p:sp>
          <p:nvSpPr>
            <p:cNvPr id="374801" name="Line 17"/>
            <p:cNvSpPr>
              <a:spLocks noChangeShapeType="1"/>
            </p:cNvSpPr>
            <p:nvPr/>
          </p:nvSpPr>
          <p:spPr bwMode="auto">
            <a:xfrm>
              <a:off x="4032" y="1921"/>
              <a:ext cx="0" cy="1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2" name="Line 18"/>
            <p:cNvSpPr>
              <a:spLocks noChangeShapeType="1"/>
            </p:cNvSpPr>
            <p:nvPr/>
          </p:nvSpPr>
          <p:spPr bwMode="auto">
            <a:xfrm flipH="1">
              <a:off x="3312" y="316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3" name="Line 19"/>
            <p:cNvSpPr>
              <a:spLocks noChangeShapeType="1"/>
            </p:cNvSpPr>
            <p:nvPr/>
          </p:nvSpPr>
          <p:spPr bwMode="auto">
            <a:xfrm flipV="1">
              <a:off x="3312" y="1008"/>
              <a:ext cx="0" cy="2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4" name="Line 20"/>
            <p:cNvSpPr>
              <a:spLocks noChangeShapeType="1"/>
            </p:cNvSpPr>
            <p:nvPr/>
          </p:nvSpPr>
          <p:spPr bwMode="auto">
            <a:xfrm>
              <a:off x="3312" y="100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374805" name="Line 21"/>
            <p:cNvSpPr>
              <a:spLocks noChangeShapeType="1"/>
            </p:cNvSpPr>
            <p:nvPr/>
          </p:nvSpPr>
          <p:spPr bwMode="auto">
            <a:xfrm>
              <a:off x="4032" y="1008"/>
              <a:ext cx="0" cy="1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18448" name="Text Box 22"/>
          <p:cNvSpPr txBox="1">
            <a:spLocks noChangeArrowheads="1"/>
          </p:cNvSpPr>
          <p:nvPr/>
        </p:nvSpPr>
        <p:spPr bwMode="auto">
          <a:xfrm>
            <a:off x="6156325" y="2917825"/>
            <a:ext cx="84613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start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49" name="Text Box 23"/>
          <p:cNvSpPr txBox="1">
            <a:spLocks noChangeArrowheads="1"/>
          </p:cNvSpPr>
          <p:nvPr/>
        </p:nvSpPr>
        <p:spPr bwMode="auto">
          <a:xfrm>
            <a:off x="6132513" y="3862388"/>
            <a:ext cx="72548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end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491413" y="2209800"/>
            <a:ext cx="9334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Pause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332" name="Text Box 25"/>
          <p:cNvSpPr txBox="1">
            <a:spLocks noChangeArrowheads="1"/>
          </p:cNvSpPr>
          <p:nvPr/>
        </p:nvSpPr>
        <p:spPr bwMode="auto">
          <a:xfrm>
            <a:off x="5995988" y="838200"/>
            <a:ext cx="2614612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Arial Narrow" pitchFamily="34" charset="0"/>
                <a:cs typeface="+mn-cs"/>
              </a:rPr>
              <a:t>Semaphore_post</a:t>
            </a:r>
            <a:r>
              <a:rPr lang="en-US" sz="2000" dirty="0">
                <a:latin typeface="Arial Narrow" pitchFamily="34" charset="0"/>
                <a:cs typeface="+mn-cs"/>
              </a:rPr>
              <a:t> (</a:t>
            </a:r>
            <a:r>
              <a:rPr lang="en-US" sz="2000" dirty="0" err="1">
                <a:latin typeface="Arial Narrow" pitchFamily="34" charset="0"/>
                <a:cs typeface="+mn-cs"/>
              </a:rPr>
              <a:t>Sem</a:t>
            </a:r>
            <a:r>
              <a:rPr lang="en-US" sz="2000" dirty="0">
                <a:latin typeface="Arial Narrow" pitchFamily="34" charset="0"/>
                <a:cs typeface="+mn-cs"/>
              </a:rPr>
              <a:t>);</a:t>
            </a:r>
            <a:endParaRPr lang="en-US" dirty="0">
              <a:latin typeface="Arial Narrow" pitchFamily="34" charset="0"/>
              <a:cs typeface="+mn-cs"/>
            </a:endParaRPr>
          </a:p>
        </p:txBody>
      </p:sp>
      <p:cxnSp>
        <p:nvCxnSpPr>
          <p:cNvPr id="18452" name="AutoShape 26"/>
          <p:cNvCxnSpPr>
            <a:cxnSpLocks noChangeShapeType="1"/>
            <a:stCxn id="13332" idx="2"/>
          </p:cNvCxnSpPr>
          <p:nvPr/>
        </p:nvCxnSpPr>
        <p:spPr bwMode="auto">
          <a:xfrm rot="5400000">
            <a:off x="6525419" y="1204119"/>
            <a:ext cx="804862" cy="7493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arrow" w="med" len="med"/>
          </a:ln>
        </p:spPr>
      </p:cxnSp>
      <p:cxnSp>
        <p:nvCxnSpPr>
          <p:cNvPr id="18453" name="AutoShape 27"/>
          <p:cNvCxnSpPr>
            <a:cxnSpLocks noChangeShapeType="1"/>
            <a:endCxn id="18450" idx="1"/>
          </p:cNvCxnSpPr>
          <p:nvPr/>
        </p:nvCxnSpPr>
        <p:spPr bwMode="auto">
          <a:xfrm>
            <a:off x="7180263" y="2378075"/>
            <a:ext cx="311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sp>
        <p:nvSpPr>
          <p:cNvPr id="18454" name="Text Box 28"/>
          <p:cNvSpPr txBox="1">
            <a:spLocks noChangeArrowheads="1"/>
          </p:cNvSpPr>
          <p:nvPr/>
        </p:nvSpPr>
        <p:spPr bwMode="auto">
          <a:xfrm>
            <a:off x="7304088" y="2546350"/>
            <a:ext cx="1306512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(blocked</a:t>
            </a:r>
            <a:br>
              <a:rPr lang="en-US" sz="2000" b="0"/>
            </a:br>
            <a:r>
              <a:rPr lang="en-US" sz="2000" b="0"/>
              <a:t>       state)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8455" name="AutoShape 29"/>
          <p:cNvSpPr>
            <a:spLocks noChangeArrowheads="1"/>
          </p:cNvSpPr>
          <p:nvPr/>
        </p:nvSpPr>
        <p:spPr bwMode="auto">
          <a:xfrm>
            <a:off x="5072063" y="1752600"/>
            <a:ext cx="2057400" cy="1219200"/>
          </a:xfrm>
          <a:prstGeom prst="flowChartDecis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Semaphore_pend</a:t>
            </a:r>
          </a:p>
        </p:txBody>
      </p:sp>
      <p:cxnSp>
        <p:nvCxnSpPr>
          <p:cNvPr id="18456" name="Straight Arrow Connector 35"/>
          <p:cNvCxnSpPr>
            <a:cxnSpLocks noChangeShapeType="1"/>
            <a:endCxn id="18440" idx="3"/>
          </p:cNvCxnSpPr>
          <p:nvPr/>
        </p:nvCxnSpPr>
        <p:spPr bwMode="auto">
          <a:xfrm rot="5400000">
            <a:off x="2850356" y="1196182"/>
            <a:ext cx="403225" cy="296862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2" name="Rectangle 31"/>
          <p:cNvSpPr/>
          <p:nvPr/>
        </p:nvSpPr>
        <p:spPr bwMode="auto">
          <a:xfrm>
            <a:off x="228600" y="2209800"/>
            <a:ext cx="1295400" cy="16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System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Hwi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/</a:t>
            </a:r>
            <a:r>
              <a:rPr lang="en-US" b="0" dirty="0" err="1">
                <a:solidFill>
                  <a:schemeClr val="dk1"/>
                </a:solidFill>
                <a:latin typeface="Arial Narrow" pitchFamily="34" charset="0"/>
                <a:cs typeface="+mn-cs"/>
              </a:rPr>
              <a:t>Swi</a:t>
            </a: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799388" y="3200400"/>
            <a:ext cx="11430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Private</a:t>
            </a:r>
            <a:b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Stack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(Task)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2860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45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1946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(Object) Creation in BIOS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6375" y="644525"/>
            <a:ext cx="8413750" cy="14493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lang="en-US" dirty="0">
                <a:solidFill>
                  <a:schemeClr val="dk1"/>
                </a:solidFill>
                <a:cs typeface="+mn-cs"/>
              </a:rPr>
              <a:t>Users can create threads (BIOS resources or “objects”):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Statically (via the GUI or .</a:t>
            </a:r>
            <a:r>
              <a:rPr lang="en-US" sz="2000" b="0" dirty="0" err="1">
                <a:solidFill>
                  <a:schemeClr val="dk1"/>
                </a:solidFill>
                <a:cs typeface="+mn-cs"/>
              </a:rPr>
              <a:t>cfg</a:t>
            </a:r>
            <a:r>
              <a:rPr lang="en-US" sz="2000" b="0" dirty="0">
                <a:solidFill>
                  <a:schemeClr val="dk1"/>
                </a:solidFill>
                <a:cs typeface="+mn-cs"/>
              </a:rPr>
              <a:t> script)</a:t>
            </a: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Dynamically (via C code) – </a:t>
            </a:r>
            <a:r>
              <a:rPr lang="en-US" sz="1800" b="0" i="1" dirty="0">
                <a:solidFill>
                  <a:schemeClr val="dk1"/>
                </a:solidFill>
                <a:cs typeface="+mn-cs"/>
              </a:rPr>
              <a:t>more details in the “dynamic” chapter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  <a:p>
            <a:pPr marL="177800" indent="-177800" eaLnBrk="0" hangingPunct="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b="0" dirty="0">
                <a:solidFill>
                  <a:schemeClr val="dk1"/>
                </a:solidFill>
                <a:cs typeface="+mn-cs"/>
              </a:rPr>
              <a:t>BIOS doesn’t care – but you might…</a:t>
            </a:r>
            <a:endParaRPr lang="en-US" sz="2000" b="0" i="1" dirty="0">
              <a:solidFill>
                <a:schemeClr val="dk1"/>
              </a:solidFill>
              <a:cs typeface="+mn-cs"/>
            </a:endParaRPr>
          </a:p>
        </p:txBody>
      </p:sp>
      <p:pic>
        <p:nvPicPr>
          <p:cNvPr id="38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3" y="3033713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485" name="Group 14"/>
          <p:cNvGrpSpPr>
            <a:grpSpLocks/>
          </p:cNvGrpSpPr>
          <p:nvPr/>
        </p:nvGrpSpPr>
        <p:grpSpPr bwMode="auto">
          <a:xfrm>
            <a:off x="168275" y="5137150"/>
            <a:ext cx="6096000" cy="1246188"/>
            <a:chOff x="304800" y="5382904"/>
            <a:chExt cx="6096000" cy="1246496"/>
          </a:xfrm>
        </p:grpSpPr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04800" y="5382904"/>
              <a:ext cx="6096000" cy="1246496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xdc.useModule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('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ti.sysbios.hal.Hwi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');</a:t>
              </a:r>
              <a:b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var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new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();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</a:p>
            <a:p>
              <a:pPr eaLnBrk="0" hangingPunct="0">
                <a:defRPr/>
              </a:pP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Hwi.create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"&amp;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", </a:t>
              </a:r>
              <a:r>
                <a:rPr lang="en-US" sz="1800" b="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b="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  <a:endParaRPr lang="en-US" sz="1800" b="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8200" y="5695719"/>
              <a:ext cx="1262063" cy="35409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app.cfg</a:t>
              </a:r>
            </a:p>
          </p:txBody>
        </p:sp>
      </p:grpSp>
      <p:grpSp>
        <p:nvGrpSpPr>
          <p:cNvPr id="20486" name="Group 42"/>
          <p:cNvGrpSpPr>
            <a:grpSpLocks/>
          </p:cNvGrpSpPr>
          <p:nvPr/>
        </p:nvGrpSpPr>
        <p:grpSpPr bwMode="auto">
          <a:xfrm>
            <a:off x="4495800" y="2216150"/>
            <a:ext cx="4422775" cy="1476375"/>
            <a:chOff x="381000" y="4800600"/>
            <a:chExt cx="4422700" cy="1477328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81000" y="4800600"/>
              <a:ext cx="4422700" cy="14773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#include &lt;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ti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sysbios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hal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/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Hwi.h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&gt; 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Hwi_Params_init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);</a:t>
              </a:r>
            </a:p>
            <a:p>
              <a:pPr eaLnBrk="0" hangingPunct="0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hwiParams.eventId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 = 61;</a:t>
              </a:r>
              <a:b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</a:b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Hwi_create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(5, 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isrAudio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&amp;</a:t>
              </a:r>
              <a:r>
                <a:rPr lang="en-US" sz="1800" dirty="0" err="1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hwiParams</a:t>
              </a:r>
              <a:r>
                <a:rPr lang="en-US" sz="1800" dirty="0">
                  <a:solidFill>
                    <a:srgbClr val="000000"/>
                  </a:solidFill>
                  <a:latin typeface="Arial Narrow" pitchFamily="34" charset="0"/>
                  <a:cs typeface="+mn-cs"/>
                </a:rPr>
                <a:t>, NULL); </a:t>
              </a:r>
              <a:endParaRPr lang="en-US" sz="1800" noProof="1">
                <a:solidFill>
                  <a:srgbClr val="000000"/>
                </a:solidFill>
                <a:latin typeface="Arial Narrow" pitchFamily="34" charset="0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01983" y="5121482"/>
              <a:ext cx="954071" cy="354242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 dirty="0" err="1">
                  <a:solidFill>
                    <a:schemeClr val="dk1"/>
                  </a:solidFill>
                  <a:latin typeface="Courier New" pitchFamily="49" charset="0"/>
                  <a:cs typeface="Courier New" pitchFamily="49" charset="0"/>
                </a:rPr>
                <a:t>app.c</a:t>
              </a:r>
              <a:endParaRPr lang="en-US" sz="2000" dirty="0">
                <a:solidFill>
                  <a:schemeClr val="dk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5" name="Down Arrow 44"/>
          <p:cNvSpPr/>
          <p:nvPr/>
        </p:nvSpPr>
        <p:spPr bwMode="auto">
          <a:xfrm>
            <a:off x="2971800" y="4495800"/>
            <a:ext cx="609600" cy="70802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dk1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20488" name="TextBox 45"/>
          <p:cNvSpPr txBox="1">
            <a:spLocks noChangeArrowheads="1"/>
          </p:cNvSpPr>
          <p:nvPr/>
        </p:nvSpPr>
        <p:spPr bwMode="auto">
          <a:xfrm>
            <a:off x="5284788" y="1862138"/>
            <a:ext cx="28368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Dynamic (C Code)</a:t>
            </a:r>
          </a:p>
        </p:txBody>
      </p:sp>
      <p:sp>
        <p:nvSpPr>
          <p:cNvPr id="20489" name="TextBox 46"/>
          <p:cNvSpPr txBox="1">
            <a:spLocks noChangeArrowheads="1"/>
          </p:cNvSpPr>
          <p:nvPr/>
        </p:nvSpPr>
        <p:spPr bwMode="auto">
          <a:xfrm>
            <a:off x="427038" y="2652713"/>
            <a:ext cx="320833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Static (GUI or Script)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2701925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1508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386388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150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4" name="Group 2"/>
          <p:cNvGraphicFramePr>
            <a:graphicFrameLocks noGrp="1"/>
          </p:cNvGraphicFramePr>
          <p:nvPr/>
        </p:nvGraphicFramePr>
        <p:xfrm>
          <a:off x="228600" y="728663"/>
          <a:ext cx="8712200" cy="2436812"/>
        </p:xfrm>
        <a:graphic>
          <a:graphicData uri="http://schemas.openxmlformats.org/drawingml/2006/table">
            <a:tbl>
              <a:tblPr/>
              <a:tblGrid>
                <a:gridCol w="1241425"/>
                <a:gridCol w="1239838"/>
                <a:gridCol w="208280"/>
                <a:gridCol w="1298575"/>
                <a:gridCol w="1219200"/>
                <a:gridCol w="1345882"/>
                <a:gridCol w="2159318"/>
              </a:tblGrid>
              <a:tr h="29686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Reset </a:t>
                      </a:r>
                      <a:b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H/W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BOOT 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main.c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Provided by 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Device Reset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Boot Loader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BIOS_init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 _c_int00 )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System Init Code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BIOS_start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itchFamily="34" charset="0"/>
                        </a:rPr>
                        <a:t>(Provided by TI)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SYS/BIOS Scheduler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Char char=""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2257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Timeline</a:t>
            </a:r>
          </a:p>
        </p:txBody>
      </p:sp>
      <p:cxnSp>
        <p:nvCxnSpPr>
          <p:cNvPr id="22572" name="AutoShape 54"/>
          <p:cNvCxnSpPr>
            <a:cxnSpLocks noChangeShapeType="1"/>
          </p:cNvCxnSpPr>
          <p:nvPr/>
        </p:nvCxnSpPr>
        <p:spPr bwMode="auto">
          <a:xfrm>
            <a:off x="228600" y="2514600"/>
            <a:ext cx="124142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3" name="AutoShape 55"/>
          <p:cNvCxnSpPr>
            <a:cxnSpLocks noChangeShapeType="1"/>
          </p:cNvCxnSpPr>
          <p:nvPr/>
        </p:nvCxnSpPr>
        <p:spPr bwMode="auto">
          <a:xfrm>
            <a:off x="2892425" y="2514600"/>
            <a:ext cx="1298575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4" name="AutoShape 56"/>
          <p:cNvCxnSpPr>
            <a:cxnSpLocks noChangeShapeType="1"/>
          </p:cNvCxnSpPr>
          <p:nvPr/>
        </p:nvCxnSpPr>
        <p:spPr bwMode="auto">
          <a:xfrm>
            <a:off x="54102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 type="diamond" w="sm" len="sm"/>
            <a:tailEnd type="none" w="sm" len="sm"/>
          </a:ln>
        </p:spPr>
      </p:cxnSp>
      <p:cxnSp>
        <p:nvCxnSpPr>
          <p:cNvPr id="22575" name="AutoShape 57"/>
          <p:cNvCxnSpPr>
            <a:cxnSpLocks noChangeShapeType="1"/>
          </p:cNvCxnSpPr>
          <p:nvPr/>
        </p:nvCxnSpPr>
        <p:spPr bwMode="auto">
          <a:xfrm>
            <a:off x="6629400" y="2514600"/>
            <a:ext cx="2286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diamond" w="sm" len="sm"/>
          </a:ln>
        </p:spPr>
      </p:cxnSp>
      <p:cxnSp>
        <p:nvCxnSpPr>
          <p:cNvPr id="22576" name="AutoShape 58"/>
          <p:cNvCxnSpPr>
            <a:cxnSpLocks noChangeShapeType="1"/>
          </p:cNvCxnSpPr>
          <p:nvPr/>
        </p:nvCxnSpPr>
        <p:spPr bwMode="auto">
          <a:xfrm>
            <a:off x="1470025" y="2514600"/>
            <a:ext cx="123983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diamond" w="sm" len="sm"/>
            <a:tailEnd type="diamond" w="sm" len="sm"/>
          </a:ln>
        </p:spPr>
      </p:cxnSp>
      <p:cxnSp>
        <p:nvCxnSpPr>
          <p:cNvPr id="22577" name="AutoShape 59"/>
          <p:cNvCxnSpPr>
            <a:cxnSpLocks noChangeShapeType="1"/>
          </p:cNvCxnSpPr>
          <p:nvPr/>
        </p:nvCxnSpPr>
        <p:spPr bwMode="auto">
          <a:xfrm>
            <a:off x="4191000" y="2514600"/>
            <a:ext cx="12192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diamond" w="sm" len="sm"/>
            <a:tailEnd type="diamond" w="sm" len="sm"/>
          </a:ln>
        </p:spPr>
      </p:cxnSp>
      <p:sp>
        <p:nvSpPr>
          <p:cNvPr id="22578" name="Text Box 68"/>
          <p:cNvSpPr txBox="1">
            <a:spLocks noChangeArrowheads="1"/>
          </p:cNvSpPr>
          <p:nvPr/>
        </p:nvSpPr>
        <p:spPr bwMode="auto">
          <a:xfrm>
            <a:off x="-76200" y="3389313"/>
            <a:ext cx="9220200" cy="2995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274320" tIns="91440" anchor="ctr"/>
          <a:lstStyle/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RESET – Device is reset, then jumps to bootloader or code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entry point (</a:t>
            </a:r>
            <a:r>
              <a:rPr lang="en-US" b="0">
                <a:latin typeface="Courier New" pitchFamily="49" charset="0"/>
                <a:cs typeface="Courier New" pitchFamily="49" charset="0"/>
              </a:rPr>
              <a:t>c_int00</a:t>
            </a:r>
            <a:r>
              <a:rPr lang="en-US">
                <a:latin typeface="Arial Narrow" pitchFamily="34" charset="0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BOOT MODE – runs bootloader (if applicable)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BIOS_init()</a:t>
            </a:r>
            <a:r>
              <a:rPr lang="en-US">
                <a:latin typeface="Arial Narrow" pitchFamily="34" charset="0"/>
              </a:rPr>
              <a:t> – configs static BIOS objects, jumps to c_int00 to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init Stack Pointer (SP), globals/statics, then calls 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User initialization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latin typeface="Arial Narrow" pitchFamily="34" charset="0"/>
              </a:rPr>
              <a:t>Must execute </a:t>
            </a:r>
            <a:r>
              <a:rPr lang="en-US">
                <a:latin typeface="Courier New" pitchFamily="49" charset="0"/>
                <a:cs typeface="Courier New" pitchFamily="49" charset="0"/>
              </a:rPr>
              <a:t>BIOS_start() </a:t>
            </a:r>
            <a:r>
              <a:rPr lang="en-US">
                <a:latin typeface="Arial Narrow" pitchFamily="34" charset="0"/>
              </a:rPr>
              <a:t>to enable BIOS Scheduler &amp; INTs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1242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355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1054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355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2000" y="654050"/>
            <a:ext cx="6096000" cy="166211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bIns="137160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Gather data on target  </a:t>
            </a:r>
            <a:r>
              <a:rPr lang="en-US" sz="2000" b="0">
                <a:latin typeface="Arial Narrow" pitchFamily="34" charset="0"/>
              </a:rPr>
              <a:t>(30-40 CPU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Format data on host  </a:t>
            </a:r>
            <a:r>
              <a:rPr lang="en-US" sz="2000" b="0">
                <a:latin typeface="Arial Narrow" pitchFamily="34" charset="0"/>
              </a:rPr>
              <a:t>(1000s of host PC cycles)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 Data gathering does NOT stop target CPU</a:t>
            </a:r>
          </a:p>
          <a:p>
            <a:pPr marL="342900" indent="-342900" eaLnBrk="0" hangingPunct="0">
              <a:lnSpc>
                <a:spcPct val="12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7264400" algn="r"/>
              </a:tabLst>
            </a:pPr>
            <a:r>
              <a:rPr lang="en-US" sz="2000" b="0"/>
              <a:t>Halt CPU to see results (stop-time debug)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5710238" y="5486400"/>
            <a:ext cx="282416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 Analyze time NOT </a:t>
            </a:r>
            <a:br>
              <a:rPr lang="en-US" sz="2000"/>
            </a:br>
            <a:r>
              <a:rPr lang="en-US" sz="2000"/>
              <a:t> spent in Idle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638800" y="5037138"/>
            <a:ext cx="3600450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CPU/Thread Load Graph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5562600" y="2487613"/>
            <a:ext cx="3651250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  <a:latin typeface="Arial Narrow" pitchFamily="34" charset="0"/>
              </a:rPr>
              <a:t>RunTime Obj View (ROV)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5638800" y="2954338"/>
            <a:ext cx="3276600" cy="1008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Halt to see results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/>
              <a:t>Displays stats about all threads in system</a:t>
            </a:r>
            <a:endParaRPr lang="en-US">
              <a:latin typeface="Times New Roman" pitchFamily="18" charset="0"/>
            </a:endParaRPr>
          </a:p>
        </p:txBody>
      </p:sp>
      <p:pic>
        <p:nvPicPr>
          <p:cNvPr id="388133" name="Picture 37" descr="Lab3_ROV_cap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28863"/>
            <a:ext cx="5334000" cy="19145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388134" name="Picture 38" descr="CPU_LOA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452938"/>
            <a:ext cx="4114800" cy="2247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8600" y="838200"/>
            <a:ext cx="55626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172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717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Real-Time Analysis Tools</a:t>
            </a:r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3338513" y="2974975"/>
            <a:ext cx="5573712" cy="36988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2000" b="0" dirty="0">
                <a:cs typeface="+mn-cs"/>
              </a:rPr>
              <a:t>Log_info1(“TOGGLED LED [%u] times”, count);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152400" y="1130300"/>
            <a:ext cx="2933700" cy="2079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Send DBG Msgs to PC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Data displayed during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stop-time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Deterministic, low CPU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cycle count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WAY more efficient than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traditional </a:t>
            </a:r>
            <a:r>
              <a:rPr lang="en-US" sz="2000" b="0">
                <a:latin typeface="Courier New" pitchFamily="49" charset="0"/>
                <a:cs typeface="Courier New" pitchFamily="49" charset="0"/>
              </a:rPr>
              <a:t>printf()</a:t>
            </a: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76200" y="684213"/>
            <a:ext cx="9191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25606" name="Text Box 45"/>
          <p:cNvSpPr txBox="1">
            <a:spLocks noChangeArrowheads="1"/>
          </p:cNvSpPr>
          <p:nvPr/>
        </p:nvSpPr>
        <p:spPr bwMode="auto">
          <a:xfrm>
            <a:off x="152400" y="4310063"/>
            <a:ext cx="3121025" cy="923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View system events down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to the CPU cycle…</a:t>
            </a:r>
          </a:p>
          <a:p>
            <a:pPr marL="342900" indent="-342900" eaLnBrk="0" hangingPunct="0">
              <a:lnSpc>
                <a:spcPct val="80000"/>
              </a:lnSpc>
              <a:spcAft>
                <a:spcPct val="3000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Calculate benchmarks</a:t>
            </a:r>
          </a:p>
        </p:txBody>
      </p:sp>
      <p:sp>
        <p:nvSpPr>
          <p:cNvPr id="25607" name="Text Box 46"/>
          <p:cNvSpPr txBox="1">
            <a:spLocks noChangeArrowheads="1"/>
          </p:cNvSpPr>
          <p:nvPr/>
        </p:nvSpPr>
        <p:spPr bwMode="auto">
          <a:xfrm>
            <a:off x="76200" y="3732213"/>
            <a:ext cx="2747963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Execution Graph</a:t>
            </a:r>
          </a:p>
        </p:txBody>
      </p:sp>
      <p:pic>
        <p:nvPicPr>
          <p:cNvPr id="73730" name="Picture 2" descr="C:\Documents and Settings\a0159877\Desktop\SYSBIOS Snaps\Lab5-RTA\5_20_new_exec_grap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7913" y="3529013"/>
            <a:ext cx="5029200" cy="28987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log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82925" y="990600"/>
            <a:ext cx="5811838" cy="17843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5814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2662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Building a </a:t>
            </a:r>
            <a:r>
              <a:rPr lang="en-US" u="sng" smtClean="0"/>
              <a:t>NEW</a:t>
            </a:r>
            <a:r>
              <a:rPr lang="en-US" smtClean="0"/>
              <a:t> SYS/BIOS Project</a:t>
            </a:r>
          </a:p>
        </p:txBody>
      </p:sp>
      <p:pic>
        <p:nvPicPr>
          <p:cNvPr id="13" name="Picture 16" descr="Next_Finis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762000"/>
            <a:ext cx="18573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 rot="20283078">
            <a:off x="6700838" y="925513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76200" y="755650"/>
            <a:ext cx="6791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Create CCS Project (as normal), then click: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Select a SYS/BIOS Example:</a:t>
            </a:r>
          </a:p>
        </p:txBody>
      </p:sp>
      <p:sp>
        <p:nvSpPr>
          <p:cNvPr id="27654" name="TextBox 16"/>
          <p:cNvSpPr txBox="1">
            <a:spLocks noChangeArrowheads="1"/>
          </p:cNvSpPr>
          <p:nvPr/>
        </p:nvSpPr>
        <p:spPr bwMode="auto">
          <a:xfrm>
            <a:off x="5673725" y="2057400"/>
            <a:ext cx="33416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What’s in the project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created by “Typical”?</a:t>
            </a:r>
          </a:p>
        </p:txBody>
      </p:sp>
      <p:sp>
        <p:nvSpPr>
          <p:cNvPr id="27655" name="TextBox 17"/>
          <p:cNvSpPr txBox="1">
            <a:spLocks noChangeArrowheads="1"/>
          </p:cNvSpPr>
          <p:nvPr/>
        </p:nvSpPr>
        <p:spPr bwMode="auto">
          <a:xfrm>
            <a:off x="5715000" y="2819400"/>
            <a:ext cx="324961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Paths to SYS/BIOS tools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.CFG file (app.cfg)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that contains “typical”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configuration for static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objects (e.g. Swi, Task…)</a:t>
            </a:r>
          </a:p>
          <a:p>
            <a:pPr marL="177800" indent="-177800" eaLnBrk="0" hangingPunct="0"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</a:rPr>
              <a:t>Source files (main.c) that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contains appropriate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#includes of header files</a:t>
            </a:r>
          </a:p>
        </p:txBody>
      </p:sp>
      <p:pic>
        <p:nvPicPr>
          <p:cNvPr id="20" name="Picture 19" descr="basic6_pick_typical_cfg_example_USETH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3000" y="1752600"/>
            <a:ext cx="4114800" cy="4830763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/>
        </p:nvSpPr>
        <p:spPr bwMode="auto">
          <a:xfrm>
            <a:off x="1905000" y="4876800"/>
            <a:ext cx="914400" cy="2476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Project Settings</a:t>
            </a:r>
          </a:p>
        </p:txBody>
      </p:sp>
      <p:sp>
        <p:nvSpPr>
          <p:cNvPr id="28675" name="TextBox 14"/>
          <p:cNvSpPr txBox="1">
            <a:spLocks noChangeArrowheads="1"/>
          </p:cNvSpPr>
          <p:nvPr/>
        </p:nvSpPr>
        <p:spPr bwMode="auto">
          <a:xfrm>
            <a:off x="401638" y="582613"/>
            <a:ext cx="87058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versions for XDC, IPC, SYS/BIOS, xDAIS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Select “Platform” file (similar to the .tcf seed file for memory)</a:t>
            </a:r>
          </a:p>
        </p:txBody>
      </p:sp>
      <p:pic>
        <p:nvPicPr>
          <p:cNvPr id="4098" name="Picture 2" descr="C:\Documents and Settings\a0159877\Desktop\SYSBIOS Snaps\extra\CCSBuil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511300"/>
            <a:ext cx="4343400" cy="5194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/>
          <p:cNvSpPr/>
          <p:nvPr/>
        </p:nvSpPr>
        <p:spPr bwMode="auto">
          <a:xfrm>
            <a:off x="2514600" y="28194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19388" y="4281488"/>
            <a:ext cx="1928812" cy="4572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6" name="Left Arrow 15"/>
          <p:cNvSpPr/>
          <p:nvPr/>
        </p:nvSpPr>
        <p:spPr bwMode="auto">
          <a:xfrm rot="20678321">
            <a:off x="5368925" y="5846763"/>
            <a:ext cx="685800" cy="457200"/>
          </a:xfrm>
          <a:prstGeom prst="leftArrow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3989388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970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970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BIOS Configuration</a:t>
            </a:r>
          </a:p>
        </p:txBody>
      </p:sp>
      <p:sp>
        <p:nvSpPr>
          <p:cNvPr id="30723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pic>
        <p:nvPicPr>
          <p:cNvPr id="17" name="Picture 16" descr="basic1_cfg_available_produc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025" y="2209800"/>
            <a:ext cx="2873375" cy="43434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basic4_use_id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67100" y="3810000"/>
            <a:ext cx="2705100" cy="2209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26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5611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XGCONF shows “Available Products” – Right-click and “Use Mod”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“Mod” shows up in Outline view – Right-click and “Add New”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All graphical changes in GUI displayed in </a:t>
            </a:r>
            <a:r>
              <a:rPr lang="en-US" sz="2000" u="sng">
                <a:solidFill>
                  <a:schemeClr val="tx2"/>
                </a:solidFill>
                <a:latin typeface="Arial Narrow" pitchFamily="34" charset="0"/>
              </a:rPr>
              <a:t>.cfg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source code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5334000" y="2743200"/>
            <a:ext cx="9144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2049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Config – .CFG Files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228600" y="609600"/>
            <a:ext cx="85455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0000"/>
                </a:solidFill>
              </a:rPr>
              <a:t>Users interact with the CFG file via the GUI – XGCONF:</a:t>
            </a:r>
          </a:p>
        </p:txBody>
      </p:sp>
      <p:sp>
        <p:nvSpPr>
          <p:cNvPr id="31748" name="TextBox 24"/>
          <p:cNvSpPr txBox="1">
            <a:spLocks noChangeArrowheads="1"/>
          </p:cNvSpPr>
          <p:nvPr/>
        </p:nvSpPr>
        <p:spPr bwMode="auto">
          <a:xfrm>
            <a:off x="747713" y="1069975"/>
            <a:ext cx="66278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When you “Add New”, you get a dialogue box to set up parameters</a:t>
            </a:r>
          </a:p>
          <a:p>
            <a:pPr marL="225425" indent="-225425" eaLnBrk="0" hangingPunct="0">
              <a:lnSpc>
                <a:spcPct val="6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Two views: “Basic” and “Advanced”</a:t>
            </a:r>
          </a:p>
        </p:txBody>
      </p:sp>
      <p:pic>
        <p:nvPicPr>
          <p:cNvPr id="19" name="Picture 18" descr="basic5_idle_para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413" y="2408238"/>
            <a:ext cx="5780087" cy="30781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ight Arrow 10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.CFG Files (XDC script)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228600" y="649288"/>
            <a:ext cx="69818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All changes made to the GUI are reflected with 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java script in the .CFG file</a:t>
            </a:r>
          </a:p>
          <a:p>
            <a:pPr marL="342900" indent="-34290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Click on a module on the right, see the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corresponding script in app.cfg</a:t>
            </a: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122988" y="3581400"/>
            <a:ext cx="685800" cy="533400"/>
          </a:xfrm>
          <a:prstGeom prst="rightArrow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5" name="Picture 17" descr="C:\Documents and Settings\a0159877\Desktop\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447800"/>
            <a:ext cx="1828800" cy="5222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2" name="Picture 2" descr="C:\Documents and Settings\a0159877\Desktop\SYSBIOS Snaps\extra\use_ide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100" y="2514600"/>
            <a:ext cx="5824538" cy="226853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048250"/>
            <a:ext cx="5530850" cy="590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Configuration Build Flow (CFG)</a:t>
            </a:r>
          </a:p>
        </p:txBody>
      </p:sp>
      <p:sp>
        <p:nvSpPr>
          <p:cNvPr id="33795" name="TextBox 24"/>
          <p:cNvSpPr txBox="1">
            <a:spLocks noChangeArrowheads="1"/>
          </p:cNvSpPr>
          <p:nvPr/>
        </p:nvSpPr>
        <p:spPr bwMode="auto">
          <a:xfrm>
            <a:off x="747713" y="660400"/>
            <a:ext cx="5997575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SYS/BIOS</a:t>
            </a: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– user configures system with </a:t>
            </a:r>
            <a:r>
              <a:rPr lang="en-US" b="0" u="sng">
                <a:solidFill>
                  <a:srgbClr val="000000"/>
                </a:solidFill>
                <a:latin typeface="Arial Narrow" pitchFamily="34" charset="0"/>
              </a:rPr>
              <a:t>CFG file</a:t>
            </a:r>
          </a:p>
          <a:p>
            <a:pPr marL="225425" indent="-225425" eaLnBrk="0" hangingPunct="0">
              <a:lnSpc>
                <a:spcPct val="7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The rest is “under the hood”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4263" y="2209800"/>
            <a:ext cx="1295400" cy="12874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XDC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075" y="3878263"/>
            <a:ext cx="9906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.C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68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Compiler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59463" y="3878263"/>
            <a:ext cx="1143000" cy="685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Linker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2063" y="3878263"/>
            <a:ext cx="1143000" cy="6858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app.out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59463" y="5249863"/>
            <a:ext cx="1143000" cy="685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20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libs</a:t>
            </a:r>
            <a:endParaRPr lang="en-US" sz="2000" b="0" dirty="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cxnSp>
        <p:nvCxnSpPr>
          <p:cNvPr id="33802" name="Shape 34"/>
          <p:cNvCxnSpPr>
            <a:cxnSpLocks noChangeShapeType="1"/>
            <a:stCxn id="26" idx="3"/>
            <a:endCxn id="28" idx="0"/>
          </p:cNvCxnSpPr>
          <p:nvPr/>
        </p:nvCxnSpPr>
        <p:spPr bwMode="auto">
          <a:xfrm>
            <a:off x="3649663" y="2852738"/>
            <a:ext cx="10287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3" name="Shape 36"/>
          <p:cNvCxnSpPr>
            <a:cxnSpLocks noChangeShapeType="1"/>
            <a:stCxn id="26" idx="3"/>
            <a:endCxn id="29" idx="0"/>
          </p:cNvCxnSpPr>
          <p:nvPr/>
        </p:nvCxnSpPr>
        <p:spPr bwMode="auto">
          <a:xfrm>
            <a:off x="3649663" y="2852738"/>
            <a:ext cx="2781300" cy="1025525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4" name="Straight Arrow Connector 38"/>
          <p:cNvCxnSpPr>
            <a:cxnSpLocks noChangeShapeType="1"/>
            <a:stCxn id="27" idx="3"/>
            <a:endCxn id="28" idx="1"/>
          </p:cNvCxnSpPr>
          <p:nvPr/>
        </p:nvCxnSpPr>
        <p:spPr bwMode="auto">
          <a:xfrm>
            <a:off x="1717675" y="4221163"/>
            <a:ext cx="2389188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5" name="Straight Arrow Connector 39"/>
          <p:cNvCxnSpPr>
            <a:cxnSpLocks noChangeShapeType="1"/>
          </p:cNvCxnSpPr>
          <p:nvPr/>
        </p:nvCxnSpPr>
        <p:spPr bwMode="auto">
          <a:xfrm>
            <a:off x="5249863" y="4221163"/>
            <a:ext cx="6096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33806" name="Straight Arrow Connector 40"/>
          <p:cNvCxnSpPr>
            <a:cxnSpLocks noChangeShapeType="1"/>
          </p:cNvCxnSpPr>
          <p:nvPr/>
        </p:nvCxnSpPr>
        <p:spPr bwMode="auto">
          <a:xfrm>
            <a:off x="7002463" y="4221163"/>
            <a:ext cx="609600" cy="1587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07" name="TextBox 41"/>
          <p:cNvSpPr txBox="1">
            <a:spLocks noChangeArrowheads="1"/>
          </p:cNvSpPr>
          <p:nvPr/>
        </p:nvSpPr>
        <p:spPr bwMode="auto">
          <a:xfrm>
            <a:off x="3767138" y="2570163"/>
            <a:ext cx="1838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compiler.opt</a:t>
            </a:r>
          </a:p>
        </p:txBody>
      </p:sp>
      <p:sp>
        <p:nvSpPr>
          <p:cNvPr id="33808" name="TextBox 42"/>
          <p:cNvSpPr txBox="1">
            <a:spLocks noChangeArrowheads="1"/>
          </p:cNvSpPr>
          <p:nvPr/>
        </p:nvSpPr>
        <p:spPr bwMode="auto">
          <a:xfrm>
            <a:off x="6054725" y="2570163"/>
            <a:ext cx="736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.cmd</a:t>
            </a:r>
          </a:p>
        </p:txBody>
      </p:sp>
      <p:cxnSp>
        <p:nvCxnSpPr>
          <p:cNvPr id="33809" name="Straight Arrow Connector 44"/>
          <p:cNvCxnSpPr>
            <a:cxnSpLocks noChangeShapeType="1"/>
            <a:stCxn id="31" idx="0"/>
            <a:endCxn id="29" idx="2"/>
          </p:cNvCxnSpPr>
          <p:nvPr/>
        </p:nvCxnSpPr>
        <p:spPr bwMode="auto">
          <a:xfrm rot="5400000" flipH="1" flipV="1">
            <a:off x="6088063" y="4906962"/>
            <a:ext cx="685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33810" name="TextBox 45"/>
          <p:cNvSpPr txBox="1">
            <a:spLocks noChangeArrowheads="1"/>
          </p:cNvSpPr>
          <p:nvPr/>
        </p:nvSpPr>
        <p:spPr bwMode="auto">
          <a:xfrm>
            <a:off x="638175" y="1778000"/>
            <a:ext cx="969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USER </a:t>
            </a:r>
          </a:p>
        </p:txBody>
      </p:sp>
      <p:sp>
        <p:nvSpPr>
          <p:cNvPr id="33811" name="Rounded Rectangle 48"/>
          <p:cNvSpPr>
            <a:spLocks noChangeArrowheads="1"/>
          </p:cNvSpPr>
          <p:nvPr/>
        </p:nvSpPr>
        <p:spPr bwMode="auto">
          <a:xfrm>
            <a:off x="2430463" y="2613025"/>
            <a:ext cx="1143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Configuro</a:t>
            </a:r>
          </a:p>
        </p:txBody>
      </p:sp>
      <p:sp>
        <p:nvSpPr>
          <p:cNvPr id="33812" name="TextBox 49"/>
          <p:cNvSpPr txBox="1">
            <a:spLocks noChangeArrowheads="1"/>
          </p:cNvSpPr>
          <p:nvPr/>
        </p:nvSpPr>
        <p:spPr bwMode="auto">
          <a:xfrm>
            <a:off x="4645025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-I</a:t>
            </a:r>
          </a:p>
        </p:txBody>
      </p:sp>
      <p:sp>
        <p:nvSpPr>
          <p:cNvPr id="33813" name="TextBox 50"/>
          <p:cNvSpPr txBox="1">
            <a:spLocks noChangeArrowheads="1"/>
          </p:cNvSpPr>
          <p:nvPr/>
        </p:nvSpPr>
        <p:spPr bwMode="auto">
          <a:xfrm>
            <a:off x="6392863" y="3344863"/>
            <a:ext cx="4921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" y="2216150"/>
            <a:ext cx="1752600" cy="12192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BIOS 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pkgs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 (.</a:t>
            </a:r>
            <a:r>
              <a:rPr lang="en-US" sz="1800" b="0" dirty="0" err="1">
                <a:solidFill>
                  <a:srgbClr val="000000"/>
                </a:solidFill>
                <a:latin typeface="Arial Narrow" pitchFamily="34" charset="0"/>
                <a:cs typeface="+mn-cs"/>
              </a:rPr>
              <a:t>cfg</a:t>
            </a: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)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Platform/Target</a:t>
            </a:r>
          </a:p>
          <a:p>
            <a:pPr marL="119063" indent="-119063" eaLnBrk="0" hangingPunct="0">
              <a:lnSpc>
                <a:spcPct val="8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b="0" dirty="0">
                <a:solidFill>
                  <a:srgbClr val="000000"/>
                </a:solidFill>
                <a:latin typeface="Arial Narrow" pitchFamily="34" charset="0"/>
                <a:cs typeface="+mn-cs"/>
              </a:rPr>
              <a:t>Build Options</a:t>
            </a:r>
          </a:p>
        </p:txBody>
      </p:sp>
      <p:cxnSp>
        <p:nvCxnSpPr>
          <p:cNvPr id="33815" name="Straight Arrow Connector 55"/>
          <p:cNvCxnSpPr>
            <a:cxnSpLocks noChangeShapeType="1"/>
          </p:cNvCxnSpPr>
          <p:nvPr/>
        </p:nvCxnSpPr>
        <p:spPr bwMode="auto">
          <a:xfrm>
            <a:off x="1744663" y="28194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  <p:sp>
        <p:nvSpPr>
          <p:cNvPr id="33816" name="TextBox 56"/>
          <p:cNvSpPr txBox="1">
            <a:spLocks noChangeArrowheads="1"/>
          </p:cNvSpPr>
          <p:nvPr/>
        </p:nvSpPr>
        <p:spPr bwMode="auto">
          <a:xfrm>
            <a:off x="255588" y="4735513"/>
            <a:ext cx="539115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BIOS modules (like HWI, Clock, Semaphore, etc.) are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delivered as RTSC compliant packages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– Real Time Software Components – Packages that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contain libraries and metadata (similar to Java.jar files)</a:t>
            </a:r>
          </a:p>
          <a:p>
            <a:pPr marL="166688" indent="-166688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XDC – eXpress DSP Components – set of tools to consume</a:t>
            </a:r>
            <a:br>
              <a:rPr lang="en-US" sz="1800" b="0">
                <a:solidFill>
                  <a:srgbClr val="000000"/>
                </a:solidFill>
                <a:latin typeface="Arial Narrow" pitchFamily="34" charset="0"/>
              </a:rPr>
            </a:b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RTSC packages (knows how to read RTSC metadata)</a:t>
            </a:r>
          </a:p>
        </p:txBody>
      </p:sp>
      <p:sp>
        <p:nvSpPr>
          <p:cNvPr id="33817" name="TextBox 45"/>
          <p:cNvSpPr txBox="1">
            <a:spLocks noChangeArrowheads="1"/>
          </p:cNvSpPr>
          <p:nvPr/>
        </p:nvSpPr>
        <p:spPr bwMode="auto">
          <a:xfrm>
            <a:off x="3733800" y="1778000"/>
            <a:ext cx="3714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UNDER THE HOOD (TOOLS) </a:t>
            </a:r>
          </a:p>
        </p:txBody>
      </p:sp>
      <p:cxnSp>
        <p:nvCxnSpPr>
          <p:cNvPr id="33818" name="Straight Connector 41"/>
          <p:cNvCxnSpPr>
            <a:cxnSpLocks noChangeShapeType="1"/>
          </p:cNvCxnSpPr>
          <p:nvPr/>
        </p:nvCxnSpPr>
        <p:spPr bwMode="auto">
          <a:xfrm>
            <a:off x="152400" y="1646238"/>
            <a:ext cx="8686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819" name="Straight Connector 43"/>
          <p:cNvCxnSpPr>
            <a:cxnSpLocks noChangeShapeType="1"/>
          </p:cNvCxnSpPr>
          <p:nvPr/>
        </p:nvCxnSpPr>
        <p:spPr bwMode="auto">
          <a:xfrm rot="5400000">
            <a:off x="663575" y="3124200"/>
            <a:ext cx="2895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41960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4820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3482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13716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8195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8197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Platform (Memory Config)</a:t>
            </a:r>
          </a:p>
        </p:txBody>
      </p:sp>
      <p:sp>
        <p:nvSpPr>
          <p:cNvPr id="35843" name="TextBox 11"/>
          <p:cNvSpPr txBox="1">
            <a:spLocks noChangeArrowheads="1"/>
          </p:cNvSpPr>
          <p:nvPr/>
        </p:nvSpPr>
        <p:spPr bwMode="auto">
          <a:xfrm>
            <a:off x="166688" y="1347788"/>
            <a:ext cx="27955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Create Internal Memory 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 (e.g. IRAM)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Configure cache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Define External Memory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Segments</a:t>
            </a:r>
          </a:p>
        </p:txBody>
      </p:sp>
      <p:sp>
        <p:nvSpPr>
          <p:cNvPr id="35844" name="TextBox 12"/>
          <p:cNvSpPr txBox="1">
            <a:spLocks noChangeArrowheads="1"/>
          </p:cNvSpPr>
          <p:nvPr/>
        </p:nvSpPr>
        <p:spPr bwMode="auto">
          <a:xfrm>
            <a:off x="152400" y="990600"/>
            <a:ext cx="24241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Memory Config</a:t>
            </a:r>
          </a:p>
        </p:txBody>
      </p:sp>
      <p:sp>
        <p:nvSpPr>
          <p:cNvPr id="35845" name="TextBox 13"/>
          <p:cNvSpPr txBox="1">
            <a:spLocks noChangeArrowheads="1"/>
          </p:cNvSpPr>
          <p:nvPr/>
        </p:nvSpPr>
        <p:spPr bwMode="auto">
          <a:xfrm>
            <a:off x="152400" y="3454400"/>
            <a:ext cx="26082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Can link code, data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stack to any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defined mem segment</a:t>
            </a:r>
          </a:p>
        </p:txBody>
      </p:sp>
      <p:sp>
        <p:nvSpPr>
          <p:cNvPr id="35846" name="TextBox 14"/>
          <p:cNvSpPr txBox="1">
            <a:spLocks noChangeArrowheads="1"/>
          </p:cNvSpPr>
          <p:nvPr/>
        </p:nvSpPr>
        <p:spPr bwMode="auto">
          <a:xfrm>
            <a:off x="152400" y="3124200"/>
            <a:ext cx="2921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Section Placement</a:t>
            </a:r>
          </a:p>
        </p:txBody>
      </p:sp>
      <p:sp>
        <p:nvSpPr>
          <p:cNvPr id="35847" name="TextBox 15"/>
          <p:cNvSpPr txBox="1">
            <a:spLocks noChangeArrowheads="1"/>
          </p:cNvSpPr>
          <p:nvPr/>
        </p:nvSpPr>
        <p:spPr bwMode="auto">
          <a:xfrm>
            <a:off x="166688" y="4776788"/>
            <a:ext cx="27511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Use “Import” button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to copy “seed” platform</a:t>
            </a:r>
            <a:br>
              <a:rPr lang="en-US" sz="2000" b="0">
                <a:latin typeface="Arial Narrow" pitchFamily="34" charset="0"/>
              </a:rPr>
            </a:br>
            <a:r>
              <a:rPr lang="en-US" sz="2000" b="0">
                <a:latin typeface="Arial Narrow" pitchFamily="34" charset="0"/>
              </a:rPr>
              <a:t>and then customize</a:t>
            </a:r>
          </a:p>
        </p:txBody>
      </p:sp>
      <p:sp>
        <p:nvSpPr>
          <p:cNvPr id="35848" name="TextBox 16"/>
          <p:cNvSpPr txBox="1">
            <a:spLocks noChangeArrowheads="1"/>
          </p:cNvSpPr>
          <p:nvPr/>
        </p:nvSpPr>
        <p:spPr bwMode="auto">
          <a:xfrm>
            <a:off x="152400" y="4419600"/>
            <a:ext cx="26638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/>
              <a:t>Custom Platform</a:t>
            </a:r>
          </a:p>
        </p:txBody>
      </p:sp>
      <p:pic>
        <p:nvPicPr>
          <p:cNvPr id="6146" name="Picture 2" descr="C:\Documents and Settings\a0159877\Desktop\SYSBIOS Snaps\extra\mother_platfor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711325"/>
            <a:ext cx="5886450" cy="4191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view_platfor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720725"/>
            <a:ext cx="3367088" cy="14890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685800" y="4883150"/>
            <a:ext cx="4572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86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lvl="1" eaLnBrk="1" hangingPunct="1"/>
            <a:r>
              <a:rPr lang="en-US" smtClean="0"/>
              <a:t>Overview</a:t>
            </a:r>
          </a:p>
          <a:p>
            <a:pPr lvl="1" eaLnBrk="1" hangingPunct="1"/>
            <a:r>
              <a:rPr lang="en-US" smtClean="0"/>
              <a:t>Threads and Scheduling</a:t>
            </a:r>
          </a:p>
          <a:p>
            <a:pPr lvl="1" eaLnBrk="1" hangingPunct="1"/>
            <a:r>
              <a:rPr lang="en-US" smtClean="0"/>
              <a:t>Creating a BIOS Thread</a:t>
            </a:r>
          </a:p>
          <a:p>
            <a:pPr lvl="1" eaLnBrk="1" hangingPunct="1"/>
            <a:r>
              <a:rPr lang="en-US" smtClean="0"/>
              <a:t>System Timeline</a:t>
            </a:r>
          </a:p>
          <a:p>
            <a:pPr lvl="1" eaLnBrk="1" hangingPunct="1"/>
            <a:r>
              <a:rPr lang="en-US" smtClean="0"/>
              <a:t>Real-Time Analysis Tools</a:t>
            </a:r>
          </a:p>
          <a:p>
            <a:pPr lvl="1" eaLnBrk="1" hangingPunct="1"/>
            <a:r>
              <a:rPr lang="en-US" smtClean="0"/>
              <a:t>Create A New Project</a:t>
            </a:r>
          </a:p>
          <a:p>
            <a:pPr lvl="1" eaLnBrk="1" hangingPunct="1"/>
            <a:r>
              <a:rPr lang="en-US" smtClean="0"/>
              <a:t>BIOS Configuration (.CFG)</a:t>
            </a:r>
          </a:p>
          <a:p>
            <a:pPr lvl="1" eaLnBrk="1" hangingPunct="1"/>
            <a:r>
              <a:rPr lang="en-US" smtClean="0"/>
              <a:t>Platforms</a:t>
            </a:r>
          </a:p>
          <a:p>
            <a:pPr lvl="1" eaLnBrk="1" hangingPunct="1"/>
            <a:r>
              <a:rPr lang="en-US" smtClean="0"/>
              <a:t>For More Info…..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endParaRPr lang="en-US" smtClean="0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3686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(1)</a:t>
            </a:r>
          </a:p>
        </p:txBody>
      </p:sp>
      <p:sp>
        <p:nvSpPr>
          <p:cNvPr id="37891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8007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SYS/BIOS Product Page </a:t>
            </a:r>
            <a:r>
              <a:rPr lang="en-US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(www.ti.com/sysbios).</a:t>
            </a:r>
          </a:p>
        </p:txBody>
      </p:sp>
      <p:pic>
        <p:nvPicPr>
          <p:cNvPr id="1026" name="Picture 2" descr="C:\Documents and Settings\a0159877\Desktop\SYSBIOS Snaps\extra\sysbios_ti_c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575" y="1143000"/>
            <a:ext cx="7362825" cy="5181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 (2)</a:t>
            </a:r>
          </a:p>
        </p:txBody>
      </p:sp>
      <p:sp>
        <p:nvSpPr>
          <p:cNvPr id="38915" name="TextBox 22"/>
          <p:cNvSpPr txBox="1">
            <a:spLocks noChangeArrowheads="1"/>
          </p:cNvSpPr>
          <p:nvPr/>
        </p:nvSpPr>
        <p:spPr bwMode="auto">
          <a:xfrm>
            <a:off x="76200" y="609600"/>
            <a:ext cx="335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CCS Help Contents</a:t>
            </a:r>
          </a:p>
        </p:txBody>
      </p:sp>
      <p:pic>
        <p:nvPicPr>
          <p:cNvPr id="2050" name="Picture 2" descr="C:\Documents and Settings\a0159877\Desktop\SYSBIOS Snaps\extra\ccs_he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143000"/>
            <a:ext cx="2743200" cy="33591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 descr="C:\Documents and Settings\a0159877\Desktop\SYSBIOS Snaps\extra\help_API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762000"/>
            <a:ext cx="5334000" cy="57340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685800" y="4683125"/>
            <a:ext cx="260032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User Guides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000" b="0"/>
              <a:t>API Reference (knl)</a:t>
            </a:r>
          </a:p>
        </p:txBody>
      </p:sp>
      <p:cxnSp>
        <p:nvCxnSpPr>
          <p:cNvPr id="38919" name="Straight Arrow Connector 11"/>
          <p:cNvCxnSpPr>
            <a:cxnSpLocks noChangeShapeType="1"/>
          </p:cNvCxnSpPr>
          <p:nvPr/>
        </p:nvCxnSpPr>
        <p:spPr bwMode="auto">
          <a:xfrm rot="5400000" flipH="1" flipV="1">
            <a:off x="1981200" y="2057400"/>
            <a:ext cx="2057400" cy="20574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Download Latest Tools</a:t>
            </a:r>
          </a:p>
        </p:txBody>
      </p:sp>
      <p:sp>
        <p:nvSpPr>
          <p:cNvPr id="39939" name="TextBox 22"/>
          <p:cNvSpPr txBox="1">
            <a:spLocks noChangeArrowheads="1"/>
          </p:cNvSpPr>
          <p:nvPr/>
        </p:nvSpPr>
        <p:spPr bwMode="auto">
          <a:xfrm>
            <a:off x="304800" y="533400"/>
            <a:ext cx="424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rgbClr val="0066FF"/>
                </a:solidFill>
              </a:rPr>
              <a:t>Download Target Content</a:t>
            </a:r>
          </a:p>
        </p:txBody>
      </p:sp>
      <p:sp>
        <p:nvSpPr>
          <p:cNvPr id="39940" name="TextBox 8"/>
          <p:cNvSpPr txBox="1">
            <a:spLocks noChangeArrowheads="1"/>
          </p:cNvSpPr>
          <p:nvPr/>
        </p:nvSpPr>
        <p:spPr bwMode="auto">
          <a:xfrm>
            <a:off x="6211888" y="2214563"/>
            <a:ext cx="1982787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SYS/BIOS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Utilities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SysLink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DSP Link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IPC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Etc.</a:t>
            </a:r>
          </a:p>
        </p:txBody>
      </p:sp>
      <p:pic>
        <p:nvPicPr>
          <p:cNvPr id="4098" name="Picture 2" descr="C:\Documents and Settings\a0159877\Desktop\SYSBIOS Snaps\extra\Target_cont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9888" y="1454150"/>
            <a:ext cx="4379912" cy="51593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87400" y="1003300"/>
            <a:ext cx="6481763" cy="33813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b="0" dirty="0">
                <a:latin typeface="Arial Narrow" pitchFamily="34" charset="0"/>
                <a:cs typeface="+mn-cs"/>
              </a:rPr>
              <a:t>http://software-dl.ti.com/dsps/dsps_public_sw/sdo_sb/targetcontent/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19050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0963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409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40965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58896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Hwi Scheduling</a:t>
            </a:r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Hwi (hi)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Hardware Interrupts</a:t>
            </a:r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41994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41995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41996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7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41998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41999" name="Rectangle 19"/>
          <p:cNvSpPr>
            <a:spLocks noChangeArrowheads="1"/>
          </p:cNvSpPr>
          <p:nvPr/>
        </p:nvSpPr>
        <p:spPr bwMode="auto">
          <a:xfrm>
            <a:off x="63500" y="1752600"/>
            <a:ext cx="8915400" cy="32004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4613"/>
            <a:ext cx="9144000" cy="742951"/>
          </a:xfrm>
        </p:spPr>
        <p:txBody>
          <a:bodyPr/>
          <a:lstStyle/>
          <a:p>
            <a:pPr eaLnBrk="1" hangingPunct="1"/>
            <a:r>
              <a:rPr lang="en-US" sz="3400" smtClean="0"/>
              <a:t>Foreground / Background Scheduling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1066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219200" y="685800"/>
            <a:ext cx="2133600" cy="2743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1371600" y="1981200"/>
            <a:ext cx="1828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371600" y="8382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825500"/>
            <a:ext cx="1905000" cy="2190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endParaRPr lang="en-US" sz="2000">
              <a:solidFill>
                <a:srgbClr val="000000"/>
              </a:solidFill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while(1)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227013" algn="l"/>
                <a:tab pos="454025" algn="l"/>
                <a:tab pos="682625" algn="l"/>
                <a:tab pos="909638" algn="l"/>
              </a:tabLst>
            </a:pPr>
            <a:r>
              <a:rPr lang="en-US" sz="2000">
                <a:solidFill>
                  <a:srgbClr val="000000"/>
                </a:solidFill>
              </a:rPr>
              <a:t>		 nonRT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5800" y="5108575"/>
            <a:ext cx="8001000" cy="12954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events run in sequence when no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Hwis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are posted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is ISR with automatic vector table generation  + context save/restore</a:t>
            </a:r>
          </a:p>
          <a:p>
            <a:pPr marL="284163" indent="-284163" eaLnBrk="0" hangingPunct="0">
              <a:lnSpc>
                <a:spcPct val="130000"/>
              </a:lnSpc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Any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preempts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Idle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,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may preempt other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Hwi</a:t>
            </a: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 if desired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219200" y="35814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93825" y="3609975"/>
            <a:ext cx="1577975" cy="1190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0000"/>
                </a:solidFill>
              </a:rPr>
              <a:t>ISR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printf()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5638800" y="533400"/>
            <a:ext cx="2438400" cy="449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5791200" y="838200"/>
            <a:ext cx="2133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5867400" y="866775"/>
            <a:ext cx="2133600" cy="13255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0000"/>
                </a:solidFill>
              </a:rPr>
              <a:t>main()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{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init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	BIOS_start()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>
            <a:off x="3200400" y="137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>
            <a:off x="3200400" y="2743200"/>
            <a:ext cx="2590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 rot="5400000">
            <a:off x="5829300" y="2209800"/>
            <a:ext cx="2590800" cy="28194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66FF"/>
                </a:solidFill>
              </a:rPr>
              <a:t>Scheduler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5791200" y="3505200"/>
            <a:ext cx="2133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5867400" y="3533775"/>
            <a:ext cx="1962150" cy="12017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tabLst>
                <a:tab pos="227013" algn="l"/>
              </a:tabLst>
            </a:pPr>
            <a:r>
              <a:rPr lang="en-US" sz="2000">
                <a:solidFill>
                  <a:srgbClr val="0066FF"/>
                </a:solidFill>
              </a:rPr>
              <a:t>Hwi</a:t>
            </a:r>
            <a:r>
              <a:rPr lang="en-US" sz="2000">
                <a:solidFill>
                  <a:srgbClr val="000000"/>
                </a:solidFill>
              </a:rPr>
              <a:t/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get buffer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process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LOG_info1()</a:t>
            </a:r>
          </a:p>
        </p:txBody>
      </p:sp>
      <p:sp>
        <p:nvSpPr>
          <p:cNvPr id="361491" name="Line 19"/>
          <p:cNvSpPr>
            <a:spLocks noChangeShapeType="1"/>
          </p:cNvSpPr>
          <p:nvPr/>
        </p:nvSpPr>
        <p:spPr bwMode="auto">
          <a:xfrm>
            <a:off x="3352800" y="4267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5791200" y="2438400"/>
            <a:ext cx="2133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867400" y="2527300"/>
            <a:ext cx="1935163" cy="825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27013" algn="l"/>
                <a:tab pos="454025" algn="l"/>
              </a:tabLst>
            </a:pPr>
            <a:r>
              <a:rPr lang="en-US" sz="2000">
                <a:solidFill>
                  <a:srgbClr val="0066FF"/>
                </a:solidFill>
              </a:rPr>
              <a:t>Idle</a:t>
            </a:r>
            <a:br>
              <a:rPr lang="en-US" sz="2000">
                <a:solidFill>
                  <a:srgbClr val="0066FF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	nonRT</a:t>
            </a:r>
            <a:r>
              <a:rPr lang="en-US" sz="2000" b="0">
                <a:solidFill>
                  <a:srgbClr val="000000"/>
                </a:solidFill>
              </a:rPr>
              <a:t/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+</a:t>
            </a: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instrumentation</a:t>
            </a:r>
          </a:p>
        </p:txBody>
      </p:sp>
      <p:sp>
        <p:nvSpPr>
          <p:cNvPr id="30" name="Leading Question"/>
          <p:cNvSpPr txBox="1">
            <a:spLocks noChangeArrowheads="1"/>
          </p:cNvSpPr>
          <p:nvPr/>
        </p:nvSpPr>
        <p:spPr bwMode="auto">
          <a:xfrm>
            <a:off x="2613025" y="6529388"/>
            <a:ext cx="48117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Which real-time "event" causes the Hwi to execute?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CPU Interrupts from </a:t>
            </a:r>
            <a:r>
              <a:rPr lang="en-US" sz="3200" u="sng" smtClean="0"/>
              <a:t>Peripheral</a:t>
            </a:r>
            <a:r>
              <a:rPr lang="en-US" sz="3200" smtClean="0"/>
              <a:t> (Ex: McASP)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3200400" y="838200"/>
            <a:ext cx="4089400" cy="2971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188" name="Line 4"/>
          <p:cNvSpPr>
            <a:spLocks noChangeShapeType="1"/>
          </p:cNvSpPr>
          <p:nvPr/>
        </p:nvSpPr>
        <p:spPr bwMode="auto">
          <a:xfrm>
            <a:off x="3200400" y="2209800"/>
            <a:ext cx="4089400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3263900" y="1709738"/>
            <a:ext cx="1663700" cy="27463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Read”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152400" y="838200"/>
            <a:ext cx="1524000" cy="2667000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Ctr="1"/>
          <a:lstStyle/>
          <a:p>
            <a:pPr algn="ctr" eaLnBrk="0" hangingPunct="0">
              <a:defRPr/>
            </a:pPr>
            <a:r>
              <a:rPr lang="en-US">
                <a:solidFill>
                  <a:srgbClr val="0066FF"/>
                </a:solidFill>
                <a:cs typeface="+mn-cs"/>
              </a:rPr>
              <a:t>CPU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  <a:t/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+mn-cs"/>
              </a:rPr>
            </a:b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  <a:p>
            <a:pPr algn="ctr" eaLnBrk="0" hangingPunct="0">
              <a:defRPr/>
            </a:pPr>
            <a:endParaRPr lang="en-US">
              <a:solidFill>
                <a:srgbClr val="000000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7835900" y="838200"/>
            <a:ext cx="850900" cy="2743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>
              <a:spcBef>
                <a:spcPct val="80000"/>
              </a:spcBef>
            </a:pPr>
            <a:r>
              <a:rPr lang="en-US" sz="2000">
                <a:solidFill>
                  <a:srgbClr val="000000"/>
                </a:solidFill>
              </a:rPr>
              <a:t>C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O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D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E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206375" y="2014538"/>
            <a:ext cx="1470025" cy="3968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McASP0_INT</a:t>
            </a:r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3471863" y="1370013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RRDY=1</a:t>
            </a:r>
          </a:p>
        </p:txBody>
      </p:sp>
      <p:cxnSp>
        <p:nvCxnSpPr>
          <p:cNvPr id="44042" name="AutoShape 13"/>
          <p:cNvCxnSpPr>
            <a:cxnSpLocks noChangeShapeType="1"/>
            <a:stCxn id="8203" idx="2"/>
            <a:endCxn id="44041" idx="3"/>
          </p:cNvCxnSpPr>
          <p:nvPr/>
        </p:nvCxnSpPr>
        <p:spPr bwMode="auto">
          <a:xfrm rot="5400000">
            <a:off x="4664869" y="1286669"/>
            <a:ext cx="152400" cy="322262"/>
          </a:xfrm>
          <a:prstGeom prst="bentConnector2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</p:cxnSp>
      <p:sp>
        <p:nvSpPr>
          <p:cNvPr id="8203" name="Rectangle 17"/>
          <p:cNvSpPr>
            <a:spLocks noChangeArrowheads="1"/>
          </p:cNvSpPr>
          <p:nvPr/>
        </p:nvSpPr>
        <p:spPr bwMode="auto">
          <a:xfrm>
            <a:off x="4191000" y="990600"/>
            <a:ext cx="1422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XRBUF12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6146800" y="990600"/>
            <a:ext cx="914400" cy="381000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+mn-cs"/>
              </a:rPr>
              <a:t>XRSR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5613400" y="1181100"/>
            <a:ext cx="533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7061200" y="11811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4047" name="Rectangle 23"/>
          <p:cNvSpPr>
            <a:spLocks noChangeArrowheads="1"/>
          </p:cNvSpPr>
          <p:nvPr/>
        </p:nvSpPr>
        <p:spPr bwMode="auto">
          <a:xfrm>
            <a:off x="4191000" y="2438400"/>
            <a:ext cx="14478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XRBUF11</a:t>
            </a:r>
          </a:p>
        </p:txBody>
      </p:sp>
      <p:sp>
        <p:nvSpPr>
          <p:cNvPr id="44048" name="Rectangle 24"/>
          <p:cNvSpPr>
            <a:spLocks noChangeArrowheads="1"/>
          </p:cNvSpPr>
          <p:nvPr/>
        </p:nvSpPr>
        <p:spPr bwMode="auto">
          <a:xfrm>
            <a:off x="6146800" y="2438400"/>
            <a:ext cx="914400" cy="381000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XRSR</a:t>
            </a:r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7061200" y="26289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50" name="AutoShape 26"/>
          <p:cNvCxnSpPr>
            <a:cxnSpLocks noChangeShapeType="1"/>
            <a:stCxn id="44047" idx="3"/>
            <a:endCxn id="44048" idx="1"/>
          </p:cNvCxnSpPr>
          <p:nvPr/>
        </p:nvCxnSpPr>
        <p:spPr bwMode="auto">
          <a:xfrm>
            <a:off x="5638800" y="2628900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8"/>
          <p:cNvCxnSpPr>
            <a:cxnSpLocks noChangeShapeType="1"/>
            <a:stCxn id="44047" idx="3"/>
          </p:cNvCxnSpPr>
          <p:nvPr/>
        </p:nvCxnSpPr>
        <p:spPr bwMode="auto">
          <a:xfrm>
            <a:off x="5638800" y="2628900"/>
            <a:ext cx="508000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2" name="AutoShape 42"/>
          <p:cNvCxnSpPr>
            <a:cxnSpLocks noChangeShapeType="1"/>
            <a:stCxn id="44047" idx="2"/>
            <a:endCxn id="44053" idx="3"/>
          </p:cNvCxnSpPr>
          <p:nvPr/>
        </p:nvCxnSpPr>
        <p:spPr bwMode="auto">
          <a:xfrm rot="5400000">
            <a:off x="4624388" y="2803525"/>
            <a:ext cx="274638" cy="306387"/>
          </a:xfrm>
          <a:prstGeom prst="bentConnector2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</p:cxnSp>
      <p:sp>
        <p:nvSpPr>
          <p:cNvPr id="44053" name="Text Box 43"/>
          <p:cNvSpPr txBox="1">
            <a:spLocks noChangeArrowheads="1"/>
          </p:cNvSpPr>
          <p:nvPr/>
        </p:nvSpPr>
        <p:spPr bwMode="auto">
          <a:xfrm>
            <a:off x="3500438" y="2940050"/>
            <a:ext cx="1108075" cy="30797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tIns="0" bIns="0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XRDY=1</a:t>
            </a:r>
          </a:p>
        </p:txBody>
      </p:sp>
      <p:sp>
        <p:nvSpPr>
          <p:cNvPr id="44054" name="Text Box 44"/>
          <p:cNvSpPr txBox="1">
            <a:spLocks noChangeArrowheads="1"/>
          </p:cNvSpPr>
          <p:nvPr/>
        </p:nvSpPr>
        <p:spPr bwMode="auto">
          <a:xfrm>
            <a:off x="3276600" y="3276600"/>
            <a:ext cx="1727200" cy="274638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r>
              <a:rPr lang="en-US" sz="1800">
                <a:solidFill>
                  <a:srgbClr val="000000"/>
                </a:solidFill>
                <a:latin typeface="Times New Roman" pitchFamily="18" charset="0"/>
              </a:rPr>
              <a:t>“Ready to Write”</a:t>
            </a:r>
          </a:p>
        </p:txBody>
      </p:sp>
      <p:sp>
        <p:nvSpPr>
          <p:cNvPr id="44055" name="Text Box 69"/>
          <p:cNvSpPr txBox="1">
            <a:spLocks noChangeArrowheads="1"/>
          </p:cNvSpPr>
          <p:nvPr/>
        </p:nvSpPr>
        <p:spPr bwMode="auto">
          <a:xfrm>
            <a:off x="1219200" y="4114800"/>
            <a:ext cx="6654800" cy="160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Peripheral (e.g. McASP on C6748) causes an interrupt to the CPU to indicate “service required”.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  <a:cs typeface="Courier New" pitchFamily="49" charset="0"/>
              </a:rPr>
              <a:t>This “event” will have an ID (datasheet) and can be tied to a specific CPU interrupt (target specific)</a:t>
            </a:r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2057400" y="1905000"/>
            <a:ext cx="762000" cy="609600"/>
          </a:xfrm>
          <a:prstGeom prst="flowChartOnlineStorag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H="1">
            <a:off x="2971800" y="152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1" name="Line 77"/>
          <p:cNvSpPr>
            <a:spLocks noChangeShapeType="1"/>
          </p:cNvSpPr>
          <p:nvPr/>
        </p:nvSpPr>
        <p:spPr bwMode="auto">
          <a:xfrm flipH="1">
            <a:off x="2971800" y="31051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2" name="Line 78"/>
          <p:cNvSpPr>
            <a:spLocks noChangeShapeType="1"/>
          </p:cNvSpPr>
          <p:nvPr/>
        </p:nvSpPr>
        <p:spPr bwMode="auto">
          <a:xfrm>
            <a:off x="2971800" y="1524000"/>
            <a:ext cx="0" cy="5222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3" name="Line 79"/>
          <p:cNvSpPr>
            <a:spLocks noChangeShapeType="1"/>
          </p:cNvSpPr>
          <p:nvPr/>
        </p:nvSpPr>
        <p:spPr bwMode="auto">
          <a:xfrm>
            <a:off x="25908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4" name="Line 80"/>
          <p:cNvSpPr>
            <a:spLocks noChangeShapeType="1"/>
          </p:cNvSpPr>
          <p:nvPr/>
        </p:nvSpPr>
        <p:spPr bwMode="auto">
          <a:xfrm>
            <a:off x="25908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49265" name="Line 81"/>
          <p:cNvSpPr>
            <a:spLocks noChangeShapeType="1"/>
          </p:cNvSpPr>
          <p:nvPr/>
        </p:nvSpPr>
        <p:spPr bwMode="auto">
          <a:xfrm>
            <a:off x="29718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cxnSp>
        <p:nvCxnSpPr>
          <p:cNvPr id="44063" name="AutoShape 82"/>
          <p:cNvCxnSpPr>
            <a:cxnSpLocks noChangeShapeType="1"/>
            <a:stCxn id="349259" idx="1"/>
            <a:endCxn id="44040" idx="3"/>
          </p:cNvCxnSpPr>
          <p:nvPr/>
        </p:nvCxnSpPr>
        <p:spPr bwMode="auto">
          <a:xfrm flipH="1">
            <a:off x="1676400" y="2209800"/>
            <a:ext cx="3810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40" name="Leading Question"/>
          <p:cNvSpPr txBox="1">
            <a:spLocks noChangeArrowheads="1"/>
          </p:cNvSpPr>
          <p:nvPr/>
        </p:nvSpPr>
        <p:spPr bwMode="auto">
          <a:xfrm>
            <a:off x="4100513" y="5791200"/>
            <a:ext cx="42259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ctr" eaLnBrk="0" hangingPunct="0"/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we configure SYS/BIOS to respond</a:t>
            </a:r>
            <a:br>
              <a:rPr lang="en-US" sz="2000" b="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 to this interrupt and call the appropriate ISR?</a:t>
            </a:r>
          </a:p>
          <a:p>
            <a:pPr algn="ctr" eaLnBrk="0" hangingPunct="0">
              <a:lnSpc>
                <a:spcPct val="80000"/>
              </a:lnSpc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742950"/>
          </a:xfrm>
        </p:spPr>
        <p:txBody>
          <a:bodyPr/>
          <a:lstStyle/>
          <a:p>
            <a:pPr eaLnBrk="1" hangingPunct="1"/>
            <a:r>
              <a:rPr lang="en-US" smtClean="0"/>
              <a:t>Configuring an </a:t>
            </a:r>
            <a:r>
              <a:rPr lang="en-US" i="1" u="sng" smtClean="0"/>
              <a:t>Hwi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Hwi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45062" name="Group 48"/>
          <p:cNvGrpSpPr>
            <a:grpSpLocks/>
          </p:cNvGrpSpPr>
          <p:nvPr/>
        </p:nvGrpSpPr>
        <p:grpSpPr bwMode="auto">
          <a:xfrm>
            <a:off x="1447800" y="609600"/>
            <a:ext cx="5181600" cy="457200"/>
            <a:chOff x="480" y="384"/>
            <a:chExt cx="3264" cy="288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384"/>
              <a:ext cx="326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450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45076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400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McASP0_INT to the CPU’s HWI</a:t>
              </a:r>
              <a:r>
                <a:rPr lang="en-US" sz="2000" baseline="-25000">
                  <a:solidFill>
                    <a:srgbClr val="000000"/>
                  </a:solidFill>
                  <a:latin typeface="Arial Narrow" pitchFamily="34" charset="0"/>
                </a:rPr>
                <a:t>5</a:t>
              </a:r>
              <a:endParaRPr lang="en-US" sz="200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pic>
        <p:nvPicPr>
          <p:cNvPr id="72707" name="Picture 3" descr="C:\Documents and Settings\a0159877\Desktop\hwi_confi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963988"/>
            <a:ext cx="7239000" cy="2162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8" name="Picture 4" descr="C:\Documents and Settings\a0159877\Desktop\hwi_use_mo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665288"/>
            <a:ext cx="1219200" cy="15430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709" name="Picture 5" descr="C:\Documents and Settings\a0159877\Desktop\hwi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666875"/>
            <a:ext cx="1600200" cy="1549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506788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5067" name="Text Box 12"/>
          <p:cNvSpPr txBox="1">
            <a:spLocks noChangeArrowheads="1"/>
          </p:cNvSpPr>
          <p:nvPr/>
        </p:nvSpPr>
        <p:spPr bwMode="auto">
          <a:xfrm>
            <a:off x="247650" y="3513138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641350" y="3551238"/>
            <a:ext cx="6234113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Hwi – Event ID, CPU Int #, ISR vector: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743200" y="2149475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25575" y="5916613"/>
            <a:ext cx="3486150" cy="31432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b="0" dirty="0">
                <a:latin typeface="Arial Narrow" pitchFamily="34" charset="0"/>
                <a:cs typeface="+mn-cs"/>
              </a:rPr>
              <a:t>To enable INT at startup, check the box</a:t>
            </a:r>
          </a:p>
        </p:txBody>
      </p:sp>
      <p:cxnSp>
        <p:nvCxnSpPr>
          <p:cNvPr id="45071" name="Straight Arrow Connector 47"/>
          <p:cNvCxnSpPr>
            <a:cxnSpLocks noChangeShapeType="1"/>
            <a:stCxn id="46" idx="3"/>
          </p:cNvCxnSpPr>
          <p:nvPr/>
        </p:nvCxnSpPr>
        <p:spPr bwMode="auto">
          <a:xfrm flipV="1">
            <a:off x="4911725" y="5945188"/>
            <a:ext cx="422275" cy="128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49" name="Leading Question"/>
          <p:cNvSpPr txBox="1">
            <a:spLocks noChangeArrowheads="1"/>
          </p:cNvSpPr>
          <p:nvPr/>
        </p:nvSpPr>
        <p:spPr bwMode="auto">
          <a:xfrm>
            <a:off x="5029200" y="6248400"/>
            <a:ext cx="3175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Where do you find the Event Id #?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7100" y="2055813"/>
            <a:ext cx="2860675" cy="9223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2192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an Operating System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5437188" cy="677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</a:t>
            </a:r>
            <a:r>
              <a:rPr lang="en-US" sz="2000" u="sng">
                <a:latin typeface="Arial Narrow" pitchFamily="34" charset="0"/>
              </a:rPr>
              <a:t>Simple system:</a:t>
            </a:r>
            <a:r>
              <a:rPr lang="en-US" sz="2000">
                <a:latin typeface="Arial Narrow" pitchFamily="34" charset="0"/>
              </a:rPr>
              <a:t> single I-P-O is easy to manage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As system complexity increases (</a:t>
            </a:r>
            <a:r>
              <a:rPr lang="en-US" sz="2000" u="sng">
                <a:latin typeface="Arial Narrow" pitchFamily="34" charset="0"/>
              </a:rPr>
              <a:t>multiple threads</a:t>
            </a:r>
            <a:r>
              <a:rPr lang="en-US" sz="2000">
                <a:latin typeface="Arial Narrow" pitchFamily="34" charset="0"/>
              </a:rPr>
              <a:t>):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219200" y="3797300"/>
            <a:ext cx="2973388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Can they all meet real time 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Priorities of threads/algos ?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892675" y="3797300"/>
            <a:ext cx="2886075" cy="563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Synchronization of events?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90600" y="4495800"/>
            <a:ext cx="55832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2 options: “home-grown” or use existing (SYS/BIOS)</a:t>
            </a:r>
            <a:br>
              <a:rPr lang="en-US" sz="2000">
                <a:latin typeface="Arial Narrow" pitchFamily="34" charset="0"/>
              </a:rPr>
            </a:br>
            <a:r>
              <a:rPr lang="en-US" sz="2000">
                <a:latin typeface="Arial Narrow" pitchFamily="34" charset="0"/>
              </a:rPr>
              <a:t>  </a:t>
            </a:r>
            <a:r>
              <a:rPr lang="en-US" sz="1600">
                <a:latin typeface="Arial Narrow" pitchFamily="34" charset="0"/>
              </a:rPr>
              <a:t>(either option requires overhead)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990600" y="5233988"/>
            <a:ext cx="60753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>
                <a:latin typeface="Arial Narrow" pitchFamily="34" charset="0"/>
              </a:rPr>
              <a:t> If you choose an existing O/S, what should you consider ?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79513" y="5667375"/>
            <a:ext cx="2643187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modular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easy to use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How much does it cost ?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852988" y="5667375"/>
            <a:ext cx="2971800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Is it reliable?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Data sharing/passing ?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buSzPct val="95000"/>
              <a:buFont typeface="Wingdings" pitchFamily="2" charset="2"/>
              <a:buChar char="Ø"/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 What code overhead exists?</a:t>
            </a:r>
          </a:p>
        </p:txBody>
      </p:sp>
      <p:sp>
        <p:nvSpPr>
          <p:cNvPr id="360461" name="AutoShape 13"/>
          <p:cNvSpPr>
            <a:spLocks noChangeArrowheads="1"/>
          </p:cNvSpPr>
          <p:nvPr/>
        </p:nvSpPr>
        <p:spPr bwMode="auto">
          <a:xfrm>
            <a:off x="26670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0462" name="AutoShape 14"/>
          <p:cNvSpPr>
            <a:spLocks noChangeArrowheads="1"/>
          </p:cNvSpPr>
          <p:nvPr/>
        </p:nvSpPr>
        <p:spPr bwMode="auto">
          <a:xfrm>
            <a:off x="5562600" y="1450975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55650" y="2441575"/>
            <a:ext cx="1398588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3573463" y="2441575"/>
            <a:ext cx="167163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Data Processing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Algorithm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32563" y="2441575"/>
            <a:ext cx="1398587" cy="534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Event + ISR</a:t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Device Driver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1910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0386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38862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010400" y="841375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858000" y="993775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6705600" y="1146175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Event IDs</a:t>
            </a:r>
          </a:p>
        </p:txBody>
      </p:sp>
      <p:sp>
        <p:nvSpPr>
          <p:cNvPr id="46083" name="Text Box 11"/>
          <p:cNvSpPr txBox="1">
            <a:spLocks noChangeArrowheads="1"/>
          </p:cNvSpPr>
          <p:nvPr/>
        </p:nvSpPr>
        <p:spPr bwMode="auto">
          <a:xfrm>
            <a:off x="304800" y="565150"/>
            <a:ext cx="8042275" cy="757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So, how do you know the names of the interrupt events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and their corresponding event numbers?</a:t>
            </a:r>
          </a:p>
        </p:txBody>
      </p:sp>
      <p:sp>
        <p:nvSpPr>
          <p:cNvPr id="46084" name="Text Box 12"/>
          <p:cNvSpPr txBox="1">
            <a:spLocks noChangeArrowheads="1"/>
          </p:cNvSpPr>
          <p:nvPr/>
        </p:nvSpPr>
        <p:spPr bwMode="auto">
          <a:xfrm>
            <a:off x="652463" y="1339850"/>
            <a:ext cx="5746750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0">
                <a:solidFill>
                  <a:srgbClr val="0066FF"/>
                </a:solidFill>
              </a:rPr>
              <a:t>Look it up (in the datasheet), of course…</a:t>
            </a:r>
          </a:p>
        </p:txBody>
      </p:sp>
      <p:sp>
        <p:nvSpPr>
          <p:cNvPr id="46085" name="Text Box 13"/>
          <p:cNvSpPr txBox="1">
            <a:spLocks noChangeArrowheads="1"/>
          </p:cNvSpPr>
          <p:nvPr/>
        </p:nvSpPr>
        <p:spPr bwMode="auto">
          <a:xfrm>
            <a:off x="1735138" y="1981200"/>
            <a:ext cx="4665662" cy="338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 i="1">
                <a:solidFill>
                  <a:srgbClr val="000000"/>
                </a:solidFill>
              </a:rPr>
              <a:t>Ref: TMS320C6748 datasheet (exerpt):</a:t>
            </a:r>
          </a:p>
        </p:txBody>
      </p:sp>
      <p:pic>
        <p:nvPicPr>
          <p:cNvPr id="370719" name="Picture 31" descr="mcasp_ints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438400"/>
            <a:ext cx="7467600" cy="1289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6087" name="Text Box 11"/>
          <p:cNvSpPr txBox="1">
            <a:spLocks noChangeArrowheads="1"/>
          </p:cNvSpPr>
          <p:nvPr/>
        </p:nvSpPr>
        <p:spPr bwMode="auto">
          <a:xfrm>
            <a:off x="304800" y="5414963"/>
            <a:ext cx="7813675" cy="757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</a:rPr>
              <a:t>This example is target-specific for the C6748 DSP.</a:t>
            </a:r>
            <a:br>
              <a:rPr lang="en-US" b="0">
                <a:solidFill>
                  <a:srgbClr val="000000"/>
                </a:solidFill>
              </a:rPr>
            </a:br>
            <a:r>
              <a:rPr lang="en-US" b="0">
                <a:solidFill>
                  <a:srgbClr val="000000"/>
                </a:solidFill>
              </a:rPr>
              <a:t>Simply refer to your target’s datasheet for similar info.</a:t>
            </a:r>
          </a:p>
        </p:txBody>
      </p:sp>
      <p:sp>
        <p:nvSpPr>
          <p:cNvPr id="18" name="Leading Question"/>
          <p:cNvSpPr txBox="1">
            <a:spLocks noChangeArrowheads="1"/>
          </p:cNvSpPr>
          <p:nvPr/>
        </p:nvSpPr>
        <p:spPr bwMode="auto">
          <a:xfrm>
            <a:off x="5113338" y="6172200"/>
            <a:ext cx="30305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What happens in the ISR ?</a:t>
            </a:r>
          </a:p>
        </p:txBody>
      </p:sp>
      <p:pic>
        <p:nvPicPr>
          <p:cNvPr id="13" name="Picture 2" descr="C:\Documents and Settings\a0159877\Desktop\SYSBIOS Snaps\extra\Event_i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3352800"/>
            <a:ext cx="2882900" cy="17240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6090" name="Straight Arrow Connector 14"/>
          <p:cNvCxnSpPr>
            <a:cxnSpLocks noChangeShapeType="1"/>
          </p:cNvCxnSpPr>
          <p:nvPr/>
        </p:nvCxnSpPr>
        <p:spPr bwMode="auto">
          <a:xfrm>
            <a:off x="1600200" y="3124200"/>
            <a:ext cx="2362200" cy="137160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ISR (McASP)</a:t>
            </a:r>
          </a:p>
        </p:txBody>
      </p:sp>
      <p:sp>
        <p:nvSpPr>
          <p:cNvPr id="47107" name="Text Box 12"/>
          <p:cNvSpPr txBox="1">
            <a:spLocks noChangeArrowheads="1"/>
          </p:cNvSpPr>
          <p:nvPr/>
        </p:nvSpPr>
        <p:spPr bwMode="auto">
          <a:xfrm>
            <a:off x="441325" y="1165225"/>
            <a:ext cx="4225925" cy="338138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Example ISR for MCASP0_INT interrupt </a:t>
            </a:r>
          </a:p>
        </p:txBody>
      </p:sp>
      <p:sp>
        <p:nvSpPr>
          <p:cNvPr id="391181" name="Text Box 13"/>
          <p:cNvSpPr txBox="1">
            <a:spLocks noChangeArrowheads="1"/>
          </p:cNvSpPr>
          <p:nvPr/>
        </p:nvSpPr>
        <p:spPr bwMode="auto">
          <a:xfrm>
            <a:off x="457200" y="2530475"/>
            <a:ext cx="8364538" cy="36639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 = MCASP1-&gt;RCV;	  // READ audio sample from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MCASP-&gt;XMT 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pOutBuf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]	  // WRITE audio sample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McASP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+=1;			  // increment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counter</a:t>
            </a:r>
          </a:p>
          <a:p>
            <a:pPr eaLnBrk="0" hangingPunct="0">
              <a:spcBef>
                <a:spcPct val="50000"/>
              </a:spcBef>
              <a:defRPr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if(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&gt;= BUFFSIZE 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{				  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memcpy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, Len);      // Copy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to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Algo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= 0;                  // reset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blkCnt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for new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buf’s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+mn-cs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pingPong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^= 1;		  // PING/PONG buffer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+mn-cs"/>
              </a:rPr>
              <a:t>boolean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 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+mn-cs"/>
              </a:rPr>
              <a:t>}</a:t>
            </a:r>
          </a:p>
        </p:txBody>
      </p:sp>
      <p:sp>
        <p:nvSpPr>
          <p:cNvPr id="47109" name="TextBox 12"/>
          <p:cNvSpPr txBox="1">
            <a:spLocks noChangeArrowheads="1"/>
          </p:cNvSpPr>
          <p:nvPr/>
        </p:nvSpPr>
        <p:spPr bwMode="auto">
          <a:xfrm>
            <a:off x="396875" y="2133600"/>
            <a:ext cx="18430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isrAudio:</a:t>
            </a:r>
          </a:p>
        </p:txBody>
      </p:sp>
      <p:sp>
        <p:nvSpPr>
          <p:cNvPr id="14" name="Leading Question"/>
          <p:cNvSpPr txBox="1">
            <a:spLocks noChangeArrowheads="1"/>
          </p:cNvSpPr>
          <p:nvPr/>
        </p:nvSpPr>
        <p:spPr bwMode="auto">
          <a:xfrm>
            <a:off x="4383088" y="6207125"/>
            <a:ext cx="41100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Can one interrupt preempt another?</a:t>
            </a:r>
          </a:p>
        </p:txBody>
      </p:sp>
      <p:pic>
        <p:nvPicPr>
          <p:cNvPr id="2050" name="Picture 2" descr="C:\Documents and Settings\a0159877\Desktop\SYSBIOS Snaps\extra\hwi_basic_setting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619125"/>
            <a:ext cx="2740025" cy="17653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7112" name="Straight Arrow Connector 10"/>
          <p:cNvCxnSpPr>
            <a:cxnSpLocks noChangeShapeType="1"/>
            <a:stCxn id="47109" idx="3"/>
          </p:cNvCxnSpPr>
          <p:nvPr/>
        </p:nvCxnSpPr>
        <p:spPr bwMode="auto">
          <a:xfrm flipV="1">
            <a:off x="2239963" y="1774825"/>
            <a:ext cx="4922837" cy="552450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 type="none" w="sm" len="sm"/>
            <a:tailEnd type="arrow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Enabling Preemption of Hwi</a:t>
            </a:r>
          </a:p>
        </p:txBody>
      </p:sp>
      <p:pic>
        <p:nvPicPr>
          <p:cNvPr id="73730" name="Picture 2" descr="C:\Documents and Settings\a0159877\Desktop\Interrupt_preemp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025" y="642938"/>
            <a:ext cx="5086350" cy="260985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132" name="TextBox 16"/>
          <p:cNvSpPr txBox="1">
            <a:spLocks noChangeArrowheads="1"/>
          </p:cNvSpPr>
          <p:nvPr/>
        </p:nvSpPr>
        <p:spPr bwMode="auto">
          <a:xfrm>
            <a:off x="549275" y="3429000"/>
            <a:ext cx="7832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>
                <a:solidFill>
                  <a:schemeClr val="tx2"/>
                </a:solidFill>
              </a:rPr>
              <a:t>Default</a:t>
            </a:r>
            <a:r>
              <a:rPr lang="en-US" b="0"/>
              <a:t> mask is “SELF” – which means all other Hwi’s</a:t>
            </a:r>
            <a:br>
              <a:rPr lang="en-US" b="0"/>
            </a:br>
            <a:r>
              <a:rPr lang="en-US" b="0"/>
              <a:t>can pre-empt except for itself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/>
              <a:t>Can choose other masking options as required:</a:t>
            </a:r>
          </a:p>
        </p:txBody>
      </p:sp>
      <p:sp>
        <p:nvSpPr>
          <p:cNvPr id="48133" name="TextBox 18"/>
          <p:cNvSpPr txBox="1">
            <a:spLocks noChangeArrowheads="1"/>
          </p:cNvSpPr>
          <p:nvPr/>
        </p:nvSpPr>
        <p:spPr bwMode="auto">
          <a:xfrm>
            <a:off x="1047750" y="4633913"/>
            <a:ext cx="7334250" cy="1647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ALL: </a:t>
            </a:r>
            <a:r>
              <a:rPr lang="en-US" sz="2000" b="0"/>
              <a:t>	  	Best choice if ISR is short &amp; fast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NONE: 	</a:t>
            </a:r>
            <a:r>
              <a:rPr lang="en-US" sz="2000" b="0"/>
              <a:t>	Dangerous – make sure ISR code is re-entrant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BITMASK:</a:t>
            </a:r>
            <a:r>
              <a:rPr lang="en-US" sz="2000" b="0"/>
              <a:t>	Allows custom mask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LOWER:</a:t>
            </a:r>
            <a:r>
              <a:rPr lang="en-US" sz="2000" b="0"/>
              <a:t>	Masks any interrupt(s) with lower priority (ARM)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Hwi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1295400"/>
            <a:ext cx="7924800" cy="434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n-lt"/>
                <a:cs typeface="Courier New" pitchFamily="49" charset="0"/>
              </a:rPr>
              <a:t>Set enable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Set enable bit = 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Hwi_clearInterrupt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Clear INT flag bit =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Hwi_post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0" dirty="0">
                <a:latin typeface="+mj-lt"/>
                <a:cs typeface="Courier New" pitchFamily="49" charset="0"/>
              </a:rPr>
              <a:t>Post INT # (in code)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Arial" pitchFamily="34" charset="0"/>
                <a:cs typeface="Arial" pitchFamily="34" charset="0"/>
              </a:rPr>
              <a:t>Global INTs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Hwi_restore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	</a:t>
            </a:r>
            <a:r>
              <a:rPr lang="en-US" b="0" dirty="0">
                <a:latin typeface="+mj-lt"/>
                <a:cs typeface="Courier New" pitchFamily="49" charset="0"/>
              </a:rPr>
              <a:t>Global INTs restore</a:t>
            </a:r>
          </a:p>
        </p:txBody>
      </p:sp>
      <p:sp>
        <p:nvSpPr>
          <p:cNvPr id="49156" name="TextBox 14"/>
          <p:cNvSpPr txBox="1">
            <a:spLocks noChangeArrowheads="1"/>
          </p:cNvSpPr>
          <p:nvPr/>
        </p:nvSpPr>
        <p:spPr bwMode="auto">
          <a:xfrm>
            <a:off x="457200" y="762000"/>
            <a:ext cx="40449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Hwi APIs:</a:t>
            </a:r>
          </a:p>
        </p:txBody>
      </p:sp>
      <p:cxnSp>
        <p:nvCxnSpPr>
          <p:cNvPr id="49157" name="Straight Connector 16"/>
          <p:cNvCxnSpPr>
            <a:cxnSpLocks noChangeShapeType="1"/>
          </p:cNvCxnSpPr>
          <p:nvPr/>
        </p:nvCxnSpPr>
        <p:spPr bwMode="auto">
          <a:xfrm>
            <a:off x="609600" y="29638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8" name="Straight Connector 17"/>
          <p:cNvCxnSpPr>
            <a:cxnSpLocks noChangeShapeType="1"/>
          </p:cNvCxnSpPr>
          <p:nvPr/>
        </p:nvCxnSpPr>
        <p:spPr bwMode="auto">
          <a:xfrm>
            <a:off x="609600" y="3954463"/>
            <a:ext cx="7924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49159" name="Straight Connector 21"/>
          <p:cNvCxnSpPr>
            <a:cxnSpLocks noChangeShapeType="1"/>
          </p:cNvCxnSpPr>
          <p:nvPr/>
        </p:nvCxnSpPr>
        <p:spPr bwMode="auto">
          <a:xfrm rot="5400000">
            <a:off x="2941638" y="3467100"/>
            <a:ext cx="4343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26138" y="6096000"/>
            <a:ext cx="22685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SWIs...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3200400"/>
            <a:ext cx="1744663" cy="314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New in SYS/BIOS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362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0179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01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0181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1665288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Swi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Software Interrupts</a:t>
            </a:r>
            <a:endParaRPr lang="en-US"/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Task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Tasks</a:t>
            </a:r>
            <a:endParaRPr lang="en-US" dirty="0">
              <a:cs typeface="+mn-cs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1208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1209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1210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1211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1212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3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1214" name="Rectangle 19"/>
          <p:cNvSpPr>
            <a:spLocks noChangeArrowheads="1"/>
          </p:cNvSpPr>
          <p:nvPr/>
        </p:nvSpPr>
        <p:spPr bwMode="auto">
          <a:xfrm>
            <a:off x="63500" y="2819400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5" name="Rectangle 20"/>
          <p:cNvSpPr>
            <a:spLocks noChangeArrowheads="1"/>
          </p:cNvSpPr>
          <p:nvPr/>
        </p:nvSpPr>
        <p:spPr bwMode="auto">
          <a:xfrm>
            <a:off x="42863" y="622300"/>
            <a:ext cx="8915400" cy="102235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121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and Software Interrupt System</a:t>
            </a:r>
          </a:p>
        </p:txBody>
      </p:sp>
      <p:sp>
        <p:nvSpPr>
          <p:cNvPr id="992267" name="Rectangle 11"/>
          <p:cNvSpPr>
            <a:spLocks noChangeArrowheads="1"/>
          </p:cNvSpPr>
          <p:nvPr/>
        </p:nvSpPr>
        <p:spPr bwMode="auto">
          <a:xfrm>
            <a:off x="6019800" y="2895600"/>
            <a:ext cx="2895600" cy="2209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8" name="Rectangle 12"/>
          <p:cNvSpPr>
            <a:spLocks noChangeArrowheads="1"/>
          </p:cNvSpPr>
          <p:nvPr/>
        </p:nvSpPr>
        <p:spPr bwMode="auto">
          <a:xfrm>
            <a:off x="152400" y="2895600"/>
            <a:ext cx="2667000" cy="1981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69" name="AutoShape 13"/>
          <p:cNvSpPr>
            <a:spLocks noChangeArrowheads="1"/>
          </p:cNvSpPr>
          <p:nvPr/>
        </p:nvSpPr>
        <p:spPr bwMode="auto">
          <a:xfrm>
            <a:off x="152400" y="2044700"/>
            <a:ext cx="8686800" cy="685800"/>
          </a:xfrm>
          <a:prstGeom prst="flowChartAlternateProcess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0" name="AutoShape 14"/>
          <p:cNvSpPr>
            <a:spLocks noChangeArrowheads="1"/>
          </p:cNvSpPr>
          <p:nvPr/>
        </p:nvSpPr>
        <p:spPr bwMode="auto">
          <a:xfrm>
            <a:off x="152400" y="1143000"/>
            <a:ext cx="8686800" cy="685800"/>
          </a:xfrm>
          <a:prstGeom prst="flowChartAlternateProcess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sz="2000">
              <a:solidFill>
                <a:srgbClr val="000000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992271" name="Line 15"/>
          <p:cNvSpPr>
            <a:spLocks noChangeShapeType="1"/>
          </p:cNvSpPr>
          <p:nvPr/>
        </p:nvSpPr>
        <p:spPr bwMode="auto">
          <a:xfrm>
            <a:off x="3352800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2" name="Line 16"/>
          <p:cNvSpPr>
            <a:spLocks noChangeShapeType="1"/>
          </p:cNvSpPr>
          <p:nvPr/>
        </p:nvSpPr>
        <p:spPr bwMode="auto">
          <a:xfrm>
            <a:off x="497046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2273" name="Line 17"/>
          <p:cNvSpPr>
            <a:spLocks noChangeShapeType="1"/>
          </p:cNvSpPr>
          <p:nvPr/>
        </p:nvSpPr>
        <p:spPr bwMode="auto">
          <a:xfrm>
            <a:off x="4964113" y="2387600"/>
            <a:ext cx="3698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34" name="Rectangle 18"/>
          <p:cNvSpPr>
            <a:spLocks noChangeArrowheads="1"/>
          </p:cNvSpPr>
          <p:nvPr/>
        </p:nvSpPr>
        <p:spPr bwMode="auto">
          <a:xfrm>
            <a:off x="152400" y="2971800"/>
            <a:ext cx="27432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Hwi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Fast response to INTs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Min context switching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High priority for CPU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Limited # of Hwi possible</a:t>
            </a:r>
          </a:p>
        </p:txBody>
      </p:sp>
      <p:sp>
        <p:nvSpPr>
          <p:cNvPr id="52235" name="Rectangle 19"/>
          <p:cNvSpPr>
            <a:spLocks noChangeArrowheads="1"/>
          </p:cNvSpPr>
          <p:nvPr/>
        </p:nvSpPr>
        <p:spPr bwMode="auto">
          <a:xfrm>
            <a:off x="6096000" y="2971800"/>
            <a:ext cx="2743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Ctr="1">
            <a:spAutoFit/>
          </a:bodyPr>
          <a:lstStyle/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None/>
            </a:pPr>
            <a:r>
              <a:rPr lang="en-US" sz="1800">
                <a:solidFill>
                  <a:srgbClr val="0066FF"/>
                </a:solidFill>
                <a:latin typeface="Arial Narrow" pitchFamily="34" charset="0"/>
              </a:rPr>
              <a:t>Swi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Latency in response time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Context switch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Selectable priority levels</a:t>
            </a:r>
          </a:p>
          <a:p>
            <a:pPr marL="284163" indent="-284163" eaLnBrk="0" hangingPunct="0">
              <a:lnSpc>
                <a:spcPct val="90000"/>
              </a:lnSpc>
              <a:spcBef>
                <a:spcPct val="40000"/>
              </a:spcBef>
              <a:buClr>
                <a:srgbClr val="0066FF"/>
              </a:buClr>
              <a:buSzPct val="75000"/>
              <a:buFont typeface="Wingdings" pitchFamily="2" charset="2"/>
              <a:buChar char="u"/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Scheduler manages execution</a:t>
            </a:r>
          </a:p>
        </p:txBody>
      </p:sp>
      <p:sp>
        <p:nvSpPr>
          <p:cNvPr id="52236" name="Text Box 20"/>
          <p:cNvSpPr txBox="1">
            <a:spLocks noChangeArrowheads="1"/>
          </p:cNvSpPr>
          <p:nvPr/>
        </p:nvSpPr>
        <p:spPr bwMode="auto">
          <a:xfrm>
            <a:off x="1752600" y="5562600"/>
            <a:ext cx="6248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provides for Hwi and Swi management</a:t>
            </a:r>
          </a:p>
          <a:p>
            <a:pPr marL="227013" indent="-227013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u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SYS/BIOS allows the Hwi to post a Swi to the ready queue</a:t>
            </a:r>
          </a:p>
        </p:txBody>
      </p:sp>
      <p:sp>
        <p:nvSpPr>
          <p:cNvPr id="52237" name="Text Box 21"/>
          <p:cNvSpPr txBox="1">
            <a:spLocks noChangeArrowheads="1"/>
          </p:cNvSpPr>
          <p:nvPr/>
        </p:nvSpPr>
        <p:spPr bwMode="auto">
          <a:xfrm>
            <a:off x="1752600" y="609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 Narrow" pitchFamily="34" charset="0"/>
              </a:rPr>
              <a:t>Execution flow for flexible real-time systems:</a:t>
            </a:r>
          </a:p>
        </p:txBody>
      </p:sp>
      <p:sp>
        <p:nvSpPr>
          <p:cNvPr id="52238" name="AutoShape 22"/>
          <p:cNvSpPr>
            <a:spLocks noChangeArrowheads="1"/>
          </p:cNvSpPr>
          <p:nvPr/>
        </p:nvSpPr>
        <p:spPr bwMode="auto">
          <a:xfrm>
            <a:off x="381000" y="1282700"/>
            <a:ext cx="655638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INT !</a:t>
            </a:r>
          </a:p>
        </p:txBody>
      </p:sp>
      <p:sp>
        <p:nvSpPr>
          <p:cNvPr id="52239" name="AutoShape 23"/>
          <p:cNvSpPr>
            <a:spLocks noChangeArrowheads="1"/>
          </p:cNvSpPr>
          <p:nvPr/>
        </p:nvSpPr>
        <p:spPr bwMode="auto">
          <a:xfrm>
            <a:off x="1436688" y="1263650"/>
            <a:ext cx="1889125" cy="44291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Hard R/T Process</a:t>
            </a:r>
          </a:p>
        </p:txBody>
      </p:sp>
      <p:sp>
        <p:nvSpPr>
          <p:cNvPr id="52240" name="AutoShape 24"/>
          <p:cNvSpPr>
            <a:spLocks noChangeArrowheads="1"/>
          </p:cNvSpPr>
          <p:nvPr/>
        </p:nvSpPr>
        <p:spPr bwMode="auto">
          <a:xfrm>
            <a:off x="3733800" y="12827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Post Swi</a:t>
            </a:r>
          </a:p>
        </p:txBody>
      </p:sp>
      <p:sp>
        <p:nvSpPr>
          <p:cNvPr id="52241" name="AutoShape 25"/>
          <p:cNvSpPr>
            <a:spLocks noChangeArrowheads="1"/>
          </p:cNvSpPr>
          <p:nvPr/>
        </p:nvSpPr>
        <p:spPr bwMode="auto">
          <a:xfrm>
            <a:off x="5367338" y="1298575"/>
            <a:ext cx="1274762" cy="3730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0">
                <a:solidFill>
                  <a:srgbClr val="000000"/>
                </a:solidFill>
                <a:latin typeface="Arial Narrow" pitchFamily="34" charset="0"/>
              </a:rPr>
              <a:t>Cleanup, RET</a:t>
            </a:r>
          </a:p>
        </p:txBody>
      </p:sp>
      <p:sp>
        <p:nvSpPr>
          <p:cNvPr id="52242" name="AutoShape 26"/>
          <p:cNvSpPr>
            <a:spLocks noChangeArrowheads="1"/>
          </p:cNvSpPr>
          <p:nvPr/>
        </p:nvSpPr>
        <p:spPr bwMode="auto">
          <a:xfrm>
            <a:off x="5354638" y="2182813"/>
            <a:ext cx="2168525" cy="407987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Continue Processing ...</a:t>
            </a:r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1039813" y="1485900"/>
            <a:ext cx="3778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4" name="AutoShape 28"/>
          <p:cNvSpPr>
            <a:spLocks noChangeArrowheads="1"/>
          </p:cNvSpPr>
          <p:nvPr/>
        </p:nvSpPr>
        <p:spPr bwMode="auto">
          <a:xfrm>
            <a:off x="3733800" y="2184400"/>
            <a:ext cx="1295400" cy="4064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Arial Narrow" pitchFamily="34" charset="0"/>
              </a:rPr>
              <a:t>SWI Ready</a:t>
            </a:r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>
            <a:off x="4419600" y="1676400"/>
            <a:ext cx="0" cy="522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2246" name="Text Box 30"/>
          <p:cNvSpPr txBox="1">
            <a:spLocks noChangeArrowheads="1"/>
          </p:cNvSpPr>
          <p:nvPr/>
        </p:nvSpPr>
        <p:spPr bwMode="auto">
          <a:xfrm>
            <a:off x="7834313" y="1270000"/>
            <a:ext cx="8223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Hwi</a:t>
            </a:r>
          </a:p>
        </p:txBody>
      </p:sp>
      <p:sp>
        <p:nvSpPr>
          <p:cNvPr id="52247" name="Text Box 32"/>
          <p:cNvSpPr txBox="1">
            <a:spLocks noChangeArrowheads="1"/>
          </p:cNvSpPr>
          <p:nvPr/>
        </p:nvSpPr>
        <p:spPr bwMode="auto">
          <a:xfrm>
            <a:off x="2962275" y="3289300"/>
            <a:ext cx="2949575" cy="20447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*buf++ = *XBUF;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cnt++;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if (cnt &gt;= BLKSZ) {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Swi_post(swiFir);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count = 0;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pingPong ^= 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tabLst>
                <a:tab pos="34131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6" name="Leading Question"/>
          <p:cNvSpPr txBox="1">
            <a:spLocks noChangeArrowheads="1"/>
          </p:cNvSpPr>
          <p:nvPr/>
        </p:nvSpPr>
        <p:spPr bwMode="auto">
          <a:xfrm>
            <a:off x="6459538" y="6248400"/>
            <a:ext cx="17764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Scheduling SWIs...</a:t>
            </a:r>
          </a:p>
        </p:txBody>
      </p:sp>
      <p:sp>
        <p:nvSpPr>
          <p:cNvPr id="52249" name="TextBox 27"/>
          <p:cNvSpPr txBox="1">
            <a:spLocks noChangeArrowheads="1"/>
          </p:cNvSpPr>
          <p:nvPr/>
        </p:nvSpPr>
        <p:spPr bwMode="auto">
          <a:xfrm>
            <a:off x="2911475" y="2970213"/>
            <a:ext cx="1182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chemeClr val="tx2"/>
                </a:solidFill>
              </a:rPr>
              <a:t>isrAudio:</a:t>
            </a:r>
          </a:p>
        </p:txBody>
      </p:sp>
      <p:sp>
        <p:nvSpPr>
          <p:cNvPr id="52250" name="Text Box 30"/>
          <p:cNvSpPr txBox="1">
            <a:spLocks noChangeArrowheads="1"/>
          </p:cNvSpPr>
          <p:nvPr/>
        </p:nvSpPr>
        <p:spPr bwMode="auto">
          <a:xfrm>
            <a:off x="7834313" y="2185988"/>
            <a:ext cx="822325" cy="438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0066FF"/>
                </a:solidFill>
              </a:rPr>
              <a:t>Swi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5331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5332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5333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(p2)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5335" name="Line 7"/>
          <p:cNvSpPr>
            <a:spLocks noChangeShapeType="1"/>
          </p:cNvSpPr>
          <p:nvPr/>
        </p:nvSpPr>
        <p:spPr bwMode="gray">
          <a:xfrm>
            <a:off x="5245100" y="3956050"/>
            <a:ext cx="731838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6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7" name="Line 9"/>
          <p:cNvSpPr>
            <a:spLocks noChangeShapeType="1"/>
          </p:cNvSpPr>
          <p:nvPr/>
        </p:nvSpPr>
        <p:spPr bwMode="auto">
          <a:xfrm>
            <a:off x="2278063" y="3200400"/>
            <a:ext cx="7969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8" name="Line 10"/>
          <p:cNvSpPr>
            <a:spLocks noChangeShapeType="1"/>
          </p:cNvSpPr>
          <p:nvPr/>
        </p:nvSpPr>
        <p:spPr bwMode="auto">
          <a:xfrm>
            <a:off x="3303588" y="2362200"/>
            <a:ext cx="10668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39" name="Line 11"/>
          <p:cNvSpPr>
            <a:spLocks noChangeShapeType="1"/>
          </p:cNvSpPr>
          <p:nvPr/>
        </p:nvSpPr>
        <p:spPr bwMode="auto">
          <a:xfrm flipH="1">
            <a:off x="4411663" y="3200400"/>
            <a:ext cx="873125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0" name="Line 12"/>
          <p:cNvSpPr>
            <a:spLocks noChangeShapeType="1"/>
          </p:cNvSpPr>
          <p:nvPr/>
        </p:nvSpPr>
        <p:spPr bwMode="auto">
          <a:xfrm>
            <a:off x="3116263" y="3200400"/>
            <a:ext cx="1219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1" name="Line 13"/>
          <p:cNvSpPr>
            <a:spLocks noChangeShapeType="1"/>
          </p:cNvSpPr>
          <p:nvPr/>
        </p:nvSpPr>
        <p:spPr bwMode="auto">
          <a:xfrm flipV="1">
            <a:off x="3074988" y="1600200"/>
            <a:ext cx="0" cy="1501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2" name="Line 14"/>
          <p:cNvSpPr>
            <a:spLocks noChangeShapeType="1"/>
          </p:cNvSpPr>
          <p:nvPr/>
        </p:nvSpPr>
        <p:spPr bwMode="auto">
          <a:xfrm>
            <a:off x="3532188" y="1600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3" name="Line 15"/>
          <p:cNvSpPr>
            <a:spLocks noChangeShapeType="1"/>
          </p:cNvSpPr>
          <p:nvPr/>
        </p:nvSpPr>
        <p:spPr bwMode="auto">
          <a:xfrm>
            <a:off x="43703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4" name="Line 16"/>
          <p:cNvSpPr>
            <a:spLocks noChangeShapeType="1"/>
          </p:cNvSpPr>
          <p:nvPr/>
        </p:nvSpPr>
        <p:spPr bwMode="auto">
          <a:xfrm>
            <a:off x="5284788" y="3276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5" name="Line 17"/>
          <p:cNvSpPr>
            <a:spLocks noChangeShapeType="1"/>
          </p:cNvSpPr>
          <p:nvPr/>
        </p:nvSpPr>
        <p:spPr bwMode="auto">
          <a:xfrm>
            <a:off x="3532188" y="2362200"/>
            <a:ext cx="762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5346" name="Line 18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5348" name="Line 20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49" name="Line 21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0" name="Line 22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1" name="Line 23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2" name="Line 24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3" name="Line 25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54" name="Line 26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3268" name="Text Box 2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3269" name="Text Box 28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3270" name="Group 29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5358" name="AutoShape 30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5359" name="Line 31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5360" name="Line 32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3279" name="Text Box 33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3280" name="Text Box 34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3281" name="Text Box 35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3271" name="Rectangle 36"/>
          <p:cNvSpPr>
            <a:spLocks noChangeArrowheads="1"/>
          </p:cNvSpPr>
          <p:nvPr/>
        </p:nvSpPr>
        <p:spPr bwMode="auto">
          <a:xfrm>
            <a:off x="609600" y="48768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 i="1">
                <a:solidFill>
                  <a:srgbClr val="0066FF"/>
                </a:solidFill>
                <a:latin typeface="Arial Narrow" pitchFamily="34" charset="0"/>
              </a:rPr>
              <a:t> </a:t>
            </a:r>
            <a:r>
              <a:rPr lang="en-US" sz="2000" i="1">
                <a:solidFill>
                  <a:srgbClr val="0066FF"/>
                </a:solidFill>
                <a:latin typeface="Arial Narrow" pitchFamily="34" charset="0"/>
              </a:rPr>
              <a:t>Swi_post(mySwi)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: Unconditionally post a software interrupt (in the ready state)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If a higher priority thread becomes ready, the running thread is preempted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Swi</a:t>
            </a: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priorities from 1 to 32 (C28x has 16)</a:t>
            </a:r>
          </a:p>
          <a:p>
            <a:pPr marL="234950" indent="-234950" eaLnBrk="0" hangingPunct="0">
              <a:lnSpc>
                <a:spcPct val="60000"/>
              </a:lnSpc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solidFill>
                  <a:srgbClr val="000000"/>
                </a:solidFill>
                <a:latin typeface="Arial Narrow" pitchFamily="34" charset="0"/>
              </a:rPr>
              <a:t> Automatic context switch (uses system stack)</a:t>
            </a:r>
          </a:p>
        </p:txBody>
      </p:sp>
      <p:sp>
        <p:nvSpPr>
          <p:cNvPr id="53272" name="Rectangle 37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5366" name="Line 38"/>
          <p:cNvSpPr>
            <a:spLocks noChangeShapeType="1"/>
          </p:cNvSpPr>
          <p:nvPr/>
        </p:nvSpPr>
        <p:spPr bwMode="auto">
          <a:xfrm>
            <a:off x="2236788" y="3962400"/>
            <a:ext cx="28956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3274" name="AutoShape 39"/>
          <p:cNvSpPr>
            <a:spLocks noChangeArrowheads="1"/>
          </p:cNvSpPr>
          <p:nvPr/>
        </p:nvSpPr>
        <p:spPr bwMode="auto">
          <a:xfrm>
            <a:off x="31511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4402138" y="6172200"/>
            <a:ext cx="3886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What if the SWIs are at the same priority?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AutoShape 2"/>
          <p:cNvSpPr>
            <a:spLocks noChangeArrowheads="1"/>
          </p:cNvSpPr>
          <p:nvPr/>
        </p:nvSpPr>
        <p:spPr bwMode="gray">
          <a:xfrm>
            <a:off x="636588" y="12985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Hwi</a:t>
            </a:r>
            <a:endParaRPr lang="en-US" sz="1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997379" name="AutoShape 3"/>
          <p:cNvSpPr>
            <a:spLocks noChangeArrowheads="1"/>
          </p:cNvSpPr>
          <p:nvPr/>
        </p:nvSpPr>
        <p:spPr bwMode="gray">
          <a:xfrm>
            <a:off x="636588" y="2976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swi_a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(p1)</a:t>
            </a:r>
          </a:p>
        </p:txBody>
      </p:sp>
      <p:sp>
        <p:nvSpPr>
          <p:cNvPr id="997380" name="AutoShape 4"/>
          <p:cNvSpPr>
            <a:spLocks noChangeArrowheads="1"/>
          </p:cNvSpPr>
          <p:nvPr/>
        </p:nvSpPr>
        <p:spPr bwMode="gray">
          <a:xfrm>
            <a:off x="636588" y="3738563"/>
            <a:ext cx="1252537" cy="376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>
                <a:solidFill>
                  <a:srgbClr val="000000"/>
                </a:solidFill>
                <a:cs typeface="+mn-cs"/>
              </a:rPr>
              <a:t>Idle</a:t>
            </a:r>
          </a:p>
        </p:txBody>
      </p:sp>
      <p:sp>
        <p:nvSpPr>
          <p:cNvPr id="997381" name="AutoShape 5"/>
          <p:cNvSpPr>
            <a:spLocks noChangeArrowheads="1"/>
          </p:cNvSpPr>
          <p:nvPr/>
        </p:nvSpPr>
        <p:spPr bwMode="gray">
          <a:xfrm>
            <a:off x="636588" y="2136775"/>
            <a:ext cx="1252537" cy="377825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1800" dirty="0" err="1">
                <a:solidFill>
                  <a:srgbClr val="000000"/>
                </a:solidFill>
                <a:cs typeface="+mn-cs"/>
              </a:rPr>
              <a:t>swi_b</a:t>
            </a:r>
            <a:r>
              <a:rPr lang="en-US" sz="1800" dirty="0">
                <a:solidFill>
                  <a:srgbClr val="000000"/>
                </a:solidFill>
                <a:cs typeface="+mn-cs"/>
              </a:rPr>
              <a:t> </a:t>
            </a:r>
            <a:r>
              <a:rPr lang="en-US" sz="1800" b="0" dirty="0">
                <a:solidFill>
                  <a:srgbClr val="000000"/>
                </a:solidFill>
                <a:cs typeface="+mn-cs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cs typeface="+mn-cs"/>
              </a:rPr>
              <a:t>p1)</a:t>
            </a:r>
          </a:p>
        </p:txBody>
      </p:sp>
      <p:sp>
        <p:nvSpPr>
          <p:cNvPr id="997382" name="Line 6"/>
          <p:cNvSpPr>
            <a:spLocks noChangeShapeType="1"/>
          </p:cNvSpPr>
          <p:nvPr/>
        </p:nvSpPr>
        <p:spPr bwMode="gray">
          <a:xfrm>
            <a:off x="6122988" y="3962400"/>
            <a:ext cx="731837" cy="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rIns="92075" anchor="ctr"/>
          <a:lstStyle/>
          <a:p>
            <a:pPr eaLnBrk="1" hangingPunct="1"/>
            <a:r>
              <a:rPr lang="en-US" smtClean="0"/>
              <a:t>Scheduling Rules</a:t>
            </a:r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074988" y="15240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>
            <a:off x="2236788" y="3200400"/>
            <a:ext cx="8382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5208588" y="2362200"/>
            <a:ext cx="914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oval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7" name="Line 11"/>
          <p:cNvSpPr>
            <a:spLocks noChangeShapeType="1"/>
          </p:cNvSpPr>
          <p:nvPr/>
        </p:nvSpPr>
        <p:spPr bwMode="auto">
          <a:xfrm flipH="1">
            <a:off x="3532188" y="3200400"/>
            <a:ext cx="1676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oval" w="sm" len="sm"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8" name="Line 12"/>
          <p:cNvSpPr>
            <a:spLocks noChangeShapeType="1"/>
          </p:cNvSpPr>
          <p:nvPr/>
        </p:nvSpPr>
        <p:spPr bwMode="auto">
          <a:xfrm flipV="1">
            <a:off x="30749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89" name="Line 13"/>
          <p:cNvSpPr>
            <a:spLocks noChangeShapeType="1"/>
          </p:cNvSpPr>
          <p:nvPr/>
        </p:nvSpPr>
        <p:spPr bwMode="auto">
          <a:xfrm>
            <a:off x="3303588" y="2362200"/>
            <a:ext cx="19050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oval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0" name="Line 14"/>
          <p:cNvSpPr>
            <a:spLocks noChangeShapeType="1"/>
          </p:cNvSpPr>
          <p:nvPr/>
        </p:nvSpPr>
        <p:spPr bwMode="auto">
          <a:xfrm>
            <a:off x="3532188" y="1600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1" name="Line 15"/>
          <p:cNvSpPr>
            <a:spLocks noChangeShapeType="1"/>
          </p:cNvSpPr>
          <p:nvPr/>
        </p:nvSpPr>
        <p:spPr bwMode="auto">
          <a:xfrm flipV="1">
            <a:off x="5208588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2" name="Line 16"/>
          <p:cNvSpPr>
            <a:spLocks noChangeShapeType="1"/>
          </p:cNvSpPr>
          <p:nvPr/>
        </p:nvSpPr>
        <p:spPr bwMode="auto">
          <a:xfrm>
            <a:off x="6122988" y="2438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393" name="Line 17"/>
          <p:cNvSpPr>
            <a:spLocks noChangeShapeType="1"/>
          </p:cNvSpPr>
          <p:nvPr/>
        </p:nvSpPr>
        <p:spPr bwMode="gray">
          <a:xfrm>
            <a:off x="2286000" y="4570413"/>
            <a:ext cx="5494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2389188" y="4495800"/>
            <a:ext cx="4395787" cy="152400"/>
            <a:chOff x="1200" y="2688"/>
            <a:chExt cx="2769" cy="96"/>
          </a:xfrm>
        </p:grpSpPr>
        <p:sp>
          <p:nvSpPr>
            <p:cNvPr id="997395" name="Line 19"/>
            <p:cNvSpPr>
              <a:spLocks noChangeShapeType="1"/>
            </p:cNvSpPr>
            <p:nvPr/>
          </p:nvSpPr>
          <p:spPr bwMode="gray">
            <a:xfrm flipV="1">
              <a:off x="1200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6" name="Line 20"/>
            <p:cNvSpPr>
              <a:spLocks noChangeShapeType="1"/>
            </p:cNvSpPr>
            <p:nvPr/>
          </p:nvSpPr>
          <p:spPr bwMode="gray">
            <a:xfrm flipV="1">
              <a:off x="1661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7" name="Line 21"/>
            <p:cNvSpPr>
              <a:spLocks noChangeShapeType="1"/>
            </p:cNvSpPr>
            <p:nvPr/>
          </p:nvSpPr>
          <p:spPr bwMode="gray">
            <a:xfrm flipV="1">
              <a:off x="212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8" name="Line 22"/>
            <p:cNvSpPr>
              <a:spLocks noChangeShapeType="1"/>
            </p:cNvSpPr>
            <p:nvPr/>
          </p:nvSpPr>
          <p:spPr bwMode="gray">
            <a:xfrm flipV="1">
              <a:off x="258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399" name="Line 23"/>
            <p:cNvSpPr>
              <a:spLocks noChangeShapeType="1"/>
            </p:cNvSpPr>
            <p:nvPr/>
          </p:nvSpPr>
          <p:spPr bwMode="gray">
            <a:xfrm flipV="1">
              <a:off x="3045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0" name="Line 24"/>
            <p:cNvSpPr>
              <a:spLocks noChangeShapeType="1"/>
            </p:cNvSpPr>
            <p:nvPr/>
          </p:nvSpPr>
          <p:spPr bwMode="gray">
            <a:xfrm flipV="1">
              <a:off x="3506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1" name="Line 25"/>
            <p:cNvSpPr>
              <a:spLocks noChangeShapeType="1"/>
            </p:cNvSpPr>
            <p:nvPr/>
          </p:nvSpPr>
          <p:spPr bwMode="gray">
            <a:xfrm flipV="1">
              <a:off x="3969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54291" name="Text Box 26"/>
          <p:cNvSpPr txBox="1">
            <a:spLocks noChangeArrowheads="1"/>
          </p:cNvSpPr>
          <p:nvPr/>
        </p:nvSpPr>
        <p:spPr bwMode="auto">
          <a:xfrm>
            <a:off x="636588" y="4370388"/>
            <a:ext cx="1600200" cy="2016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Lowest  Priority</a:t>
            </a:r>
          </a:p>
        </p:txBody>
      </p:sp>
      <p:grpSp>
        <p:nvGrpSpPr>
          <p:cNvPr id="54292" name="Group 27"/>
          <p:cNvGrpSpPr>
            <a:grpSpLocks/>
          </p:cNvGrpSpPr>
          <p:nvPr/>
        </p:nvGrpSpPr>
        <p:grpSpPr bwMode="auto">
          <a:xfrm>
            <a:off x="7037388" y="3581400"/>
            <a:ext cx="1649412" cy="857250"/>
            <a:chOff x="3792" y="1332"/>
            <a:chExt cx="1039" cy="540"/>
          </a:xfrm>
        </p:grpSpPr>
        <p:sp>
          <p:nvSpPr>
            <p:cNvPr id="997404" name="AutoShape 28"/>
            <p:cNvSpPr>
              <a:spLocks noChangeArrowheads="1"/>
            </p:cNvSpPr>
            <p:nvPr/>
          </p:nvSpPr>
          <p:spPr bwMode="gray">
            <a:xfrm>
              <a:off x="3792" y="1344"/>
              <a:ext cx="1008" cy="528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endParaRPr lang="en-US" sz="180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97405" name="Line 29"/>
            <p:cNvSpPr>
              <a:spLocks noChangeShapeType="1"/>
            </p:cNvSpPr>
            <p:nvPr/>
          </p:nvSpPr>
          <p:spPr bwMode="auto">
            <a:xfrm flipV="1">
              <a:off x="3885" y="1586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97406" name="Line 30"/>
            <p:cNvSpPr>
              <a:spLocks noChangeShapeType="1"/>
            </p:cNvSpPr>
            <p:nvPr/>
          </p:nvSpPr>
          <p:spPr bwMode="auto">
            <a:xfrm>
              <a:off x="3893" y="1768"/>
              <a:ext cx="29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4176" y="1488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4192" y="167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>
                  <a:solidFill>
                    <a:srgbClr val="000000"/>
                  </a:solidFill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4032" y="1332"/>
              <a:ext cx="639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 b="0" i="1">
                  <a:solidFill>
                    <a:srgbClr val="000000"/>
                  </a:solidFill>
                  <a:latin typeface="Times New Roman" pitchFamily="18" charset="0"/>
                </a:rPr>
                <a:t>Legend</a:t>
              </a:r>
            </a:p>
          </p:txBody>
        </p:sp>
      </p:grpSp>
      <p:sp>
        <p:nvSpPr>
          <p:cNvPr id="54293" name="Rectangle 34"/>
          <p:cNvSpPr>
            <a:spLocks noChangeArrowheads="1"/>
          </p:cNvSpPr>
          <p:nvPr/>
        </p:nvSpPr>
        <p:spPr bwMode="auto">
          <a:xfrm>
            <a:off x="914400" y="4960938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Processes of same priority are scheduled first-in first-out (FIFO)</a:t>
            </a:r>
          </a:p>
          <a:p>
            <a:pPr marL="234950" indent="-234950" eaLnBrk="0" hangingPunct="0">
              <a:spcBef>
                <a:spcPct val="50000"/>
              </a:spcBef>
              <a:buClr>
                <a:srgbClr val="0066FF"/>
              </a:buClr>
              <a:buSzPct val="75000"/>
              <a:buFont typeface="Wingdings" pitchFamily="2" charset="2"/>
              <a:buChar char=""/>
            </a:pPr>
            <a:r>
              <a:rPr lang="en-US" b="0">
                <a:solidFill>
                  <a:srgbClr val="000000"/>
                </a:solidFill>
                <a:latin typeface="Arial Narrow" pitchFamily="34" charset="0"/>
              </a:rPr>
              <a:t> Having threads at the SAME priority offers certain advantages – such as resource sharing (without conflicts)</a:t>
            </a:r>
          </a:p>
        </p:txBody>
      </p:sp>
      <p:sp>
        <p:nvSpPr>
          <p:cNvPr id="54294" name="Rectangle 35"/>
          <p:cNvSpPr>
            <a:spLocks noChangeArrowheads="1"/>
          </p:cNvSpPr>
          <p:nvPr/>
        </p:nvSpPr>
        <p:spPr bwMode="auto">
          <a:xfrm>
            <a:off x="5753100" y="4419600"/>
            <a:ext cx="5984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time </a:t>
            </a:r>
          </a:p>
        </p:txBody>
      </p:sp>
      <p:sp>
        <p:nvSpPr>
          <p:cNvPr id="997412" name="Line 36"/>
          <p:cNvSpPr>
            <a:spLocks noChangeShapeType="1"/>
          </p:cNvSpPr>
          <p:nvPr/>
        </p:nvSpPr>
        <p:spPr bwMode="auto">
          <a:xfrm>
            <a:off x="3074988" y="3200400"/>
            <a:ext cx="4572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997413" name="Line 37"/>
          <p:cNvSpPr>
            <a:spLocks noChangeShapeType="1"/>
          </p:cNvSpPr>
          <p:nvPr/>
        </p:nvSpPr>
        <p:spPr bwMode="auto">
          <a:xfrm>
            <a:off x="2236788" y="3962400"/>
            <a:ext cx="3962400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4297" name="AutoShape 38"/>
          <p:cNvSpPr>
            <a:spLocks noChangeArrowheads="1"/>
          </p:cNvSpPr>
          <p:nvPr/>
        </p:nvSpPr>
        <p:spPr bwMode="auto">
          <a:xfrm>
            <a:off x="3074988" y="762000"/>
            <a:ext cx="2057400" cy="533400"/>
          </a:xfrm>
          <a:prstGeom prst="wedgeEllipseCallout">
            <a:avLst>
              <a:gd name="adj1" fmla="val -40278"/>
              <a:gd name="adj2" fmla="val 75597"/>
            </a:avLst>
          </a:prstGeom>
          <a:solidFill>
            <a:schemeClr val="accent1"/>
          </a:solidFill>
          <a:ln w="12700" cap="rnd">
            <a:solidFill>
              <a:schemeClr val="tx1"/>
            </a:solidFill>
            <a:miter lim="800000"/>
            <a:headEnd type="none" w="sm" len="lg"/>
            <a:tailEnd type="none" w="med" len="lg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Swi_post(</a:t>
            </a:r>
            <a:r>
              <a:rPr lang="en-US" sz="1800" b="0">
                <a:solidFill>
                  <a:srgbClr val="000000"/>
                </a:solidFill>
                <a:latin typeface="Arial Narrow" pitchFamily="34" charset="0"/>
              </a:rPr>
              <a:t>swi_b</a:t>
            </a:r>
            <a:r>
              <a:rPr lang="en-US" sz="1800">
                <a:solidFill>
                  <a:srgbClr val="000000"/>
                </a:solidFill>
                <a:latin typeface="Arial Narrow" pitchFamily="34" charset="0"/>
              </a:rPr>
              <a:t>) </a:t>
            </a:r>
          </a:p>
        </p:txBody>
      </p:sp>
      <p:sp>
        <p:nvSpPr>
          <p:cNvPr id="54298" name="Text Box 47"/>
          <p:cNvSpPr txBox="1">
            <a:spLocks noChangeArrowheads="1"/>
          </p:cNvSpPr>
          <p:nvPr/>
        </p:nvSpPr>
        <p:spPr bwMode="auto">
          <a:xfrm>
            <a:off x="525463" y="990600"/>
            <a:ext cx="1600200" cy="201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Highest  Priority</a:t>
            </a:r>
          </a:p>
        </p:txBody>
      </p:sp>
      <p:sp>
        <p:nvSpPr>
          <p:cNvPr id="51" name="Leading Question"/>
          <p:cNvSpPr txBox="1">
            <a:spLocks noChangeArrowheads="1"/>
          </p:cNvSpPr>
          <p:nvPr/>
        </p:nvSpPr>
        <p:spPr bwMode="auto">
          <a:xfrm>
            <a:off x="5581650" y="6230938"/>
            <a:ext cx="2781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SWI?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52388"/>
            <a:ext cx="9144000" cy="742951"/>
          </a:xfrm>
        </p:spPr>
        <p:txBody>
          <a:bodyPr/>
          <a:lstStyle/>
          <a:p>
            <a:pPr eaLnBrk="1" hangingPunct="1"/>
            <a:r>
              <a:rPr lang="en-US" smtClean="0"/>
              <a:t>Configuring a </a:t>
            </a:r>
            <a:r>
              <a:rPr lang="en-US" i="1" u="sng" smtClean="0"/>
              <a:t>Swi</a:t>
            </a:r>
            <a:r>
              <a:rPr lang="en-US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5301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1802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Swi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Hwi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55302" name="Group 48"/>
          <p:cNvGrpSpPr>
            <a:grpSpLocks/>
          </p:cNvGrpSpPr>
          <p:nvPr/>
        </p:nvGrpSpPr>
        <p:grpSpPr bwMode="auto">
          <a:xfrm>
            <a:off x="1447800" y="619125"/>
            <a:ext cx="5486400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55313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55314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Tie isrAudio()  fxn to Swi, use priority 1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60880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Swi – Object name, function, priority: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865438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4754" name="Picture 2" descr="C:\Documents and Settings\a0159877\Desktop\swi_outlin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8700" y="2005013"/>
            <a:ext cx="2244725" cy="12287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755" name="Picture 3" descr="C:\Documents and Settings\a0159877\Desktop\swi_avail_produ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711325"/>
            <a:ext cx="1447800" cy="176212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Documents and Settings\a0159877\Desktop\SYSBIOS Snaps\extra\swi_instanc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03400" y="4103688"/>
            <a:ext cx="3454400" cy="254952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838200" y="3006725"/>
            <a:ext cx="7543800" cy="78263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Overview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73125" y="2417763"/>
            <a:ext cx="1174750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773488" y="2441575"/>
            <a:ext cx="13319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Swi, Task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653213" y="2397125"/>
            <a:ext cx="117475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Hwi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“Driver”</a:t>
            </a: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457200" y="568325"/>
            <a:ext cx="82296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871913" y="3084513"/>
            <a:ext cx="1274762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/>
              <a:t>SYS/BIOS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14400" y="3387725"/>
            <a:ext cx="109220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Scheduler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86000" y="3387725"/>
            <a:ext cx="21145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Data Sharing/Passing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0" y="3387725"/>
            <a:ext cx="1643063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Synchronization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477000" y="3387725"/>
            <a:ext cx="14541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Memory Mgmt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8813" y="3981450"/>
            <a:ext cx="73644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latin typeface="Arial Narrow" pitchFamily="34" charset="0"/>
              </a:rPr>
              <a:t>SYS/BIOS is a scalable, real-time kernel used in 1000s of systems today: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84225" y="4318000"/>
            <a:ext cx="7772400" cy="21336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Pre-emptive </a:t>
            </a:r>
            <a:r>
              <a:rPr lang="en-US" sz="1800" u="sng">
                <a:latin typeface="Arial Narrow" pitchFamily="34" charset="0"/>
              </a:rPr>
              <a:t>Scheduler</a:t>
            </a:r>
            <a:r>
              <a:rPr lang="en-US" sz="1800">
                <a:latin typeface="Arial Narrow" pitchFamily="34" charset="0"/>
              </a:rPr>
              <a:t> to design system to meet real-time (including sync/priorities)</a:t>
            </a:r>
            <a:endParaRPr lang="en-US" sz="1800" u="sng">
              <a:latin typeface="Arial Narrow" pitchFamily="34" charset="0"/>
            </a:endParaRP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Modular</a:t>
            </a:r>
            <a:r>
              <a:rPr lang="en-US" sz="1800">
                <a:latin typeface="Arial Narrow" pitchFamily="34" charset="0"/>
              </a:rPr>
              <a:t> – pre-defined interface for inter-thread communications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Reliable</a:t>
            </a:r>
            <a:r>
              <a:rPr lang="en-US" sz="1800">
                <a:latin typeface="Arial Narrow" pitchFamily="34" charset="0"/>
              </a:rPr>
              <a:t> – 1000s of applications have used it for more than 10 years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</a:t>
            </a:r>
            <a:r>
              <a:rPr lang="en-US" sz="1800" u="sng">
                <a:latin typeface="Arial Narrow" pitchFamily="34" charset="0"/>
              </a:rPr>
              <a:t>Footprint</a:t>
            </a:r>
            <a:r>
              <a:rPr lang="en-US" sz="1800">
                <a:latin typeface="Arial Narrow" pitchFamily="34" charset="0"/>
              </a:rPr>
              <a:t> – deterministic, small code size, can choose which modules you desire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1800">
                <a:latin typeface="Arial Narrow" pitchFamily="34" charset="0"/>
              </a:rPr>
              <a:t> Cost – </a:t>
            </a:r>
            <a:r>
              <a:rPr lang="en-US" sz="1800" u="sng">
                <a:latin typeface="Arial Narrow" pitchFamily="34" charset="0"/>
              </a:rPr>
              <a:t>free of charge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2192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0668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144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>
            <a:off x="2536825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5459413" y="1377950"/>
            <a:ext cx="1117600" cy="673100"/>
          </a:xfrm>
          <a:prstGeom prst="rightArrow">
            <a:avLst>
              <a:gd name="adj1" fmla="val 50000"/>
              <a:gd name="adj2" fmla="val 342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Stream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1910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0386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8862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Process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010400" y="800100"/>
            <a:ext cx="1066800" cy="1295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858000" y="952500"/>
            <a:ext cx="1066800" cy="1295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Input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705600" y="1104900"/>
            <a:ext cx="10668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Output</a:t>
            </a:r>
          </a:p>
        </p:txBody>
      </p:sp>
      <p:sp>
        <p:nvSpPr>
          <p:cNvPr id="10266" name="TextBox 34"/>
          <p:cNvSpPr txBox="1">
            <a:spLocks noChangeArrowheads="1"/>
          </p:cNvSpPr>
          <p:nvPr/>
        </p:nvSpPr>
        <p:spPr bwMode="auto">
          <a:xfrm>
            <a:off x="2514600" y="1989138"/>
            <a:ext cx="9540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  <p:sp>
        <p:nvSpPr>
          <p:cNvPr id="10267" name="TextBox 35"/>
          <p:cNvSpPr txBox="1">
            <a:spLocks noChangeArrowheads="1"/>
          </p:cNvSpPr>
          <p:nvPr/>
        </p:nvSpPr>
        <p:spPr bwMode="auto">
          <a:xfrm>
            <a:off x="5399088" y="1989138"/>
            <a:ext cx="954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/>
              <a:t>Queue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Swi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219200"/>
            <a:ext cx="6553200" cy="4800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Swi_inc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increment count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Decrement count, post if 0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Post, OR bit (signature)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Swi_andn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 err="1">
                <a:latin typeface="+mn-lt"/>
                <a:cs typeface="Courier New" pitchFamily="49" charset="0"/>
              </a:rPr>
              <a:t>ANDn</a:t>
            </a:r>
            <a:r>
              <a:rPr lang="en-US" b="0" dirty="0">
                <a:latin typeface="+mn-lt"/>
                <a:cs typeface="Courier New" pitchFamily="49" charset="0"/>
              </a:rPr>
              <a:t> bit, post if all posted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Get any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Priority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enable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disable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Swi_restore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b="0" dirty="0">
                <a:latin typeface="+mj-lt"/>
                <a:cs typeface="Courier New" pitchFamily="49" charset="0"/>
              </a:rPr>
              <a:t>Global </a:t>
            </a:r>
            <a:r>
              <a:rPr lang="en-US" b="0" dirty="0" err="1">
                <a:latin typeface="+mj-lt"/>
                <a:cs typeface="Courier New" pitchFamily="49" charset="0"/>
              </a:rPr>
              <a:t>Swi</a:t>
            </a:r>
            <a:r>
              <a:rPr lang="en-US" b="0" dirty="0">
                <a:latin typeface="+mj-lt"/>
                <a:cs typeface="Courier New" pitchFamily="49" charset="0"/>
              </a:rPr>
              <a:t> restore</a:t>
            </a:r>
          </a:p>
        </p:txBody>
      </p:sp>
      <p:sp>
        <p:nvSpPr>
          <p:cNvPr id="56324" name="TextBox 14"/>
          <p:cNvSpPr txBox="1">
            <a:spLocks noChangeArrowheads="1"/>
          </p:cNvSpPr>
          <p:nvPr/>
        </p:nvSpPr>
        <p:spPr bwMode="auto">
          <a:xfrm>
            <a:off x="760413" y="708025"/>
            <a:ext cx="40433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Swi APIs:</a:t>
            </a:r>
          </a:p>
        </p:txBody>
      </p:sp>
      <p:cxnSp>
        <p:nvCxnSpPr>
          <p:cNvPr id="56325" name="Straight Connector 16"/>
          <p:cNvCxnSpPr>
            <a:cxnSpLocks noChangeShapeType="1"/>
          </p:cNvCxnSpPr>
          <p:nvPr/>
        </p:nvCxnSpPr>
        <p:spPr bwMode="auto">
          <a:xfrm>
            <a:off x="1371600" y="3359150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6" name="Straight Connector 17"/>
          <p:cNvCxnSpPr>
            <a:cxnSpLocks noChangeShapeType="1"/>
          </p:cNvCxnSpPr>
          <p:nvPr/>
        </p:nvCxnSpPr>
        <p:spPr bwMode="auto">
          <a:xfrm>
            <a:off x="1371600" y="4308475"/>
            <a:ext cx="6553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6327" name="Straight Connector 21"/>
          <p:cNvCxnSpPr>
            <a:cxnSpLocks noChangeShapeType="1"/>
          </p:cNvCxnSpPr>
          <p:nvPr/>
        </p:nvCxnSpPr>
        <p:spPr bwMode="auto">
          <a:xfrm rot="5400000">
            <a:off x="1563688" y="3619500"/>
            <a:ext cx="480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Leading Question"/>
          <p:cNvSpPr txBox="1">
            <a:spLocks noChangeArrowheads="1"/>
          </p:cNvSpPr>
          <p:nvPr/>
        </p:nvSpPr>
        <p:spPr bwMode="auto">
          <a:xfrm>
            <a:off x="5969000" y="6172200"/>
            <a:ext cx="2301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move on to Tasks...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27432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7347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57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57349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0" y="2728913"/>
            <a:ext cx="91440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Scheduling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208088" y="7477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Hwi</a:t>
            </a:r>
            <a:r>
              <a:rPr lang="en-US" dirty="0">
                <a:solidFill>
                  <a:schemeClr val="tx2"/>
                </a:solidFill>
                <a:cs typeface="+mn-cs"/>
              </a:rPr>
              <a:t> (hi)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Hardware Interrupts</a:t>
            </a:r>
            <a:endParaRPr lang="en-US" dirty="0">
              <a:cs typeface="+mn-cs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208088" y="18145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solidFill>
                  <a:schemeClr val="tx2"/>
                </a:solidFill>
                <a:cs typeface="+mn-cs"/>
              </a:rPr>
              <a:t>Swi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Software Interrupts</a:t>
            </a:r>
            <a:endParaRPr lang="en-US" dirty="0">
              <a:cs typeface="+mn-cs"/>
            </a:endParaRPr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1208088" y="2881313"/>
            <a:ext cx="2601912" cy="838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Task</a:t>
            </a:r>
            <a:endParaRPr lang="en-US"/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Tasks</a:t>
            </a:r>
            <a:endParaRPr 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208088" y="3948113"/>
            <a:ext cx="2601912" cy="838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cs typeface="+mn-cs"/>
              </a:rPr>
              <a:t>Idle (lo)</a:t>
            </a:r>
            <a:endParaRPr lang="en-US" dirty="0">
              <a:cs typeface="+mn-cs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Background</a:t>
            </a:r>
            <a:endParaRPr lang="en-US" dirty="0">
              <a:cs typeface="+mn-cs"/>
            </a:endParaRPr>
          </a:p>
        </p:txBody>
      </p:sp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3976688" y="788988"/>
            <a:ext cx="4389437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Hwi priorities set by hardware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Fixed number, preemption optional</a:t>
            </a:r>
          </a:p>
        </p:txBody>
      </p:sp>
      <p:sp>
        <p:nvSpPr>
          <p:cNvPr id="58377" name="Text Box 12"/>
          <p:cNvSpPr txBox="1">
            <a:spLocks noChangeArrowheads="1"/>
          </p:cNvSpPr>
          <p:nvPr/>
        </p:nvSpPr>
        <p:spPr bwMode="auto">
          <a:xfrm>
            <a:off x="990600" y="5022850"/>
            <a:ext cx="7239000" cy="1447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Tasks are preempted by all Swi and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All Swi are preempted by all Hwi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Preemption amongst Hwi is determined by user</a:t>
            </a:r>
          </a:p>
          <a:p>
            <a:pPr marL="342900" indent="-342900" eaLnBrk="0" hangingPunct="0"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/>
              <a:t>In absence of Hwi, Swi, and Task, Idle functions run in loop</a:t>
            </a:r>
            <a:endParaRPr lang="en-US" sz="2000" b="0">
              <a:solidFill>
                <a:schemeClr val="tx2"/>
              </a:solidFill>
            </a:endParaRP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3962400" y="1855788"/>
            <a:ext cx="4508500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Any number possible, all preemptive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58379" name="Text Box 14"/>
          <p:cNvSpPr txBox="1">
            <a:spLocks noChangeArrowheads="1"/>
          </p:cNvSpPr>
          <p:nvPr/>
        </p:nvSpPr>
        <p:spPr bwMode="auto">
          <a:xfrm>
            <a:off x="3962400" y="2901950"/>
            <a:ext cx="4913313" cy="796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Up to 32 priority levels (16 on C28x)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200">
                <a:solidFill>
                  <a:schemeClr val="tx2"/>
                </a:solidFill>
                <a:latin typeface="Times New Roman" pitchFamily="18" charset="0"/>
              </a:rPr>
              <a:t>Any number possible, all preemptive</a:t>
            </a:r>
          </a:p>
        </p:txBody>
      </p:sp>
      <p:sp>
        <p:nvSpPr>
          <p:cNvPr id="58380" name="Text Box 15"/>
          <p:cNvSpPr txBox="1">
            <a:spLocks noChangeArrowheads="1"/>
          </p:cNvSpPr>
          <p:nvPr/>
        </p:nvSpPr>
        <p:spPr bwMode="auto">
          <a:xfrm>
            <a:off x="3962400" y="3989388"/>
            <a:ext cx="3021013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Continuous loop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Times New Roman" pitchFamily="18" charset="0"/>
              </a:rPr>
              <a:t>Non-realtime in nature</a:t>
            </a:r>
          </a:p>
        </p:txBody>
      </p:sp>
      <p:sp>
        <p:nvSpPr>
          <p:cNvPr id="58381" name="Text Box 17"/>
          <p:cNvSpPr txBox="1">
            <a:spLocks noChangeArrowheads="1"/>
          </p:cNvSpPr>
          <p:nvPr/>
        </p:nvSpPr>
        <p:spPr bwMode="auto">
          <a:xfrm>
            <a:off x="76200" y="903288"/>
            <a:ext cx="6858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Hard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2" name="Text Box 18"/>
          <p:cNvSpPr txBox="1">
            <a:spLocks noChangeArrowheads="1"/>
          </p:cNvSpPr>
          <p:nvPr/>
        </p:nvSpPr>
        <p:spPr bwMode="auto">
          <a:xfrm>
            <a:off x="76200" y="4103688"/>
            <a:ext cx="609600" cy="534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Soft </a:t>
            </a:r>
            <a:br>
              <a:rPr lang="en-US" sz="1800" i="1">
                <a:solidFill>
                  <a:schemeClr val="tx2"/>
                </a:solidFill>
                <a:latin typeface="Arial Narrow" pitchFamily="34" charset="0"/>
              </a:rPr>
            </a:br>
            <a:r>
              <a:rPr lang="en-US" sz="1800" i="1">
                <a:solidFill>
                  <a:schemeClr val="tx2"/>
                </a:solidFill>
                <a:latin typeface="Arial Narrow" pitchFamily="34" charset="0"/>
              </a:rPr>
              <a:t>R/T</a:t>
            </a:r>
          </a:p>
        </p:txBody>
      </p:sp>
      <p:sp>
        <p:nvSpPr>
          <p:cNvPr id="58383" name="Rectangle 17"/>
          <p:cNvSpPr>
            <a:spLocks noChangeArrowheads="1"/>
          </p:cNvSpPr>
          <p:nvPr/>
        </p:nvSpPr>
        <p:spPr bwMode="auto">
          <a:xfrm>
            <a:off x="63500" y="557213"/>
            <a:ext cx="8915400" cy="21336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8384" name="Rectangle 19"/>
          <p:cNvSpPr>
            <a:spLocks noChangeArrowheads="1"/>
          </p:cNvSpPr>
          <p:nvPr/>
        </p:nvSpPr>
        <p:spPr bwMode="auto">
          <a:xfrm>
            <a:off x="63500" y="3886200"/>
            <a:ext cx="8915400" cy="1066800"/>
          </a:xfrm>
          <a:prstGeom prst="rect">
            <a:avLst/>
          </a:prstGeom>
          <a:solidFill>
            <a:schemeClr val="bg1">
              <a:alpha val="61176"/>
            </a:schemeClr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en-US" sz="2800">
              <a:solidFill>
                <a:srgbClr val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 Code Topology – Pending 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1905000" y="685800"/>
            <a:ext cx="3048000" cy="452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Void </a:t>
            </a:r>
            <a:r>
              <a:rPr lang="en-US" sz="2000" dirty="0" err="1">
                <a:latin typeface="Arial Narrow" pitchFamily="34" charset="0"/>
                <a:cs typeface="+mn-cs"/>
              </a:rPr>
              <a:t>taskFunction</a:t>
            </a:r>
            <a:r>
              <a:rPr lang="en-US" sz="2000" dirty="0">
                <a:latin typeface="Arial Narrow" pitchFamily="34" charset="0"/>
                <a:cs typeface="+mn-cs"/>
              </a:rPr>
              <a:t>(…)</a:t>
            </a: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Prolog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while (‘condition’){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</a:t>
            </a:r>
            <a:r>
              <a:rPr lang="en-US" sz="2000" dirty="0" err="1">
                <a:solidFill>
                  <a:schemeClr val="tx2"/>
                </a:solidFill>
                <a:latin typeface="Arial Narrow" pitchFamily="34" charset="0"/>
                <a:cs typeface="+mn-cs"/>
              </a:rPr>
              <a:t>Semaphore_pend</a:t>
            </a:r>
            <a:r>
              <a:rPr lang="en-US" sz="2000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()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		/* </a:t>
            </a:r>
            <a:r>
              <a:rPr lang="en-US" sz="2000" i="1" dirty="0">
                <a:latin typeface="Arial Narrow" pitchFamily="34" charset="0"/>
                <a:cs typeface="+mn-cs"/>
              </a:rPr>
              <a:t>Process</a:t>
            </a:r>
            <a:r>
              <a:rPr lang="en-US" sz="2000" i="1" dirty="0">
                <a:solidFill>
                  <a:schemeClr val="tx2"/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    	}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/* </a:t>
            </a:r>
            <a:r>
              <a:rPr lang="en-US" sz="2000" i="1" dirty="0">
                <a:latin typeface="Arial Narrow" pitchFamily="34" charset="0"/>
                <a:cs typeface="+mn-cs"/>
              </a:rPr>
              <a:t>Epilog</a:t>
            </a:r>
            <a:r>
              <a:rPr lang="en-US" sz="2000" dirty="0">
                <a:latin typeface="Arial Narrow" pitchFamily="34" charset="0"/>
                <a:cs typeface="+mn-cs"/>
              </a:rPr>
              <a:t> */</a:t>
            </a:r>
          </a:p>
          <a:p>
            <a:pPr defTabSz="404813" eaLnBrk="0" hangingPunct="0">
              <a:lnSpc>
                <a:spcPct val="90000"/>
              </a:lnSpc>
              <a:defRPr/>
            </a:pPr>
            <a:endParaRPr lang="en-US" sz="2000" dirty="0">
              <a:latin typeface="Arial Narrow" pitchFamily="34" charset="0"/>
              <a:cs typeface="+mn-cs"/>
            </a:endParaRPr>
          </a:p>
          <a:p>
            <a:pPr defTabSz="404813" eaLnBrk="0" hangingPunct="0">
              <a:lnSpc>
                <a:spcPct val="90000"/>
              </a:lnSpc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}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105400" y="685800"/>
            <a:ext cx="4038600" cy="424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Initialization</a:t>
            </a:r>
            <a:r>
              <a:rPr lang="en-US" sz="2000">
                <a:latin typeface="Arial Narrow" pitchFamily="34" charset="0"/>
              </a:rPr>
              <a:t> (runs once only)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Processing</a:t>
            </a:r>
            <a:r>
              <a:rPr lang="en-US" sz="2000">
                <a:latin typeface="Arial Narrow" pitchFamily="34" charset="0"/>
              </a:rPr>
              <a:t> loop – (optional: </a:t>
            </a:r>
            <a:r>
              <a:rPr lang="en-US" sz="2000" b="0" i="1">
                <a:latin typeface="Arial Narrow" pitchFamily="34" charset="0"/>
              </a:rPr>
              <a:t>cond</a:t>
            </a:r>
            <a:r>
              <a:rPr lang="en-US" sz="2000">
                <a:latin typeface="Arial Narrow" pitchFamily="34" charset="0"/>
              </a:rPr>
              <a:t>)</a:t>
            </a:r>
            <a:br>
              <a:rPr lang="en-US" sz="2000">
                <a:latin typeface="Arial Narrow" pitchFamily="34" charset="0"/>
              </a:rPr>
            </a:b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Wait for resources to be available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latin typeface="Arial Narrow" pitchFamily="34" charset="0"/>
              </a:rPr>
              <a:t>Perform desired algo work...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>
                <a:solidFill>
                  <a:schemeClr val="tx2"/>
                </a:solidFill>
                <a:latin typeface="Arial Narrow" pitchFamily="34" charset="0"/>
              </a:rPr>
              <a:t>Shutdown</a:t>
            </a:r>
            <a:r>
              <a:rPr lang="en-US" sz="2000">
                <a:latin typeface="Arial Narrow" pitchFamily="34" charset="0"/>
              </a:rPr>
              <a:t> (runs once - at most)</a:t>
            </a:r>
          </a:p>
          <a:p>
            <a:pPr marL="342900" indent="-342900" defTabSz="457200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itchFamily="2" charset="2"/>
              <a:buChar char=""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3276600" y="1703388"/>
            <a:ext cx="1828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4419600" y="2246313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1" name="Line 7"/>
          <p:cNvSpPr>
            <a:spLocks noChangeShapeType="1"/>
          </p:cNvSpPr>
          <p:nvPr/>
        </p:nvSpPr>
        <p:spPr bwMode="auto">
          <a:xfrm>
            <a:off x="4800600" y="2819400"/>
            <a:ext cx="304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2" name="Line 8"/>
          <p:cNvSpPr>
            <a:spLocks noChangeShapeType="1"/>
          </p:cNvSpPr>
          <p:nvPr/>
        </p:nvSpPr>
        <p:spPr bwMode="auto">
          <a:xfrm>
            <a:off x="4114800" y="3344863"/>
            <a:ext cx="990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3" name="Line 9"/>
          <p:cNvSpPr>
            <a:spLocks noChangeShapeType="1"/>
          </p:cNvSpPr>
          <p:nvPr/>
        </p:nvSpPr>
        <p:spPr bwMode="auto">
          <a:xfrm>
            <a:off x="3200400" y="4457700"/>
            <a:ext cx="1905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lg"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295400" y="5272088"/>
            <a:ext cx="7010400" cy="1014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Task can encompass </a:t>
            </a:r>
            <a:r>
              <a:rPr lang="en-US" sz="2000" b="0" i="1">
                <a:latin typeface="Arial Narrow" pitchFamily="34" charset="0"/>
              </a:rPr>
              <a:t>three</a:t>
            </a:r>
            <a:r>
              <a:rPr lang="en-US" sz="2000" b="0">
                <a:latin typeface="Arial Narrow" pitchFamily="34" charset="0"/>
              </a:rPr>
              <a:t> phases of activity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Arial Narrow" pitchFamily="34" charset="0"/>
              </a:rPr>
              <a:t>Semaphore can be used to signal resource availability to Task</a:t>
            </a:r>
          </a:p>
          <a:p>
            <a:pPr marL="342900" indent="-342900" defTabSz="457200" eaLnBrk="0" hangingPunct="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b="0">
                <a:latin typeface="Courier New" pitchFamily="49" charset="0"/>
                <a:cs typeface="Courier New" pitchFamily="49" charset="0"/>
              </a:rPr>
              <a:t>Semaphore_pend()</a:t>
            </a:r>
            <a:r>
              <a:rPr lang="en-US" sz="2000" b="0" i="1">
                <a:latin typeface="Arial Narrow" pitchFamily="34" charset="0"/>
              </a:rPr>
              <a:t>blocks</a:t>
            </a:r>
            <a:r>
              <a:rPr lang="en-US" sz="2000" b="0">
                <a:latin typeface="Arial Narrow" pitchFamily="34" charset="0"/>
              </a:rPr>
              <a:t> Task until semaphore (flag) is posted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09600" y="1279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54318" name="AutoShape 14"/>
          <p:cNvSpPr>
            <a:spLocks noChangeArrowheads="1"/>
          </p:cNvSpPr>
          <p:nvPr/>
        </p:nvSpPr>
        <p:spPr bwMode="auto">
          <a:xfrm>
            <a:off x="609600" y="4327525"/>
            <a:ext cx="627063" cy="488950"/>
          </a:xfrm>
          <a:prstGeom prst="downArrow">
            <a:avLst>
              <a:gd name="adj1" fmla="val 50000"/>
              <a:gd name="adj2" fmla="val 42857"/>
            </a:avLst>
          </a:prstGeom>
          <a:solidFill>
            <a:schemeClr val="accent4"/>
          </a:solidFill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1014413" y="21193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 flipH="1" flipV="1">
            <a:off x="328613" y="1966913"/>
            <a:ext cx="533400" cy="1905000"/>
          </a:xfrm>
          <a:prstGeom prst="curvedLeftArrow">
            <a:avLst>
              <a:gd name="adj1" fmla="val 71429"/>
              <a:gd name="adj2" fmla="val 142857"/>
              <a:gd name="adj3" fmla="val 33333"/>
            </a:avLst>
          </a:prstGeom>
          <a:solidFill>
            <a:srgbClr val="CCB374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 kern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9" name="Leading Question"/>
          <p:cNvSpPr txBox="1">
            <a:spLocks noChangeArrowheads="1"/>
          </p:cNvSpPr>
          <p:nvPr/>
        </p:nvSpPr>
        <p:spPr bwMode="auto">
          <a:xfrm>
            <a:off x="5040313" y="6248400"/>
            <a:ext cx="34178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Let's compare/contrast Swi &amp; Task…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-26988" y="-68263"/>
            <a:ext cx="9144001" cy="742951"/>
          </a:xfrm>
        </p:spPr>
        <p:txBody>
          <a:bodyPr wrap="none" anchorCtr="1"/>
          <a:lstStyle/>
          <a:p>
            <a:pPr eaLnBrk="1" hangingPunct="1"/>
            <a:r>
              <a:rPr lang="en-US" smtClean="0"/>
              <a:t>Swi vs. Task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732213" y="387350"/>
            <a:ext cx="5484812" cy="6140450"/>
            <a:chOff x="3731825" y="387925"/>
            <a:chExt cx="5485075" cy="6138627"/>
          </a:xfrm>
        </p:grpSpPr>
        <p:sp>
          <p:nvSpPr>
            <p:cNvPr id="53" name="TextBox 52"/>
            <p:cNvSpPr txBox="1"/>
            <p:nvPr/>
          </p:nvSpPr>
          <p:spPr>
            <a:xfrm>
              <a:off x="4733585" y="760877"/>
              <a:ext cx="4181676" cy="3277214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myTask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Prologue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(set Task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while(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800" dirty="0" err="1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Semaphore_pend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}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// </a:t>
              </a:r>
              <a:r>
                <a:rPr lang="en-US" sz="1800" dirty="0">
                  <a:solidFill>
                    <a:schemeClr val="tx2"/>
                  </a:solidFill>
                  <a:latin typeface="Courier New" pitchFamily="49" charset="0"/>
                  <a:cs typeface="Courier New" pitchFamily="49" charset="0"/>
                </a:rPr>
                <a:t>Epilogue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(free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}</a:t>
              </a:r>
            </a:p>
          </p:txBody>
        </p:sp>
        <p:sp>
          <p:nvSpPr>
            <p:cNvPr id="61" name="Curved Left Arrow 60"/>
            <p:cNvSpPr/>
            <p:nvPr/>
          </p:nvSpPr>
          <p:spPr bwMode="auto">
            <a:xfrm flipV="1">
              <a:off x="7696002" y="1581371"/>
              <a:ext cx="762037" cy="1447370"/>
            </a:xfrm>
            <a:prstGeom prst="curvedLef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9" name="TextBox 61"/>
            <p:cNvSpPr txBox="1">
              <a:spLocks noChangeArrowheads="1"/>
            </p:cNvSpPr>
            <p:nvPr/>
          </p:nvSpPr>
          <p:spPr bwMode="auto">
            <a:xfrm>
              <a:off x="3731825" y="812679"/>
              <a:ext cx="1048759" cy="28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  <a:cs typeface="Courier New" pitchFamily="49" charset="0"/>
                </a:rPr>
                <a:t>_create</a:t>
              </a:r>
            </a:p>
          </p:txBody>
        </p:sp>
        <p:cxnSp>
          <p:nvCxnSpPr>
            <p:cNvPr id="60430" name="Straight Arrow Connector 63"/>
            <p:cNvCxnSpPr>
              <a:cxnSpLocks noChangeShapeType="1"/>
            </p:cNvCxnSpPr>
            <p:nvPr/>
          </p:nvCxnSpPr>
          <p:spPr bwMode="auto">
            <a:xfrm>
              <a:off x="4688775" y="950025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31" name="TextBox 64"/>
            <p:cNvSpPr txBox="1">
              <a:spLocks noChangeArrowheads="1"/>
            </p:cNvSpPr>
            <p:nvPr/>
          </p:nvSpPr>
          <p:spPr bwMode="auto">
            <a:xfrm>
              <a:off x="6248190" y="387925"/>
              <a:ext cx="978798" cy="436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Task</a:t>
              </a:r>
            </a:p>
          </p:txBody>
        </p:sp>
        <p:sp>
          <p:nvSpPr>
            <p:cNvPr id="60432" name="TextBox 66"/>
            <p:cNvSpPr txBox="1">
              <a:spLocks noChangeArrowheads="1"/>
            </p:cNvSpPr>
            <p:nvPr/>
          </p:nvSpPr>
          <p:spPr bwMode="auto">
            <a:xfrm>
              <a:off x="4190297" y="4191000"/>
              <a:ext cx="5026603" cy="2335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CREATED</a:t>
              </a:r>
              <a:r>
                <a:rPr lang="en-US" sz="1800" b="0">
                  <a:latin typeface="Arial Narrow" pitchFamily="34" charset="0"/>
                </a:rPr>
                <a:t> (BIOS_start or dynamic)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P-L-E structure handy for resource creation (P)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and deletion (E), initial state preserved 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 block/suspend on semaphore (flag)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(~160c)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Uses its </a:t>
              </a:r>
              <a:r>
                <a:rPr lang="en-US" sz="1800" b="0" u="sng">
                  <a:latin typeface="Arial Narrow" pitchFamily="34" charset="0"/>
                </a:rPr>
                <a:t>OWN stack</a:t>
              </a:r>
              <a:r>
                <a:rPr lang="en-US" sz="1800" b="0">
                  <a:latin typeface="Arial Narrow" pitchFamily="34" charset="0"/>
                </a:rPr>
                <a:t> to store context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Full-featured sys, CPU w/more speed/mem</a:t>
              </a:r>
            </a:p>
          </p:txBody>
        </p:sp>
      </p:grpSp>
      <p:grpSp>
        <p:nvGrpSpPr>
          <p:cNvPr id="60420" name="Group 68"/>
          <p:cNvGrpSpPr>
            <a:grpSpLocks/>
          </p:cNvGrpSpPr>
          <p:nvPr/>
        </p:nvGrpSpPr>
        <p:grpSpPr bwMode="auto">
          <a:xfrm>
            <a:off x="0" y="387350"/>
            <a:ext cx="3762375" cy="5599113"/>
            <a:chOff x="0" y="387925"/>
            <a:chExt cx="3761819" cy="5598205"/>
          </a:xfrm>
        </p:grpSpPr>
        <p:sp>
          <p:nvSpPr>
            <p:cNvPr id="52" name="TextBox 51"/>
            <p:cNvSpPr txBox="1"/>
            <p:nvPr/>
          </p:nvSpPr>
          <p:spPr>
            <a:xfrm>
              <a:off x="1114260" y="752991"/>
              <a:ext cx="2390422" cy="24475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mySwi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() {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// set local </a:t>
              </a:r>
              <a:r>
                <a:rPr lang="en-US" sz="1800" dirty="0" err="1">
                  <a:latin typeface="Courier New" pitchFamily="49" charset="0"/>
                  <a:cs typeface="Courier New" pitchFamily="49" charset="0"/>
                </a:rPr>
                <a:t>env</a:t>
              </a: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   *** RUN ***</a:t>
              </a:r>
            </a:p>
            <a:p>
              <a:pPr eaLnBrk="0" hangingPunct="0">
                <a:spcBef>
                  <a:spcPct val="50000"/>
                </a:spcBef>
                <a:defRPr/>
              </a:pPr>
              <a:endParaRPr lang="en-US" sz="1800" dirty="0">
                <a:latin typeface="Courier New" pitchFamily="49" charset="0"/>
                <a:cs typeface="Courier New" pitchFamily="49" charset="0"/>
              </a:endParaRPr>
            </a:p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0422" name="TextBox 54"/>
            <p:cNvSpPr txBox="1">
              <a:spLocks noChangeArrowheads="1"/>
            </p:cNvSpPr>
            <p:nvPr/>
          </p:nvSpPr>
          <p:spPr bwMode="auto">
            <a:xfrm>
              <a:off x="1882067" y="387925"/>
              <a:ext cx="801737" cy="436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Swi</a:t>
              </a:r>
            </a:p>
          </p:txBody>
        </p:sp>
        <p:sp>
          <p:nvSpPr>
            <p:cNvPr id="56" name="Down Arrow 55"/>
            <p:cNvSpPr/>
            <p:nvPr/>
          </p:nvSpPr>
          <p:spPr bwMode="auto">
            <a:xfrm>
              <a:off x="304755" y="1219640"/>
              <a:ext cx="457132" cy="1599940"/>
            </a:xfrm>
            <a:prstGeom prst="downArrow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0424" name="TextBox 56"/>
            <p:cNvSpPr txBox="1">
              <a:spLocks noChangeArrowheads="1"/>
            </p:cNvSpPr>
            <p:nvPr/>
          </p:nvSpPr>
          <p:spPr bwMode="auto">
            <a:xfrm>
              <a:off x="0" y="762000"/>
              <a:ext cx="873957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1800">
                  <a:latin typeface="Courier New" pitchFamily="49" charset="0"/>
                  <a:cs typeface="Courier New" pitchFamily="49" charset="0"/>
                </a:rPr>
                <a:t>_post</a:t>
              </a:r>
            </a:p>
          </p:txBody>
        </p:sp>
        <p:cxnSp>
          <p:nvCxnSpPr>
            <p:cNvPr id="60425" name="Straight Arrow Connector 58"/>
            <p:cNvCxnSpPr>
              <a:cxnSpLocks noChangeShapeType="1"/>
            </p:cNvCxnSpPr>
            <p:nvPr/>
          </p:nvCxnSpPr>
          <p:spPr bwMode="auto">
            <a:xfrm>
              <a:off x="814450" y="914400"/>
              <a:ext cx="25235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60426" name="TextBox 67"/>
            <p:cNvSpPr txBox="1">
              <a:spLocks noChangeArrowheads="1"/>
            </p:cNvSpPr>
            <p:nvPr/>
          </p:nvSpPr>
          <p:spPr bwMode="auto">
            <a:xfrm>
              <a:off x="228600" y="3429000"/>
              <a:ext cx="3533219" cy="2557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“Ready” when </a:t>
              </a:r>
              <a:r>
                <a:rPr lang="en-US" sz="1800" b="0" i="1" u="sng">
                  <a:latin typeface="Arial Narrow" pitchFamily="34" charset="0"/>
                </a:rPr>
                <a:t>POSTED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Initial state NOT preserved – must set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each time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</a:t>
              </a:r>
              <a:r>
                <a:rPr lang="en-US" sz="1800" b="0">
                  <a:latin typeface="Arial Narrow" pitchFamily="34" charset="0"/>
                </a:rPr>
                <a:t> is run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CanNOT block (runs to completion)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Context switch speed (~140c)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All </a:t>
              </a:r>
              <a:r>
                <a:rPr lang="en-US" sz="1800">
                  <a:solidFill>
                    <a:schemeClr val="tx2"/>
                  </a:solidFill>
                  <a:latin typeface="Arial Narrow" pitchFamily="34" charset="0"/>
                </a:rPr>
                <a:t>Swi’s</a:t>
              </a:r>
              <a:r>
                <a:rPr lang="en-US" sz="1800" b="0">
                  <a:latin typeface="Arial Narrow" pitchFamily="34" charset="0"/>
                </a:rPr>
                <a:t> share </a:t>
              </a:r>
              <a:r>
                <a:rPr lang="en-US" sz="1800" b="0" u="sng">
                  <a:latin typeface="Arial Narrow" pitchFamily="34" charset="0"/>
                </a:rPr>
                <a:t>system stack</a:t>
              </a:r>
              <a:r>
                <a:rPr lang="en-US" sz="1800" b="0">
                  <a:latin typeface="Arial Narrow" pitchFamily="34" charset="0"/>
                </a:rPr>
                <a:t> w/Hwi</a:t>
              </a:r>
            </a:p>
            <a:p>
              <a:pPr marL="166688" indent="-166688" eaLnBrk="0" hangingPunct="0">
                <a:lnSpc>
                  <a:spcPct val="80000"/>
                </a:lnSpc>
                <a:spcBef>
                  <a:spcPct val="50000"/>
                </a:spcBef>
                <a:buFont typeface="Arial" charset="0"/>
                <a:buChar char="•"/>
              </a:pPr>
              <a:r>
                <a:rPr lang="en-US" sz="1800" b="0">
                  <a:latin typeface="Arial Narrow" pitchFamily="34" charset="0"/>
                </a:rPr>
                <a:t>Use: as follow-up to Hwi and/or when</a:t>
              </a:r>
              <a:br>
                <a:rPr lang="en-US" sz="1800" b="0">
                  <a:latin typeface="Arial Narrow" pitchFamily="34" charset="0"/>
                </a:rPr>
              </a:br>
              <a:r>
                <a:rPr lang="en-US" sz="1800" b="0">
                  <a:latin typeface="Arial Narrow" pitchFamily="34" charset="0"/>
                </a:rPr>
                <a:t>memory size is an absolute premium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Task</a:t>
            </a:r>
            <a:r>
              <a:rPr lang="en-US" dirty="0" smtClean="0"/>
              <a:t> – Statically via the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7400925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Task module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Task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1446" name="Group 48"/>
          <p:cNvGrpSpPr>
            <a:grpSpLocks/>
          </p:cNvGrpSpPr>
          <p:nvPr/>
        </p:nvGrpSpPr>
        <p:grpSpPr bwMode="auto">
          <a:xfrm>
            <a:off x="334963" y="604838"/>
            <a:ext cx="8574087" cy="412750"/>
            <a:chOff x="480" y="390"/>
            <a:chExt cx="3456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456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344" y="438"/>
              <a:ext cx="254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firProcessTask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, tie to </a:t>
              </a:r>
              <a:r>
                <a:rPr lang="en-US" sz="1800" b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FIR_process()</a:t>
              </a:r>
              <a:r>
                <a:rPr lang="en-US" sz="1800">
                  <a:solidFill>
                    <a:srgbClr val="000000"/>
                  </a:solidFill>
                  <a:latin typeface="Arial Narrow" pitchFamily="34" charset="0"/>
                </a:rPr>
                <a:t>, </a:t>
              </a: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priority 2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144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44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446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Task – Object name, function, priority, stack size: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2667000" y="2286000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6802" name="Picture 2" descr="C:\Documents and Settings\a0159877\Desktop\task_avai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676400"/>
            <a:ext cx="1538288" cy="1676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3" name="Picture 3" descr="C:\Documents and Settings\a0159877\Desktop\Task_outlin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752600"/>
            <a:ext cx="2252663" cy="15081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804" name="Picture 4" descr="C:\Documents and Settings\a0159877\Desktop\task_confi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4114800"/>
            <a:ext cx="2747963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6138863" y="2179638"/>
            <a:ext cx="2859087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ts val="1200"/>
              </a:spcBef>
              <a:defRPr/>
            </a:pP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Remember, BIOS objects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can be created via the GUI,</a:t>
            </a:r>
            <a:b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</a:br>
            <a:r>
              <a:rPr lang="en-US" sz="1800" b="0" dirty="0">
                <a:solidFill>
                  <a:schemeClr val="dk1"/>
                </a:solidFill>
                <a:latin typeface="Arial Narrow" pitchFamily="34" charset="0"/>
                <a:cs typeface="+mn-cs"/>
              </a:rPr>
              <a:t>script code or C code (dynamic)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6324600" y="1066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6324600" y="18288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324600" y="3416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324600" y="4178300"/>
            <a:ext cx="304800" cy="381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aphicFrame>
        <p:nvGraphicFramePr>
          <p:cNvPr id="364550" name="Group 6"/>
          <p:cNvGraphicFramePr>
            <a:graphicFrameLocks noGrp="1"/>
          </p:cNvGraphicFramePr>
          <p:nvPr/>
        </p:nvGraphicFramePr>
        <p:xfrm>
          <a:off x="5029200" y="6858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7467600" y="2514600"/>
            <a:ext cx="1447800" cy="59372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000" b="0"/>
              <a:t>C fxn, eg: </a:t>
            </a:r>
            <a:br>
              <a:rPr lang="en-US" sz="2000" b="0"/>
            </a:br>
            <a:r>
              <a:rPr lang="en-US" sz="2000" b="0"/>
              <a:t>bk FIR</a:t>
            </a:r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4235450" y="3062288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inst2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038600" y="685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/>
              <a:t>myTsk</a:t>
            </a:r>
          </a:p>
        </p:txBody>
      </p:sp>
      <p:sp>
        <p:nvSpPr>
          <p:cNvPr id="62493" name="Rectangle 29"/>
          <p:cNvSpPr>
            <a:spLocks noGrp="1" noChangeArrowheads="1"/>
          </p:cNvSpPr>
          <p:nvPr>
            <p:ph type="title"/>
          </p:nvPr>
        </p:nvSpPr>
        <p:spPr>
          <a:xfrm>
            <a:off x="0" y="-31750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Task Object Concepts...</a:t>
            </a:r>
          </a:p>
        </p:txBody>
      </p:sp>
      <p:sp>
        <p:nvSpPr>
          <p:cNvPr id="62494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01700"/>
            <a:ext cx="3962400" cy="4752975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Task object: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 function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Priority: changable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task’s stack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Stores local variables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Nested function calls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makes blocking possible</a:t>
            </a:r>
          </a:p>
          <a:p>
            <a:pPr marL="731838" lvl="1" indent="-277813" eaLnBrk="1" hangingPunct="1">
              <a:spcBef>
                <a:spcPts val="600"/>
              </a:spcBef>
            </a:pPr>
            <a:r>
              <a:rPr lang="en-US" sz="1800" b="0" smtClean="0"/>
              <a:t>Interrupts run on the system stack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/>
              <a:t>Pointer to text name of TSK</a:t>
            </a:r>
          </a:p>
          <a:p>
            <a:pPr marL="339725" indent="-339725" eaLnBrk="1" hangingPunct="1">
              <a:spcBef>
                <a:spcPts val="600"/>
              </a:spcBef>
            </a:pPr>
            <a:r>
              <a:rPr lang="en-US" sz="2000" b="0" smtClean="0">
                <a:solidFill>
                  <a:schemeClr val="tx2"/>
                </a:solidFill>
              </a:rPr>
              <a:t>Environment</a:t>
            </a:r>
            <a:r>
              <a:rPr lang="en-US" sz="2000" b="0" smtClean="0"/>
              <a:t>: pointer to </a:t>
            </a:r>
            <a:r>
              <a:rPr lang="en-US" sz="2000" b="0" i="1" smtClean="0"/>
              <a:t>user defined</a:t>
            </a:r>
            <a:r>
              <a:rPr lang="en-US" sz="2000" b="0" smtClean="0"/>
              <a:t> structure:</a:t>
            </a:r>
          </a:p>
          <a:p>
            <a:pPr marL="339725" indent="-339725" eaLnBrk="1" hangingPunct="1">
              <a:lnSpc>
                <a:spcPct val="90000"/>
              </a:lnSpc>
            </a:pPr>
            <a:endParaRPr lang="en-US" sz="2000" b="0" smtClean="0"/>
          </a:p>
        </p:txBody>
      </p:sp>
      <p:graphicFrame>
        <p:nvGraphicFramePr>
          <p:cNvPr id="364575" name="Group 31"/>
          <p:cNvGraphicFramePr>
            <a:graphicFrameLocks noGrp="1"/>
          </p:cNvGraphicFramePr>
          <p:nvPr/>
        </p:nvGraphicFramePr>
        <p:xfrm>
          <a:off x="5029200" y="3048000"/>
          <a:ext cx="1600200" cy="1905000"/>
        </p:xfrm>
        <a:graphic>
          <a:graphicData uri="http://schemas.openxmlformats.org/drawingml/2006/table">
            <a:tbl>
              <a:tblPr/>
              <a:tblGrid>
                <a:gridCol w="1023938"/>
                <a:gridCol w="576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fxn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priority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lpf2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62515" name="AutoShape 51"/>
          <p:cNvCxnSpPr>
            <a:cxnSpLocks noChangeShapeType="1"/>
            <a:endCxn id="62490" idx="0"/>
          </p:cNvCxnSpPr>
          <p:nvPr/>
        </p:nvCxnSpPr>
        <p:spPr bwMode="auto">
          <a:xfrm>
            <a:off x="6629400" y="876300"/>
            <a:ext cx="1562100" cy="1638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6" name="AutoShape 52"/>
          <p:cNvCxnSpPr>
            <a:cxnSpLocks noChangeShapeType="1"/>
            <a:endCxn id="62490" idx="1"/>
          </p:cNvCxnSpPr>
          <p:nvPr/>
        </p:nvCxnSpPr>
        <p:spPr bwMode="auto">
          <a:xfrm flipV="1">
            <a:off x="6629400" y="2811463"/>
            <a:ext cx="838200" cy="427037"/>
          </a:xfrm>
          <a:prstGeom prst="bentConnector3">
            <a:avLst>
              <a:gd name="adj1" fmla="val 4981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7" name="AutoShape 53"/>
          <p:cNvCxnSpPr>
            <a:cxnSpLocks noChangeShapeType="1"/>
            <a:endCxn id="62521" idx="1"/>
          </p:cNvCxnSpPr>
          <p:nvPr/>
        </p:nvCxnSpPr>
        <p:spPr bwMode="auto">
          <a:xfrm flipV="1">
            <a:off x="6629400" y="2016125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18" name="AutoShape 54"/>
          <p:cNvCxnSpPr>
            <a:cxnSpLocks noChangeShapeType="1"/>
            <a:endCxn id="364599" idx="1"/>
          </p:cNvCxnSpPr>
          <p:nvPr/>
        </p:nvCxnSpPr>
        <p:spPr bwMode="auto">
          <a:xfrm>
            <a:off x="6629400" y="1257300"/>
            <a:ext cx="381000" cy="9525"/>
          </a:xfrm>
          <a:prstGeom prst="bentConnector3">
            <a:avLst>
              <a:gd name="adj1" fmla="val 4958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7010400" y="100965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/>
            </a:r>
            <a:b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0" name="Rectangle 64"/>
          <p:cNvSpPr>
            <a:spLocks noChangeArrowheads="1"/>
          </p:cNvSpPr>
          <p:nvPr/>
        </p:nvSpPr>
        <p:spPr bwMode="auto">
          <a:xfrm>
            <a:off x="2114550" y="5410200"/>
            <a:ext cx="6083300" cy="1089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Task_setenv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(Task_self(),&amp;myEnv);</a:t>
            </a:r>
          </a:p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hMyEnv =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Task_getenv</a:t>
            </a:r>
            <a:r>
              <a:rPr lang="en-US">
                <a:latin typeface="Courier New" pitchFamily="49" charset="0"/>
                <a:cs typeface="Courier New" pitchFamily="49" charset="0"/>
              </a:rPr>
              <a:t>(&amp;myTsk);</a:t>
            </a:r>
          </a:p>
        </p:txBody>
      </p:sp>
      <p:sp>
        <p:nvSpPr>
          <p:cNvPr id="62521" name="Rectangle 65"/>
          <p:cNvSpPr>
            <a:spLocks noChangeArrowheads="1"/>
          </p:cNvSpPr>
          <p:nvPr/>
        </p:nvSpPr>
        <p:spPr bwMode="auto">
          <a:xfrm>
            <a:off x="7037388" y="175895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  <p:cxnSp>
        <p:nvCxnSpPr>
          <p:cNvPr id="62522" name="AutoShape 66"/>
          <p:cNvCxnSpPr>
            <a:cxnSpLocks noChangeShapeType="1"/>
            <a:stCxn id="364549" idx="3"/>
            <a:endCxn id="62525" idx="1"/>
          </p:cNvCxnSpPr>
          <p:nvPr/>
        </p:nvCxnSpPr>
        <p:spPr bwMode="auto">
          <a:xfrm>
            <a:off x="6629400" y="4368800"/>
            <a:ext cx="407988" cy="3175"/>
          </a:xfrm>
          <a:prstGeom prst="bentConnector3">
            <a:avLst>
              <a:gd name="adj1" fmla="val 4980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2523" name="AutoShape 67"/>
          <p:cNvCxnSpPr>
            <a:cxnSpLocks noChangeShapeType="1"/>
            <a:stCxn id="364548" idx="3"/>
            <a:endCxn id="364612" idx="1"/>
          </p:cNvCxnSpPr>
          <p:nvPr/>
        </p:nvCxnSpPr>
        <p:spPr bwMode="auto">
          <a:xfrm flipV="1">
            <a:off x="6629400" y="3597275"/>
            <a:ext cx="381000" cy="95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64612" name="Rectangle 68"/>
          <p:cNvSpPr>
            <a:spLocks noChangeArrowheads="1"/>
          </p:cNvSpPr>
          <p:nvPr/>
        </p:nvSpPr>
        <p:spPr bwMode="auto">
          <a:xfrm>
            <a:off x="7010400" y="3340100"/>
            <a:ext cx="858838" cy="5143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  <a:t>struct </a:t>
            </a:r>
            <a:br>
              <a:rPr lang="en-US" sz="1800" b="0">
                <a:solidFill>
                  <a:schemeClr val="tx2"/>
                </a:solidFill>
                <a:latin typeface="Arial Narrow" pitchFamily="34" charset="0"/>
                <a:cs typeface="+mn-cs"/>
              </a:rPr>
            </a:br>
            <a:r>
              <a:rPr lang="en-US" sz="1800">
                <a:solidFill>
                  <a:schemeClr val="tx2"/>
                </a:solidFill>
                <a:latin typeface="Arial Narrow" pitchFamily="34" charset="0"/>
                <a:cs typeface="+mn-cs"/>
              </a:rPr>
              <a:t>myEnv</a:t>
            </a:r>
          </a:p>
        </p:txBody>
      </p:sp>
      <p:sp>
        <p:nvSpPr>
          <p:cNvPr id="62525" name="Rectangle 69"/>
          <p:cNvSpPr>
            <a:spLocks noChangeArrowheads="1"/>
          </p:cNvSpPr>
          <p:nvPr/>
        </p:nvSpPr>
        <p:spPr bwMode="auto">
          <a:xfrm>
            <a:off x="7037388" y="4114800"/>
            <a:ext cx="858837" cy="5143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>
                <a:latin typeface="Arial Narrow" pitchFamily="34" charset="0"/>
              </a:rPr>
              <a:t>TSK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stack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685800" y="3200400"/>
            <a:ext cx="4191000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3491" name="Content Placeholder 10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5029200" cy="5029200"/>
          </a:xfrm>
        </p:spPr>
        <p:txBody>
          <a:bodyPr/>
          <a:lstStyle/>
          <a:p>
            <a:pPr eaLnBrk="1" hangingPunct="1"/>
            <a:r>
              <a:rPr lang="en-US" smtClean="0"/>
              <a:t>Intro to SYS/BIOS</a:t>
            </a:r>
          </a:p>
          <a:p>
            <a:pPr eaLnBrk="1" hangingPunct="1"/>
            <a:r>
              <a:rPr lang="en-US" smtClean="0"/>
              <a:t>BIOS Threads</a:t>
            </a:r>
          </a:p>
          <a:p>
            <a:pPr lvl="1" eaLnBrk="1" hangingPunct="1"/>
            <a:r>
              <a:rPr lang="en-US" smtClean="0"/>
              <a:t>Hardware Interrupts (HWI)</a:t>
            </a:r>
          </a:p>
          <a:p>
            <a:pPr lvl="1" eaLnBrk="1" hangingPunct="1"/>
            <a:r>
              <a:rPr lang="en-US" smtClean="0"/>
              <a:t>Software Interrupts (SWI)</a:t>
            </a:r>
          </a:p>
          <a:p>
            <a:pPr lvl="1" eaLnBrk="1" hangingPunct="1"/>
            <a:r>
              <a:rPr lang="en-US" smtClean="0"/>
              <a:t>Tasks (TSK)</a:t>
            </a:r>
          </a:p>
          <a:p>
            <a:pPr lvl="1" eaLnBrk="1" hangingPunct="1"/>
            <a:r>
              <a:rPr lang="en-US" smtClean="0"/>
              <a:t>Semaphores (SEM)</a:t>
            </a:r>
          </a:p>
          <a:p>
            <a:pPr lvl="1" eaLnBrk="1" hangingPunct="1"/>
            <a:endParaRPr lang="en-US" smtClean="0"/>
          </a:p>
        </p:txBody>
      </p:sp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pic>
        <p:nvPicPr>
          <p:cNvPr id="63493" name="Picture 2" descr="C:\Documents and Settings\a0159877\Desktop\250px-Operating_system_placeme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066800"/>
            <a:ext cx="2819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692150" y="541338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4419600" y="1962150"/>
            <a:ext cx="1739900" cy="83820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Count &gt; 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10400" y="2024063"/>
            <a:ext cx="1814513" cy="7143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latin typeface="Times New Roman" pitchFamily="18" charset="0"/>
                <a:cs typeface="+mn-cs"/>
              </a:rPr>
              <a:t>Decrement count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883150" y="693738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 err="1">
                <a:latin typeface="Times New Roman" pitchFamily="18" charset="0"/>
                <a:cs typeface="+mn-cs"/>
              </a:rPr>
              <a:t>pend</a:t>
            </a:r>
            <a:endParaRPr lang="en-US" sz="2000" dirty="0">
              <a:latin typeface="Times New Roman" pitchFamily="18" charset="0"/>
              <a:cs typeface="+mn-cs"/>
            </a:endParaRP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7391400" y="4783138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Return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>
                <a:latin typeface="Times New Roman" pitchFamily="18" charset="0"/>
                <a:cs typeface="+mn-cs"/>
              </a:rPr>
              <a:t>TRUE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008688" y="1995488"/>
            <a:ext cx="627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0" i="1"/>
              <a:t>true</a:t>
            </a:r>
          </a:p>
        </p:txBody>
      </p:sp>
      <p:cxnSp>
        <p:nvCxnSpPr>
          <p:cNvPr id="64520" name="AutoShape 8"/>
          <p:cNvCxnSpPr>
            <a:cxnSpLocks noChangeShapeType="1"/>
            <a:stCxn id="12292" idx="2"/>
            <a:endCxn id="12294" idx="0"/>
          </p:cNvCxnSpPr>
          <p:nvPr/>
        </p:nvCxnSpPr>
        <p:spPr bwMode="auto">
          <a:xfrm rot="5400000">
            <a:off x="6896100" y="3760788"/>
            <a:ext cx="20447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1" name="AutoShape 9"/>
          <p:cNvCxnSpPr>
            <a:cxnSpLocks noChangeShapeType="1"/>
            <a:stCxn id="12291" idx="3"/>
            <a:endCxn id="12292" idx="1"/>
          </p:cNvCxnSpPr>
          <p:nvPr/>
        </p:nvCxnSpPr>
        <p:spPr bwMode="auto">
          <a:xfrm>
            <a:off x="6159500" y="2381250"/>
            <a:ext cx="8509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2" name="AutoShape 10"/>
          <p:cNvCxnSpPr>
            <a:cxnSpLocks noChangeShapeType="1"/>
            <a:stCxn id="12293" idx="4"/>
            <a:endCxn id="12291" idx="0"/>
          </p:cNvCxnSpPr>
          <p:nvPr/>
        </p:nvCxnSpPr>
        <p:spPr bwMode="auto">
          <a:xfrm>
            <a:off x="5283200" y="1493838"/>
            <a:ext cx="6350" cy="4683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Semaphore Pend</a:t>
            </a:r>
            <a:endParaRPr lang="en-US" sz="3200" i="1" smtClean="0"/>
          </a:p>
        </p:txBody>
      </p:sp>
      <p:graphicFrame>
        <p:nvGraphicFramePr>
          <p:cNvPr id="355364" name="Group 36"/>
          <p:cNvGraphicFramePr>
            <a:graphicFrameLocks noGrp="1"/>
          </p:cNvGraphicFramePr>
          <p:nvPr>
            <p:ph type="tbl" idx="1"/>
          </p:nvPr>
        </p:nvGraphicFramePr>
        <p:xfrm>
          <a:off x="1600200" y="5470525"/>
          <a:ext cx="5486400" cy="933450"/>
        </p:xfrm>
        <a:graphic>
          <a:graphicData uri="http://schemas.openxmlformats.org/drawingml/2006/table">
            <a:tbl>
              <a:tblPr/>
              <a:tblGrid>
                <a:gridCol w="2667000"/>
                <a:gridCol w="1215683"/>
                <a:gridCol w="160371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BIOS_WAIT_FOREVER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wait forever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don’t wait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timeout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// system ticks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5340" name="Rectangle 12"/>
          <p:cNvSpPr>
            <a:spLocks noChangeArrowheads="1"/>
          </p:cNvSpPr>
          <p:nvPr/>
        </p:nvSpPr>
        <p:spPr bwMode="auto">
          <a:xfrm>
            <a:off x="3733800" y="3246438"/>
            <a:ext cx="35814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16-bit counter</a:t>
            </a:r>
          </a:p>
          <a:p>
            <a:pPr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400" y="3108325"/>
            <a:ext cx="1700213" cy="2640013"/>
            <a:chOff x="96" y="2025"/>
            <a:chExt cx="1071" cy="1663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96" y="3024"/>
              <a:ext cx="664" cy="664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Return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en-US" sz="2000">
                  <a:latin typeface="Times New Roman" pitchFamily="18" charset="0"/>
                  <a:cs typeface="+mn-cs"/>
                </a:rPr>
                <a:t>FALSE</a:t>
              </a:r>
            </a:p>
          </p:txBody>
        </p:sp>
        <p:cxnSp>
          <p:nvCxnSpPr>
            <p:cNvPr id="64565" name="AutoShape 15"/>
            <p:cNvCxnSpPr>
              <a:cxnSpLocks noChangeShapeType="1"/>
              <a:stCxn id="355353" idx="1"/>
              <a:endCxn id="12343" idx="0"/>
            </p:cNvCxnSpPr>
            <p:nvPr/>
          </p:nvCxnSpPr>
          <p:spPr bwMode="auto">
            <a:xfrm rot="10800000" flipV="1">
              <a:off x="428" y="2232"/>
              <a:ext cx="724" cy="792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sp>
          <p:nvSpPr>
            <p:cNvPr id="64566" name="Rectangle 16"/>
            <p:cNvSpPr>
              <a:spLocks noChangeArrowheads="1"/>
            </p:cNvSpPr>
            <p:nvPr/>
          </p:nvSpPr>
          <p:spPr bwMode="auto">
            <a:xfrm>
              <a:off x="515" y="2025"/>
              <a:ext cx="652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2000" i="1">
                  <a:latin typeface="Times New Roman" pitchFamily="18" charset="0"/>
                </a:rPr>
                <a:t>timeout</a:t>
              </a:r>
              <a:r>
                <a:rPr lang="en-US" sz="2000">
                  <a:latin typeface="Times New Roman" pitchFamily="18" charset="0"/>
                </a:rPr>
                <a:t> </a:t>
              </a:r>
              <a:br>
                <a:rPr lang="en-US" sz="2000">
                  <a:latin typeface="Times New Roman" pitchFamily="18" charset="0"/>
                </a:rPr>
              </a:br>
              <a:r>
                <a:rPr lang="en-US" sz="2000">
                  <a:latin typeface="Times New Roman" pitchFamily="18" charset="0"/>
                </a:rPr>
                <a:t>expires</a:t>
              </a:r>
            </a:p>
          </p:txBody>
        </p:sp>
      </p:grpSp>
      <p:sp>
        <p:nvSpPr>
          <p:cNvPr id="355345" name="Line 17"/>
          <p:cNvSpPr>
            <a:spLocks noChangeShapeType="1"/>
          </p:cNvSpPr>
          <p:nvPr/>
        </p:nvSpPr>
        <p:spPr bwMode="auto">
          <a:xfrm>
            <a:off x="2514600" y="5303838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98663" y="3703638"/>
            <a:ext cx="1027112" cy="1600200"/>
            <a:chOff x="1259" y="2400"/>
            <a:chExt cx="647" cy="1008"/>
          </a:xfrm>
        </p:grpSpPr>
        <p:sp>
          <p:nvSpPr>
            <p:cNvPr id="355347" name="Line 19"/>
            <p:cNvSpPr>
              <a:spLocks noChangeShapeType="1"/>
            </p:cNvSpPr>
            <p:nvPr/>
          </p:nvSpPr>
          <p:spPr bwMode="auto">
            <a:xfrm>
              <a:off x="1584" y="240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4563" name="Rectangle 20"/>
            <p:cNvSpPr>
              <a:spLocks noChangeArrowheads="1"/>
            </p:cNvSpPr>
            <p:nvPr/>
          </p:nvSpPr>
          <p:spPr bwMode="auto">
            <a:xfrm>
              <a:off x="1259" y="2650"/>
              <a:ext cx="647" cy="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SEM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sz="2000">
                  <a:solidFill>
                    <a:schemeClr val="tx2"/>
                  </a:solidFill>
                </a:rPr>
                <a:t>posted</a:t>
              </a:r>
              <a:endParaRPr lang="en-US" sz="20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828800" y="2011363"/>
            <a:ext cx="2679700" cy="1692275"/>
            <a:chOff x="1152" y="1334"/>
            <a:chExt cx="1688" cy="1066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2382" y="1334"/>
              <a:ext cx="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false</a:t>
              </a:r>
            </a:p>
          </p:txBody>
        </p:sp>
        <p:sp>
          <p:nvSpPr>
            <p:cNvPr id="355351" name="Line 23"/>
            <p:cNvSpPr>
              <a:spLocks noChangeShapeType="1"/>
            </p:cNvSpPr>
            <p:nvPr/>
          </p:nvSpPr>
          <p:spPr bwMode="auto">
            <a:xfrm>
              <a:off x="1584" y="1567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grpSp>
          <p:nvGrpSpPr>
            <p:cNvPr id="64558" name="Group 24"/>
            <p:cNvGrpSpPr>
              <a:grpSpLocks/>
            </p:cNvGrpSpPr>
            <p:nvPr/>
          </p:nvGrpSpPr>
          <p:grpSpPr bwMode="auto">
            <a:xfrm>
              <a:off x="1152" y="2064"/>
              <a:ext cx="912" cy="336"/>
              <a:chOff x="1152" y="2064"/>
              <a:chExt cx="912" cy="336"/>
            </a:xfrm>
          </p:grpSpPr>
          <p:sp>
            <p:nvSpPr>
              <p:cNvPr id="355353" name="Rectangle 25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912" cy="336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64561" name="Rectangle 26"/>
              <p:cNvSpPr>
                <a:spLocks noChangeArrowheads="1"/>
              </p:cNvSpPr>
              <p:nvPr/>
            </p:nvSpPr>
            <p:spPr bwMode="auto">
              <a:xfrm>
                <a:off x="1200" y="2126"/>
                <a:ext cx="83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>
                    <a:latin typeface="Times New Roman" pitchFamily="18" charset="0"/>
                  </a:rPr>
                  <a:t>Block task</a:t>
                </a:r>
              </a:p>
            </p:txBody>
          </p:sp>
        </p:grpSp>
        <p:sp>
          <p:nvSpPr>
            <p:cNvPr id="355355" name="Line 27"/>
            <p:cNvSpPr>
              <a:spLocks noChangeShapeType="1"/>
            </p:cNvSpPr>
            <p:nvPr/>
          </p:nvSpPr>
          <p:spPr bwMode="auto">
            <a:xfrm>
              <a:off x="1584" y="158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79450" y="2027238"/>
            <a:ext cx="2859088" cy="2655887"/>
            <a:chOff x="428" y="1344"/>
            <a:chExt cx="1801" cy="1673"/>
          </a:xfrm>
        </p:grpSpPr>
        <p:sp>
          <p:nvSpPr>
            <p:cNvPr id="64550" name="Rectangle 29"/>
            <p:cNvSpPr>
              <a:spLocks noChangeArrowheads="1"/>
            </p:cNvSpPr>
            <p:nvPr/>
          </p:nvSpPr>
          <p:spPr bwMode="auto">
            <a:xfrm>
              <a:off x="624" y="1344"/>
              <a:ext cx="3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yes</a:t>
              </a:r>
            </a:p>
          </p:txBody>
        </p:sp>
        <p:sp>
          <p:nvSpPr>
            <p:cNvPr id="64551" name="Rectangle 30"/>
            <p:cNvSpPr>
              <a:spLocks noChangeArrowheads="1"/>
            </p:cNvSpPr>
            <p:nvPr/>
          </p:nvSpPr>
          <p:spPr bwMode="auto">
            <a:xfrm>
              <a:off x="1543" y="1771"/>
              <a:ext cx="2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0" i="1"/>
                <a:t>no</a:t>
              </a:r>
            </a:p>
          </p:txBody>
        </p:sp>
        <p:cxnSp>
          <p:nvCxnSpPr>
            <p:cNvPr id="64552" name="AutoShape 31"/>
            <p:cNvCxnSpPr>
              <a:cxnSpLocks noChangeShapeType="1"/>
              <a:stCxn id="12333" idx="1"/>
              <a:endCxn id="12343" idx="0"/>
            </p:cNvCxnSpPr>
            <p:nvPr/>
          </p:nvCxnSpPr>
          <p:spPr bwMode="auto">
            <a:xfrm rot="10800000" flipV="1">
              <a:off x="428" y="1596"/>
              <a:ext cx="505" cy="1421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64553" name="Group 32"/>
            <p:cNvGrpSpPr>
              <a:grpSpLocks/>
            </p:cNvGrpSpPr>
            <p:nvPr/>
          </p:nvGrpSpPr>
          <p:grpSpPr bwMode="auto">
            <a:xfrm>
              <a:off x="933" y="1346"/>
              <a:ext cx="1296" cy="499"/>
              <a:chOff x="912" y="1346"/>
              <a:chExt cx="1296" cy="499"/>
            </a:xfrm>
          </p:grpSpPr>
          <p:sp>
            <p:nvSpPr>
              <p:cNvPr id="12333" name="AutoShape 33"/>
              <p:cNvSpPr>
                <a:spLocks noChangeArrowheads="1"/>
              </p:cNvSpPr>
              <p:nvPr/>
            </p:nvSpPr>
            <p:spPr bwMode="auto">
              <a:xfrm>
                <a:off x="912" y="1346"/>
                <a:ext cx="1296" cy="499"/>
              </a:xfrm>
              <a:prstGeom prst="flowChartDecision">
                <a:avLst/>
              </a:prstGeom>
              <a:solidFill>
                <a:schemeClr val="accent1">
                  <a:lumMod val="90000"/>
                </a:scheme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  <a:p>
                <a:pPr algn="ctr" eaLnBrk="0" hangingPunct="0">
                  <a:lnSpc>
                    <a:spcPct val="70000"/>
                  </a:lnSpc>
                  <a:defRPr/>
                </a:pPr>
                <a:endParaRPr lang="en-US" sz="1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64555" name="Rectangle 34"/>
              <p:cNvSpPr>
                <a:spLocks noChangeArrowheads="1"/>
              </p:cNvSpPr>
              <p:nvPr/>
            </p:nvSpPr>
            <p:spPr bwMode="auto">
              <a:xfrm>
                <a:off x="1145" y="1468"/>
                <a:ext cx="863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sz="2000" i="1">
                    <a:latin typeface="Times New Roman" pitchFamily="18" charset="0"/>
                  </a:rPr>
                  <a:t>timeout </a:t>
                </a:r>
                <a:r>
                  <a:rPr lang="en-US" sz="2000">
                    <a:latin typeface="Times New Roman" pitchFamily="18" charset="0"/>
                  </a:rPr>
                  <a:t>= 0</a:t>
                </a:r>
              </a:p>
            </p:txBody>
          </p:sp>
        </p:grpSp>
      </p:grpSp>
      <p:sp>
        <p:nvSpPr>
          <p:cNvPr id="12306" name="Rectangle 35"/>
          <p:cNvSpPr>
            <a:spLocks noChangeArrowheads="1"/>
          </p:cNvSpPr>
          <p:nvPr/>
        </p:nvSpPr>
        <p:spPr bwMode="auto">
          <a:xfrm>
            <a:off x="166688" y="793750"/>
            <a:ext cx="4398962" cy="450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Semaphore_pend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, timeout);</a:t>
            </a:r>
          </a:p>
        </p:txBody>
      </p:sp>
      <p:sp>
        <p:nvSpPr>
          <p:cNvPr id="48" name="Leading Question"/>
          <p:cNvSpPr txBox="1">
            <a:spLocks noChangeArrowheads="1"/>
          </p:cNvSpPr>
          <p:nvPr/>
        </p:nvSpPr>
        <p:spPr bwMode="auto">
          <a:xfrm>
            <a:off x="2743200" y="6535738"/>
            <a:ext cx="21288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does _post work?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527050" y="2095500"/>
            <a:ext cx="8299450" cy="388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4267200" y="1720850"/>
            <a:ext cx="1739900" cy="1212850"/>
          </a:xfrm>
          <a:prstGeom prst="diamond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800">
                <a:cs typeface="+mn-cs"/>
              </a:rPr>
              <a:t>Task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pending on </a:t>
            </a:r>
            <a:br>
              <a:rPr lang="en-US" sz="1800">
                <a:cs typeface="+mn-cs"/>
              </a:rPr>
            </a:br>
            <a:r>
              <a:rPr lang="en-US" sz="1800">
                <a:cs typeface="+mn-cs"/>
              </a:rPr>
              <a:t>  sem? </a:t>
            </a:r>
            <a:endParaRPr lang="en-US" sz="3200">
              <a:latin typeface="Times New Roman" pitchFamily="18" charset="0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772275" y="1973263"/>
            <a:ext cx="1814513" cy="70802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1800">
                <a:cs typeface="+mn-cs"/>
              </a:rPr>
              <a:t>Ready first waiting task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4140200" y="4699000"/>
            <a:ext cx="1054100" cy="1054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800">
                <a:cs typeface="+mn-cs"/>
              </a:rPr>
              <a:t>Return</a:t>
            </a:r>
            <a:endParaRPr lang="en-US">
              <a:latin typeface="Times New Roman" pitchFamily="18" charset="0"/>
              <a:cs typeface="+mn-cs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61050" y="19875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0"/>
              <a:t>True</a:t>
            </a:r>
            <a:endParaRPr lang="en-US" sz="1600" b="0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473700" y="5219700"/>
            <a:ext cx="2667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1800"/>
              <a:t>Task switch will occur if higher priority task is made ready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Semaphore Post</a:t>
            </a:r>
            <a:endParaRPr lang="en-US" sz="3200" i="1" smtClean="0"/>
          </a:p>
        </p:txBody>
      </p:sp>
      <p:cxnSp>
        <p:nvCxnSpPr>
          <p:cNvPr id="65545" name="AutoShape 9"/>
          <p:cNvCxnSpPr>
            <a:cxnSpLocks noChangeShapeType="1"/>
            <a:stCxn id="13316" idx="2"/>
            <a:endCxn id="13317" idx="6"/>
          </p:cNvCxnSpPr>
          <p:nvPr/>
        </p:nvCxnSpPr>
        <p:spPr bwMode="auto">
          <a:xfrm rot="5400000">
            <a:off x="5164932" y="2710656"/>
            <a:ext cx="2544762" cy="248602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5546" name="AutoShape 10"/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6007100" y="2327275"/>
            <a:ext cx="7651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3100" y="1957388"/>
            <a:ext cx="3632200" cy="3190875"/>
            <a:chOff x="528" y="1305"/>
            <a:chExt cx="2288" cy="2010"/>
          </a:xfrm>
        </p:grpSpPr>
        <p:sp>
          <p:nvSpPr>
            <p:cNvPr id="13336" name="Rectangle 12"/>
            <p:cNvSpPr>
              <a:spLocks noChangeArrowheads="1"/>
            </p:cNvSpPr>
            <p:nvPr/>
          </p:nvSpPr>
          <p:spPr bwMode="auto">
            <a:xfrm>
              <a:off x="528" y="1418"/>
              <a:ext cx="1248" cy="239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cs typeface="+mn-cs"/>
                </a:rPr>
                <a:t>Increment count</a:t>
              </a:r>
              <a:endParaRPr lang="en-US" sz="1600" dirty="0">
                <a:cs typeface="+mn-cs"/>
              </a:endParaRPr>
            </a:p>
          </p:txBody>
        </p:sp>
        <p:sp>
          <p:nvSpPr>
            <p:cNvPr id="65554" name="Rectangle 13"/>
            <p:cNvSpPr>
              <a:spLocks noChangeArrowheads="1"/>
            </p:cNvSpPr>
            <p:nvPr/>
          </p:nvSpPr>
          <p:spPr bwMode="auto">
            <a:xfrm>
              <a:off x="2348" y="1305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0"/>
                <a:t>False</a:t>
              </a:r>
            </a:p>
          </p:txBody>
        </p:sp>
        <p:cxnSp>
          <p:nvCxnSpPr>
            <p:cNvPr id="65555" name="AutoShape 14"/>
            <p:cNvCxnSpPr>
              <a:cxnSpLocks noChangeShapeType="1"/>
              <a:endCxn id="13336" idx="3"/>
            </p:cNvCxnSpPr>
            <p:nvPr/>
          </p:nvCxnSpPr>
          <p:spPr bwMode="auto">
            <a:xfrm rot="10800000">
              <a:off x="1776" y="1538"/>
              <a:ext cx="10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5556" name="AutoShape 15"/>
            <p:cNvCxnSpPr>
              <a:cxnSpLocks noChangeShapeType="1"/>
              <a:stCxn id="13336" idx="2"/>
              <a:endCxn id="13317" idx="2"/>
            </p:cNvCxnSpPr>
            <p:nvPr/>
          </p:nvCxnSpPr>
          <p:spPr bwMode="auto">
            <a:xfrm rot="16200000" flipH="1">
              <a:off x="1103" y="1706"/>
              <a:ext cx="1659" cy="156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3568700" y="3238500"/>
            <a:ext cx="3352800" cy="1079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Ctr="1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Semaphore Structure: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Non-negative count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sz="2000" dirty="0">
                <a:latin typeface="Arial Narrow" pitchFamily="34" charset="0"/>
                <a:cs typeface="+mn-cs"/>
              </a:rPr>
              <a:t>Pending queue (FIFO)</a:t>
            </a:r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4718050" y="685800"/>
            <a:ext cx="800100" cy="8001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dirty="0">
                <a:latin typeface="Times New Roman" pitchFamily="18" charset="0"/>
                <a:cs typeface="+mn-cs"/>
              </a:rPr>
              <a:t>Post</a:t>
            </a:r>
          </a:p>
        </p:txBody>
      </p:sp>
      <p:cxnSp>
        <p:nvCxnSpPr>
          <p:cNvPr id="65550" name="AutoShape 18"/>
          <p:cNvCxnSpPr>
            <a:cxnSpLocks noChangeShapeType="1"/>
            <a:stCxn id="13325" idx="4"/>
            <a:endCxn id="13315" idx="0"/>
          </p:cNvCxnSpPr>
          <p:nvPr/>
        </p:nvCxnSpPr>
        <p:spPr bwMode="auto">
          <a:xfrm>
            <a:off x="5118100" y="1485900"/>
            <a:ext cx="19050" cy="2349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57200" y="882650"/>
            <a:ext cx="3263900" cy="52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000" i="1" dirty="0" err="1">
                <a:cs typeface="+mn-cs"/>
              </a:rPr>
              <a:t>Semaphore_post</a:t>
            </a:r>
            <a:r>
              <a:rPr lang="en-US" sz="2000" i="1" dirty="0">
                <a:cs typeface="+mn-cs"/>
              </a:rPr>
              <a:t> (</a:t>
            </a:r>
            <a:r>
              <a:rPr lang="en-US" sz="2000" i="1" dirty="0" err="1">
                <a:cs typeface="+mn-cs"/>
              </a:rPr>
              <a:t>Sem</a:t>
            </a:r>
            <a:r>
              <a:rPr lang="en-US" sz="2000" i="1" dirty="0">
                <a:cs typeface="+mn-cs"/>
              </a:rPr>
              <a:t>);</a:t>
            </a:r>
          </a:p>
        </p:txBody>
      </p:sp>
      <p:sp>
        <p:nvSpPr>
          <p:cNvPr id="32" name="Leading Question"/>
          <p:cNvSpPr txBox="1">
            <a:spLocks noChangeArrowheads="1"/>
          </p:cNvSpPr>
          <p:nvPr/>
        </p:nvSpPr>
        <p:spPr bwMode="auto">
          <a:xfrm>
            <a:off x="3657600" y="6248400"/>
            <a:ext cx="34718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algn="r" eaLnBrk="0" hangingPunct="0">
              <a:lnSpc>
                <a:spcPct val="80000"/>
              </a:lnSpc>
            </a:pPr>
            <a:r>
              <a:rPr lang="en-US" sz="2000" b="0">
                <a:solidFill>
                  <a:schemeClr val="tx2"/>
                </a:solidFill>
                <a:latin typeface="Arial Narrow" pitchFamily="34" charset="0"/>
              </a:rPr>
              <a:t>How do you configure a Semaphore?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 bwMode="auto">
          <a:xfrm>
            <a:off x="3562350" y="720725"/>
            <a:ext cx="5181600" cy="489585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Modules &amp; Services</a:t>
            </a:r>
          </a:p>
        </p:txBody>
      </p:sp>
      <p:sp>
        <p:nvSpPr>
          <p:cNvPr id="11268" name="TextBox 26"/>
          <p:cNvSpPr txBox="1">
            <a:spLocks noChangeArrowheads="1"/>
          </p:cNvSpPr>
          <p:nvPr/>
        </p:nvSpPr>
        <p:spPr bwMode="auto">
          <a:xfrm>
            <a:off x="4038600" y="6096000"/>
            <a:ext cx="48148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0">
                <a:solidFill>
                  <a:srgbClr val="0066FF"/>
                </a:solidFill>
                <a:latin typeface="Arial Narrow" pitchFamily="34" charset="0"/>
              </a:rPr>
              <a:t>How do you interact with the SYS/BIOS services?</a:t>
            </a:r>
          </a:p>
        </p:txBody>
      </p:sp>
      <p:pic>
        <p:nvPicPr>
          <p:cNvPr id="2050" name="Picture 2" descr="C:\Documents and Settings\a0159877\Desktop\SYSBIOS Snaps\extra\sysbios_avail_produ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9600"/>
            <a:ext cx="2514600" cy="571023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70" name="TextBox 28"/>
          <p:cNvSpPr txBox="1">
            <a:spLocks noChangeArrowheads="1"/>
          </p:cNvSpPr>
          <p:nvPr/>
        </p:nvSpPr>
        <p:spPr bwMode="auto">
          <a:xfrm>
            <a:off x="3810000" y="990600"/>
            <a:ext cx="35179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BIOS Configuration</a:t>
            </a:r>
          </a:p>
        </p:txBody>
      </p:sp>
      <p:sp>
        <p:nvSpPr>
          <p:cNvPr id="11271" name="TextBox 29"/>
          <p:cNvSpPr txBox="1">
            <a:spLocks noChangeArrowheads="1"/>
          </p:cNvSpPr>
          <p:nvPr/>
        </p:nvSpPr>
        <p:spPr bwMode="auto">
          <a:xfrm>
            <a:off x="3870325" y="1558925"/>
            <a:ext cx="26193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Memory Mgmt</a:t>
            </a:r>
          </a:p>
        </p:txBody>
      </p:sp>
      <p:sp>
        <p:nvSpPr>
          <p:cNvPr id="11272" name="TextBox 30"/>
          <p:cNvSpPr txBox="1">
            <a:spLocks noChangeArrowheads="1"/>
          </p:cNvSpPr>
          <p:nvPr/>
        </p:nvSpPr>
        <p:spPr bwMode="auto">
          <a:xfrm>
            <a:off x="4230688" y="1955800"/>
            <a:ext cx="25765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Cache &amp; Heaps</a:t>
            </a:r>
          </a:p>
        </p:txBody>
      </p:sp>
      <p:sp>
        <p:nvSpPr>
          <p:cNvPr id="11273" name="TextBox 31"/>
          <p:cNvSpPr txBox="1">
            <a:spLocks noChangeArrowheads="1"/>
          </p:cNvSpPr>
          <p:nvPr/>
        </p:nvSpPr>
        <p:spPr bwMode="auto">
          <a:xfrm>
            <a:off x="3870325" y="2568575"/>
            <a:ext cx="31559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Realtime Analysis</a:t>
            </a:r>
          </a:p>
        </p:txBody>
      </p:sp>
      <p:sp>
        <p:nvSpPr>
          <p:cNvPr id="11274" name="TextBox 32"/>
          <p:cNvSpPr txBox="1">
            <a:spLocks noChangeArrowheads="1"/>
          </p:cNvSpPr>
          <p:nvPr/>
        </p:nvSpPr>
        <p:spPr bwMode="auto">
          <a:xfrm>
            <a:off x="4230688" y="2965450"/>
            <a:ext cx="45608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Logs, Loads, Execution Graph</a:t>
            </a:r>
          </a:p>
        </p:txBody>
      </p:sp>
      <p:sp>
        <p:nvSpPr>
          <p:cNvPr id="11275" name="TextBox 33"/>
          <p:cNvSpPr txBox="1">
            <a:spLocks noChangeArrowheads="1"/>
          </p:cNvSpPr>
          <p:nvPr/>
        </p:nvSpPr>
        <p:spPr bwMode="auto">
          <a:xfrm>
            <a:off x="3870325" y="3635375"/>
            <a:ext cx="21875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Scheduling</a:t>
            </a:r>
          </a:p>
        </p:txBody>
      </p:sp>
      <p:sp>
        <p:nvSpPr>
          <p:cNvPr id="11276" name="TextBox 34"/>
          <p:cNvSpPr txBox="1">
            <a:spLocks noChangeArrowheads="1"/>
          </p:cNvSpPr>
          <p:nvPr/>
        </p:nvSpPr>
        <p:spPr bwMode="auto">
          <a:xfrm>
            <a:off x="4230688" y="4032250"/>
            <a:ext cx="2541587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All thread types</a:t>
            </a:r>
          </a:p>
        </p:txBody>
      </p:sp>
      <p:sp>
        <p:nvSpPr>
          <p:cNvPr id="11277" name="TextBox 35"/>
          <p:cNvSpPr txBox="1">
            <a:spLocks noChangeArrowheads="1"/>
          </p:cNvSpPr>
          <p:nvPr/>
        </p:nvSpPr>
        <p:spPr bwMode="auto">
          <a:xfrm>
            <a:off x="3870325" y="4652963"/>
            <a:ext cx="29225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/>
              <a:t>Synchronization</a:t>
            </a:r>
          </a:p>
        </p:txBody>
      </p:sp>
      <p:sp>
        <p:nvSpPr>
          <p:cNvPr id="11278" name="TextBox 36"/>
          <p:cNvSpPr txBox="1">
            <a:spLocks noChangeArrowheads="1"/>
          </p:cNvSpPr>
          <p:nvPr/>
        </p:nvSpPr>
        <p:spPr bwMode="auto">
          <a:xfrm>
            <a:off x="4230688" y="5049838"/>
            <a:ext cx="426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31775" indent="-231775" eaLnBrk="0" hangingPunct="0"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b="0"/>
              <a:t>Semaphores, Events, Gates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Configuring a </a:t>
            </a:r>
            <a:r>
              <a:rPr lang="en-US" i="1" u="sng" dirty="0" smtClean="0"/>
              <a:t>Semaphore</a:t>
            </a:r>
            <a:r>
              <a:rPr lang="en-US" dirty="0" smtClean="0"/>
              <a:t> – Statically via GUI</a:t>
            </a:r>
          </a:p>
        </p:txBody>
      </p:sp>
      <p:sp>
        <p:nvSpPr>
          <p:cNvPr id="368651" name="Oval 11"/>
          <p:cNvSpPr>
            <a:spLocks noChangeArrowheads="1"/>
          </p:cNvSpPr>
          <p:nvPr/>
        </p:nvSpPr>
        <p:spPr bwMode="auto">
          <a:xfrm>
            <a:off x="228600" y="1219200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4" name="Text Box 12"/>
          <p:cNvSpPr txBox="1">
            <a:spLocks noChangeArrowheads="1"/>
          </p:cNvSpPr>
          <p:nvPr/>
        </p:nvSpPr>
        <p:spPr bwMode="auto">
          <a:xfrm>
            <a:off x="247650" y="1225550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5" name="Text Box 13"/>
          <p:cNvSpPr txBox="1">
            <a:spLocks noChangeArrowheads="1"/>
          </p:cNvSpPr>
          <p:nvPr/>
        </p:nvSpPr>
        <p:spPr bwMode="auto">
          <a:xfrm>
            <a:off x="641350" y="1263650"/>
            <a:ext cx="808196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Use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(Available Products)</a:t>
            </a:r>
            <a:r>
              <a:rPr lang="en-US" sz="1800" b="0" i="1">
                <a:solidFill>
                  <a:srgbClr val="00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, insert new Semaphore </a:t>
            </a:r>
            <a:r>
              <a:rPr lang="en-US" sz="1800" b="0" i="1">
                <a:solidFill>
                  <a:srgbClr val="000000"/>
                </a:solidFill>
                <a:latin typeface="Arial Narrow" pitchFamily="34" charset="0"/>
              </a:rPr>
              <a:t>(Outline View)</a:t>
            </a:r>
          </a:p>
        </p:txBody>
      </p:sp>
      <p:grpSp>
        <p:nvGrpSpPr>
          <p:cNvPr id="66566" name="Group 48"/>
          <p:cNvGrpSpPr>
            <a:grpSpLocks/>
          </p:cNvGrpSpPr>
          <p:nvPr/>
        </p:nvGrpSpPr>
        <p:grpSpPr bwMode="auto">
          <a:xfrm>
            <a:off x="1447800" y="619125"/>
            <a:ext cx="4876800" cy="412750"/>
            <a:chOff x="480" y="390"/>
            <a:chExt cx="3072" cy="260"/>
          </a:xfrm>
        </p:grpSpPr>
        <p:sp>
          <p:nvSpPr>
            <p:cNvPr id="368655" name="Rectangle 15"/>
            <p:cNvSpPr>
              <a:spLocks noChangeArrowheads="1"/>
            </p:cNvSpPr>
            <p:nvPr/>
          </p:nvSpPr>
          <p:spPr bwMode="auto">
            <a:xfrm>
              <a:off x="480" y="406"/>
              <a:ext cx="3024" cy="2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66575" name="Text Box 16"/>
            <p:cNvSpPr txBox="1">
              <a:spLocks noChangeArrowheads="1"/>
            </p:cNvSpPr>
            <p:nvPr/>
          </p:nvSpPr>
          <p:spPr bwMode="auto">
            <a:xfrm>
              <a:off x="528" y="390"/>
              <a:ext cx="864" cy="2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u="sng">
                  <a:solidFill>
                    <a:srgbClr val="000000"/>
                  </a:solidFill>
                </a:rPr>
                <a:t>Example</a:t>
              </a:r>
              <a:r>
                <a:rPr lang="en-US" sz="200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66576" name="Text Box 17"/>
            <p:cNvSpPr txBox="1">
              <a:spLocks noChangeArrowheads="1"/>
            </p:cNvSpPr>
            <p:nvPr/>
          </p:nvSpPr>
          <p:spPr bwMode="auto">
            <a:xfrm>
              <a:off x="1344" y="432"/>
              <a:ext cx="22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Arial Narrow" pitchFamily="34" charset="0"/>
                </a:rPr>
                <a:t> Create mcaspReady,  counting </a:t>
              </a:r>
            </a:p>
          </p:txBody>
        </p:sp>
      </p:grp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228600" y="3667125"/>
            <a:ext cx="381000" cy="3810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47650" y="3673475"/>
            <a:ext cx="354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41350" y="3711575"/>
            <a:ext cx="701675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Configure Semaphore – Object name, initial count, type: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3276600" y="2389188"/>
            <a:ext cx="533400" cy="4572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75778" name="Picture 2" descr="C:\Documents and Settings\a0159877\Desktop\use_s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350" y="1752600"/>
            <a:ext cx="2025650" cy="162083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79" name="Picture 3" descr="C:\Documents and Settings\a0159877\Desktop\sem_confi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073525"/>
            <a:ext cx="3200400" cy="25781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5780" name="Picture 4" descr="C:\Documents and Settings\a0159877\Desktop\sem_outli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1752600"/>
            <a:ext cx="2400300" cy="16065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Semaphore/Task APIs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1041400"/>
            <a:ext cx="8077200" cy="48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Semaphore_getCount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semaphore count</a:t>
            </a:r>
          </a:p>
        </p:txBody>
      </p:sp>
      <p:sp>
        <p:nvSpPr>
          <p:cNvPr id="67588" name="TextBox 14"/>
          <p:cNvSpPr txBox="1">
            <a:spLocks noChangeArrowheads="1"/>
          </p:cNvSpPr>
          <p:nvPr/>
        </p:nvSpPr>
        <p:spPr bwMode="auto">
          <a:xfrm>
            <a:off x="381000" y="590550"/>
            <a:ext cx="53641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Semaphore APIs: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6950" y="2244725"/>
            <a:ext cx="7391400" cy="419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 anchorCtr="1"/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Task_sleep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Sleep for N system ticks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Task_yield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	</a:t>
            </a:r>
            <a:r>
              <a:rPr lang="en-US" b="0" dirty="0">
                <a:latin typeface="+mn-lt"/>
                <a:cs typeface="Courier New" pitchFamily="49" charset="0"/>
              </a:rPr>
              <a:t>Yield to same </a:t>
            </a:r>
            <a:r>
              <a:rPr lang="en-US" b="0" dirty="0" err="1">
                <a:latin typeface="+mn-lt"/>
                <a:cs typeface="Courier New" pitchFamily="49" charset="0"/>
              </a:rPr>
              <a:t>pri</a:t>
            </a:r>
            <a:r>
              <a:rPr lang="en-US" b="0" dirty="0">
                <a:latin typeface="+mn-lt"/>
                <a:cs typeface="Courier New" pitchFamily="49" charset="0"/>
              </a:rPr>
              <a:t> Task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Task_setPri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Set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Task_getPri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Get Task priority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()	</a:t>
            </a:r>
            <a:r>
              <a:rPr lang="en-US" b="0" dirty="0">
                <a:latin typeface="+mn-lt"/>
                <a:cs typeface="Courier New" pitchFamily="49" charset="0"/>
              </a:rPr>
              <a:t>Get/set Task </a:t>
            </a:r>
            <a:r>
              <a:rPr lang="en-US" b="0" dirty="0" err="1">
                <a:latin typeface="+mn-lt"/>
                <a:cs typeface="Courier New" pitchFamily="49" charset="0"/>
              </a:rPr>
              <a:t>Env</a:t>
            </a:r>
            <a:endParaRPr lang="en-US" b="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Task_enable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Enable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Task_disable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n-lt"/>
                <a:cs typeface="Courier New" pitchFamily="49" charset="0"/>
              </a:rPr>
              <a:t>Disable Task Mgr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Task_restore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		</a:t>
            </a:r>
            <a:r>
              <a:rPr lang="en-US" b="0" dirty="0">
                <a:latin typeface="+mj-lt"/>
                <a:cs typeface="Courier New" pitchFamily="49" charset="0"/>
              </a:rPr>
              <a:t>Restore Task Mgr</a:t>
            </a:r>
          </a:p>
        </p:txBody>
      </p:sp>
      <p:sp>
        <p:nvSpPr>
          <p:cNvPr id="67590" name="TextBox 11"/>
          <p:cNvSpPr txBox="1">
            <a:spLocks noChangeArrowheads="1"/>
          </p:cNvSpPr>
          <p:nvPr/>
        </p:nvSpPr>
        <p:spPr bwMode="auto">
          <a:xfrm>
            <a:off x="457200" y="1828800"/>
            <a:ext cx="420052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/>
              <a:t>Other useful Task APIs:</a:t>
            </a:r>
          </a:p>
        </p:txBody>
      </p:sp>
      <p:cxnSp>
        <p:nvCxnSpPr>
          <p:cNvPr id="67591" name="Straight Connector 15"/>
          <p:cNvCxnSpPr>
            <a:cxnSpLocks noChangeShapeType="1"/>
          </p:cNvCxnSpPr>
          <p:nvPr/>
        </p:nvCxnSpPr>
        <p:spPr bwMode="auto">
          <a:xfrm rot="5400000">
            <a:off x="4876800" y="1284288"/>
            <a:ext cx="457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2" name="Straight Connector 19"/>
          <p:cNvCxnSpPr>
            <a:cxnSpLocks noChangeShapeType="1"/>
          </p:cNvCxnSpPr>
          <p:nvPr/>
        </p:nvCxnSpPr>
        <p:spPr bwMode="auto">
          <a:xfrm rot="5400000">
            <a:off x="2263775" y="4349750"/>
            <a:ext cx="41719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3" name="Straight Connector 23"/>
          <p:cNvCxnSpPr>
            <a:cxnSpLocks noChangeShapeType="1"/>
          </p:cNvCxnSpPr>
          <p:nvPr/>
        </p:nvCxnSpPr>
        <p:spPr bwMode="auto">
          <a:xfrm>
            <a:off x="996950" y="32988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67594" name="Straight Connector 26"/>
          <p:cNvCxnSpPr>
            <a:cxnSpLocks noChangeShapeType="1"/>
          </p:cNvCxnSpPr>
          <p:nvPr/>
        </p:nvCxnSpPr>
        <p:spPr bwMode="auto">
          <a:xfrm>
            <a:off x="996950" y="4860925"/>
            <a:ext cx="7391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Questions? 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86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User Code</a:t>
            </a:r>
            <a:endParaRPr lang="en-US" sz="2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SYS/BIOS Environment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990600"/>
            <a:ext cx="1828800" cy="15589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&lt;log.h&gt;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>
                <a:latin typeface="Arial Narrow" pitchFamily="34" charset="0"/>
              </a:rPr>
              <a:t>func1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    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Log_info1(...);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09800" y="990600"/>
            <a:ext cx="1828800" cy="15589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#include &lt;swi.h&gt;</a:t>
            </a:r>
            <a:endParaRPr lang="en-US" sz="1800">
              <a:latin typeface="Arial Narrow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  <a:tabLst>
                <a:tab pos="292100" algn="l"/>
              </a:tabLst>
            </a:pPr>
            <a:r>
              <a:rPr lang="en-US" sz="1800">
                <a:latin typeface="Arial Narrow" pitchFamily="34" charset="0"/>
              </a:rPr>
              <a:t>func2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{</a:t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	</a:t>
            </a:r>
            <a:r>
              <a:rPr lang="en-US" sz="1800">
                <a:solidFill>
                  <a:schemeClr val="tx2"/>
                </a:solidFill>
                <a:latin typeface="Arial Narrow" pitchFamily="34" charset="0"/>
              </a:rPr>
              <a:t>Swi_post(…);</a:t>
            </a:r>
            <a:r>
              <a:rPr lang="en-US" sz="1800">
                <a:latin typeface="Arial Narrow" pitchFamily="34" charset="0"/>
              </a:rPr>
              <a:t/>
            </a:r>
            <a:br>
              <a:rPr lang="en-US" sz="1800">
                <a:latin typeface="Arial Narrow" pitchFamily="34" charset="0"/>
              </a:rPr>
            </a:br>
            <a:r>
              <a:rPr lang="en-US" sz="1800">
                <a:latin typeface="Arial Narrow" pitchFamily="34" charset="0"/>
              </a:rPr>
              <a:t>}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267200" y="1555750"/>
            <a:ext cx="620713" cy="349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API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029200" y="609600"/>
            <a:ext cx="3886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0" hangingPunct="0"/>
            <a:r>
              <a:rPr lang="en-US" sz="2000">
                <a:solidFill>
                  <a:schemeClr val="tx2"/>
                </a:solidFill>
              </a:rPr>
              <a:t>SYS/BIOS Library</a:t>
            </a:r>
            <a:endParaRPr lang="en-US" sz="20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05400" y="1066800"/>
            <a:ext cx="3810000" cy="1393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Hwi</a:t>
            </a:r>
            <a:r>
              <a:rPr lang="en-US" sz="1800"/>
              <a:t>	</a:t>
            </a:r>
            <a:r>
              <a:rPr lang="en-US" sz="1800" i="1">
                <a:solidFill>
                  <a:schemeClr val="tx2"/>
                </a:solidFill>
              </a:rPr>
              <a:t>Swi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Task</a:t>
            </a:r>
            <a:r>
              <a:rPr lang="en-US" sz="1800"/>
              <a:t>   	</a:t>
            </a:r>
            <a:r>
              <a:rPr lang="en-US" sz="1800" i="1">
                <a:solidFill>
                  <a:schemeClr val="tx2"/>
                </a:solidFill>
              </a:rPr>
              <a:t>Idle</a:t>
            </a:r>
            <a:r>
              <a:rPr lang="en-US" sz="1800"/>
              <a:t> 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Stream</a:t>
            </a:r>
            <a:r>
              <a:rPr lang="en-US" sz="1800" i="1">
                <a:solidFill>
                  <a:schemeClr val="tx2"/>
                </a:solidFill>
              </a:rPr>
              <a:t>	</a:t>
            </a:r>
            <a:r>
              <a:rPr lang="en-US" sz="1800" b="0"/>
              <a:t>Mailbox</a:t>
            </a:r>
            <a:r>
              <a:rPr lang="en-US" sz="1800" i="1">
                <a:solidFill>
                  <a:schemeClr val="tx2"/>
                </a:solidFill>
              </a:rPr>
              <a:t>	    Semaphore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b="0"/>
              <a:t>Queue 	</a:t>
            </a:r>
            <a:r>
              <a:rPr lang="en-US" sz="1800" i="1">
                <a:solidFill>
                  <a:schemeClr val="tx2"/>
                </a:solidFill>
              </a:rPr>
              <a:t>Clock  	Log    HeapMem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800" i="1">
                <a:solidFill>
                  <a:schemeClr val="tx2"/>
                </a:solidFill>
              </a:rPr>
              <a:t>HeapBuf          HeapMultiBuf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04800" y="2819400"/>
            <a:ext cx="88392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SYS/BIOS is a </a:t>
            </a:r>
            <a:r>
              <a:rPr lang="en-US" b="0" u="sng">
                <a:solidFill>
                  <a:schemeClr val="tx2"/>
                </a:solidFill>
                <a:latin typeface="Arial Narrow" pitchFamily="34" charset="0"/>
              </a:rPr>
              <a:t>library</a:t>
            </a:r>
            <a:r>
              <a:rPr lang="en-US" b="0">
                <a:latin typeface="Arial Narrow" pitchFamily="34" charset="0"/>
              </a:rPr>
              <a:t> that contains modules with a particular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interface and data structures</a:t>
            </a:r>
          </a:p>
          <a:p>
            <a:pPr marL="346075" indent="-346075" eaLnBrk="0" hangingPunct="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Application Program Interfaces</a:t>
            </a:r>
            <a:r>
              <a:rPr lang="en-US" b="0">
                <a:latin typeface="Arial Narrow" pitchFamily="34" charset="0"/>
              </a:rPr>
              <a:t> (API) define the interactions (methods)</a:t>
            </a:r>
            <a:br>
              <a:rPr lang="en-US" b="0">
                <a:latin typeface="Arial Narrow" pitchFamily="34" charset="0"/>
              </a:rPr>
            </a:br>
            <a:r>
              <a:rPr lang="en-US" b="0">
                <a:latin typeface="Arial Narrow" pitchFamily="34" charset="0"/>
              </a:rPr>
              <a:t>with a module and data structures (objects)</a:t>
            </a:r>
          </a:p>
          <a:p>
            <a:pPr marL="346075" indent="-3460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Objects</a:t>
            </a:r>
            <a:r>
              <a:rPr lang="en-US" b="0">
                <a:latin typeface="Arial Narrow" pitchFamily="34" charset="0"/>
              </a:rPr>
              <a:t> - are structures that define the state of a component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Pointers to objects are called </a:t>
            </a:r>
            <a:r>
              <a:rPr lang="en-US" b="0">
                <a:solidFill>
                  <a:schemeClr val="tx2"/>
                </a:solidFill>
                <a:latin typeface="Arial Narrow" pitchFamily="34" charset="0"/>
              </a:rPr>
              <a:t>handles</a:t>
            </a:r>
          </a:p>
          <a:p>
            <a:pPr marL="692150" lvl="1" indent="-231775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>
                <a:latin typeface="Arial Narrow" pitchFamily="34" charset="0"/>
              </a:rPr>
              <a:t>Object based programming offers: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Better encapsulation and abstraction</a:t>
            </a:r>
          </a:p>
          <a:p>
            <a:pPr marL="1092200" lvl="2" indent="-285750" eaLnBrk="0" hangingPunct="0">
              <a:lnSpc>
                <a:spcPct val="68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b="0" i="1">
                <a:latin typeface="Arial Narrow" pitchFamily="34" charset="0"/>
              </a:rPr>
              <a:t>Multiple instance ability </a:t>
            </a: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7739063" y="5178425"/>
            <a:ext cx="1009650" cy="887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477000" y="5178425"/>
            <a:ext cx="857250" cy="246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578600" y="4938713"/>
            <a:ext cx="747713" cy="506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pointer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handle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761288" y="4945063"/>
            <a:ext cx="1117600" cy="1042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 i="1">
                <a:latin typeface="Arial Narrow" pitchFamily="34" charset="0"/>
              </a:rPr>
              <a:t>structure</a:t>
            </a:r>
            <a:r>
              <a:rPr lang="en-US" sz="1600">
                <a:latin typeface="Arial Narrow" pitchFamily="34" charset="0"/>
              </a:rPr>
              <a:t>….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element2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600">
                <a:latin typeface="Arial Narrow" pitchFamily="34" charset="0"/>
              </a:rPr>
              <a:t>…</a:t>
            </a: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>
            <a:off x="7334250" y="5276850"/>
            <a:ext cx="404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7908925" y="6037263"/>
            <a:ext cx="6731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Arial Narrow" pitchFamily="34" charset="0"/>
              </a:rPr>
              <a:t>object</a:t>
            </a: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>
            <a:off x="4267200" y="1371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H="1">
            <a:off x="4267200" y="213360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/ Vocabulary</a:t>
            </a:r>
          </a:p>
        </p:txBody>
      </p:sp>
      <p:sp>
        <p:nvSpPr>
          <p:cNvPr id="13315" name="Text Box 19"/>
          <p:cNvSpPr txBox="1">
            <a:spLocks noChangeArrowheads="1"/>
          </p:cNvSpPr>
          <p:nvPr/>
        </p:nvSpPr>
        <p:spPr bwMode="auto">
          <a:xfrm>
            <a:off x="436563" y="1293813"/>
            <a:ext cx="2727325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Real-time System</a:t>
            </a:r>
          </a:p>
        </p:txBody>
      </p:sp>
      <p:sp>
        <p:nvSpPr>
          <p:cNvPr id="13316" name="Text Box 20"/>
          <p:cNvSpPr txBox="1">
            <a:spLocks noChangeArrowheads="1"/>
          </p:cNvSpPr>
          <p:nvPr/>
        </p:nvSpPr>
        <p:spPr bwMode="auto">
          <a:xfrm>
            <a:off x="76200" y="682625"/>
            <a:ext cx="8466138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800" b="0"/>
              <a:t>In this workshop, we’ll be using these terms often:</a:t>
            </a:r>
          </a:p>
        </p:txBody>
      </p:sp>
      <p:sp>
        <p:nvSpPr>
          <p:cNvPr id="13317" name="Text Box 21"/>
          <p:cNvSpPr txBox="1">
            <a:spLocks noChangeArrowheads="1"/>
          </p:cNvSpPr>
          <p:nvPr/>
        </p:nvSpPr>
        <p:spPr bwMode="auto">
          <a:xfrm>
            <a:off x="457200" y="1757363"/>
            <a:ext cx="62118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Where processing must keep up with the rate of I/O</a:t>
            </a:r>
          </a:p>
        </p:txBody>
      </p:sp>
      <p:sp>
        <p:nvSpPr>
          <p:cNvPr id="13318" name="Text Box 24"/>
          <p:cNvSpPr txBox="1">
            <a:spLocks noChangeArrowheads="1"/>
          </p:cNvSpPr>
          <p:nvPr/>
        </p:nvSpPr>
        <p:spPr bwMode="auto">
          <a:xfrm>
            <a:off x="436563" y="2322513"/>
            <a:ext cx="1468437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Function</a:t>
            </a:r>
          </a:p>
        </p:txBody>
      </p:sp>
      <p:sp>
        <p:nvSpPr>
          <p:cNvPr id="13319" name="Text Box 25"/>
          <p:cNvSpPr txBox="1">
            <a:spLocks noChangeArrowheads="1"/>
          </p:cNvSpPr>
          <p:nvPr/>
        </p:nvSpPr>
        <p:spPr bwMode="auto">
          <a:xfrm>
            <a:off x="457200" y="2774950"/>
            <a:ext cx="728821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Sequence of program instructions that produce a given result</a:t>
            </a:r>
          </a:p>
        </p:txBody>
      </p:sp>
      <p:sp>
        <p:nvSpPr>
          <p:cNvPr id="13320" name="Text Box 26"/>
          <p:cNvSpPr txBox="1">
            <a:spLocks noChangeArrowheads="1"/>
          </p:cNvSpPr>
          <p:nvPr/>
        </p:nvSpPr>
        <p:spPr bwMode="auto">
          <a:xfrm>
            <a:off x="436563" y="3430588"/>
            <a:ext cx="1200150" cy="420687"/>
          </a:xfrm>
          <a:prstGeom prst="rect">
            <a:avLst/>
          </a:prstGeom>
          <a:solidFill>
            <a:srgbClr val="CCFF66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Thread</a:t>
            </a:r>
          </a:p>
        </p:txBody>
      </p:sp>
      <p:sp>
        <p:nvSpPr>
          <p:cNvPr id="13321" name="Text Box 27"/>
          <p:cNvSpPr txBox="1">
            <a:spLocks noChangeArrowheads="1"/>
          </p:cNvSpPr>
          <p:nvPr/>
        </p:nvSpPr>
        <p:spPr bwMode="auto">
          <a:xfrm>
            <a:off x="457200" y="3905250"/>
            <a:ext cx="8610600" cy="338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</a:t>
            </a:r>
            <a:r>
              <a:rPr lang="en-US" sz="2000" b="0" i="1" u="sng"/>
              <a:t>Function</a:t>
            </a:r>
            <a:r>
              <a:rPr lang="en-US" sz="2000" b="0" i="1"/>
              <a:t> that executes within a specific </a:t>
            </a:r>
            <a:r>
              <a:rPr lang="en-US" sz="2000" b="0" i="1" u="sng"/>
              <a:t>context</a:t>
            </a:r>
            <a:r>
              <a:rPr lang="en-US" sz="2000" b="0" i="1"/>
              <a:t> (regs, stack, PRIORITY)</a:t>
            </a:r>
          </a:p>
        </p:txBody>
      </p:sp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436563" y="4608513"/>
            <a:ext cx="692150" cy="4206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/>
              <a:t>API</a:t>
            </a:r>
          </a:p>
        </p:txBody>
      </p:sp>
      <p:sp>
        <p:nvSpPr>
          <p:cNvPr id="13323" name="Text Box 29"/>
          <p:cNvSpPr txBox="1">
            <a:spLocks noChangeArrowheads="1"/>
          </p:cNvSpPr>
          <p:nvPr/>
        </p:nvSpPr>
        <p:spPr bwMode="auto">
          <a:xfrm>
            <a:off x="457200" y="5083175"/>
            <a:ext cx="741838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</a:pPr>
            <a:r>
              <a:rPr lang="en-US" sz="2000" b="0" i="1"/>
              <a:t> Application Programming Interface – “methods” for interacting</a:t>
            </a:r>
            <a:br>
              <a:rPr lang="en-US" sz="2000" b="0" i="1"/>
            </a:br>
            <a:r>
              <a:rPr lang="en-US" sz="2000" b="0" i="1"/>
              <a:t>    with library routines and data objects</a:t>
            </a:r>
          </a:p>
        </p:txBody>
      </p:sp>
      <p:sp>
        <p:nvSpPr>
          <p:cNvPr id="23" name="Down Arrow 22"/>
          <p:cNvSpPr/>
          <p:nvPr/>
        </p:nvSpPr>
        <p:spPr bwMode="auto">
          <a:xfrm rot="3441079">
            <a:off x="1703388" y="3119438"/>
            <a:ext cx="457200" cy="68580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RTOS vs GP/OS</a:t>
            </a:r>
          </a:p>
        </p:txBody>
      </p:sp>
      <p:graphicFrame>
        <p:nvGraphicFramePr>
          <p:cNvPr id="394243" name="Group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3886200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895600"/>
              </a:tblGrid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GP/OS (e.g. Linux)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RTOS (e.g. SYS/BIOS)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General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Specific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Large: 5M-50M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Small: 5K-50K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 response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1ms to .1ms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– 10 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05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management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FAT, etc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FatFS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 Memory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pThreads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Task, Idle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Slicing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Preemption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24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Host Processor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x86, Power PC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ARM, MSP430, M3, C28x, DSP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heme/theme1.xml><?xml version="1.0" encoding="utf-8"?>
<a:theme xmlns:a="http://schemas.openxmlformats.org/drawingml/2006/main" name="ttoTheme">
  <a:themeElements>
    <a:clrScheme name="tto 5">
      <a:dk1>
        <a:srgbClr val="000000"/>
      </a:dk1>
      <a:lt1>
        <a:srgbClr val="FFFFFF"/>
      </a:lt1>
      <a:dk2>
        <a:srgbClr val="0066FF"/>
      </a:dk2>
      <a:lt2>
        <a:srgbClr val="FFFFFF"/>
      </a:lt2>
      <a:accent1>
        <a:srgbClr val="FFFFCC"/>
      </a:accent1>
      <a:accent2>
        <a:srgbClr val="B5E0E3"/>
      </a:accent2>
      <a:accent3>
        <a:srgbClr val="E5D093"/>
      </a:accent3>
      <a:accent4>
        <a:srgbClr val="CCB374"/>
      </a:accent4>
      <a:accent5>
        <a:srgbClr val="C7A2E3"/>
      </a:accent5>
      <a:accent6>
        <a:srgbClr val="5DD3FF"/>
      </a:accent6>
      <a:hlink>
        <a:srgbClr val="E5D093"/>
      </a:hlink>
      <a:folHlink>
        <a:srgbClr val="CCB374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Theme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AAADCA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Theme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FFFF"/>
        </a:accent3>
        <a:accent4>
          <a:srgbClr val="000000"/>
        </a:accent4>
        <a:accent5>
          <a:srgbClr val="DCFAF9"/>
        </a:accent5>
        <a:accent6>
          <a:srgbClr val="E3E6C5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FFFFFF"/>
        </a:accent3>
        <a:accent4>
          <a:srgbClr val="000000"/>
        </a:accent4>
        <a:accent5>
          <a:srgbClr val="FFFFB8"/>
        </a:accent5>
        <a:accent6>
          <a:srgbClr val="8AE75C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Theme 7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16667</TotalTime>
  <Pages>3</Pages>
  <Words>3374</Words>
  <Application>Microsoft Office PowerPoint</Application>
  <PresentationFormat>On-screen Show (4:3)</PresentationFormat>
  <Paragraphs>959</Paragraphs>
  <Slides>62</Slides>
  <Notes>62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Wingdings</vt:lpstr>
      <vt:lpstr>Calibri</vt:lpstr>
      <vt:lpstr>Times New Roman</vt:lpstr>
      <vt:lpstr>Arial Narrow</vt:lpstr>
      <vt:lpstr>Courier New</vt:lpstr>
      <vt:lpstr>ttoTheme</vt:lpstr>
      <vt:lpstr>Introduction to SYS/BIOS</vt:lpstr>
      <vt:lpstr>Outline</vt:lpstr>
      <vt:lpstr>Outline</vt:lpstr>
      <vt:lpstr>Need for an Operating System</vt:lpstr>
      <vt:lpstr>SYS/BIOS Overview</vt:lpstr>
      <vt:lpstr>SYS/BIOS Modules &amp; Services</vt:lpstr>
      <vt:lpstr>SYS/BIOS Environment</vt:lpstr>
      <vt:lpstr>Definitions / Vocabulary</vt:lpstr>
      <vt:lpstr>RTOS vs GP/OS</vt:lpstr>
      <vt:lpstr>Outline</vt:lpstr>
      <vt:lpstr>SYS/BIOS Thread Types</vt:lpstr>
      <vt:lpstr>Hwi’s Signaling Swi/Task</vt:lpstr>
      <vt:lpstr>Swi’s and Tasks</vt:lpstr>
      <vt:lpstr>Outline</vt:lpstr>
      <vt:lpstr>Thread (Object) Creation in BIOS</vt:lpstr>
      <vt:lpstr>Outline</vt:lpstr>
      <vt:lpstr>System Timeline</vt:lpstr>
      <vt:lpstr>Outline</vt:lpstr>
      <vt:lpstr>Built-in Real-Time Analysis Tools</vt:lpstr>
      <vt:lpstr>Built-in Real-Time Analysis Tools</vt:lpstr>
      <vt:lpstr>Outline</vt:lpstr>
      <vt:lpstr>Building a NEW SYS/BIOS Project</vt:lpstr>
      <vt:lpstr>SYS/BIOS Project Settings</vt:lpstr>
      <vt:lpstr>Outline</vt:lpstr>
      <vt:lpstr>Static BIOS Configuration</vt:lpstr>
      <vt:lpstr>Static Config – .CFG Files</vt:lpstr>
      <vt:lpstr>.CFG Files (XDC script)</vt:lpstr>
      <vt:lpstr>Configuration Build Flow (CFG)</vt:lpstr>
      <vt:lpstr>Outline</vt:lpstr>
      <vt:lpstr>Platform (Memory Config)</vt:lpstr>
      <vt:lpstr>Outline</vt:lpstr>
      <vt:lpstr>For More Information (1)</vt:lpstr>
      <vt:lpstr>For More Information (2)</vt:lpstr>
      <vt:lpstr>Download Latest Tools</vt:lpstr>
      <vt:lpstr>Outline</vt:lpstr>
      <vt:lpstr>Hwi Scheduling</vt:lpstr>
      <vt:lpstr>Foreground / Background Scheduling</vt:lpstr>
      <vt:lpstr>CPU Interrupts from Peripheral (Ex: McASP)</vt:lpstr>
      <vt:lpstr>Configuring an Hwi – Statically via GUI</vt:lpstr>
      <vt:lpstr>Hardware Event IDs</vt:lpstr>
      <vt:lpstr>Example ISR (McASP)</vt:lpstr>
      <vt:lpstr>Enabling Preemption of Hwi</vt:lpstr>
      <vt:lpstr>SYS/BIOS Hwi APIs</vt:lpstr>
      <vt:lpstr>Outline</vt:lpstr>
      <vt:lpstr>Swi Scheduling</vt:lpstr>
      <vt:lpstr>Hardware and Software Interrupt System</vt:lpstr>
      <vt:lpstr>Scheduling Rules</vt:lpstr>
      <vt:lpstr>Scheduling Rules</vt:lpstr>
      <vt:lpstr>Configuring a Swi – Statically via GUI</vt:lpstr>
      <vt:lpstr>SYS/BIOS Swi APIs</vt:lpstr>
      <vt:lpstr>Outline</vt:lpstr>
      <vt:lpstr>Task Scheduling</vt:lpstr>
      <vt:lpstr>Task Code Topology – Pending </vt:lpstr>
      <vt:lpstr>Swi vs. Task</vt:lpstr>
      <vt:lpstr>Configuring a Task – Statically via the GUI</vt:lpstr>
      <vt:lpstr>Task Object Concepts...</vt:lpstr>
      <vt:lpstr>Outline</vt:lpstr>
      <vt:lpstr>Semaphore Pend</vt:lpstr>
      <vt:lpstr>Semaphore Post</vt:lpstr>
      <vt:lpstr>Configuring a Semaphore – Statically via GUI</vt:lpstr>
      <vt:lpstr>SYS/BIOS Semaphore/Task APIs</vt:lpstr>
      <vt:lpstr>Questions?  </vt:lpstr>
    </vt:vector>
  </TitlesOfParts>
  <Company>SC Sales &amp; Marketing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Integration Workshop</dc:title>
  <dc:creator>Scott Specker</dc:creator>
  <cp:lastModifiedBy>Dan Rinkes</cp:lastModifiedBy>
  <cp:revision>390</cp:revision>
  <cp:lastPrinted>1601-01-01T00:00:00Z</cp:lastPrinted>
  <dcterms:created xsi:type="dcterms:W3CDTF">2001-09-20T20:19:44Z</dcterms:created>
  <dcterms:modified xsi:type="dcterms:W3CDTF">2012-03-21T19:08:35Z</dcterms:modified>
</cp:coreProperties>
</file>