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sldIdLst>
    <p:sldId id="256" r:id="rId2"/>
    <p:sldId id="257" r:id="rId3"/>
    <p:sldId id="306" r:id="rId4"/>
    <p:sldId id="308" r:id="rId5"/>
    <p:sldId id="309" r:id="rId6"/>
    <p:sldId id="310" r:id="rId7"/>
    <p:sldId id="311" r:id="rId8"/>
    <p:sldId id="312" r:id="rId9"/>
    <p:sldId id="331" r:id="rId10"/>
    <p:sldId id="330" r:id="rId11"/>
    <p:sldId id="313" r:id="rId12"/>
    <p:sldId id="314" r:id="rId13"/>
    <p:sldId id="265" r:id="rId14"/>
    <p:sldId id="315" r:id="rId15"/>
    <p:sldId id="316" r:id="rId16"/>
    <p:sldId id="304" r:id="rId17"/>
    <p:sldId id="277" r:id="rId18"/>
    <p:sldId id="280" r:id="rId19"/>
    <p:sldId id="299" r:id="rId20"/>
    <p:sldId id="317" r:id="rId21"/>
    <p:sldId id="318" r:id="rId22"/>
    <p:sldId id="329" r:id="rId23"/>
    <p:sldId id="322" r:id="rId24"/>
    <p:sldId id="324" r:id="rId25"/>
    <p:sldId id="323" r:id="rId26"/>
    <p:sldId id="325" r:id="rId27"/>
    <p:sldId id="326" r:id="rId28"/>
    <p:sldId id="327" r:id="rId29"/>
    <p:sldId id="328" r:id="rId30"/>
  </p:sldIdLst>
  <p:sldSz cx="9144000" cy="6858000" type="screen4x3"/>
  <p:notesSz cx="7010400" cy="9296400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2070" y="-108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9F5455F-D720-470F-9BC1-EA566D1571B2}" type="datetimeFigureOut">
              <a:rPr lang="en-US"/>
              <a:pPr>
                <a:defRPr/>
              </a:pPr>
              <a:t>3/21/2012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7386310-0D91-4964-B30D-3B2CE46132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EB5AD9-3EED-44A1-B0BD-803427AD7BB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386310-0D91-4964-B30D-3B2CE461325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386310-0D91-4964-B30D-3B2CE461325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386310-0D91-4964-B30D-3B2CE461325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386310-0D91-4964-B30D-3B2CE461325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386310-0D91-4964-B30D-3B2CE461325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6711AA-EEF4-41DA-A36A-7A9EF71DBF2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386310-0D91-4964-B30D-3B2CE461325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386310-0D91-4964-B30D-3B2CE4613252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386310-0D91-4964-B30D-3B2CE4613252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28F837-016B-4B78-9489-D9E2BDC95F0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82CDE6-85D2-4437-8B83-F18B8569559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386310-0D91-4964-B30D-3B2CE461325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386310-0D91-4964-B30D-3B2CE461325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386310-0D91-4964-B30D-3B2CE461325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386310-0D91-4964-B30D-3B2CE461325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E05162-B481-494F-9F79-C4173626614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386310-0D91-4964-B30D-3B2CE4613252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386310-0D91-4964-B30D-3B2CE4613252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386310-0D91-4964-B30D-3B2CE4613252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386310-0D91-4964-B30D-3B2CE4613252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386310-0D91-4964-B30D-3B2CE461325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05DF91-4865-4D40-8925-C25F5A56D1E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386310-0D91-4964-B30D-3B2CE461325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386310-0D91-4964-B30D-3B2CE461325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2FF818-9C9F-47DB-A693-1F5221A8F10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386310-0D91-4964-B30D-3B2CE461325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</a:rPr>
              <a:t>NEW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38E7C9-BEDD-4B45-B359-C3CBA4FE9EFD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pic>
        <p:nvPicPr>
          <p:cNvPr id="11269" name="Picture 8" descr="ti_hz_1c_pos_rgb_jpg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7425393" y="6505352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+mn-lt"/>
                <a:cs typeface="+mn-cs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+mn-lt"/>
                <a:cs typeface="+mn-cs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package" Target="../embeddings/Microsoft_Office_Word_Document1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1371600"/>
            <a:ext cx="7924800" cy="1295400"/>
          </a:xfrm>
        </p:spPr>
        <p:txBody>
          <a:bodyPr/>
          <a:lstStyle/>
          <a:p>
            <a:pPr eaLnBrk="1" hangingPunct="1"/>
            <a:r>
              <a:rPr lang="en-US" smtClean="0"/>
              <a:t>KeyStone SoC Training</a:t>
            </a:r>
            <a:br>
              <a:rPr lang="en-US" smtClean="0"/>
            </a:br>
            <a:r>
              <a:rPr lang="en-US" smtClean="0"/>
              <a:t>SRIO Demo: Board-to-Board</a:t>
            </a:r>
          </a:p>
        </p:txBody>
      </p:sp>
      <p:sp>
        <p:nvSpPr>
          <p:cNvPr id="12291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4133850"/>
            <a:ext cx="6400800" cy="161607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 sz="2400" smtClean="0"/>
              <a:t>Multicore Application Team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Descriptors Queuing</a:t>
            </a:r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>
            <p:ph idx="1"/>
          </p:nvPr>
        </p:nvGraphicFramePr>
        <p:xfrm>
          <a:off x="838200" y="2133600"/>
          <a:ext cx="7162800" cy="3400425"/>
        </p:xfrm>
        <a:graphic>
          <a:graphicData uri="http://schemas.openxmlformats.org/presentationml/2006/ole">
            <p:oleObj spid="_x0000_s5122" name="Visio" r:id="rId5" imgW="5792343" imgH="2749296" progId="Visio.Drawing.11">
              <p:embed/>
            </p:oleObj>
          </a:graphicData>
        </a:graphic>
      </p:graphicFrame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333375" y="1185863"/>
            <a:ext cx="8201025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/>
              <a:t>The Queue Manager maintains a head pointer for each queue, which are initialized to be empty.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/>
              <a:t>We actually do not push indexes; We push descriptor addresses. The QM converts addresses to indexes.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13"/>
          <p:cNvSpPr txBox="1">
            <a:spLocks noChangeArrowheads="1"/>
          </p:cNvSpPr>
          <p:nvPr/>
        </p:nvSpPr>
        <p:spPr bwMode="auto">
          <a:xfrm>
            <a:off x="228600" y="6448425"/>
            <a:ext cx="87630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6" name="Object 7"/>
          <p:cNvGraphicFramePr>
            <a:graphicFrameLocks noChangeAspect="1"/>
          </p:cNvGraphicFramePr>
          <p:nvPr/>
        </p:nvGraphicFramePr>
        <p:xfrm>
          <a:off x="1066800" y="685800"/>
          <a:ext cx="3994150" cy="5867400"/>
        </p:xfrm>
        <a:graphic>
          <a:graphicData uri="http://schemas.openxmlformats.org/presentationml/2006/ole">
            <p:oleObj spid="_x0000_s6146" name="Visio" r:id="rId4" imgW="6252497" imgH="8453336" progId="">
              <p:embed/>
            </p:oleObj>
          </a:graphicData>
        </a:graphic>
      </p:graphicFrame>
      <p:sp>
        <p:nvSpPr>
          <p:cNvPr id="6151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563563"/>
          </a:xfrm>
        </p:spPr>
        <p:txBody>
          <a:bodyPr/>
          <a:lstStyle/>
          <a:p>
            <a:r>
              <a:rPr lang="en-US" smtClean="0"/>
              <a:t>Configuration/Initialization 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1200" y="1676400"/>
            <a:ext cx="2667000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defRPr/>
            </a:pPr>
            <a:endParaRPr lang="en-US" sz="1400" spc="300" dirty="0"/>
          </a:p>
          <a:p>
            <a:pPr marL="342900" indent="-342900">
              <a:defRPr/>
            </a:pPr>
            <a:r>
              <a:rPr lang="en-US" sz="1400" spc="300" dirty="0"/>
              <a:t>Configuration Steps:</a:t>
            </a:r>
          </a:p>
          <a:p>
            <a:pPr marL="342900" indent="-342900">
              <a:defRPr/>
            </a:pPr>
            <a:endParaRPr lang="en-US" sz="1400" spc="300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spc="300" dirty="0"/>
              <a:t>QMSS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spc="300" dirty="0"/>
              <a:t>Generic PKTDMA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spc="300" dirty="0"/>
              <a:t>QMSS PKTDMA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spc="300" dirty="0"/>
              <a:t>SRIO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spc="300" dirty="0"/>
              <a:t>SRIO PKTDMA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spc="300" dirty="0"/>
              <a:t>Sockets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pPr eaLnBrk="1" hangingPunct="1"/>
            <a:r>
              <a:rPr lang="en-US" smtClean="0"/>
              <a:t>QMSS Initialization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smtClean="0"/>
              <a:t>Qmss_init  (qmss_drv.c)</a:t>
            </a:r>
            <a:r>
              <a:rPr lang="en-US" sz="24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Number and location of the link 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Number of descriptors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APDSP firmware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Set global structure qmssLobj to be used later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smtClean="0"/>
              <a:t>Qmss_start (qmss_drv.c)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Load global structure into local memory of each core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smtClean="0"/>
              <a:t>Qmss_insertMemoryRegion (qmss_drv.c)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Base address of each region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Number of descriptors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Size of descriptors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Region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How the region is managed (either by the LLD or the application)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Region number (or not specified)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pPr eaLnBrk="1" hangingPunct="1"/>
            <a:r>
              <a:rPr lang="en-US" smtClean="0"/>
              <a:t>Global PKTDMA (CPPI) Initialization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z="2400" b="1" smtClean="0"/>
              <a:t>cppi_init  (cppi_drv.c) </a:t>
            </a:r>
            <a:r>
              <a:rPr lang="en-US" sz="2400" smtClean="0"/>
              <a:t>loads all instances of PKTDMA from the global structure cppiGblCfgParas, which is defined in the file cppi_device.c </a:t>
            </a:r>
          </a:p>
          <a:p>
            <a:pPr lvl="1" eaLnBrk="1" hangingPunct="1"/>
            <a:r>
              <a:rPr lang="en-US" sz="2000" smtClean="0"/>
              <a:t>SRIO</a:t>
            </a:r>
          </a:p>
          <a:p>
            <a:pPr lvl="1" eaLnBrk="1" hangingPunct="1"/>
            <a:r>
              <a:rPr lang="en-US" sz="2000" smtClean="0"/>
              <a:t>PA</a:t>
            </a:r>
          </a:p>
          <a:p>
            <a:pPr lvl="1" eaLnBrk="1" hangingPunct="1"/>
            <a:r>
              <a:rPr lang="en-US" sz="2000" smtClean="0"/>
              <a:t>QMSS</a:t>
            </a:r>
          </a:p>
          <a:p>
            <a:pPr lvl="1" eaLnBrk="1" hangingPunct="1"/>
            <a:r>
              <a:rPr lang="en-US" sz="2000" smtClean="0"/>
              <a:t>AIF (wireless applications only)</a:t>
            </a:r>
            <a:endParaRPr lang="en-US" sz="1600" smtClean="0"/>
          </a:p>
          <a:p>
            <a:pPr lvl="1" eaLnBrk="1" hangingPunct="1"/>
            <a:r>
              <a:rPr lang="en-US" sz="2000" smtClean="0"/>
              <a:t>FFTC (wireless applications only)</a:t>
            </a:r>
          </a:p>
          <a:p>
            <a:pPr lvl="1" eaLnBrk="1" hangingPunct="1"/>
            <a:r>
              <a:rPr lang="en-US" sz="2000" smtClean="0"/>
              <a:t>BCP (wireless applications only)</a:t>
            </a:r>
          </a:p>
          <a:p>
            <a:pPr eaLnBrk="1" hangingPunct="1"/>
            <a:r>
              <a:rPr lang="en-US" sz="2400" smtClean="0"/>
              <a:t>SRIO PKTDMA (CPPI) configuration after SRIO configuration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r>
              <a:rPr lang="en-US" smtClean="0"/>
              <a:t>SRIO Layers</a:t>
            </a:r>
          </a:p>
        </p:txBody>
      </p:sp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0" name="Object 1"/>
          <p:cNvGraphicFramePr>
            <a:graphicFrameLocks noChangeAspect="1"/>
          </p:cNvGraphicFramePr>
          <p:nvPr/>
        </p:nvGraphicFramePr>
        <p:xfrm>
          <a:off x="762000" y="1084263"/>
          <a:ext cx="7620000" cy="5562600"/>
        </p:xfrm>
        <a:graphic>
          <a:graphicData uri="http://schemas.openxmlformats.org/presentationml/2006/ole">
            <p:oleObj spid="_x0000_s7170" name="Visio" r:id="rId4" imgW="6095025" imgH="444796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r>
              <a:rPr lang="en-US" smtClean="0"/>
              <a:t>SRIO Physical Layer</a:t>
            </a: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19200"/>
            <a:ext cx="7969250" cy="514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pPr eaLnBrk="1" hangingPunct="1"/>
            <a:r>
              <a:rPr lang="en-US" smtClean="0"/>
              <a:t>SRIO Initialization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5059363"/>
          </a:xfrm>
          <a:noFill/>
          <a:ln>
            <a:noFill/>
          </a:ln>
        </p:spPr>
        <p:style>
          <a:lnRef idx="2">
            <a:schemeClr val="accent1"/>
          </a:lnRef>
          <a:fillRef idx="100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en-US" sz="2400" b="1" dirty="0" err="1" smtClean="0">
                <a:solidFill>
                  <a:srgbClr val="000000"/>
                </a:solidFill>
              </a:rPr>
              <a:t>enable_srio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Power</a:t>
            </a:r>
          </a:p>
          <a:p>
            <a:pPr lvl="1" eaLnBrk="1" hangingPunct="1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PLL/Clock</a:t>
            </a:r>
          </a:p>
          <a:p>
            <a:pPr eaLnBrk="1" hangingPunct="1">
              <a:defRPr/>
            </a:pPr>
            <a:r>
              <a:rPr lang="en-US" sz="2400" b="1" dirty="0" err="1" smtClean="0">
                <a:solidFill>
                  <a:srgbClr val="000000"/>
                </a:solidFill>
              </a:rPr>
              <a:t>srioDevice_init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Handle for the SRIO instance</a:t>
            </a:r>
          </a:p>
          <a:p>
            <a:pPr lvl="1" eaLnBrk="1" hangingPunct="1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SERDES</a:t>
            </a:r>
          </a:p>
          <a:p>
            <a:pPr lvl="1" eaLnBrk="1" hangingPunct="1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Port </a:t>
            </a:r>
          </a:p>
          <a:p>
            <a:pPr lvl="1" eaLnBrk="1" hangingPunct="1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Routing and queues</a:t>
            </a:r>
          </a:p>
          <a:p>
            <a:pPr lvl="1" eaLnBrk="1" hangingPunct="1">
              <a:defRPr/>
            </a:pPr>
            <a:endParaRPr lang="en-US" sz="2000" dirty="0" smtClean="0">
              <a:solidFill>
                <a:srgbClr val="000000"/>
              </a:solidFill>
            </a:endParaRPr>
          </a:p>
          <a:p>
            <a:pPr lvl="2" eaLnBrk="1" hangingPunct="1">
              <a:defRPr/>
            </a:pPr>
            <a:endParaRPr lang="en-US" sz="1200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endParaRPr lang="en-US" sz="16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pPr eaLnBrk="1" hangingPunct="1"/>
            <a:r>
              <a:rPr lang="en-US" smtClean="0"/>
              <a:t>SRIO PKTDMA (CPPI) Initialization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3124200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defRPr/>
            </a:pPr>
            <a:r>
              <a:rPr lang="en-US" sz="2800"/>
              <a:t>Configure SRIO PKTDMA</a:t>
            </a:r>
          </a:p>
          <a:p>
            <a:pPr eaLnBrk="1" hangingPunct="1">
              <a:defRPr/>
            </a:pPr>
            <a:r>
              <a:rPr lang="en-US" sz="2800"/>
              <a:t>Set the Rx routing table to the following default locations: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sz="2400"/>
              <a:t>Type 11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sz="2400"/>
              <a:t>Type 9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sz="2400"/>
              <a:t>Direct IO</a:t>
            </a:r>
            <a:endParaRPr lang="en-US" sz="1800"/>
          </a:p>
          <a:p>
            <a:pPr lvl="1" eaLnBrk="1" hangingPunct="1">
              <a:defRPr/>
            </a:pP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1295400"/>
          </a:xfrm>
        </p:spPr>
        <p:txBody>
          <a:bodyPr/>
          <a:lstStyle/>
          <a:p>
            <a:pPr eaLnBrk="1" hangingPunct="1"/>
            <a:r>
              <a:rPr lang="en-US" smtClean="0"/>
              <a:t>Application-specific Configuration </a:t>
            </a:r>
            <a:br>
              <a:rPr lang="en-US" smtClean="0"/>
            </a:br>
            <a:r>
              <a:rPr lang="en-US" sz="3200" smtClean="0"/>
              <a:t>“All Cores” Initialization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4294967295"/>
          </p:nvPr>
        </p:nvSpPr>
        <p:spPr>
          <a:xfrm>
            <a:off x="381000" y="1600200"/>
            <a:ext cx="8229600" cy="4800600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smtClean="0"/>
              <a:t>Create and initialize descriptors.</a:t>
            </a:r>
          </a:p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smtClean="0"/>
              <a:t>Allocate data buffers.</a:t>
            </a:r>
            <a:endParaRPr lang="en-US" sz="2400" smtClean="0"/>
          </a:p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smtClean="0"/>
              <a:t>Associate a receive queue with each core.</a:t>
            </a:r>
          </a:p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smtClean="0"/>
              <a:t>Define receive free queue.</a:t>
            </a:r>
          </a:p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smtClean="0"/>
              <a:t>Define receive flows.</a:t>
            </a:r>
          </a:p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smtClean="0"/>
              <a:t>Define and configure transmit queues.</a:t>
            </a:r>
          </a:p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smtClean="0"/>
              <a:t>Enable transmit and receive channels.</a:t>
            </a:r>
          </a:p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smtClean="0"/>
              <a:t>Connect SRIO interrupts.</a:t>
            </a: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305800" cy="762000"/>
          </a:xfrm>
        </p:spPr>
        <p:txBody>
          <a:bodyPr/>
          <a:lstStyle/>
          <a:p>
            <a:pPr eaLnBrk="1" hangingPunct="1"/>
            <a:r>
              <a:rPr lang="en-US" smtClean="0"/>
              <a:t>Open Sockets 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2971800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defRPr/>
            </a:pPr>
            <a:r>
              <a:rPr lang="en-US" b="1"/>
              <a:t>Srio_sockOpen()</a:t>
            </a:r>
            <a:r>
              <a:rPr lang="en-US"/>
              <a:t> opens a socket</a:t>
            </a:r>
            <a:endParaRPr lang="en-US" sz="2000"/>
          </a:p>
          <a:p>
            <a:pPr eaLnBrk="1" hangingPunct="1">
              <a:defRPr/>
            </a:pPr>
            <a:r>
              <a:rPr lang="en-US" b="1"/>
              <a:t>Srio_sockBind()</a:t>
            </a:r>
            <a:r>
              <a:rPr lang="en-US"/>
              <a:t> binds the opened socket to routing</a:t>
            </a:r>
          </a:p>
          <a:p>
            <a:pPr lvl="1" eaLnBrk="1" hangingPunct="1">
              <a:defRPr/>
            </a:pPr>
            <a:r>
              <a:rPr lang="en-US"/>
              <a:t>Segmentation mapping</a:t>
            </a:r>
          </a:p>
          <a:p>
            <a:pPr eaLnBrk="1" hangingPunct="1">
              <a:defRPr/>
            </a:pPr>
            <a:endParaRPr lang="en-US" sz="2000"/>
          </a:p>
          <a:p>
            <a:pPr lvl="1" eaLnBrk="1" hangingPunct="1">
              <a:defRPr/>
            </a:pP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685800"/>
          </a:xfrm>
        </p:spPr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Model</a:t>
            </a:r>
          </a:p>
          <a:p>
            <a:pPr eaLnBrk="1" hangingPunct="1"/>
            <a:r>
              <a:rPr lang="en-US" sz="3600" smtClean="0"/>
              <a:t>Protocol</a:t>
            </a:r>
          </a:p>
          <a:p>
            <a:pPr eaLnBrk="1" hangingPunct="1"/>
            <a:r>
              <a:rPr lang="en-US" sz="3600" smtClean="0"/>
              <a:t>Configuration</a:t>
            </a:r>
          </a:p>
          <a:p>
            <a:pPr eaLnBrk="1" hangingPunct="1"/>
            <a:r>
              <a:rPr lang="en-US" sz="3600" smtClean="0"/>
              <a:t>Application Algorithm</a:t>
            </a:r>
          </a:p>
          <a:p>
            <a:pPr eaLnBrk="1" hangingPunct="1"/>
            <a:r>
              <a:rPr lang="en-US" sz="3600" smtClean="0"/>
              <a:t>Build and Run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en-US" sz="3600" smtClean="0"/>
              <a:t>Model</a:t>
            </a:r>
          </a:p>
          <a:p>
            <a:pPr eaLnBrk="1" hangingPunct="1"/>
            <a:r>
              <a:rPr lang="en-US" sz="3600" smtClean="0"/>
              <a:t>Protocol</a:t>
            </a:r>
          </a:p>
          <a:p>
            <a:pPr eaLnBrk="1" hangingPunct="1"/>
            <a:r>
              <a:rPr lang="en-US" sz="3600" smtClean="0"/>
              <a:t>Configuration</a:t>
            </a:r>
          </a:p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Application Algorithm</a:t>
            </a:r>
          </a:p>
          <a:p>
            <a:pPr eaLnBrk="1" hangingPunct="1"/>
            <a:r>
              <a:rPr lang="en-US" sz="3600" smtClean="0"/>
              <a:t>Build and Run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 idx="4294967295"/>
          </p:nvPr>
        </p:nvSpPr>
        <p:spPr>
          <a:xfrm>
            <a:off x="228600" y="76200"/>
            <a:ext cx="8686800" cy="762000"/>
          </a:xfrm>
        </p:spPr>
        <p:txBody>
          <a:bodyPr/>
          <a:lstStyle/>
          <a:p>
            <a:r>
              <a:rPr lang="en-US" sz="4000" smtClean="0"/>
              <a:t>Producer (Master) Application Algorithm</a:t>
            </a:r>
          </a:p>
        </p:txBody>
      </p:sp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4" name="Object 1"/>
          <p:cNvGraphicFramePr>
            <a:graphicFrameLocks noChangeAspect="1"/>
          </p:cNvGraphicFramePr>
          <p:nvPr/>
        </p:nvGraphicFramePr>
        <p:xfrm>
          <a:off x="2209800" y="838200"/>
          <a:ext cx="4591050" cy="5610225"/>
        </p:xfrm>
        <a:graphic>
          <a:graphicData uri="http://schemas.openxmlformats.org/presentationml/2006/ole">
            <p:oleObj spid="_x0000_s8194" name="Visio" r:id="rId4" imgW="5711961" imgH="6992296" progId="">
              <p:embed/>
            </p:oleObj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467600" y="5943600"/>
            <a:ext cx="1335088" cy="461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Producer = Master</a:t>
            </a:r>
          </a:p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Consumer = Slave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>
            <a:spLocks noGrp="1"/>
          </p:cNvSpPr>
          <p:nvPr>
            <p:ph type="title" idx="4294967295"/>
          </p:nvPr>
        </p:nvSpPr>
        <p:spPr>
          <a:xfrm>
            <a:off x="304800" y="76200"/>
            <a:ext cx="8686800" cy="609600"/>
          </a:xfrm>
        </p:spPr>
        <p:txBody>
          <a:bodyPr/>
          <a:lstStyle/>
          <a:p>
            <a:r>
              <a:rPr lang="en-US" sz="4000" smtClean="0"/>
              <a:t>Consumer (Slave) Application Algorithm</a:t>
            </a:r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1524000" y="1066800"/>
          <a:ext cx="5781675" cy="5314950"/>
        </p:xfrm>
        <a:graphic>
          <a:graphicData uri="http://schemas.openxmlformats.org/presentationml/2006/ole">
            <p:oleObj spid="_x0000_s9218" name="Visio" r:id="rId4" imgW="7339512" imgH="6709923" progId="">
              <p:embed/>
            </p:oleObj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467600" y="5943600"/>
            <a:ext cx="1335088" cy="461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Producer = Master</a:t>
            </a:r>
          </a:p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Consumer = Slave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305800" cy="609600"/>
          </a:xfrm>
        </p:spPr>
        <p:txBody>
          <a:bodyPr/>
          <a:lstStyle/>
          <a:p>
            <a:pPr eaLnBrk="1" hangingPunct="1"/>
            <a:r>
              <a:rPr lang="en-US" smtClean="0"/>
              <a:t>Code Change: Producer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2971800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generateApplicationData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fftInputBuffer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[0], &amp;parameter1)  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size = 1 &lt;&lt; parameter1    ;</a:t>
            </a:r>
          </a:p>
          <a:p>
            <a:pPr eaLnBrk="1" hangingPunct="1">
              <a:defRPr/>
            </a:pPr>
            <a:endParaRPr lang="en-US" sz="2000" dirty="0"/>
          </a:p>
          <a:p>
            <a:pPr lvl="1" eaLnBrk="1" hangingPunct="1">
              <a:defRPr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pPr eaLnBrk="1" hangingPunct="1"/>
            <a:r>
              <a:rPr lang="en-US" smtClean="0"/>
              <a:t>Code Change: Consumer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3124200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else if 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messageValue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== TOKEN)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applicationCode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ptr_rxDataPayload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parameter1, 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coreNum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en-US" sz="3600" smtClean="0"/>
              <a:t>Model</a:t>
            </a:r>
          </a:p>
          <a:p>
            <a:pPr eaLnBrk="1" hangingPunct="1"/>
            <a:r>
              <a:rPr lang="en-US" sz="3600" smtClean="0"/>
              <a:t>Protocol</a:t>
            </a:r>
          </a:p>
          <a:p>
            <a:pPr eaLnBrk="1" hangingPunct="1"/>
            <a:r>
              <a:rPr lang="en-US" sz="3600" smtClean="0"/>
              <a:t>Configuration</a:t>
            </a:r>
          </a:p>
          <a:p>
            <a:pPr eaLnBrk="1" hangingPunct="1"/>
            <a:r>
              <a:rPr lang="en-US" sz="3600" smtClean="0"/>
              <a:t>Application Algorithm</a:t>
            </a:r>
          </a:p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Build and Run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>
          <a:xfrm>
            <a:off x="381000" y="76200"/>
            <a:ext cx="8305800" cy="685800"/>
          </a:xfrm>
        </p:spPr>
        <p:txBody>
          <a:bodyPr/>
          <a:lstStyle/>
          <a:p>
            <a:r>
              <a:rPr lang="en-US" smtClean="0"/>
              <a:t>Breakout Connector Board</a:t>
            </a: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8676" name="Picture 2" descr="IMG_475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787400"/>
            <a:ext cx="7362825" cy="553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mtClean="0"/>
              <a:t>C6678L w/ Mezzanine Emulator</a:t>
            </a: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9700" name="Picture 2" descr="IMG_474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143000"/>
            <a:ext cx="7010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Build and Run Process</a:t>
            </a:r>
          </a:p>
        </p:txBody>
      </p:sp>
      <p:sp>
        <p:nvSpPr>
          <p:cNvPr id="30723" name="Content Placeholder 3"/>
          <p:cNvSpPr>
            <a:spLocks noGrp="1"/>
          </p:cNvSpPr>
          <p:nvPr>
            <p:ph idx="4294967295"/>
          </p:nvPr>
        </p:nvSpPr>
        <p:spPr>
          <a:xfrm>
            <a:off x="228600" y="1371600"/>
            <a:ext cx="8610600" cy="4525963"/>
          </a:xfrm>
        </p:spPr>
        <p:txBody>
          <a:bodyPr/>
          <a:lstStyle/>
          <a:p>
            <a:pPr marL="609600" indent="-609600">
              <a:buFont typeface="Arial" charset="0"/>
              <a:buAutoNum type="arabicPeriod"/>
            </a:pPr>
            <a:r>
              <a:rPr lang="en-US" smtClean="0"/>
              <a:t>Unzip the two projects (producer and consumer).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smtClean="0"/>
              <a:t>Update the include path (compiler) and the files search path (linker).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smtClean="0"/>
              <a:t>Build both projects.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smtClean="0"/>
              <a:t>Connect DSP 0 and load producer to all cores.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smtClean="0"/>
              <a:t>Connect DSP 1 and load consumer to all cores.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smtClean="0"/>
              <a:t>Run DSP 0 and DSP 1.</a:t>
            </a:r>
          </a:p>
        </p:txBody>
      </p:sp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r>
              <a:rPr lang="en-US" smtClean="0"/>
              <a:t>Expected Results</a:t>
            </a: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685800" y="1346200"/>
          <a:ext cx="7781925" cy="5207000"/>
        </p:xfrm>
        <a:graphic>
          <a:graphicData uri="http://schemas.openxmlformats.org/presentationml/2006/ole">
            <p:oleObj spid="_x0000_s10242" name="Document" r:id="rId4" imgW="6078101" imgH="4067256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685800"/>
          </a:xfrm>
        </p:spPr>
        <p:txBody>
          <a:bodyPr/>
          <a:lstStyle/>
          <a:p>
            <a:r>
              <a:rPr lang="en-US" smtClean="0"/>
              <a:t>The Model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304800" y="1066800"/>
          <a:ext cx="5521325" cy="4972050"/>
        </p:xfrm>
        <a:graphic>
          <a:graphicData uri="http://schemas.openxmlformats.org/presentationml/2006/ole">
            <p:oleObj spid="_x0000_s1026" name="Visio" r:id="rId4" imgW="5520977" imgH="4972455" progId="">
              <p:embed/>
            </p:oleObj>
          </a:graphicData>
        </a:graphic>
      </p:graphicFrame>
      <p:sp>
        <p:nvSpPr>
          <p:cNvPr id="1028" name="Content Placeholder 2"/>
          <p:cNvSpPr>
            <a:spLocks/>
          </p:cNvSpPr>
          <p:nvPr/>
        </p:nvSpPr>
        <p:spPr bwMode="auto">
          <a:xfrm>
            <a:off x="6019800" y="1295400"/>
            <a:ext cx="2971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pitchFamily="34" charset="0"/>
              </a:rPr>
              <a:t>Requirements: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Efficiency – Not fairness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Minimize master logic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Master is not aware of structure of internal cores</a:t>
            </a:r>
          </a:p>
        </p:txBody>
      </p:sp>
      <p:sp>
        <p:nvSpPr>
          <p:cNvPr id="11271" name="Text Box 8"/>
          <p:cNvSpPr txBox="1">
            <a:spLocks noChangeArrowheads="1"/>
          </p:cNvSpPr>
          <p:nvPr/>
        </p:nvSpPr>
        <p:spPr bwMode="auto">
          <a:xfrm>
            <a:off x="4456113" y="5938838"/>
            <a:ext cx="1335087" cy="4619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Producer = Master</a:t>
            </a:r>
          </a:p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Consumer = Slave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en-US" sz="3600" smtClean="0"/>
              <a:t>Model</a:t>
            </a:r>
          </a:p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Protocol</a:t>
            </a:r>
          </a:p>
          <a:p>
            <a:pPr eaLnBrk="1" hangingPunct="1"/>
            <a:r>
              <a:rPr lang="en-US" sz="3600" smtClean="0"/>
              <a:t>Configuration</a:t>
            </a:r>
          </a:p>
          <a:p>
            <a:pPr eaLnBrk="1" hangingPunct="1"/>
            <a:r>
              <a:rPr lang="en-US" sz="3600" smtClean="0"/>
              <a:t>Application Algorithm</a:t>
            </a:r>
          </a:p>
          <a:p>
            <a:pPr eaLnBrk="1" hangingPunct="1"/>
            <a:r>
              <a:rPr lang="en-US" sz="3600" smtClean="0"/>
              <a:t>Build and Run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376238"/>
          </a:xfrm>
        </p:spPr>
        <p:txBody>
          <a:bodyPr/>
          <a:lstStyle/>
          <a:p>
            <a:r>
              <a:rPr lang="en-US" smtClean="0"/>
              <a:t>Producer (Master) Protocol</a:t>
            </a:r>
          </a:p>
        </p:txBody>
      </p:sp>
      <p:sp>
        <p:nvSpPr>
          <p:cNvPr id="20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0" name="Object 1"/>
          <p:cNvGraphicFramePr>
            <a:graphicFrameLocks noChangeAspect="1"/>
          </p:cNvGraphicFramePr>
          <p:nvPr/>
        </p:nvGraphicFramePr>
        <p:xfrm>
          <a:off x="1952625" y="1057275"/>
          <a:ext cx="5438775" cy="5343525"/>
        </p:xfrm>
        <a:graphic>
          <a:graphicData uri="http://schemas.openxmlformats.org/presentationml/2006/ole">
            <p:oleObj spid="_x0000_s2050" name="Visio" r:id="rId4" imgW="5614443" imgH="6071681" progId="">
              <p:embed/>
            </p:oleObj>
          </a:graphicData>
        </a:graphic>
      </p:graphicFrame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467600" y="5943600"/>
            <a:ext cx="1335088" cy="461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Producer = Master</a:t>
            </a:r>
          </a:p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Consumer = Slave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376238"/>
          </a:xfrm>
        </p:spPr>
        <p:txBody>
          <a:bodyPr/>
          <a:lstStyle/>
          <a:p>
            <a:r>
              <a:rPr lang="en-US" smtClean="0"/>
              <a:t>Consumer (Slave) Protocol</a:t>
            </a:r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1524000" y="1066800"/>
          <a:ext cx="5781675" cy="5314950"/>
        </p:xfrm>
        <a:graphic>
          <a:graphicData uri="http://schemas.openxmlformats.org/presentationml/2006/ole">
            <p:oleObj spid="_x0000_s3074" name="Visio" r:id="rId4" imgW="7339512" imgH="6709923" progId="">
              <p:embed/>
            </p:oleObj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467600" y="5943600"/>
            <a:ext cx="1335088" cy="461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Producer = Master</a:t>
            </a:r>
          </a:p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Consumer = Slave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en-US" sz="3600" smtClean="0"/>
              <a:t>Model</a:t>
            </a:r>
          </a:p>
          <a:p>
            <a:pPr eaLnBrk="1" hangingPunct="1"/>
            <a:r>
              <a:rPr lang="en-US" sz="3600" smtClean="0"/>
              <a:t>Protocol</a:t>
            </a:r>
          </a:p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Configuration</a:t>
            </a:r>
          </a:p>
          <a:p>
            <a:pPr eaLnBrk="1" hangingPunct="1"/>
            <a:r>
              <a:rPr lang="en-US" sz="3600" smtClean="0"/>
              <a:t>Application Algorithm</a:t>
            </a:r>
          </a:p>
          <a:p>
            <a:pPr eaLnBrk="1" hangingPunct="1"/>
            <a:r>
              <a:rPr lang="en-US" sz="3600" smtClean="0"/>
              <a:t>Build and Run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376238"/>
          </a:xfrm>
        </p:spPr>
        <p:txBody>
          <a:bodyPr/>
          <a:lstStyle/>
          <a:p>
            <a:r>
              <a:rPr lang="en-US" smtClean="0"/>
              <a:t>Hardware Components</a:t>
            </a:r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1219200" y="990600"/>
          <a:ext cx="6959600" cy="5129213"/>
        </p:xfrm>
        <a:graphic>
          <a:graphicData uri="http://schemas.openxmlformats.org/presentationml/2006/ole">
            <p:oleObj spid="_x0000_s4098" name="Visio" r:id="rId4" imgW="7077483" imgH="520294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9"/>
          <p:cNvSpPr>
            <a:spLocks noChangeArrowheads="1"/>
          </p:cNvSpPr>
          <p:nvPr/>
        </p:nvSpPr>
        <p:spPr bwMode="auto">
          <a:xfrm>
            <a:off x="1050925" y="1114425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Packet DMA Topology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3581400" y="1524000"/>
            <a:ext cx="17526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3962400" y="3581400"/>
            <a:ext cx="990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143000" y="4191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6629400" y="20574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92" name="Text Box 17"/>
          <p:cNvSpPr txBox="1">
            <a:spLocks noChangeArrowheads="1"/>
          </p:cNvSpPr>
          <p:nvPr/>
        </p:nvSpPr>
        <p:spPr bwMode="auto">
          <a:xfrm>
            <a:off x="1384300" y="1836738"/>
            <a:ext cx="92551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auto">
          <a:xfrm>
            <a:off x="6629400" y="44196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94" name="Rectangle 9"/>
          <p:cNvSpPr>
            <a:spLocks noChangeArrowheads="1"/>
          </p:cNvSpPr>
          <p:nvPr/>
        </p:nvSpPr>
        <p:spPr bwMode="auto">
          <a:xfrm>
            <a:off x="533400" y="1524000"/>
            <a:ext cx="15240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95" name="Rectangle 10"/>
          <p:cNvSpPr>
            <a:spLocks noChangeArrowheads="1"/>
          </p:cNvSpPr>
          <p:nvPr/>
        </p:nvSpPr>
        <p:spPr bwMode="auto">
          <a:xfrm>
            <a:off x="6400800" y="37338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96" name="Rectangle 11"/>
          <p:cNvSpPr>
            <a:spLocks noChangeArrowheads="1"/>
          </p:cNvSpPr>
          <p:nvPr/>
        </p:nvSpPr>
        <p:spPr bwMode="auto">
          <a:xfrm>
            <a:off x="6400800" y="13716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97" name="Rectangle 12"/>
          <p:cNvSpPr>
            <a:spLocks noChangeArrowheads="1"/>
          </p:cNvSpPr>
          <p:nvPr/>
        </p:nvSpPr>
        <p:spPr bwMode="auto">
          <a:xfrm>
            <a:off x="838200" y="35052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98" name="Text Box 13"/>
          <p:cNvSpPr txBox="1">
            <a:spLocks noChangeArrowheads="1"/>
          </p:cNvSpPr>
          <p:nvPr/>
        </p:nvSpPr>
        <p:spPr bwMode="auto">
          <a:xfrm>
            <a:off x="1143000" y="42672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6399" name="Text Box 14"/>
          <p:cNvSpPr txBox="1">
            <a:spLocks noChangeArrowheads="1"/>
          </p:cNvSpPr>
          <p:nvPr/>
        </p:nvSpPr>
        <p:spPr bwMode="auto">
          <a:xfrm>
            <a:off x="4006850" y="3800475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/>
            <a:r>
              <a:rPr lang="en-US" sz="1400"/>
              <a:t>PKTDMA</a:t>
            </a:r>
          </a:p>
        </p:txBody>
      </p:sp>
      <p:sp>
        <p:nvSpPr>
          <p:cNvPr id="16400" name="Text Box 15"/>
          <p:cNvSpPr txBox="1">
            <a:spLocks noChangeArrowheads="1"/>
          </p:cNvSpPr>
          <p:nvPr/>
        </p:nvSpPr>
        <p:spPr bwMode="auto">
          <a:xfrm>
            <a:off x="6705600" y="21336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6401" name="Text Box 16"/>
          <p:cNvSpPr txBox="1">
            <a:spLocks noChangeArrowheads="1"/>
          </p:cNvSpPr>
          <p:nvPr/>
        </p:nvSpPr>
        <p:spPr bwMode="auto">
          <a:xfrm>
            <a:off x="6705600" y="44958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6402" name="Text Box 17"/>
          <p:cNvSpPr txBox="1">
            <a:spLocks noChangeArrowheads="1"/>
          </p:cNvSpPr>
          <p:nvPr/>
        </p:nvSpPr>
        <p:spPr bwMode="auto">
          <a:xfrm>
            <a:off x="838200" y="2286000"/>
            <a:ext cx="92551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6403" name="Text Box 18"/>
          <p:cNvSpPr txBox="1">
            <a:spLocks noChangeArrowheads="1"/>
          </p:cNvSpPr>
          <p:nvPr/>
        </p:nvSpPr>
        <p:spPr bwMode="auto">
          <a:xfrm>
            <a:off x="3733800" y="1600200"/>
            <a:ext cx="146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Queue Manager</a:t>
            </a:r>
          </a:p>
        </p:txBody>
      </p:sp>
      <p:sp>
        <p:nvSpPr>
          <p:cNvPr id="16404" name="Text Box 19"/>
          <p:cNvSpPr txBox="1">
            <a:spLocks noChangeArrowheads="1"/>
          </p:cNvSpPr>
          <p:nvPr/>
        </p:nvSpPr>
        <p:spPr bwMode="auto">
          <a:xfrm>
            <a:off x="6467475" y="1447800"/>
            <a:ext cx="619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SRIO</a:t>
            </a:r>
          </a:p>
        </p:txBody>
      </p:sp>
      <p:sp>
        <p:nvSpPr>
          <p:cNvPr id="16405" name="Text Box 20"/>
          <p:cNvSpPr txBox="1">
            <a:spLocks noChangeArrowheads="1"/>
          </p:cNvSpPr>
          <p:nvPr/>
        </p:nvSpPr>
        <p:spPr bwMode="auto">
          <a:xfrm>
            <a:off x="6400800" y="3749675"/>
            <a:ext cx="11890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Network </a:t>
            </a:r>
          </a:p>
          <a:p>
            <a:r>
              <a:rPr lang="en-US" sz="1400"/>
              <a:t>Coprocessor</a:t>
            </a:r>
          </a:p>
        </p:txBody>
      </p:sp>
      <p:sp>
        <p:nvSpPr>
          <p:cNvPr id="16406" name="Text Box 21"/>
          <p:cNvSpPr txBox="1">
            <a:spLocks noChangeArrowheads="1"/>
          </p:cNvSpPr>
          <p:nvPr/>
        </p:nvSpPr>
        <p:spPr bwMode="auto">
          <a:xfrm>
            <a:off x="506413" y="1570038"/>
            <a:ext cx="930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FFTC (A)</a:t>
            </a:r>
          </a:p>
        </p:txBody>
      </p:sp>
      <p:sp>
        <p:nvSpPr>
          <p:cNvPr id="16407" name="Text Box 22"/>
          <p:cNvSpPr txBox="1">
            <a:spLocks noChangeArrowheads="1"/>
          </p:cNvSpPr>
          <p:nvPr/>
        </p:nvSpPr>
        <p:spPr bwMode="auto">
          <a:xfrm>
            <a:off x="838200" y="3581400"/>
            <a:ext cx="460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AIF</a:t>
            </a:r>
          </a:p>
        </p:txBody>
      </p:sp>
      <p:sp>
        <p:nvSpPr>
          <p:cNvPr id="16408" name="Rectangle 23"/>
          <p:cNvSpPr>
            <a:spLocks noChangeArrowheads="1"/>
          </p:cNvSpPr>
          <p:nvPr/>
        </p:nvSpPr>
        <p:spPr bwMode="auto">
          <a:xfrm>
            <a:off x="3962400" y="1905000"/>
            <a:ext cx="990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409" name="Line 24"/>
          <p:cNvSpPr>
            <a:spLocks noChangeShapeType="1"/>
          </p:cNvSpPr>
          <p:nvPr/>
        </p:nvSpPr>
        <p:spPr bwMode="auto">
          <a:xfrm>
            <a:off x="3962400" y="2057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0" name="Line 25"/>
          <p:cNvSpPr>
            <a:spLocks noChangeShapeType="1"/>
          </p:cNvSpPr>
          <p:nvPr/>
        </p:nvSpPr>
        <p:spPr bwMode="auto">
          <a:xfrm>
            <a:off x="3962400" y="2209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1" name="Line 26"/>
          <p:cNvSpPr>
            <a:spLocks noChangeShapeType="1"/>
          </p:cNvSpPr>
          <p:nvPr/>
        </p:nvSpPr>
        <p:spPr bwMode="auto">
          <a:xfrm>
            <a:off x="3962400" y="2362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2" name="Line 27"/>
          <p:cNvSpPr>
            <a:spLocks noChangeShapeType="1"/>
          </p:cNvSpPr>
          <p:nvPr/>
        </p:nvSpPr>
        <p:spPr bwMode="auto">
          <a:xfrm>
            <a:off x="3962400" y="2514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3" name="Line 28"/>
          <p:cNvSpPr>
            <a:spLocks noChangeShapeType="1"/>
          </p:cNvSpPr>
          <p:nvPr/>
        </p:nvSpPr>
        <p:spPr bwMode="auto">
          <a:xfrm>
            <a:off x="3962400" y="2667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4" name="Line 29"/>
          <p:cNvSpPr>
            <a:spLocks noChangeShapeType="1"/>
          </p:cNvSpPr>
          <p:nvPr/>
        </p:nvSpPr>
        <p:spPr bwMode="auto">
          <a:xfrm>
            <a:off x="3962400" y="2819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5" name="Line 30"/>
          <p:cNvSpPr>
            <a:spLocks noChangeShapeType="1"/>
          </p:cNvSpPr>
          <p:nvPr/>
        </p:nvSpPr>
        <p:spPr bwMode="auto">
          <a:xfrm>
            <a:off x="3962400" y="3200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6" name="Text Box 31"/>
          <p:cNvSpPr txBox="1">
            <a:spLocks noChangeArrowheads="1"/>
          </p:cNvSpPr>
          <p:nvPr/>
        </p:nvSpPr>
        <p:spPr bwMode="auto">
          <a:xfrm>
            <a:off x="4038600" y="3178175"/>
            <a:ext cx="4127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8192</a:t>
            </a:r>
          </a:p>
        </p:txBody>
      </p:sp>
      <p:sp>
        <p:nvSpPr>
          <p:cNvPr id="16417" name="Text Box 32"/>
          <p:cNvSpPr txBox="1">
            <a:spLocks noChangeArrowheads="1"/>
          </p:cNvSpPr>
          <p:nvPr/>
        </p:nvSpPr>
        <p:spPr bwMode="auto">
          <a:xfrm>
            <a:off x="4038600" y="26670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5</a:t>
            </a:r>
          </a:p>
        </p:txBody>
      </p:sp>
      <p:sp>
        <p:nvSpPr>
          <p:cNvPr id="16418" name="Text Box 33"/>
          <p:cNvSpPr txBox="1">
            <a:spLocks noChangeArrowheads="1"/>
          </p:cNvSpPr>
          <p:nvPr/>
        </p:nvSpPr>
        <p:spPr bwMode="auto">
          <a:xfrm>
            <a:off x="4038600" y="25146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4</a:t>
            </a:r>
          </a:p>
        </p:txBody>
      </p:sp>
      <p:sp>
        <p:nvSpPr>
          <p:cNvPr id="16419" name="Text Box 34"/>
          <p:cNvSpPr txBox="1">
            <a:spLocks noChangeArrowheads="1"/>
          </p:cNvSpPr>
          <p:nvPr/>
        </p:nvSpPr>
        <p:spPr bwMode="auto">
          <a:xfrm>
            <a:off x="4038600" y="23622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3</a:t>
            </a:r>
          </a:p>
        </p:txBody>
      </p:sp>
      <p:sp>
        <p:nvSpPr>
          <p:cNvPr id="16420" name="Text Box 35"/>
          <p:cNvSpPr txBox="1">
            <a:spLocks noChangeArrowheads="1"/>
          </p:cNvSpPr>
          <p:nvPr/>
        </p:nvSpPr>
        <p:spPr bwMode="auto">
          <a:xfrm>
            <a:off x="4038600" y="22098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2</a:t>
            </a:r>
          </a:p>
        </p:txBody>
      </p:sp>
      <p:sp>
        <p:nvSpPr>
          <p:cNvPr id="16421" name="Text Box 36"/>
          <p:cNvSpPr txBox="1">
            <a:spLocks noChangeArrowheads="1"/>
          </p:cNvSpPr>
          <p:nvPr/>
        </p:nvSpPr>
        <p:spPr bwMode="auto">
          <a:xfrm>
            <a:off x="4038600" y="20574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1</a:t>
            </a:r>
          </a:p>
        </p:txBody>
      </p:sp>
      <p:sp>
        <p:nvSpPr>
          <p:cNvPr id="16422" name="Text Box 37"/>
          <p:cNvSpPr txBox="1">
            <a:spLocks noChangeArrowheads="1"/>
          </p:cNvSpPr>
          <p:nvPr/>
        </p:nvSpPr>
        <p:spPr bwMode="auto">
          <a:xfrm>
            <a:off x="4038600" y="19050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0</a:t>
            </a:r>
          </a:p>
        </p:txBody>
      </p:sp>
      <p:sp>
        <p:nvSpPr>
          <p:cNvPr id="16423" name="Text Box 38"/>
          <p:cNvSpPr txBox="1">
            <a:spLocks noChangeArrowheads="1"/>
          </p:cNvSpPr>
          <p:nvPr/>
        </p:nvSpPr>
        <p:spPr bwMode="auto">
          <a:xfrm>
            <a:off x="4038600" y="268128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6424" name="Text Box 39"/>
          <p:cNvSpPr txBox="1">
            <a:spLocks noChangeArrowheads="1"/>
          </p:cNvSpPr>
          <p:nvPr/>
        </p:nvSpPr>
        <p:spPr bwMode="auto">
          <a:xfrm>
            <a:off x="4038600" y="28194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6425" name="Text Box 40"/>
          <p:cNvSpPr txBox="1">
            <a:spLocks noChangeArrowheads="1"/>
          </p:cNvSpPr>
          <p:nvPr/>
        </p:nvSpPr>
        <p:spPr bwMode="auto">
          <a:xfrm>
            <a:off x="4038600" y="27432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6426" name="Text Box 41"/>
          <p:cNvSpPr txBox="1">
            <a:spLocks noChangeArrowheads="1"/>
          </p:cNvSpPr>
          <p:nvPr/>
        </p:nvSpPr>
        <p:spPr bwMode="auto">
          <a:xfrm>
            <a:off x="3276600" y="1219200"/>
            <a:ext cx="2413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Queue Manager Subsystem</a:t>
            </a:r>
          </a:p>
        </p:txBody>
      </p:sp>
      <p:sp>
        <p:nvSpPr>
          <p:cNvPr id="16427" name="Line 43"/>
          <p:cNvSpPr>
            <a:spLocks noChangeShapeType="1"/>
          </p:cNvSpPr>
          <p:nvPr/>
        </p:nvSpPr>
        <p:spPr bwMode="auto">
          <a:xfrm>
            <a:off x="1752600" y="2438400"/>
            <a:ext cx="1828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8" name="Line 44"/>
          <p:cNvSpPr>
            <a:spLocks noChangeShapeType="1"/>
          </p:cNvSpPr>
          <p:nvPr/>
        </p:nvSpPr>
        <p:spPr bwMode="auto">
          <a:xfrm>
            <a:off x="5334000" y="41148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29" name="Line 45"/>
          <p:cNvSpPr>
            <a:spLocks noChangeShapeType="1"/>
          </p:cNvSpPr>
          <p:nvPr/>
        </p:nvSpPr>
        <p:spPr bwMode="auto">
          <a:xfrm flipV="1">
            <a:off x="2133600" y="4038600"/>
            <a:ext cx="1447800" cy="382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0" name="Line 46"/>
          <p:cNvSpPr>
            <a:spLocks noChangeShapeType="1"/>
          </p:cNvSpPr>
          <p:nvPr/>
        </p:nvSpPr>
        <p:spPr bwMode="auto">
          <a:xfrm flipV="1">
            <a:off x="5334000" y="22860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31" name="TextBox 45"/>
          <p:cNvSpPr txBox="1">
            <a:spLocks noChangeArrowheads="1"/>
          </p:cNvSpPr>
          <p:nvPr/>
        </p:nvSpPr>
        <p:spPr bwMode="auto">
          <a:xfrm>
            <a:off x="327025" y="5334000"/>
            <a:ext cx="84582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Multiple Packet DMA instances in KeyStone devices:</a:t>
            </a:r>
            <a:br>
              <a:rPr lang="en-US" sz="1400"/>
            </a:br>
            <a:endParaRPr lang="en-US" sz="800"/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r>
              <a:rPr lang="en-US" sz="1400"/>
              <a:t> PA and SRIO instances for all KeyStone devices.</a:t>
            </a:r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endParaRPr lang="en-US" sz="800"/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r>
              <a:rPr lang="en-US" sz="1400"/>
              <a:t> AIF2 and FFTC (A and B) instances are only in KeyStone devices for wireless applications.</a:t>
            </a:r>
          </a:p>
          <a:p>
            <a:endParaRPr lang="en-US" sz="1400"/>
          </a:p>
        </p:txBody>
      </p:sp>
      <p:sp>
        <p:nvSpPr>
          <p:cNvPr id="16432" name="Text Box 21"/>
          <p:cNvSpPr txBox="1">
            <a:spLocks noChangeArrowheads="1"/>
          </p:cNvSpPr>
          <p:nvPr/>
        </p:nvSpPr>
        <p:spPr bwMode="auto">
          <a:xfrm>
            <a:off x="1009650" y="1128713"/>
            <a:ext cx="9286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FFTC (B)</a:t>
            </a:r>
          </a:p>
        </p:txBody>
      </p:sp>
      <p:sp>
        <p:nvSpPr>
          <p:cNvPr id="16433" name="Line 43"/>
          <p:cNvSpPr>
            <a:spLocks noChangeShapeType="1"/>
          </p:cNvSpPr>
          <p:nvPr/>
        </p:nvSpPr>
        <p:spPr bwMode="auto">
          <a:xfrm>
            <a:off x="2286000" y="19812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2.88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7.885"/>
  <p:tag name="ARTICULATE_SLIDE_GUID" val="986e56aa-4fa2-4543-9136-2b522ac21fe1"/>
  <p:tag name="ARTICULATE_SLIDE_PAUSE" val="0"/>
  <p:tag name="ARTICULATE_NAV_LEVEL" val="2"/>
  <p:tag name="ARTICULATE_PLAYLIST_ID" val="-1"/>
  <p:tag name="ARTICULATE_LOCK_SLIDE" val="0"/>
  <p:tag name="ARTICULATE_SLIDE_NAV" val="7"/>
</p:tagLst>
</file>

<file path=ppt/theme/theme1.xml><?xml version="1.0" encoding="utf-8"?>
<a:theme xmlns:a="http://schemas.openxmlformats.org/drawingml/2006/main" name="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5072</TotalTime>
  <Words>608</Words>
  <Application>Microsoft Office PowerPoint</Application>
  <PresentationFormat>On-screen Show (4:3)</PresentationFormat>
  <Paragraphs>206</Paragraphs>
  <Slides>29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Courier New</vt:lpstr>
      <vt:lpstr>KeyStoneOLT</vt:lpstr>
      <vt:lpstr>Visio</vt:lpstr>
      <vt:lpstr>Microsoft Visio Drawing</vt:lpstr>
      <vt:lpstr>Document</vt:lpstr>
      <vt:lpstr>KeyStone SoC Training SRIO Demo: Board-to-Board</vt:lpstr>
      <vt:lpstr>Agenda</vt:lpstr>
      <vt:lpstr>The Model</vt:lpstr>
      <vt:lpstr>Agenda</vt:lpstr>
      <vt:lpstr>Producer (Master) Protocol</vt:lpstr>
      <vt:lpstr>Consumer (Slave) Protocol</vt:lpstr>
      <vt:lpstr>Agenda</vt:lpstr>
      <vt:lpstr>Hardware Components</vt:lpstr>
      <vt:lpstr>Packet DMA Topology</vt:lpstr>
      <vt:lpstr>QMSS Descriptors Queuing</vt:lpstr>
      <vt:lpstr>Configuration/Initialization Flow</vt:lpstr>
      <vt:lpstr>QMSS Initialization</vt:lpstr>
      <vt:lpstr>Global PKTDMA (CPPI) Initialization</vt:lpstr>
      <vt:lpstr>SRIO Layers</vt:lpstr>
      <vt:lpstr>SRIO Physical Layer</vt:lpstr>
      <vt:lpstr>SRIO Initialization</vt:lpstr>
      <vt:lpstr>SRIO PKTDMA (CPPI) Initialization</vt:lpstr>
      <vt:lpstr>Application-specific Configuration  “All Cores” Initialization</vt:lpstr>
      <vt:lpstr>Open Sockets </vt:lpstr>
      <vt:lpstr>Agenda</vt:lpstr>
      <vt:lpstr>Producer (Master) Application Algorithm</vt:lpstr>
      <vt:lpstr>Consumer (Slave) Application Algorithm</vt:lpstr>
      <vt:lpstr>Code Change: Producer</vt:lpstr>
      <vt:lpstr>Code Change: Consumer</vt:lpstr>
      <vt:lpstr>Agenda</vt:lpstr>
      <vt:lpstr>Breakout Connector Board</vt:lpstr>
      <vt:lpstr>C6678L w/ Mezzanine Emulator</vt:lpstr>
      <vt:lpstr>Build and Run Process</vt:lpstr>
      <vt:lpstr>Expected Results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SRIO Configuration Example</dc:title>
  <dc:creator>a0270985</dc:creator>
  <cp:lastModifiedBy>Dan Rinkes</cp:lastModifiedBy>
  <cp:revision>155</cp:revision>
  <dcterms:created xsi:type="dcterms:W3CDTF">2011-09-19T13:48:12Z</dcterms:created>
  <dcterms:modified xsi:type="dcterms:W3CDTF">2012-03-21T19:08:26Z</dcterms:modified>
</cp:coreProperties>
</file>