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9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80" r:id="rId16"/>
    <p:sldId id="278" r:id="rId17"/>
  </p:sldIdLst>
  <p:sldSz cx="9144000" cy="6858000" type="screen4x3"/>
  <p:notesSz cx="7315200" cy="9601200"/>
  <p:custDataLst>
    <p:tags r:id="rId2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5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4E6B8D2A-0944-450A-99A7-2E86C501F8C5}" type="datetimeFigureOut">
              <a:rPr lang="en-US"/>
              <a:pPr>
                <a:defRPr/>
              </a:pPr>
              <a:t>3/21/2012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5AD4BE7B-C15B-44ED-BFA5-B93BFC0C7D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E5037-1901-49FC-BCB2-3D92051C45D0}" type="datetimeFigureOut">
              <a:rPr lang="en-US" smtClean="0"/>
              <a:t>3/21/2012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6E453-8781-4563-80C8-CB16BA4674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6E453-8781-4563-80C8-CB16BA46741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6E453-8781-4563-80C8-CB16BA46741E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6E453-8781-4563-80C8-CB16BA46741E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6E453-8781-4563-80C8-CB16BA46741E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6E453-8781-4563-80C8-CB16BA46741E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6E453-8781-4563-80C8-CB16BA46741E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6E453-8781-4563-80C8-CB16BA46741E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6E453-8781-4563-80C8-CB16BA46741E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6E453-8781-4563-80C8-CB16BA46741E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6E453-8781-4563-80C8-CB16BA46741E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6E453-8781-4563-80C8-CB16BA46741E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6E453-8781-4563-80C8-CB16BA46741E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6E453-8781-4563-80C8-CB16BA46741E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6E453-8781-4563-80C8-CB16BA46741E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6E453-8781-4563-80C8-CB16BA46741E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6E453-8781-4563-80C8-CB16BA46741E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6AB8C-FAA8-4DEF-B5BA-A42EF7438C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3E76-CAAB-4C33-B4BB-C25C4EAE03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F9F70-DE9F-471F-8F03-BFC9D8B2F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cs typeface="Arial" charset="0"/>
            </a:endParaRPr>
          </a:p>
        </p:txBody>
      </p:sp>
      <p:pic>
        <p:nvPicPr>
          <p:cNvPr id="5125" name="Picture 8" descr="ti_hz_1c_pos_rgb_jpg.jpg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>
            <p:custDataLst>
              <p:tags r:id="rId7"/>
            </p:custDataLst>
          </p:nvPr>
        </p:nvSpPr>
        <p:spPr>
          <a:xfrm>
            <a:off x="7425072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Calibri"/>
                <a:cs typeface="Arial" charset="0"/>
              </a:rPr>
              <a:t>Multicore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2057400"/>
          </a:xfrm>
        </p:spPr>
        <p:txBody>
          <a:bodyPr/>
          <a:lstStyle/>
          <a:p>
            <a:pPr eaLnBrk="1" hangingPunct="1"/>
            <a:r>
              <a:rPr lang="en-US" sz="4000" smtClean="0">
                <a:cs typeface="Calibri" pitchFamily="34" charset="0"/>
              </a:rPr>
              <a:t>Very Large Fast DFT (VL FFT)</a:t>
            </a:r>
            <a:br>
              <a:rPr lang="en-US" sz="4000" smtClean="0">
                <a:cs typeface="Calibri" pitchFamily="34" charset="0"/>
              </a:rPr>
            </a:br>
            <a:r>
              <a:rPr lang="en-US" sz="4000" smtClean="0">
                <a:cs typeface="Calibri" pitchFamily="34" charset="0"/>
              </a:rPr>
              <a:t>Implementation on KeyStone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Multicore Applications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Global Twiddle Factors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782638" y="1828800"/>
          <a:ext cx="1481137" cy="685800"/>
        </p:xfrm>
        <a:graphic>
          <a:graphicData uri="http://schemas.openxmlformats.org/presentationml/2006/ole">
            <p:oleObj spid="_x0000_s4098" name="Equation" r:id="rId4" imgW="685800" imgH="317160" progId="Equation.3">
              <p:embed/>
            </p:oleObj>
          </a:graphicData>
        </a:graphic>
      </p:graphicFrame>
      <p:graphicFrame>
        <p:nvGraphicFramePr>
          <p:cNvPr id="4099" name="Object 13"/>
          <p:cNvGraphicFramePr>
            <a:graphicFrameLocks noChangeAspect="1"/>
          </p:cNvGraphicFramePr>
          <p:nvPr>
            <p:ph sz="quarter" idx="2"/>
          </p:nvPr>
        </p:nvGraphicFramePr>
        <p:xfrm>
          <a:off x="2895600" y="2003425"/>
          <a:ext cx="2362200" cy="411163"/>
        </p:xfrm>
        <a:graphic>
          <a:graphicData uri="http://schemas.openxmlformats.org/presentationml/2006/ole">
            <p:oleObj spid="_x0000_s4099" name="Equation" r:id="rId5" imgW="1168200" imgH="203040" progId="Equation.3">
              <p:embed/>
            </p:oleObj>
          </a:graphicData>
        </a:graphic>
      </p:graphicFrame>
      <p:graphicFrame>
        <p:nvGraphicFramePr>
          <p:cNvPr id="4100" name="Object 15"/>
          <p:cNvGraphicFramePr>
            <a:graphicFrameLocks noChangeAspect="1"/>
          </p:cNvGraphicFramePr>
          <p:nvPr>
            <p:ph sz="quarter" idx="3"/>
          </p:nvPr>
        </p:nvGraphicFramePr>
        <p:xfrm>
          <a:off x="5791200" y="2001838"/>
          <a:ext cx="2286000" cy="415925"/>
        </p:xfrm>
        <a:graphic>
          <a:graphicData uri="http://schemas.openxmlformats.org/presentationml/2006/ole">
            <p:oleObj spid="_x0000_s4100" name="Equation" r:id="rId6" imgW="1117440" imgH="203040" progId="Equation.3">
              <p:embed/>
            </p:oleObj>
          </a:graphicData>
        </a:graphic>
      </p:graphicFrame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2400" y="1219200"/>
            <a:ext cx="8915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+mn-lt"/>
              </a:rPr>
              <a:t>Global Twiddle Factors:</a:t>
            </a:r>
          </a:p>
        </p:txBody>
      </p:sp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228600" y="2667000"/>
            <a:ext cx="868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+mn-lt"/>
              </a:rPr>
              <a:t>Total of N1*N2 global twiddle factors are required.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+mn-lt"/>
              </a:rPr>
              <a:t>N1 are actually pre-computed and saved.</a:t>
            </a:r>
          </a:p>
        </p:txBody>
      </p:sp>
      <p:sp>
        <p:nvSpPr>
          <p:cNvPr id="5130" name="Rectangle 17"/>
          <p:cNvSpPr>
            <a:spLocks noChangeArrowheads="1"/>
          </p:cNvSpPr>
          <p:nvPr/>
        </p:nvSpPr>
        <p:spPr bwMode="auto">
          <a:xfrm>
            <a:off x="304800" y="55626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+mn-lt"/>
              </a:rPr>
              <a:t>The rest are computed during run time.</a:t>
            </a:r>
          </a:p>
        </p:txBody>
      </p:sp>
      <p:graphicFrame>
        <p:nvGraphicFramePr>
          <p:cNvPr id="4101" name="Object 18"/>
          <p:cNvGraphicFramePr>
            <a:graphicFrameLocks noChangeAspect="1"/>
          </p:cNvGraphicFramePr>
          <p:nvPr/>
        </p:nvGraphicFramePr>
        <p:xfrm>
          <a:off x="1873250" y="4495800"/>
          <a:ext cx="1968500" cy="1066800"/>
        </p:xfrm>
        <a:graphic>
          <a:graphicData uri="http://schemas.openxmlformats.org/presentationml/2006/ole">
            <p:oleObj spid="_x0000_s4101" name="Equation" r:id="rId7" imgW="571320" imgH="317160" progId="Equation.3">
              <p:embed/>
            </p:oleObj>
          </a:graphicData>
        </a:graphic>
      </p:graphicFrame>
      <p:graphicFrame>
        <p:nvGraphicFramePr>
          <p:cNvPr id="4102" name="Object 19"/>
          <p:cNvGraphicFramePr>
            <a:graphicFrameLocks noChangeAspect="1"/>
          </p:cNvGraphicFramePr>
          <p:nvPr/>
        </p:nvGraphicFramePr>
        <p:xfrm>
          <a:off x="4572000" y="4800600"/>
          <a:ext cx="2362200" cy="457200"/>
        </p:xfrm>
        <a:graphic>
          <a:graphicData uri="http://schemas.openxmlformats.org/presentationml/2006/ole">
            <p:oleObj spid="_x0000_s4102" name="Equation" r:id="rId8" imgW="11682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mtClean="0"/>
              <a:t>DMA Scheme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Each core has dedicated in/out DMA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Each core configures and triggers its own DMA channels for input/output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On each core, the processing is divided into blocks of 8 FFT each.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For each block on every 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DMA transfer 8 lines of FFT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DSP computes FFT/transpose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DMA transfers 8 lines of FFT output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3"/>
          <p:cNvSpPr txBox="1">
            <a:spLocks noChangeArrowheads="1"/>
          </p:cNvSpPr>
          <p:nvPr/>
        </p:nvSpPr>
        <p:spPr bwMode="auto">
          <a:xfrm>
            <a:off x="228600" y="6451600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r>
              <a:rPr lang="en-US" sz="4000" smtClean="0"/>
              <a:t>VLFFT Pseudo Code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838200"/>
            <a:ext cx="8610600" cy="5867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VLFFT_start: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1) Core0 sends message to each core to start 1st iteration processing.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2) Each core does the following,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        </a:t>
            </a:r>
            <a:r>
              <a:rPr lang="en-US" sz="1200" smtClean="0"/>
              <a:t>Wait message from core 0 to start,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      numBlk = 0;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       While( numBlk &lt; totalBlk )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 {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     1) Trigger DMA to transfer (n+1)th blk from Input Buffer to L2 and to transfer (n-1)th blk output from  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                     L2 to Temp Buffer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 2) Implement transpose, compute FFT, and multiply twiddle factors for nth blk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 3) wait for DMA completion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4) numBlk++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}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Send a message to core 0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3) Core0 waits for message from each core for completion of its own processing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4) After receiving all the messages from all the other cores, core0 sends message to each core to start 2nd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     iteration processing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5) Each core does the following,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        </a:t>
            </a:r>
            <a:r>
              <a:rPr lang="en-US" sz="1200" smtClean="0"/>
              <a:t>Wait message from core 0 to start,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      numBlk = 0;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       While( numBlk &lt; totalBlk )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 {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     1) Trigger DMA to transfer (n+1)th blk from Temp Buffer to L2 and to transfer (n-1)th blk output from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                    L2 to Output Buffer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 2) Compute FFT and transpose for nth blk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 3) wait for DMA completion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4) numBlk++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}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Send a message to core 0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6) Core0 waits for message back from each core for completion its own processing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VLFFT_end: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Matrix Transpose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transpose is required for the following matrixes from each core:</a:t>
            </a:r>
          </a:p>
          <a:p>
            <a:pPr lvl="1" eaLnBrk="1" hangingPunct="1"/>
            <a:r>
              <a:rPr lang="en-US" smtClean="0"/>
              <a:t>N1x8 -&gt; 8xN1</a:t>
            </a:r>
          </a:p>
          <a:p>
            <a:pPr lvl="1" eaLnBrk="1" hangingPunct="1"/>
            <a:r>
              <a:rPr lang="en-US" smtClean="0"/>
              <a:t>N2x8 -&gt; 8xN2</a:t>
            </a:r>
          </a:p>
          <a:p>
            <a:pPr lvl="1" eaLnBrk="1" hangingPunct="1"/>
            <a:r>
              <a:rPr lang="en-US" smtClean="0"/>
              <a:t>8xN2 -&gt; N2x8</a:t>
            </a:r>
          </a:p>
          <a:p>
            <a:pPr eaLnBrk="1" hangingPunct="1"/>
            <a:r>
              <a:rPr lang="en-US" smtClean="0"/>
              <a:t>DSP computes matrix transpose from L2 SRAM</a:t>
            </a:r>
          </a:p>
          <a:p>
            <a:pPr lvl="1" eaLnBrk="1" hangingPunct="1"/>
            <a:r>
              <a:rPr lang="en-US" smtClean="0"/>
              <a:t>DMA bring samples from DDR to L2 SRAM</a:t>
            </a:r>
          </a:p>
          <a:p>
            <a:pPr lvl="1" eaLnBrk="1" hangingPunct="1"/>
            <a:r>
              <a:rPr lang="en-US" smtClean="0"/>
              <a:t>DSP implements transpose for matrixes in L2 SRAM</a:t>
            </a:r>
          </a:p>
          <a:p>
            <a:pPr lvl="1" eaLnBrk="1" hangingPunct="1"/>
            <a:r>
              <a:rPr lang="en-US" smtClean="0"/>
              <a:t>32K L1 Cache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mtClean="0"/>
              <a:t>Major Kernels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830763"/>
          </a:xfrm>
        </p:spPr>
        <p:txBody>
          <a:bodyPr/>
          <a:lstStyle/>
          <a:p>
            <a:pPr eaLnBrk="1" hangingPunct="1"/>
            <a:r>
              <a:rPr lang="en-US" smtClean="0"/>
              <a:t>FFT: single precision floating point FFT from c66x DSPLIB</a:t>
            </a:r>
          </a:p>
          <a:p>
            <a:pPr eaLnBrk="1" hangingPunct="1"/>
            <a:r>
              <a:rPr lang="en-US" smtClean="0"/>
              <a:t>Global twiddle factor compute and multiplication: 1 cycle per complex sample</a:t>
            </a:r>
          </a:p>
          <a:p>
            <a:pPr eaLnBrk="1" hangingPunct="1"/>
            <a:r>
              <a:rPr lang="en-US" smtClean="0"/>
              <a:t>Transpose: 1 cycle per complex sample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Major Software Tools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 BIOS 6</a:t>
            </a:r>
          </a:p>
          <a:p>
            <a:pPr eaLnBrk="1" hangingPunct="1"/>
            <a:r>
              <a:rPr lang="en-US" smtClean="0"/>
              <a:t>CSL for EDMA configuration</a:t>
            </a:r>
          </a:p>
          <a:p>
            <a:pPr eaLnBrk="1" hangingPunct="1"/>
            <a:r>
              <a:rPr lang="en-US" smtClean="0"/>
              <a:t>IPC for inter-processor communication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Conclusion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After the 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Algorithm for parallelizing DFT</a:t>
            </a:r>
          </a:p>
          <a:p>
            <a:pPr eaLnBrk="1" hangingPunct="1"/>
            <a:r>
              <a:rPr lang="en-US" smtClean="0"/>
              <a:t>Multi-core implementation of DFT</a:t>
            </a:r>
          </a:p>
          <a:p>
            <a:pPr eaLnBrk="1" hangingPunct="1"/>
            <a:r>
              <a:rPr lang="en-US" smtClean="0"/>
              <a:t>Review Benchmark Performance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Goals and Requirements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b="1" smtClean="0"/>
              <a:t>Goal:</a:t>
            </a:r>
          </a:p>
          <a:p>
            <a:pPr lvl="1" eaLnBrk="1" hangingPunct="1"/>
            <a:r>
              <a:rPr lang="en-US" smtClean="0"/>
              <a:t>To implement very large floating point fast DFT on TI multicore devices: Shannon and Nyquist</a:t>
            </a:r>
          </a:p>
          <a:p>
            <a:pPr eaLnBrk="1" hangingPunct="1"/>
            <a:r>
              <a:rPr lang="en-US" b="1" smtClean="0"/>
              <a:t>Requirements:</a:t>
            </a:r>
          </a:p>
          <a:p>
            <a:pPr lvl="1" eaLnBrk="1" hangingPunct="1"/>
            <a:r>
              <a:rPr lang="en-US" smtClean="0"/>
              <a:t>FFT sizes: 4K – 1M samples</a:t>
            </a:r>
          </a:p>
          <a:p>
            <a:pPr lvl="1" eaLnBrk="1" hangingPunct="1"/>
            <a:r>
              <a:rPr lang="en-US" smtClean="0"/>
              <a:t>Configurable to run on different number of cores: 1, 2, 4, 8</a:t>
            </a:r>
          </a:p>
          <a:p>
            <a:pPr lvl="1" eaLnBrk="1" hangingPunct="1"/>
            <a:r>
              <a:rPr lang="en-US" smtClean="0"/>
              <a:t>High performance</a:t>
            </a:r>
          </a:p>
          <a:p>
            <a:pPr lvl="1"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 for Very Large DFT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generic discrete Fourier transform (DFT) is shown below,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447800" y="3048000"/>
          <a:ext cx="6477000" cy="1219200"/>
        </p:xfrm>
        <a:graphic>
          <a:graphicData uri="http://schemas.openxmlformats.org/presentationml/2006/ole">
            <p:oleObj spid="_x0000_s1026" name="Equation" r:id="rId4" imgW="2413000" imgH="457200" progId="Equation.3">
              <p:embed/>
            </p:oleObj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533400" y="4724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ja-JP" sz="3200"/>
              <a:t>Here </a:t>
            </a:r>
            <a:r>
              <a:rPr lang="en-US" altLang="ja-JP" sz="3200" i="1"/>
              <a:t>N</a:t>
            </a:r>
            <a:r>
              <a:rPr lang="en-US" altLang="ja-JP" sz="3200"/>
              <a:t> is the total size of DFT </a:t>
            </a:r>
            <a:r>
              <a:rPr lang="en-US" sz="3200"/>
              <a:t>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 for Very Large DFT</a:t>
            </a:r>
          </a:p>
        </p:txBody>
      </p:sp>
      <p:sp>
        <p:nvSpPr>
          <p:cNvPr id="205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229600" cy="1066800"/>
          </a:xfrm>
        </p:spPr>
        <p:txBody>
          <a:bodyPr/>
          <a:lstStyle/>
          <a:p>
            <a:pPr eaLnBrk="1" hangingPunct="1"/>
            <a:r>
              <a:rPr lang="en-US" sz="2400" smtClean="0"/>
              <a:t>For very large N, it can be factored into </a:t>
            </a:r>
            <a:r>
              <a:rPr lang="en-US" sz="2400" i="1" smtClean="0"/>
              <a:t>N = N1*N2</a:t>
            </a:r>
            <a:r>
              <a:rPr lang="en-US" sz="2400" smtClean="0"/>
              <a:t> and with decimation-in-time, the DFT can be formulated as,</a:t>
            </a:r>
          </a:p>
        </p:txBody>
      </p:sp>
      <p:sp>
        <p:nvSpPr>
          <p:cNvPr id="2057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111250" y="2454275"/>
          <a:ext cx="6540500" cy="1185863"/>
        </p:xfrm>
        <a:graphic>
          <a:graphicData uri="http://schemas.openxmlformats.org/presentationml/2006/ole">
            <p:oleObj spid="_x0000_s2050" name="Equation" r:id="rId4" imgW="2806560" imgH="444240" progId="Equation.3">
              <p:embed/>
            </p:oleObj>
          </a:graphicData>
        </a:graphic>
      </p:graphicFrame>
      <p:graphicFrame>
        <p:nvGraphicFramePr>
          <p:cNvPr id="2051" name="Object 9"/>
          <p:cNvGraphicFramePr>
            <a:graphicFrameLocks noChangeAspect="1"/>
          </p:cNvGraphicFramePr>
          <p:nvPr/>
        </p:nvGraphicFramePr>
        <p:xfrm>
          <a:off x="762000" y="3886200"/>
          <a:ext cx="7010400" cy="1066800"/>
        </p:xfrm>
        <a:graphic>
          <a:graphicData uri="http://schemas.openxmlformats.org/presentationml/2006/ole">
            <p:oleObj spid="_x0000_s2051" name="Equation" r:id="rId5" imgW="3009600" imgH="457200" progId="Equation.3">
              <p:embed/>
            </p:oleObj>
          </a:graphicData>
        </a:graphic>
      </p:graphicFrame>
      <p:graphicFrame>
        <p:nvGraphicFramePr>
          <p:cNvPr id="2052" name="Object 6"/>
          <p:cNvGraphicFramePr>
            <a:graphicFrameLocks noChangeAspect="1"/>
          </p:cNvGraphicFramePr>
          <p:nvPr/>
        </p:nvGraphicFramePr>
        <p:xfrm>
          <a:off x="533400" y="5257800"/>
          <a:ext cx="5029200" cy="900113"/>
        </p:xfrm>
        <a:graphic>
          <a:graphicData uri="http://schemas.openxmlformats.org/presentationml/2006/ole">
            <p:oleObj spid="_x0000_s2052" name="Equation" r:id="rId6" imgW="2552400" imgH="457200" progId="Equation.3">
              <p:embed/>
            </p:oleObj>
          </a:graphicData>
        </a:graphic>
      </p:graphicFrame>
      <p:graphicFrame>
        <p:nvGraphicFramePr>
          <p:cNvPr id="2053" name="Object 9"/>
          <p:cNvGraphicFramePr>
            <a:graphicFrameLocks noChangeAspect="1"/>
          </p:cNvGraphicFramePr>
          <p:nvPr/>
        </p:nvGraphicFramePr>
        <p:xfrm>
          <a:off x="7086600" y="1524000"/>
          <a:ext cx="1635125" cy="968375"/>
        </p:xfrm>
        <a:graphic>
          <a:graphicData uri="http://schemas.openxmlformats.org/presentationml/2006/ole">
            <p:oleObj spid="_x0000_s2053" name="Equation" r:id="rId7" imgW="749160" imgH="444240" progId="Equation.3">
              <p:embed/>
            </p:oleObj>
          </a:graphicData>
        </a:graphic>
      </p:graphicFrame>
      <p:graphicFrame>
        <p:nvGraphicFramePr>
          <p:cNvPr id="2054" name="Object 12"/>
          <p:cNvGraphicFramePr>
            <a:graphicFrameLocks noChangeAspect="1"/>
          </p:cNvGraphicFramePr>
          <p:nvPr/>
        </p:nvGraphicFramePr>
        <p:xfrm>
          <a:off x="6843713" y="5105400"/>
          <a:ext cx="1663700" cy="968375"/>
        </p:xfrm>
        <a:graphic>
          <a:graphicData uri="http://schemas.openxmlformats.org/presentationml/2006/ole">
            <p:oleObj spid="_x0000_s2054" name="Equation" r:id="rId8" imgW="76176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Algorithm for Very Large DFT</a:t>
            </a:r>
          </a:p>
        </p:txBody>
      </p:sp>
      <p:sp>
        <p:nvSpPr>
          <p:cNvPr id="30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20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above DFT formula can be :</a:t>
            </a:r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ph sz="quarter" idx="2"/>
          </p:nvPr>
        </p:nvGraphicFramePr>
        <p:xfrm>
          <a:off x="609600" y="3581400"/>
          <a:ext cx="5029200" cy="900113"/>
        </p:xfrm>
        <a:graphic>
          <a:graphicData uri="http://schemas.openxmlformats.org/presentationml/2006/ole">
            <p:oleObj spid="_x0000_s3074" name="Equation" r:id="rId4" imgW="2552400" imgH="457200" progId="Equation.3">
              <p:embed/>
            </p:oleObj>
          </a:graphicData>
        </a:graphic>
      </p:graphicFrame>
      <p:graphicFrame>
        <p:nvGraphicFramePr>
          <p:cNvPr id="3075" name="Object 9"/>
          <p:cNvGraphicFramePr>
            <a:graphicFrameLocks noChangeAspect="1"/>
          </p:cNvGraphicFramePr>
          <p:nvPr>
            <p:ph sz="quarter" idx="3"/>
          </p:nvPr>
        </p:nvGraphicFramePr>
        <p:xfrm>
          <a:off x="6324600" y="4800600"/>
          <a:ext cx="2438400" cy="941388"/>
        </p:xfrm>
        <a:graphic>
          <a:graphicData uri="http://schemas.openxmlformats.org/presentationml/2006/ole">
            <p:oleObj spid="_x0000_s3075" name="Equation" r:id="rId5" imgW="1117440" imgH="431640" progId="Equation.3">
              <p:embed/>
            </p:oleObj>
          </a:graphicData>
        </a:graphic>
      </p:graphicFrame>
      <p:sp>
        <p:nvSpPr>
          <p:cNvPr id="3081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6" name="Object 8"/>
          <p:cNvGraphicFramePr>
            <a:graphicFrameLocks noChangeAspect="1"/>
          </p:cNvGraphicFramePr>
          <p:nvPr/>
        </p:nvGraphicFramePr>
        <p:xfrm>
          <a:off x="762000" y="4876800"/>
          <a:ext cx="3078163" cy="876300"/>
        </p:xfrm>
        <a:graphic>
          <a:graphicData uri="http://schemas.openxmlformats.org/presentationml/2006/ole">
            <p:oleObj spid="_x0000_s3076" name="Equation" r:id="rId6" imgW="1562040" imgH="444240" progId="Equation.3">
              <p:embed/>
            </p:oleObj>
          </a:graphicData>
        </a:graphic>
      </p:graphicFrame>
      <p:graphicFrame>
        <p:nvGraphicFramePr>
          <p:cNvPr id="3077" name="Object 9"/>
          <p:cNvGraphicFramePr>
            <a:graphicFrameLocks noChangeAspect="1"/>
          </p:cNvGraphicFramePr>
          <p:nvPr/>
        </p:nvGraphicFramePr>
        <p:xfrm>
          <a:off x="685800" y="2743200"/>
          <a:ext cx="5029200" cy="900113"/>
        </p:xfrm>
        <a:graphic>
          <a:graphicData uri="http://schemas.openxmlformats.org/presentationml/2006/ole">
            <p:oleObj spid="_x0000_s3077" name="Equation" r:id="rId7" imgW="2552400" imgH="457200" progId="Equation.3">
              <p:embed/>
            </p:oleObj>
          </a:graphicData>
        </a:graphic>
      </p:graphicFrame>
      <p:graphicFrame>
        <p:nvGraphicFramePr>
          <p:cNvPr id="3078" name="Object 10"/>
          <p:cNvGraphicFramePr>
            <a:graphicFrameLocks noChangeAspect="1"/>
          </p:cNvGraphicFramePr>
          <p:nvPr/>
        </p:nvGraphicFramePr>
        <p:xfrm>
          <a:off x="706438" y="2076450"/>
          <a:ext cx="1776412" cy="571500"/>
        </p:xfrm>
        <a:graphic>
          <a:graphicData uri="http://schemas.openxmlformats.org/presentationml/2006/ole">
            <p:oleObj spid="_x0000_s3078" name="Equation" r:id="rId8" imgW="672840" imgH="152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Algorithm for Very Large DFT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686800" cy="4953000"/>
          </a:xfrm>
        </p:spPr>
        <p:txBody>
          <a:bodyPr/>
          <a:lstStyle/>
          <a:p>
            <a:pPr marL="609600" indent="-609600" eaLnBrk="1" hangingPunct="1"/>
            <a:r>
              <a:rPr lang="en-US" b="1" smtClean="0"/>
              <a:t>A vary large DFT of size </a:t>
            </a:r>
            <a:r>
              <a:rPr lang="en-US" b="1" i="1" smtClean="0"/>
              <a:t>N=N1*N2</a:t>
            </a:r>
            <a:r>
              <a:rPr lang="en-US" b="1" smtClean="0"/>
              <a:t> can be computed in the following steps:</a:t>
            </a:r>
          </a:p>
          <a:p>
            <a:pPr marL="609600" indent="-609600" eaLnBrk="1" hangingPunct="1">
              <a:buFontTx/>
              <a:buNone/>
            </a:pPr>
            <a:endParaRPr lang="en-US" sz="800" b="1" smtClean="0"/>
          </a:p>
          <a:p>
            <a:pPr marL="990600" lvl="1" indent="-533400" eaLnBrk="1" hangingPunct="1">
              <a:buFontTx/>
              <a:buAutoNum type="arabicParenR"/>
            </a:pPr>
            <a:r>
              <a:rPr lang="en-US" smtClean="0"/>
              <a:t>Formulate input into N1xN2 matrix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smtClean="0"/>
              <a:t>Matrix transpose: N1xN2 -&gt; N2xN1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smtClean="0"/>
              <a:t>Compute N2 FFTs and multiply twiddle factors.  Each FFT is N1 size.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smtClean="0"/>
              <a:t>Matrix transpose: N2xN1 -&gt; N1xN2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smtClean="0"/>
              <a:t>Compute N1 FFTs. Each is N2 size.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smtClean="0"/>
              <a:t>Matrix transpose: N1xN2 -&gt; N2xN1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Implementing VLFFT on Multiple Cores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Two iterations of computations</a:t>
            </a:r>
          </a:p>
          <a:p>
            <a:pPr eaLnBrk="1" hangingPunct="1"/>
            <a:r>
              <a:rPr lang="en-US" sz="2800" smtClean="0"/>
              <a:t>1</a:t>
            </a:r>
            <a:r>
              <a:rPr lang="en-US" sz="2800" baseline="30000" smtClean="0"/>
              <a:t>st</a:t>
            </a:r>
            <a:r>
              <a:rPr lang="en-US" sz="2800" smtClean="0"/>
              <a:t> iteration</a:t>
            </a:r>
          </a:p>
          <a:p>
            <a:pPr lvl="1" eaLnBrk="1" hangingPunct="1"/>
            <a:r>
              <a:rPr lang="en-US" sz="2400" smtClean="0"/>
              <a:t>N2 FFTs are distributed across all the cores.</a:t>
            </a:r>
          </a:p>
          <a:p>
            <a:pPr lvl="1" eaLnBrk="1" hangingPunct="1"/>
            <a:r>
              <a:rPr lang="en-US" sz="2400" smtClean="0"/>
              <a:t>Each core implements matrix transpose and computes </a:t>
            </a:r>
            <a:r>
              <a:rPr lang="en-US" sz="2400" b="1" smtClean="0"/>
              <a:t>N2/numCores FFTs and multiplying twiddle factor</a:t>
            </a:r>
            <a:r>
              <a:rPr lang="en-US" sz="2400" smtClean="0"/>
              <a:t>.</a:t>
            </a:r>
          </a:p>
          <a:p>
            <a:pPr eaLnBrk="1" hangingPunct="1"/>
            <a:r>
              <a:rPr lang="en-US" sz="2800" smtClean="0"/>
              <a:t>2</a:t>
            </a:r>
            <a:r>
              <a:rPr lang="en-US" sz="2800" baseline="30000" smtClean="0"/>
              <a:t>nd</a:t>
            </a:r>
            <a:r>
              <a:rPr lang="en-US" sz="2800" smtClean="0"/>
              <a:t> iteration</a:t>
            </a:r>
          </a:p>
          <a:p>
            <a:pPr lvl="1" eaLnBrk="1" hangingPunct="1"/>
            <a:r>
              <a:rPr lang="en-US" sz="2400" smtClean="0"/>
              <a:t>N1 FFTs of N2 size are distributed across all the cores</a:t>
            </a:r>
          </a:p>
          <a:p>
            <a:pPr lvl="1" eaLnBrk="1" hangingPunct="1"/>
            <a:r>
              <a:rPr lang="en-US" sz="2400" smtClean="0"/>
              <a:t>Each core computes </a:t>
            </a:r>
            <a:r>
              <a:rPr lang="en-US" sz="2400" b="1" smtClean="0"/>
              <a:t>N1/numCores FFTs and </a:t>
            </a:r>
            <a:r>
              <a:rPr lang="en-US" sz="2400" smtClean="0"/>
              <a:t>implements</a:t>
            </a:r>
            <a:r>
              <a:rPr lang="en-US" sz="2400" b="1" smtClean="0"/>
              <a:t> matrix transpose before and after FFT computation</a:t>
            </a:r>
            <a:r>
              <a:rPr lang="en-US" sz="2400" smtClean="0"/>
              <a:t>.</a:t>
            </a:r>
          </a:p>
          <a:p>
            <a:pPr lvl="1" eaLnBrk="1" hangingPunct="1">
              <a:buFontTx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4000" b="1" smtClean="0"/>
              <a:t>Data Buffers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915400" cy="4906963"/>
          </a:xfrm>
        </p:spPr>
        <p:txBody>
          <a:bodyPr/>
          <a:lstStyle/>
          <a:p>
            <a:pPr eaLnBrk="1" hangingPunct="1"/>
            <a:r>
              <a:rPr lang="en-US" b="1" smtClean="0"/>
              <a:t>DDR3: Three float complex arrays of size N</a:t>
            </a:r>
          </a:p>
          <a:p>
            <a:pPr lvl="1" eaLnBrk="1" hangingPunct="1"/>
            <a:r>
              <a:rPr lang="en-US" smtClean="0"/>
              <a:t> Input buffer, output buffer, working buffer</a:t>
            </a:r>
          </a:p>
          <a:p>
            <a:pPr eaLnBrk="1" hangingPunct="1"/>
            <a:r>
              <a:rPr lang="en-US" b="1" smtClean="0"/>
              <a:t>L2 SRAM: </a:t>
            </a:r>
          </a:p>
          <a:p>
            <a:pPr lvl="1" eaLnBrk="1" hangingPunct="1"/>
            <a:r>
              <a:rPr lang="en-US" smtClean="0"/>
              <a:t>Two ping-pong buffers, each buffer is the size of 16 FFT input/output</a:t>
            </a:r>
          </a:p>
          <a:p>
            <a:pPr lvl="1" eaLnBrk="1" hangingPunct="1"/>
            <a:r>
              <a:rPr lang="en-US" smtClean="0"/>
              <a:t>Some working buffer</a:t>
            </a:r>
          </a:p>
          <a:p>
            <a:pPr lvl="1" eaLnBrk="1" hangingPunct="1"/>
            <a:r>
              <a:rPr lang="en-US" smtClean="0"/>
              <a:t>Buffers for twiddle factors</a:t>
            </a:r>
          </a:p>
          <a:p>
            <a:pPr lvl="2" eaLnBrk="1" hangingPunct="1"/>
            <a:r>
              <a:rPr lang="en-US" smtClean="0"/>
              <a:t>Twiddle factors for N1 and N2 FFT</a:t>
            </a:r>
          </a:p>
          <a:p>
            <a:pPr lvl="2" eaLnBrk="1" hangingPunct="1"/>
            <a:r>
              <a:rPr lang="en-US" smtClean="0"/>
              <a:t>N2 global twiddle factors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422akSh5_files\slide0001_image001.png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1754</TotalTime>
  <Words>550</Words>
  <Application>Microsoft Office PowerPoint</Application>
  <PresentationFormat>On-screen Show (4:3)</PresentationFormat>
  <Paragraphs>126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ＭＳ Ｐゴシック</vt:lpstr>
      <vt:lpstr>1_Office Theme</vt:lpstr>
      <vt:lpstr>Microsoft Equation 3.0</vt:lpstr>
      <vt:lpstr>Very Large Fast DFT (VL FFT) Implementation on KeyStone</vt:lpstr>
      <vt:lpstr>Outlines</vt:lpstr>
      <vt:lpstr>Goals and Requirements</vt:lpstr>
      <vt:lpstr>Algorithm for Very Large DFT </vt:lpstr>
      <vt:lpstr>Algorithm for Very Large DFT</vt:lpstr>
      <vt:lpstr>Algorithm for Very Large DFT</vt:lpstr>
      <vt:lpstr>Algorithm for Very Large DFT</vt:lpstr>
      <vt:lpstr>Implementing VLFFT on Multiple Cores</vt:lpstr>
      <vt:lpstr>Data Buffers</vt:lpstr>
      <vt:lpstr>Global Twiddle Factors</vt:lpstr>
      <vt:lpstr>DMA Scheme</vt:lpstr>
      <vt:lpstr>VLFFT Pseudo Code</vt:lpstr>
      <vt:lpstr>Matrix Transpose</vt:lpstr>
      <vt:lpstr>Major Kernels</vt:lpstr>
      <vt:lpstr>Major Software Tools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Katzur, Ran</dc:creator>
  <cp:lastModifiedBy>Dan Rinkes</cp:lastModifiedBy>
  <cp:revision>72</cp:revision>
  <cp:lastPrinted>1601-01-01T00:00:00Z</cp:lastPrinted>
  <dcterms:created xsi:type="dcterms:W3CDTF">1601-01-01T00:00:00Z</dcterms:created>
  <dcterms:modified xsi:type="dcterms:W3CDTF">2012-03-21T19:08:19Z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