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5" r:id="rId2"/>
    <p:sldId id="271" r:id="rId3"/>
    <p:sldId id="297" r:id="rId4"/>
    <p:sldId id="275" r:id="rId5"/>
    <p:sldId id="314" r:id="rId6"/>
    <p:sldId id="315" r:id="rId7"/>
    <p:sldId id="316" r:id="rId8"/>
    <p:sldId id="320" r:id="rId9"/>
    <p:sldId id="321" r:id="rId10"/>
    <p:sldId id="318" r:id="rId11"/>
    <p:sldId id="325" r:id="rId12"/>
    <p:sldId id="319" r:id="rId13"/>
    <p:sldId id="323" r:id="rId14"/>
    <p:sldId id="324" r:id="rId15"/>
    <p:sldId id="279" r:id="rId16"/>
    <p:sldId id="280" r:id="rId17"/>
    <p:sldId id="281" r:id="rId18"/>
    <p:sldId id="282" r:id="rId19"/>
    <p:sldId id="283" r:id="rId20"/>
    <p:sldId id="298" r:id="rId21"/>
    <p:sldId id="285" r:id="rId22"/>
    <p:sldId id="286" r:id="rId23"/>
    <p:sldId id="287" r:id="rId24"/>
    <p:sldId id="288" r:id="rId25"/>
    <p:sldId id="290" r:id="rId26"/>
    <p:sldId id="291" r:id="rId27"/>
    <p:sldId id="292" r:id="rId28"/>
    <p:sldId id="293" r:id="rId29"/>
    <p:sldId id="294" r:id="rId30"/>
    <p:sldId id="299" r:id="rId31"/>
    <p:sldId id="301" r:id="rId32"/>
    <p:sldId id="300" r:id="rId33"/>
    <p:sldId id="302" r:id="rId34"/>
    <p:sldId id="307" r:id="rId35"/>
    <p:sldId id="308" r:id="rId36"/>
    <p:sldId id="295" r:id="rId37"/>
  </p:sldIdLst>
  <p:sldSz cx="9144000" cy="6858000" type="screen4x3"/>
  <p:notesSz cx="7010400" cy="92964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718" autoAdjust="0"/>
  </p:normalViewPr>
  <p:slideViewPr>
    <p:cSldViewPr snapToGrid="0">
      <p:cViewPr>
        <p:scale>
          <a:sx n="100" d="100"/>
          <a:sy n="100" d="100"/>
        </p:scale>
        <p:origin x="-510" y="-294"/>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28"/>
        <p:guide pos="220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dirty="0"/>
          </a:p>
        </p:txBody>
      </p:sp>
      <p:sp>
        <p:nvSpPr>
          <p:cNvPr id="122883" name="Rectangle 3"/>
          <p:cNvSpPr>
            <a:spLocks noGrp="1" noChangeArrowheads="1"/>
          </p:cNvSpPr>
          <p:nvPr>
            <p:ph type="dt" sz="quarter"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dirty="0"/>
          </a:p>
        </p:txBody>
      </p:sp>
      <p:sp>
        <p:nvSpPr>
          <p:cNvPr id="122884" name="Rectangle 4"/>
          <p:cNvSpPr>
            <a:spLocks noGrp="1" noChangeArrowheads="1"/>
          </p:cNvSpPr>
          <p:nvPr>
            <p:ph type="ftr" sz="quarter" idx="2"/>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dirty="0"/>
          </a:p>
        </p:txBody>
      </p:sp>
      <p:sp>
        <p:nvSpPr>
          <p:cNvPr id="122885" name="Rectangle 5"/>
          <p:cNvSpPr>
            <a:spLocks noGrp="1" noChangeArrowheads="1"/>
          </p:cNvSpPr>
          <p:nvPr>
            <p:ph type="sldNum" sz="quarter" idx="3"/>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103C7419-61D9-46C1-97E9-76E9D8F8C3E9}" type="slidenum">
              <a:rPr lang="en-US"/>
              <a:pPr/>
              <a:t>‹#›</a:t>
            </a:fld>
            <a:endParaRPr lang="en-US" dirty="0"/>
          </a:p>
        </p:txBody>
      </p:sp>
    </p:spTree>
    <p:extLst>
      <p:ext uri="{BB962C8B-B14F-4D97-AF65-F5344CB8AC3E}">
        <p14:creationId xmlns:p14="http://schemas.microsoft.com/office/powerpoint/2010/main" val="4170102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dirty="0"/>
          </a:p>
        </p:txBody>
      </p:sp>
      <p:sp>
        <p:nvSpPr>
          <p:cNvPr id="121859" name="Rectangle 3"/>
          <p:cNvSpPr>
            <a:spLocks noGrp="1" noChangeArrowheads="1"/>
          </p:cNvSpPr>
          <p:nvPr>
            <p:ph type="dt"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1201" y="4416111"/>
            <a:ext cx="5607998" cy="4182419"/>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dirty="0"/>
          </a:p>
        </p:txBody>
      </p:sp>
      <p:sp>
        <p:nvSpPr>
          <p:cNvPr id="121863" name="Rectangle 7"/>
          <p:cNvSpPr>
            <a:spLocks noGrp="1" noChangeArrowheads="1"/>
          </p:cNvSpPr>
          <p:nvPr>
            <p:ph type="sldNum" sz="quarter" idx="5"/>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F603C3B5-9CFC-4B60-AD1F-942309290D4C}" type="slidenum">
              <a:rPr lang="en-US"/>
              <a:pPr/>
              <a:t>‹#›</a:t>
            </a:fld>
            <a:endParaRPr lang="en-US" dirty="0"/>
          </a:p>
        </p:txBody>
      </p:sp>
    </p:spTree>
    <p:extLst>
      <p:ext uri="{BB962C8B-B14F-4D97-AF65-F5344CB8AC3E}">
        <p14:creationId xmlns:p14="http://schemas.microsoft.com/office/powerpoint/2010/main" val="4195901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p:txBody>
          <a:bodyPr/>
          <a:lstStyle/>
          <a:p>
            <a:pPr>
              <a:defRPr/>
            </a:pPr>
            <a:fld id="{23B30211-FEEF-4885-AC60-8AA952B87C13}" type="slidenum">
              <a:rPr lang="en-US" smtClean="0">
                <a:solidFill>
                  <a:srgbClr val="000000"/>
                </a:solidFill>
              </a:rPr>
              <a:pPr>
                <a:defRPr/>
              </a:pPr>
              <a:t>7</a:t>
            </a:fld>
            <a:endParaRPr lang="en-US" dirty="0" smtClean="0">
              <a:solidFill>
                <a:srgbClr val="000000"/>
              </a:solidFill>
            </a:endParaRPr>
          </a:p>
        </p:txBody>
      </p:sp>
      <p:sp>
        <p:nvSpPr>
          <p:cNvPr id="109571" name="Rectangle 2"/>
          <p:cNvSpPr>
            <a:spLocks noGrp="1" noRot="1" noChangeAspect="1" noChangeArrowheads="1" noTextEdit="1"/>
          </p:cNvSpPr>
          <p:nvPr>
            <p:ph type="sldImg"/>
          </p:nvPr>
        </p:nvSpPr>
        <p:spPr>
          <a:xfrm>
            <a:off x="1192213" y="703263"/>
            <a:ext cx="4630737" cy="3475037"/>
          </a:xfrm>
          <a:ln/>
        </p:spPr>
      </p:sp>
      <p:sp>
        <p:nvSpPr>
          <p:cNvPr id="109572" name="Rectangle 3"/>
          <p:cNvSpPr>
            <a:spLocks noGrp="1" noChangeArrowheads="1"/>
          </p:cNvSpPr>
          <p:nvPr>
            <p:ph type="body" idx="1"/>
          </p:nvPr>
        </p:nvSpPr>
        <p:spPr>
          <a:xfrm>
            <a:off x="701345" y="4414561"/>
            <a:ext cx="5762889" cy="4262387"/>
          </a:xfrm>
          <a:noFill/>
          <a:ln/>
        </p:spPr>
        <p:txBody>
          <a:bodyPr lIns="93157" tIns="46578" rIns="93157" bIns="46578"/>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processors.wiki.ti.com/index.php/Configuring_Interrupts_on_Keystone_Devices"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KeyStone Interrupts</a:t>
            </a:r>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243642"/>
            <a:ext cx="8886825" cy="550068"/>
          </a:xfrm>
          <a:prstGeom prst="rect">
            <a:avLst/>
          </a:prstGeom>
          <a:solidFill>
            <a:schemeClr val="bg1"/>
          </a:solidFill>
        </p:spPr>
        <p:txBody>
          <a:bodyPr wrap="square" rtlCol="0">
            <a:noAutofit/>
          </a:bodyPr>
          <a:lstStyle/>
          <a:p>
            <a:endParaRPr lang="en-US" dirty="0"/>
          </a:p>
        </p:txBody>
      </p:sp>
      <p:sp>
        <p:nvSpPr>
          <p:cNvPr id="4" name="Title 3"/>
          <p:cNvSpPr>
            <a:spLocks noGrp="1"/>
          </p:cNvSpPr>
          <p:nvPr>
            <p:ph type="title"/>
          </p:nvPr>
        </p:nvSpPr>
        <p:spPr>
          <a:xfrm>
            <a:off x="428625" y="153194"/>
            <a:ext cx="8229600" cy="704055"/>
          </a:xfrm>
        </p:spPr>
        <p:txBody>
          <a:bodyPr>
            <a:normAutofit fontScale="90000"/>
          </a:bodyPr>
          <a:lstStyle/>
          <a:p>
            <a:r>
              <a:rPr lang="en-US" sz="3200" dirty="0" smtClean="0"/>
              <a:t>C66 Core Prime </a:t>
            </a:r>
            <a:r>
              <a:rPr lang="en-US" sz="3200" dirty="0"/>
              <a:t>Event </a:t>
            </a:r>
            <a:r>
              <a:rPr lang="en-US" sz="3200" dirty="0" smtClean="0"/>
              <a:t>IDs</a:t>
            </a:r>
            <a:br>
              <a:rPr lang="en-US" sz="3200" dirty="0" smtClean="0"/>
            </a:br>
            <a:r>
              <a:rPr lang="en-US" sz="3200" dirty="0" smtClean="0"/>
              <a:t>(Core Events Only)</a:t>
            </a:r>
            <a:endParaRPr lang="en-US" sz="3600" dirty="0"/>
          </a:p>
        </p:txBody>
      </p:sp>
      <p:pic>
        <p:nvPicPr>
          <p:cNvPr id="3075" name="Picture 3"/>
          <p:cNvPicPr>
            <a:picLocks noChangeAspect="1" noChangeArrowheads="1"/>
          </p:cNvPicPr>
          <p:nvPr/>
        </p:nvPicPr>
        <p:blipFill>
          <a:blip r:embed="rId2" cstate="print"/>
          <a:srcRect l="3504" r="18686"/>
          <a:stretch>
            <a:fillRect/>
          </a:stretch>
        </p:blipFill>
        <p:spPr bwMode="auto">
          <a:xfrm>
            <a:off x="400049" y="952895"/>
            <a:ext cx="4578073" cy="5847953"/>
          </a:xfrm>
          <a:prstGeom prst="rect">
            <a:avLst/>
          </a:prstGeom>
          <a:noFill/>
          <a:ln w="9525">
            <a:noFill/>
            <a:miter lim="800000"/>
            <a:headEnd/>
            <a:tailEnd/>
          </a:ln>
        </p:spPr>
      </p:pic>
      <p:sp>
        <p:nvSpPr>
          <p:cNvPr id="6" name="TextBox 5"/>
          <p:cNvSpPr txBox="1"/>
          <p:nvPr/>
        </p:nvSpPr>
        <p:spPr>
          <a:xfrm>
            <a:off x="5150644" y="1143000"/>
            <a:ext cx="3764756" cy="2585323"/>
          </a:xfrm>
          <a:prstGeom prst="rect">
            <a:avLst/>
          </a:prstGeom>
          <a:noFill/>
        </p:spPr>
        <p:txBody>
          <a:bodyPr wrap="square" rtlCol="0">
            <a:spAutoFit/>
          </a:bodyPr>
          <a:lstStyle/>
          <a:p>
            <a:r>
              <a:rPr lang="en-US" dirty="0" smtClean="0"/>
              <a:t>From the C66x User’s Guide:</a:t>
            </a:r>
          </a:p>
          <a:p>
            <a:pPr marL="342900" indent="-342900">
              <a:buFont typeface="Arial" pitchFamily="34" charset="0"/>
              <a:buChar char="•"/>
            </a:pPr>
            <a:r>
              <a:rPr lang="en-US" dirty="0" smtClean="0"/>
              <a:t>22 assigned events</a:t>
            </a:r>
          </a:p>
          <a:p>
            <a:pPr marL="800100" lvl="1" indent="-342900">
              <a:buFont typeface="Arial" pitchFamily="34" charset="0"/>
              <a:buChar char="•"/>
            </a:pPr>
            <a:r>
              <a:rPr lang="en-US" dirty="0" smtClean="0"/>
              <a:t>5 reserve primary events</a:t>
            </a:r>
          </a:p>
          <a:p>
            <a:pPr marL="800100" lvl="1" indent="-342900">
              <a:buFont typeface="Arial" pitchFamily="34" charset="0"/>
              <a:buChar char="•"/>
            </a:pPr>
            <a:r>
              <a:rPr lang="en-US" dirty="0" smtClean="0"/>
              <a:t>17 secondary events</a:t>
            </a:r>
          </a:p>
          <a:p>
            <a:pPr marL="342900" indent="-342900">
              <a:buFont typeface="Arial" pitchFamily="34" charset="0"/>
              <a:buChar char="•"/>
            </a:pPr>
            <a:r>
              <a:rPr lang="en-US" dirty="0" smtClean="0"/>
              <a:t>7 reserved events</a:t>
            </a:r>
          </a:p>
          <a:p>
            <a:pPr marL="342900" indent="-342900">
              <a:buFont typeface="Arial" pitchFamily="34" charset="0"/>
              <a:buChar char="•"/>
            </a:pPr>
            <a:r>
              <a:rPr lang="en-US" dirty="0" smtClean="0"/>
              <a:t>99 Available events</a:t>
            </a:r>
          </a:p>
          <a:p>
            <a:pPr marL="342900" indent="-342900">
              <a:buFont typeface="Arial" pitchFamily="34" charset="0"/>
              <a:buChar char="•"/>
            </a:pPr>
            <a:r>
              <a:rPr lang="en-US" dirty="0" smtClean="0"/>
              <a:t>The available events are connected to the device.</a:t>
            </a:r>
            <a:br>
              <a:rPr lang="en-US" dirty="0" smtClean="0"/>
            </a:br>
            <a:endParaRPr lang="en-US" dirty="0" smtClean="0"/>
          </a:p>
        </p:txBody>
      </p:sp>
      <p:sp>
        <p:nvSpPr>
          <p:cNvPr id="7" name="Slide Number Placeholder 6"/>
          <p:cNvSpPr>
            <a:spLocks noGrp="1"/>
          </p:cNvSpPr>
          <p:nvPr>
            <p:ph type="sldNum" sz="quarter" idx="10"/>
          </p:nvPr>
        </p:nvSpPr>
        <p:spPr/>
        <p:txBody>
          <a:bodyPr/>
          <a:lstStyle/>
          <a:p>
            <a:fld id="{803D9FE4-F784-4A94-8F3E-54A098F0E8CC}" type="slidenum">
              <a:rPr lang="en-US" smtClean="0"/>
              <a:pPr/>
              <a:t>10</a:t>
            </a:fld>
            <a:endParaRPr lang="en-US" dirty="0"/>
          </a:p>
        </p:txBody>
      </p:sp>
    </p:spTree>
    <p:extLst>
      <p:ext uri="{BB962C8B-B14F-4D97-AF65-F5344CB8AC3E}">
        <p14:creationId xmlns:p14="http://schemas.microsoft.com/office/powerpoint/2010/main" val="1238034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245326" y="948692"/>
            <a:ext cx="6784249" cy="5652133"/>
          </a:xfrm>
          <a:prstGeom prst="rect">
            <a:avLst/>
          </a:prstGeom>
          <a:noFill/>
          <a:ln w="9525">
            <a:noFill/>
            <a:miter lim="800000"/>
            <a:headEnd/>
            <a:tailEnd/>
          </a:ln>
        </p:spPr>
      </p:pic>
      <p:sp>
        <p:nvSpPr>
          <p:cNvPr id="3" name="Rectangle 2"/>
          <p:cNvSpPr/>
          <p:nvPr/>
        </p:nvSpPr>
        <p:spPr>
          <a:xfrm>
            <a:off x="472314" y="3916428"/>
            <a:ext cx="7315200" cy="160020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0"/>
          </p:nvPr>
        </p:nvSpPr>
        <p:spPr/>
        <p:txBody>
          <a:bodyPr/>
          <a:lstStyle/>
          <a:p>
            <a:fld id="{803D9FE4-F784-4A94-8F3E-54A098F0E8CC}" type="slidenum">
              <a:rPr lang="en-US" smtClean="0"/>
              <a:pPr/>
              <a:t>11</a:t>
            </a:fld>
            <a:endParaRPr lang="en-US" dirty="0"/>
          </a:p>
        </p:txBody>
      </p:sp>
      <p:sp>
        <p:nvSpPr>
          <p:cNvPr id="5" name="Title 3"/>
          <p:cNvSpPr>
            <a:spLocks noGrp="1"/>
          </p:cNvSpPr>
          <p:nvPr>
            <p:ph type="title"/>
          </p:nvPr>
        </p:nvSpPr>
        <p:spPr>
          <a:xfrm>
            <a:off x="457200" y="103188"/>
            <a:ext cx="8229600" cy="776378"/>
          </a:xfrm>
        </p:spPr>
        <p:txBody>
          <a:bodyPr>
            <a:normAutofit fontScale="90000"/>
          </a:bodyPr>
          <a:lstStyle/>
          <a:p>
            <a:r>
              <a:rPr lang="en-US" sz="3600" dirty="0"/>
              <a:t>C66 Core Prime Event IDs</a:t>
            </a:r>
            <a:br>
              <a:rPr lang="en-US" sz="3600" dirty="0"/>
            </a:br>
            <a:r>
              <a:rPr lang="en-US" sz="3600" dirty="0" smtClean="0"/>
              <a:t>When it is part of KeyStone 2 Device</a:t>
            </a:r>
            <a:endParaRPr lang="en-US" sz="3600" dirty="0"/>
          </a:p>
        </p:txBody>
      </p:sp>
    </p:spTree>
    <p:extLst>
      <p:ext uri="{BB962C8B-B14F-4D97-AF65-F5344CB8AC3E}">
        <p14:creationId xmlns:p14="http://schemas.microsoft.com/office/powerpoint/2010/main" val="3024861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95275"/>
            <a:ext cx="8458200" cy="661988"/>
          </a:xfrm>
        </p:spPr>
        <p:txBody>
          <a:bodyPr/>
          <a:lstStyle/>
          <a:p>
            <a:r>
              <a:rPr lang="en-US" dirty="0" smtClean="0"/>
              <a:t>Configure HWI using csl</a:t>
            </a:r>
            <a:endParaRPr lang="en-US" dirty="0"/>
          </a:p>
        </p:txBody>
      </p:sp>
      <p:sp>
        <p:nvSpPr>
          <p:cNvPr id="3" name="Slide Number Placeholder 2"/>
          <p:cNvSpPr>
            <a:spLocks noGrp="1"/>
          </p:cNvSpPr>
          <p:nvPr>
            <p:ph type="sldNum" sz="quarter" idx="10"/>
          </p:nvPr>
        </p:nvSpPr>
        <p:spPr/>
        <p:txBody>
          <a:bodyPr/>
          <a:lstStyle/>
          <a:p>
            <a:fld id="{803D9FE4-F784-4A94-8F3E-54A098F0E8CC}" type="slidenum">
              <a:rPr lang="en-US" smtClean="0"/>
              <a:pPr/>
              <a:t>12</a:t>
            </a:fld>
            <a:endParaRPr lang="en-US" dirty="0"/>
          </a:p>
        </p:txBody>
      </p:sp>
      <p:sp>
        <p:nvSpPr>
          <p:cNvPr id="4" name="TextBox 3"/>
          <p:cNvSpPr txBox="1"/>
          <p:nvPr/>
        </p:nvSpPr>
        <p:spPr>
          <a:xfrm>
            <a:off x="314325" y="1171575"/>
            <a:ext cx="8321509" cy="4247317"/>
          </a:xfrm>
          <a:prstGeom prst="rect">
            <a:avLst/>
          </a:prstGeom>
          <a:noFill/>
        </p:spPr>
        <p:txBody>
          <a:bodyPr wrap="none" rtlCol="0">
            <a:spAutoFit/>
          </a:bodyPr>
          <a:lstStyle/>
          <a:p>
            <a:pPr marL="285750" indent="-285750">
              <a:buFont typeface="Arial" panose="020B0604020202020204" pitchFamily="34" charset="0"/>
              <a:buChar char="•"/>
            </a:pPr>
            <a:r>
              <a:rPr lang="en-US" dirty="0" smtClean="0"/>
              <a:t>CSL </a:t>
            </a:r>
            <a:r>
              <a:rPr lang="en-US" dirty="0"/>
              <a:t>interrupt files are in </a:t>
            </a:r>
            <a:r>
              <a:rPr lang="en-US" dirty="0" smtClean="0"/>
              <a:t>the release</a:t>
            </a:r>
            <a:endParaRPr lang="en-US" dirty="0"/>
          </a:p>
          <a:p>
            <a:pPr marL="742950" lvl="1" indent="-285750">
              <a:buFont typeface="Arial" panose="020B0604020202020204" pitchFamily="34" charset="0"/>
              <a:buChar char="•"/>
            </a:pPr>
            <a:r>
              <a:rPr lang="en-US" dirty="0" smtClean="0"/>
              <a:t>MCSDK_3_0_4_18\pdk_keystone2_3_00_04_18\packages\ti\csl\src\intc</a:t>
            </a:r>
          </a:p>
          <a:p>
            <a:pPr marL="285750" indent="-285750">
              <a:buFont typeface="Arial" panose="020B0604020202020204" pitchFamily="34" charset="0"/>
              <a:buChar char="•"/>
            </a:pPr>
            <a:r>
              <a:rPr lang="en-US" dirty="0" smtClean="0"/>
              <a:t>Include files – csl_intc.h csl_intcAux.h</a:t>
            </a:r>
          </a:p>
          <a:p>
            <a:pPr marL="285750" indent="-285750">
              <a:buFont typeface="Arial" panose="020B0604020202020204" pitchFamily="34" charset="0"/>
              <a:buChar char="•"/>
            </a:pPr>
            <a:r>
              <a:rPr lang="en-US" dirty="0" smtClean="0"/>
              <a:t>Source files in src/intc directory</a:t>
            </a:r>
          </a:p>
          <a:p>
            <a:pPr marL="742950" lvl="1" indent="-285750">
              <a:buFont typeface="Arial" panose="020B0604020202020204" pitchFamily="34" charset="0"/>
              <a:buChar char="•"/>
            </a:pPr>
            <a:r>
              <a:rPr lang="en-US" dirty="0" smtClean="0"/>
              <a:t>CSL_intcPlugEventHandler()</a:t>
            </a:r>
          </a:p>
          <a:p>
            <a:pPr marL="742950" lvl="1" indent="-285750">
              <a:buFont typeface="Arial" panose="020B0604020202020204" pitchFamily="34" charset="0"/>
              <a:buChar char="•"/>
            </a:pPr>
            <a:r>
              <a:rPr lang="en-US" dirty="0" smtClean="0"/>
              <a:t>CSL_intcInit()</a:t>
            </a:r>
          </a:p>
          <a:p>
            <a:pPr marL="742950" lvl="1" indent="-285750">
              <a:buFont typeface="Arial" panose="020B0604020202020204" pitchFamily="34" charset="0"/>
              <a:buChar char="•"/>
            </a:pPr>
            <a:r>
              <a:rPr lang="en-US" dirty="0" smtClean="0"/>
              <a:t>CSL_intcGlobalNmiEnable</a:t>
            </a:r>
          </a:p>
          <a:p>
            <a:pPr marL="742950" lvl="1" indent="-285750">
              <a:buFont typeface="Arial" panose="020B0604020202020204" pitchFamily="34" charset="0"/>
              <a:buChar char="•"/>
            </a:pPr>
            <a:r>
              <a:rPr lang="en-US" dirty="0"/>
              <a:t>CSL_intcGlobalEnable</a:t>
            </a:r>
            <a:r>
              <a:rPr lang="en-US" dirty="0" smtClean="0"/>
              <a:t>()</a:t>
            </a:r>
          </a:p>
          <a:p>
            <a:pPr marL="742950" lvl="1" indent="-285750">
              <a:buFont typeface="Arial" panose="020B0604020202020204" pitchFamily="34" charset="0"/>
              <a:buChar char="•"/>
            </a:pPr>
            <a:r>
              <a:rPr lang="en-US" dirty="0" smtClean="0"/>
              <a:t>CSL_intcHwControl()</a:t>
            </a:r>
            <a:endParaRPr lang="en-US" dirty="0"/>
          </a:p>
          <a:p>
            <a:pPr marL="742950" lvl="1" indent="-285750">
              <a:buFont typeface="Arial" panose="020B0604020202020204" pitchFamily="34" charset="0"/>
              <a:buChar char="•"/>
            </a:pPr>
            <a:r>
              <a:rPr lang="en-US" dirty="0" smtClean="0"/>
              <a:t>CSL_intcOpen</a:t>
            </a:r>
          </a:p>
          <a:p>
            <a:pPr marL="742950" lvl="1" indent="-285750">
              <a:buFont typeface="Arial" panose="020B0604020202020204" pitchFamily="34" charset="0"/>
              <a:buChar char="•"/>
            </a:pPr>
            <a:r>
              <a:rPr lang="en-US" dirty="0" smtClean="0"/>
              <a:t>And more</a:t>
            </a:r>
          </a:p>
          <a:p>
            <a:pPr marL="285750" indent="-285750">
              <a:buFont typeface="Arial" panose="020B0604020202020204" pitchFamily="34" charset="0"/>
              <a:buChar char="•"/>
            </a:pPr>
            <a:r>
              <a:rPr lang="en-US" dirty="0" smtClean="0"/>
              <a:t>Note – In addition to the mapping, the interrupt must be enabled</a:t>
            </a:r>
          </a:p>
          <a:p>
            <a:pPr marL="742950" lvl="1" indent="-285750">
              <a:buFont typeface="Arial" panose="020B0604020202020204" pitchFamily="34" charset="0"/>
              <a:buChar char="•"/>
            </a:pPr>
            <a:r>
              <a:rPr lang="en-US" dirty="0" smtClean="0"/>
              <a:t>Global enable – enable the global interrupt register</a:t>
            </a:r>
          </a:p>
          <a:p>
            <a:pPr marL="742950" lvl="1" indent="-285750">
              <a:buFont typeface="Arial" panose="020B0604020202020204" pitchFamily="34" charset="0"/>
              <a:buChar char="•"/>
            </a:pPr>
            <a:r>
              <a:rPr lang="en-US" dirty="0" smtClean="0"/>
              <a:t>Enable the particular interrupt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72862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188"/>
            <a:ext cx="8229600" cy="411162"/>
          </a:xfrm>
        </p:spPr>
        <p:txBody>
          <a:bodyPr>
            <a:normAutofit fontScale="90000"/>
          </a:bodyPr>
          <a:lstStyle/>
          <a:p>
            <a:r>
              <a:rPr lang="en-US" sz="3600" dirty="0" smtClean="0"/>
              <a:t>KeyStone II Interrupt Topology</a:t>
            </a:r>
            <a:endParaRPr lang="en-US" sz="3600" dirty="0"/>
          </a:p>
        </p:txBody>
      </p:sp>
      <p:sp>
        <p:nvSpPr>
          <p:cNvPr id="6" name="TextBox 5"/>
          <p:cNvSpPr txBox="1"/>
          <p:nvPr/>
        </p:nvSpPr>
        <p:spPr>
          <a:xfrm>
            <a:off x="5943600" y="600056"/>
            <a:ext cx="2971800" cy="2862322"/>
          </a:xfrm>
          <a:prstGeom prst="rect">
            <a:avLst/>
          </a:prstGeom>
          <a:noFill/>
        </p:spPr>
        <p:txBody>
          <a:bodyPr wrap="square" rtlCol="0">
            <a:spAutoFit/>
          </a:bodyPr>
          <a:lstStyle/>
          <a:p>
            <a:pPr marL="342900" indent="-342900">
              <a:buFont typeface="Arial" pitchFamily="34" charset="0"/>
              <a:buChar char="•"/>
            </a:pPr>
            <a:r>
              <a:rPr lang="en-US" dirty="0" smtClean="0"/>
              <a:t>All events from all IP come to the interrupt controllers.</a:t>
            </a:r>
          </a:p>
          <a:p>
            <a:pPr marL="342900" indent="-342900">
              <a:buFont typeface="Arial" pitchFamily="34" charset="0"/>
              <a:buChar char="•"/>
            </a:pPr>
            <a:r>
              <a:rPr lang="en-US" dirty="0" smtClean="0"/>
              <a:t>Some are connected directly to C66x or other masters (EDMA, ARM, Hyperlink)</a:t>
            </a:r>
          </a:p>
          <a:p>
            <a:pPr marL="342900" indent="-342900">
              <a:buFont typeface="Arial" pitchFamily="34" charset="0"/>
              <a:buChar char="•"/>
            </a:pPr>
            <a:r>
              <a:rPr lang="en-US" dirty="0" smtClean="0"/>
              <a:t>Some are mapped by the interrupt controllers </a:t>
            </a:r>
          </a:p>
          <a:p>
            <a:endParaRPr lang="en-US" dirty="0"/>
          </a:p>
        </p:txBody>
      </p:sp>
      <p:grpSp>
        <p:nvGrpSpPr>
          <p:cNvPr id="5" name="Group 151"/>
          <p:cNvGrpSpPr/>
          <p:nvPr>
            <p:custDataLst>
              <p:tags r:id="rId1"/>
            </p:custDataLst>
          </p:nvPr>
        </p:nvGrpSpPr>
        <p:grpSpPr>
          <a:xfrm>
            <a:off x="85284" y="512468"/>
            <a:ext cx="5829522" cy="5729025"/>
            <a:chOff x="1521179" y="962526"/>
            <a:chExt cx="5829522" cy="5729025"/>
          </a:xfrm>
        </p:grpSpPr>
        <p:grpSp>
          <p:nvGrpSpPr>
            <p:cNvPr id="7" name="Group 148"/>
            <p:cNvGrpSpPr/>
            <p:nvPr/>
          </p:nvGrpSpPr>
          <p:grpSpPr>
            <a:xfrm>
              <a:off x="6982372" y="4774131"/>
              <a:ext cx="368329" cy="1676940"/>
              <a:chOff x="6982372" y="4774131"/>
              <a:chExt cx="368329" cy="1676940"/>
            </a:xfrm>
          </p:grpSpPr>
          <p:cxnSp>
            <p:nvCxnSpPr>
              <p:cNvPr id="67" name="Straight Arrow Connector 66"/>
              <p:cNvCxnSpPr/>
              <p:nvPr/>
            </p:nvCxnSpPr>
            <p:spPr bwMode="auto">
              <a:xfrm>
                <a:off x="6982372" y="4782697"/>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68" name="Straight Arrow Connector 67"/>
              <p:cNvCxnSpPr/>
              <p:nvPr/>
            </p:nvCxnSpPr>
            <p:spPr bwMode="auto">
              <a:xfrm>
                <a:off x="6990393" y="5079479"/>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69" name="Straight Arrow Connector 68"/>
              <p:cNvCxnSpPr/>
              <p:nvPr/>
            </p:nvCxnSpPr>
            <p:spPr bwMode="auto">
              <a:xfrm>
                <a:off x="6988789" y="5357011"/>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0" name="Straight Arrow Connector 69"/>
              <p:cNvCxnSpPr/>
              <p:nvPr/>
            </p:nvCxnSpPr>
            <p:spPr bwMode="auto">
              <a:xfrm>
                <a:off x="6987185" y="5634544"/>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1" name="Straight Arrow Connector 70"/>
              <p:cNvCxnSpPr/>
              <p:nvPr/>
            </p:nvCxnSpPr>
            <p:spPr bwMode="auto">
              <a:xfrm>
                <a:off x="6987186" y="5865546"/>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2" name="Straight Arrow Connector 71"/>
              <p:cNvCxnSpPr/>
              <p:nvPr/>
            </p:nvCxnSpPr>
            <p:spPr bwMode="auto">
              <a:xfrm>
                <a:off x="6985582" y="6143079"/>
                <a:ext cx="347472" cy="1588"/>
              </a:xfrm>
              <a:prstGeom prst="straightConnector1">
                <a:avLst/>
              </a:prstGeom>
              <a:solidFill>
                <a:schemeClr val="accent1"/>
              </a:solidFill>
              <a:ln w="25400" cap="flat" cmpd="sng" algn="ctr">
                <a:solidFill>
                  <a:schemeClr val="tx1"/>
                </a:solidFill>
                <a:prstDash val="solid"/>
                <a:round/>
                <a:headEnd type="none" w="lg" len="med"/>
                <a:tailEnd type="none"/>
              </a:ln>
              <a:effectLst/>
            </p:spPr>
          </p:cxnSp>
          <p:cxnSp>
            <p:nvCxnSpPr>
              <p:cNvPr id="73" name="Straight Arrow Connector 72"/>
              <p:cNvCxnSpPr/>
              <p:nvPr/>
            </p:nvCxnSpPr>
            <p:spPr bwMode="auto">
              <a:xfrm>
                <a:off x="7003229" y="6449483"/>
                <a:ext cx="347472"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74" name="Straight Connector 73"/>
              <p:cNvCxnSpPr/>
              <p:nvPr/>
            </p:nvCxnSpPr>
            <p:spPr bwMode="auto">
              <a:xfrm>
                <a:off x="7324824" y="4774131"/>
                <a:ext cx="19251" cy="1673352"/>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sp>
          <p:nvSpPr>
            <p:cNvPr id="8" name="Rectangle 7"/>
            <p:cNvSpPr/>
            <p:nvPr/>
          </p:nvSpPr>
          <p:spPr bwMode="auto">
            <a:xfrm>
              <a:off x="3478171" y="1145137"/>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CIC0</a:t>
              </a:r>
            </a:p>
          </p:txBody>
        </p:sp>
        <p:sp>
          <p:nvSpPr>
            <p:cNvPr id="9" name="Rectangle 8"/>
            <p:cNvSpPr/>
            <p:nvPr/>
          </p:nvSpPr>
          <p:spPr bwMode="auto">
            <a:xfrm>
              <a:off x="3478171" y="2948300"/>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CIC1</a:t>
              </a:r>
            </a:p>
          </p:txBody>
        </p:sp>
        <p:sp>
          <p:nvSpPr>
            <p:cNvPr id="10" name="Rectangle 9"/>
            <p:cNvSpPr/>
            <p:nvPr/>
          </p:nvSpPr>
          <p:spPr bwMode="auto">
            <a:xfrm>
              <a:off x="3478170" y="4742916"/>
              <a:ext cx="846034" cy="1692067"/>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CIC2</a:t>
              </a:r>
            </a:p>
          </p:txBody>
        </p:sp>
        <p:grpSp>
          <p:nvGrpSpPr>
            <p:cNvPr id="11" name="Group 126"/>
            <p:cNvGrpSpPr/>
            <p:nvPr/>
          </p:nvGrpSpPr>
          <p:grpSpPr>
            <a:xfrm>
              <a:off x="1521179" y="962526"/>
              <a:ext cx="1914890" cy="4660605"/>
              <a:chOff x="1521179" y="962526"/>
              <a:chExt cx="1914890" cy="4660605"/>
            </a:xfrm>
          </p:grpSpPr>
          <p:sp>
            <p:nvSpPr>
              <p:cNvPr id="61" name="TextBox 9"/>
              <p:cNvSpPr txBox="1"/>
              <p:nvPr/>
            </p:nvSpPr>
            <p:spPr>
              <a:xfrm>
                <a:off x="1521179" y="3586247"/>
                <a:ext cx="1128045" cy="461665"/>
              </a:xfrm>
              <a:prstGeom prst="rect">
                <a:avLst/>
              </a:prstGeom>
              <a:noFill/>
            </p:spPr>
            <p:txBody>
              <a:bodyPr wrap="square" rtlCol="0">
                <a:spAutoFit/>
              </a:bodyPr>
              <a:lstStyle/>
              <a:p>
                <a:r>
                  <a:rPr lang="en-US" dirty="0" smtClean="0"/>
                  <a:t>Events</a:t>
                </a:r>
                <a:endParaRPr lang="en-US" dirty="0"/>
              </a:p>
            </p:txBody>
          </p:sp>
          <p:cxnSp>
            <p:nvCxnSpPr>
              <p:cNvPr id="62" name="Straight Connector 13"/>
              <p:cNvCxnSpPr/>
              <p:nvPr/>
            </p:nvCxnSpPr>
            <p:spPr bwMode="auto">
              <a:xfrm>
                <a:off x="3108960" y="962526"/>
                <a:ext cx="35920" cy="466060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16"/>
              <p:cNvCxnSpPr/>
              <p:nvPr/>
            </p:nvCxnSpPr>
            <p:spPr bwMode="auto">
              <a:xfrm>
                <a:off x="2649224" y="3837061"/>
                <a:ext cx="48711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4" name="Straight Arrow Connector 63"/>
              <p:cNvCxnSpPr/>
              <p:nvPr/>
            </p:nvCxnSpPr>
            <p:spPr bwMode="auto">
              <a:xfrm>
                <a:off x="3136339" y="3837061"/>
                <a:ext cx="273466"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65" name="Straight Arrow Connector 64"/>
              <p:cNvCxnSpPr/>
              <p:nvPr/>
            </p:nvCxnSpPr>
            <p:spPr bwMode="auto">
              <a:xfrm>
                <a:off x="3127448" y="1938470"/>
                <a:ext cx="273466"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66" name="Straight Arrow Connector 65"/>
              <p:cNvCxnSpPr/>
              <p:nvPr/>
            </p:nvCxnSpPr>
            <p:spPr bwMode="auto">
              <a:xfrm>
                <a:off x="3143461" y="5612082"/>
                <a:ext cx="292608" cy="1588"/>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sp>
          <p:nvSpPr>
            <p:cNvPr id="12" name="Rectangle 11"/>
            <p:cNvSpPr/>
            <p:nvPr/>
          </p:nvSpPr>
          <p:spPr bwMode="auto">
            <a:xfrm>
              <a:off x="5930815" y="1136589"/>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CorePac0</a:t>
              </a:r>
              <a:endParaRPr kumimoji="0" lang="en-US" sz="12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5929391" y="1588093"/>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CorePac1</a:t>
              </a:r>
              <a:endParaRPr kumimoji="0" lang="en-US" sz="12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5927967" y="2022506"/>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CorePac2</a:t>
              </a:r>
              <a:endParaRPr kumimoji="0" lang="en-US" sz="1200" b="0" i="0" u="none" strike="noStrike" cap="none" normalizeH="0" baseline="0" dirty="0" smtClean="0">
                <a:ln>
                  <a:noFill/>
                </a:ln>
                <a:solidFill>
                  <a:schemeClr val="tx1"/>
                </a:solidFill>
                <a:effectLst/>
                <a:latin typeface="Arial" pitchFamily="34" charset="0"/>
              </a:endParaRPr>
            </a:p>
          </p:txBody>
        </p:sp>
        <p:sp>
          <p:nvSpPr>
            <p:cNvPr id="15" name="Rectangle 14"/>
            <p:cNvSpPr/>
            <p:nvPr/>
          </p:nvSpPr>
          <p:spPr bwMode="auto">
            <a:xfrm>
              <a:off x="5926542" y="2456917"/>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CorePac3</a:t>
              </a:r>
              <a:endParaRPr kumimoji="0" lang="en-US" sz="1200" b="0" i="0" u="none" strike="noStrike" cap="none" normalizeH="0" baseline="0" dirty="0" smtClean="0">
                <a:ln>
                  <a:noFill/>
                </a:ln>
                <a:solidFill>
                  <a:schemeClr val="tx1"/>
                </a:solidFill>
                <a:effectLst/>
                <a:latin typeface="Arial" pitchFamily="34" charset="0"/>
              </a:endParaRPr>
            </a:p>
          </p:txBody>
        </p:sp>
        <p:grpSp>
          <p:nvGrpSpPr>
            <p:cNvPr id="16" name="Group 67"/>
            <p:cNvGrpSpPr/>
            <p:nvPr/>
          </p:nvGrpSpPr>
          <p:grpSpPr>
            <a:xfrm>
              <a:off x="5929390" y="2925507"/>
              <a:ext cx="1063952" cy="1670706"/>
              <a:chOff x="4570576" y="2814409"/>
              <a:chExt cx="1063952" cy="1670706"/>
            </a:xfrm>
          </p:grpSpPr>
          <p:sp>
            <p:nvSpPr>
              <p:cNvPr id="57" name="Rectangle 56"/>
              <p:cNvSpPr/>
              <p:nvPr/>
            </p:nvSpPr>
            <p:spPr bwMode="auto">
              <a:xfrm>
                <a:off x="4574849" y="2814409"/>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CorePac4</a:t>
                </a:r>
                <a:endParaRPr kumimoji="0" lang="en-US" sz="1200" b="0" i="0" u="none" strike="noStrike" cap="none" normalizeH="0" baseline="0" dirty="0" smtClean="0">
                  <a:ln>
                    <a:noFill/>
                  </a:ln>
                  <a:solidFill>
                    <a:schemeClr val="tx1"/>
                  </a:solidFill>
                  <a:effectLst/>
                  <a:latin typeface="Arial" pitchFamily="34" charset="0"/>
                </a:endParaRPr>
              </a:p>
            </p:txBody>
          </p:sp>
          <p:sp>
            <p:nvSpPr>
              <p:cNvPr id="58" name="Rectangle 57"/>
              <p:cNvSpPr/>
              <p:nvPr/>
            </p:nvSpPr>
            <p:spPr bwMode="auto">
              <a:xfrm>
                <a:off x="4573426" y="3248821"/>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CorePac5</a:t>
                </a:r>
                <a:endParaRPr kumimoji="0" lang="en-US" sz="1200" b="0" i="0" u="none" strike="noStrike" cap="none" normalizeH="0" baseline="0" dirty="0" smtClean="0">
                  <a:ln>
                    <a:noFill/>
                  </a:ln>
                  <a:solidFill>
                    <a:schemeClr val="tx1"/>
                  </a:solidFill>
                  <a:effectLst/>
                  <a:latin typeface="Arial" pitchFamily="34" charset="0"/>
                </a:endParaRPr>
              </a:p>
            </p:txBody>
          </p:sp>
          <p:sp>
            <p:nvSpPr>
              <p:cNvPr id="59" name="Rectangle 58"/>
              <p:cNvSpPr/>
              <p:nvPr/>
            </p:nvSpPr>
            <p:spPr bwMode="auto">
              <a:xfrm>
                <a:off x="4572001" y="3683233"/>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CorePac6</a:t>
                </a:r>
                <a:endParaRPr kumimoji="0" lang="en-US" sz="1200" b="0" i="0" u="none" strike="noStrike" cap="none" normalizeH="0" baseline="0" dirty="0" smtClean="0">
                  <a:ln>
                    <a:noFill/>
                  </a:ln>
                  <a:solidFill>
                    <a:schemeClr val="tx1"/>
                  </a:solidFill>
                  <a:effectLst/>
                  <a:latin typeface="Arial" pitchFamily="34" charset="0"/>
                </a:endParaRPr>
              </a:p>
            </p:txBody>
          </p:sp>
          <p:sp>
            <p:nvSpPr>
              <p:cNvPr id="60" name="Rectangle 59"/>
              <p:cNvSpPr/>
              <p:nvPr/>
            </p:nvSpPr>
            <p:spPr bwMode="auto">
              <a:xfrm>
                <a:off x="4570576" y="4126191"/>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C66x</a:t>
                </a:r>
                <a:br>
                  <a:rPr lang="en-US" sz="1200" dirty="0" smtClean="0"/>
                </a:br>
                <a:r>
                  <a:rPr lang="en-US" sz="1200" dirty="0" smtClean="0"/>
                  <a:t>CorePac7</a:t>
                </a:r>
                <a:endParaRPr kumimoji="0" lang="en-US" sz="1200" b="0" i="0" u="none" strike="noStrike" cap="none" normalizeH="0" baseline="0" dirty="0" smtClean="0">
                  <a:ln>
                    <a:noFill/>
                  </a:ln>
                  <a:solidFill>
                    <a:schemeClr val="tx1"/>
                  </a:solidFill>
                  <a:effectLst/>
                  <a:latin typeface="Arial" pitchFamily="34" charset="0"/>
                </a:endParaRPr>
              </a:p>
            </p:txBody>
          </p:sp>
        </p:grpSp>
        <p:grpSp>
          <p:nvGrpSpPr>
            <p:cNvPr id="17" name="Group 66"/>
            <p:cNvGrpSpPr/>
            <p:nvPr/>
          </p:nvGrpSpPr>
          <p:grpSpPr>
            <a:xfrm>
              <a:off x="5925114" y="4697406"/>
              <a:ext cx="1066802" cy="1991102"/>
              <a:chOff x="4566300" y="4611946"/>
              <a:chExt cx="1066802" cy="1991102"/>
            </a:xfrm>
          </p:grpSpPr>
          <p:sp>
            <p:nvSpPr>
              <p:cNvPr id="50" name="Rectangle 49"/>
              <p:cNvSpPr/>
              <p:nvPr/>
            </p:nvSpPr>
            <p:spPr bwMode="auto">
              <a:xfrm>
                <a:off x="4569149" y="4611946"/>
                <a:ext cx="1059679" cy="22499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HyperLink</a:t>
                </a:r>
                <a:endParaRPr kumimoji="0" lang="en-US" sz="1200" b="0" i="0" u="none" strike="noStrike" cap="none" normalizeH="0" baseline="0" dirty="0" smtClean="0">
                  <a:ln>
                    <a:noFill/>
                  </a:ln>
                  <a:solidFill>
                    <a:schemeClr val="tx1"/>
                  </a:solidFill>
                  <a:effectLst/>
                  <a:latin typeface="Arial" pitchFamily="34" charset="0"/>
                </a:endParaRPr>
              </a:p>
            </p:txBody>
          </p:sp>
          <p:sp>
            <p:nvSpPr>
              <p:cNvPr id="51" name="Rectangle 50"/>
              <p:cNvSpPr/>
              <p:nvPr/>
            </p:nvSpPr>
            <p:spPr bwMode="auto">
              <a:xfrm>
                <a:off x="4567725" y="4892519"/>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CC0</a:t>
                </a:r>
                <a:endParaRPr kumimoji="0" lang="en-US" sz="12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4566300" y="5164561"/>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CC1</a:t>
                </a:r>
                <a:endParaRPr kumimoji="0" lang="en-US" sz="1200" b="0" i="0" u="none" strike="noStrike" cap="none" normalizeH="0" baseline="0" dirty="0" smtClean="0">
                  <a:ln>
                    <a:noFill/>
                  </a:ln>
                  <a:solidFill>
                    <a:schemeClr val="tx1"/>
                  </a:solidFill>
                  <a:effectLst/>
                  <a:latin typeface="Arial" pitchFamily="34" charset="0"/>
                </a:endParaRPr>
              </a:p>
            </p:txBody>
          </p:sp>
          <p:sp>
            <p:nvSpPr>
              <p:cNvPr id="53" name="Rectangle 52"/>
              <p:cNvSpPr/>
              <p:nvPr/>
            </p:nvSpPr>
            <p:spPr bwMode="auto">
              <a:xfrm>
                <a:off x="4573423" y="5436604"/>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CC2</a:t>
                </a:r>
                <a:endParaRPr kumimoji="0" lang="en-US" sz="1200" b="0" i="0" u="none" strike="noStrike" cap="none" normalizeH="0" baseline="0" dirty="0" smtClean="0">
                  <a:ln>
                    <a:noFill/>
                  </a:ln>
                  <a:solidFill>
                    <a:schemeClr val="tx1"/>
                  </a:solidFill>
                  <a:effectLst/>
                  <a:latin typeface="Arial" pitchFamily="34" charset="0"/>
                </a:endParaRPr>
              </a:p>
            </p:txBody>
          </p:sp>
          <p:sp>
            <p:nvSpPr>
              <p:cNvPr id="54" name="Rectangle 53"/>
              <p:cNvSpPr/>
              <p:nvPr/>
            </p:nvSpPr>
            <p:spPr bwMode="auto">
              <a:xfrm>
                <a:off x="4571999" y="5717191"/>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CC3</a:t>
                </a:r>
                <a:endParaRPr kumimoji="0" lang="en-US" sz="1200" b="0" i="0" u="none" strike="noStrike" cap="none" normalizeH="0" baseline="0" dirty="0" smtClean="0">
                  <a:ln>
                    <a:noFill/>
                  </a:ln>
                  <a:solidFill>
                    <a:schemeClr val="tx1"/>
                  </a:solidFill>
                  <a:effectLst/>
                  <a:latin typeface="Arial" pitchFamily="34" charset="0"/>
                </a:endParaRPr>
              </a:p>
            </p:txBody>
          </p:sp>
          <p:sp>
            <p:nvSpPr>
              <p:cNvPr id="55" name="Rectangle 54"/>
              <p:cNvSpPr/>
              <p:nvPr/>
            </p:nvSpPr>
            <p:spPr bwMode="auto">
              <a:xfrm>
                <a:off x="4570574" y="5980687"/>
                <a:ext cx="1059679" cy="217866"/>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EDMA CC4</a:t>
                </a:r>
                <a:endParaRPr kumimoji="0" lang="en-US" sz="1200" b="0" i="0" u="none" strike="noStrike" cap="none" normalizeH="0" baseline="0" dirty="0" smtClean="0">
                  <a:ln>
                    <a:noFill/>
                  </a:ln>
                  <a:solidFill>
                    <a:schemeClr val="tx1"/>
                  </a:solidFill>
                  <a:effectLst/>
                  <a:latin typeface="Arial" pitchFamily="34" charset="0"/>
                </a:endParaRPr>
              </a:p>
            </p:txBody>
          </p:sp>
          <p:sp>
            <p:nvSpPr>
              <p:cNvPr id="56" name="Rectangle 55"/>
              <p:cNvSpPr/>
              <p:nvPr/>
            </p:nvSpPr>
            <p:spPr bwMode="auto">
              <a:xfrm>
                <a:off x="4569152" y="6244124"/>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ARM A15</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CorePac</a:t>
                </a:r>
              </a:p>
            </p:txBody>
          </p:sp>
        </p:grpSp>
        <p:grpSp>
          <p:nvGrpSpPr>
            <p:cNvPr id="18" name="Group 125"/>
            <p:cNvGrpSpPr/>
            <p:nvPr/>
          </p:nvGrpSpPr>
          <p:grpSpPr>
            <a:xfrm>
              <a:off x="3109633" y="976755"/>
              <a:ext cx="4205567" cy="3421990"/>
              <a:chOff x="3109633" y="976755"/>
              <a:chExt cx="4205567" cy="3421990"/>
            </a:xfrm>
          </p:grpSpPr>
          <p:cxnSp>
            <p:nvCxnSpPr>
              <p:cNvPr id="40" name="Straight Connector 39"/>
              <p:cNvCxnSpPr/>
              <p:nvPr/>
            </p:nvCxnSpPr>
            <p:spPr bwMode="auto">
              <a:xfrm>
                <a:off x="3109633" y="976755"/>
                <a:ext cx="4187952" cy="502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Arrow Connector 40"/>
              <p:cNvCxnSpPr/>
              <p:nvPr/>
            </p:nvCxnSpPr>
            <p:spPr bwMode="auto">
              <a:xfrm>
                <a:off x="7004826" y="1359356"/>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2" name="Straight Connector 41"/>
              <p:cNvCxnSpPr/>
              <p:nvPr/>
            </p:nvCxnSpPr>
            <p:spPr bwMode="auto">
              <a:xfrm>
                <a:off x="7284720" y="980171"/>
                <a:ext cx="30480" cy="3418574"/>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3" name="Straight Arrow Connector 42"/>
              <p:cNvCxnSpPr/>
              <p:nvPr/>
            </p:nvCxnSpPr>
            <p:spPr bwMode="auto">
              <a:xfrm>
                <a:off x="7012847" y="1771638"/>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4" name="Straight Arrow Connector 43"/>
              <p:cNvCxnSpPr/>
              <p:nvPr/>
            </p:nvCxnSpPr>
            <p:spPr bwMode="auto">
              <a:xfrm>
                <a:off x="7020868" y="2183920"/>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5" name="Straight Arrow Connector 44"/>
              <p:cNvCxnSpPr/>
              <p:nvPr/>
            </p:nvCxnSpPr>
            <p:spPr bwMode="auto">
              <a:xfrm>
                <a:off x="7009639" y="2625078"/>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6" name="Straight Arrow Connector 45"/>
              <p:cNvCxnSpPr/>
              <p:nvPr/>
            </p:nvCxnSpPr>
            <p:spPr bwMode="auto">
              <a:xfrm>
                <a:off x="7012851" y="3119131"/>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7" name="Straight Arrow Connector 46"/>
              <p:cNvCxnSpPr/>
              <p:nvPr/>
            </p:nvCxnSpPr>
            <p:spPr bwMode="auto">
              <a:xfrm>
                <a:off x="7020872" y="3531413"/>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8" name="Straight Arrow Connector 47"/>
              <p:cNvCxnSpPr/>
              <p:nvPr/>
            </p:nvCxnSpPr>
            <p:spPr bwMode="auto">
              <a:xfrm>
                <a:off x="7028893" y="3943695"/>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cxnSp>
            <p:nvCxnSpPr>
              <p:cNvPr id="49" name="Straight Arrow Connector 48"/>
              <p:cNvCxnSpPr/>
              <p:nvPr/>
            </p:nvCxnSpPr>
            <p:spPr bwMode="auto">
              <a:xfrm>
                <a:off x="7036914" y="4384853"/>
                <a:ext cx="273466" cy="1588"/>
              </a:xfrm>
              <a:prstGeom prst="straightConnector1">
                <a:avLst/>
              </a:prstGeom>
              <a:solidFill>
                <a:schemeClr val="accent1"/>
              </a:solidFill>
              <a:ln w="25400" cap="flat" cmpd="sng" algn="ctr">
                <a:solidFill>
                  <a:schemeClr val="tx1"/>
                </a:solidFill>
                <a:prstDash val="solid"/>
                <a:round/>
                <a:headEnd type="triangle" w="lg" len="med"/>
                <a:tailEnd type="none"/>
              </a:ln>
              <a:effectLst/>
            </p:spPr>
          </p:cxnSp>
        </p:grpSp>
        <p:grpSp>
          <p:nvGrpSpPr>
            <p:cNvPr id="19" name="Group 127"/>
            <p:cNvGrpSpPr/>
            <p:nvPr/>
          </p:nvGrpSpPr>
          <p:grpSpPr>
            <a:xfrm>
              <a:off x="4403571" y="1323522"/>
              <a:ext cx="1486128" cy="1323425"/>
              <a:chOff x="4403571" y="1323522"/>
              <a:chExt cx="1486128" cy="1323425"/>
            </a:xfrm>
          </p:grpSpPr>
          <p:cxnSp>
            <p:nvCxnSpPr>
              <p:cNvPr id="36" name="Straight Arrow Connector 35"/>
              <p:cNvCxnSpPr/>
              <p:nvPr/>
            </p:nvCxnSpPr>
            <p:spPr bwMode="auto">
              <a:xfrm>
                <a:off x="4408371" y="264694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7" name="Straight Arrow Connector 36"/>
              <p:cNvCxnSpPr/>
              <p:nvPr/>
            </p:nvCxnSpPr>
            <p:spPr bwMode="auto">
              <a:xfrm>
                <a:off x="4406771" y="22122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8" name="Straight Arrow Connector 37"/>
              <p:cNvCxnSpPr/>
              <p:nvPr/>
            </p:nvCxnSpPr>
            <p:spPr bwMode="auto">
              <a:xfrm>
                <a:off x="4405171" y="176787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9" name="Straight Arrow Connector 38"/>
              <p:cNvCxnSpPr/>
              <p:nvPr/>
            </p:nvCxnSpPr>
            <p:spPr bwMode="auto">
              <a:xfrm>
                <a:off x="4403571" y="13235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20" name="Group 128"/>
            <p:cNvGrpSpPr/>
            <p:nvPr/>
          </p:nvGrpSpPr>
          <p:grpSpPr>
            <a:xfrm>
              <a:off x="4401967" y="3092922"/>
              <a:ext cx="1486128" cy="1323425"/>
              <a:chOff x="4403571" y="1323522"/>
              <a:chExt cx="1486128" cy="1323425"/>
            </a:xfrm>
          </p:grpSpPr>
          <p:cxnSp>
            <p:nvCxnSpPr>
              <p:cNvPr id="32" name="Straight Arrow Connector 31"/>
              <p:cNvCxnSpPr/>
              <p:nvPr/>
            </p:nvCxnSpPr>
            <p:spPr bwMode="auto">
              <a:xfrm>
                <a:off x="4408371" y="264694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3" name="Straight Arrow Connector 32"/>
              <p:cNvCxnSpPr/>
              <p:nvPr/>
            </p:nvCxnSpPr>
            <p:spPr bwMode="auto">
              <a:xfrm>
                <a:off x="4406771" y="22122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4" name="Straight Arrow Connector 33"/>
              <p:cNvCxnSpPr/>
              <p:nvPr/>
            </p:nvCxnSpPr>
            <p:spPr bwMode="auto">
              <a:xfrm>
                <a:off x="4405171" y="176787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5" name="Straight Arrow Connector 34"/>
              <p:cNvCxnSpPr/>
              <p:nvPr/>
            </p:nvCxnSpPr>
            <p:spPr bwMode="auto">
              <a:xfrm>
                <a:off x="4403571" y="132352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grpSp>
        <p:grpSp>
          <p:nvGrpSpPr>
            <p:cNvPr id="21" name="Group 149"/>
            <p:cNvGrpSpPr/>
            <p:nvPr/>
          </p:nvGrpSpPr>
          <p:grpSpPr>
            <a:xfrm>
              <a:off x="1674939" y="4814217"/>
              <a:ext cx="4233749" cy="1877334"/>
              <a:chOff x="1674939" y="4814217"/>
              <a:chExt cx="4233749" cy="1877334"/>
            </a:xfrm>
          </p:grpSpPr>
          <p:sp>
            <p:nvSpPr>
              <p:cNvPr id="22" name="Rectangle 21"/>
              <p:cNvSpPr/>
              <p:nvPr/>
            </p:nvSpPr>
            <p:spPr bwMode="auto">
              <a:xfrm>
                <a:off x="1674939" y="6332627"/>
                <a:ext cx="1059679" cy="358924"/>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600" dirty="0" smtClean="0"/>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t>Peripherals</a:t>
                </a:r>
                <a:endParaRPr kumimoji="0" lang="en-US" sz="1200" b="0" i="0" u="none" strike="noStrike" cap="none" normalizeH="0" baseline="0" dirty="0" smtClean="0">
                  <a:ln>
                    <a:noFill/>
                  </a:ln>
                  <a:solidFill>
                    <a:schemeClr val="tx1"/>
                  </a:solidFill>
                  <a:effectLst/>
                  <a:latin typeface="Arial" pitchFamily="34" charset="0"/>
                </a:endParaRPr>
              </a:p>
            </p:txBody>
          </p:sp>
          <p:cxnSp>
            <p:nvCxnSpPr>
              <p:cNvPr id="23" name="Straight Arrow Connector 22"/>
              <p:cNvCxnSpPr/>
              <p:nvPr/>
            </p:nvCxnSpPr>
            <p:spPr bwMode="auto">
              <a:xfrm>
                <a:off x="4414789" y="61761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4" name="Straight Arrow Connector 23"/>
              <p:cNvCxnSpPr/>
              <p:nvPr/>
            </p:nvCxnSpPr>
            <p:spPr bwMode="auto">
              <a:xfrm>
                <a:off x="4413189" y="56355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5" name="Straight Arrow Connector 24"/>
              <p:cNvCxnSpPr/>
              <p:nvPr/>
            </p:nvCxnSpPr>
            <p:spPr bwMode="auto">
              <a:xfrm>
                <a:off x="4411589" y="535481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6" name="Straight Arrow Connector 25"/>
              <p:cNvCxnSpPr/>
              <p:nvPr/>
            </p:nvCxnSpPr>
            <p:spPr bwMode="auto">
              <a:xfrm>
                <a:off x="4409989" y="481421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7" name="Straight Arrow Connector 26"/>
              <p:cNvCxnSpPr/>
              <p:nvPr/>
            </p:nvCxnSpPr>
            <p:spPr bwMode="auto">
              <a:xfrm>
                <a:off x="4409989" y="5093342"/>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8" name="Straight Arrow Connector 27"/>
              <p:cNvCxnSpPr/>
              <p:nvPr/>
            </p:nvCxnSpPr>
            <p:spPr bwMode="auto">
              <a:xfrm>
                <a:off x="4421214" y="5913067"/>
                <a:ext cx="1481328"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29" name="Straight Arrow Connector 28"/>
              <p:cNvCxnSpPr/>
              <p:nvPr/>
            </p:nvCxnSpPr>
            <p:spPr bwMode="auto">
              <a:xfrm>
                <a:off x="2744864" y="6546717"/>
                <a:ext cx="3163824" cy="0"/>
              </a:xfrm>
              <a:prstGeom prst="straightConnector1">
                <a:avLst/>
              </a:prstGeom>
              <a:solidFill>
                <a:schemeClr val="accent1"/>
              </a:solidFill>
              <a:ln w="25400" cap="flat" cmpd="sng" algn="ctr">
                <a:solidFill>
                  <a:schemeClr val="tx1"/>
                </a:solidFill>
                <a:prstDash val="solid"/>
                <a:round/>
                <a:headEnd type="none" w="med" len="med"/>
                <a:tailEnd type="triangle" w="lg" len="med"/>
              </a:ln>
              <a:effectLst/>
            </p:spPr>
          </p:cxnSp>
          <p:cxnSp>
            <p:nvCxnSpPr>
              <p:cNvPr id="30" name="Straight Arrow Connector 29"/>
              <p:cNvCxnSpPr/>
              <p:nvPr/>
            </p:nvCxnSpPr>
            <p:spPr bwMode="auto">
              <a:xfrm>
                <a:off x="4421214" y="6365442"/>
                <a:ext cx="731520" cy="0"/>
              </a:xfrm>
              <a:prstGeom prst="straightConnector1">
                <a:avLst/>
              </a:prstGeom>
              <a:solidFill>
                <a:schemeClr val="accent1"/>
              </a:solidFill>
              <a:ln w="25400" cap="flat" cmpd="sng" algn="ctr">
                <a:solidFill>
                  <a:schemeClr val="tx1"/>
                </a:solidFill>
                <a:prstDash val="solid"/>
                <a:round/>
                <a:headEnd type="none" w="med" len="med"/>
                <a:tailEnd type="none" w="lg" len="med"/>
              </a:ln>
              <a:effectLst/>
            </p:spPr>
          </p:cxnSp>
          <p:cxnSp>
            <p:nvCxnSpPr>
              <p:cNvPr id="31" name="Straight Connector 30"/>
              <p:cNvCxnSpPr/>
              <p:nvPr/>
            </p:nvCxnSpPr>
            <p:spPr bwMode="auto">
              <a:xfrm>
                <a:off x="5139890" y="6352672"/>
                <a:ext cx="0" cy="182880"/>
              </a:xfrm>
              <a:prstGeom prst="line">
                <a:avLst/>
              </a:prstGeom>
              <a:solidFill>
                <a:schemeClr val="accent1"/>
              </a:solidFill>
              <a:ln w="25400" cap="flat" cmpd="sng" algn="ctr">
                <a:solidFill>
                  <a:schemeClr val="tx1"/>
                </a:solidFill>
                <a:prstDash val="solid"/>
                <a:round/>
                <a:headEnd type="none" w="med" len="med"/>
                <a:tailEnd type="none" w="med" len="med"/>
              </a:ln>
              <a:effectLst/>
            </p:spPr>
          </p:cxnSp>
        </p:grpSp>
      </p:grpSp>
      <p:sp>
        <p:nvSpPr>
          <p:cNvPr id="75" name="Slide Number Placeholder 74"/>
          <p:cNvSpPr>
            <a:spLocks noGrp="1"/>
          </p:cNvSpPr>
          <p:nvPr>
            <p:ph type="sldNum" sz="quarter" idx="10"/>
          </p:nvPr>
        </p:nvSpPr>
        <p:spPr/>
        <p:txBody>
          <a:bodyPr/>
          <a:lstStyle/>
          <a:p>
            <a:fld id="{803D9FE4-F784-4A94-8F3E-54A098F0E8CC}" type="slidenum">
              <a:rPr lang="en-US" smtClean="0"/>
              <a:pPr/>
              <a:t>13</a:t>
            </a:fld>
            <a:endParaRPr lang="en-US" dirty="0"/>
          </a:p>
        </p:txBody>
      </p:sp>
    </p:spTree>
    <p:extLst>
      <p:ext uri="{BB962C8B-B14F-4D97-AF65-F5344CB8AC3E}">
        <p14:creationId xmlns:p14="http://schemas.microsoft.com/office/powerpoint/2010/main" val="3702699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560" y="244158"/>
            <a:ext cx="8229600" cy="715962"/>
          </a:xfrm>
        </p:spPr>
        <p:txBody>
          <a:bodyPr>
            <a:normAutofit/>
          </a:bodyPr>
          <a:lstStyle/>
          <a:p>
            <a:r>
              <a:rPr lang="en-US" sz="3600" dirty="0" smtClean="0"/>
              <a:t>C66 core Secondary events</a:t>
            </a:r>
            <a:endParaRPr lang="en-US" sz="3600" dirty="0"/>
          </a:p>
        </p:txBody>
      </p:sp>
      <p:graphicFrame>
        <p:nvGraphicFramePr>
          <p:cNvPr id="3" name="Object 2"/>
          <p:cNvGraphicFramePr>
            <a:graphicFrameLocks noChangeAspect="1"/>
          </p:cNvGraphicFramePr>
          <p:nvPr>
            <p:extLst>
              <p:ext uri="{D42A27DB-BD31-4B8C-83A1-F6EECF244321}">
                <p14:modId xmlns:p14="http://schemas.microsoft.com/office/powerpoint/2010/main" val="2052470423"/>
              </p:ext>
            </p:extLst>
          </p:nvPr>
        </p:nvGraphicFramePr>
        <p:xfrm>
          <a:off x="710239" y="857250"/>
          <a:ext cx="7803524" cy="5322888"/>
        </p:xfrm>
        <a:graphic>
          <a:graphicData uri="http://schemas.openxmlformats.org/presentationml/2006/ole">
            <mc:AlternateContent xmlns:mc="http://schemas.openxmlformats.org/markup-compatibility/2006">
              <mc:Choice xmlns:v="urn:schemas-microsoft-com:vml" Requires="v">
                <p:oleObj spid="_x0000_s10244" name="Visio" r:id="rId3" imgW="9044738" imgH="6169084" progId="Visio.Drawing.11">
                  <p:embed/>
                </p:oleObj>
              </mc:Choice>
              <mc:Fallback>
                <p:oleObj name="Visio" r:id="rId3" imgW="9044738" imgH="6169084" progId="Visio.Drawing.11">
                  <p:embed/>
                  <p:pic>
                    <p:nvPicPr>
                      <p:cNvPr id="0" name=""/>
                      <p:cNvPicPr/>
                      <p:nvPr/>
                    </p:nvPicPr>
                    <p:blipFill>
                      <a:blip r:embed="rId4"/>
                      <a:stretch>
                        <a:fillRect/>
                      </a:stretch>
                    </p:blipFill>
                    <p:spPr>
                      <a:xfrm>
                        <a:off x="710239" y="857250"/>
                        <a:ext cx="7803524" cy="5322888"/>
                      </a:xfrm>
                      <a:prstGeom prst="rect">
                        <a:avLst/>
                      </a:prstGeom>
                    </p:spPr>
                  </p:pic>
                </p:oleObj>
              </mc:Fallback>
            </mc:AlternateContent>
          </a:graphicData>
        </a:graphic>
      </p:graphicFrame>
    </p:spTree>
    <p:extLst>
      <p:ext uri="{BB962C8B-B14F-4D97-AF65-F5344CB8AC3E}">
        <p14:creationId xmlns:p14="http://schemas.microsoft.com/office/powerpoint/2010/main" val="3288149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163090" y="1343025"/>
            <a:ext cx="5933648" cy="4943475"/>
          </a:xfrm>
          <a:prstGeom prst="rect">
            <a:avLst/>
          </a:prstGeom>
          <a:noFill/>
          <a:ln w="9525">
            <a:noFill/>
            <a:miter lim="800000"/>
            <a:headEnd/>
            <a:tailEnd/>
          </a:ln>
        </p:spPr>
      </p:pic>
      <p:sp>
        <p:nvSpPr>
          <p:cNvPr id="3" name="Rectangle 2"/>
          <p:cNvSpPr/>
          <p:nvPr/>
        </p:nvSpPr>
        <p:spPr>
          <a:xfrm>
            <a:off x="472314" y="3916428"/>
            <a:ext cx="7315200" cy="160020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0"/>
          </p:nvPr>
        </p:nvSpPr>
        <p:spPr/>
        <p:txBody>
          <a:bodyPr/>
          <a:lstStyle/>
          <a:p>
            <a:fld id="{803D9FE4-F784-4A94-8F3E-54A098F0E8CC}" type="slidenum">
              <a:rPr lang="en-US" smtClean="0"/>
              <a:pPr/>
              <a:t>15</a:t>
            </a:fld>
            <a:endParaRPr lang="en-US" dirty="0"/>
          </a:p>
        </p:txBody>
      </p:sp>
      <p:sp>
        <p:nvSpPr>
          <p:cNvPr id="5" name="Title 3"/>
          <p:cNvSpPr>
            <a:spLocks noGrp="1"/>
          </p:cNvSpPr>
          <p:nvPr>
            <p:ph type="title"/>
          </p:nvPr>
        </p:nvSpPr>
        <p:spPr>
          <a:xfrm>
            <a:off x="457200" y="103187"/>
            <a:ext cx="8229600" cy="1125537"/>
          </a:xfrm>
        </p:spPr>
        <p:txBody>
          <a:bodyPr>
            <a:normAutofit fontScale="90000"/>
          </a:bodyPr>
          <a:lstStyle/>
          <a:p>
            <a:r>
              <a:rPr lang="en-US" sz="3600" dirty="0" smtClean="0"/>
              <a:t>CIC to C66 core connections</a:t>
            </a:r>
            <a:br>
              <a:rPr lang="en-US" sz="3600" dirty="0" smtClean="0"/>
            </a:br>
            <a:r>
              <a:rPr lang="en-US" sz="3600" dirty="0" smtClean="0"/>
              <a:t>Event No – the core input event</a:t>
            </a:r>
            <a:br>
              <a:rPr lang="en-US" sz="3600" dirty="0" smtClean="0"/>
            </a:br>
            <a:r>
              <a:rPr lang="en-US" sz="3600" dirty="0" smtClean="0"/>
              <a:t>Event</a:t>
            </a:r>
            <a:r>
              <a:rPr lang="en-US" sz="3600" dirty="0" smtClean="0"/>
              <a:t> name – the CIC output line</a:t>
            </a:r>
            <a:endParaRPr 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Where is SPIXEVT?</a:t>
            </a:r>
            <a:endParaRPr lang="en-US" sz="3600" dirty="0"/>
          </a:p>
        </p:txBody>
      </p:sp>
      <p:sp>
        <p:nvSpPr>
          <p:cNvPr id="3" name="Content Placeholder 2"/>
          <p:cNvSpPr>
            <a:spLocks noGrp="1"/>
          </p:cNvSpPr>
          <p:nvPr>
            <p:ph idx="1"/>
          </p:nvPr>
        </p:nvSpPr>
        <p:spPr/>
        <p:txBody>
          <a:bodyPr>
            <a:normAutofit fontScale="92500"/>
          </a:bodyPr>
          <a:lstStyle/>
          <a:p>
            <a:r>
              <a:rPr lang="en-US" sz="2800" dirty="0" smtClean="0"/>
              <a:t>Not on the above page</a:t>
            </a:r>
          </a:p>
          <a:p>
            <a:r>
              <a:rPr lang="en-US" sz="2800" dirty="0" smtClean="0"/>
              <a:t>Not on any of the other two pages in the table</a:t>
            </a:r>
          </a:p>
          <a:p>
            <a:r>
              <a:rPr lang="en-US" sz="2800" dirty="0" smtClean="0"/>
              <a:t>But we see that there are eight events (56 to 63) that come out of the interrupt controller. We can connect SPIXEVT through the interrupt controller to one of these events (broadcast events). We will connect to broadcast event 63</a:t>
            </a:r>
          </a:p>
          <a:p>
            <a:r>
              <a:rPr lang="en-US" sz="2800" dirty="0" smtClean="0"/>
              <a:t>They are other events from the interrupt controller that could be considered (Both, broadcast and single core)</a:t>
            </a:r>
          </a:p>
          <a:p>
            <a:r>
              <a:rPr lang="en-US" sz="2800" dirty="0" smtClean="0"/>
              <a:t>The ARM GIC has 480 input events and 12 of them are connected to SPI</a:t>
            </a:r>
          </a:p>
        </p:txBody>
      </p:sp>
      <p:sp>
        <p:nvSpPr>
          <p:cNvPr id="4" name="Slide Number Placeholder 3"/>
          <p:cNvSpPr>
            <a:spLocks noGrp="1"/>
          </p:cNvSpPr>
          <p:nvPr>
            <p:ph type="sldNum" sz="quarter" idx="10"/>
          </p:nvPr>
        </p:nvSpPr>
        <p:spPr/>
        <p:txBody>
          <a:bodyPr/>
          <a:lstStyle/>
          <a:p>
            <a:fld id="{3B20521C-F793-4067-BB07-C7AF74E21EF3}"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Connecting SPIXEVT to Core 3</a:t>
            </a:r>
            <a:endParaRPr lang="en-US" sz="3600" dirty="0"/>
          </a:p>
        </p:txBody>
      </p:sp>
      <p:sp>
        <p:nvSpPr>
          <p:cNvPr id="3" name="Content Placeholder 2"/>
          <p:cNvSpPr>
            <a:spLocks noGrp="1"/>
          </p:cNvSpPr>
          <p:nvPr>
            <p:ph idx="1"/>
          </p:nvPr>
        </p:nvSpPr>
        <p:spPr/>
        <p:txBody>
          <a:bodyPr>
            <a:normAutofit/>
          </a:bodyPr>
          <a:lstStyle/>
          <a:p>
            <a:r>
              <a:rPr lang="en-US" sz="2800" dirty="0" smtClean="0"/>
              <a:t>66AK2H12 has multiple instances of SPI; We will look at SPI 0</a:t>
            </a:r>
          </a:p>
          <a:p>
            <a:r>
              <a:rPr lang="en-US" sz="2800" dirty="0" smtClean="0"/>
              <a:t>The next slide shows one page from the input table for CIC0. The same events are connected to CIC1 as well.</a:t>
            </a:r>
          </a:p>
          <a:p>
            <a:endParaRPr lang="en-US" sz="2800" dirty="0" smtClean="0"/>
          </a:p>
        </p:txBody>
      </p:sp>
      <p:sp>
        <p:nvSpPr>
          <p:cNvPr id="4" name="Slide Number Placeholder 3"/>
          <p:cNvSpPr>
            <a:spLocks noGrp="1"/>
          </p:cNvSpPr>
          <p:nvPr>
            <p:ph type="sldNum" sz="quarter" idx="10"/>
          </p:nvPr>
        </p:nvSpPr>
        <p:spPr/>
        <p:txBody>
          <a:bodyPr/>
          <a:lstStyle/>
          <a:p>
            <a:fld id="{3B20521C-F793-4067-BB07-C7AF74E21EF3}"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6146" t="7649"/>
          <a:stretch>
            <a:fillRect/>
          </a:stretch>
        </p:blipFill>
        <p:spPr bwMode="auto">
          <a:xfrm>
            <a:off x="1671331" y="600891"/>
            <a:ext cx="5960575" cy="5654917"/>
          </a:xfrm>
          <a:prstGeom prst="rect">
            <a:avLst/>
          </a:prstGeom>
          <a:noFill/>
          <a:ln w="9525">
            <a:noFill/>
            <a:miter lim="800000"/>
            <a:headEnd/>
            <a:tailEnd/>
          </a:ln>
        </p:spPr>
      </p:pic>
      <p:sp>
        <p:nvSpPr>
          <p:cNvPr id="3" name="Rectangle 2"/>
          <p:cNvSpPr/>
          <p:nvPr/>
        </p:nvSpPr>
        <p:spPr>
          <a:xfrm>
            <a:off x="1357297" y="4557699"/>
            <a:ext cx="6250781" cy="192882"/>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0"/>
          </p:nvPr>
        </p:nvSpPr>
        <p:spPr/>
        <p:txBody>
          <a:bodyPr/>
          <a:lstStyle/>
          <a:p>
            <a:fld id="{803D9FE4-F784-4A94-8F3E-54A098F0E8CC}" type="slidenum">
              <a:rPr lang="en-US" smtClean="0"/>
              <a:pPr/>
              <a:t>18</a:t>
            </a:fld>
            <a:endParaRPr lang="en-US" dirty="0"/>
          </a:p>
        </p:txBody>
      </p:sp>
      <p:sp>
        <p:nvSpPr>
          <p:cNvPr id="5" name="Title 3"/>
          <p:cNvSpPr>
            <a:spLocks noGrp="1"/>
          </p:cNvSpPr>
          <p:nvPr>
            <p:ph type="title"/>
          </p:nvPr>
        </p:nvSpPr>
        <p:spPr>
          <a:xfrm>
            <a:off x="457200" y="103188"/>
            <a:ext cx="8229600" cy="488995"/>
          </a:xfrm>
        </p:spPr>
        <p:txBody>
          <a:bodyPr>
            <a:normAutofit fontScale="90000"/>
          </a:bodyPr>
          <a:lstStyle/>
          <a:p>
            <a:r>
              <a:rPr lang="en-US" sz="3600" dirty="0" smtClean="0"/>
              <a:t>KeyStone II CIC input events</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3190"/>
            <a:ext cx="8229600" cy="944562"/>
          </a:xfrm>
        </p:spPr>
        <p:txBody>
          <a:bodyPr>
            <a:normAutofit fontScale="90000"/>
          </a:bodyPr>
          <a:lstStyle/>
          <a:p>
            <a:r>
              <a:rPr lang="en-US" sz="3600" dirty="0" smtClean="0"/>
              <a:t>Connecting SPI 0 Transmit event to core 3 ISR</a:t>
            </a:r>
            <a:endParaRPr lang="en-US" sz="3600" dirty="0"/>
          </a:p>
        </p:txBody>
      </p:sp>
      <p:graphicFrame>
        <p:nvGraphicFramePr>
          <p:cNvPr id="6" name="Object 5"/>
          <p:cNvGraphicFramePr>
            <a:graphicFrameLocks noChangeAspect="1"/>
          </p:cNvGraphicFramePr>
          <p:nvPr/>
        </p:nvGraphicFramePr>
        <p:xfrm>
          <a:off x="1021568" y="993866"/>
          <a:ext cx="6477000" cy="5242820"/>
        </p:xfrm>
        <a:graphic>
          <a:graphicData uri="http://schemas.openxmlformats.org/presentationml/2006/ole">
            <mc:AlternateContent xmlns:mc="http://schemas.openxmlformats.org/markup-compatibility/2006">
              <mc:Choice xmlns:v="urn:schemas-microsoft-com:vml" Requires="v">
                <p:oleObj spid="_x0000_s3087" name="Visio" r:id="rId3" imgW="8397082" imgH="6796932" progId="Visio.Drawing.11">
                  <p:embed/>
                </p:oleObj>
              </mc:Choice>
              <mc:Fallback>
                <p:oleObj name="Visio" r:id="rId3" imgW="8397082" imgH="679693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568" y="993866"/>
                        <a:ext cx="6477000" cy="5242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0"/>
          </p:nvPr>
        </p:nvSpPr>
        <p:spPr/>
        <p:txBody>
          <a:bodyPr/>
          <a:lstStyle/>
          <a:p>
            <a:fld id="{803D9FE4-F784-4A94-8F3E-54A098F0E8CC}"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Interrupt Scheme (SPI 0 Example)</a:t>
            </a:r>
          </a:p>
          <a:p>
            <a:r>
              <a:rPr lang="en-US" sz="2800" dirty="0" smtClean="0"/>
              <a:t>Configuring Interrupts (Hyperlink Example)</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Configuring Interrupts</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Interrupts</a:t>
            </a:r>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Configuration API</a:t>
            </a:r>
            <a:endParaRPr lang="en-US" sz="3600" dirty="0"/>
          </a:p>
        </p:txBody>
      </p:sp>
      <p:sp>
        <p:nvSpPr>
          <p:cNvPr id="3" name="Content Placeholder 2"/>
          <p:cNvSpPr>
            <a:spLocks noGrp="1"/>
          </p:cNvSpPr>
          <p:nvPr>
            <p:ph idx="1"/>
          </p:nvPr>
        </p:nvSpPr>
        <p:spPr/>
        <p:txBody>
          <a:bodyPr>
            <a:normAutofit/>
          </a:bodyPr>
          <a:lstStyle/>
          <a:p>
            <a:r>
              <a:rPr lang="en-US" sz="2800" dirty="0" smtClean="0"/>
              <a:t>Read the following Wiki: </a:t>
            </a:r>
            <a:r>
              <a:rPr lang="en-US" sz="1600" i="1" dirty="0" smtClean="0">
                <a:hlinkClick r:id="rId2"/>
              </a:rPr>
              <a:t>http://processors.wiki.ti.com/index.php/Configuring_Interrupts_on_Keystone_Devices</a:t>
            </a:r>
            <a:endParaRPr lang="en-US" sz="1600" i="1" dirty="0" smtClean="0"/>
          </a:p>
          <a:p>
            <a:r>
              <a:rPr lang="en-US" sz="2800" dirty="0" smtClean="0"/>
              <a:t>csl APIs- For KeyStone II (MCSDK 3.x), look at the two include files to see all the API that are needed:</a:t>
            </a:r>
          </a:p>
          <a:p>
            <a:pPr lvl="1"/>
            <a:r>
              <a:rPr lang="en-US" sz="2600" dirty="0" smtClean="0"/>
              <a:t>csl_cpIntc.h</a:t>
            </a:r>
          </a:p>
          <a:p>
            <a:pPr lvl="1"/>
            <a:r>
              <a:rPr lang="en-US" sz="2600" dirty="0" smtClean="0"/>
              <a:t>csl_cpIntCAux.h</a:t>
            </a:r>
          </a:p>
          <a:p>
            <a:r>
              <a:rPr lang="en-US" sz="2800" dirty="0" smtClean="0"/>
              <a:t>SysBios APIs – look at cpInitc.h and cpInitc.c </a:t>
            </a:r>
            <a:r>
              <a:rPr lang="en-US" sz="2800" dirty="0"/>
              <a:t>in directory </a:t>
            </a:r>
            <a:r>
              <a:rPr lang="en-US" sz="2400" dirty="0" smtClean="0"/>
              <a:t>MCSDK_Y_XX\bios_6_BB_AA_ZZ\packages\ti\sysbios\family\c66\tci66xx</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594666" y="1140823"/>
            <a:ext cx="4856015" cy="4900508"/>
          </a:xfrm>
          <a:prstGeom prst="rect">
            <a:avLst/>
          </a:prstGeom>
          <a:noFill/>
          <a:ln w="9525">
            <a:noFill/>
            <a:miter lim="800000"/>
            <a:headEnd/>
            <a:tailEnd/>
          </a:ln>
        </p:spPr>
      </p:pic>
      <p:sp>
        <p:nvSpPr>
          <p:cNvPr id="3" name="Content Placeholder 2"/>
          <p:cNvSpPr>
            <a:spLocks noGrp="1"/>
          </p:cNvSpPr>
          <p:nvPr>
            <p:ph idx="1"/>
          </p:nvPr>
        </p:nvSpPr>
        <p:spPr>
          <a:xfrm>
            <a:off x="5664994" y="777006"/>
            <a:ext cx="3314700" cy="4623669"/>
          </a:xfrm>
        </p:spPr>
        <p:txBody>
          <a:bodyPr>
            <a:normAutofit fontScale="92500"/>
          </a:bodyPr>
          <a:lstStyle/>
          <a:p>
            <a:pPr marL="227013" lvl="1" indent="-227013">
              <a:spcBef>
                <a:spcPts val="800"/>
              </a:spcBef>
              <a:buFontTx/>
              <a:buChar char="•"/>
            </a:pPr>
            <a:r>
              <a:rPr lang="en-US" sz="2600" dirty="0" smtClean="0"/>
              <a:t>csl_cpIntCAux.h </a:t>
            </a:r>
            <a:r>
              <a:rPr lang="en-US" sz="2800" dirty="0" smtClean="0"/>
              <a:t>shows the APIs that connect system events to channels (e.g., the output of the CIC). </a:t>
            </a:r>
          </a:p>
          <a:p>
            <a:r>
              <a:rPr lang="en-US" sz="2800" dirty="0" smtClean="0"/>
              <a:t>Connecting channel events to interrupt queues is done using CSL or SYSBIOS, as described previously.</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22</a:t>
            </a:fld>
            <a:endParaRPr lang="en-US" dirty="0"/>
          </a:p>
        </p:txBody>
      </p:sp>
      <p:sp>
        <p:nvSpPr>
          <p:cNvPr id="5" name="Title 1"/>
          <p:cNvSpPr>
            <a:spLocks noGrp="1"/>
          </p:cNvSpPr>
          <p:nvPr>
            <p:ph type="title"/>
          </p:nvPr>
        </p:nvSpPr>
        <p:spPr>
          <a:xfrm>
            <a:off x="457200" y="274638"/>
            <a:ext cx="8229600" cy="543968"/>
          </a:xfrm>
        </p:spPr>
        <p:txBody>
          <a:bodyPr>
            <a:normAutofit fontScale="90000"/>
          </a:bodyPr>
          <a:lstStyle/>
          <a:p>
            <a:r>
              <a:rPr lang="en-US" sz="3600" dirty="0"/>
              <a:t>c</a:t>
            </a:r>
            <a:r>
              <a:rPr lang="en-US" sz="3600" dirty="0" smtClean="0"/>
              <a:t>sl map system event (input) to output </a:t>
            </a:r>
            <a:endParaRPr 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Code Examples</a:t>
            </a:r>
            <a:endParaRPr lang="en-US" sz="3600" dirty="0"/>
          </a:p>
        </p:txBody>
      </p:sp>
      <p:sp>
        <p:nvSpPr>
          <p:cNvPr id="3" name="Content Placeholder 2"/>
          <p:cNvSpPr>
            <a:spLocks noGrp="1"/>
          </p:cNvSpPr>
          <p:nvPr>
            <p:ph idx="1"/>
          </p:nvPr>
        </p:nvSpPr>
        <p:spPr/>
        <p:txBody>
          <a:bodyPr>
            <a:normAutofit/>
          </a:bodyPr>
          <a:lstStyle/>
          <a:p>
            <a:r>
              <a:rPr lang="en-US" sz="2800" dirty="0" smtClean="0"/>
              <a:t>MCSDK includes examples of interrupts originating from peripherals: </a:t>
            </a:r>
            <a:r>
              <a:rPr lang="en-US" sz="1800" b="1" dirty="0" smtClean="0">
                <a:latin typeface="Courier New" pitchFamily="49" charset="0"/>
                <a:cs typeface="Courier New" pitchFamily="49" charset="0"/>
              </a:rPr>
              <a:t>MCSDK_3_01_12\pdk_keystone2_3_00_01_12\packages\ti\drv</a:t>
            </a:r>
            <a:br>
              <a:rPr lang="en-US" sz="1800" b="1" dirty="0" smtClean="0">
                <a:latin typeface="Courier New" pitchFamily="49" charset="0"/>
                <a:cs typeface="Courier New" pitchFamily="49" charset="0"/>
              </a:rPr>
            </a:br>
            <a:endParaRPr lang="en-US" sz="1800" b="1" dirty="0" smtClean="0">
              <a:latin typeface="Courier New" pitchFamily="49" charset="0"/>
              <a:cs typeface="Courier New" pitchFamily="49" charset="0"/>
            </a:endParaRPr>
          </a:p>
          <a:p>
            <a:r>
              <a:rPr lang="en-US" sz="2800" dirty="0" smtClean="0"/>
              <a:t>Consider an example using HyperLink, where an interrupt is sent from Hyperlink 0 to a DSP core.</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1066800" y="1371600"/>
            <a:ext cx="6684991" cy="4525963"/>
          </a:xfrm>
          <a:prstGeom prst="rect">
            <a:avLst/>
          </a:prstGeom>
          <a:noFill/>
          <a:ln w="9525">
            <a:noFill/>
            <a:miter lim="800000"/>
            <a:headEnd/>
            <a:tailEnd/>
          </a:ln>
        </p:spPr>
      </p:pic>
      <p:sp>
        <p:nvSpPr>
          <p:cNvPr id="2" name="Title 1"/>
          <p:cNvSpPr>
            <a:spLocks noGrp="1"/>
          </p:cNvSpPr>
          <p:nvPr>
            <p:ph type="title"/>
          </p:nvPr>
        </p:nvSpPr>
        <p:spPr>
          <a:xfrm>
            <a:off x="457200" y="274638"/>
            <a:ext cx="8229600" cy="715962"/>
          </a:xfrm>
        </p:spPr>
        <p:txBody>
          <a:bodyPr>
            <a:normAutofit/>
          </a:bodyPr>
          <a:lstStyle/>
          <a:p>
            <a:r>
              <a:rPr lang="en-US" sz="3600" dirty="0" smtClean="0"/>
              <a:t>Hyperlink Interrupt</a:t>
            </a:r>
            <a:endParaRPr lang="en-US" sz="3600"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t>Following Hyperlink Interrupt 0 </a:t>
            </a:r>
            <a:br>
              <a:rPr lang="en-US" sz="3600" dirty="0" smtClean="0"/>
            </a:br>
            <a:r>
              <a:rPr lang="en-US" sz="2700" dirty="0" smtClean="0"/>
              <a:t>From Table 5-24 of 66AK2H12- CIC0 input events</a:t>
            </a:r>
            <a:endParaRPr lang="en-US" sz="2700" dirty="0"/>
          </a:p>
        </p:txBody>
      </p:sp>
      <p:pic>
        <p:nvPicPr>
          <p:cNvPr id="32770" name="Picture 2"/>
          <p:cNvPicPr>
            <a:picLocks noChangeAspect="1" noChangeArrowheads="1"/>
          </p:cNvPicPr>
          <p:nvPr/>
        </p:nvPicPr>
        <p:blipFill>
          <a:blip r:embed="rId2" cstate="print"/>
          <a:srcRect/>
          <a:stretch>
            <a:fillRect/>
          </a:stretch>
        </p:blipFill>
        <p:spPr bwMode="auto">
          <a:xfrm>
            <a:off x="1066800" y="1371600"/>
            <a:ext cx="7010400" cy="3343275"/>
          </a:xfrm>
          <a:prstGeom prst="rect">
            <a:avLst/>
          </a:prstGeom>
          <a:noFill/>
          <a:ln w="9525">
            <a:noFill/>
            <a:miter lim="800000"/>
            <a:headEnd/>
            <a:tailEnd/>
          </a:ln>
        </p:spPr>
      </p:pic>
      <p:sp>
        <p:nvSpPr>
          <p:cNvPr id="5" name="TextBox 4"/>
          <p:cNvSpPr txBox="1"/>
          <p:nvPr/>
        </p:nvSpPr>
        <p:spPr>
          <a:xfrm>
            <a:off x="1371600" y="5410200"/>
            <a:ext cx="6400800" cy="646331"/>
          </a:xfrm>
          <a:prstGeom prst="rect">
            <a:avLst/>
          </a:prstGeom>
          <a:noFill/>
        </p:spPr>
        <p:txBody>
          <a:bodyPr wrap="square" rtlCol="0">
            <a:spAutoFit/>
          </a:bodyPr>
          <a:lstStyle/>
          <a:p>
            <a:r>
              <a:rPr lang="en-US" dirty="0" smtClean="0"/>
              <a:t>Event number 111 (ox6F) is HyperLink 0 interrupt.</a:t>
            </a:r>
          </a:p>
          <a:p>
            <a:r>
              <a:rPr lang="en-US" dirty="0" smtClean="0"/>
              <a:t>Next, this interrupt is connected to a core …</a:t>
            </a:r>
          </a:p>
        </p:txBody>
      </p:sp>
      <p:sp>
        <p:nvSpPr>
          <p:cNvPr id="6" name="Rectangle 5"/>
          <p:cNvSpPr/>
          <p:nvPr/>
        </p:nvSpPr>
        <p:spPr>
          <a:xfrm>
            <a:off x="1714487" y="3864755"/>
            <a:ext cx="6393669" cy="192882"/>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10"/>
          </p:nvPr>
        </p:nvSpPr>
        <p:spPr/>
        <p:txBody>
          <a:bodyPr/>
          <a:lstStyle/>
          <a:p>
            <a:fld id="{3B20521C-F793-4067-BB07-C7AF74E21EF3}"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381000"/>
            <a:ext cx="8153400" cy="4708981"/>
          </a:xfrm>
          <a:prstGeom prst="rect">
            <a:avLst/>
          </a:prstGeom>
        </p:spPr>
        <p:txBody>
          <a:bodyPr wrap="square">
            <a:spAutoFit/>
          </a:bodyPr>
          <a:lstStyle/>
          <a:p>
            <a:r>
              <a:rPr lang="en-US" sz="2000" b="1" dirty="0" smtClean="0"/>
              <a:t>static int hyplnkExampleInitChipIntc (void)</a:t>
            </a:r>
          </a:p>
          <a:p>
            <a:r>
              <a:rPr lang="en-US" sz="2000" dirty="0" smtClean="0"/>
              <a:t>{</a:t>
            </a:r>
          </a:p>
          <a:p>
            <a:r>
              <a:rPr lang="en-US" sz="2000" dirty="0" smtClean="0"/>
              <a:t>  CSL_CPINTC_Handle hnd;</a:t>
            </a:r>
          </a:p>
          <a:p>
            <a:endParaRPr lang="en-US" sz="2000" dirty="0" smtClean="0"/>
          </a:p>
          <a:p>
            <a:r>
              <a:rPr lang="en-US" sz="2000" dirty="0" smtClean="0"/>
              <a:t>//  I drop some of the functions here (enable/disable interrupts etc.</a:t>
            </a:r>
          </a:p>
          <a:p>
            <a:endParaRPr lang="en-US" sz="2000" b="1" dirty="0" smtClean="0"/>
          </a:p>
          <a:p>
            <a:endParaRPr lang="en-US" sz="2000" b="1" dirty="0" smtClean="0"/>
          </a:p>
          <a:p>
            <a:r>
              <a:rPr lang="en-US" sz="2000" dirty="0" smtClean="0"/>
              <a:t>CSL_CPINTC_mapSystemIntrToChannel (hnd, </a:t>
            </a:r>
            <a:r>
              <a:rPr lang="en-US" sz="2000" b="1" dirty="0" smtClean="0">
                <a:solidFill>
                  <a:srgbClr val="FF0000"/>
                </a:solidFill>
              </a:rPr>
              <a:t>CSL_CIC0_HYPERLINK_0_INT</a:t>
            </a:r>
            <a:r>
              <a:rPr lang="en-US" sz="2000" b="1" dirty="0" smtClean="0"/>
              <a:t>, hyplnk_EXAMPLE_INTC_OUTPUT);</a:t>
            </a:r>
          </a:p>
          <a:p>
            <a:endParaRPr lang="en-US" sz="2000" dirty="0" smtClean="0"/>
          </a:p>
          <a:p>
            <a:endParaRPr lang="en-US" sz="2000" dirty="0" smtClean="0"/>
          </a:p>
          <a:p>
            <a:r>
              <a:rPr lang="en-US" sz="2000" dirty="0" smtClean="0"/>
              <a:t>//  I drop some of the functions here (enable/disable interrupts etc.</a:t>
            </a:r>
          </a:p>
          <a:p>
            <a:endParaRPr lang="en-US" sz="2000" dirty="0" smtClean="0"/>
          </a:p>
          <a:p>
            <a:r>
              <a:rPr lang="en-US" sz="2000" dirty="0" smtClean="0"/>
              <a:t>  return 0;</a:t>
            </a:r>
          </a:p>
          <a:p>
            <a:r>
              <a:rPr lang="en-US" sz="2000" dirty="0" smtClean="0"/>
              <a:t>}</a:t>
            </a:r>
            <a:endParaRPr lang="en-US" sz="2000" dirty="0"/>
          </a:p>
        </p:txBody>
      </p:sp>
      <p:sp>
        <p:nvSpPr>
          <p:cNvPr id="6" name="TextBox 5"/>
          <p:cNvSpPr txBox="1"/>
          <p:nvPr/>
        </p:nvSpPr>
        <p:spPr>
          <a:xfrm>
            <a:off x="1676400" y="5334000"/>
            <a:ext cx="5943600" cy="646331"/>
          </a:xfrm>
          <a:prstGeom prst="rect">
            <a:avLst/>
          </a:prstGeom>
          <a:noFill/>
        </p:spPr>
        <p:txBody>
          <a:bodyPr wrap="square" rtlCol="0">
            <a:spAutoFit/>
          </a:bodyPr>
          <a:lstStyle/>
          <a:p>
            <a:r>
              <a:rPr lang="en-US" b="1" dirty="0" smtClean="0">
                <a:solidFill>
                  <a:srgbClr val="FF0000"/>
                </a:solidFill>
              </a:rPr>
              <a:t>CSL_CIC0_HYPERLINK_0_INT  = 111</a:t>
            </a:r>
          </a:p>
          <a:p>
            <a:r>
              <a:rPr lang="en-US" b="1" dirty="0" smtClean="0"/>
              <a:t>What about hyplnk_EXAMPLE_INTC_OUTPUT?</a:t>
            </a:r>
            <a:endParaRPr lang="en-US" dirty="0"/>
          </a:p>
        </p:txBody>
      </p:sp>
      <p:sp>
        <p:nvSpPr>
          <p:cNvPr id="4" name="Slide Number Placeholder 3"/>
          <p:cNvSpPr>
            <a:spLocks noGrp="1"/>
          </p:cNvSpPr>
          <p:nvPr>
            <p:ph type="sldNum" sz="quarter" idx="10"/>
          </p:nvPr>
        </p:nvSpPr>
        <p:spPr/>
        <p:txBody>
          <a:bodyPr/>
          <a:lstStyle/>
          <a:p>
            <a:fld id="{803D9FE4-F784-4A94-8F3E-54A098F0E8CC}"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533400" y="304800"/>
            <a:ext cx="7796119" cy="5500688"/>
          </a:xfrm>
          <a:prstGeom prst="rect">
            <a:avLst/>
          </a:prstGeom>
          <a:noFill/>
          <a:ln w="9525">
            <a:noFill/>
            <a:miter lim="800000"/>
            <a:headEnd/>
            <a:tailEnd/>
          </a:ln>
        </p:spPr>
      </p:pic>
      <p:sp>
        <p:nvSpPr>
          <p:cNvPr id="7" name="TextBox 6"/>
          <p:cNvSpPr txBox="1"/>
          <p:nvPr/>
        </p:nvSpPr>
        <p:spPr>
          <a:xfrm>
            <a:off x="1524000" y="5867400"/>
            <a:ext cx="5410200" cy="923330"/>
          </a:xfrm>
          <a:prstGeom prst="rect">
            <a:avLst/>
          </a:prstGeom>
          <a:noFill/>
        </p:spPr>
        <p:txBody>
          <a:bodyPr wrap="square" rtlCol="0">
            <a:spAutoFit/>
          </a:bodyPr>
          <a:lstStyle/>
          <a:p>
            <a:r>
              <a:rPr lang="en-US" dirty="0" smtClean="0"/>
              <a:t>Choose to use event 45 of the core</a:t>
            </a:r>
          </a:p>
          <a:p>
            <a:r>
              <a:rPr lang="en-US" dirty="0" smtClean="0"/>
              <a:t>It could be any one of other CIC_OUT lines (look at the complete table for even more)</a:t>
            </a:r>
            <a:endParaRPr lang="en-US" dirty="0"/>
          </a:p>
        </p:txBody>
      </p:sp>
      <p:sp>
        <p:nvSpPr>
          <p:cNvPr id="4" name="Rectangle 3"/>
          <p:cNvSpPr/>
          <p:nvPr/>
        </p:nvSpPr>
        <p:spPr>
          <a:xfrm>
            <a:off x="1143000" y="1981200"/>
            <a:ext cx="7315200" cy="304800"/>
          </a:xfrm>
          <a:prstGeom prst="rect">
            <a:avLst/>
          </a:prstGeom>
          <a:solidFill>
            <a:srgbClr val="FFFF0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0"/>
          </p:nvPr>
        </p:nvSpPr>
        <p:spPr/>
        <p:txBody>
          <a:bodyPr/>
          <a:lstStyle/>
          <a:p>
            <a:fld id="{3B20521C-F793-4067-BB07-C7AF74E21EF3}"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Following Hyperlink Interrupt 0 - Continue</a:t>
            </a:r>
            <a:endParaRPr lang="en-US" sz="3600" dirty="0"/>
          </a:p>
        </p:txBody>
      </p:sp>
      <p:sp>
        <p:nvSpPr>
          <p:cNvPr id="3" name="Content Placeholder 2"/>
          <p:cNvSpPr>
            <a:spLocks noGrp="1"/>
          </p:cNvSpPr>
          <p:nvPr>
            <p:ph idx="1"/>
          </p:nvPr>
        </p:nvSpPr>
        <p:spPr/>
        <p:txBody>
          <a:bodyPr>
            <a:normAutofit/>
          </a:bodyPr>
          <a:lstStyle/>
          <a:p>
            <a:r>
              <a:rPr lang="en-US" sz="2800" dirty="0" smtClean="0"/>
              <a:t>Event 45 on the C66 core is connected to CIC out 64 + 10 x N, that is</a:t>
            </a:r>
          </a:p>
          <a:p>
            <a:pPr lvl="1"/>
            <a:r>
              <a:rPr lang="en-US" sz="2400" dirty="0" smtClean="0"/>
              <a:t>Core 0 event 45 is connected to CIC output event 64</a:t>
            </a:r>
          </a:p>
          <a:p>
            <a:pPr lvl="1"/>
            <a:r>
              <a:rPr lang="en-US" sz="2400" dirty="0" smtClean="0"/>
              <a:t>Core 1 event 45 is connected to CIC output event 74</a:t>
            </a:r>
          </a:p>
          <a:p>
            <a:pPr lvl="1"/>
            <a:r>
              <a:rPr lang="en-US" sz="2400" dirty="0" smtClean="0"/>
              <a:t>Core 2 event 45 is connected to CIC output event 84</a:t>
            </a:r>
          </a:p>
          <a:p>
            <a:pPr lvl="1"/>
            <a:endParaRPr lang="en-US" sz="2400" dirty="0" smtClean="0"/>
          </a:p>
          <a:p>
            <a:pPr lvl="1"/>
            <a:r>
              <a:rPr lang="en-US" sz="2400" dirty="0" smtClean="0"/>
              <a:t>You got the point</a:t>
            </a:r>
          </a:p>
          <a:p>
            <a:r>
              <a:rPr lang="en-US" sz="2800" dirty="0" smtClean="0"/>
              <a:t>CIC0 should map input event 111 to output event 64 (or 74, or 84 or … depends on what core is used)</a:t>
            </a:r>
          </a:p>
        </p:txBody>
      </p:sp>
      <p:sp>
        <p:nvSpPr>
          <p:cNvPr id="4" name="Slide Number Placeholder 3"/>
          <p:cNvSpPr>
            <a:spLocks noGrp="1"/>
          </p:cNvSpPr>
          <p:nvPr>
            <p:ph type="sldNum" sz="quarter" idx="10"/>
          </p:nvPr>
        </p:nvSpPr>
        <p:spPr/>
        <p:txBody>
          <a:bodyPr/>
          <a:lstStyle/>
          <a:p>
            <a:fld id="{3B20521C-F793-4067-BB07-C7AF74E21EF3}"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Screen Shot from CCS </a:t>
            </a:r>
            <a:endParaRPr lang="en-US" sz="3600" dirty="0"/>
          </a:p>
        </p:txBody>
      </p:sp>
      <p:pic>
        <p:nvPicPr>
          <p:cNvPr id="34818" name="Picture 2"/>
          <p:cNvPicPr>
            <a:picLocks noChangeAspect="1" noChangeArrowheads="1"/>
          </p:cNvPicPr>
          <p:nvPr/>
        </p:nvPicPr>
        <p:blipFill>
          <a:blip r:embed="rId2" cstate="print"/>
          <a:srcRect/>
          <a:stretch>
            <a:fillRect/>
          </a:stretch>
        </p:blipFill>
        <p:spPr bwMode="auto">
          <a:xfrm>
            <a:off x="287021" y="2895600"/>
            <a:ext cx="7728268" cy="962025"/>
          </a:xfrm>
          <a:prstGeom prst="rect">
            <a:avLst/>
          </a:prstGeom>
          <a:noFill/>
          <a:ln w="9525">
            <a:noFill/>
            <a:miter lim="800000"/>
            <a:headEnd/>
            <a:tailEnd/>
          </a:ln>
        </p:spPr>
      </p:pic>
      <p:sp>
        <p:nvSpPr>
          <p:cNvPr id="6" name="TextBox 5"/>
          <p:cNvSpPr txBox="1"/>
          <p:nvPr/>
        </p:nvSpPr>
        <p:spPr>
          <a:xfrm>
            <a:off x="990600" y="5257800"/>
            <a:ext cx="7543800" cy="1200329"/>
          </a:xfrm>
          <a:prstGeom prst="rect">
            <a:avLst/>
          </a:prstGeom>
          <a:noFill/>
        </p:spPr>
        <p:txBody>
          <a:bodyPr wrap="square" rtlCol="0">
            <a:spAutoFit/>
          </a:bodyPr>
          <a:lstStyle/>
          <a:p>
            <a:r>
              <a:rPr lang="en-US" dirty="0" smtClean="0"/>
              <a:t>The value of hyplnk_EXAMPLE_INTC_OUTPUT is (64 + 10 * DNUM)</a:t>
            </a:r>
          </a:p>
          <a:p>
            <a:endParaRPr lang="en-US" dirty="0" smtClean="0"/>
          </a:p>
          <a:p>
            <a:endParaRPr lang="en-US" dirty="0" smtClean="0"/>
          </a:p>
          <a:p>
            <a:r>
              <a:rPr lang="en-US" dirty="0" smtClean="0"/>
              <a:t> </a:t>
            </a:r>
            <a:endParaRPr lang="en-US" dirty="0"/>
          </a:p>
        </p:txBody>
      </p:sp>
      <p:cxnSp>
        <p:nvCxnSpPr>
          <p:cNvPr id="8" name="Straight Arrow Connector 7"/>
          <p:cNvCxnSpPr/>
          <p:nvPr/>
        </p:nvCxnSpPr>
        <p:spPr>
          <a:xfrm flipV="1">
            <a:off x="4953000" y="3962400"/>
            <a:ext cx="685800" cy="1295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0"/>
          </p:nvPr>
        </p:nvSpPr>
        <p:spPr/>
        <p:txBody>
          <a:bodyPr/>
          <a:lstStyle/>
          <a:p>
            <a:fld id="{803D9FE4-F784-4A94-8F3E-54A098F0E8CC}"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algn="l" eaLnBrk="1" hangingPunct="1"/>
            <a:r>
              <a:rPr lang="en-US" dirty="0" smtClean="0">
                <a:solidFill>
                  <a:srgbClr val="DE0000"/>
                </a:solidFill>
              </a:rPr>
              <a:t>Interrupt Scheme</a:t>
            </a:r>
            <a:endParaRPr lang="en-US" dirty="0" smtClean="0"/>
          </a:p>
        </p:txBody>
      </p:sp>
      <p:sp>
        <p:nvSpPr>
          <p:cNvPr id="10243" name="Rectangle 3"/>
          <p:cNvSpPr>
            <a:spLocks noGrp="1" noChangeArrowheads="1"/>
          </p:cNvSpPr>
          <p:nvPr>
            <p:ph type="subTitle" idx="1"/>
          </p:nvPr>
        </p:nvSpPr>
        <p:spPr/>
        <p:txBody>
          <a:bodyPr/>
          <a:lstStyle/>
          <a:p>
            <a:pPr eaLnBrk="1" hangingPunct="1"/>
            <a:r>
              <a:rPr lang="en-US" dirty="0" smtClean="0"/>
              <a:t>KeyStone Interrupts</a:t>
            </a:r>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9279" y="271604"/>
            <a:ext cx="7391022" cy="1131684"/>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ARM A15 Interrupt Scheme</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4" name="Slide Number Placeholder 3"/>
          <p:cNvSpPr>
            <a:spLocks noGrp="1"/>
          </p:cNvSpPr>
          <p:nvPr>
            <p:ph type="sldNum" sz="quarter" idx="10"/>
          </p:nvPr>
        </p:nvSpPr>
        <p:spPr/>
        <p:txBody>
          <a:bodyPr/>
          <a:lstStyle/>
          <a:p>
            <a:fld id="{4BD60626-1ACC-48B1-8201-AA7BD5684B54}" type="slidenum">
              <a:rPr lang="en-US" smtClean="0"/>
              <a:pPr/>
              <a:t>30</a:t>
            </a:fld>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1328738" y="1352550"/>
            <a:ext cx="6486525" cy="41529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9279" y="271604"/>
            <a:ext cx="7391022" cy="1131684"/>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ARM A15 Interrupt Scheme</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
        <p:nvSpPr>
          <p:cNvPr id="4" name="Slide Number Placeholder 3"/>
          <p:cNvSpPr>
            <a:spLocks noGrp="1"/>
          </p:cNvSpPr>
          <p:nvPr>
            <p:ph type="sldNum" sz="quarter" idx="10"/>
          </p:nvPr>
        </p:nvSpPr>
        <p:spPr/>
        <p:txBody>
          <a:bodyPr/>
          <a:lstStyle/>
          <a:p>
            <a:fld id="{4BD60626-1ACC-48B1-8201-AA7BD5684B54}" type="slidenum">
              <a:rPr lang="en-US" smtClean="0"/>
              <a:pPr/>
              <a:t>31</a:t>
            </a:fld>
            <a:endParaRPr lang="en-US" dirty="0"/>
          </a:p>
        </p:txBody>
      </p:sp>
      <p:pic>
        <p:nvPicPr>
          <p:cNvPr id="35842" name="Picture 2"/>
          <p:cNvPicPr>
            <a:picLocks noChangeAspect="1" noChangeArrowheads="1"/>
          </p:cNvPicPr>
          <p:nvPr/>
        </p:nvPicPr>
        <p:blipFill>
          <a:blip r:embed="rId2" cstate="print"/>
          <a:srcRect/>
          <a:stretch>
            <a:fillRect/>
          </a:stretch>
        </p:blipFill>
        <p:spPr bwMode="auto">
          <a:xfrm>
            <a:off x="576263" y="1619250"/>
            <a:ext cx="7991475" cy="36195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3B20521C-F793-4067-BB07-C7AF74E21EF3}" type="slidenum">
              <a:rPr lang="en-US" smtClean="0"/>
              <a:pPr/>
              <a:t>32</a:t>
            </a:fld>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1104522" y="1094350"/>
            <a:ext cx="6294183" cy="5335873"/>
          </a:xfrm>
          <a:prstGeom prst="rect">
            <a:avLst/>
          </a:prstGeom>
          <a:noFill/>
          <a:ln w="9525">
            <a:noFill/>
            <a:miter lim="800000"/>
            <a:headEnd/>
            <a:tailEnd/>
          </a:ln>
        </p:spPr>
      </p:pic>
      <p:sp>
        <p:nvSpPr>
          <p:cNvPr id="8" name="Title 1"/>
          <p:cNvSpPr txBox="1">
            <a:spLocks/>
          </p:cNvSpPr>
          <p:nvPr/>
        </p:nvSpPr>
        <p:spPr>
          <a:xfrm>
            <a:off x="449279" y="271604"/>
            <a:ext cx="7391022" cy="651849"/>
          </a:xfrm>
          <a:prstGeom prst="rect">
            <a:avLst/>
          </a:prstGeom>
        </p:spPr>
        <p:txBody>
          <a:bodyPr>
            <a:normAutofit/>
          </a:body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2"/>
                </a:solidFill>
                <a:effectLst/>
                <a:uLnTx/>
                <a:uFillTx/>
                <a:latin typeface="Calibri" pitchFamily="34" charset="0"/>
                <a:ea typeface="+mj-ea"/>
                <a:cs typeface="Calibri" pitchFamily="34" charset="0"/>
              </a:rPr>
              <a:t>System Events Mapping to GIC</a:t>
            </a:r>
            <a:endParaRPr kumimoji="0" lang="en-US" sz="3600" b="1" i="0" u="none" strike="noStrike" kern="0" cap="none" spc="0" normalizeH="0" baseline="0" noProof="0" dirty="0">
              <a:ln>
                <a:noFill/>
              </a:ln>
              <a:solidFill>
                <a:schemeClr val="tx2"/>
              </a:solidFill>
              <a:effectLst/>
              <a:uLnTx/>
              <a:uFillTx/>
              <a:latin typeface="Calibri" pitchFamily="34" charset="0"/>
              <a:ea typeface="+mj-ea"/>
              <a:cs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B20521C-F793-4067-BB07-C7AF74E21EF3}" type="slidenum">
              <a:rPr lang="en-US" smtClean="0"/>
              <a:pPr/>
              <a:t>33</a:t>
            </a:fld>
            <a:endParaRPr lang="en-US" dirty="0"/>
          </a:p>
        </p:txBody>
      </p:sp>
      <p:sp>
        <p:nvSpPr>
          <p:cNvPr id="6" name="Title 1"/>
          <p:cNvSpPr>
            <a:spLocks noGrp="1"/>
          </p:cNvSpPr>
          <p:nvPr>
            <p:ph type="title"/>
          </p:nvPr>
        </p:nvSpPr>
        <p:spPr/>
        <p:txBody>
          <a:bodyPr>
            <a:normAutofit fontScale="90000"/>
          </a:bodyPr>
          <a:lstStyle/>
          <a:p>
            <a:r>
              <a:rPr lang="en-US" sz="3600" dirty="0" smtClean="0"/>
              <a:t>Following GPIO 0</a:t>
            </a:r>
            <a:br>
              <a:rPr lang="en-US" sz="3600" dirty="0" smtClean="0"/>
            </a:br>
            <a:r>
              <a:rPr lang="en-US" sz="2700" dirty="0" smtClean="0"/>
              <a:t>From Table 5-23 of 66AK2H12- ARM CorePac Interrupts</a:t>
            </a:r>
            <a:endParaRPr lang="en-US" sz="2700" dirty="0"/>
          </a:p>
        </p:txBody>
      </p:sp>
      <p:pic>
        <p:nvPicPr>
          <p:cNvPr id="37891" name="Picture 3"/>
          <p:cNvPicPr>
            <a:picLocks noGrp="1" noChangeAspect="1" noChangeArrowheads="1"/>
          </p:cNvPicPr>
          <p:nvPr>
            <p:ph idx="1"/>
          </p:nvPr>
        </p:nvPicPr>
        <p:blipFill>
          <a:blip r:embed="rId2" cstate="print"/>
          <a:srcRect/>
          <a:stretch>
            <a:fillRect/>
          </a:stretch>
        </p:blipFill>
        <p:spPr bwMode="auto">
          <a:xfrm>
            <a:off x="457200" y="1244600"/>
            <a:ext cx="8220075" cy="45529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file gpio-keystone.c</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34</a:t>
            </a:fld>
            <a:endParaRPr lang="en-US" dirty="0"/>
          </a:p>
        </p:txBody>
      </p:sp>
      <p:pic>
        <p:nvPicPr>
          <p:cNvPr id="38916" name="Picture 4"/>
          <p:cNvPicPr>
            <a:picLocks noGrp="1" noChangeAspect="1" noChangeArrowheads="1"/>
          </p:cNvPicPr>
          <p:nvPr>
            <p:ph idx="1"/>
          </p:nvPr>
        </p:nvPicPr>
        <p:blipFill>
          <a:blip r:embed="rId2" cstate="print"/>
          <a:srcRect/>
          <a:stretch>
            <a:fillRect/>
          </a:stretch>
        </p:blipFill>
        <p:spPr bwMode="auto">
          <a:xfrm>
            <a:off x="1195387" y="1249362"/>
            <a:ext cx="6743700" cy="454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file gpio-keystone.c</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pPr/>
              <a:t>35</a:t>
            </a:fld>
            <a:endParaRPr lang="en-US" dirty="0"/>
          </a:p>
        </p:txBody>
      </p:sp>
      <p:pic>
        <p:nvPicPr>
          <p:cNvPr id="41986" name="Picture 2"/>
          <p:cNvPicPr>
            <a:picLocks noChangeAspect="1" noChangeArrowheads="1"/>
          </p:cNvPicPr>
          <p:nvPr/>
        </p:nvPicPr>
        <p:blipFill>
          <a:blip r:embed="rId2" cstate="print"/>
          <a:srcRect/>
          <a:stretch>
            <a:fillRect/>
          </a:stretch>
        </p:blipFill>
        <p:spPr bwMode="auto">
          <a:xfrm>
            <a:off x="571370" y="769544"/>
            <a:ext cx="7463064" cy="3162866"/>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705982" y="4043363"/>
            <a:ext cx="6591300" cy="24288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362200"/>
          </a:xfrm>
        </p:spPr>
        <p:txBody>
          <a:bodyPr>
            <a:normAutofit/>
          </a:bodyPr>
          <a:lstStyle/>
          <a:p>
            <a:r>
              <a:rPr lang="en-US" sz="5400" dirty="0" smtClean="0">
                <a:solidFill>
                  <a:srgbClr val="FF0000"/>
                </a:solidFill>
              </a:rPr>
              <a:t>Questions?</a:t>
            </a:r>
            <a:endParaRPr lang="en-US" sz="5400" dirty="0">
              <a:solidFill>
                <a:srgbClr val="FF0000"/>
              </a:solidFill>
            </a:endParaRPr>
          </a:p>
        </p:txBody>
      </p:sp>
      <p:sp>
        <p:nvSpPr>
          <p:cNvPr id="3" name="Slide Number Placeholder 2"/>
          <p:cNvSpPr>
            <a:spLocks noGrp="1"/>
          </p:cNvSpPr>
          <p:nvPr>
            <p:ph type="sldNum" sz="quarter" idx="10"/>
          </p:nvPr>
        </p:nvSpPr>
        <p:spPr/>
        <p:txBody>
          <a:bodyPr/>
          <a:lstStyle/>
          <a:p>
            <a:fld id="{803D9FE4-F784-4A94-8F3E-54A098F0E8CC}" type="slidenum">
              <a:rPr lang="en-US" smtClean="0"/>
              <a:pPr/>
              <a:t>36</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Link Events to ISR</a:t>
            </a:r>
            <a:endParaRPr lang="en-US" sz="3600" dirty="0"/>
          </a:p>
        </p:txBody>
      </p:sp>
      <p:graphicFrame>
        <p:nvGraphicFramePr>
          <p:cNvPr id="2" name="Object 1"/>
          <p:cNvGraphicFramePr>
            <a:graphicFrameLocks noChangeAspect="1"/>
          </p:cNvGraphicFramePr>
          <p:nvPr>
            <p:extLst>
              <p:ext uri="{D42A27DB-BD31-4B8C-83A1-F6EECF244321}">
                <p14:modId xmlns:p14="http://schemas.microsoft.com/office/powerpoint/2010/main" val="1642275649"/>
              </p:ext>
            </p:extLst>
          </p:nvPr>
        </p:nvGraphicFramePr>
        <p:xfrm>
          <a:off x="705395" y="1296910"/>
          <a:ext cx="6703559" cy="3997901"/>
        </p:xfrm>
        <a:graphic>
          <a:graphicData uri="http://schemas.openxmlformats.org/presentationml/2006/ole">
            <mc:AlternateContent xmlns:mc="http://schemas.openxmlformats.org/markup-compatibility/2006">
              <mc:Choice xmlns:v="urn:schemas-microsoft-com:vml" Requires="v">
                <p:oleObj spid="_x0000_s1041" name="Visio" r:id="rId3" imgW="8181318" imgH="5750031" progId="Visio.Drawing.11">
                  <p:embed/>
                </p:oleObj>
              </mc:Choice>
              <mc:Fallback>
                <p:oleObj name="Visio" r:id="rId3" imgW="8181318" imgH="5750031" progId="Visio.Drawing.11">
                  <p:embed/>
                  <p:pic>
                    <p:nvPicPr>
                      <p:cNvPr id="0" name=""/>
                      <p:cNvPicPr/>
                      <p:nvPr/>
                    </p:nvPicPr>
                    <p:blipFill>
                      <a:blip r:embed="rId4"/>
                      <a:stretch>
                        <a:fillRect/>
                      </a:stretch>
                    </p:blipFill>
                    <p:spPr>
                      <a:xfrm>
                        <a:off x="705395" y="1296910"/>
                        <a:ext cx="6703559" cy="399790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3600" dirty="0" smtClean="0"/>
              <a:t>C66 core input events</a:t>
            </a:r>
            <a:endParaRPr lang="en-US" sz="3600" dirty="0"/>
          </a:p>
        </p:txBody>
      </p:sp>
      <p:graphicFrame>
        <p:nvGraphicFramePr>
          <p:cNvPr id="3" name="Object 2"/>
          <p:cNvGraphicFramePr>
            <a:graphicFrameLocks noChangeAspect="1"/>
          </p:cNvGraphicFramePr>
          <p:nvPr>
            <p:extLst>
              <p:ext uri="{D42A27DB-BD31-4B8C-83A1-F6EECF244321}">
                <p14:modId xmlns:p14="http://schemas.microsoft.com/office/powerpoint/2010/main" val="3433925202"/>
              </p:ext>
            </p:extLst>
          </p:nvPr>
        </p:nvGraphicFramePr>
        <p:xfrm>
          <a:off x="1693599" y="1645919"/>
          <a:ext cx="5465389" cy="3905205"/>
        </p:xfrm>
        <a:graphic>
          <a:graphicData uri="http://schemas.openxmlformats.org/presentationml/2006/ole">
            <mc:AlternateContent xmlns:mc="http://schemas.openxmlformats.org/markup-compatibility/2006">
              <mc:Choice xmlns:v="urn:schemas-microsoft-com:vml" Requires="v">
                <p:oleObj spid="_x0000_s4107" name="Visio" r:id="rId3" imgW="6401070" imgH="4573925" progId="Visio.Drawing.11">
                  <p:embed/>
                </p:oleObj>
              </mc:Choice>
              <mc:Fallback>
                <p:oleObj name="Visio" r:id="rId3" imgW="6401070" imgH="4573925" progId="Visio.Drawing.11">
                  <p:embed/>
                  <p:pic>
                    <p:nvPicPr>
                      <p:cNvPr id="0" name=""/>
                      <p:cNvPicPr/>
                      <p:nvPr/>
                    </p:nvPicPr>
                    <p:blipFill>
                      <a:blip r:embed="rId4"/>
                      <a:stretch>
                        <a:fillRect/>
                      </a:stretch>
                    </p:blipFill>
                    <p:spPr>
                      <a:xfrm>
                        <a:off x="1693599" y="1645919"/>
                        <a:ext cx="5465389" cy="3905205"/>
                      </a:xfrm>
                      <a:prstGeom prst="rect">
                        <a:avLst/>
                      </a:prstGeom>
                    </p:spPr>
                  </p:pic>
                </p:oleObj>
              </mc:Fallback>
            </mc:AlternateContent>
          </a:graphicData>
        </a:graphic>
      </p:graphicFrame>
    </p:spTree>
    <p:extLst>
      <p:ext uri="{BB962C8B-B14F-4D97-AF65-F5344CB8AC3E}">
        <p14:creationId xmlns:p14="http://schemas.microsoft.com/office/powerpoint/2010/main" val="3851018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560" y="244158"/>
            <a:ext cx="8229600" cy="715962"/>
          </a:xfrm>
        </p:spPr>
        <p:txBody>
          <a:bodyPr>
            <a:normAutofit/>
          </a:bodyPr>
          <a:lstStyle/>
          <a:p>
            <a:r>
              <a:rPr lang="en-US" sz="3600" dirty="0" smtClean="0"/>
              <a:t>C66 core Primary events</a:t>
            </a:r>
            <a:endParaRPr lang="en-US" sz="3600" dirty="0"/>
          </a:p>
        </p:txBody>
      </p:sp>
      <p:graphicFrame>
        <p:nvGraphicFramePr>
          <p:cNvPr id="2" name="Object 1"/>
          <p:cNvGraphicFramePr>
            <a:graphicFrameLocks noChangeAspect="1"/>
          </p:cNvGraphicFramePr>
          <p:nvPr>
            <p:extLst>
              <p:ext uri="{D42A27DB-BD31-4B8C-83A1-F6EECF244321}">
                <p14:modId xmlns:p14="http://schemas.microsoft.com/office/powerpoint/2010/main" val="4242956769"/>
              </p:ext>
            </p:extLst>
          </p:nvPr>
        </p:nvGraphicFramePr>
        <p:xfrm>
          <a:off x="1420885" y="1114696"/>
          <a:ext cx="5550325" cy="4131083"/>
        </p:xfrm>
        <a:graphic>
          <a:graphicData uri="http://schemas.openxmlformats.org/presentationml/2006/ole">
            <mc:AlternateContent xmlns:mc="http://schemas.openxmlformats.org/markup-compatibility/2006">
              <mc:Choice xmlns:v="urn:schemas-microsoft-com:vml" Requires="v">
                <p:oleObj spid="_x0000_s5131" name="Visio" r:id="rId3" imgW="6401070" imgH="4764674" progId="Visio.Drawing.11">
                  <p:embed/>
                </p:oleObj>
              </mc:Choice>
              <mc:Fallback>
                <p:oleObj name="Visio" r:id="rId3" imgW="6401070" imgH="4764674" progId="Visio.Drawing.11">
                  <p:embed/>
                  <p:pic>
                    <p:nvPicPr>
                      <p:cNvPr id="0" name=""/>
                      <p:cNvPicPr/>
                      <p:nvPr/>
                    </p:nvPicPr>
                    <p:blipFill>
                      <a:blip r:embed="rId4"/>
                      <a:stretch>
                        <a:fillRect/>
                      </a:stretch>
                    </p:blipFill>
                    <p:spPr>
                      <a:xfrm>
                        <a:off x="1420885" y="1114696"/>
                        <a:ext cx="5550325" cy="4131083"/>
                      </a:xfrm>
                      <a:prstGeom prst="rect">
                        <a:avLst/>
                      </a:prstGeom>
                    </p:spPr>
                  </p:pic>
                </p:oleObj>
              </mc:Fallback>
            </mc:AlternateContent>
          </a:graphicData>
        </a:graphic>
      </p:graphicFrame>
      <p:sp>
        <p:nvSpPr>
          <p:cNvPr id="5" name="TextBox 4"/>
          <p:cNvSpPr txBox="1"/>
          <p:nvPr/>
        </p:nvSpPr>
        <p:spPr>
          <a:xfrm flipH="1">
            <a:off x="941431" y="4388251"/>
            <a:ext cx="6749144" cy="1384995"/>
          </a:xfrm>
          <a:prstGeom prst="rect">
            <a:avLst/>
          </a:prstGeom>
          <a:noFill/>
        </p:spPr>
        <p:txBody>
          <a:bodyPr wrap="square" rtlCol="0">
            <a:spAutoFit/>
          </a:bodyPr>
          <a:lstStyle/>
          <a:p>
            <a:r>
              <a:rPr lang="en-US" sz="1400" dirty="0" smtClean="0"/>
              <a:t>To connect event to ISR:</a:t>
            </a:r>
          </a:p>
          <a:p>
            <a:pPr marL="342900" indent="-342900">
              <a:buAutoNum type="arabicPeriod"/>
            </a:pPr>
            <a:r>
              <a:rPr lang="en-US" sz="1400" dirty="0" smtClean="0"/>
              <a:t>Connect  Primary event to one of the 12  maskable interrupt lines</a:t>
            </a:r>
          </a:p>
          <a:p>
            <a:pPr marL="342900" indent="-342900">
              <a:buAutoNum type="arabicPeriod"/>
            </a:pPr>
            <a:r>
              <a:rPr lang="en-US" sz="1400" dirty="0" smtClean="0"/>
              <a:t>Connect interrupt line to ISR</a:t>
            </a:r>
          </a:p>
          <a:p>
            <a:pPr marL="342900" indent="-342900">
              <a:buAutoNum type="arabicPeriod"/>
            </a:pPr>
            <a:endParaRPr lang="en-US" sz="1400" dirty="0" smtClean="0"/>
          </a:p>
          <a:p>
            <a:r>
              <a:rPr lang="en-US" sz="1400" dirty="0" smtClean="0"/>
              <a:t>CSL OR BIOS API are used to connect event to interrupt line and interrupt to ISR</a:t>
            </a:r>
            <a:endParaRPr lang="en-US" sz="1400" dirty="0"/>
          </a:p>
          <a:p>
            <a:pPr marL="342900" indent="-342900">
              <a:buAutoNum type="arabicPeriod"/>
            </a:pPr>
            <a:endParaRPr lang="en-US" sz="1400" dirty="0"/>
          </a:p>
        </p:txBody>
      </p:sp>
      <p:sp>
        <p:nvSpPr>
          <p:cNvPr id="6" name="TextBox 5"/>
          <p:cNvSpPr txBox="1"/>
          <p:nvPr/>
        </p:nvSpPr>
        <p:spPr>
          <a:xfrm>
            <a:off x="1171575" y="6019800"/>
            <a:ext cx="6853158" cy="369332"/>
          </a:xfrm>
          <a:prstGeom prst="rect">
            <a:avLst/>
          </a:prstGeom>
          <a:noFill/>
        </p:spPr>
        <p:txBody>
          <a:bodyPr wrap="none" rtlCol="0">
            <a:spAutoFit/>
          </a:bodyPr>
          <a:lstStyle/>
          <a:p>
            <a:r>
              <a:rPr lang="en-US" dirty="0" smtClean="0"/>
              <a:t>List of Primary event – table 6-22 in 66AK2H14/12/06 Data Sheet</a:t>
            </a:r>
            <a:endParaRPr lang="en-US" dirty="0"/>
          </a:p>
        </p:txBody>
      </p:sp>
    </p:spTree>
    <p:extLst>
      <p:ext uri="{BB962C8B-B14F-4D97-AF65-F5344CB8AC3E}">
        <p14:creationId xmlns:p14="http://schemas.microsoft.com/office/powerpoint/2010/main" val="422996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21537" y="-31750"/>
            <a:ext cx="7774764" cy="1117600"/>
          </a:xfrm>
        </p:spPr>
        <p:txBody>
          <a:bodyPr>
            <a:normAutofit fontScale="90000"/>
          </a:bodyPr>
          <a:lstStyle/>
          <a:p>
            <a:pPr eaLnBrk="1" hangingPunct="1"/>
            <a:r>
              <a:rPr lang="en-US" dirty="0" smtClean="0"/>
              <a:t>Configuring an </a:t>
            </a:r>
            <a:r>
              <a:rPr lang="en-US" dirty="0" smtClean="0"/>
              <a:t>Hwi Using BIOS</a:t>
            </a:r>
            <a:r>
              <a:rPr lang="en-US" dirty="0"/>
              <a:t/>
            </a:r>
            <a:br>
              <a:rPr lang="en-US" dirty="0"/>
            </a:br>
            <a:r>
              <a:rPr lang="en-US" dirty="0" smtClean="0"/>
              <a:t>Statically </a:t>
            </a:r>
            <a:r>
              <a:rPr lang="en-US" dirty="0" smtClean="0"/>
              <a:t>via GUI</a:t>
            </a:r>
          </a:p>
        </p:txBody>
      </p:sp>
      <p:sp>
        <p:nvSpPr>
          <p:cNvPr id="45061" name="Text Box 13"/>
          <p:cNvSpPr txBox="1">
            <a:spLocks noChangeArrowheads="1"/>
          </p:cNvSpPr>
          <p:nvPr/>
        </p:nvSpPr>
        <p:spPr bwMode="auto">
          <a:xfrm>
            <a:off x="721537" y="2516982"/>
            <a:ext cx="7180263" cy="338138"/>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a:solidFill>
                  <a:srgbClr val="000000"/>
                </a:solidFill>
                <a:latin typeface="Calibri" pitchFamily="34" charset="0"/>
                <a:cs typeface="Calibri" pitchFamily="34" charset="0"/>
              </a:rPr>
              <a:t>Use Hwi module </a:t>
            </a:r>
            <a:r>
              <a:rPr lang="en-US" i="1" dirty="0">
                <a:solidFill>
                  <a:srgbClr val="000000"/>
                </a:solidFill>
                <a:latin typeface="Calibri" pitchFamily="34" charset="0"/>
                <a:cs typeface="Calibri" pitchFamily="34" charset="0"/>
              </a:rPr>
              <a:t>(Available Products</a:t>
            </a:r>
            <a:r>
              <a:rPr lang="en-US" i="1" dirty="0" smtClean="0">
                <a:solidFill>
                  <a:srgbClr val="000000"/>
                </a:solidFill>
                <a:latin typeface="Calibri" pitchFamily="34" charset="0"/>
                <a:cs typeface="Calibri" pitchFamily="34" charset="0"/>
              </a:rPr>
              <a:t>)</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insert new Hwi </a:t>
            </a:r>
            <a:r>
              <a:rPr lang="en-US" i="1" dirty="0">
                <a:solidFill>
                  <a:srgbClr val="000000"/>
                </a:solidFill>
                <a:latin typeface="Calibri" pitchFamily="34" charset="0"/>
                <a:cs typeface="Calibri" pitchFamily="34" charset="0"/>
              </a:rPr>
              <a:t>(Outline View)</a:t>
            </a:r>
          </a:p>
        </p:txBody>
      </p:sp>
      <p:grpSp>
        <p:nvGrpSpPr>
          <p:cNvPr id="2" name="Group 48"/>
          <p:cNvGrpSpPr>
            <a:grpSpLocks/>
          </p:cNvGrpSpPr>
          <p:nvPr/>
        </p:nvGrpSpPr>
        <p:grpSpPr bwMode="auto">
          <a:xfrm>
            <a:off x="1489887" y="1047750"/>
            <a:ext cx="5191125" cy="412750"/>
            <a:chOff x="480" y="390"/>
            <a:chExt cx="3270" cy="260"/>
          </a:xfrm>
        </p:grpSpPr>
        <p:sp>
          <p:nvSpPr>
            <p:cNvPr id="368655" name="Rectangle 15"/>
            <p:cNvSpPr>
              <a:spLocks noChangeArrowheads="1"/>
            </p:cNvSpPr>
            <p:nvPr/>
          </p:nvSpPr>
          <p:spPr bwMode="auto">
            <a:xfrm>
              <a:off x="480" y="406"/>
              <a:ext cx="3264" cy="244"/>
            </a:xfrm>
            <a:prstGeom prst="rect">
              <a:avLst/>
            </a:prstGeom>
            <a:solidFill>
              <a:schemeClr val="accent2"/>
            </a:solidFill>
            <a:ln w="12700">
              <a:solidFill>
                <a:schemeClr val="tx1"/>
              </a:solidFill>
              <a:miter lim="800000"/>
              <a:headEnd/>
              <a:tailEnd/>
            </a:ln>
            <a:effectLst/>
          </p:spPr>
          <p:txBody>
            <a:bodyPr anchor="ctr">
              <a:spAutoFit/>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45075" name="Text Box 16"/>
            <p:cNvSpPr txBox="1">
              <a:spLocks noChangeArrowheads="1"/>
            </p:cNvSpPr>
            <p:nvPr/>
          </p:nvSpPr>
          <p:spPr bwMode="auto">
            <a:xfrm>
              <a:off x="528" y="390"/>
              <a:ext cx="864" cy="260"/>
            </a:xfrm>
            <a:prstGeom prst="rect">
              <a:avLst/>
            </a:prstGeom>
            <a:noFill/>
            <a:ln w="12700">
              <a:noFill/>
              <a:miter lim="800000"/>
              <a:headEnd/>
              <a:tailEnd/>
            </a:ln>
          </p:spPr>
          <p:txBody>
            <a:bodyPr wrap="none" anchor="ctr" anchorCtr="1"/>
            <a:lstStyle/>
            <a:p>
              <a:pPr eaLnBrk="0" hangingPunct="0">
                <a:lnSpc>
                  <a:spcPct val="80000"/>
                </a:lnSpc>
                <a:spcBef>
                  <a:spcPct val="50000"/>
                </a:spcBef>
              </a:pPr>
              <a:r>
                <a:rPr lang="en-US" sz="2000" u="sng" dirty="0">
                  <a:solidFill>
                    <a:srgbClr val="000000"/>
                  </a:solidFill>
                  <a:latin typeface="Calibri" pitchFamily="34" charset="0"/>
                  <a:cs typeface="Calibri" pitchFamily="34" charset="0"/>
                </a:rPr>
                <a:t>Example</a:t>
              </a:r>
              <a:r>
                <a:rPr lang="en-US" sz="2000" dirty="0">
                  <a:solidFill>
                    <a:srgbClr val="000000"/>
                  </a:solidFill>
                  <a:latin typeface="Calibri" pitchFamily="34" charset="0"/>
                  <a:cs typeface="Calibri" pitchFamily="34" charset="0"/>
                </a:rPr>
                <a:t>:</a:t>
              </a:r>
            </a:p>
          </p:txBody>
        </p:sp>
        <p:sp>
          <p:nvSpPr>
            <p:cNvPr id="45076" name="Text Box 17"/>
            <p:cNvSpPr txBox="1">
              <a:spLocks noChangeArrowheads="1"/>
            </p:cNvSpPr>
            <p:nvPr/>
          </p:nvSpPr>
          <p:spPr bwMode="auto">
            <a:xfrm>
              <a:off x="1350" y="438"/>
              <a:ext cx="2400" cy="192"/>
            </a:xfrm>
            <a:prstGeom prst="rect">
              <a:avLst/>
            </a:prstGeom>
            <a:noFill/>
            <a:ln w="12700">
              <a:noFill/>
              <a:miter lim="800000"/>
              <a:headEnd/>
              <a:tailEnd/>
            </a:ln>
          </p:spPr>
          <p:txBody>
            <a:bodyPr wrap="none" anchor="ctr"/>
            <a:lstStyle/>
            <a:p>
              <a:pPr eaLnBrk="0" hangingPunct="0">
                <a:lnSpc>
                  <a:spcPct val="70000"/>
                </a:lnSpc>
                <a:spcBef>
                  <a:spcPct val="50000"/>
                </a:spcBef>
              </a:pPr>
              <a:r>
                <a:rPr lang="en-US" sz="2000" dirty="0">
                  <a:solidFill>
                    <a:srgbClr val="000000"/>
                  </a:solidFill>
                  <a:latin typeface="Calibri" pitchFamily="34" charset="0"/>
                  <a:cs typeface="Calibri" pitchFamily="34" charset="0"/>
                </a:rPr>
                <a:t> </a:t>
              </a:r>
              <a:r>
                <a:rPr lang="en-US" sz="2000" dirty="0" smtClean="0">
                  <a:solidFill>
                    <a:srgbClr val="000000"/>
                  </a:solidFill>
                  <a:latin typeface="Calibri" pitchFamily="34" charset="0"/>
                  <a:cs typeface="Calibri" pitchFamily="34" charset="0"/>
                </a:rPr>
                <a:t>event 94</a:t>
              </a:r>
              <a:r>
                <a:rPr lang="en-US" sz="2000" dirty="0" smtClean="0">
                  <a:solidFill>
                    <a:srgbClr val="000000"/>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to the </a:t>
              </a:r>
              <a:r>
                <a:rPr lang="en-US" sz="2000" dirty="0" smtClean="0">
                  <a:solidFill>
                    <a:srgbClr val="000000"/>
                  </a:solidFill>
                  <a:latin typeface="Calibri" pitchFamily="34" charset="0"/>
                  <a:cs typeface="Calibri" pitchFamily="34" charset="0"/>
                </a:rPr>
                <a:t>CPU </a:t>
              </a:r>
              <a:r>
                <a:rPr lang="en-US" sz="2000" dirty="0">
                  <a:solidFill>
                    <a:srgbClr val="000000"/>
                  </a:solidFill>
                  <a:latin typeface="Calibri" pitchFamily="34" charset="0"/>
                  <a:cs typeface="Calibri" pitchFamily="34" charset="0"/>
                </a:rPr>
                <a:t>HWI</a:t>
              </a:r>
              <a:r>
                <a:rPr lang="en-US" sz="2000" baseline="-25000" dirty="0">
                  <a:solidFill>
                    <a:srgbClr val="000000"/>
                  </a:solidFill>
                  <a:latin typeface="Calibri" pitchFamily="34" charset="0"/>
                  <a:cs typeface="Calibri" pitchFamily="34" charset="0"/>
                </a:rPr>
                <a:t>5</a:t>
              </a:r>
              <a:endParaRPr lang="en-US" sz="2000" dirty="0">
                <a:solidFill>
                  <a:srgbClr val="000000"/>
                </a:solidFill>
                <a:latin typeface="Calibri" pitchFamily="34" charset="0"/>
                <a:cs typeface="Calibri" pitchFamily="34" charset="0"/>
              </a:endParaRPr>
            </a:p>
          </p:txBody>
        </p:sp>
      </p:grpSp>
      <p:pic>
        <p:nvPicPr>
          <p:cNvPr id="72708" name="Picture 4" descr="C:\Documents and Settings\a0159877\Desktop\hwi_use_mod.png"/>
          <p:cNvPicPr>
            <a:picLocks noChangeAspect="1" noChangeArrowheads="1"/>
          </p:cNvPicPr>
          <p:nvPr/>
        </p:nvPicPr>
        <p:blipFill>
          <a:blip r:embed="rId4" cstate="print"/>
          <a:srcRect/>
          <a:stretch>
            <a:fillRect/>
          </a:stretch>
        </p:blipFill>
        <p:spPr bwMode="auto">
          <a:xfrm>
            <a:off x="1375587" y="2918620"/>
            <a:ext cx="1219200" cy="1543050"/>
          </a:xfrm>
          <a:prstGeom prst="rect">
            <a:avLst/>
          </a:prstGeom>
          <a:noFill/>
          <a:ln>
            <a:solidFill>
              <a:schemeClr val="tx1"/>
            </a:solidFill>
          </a:ln>
          <a:effectLst>
            <a:outerShdw blurRad="50800" dist="76200" dir="2700000" algn="tl" rotWithShape="0">
              <a:prstClr val="black">
                <a:alpha val="40000"/>
              </a:prstClr>
            </a:outerShdw>
          </a:effectLst>
        </p:spPr>
      </p:pic>
      <p:pic>
        <p:nvPicPr>
          <p:cNvPr id="72709" name="Picture 5" descr="C:\Documents and Settings\a0159877\Desktop\hwi_outline.png"/>
          <p:cNvPicPr>
            <a:picLocks noChangeAspect="1" noChangeArrowheads="1"/>
          </p:cNvPicPr>
          <p:nvPr/>
        </p:nvPicPr>
        <p:blipFill>
          <a:blip r:embed="rId5" cstate="print"/>
          <a:srcRect/>
          <a:stretch>
            <a:fillRect/>
          </a:stretch>
        </p:blipFill>
        <p:spPr bwMode="auto">
          <a:xfrm>
            <a:off x="3509187" y="2920207"/>
            <a:ext cx="1600200" cy="1549400"/>
          </a:xfrm>
          <a:prstGeom prst="rect">
            <a:avLst/>
          </a:prstGeom>
          <a:noFill/>
          <a:ln>
            <a:solidFill>
              <a:schemeClr val="tx1"/>
            </a:solidFill>
          </a:ln>
          <a:effectLst>
            <a:outerShdw blurRad="50800" dist="76200" dir="2700000" algn="tl" rotWithShape="0">
              <a:prstClr val="black">
                <a:alpha val="40000"/>
              </a:prstClr>
            </a:outerShdw>
          </a:effectLst>
        </p:spPr>
      </p:pic>
      <p:sp>
        <p:nvSpPr>
          <p:cNvPr id="45" name="Right Arrow 44"/>
          <p:cNvSpPr/>
          <p:nvPr/>
        </p:nvSpPr>
        <p:spPr bwMode="auto">
          <a:xfrm>
            <a:off x="2823387" y="3402807"/>
            <a:ext cx="533400" cy="4572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latin typeface="Calibri" pitchFamily="34" charset="0"/>
              <a:cs typeface="Calibri" pitchFamily="34" charset="0"/>
            </a:endParaRPr>
          </a:p>
        </p:txBody>
      </p:sp>
      <p:sp>
        <p:nvSpPr>
          <p:cNvPr id="22" name="TextBox 21"/>
          <p:cNvSpPr txBox="1"/>
          <p:nvPr/>
        </p:nvSpPr>
        <p:spPr>
          <a:xfrm>
            <a:off x="5405475" y="3377706"/>
            <a:ext cx="3252750" cy="923330"/>
          </a:xfrm>
          <a:prstGeom prst="rect">
            <a:avLst/>
          </a:prstGeom>
          <a:solidFill>
            <a:schemeClr val="accent1"/>
          </a:solidFill>
          <a:ln w="12700">
            <a:solidFill>
              <a:schemeClr val="tx1"/>
            </a:solidFill>
          </a:ln>
          <a:effectLst>
            <a:outerShdw blurRad="50800" dist="76200" dir="2700000" algn="tl" rotWithShape="0">
              <a:prstClr val="black">
                <a:alpha val="40000"/>
              </a:prstClr>
            </a:outerShdw>
          </a:effectLst>
        </p:spPr>
        <p:txBody>
          <a:bodyPr wrap="none" anchor="ctr">
            <a:spAutoFit/>
          </a:bodyPr>
          <a:lstStyle/>
          <a:p>
            <a:pPr algn="ctr" eaLnBrk="0" hangingPunct="0">
              <a:spcBef>
                <a:spcPts val="1200"/>
              </a:spcBef>
              <a:defRPr/>
            </a:pPr>
            <a:r>
              <a:rPr lang="en-US" dirty="0" smtClean="0">
                <a:solidFill>
                  <a:srgbClr val="000000"/>
                </a:solidFill>
                <a:latin typeface="Calibri" pitchFamily="34" charset="0"/>
                <a:cs typeface="Calibri" pitchFamily="34" charset="0"/>
              </a:rPr>
              <a:t>NOTE: </a:t>
            </a:r>
            <a:r>
              <a:rPr lang="en-US" dirty="0">
                <a:solidFill>
                  <a:srgbClr val="000000"/>
                </a:solidFill>
                <a:latin typeface="Calibri" pitchFamily="34" charset="0"/>
                <a:cs typeface="Calibri" pitchFamily="34" charset="0"/>
              </a:rPr>
              <a:t>BIOS objects</a:t>
            </a:r>
            <a:br>
              <a:rPr lang="en-US" dirty="0">
                <a:solidFill>
                  <a:srgbClr val="000000"/>
                </a:solidFill>
                <a:latin typeface="Calibri" pitchFamily="34" charset="0"/>
                <a:cs typeface="Calibri" pitchFamily="34" charset="0"/>
              </a:rPr>
            </a:br>
            <a:r>
              <a:rPr lang="en-US" dirty="0">
                <a:solidFill>
                  <a:srgbClr val="000000"/>
                </a:solidFill>
                <a:latin typeface="Calibri" pitchFamily="34" charset="0"/>
                <a:cs typeface="Calibri" pitchFamily="34" charset="0"/>
              </a:rPr>
              <a:t>can be created via the GUI,</a:t>
            </a:r>
            <a:br>
              <a:rPr lang="en-US" dirty="0">
                <a:solidFill>
                  <a:srgbClr val="000000"/>
                </a:solidFill>
                <a:latin typeface="Calibri" pitchFamily="34" charset="0"/>
                <a:cs typeface="Calibri" pitchFamily="34" charset="0"/>
              </a:rPr>
            </a:br>
            <a:r>
              <a:rPr lang="en-US" dirty="0">
                <a:solidFill>
                  <a:srgbClr val="000000"/>
                </a:solidFill>
                <a:latin typeface="Calibri" pitchFamily="34" charset="0"/>
                <a:cs typeface="Calibri" pitchFamily="34" charset="0"/>
              </a:rPr>
              <a:t>script </a:t>
            </a:r>
            <a:r>
              <a:rPr lang="en-US" dirty="0" smtClean="0">
                <a:solidFill>
                  <a:srgbClr val="000000"/>
                </a:solidFill>
                <a:latin typeface="Calibri" pitchFamily="34" charset="0"/>
                <a:cs typeface="Calibri" pitchFamily="34" charset="0"/>
              </a:rPr>
              <a:t>code, </a:t>
            </a:r>
            <a:r>
              <a:rPr lang="en-US" dirty="0">
                <a:solidFill>
                  <a:srgbClr val="000000"/>
                </a:solidFill>
                <a:latin typeface="Calibri" pitchFamily="34" charset="0"/>
                <a:cs typeface="Calibri" pitchFamily="34" charset="0"/>
              </a:rPr>
              <a:t>or C code (dynamic</a:t>
            </a:r>
            <a:r>
              <a:rPr lang="en-US" dirty="0" smtClean="0">
                <a:solidFill>
                  <a:srgbClr val="000000"/>
                </a:solidFill>
                <a:latin typeface="Calibri" pitchFamily="34" charset="0"/>
                <a:cs typeface="Calibri" pitchFamily="34" charset="0"/>
              </a:rPr>
              <a:t>).</a:t>
            </a:r>
            <a:endParaRPr lang="en-US" dirty="0">
              <a:solidFill>
                <a:srgbClr val="000000"/>
              </a:solidFill>
              <a:latin typeface="Calibri" pitchFamily="34" charset="0"/>
              <a:cs typeface="Calibri" pitchFamily="34" charset="0"/>
            </a:endParaRPr>
          </a:p>
        </p:txBody>
      </p:sp>
      <p:sp>
        <p:nvSpPr>
          <p:cNvPr id="21" name="Slide Number Placeholder 20"/>
          <p:cNvSpPr>
            <a:spLocks noGrp="1"/>
          </p:cNvSpPr>
          <p:nvPr>
            <p:ph type="sldNum" sz="quarter" idx="10"/>
          </p:nvPr>
        </p:nvSpPr>
        <p:spPr/>
        <p:txBody>
          <a:bodyPr/>
          <a:lstStyle/>
          <a:p>
            <a:fld id="{803D9FE4-F784-4A94-8F3E-54A098F0E8CC}" type="slidenum">
              <a:rPr lang="en-US" smtClean="0">
                <a:solidFill>
                  <a:srgbClr val="000000"/>
                </a:solidFill>
              </a:rPr>
              <a:pPr/>
              <a:t>7</a:t>
            </a:fld>
            <a:endParaRPr lang="en-US" dirty="0">
              <a:solidFill>
                <a:srgbClr val="000000"/>
              </a:solidFill>
            </a:endParaRPr>
          </a:p>
        </p:txBody>
      </p:sp>
      <p:sp>
        <p:nvSpPr>
          <p:cNvPr id="23" name="Text Box 13"/>
          <p:cNvSpPr txBox="1">
            <a:spLocks noChangeArrowheads="1"/>
          </p:cNvSpPr>
          <p:nvPr/>
        </p:nvSpPr>
        <p:spPr bwMode="auto">
          <a:xfrm>
            <a:off x="797737" y="5384007"/>
            <a:ext cx="6924460" cy="338554"/>
          </a:xfrm>
          <a:prstGeom prst="rect">
            <a:avLst/>
          </a:prstGeom>
          <a:noFill/>
          <a:ln w="12700">
            <a:noFill/>
            <a:miter lim="800000"/>
            <a:headEnd/>
            <a:tailEnd/>
          </a:ln>
        </p:spPr>
        <p:txBody>
          <a:bodyPr wrap="none">
            <a:spAutoFit/>
          </a:bodyPr>
          <a:lstStyle/>
          <a:p>
            <a:pPr eaLnBrk="0" hangingPunct="0">
              <a:lnSpc>
                <a:spcPct val="80000"/>
              </a:lnSpc>
              <a:spcBef>
                <a:spcPct val="50000"/>
              </a:spcBef>
            </a:pPr>
            <a:r>
              <a:rPr lang="en-US" sz="2000" dirty="0" smtClean="0">
                <a:solidFill>
                  <a:srgbClr val="000000"/>
                </a:solidFill>
                <a:latin typeface="Calibri" pitchFamily="34" charset="0"/>
                <a:cs typeface="Calibri" pitchFamily="34" charset="0"/>
              </a:rPr>
              <a:t>By the way, event 94 is not connected to anything – it is reserved</a:t>
            </a:r>
            <a:endParaRPr lang="en-US" i="1" dirty="0">
              <a:solidFill>
                <a:srgbClr val="000000"/>
              </a:solidFill>
              <a:latin typeface="Calibri" pitchFamily="34" charset="0"/>
              <a:cs typeface="Calibri" pitchFamily="34" charset="0"/>
            </a:endParaRPr>
          </a:p>
        </p:txBody>
      </p:sp>
    </p:spTree>
    <p:custDataLst>
      <p:tags r:id="rId1"/>
    </p:custDataLst>
    <p:extLst>
      <p:ext uri="{BB962C8B-B14F-4D97-AF65-F5344CB8AC3E}">
        <p14:creationId xmlns:p14="http://schemas.microsoft.com/office/powerpoint/2010/main" val="10146998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Configuring an Hwi Using </a:t>
            </a:r>
            <a:r>
              <a:rPr lang="en-US" sz="3600" dirty="0" smtClean="0"/>
              <a:t>BIOS</a:t>
            </a:r>
            <a:br>
              <a:rPr lang="en-US" sz="3600" dirty="0" smtClean="0"/>
            </a:br>
            <a:r>
              <a:rPr lang="en-US" sz="3600" dirty="0" smtClean="0"/>
              <a:t>Statically </a:t>
            </a:r>
            <a:r>
              <a:rPr lang="en-US" sz="3600" dirty="0"/>
              <a:t>via GUI</a:t>
            </a:r>
          </a:p>
        </p:txBody>
      </p:sp>
      <p:sp>
        <p:nvSpPr>
          <p:cNvPr id="3" name="Slide Number Placeholder 2"/>
          <p:cNvSpPr>
            <a:spLocks noGrp="1"/>
          </p:cNvSpPr>
          <p:nvPr>
            <p:ph type="sldNum" sz="quarter" idx="10"/>
          </p:nvPr>
        </p:nvSpPr>
        <p:spPr/>
        <p:txBody>
          <a:bodyPr/>
          <a:lstStyle/>
          <a:p>
            <a:fld id="{803D9FE4-F784-4A94-8F3E-54A098F0E8CC}" type="slidenum">
              <a:rPr lang="en-US" smtClean="0"/>
              <a:pPr/>
              <a:t>8</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8" y="1038225"/>
            <a:ext cx="62198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858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Configuring an Hwi Using BIOS</a:t>
            </a:r>
            <a:br>
              <a:rPr lang="en-US" sz="3600" dirty="0"/>
            </a:br>
            <a:r>
              <a:rPr lang="en-US" sz="3600" dirty="0" smtClean="0"/>
              <a:t>using run-time functions</a:t>
            </a:r>
            <a:endParaRPr lang="en-US" sz="3600" dirty="0"/>
          </a:p>
        </p:txBody>
      </p:sp>
      <p:sp>
        <p:nvSpPr>
          <p:cNvPr id="3" name="Slide Number Placeholder 2"/>
          <p:cNvSpPr>
            <a:spLocks noGrp="1"/>
          </p:cNvSpPr>
          <p:nvPr>
            <p:ph type="sldNum" sz="quarter" idx="10"/>
          </p:nvPr>
        </p:nvSpPr>
        <p:spPr/>
        <p:txBody>
          <a:bodyPr/>
          <a:lstStyle/>
          <a:p>
            <a:fld id="{803D9FE4-F784-4A94-8F3E-54A098F0E8CC}" type="slidenum">
              <a:rPr lang="en-US" smtClean="0"/>
              <a:pPr/>
              <a:t>9</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54" y="1543050"/>
            <a:ext cx="808104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1454" y="4295775"/>
            <a:ext cx="7947695" cy="1138773"/>
          </a:xfrm>
          <a:prstGeom prst="rect">
            <a:avLst/>
          </a:prstGeom>
          <a:noFill/>
        </p:spPr>
        <p:txBody>
          <a:bodyPr wrap="square" rtlCol="0">
            <a:spAutoFit/>
          </a:bodyPr>
          <a:lstStyle/>
          <a:p>
            <a:r>
              <a:rPr lang="en-US" dirty="0"/>
              <a:t>The </a:t>
            </a:r>
            <a:r>
              <a:rPr lang="en-US" dirty="0" smtClean="0"/>
              <a:t>include file Hwi.h in the release </a:t>
            </a:r>
            <a:r>
              <a:rPr lang="en-US" sz="1600" dirty="0" smtClean="0"/>
              <a:t>MCSDK_3_0_4_18\bios_6_37_00_20\packages\ti\sysbios\family\c64p\Hwi.h</a:t>
            </a:r>
          </a:p>
          <a:p>
            <a:endParaRPr lang="en-US" sz="1600" dirty="0"/>
          </a:p>
          <a:p>
            <a:r>
              <a:rPr lang="en-US" sz="1600" dirty="0" smtClean="0"/>
              <a:t>Has the definition of the Hwi class</a:t>
            </a:r>
            <a:endParaRPr lang="en-US" sz="1600" dirty="0"/>
          </a:p>
        </p:txBody>
      </p:sp>
      <p:sp>
        <p:nvSpPr>
          <p:cNvPr id="8" name="Leading Question"/>
          <p:cNvSpPr txBox="1">
            <a:spLocks noChangeArrowheads="1"/>
          </p:cNvSpPr>
          <p:nvPr/>
        </p:nvSpPr>
        <p:spPr bwMode="auto">
          <a:xfrm>
            <a:off x="4465301" y="5914861"/>
            <a:ext cx="3541354" cy="246221"/>
          </a:xfrm>
          <a:prstGeom prst="rect">
            <a:avLst/>
          </a:prstGeom>
          <a:noFill/>
          <a:ln w="9525">
            <a:noFill/>
            <a:miter lim="800000"/>
            <a:headEnd/>
            <a:tailEnd/>
          </a:ln>
        </p:spPr>
        <p:txBody>
          <a:bodyPr wrap="none" lIns="0" tIns="0" rIns="0" bIns="0" anchor="b">
            <a:spAutoFit/>
          </a:bodyPr>
          <a:lstStyle/>
          <a:p>
            <a:pPr algn="r" eaLnBrk="0" hangingPunct="0">
              <a:lnSpc>
                <a:spcPct val="80000"/>
              </a:lnSpc>
            </a:pPr>
            <a:r>
              <a:rPr lang="en-US" sz="2000" dirty="0">
                <a:solidFill>
                  <a:srgbClr val="DE0000"/>
                </a:solidFill>
                <a:latin typeface="Calibri" pitchFamily="34" charset="0"/>
                <a:cs typeface="Calibri" pitchFamily="34" charset="0"/>
              </a:rPr>
              <a:t>Where do you find the Event Id #?</a:t>
            </a:r>
          </a:p>
        </p:txBody>
      </p:sp>
    </p:spTree>
    <p:extLst>
      <p:ext uri="{BB962C8B-B14F-4D97-AF65-F5344CB8AC3E}">
        <p14:creationId xmlns:p14="http://schemas.microsoft.com/office/powerpoint/2010/main" val="22677254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COLORSCHEMEINDEX" val="4"/>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9570</TotalTime>
  <Words>880</Words>
  <Application>Microsoft Office PowerPoint</Application>
  <PresentationFormat>On-screen Show (4:3)</PresentationFormat>
  <Paragraphs>188</Paragraphs>
  <Slides>36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FinalPowerpoint</vt:lpstr>
      <vt:lpstr>Visio</vt:lpstr>
      <vt:lpstr>Microsoft Visio Drawing</vt:lpstr>
      <vt:lpstr>KeyStone Interrupts</vt:lpstr>
      <vt:lpstr>Agenda</vt:lpstr>
      <vt:lpstr>Interrupt Scheme</vt:lpstr>
      <vt:lpstr>Link Events to ISR</vt:lpstr>
      <vt:lpstr>C66 core input events</vt:lpstr>
      <vt:lpstr>C66 core Primary events</vt:lpstr>
      <vt:lpstr>Configuring an Hwi Using BIOS Statically via GUI</vt:lpstr>
      <vt:lpstr>Configuring an Hwi Using BIOS Statically via GUI</vt:lpstr>
      <vt:lpstr>Configuring an Hwi Using BIOS using run-time functions</vt:lpstr>
      <vt:lpstr>C66 Core Prime Event IDs (Core Events Only)</vt:lpstr>
      <vt:lpstr>C66 Core Prime Event IDs When it is part of KeyStone 2 Device</vt:lpstr>
      <vt:lpstr>Configure HWI using csl</vt:lpstr>
      <vt:lpstr>KeyStone II Interrupt Topology</vt:lpstr>
      <vt:lpstr>C66 core Secondary events</vt:lpstr>
      <vt:lpstr>CIC to C66 core connections Event No – the core input event Event name – the CIC output line</vt:lpstr>
      <vt:lpstr>Where is SPIXEVT?</vt:lpstr>
      <vt:lpstr>Connecting SPIXEVT to Core 3</vt:lpstr>
      <vt:lpstr>KeyStone II CIC input events</vt:lpstr>
      <vt:lpstr>Connecting SPI 0 Transmit event to core 3 ISR</vt:lpstr>
      <vt:lpstr>Configuring Interrupts</vt:lpstr>
      <vt:lpstr>Configuration API</vt:lpstr>
      <vt:lpstr>csl map system event (input) to output </vt:lpstr>
      <vt:lpstr>Code Examples</vt:lpstr>
      <vt:lpstr>Hyperlink Interrupt</vt:lpstr>
      <vt:lpstr>Following Hyperlink Interrupt 0  From Table 5-24 of 66AK2H12- CIC0 input events</vt:lpstr>
      <vt:lpstr>PowerPoint Presentation</vt:lpstr>
      <vt:lpstr>PowerPoint Presentation</vt:lpstr>
      <vt:lpstr>Following Hyperlink Interrupt 0 - Continue</vt:lpstr>
      <vt:lpstr>Screen Shot from CCS </vt:lpstr>
      <vt:lpstr>PowerPoint Presentation</vt:lpstr>
      <vt:lpstr>PowerPoint Presentation</vt:lpstr>
      <vt:lpstr>PowerPoint Presentation</vt:lpstr>
      <vt:lpstr>Following GPIO 0 From Table 5-23 of 66AK2H12- ARM CorePac Interrupts</vt:lpstr>
      <vt:lpstr>From the file gpio-keystone.c</vt:lpstr>
      <vt:lpstr>From the file gpio-keystone.c</vt:lpstr>
      <vt:lpstr>Questions?</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Katzur, Ran</cp:lastModifiedBy>
  <cp:revision>158</cp:revision>
  <dcterms:created xsi:type="dcterms:W3CDTF">2007-12-19T20:51:45Z</dcterms:created>
  <dcterms:modified xsi:type="dcterms:W3CDTF">2014-07-09T12:21:28Z</dcterms:modified>
</cp:coreProperties>
</file>