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65" r:id="rId2"/>
    <p:sldId id="324" r:id="rId3"/>
    <p:sldId id="352" r:id="rId4"/>
    <p:sldId id="325" r:id="rId5"/>
    <p:sldId id="326" r:id="rId6"/>
    <p:sldId id="327" r:id="rId7"/>
    <p:sldId id="328" r:id="rId8"/>
    <p:sldId id="329" r:id="rId9"/>
    <p:sldId id="330" r:id="rId10"/>
    <p:sldId id="353" r:id="rId11"/>
    <p:sldId id="331" r:id="rId12"/>
    <p:sldId id="332" r:id="rId13"/>
    <p:sldId id="333" r:id="rId14"/>
    <p:sldId id="334" r:id="rId15"/>
    <p:sldId id="335" r:id="rId16"/>
    <p:sldId id="336" r:id="rId17"/>
    <p:sldId id="337" r:id="rId18"/>
    <p:sldId id="356" r:id="rId19"/>
    <p:sldId id="338" r:id="rId20"/>
    <p:sldId id="358" r:id="rId21"/>
    <p:sldId id="339" r:id="rId22"/>
    <p:sldId id="340" r:id="rId23"/>
    <p:sldId id="341" r:id="rId24"/>
    <p:sldId id="342" r:id="rId25"/>
    <p:sldId id="343" r:id="rId26"/>
    <p:sldId id="359" r:id="rId27"/>
    <p:sldId id="344" r:id="rId28"/>
    <p:sldId id="345" r:id="rId29"/>
    <p:sldId id="346" r:id="rId30"/>
    <p:sldId id="347" r:id="rId31"/>
    <p:sldId id="348" r:id="rId32"/>
    <p:sldId id="349" r:id="rId33"/>
    <p:sldId id="350" r:id="rId34"/>
    <p:sldId id="351" r:id="rId35"/>
  </p:sldIdLst>
  <p:sldSz cx="9144000" cy="6858000" type="screen4x3"/>
  <p:notesSz cx="7099300" cy="10234613"/>
  <p:custDataLst>
    <p:tags r:id="rId38"/>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AAAA"/>
    <a:srgbClr val="DE00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79" autoAdjust="0"/>
    <p:restoredTop sz="94718" autoAdjust="0"/>
  </p:normalViewPr>
  <p:slideViewPr>
    <p:cSldViewPr snapToGrid="0">
      <p:cViewPr varScale="1">
        <p:scale>
          <a:sx n="133" d="100"/>
          <a:sy n="133" d="100"/>
        </p:scale>
        <p:origin x="-1290" y="-90"/>
      </p:cViewPr>
      <p:guideLst>
        <p:guide orient="horz" pos="2160"/>
        <p:guide pos="287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1" d="100"/>
          <a:sy n="51" d="100"/>
        </p:scale>
        <p:origin x="-2850" y="-96"/>
      </p:cViewPr>
      <p:guideLst>
        <p:guide orient="horz" pos="3224"/>
        <p:guide pos="2235"/>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3075985" cy="511026"/>
          </a:xfrm>
          <a:prstGeom prst="rect">
            <a:avLst/>
          </a:prstGeom>
          <a:noFill/>
          <a:ln w="9525">
            <a:noFill/>
            <a:miter lim="800000"/>
            <a:headEnd/>
            <a:tailEnd/>
          </a:ln>
          <a:effectLst/>
        </p:spPr>
        <p:txBody>
          <a:bodyPr vert="horz" wrap="square" lIns="98095" tIns="49048" rIns="98095" bIns="49048" numCol="1" anchor="t" anchorCtr="0" compatLnSpc="1">
            <a:prstTxWarp prst="textNoShape">
              <a:avLst/>
            </a:prstTxWarp>
          </a:bodyPr>
          <a:lstStyle>
            <a:lvl1pPr>
              <a:defRPr sz="1300"/>
            </a:lvl1pPr>
          </a:lstStyle>
          <a:p>
            <a:endParaRPr lang="en-US" dirty="0"/>
          </a:p>
        </p:txBody>
      </p:sp>
      <p:sp>
        <p:nvSpPr>
          <p:cNvPr id="122883" name="Rectangle 3"/>
          <p:cNvSpPr>
            <a:spLocks noGrp="1" noChangeArrowheads="1"/>
          </p:cNvSpPr>
          <p:nvPr>
            <p:ph type="dt" sz="quarter" idx="1"/>
          </p:nvPr>
        </p:nvSpPr>
        <p:spPr bwMode="auto">
          <a:xfrm>
            <a:off x="4021691" y="0"/>
            <a:ext cx="3075984" cy="511026"/>
          </a:xfrm>
          <a:prstGeom prst="rect">
            <a:avLst/>
          </a:prstGeom>
          <a:noFill/>
          <a:ln w="9525">
            <a:noFill/>
            <a:miter lim="800000"/>
            <a:headEnd/>
            <a:tailEnd/>
          </a:ln>
          <a:effectLst/>
        </p:spPr>
        <p:txBody>
          <a:bodyPr vert="horz" wrap="square" lIns="98095" tIns="49048" rIns="98095" bIns="49048" numCol="1" anchor="t" anchorCtr="0" compatLnSpc="1">
            <a:prstTxWarp prst="textNoShape">
              <a:avLst/>
            </a:prstTxWarp>
          </a:bodyPr>
          <a:lstStyle>
            <a:lvl1pPr algn="r">
              <a:defRPr sz="1300"/>
            </a:lvl1pPr>
          </a:lstStyle>
          <a:p>
            <a:endParaRPr lang="en-US" dirty="0"/>
          </a:p>
        </p:txBody>
      </p:sp>
      <p:sp>
        <p:nvSpPr>
          <p:cNvPr id="122884" name="Rectangle 4"/>
          <p:cNvSpPr>
            <a:spLocks noGrp="1" noChangeArrowheads="1"/>
          </p:cNvSpPr>
          <p:nvPr>
            <p:ph type="ftr" sz="quarter" idx="2"/>
          </p:nvPr>
        </p:nvSpPr>
        <p:spPr bwMode="auto">
          <a:xfrm>
            <a:off x="0" y="9721827"/>
            <a:ext cx="3075985" cy="511026"/>
          </a:xfrm>
          <a:prstGeom prst="rect">
            <a:avLst/>
          </a:prstGeom>
          <a:noFill/>
          <a:ln w="9525">
            <a:noFill/>
            <a:miter lim="800000"/>
            <a:headEnd/>
            <a:tailEnd/>
          </a:ln>
          <a:effectLst/>
        </p:spPr>
        <p:txBody>
          <a:bodyPr vert="horz" wrap="square" lIns="98095" tIns="49048" rIns="98095" bIns="49048" numCol="1" anchor="b" anchorCtr="0" compatLnSpc="1">
            <a:prstTxWarp prst="textNoShape">
              <a:avLst/>
            </a:prstTxWarp>
          </a:bodyPr>
          <a:lstStyle>
            <a:lvl1pPr>
              <a:defRPr sz="1300"/>
            </a:lvl1pPr>
          </a:lstStyle>
          <a:p>
            <a:endParaRPr lang="en-US" dirty="0"/>
          </a:p>
        </p:txBody>
      </p:sp>
      <p:sp>
        <p:nvSpPr>
          <p:cNvPr id="122885" name="Rectangle 5"/>
          <p:cNvSpPr>
            <a:spLocks noGrp="1" noChangeArrowheads="1"/>
          </p:cNvSpPr>
          <p:nvPr>
            <p:ph type="sldNum" sz="quarter" idx="3"/>
          </p:nvPr>
        </p:nvSpPr>
        <p:spPr bwMode="auto">
          <a:xfrm>
            <a:off x="4021691" y="9721827"/>
            <a:ext cx="3075984" cy="511026"/>
          </a:xfrm>
          <a:prstGeom prst="rect">
            <a:avLst/>
          </a:prstGeom>
          <a:noFill/>
          <a:ln w="9525">
            <a:noFill/>
            <a:miter lim="800000"/>
            <a:headEnd/>
            <a:tailEnd/>
          </a:ln>
          <a:effectLst/>
        </p:spPr>
        <p:txBody>
          <a:bodyPr vert="horz" wrap="square" lIns="98095" tIns="49048" rIns="98095" bIns="49048" numCol="1" anchor="b" anchorCtr="0" compatLnSpc="1">
            <a:prstTxWarp prst="textNoShape">
              <a:avLst/>
            </a:prstTxWarp>
          </a:bodyPr>
          <a:lstStyle>
            <a:lvl1pPr algn="r">
              <a:defRPr sz="1300"/>
            </a:lvl1pPr>
          </a:lstStyle>
          <a:p>
            <a:fld id="{103C7419-61D9-46C1-97E9-76E9D8F8C3E9}"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3075985" cy="511026"/>
          </a:xfrm>
          <a:prstGeom prst="rect">
            <a:avLst/>
          </a:prstGeom>
          <a:noFill/>
          <a:ln w="9525">
            <a:noFill/>
            <a:miter lim="800000"/>
            <a:headEnd/>
            <a:tailEnd/>
          </a:ln>
          <a:effectLst/>
        </p:spPr>
        <p:txBody>
          <a:bodyPr vert="horz" wrap="square" lIns="98095" tIns="49048" rIns="98095" bIns="49048" numCol="1" anchor="t" anchorCtr="0" compatLnSpc="1">
            <a:prstTxWarp prst="textNoShape">
              <a:avLst/>
            </a:prstTxWarp>
          </a:bodyPr>
          <a:lstStyle>
            <a:lvl1pPr>
              <a:defRPr sz="1300"/>
            </a:lvl1pPr>
          </a:lstStyle>
          <a:p>
            <a:endParaRPr lang="en-US" dirty="0"/>
          </a:p>
        </p:txBody>
      </p:sp>
      <p:sp>
        <p:nvSpPr>
          <p:cNvPr id="121859" name="Rectangle 3"/>
          <p:cNvSpPr>
            <a:spLocks noGrp="1" noChangeArrowheads="1"/>
          </p:cNvSpPr>
          <p:nvPr>
            <p:ph type="dt" idx="1"/>
          </p:nvPr>
        </p:nvSpPr>
        <p:spPr bwMode="auto">
          <a:xfrm>
            <a:off x="4021691" y="0"/>
            <a:ext cx="3075984" cy="511026"/>
          </a:xfrm>
          <a:prstGeom prst="rect">
            <a:avLst/>
          </a:prstGeom>
          <a:noFill/>
          <a:ln w="9525">
            <a:noFill/>
            <a:miter lim="800000"/>
            <a:headEnd/>
            <a:tailEnd/>
          </a:ln>
          <a:effectLst/>
        </p:spPr>
        <p:txBody>
          <a:bodyPr vert="horz" wrap="square" lIns="98095" tIns="49048" rIns="98095" bIns="49048" numCol="1" anchor="t" anchorCtr="0" compatLnSpc="1">
            <a:prstTxWarp prst="textNoShape">
              <a:avLst/>
            </a:prstTxWarp>
          </a:bodyPr>
          <a:lstStyle>
            <a:lvl1pPr algn="r">
              <a:defRPr sz="1300"/>
            </a:lvl1pPr>
          </a:lstStyle>
          <a:p>
            <a:endParaRPr lang="en-US" dirty="0"/>
          </a:p>
        </p:txBody>
      </p:sp>
      <p:sp>
        <p:nvSpPr>
          <p:cNvPr id="1229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121861" name="Rectangle 5"/>
          <p:cNvSpPr>
            <a:spLocks noGrp="1" noChangeArrowheads="1"/>
          </p:cNvSpPr>
          <p:nvPr>
            <p:ph type="body" sz="quarter" idx="3"/>
          </p:nvPr>
        </p:nvSpPr>
        <p:spPr bwMode="auto">
          <a:xfrm>
            <a:off x="710093" y="4861795"/>
            <a:ext cx="5679114" cy="4604518"/>
          </a:xfrm>
          <a:prstGeom prst="rect">
            <a:avLst/>
          </a:prstGeom>
          <a:noFill/>
          <a:ln w="9525">
            <a:noFill/>
            <a:miter lim="800000"/>
            <a:headEnd/>
            <a:tailEnd/>
          </a:ln>
          <a:effectLst/>
        </p:spPr>
        <p:txBody>
          <a:bodyPr vert="horz" wrap="square" lIns="98095" tIns="49048" rIns="98095" bIns="4904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1862" name="Rectangle 6"/>
          <p:cNvSpPr>
            <a:spLocks noGrp="1" noChangeArrowheads="1"/>
          </p:cNvSpPr>
          <p:nvPr>
            <p:ph type="ftr" sz="quarter" idx="4"/>
          </p:nvPr>
        </p:nvSpPr>
        <p:spPr bwMode="auto">
          <a:xfrm>
            <a:off x="0" y="9721827"/>
            <a:ext cx="3075985" cy="511026"/>
          </a:xfrm>
          <a:prstGeom prst="rect">
            <a:avLst/>
          </a:prstGeom>
          <a:noFill/>
          <a:ln w="9525">
            <a:noFill/>
            <a:miter lim="800000"/>
            <a:headEnd/>
            <a:tailEnd/>
          </a:ln>
          <a:effectLst/>
        </p:spPr>
        <p:txBody>
          <a:bodyPr vert="horz" wrap="square" lIns="98095" tIns="49048" rIns="98095" bIns="49048" numCol="1" anchor="b" anchorCtr="0" compatLnSpc="1">
            <a:prstTxWarp prst="textNoShape">
              <a:avLst/>
            </a:prstTxWarp>
          </a:bodyPr>
          <a:lstStyle>
            <a:lvl1pPr>
              <a:defRPr sz="1300"/>
            </a:lvl1pPr>
          </a:lstStyle>
          <a:p>
            <a:endParaRPr lang="en-US" dirty="0"/>
          </a:p>
        </p:txBody>
      </p:sp>
      <p:sp>
        <p:nvSpPr>
          <p:cNvPr id="121863" name="Rectangle 7"/>
          <p:cNvSpPr>
            <a:spLocks noGrp="1" noChangeArrowheads="1"/>
          </p:cNvSpPr>
          <p:nvPr>
            <p:ph type="sldNum" sz="quarter" idx="5"/>
          </p:nvPr>
        </p:nvSpPr>
        <p:spPr bwMode="auto">
          <a:xfrm>
            <a:off x="4021691" y="9721827"/>
            <a:ext cx="3075984" cy="511026"/>
          </a:xfrm>
          <a:prstGeom prst="rect">
            <a:avLst/>
          </a:prstGeom>
          <a:noFill/>
          <a:ln w="9525">
            <a:noFill/>
            <a:miter lim="800000"/>
            <a:headEnd/>
            <a:tailEnd/>
          </a:ln>
          <a:effectLst/>
        </p:spPr>
        <p:txBody>
          <a:bodyPr vert="horz" wrap="square" lIns="98095" tIns="49048" rIns="98095" bIns="49048" numCol="1" anchor="b" anchorCtr="0" compatLnSpc="1">
            <a:prstTxWarp prst="textNoShape">
              <a:avLst/>
            </a:prstTxWarp>
          </a:bodyPr>
          <a:lstStyle>
            <a:lvl1pPr algn="r">
              <a:defRPr sz="1300"/>
            </a:lvl1pPr>
          </a:lstStyle>
          <a:p>
            <a:fld id="{F603C3B5-9CFC-4B60-AD1F-942309290D4C}"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4020688" y="9720785"/>
            <a:ext cx="3077006" cy="512081"/>
          </a:xfrm>
          <a:prstGeom prst="rect">
            <a:avLst/>
          </a:prstGeom>
          <a:noFill/>
          <a:ln w="9525">
            <a:noFill/>
            <a:miter lim="800000"/>
            <a:headEnd/>
            <a:tailEnd/>
          </a:ln>
        </p:spPr>
        <p:txBody>
          <a:bodyPr lIns="97693" tIns="48846" rIns="97693" bIns="48846" anchor="b"/>
          <a:lstStyle/>
          <a:p>
            <a:pPr defTabSz="975148"/>
            <a:fld id="{BDFEC6E6-BCD5-4F32-85F3-FB692D89CDBC}" type="slidenum">
              <a:rPr lang="en-US" sz="1300">
                <a:solidFill>
                  <a:srgbClr val="000000"/>
                </a:solidFill>
              </a:rPr>
              <a:pPr defTabSz="975148"/>
              <a:t>4</a:t>
            </a:fld>
            <a:endParaRPr lang="en-US" sz="1300" dirty="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7693" tIns="48846" rIns="97693" bIns="48846"/>
          <a:lstStyle/>
          <a:p>
            <a:pPr eaLnBrk="1" hangingPunct="1"/>
            <a:r>
              <a:rPr lang="en-US" dirty="0" smtClean="0">
                <a:latin typeface="Arial" pitchFamily="34" charset="0"/>
              </a:rPr>
              <a:t>NEW</a:t>
            </a:r>
          </a:p>
          <a:p>
            <a:pPr eaLnBrk="1" hangingPunct="1"/>
            <a:endParaRPr lang="en-US" dirty="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noChangeArrowheads="1"/>
          </p:cNvSpPr>
          <p:nvPr/>
        </p:nvSpPr>
        <p:spPr bwMode="auto">
          <a:xfrm>
            <a:off x="4020688" y="9720785"/>
            <a:ext cx="3077006" cy="512081"/>
          </a:xfrm>
          <a:prstGeom prst="rect">
            <a:avLst/>
          </a:prstGeom>
          <a:noFill/>
          <a:ln w="9525">
            <a:noFill/>
            <a:miter lim="800000"/>
            <a:headEnd/>
            <a:tailEnd/>
          </a:ln>
        </p:spPr>
        <p:txBody>
          <a:bodyPr lIns="97693" tIns="48846" rIns="97693" bIns="48846" anchor="b"/>
          <a:lstStyle/>
          <a:p>
            <a:pPr defTabSz="975148"/>
            <a:fld id="{E484047A-6C0D-454B-AB60-E6B47A1C40F8}" type="slidenum">
              <a:rPr lang="en-US" sz="1300">
                <a:solidFill>
                  <a:srgbClr val="000000"/>
                </a:solidFill>
              </a:rPr>
              <a:pPr defTabSz="975148"/>
              <a:t>5</a:t>
            </a:fld>
            <a:endParaRPr lang="en-US" sz="1300" dirty="0">
              <a:solidFill>
                <a:srgbClr val="000000"/>
              </a:solidFill>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lIns="97693" tIns="48846" rIns="97693" bIns="48846"/>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4020688" y="9720785"/>
            <a:ext cx="3077006" cy="512081"/>
          </a:xfrm>
          <a:prstGeom prst="rect">
            <a:avLst/>
          </a:prstGeom>
          <a:noFill/>
          <a:ln w="9525">
            <a:noFill/>
            <a:miter lim="800000"/>
            <a:headEnd/>
            <a:tailEnd/>
          </a:ln>
        </p:spPr>
        <p:txBody>
          <a:bodyPr lIns="97693" tIns="48846" rIns="97693" bIns="48846" anchor="b"/>
          <a:lstStyle/>
          <a:p>
            <a:pPr defTabSz="975148"/>
            <a:fld id="{F9671649-D823-4BEA-9285-481E35983DE8}" type="slidenum">
              <a:rPr lang="en-US" sz="1300">
                <a:solidFill>
                  <a:srgbClr val="000000"/>
                </a:solidFill>
              </a:rPr>
              <a:pPr defTabSz="975148"/>
              <a:t>6</a:t>
            </a:fld>
            <a:endParaRPr lang="en-US" sz="1300" dirty="0">
              <a:solidFill>
                <a:srgbClr val="000000"/>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lIns="97693" tIns="48846" rIns="97693" bIns="48846"/>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lIns="97707" tIns="48854" rIns="97707" bIns="48854"/>
          <a:lstStyle/>
          <a:p>
            <a:pPr eaLnBrk="1" hangingPunct="1"/>
            <a:r>
              <a:rPr lang="en-US" smtClean="0">
                <a:latin typeface="Arial" pitchFamily="34" charset="0"/>
              </a:rPr>
              <a:t>CPT see physical addresses.  In MSMC, one CPT per bank.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08219A-3760-40B6-82A9-DF755C78E48A}" type="slidenum">
              <a:rPr lang="en-US" smtClean="0"/>
              <a:pPr/>
              <a:t>16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943100"/>
            <a:ext cx="8458200" cy="1470025"/>
          </a:xfrm>
        </p:spPr>
        <p:txBody>
          <a:bodyPr/>
          <a:lstStyle>
            <a:lvl1pPr algn="l">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4" name="Rectangle 24"/>
          <p:cNvSpPr>
            <a:spLocks noGrp="1" noChangeArrowheads="1"/>
          </p:cNvSpPr>
          <p:nvPr>
            <p:ph type="sldNum" sz="quarter" idx="10"/>
          </p:nvPr>
        </p:nvSpPr>
        <p:spPr>
          <a:xfrm>
            <a:off x="6642100" y="6038850"/>
            <a:ext cx="2133600" cy="206375"/>
          </a:xfrm>
        </p:spPr>
        <p:txBody>
          <a:bodyPr/>
          <a:lstStyle>
            <a:lvl1pPr>
              <a:defRPr/>
            </a:lvl1pPr>
          </a:lstStyle>
          <a:p>
            <a:fld id="{B1006088-BF21-4FD5-870B-675EAADE47BD}"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4BD60626-1ACC-48B1-8201-AA7BD5684B54}"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3200" b="1">
                <a:solidFill>
                  <a:schemeClr val="tx2"/>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atin typeface="Calibri" pitchFamily="34" charset="0"/>
                <a:cs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B1F5D59E-3020-483D-90FC-392986F41C50}"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800" b="1">
                <a:solidFill>
                  <a:schemeClr val="tx2"/>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cs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2000">
                <a:latin typeface="Calibri" pitchFamily="34" charset="0"/>
                <a:cs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7E2DB302-961D-41B7-BD2E-EA757E550C4C}"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89852D4D-CA63-4F5E-A04D-C043C1229BEE}"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142875"/>
            <a:ext cx="2141537" cy="5735638"/>
          </a:xfrm>
        </p:spPr>
        <p:txBody>
          <a:bodyPr vert="eaVert"/>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31775" y="142875"/>
            <a:ext cx="6275388" cy="5735638"/>
          </a:xfrm>
        </p:spPr>
        <p:txBody>
          <a:bodyPr vert="eaVert"/>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1C0706DD-24B8-4851-91EA-2616D1811F38}"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4" name="Picture 6" descr="selected_powerpoint_bg_2.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lgn="l">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B09843C0-6DAC-490D-A4BA-BCECDC8ED96F}" type="slidenum">
              <a:rPr lang="en-US"/>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lgn="l">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F2394529-A9B3-4A54-83EC-E61379E8334E}" type="slidenum">
              <a:rPr lang="en-US"/>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4"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userDrawn="1"/>
        </p:nvSpPr>
        <p:spPr>
          <a:xfrm>
            <a:off x="0" y="6324600"/>
            <a:ext cx="878205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lgn="l">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91A5AC0A-F4BD-4464-80DC-A88E0D9F781D}"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33375" y="1048468"/>
            <a:ext cx="8467725" cy="4945932"/>
          </a:xfrm>
        </p:spPr>
        <p:txBody>
          <a:bodyPr/>
          <a:lstStyle>
            <a:lvl1pPr>
              <a:spcBef>
                <a:spcPts val="800"/>
              </a:spcBef>
              <a:defRPr>
                <a:latin typeface="Calibri" pitchFamily="34" charset="0"/>
                <a:cs typeface="Calibri" pitchFamily="34" charset="0"/>
              </a:defRPr>
            </a:lvl1pPr>
            <a:lvl2pPr>
              <a:defRPr>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Rectangle 6"/>
          <p:cNvSpPr>
            <a:spLocks noGrp="1" noChangeArrowheads="1"/>
          </p:cNvSpPr>
          <p:nvPr>
            <p:ph type="sldNum" sz="quarter" idx="10"/>
          </p:nvPr>
        </p:nvSpPr>
        <p:spPr>
          <a:ln/>
        </p:spPr>
        <p:txBody>
          <a:bodyPr/>
          <a:lstStyle>
            <a:lvl1pPr>
              <a:defRPr/>
            </a:lvl1pPr>
          </a:lstStyle>
          <a:p>
            <a:fld id="{3B20521C-F793-4067-BB07-C7AF74E21EF3}"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cs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6"/>
          <p:cNvSpPr>
            <a:spLocks noGrp="1" noChangeArrowheads="1"/>
          </p:cNvSpPr>
          <p:nvPr>
            <p:ph type="sldNum" sz="quarter" idx="10"/>
          </p:nvPr>
        </p:nvSpPr>
        <p:spPr>
          <a:xfrm>
            <a:off x="6638925" y="6049963"/>
            <a:ext cx="2133600" cy="206375"/>
          </a:xfrm>
        </p:spPr>
        <p:txBody>
          <a:bodyPr/>
          <a:lstStyle>
            <a:lvl1pPr>
              <a:defRPr/>
            </a:lvl1pPr>
          </a:lstStyle>
          <a:p>
            <a:fld id="{156AB8A3-9FE4-4612-8857-687BFF70DD9F}"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33375" y="1185863"/>
            <a:ext cx="4157663" cy="4692650"/>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3438" y="1185863"/>
            <a:ext cx="4157662" cy="4692650"/>
          </a:xfrm>
          <a:noFill/>
          <a:ln w="9525" algn="ctr">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Aft>
                <a:spcPct val="0"/>
              </a:spcAft>
              <a:defRPr lang="en-US" sz="2000" smtClean="0">
                <a:solidFill>
                  <a:schemeClr val="tx1"/>
                </a:solidFill>
                <a:latin typeface="Calibri" pitchFamily="34" charset="0"/>
                <a:ea typeface="+mn-ea"/>
                <a:cs typeface="Calibri" pitchFamily="34" charset="0"/>
              </a:defRPr>
            </a:lvl1pPr>
            <a:lvl2pPr algn="l" rtl="0" eaLnBrk="0" fontAlgn="base" hangingPunct="0">
              <a:spcAft>
                <a:spcPct val="0"/>
              </a:spcAft>
              <a:defRPr lang="en-US" sz="1800" smtClean="0">
                <a:solidFill>
                  <a:schemeClr val="tx1"/>
                </a:solidFill>
                <a:latin typeface="Calibri" pitchFamily="34" charset="0"/>
                <a:ea typeface="+mn-ea"/>
                <a:cs typeface="Calibri" pitchFamily="34" charset="0"/>
              </a:defRPr>
            </a:lvl2pPr>
            <a:lvl3pPr algn="l" rtl="0" eaLnBrk="0" fontAlgn="base" hangingPunct="0">
              <a:spcAft>
                <a:spcPct val="0"/>
              </a:spcAft>
              <a:defRPr lang="en-US" sz="1800" smtClean="0">
                <a:solidFill>
                  <a:schemeClr val="tx1"/>
                </a:solidFill>
                <a:latin typeface="Calibri" pitchFamily="34" charset="0"/>
                <a:ea typeface="+mn-ea"/>
                <a:cs typeface="Calibri" pitchFamily="34" charset="0"/>
              </a:defRPr>
            </a:lvl3pPr>
            <a:lvl4pPr algn="l" rtl="0" eaLnBrk="0" fontAlgn="base" hangingPunct="0">
              <a:spcAft>
                <a:spcPct val="0"/>
              </a:spcAft>
              <a:defRPr lang="en-US" sz="1800" smtClean="0">
                <a:solidFill>
                  <a:schemeClr val="tx1"/>
                </a:solidFill>
                <a:latin typeface="Calibri" pitchFamily="34" charset="0"/>
                <a:ea typeface="+mn-ea"/>
                <a:cs typeface="Calibri" pitchFamily="34" charset="0"/>
              </a:defRPr>
            </a:lvl4pPr>
            <a:lvl5pPr algn="l" rtl="0" eaLnBrk="0" fontAlgn="base" hangingPunct="0">
              <a:spcAft>
                <a:spcPct val="0"/>
              </a:spcAft>
              <a:defRPr lang="en-US" sz="1800">
                <a:solidFill>
                  <a:schemeClr val="tx1"/>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fld id="{93A6A834-CC4A-4943-952A-D55BFAADAD59}"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cs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cs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a:spLocks noGrp="1" noChangeArrowheads="1"/>
          </p:cNvSpPr>
          <p:nvPr>
            <p:ph type="sldNum" sz="quarter" idx="10"/>
          </p:nvPr>
        </p:nvSpPr>
        <p:spPr>
          <a:ln/>
        </p:spPr>
        <p:txBody>
          <a:bodyPr/>
          <a:lstStyle>
            <a:lvl1pPr>
              <a:defRPr/>
            </a:lvl1pPr>
          </a:lstStyle>
          <a:p>
            <a:fld id="{2B3D8EEF-7576-4AB0-8518-088FB58AB734}"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fld id="{803D9FE4-F784-4A94-8F3E-54A098F0E8CC}"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solidFill>
                <a:srgbClr val="FFFFFF"/>
              </a:solidFill>
            </a:endParaRPr>
          </a:p>
        </p:txBody>
      </p:sp>
      <p:sp>
        <p:nvSpPr>
          <p:cNvPr id="19" name="Rectangle 18"/>
          <p:cNvSpPr/>
          <p:nvPr userDrawn="1"/>
        </p:nvSpPr>
        <p:spPr>
          <a:xfrm>
            <a:off x="41275" y="6324600"/>
            <a:ext cx="87407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solidFill>
                <a:srgbClr val="FFFFFF"/>
              </a:solidFill>
            </a:endParaRPr>
          </a:p>
        </p:txBody>
      </p:sp>
      <p:sp>
        <p:nvSpPr>
          <p:cNvPr id="22" name="Rectangle 21"/>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8" descr="ti_logo_powerpoint_1_line.png"/>
          <p:cNvPicPr>
            <a:picLocks noChangeAspect="1"/>
          </p:cNvPicPr>
          <p:nvPr userDrawn="1"/>
        </p:nvPicPr>
        <p:blipFill>
          <a:blip r:embed="rId16" cstate="print"/>
          <a:srcRect/>
          <a:stretch>
            <a:fillRect/>
          </a:stretch>
        </p:blipFill>
        <p:spPr bwMode="auto">
          <a:xfrm>
            <a:off x="6675438" y="6440488"/>
            <a:ext cx="1874837" cy="231775"/>
          </a:xfrm>
          <a:prstGeom prst="rect">
            <a:avLst/>
          </a:prstGeom>
          <a:noFill/>
          <a:ln w="9525">
            <a:noFill/>
            <a:miter lim="800000"/>
            <a:headEnd/>
            <a:tailEnd/>
          </a:ln>
        </p:spPr>
      </p:pic>
      <p:sp>
        <p:nvSpPr>
          <p:cNvPr id="1029" name="Rectangle 2"/>
          <p:cNvSpPr>
            <a:spLocks noGrp="1" noChangeArrowheads="1"/>
          </p:cNvSpPr>
          <p:nvPr>
            <p:ph type="title"/>
          </p:nvPr>
        </p:nvSpPr>
        <p:spPr bwMode="auto">
          <a:xfrm>
            <a:off x="231775"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3"/>
          <p:cNvSpPr>
            <a:spLocks noGrp="1" noChangeArrowheads="1"/>
          </p:cNvSpPr>
          <p:nvPr>
            <p:ph type="body" idx="1"/>
          </p:nvPr>
        </p:nvSpPr>
        <p:spPr bwMode="auto">
          <a:xfrm>
            <a:off x="333375" y="1058863"/>
            <a:ext cx="8467725" cy="493553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28" r:id="rId5"/>
    <p:sldLayoutId id="2147483741"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Lst>
  <p:timing>
    <p:tnLst>
      <p:par>
        <p:cTn id="1" dur="indefinite" restart="never" nodeType="tmRoot"/>
      </p:par>
    </p:tnLst>
  </p:timing>
  <p:hf hdr="0" ftr="0" dt="0"/>
  <p:txStyles>
    <p:titleStyle>
      <a:lvl1pPr algn="ctr" rtl="0" eaLnBrk="0" fontAlgn="base" hangingPunct="0">
        <a:lnSpc>
          <a:spcPct val="85000"/>
        </a:lnSpc>
        <a:spcBef>
          <a:spcPct val="0"/>
        </a:spcBef>
        <a:spcAft>
          <a:spcPct val="0"/>
        </a:spcAft>
        <a:defRPr sz="4000" b="1">
          <a:solidFill>
            <a:schemeClr val="tx2"/>
          </a:solidFill>
          <a:latin typeface="Calibri" pitchFamily="34" charset="0"/>
          <a:ea typeface="+mj-ea"/>
          <a:cs typeface="Calibri" pitchFamily="34" charset="0"/>
        </a:defRPr>
      </a:lvl1pPr>
      <a:lvl2pPr algn="l" rtl="0" eaLnBrk="0" fontAlgn="base" hangingPunct="0">
        <a:lnSpc>
          <a:spcPct val="85000"/>
        </a:lnSpc>
        <a:spcBef>
          <a:spcPct val="0"/>
        </a:spcBef>
        <a:spcAft>
          <a:spcPct val="0"/>
        </a:spcAft>
        <a:defRPr sz="3200" b="1">
          <a:solidFill>
            <a:schemeClr val="tx2"/>
          </a:solidFill>
          <a:latin typeface="Arial" charset="0"/>
        </a:defRPr>
      </a:lvl2pPr>
      <a:lvl3pPr algn="l" rtl="0" eaLnBrk="0" fontAlgn="base" hangingPunct="0">
        <a:lnSpc>
          <a:spcPct val="85000"/>
        </a:lnSpc>
        <a:spcBef>
          <a:spcPct val="0"/>
        </a:spcBef>
        <a:spcAft>
          <a:spcPct val="0"/>
        </a:spcAft>
        <a:defRPr sz="3200" b="1">
          <a:solidFill>
            <a:schemeClr val="tx2"/>
          </a:solidFill>
          <a:latin typeface="Arial" charset="0"/>
        </a:defRPr>
      </a:lvl3pPr>
      <a:lvl4pPr algn="l" rtl="0" eaLnBrk="0" fontAlgn="base" hangingPunct="0">
        <a:lnSpc>
          <a:spcPct val="85000"/>
        </a:lnSpc>
        <a:spcBef>
          <a:spcPct val="0"/>
        </a:spcBef>
        <a:spcAft>
          <a:spcPct val="0"/>
        </a:spcAft>
        <a:defRPr sz="3200" b="1">
          <a:solidFill>
            <a:schemeClr val="tx2"/>
          </a:solidFill>
          <a:latin typeface="Arial" charset="0"/>
        </a:defRPr>
      </a:lvl4pPr>
      <a:lvl5pPr algn="l" rtl="0" eaLnBrk="0" fontAlgn="base" hangingPunct="0">
        <a:lnSpc>
          <a:spcPct val="85000"/>
        </a:lnSpc>
        <a:spcBef>
          <a:spcPct val="0"/>
        </a:spcBef>
        <a:spcAft>
          <a:spcPct val="0"/>
        </a:spcAft>
        <a:defRPr sz="3200" b="1">
          <a:solidFill>
            <a:schemeClr val="tx2"/>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a:solidFill>
            <a:schemeClr val="tx1"/>
          </a:solidFill>
          <a:latin typeface="+mn-lt"/>
        </a:defRPr>
      </a:lvl3pPr>
      <a:lvl4pPr marL="1201738" indent="-233363" algn="l" rtl="0" eaLnBrk="0" fontAlgn="base" hangingPunct="0">
        <a:spcBef>
          <a:spcPct val="5000"/>
        </a:spcBef>
        <a:spcAft>
          <a:spcPct val="0"/>
        </a:spcAft>
        <a:buChar char="–"/>
        <a:defRPr>
          <a:solidFill>
            <a:schemeClr val="tx1"/>
          </a:solidFill>
          <a:latin typeface="+mn-lt"/>
        </a:defRPr>
      </a:lvl4pPr>
      <a:lvl5pPr marL="1489075" indent="-173038" algn="l" rtl="0" eaLnBrk="0" fontAlgn="base" hangingPunct="0">
        <a:spcBef>
          <a:spcPct val="0"/>
        </a:spcBef>
        <a:spcAft>
          <a:spcPct val="0"/>
        </a:spcAft>
        <a:buChar char="»"/>
        <a:defRPr>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0.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eaLnBrk="1" hangingPunct="1"/>
            <a:r>
              <a:rPr lang="en-US" dirty="0" smtClean="0"/>
              <a:t>Extended Memory Controller (XMC)</a:t>
            </a:r>
            <a:br>
              <a:rPr lang="en-US" dirty="0" smtClean="0"/>
            </a:br>
            <a:r>
              <a:rPr lang="en-US" dirty="0" smtClean="0"/>
              <a:t>and the MPAX Registers</a:t>
            </a:r>
          </a:p>
        </p:txBody>
      </p:sp>
      <p:sp>
        <p:nvSpPr>
          <p:cNvPr id="9219" name="Rectangle 3"/>
          <p:cNvSpPr>
            <a:spLocks noGrp="1" noChangeArrowheads="1"/>
          </p:cNvSpPr>
          <p:nvPr>
            <p:ph type="subTitle" idx="1"/>
          </p:nvPr>
        </p:nvSpPr>
        <p:spPr/>
        <p:txBody>
          <a:bodyPr/>
          <a:lstStyle/>
          <a:p>
            <a:r>
              <a:rPr lang="en-US" dirty="0" smtClean="0"/>
              <a:t>KeyStone Training</a:t>
            </a:r>
          </a:p>
          <a:p>
            <a:r>
              <a:rPr lang="en-US" dirty="0" smtClean="0"/>
              <a:t>Multicore Applications</a:t>
            </a:r>
          </a:p>
          <a:p>
            <a:r>
              <a:rPr lang="en-US" dirty="0" smtClean="0"/>
              <a:t>Literature Number</a:t>
            </a:r>
            <a:r>
              <a:rPr lang="en-US" smtClean="0"/>
              <a:t>: SPRPxxx </a:t>
            </a:r>
            <a:endParaRPr lang="en-US" dirty="0"/>
          </a:p>
        </p:txBody>
      </p:sp>
      <p:sp>
        <p:nvSpPr>
          <p:cNvPr id="9220" name="Slide Number Placeholder 3"/>
          <p:cNvSpPr>
            <a:spLocks noGrp="1"/>
          </p:cNvSpPr>
          <p:nvPr>
            <p:ph type="sldNum" sz="quarter" idx="10"/>
          </p:nvPr>
        </p:nvSpPr>
        <p:spPr>
          <a:noFill/>
        </p:spPr>
        <p:txBody>
          <a:bodyPr/>
          <a:lstStyle/>
          <a:p>
            <a:fld id="{824F433E-C10F-4552-9AE4-5D3BF20D1F80}" type="slidenum">
              <a:rPr lang="en-US"/>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CorePac MPAX Registers</a:t>
            </a:r>
          </a:p>
        </p:txBody>
      </p:sp>
      <p:sp>
        <p:nvSpPr>
          <p:cNvPr id="6" name="Subtitle 5"/>
          <p:cNvSpPr>
            <a:spLocks noGrp="1"/>
          </p:cNvSpPr>
          <p:nvPr>
            <p:ph type="subTitle" idx="1"/>
          </p:nvPr>
        </p:nvSpPr>
        <p:spPr/>
        <p:txBody>
          <a:bodyPr/>
          <a:lstStyle/>
          <a:p>
            <a:r>
              <a:rPr lang="en-US" dirty="0" smtClean="0"/>
              <a:t>XMC and MPAX Registers</a:t>
            </a:r>
            <a:endParaRPr lang="en-US" dirty="0"/>
          </a:p>
        </p:txBody>
      </p:sp>
      <p:sp>
        <p:nvSpPr>
          <p:cNvPr id="4" name="Slide Number Placeholder 3"/>
          <p:cNvSpPr>
            <a:spLocks noGrp="1"/>
          </p:cNvSpPr>
          <p:nvPr>
            <p:ph type="sldNum" sz="quarter" idx="10"/>
          </p:nvPr>
        </p:nvSpPr>
        <p:spPr/>
        <p:txBody>
          <a:bodyPr/>
          <a:lstStyle/>
          <a:p>
            <a:fld id="{3B20521C-F793-4067-BB07-C7AF74E21EF3}"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MPAX Registers in KeyStone DSP CorePac </a:t>
            </a:r>
            <a:endParaRPr lang="en-US" sz="3600" dirty="0"/>
          </a:p>
        </p:txBody>
      </p:sp>
      <p:sp>
        <p:nvSpPr>
          <p:cNvPr id="5" name="Rectangle 4"/>
          <p:cNvSpPr/>
          <p:nvPr/>
        </p:nvSpPr>
        <p:spPr>
          <a:xfrm>
            <a:off x="485775" y="1600200"/>
            <a:ext cx="8079581" cy="4019562"/>
          </a:xfrm>
          <a:prstGeom prst="rect">
            <a:avLst/>
          </a:prstGeom>
        </p:spPr>
        <p:txBody>
          <a:bodyPr wrap="square">
            <a:spAutoFit/>
          </a:bodyPr>
          <a:lstStyle/>
          <a:p>
            <a:pPr marL="342900" indent="-342900">
              <a:spcBef>
                <a:spcPct val="20000"/>
              </a:spcBef>
              <a:buFont typeface="Arial" pitchFamily="34" charset="0"/>
              <a:buChar char="•"/>
            </a:pPr>
            <a:r>
              <a:rPr lang="en-US" sz="2800" dirty="0">
                <a:latin typeface="Calibri" pitchFamily="34" charset="0"/>
                <a:cs typeface="Calibri" pitchFamily="34" charset="0"/>
              </a:rPr>
              <a:t>Each C66x </a:t>
            </a:r>
            <a:r>
              <a:rPr lang="en-US" sz="2800" dirty="0" smtClean="0">
                <a:latin typeface="Calibri" pitchFamily="34" charset="0"/>
                <a:cs typeface="Calibri" pitchFamily="34" charset="0"/>
              </a:rPr>
              <a:t>Core has a set of 16 MPAX 64-bit registers that are used for direct access to the MSMC.</a:t>
            </a:r>
          </a:p>
          <a:p>
            <a:pPr marL="342900" indent="-342900">
              <a:spcBef>
                <a:spcPct val="20000"/>
              </a:spcBef>
              <a:buFont typeface="Arial" pitchFamily="34" charset="0"/>
              <a:buChar char="•"/>
            </a:pPr>
            <a:r>
              <a:rPr lang="en-US" sz="2800" dirty="0" smtClean="0">
                <a:latin typeface="Calibri" pitchFamily="34" charset="0"/>
                <a:cs typeface="Calibri" pitchFamily="34" charset="0"/>
              </a:rPr>
              <a:t>Each 64-bit register translates a logical segment into physical segment, from 32 bits to 36 bits.</a:t>
            </a:r>
          </a:p>
          <a:p>
            <a:pPr marL="342900" indent="-342900">
              <a:spcBef>
                <a:spcPct val="20000"/>
              </a:spcBef>
              <a:buFont typeface="Arial" pitchFamily="34" charset="0"/>
              <a:buChar char="•"/>
            </a:pPr>
            <a:r>
              <a:rPr lang="en-US" sz="2800" dirty="0" smtClean="0">
                <a:latin typeface="Calibri" pitchFamily="34" charset="0"/>
                <a:cs typeface="Calibri" pitchFamily="34" charset="0"/>
              </a:rPr>
              <a:t>In addition, the MPAX registers control the access permissions for the memory segment.</a:t>
            </a: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dirty="0" smtClean="0"/>
              <a:t>Structure of the MPAX Registers</a:t>
            </a:r>
            <a:br>
              <a:rPr lang="en-US" dirty="0" smtClean="0"/>
            </a:br>
            <a:r>
              <a:rPr lang="en-US" dirty="0" smtClean="0"/>
              <a:t>(CorePac User Guide)</a:t>
            </a:r>
            <a:endParaRPr lang="en-US" dirty="0"/>
          </a:p>
        </p:txBody>
      </p:sp>
      <p:pic>
        <p:nvPicPr>
          <p:cNvPr id="1026" name="Picture 2"/>
          <p:cNvPicPr>
            <a:picLocks noChangeAspect="1" noChangeArrowheads="1"/>
          </p:cNvPicPr>
          <p:nvPr/>
        </p:nvPicPr>
        <p:blipFill>
          <a:blip r:embed="rId2" cstate="print"/>
          <a:srcRect l="14638"/>
          <a:stretch>
            <a:fillRect/>
          </a:stretch>
        </p:blipFill>
        <p:spPr bwMode="auto">
          <a:xfrm>
            <a:off x="1219200" y="1676400"/>
            <a:ext cx="7102075" cy="2052638"/>
          </a:xfrm>
          <a:prstGeom prst="rect">
            <a:avLst/>
          </a:prstGeom>
          <a:noFill/>
          <a:ln w="9525">
            <a:noFill/>
            <a:miter lim="800000"/>
            <a:headEnd/>
            <a:tailEnd/>
          </a:ln>
        </p:spPr>
      </p:pic>
      <p:sp>
        <p:nvSpPr>
          <p:cNvPr id="6" name="TextBox 5"/>
          <p:cNvSpPr txBox="1"/>
          <p:nvPr/>
        </p:nvSpPr>
        <p:spPr>
          <a:xfrm>
            <a:off x="1219200" y="3810000"/>
            <a:ext cx="7315200" cy="1446550"/>
          </a:xfrm>
          <a:prstGeom prst="rect">
            <a:avLst/>
          </a:prstGeom>
          <a:noFill/>
        </p:spPr>
        <p:txBody>
          <a:bodyPr wrap="square" rtlCol="0">
            <a:spAutoFit/>
          </a:bodyPr>
          <a:lstStyle/>
          <a:p>
            <a:pPr marL="342900" indent="-342900">
              <a:spcBef>
                <a:spcPct val="20000"/>
              </a:spcBef>
              <a:buFont typeface="Arial" pitchFamily="34" charset="0"/>
              <a:buChar char="•"/>
            </a:pPr>
            <a:r>
              <a:rPr lang="en-US" sz="2000" dirty="0" smtClean="0"/>
              <a:t>Segment size can be between 4KB to 4GB (power of 2)</a:t>
            </a:r>
          </a:p>
          <a:p>
            <a:pPr marL="342900" indent="-342900">
              <a:spcBef>
                <a:spcPct val="20000"/>
              </a:spcBef>
              <a:buFont typeface="Arial" pitchFamily="34" charset="0"/>
              <a:buChar char="•"/>
            </a:pPr>
            <a:r>
              <a:rPr lang="en-US" sz="2000" dirty="0" smtClean="0"/>
              <a:t>Permissions are for user mode (read, write, execute) and for supervisor mode (read, write, execute)</a:t>
            </a:r>
          </a:p>
          <a:p>
            <a:pPr marL="342900" indent="-342900">
              <a:spcBef>
                <a:spcPct val="20000"/>
              </a:spcBef>
              <a:buFont typeface="Arial" pitchFamily="34" charset="0"/>
              <a:buChar char="•"/>
            </a:pPr>
            <a:r>
              <a:rPr lang="en-US" sz="2000" dirty="0" smtClean="0"/>
              <a:t>(Mode is assigned by the operating system, default is supervisor)</a:t>
            </a: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715962"/>
          </a:xfrm>
        </p:spPr>
        <p:txBody>
          <a:bodyPr/>
          <a:lstStyle/>
          <a:p>
            <a:pPr eaLnBrk="1" hangingPunct="1"/>
            <a:r>
              <a:rPr lang="en-US" dirty="0" smtClean="0"/>
              <a:t>MPAX Address Configuration</a:t>
            </a:r>
          </a:p>
        </p:txBody>
      </p:sp>
      <p:sp>
        <p:nvSpPr>
          <p:cNvPr id="3" name="Content Placeholder 2"/>
          <p:cNvSpPr>
            <a:spLocks noGrp="1"/>
          </p:cNvSpPr>
          <p:nvPr>
            <p:ph idx="1"/>
          </p:nvPr>
        </p:nvSpPr>
        <p:spPr>
          <a:xfrm>
            <a:off x="381000" y="990600"/>
            <a:ext cx="8305800" cy="5334000"/>
          </a:xfrm>
        </p:spPr>
        <p:txBody>
          <a:bodyPr rtlCol="0">
            <a:normAutofit/>
          </a:bodyPr>
          <a:lstStyle/>
          <a:p>
            <a:pPr eaLnBrk="1" fontAlgn="auto" hangingPunct="1">
              <a:spcAft>
                <a:spcPts val="0"/>
              </a:spcAft>
              <a:buFont typeface="Arial" pitchFamily="34" charset="0"/>
              <a:buChar char="•"/>
              <a:defRPr/>
            </a:pPr>
            <a:r>
              <a:rPr lang="en-US" sz="2400" dirty="0" smtClean="0"/>
              <a:t>Each register translates logical memory into physical memory for the segment.</a:t>
            </a:r>
          </a:p>
          <a:p>
            <a:pPr lvl="1" eaLnBrk="1" fontAlgn="auto" hangingPunct="1">
              <a:spcAft>
                <a:spcPts val="0"/>
              </a:spcAft>
              <a:buFont typeface="Arial" pitchFamily="34" charset="0"/>
              <a:buChar char="–"/>
              <a:defRPr/>
            </a:pPr>
            <a:r>
              <a:rPr lang="en-US" sz="2000" dirty="0" smtClean="0"/>
              <a:t>Logical base address (up to 20 bits) is the upper bits of the logical segment base address. The lower N bits are zero where N is determined by the segment size:</a:t>
            </a:r>
          </a:p>
          <a:p>
            <a:pPr lvl="2" eaLnBrk="1" fontAlgn="auto" hangingPunct="1">
              <a:spcAft>
                <a:spcPts val="0"/>
              </a:spcAft>
              <a:buFont typeface="Arial" pitchFamily="34" charset="0"/>
              <a:buChar char="•"/>
              <a:defRPr/>
            </a:pPr>
            <a:r>
              <a:rPr lang="en-US" sz="1600" dirty="0" smtClean="0"/>
              <a:t>For segment size 4K, N = 12 and the base address uses 20 bits.</a:t>
            </a:r>
          </a:p>
          <a:p>
            <a:pPr lvl="2" eaLnBrk="1" fontAlgn="auto" hangingPunct="1">
              <a:spcAft>
                <a:spcPts val="0"/>
              </a:spcAft>
              <a:buFont typeface="Arial" pitchFamily="34" charset="0"/>
              <a:buChar char="•"/>
              <a:defRPr/>
            </a:pPr>
            <a:r>
              <a:rPr lang="en-US" sz="1600" dirty="0" smtClean="0"/>
              <a:t>For segment size 8k, N=13 and the base address uses only 19 bits.</a:t>
            </a:r>
          </a:p>
          <a:p>
            <a:pPr lvl="2" eaLnBrk="1" fontAlgn="auto" hangingPunct="1">
              <a:spcAft>
                <a:spcPts val="0"/>
              </a:spcAft>
              <a:buFont typeface="Arial" pitchFamily="34" charset="0"/>
              <a:buChar char="•"/>
              <a:defRPr/>
            </a:pPr>
            <a:r>
              <a:rPr lang="en-US" sz="1600" dirty="0" smtClean="0"/>
              <a:t>For segment size  1G, N=30 and the base address uses only 2 bits.</a:t>
            </a:r>
          </a:p>
          <a:p>
            <a:pPr lvl="1"/>
            <a:r>
              <a:rPr lang="en-US" sz="2000" dirty="0" smtClean="0"/>
              <a:t>Physical (replacement address) base address (up to 24 bits) is the upper bits of the physical (replacement) segment base address. The lower N bits are zero where N is determined by the segment size: </a:t>
            </a:r>
          </a:p>
          <a:p>
            <a:pPr lvl="2"/>
            <a:r>
              <a:rPr lang="en-US" sz="1600" dirty="0" smtClean="0"/>
              <a:t>For segment size 4K, N = 12 and the base address uses up to 24 bits.</a:t>
            </a:r>
          </a:p>
          <a:p>
            <a:pPr lvl="2"/>
            <a:r>
              <a:rPr lang="en-US" sz="1600" dirty="0" smtClean="0"/>
              <a:t>For segment size 8k, N=13 and the base address uses up to 23 bits.</a:t>
            </a:r>
          </a:p>
          <a:p>
            <a:pPr lvl="2"/>
            <a:r>
              <a:rPr lang="en-US" sz="1600" dirty="0" smtClean="0"/>
              <a:t>For segment size  1G, N=30 and the base address uses up to 6 bits.</a:t>
            </a:r>
          </a:p>
          <a:p>
            <a:pPr lvl="1">
              <a:buFont typeface="Arial" pitchFamily="34" charset="0"/>
              <a:buChar char="•"/>
              <a:defRPr/>
            </a:pPr>
            <a:endParaRPr lang="en-US" sz="2000" dirty="0" smtClean="0"/>
          </a:p>
          <a:p>
            <a:pPr lvl="1" eaLnBrk="1" fontAlgn="auto" hangingPunct="1">
              <a:spcAft>
                <a:spcPts val="0"/>
              </a:spcAft>
              <a:buFont typeface="Arial" pitchFamily="34" charset="0"/>
              <a:buChar char="–"/>
              <a:defRPr/>
            </a:pPr>
            <a:endParaRPr lang="en-US" sz="20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a:xfrm>
            <a:off x="457200" y="1295400"/>
            <a:ext cx="8229600" cy="5334000"/>
          </a:xfrm>
        </p:spPr>
        <p:txBody>
          <a:bodyPr/>
          <a:lstStyle/>
          <a:p>
            <a:pPr eaLnBrk="1" hangingPunct="1"/>
            <a:r>
              <a:rPr lang="en-US" sz="2400" dirty="0" smtClean="0"/>
              <a:t>Speeds up processing by making shared L2 MSMC cached by private L2 (L3 shared).</a:t>
            </a:r>
          </a:p>
          <a:p>
            <a:pPr eaLnBrk="1" hangingPunct="1"/>
            <a:r>
              <a:rPr lang="en-US" sz="2400" dirty="0" smtClean="0"/>
              <a:t>Uses the same logical address in all cores; Each one points to a different physical memory.</a:t>
            </a:r>
          </a:p>
          <a:p>
            <a:pPr eaLnBrk="1" hangingPunct="1"/>
            <a:r>
              <a:rPr lang="en-US" sz="2400" dirty="0" smtClean="0"/>
              <a:t>Uses part of shared L2 to communicate between cores. So makes part of shared L2 non-cacheable, but leaves the rest of shared L2 cacheable.</a:t>
            </a:r>
          </a:p>
          <a:p>
            <a:pPr eaLnBrk="1" hangingPunct="1"/>
            <a:r>
              <a:rPr lang="en-US" sz="2400" dirty="0" smtClean="0"/>
              <a:t>Utilizes 8G of external memory; 2G for each core with some over-lapping.</a:t>
            </a:r>
            <a:endParaRPr lang="en-US" sz="2000" dirty="0" smtClean="0"/>
          </a:p>
          <a:p>
            <a:pPr lvl="1" eaLnBrk="1" hangingPunct="1"/>
            <a:endParaRPr lang="en-US" sz="2000" dirty="0" smtClean="0"/>
          </a:p>
          <a:p>
            <a:pPr lvl="1" eaLnBrk="1" hangingPunct="1"/>
            <a:endParaRPr lang="en-US" sz="2000" dirty="0" smtClean="0"/>
          </a:p>
          <a:p>
            <a:pPr lvl="1" eaLnBrk="1" hangingPunct="1"/>
            <a:endParaRPr lang="en-US" sz="2000" dirty="0" smtClean="0"/>
          </a:p>
          <a:p>
            <a:pPr lvl="2" eaLnBrk="1" hangingPunct="1"/>
            <a:endParaRPr lang="en-US" sz="1600" dirty="0" smtClean="0"/>
          </a:p>
        </p:txBody>
      </p:sp>
      <p:sp>
        <p:nvSpPr>
          <p:cNvPr id="6" name="Title 1"/>
          <p:cNvSpPr>
            <a:spLocks noGrp="1"/>
          </p:cNvSpPr>
          <p:nvPr>
            <p:ph type="title"/>
          </p:nvPr>
        </p:nvSpPr>
        <p:spPr>
          <a:xfrm>
            <a:off x="76200" y="0"/>
            <a:ext cx="8991600" cy="990600"/>
          </a:xfrm>
        </p:spPr>
        <p:txBody>
          <a:bodyPr rtlCol="0">
            <a:noAutofit/>
          </a:bodyPr>
          <a:lstStyle/>
          <a:p>
            <a:pPr eaLnBrk="1" fontAlgn="auto" hangingPunct="1">
              <a:spcAft>
                <a:spcPts val="0"/>
              </a:spcAft>
              <a:defRPr/>
            </a:pPr>
            <a:r>
              <a:rPr lang="en-US" dirty="0" smtClean="0"/>
              <a:t>MPAX: Typical Use Cases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dirty="0" smtClean="0"/>
              <a:t>CorePac MPAX Reset Values</a:t>
            </a:r>
            <a:endParaRPr lang="en-US" dirty="0"/>
          </a:p>
        </p:txBody>
      </p:sp>
      <p:sp>
        <p:nvSpPr>
          <p:cNvPr id="5" name="Rectangle 4"/>
          <p:cNvSpPr/>
          <p:nvPr/>
        </p:nvSpPr>
        <p:spPr>
          <a:xfrm>
            <a:off x="533400" y="1447800"/>
            <a:ext cx="7848600" cy="3637919"/>
          </a:xfrm>
          <a:prstGeom prst="rect">
            <a:avLst/>
          </a:prstGeom>
        </p:spPr>
        <p:txBody>
          <a:bodyPr wrap="square">
            <a:spAutoFit/>
          </a:bodyPr>
          <a:lstStyle/>
          <a:p>
            <a:pPr marL="342900" indent="-342900">
              <a:spcBef>
                <a:spcPct val="20000"/>
              </a:spcBef>
              <a:buFont typeface="Arial" pitchFamily="34" charset="0"/>
              <a:buChar char="•"/>
            </a:pPr>
            <a:r>
              <a:rPr lang="en-US" sz="2400" dirty="0">
                <a:latin typeface="Calibri" pitchFamily="34" charset="0"/>
                <a:cs typeface="Calibri" pitchFamily="34" charset="0"/>
              </a:rPr>
              <a:t>The XMC configures MPAX segments 0 and 1 so that C66x CorePac can access </a:t>
            </a:r>
            <a:r>
              <a:rPr lang="en-US" sz="2400" dirty="0" smtClean="0">
                <a:latin typeface="Calibri" pitchFamily="34" charset="0"/>
                <a:cs typeface="Calibri" pitchFamily="34" charset="0"/>
              </a:rPr>
              <a:t>system memory.</a:t>
            </a:r>
          </a:p>
          <a:p>
            <a:pPr marL="342900" indent="-342900">
              <a:spcBef>
                <a:spcPct val="20000"/>
              </a:spcBef>
              <a:buFont typeface="Arial" pitchFamily="34" charset="0"/>
              <a:buChar char="•"/>
            </a:pPr>
            <a:r>
              <a:rPr lang="en-US" sz="2400" dirty="0" smtClean="0">
                <a:latin typeface="Calibri" pitchFamily="34" charset="0"/>
                <a:cs typeface="Calibri" pitchFamily="34" charset="0"/>
              </a:rPr>
              <a:t>Segment 0 power up configure it to address all internal memories (up to address 0x7fff ffff) to the same memory.</a:t>
            </a:r>
          </a:p>
          <a:p>
            <a:pPr marL="342900" indent="-342900">
              <a:spcBef>
                <a:spcPct val="20000"/>
              </a:spcBef>
              <a:buFont typeface="Arial" pitchFamily="34" charset="0"/>
              <a:buChar char="•"/>
            </a:pPr>
            <a:r>
              <a:rPr lang="en-US" sz="2400" dirty="0" smtClean="0">
                <a:latin typeface="Calibri" pitchFamily="34" charset="0"/>
                <a:cs typeface="Calibri" pitchFamily="34" charset="0"/>
              </a:rPr>
              <a:t>The </a:t>
            </a:r>
            <a:r>
              <a:rPr lang="en-US" sz="2400" dirty="0">
                <a:latin typeface="Calibri" pitchFamily="34" charset="0"/>
                <a:cs typeface="Calibri" pitchFamily="34" charset="0"/>
              </a:rPr>
              <a:t>power up configuration is that segment 1 remaps 8000_0000 </a:t>
            </a:r>
            <a:r>
              <a:rPr lang="en-US" sz="2400" dirty="0" smtClean="0">
                <a:latin typeface="Calibri" pitchFamily="34" charset="0"/>
                <a:cs typeface="Calibri" pitchFamily="34" charset="0"/>
              </a:rPr>
              <a:t>– FFFF_FFFF </a:t>
            </a:r>
            <a:r>
              <a:rPr lang="en-US" sz="2400" dirty="0">
                <a:latin typeface="Calibri" pitchFamily="34" charset="0"/>
                <a:cs typeface="Calibri" pitchFamily="34" charset="0"/>
              </a:rPr>
              <a:t>in C66x </a:t>
            </a:r>
            <a:r>
              <a:rPr lang="en-US" sz="2400" dirty="0" err="1">
                <a:latin typeface="Calibri" pitchFamily="34" charset="0"/>
                <a:cs typeface="Calibri" pitchFamily="34" charset="0"/>
              </a:rPr>
              <a:t>CorePac’s</a:t>
            </a:r>
            <a:r>
              <a:rPr lang="en-US" sz="2400" dirty="0">
                <a:latin typeface="Calibri" pitchFamily="34" charset="0"/>
                <a:cs typeface="Calibri" pitchFamily="34" charset="0"/>
              </a:rPr>
              <a:t> address space to 8:0000_0000 – 8:7FFF_FFFF in </a:t>
            </a:r>
            <a:r>
              <a:rPr lang="en-US" sz="2400" dirty="0" smtClean="0">
                <a:latin typeface="Calibri" pitchFamily="34" charset="0"/>
                <a:cs typeface="Calibri" pitchFamily="34" charset="0"/>
              </a:rPr>
              <a:t>the system </a:t>
            </a:r>
            <a:r>
              <a:rPr lang="en-US" sz="2400" dirty="0">
                <a:latin typeface="Calibri" pitchFamily="34" charset="0"/>
                <a:cs typeface="Calibri" pitchFamily="34" charset="0"/>
              </a:rPr>
              <a:t>address </a:t>
            </a:r>
            <a:r>
              <a:rPr lang="en-US" sz="2400" dirty="0" smtClean="0">
                <a:latin typeface="Calibri" pitchFamily="34" charset="0"/>
                <a:cs typeface="Calibri" pitchFamily="34" charset="0"/>
              </a:rPr>
              <a:t>map.</a:t>
            </a:r>
          </a:p>
          <a:p>
            <a:pPr marL="342900" indent="-342900">
              <a:spcBef>
                <a:spcPct val="20000"/>
              </a:spcBef>
              <a:buFont typeface="Arial" pitchFamily="34" charset="0"/>
              <a:buChar char="•"/>
            </a:pPr>
            <a:r>
              <a:rPr lang="en-US" sz="2400" dirty="0" smtClean="0">
                <a:latin typeface="Calibri" pitchFamily="34" charset="0"/>
                <a:cs typeface="Calibri" pitchFamily="34" charset="0"/>
              </a:rPr>
              <a:t>This </a:t>
            </a:r>
            <a:r>
              <a:rPr lang="en-US" sz="2400" dirty="0">
                <a:latin typeface="Calibri" pitchFamily="34" charset="0"/>
                <a:cs typeface="Calibri" pitchFamily="34" charset="0"/>
              </a:rPr>
              <a:t>corresponds to the first 2GB of address space dedicated </a:t>
            </a:r>
            <a:r>
              <a:rPr lang="en-US" sz="2400" dirty="0" smtClean="0">
                <a:latin typeface="Calibri" pitchFamily="34" charset="0"/>
                <a:cs typeface="Calibri" pitchFamily="34" charset="0"/>
              </a:rPr>
              <a:t>to EMIF </a:t>
            </a:r>
            <a:r>
              <a:rPr lang="en-US" sz="2400" dirty="0">
                <a:latin typeface="Calibri" pitchFamily="34" charset="0"/>
                <a:cs typeface="Calibri" pitchFamily="34" charset="0"/>
              </a:rPr>
              <a:t>by the MSMC </a:t>
            </a:r>
            <a:r>
              <a:rPr lang="en-US" sz="2400" dirty="0" smtClean="0">
                <a:latin typeface="Calibri" pitchFamily="34" charset="0"/>
                <a:cs typeface="Calibri" pitchFamily="34" charset="0"/>
              </a:rPr>
              <a:t>controller.</a:t>
            </a:r>
            <a:endParaRPr lang="en-US"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81"/>
          <p:cNvSpPr txBox="1"/>
          <p:nvPr/>
        </p:nvSpPr>
        <p:spPr>
          <a:xfrm>
            <a:off x="304800" y="6379369"/>
            <a:ext cx="8839200" cy="369332"/>
          </a:xfrm>
          <a:prstGeom prst="rect">
            <a:avLst/>
          </a:prstGeom>
          <a:solidFill>
            <a:schemeClr val="bg1"/>
          </a:solidFill>
        </p:spPr>
        <p:txBody>
          <a:bodyPr wrap="square" rtlCol="0">
            <a:spAutoFit/>
          </a:bodyPr>
          <a:lstStyle/>
          <a:p>
            <a:endParaRPr lang="en-US" dirty="0"/>
          </a:p>
        </p:txBody>
      </p:sp>
      <p:sp>
        <p:nvSpPr>
          <p:cNvPr id="81" name="Trapezoid 80"/>
          <p:cNvSpPr/>
          <p:nvPr/>
        </p:nvSpPr>
        <p:spPr>
          <a:xfrm rot="14465798">
            <a:off x="6333013" y="4480455"/>
            <a:ext cx="782265" cy="2743999"/>
          </a:xfrm>
          <a:prstGeom prst="trapezoid">
            <a:avLst>
              <a:gd name="adj" fmla="val 52107"/>
            </a:avLst>
          </a:prstGeom>
          <a:solidFill>
            <a:schemeClr val="accent6">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rapezoid 75"/>
          <p:cNvSpPr/>
          <p:nvPr/>
        </p:nvSpPr>
        <p:spPr>
          <a:xfrm rot="7802721">
            <a:off x="1955640" y="3391165"/>
            <a:ext cx="1090456" cy="3762240"/>
          </a:xfrm>
          <a:prstGeom prst="trapezoid">
            <a:avLst>
              <a:gd name="adj" fmla="val 50000"/>
            </a:avLst>
          </a:prstGeom>
          <a:solidFill>
            <a:schemeClr val="accent4">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rapezoid 74"/>
          <p:cNvSpPr/>
          <p:nvPr/>
        </p:nvSpPr>
        <p:spPr>
          <a:xfrm rot="6597216">
            <a:off x="2017025" y="4587047"/>
            <a:ext cx="1132802" cy="2743999"/>
          </a:xfrm>
          <a:prstGeom prst="trapezoid">
            <a:avLst>
              <a:gd name="adj" fmla="val 52107"/>
            </a:avLst>
          </a:prstGeom>
          <a:solidFill>
            <a:schemeClr val="accent6">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2" name="Title 1"/>
          <p:cNvSpPr>
            <a:spLocks noGrp="1"/>
          </p:cNvSpPr>
          <p:nvPr>
            <p:ph type="title"/>
          </p:nvPr>
        </p:nvSpPr>
        <p:spPr>
          <a:xfrm>
            <a:off x="457200" y="274638"/>
            <a:ext cx="8229600" cy="715962"/>
          </a:xfrm>
        </p:spPr>
        <p:txBody>
          <a:bodyPr/>
          <a:lstStyle/>
          <a:p>
            <a:pPr eaLnBrk="1" hangingPunct="1"/>
            <a:r>
              <a:rPr lang="en-US" dirty="0" smtClean="0"/>
              <a:t>The MPAX Registers </a:t>
            </a:r>
          </a:p>
        </p:txBody>
      </p:sp>
      <p:sp>
        <p:nvSpPr>
          <p:cNvPr id="3" name="Content Placeholder 2"/>
          <p:cNvSpPr>
            <a:spLocks noGrp="1"/>
          </p:cNvSpPr>
          <p:nvPr>
            <p:ph idx="1"/>
          </p:nvPr>
        </p:nvSpPr>
        <p:spPr>
          <a:xfrm>
            <a:off x="304800" y="1050128"/>
            <a:ext cx="6934200" cy="2819400"/>
          </a:xfrm>
        </p:spPr>
        <p:txBody>
          <a:bodyPr rtlCol="0">
            <a:normAutofit/>
          </a:bodyPr>
          <a:lstStyle/>
          <a:p>
            <a:pPr eaLnBrk="1" fontAlgn="auto" hangingPunct="1">
              <a:spcAft>
                <a:spcPts val="0"/>
              </a:spcAft>
              <a:buNone/>
              <a:defRPr/>
            </a:pPr>
            <a:r>
              <a:rPr lang="en-US" sz="2000" dirty="0" smtClean="0"/>
              <a:t>MPAX (Memory Protection and Extension) Registers: </a:t>
            </a:r>
          </a:p>
          <a:p>
            <a:pPr eaLnBrk="1" fontAlgn="auto" hangingPunct="1">
              <a:spcAft>
                <a:spcPts val="0"/>
              </a:spcAft>
              <a:buFont typeface="Arial" pitchFamily="34" charset="0"/>
              <a:buChar char="•"/>
              <a:defRPr/>
            </a:pPr>
            <a:r>
              <a:rPr lang="en-US" sz="2000" dirty="0" smtClean="0"/>
              <a:t>Translate between physical and logical address</a:t>
            </a:r>
          </a:p>
          <a:p>
            <a:pPr eaLnBrk="1" fontAlgn="auto" hangingPunct="1">
              <a:spcAft>
                <a:spcPts val="0"/>
              </a:spcAft>
              <a:buFont typeface="Arial" pitchFamily="34" charset="0"/>
              <a:buChar char="•"/>
              <a:defRPr/>
            </a:pPr>
            <a:r>
              <a:rPr lang="en-US" sz="2000" dirty="0" smtClean="0"/>
              <a:t>16 registers (64 bits each) control (up to) 16 memory segments.</a:t>
            </a:r>
          </a:p>
          <a:p>
            <a:pPr eaLnBrk="1" fontAlgn="auto" hangingPunct="1">
              <a:spcAft>
                <a:spcPts val="0"/>
              </a:spcAft>
              <a:buFont typeface="Arial" pitchFamily="34" charset="0"/>
              <a:buChar char="•"/>
              <a:defRPr/>
            </a:pPr>
            <a:r>
              <a:rPr lang="en-US" sz="2000" dirty="0" smtClean="0"/>
              <a:t>Each register translates logical memory into</a:t>
            </a:r>
            <a:br>
              <a:rPr lang="en-US" sz="2000" dirty="0" smtClean="0"/>
            </a:br>
            <a:r>
              <a:rPr lang="en-US" sz="2000" dirty="0" smtClean="0"/>
              <a:t>physical memory for the segment.</a:t>
            </a:r>
          </a:p>
        </p:txBody>
      </p:sp>
      <p:grpSp>
        <p:nvGrpSpPr>
          <p:cNvPr id="2" name="Group 88"/>
          <p:cNvGrpSpPr/>
          <p:nvPr/>
        </p:nvGrpSpPr>
        <p:grpSpPr>
          <a:xfrm>
            <a:off x="39674" y="665202"/>
            <a:ext cx="9005617" cy="6096532"/>
            <a:chOff x="39674" y="665202"/>
            <a:chExt cx="9005617" cy="6096532"/>
          </a:xfrm>
        </p:grpSpPr>
        <p:sp>
          <p:nvSpPr>
            <p:cNvPr id="80" name="Trapezoid 79"/>
            <p:cNvSpPr/>
            <p:nvPr/>
          </p:nvSpPr>
          <p:spPr>
            <a:xfrm rot="12148345">
              <a:off x="6533535" y="1544061"/>
              <a:ext cx="344130" cy="5217673"/>
            </a:xfrm>
            <a:prstGeom prst="trapezoid">
              <a:avLst>
                <a:gd name="adj" fmla="val 45977"/>
              </a:avLst>
            </a:prstGeom>
            <a:solidFill>
              <a:schemeClr val="accent4">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5181600" y="6214096"/>
              <a:ext cx="685800" cy="369332"/>
            </a:xfrm>
            <a:prstGeom prst="rect">
              <a:avLst/>
            </a:prstGeom>
            <a:solidFill>
              <a:schemeClr val="bg1"/>
            </a:solidFill>
          </p:spPr>
          <p:txBody>
            <a:bodyPr wrap="square" rtlCol="0">
              <a:spAutoFit/>
            </a:bodyPr>
            <a:lstStyle/>
            <a:p>
              <a:endParaRPr lang="en-US" dirty="0"/>
            </a:p>
          </p:txBody>
        </p:sp>
        <p:sp>
          <p:nvSpPr>
            <p:cNvPr id="79" name="TextBox 78"/>
            <p:cNvSpPr txBox="1"/>
            <p:nvPr/>
          </p:nvSpPr>
          <p:spPr>
            <a:xfrm>
              <a:off x="685800" y="4267200"/>
              <a:ext cx="685800" cy="369332"/>
            </a:xfrm>
            <a:prstGeom prst="rect">
              <a:avLst/>
            </a:prstGeom>
            <a:solidFill>
              <a:schemeClr val="bg1"/>
            </a:solidFill>
          </p:spPr>
          <p:txBody>
            <a:bodyPr wrap="square" rtlCol="0">
              <a:spAutoFit/>
            </a:bodyPr>
            <a:lstStyle/>
            <a:p>
              <a:endParaRPr lang="en-US" dirty="0"/>
            </a:p>
          </p:txBody>
        </p:sp>
        <p:sp>
          <p:nvSpPr>
            <p:cNvPr id="77" name="TextBox 76"/>
            <p:cNvSpPr txBox="1"/>
            <p:nvPr/>
          </p:nvSpPr>
          <p:spPr>
            <a:xfrm>
              <a:off x="3580140" y="6126228"/>
              <a:ext cx="685800" cy="369332"/>
            </a:xfrm>
            <a:prstGeom prst="rect">
              <a:avLst/>
            </a:prstGeom>
            <a:solidFill>
              <a:schemeClr val="bg1"/>
            </a:solidFill>
          </p:spPr>
          <p:txBody>
            <a:bodyPr wrap="square" rtlCol="0">
              <a:spAutoFit/>
            </a:bodyPr>
            <a:lstStyle/>
            <a:p>
              <a:endParaRPr lang="en-US" dirty="0"/>
            </a:p>
          </p:txBody>
        </p:sp>
        <p:sp>
          <p:nvSpPr>
            <p:cNvPr id="78" name="TextBox 77"/>
            <p:cNvSpPr txBox="1"/>
            <p:nvPr/>
          </p:nvSpPr>
          <p:spPr>
            <a:xfrm>
              <a:off x="457200" y="3581400"/>
              <a:ext cx="1150557" cy="369332"/>
            </a:xfrm>
            <a:prstGeom prst="rect">
              <a:avLst/>
            </a:prstGeom>
            <a:solidFill>
              <a:schemeClr val="bg1"/>
            </a:solidFill>
          </p:spPr>
          <p:txBody>
            <a:bodyPr wrap="square" rtlCol="0">
              <a:spAutoFit/>
            </a:bodyPr>
            <a:lstStyle/>
            <a:p>
              <a:endParaRPr lang="en-US" dirty="0"/>
            </a:p>
          </p:txBody>
        </p:sp>
        <p:sp>
          <p:nvSpPr>
            <p:cNvPr id="5" name="Rectangle 4"/>
            <p:cNvSpPr/>
            <p:nvPr/>
          </p:nvSpPr>
          <p:spPr>
            <a:xfrm>
              <a:off x="762000" y="3825114"/>
              <a:ext cx="838200" cy="2590800"/>
            </a:xfrm>
            <a:prstGeom prst="rect">
              <a:avLst/>
            </a:prstGeom>
            <a:solidFill>
              <a:schemeClr val="accent3">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8871" y="3757101"/>
              <a:ext cx="723275" cy="246221"/>
            </a:xfrm>
            <a:prstGeom prst="rect">
              <a:avLst/>
            </a:prstGeom>
            <a:noFill/>
          </p:spPr>
          <p:txBody>
            <a:bodyPr wrap="none" rtlCol="0">
              <a:spAutoFit/>
            </a:bodyPr>
            <a:lstStyle/>
            <a:p>
              <a:r>
                <a:rPr lang="en-US" sz="1000" dirty="0" smtClean="0">
                  <a:latin typeface="+mn-lt"/>
                </a:rPr>
                <a:t>FFFF_FFFF</a:t>
              </a:r>
              <a:endParaRPr lang="en-US" sz="1000" dirty="0">
                <a:latin typeface="+mn-lt"/>
              </a:endParaRPr>
            </a:p>
          </p:txBody>
        </p:sp>
        <p:sp>
          <p:nvSpPr>
            <p:cNvPr id="7" name="TextBox 6"/>
            <p:cNvSpPr txBox="1"/>
            <p:nvPr/>
          </p:nvSpPr>
          <p:spPr>
            <a:xfrm>
              <a:off x="52899" y="4804791"/>
              <a:ext cx="774571" cy="400110"/>
            </a:xfrm>
            <a:prstGeom prst="rect">
              <a:avLst/>
            </a:prstGeom>
            <a:noFill/>
          </p:spPr>
          <p:txBody>
            <a:bodyPr wrap="none" rtlCol="0">
              <a:spAutoFit/>
            </a:bodyPr>
            <a:lstStyle/>
            <a:p>
              <a:pPr algn="r"/>
              <a:r>
                <a:rPr lang="en-US" sz="1000" dirty="0" smtClean="0">
                  <a:latin typeface="+mn-lt"/>
                </a:rPr>
                <a:t>8000_0000</a:t>
              </a:r>
            </a:p>
            <a:p>
              <a:pPr algn="r"/>
              <a:r>
                <a:rPr lang="en-US" sz="1000" dirty="0" smtClean="0">
                  <a:latin typeface="+mn-lt"/>
                </a:rPr>
                <a:t>7FFF_FFFF</a:t>
              </a:r>
              <a:endParaRPr lang="en-US" sz="1000" dirty="0">
                <a:latin typeface="+mn-lt"/>
              </a:endParaRPr>
            </a:p>
          </p:txBody>
        </p:sp>
        <p:cxnSp>
          <p:nvCxnSpPr>
            <p:cNvPr id="9" name="Straight Connector 8"/>
            <p:cNvCxnSpPr/>
            <p:nvPr/>
          </p:nvCxnSpPr>
          <p:spPr>
            <a:xfrm flipH="1">
              <a:off x="762000" y="4998972"/>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391400" y="3801813"/>
              <a:ext cx="838200" cy="2590800"/>
            </a:xfrm>
            <a:prstGeom prst="rect">
              <a:avLst/>
            </a:prstGeom>
            <a:solidFill>
              <a:schemeClr val="accent3">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168128" y="4868613"/>
              <a:ext cx="873957" cy="400110"/>
            </a:xfrm>
            <a:prstGeom prst="rect">
              <a:avLst/>
            </a:prstGeom>
            <a:noFill/>
          </p:spPr>
          <p:txBody>
            <a:bodyPr wrap="none" rtlCol="0">
              <a:spAutoFit/>
            </a:bodyPr>
            <a:lstStyle/>
            <a:p>
              <a:r>
                <a:rPr lang="en-US" sz="1000" dirty="0" smtClean="0">
                  <a:latin typeface="+mn-lt"/>
                </a:rPr>
                <a:t>0:8000_0000</a:t>
              </a:r>
            </a:p>
            <a:p>
              <a:r>
                <a:rPr lang="en-US" sz="1000" dirty="0" smtClean="0">
                  <a:latin typeface="+mn-lt"/>
                </a:rPr>
                <a:t>0:7FFF_FFFF</a:t>
              </a:r>
              <a:endParaRPr lang="en-US" sz="1000" dirty="0">
                <a:latin typeface="+mn-lt"/>
              </a:endParaRPr>
            </a:p>
          </p:txBody>
        </p:sp>
        <p:cxnSp>
          <p:nvCxnSpPr>
            <p:cNvPr id="17" name="Straight Connector 16"/>
            <p:cNvCxnSpPr>
              <a:stCxn id="15" idx="3"/>
              <a:endCxn id="15" idx="1"/>
            </p:cNvCxnSpPr>
            <p:nvPr/>
          </p:nvCxnSpPr>
          <p:spPr>
            <a:xfrm flipH="1">
              <a:off x="7391400" y="5097213"/>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168382" y="3611628"/>
              <a:ext cx="873957" cy="400110"/>
            </a:xfrm>
            <a:prstGeom prst="rect">
              <a:avLst/>
            </a:prstGeom>
            <a:noFill/>
          </p:spPr>
          <p:txBody>
            <a:bodyPr wrap="none" rtlCol="0">
              <a:spAutoFit/>
            </a:bodyPr>
            <a:lstStyle/>
            <a:p>
              <a:r>
                <a:rPr lang="en-US" sz="1000" dirty="0" smtClean="0">
                  <a:latin typeface="+mj-lt"/>
                </a:rPr>
                <a:t>1:0000_0000</a:t>
              </a:r>
            </a:p>
            <a:p>
              <a:r>
                <a:rPr lang="en-US" sz="1000" dirty="0" smtClean="0">
                  <a:latin typeface="+mj-lt"/>
                </a:rPr>
                <a:t>0:FFFF_FFFF</a:t>
              </a:r>
              <a:endParaRPr lang="en-US" sz="1000" dirty="0">
                <a:latin typeface="+mj-lt"/>
              </a:endParaRPr>
            </a:p>
          </p:txBody>
        </p:sp>
        <p:sp>
          <p:nvSpPr>
            <p:cNvPr id="19" name="Rectangle 18"/>
            <p:cNvSpPr/>
            <p:nvPr/>
          </p:nvSpPr>
          <p:spPr>
            <a:xfrm>
              <a:off x="7391400" y="1218570"/>
              <a:ext cx="838200" cy="2590800"/>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7"/>
            <p:cNvGrpSpPr/>
            <p:nvPr/>
          </p:nvGrpSpPr>
          <p:grpSpPr>
            <a:xfrm>
              <a:off x="3581400" y="3953583"/>
              <a:ext cx="2286000" cy="2438400"/>
              <a:chOff x="3581400" y="3810000"/>
              <a:chExt cx="2286000" cy="2438400"/>
            </a:xfrm>
            <a:solidFill>
              <a:schemeClr val="bg1">
                <a:lumMod val="85000"/>
              </a:schemeClr>
            </a:solidFill>
          </p:grpSpPr>
          <p:sp>
            <p:nvSpPr>
              <p:cNvPr id="20" name="Rectangle 19"/>
              <p:cNvSpPr/>
              <p:nvPr/>
            </p:nvSpPr>
            <p:spPr>
              <a:xfrm>
                <a:off x="3581400" y="3810000"/>
                <a:ext cx="2286000" cy="2438400"/>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3581400" y="3962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81400" y="4114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81400" y="4267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581400" y="4419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581400" y="4572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581400" y="4724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581400" y="4876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81400" y="5029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81400" y="5181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581400" y="5334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581400" y="5486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581400" y="5638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581400" y="5791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581400" y="5943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581400" y="6096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731772" y="3276600"/>
              <a:ext cx="902811" cy="553998"/>
            </a:xfrm>
            <a:prstGeom prst="rect">
              <a:avLst/>
            </a:prstGeom>
            <a:noFill/>
          </p:spPr>
          <p:txBody>
            <a:bodyPr wrap="none" rtlCol="0">
              <a:spAutoFit/>
            </a:bodyPr>
            <a:lstStyle/>
            <a:p>
              <a:pPr algn="ctr"/>
              <a:r>
                <a:rPr lang="en-US" sz="1000" dirty="0" smtClean="0">
                  <a:latin typeface="+mn-lt"/>
                </a:rPr>
                <a:t>C66x CorePac</a:t>
              </a:r>
            </a:p>
            <a:p>
              <a:pPr algn="ctr"/>
              <a:r>
                <a:rPr lang="en-US" sz="1000" dirty="0" smtClean="0">
                  <a:latin typeface="+mn-lt"/>
                </a:rPr>
                <a:t>Logical 32-bit</a:t>
              </a:r>
              <a:br>
                <a:rPr lang="en-US" sz="1000" dirty="0" smtClean="0">
                  <a:latin typeface="+mn-lt"/>
                </a:rPr>
              </a:br>
              <a:r>
                <a:rPr lang="en-US" sz="1000" dirty="0" smtClean="0">
                  <a:latin typeface="+mn-lt"/>
                </a:rPr>
                <a:t>Memory Map</a:t>
              </a:r>
              <a:endParaRPr lang="en-US" sz="1000" dirty="0">
                <a:latin typeface="+mn-lt"/>
              </a:endParaRPr>
            </a:p>
          </p:txBody>
        </p:sp>
        <p:sp>
          <p:nvSpPr>
            <p:cNvPr id="40" name="TextBox 39"/>
            <p:cNvSpPr txBox="1"/>
            <p:nvPr/>
          </p:nvSpPr>
          <p:spPr>
            <a:xfrm>
              <a:off x="7329226" y="665202"/>
              <a:ext cx="936475" cy="553998"/>
            </a:xfrm>
            <a:prstGeom prst="rect">
              <a:avLst/>
            </a:prstGeom>
            <a:noFill/>
          </p:spPr>
          <p:txBody>
            <a:bodyPr wrap="none" rtlCol="0">
              <a:spAutoFit/>
            </a:bodyPr>
            <a:lstStyle/>
            <a:p>
              <a:pPr algn="ctr"/>
              <a:r>
                <a:rPr lang="en-US" sz="1000" dirty="0" smtClean="0">
                  <a:latin typeface="+mn-lt"/>
                </a:rPr>
                <a:t>System</a:t>
              </a:r>
            </a:p>
            <a:p>
              <a:pPr algn="ctr"/>
              <a:r>
                <a:rPr lang="en-US" sz="1000" dirty="0" smtClean="0">
                  <a:latin typeface="+mn-lt"/>
                </a:rPr>
                <a:t>Physical 36-bit</a:t>
              </a:r>
              <a:br>
                <a:rPr lang="en-US" sz="1000" dirty="0" smtClean="0">
                  <a:latin typeface="+mn-lt"/>
                </a:rPr>
              </a:br>
              <a:r>
                <a:rPr lang="en-US" sz="1000" dirty="0" smtClean="0">
                  <a:latin typeface="+mn-lt"/>
                </a:rPr>
                <a:t>Memory Map</a:t>
              </a:r>
              <a:endParaRPr lang="en-US" sz="1000" dirty="0">
                <a:latin typeface="+mn-lt"/>
              </a:endParaRPr>
            </a:p>
          </p:txBody>
        </p:sp>
        <p:sp>
          <p:nvSpPr>
            <p:cNvPr id="41" name="TextBox 40"/>
            <p:cNvSpPr txBox="1"/>
            <p:nvPr/>
          </p:nvSpPr>
          <p:spPr>
            <a:xfrm>
              <a:off x="8168128" y="5573718"/>
              <a:ext cx="877163" cy="400110"/>
            </a:xfrm>
            <a:prstGeom prst="rect">
              <a:avLst/>
            </a:prstGeom>
            <a:noFill/>
          </p:spPr>
          <p:txBody>
            <a:bodyPr wrap="none" rtlCol="0">
              <a:spAutoFit/>
            </a:bodyPr>
            <a:lstStyle/>
            <a:p>
              <a:r>
                <a:rPr lang="en-US" sz="1000" dirty="0" smtClean="0">
                  <a:latin typeface="+mn-lt"/>
                </a:rPr>
                <a:t>0:0C00_0000</a:t>
              </a:r>
            </a:p>
            <a:p>
              <a:r>
                <a:rPr lang="en-US" sz="1000" dirty="0" smtClean="0">
                  <a:latin typeface="+mn-lt"/>
                </a:rPr>
                <a:t>0:0BFF_FFFF</a:t>
              </a:r>
              <a:endParaRPr lang="en-US" sz="1000" dirty="0">
                <a:latin typeface="+mn-lt"/>
              </a:endParaRPr>
            </a:p>
          </p:txBody>
        </p:sp>
        <p:cxnSp>
          <p:nvCxnSpPr>
            <p:cNvPr id="42" name="Straight Connector 41"/>
            <p:cNvCxnSpPr/>
            <p:nvPr/>
          </p:nvCxnSpPr>
          <p:spPr>
            <a:xfrm flipH="1">
              <a:off x="7391400" y="579120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8168939" y="6194871"/>
              <a:ext cx="873957" cy="246221"/>
            </a:xfrm>
            <a:prstGeom prst="rect">
              <a:avLst/>
            </a:prstGeom>
            <a:noFill/>
          </p:spPr>
          <p:txBody>
            <a:bodyPr wrap="none" rtlCol="0">
              <a:spAutoFit/>
            </a:bodyPr>
            <a:lstStyle/>
            <a:p>
              <a:r>
                <a:rPr lang="en-US" sz="1000" dirty="0" smtClean="0">
                  <a:latin typeface="+mn-lt"/>
                </a:rPr>
                <a:t>0:0000_0000</a:t>
              </a:r>
              <a:endParaRPr lang="en-US" sz="1000" dirty="0">
                <a:latin typeface="+mn-lt"/>
              </a:endParaRPr>
            </a:p>
          </p:txBody>
        </p:sp>
        <p:grpSp>
          <p:nvGrpSpPr>
            <p:cNvPr id="8" name="Group 52"/>
            <p:cNvGrpSpPr/>
            <p:nvPr/>
          </p:nvGrpSpPr>
          <p:grpSpPr>
            <a:xfrm>
              <a:off x="7294345" y="3352800"/>
              <a:ext cx="975062" cy="184788"/>
              <a:chOff x="7294345" y="2179460"/>
              <a:chExt cx="975062" cy="184788"/>
            </a:xfrm>
          </p:grpSpPr>
          <p:sp>
            <p:nvSpPr>
              <p:cNvPr id="50" name="Parallelogram 49"/>
              <p:cNvSpPr/>
              <p:nvPr/>
            </p:nvSpPr>
            <p:spPr>
              <a:xfrm rot="20660472">
                <a:off x="7866917" y="2229176"/>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Parallelogram 50"/>
              <p:cNvSpPr/>
              <p:nvPr/>
            </p:nvSpPr>
            <p:spPr>
              <a:xfrm rot="20818740">
                <a:off x="7294345" y="2179460"/>
                <a:ext cx="422709" cy="136880"/>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Parallelogram 51"/>
              <p:cNvSpPr/>
              <p:nvPr/>
            </p:nvSpPr>
            <p:spPr>
              <a:xfrm rot="12878423">
                <a:off x="7603981" y="2200907"/>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p:cNvSpPr txBox="1"/>
            <p:nvPr/>
          </p:nvSpPr>
          <p:spPr>
            <a:xfrm>
              <a:off x="8168939" y="1150557"/>
              <a:ext cx="816249" cy="246221"/>
            </a:xfrm>
            <a:prstGeom prst="rect">
              <a:avLst/>
            </a:prstGeom>
            <a:noFill/>
          </p:spPr>
          <p:txBody>
            <a:bodyPr wrap="none" rtlCol="0">
              <a:spAutoFit/>
            </a:bodyPr>
            <a:lstStyle/>
            <a:p>
              <a:r>
                <a:rPr lang="en-US" sz="1000" dirty="0" smtClean="0">
                  <a:latin typeface="+mn-lt"/>
                </a:rPr>
                <a:t>F:FFFF_FFFF</a:t>
              </a:r>
              <a:endParaRPr lang="en-US" sz="1000" dirty="0">
                <a:latin typeface="+mn-lt"/>
              </a:endParaRPr>
            </a:p>
          </p:txBody>
        </p:sp>
        <p:cxnSp>
          <p:nvCxnSpPr>
            <p:cNvPr id="59" name="Straight Connector 58"/>
            <p:cNvCxnSpPr/>
            <p:nvPr/>
          </p:nvCxnSpPr>
          <p:spPr>
            <a:xfrm flipH="1">
              <a:off x="7391400" y="2080071"/>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7391400" y="2842071"/>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grpSp>
          <p:nvGrpSpPr>
            <p:cNvPr id="10" name="Group 60"/>
            <p:cNvGrpSpPr/>
            <p:nvPr/>
          </p:nvGrpSpPr>
          <p:grpSpPr>
            <a:xfrm>
              <a:off x="7361172" y="1600200"/>
              <a:ext cx="975062" cy="184788"/>
              <a:chOff x="7294345" y="2179460"/>
              <a:chExt cx="975062" cy="184788"/>
            </a:xfrm>
          </p:grpSpPr>
          <p:sp>
            <p:nvSpPr>
              <p:cNvPr id="62" name="Parallelogram 61"/>
              <p:cNvSpPr/>
              <p:nvPr/>
            </p:nvSpPr>
            <p:spPr>
              <a:xfrm rot="20660472">
                <a:off x="7866917" y="2229176"/>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Parallelogram 62"/>
              <p:cNvSpPr/>
              <p:nvPr/>
            </p:nvSpPr>
            <p:spPr>
              <a:xfrm rot="20818740">
                <a:off x="7294345" y="2179460"/>
                <a:ext cx="422709" cy="136880"/>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arallelogram 63"/>
              <p:cNvSpPr/>
              <p:nvPr/>
            </p:nvSpPr>
            <p:spPr>
              <a:xfrm rot="12878423">
                <a:off x="7603981" y="2200907"/>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TextBox 64"/>
            <p:cNvSpPr txBox="1"/>
            <p:nvPr/>
          </p:nvSpPr>
          <p:spPr>
            <a:xfrm>
              <a:off x="8171172" y="1866585"/>
              <a:ext cx="873957" cy="400110"/>
            </a:xfrm>
            <a:prstGeom prst="rect">
              <a:avLst/>
            </a:prstGeom>
            <a:noFill/>
          </p:spPr>
          <p:txBody>
            <a:bodyPr wrap="none" rtlCol="0">
              <a:spAutoFit/>
            </a:bodyPr>
            <a:lstStyle/>
            <a:p>
              <a:r>
                <a:rPr lang="en-US" sz="1000" dirty="0" smtClean="0">
                  <a:latin typeface="+mn-lt"/>
                </a:rPr>
                <a:t>8:8000_0000</a:t>
              </a:r>
            </a:p>
            <a:p>
              <a:r>
                <a:rPr lang="en-US" sz="1000" dirty="0" smtClean="0">
                  <a:latin typeface="+mn-lt"/>
                </a:rPr>
                <a:t>8:7FFF_FFFF</a:t>
              </a:r>
              <a:endParaRPr lang="en-US" sz="1000" dirty="0">
                <a:latin typeface="+mn-lt"/>
              </a:endParaRPr>
            </a:p>
          </p:txBody>
        </p:sp>
        <p:sp>
          <p:nvSpPr>
            <p:cNvPr id="66" name="TextBox 65"/>
            <p:cNvSpPr txBox="1"/>
            <p:nvPr/>
          </p:nvSpPr>
          <p:spPr>
            <a:xfrm>
              <a:off x="8160957" y="2635512"/>
              <a:ext cx="873957" cy="400110"/>
            </a:xfrm>
            <a:prstGeom prst="rect">
              <a:avLst/>
            </a:prstGeom>
            <a:noFill/>
          </p:spPr>
          <p:txBody>
            <a:bodyPr wrap="none" rtlCol="0">
              <a:spAutoFit/>
            </a:bodyPr>
            <a:lstStyle/>
            <a:p>
              <a:r>
                <a:rPr lang="en-US" sz="1000" dirty="0" smtClean="0">
                  <a:latin typeface="+mj-lt"/>
                </a:rPr>
                <a:t>8:0000_0000</a:t>
              </a:r>
            </a:p>
            <a:p>
              <a:r>
                <a:rPr lang="en-US" sz="1000" dirty="0" smtClean="0">
                  <a:latin typeface="+mj-lt"/>
                </a:rPr>
                <a:t>7:FFFF_FFFF</a:t>
              </a:r>
              <a:endParaRPr lang="en-US" sz="1000" dirty="0">
                <a:latin typeface="+mj-lt"/>
              </a:endParaRPr>
            </a:p>
          </p:txBody>
        </p:sp>
        <p:sp>
          <p:nvSpPr>
            <p:cNvPr id="67" name="TextBox 66"/>
            <p:cNvSpPr txBox="1"/>
            <p:nvPr/>
          </p:nvSpPr>
          <p:spPr>
            <a:xfrm>
              <a:off x="39674" y="5890701"/>
              <a:ext cx="806631" cy="400110"/>
            </a:xfrm>
            <a:prstGeom prst="rect">
              <a:avLst/>
            </a:prstGeom>
            <a:noFill/>
          </p:spPr>
          <p:txBody>
            <a:bodyPr wrap="none" rtlCol="0">
              <a:spAutoFit/>
            </a:bodyPr>
            <a:lstStyle/>
            <a:p>
              <a:pPr algn="r"/>
              <a:r>
                <a:rPr lang="en-US" sz="1000" dirty="0" smtClean="0">
                  <a:latin typeface="+mn-lt"/>
                </a:rPr>
                <a:t>0C00_0000</a:t>
              </a:r>
            </a:p>
            <a:p>
              <a:pPr algn="r"/>
              <a:r>
                <a:rPr lang="en-US" sz="1000" dirty="0" smtClean="0">
                  <a:latin typeface="+mn-lt"/>
                </a:rPr>
                <a:t>0BFF_FFFF</a:t>
              </a:r>
              <a:endParaRPr lang="en-US" sz="1000" dirty="0">
                <a:latin typeface="+mn-lt"/>
              </a:endParaRPr>
            </a:p>
          </p:txBody>
        </p:sp>
        <p:cxnSp>
          <p:nvCxnSpPr>
            <p:cNvPr id="68" name="Straight Connector 67"/>
            <p:cNvCxnSpPr/>
            <p:nvPr/>
          </p:nvCxnSpPr>
          <p:spPr>
            <a:xfrm flipH="1">
              <a:off x="762000" y="609600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2999" y="6248400"/>
              <a:ext cx="774571" cy="246221"/>
            </a:xfrm>
            <a:prstGeom prst="rect">
              <a:avLst/>
            </a:prstGeom>
            <a:noFill/>
          </p:spPr>
          <p:txBody>
            <a:bodyPr wrap="none" rtlCol="0">
              <a:spAutoFit/>
            </a:bodyPr>
            <a:lstStyle/>
            <a:p>
              <a:pPr algn="r"/>
              <a:r>
                <a:rPr lang="en-US" sz="1000" dirty="0" smtClean="0">
                  <a:latin typeface="+mn-lt"/>
                </a:rPr>
                <a:t>0000_0000</a:t>
              </a:r>
              <a:endParaRPr lang="en-US" sz="1000" dirty="0">
                <a:latin typeface="+mn-lt"/>
              </a:endParaRPr>
            </a:p>
          </p:txBody>
        </p:sp>
        <p:sp>
          <p:nvSpPr>
            <p:cNvPr id="85" name="Rectangle 84"/>
            <p:cNvSpPr/>
            <p:nvPr/>
          </p:nvSpPr>
          <p:spPr>
            <a:xfrm>
              <a:off x="3581400" y="6080886"/>
              <a:ext cx="2286000" cy="16459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3581400" y="6233286"/>
              <a:ext cx="2286000" cy="16459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4395669" y="6038475"/>
              <a:ext cx="740908" cy="400110"/>
            </a:xfrm>
            <a:prstGeom prst="rect">
              <a:avLst/>
            </a:prstGeom>
            <a:noFill/>
          </p:spPr>
          <p:txBody>
            <a:bodyPr wrap="none" rtlCol="0">
              <a:spAutoFit/>
            </a:bodyPr>
            <a:lstStyle/>
            <a:p>
              <a:r>
                <a:rPr lang="en-US" sz="1000" dirty="0" smtClean="0">
                  <a:latin typeface="+mj-lt"/>
                </a:rPr>
                <a:t>Segment 1</a:t>
              </a:r>
            </a:p>
            <a:p>
              <a:r>
                <a:rPr lang="en-US" sz="1000" dirty="0" smtClean="0">
                  <a:latin typeface="+mj-lt"/>
                </a:rPr>
                <a:t>Segment 0</a:t>
              </a:r>
              <a:endParaRPr lang="en-US" sz="1000" dirty="0">
                <a:latin typeface="+mj-lt"/>
              </a:endParaRPr>
            </a:p>
          </p:txBody>
        </p:sp>
        <p:sp>
          <p:nvSpPr>
            <p:cNvPr id="88" name="TextBox 87"/>
            <p:cNvSpPr txBox="1"/>
            <p:nvPr/>
          </p:nvSpPr>
          <p:spPr>
            <a:xfrm>
              <a:off x="4204685" y="3639979"/>
              <a:ext cx="1027845" cy="246221"/>
            </a:xfrm>
            <a:prstGeom prst="rect">
              <a:avLst/>
            </a:prstGeom>
            <a:noFill/>
          </p:spPr>
          <p:txBody>
            <a:bodyPr wrap="none" rtlCol="0">
              <a:spAutoFit/>
            </a:bodyPr>
            <a:lstStyle/>
            <a:p>
              <a:pPr algn="ctr"/>
              <a:r>
                <a:rPr lang="en-US" sz="1000" b="1" dirty="0" smtClean="0">
                  <a:latin typeface="+mn-lt"/>
                </a:rPr>
                <a:t>MPAX Registers</a:t>
              </a:r>
              <a:endParaRPr lang="en-US" sz="1000" b="1" dirty="0">
                <a:latin typeface="+mn-lt"/>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dirty="0" smtClean="0"/>
              <a:t>The Protection Part</a:t>
            </a:r>
            <a:endParaRPr lang="en-US" dirty="0"/>
          </a:p>
        </p:txBody>
      </p:sp>
      <p:sp>
        <p:nvSpPr>
          <p:cNvPr id="5" name="Rectangle 4"/>
          <p:cNvSpPr/>
          <p:nvPr/>
        </p:nvSpPr>
        <p:spPr>
          <a:xfrm>
            <a:off x="838200" y="2743200"/>
            <a:ext cx="7239000" cy="1643527"/>
          </a:xfrm>
          <a:prstGeom prst="rect">
            <a:avLst/>
          </a:prstGeom>
        </p:spPr>
        <p:txBody>
          <a:bodyPr wrap="square">
            <a:spAutoFit/>
          </a:bodyPr>
          <a:lstStyle/>
          <a:p>
            <a:pPr marL="342900" indent="-342900">
              <a:spcBef>
                <a:spcPct val="20000"/>
              </a:spcBef>
              <a:buFont typeface="Arial" pitchFamily="34" charset="0"/>
              <a:buChar char="•"/>
            </a:pPr>
            <a:r>
              <a:rPr lang="en-US" sz="2400" dirty="0" smtClean="0"/>
              <a:t>What happens if the application tries to access logical memory that the MPAX register does not have?</a:t>
            </a:r>
          </a:p>
          <a:p>
            <a:pPr marL="342900" indent="-342900">
              <a:spcBef>
                <a:spcPct val="20000"/>
              </a:spcBef>
              <a:buFont typeface="Arial" pitchFamily="34" charset="0"/>
              <a:buChar char="•"/>
            </a:pPr>
            <a:r>
              <a:rPr lang="en-US" sz="2400" dirty="0" smtClean="0"/>
              <a:t>A fault event will be generated; Software decide what to do.</a:t>
            </a:r>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CorePac MAR Registers</a:t>
            </a:r>
          </a:p>
        </p:txBody>
      </p:sp>
      <p:sp>
        <p:nvSpPr>
          <p:cNvPr id="6" name="Subtitle 5"/>
          <p:cNvSpPr>
            <a:spLocks noGrp="1"/>
          </p:cNvSpPr>
          <p:nvPr>
            <p:ph type="subTitle" idx="1"/>
          </p:nvPr>
        </p:nvSpPr>
        <p:spPr/>
        <p:txBody>
          <a:bodyPr/>
          <a:lstStyle/>
          <a:p>
            <a:r>
              <a:rPr lang="en-US" dirty="0" smtClean="0"/>
              <a:t>XMC and MPAX Registers</a:t>
            </a:r>
            <a:endParaRPr lang="en-US" dirty="0"/>
          </a:p>
        </p:txBody>
      </p:sp>
      <p:sp>
        <p:nvSpPr>
          <p:cNvPr id="4" name="Slide Number Placeholder 3"/>
          <p:cNvSpPr>
            <a:spLocks noGrp="1"/>
          </p:cNvSpPr>
          <p:nvPr>
            <p:ph type="sldNum" sz="quarter" idx="10"/>
          </p:nvPr>
        </p:nvSpPr>
        <p:spPr/>
        <p:txBody>
          <a:bodyPr/>
          <a:lstStyle/>
          <a:p>
            <a:fld id="{3B20521C-F793-4067-BB07-C7AF74E21EF3}"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715962"/>
          </a:xfrm>
        </p:spPr>
        <p:txBody>
          <a:bodyPr/>
          <a:lstStyle/>
          <a:p>
            <a:pPr eaLnBrk="1" hangingPunct="1"/>
            <a:r>
              <a:rPr lang="en-US" dirty="0" smtClean="0"/>
              <a:t>The MAR Registers</a:t>
            </a:r>
          </a:p>
        </p:txBody>
      </p:sp>
      <p:sp>
        <p:nvSpPr>
          <p:cNvPr id="9219" name="Content Placeholder 2"/>
          <p:cNvSpPr>
            <a:spLocks noGrp="1"/>
          </p:cNvSpPr>
          <p:nvPr>
            <p:ph idx="1"/>
          </p:nvPr>
        </p:nvSpPr>
        <p:spPr/>
        <p:txBody>
          <a:bodyPr/>
          <a:lstStyle/>
          <a:p>
            <a:pPr eaLnBrk="1" hangingPunct="1">
              <a:buNone/>
            </a:pPr>
            <a:r>
              <a:rPr lang="en-US" sz="2400" dirty="0" smtClean="0"/>
              <a:t>MAR (Memory Attributes) Registers:</a:t>
            </a:r>
          </a:p>
          <a:p>
            <a:pPr eaLnBrk="1" hangingPunct="1"/>
            <a:r>
              <a:rPr lang="en-US" sz="2400" dirty="0" smtClean="0"/>
              <a:t>256 registers (32 bits each) control 256 memory segments:</a:t>
            </a:r>
          </a:p>
          <a:p>
            <a:pPr lvl="1" eaLnBrk="1" hangingPunct="1"/>
            <a:r>
              <a:rPr lang="en-US" sz="2400" dirty="0" smtClean="0"/>
              <a:t>Each segment size is 16MBytes, from logical address 0x0000 0000 to address 0xFFFF FFFF.</a:t>
            </a:r>
          </a:p>
          <a:p>
            <a:pPr lvl="1" eaLnBrk="1" hangingPunct="1"/>
            <a:r>
              <a:rPr lang="en-US" sz="2400" dirty="0" smtClean="0"/>
              <a:t>The first 16 registers are read only. They control the internal memory of the core.</a:t>
            </a:r>
          </a:p>
          <a:p>
            <a:pPr eaLnBrk="1" hangingPunct="1"/>
            <a:r>
              <a:rPr lang="en-US" sz="2400" dirty="0" smtClean="0"/>
              <a:t>Each register controls the cacheability of the segment (bit 0) and the prefetchability (bit 3). All other bits are reserved and set to 0.</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Agenda</a:t>
            </a:r>
            <a:endParaRPr lang="en-US" sz="3600" dirty="0"/>
          </a:p>
        </p:txBody>
      </p:sp>
      <p:sp>
        <p:nvSpPr>
          <p:cNvPr id="5" name="Content Placeholder 4"/>
          <p:cNvSpPr>
            <a:spLocks noGrp="1"/>
          </p:cNvSpPr>
          <p:nvPr>
            <p:ph idx="1"/>
          </p:nvPr>
        </p:nvSpPr>
        <p:spPr/>
        <p:txBody>
          <a:bodyPr>
            <a:normAutofit/>
          </a:bodyPr>
          <a:lstStyle/>
          <a:p>
            <a:pPr marL="365760" indent="-365760"/>
            <a:r>
              <a:rPr lang="en-US" sz="2800" dirty="0" smtClean="0"/>
              <a:t>C66x Architecture Review</a:t>
            </a:r>
          </a:p>
          <a:p>
            <a:pPr marL="365760" indent="-365760"/>
            <a:r>
              <a:rPr lang="en-US" sz="2800" dirty="0" smtClean="0"/>
              <a:t>CorePac MPAX Registers</a:t>
            </a:r>
          </a:p>
          <a:p>
            <a:pPr marL="365760" indent="-365760"/>
            <a:r>
              <a:rPr lang="en-US" sz="2800" dirty="0" smtClean="0"/>
              <a:t>CorePac MAR Registers</a:t>
            </a:r>
          </a:p>
          <a:p>
            <a:pPr marL="365760" indent="-365760"/>
            <a:r>
              <a:rPr lang="en-US" sz="2800" dirty="0" smtClean="0"/>
              <a:t>TeraNet Access to MPAX Registers</a:t>
            </a:r>
          </a:p>
          <a:p>
            <a:pPr marL="365760" indent="-365760"/>
            <a:r>
              <a:rPr lang="en-US" sz="2800" dirty="0" smtClean="0"/>
              <a:t>Real Code Examples</a:t>
            </a:r>
          </a:p>
          <a:p>
            <a:pPr>
              <a:buNone/>
            </a:pPr>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TeraNet Access to MPAX Registers</a:t>
            </a:r>
          </a:p>
        </p:txBody>
      </p:sp>
      <p:sp>
        <p:nvSpPr>
          <p:cNvPr id="6" name="Subtitle 5"/>
          <p:cNvSpPr>
            <a:spLocks noGrp="1"/>
          </p:cNvSpPr>
          <p:nvPr>
            <p:ph type="subTitle" idx="1"/>
          </p:nvPr>
        </p:nvSpPr>
        <p:spPr/>
        <p:txBody>
          <a:bodyPr/>
          <a:lstStyle/>
          <a:p>
            <a:r>
              <a:rPr lang="en-US" dirty="0" smtClean="0"/>
              <a:t>XMC and MPAX Registers</a:t>
            </a:r>
            <a:endParaRPr lang="en-US" dirty="0"/>
          </a:p>
        </p:txBody>
      </p:sp>
      <p:sp>
        <p:nvSpPr>
          <p:cNvPr id="4" name="Slide Number Placeholder 3"/>
          <p:cNvSpPr>
            <a:spLocks noGrp="1"/>
          </p:cNvSpPr>
          <p:nvPr>
            <p:ph type="sldNum" sz="quarter" idx="10"/>
          </p:nvPr>
        </p:nvSpPr>
        <p:spPr/>
        <p:txBody>
          <a:bodyPr/>
          <a:lstStyle/>
          <a:p>
            <a:fld id="{3B20521C-F793-4067-BB07-C7AF74E21EF3}"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84188" y="79369"/>
            <a:ext cx="8229600" cy="715963"/>
          </a:xfrm>
        </p:spPr>
        <p:txBody>
          <a:bodyPr/>
          <a:lstStyle/>
          <a:p>
            <a:pPr eaLnBrk="1" hangingPunct="1"/>
            <a:r>
              <a:rPr lang="en-US" dirty="0" smtClean="0"/>
              <a:t>TeraNet and CorePac Access to MSMC</a:t>
            </a:r>
          </a:p>
        </p:txBody>
      </p:sp>
      <p:grpSp>
        <p:nvGrpSpPr>
          <p:cNvPr id="2" name="Group 3"/>
          <p:cNvGrpSpPr>
            <a:grpSpLocks/>
          </p:cNvGrpSpPr>
          <p:nvPr/>
        </p:nvGrpSpPr>
        <p:grpSpPr bwMode="auto">
          <a:xfrm>
            <a:off x="453228" y="596100"/>
            <a:ext cx="8277225" cy="5645150"/>
            <a:chOff x="225" y="409"/>
            <a:chExt cx="5214" cy="3556"/>
          </a:xfrm>
        </p:grpSpPr>
        <p:sp>
          <p:nvSpPr>
            <p:cNvPr id="64516" name="AutoShape 4"/>
            <p:cNvSpPr>
              <a:spLocks noChangeAspect="1" noChangeArrowheads="1" noTextEdit="1"/>
            </p:cNvSpPr>
            <p:nvPr/>
          </p:nvSpPr>
          <p:spPr bwMode="auto">
            <a:xfrm>
              <a:off x="225" y="409"/>
              <a:ext cx="5214" cy="3556"/>
            </a:xfrm>
            <a:prstGeom prst="rect">
              <a:avLst/>
            </a:prstGeom>
            <a:noFill/>
            <a:ln w="9525">
              <a:noFill/>
              <a:miter lim="800000"/>
              <a:headEnd/>
              <a:tailEnd/>
            </a:ln>
          </p:spPr>
          <p:txBody>
            <a:bodyPr/>
            <a:lstStyle/>
            <a:p>
              <a:endParaRPr lang="en-US" dirty="0">
                <a:latin typeface="+mn-lt"/>
              </a:endParaRPr>
            </a:p>
          </p:txBody>
        </p:sp>
        <p:grpSp>
          <p:nvGrpSpPr>
            <p:cNvPr id="3" name="Group 5"/>
            <p:cNvGrpSpPr>
              <a:grpSpLocks/>
            </p:cNvGrpSpPr>
            <p:nvPr/>
          </p:nvGrpSpPr>
          <p:grpSpPr bwMode="auto">
            <a:xfrm>
              <a:off x="244" y="614"/>
              <a:ext cx="5110" cy="3345"/>
              <a:chOff x="244" y="614"/>
              <a:chExt cx="5110" cy="3345"/>
            </a:xfrm>
          </p:grpSpPr>
          <p:sp>
            <p:nvSpPr>
              <p:cNvPr id="64523" name="Rectangle 6"/>
              <p:cNvSpPr>
                <a:spLocks noChangeArrowheads="1"/>
              </p:cNvSpPr>
              <p:nvPr/>
            </p:nvSpPr>
            <p:spPr bwMode="auto">
              <a:xfrm>
                <a:off x="3009" y="614"/>
                <a:ext cx="636" cy="418"/>
              </a:xfrm>
              <a:prstGeom prst="rect">
                <a:avLst/>
              </a:prstGeom>
              <a:solidFill>
                <a:srgbClr val="EBF1DE"/>
              </a:solidFill>
              <a:ln w="9525">
                <a:noFill/>
                <a:miter lim="800000"/>
                <a:headEnd/>
                <a:tailEnd/>
              </a:ln>
            </p:spPr>
            <p:txBody>
              <a:bodyPr/>
              <a:lstStyle/>
              <a:p>
                <a:endParaRPr lang="en-US" dirty="0">
                  <a:latin typeface="+mn-lt"/>
                </a:endParaRPr>
              </a:p>
            </p:txBody>
          </p:sp>
          <p:sp>
            <p:nvSpPr>
              <p:cNvPr id="109580" name="Rectangle 7"/>
              <p:cNvSpPr>
                <a:spLocks noChangeArrowheads="1"/>
              </p:cNvSpPr>
              <p:nvPr/>
            </p:nvSpPr>
            <p:spPr bwMode="auto">
              <a:xfrm>
                <a:off x="3009"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25" name="Rectangle 8"/>
              <p:cNvSpPr>
                <a:spLocks noChangeArrowheads="1"/>
              </p:cNvSpPr>
              <p:nvPr/>
            </p:nvSpPr>
            <p:spPr bwMode="auto">
              <a:xfrm>
                <a:off x="3103"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526" name="Rectangle 9"/>
              <p:cNvSpPr>
                <a:spLocks noChangeArrowheads="1"/>
              </p:cNvSpPr>
              <p:nvPr/>
            </p:nvSpPr>
            <p:spPr bwMode="auto">
              <a:xfrm>
                <a:off x="3495"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2</a:t>
                </a:r>
                <a:endParaRPr lang="en-US" dirty="0">
                  <a:latin typeface="+mn-lt"/>
                </a:endParaRPr>
              </a:p>
            </p:txBody>
          </p:sp>
          <p:sp>
            <p:nvSpPr>
              <p:cNvPr id="109583" name="Rectangle 10"/>
              <p:cNvSpPr>
                <a:spLocks noChangeArrowheads="1"/>
              </p:cNvSpPr>
              <p:nvPr/>
            </p:nvSpPr>
            <p:spPr bwMode="auto">
              <a:xfrm>
                <a:off x="1062" y="1282"/>
                <a:ext cx="3454" cy="192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28" name="Rectangle 11"/>
              <p:cNvSpPr>
                <a:spLocks noChangeArrowheads="1"/>
              </p:cNvSpPr>
              <p:nvPr/>
            </p:nvSpPr>
            <p:spPr bwMode="auto">
              <a:xfrm>
                <a:off x="1062" y="1282"/>
                <a:ext cx="3454" cy="1923"/>
              </a:xfrm>
              <a:prstGeom prst="rect">
                <a:avLst/>
              </a:prstGeom>
              <a:noFill/>
              <a:ln w="3175">
                <a:solidFill>
                  <a:srgbClr val="000000"/>
                </a:solidFill>
                <a:miter lim="800000"/>
                <a:headEnd/>
                <a:tailEnd/>
              </a:ln>
            </p:spPr>
            <p:txBody>
              <a:bodyPr/>
              <a:lstStyle/>
              <a:p>
                <a:endParaRPr lang="en-US" dirty="0">
                  <a:latin typeface="+mn-lt"/>
                </a:endParaRPr>
              </a:p>
            </p:txBody>
          </p:sp>
          <p:sp>
            <p:nvSpPr>
              <p:cNvPr id="64529" name="Rectangle 12"/>
              <p:cNvSpPr>
                <a:spLocks noChangeArrowheads="1"/>
              </p:cNvSpPr>
              <p:nvPr/>
            </p:nvSpPr>
            <p:spPr bwMode="auto">
              <a:xfrm>
                <a:off x="4633" y="1918"/>
                <a:ext cx="721" cy="638"/>
              </a:xfrm>
              <a:prstGeom prst="rect">
                <a:avLst/>
              </a:prstGeom>
              <a:solidFill>
                <a:schemeClr val="accent1"/>
              </a:solidFill>
              <a:ln w="9525">
                <a:noFill/>
                <a:miter lim="800000"/>
                <a:headEnd/>
                <a:tailEnd/>
              </a:ln>
            </p:spPr>
            <p:txBody>
              <a:bodyPr/>
              <a:lstStyle/>
              <a:p>
                <a:endParaRPr lang="en-US" dirty="0">
                  <a:latin typeface="+mn-lt"/>
                </a:endParaRPr>
              </a:p>
            </p:txBody>
          </p:sp>
          <p:sp>
            <p:nvSpPr>
              <p:cNvPr id="109586" name="Rectangle 13"/>
              <p:cNvSpPr>
                <a:spLocks noChangeArrowheads="1"/>
              </p:cNvSpPr>
              <p:nvPr/>
            </p:nvSpPr>
            <p:spPr bwMode="auto">
              <a:xfrm>
                <a:off x="4633" y="1918"/>
                <a:ext cx="721" cy="6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31" name="Rectangle 14"/>
              <p:cNvSpPr>
                <a:spLocks noChangeArrowheads="1"/>
              </p:cNvSpPr>
              <p:nvPr/>
            </p:nvSpPr>
            <p:spPr bwMode="auto">
              <a:xfrm>
                <a:off x="4828" y="2148"/>
                <a:ext cx="428" cy="204"/>
              </a:xfrm>
              <a:prstGeom prst="rect">
                <a:avLst/>
              </a:prstGeom>
              <a:noFill/>
              <a:ln w="9525">
                <a:noFill/>
                <a:miter lim="800000"/>
                <a:headEnd/>
                <a:tailEnd/>
              </a:ln>
            </p:spPr>
            <p:txBody>
              <a:bodyPr wrap="none" lIns="0" tIns="0" rIns="0" bIns="0">
                <a:spAutoFit/>
              </a:bodyPr>
              <a:lstStyle/>
              <a:p>
                <a:pPr algn="ctr"/>
                <a:r>
                  <a:rPr lang="en-US" sz="1050" dirty="0">
                    <a:solidFill>
                      <a:srgbClr val="000000"/>
                    </a:solidFill>
                    <a:latin typeface="+mn-lt"/>
                  </a:rPr>
                  <a:t>Shared </a:t>
                </a:r>
                <a:r>
                  <a:rPr lang="en-US" sz="1050" dirty="0" smtClean="0">
                    <a:solidFill>
                      <a:srgbClr val="000000"/>
                    </a:solidFill>
                    <a:latin typeface="+mn-lt"/>
                  </a:rPr>
                  <a:t>RAM</a:t>
                </a:r>
              </a:p>
              <a:p>
                <a:pPr algn="ctr"/>
                <a:r>
                  <a:rPr lang="en-US" sz="1050" dirty="0" smtClean="0">
                    <a:solidFill>
                      <a:srgbClr val="000000"/>
                    </a:solidFill>
                    <a:latin typeface="+mn-lt"/>
                  </a:rPr>
                  <a:t>2048 KB</a:t>
                </a:r>
                <a:endParaRPr lang="en-US" sz="1050" dirty="0">
                  <a:latin typeface="+mn-lt"/>
                </a:endParaRPr>
              </a:p>
            </p:txBody>
          </p:sp>
          <p:sp>
            <p:nvSpPr>
              <p:cNvPr id="109591" name="Rectangle 18"/>
              <p:cNvSpPr>
                <a:spLocks noChangeArrowheads="1"/>
              </p:cNvSpPr>
              <p:nvPr/>
            </p:nvSpPr>
            <p:spPr bwMode="auto">
              <a:xfrm>
                <a:off x="1645" y="1282"/>
                <a:ext cx="546"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36" name="Rectangle 19"/>
              <p:cNvSpPr>
                <a:spLocks noChangeArrowheads="1"/>
              </p:cNvSpPr>
              <p:nvPr/>
            </p:nvSpPr>
            <p:spPr bwMode="auto">
              <a:xfrm>
                <a:off x="1645" y="1282"/>
                <a:ext cx="546" cy="251"/>
              </a:xfrm>
              <a:prstGeom prst="rect">
                <a:avLst/>
              </a:prstGeom>
              <a:noFill/>
              <a:ln w="3175">
                <a:solidFill>
                  <a:srgbClr val="000000"/>
                </a:solidFill>
                <a:miter lim="800000"/>
                <a:headEnd/>
                <a:tailEnd/>
              </a:ln>
            </p:spPr>
            <p:txBody>
              <a:bodyPr/>
              <a:lstStyle/>
              <a:p>
                <a:endParaRPr lang="en-US" dirty="0">
                  <a:latin typeface="+mn-lt"/>
                </a:endParaRPr>
              </a:p>
            </p:txBody>
          </p:sp>
          <p:sp>
            <p:nvSpPr>
              <p:cNvPr id="64537" name="Rectangle 20"/>
              <p:cNvSpPr>
                <a:spLocks noChangeArrowheads="1"/>
              </p:cNvSpPr>
              <p:nvPr/>
            </p:nvSpPr>
            <p:spPr bwMode="auto">
              <a:xfrm>
                <a:off x="1761"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538" name="Rectangle 21"/>
              <p:cNvSpPr>
                <a:spLocks noChangeArrowheads="1"/>
              </p:cNvSpPr>
              <p:nvPr/>
            </p:nvSpPr>
            <p:spPr bwMode="auto">
              <a:xfrm>
                <a:off x="1732"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539" name="Rectangle 22"/>
              <p:cNvSpPr>
                <a:spLocks noChangeArrowheads="1"/>
              </p:cNvSpPr>
              <p:nvPr/>
            </p:nvSpPr>
            <p:spPr bwMode="auto">
              <a:xfrm>
                <a:off x="3782" y="1282"/>
                <a:ext cx="545" cy="251"/>
              </a:xfrm>
              <a:prstGeom prst="rect">
                <a:avLst/>
              </a:prstGeom>
              <a:solidFill>
                <a:srgbClr val="CADAA9"/>
              </a:solidFill>
              <a:ln w="9525">
                <a:noFill/>
                <a:miter lim="800000"/>
                <a:headEnd/>
                <a:tailEnd/>
              </a:ln>
            </p:spPr>
            <p:txBody>
              <a:bodyPr/>
              <a:lstStyle/>
              <a:p>
                <a:endParaRPr lang="en-US" dirty="0">
                  <a:latin typeface="+mn-lt"/>
                </a:endParaRPr>
              </a:p>
            </p:txBody>
          </p:sp>
          <p:sp>
            <p:nvSpPr>
              <p:cNvPr id="109596" name="Rectangle 23"/>
              <p:cNvSpPr>
                <a:spLocks noChangeArrowheads="1"/>
              </p:cNvSpPr>
              <p:nvPr/>
            </p:nvSpPr>
            <p:spPr bwMode="auto">
              <a:xfrm>
                <a:off x="3782" y="1282"/>
                <a:ext cx="545"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41" name="Rectangle 24"/>
              <p:cNvSpPr>
                <a:spLocks noChangeArrowheads="1"/>
              </p:cNvSpPr>
              <p:nvPr/>
            </p:nvSpPr>
            <p:spPr bwMode="auto">
              <a:xfrm>
                <a:off x="3897"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542" name="Rectangle 25"/>
              <p:cNvSpPr>
                <a:spLocks noChangeArrowheads="1"/>
              </p:cNvSpPr>
              <p:nvPr/>
            </p:nvSpPr>
            <p:spPr bwMode="auto">
              <a:xfrm>
                <a:off x="3868"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543" name="Rectangle 26"/>
              <p:cNvSpPr>
                <a:spLocks noChangeArrowheads="1"/>
              </p:cNvSpPr>
              <p:nvPr/>
            </p:nvSpPr>
            <p:spPr bwMode="auto">
              <a:xfrm>
                <a:off x="1062" y="1783"/>
                <a:ext cx="455" cy="439"/>
              </a:xfrm>
              <a:prstGeom prst="rect">
                <a:avLst/>
              </a:prstGeom>
              <a:solidFill>
                <a:srgbClr val="CADAA9"/>
              </a:solidFill>
              <a:ln w="9525">
                <a:noFill/>
                <a:miter lim="800000"/>
                <a:headEnd/>
                <a:tailEnd/>
              </a:ln>
            </p:spPr>
            <p:txBody>
              <a:bodyPr/>
              <a:lstStyle/>
              <a:p>
                <a:endParaRPr lang="en-US" dirty="0">
                  <a:latin typeface="+mn-lt"/>
                </a:endParaRPr>
              </a:p>
            </p:txBody>
          </p:sp>
          <p:sp>
            <p:nvSpPr>
              <p:cNvPr id="109600" name="Rectangle 27"/>
              <p:cNvSpPr>
                <a:spLocks noChangeArrowheads="1"/>
              </p:cNvSpPr>
              <p:nvPr/>
            </p:nvSpPr>
            <p:spPr bwMode="auto">
              <a:xfrm>
                <a:off x="1062" y="1783"/>
                <a:ext cx="455" cy="43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45" name="Rectangle 28"/>
              <p:cNvSpPr>
                <a:spLocks noChangeArrowheads="1"/>
              </p:cNvSpPr>
              <p:nvPr/>
            </p:nvSpPr>
            <p:spPr bwMode="auto">
              <a:xfrm>
                <a:off x="1089" y="1784"/>
                <a:ext cx="400" cy="436"/>
              </a:xfrm>
              <a:prstGeom prst="rect">
                <a:avLst/>
              </a:prstGeom>
              <a:noFill/>
              <a:ln w="9525">
                <a:noFill/>
                <a:miter lim="800000"/>
                <a:headEnd/>
                <a:tailEnd/>
              </a:ln>
            </p:spPr>
            <p:txBody>
              <a:bodyPr wrap="none" lIns="0" tIns="0" rIns="0" bIns="0">
                <a:spAutoFit/>
              </a:bodyPr>
              <a:lstStyle/>
              <a:p>
                <a:pPr algn="ctr"/>
                <a:r>
                  <a:rPr lang="en-US" sz="900" dirty="0" smtClean="0">
                    <a:solidFill>
                      <a:srgbClr val="000000"/>
                    </a:solidFill>
                    <a:latin typeface="+mn-lt"/>
                  </a:rPr>
                  <a:t>System</a:t>
                </a:r>
              </a:p>
              <a:p>
                <a:pPr algn="ctr"/>
                <a:r>
                  <a:rPr lang="en-US" sz="900" dirty="0" smtClean="0">
                    <a:solidFill>
                      <a:srgbClr val="000000"/>
                    </a:solidFill>
                    <a:latin typeface="+mn-lt"/>
                  </a:rPr>
                  <a:t>Slave Port</a:t>
                </a:r>
              </a:p>
              <a:p>
                <a:pPr algn="ctr"/>
                <a:r>
                  <a:rPr lang="en-US" sz="900" dirty="0" smtClean="0">
                    <a:solidFill>
                      <a:srgbClr val="000000"/>
                    </a:solidFill>
                    <a:latin typeface="+mn-lt"/>
                  </a:rPr>
                  <a:t>for</a:t>
                </a:r>
                <a:br>
                  <a:rPr lang="en-US" sz="900" dirty="0" smtClean="0">
                    <a:solidFill>
                      <a:srgbClr val="000000"/>
                    </a:solidFill>
                    <a:latin typeface="+mn-lt"/>
                  </a:rPr>
                </a:br>
                <a:r>
                  <a:rPr lang="en-US" sz="900" dirty="0" smtClean="0">
                    <a:solidFill>
                      <a:srgbClr val="000000"/>
                    </a:solidFill>
                    <a:latin typeface="+mn-lt"/>
                  </a:rPr>
                  <a:t>Shared SRAM</a:t>
                </a:r>
              </a:p>
              <a:p>
                <a:pPr algn="ctr"/>
                <a:r>
                  <a:rPr lang="en-US" sz="900" dirty="0" smtClean="0">
                    <a:solidFill>
                      <a:srgbClr val="000000"/>
                    </a:solidFill>
                    <a:latin typeface="+mn-lt"/>
                  </a:rPr>
                  <a:t>(SMS)</a:t>
                </a:r>
                <a:endParaRPr lang="en-US" dirty="0">
                  <a:latin typeface="+mn-lt"/>
                </a:endParaRPr>
              </a:p>
            </p:txBody>
          </p:sp>
          <p:sp>
            <p:nvSpPr>
              <p:cNvPr id="64551" name="Rectangle 34"/>
              <p:cNvSpPr>
                <a:spLocks noChangeArrowheads="1"/>
              </p:cNvSpPr>
              <p:nvPr/>
            </p:nvSpPr>
            <p:spPr bwMode="auto">
              <a:xfrm>
                <a:off x="1376" y="2135"/>
                <a:ext cx="0" cy="174"/>
              </a:xfrm>
              <a:prstGeom prst="rect">
                <a:avLst/>
              </a:prstGeom>
              <a:noFill/>
              <a:ln w="9525">
                <a:noFill/>
                <a:miter lim="800000"/>
                <a:headEnd/>
                <a:tailEnd/>
              </a:ln>
            </p:spPr>
            <p:txBody>
              <a:bodyPr wrap="none" lIns="0" tIns="0" rIns="0" bIns="0">
                <a:spAutoFit/>
              </a:bodyPr>
              <a:lstStyle/>
              <a:p>
                <a:endParaRPr lang="en-US" dirty="0">
                  <a:latin typeface="+mn-lt"/>
                </a:endParaRPr>
              </a:p>
            </p:txBody>
          </p:sp>
          <p:sp>
            <p:nvSpPr>
              <p:cNvPr id="64552" name="Rectangle 35"/>
              <p:cNvSpPr>
                <a:spLocks noChangeArrowheads="1"/>
              </p:cNvSpPr>
              <p:nvPr/>
            </p:nvSpPr>
            <p:spPr bwMode="auto">
              <a:xfrm>
                <a:off x="1062" y="2261"/>
                <a:ext cx="455" cy="504"/>
              </a:xfrm>
              <a:prstGeom prst="rect">
                <a:avLst/>
              </a:prstGeom>
              <a:solidFill>
                <a:srgbClr val="CADAA9"/>
              </a:solidFill>
              <a:ln w="9525">
                <a:noFill/>
                <a:miter lim="800000"/>
                <a:headEnd/>
                <a:tailEnd/>
              </a:ln>
            </p:spPr>
            <p:txBody>
              <a:bodyPr/>
              <a:lstStyle/>
              <a:p>
                <a:endParaRPr lang="en-US" dirty="0">
                  <a:latin typeface="+mn-lt"/>
                </a:endParaRPr>
              </a:p>
            </p:txBody>
          </p:sp>
          <p:sp>
            <p:nvSpPr>
              <p:cNvPr id="109609" name="Rectangle 36"/>
              <p:cNvSpPr>
                <a:spLocks noChangeArrowheads="1"/>
              </p:cNvSpPr>
              <p:nvPr/>
            </p:nvSpPr>
            <p:spPr bwMode="auto">
              <a:xfrm>
                <a:off x="1062" y="2261"/>
                <a:ext cx="455" cy="5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54" name="Rectangle 39"/>
              <p:cNvSpPr>
                <a:spLocks noChangeArrowheads="1"/>
              </p:cNvSpPr>
              <p:nvPr/>
            </p:nvSpPr>
            <p:spPr bwMode="auto">
              <a:xfrm>
                <a:off x="1109" y="2293"/>
                <a:ext cx="365" cy="436"/>
              </a:xfrm>
              <a:prstGeom prst="rect">
                <a:avLst/>
              </a:prstGeom>
              <a:noFill/>
              <a:ln w="9525">
                <a:noFill/>
                <a:miter lim="800000"/>
                <a:headEnd/>
                <a:tailEnd/>
              </a:ln>
            </p:spPr>
            <p:txBody>
              <a:bodyPr lIns="0" tIns="0" rIns="0" bIns="0">
                <a:spAutoFit/>
              </a:bodyPr>
              <a:lstStyle/>
              <a:p>
                <a:pPr algn="ctr"/>
                <a:r>
                  <a:rPr lang="en-US" sz="900" dirty="0">
                    <a:solidFill>
                      <a:srgbClr val="000000"/>
                    </a:solidFill>
                    <a:latin typeface="+mn-lt"/>
                  </a:rPr>
                  <a:t>System Slave Port for </a:t>
                </a:r>
                <a:r>
                  <a:rPr lang="en-US" sz="900" dirty="0" smtClean="0">
                    <a:solidFill>
                      <a:srgbClr val="000000"/>
                    </a:solidFill>
                    <a:latin typeface="+mn-lt"/>
                  </a:rPr>
                  <a:t>External Memory</a:t>
                </a:r>
              </a:p>
              <a:p>
                <a:pPr algn="ctr"/>
                <a:r>
                  <a:rPr lang="en-US" sz="900" dirty="0" smtClean="0">
                    <a:solidFill>
                      <a:srgbClr val="000000"/>
                    </a:solidFill>
                    <a:latin typeface="+mn-lt"/>
                  </a:rPr>
                  <a:t>(SES) </a:t>
                </a:r>
                <a:endParaRPr lang="en-US" dirty="0">
                  <a:latin typeface="+mn-lt"/>
                </a:endParaRPr>
              </a:p>
            </p:txBody>
          </p:sp>
          <p:sp>
            <p:nvSpPr>
              <p:cNvPr id="64558" name="Rectangle 44"/>
              <p:cNvSpPr>
                <a:spLocks noChangeArrowheads="1"/>
              </p:cNvSpPr>
              <p:nvPr/>
            </p:nvSpPr>
            <p:spPr bwMode="auto">
              <a:xfrm>
                <a:off x="1426" y="2950"/>
                <a:ext cx="727" cy="251"/>
              </a:xfrm>
              <a:prstGeom prst="rect">
                <a:avLst/>
              </a:prstGeom>
              <a:solidFill>
                <a:schemeClr val="folHlink"/>
              </a:solidFill>
              <a:ln w="9525">
                <a:noFill/>
                <a:miter lim="800000"/>
                <a:headEnd/>
                <a:tailEnd/>
              </a:ln>
            </p:spPr>
            <p:txBody>
              <a:bodyPr/>
              <a:lstStyle/>
              <a:p>
                <a:endParaRPr lang="en-US" dirty="0">
                  <a:latin typeface="+mn-lt"/>
                </a:endParaRPr>
              </a:p>
            </p:txBody>
          </p:sp>
          <p:sp>
            <p:nvSpPr>
              <p:cNvPr id="109618" name="Rectangle 45"/>
              <p:cNvSpPr>
                <a:spLocks noChangeArrowheads="1"/>
              </p:cNvSpPr>
              <p:nvPr/>
            </p:nvSpPr>
            <p:spPr bwMode="auto">
              <a:xfrm>
                <a:off x="1426" y="2950"/>
                <a:ext cx="727"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0" name="Rectangle 46"/>
              <p:cNvSpPr>
                <a:spLocks noChangeArrowheads="1"/>
              </p:cNvSpPr>
              <p:nvPr/>
            </p:nvSpPr>
            <p:spPr bwMode="auto">
              <a:xfrm>
                <a:off x="1528" y="2980"/>
                <a:ext cx="518"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MSMC System </a:t>
                </a:r>
                <a:endParaRPr lang="en-US" sz="1050" dirty="0">
                  <a:latin typeface="+mn-lt"/>
                </a:endParaRPr>
              </a:p>
            </p:txBody>
          </p:sp>
          <p:sp>
            <p:nvSpPr>
              <p:cNvPr id="64561" name="Rectangle 47"/>
              <p:cNvSpPr>
                <a:spLocks noChangeArrowheads="1"/>
              </p:cNvSpPr>
              <p:nvPr/>
            </p:nvSpPr>
            <p:spPr bwMode="auto">
              <a:xfrm>
                <a:off x="1566" y="3069"/>
                <a:ext cx="41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Master Port</a:t>
                </a:r>
                <a:endParaRPr lang="en-US" sz="1050" dirty="0">
                  <a:latin typeface="+mn-lt"/>
                </a:endParaRPr>
              </a:p>
            </p:txBody>
          </p:sp>
          <p:sp>
            <p:nvSpPr>
              <p:cNvPr id="109621" name="Rectangle 48"/>
              <p:cNvSpPr>
                <a:spLocks noChangeArrowheads="1"/>
              </p:cNvSpPr>
              <p:nvPr/>
            </p:nvSpPr>
            <p:spPr bwMode="auto">
              <a:xfrm>
                <a:off x="3698" y="2950"/>
                <a:ext cx="727"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3" name="Rectangle 49"/>
              <p:cNvSpPr>
                <a:spLocks noChangeArrowheads="1"/>
              </p:cNvSpPr>
              <p:nvPr/>
            </p:nvSpPr>
            <p:spPr bwMode="auto">
              <a:xfrm>
                <a:off x="3698" y="2950"/>
                <a:ext cx="727" cy="251"/>
              </a:xfrm>
              <a:prstGeom prst="rect">
                <a:avLst/>
              </a:prstGeom>
              <a:noFill/>
              <a:ln w="3175">
                <a:solidFill>
                  <a:srgbClr val="000000"/>
                </a:solidFill>
                <a:miter lim="800000"/>
                <a:headEnd/>
                <a:tailEnd/>
              </a:ln>
            </p:spPr>
            <p:txBody>
              <a:bodyPr/>
              <a:lstStyle/>
              <a:p>
                <a:endParaRPr lang="en-US" dirty="0">
                  <a:latin typeface="+mn-lt"/>
                </a:endParaRPr>
              </a:p>
            </p:txBody>
          </p:sp>
          <p:sp>
            <p:nvSpPr>
              <p:cNvPr id="64564" name="Rectangle 50"/>
              <p:cNvSpPr>
                <a:spLocks noChangeArrowheads="1"/>
              </p:cNvSpPr>
              <p:nvPr/>
            </p:nvSpPr>
            <p:spPr bwMode="auto">
              <a:xfrm>
                <a:off x="3832" y="2976"/>
                <a:ext cx="44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MSMC EMIF </a:t>
                </a:r>
                <a:endParaRPr lang="en-US" sz="1050" dirty="0">
                  <a:latin typeface="+mn-lt"/>
                </a:endParaRPr>
              </a:p>
            </p:txBody>
          </p:sp>
          <p:sp>
            <p:nvSpPr>
              <p:cNvPr id="64565" name="Rectangle 51"/>
              <p:cNvSpPr>
                <a:spLocks noChangeArrowheads="1"/>
              </p:cNvSpPr>
              <p:nvPr/>
            </p:nvSpPr>
            <p:spPr bwMode="auto">
              <a:xfrm>
                <a:off x="3839" y="3065"/>
                <a:ext cx="41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Master Port</a:t>
                </a:r>
                <a:endParaRPr lang="en-US" sz="1050" dirty="0">
                  <a:latin typeface="+mn-lt"/>
                </a:endParaRPr>
              </a:p>
            </p:txBody>
          </p:sp>
          <p:sp>
            <p:nvSpPr>
              <p:cNvPr id="64566" name="Rectangle 52"/>
              <p:cNvSpPr>
                <a:spLocks noChangeArrowheads="1"/>
              </p:cNvSpPr>
              <p:nvPr/>
            </p:nvSpPr>
            <p:spPr bwMode="auto">
              <a:xfrm>
                <a:off x="1971" y="1720"/>
                <a:ext cx="2136" cy="1046"/>
              </a:xfrm>
              <a:prstGeom prst="rect">
                <a:avLst/>
              </a:prstGeom>
              <a:solidFill>
                <a:srgbClr val="CADAA9"/>
              </a:solidFill>
              <a:ln w="9525">
                <a:noFill/>
                <a:miter lim="800000"/>
                <a:headEnd/>
                <a:tailEnd/>
              </a:ln>
            </p:spPr>
            <p:txBody>
              <a:bodyPr/>
              <a:lstStyle/>
              <a:p>
                <a:endParaRPr lang="en-US" dirty="0">
                  <a:latin typeface="+mn-lt"/>
                </a:endParaRPr>
              </a:p>
            </p:txBody>
          </p:sp>
          <p:sp>
            <p:nvSpPr>
              <p:cNvPr id="109626" name="Rectangle 53"/>
              <p:cNvSpPr>
                <a:spLocks noChangeArrowheads="1"/>
              </p:cNvSpPr>
              <p:nvPr/>
            </p:nvSpPr>
            <p:spPr bwMode="auto">
              <a:xfrm>
                <a:off x="1971" y="1720"/>
                <a:ext cx="2136" cy="104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8" name="Rectangle 54"/>
              <p:cNvSpPr>
                <a:spLocks noChangeArrowheads="1"/>
              </p:cNvSpPr>
              <p:nvPr/>
            </p:nvSpPr>
            <p:spPr bwMode="auto">
              <a:xfrm>
                <a:off x="2740" y="1757"/>
                <a:ext cx="493" cy="87"/>
              </a:xfrm>
              <a:prstGeom prst="rect">
                <a:avLst/>
              </a:prstGeom>
              <a:noFill/>
              <a:ln w="9525">
                <a:noFill/>
                <a:miter lim="800000"/>
                <a:headEnd/>
                <a:tailEnd/>
              </a:ln>
            </p:spPr>
            <p:txBody>
              <a:bodyPr wrap="none" lIns="0" tIns="0" rIns="0" bIns="0">
                <a:spAutoFit/>
              </a:bodyPr>
              <a:lstStyle/>
              <a:p>
                <a:r>
                  <a:rPr lang="en-US" sz="900" i="1" dirty="0">
                    <a:solidFill>
                      <a:srgbClr val="000000"/>
                    </a:solidFill>
                    <a:latin typeface="+mn-lt"/>
                  </a:rPr>
                  <a:t>MSMC Datapath</a:t>
                </a:r>
                <a:endParaRPr lang="en-US" dirty="0">
                  <a:latin typeface="+mn-lt"/>
                </a:endParaRPr>
              </a:p>
            </p:txBody>
          </p:sp>
          <p:sp>
            <p:nvSpPr>
              <p:cNvPr id="64569" name="Freeform 55"/>
              <p:cNvSpPr>
                <a:spLocks/>
              </p:cNvSpPr>
              <p:nvPr/>
            </p:nvSpPr>
            <p:spPr bwMode="auto">
              <a:xfrm>
                <a:off x="2262" y="2766"/>
                <a:ext cx="0" cy="83"/>
              </a:xfrm>
              <a:custGeom>
                <a:avLst/>
                <a:gdLst>
                  <a:gd name="T0" fmla="*/ 0 h 167"/>
                  <a:gd name="T1" fmla="*/ 0 h 167"/>
                  <a:gd name="T2" fmla="*/ 0 h 167"/>
                  <a:gd name="T3" fmla="*/ 0 60000 65536"/>
                  <a:gd name="T4" fmla="*/ 0 60000 65536"/>
                  <a:gd name="T5" fmla="*/ 0 60000 65536"/>
                  <a:gd name="T6" fmla="*/ 0 h 167"/>
                  <a:gd name="T7" fmla="*/ 167 h 167"/>
                </a:gdLst>
                <a:ahLst/>
                <a:cxnLst>
                  <a:cxn ang="T3">
                    <a:pos x="0" y="T0"/>
                  </a:cxn>
                  <a:cxn ang="T4">
                    <a:pos x="0" y="T1"/>
                  </a:cxn>
                  <a:cxn ang="T5">
                    <a:pos x="0" y="T2"/>
                  </a:cxn>
                </a:cxnLst>
                <a:rect l="0" t="T6" r="0" b="T7"/>
                <a:pathLst>
                  <a:path h="167">
                    <a:moveTo>
                      <a:pt x="0" y="0"/>
                    </a:moveTo>
                    <a:lnTo>
                      <a:pt x="0" y="167"/>
                    </a:lnTo>
                    <a:lnTo>
                      <a:pt x="0" y="0"/>
                    </a:lnTo>
                    <a:close/>
                  </a:path>
                </a:pathLst>
              </a:custGeom>
              <a:noFill/>
              <a:ln w="3175">
                <a:solidFill>
                  <a:srgbClr val="000000"/>
                </a:solidFill>
                <a:prstDash val="solid"/>
                <a:round/>
                <a:headEnd/>
                <a:tailEnd/>
              </a:ln>
            </p:spPr>
            <p:txBody>
              <a:bodyPr/>
              <a:lstStyle/>
              <a:p>
                <a:endParaRPr lang="en-US" dirty="0">
                  <a:latin typeface="+mn-lt"/>
                </a:endParaRPr>
              </a:p>
            </p:txBody>
          </p:sp>
          <p:sp>
            <p:nvSpPr>
              <p:cNvPr id="64570" name="Freeform 56"/>
              <p:cNvSpPr>
                <a:spLocks/>
              </p:cNvSpPr>
              <p:nvPr/>
            </p:nvSpPr>
            <p:spPr bwMode="auto">
              <a:xfrm>
                <a:off x="4184" y="2237"/>
                <a:ext cx="372" cy="6"/>
              </a:xfrm>
              <a:custGeom>
                <a:avLst/>
                <a:gdLst>
                  <a:gd name="T0" fmla="*/ 0 w 745"/>
                  <a:gd name="T1" fmla="*/ 1 h 11"/>
                  <a:gd name="T2" fmla="*/ 1 w 745"/>
                  <a:gd name="T3" fmla="*/ 1 h 11"/>
                  <a:gd name="T4" fmla="*/ 1 w 745"/>
                  <a:gd name="T5" fmla="*/ 0 h 11"/>
                  <a:gd name="T6" fmla="*/ 2 w 745"/>
                  <a:gd name="T7" fmla="*/ 0 h 11"/>
                  <a:gd name="T8" fmla="*/ 0 60000 65536"/>
                  <a:gd name="T9" fmla="*/ 0 60000 65536"/>
                  <a:gd name="T10" fmla="*/ 0 60000 65536"/>
                  <a:gd name="T11" fmla="*/ 0 60000 65536"/>
                  <a:gd name="T12" fmla="*/ 0 w 745"/>
                  <a:gd name="T13" fmla="*/ 0 h 11"/>
                  <a:gd name="T14" fmla="*/ 745 w 745"/>
                  <a:gd name="T15" fmla="*/ 11 h 11"/>
                </a:gdLst>
                <a:ahLst/>
                <a:cxnLst>
                  <a:cxn ang="T8">
                    <a:pos x="T0" y="T1"/>
                  </a:cxn>
                  <a:cxn ang="T9">
                    <a:pos x="T2" y="T3"/>
                  </a:cxn>
                  <a:cxn ang="T10">
                    <a:pos x="T4" y="T5"/>
                  </a:cxn>
                  <a:cxn ang="T11">
                    <a:pos x="T6" y="T7"/>
                  </a:cxn>
                </a:cxnLst>
                <a:rect l="T12" t="T13" r="T14" b="T15"/>
                <a:pathLst>
                  <a:path w="745" h="11">
                    <a:moveTo>
                      <a:pt x="0" y="11"/>
                    </a:moveTo>
                    <a:lnTo>
                      <a:pt x="372" y="11"/>
                    </a:lnTo>
                    <a:lnTo>
                      <a:pt x="372" y="0"/>
                    </a:lnTo>
                    <a:lnTo>
                      <a:pt x="745" y="0"/>
                    </a:lnTo>
                  </a:path>
                </a:pathLst>
              </a:custGeom>
              <a:noFill/>
              <a:ln w="3175">
                <a:solidFill>
                  <a:srgbClr val="000000"/>
                </a:solidFill>
                <a:prstDash val="solid"/>
                <a:round/>
                <a:headEnd/>
                <a:tailEnd/>
              </a:ln>
            </p:spPr>
            <p:txBody>
              <a:bodyPr/>
              <a:lstStyle/>
              <a:p>
                <a:endParaRPr lang="en-US" dirty="0">
                  <a:latin typeface="+mn-lt"/>
                </a:endParaRPr>
              </a:p>
            </p:txBody>
          </p:sp>
          <p:sp>
            <p:nvSpPr>
              <p:cNvPr id="64571" name="Freeform 57"/>
              <p:cNvSpPr>
                <a:spLocks/>
              </p:cNvSpPr>
              <p:nvPr/>
            </p:nvSpPr>
            <p:spPr bwMode="auto">
              <a:xfrm>
                <a:off x="4107" y="2217"/>
                <a:ext cx="84" cy="51"/>
              </a:xfrm>
              <a:custGeom>
                <a:avLst/>
                <a:gdLst>
                  <a:gd name="T0" fmla="*/ 1 w 166"/>
                  <a:gd name="T1" fmla="*/ 0 h 103"/>
                  <a:gd name="T2" fmla="*/ 0 w 166"/>
                  <a:gd name="T3" fmla="*/ 0 h 103"/>
                  <a:gd name="T4" fmla="*/ 1 w 166"/>
                  <a:gd name="T5" fmla="*/ 0 h 103"/>
                  <a:gd name="T6" fmla="*/ 1 w 166"/>
                  <a:gd name="T7" fmla="*/ 0 h 103"/>
                  <a:gd name="T8" fmla="*/ 0 60000 65536"/>
                  <a:gd name="T9" fmla="*/ 0 60000 65536"/>
                  <a:gd name="T10" fmla="*/ 0 60000 65536"/>
                  <a:gd name="T11" fmla="*/ 0 60000 65536"/>
                  <a:gd name="T12" fmla="*/ 0 w 166"/>
                  <a:gd name="T13" fmla="*/ 0 h 103"/>
                  <a:gd name="T14" fmla="*/ 166 w 166"/>
                  <a:gd name="T15" fmla="*/ 103 h 103"/>
                </a:gdLst>
                <a:ahLst/>
                <a:cxnLst>
                  <a:cxn ang="T8">
                    <a:pos x="T0" y="T1"/>
                  </a:cxn>
                  <a:cxn ang="T9">
                    <a:pos x="T2" y="T3"/>
                  </a:cxn>
                  <a:cxn ang="T10">
                    <a:pos x="T4" y="T5"/>
                  </a:cxn>
                  <a:cxn ang="T11">
                    <a:pos x="T6" y="T7"/>
                  </a:cxn>
                </a:cxnLst>
                <a:rect l="T12" t="T13" r="T14" b="T15"/>
                <a:pathLst>
                  <a:path w="166" h="103">
                    <a:moveTo>
                      <a:pt x="166" y="103"/>
                    </a:moveTo>
                    <a:lnTo>
                      <a:pt x="0" y="51"/>
                    </a:lnTo>
                    <a:lnTo>
                      <a:pt x="166" y="0"/>
                    </a:lnTo>
                    <a:lnTo>
                      <a:pt x="166" y="103"/>
                    </a:lnTo>
                    <a:close/>
                  </a:path>
                </a:pathLst>
              </a:custGeom>
              <a:solidFill>
                <a:srgbClr val="000000"/>
              </a:solidFill>
              <a:ln w="9525">
                <a:noFill/>
                <a:round/>
                <a:headEnd/>
                <a:tailEnd/>
              </a:ln>
            </p:spPr>
            <p:txBody>
              <a:bodyPr/>
              <a:lstStyle/>
              <a:p>
                <a:endParaRPr lang="en-US" dirty="0">
                  <a:latin typeface="+mn-lt"/>
                </a:endParaRPr>
              </a:p>
            </p:txBody>
          </p:sp>
          <p:sp>
            <p:nvSpPr>
              <p:cNvPr id="64572" name="Freeform 58"/>
              <p:cNvSpPr>
                <a:spLocks/>
              </p:cNvSpPr>
              <p:nvPr/>
            </p:nvSpPr>
            <p:spPr bwMode="auto">
              <a:xfrm>
                <a:off x="4550" y="2212"/>
                <a:ext cx="83" cy="51"/>
              </a:xfrm>
              <a:custGeom>
                <a:avLst/>
                <a:gdLst>
                  <a:gd name="T0" fmla="*/ 0 w 167"/>
                  <a:gd name="T1" fmla="*/ 0 h 102"/>
                  <a:gd name="T2" fmla="*/ 0 w 167"/>
                  <a:gd name="T3" fmla="*/ 1 h 102"/>
                  <a:gd name="T4" fmla="*/ 0 w 167"/>
                  <a:gd name="T5" fmla="*/ 1 h 102"/>
                  <a:gd name="T6" fmla="*/ 0 w 167"/>
                  <a:gd name="T7" fmla="*/ 0 h 102"/>
                  <a:gd name="T8" fmla="*/ 0 60000 65536"/>
                  <a:gd name="T9" fmla="*/ 0 60000 65536"/>
                  <a:gd name="T10" fmla="*/ 0 60000 65536"/>
                  <a:gd name="T11" fmla="*/ 0 60000 65536"/>
                  <a:gd name="T12" fmla="*/ 0 w 167"/>
                  <a:gd name="T13" fmla="*/ 0 h 102"/>
                  <a:gd name="T14" fmla="*/ 167 w 167"/>
                  <a:gd name="T15" fmla="*/ 102 h 102"/>
                </a:gdLst>
                <a:ahLst/>
                <a:cxnLst>
                  <a:cxn ang="T8">
                    <a:pos x="T0" y="T1"/>
                  </a:cxn>
                  <a:cxn ang="T9">
                    <a:pos x="T2" y="T3"/>
                  </a:cxn>
                  <a:cxn ang="T10">
                    <a:pos x="T4" y="T5"/>
                  </a:cxn>
                  <a:cxn ang="T11">
                    <a:pos x="T6" y="T7"/>
                  </a:cxn>
                </a:cxnLst>
                <a:rect l="T12" t="T13" r="T14" b="T15"/>
                <a:pathLst>
                  <a:path w="167" h="102">
                    <a:moveTo>
                      <a:pt x="0" y="0"/>
                    </a:moveTo>
                    <a:lnTo>
                      <a:pt x="167" y="50"/>
                    </a:lnTo>
                    <a:lnTo>
                      <a:pt x="0" y="102"/>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109632" name="Rectangle 59"/>
              <p:cNvSpPr>
                <a:spLocks noChangeArrowheads="1"/>
              </p:cNvSpPr>
              <p:nvPr/>
            </p:nvSpPr>
            <p:spPr bwMode="auto">
              <a:xfrm>
                <a:off x="2562" y="1863"/>
                <a:ext cx="1363" cy="25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74" name="Rectangle 60"/>
              <p:cNvSpPr>
                <a:spLocks noChangeArrowheads="1"/>
              </p:cNvSpPr>
              <p:nvPr/>
            </p:nvSpPr>
            <p:spPr bwMode="auto">
              <a:xfrm>
                <a:off x="2562" y="1863"/>
                <a:ext cx="1363" cy="251"/>
              </a:xfrm>
              <a:prstGeom prst="rect">
                <a:avLst/>
              </a:prstGeom>
              <a:noFill/>
              <a:ln w="12700">
                <a:solidFill>
                  <a:srgbClr val="000000"/>
                </a:solidFill>
                <a:miter lim="800000"/>
                <a:headEnd/>
                <a:tailEnd/>
              </a:ln>
            </p:spPr>
            <p:txBody>
              <a:bodyPr/>
              <a:lstStyle/>
              <a:p>
                <a:endParaRPr lang="en-US" dirty="0">
                  <a:latin typeface="+mn-lt"/>
                </a:endParaRPr>
              </a:p>
            </p:txBody>
          </p:sp>
          <p:sp>
            <p:nvSpPr>
              <p:cNvPr id="64575" name="Rectangle 61"/>
              <p:cNvSpPr>
                <a:spLocks noChangeArrowheads="1"/>
              </p:cNvSpPr>
              <p:nvPr/>
            </p:nvSpPr>
            <p:spPr bwMode="auto">
              <a:xfrm>
                <a:off x="3060" y="1944"/>
                <a:ext cx="377"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Arbitration</a:t>
                </a:r>
                <a:endParaRPr lang="en-US" sz="1050" dirty="0">
                  <a:latin typeface="+mn-lt"/>
                </a:endParaRPr>
              </a:p>
            </p:txBody>
          </p:sp>
          <p:sp>
            <p:nvSpPr>
              <p:cNvPr id="64576" name="Line 62"/>
              <p:cNvSpPr>
                <a:spLocks noChangeShapeType="1"/>
              </p:cNvSpPr>
              <p:nvPr/>
            </p:nvSpPr>
            <p:spPr bwMode="auto">
              <a:xfrm>
                <a:off x="1593" y="2003"/>
                <a:ext cx="302" cy="2"/>
              </a:xfrm>
              <a:prstGeom prst="line">
                <a:avLst/>
              </a:prstGeom>
              <a:noFill/>
              <a:ln w="3175">
                <a:solidFill>
                  <a:srgbClr val="000000"/>
                </a:solidFill>
                <a:round/>
                <a:headEnd/>
                <a:tailEnd/>
              </a:ln>
            </p:spPr>
            <p:txBody>
              <a:bodyPr/>
              <a:lstStyle/>
              <a:p>
                <a:endParaRPr lang="en-US" dirty="0">
                  <a:latin typeface="+mn-lt"/>
                </a:endParaRPr>
              </a:p>
            </p:txBody>
          </p:sp>
          <p:sp>
            <p:nvSpPr>
              <p:cNvPr id="64577" name="Freeform 63"/>
              <p:cNvSpPr>
                <a:spLocks/>
              </p:cNvSpPr>
              <p:nvPr/>
            </p:nvSpPr>
            <p:spPr bwMode="auto">
              <a:xfrm>
                <a:off x="1517" y="1978"/>
                <a:ext cx="83" cy="50"/>
              </a:xfrm>
              <a:custGeom>
                <a:avLst/>
                <a:gdLst>
                  <a:gd name="T0" fmla="*/ 0 w 167"/>
                  <a:gd name="T1" fmla="*/ 0 h 102"/>
                  <a:gd name="T2" fmla="*/ 0 w 167"/>
                  <a:gd name="T3" fmla="*/ 0 h 102"/>
                  <a:gd name="T4" fmla="*/ 0 w 167"/>
                  <a:gd name="T5" fmla="*/ 0 h 102"/>
                  <a:gd name="T6" fmla="*/ 0 w 167"/>
                  <a:gd name="T7" fmla="*/ 0 h 102"/>
                  <a:gd name="T8" fmla="*/ 0 60000 65536"/>
                  <a:gd name="T9" fmla="*/ 0 60000 65536"/>
                  <a:gd name="T10" fmla="*/ 0 60000 65536"/>
                  <a:gd name="T11" fmla="*/ 0 60000 65536"/>
                  <a:gd name="T12" fmla="*/ 0 w 167"/>
                  <a:gd name="T13" fmla="*/ 0 h 102"/>
                  <a:gd name="T14" fmla="*/ 167 w 167"/>
                  <a:gd name="T15" fmla="*/ 102 h 102"/>
                </a:gdLst>
                <a:ahLst/>
                <a:cxnLst>
                  <a:cxn ang="T8">
                    <a:pos x="T0" y="T1"/>
                  </a:cxn>
                  <a:cxn ang="T9">
                    <a:pos x="T2" y="T3"/>
                  </a:cxn>
                  <a:cxn ang="T10">
                    <a:pos x="T4" y="T5"/>
                  </a:cxn>
                  <a:cxn ang="T11">
                    <a:pos x="T6" y="T7"/>
                  </a:cxn>
                </a:cxnLst>
                <a:rect l="T12" t="T13" r="T14" b="T15"/>
                <a:pathLst>
                  <a:path w="167" h="102">
                    <a:moveTo>
                      <a:pt x="167" y="102"/>
                    </a:moveTo>
                    <a:lnTo>
                      <a:pt x="0" y="49"/>
                    </a:lnTo>
                    <a:lnTo>
                      <a:pt x="167" y="0"/>
                    </a:lnTo>
                    <a:lnTo>
                      <a:pt x="167" y="102"/>
                    </a:lnTo>
                    <a:close/>
                  </a:path>
                </a:pathLst>
              </a:custGeom>
              <a:solidFill>
                <a:srgbClr val="000000"/>
              </a:solidFill>
              <a:ln w="9525">
                <a:noFill/>
                <a:round/>
                <a:headEnd/>
                <a:tailEnd/>
              </a:ln>
            </p:spPr>
            <p:txBody>
              <a:bodyPr/>
              <a:lstStyle/>
              <a:p>
                <a:endParaRPr lang="en-US" dirty="0">
                  <a:latin typeface="+mn-lt"/>
                </a:endParaRPr>
              </a:p>
            </p:txBody>
          </p:sp>
          <p:sp>
            <p:nvSpPr>
              <p:cNvPr id="64578" name="Freeform 64"/>
              <p:cNvSpPr>
                <a:spLocks/>
              </p:cNvSpPr>
              <p:nvPr/>
            </p:nvSpPr>
            <p:spPr bwMode="auto">
              <a:xfrm>
                <a:off x="1887" y="1980"/>
                <a:ext cx="84" cy="50"/>
              </a:xfrm>
              <a:custGeom>
                <a:avLst/>
                <a:gdLst>
                  <a:gd name="T0" fmla="*/ 1 w 168"/>
                  <a:gd name="T1" fmla="*/ 0 h 102"/>
                  <a:gd name="T2" fmla="*/ 1 w 168"/>
                  <a:gd name="T3" fmla="*/ 0 h 102"/>
                  <a:gd name="T4" fmla="*/ 0 w 168"/>
                  <a:gd name="T5" fmla="*/ 0 h 102"/>
                  <a:gd name="T6" fmla="*/ 1 w 168"/>
                  <a:gd name="T7" fmla="*/ 0 h 102"/>
                  <a:gd name="T8" fmla="*/ 0 60000 65536"/>
                  <a:gd name="T9" fmla="*/ 0 60000 65536"/>
                  <a:gd name="T10" fmla="*/ 0 60000 65536"/>
                  <a:gd name="T11" fmla="*/ 0 60000 65536"/>
                  <a:gd name="T12" fmla="*/ 0 w 168"/>
                  <a:gd name="T13" fmla="*/ 0 h 102"/>
                  <a:gd name="T14" fmla="*/ 168 w 168"/>
                  <a:gd name="T15" fmla="*/ 102 h 102"/>
                </a:gdLst>
                <a:ahLst/>
                <a:cxnLst>
                  <a:cxn ang="T8">
                    <a:pos x="T0" y="T1"/>
                  </a:cxn>
                  <a:cxn ang="T9">
                    <a:pos x="T2" y="T3"/>
                  </a:cxn>
                  <a:cxn ang="T10">
                    <a:pos x="T4" y="T5"/>
                  </a:cxn>
                  <a:cxn ang="T11">
                    <a:pos x="T6" y="T7"/>
                  </a:cxn>
                </a:cxnLst>
                <a:rect l="T12" t="T13" r="T14" b="T15"/>
                <a:pathLst>
                  <a:path w="168" h="102">
                    <a:moveTo>
                      <a:pt x="2" y="0"/>
                    </a:moveTo>
                    <a:lnTo>
                      <a:pt x="168" y="52"/>
                    </a:lnTo>
                    <a:lnTo>
                      <a:pt x="0" y="102"/>
                    </a:lnTo>
                    <a:lnTo>
                      <a:pt x="2" y="0"/>
                    </a:lnTo>
                    <a:close/>
                  </a:path>
                </a:pathLst>
              </a:custGeom>
              <a:solidFill>
                <a:srgbClr val="000000"/>
              </a:solidFill>
              <a:ln w="9525">
                <a:noFill/>
                <a:round/>
                <a:headEnd/>
                <a:tailEnd/>
              </a:ln>
            </p:spPr>
            <p:txBody>
              <a:bodyPr/>
              <a:lstStyle/>
              <a:p>
                <a:endParaRPr lang="en-US" dirty="0">
                  <a:latin typeface="+mn-lt"/>
                </a:endParaRPr>
              </a:p>
            </p:txBody>
          </p:sp>
          <p:sp>
            <p:nvSpPr>
              <p:cNvPr id="64579" name="Line 65"/>
              <p:cNvSpPr>
                <a:spLocks noChangeShapeType="1"/>
              </p:cNvSpPr>
              <p:nvPr/>
            </p:nvSpPr>
            <p:spPr bwMode="auto">
              <a:xfrm flipV="1">
                <a:off x="1593" y="2509"/>
                <a:ext cx="302" cy="4"/>
              </a:xfrm>
              <a:prstGeom prst="line">
                <a:avLst/>
              </a:prstGeom>
              <a:noFill/>
              <a:ln w="3175">
                <a:solidFill>
                  <a:srgbClr val="000000"/>
                </a:solidFill>
                <a:round/>
                <a:headEnd/>
                <a:tailEnd/>
              </a:ln>
            </p:spPr>
            <p:txBody>
              <a:bodyPr/>
              <a:lstStyle/>
              <a:p>
                <a:endParaRPr lang="en-US" dirty="0">
                  <a:latin typeface="+mn-lt"/>
                </a:endParaRPr>
              </a:p>
            </p:txBody>
          </p:sp>
          <p:sp>
            <p:nvSpPr>
              <p:cNvPr id="64580" name="Freeform 66"/>
              <p:cNvSpPr>
                <a:spLocks/>
              </p:cNvSpPr>
              <p:nvPr/>
            </p:nvSpPr>
            <p:spPr bwMode="auto">
              <a:xfrm>
                <a:off x="1517" y="2487"/>
                <a:ext cx="84" cy="51"/>
              </a:xfrm>
              <a:custGeom>
                <a:avLst/>
                <a:gdLst>
                  <a:gd name="T0" fmla="*/ 1 w 168"/>
                  <a:gd name="T1" fmla="*/ 1 h 101"/>
                  <a:gd name="T2" fmla="*/ 0 w 168"/>
                  <a:gd name="T3" fmla="*/ 1 h 101"/>
                  <a:gd name="T4" fmla="*/ 1 w 168"/>
                  <a:gd name="T5" fmla="*/ 0 h 101"/>
                  <a:gd name="T6" fmla="*/ 1 w 168"/>
                  <a:gd name="T7" fmla="*/ 1 h 101"/>
                  <a:gd name="T8" fmla="*/ 0 60000 65536"/>
                  <a:gd name="T9" fmla="*/ 0 60000 65536"/>
                  <a:gd name="T10" fmla="*/ 0 60000 65536"/>
                  <a:gd name="T11" fmla="*/ 0 60000 65536"/>
                  <a:gd name="T12" fmla="*/ 0 w 168"/>
                  <a:gd name="T13" fmla="*/ 0 h 101"/>
                  <a:gd name="T14" fmla="*/ 168 w 168"/>
                  <a:gd name="T15" fmla="*/ 101 h 101"/>
                </a:gdLst>
                <a:ahLst/>
                <a:cxnLst>
                  <a:cxn ang="T8">
                    <a:pos x="T0" y="T1"/>
                  </a:cxn>
                  <a:cxn ang="T9">
                    <a:pos x="T2" y="T3"/>
                  </a:cxn>
                  <a:cxn ang="T10">
                    <a:pos x="T4" y="T5"/>
                  </a:cxn>
                  <a:cxn ang="T11">
                    <a:pos x="T6" y="T7"/>
                  </a:cxn>
                </a:cxnLst>
                <a:rect l="T12" t="T13" r="T14" b="T15"/>
                <a:pathLst>
                  <a:path w="168" h="101">
                    <a:moveTo>
                      <a:pt x="168" y="101"/>
                    </a:moveTo>
                    <a:lnTo>
                      <a:pt x="0" y="53"/>
                    </a:lnTo>
                    <a:lnTo>
                      <a:pt x="167" y="0"/>
                    </a:lnTo>
                    <a:lnTo>
                      <a:pt x="168" y="101"/>
                    </a:lnTo>
                    <a:close/>
                  </a:path>
                </a:pathLst>
              </a:custGeom>
              <a:solidFill>
                <a:srgbClr val="000000"/>
              </a:solidFill>
              <a:ln w="9525">
                <a:noFill/>
                <a:round/>
                <a:headEnd/>
                <a:tailEnd/>
              </a:ln>
            </p:spPr>
            <p:txBody>
              <a:bodyPr/>
              <a:lstStyle/>
              <a:p>
                <a:endParaRPr lang="en-US" dirty="0">
                  <a:latin typeface="+mn-lt"/>
                </a:endParaRPr>
              </a:p>
            </p:txBody>
          </p:sp>
          <p:sp>
            <p:nvSpPr>
              <p:cNvPr id="64581" name="Freeform 67"/>
              <p:cNvSpPr>
                <a:spLocks/>
              </p:cNvSpPr>
              <p:nvPr/>
            </p:nvSpPr>
            <p:spPr bwMode="auto">
              <a:xfrm>
                <a:off x="1887" y="2483"/>
                <a:ext cx="84" cy="52"/>
              </a:xfrm>
              <a:custGeom>
                <a:avLst/>
                <a:gdLst>
                  <a:gd name="T0" fmla="*/ 0 w 168"/>
                  <a:gd name="T1" fmla="*/ 0 h 103"/>
                  <a:gd name="T2" fmla="*/ 1 w 168"/>
                  <a:gd name="T3" fmla="*/ 1 h 103"/>
                  <a:gd name="T4" fmla="*/ 1 w 168"/>
                  <a:gd name="T5" fmla="*/ 1 h 103"/>
                  <a:gd name="T6" fmla="*/ 0 w 168"/>
                  <a:gd name="T7" fmla="*/ 0 h 103"/>
                  <a:gd name="T8" fmla="*/ 0 60000 65536"/>
                  <a:gd name="T9" fmla="*/ 0 60000 65536"/>
                  <a:gd name="T10" fmla="*/ 0 60000 65536"/>
                  <a:gd name="T11" fmla="*/ 0 60000 65536"/>
                  <a:gd name="T12" fmla="*/ 0 w 168"/>
                  <a:gd name="T13" fmla="*/ 0 h 103"/>
                  <a:gd name="T14" fmla="*/ 168 w 168"/>
                  <a:gd name="T15" fmla="*/ 103 h 103"/>
                </a:gdLst>
                <a:ahLst/>
                <a:cxnLst>
                  <a:cxn ang="T8">
                    <a:pos x="T0" y="T1"/>
                  </a:cxn>
                  <a:cxn ang="T9">
                    <a:pos x="T2" y="T3"/>
                  </a:cxn>
                  <a:cxn ang="T10">
                    <a:pos x="T4" y="T5"/>
                  </a:cxn>
                  <a:cxn ang="T11">
                    <a:pos x="T6" y="T7"/>
                  </a:cxn>
                </a:cxnLst>
                <a:rect l="T12" t="T13" r="T14" b="T15"/>
                <a:pathLst>
                  <a:path w="168" h="103">
                    <a:moveTo>
                      <a:pt x="0" y="0"/>
                    </a:moveTo>
                    <a:lnTo>
                      <a:pt x="168" y="50"/>
                    </a:lnTo>
                    <a:lnTo>
                      <a:pt x="2" y="103"/>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64582" name="Freeform 68"/>
              <p:cNvSpPr>
                <a:spLocks/>
              </p:cNvSpPr>
              <p:nvPr/>
            </p:nvSpPr>
            <p:spPr bwMode="auto">
              <a:xfrm>
                <a:off x="1918" y="1603"/>
                <a:ext cx="441" cy="46"/>
              </a:xfrm>
              <a:custGeom>
                <a:avLst/>
                <a:gdLst>
                  <a:gd name="T0" fmla="*/ 0 w 882"/>
                  <a:gd name="T1" fmla="*/ 0 h 92"/>
                  <a:gd name="T2" fmla="*/ 0 w 882"/>
                  <a:gd name="T3" fmla="*/ 1 h 92"/>
                  <a:gd name="T4" fmla="*/ 3 w 882"/>
                  <a:gd name="T5" fmla="*/ 1 h 92"/>
                  <a:gd name="T6" fmla="*/ 3 w 882"/>
                  <a:gd name="T7" fmla="*/ 1 h 92"/>
                  <a:gd name="T8" fmla="*/ 0 60000 65536"/>
                  <a:gd name="T9" fmla="*/ 0 60000 65536"/>
                  <a:gd name="T10" fmla="*/ 0 60000 65536"/>
                  <a:gd name="T11" fmla="*/ 0 60000 65536"/>
                  <a:gd name="T12" fmla="*/ 0 w 882"/>
                  <a:gd name="T13" fmla="*/ 0 h 92"/>
                  <a:gd name="T14" fmla="*/ 882 w 882"/>
                  <a:gd name="T15" fmla="*/ 92 h 92"/>
                </a:gdLst>
                <a:ahLst/>
                <a:cxnLst>
                  <a:cxn ang="T8">
                    <a:pos x="T0" y="T1"/>
                  </a:cxn>
                  <a:cxn ang="T9">
                    <a:pos x="T2" y="T3"/>
                  </a:cxn>
                  <a:cxn ang="T10">
                    <a:pos x="T4" y="T5"/>
                  </a:cxn>
                  <a:cxn ang="T11">
                    <a:pos x="T6" y="T7"/>
                  </a:cxn>
                </a:cxnLst>
                <a:rect l="T12" t="T13" r="T14" b="T15"/>
                <a:pathLst>
                  <a:path w="882" h="92">
                    <a:moveTo>
                      <a:pt x="0" y="0"/>
                    </a:moveTo>
                    <a:lnTo>
                      <a:pt x="0" y="34"/>
                    </a:lnTo>
                    <a:lnTo>
                      <a:pt x="882" y="34"/>
                    </a:lnTo>
                    <a:lnTo>
                      <a:pt x="882" y="92"/>
                    </a:lnTo>
                  </a:path>
                </a:pathLst>
              </a:custGeom>
              <a:noFill/>
              <a:ln w="3175">
                <a:solidFill>
                  <a:srgbClr val="000000"/>
                </a:solidFill>
                <a:prstDash val="solid"/>
                <a:round/>
                <a:headEnd/>
                <a:tailEnd/>
              </a:ln>
            </p:spPr>
            <p:txBody>
              <a:bodyPr/>
              <a:lstStyle/>
              <a:p>
                <a:endParaRPr lang="en-US" dirty="0">
                  <a:latin typeface="+mn-lt"/>
                </a:endParaRPr>
              </a:p>
            </p:txBody>
          </p:sp>
          <p:sp>
            <p:nvSpPr>
              <p:cNvPr id="64583" name="Freeform 69"/>
              <p:cNvSpPr>
                <a:spLocks/>
              </p:cNvSpPr>
              <p:nvPr/>
            </p:nvSpPr>
            <p:spPr bwMode="auto">
              <a:xfrm>
                <a:off x="1890"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584" name="Freeform 70"/>
              <p:cNvSpPr>
                <a:spLocks/>
              </p:cNvSpPr>
              <p:nvPr/>
            </p:nvSpPr>
            <p:spPr bwMode="auto">
              <a:xfrm>
                <a:off x="2332" y="1643"/>
                <a:ext cx="55" cy="77"/>
              </a:xfrm>
              <a:custGeom>
                <a:avLst/>
                <a:gdLst>
                  <a:gd name="T0" fmla="*/ 0 w 111"/>
                  <a:gd name="T1" fmla="*/ 0 h 154"/>
                  <a:gd name="T2" fmla="*/ 0 w 111"/>
                  <a:gd name="T3" fmla="*/ 1 h 154"/>
                  <a:gd name="T4" fmla="*/ 0 w 111"/>
                  <a:gd name="T5" fmla="*/ 0 h 154"/>
                  <a:gd name="T6" fmla="*/ 0 w 111"/>
                  <a:gd name="T7" fmla="*/ 0 h 154"/>
                  <a:gd name="T8" fmla="*/ 0 60000 65536"/>
                  <a:gd name="T9" fmla="*/ 0 60000 65536"/>
                  <a:gd name="T10" fmla="*/ 0 60000 65536"/>
                  <a:gd name="T11" fmla="*/ 0 60000 65536"/>
                  <a:gd name="T12" fmla="*/ 0 w 111"/>
                  <a:gd name="T13" fmla="*/ 0 h 154"/>
                  <a:gd name="T14" fmla="*/ 111 w 111"/>
                  <a:gd name="T15" fmla="*/ 154 h 154"/>
                </a:gdLst>
                <a:ahLst/>
                <a:cxnLst>
                  <a:cxn ang="T8">
                    <a:pos x="T0" y="T1"/>
                  </a:cxn>
                  <a:cxn ang="T9">
                    <a:pos x="T2" y="T3"/>
                  </a:cxn>
                  <a:cxn ang="T10">
                    <a:pos x="T4" y="T5"/>
                  </a:cxn>
                  <a:cxn ang="T11">
                    <a:pos x="T6" y="T7"/>
                  </a:cxn>
                </a:cxnLst>
                <a:rect l="T12" t="T13" r="T14" b="T15"/>
                <a:pathLst>
                  <a:path w="111" h="154">
                    <a:moveTo>
                      <a:pt x="111" y="0"/>
                    </a:moveTo>
                    <a:lnTo>
                      <a:pt x="55" y="154"/>
                    </a:lnTo>
                    <a:lnTo>
                      <a:pt x="0" y="0"/>
                    </a:lnTo>
                    <a:lnTo>
                      <a:pt x="111" y="0"/>
                    </a:lnTo>
                    <a:close/>
                  </a:path>
                </a:pathLst>
              </a:custGeom>
              <a:solidFill>
                <a:srgbClr val="000000"/>
              </a:solidFill>
              <a:ln w="9525">
                <a:noFill/>
                <a:round/>
                <a:headEnd/>
                <a:tailEnd/>
              </a:ln>
            </p:spPr>
            <p:txBody>
              <a:bodyPr/>
              <a:lstStyle/>
              <a:p>
                <a:endParaRPr lang="en-US" dirty="0">
                  <a:latin typeface="+mn-lt"/>
                </a:endParaRPr>
              </a:p>
            </p:txBody>
          </p:sp>
          <p:sp>
            <p:nvSpPr>
              <p:cNvPr id="64585" name="Freeform 71"/>
              <p:cNvSpPr>
                <a:spLocks/>
              </p:cNvSpPr>
              <p:nvPr/>
            </p:nvSpPr>
            <p:spPr bwMode="auto">
              <a:xfrm>
                <a:off x="3719" y="1603"/>
                <a:ext cx="335" cy="46"/>
              </a:xfrm>
              <a:custGeom>
                <a:avLst/>
                <a:gdLst>
                  <a:gd name="T0" fmla="*/ 2 w 672"/>
                  <a:gd name="T1" fmla="*/ 0 h 92"/>
                  <a:gd name="T2" fmla="*/ 2 w 672"/>
                  <a:gd name="T3" fmla="*/ 1 h 92"/>
                  <a:gd name="T4" fmla="*/ 0 w 672"/>
                  <a:gd name="T5" fmla="*/ 1 h 92"/>
                  <a:gd name="T6" fmla="*/ 0 w 672"/>
                  <a:gd name="T7" fmla="*/ 1 h 92"/>
                  <a:gd name="T8" fmla="*/ 0 60000 65536"/>
                  <a:gd name="T9" fmla="*/ 0 60000 65536"/>
                  <a:gd name="T10" fmla="*/ 0 60000 65536"/>
                  <a:gd name="T11" fmla="*/ 0 60000 65536"/>
                  <a:gd name="T12" fmla="*/ 0 w 672"/>
                  <a:gd name="T13" fmla="*/ 0 h 92"/>
                  <a:gd name="T14" fmla="*/ 672 w 672"/>
                  <a:gd name="T15" fmla="*/ 92 h 92"/>
                </a:gdLst>
                <a:ahLst/>
                <a:cxnLst>
                  <a:cxn ang="T8">
                    <a:pos x="T0" y="T1"/>
                  </a:cxn>
                  <a:cxn ang="T9">
                    <a:pos x="T2" y="T3"/>
                  </a:cxn>
                  <a:cxn ang="T10">
                    <a:pos x="T4" y="T5"/>
                  </a:cxn>
                  <a:cxn ang="T11">
                    <a:pos x="T6" y="T7"/>
                  </a:cxn>
                </a:cxnLst>
                <a:rect l="T12" t="T13" r="T14" b="T15"/>
                <a:pathLst>
                  <a:path w="672" h="92">
                    <a:moveTo>
                      <a:pt x="672" y="0"/>
                    </a:moveTo>
                    <a:lnTo>
                      <a:pt x="672" y="34"/>
                    </a:lnTo>
                    <a:lnTo>
                      <a:pt x="0" y="34"/>
                    </a:lnTo>
                    <a:lnTo>
                      <a:pt x="0" y="92"/>
                    </a:lnTo>
                  </a:path>
                </a:pathLst>
              </a:custGeom>
              <a:noFill/>
              <a:ln w="3175">
                <a:solidFill>
                  <a:srgbClr val="000000"/>
                </a:solidFill>
                <a:prstDash val="solid"/>
                <a:round/>
                <a:headEnd/>
                <a:tailEnd/>
              </a:ln>
            </p:spPr>
            <p:txBody>
              <a:bodyPr/>
              <a:lstStyle/>
              <a:p>
                <a:endParaRPr lang="en-US" dirty="0">
                  <a:latin typeface="+mn-lt"/>
                </a:endParaRPr>
              </a:p>
            </p:txBody>
          </p:sp>
          <p:sp>
            <p:nvSpPr>
              <p:cNvPr id="64586" name="Freeform 72"/>
              <p:cNvSpPr>
                <a:spLocks/>
              </p:cNvSpPr>
              <p:nvPr/>
            </p:nvSpPr>
            <p:spPr bwMode="auto">
              <a:xfrm>
                <a:off x="4026" y="1533"/>
                <a:ext cx="56" cy="77"/>
              </a:xfrm>
              <a:custGeom>
                <a:avLst/>
                <a:gdLst>
                  <a:gd name="T0" fmla="*/ 0 w 113"/>
                  <a:gd name="T1" fmla="*/ 1 h 154"/>
                  <a:gd name="T2" fmla="*/ 0 w 113"/>
                  <a:gd name="T3" fmla="*/ 0 h 154"/>
                  <a:gd name="T4" fmla="*/ 0 w 113"/>
                  <a:gd name="T5" fmla="*/ 1 h 154"/>
                  <a:gd name="T6" fmla="*/ 0 w 113"/>
                  <a:gd name="T7" fmla="*/ 1 h 154"/>
                  <a:gd name="T8" fmla="*/ 0 60000 65536"/>
                  <a:gd name="T9" fmla="*/ 0 60000 65536"/>
                  <a:gd name="T10" fmla="*/ 0 60000 65536"/>
                  <a:gd name="T11" fmla="*/ 0 60000 65536"/>
                  <a:gd name="T12" fmla="*/ 0 w 113"/>
                  <a:gd name="T13" fmla="*/ 0 h 154"/>
                  <a:gd name="T14" fmla="*/ 113 w 113"/>
                  <a:gd name="T15" fmla="*/ 154 h 154"/>
                </a:gdLst>
                <a:ahLst/>
                <a:cxnLst>
                  <a:cxn ang="T8">
                    <a:pos x="T0" y="T1"/>
                  </a:cxn>
                  <a:cxn ang="T9">
                    <a:pos x="T2" y="T3"/>
                  </a:cxn>
                  <a:cxn ang="T10">
                    <a:pos x="T4" y="T5"/>
                  </a:cxn>
                  <a:cxn ang="T11">
                    <a:pos x="T6" y="T7"/>
                  </a:cxn>
                </a:cxnLst>
                <a:rect l="T12" t="T13" r="T14" b="T15"/>
                <a:pathLst>
                  <a:path w="113" h="154">
                    <a:moveTo>
                      <a:pt x="0" y="154"/>
                    </a:moveTo>
                    <a:lnTo>
                      <a:pt x="57" y="0"/>
                    </a:lnTo>
                    <a:lnTo>
                      <a:pt x="113"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587" name="Freeform 73"/>
              <p:cNvSpPr>
                <a:spLocks/>
              </p:cNvSpPr>
              <p:nvPr/>
            </p:nvSpPr>
            <p:spPr bwMode="auto">
              <a:xfrm>
                <a:off x="3691" y="1643"/>
                <a:ext cx="56" cy="77"/>
              </a:xfrm>
              <a:custGeom>
                <a:avLst/>
                <a:gdLst>
                  <a:gd name="T0" fmla="*/ 1 w 112"/>
                  <a:gd name="T1" fmla="*/ 0 h 154"/>
                  <a:gd name="T2" fmla="*/ 1 w 112"/>
                  <a:gd name="T3" fmla="*/ 1 h 154"/>
                  <a:gd name="T4" fmla="*/ 0 w 112"/>
                  <a:gd name="T5" fmla="*/ 0 h 154"/>
                  <a:gd name="T6" fmla="*/ 1 w 112"/>
                  <a:gd name="T7" fmla="*/ 0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112" y="0"/>
                    </a:moveTo>
                    <a:lnTo>
                      <a:pt x="56" y="154"/>
                    </a:lnTo>
                    <a:lnTo>
                      <a:pt x="0" y="0"/>
                    </a:lnTo>
                    <a:lnTo>
                      <a:pt x="112" y="0"/>
                    </a:lnTo>
                    <a:close/>
                  </a:path>
                </a:pathLst>
              </a:custGeom>
              <a:solidFill>
                <a:srgbClr val="000000"/>
              </a:solidFill>
              <a:ln w="9525">
                <a:noFill/>
                <a:round/>
                <a:headEnd/>
                <a:tailEnd/>
              </a:ln>
            </p:spPr>
            <p:txBody>
              <a:bodyPr/>
              <a:lstStyle/>
              <a:p>
                <a:endParaRPr lang="en-US" dirty="0">
                  <a:latin typeface="+mn-lt"/>
                </a:endParaRPr>
              </a:p>
            </p:txBody>
          </p:sp>
          <p:sp>
            <p:nvSpPr>
              <p:cNvPr id="64588" name="Freeform 74"/>
              <p:cNvSpPr>
                <a:spLocks/>
              </p:cNvSpPr>
              <p:nvPr/>
            </p:nvSpPr>
            <p:spPr bwMode="auto">
              <a:xfrm>
                <a:off x="1789" y="2836"/>
                <a:ext cx="473" cy="114"/>
              </a:xfrm>
              <a:custGeom>
                <a:avLst/>
                <a:gdLst>
                  <a:gd name="T0" fmla="*/ 0 w 945"/>
                  <a:gd name="T1" fmla="*/ 1 h 228"/>
                  <a:gd name="T2" fmla="*/ 0 w 945"/>
                  <a:gd name="T3" fmla="*/ 1 h 228"/>
                  <a:gd name="T4" fmla="*/ 4 w 945"/>
                  <a:gd name="T5" fmla="*/ 1 h 228"/>
                  <a:gd name="T6" fmla="*/ 4 w 945"/>
                  <a:gd name="T7" fmla="*/ 0 h 228"/>
                  <a:gd name="T8" fmla="*/ 0 60000 65536"/>
                  <a:gd name="T9" fmla="*/ 0 60000 65536"/>
                  <a:gd name="T10" fmla="*/ 0 60000 65536"/>
                  <a:gd name="T11" fmla="*/ 0 60000 65536"/>
                  <a:gd name="T12" fmla="*/ 0 w 945"/>
                  <a:gd name="T13" fmla="*/ 0 h 228"/>
                  <a:gd name="T14" fmla="*/ 945 w 945"/>
                  <a:gd name="T15" fmla="*/ 228 h 228"/>
                </a:gdLst>
                <a:ahLst/>
                <a:cxnLst>
                  <a:cxn ang="T8">
                    <a:pos x="T0" y="T1"/>
                  </a:cxn>
                  <a:cxn ang="T9">
                    <a:pos x="T2" y="T3"/>
                  </a:cxn>
                  <a:cxn ang="T10">
                    <a:pos x="T4" y="T5"/>
                  </a:cxn>
                  <a:cxn ang="T11">
                    <a:pos x="T6" y="T7"/>
                  </a:cxn>
                </a:cxnLst>
                <a:rect l="T12" t="T13" r="T14" b="T15"/>
                <a:pathLst>
                  <a:path w="945" h="228">
                    <a:moveTo>
                      <a:pt x="0" y="228"/>
                    </a:moveTo>
                    <a:lnTo>
                      <a:pt x="0" y="109"/>
                    </a:lnTo>
                    <a:lnTo>
                      <a:pt x="945" y="109"/>
                    </a:lnTo>
                    <a:lnTo>
                      <a:pt x="945" y="0"/>
                    </a:lnTo>
                  </a:path>
                </a:pathLst>
              </a:custGeom>
              <a:noFill/>
              <a:ln w="3175">
                <a:solidFill>
                  <a:srgbClr val="000000"/>
                </a:solidFill>
                <a:prstDash val="solid"/>
                <a:round/>
                <a:headEnd/>
                <a:tailEnd/>
              </a:ln>
            </p:spPr>
            <p:txBody>
              <a:bodyPr/>
              <a:lstStyle/>
              <a:p>
                <a:endParaRPr lang="en-US" dirty="0">
                  <a:latin typeface="+mn-lt"/>
                </a:endParaRPr>
              </a:p>
            </p:txBody>
          </p:sp>
          <p:sp>
            <p:nvSpPr>
              <p:cNvPr id="64589" name="Freeform 75"/>
              <p:cNvSpPr>
                <a:spLocks/>
              </p:cNvSpPr>
              <p:nvPr/>
            </p:nvSpPr>
            <p:spPr bwMode="auto">
              <a:xfrm>
                <a:off x="1761" y="2874"/>
                <a:ext cx="56" cy="76"/>
              </a:xfrm>
              <a:custGeom>
                <a:avLst/>
                <a:gdLst>
                  <a:gd name="T0" fmla="*/ 0 w 113"/>
                  <a:gd name="T1" fmla="*/ 0 h 153"/>
                  <a:gd name="T2" fmla="*/ 0 w 113"/>
                  <a:gd name="T3" fmla="*/ 0 h 153"/>
                  <a:gd name="T4" fmla="*/ 0 w 113"/>
                  <a:gd name="T5" fmla="*/ 0 h 153"/>
                  <a:gd name="T6" fmla="*/ 0 w 113"/>
                  <a:gd name="T7" fmla="*/ 0 h 153"/>
                  <a:gd name="T8" fmla="*/ 0 60000 65536"/>
                  <a:gd name="T9" fmla="*/ 0 60000 65536"/>
                  <a:gd name="T10" fmla="*/ 0 60000 65536"/>
                  <a:gd name="T11" fmla="*/ 0 60000 65536"/>
                  <a:gd name="T12" fmla="*/ 0 w 113"/>
                  <a:gd name="T13" fmla="*/ 0 h 153"/>
                  <a:gd name="T14" fmla="*/ 113 w 113"/>
                  <a:gd name="T15" fmla="*/ 153 h 153"/>
                </a:gdLst>
                <a:ahLst/>
                <a:cxnLst>
                  <a:cxn ang="T8">
                    <a:pos x="T0" y="T1"/>
                  </a:cxn>
                  <a:cxn ang="T9">
                    <a:pos x="T2" y="T3"/>
                  </a:cxn>
                  <a:cxn ang="T10">
                    <a:pos x="T4" y="T5"/>
                  </a:cxn>
                  <a:cxn ang="T11">
                    <a:pos x="T6" y="T7"/>
                  </a:cxn>
                </a:cxnLst>
                <a:rect l="T12" t="T13" r="T14" b="T15"/>
                <a:pathLst>
                  <a:path w="113" h="153">
                    <a:moveTo>
                      <a:pt x="113" y="0"/>
                    </a:moveTo>
                    <a:lnTo>
                      <a:pt x="57" y="153"/>
                    </a:lnTo>
                    <a:lnTo>
                      <a:pt x="0" y="0"/>
                    </a:lnTo>
                    <a:lnTo>
                      <a:pt x="113" y="0"/>
                    </a:lnTo>
                    <a:close/>
                  </a:path>
                </a:pathLst>
              </a:custGeom>
              <a:solidFill>
                <a:srgbClr val="000000"/>
              </a:solidFill>
              <a:ln w="9525">
                <a:noFill/>
                <a:round/>
                <a:headEnd/>
                <a:tailEnd/>
              </a:ln>
            </p:spPr>
            <p:txBody>
              <a:bodyPr/>
              <a:lstStyle/>
              <a:p>
                <a:endParaRPr lang="en-US" dirty="0">
                  <a:latin typeface="+mn-lt"/>
                </a:endParaRPr>
              </a:p>
            </p:txBody>
          </p:sp>
          <p:sp>
            <p:nvSpPr>
              <p:cNvPr id="64590" name="Freeform 76"/>
              <p:cNvSpPr>
                <a:spLocks/>
              </p:cNvSpPr>
              <p:nvPr/>
            </p:nvSpPr>
            <p:spPr bwMode="auto">
              <a:xfrm>
                <a:off x="2234" y="2766"/>
                <a:ext cx="56" cy="77"/>
              </a:xfrm>
              <a:custGeom>
                <a:avLst/>
                <a:gdLst>
                  <a:gd name="T0" fmla="*/ 0 w 112"/>
                  <a:gd name="T1" fmla="*/ 1 h 153"/>
                  <a:gd name="T2" fmla="*/ 1 w 112"/>
                  <a:gd name="T3" fmla="*/ 0 h 153"/>
                  <a:gd name="T4" fmla="*/ 1 w 112"/>
                  <a:gd name="T5" fmla="*/ 1 h 153"/>
                  <a:gd name="T6" fmla="*/ 0 w 112"/>
                  <a:gd name="T7" fmla="*/ 1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0" y="153"/>
                    </a:moveTo>
                    <a:lnTo>
                      <a:pt x="56" y="0"/>
                    </a:lnTo>
                    <a:lnTo>
                      <a:pt x="112" y="153"/>
                    </a:lnTo>
                    <a:lnTo>
                      <a:pt x="0" y="153"/>
                    </a:lnTo>
                    <a:close/>
                  </a:path>
                </a:pathLst>
              </a:custGeom>
              <a:solidFill>
                <a:srgbClr val="000000"/>
              </a:solidFill>
              <a:ln w="9525">
                <a:noFill/>
                <a:round/>
                <a:headEnd/>
                <a:tailEnd/>
              </a:ln>
            </p:spPr>
            <p:txBody>
              <a:bodyPr/>
              <a:lstStyle/>
              <a:p>
                <a:endParaRPr lang="en-US" dirty="0">
                  <a:latin typeface="+mn-lt"/>
                </a:endParaRPr>
              </a:p>
            </p:txBody>
          </p:sp>
          <p:sp>
            <p:nvSpPr>
              <p:cNvPr id="64591" name="Line 77"/>
              <p:cNvSpPr>
                <a:spLocks noChangeShapeType="1"/>
              </p:cNvSpPr>
              <p:nvPr/>
            </p:nvSpPr>
            <p:spPr bwMode="auto">
              <a:xfrm flipH="1">
                <a:off x="1668" y="1950"/>
                <a:ext cx="91" cy="126"/>
              </a:xfrm>
              <a:prstGeom prst="line">
                <a:avLst/>
              </a:prstGeom>
              <a:noFill/>
              <a:ln w="3175">
                <a:solidFill>
                  <a:srgbClr val="000000"/>
                </a:solidFill>
                <a:round/>
                <a:headEnd/>
                <a:tailEnd/>
              </a:ln>
            </p:spPr>
            <p:txBody>
              <a:bodyPr/>
              <a:lstStyle/>
              <a:p>
                <a:endParaRPr lang="en-US" dirty="0">
                  <a:latin typeface="+mn-lt"/>
                </a:endParaRPr>
              </a:p>
            </p:txBody>
          </p:sp>
          <p:sp>
            <p:nvSpPr>
              <p:cNvPr id="64592" name="Rectangle 78"/>
              <p:cNvSpPr>
                <a:spLocks noChangeArrowheads="1"/>
              </p:cNvSpPr>
              <p:nvPr/>
            </p:nvSpPr>
            <p:spPr bwMode="auto">
              <a:xfrm>
                <a:off x="1754" y="206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593" name="Line 79"/>
              <p:cNvSpPr>
                <a:spLocks noChangeShapeType="1"/>
              </p:cNvSpPr>
              <p:nvPr/>
            </p:nvSpPr>
            <p:spPr bwMode="auto">
              <a:xfrm flipH="1">
                <a:off x="4327" y="2211"/>
                <a:ext cx="45" cy="63"/>
              </a:xfrm>
              <a:prstGeom prst="line">
                <a:avLst/>
              </a:prstGeom>
              <a:noFill/>
              <a:ln w="3175">
                <a:solidFill>
                  <a:srgbClr val="000000"/>
                </a:solidFill>
                <a:round/>
                <a:headEnd/>
                <a:tailEnd/>
              </a:ln>
            </p:spPr>
            <p:txBody>
              <a:bodyPr/>
              <a:lstStyle/>
              <a:p>
                <a:endParaRPr lang="en-US" dirty="0">
                  <a:latin typeface="+mn-lt"/>
                </a:endParaRPr>
              </a:p>
            </p:txBody>
          </p:sp>
          <p:sp>
            <p:nvSpPr>
              <p:cNvPr id="64594" name="Rectangle 80"/>
              <p:cNvSpPr>
                <a:spLocks noChangeArrowheads="1"/>
              </p:cNvSpPr>
              <p:nvPr/>
            </p:nvSpPr>
            <p:spPr bwMode="auto">
              <a:xfrm>
                <a:off x="4276" y="228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595" name="Line 81"/>
              <p:cNvSpPr>
                <a:spLocks noChangeShapeType="1"/>
              </p:cNvSpPr>
              <p:nvPr/>
            </p:nvSpPr>
            <p:spPr bwMode="auto">
              <a:xfrm flipH="1">
                <a:off x="1653" y="2491"/>
                <a:ext cx="91" cy="125"/>
              </a:xfrm>
              <a:prstGeom prst="line">
                <a:avLst/>
              </a:prstGeom>
              <a:noFill/>
              <a:ln w="3175">
                <a:solidFill>
                  <a:srgbClr val="000000"/>
                </a:solidFill>
                <a:round/>
                <a:headEnd/>
                <a:tailEnd/>
              </a:ln>
            </p:spPr>
            <p:txBody>
              <a:bodyPr/>
              <a:lstStyle/>
              <a:p>
                <a:endParaRPr lang="en-US" dirty="0">
                  <a:latin typeface="+mn-lt"/>
                </a:endParaRPr>
              </a:p>
            </p:txBody>
          </p:sp>
          <p:sp>
            <p:nvSpPr>
              <p:cNvPr id="64596" name="Rectangle 82"/>
              <p:cNvSpPr>
                <a:spLocks noChangeArrowheads="1"/>
              </p:cNvSpPr>
              <p:nvPr/>
            </p:nvSpPr>
            <p:spPr bwMode="auto">
              <a:xfrm>
                <a:off x="1698" y="2562"/>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597" name="Rectangle 83"/>
              <p:cNvSpPr>
                <a:spLocks noChangeArrowheads="1"/>
              </p:cNvSpPr>
              <p:nvPr/>
            </p:nvSpPr>
            <p:spPr bwMode="auto">
              <a:xfrm>
                <a:off x="1971" y="1793"/>
                <a:ext cx="364" cy="439"/>
              </a:xfrm>
              <a:prstGeom prst="rect">
                <a:avLst/>
              </a:prstGeom>
              <a:solidFill>
                <a:srgbClr val="FFFFFF"/>
              </a:solidFill>
              <a:ln w="9525">
                <a:noFill/>
                <a:miter lim="800000"/>
                <a:headEnd/>
                <a:tailEnd/>
              </a:ln>
            </p:spPr>
            <p:txBody>
              <a:bodyPr/>
              <a:lstStyle/>
              <a:p>
                <a:endParaRPr lang="en-US" dirty="0">
                  <a:latin typeface="+mn-lt"/>
                </a:endParaRPr>
              </a:p>
            </p:txBody>
          </p:sp>
          <p:sp>
            <p:nvSpPr>
              <p:cNvPr id="109657" name="Rectangle 84"/>
              <p:cNvSpPr>
                <a:spLocks noChangeArrowheads="1"/>
              </p:cNvSpPr>
              <p:nvPr/>
            </p:nvSpPr>
            <p:spPr bwMode="auto">
              <a:xfrm>
                <a:off x="1971" y="1793"/>
                <a:ext cx="364" cy="43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99" name="Rectangle 85"/>
              <p:cNvSpPr>
                <a:spLocks noChangeArrowheads="1"/>
              </p:cNvSpPr>
              <p:nvPr/>
            </p:nvSpPr>
            <p:spPr bwMode="auto">
              <a:xfrm>
                <a:off x="1986" y="1821"/>
                <a:ext cx="334" cy="388"/>
              </a:xfrm>
              <a:prstGeom prst="rect">
                <a:avLst/>
              </a:prstGeom>
              <a:noFill/>
              <a:ln w="9525">
                <a:noFill/>
                <a:miter lim="800000"/>
                <a:headEnd/>
                <a:tailEnd/>
              </a:ln>
            </p:spPr>
            <p:txBody>
              <a:bodyPr wrap="none" lIns="0" tIns="0" rIns="0" bIns="0">
                <a:spAutoFit/>
              </a:bodyPr>
              <a:lstStyle/>
              <a:p>
                <a:pPr algn="ctr"/>
                <a:r>
                  <a:rPr lang="en-US" sz="800" dirty="0" smtClean="0">
                    <a:solidFill>
                      <a:srgbClr val="000000"/>
                    </a:solidFill>
                    <a:latin typeface="+mn-lt"/>
                  </a:rPr>
                  <a:t>Memory</a:t>
                </a:r>
              </a:p>
              <a:p>
                <a:pPr algn="ctr"/>
                <a:r>
                  <a:rPr lang="en-US" sz="800" dirty="0" smtClean="0">
                    <a:solidFill>
                      <a:srgbClr val="000000"/>
                    </a:solidFill>
                    <a:latin typeface="+mn-lt"/>
                  </a:rPr>
                  <a:t>Protection &amp;</a:t>
                </a:r>
              </a:p>
              <a:p>
                <a:pPr algn="ctr"/>
                <a:r>
                  <a:rPr lang="en-US" sz="800" dirty="0" smtClean="0">
                    <a:solidFill>
                      <a:srgbClr val="000000"/>
                    </a:solidFill>
                    <a:latin typeface="+mn-lt"/>
                  </a:rPr>
                  <a:t>Extension</a:t>
                </a:r>
              </a:p>
              <a:p>
                <a:pPr algn="ctr"/>
                <a:r>
                  <a:rPr lang="en-US" sz="800" dirty="0" smtClean="0">
                    <a:solidFill>
                      <a:srgbClr val="000000"/>
                    </a:solidFill>
                    <a:latin typeface="+mn-lt"/>
                  </a:rPr>
                  <a:t>Unit </a:t>
                </a:r>
              </a:p>
              <a:p>
                <a:pPr algn="ctr"/>
                <a:r>
                  <a:rPr lang="en-US" sz="800" dirty="0" smtClean="0">
                    <a:solidFill>
                      <a:srgbClr val="000000"/>
                    </a:solidFill>
                    <a:latin typeface="+mn-lt"/>
                  </a:rPr>
                  <a:t>(MPAX)</a:t>
                </a:r>
                <a:endParaRPr lang="en-US" sz="800" dirty="0">
                  <a:latin typeface="+mn-lt"/>
                </a:endParaRPr>
              </a:p>
            </p:txBody>
          </p:sp>
          <p:sp>
            <p:nvSpPr>
              <p:cNvPr id="64607" name="Line 93"/>
              <p:cNvSpPr>
                <a:spLocks noChangeShapeType="1"/>
              </p:cNvSpPr>
              <p:nvPr/>
            </p:nvSpPr>
            <p:spPr bwMode="auto">
              <a:xfrm>
                <a:off x="4054" y="1032"/>
                <a:ext cx="0" cy="156"/>
              </a:xfrm>
              <a:prstGeom prst="line">
                <a:avLst/>
              </a:prstGeom>
              <a:noFill/>
              <a:ln w="19050">
                <a:solidFill>
                  <a:srgbClr val="000000"/>
                </a:solidFill>
                <a:round/>
                <a:headEnd/>
                <a:tailEnd/>
              </a:ln>
            </p:spPr>
            <p:txBody>
              <a:bodyPr/>
              <a:lstStyle/>
              <a:p>
                <a:endParaRPr lang="en-US" dirty="0">
                  <a:latin typeface="+mn-lt"/>
                </a:endParaRPr>
              </a:p>
            </p:txBody>
          </p:sp>
          <p:sp>
            <p:nvSpPr>
              <p:cNvPr id="64608" name="Freeform 94"/>
              <p:cNvSpPr>
                <a:spLocks/>
              </p:cNvSpPr>
              <p:nvPr/>
            </p:nvSpPr>
            <p:spPr bwMode="auto">
              <a:xfrm>
                <a:off x="4017" y="1179"/>
                <a:ext cx="75" cy="103"/>
              </a:xfrm>
              <a:custGeom>
                <a:avLst/>
                <a:gdLst>
                  <a:gd name="T0" fmla="*/ 1 w 150"/>
                  <a:gd name="T1" fmla="*/ 0 h 208"/>
                  <a:gd name="T2" fmla="*/ 1 w 150"/>
                  <a:gd name="T3" fmla="*/ 0 h 208"/>
                  <a:gd name="T4" fmla="*/ 0 w 150"/>
                  <a:gd name="T5" fmla="*/ 0 h 208"/>
                  <a:gd name="T6" fmla="*/ 1 w 150"/>
                  <a:gd name="T7" fmla="*/ 0 h 208"/>
                  <a:gd name="T8" fmla="*/ 0 60000 65536"/>
                  <a:gd name="T9" fmla="*/ 0 60000 65536"/>
                  <a:gd name="T10" fmla="*/ 0 60000 65536"/>
                  <a:gd name="T11" fmla="*/ 0 60000 65536"/>
                  <a:gd name="T12" fmla="*/ 0 w 150"/>
                  <a:gd name="T13" fmla="*/ 0 h 208"/>
                  <a:gd name="T14" fmla="*/ 150 w 150"/>
                  <a:gd name="T15" fmla="*/ 208 h 208"/>
                </a:gdLst>
                <a:ahLst/>
                <a:cxnLst>
                  <a:cxn ang="T8">
                    <a:pos x="T0" y="T1"/>
                  </a:cxn>
                  <a:cxn ang="T9">
                    <a:pos x="T2" y="T3"/>
                  </a:cxn>
                  <a:cxn ang="T10">
                    <a:pos x="T4" y="T5"/>
                  </a:cxn>
                  <a:cxn ang="T11">
                    <a:pos x="T6" y="T7"/>
                  </a:cxn>
                </a:cxnLst>
                <a:rect l="T12" t="T13" r="T14" b="T15"/>
                <a:pathLst>
                  <a:path w="150" h="208">
                    <a:moveTo>
                      <a:pt x="150" y="0"/>
                    </a:moveTo>
                    <a:lnTo>
                      <a:pt x="75" y="208"/>
                    </a:lnTo>
                    <a:lnTo>
                      <a:pt x="0" y="0"/>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09" name="Line 95"/>
              <p:cNvSpPr>
                <a:spLocks noChangeShapeType="1"/>
              </p:cNvSpPr>
              <p:nvPr/>
            </p:nvSpPr>
            <p:spPr bwMode="auto">
              <a:xfrm flipH="1">
                <a:off x="1921" y="1032"/>
                <a:ext cx="5" cy="156"/>
              </a:xfrm>
              <a:prstGeom prst="line">
                <a:avLst/>
              </a:prstGeom>
              <a:noFill/>
              <a:ln w="19050">
                <a:solidFill>
                  <a:srgbClr val="000000"/>
                </a:solidFill>
                <a:round/>
                <a:headEnd/>
                <a:tailEnd/>
              </a:ln>
            </p:spPr>
            <p:txBody>
              <a:bodyPr/>
              <a:lstStyle/>
              <a:p>
                <a:endParaRPr lang="en-US" dirty="0">
                  <a:latin typeface="+mn-lt"/>
                </a:endParaRPr>
              </a:p>
            </p:txBody>
          </p:sp>
          <p:sp>
            <p:nvSpPr>
              <p:cNvPr id="64610" name="Freeform 96"/>
              <p:cNvSpPr>
                <a:spLocks/>
              </p:cNvSpPr>
              <p:nvPr/>
            </p:nvSpPr>
            <p:spPr bwMode="auto">
              <a:xfrm>
                <a:off x="1884" y="1178"/>
                <a:ext cx="75" cy="104"/>
              </a:xfrm>
              <a:custGeom>
                <a:avLst/>
                <a:gdLst>
                  <a:gd name="T0" fmla="*/ 1 w 150"/>
                  <a:gd name="T1" fmla="*/ 0 h 209"/>
                  <a:gd name="T2" fmla="*/ 1 w 150"/>
                  <a:gd name="T3" fmla="*/ 0 h 209"/>
                  <a:gd name="T4" fmla="*/ 0 w 150"/>
                  <a:gd name="T5" fmla="*/ 0 h 209"/>
                  <a:gd name="T6" fmla="*/ 1 w 150"/>
                  <a:gd name="T7" fmla="*/ 0 h 209"/>
                  <a:gd name="T8" fmla="*/ 0 60000 65536"/>
                  <a:gd name="T9" fmla="*/ 0 60000 65536"/>
                  <a:gd name="T10" fmla="*/ 0 60000 65536"/>
                  <a:gd name="T11" fmla="*/ 0 60000 65536"/>
                  <a:gd name="T12" fmla="*/ 0 w 150"/>
                  <a:gd name="T13" fmla="*/ 0 h 209"/>
                  <a:gd name="T14" fmla="*/ 150 w 150"/>
                  <a:gd name="T15" fmla="*/ 209 h 209"/>
                </a:gdLst>
                <a:ahLst/>
                <a:cxnLst>
                  <a:cxn ang="T8">
                    <a:pos x="T0" y="T1"/>
                  </a:cxn>
                  <a:cxn ang="T9">
                    <a:pos x="T2" y="T3"/>
                  </a:cxn>
                  <a:cxn ang="T10">
                    <a:pos x="T4" y="T5"/>
                  </a:cxn>
                  <a:cxn ang="T11">
                    <a:pos x="T6" y="T7"/>
                  </a:cxn>
                </a:cxnLst>
                <a:rect l="T12" t="T13" r="T14" b="T15"/>
                <a:pathLst>
                  <a:path w="150" h="209">
                    <a:moveTo>
                      <a:pt x="150" y="4"/>
                    </a:moveTo>
                    <a:lnTo>
                      <a:pt x="68" y="209"/>
                    </a:lnTo>
                    <a:lnTo>
                      <a:pt x="0" y="0"/>
                    </a:lnTo>
                    <a:lnTo>
                      <a:pt x="150" y="4"/>
                    </a:lnTo>
                    <a:close/>
                  </a:path>
                </a:pathLst>
              </a:custGeom>
              <a:solidFill>
                <a:srgbClr val="000000"/>
              </a:solidFill>
              <a:ln w="9525">
                <a:noFill/>
                <a:round/>
                <a:headEnd/>
                <a:tailEnd/>
              </a:ln>
            </p:spPr>
            <p:txBody>
              <a:bodyPr/>
              <a:lstStyle/>
              <a:p>
                <a:endParaRPr lang="en-US" dirty="0">
                  <a:latin typeface="+mn-lt"/>
                </a:endParaRPr>
              </a:p>
            </p:txBody>
          </p:sp>
          <p:sp>
            <p:nvSpPr>
              <p:cNvPr id="64611" name="Line 97"/>
              <p:cNvSpPr>
                <a:spLocks noChangeShapeType="1"/>
              </p:cNvSpPr>
              <p:nvPr/>
            </p:nvSpPr>
            <p:spPr bwMode="auto">
              <a:xfrm flipH="1">
                <a:off x="1896" y="1056"/>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12" name="Rectangle 98"/>
              <p:cNvSpPr>
                <a:spLocks noChangeArrowheads="1"/>
              </p:cNvSpPr>
              <p:nvPr/>
            </p:nvSpPr>
            <p:spPr bwMode="auto">
              <a:xfrm>
                <a:off x="1765" y="1090"/>
                <a:ext cx="124"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256</a:t>
                </a:r>
                <a:endParaRPr lang="en-US" sz="1000" dirty="0">
                  <a:latin typeface="+mn-lt"/>
                </a:endParaRPr>
              </a:p>
            </p:txBody>
          </p:sp>
          <p:sp>
            <p:nvSpPr>
              <p:cNvPr id="64613" name="Line 99"/>
              <p:cNvSpPr>
                <a:spLocks noChangeShapeType="1"/>
              </p:cNvSpPr>
              <p:nvPr/>
            </p:nvSpPr>
            <p:spPr bwMode="auto">
              <a:xfrm flipH="1">
                <a:off x="4032" y="1061"/>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14" name="Rectangle 100"/>
              <p:cNvSpPr>
                <a:spLocks noChangeArrowheads="1"/>
              </p:cNvSpPr>
              <p:nvPr/>
            </p:nvSpPr>
            <p:spPr bwMode="auto">
              <a:xfrm>
                <a:off x="3882" y="1085"/>
                <a:ext cx="142"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 256</a:t>
                </a:r>
                <a:endParaRPr lang="en-US" sz="1000" dirty="0">
                  <a:latin typeface="+mn-lt"/>
                </a:endParaRPr>
              </a:p>
            </p:txBody>
          </p:sp>
          <p:sp>
            <p:nvSpPr>
              <p:cNvPr id="64615" name="Line 101"/>
              <p:cNvSpPr>
                <a:spLocks noChangeShapeType="1"/>
              </p:cNvSpPr>
              <p:nvPr/>
            </p:nvSpPr>
            <p:spPr bwMode="auto">
              <a:xfrm>
                <a:off x="4062" y="3201"/>
                <a:ext cx="0" cy="323"/>
              </a:xfrm>
              <a:prstGeom prst="line">
                <a:avLst/>
              </a:prstGeom>
              <a:noFill/>
              <a:ln w="19050">
                <a:solidFill>
                  <a:srgbClr val="000000"/>
                </a:solidFill>
                <a:round/>
                <a:headEnd/>
                <a:tailEnd/>
              </a:ln>
            </p:spPr>
            <p:txBody>
              <a:bodyPr/>
              <a:lstStyle/>
              <a:p>
                <a:endParaRPr lang="en-US" dirty="0">
                  <a:latin typeface="+mn-lt"/>
                </a:endParaRPr>
              </a:p>
            </p:txBody>
          </p:sp>
          <p:sp>
            <p:nvSpPr>
              <p:cNvPr id="64616" name="Freeform 102"/>
              <p:cNvSpPr>
                <a:spLocks/>
              </p:cNvSpPr>
              <p:nvPr/>
            </p:nvSpPr>
            <p:spPr bwMode="auto">
              <a:xfrm>
                <a:off x="4024" y="3515"/>
                <a:ext cx="75" cy="103"/>
              </a:xfrm>
              <a:custGeom>
                <a:avLst/>
                <a:gdLst>
                  <a:gd name="T0" fmla="*/ 1 w 150"/>
                  <a:gd name="T1" fmla="*/ 0 h 207"/>
                  <a:gd name="T2" fmla="*/ 1 w 150"/>
                  <a:gd name="T3" fmla="*/ 0 h 207"/>
                  <a:gd name="T4" fmla="*/ 0 w 150"/>
                  <a:gd name="T5" fmla="*/ 0 h 207"/>
                  <a:gd name="T6" fmla="*/ 1 w 150"/>
                  <a:gd name="T7" fmla="*/ 0 h 207"/>
                  <a:gd name="T8" fmla="*/ 0 60000 65536"/>
                  <a:gd name="T9" fmla="*/ 0 60000 65536"/>
                  <a:gd name="T10" fmla="*/ 0 60000 65536"/>
                  <a:gd name="T11" fmla="*/ 0 60000 65536"/>
                  <a:gd name="T12" fmla="*/ 0 w 150"/>
                  <a:gd name="T13" fmla="*/ 0 h 207"/>
                  <a:gd name="T14" fmla="*/ 150 w 150"/>
                  <a:gd name="T15" fmla="*/ 207 h 207"/>
                </a:gdLst>
                <a:ahLst/>
                <a:cxnLst>
                  <a:cxn ang="T8">
                    <a:pos x="T0" y="T1"/>
                  </a:cxn>
                  <a:cxn ang="T9">
                    <a:pos x="T2" y="T3"/>
                  </a:cxn>
                  <a:cxn ang="T10">
                    <a:pos x="T4" y="T5"/>
                  </a:cxn>
                  <a:cxn ang="T11">
                    <a:pos x="T6" y="T7"/>
                  </a:cxn>
                </a:cxnLst>
                <a:rect l="T12" t="T13" r="T14" b="T15"/>
                <a:pathLst>
                  <a:path w="150" h="207">
                    <a:moveTo>
                      <a:pt x="150" y="0"/>
                    </a:moveTo>
                    <a:lnTo>
                      <a:pt x="76" y="207"/>
                    </a:lnTo>
                    <a:lnTo>
                      <a:pt x="0" y="0"/>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17" name="Line 103"/>
              <p:cNvSpPr>
                <a:spLocks noChangeShapeType="1"/>
              </p:cNvSpPr>
              <p:nvPr/>
            </p:nvSpPr>
            <p:spPr bwMode="auto">
              <a:xfrm>
                <a:off x="3039" y="2663"/>
                <a:ext cx="0" cy="873"/>
              </a:xfrm>
              <a:prstGeom prst="line">
                <a:avLst/>
              </a:prstGeom>
              <a:noFill/>
              <a:ln w="12700">
                <a:solidFill>
                  <a:srgbClr val="000000"/>
                </a:solidFill>
                <a:round/>
                <a:headEnd/>
                <a:tailEnd/>
              </a:ln>
            </p:spPr>
            <p:txBody>
              <a:bodyPr/>
              <a:lstStyle/>
              <a:p>
                <a:endParaRPr lang="en-US" dirty="0">
                  <a:latin typeface="+mn-lt"/>
                </a:endParaRPr>
              </a:p>
            </p:txBody>
          </p:sp>
          <p:sp>
            <p:nvSpPr>
              <p:cNvPr id="64618" name="Freeform 104"/>
              <p:cNvSpPr>
                <a:spLocks/>
              </p:cNvSpPr>
              <p:nvPr/>
            </p:nvSpPr>
            <p:spPr bwMode="auto">
              <a:xfrm>
                <a:off x="3007" y="3528"/>
                <a:ext cx="65" cy="90"/>
              </a:xfrm>
              <a:custGeom>
                <a:avLst/>
                <a:gdLst>
                  <a:gd name="T0" fmla="*/ 0 w 131"/>
                  <a:gd name="T1" fmla="*/ 0 h 181"/>
                  <a:gd name="T2" fmla="*/ 0 w 131"/>
                  <a:gd name="T3" fmla="*/ 0 h 181"/>
                  <a:gd name="T4" fmla="*/ 0 w 131"/>
                  <a:gd name="T5" fmla="*/ 0 h 181"/>
                  <a:gd name="T6" fmla="*/ 0 w 131"/>
                  <a:gd name="T7" fmla="*/ 0 h 181"/>
                  <a:gd name="T8" fmla="*/ 0 60000 65536"/>
                  <a:gd name="T9" fmla="*/ 0 60000 65536"/>
                  <a:gd name="T10" fmla="*/ 0 60000 65536"/>
                  <a:gd name="T11" fmla="*/ 0 60000 65536"/>
                  <a:gd name="T12" fmla="*/ 0 w 131"/>
                  <a:gd name="T13" fmla="*/ 0 h 181"/>
                  <a:gd name="T14" fmla="*/ 131 w 131"/>
                  <a:gd name="T15" fmla="*/ 181 h 181"/>
                </a:gdLst>
                <a:ahLst/>
                <a:cxnLst>
                  <a:cxn ang="T8">
                    <a:pos x="T0" y="T1"/>
                  </a:cxn>
                  <a:cxn ang="T9">
                    <a:pos x="T2" y="T3"/>
                  </a:cxn>
                  <a:cxn ang="T10">
                    <a:pos x="T4" y="T5"/>
                  </a:cxn>
                  <a:cxn ang="T11">
                    <a:pos x="T6" y="T7"/>
                  </a:cxn>
                </a:cxnLst>
                <a:rect l="T12" t="T13" r="T14" b="T15"/>
                <a:pathLst>
                  <a:path w="131" h="181">
                    <a:moveTo>
                      <a:pt x="131" y="0"/>
                    </a:moveTo>
                    <a:lnTo>
                      <a:pt x="65" y="181"/>
                    </a:lnTo>
                    <a:lnTo>
                      <a:pt x="0" y="0"/>
                    </a:lnTo>
                    <a:lnTo>
                      <a:pt x="131" y="0"/>
                    </a:lnTo>
                    <a:close/>
                  </a:path>
                </a:pathLst>
              </a:custGeom>
              <a:solidFill>
                <a:srgbClr val="000000"/>
              </a:solidFill>
              <a:ln w="9525">
                <a:noFill/>
                <a:round/>
                <a:headEnd/>
                <a:tailEnd/>
              </a:ln>
            </p:spPr>
            <p:txBody>
              <a:bodyPr/>
              <a:lstStyle/>
              <a:p>
                <a:endParaRPr lang="en-US" dirty="0">
                  <a:latin typeface="+mn-lt"/>
                </a:endParaRPr>
              </a:p>
            </p:txBody>
          </p:sp>
          <p:sp>
            <p:nvSpPr>
              <p:cNvPr id="64620" name="Rectangle 106"/>
              <p:cNvSpPr>
                <a:spLocks noChangeArrowheads="1"/>
              </p:cNvSpPr>
              <p:nvPr/>
            </p:nvSpPr>
            <p:spPr bwMode="auto">
              <a:xfrm>
                <a:off x="2910" y="3258"/>
                <a:ext cx="256" cy="116"/>
              </a:xfrm>
              <a:prstGeom prst="rect">
                <a:avLst/>
              </a:prstGeom>
              <a:solidFill>
                <a:schemeClr val="bg1"/>
              </a:solidFill>
              <a:ln w="9525">
                <a:noFill/>
                <a:miter lim="800000"/>
                <a:headEnd/>
                <a:tailEnd/>
              </a:ln>
            </p:spPr>
            <p:txBody>
              <a:bodyPr wrap="none" lIns="0" tIns="0" rIns="0" bIns="0">
                <a:spAutoFit/>
              </a:bodyPr>
              <a:lstStyle/>
              <a:p>
                <a:r>
                  <a:rPr lang="en-US" sz="1200" dirty="0">
                    <a:solidFill>
                      <a:srgbClr val="000000"/>
                    </a:solidFill>
                    <a:latin typeface="+mn-lt"/>
                  </a:rPr>
                  <a:t>E</a:t>
                </a:r>
                <a:r>
                  <a:rPr lang="en-US" sz="1200" dirty="0" smtClean="0">
                    <a:solidFill>
                      <a:srgbClr val="000000"/>
                    </a:solidFill>
                    <a:latin typeface="+mn-lt"/>
                  </a:rPr>
                  <a:t>vents</a:t>
                </a:r>
                <a:endParaRPr lang="en-US" sz="1200" dirty="0">
                  <a:latin typeface="+mn-lt"/>
                </a:endParaRPr>
              </a:p>
            </p:txBody>
          </p:sp>
          <p:sp>
            <p:nvSpPr>
              <p:cNvPr id="64621" name="Line 107"/>
              <p:cNvSpPr>
                <a:spLocks noChangeShapeType="1"/>
              </p:cNvSpPr>
              <p:nvPr/>
            </p:nvSpPr>
            <p:spPr bwMode="auto">
              <a:xfrm flipH="1">
                <a:off x="608" y="2531"/>
                <a:ext cx="350" cy="0"/>
              </a:xfrm>
              <a:prstGeom prst="line">
                <a:avLst/>
              </a:prstGeom>
              <a:noFill/>
              <a:ln w="19050">
                <a:solidFill>
                  <a:srgbClr val="000000"/>
                </a:solidFill>
                <a:round/>
                <a:headEnd/>
                <a:tailEnd/>
              </a:ln>
            </p:spPr>
            <p:txBody>
              <a:bodyPr/>
              <a:lstStyle/>
              <a:p>
                <a:endParaRPr lang="en-US" dirty="0">
                  <a:latin typeface="+mn-lt"/>
                </a:endParaRPr>
              </a:p>
            </p:txBody>
          </p:sp>
          <p:sp>
            <p:nvSpPr>
              <p:cNvPr id="64622" name="Freeform 108"/>
              <p:cNvSpPr>
                <a:spLocks/>
              </p:cNvSpPr>
              <p:nvPr/>
            </p:nvSpPr>
            <p:spPr bwMode="auto">
              <a:xfrm>
                <a:off x="949" y="2497"/>
                <a:ext cx="113" cy="69"/>
              </a:xfrm>
              <a:custGeom>
                <a:avLst/>
                <a:gdLst>
                  <a:gd name="T0" fmla="*/ 0 w 226"/>
                  <a:gd name="T1" fmla="*/ 0 h 138"/>
                  <a:gd name="T2" fmla="*/ 1 w 226"/>
                  <a:gd name="T3" fmla="*/ 1 h 138"/>
                  <a:gd name="T4" fmla="*/ 0 w 226"/>
                  <a:gd name="T5" fmla="*/ 1 h 138"/>
                  <a:gd name="T6" fmla="*/ 0 w 226"/>
                  <a:gd name="T7" fmla="*/ 0 h 138"/>
                  <a:gd name="T8" fmla="*/ 0 60000 65536"/>
                  <a:gd name="T9" fmla="*/ 0 60000 65536"/>
                  <a:gd name="T10" fmla="*/ 0 60000 65536"/>
                  <a:gd name="T11" fmla="*/ 0 60000 65536"/>
                  <a:gd name="T12" fmla="*/ 0 w 226"/>
                  <a:gd name="T13" fmla="*/ 0 h 138"/>
                  <a:gd name="T14" fmla="*/ 226 w 226"/>
                  <a:gd name="T15" fmla="*/ 138 h 138"/>
                </a:gdLst>
                <a:ahLst/>
                <a:cxnLst>
                  <a:cxn ang="T8">
                    <a:pos x="T0" y="T1"/>
                  </a:cxn>
                  <a:cxn ang="T9">
                    <a:pos x="T2" y="T3"/>
                  </a:cxn>
                  <a:cxn ang="T10">
                    <a:pos x="T4" y="T5"/>
                  </a:cxn>
                  <a:cxn ang="T11">
                    <a:pos x="T6" y="T7"/>
                  </a:cxn>
                </a:cxnLst>
                <a:rect l="T12" t="T13" r="T14" b="T15"/>
                <a:pathLst>
                  <a:path w="226" h="138">
                    <a:moveTo>
                      <a:pt x="0" y="0"/>
                    </a:moveTo>
                    <a:lnTo>
                      <a:pt x="226" y="68"/>
                    </a:lnTo>
                    <a:lnTo>
                      <a:pt x="0" y="138"/>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64623" name="Line 109"/>
              <p:cNvSpPr>
                <a:spLocks noChangeShapeType="1"/>
              </p:cNvSpPr>
              <p:nvPr/>
            </p:nvSpPr>
            <p:spPr bwMode="auto">
              <a:xfrm flipH="1">
                <a:off x="608" y="2002"/>
                <a:ext cx="343" cy="0"/>
              </a:xfrm>
              <a:prstGeom prst="line">
                <a:avLst/>
              </a:prstGeom>
              <a:noFill/>
              <a:ln w="19050">
                <a:solidFill>
                  <a:srgbClr val="000000"/>
                </a:solidFill>
                <a:round/>
                <a:headEnd/>
                <a:tailEnd/>
              </a:ln>
            </p:spPr>
            <p:txBody>
              <a:bodyPr/>
              <a:lstStyle/>
              <a:p>
                <a:endParaRPr lang="en-US" dirty="0">
                  <a:latin typeface="+mn-lt"/>
                </a:endParaRPr>
              </a:p>
            </p:txBody>
          </p:sp>
          <p:sp>
            <p:nvSpPr>
              <p:cNvPr id="64624" name="Freeform 110"/>
              <p:cNvSpPr>
                <a:spLocks/>
              </p:cNvSpPr>
              <p:nvPr/>
            </p:nvSpPr>
            <p:spPr bwMode="auto">
              <a:xfrm>
                <a:off x="942" y="1967"/>
                <a:ext cx="112" cy="69"/>
              </a:xfrm>
              <a:custGeom>
                <a:avLst/>
                <a:gdLst>
                  <a:gd name="T0" fmla="*/ 0 w 226"/>
                  <a:gd name="T1" fmla="*/ 0 h 138"/>
                  <a:gd name="T2" fmla="*/ 0 w 226"/>
                  <a:gd name="T3" fmla="*/ 1 h 138"/>
                  <a:gd name="T4" fmla="*/ 0 w 226"/>
                  <a:gd name="T5" fmla="*/ 1 h 138"/>
                  <a:gd name="T6" fmla="*/ 0 w 226"/>
                  <a:gd name="T7" fmla="*/ 0 h 138"/>
                  <a:gd name="T8" fmla="*/ 0 60000 65536"/>
                  <a:gd name="T9" fmla="*/ 0 60000 65536"/>
                  <a:gd name="T10" fmla="*/ 0 60000 65536"/>
                  <a:gd name="T11" fmla="*/ 0 60000 65536"/>
                  <a:gd name="T12" fmla="*/ 0 w 226"/>
                  <a:gd name="T13" fmla="*/ 0 h 138"/>
                  <a:gd name="T14" fmla="*/ 226 w 226"/>
                  <a:gd name="T15" fmla="*/ 138 h 138"/>
                </a:gdLst>
                <a:ahLst/>
                <a:cxnLst>
                  <a:cxn ang="T8">
                    <a:pos x="T0" y="T1"/>
                  </a:cxn>
                  <a:cxn ang="T9">
                    <a:pos x="T2" y="T3"/>
                  </a:cxn>
                  <a:cxn ang="T10">
                    <a:pos x="T4" y="T5"/>
                  </a:cxn>
                  <a:cxn ang="T11">
                    <a:pos x="T6" y="T7"/>
                  </a:cxn>
                </a:cxnLst>
                <a:rect l="T12" t="T13" r="T14" b="T15"/>
                <a:pathLst>
                  <a:path w="226" h="138">
                    <a:moveTo>
                      <a:pt x="0" y="0"/>
                    </a:moveTo>
                    <a:lnTo>
                      <a:pt x="226" y="70"/>
                    </a:lnTo>
                    <a:lnTo>
                      <a:pt x="0" y="138"/>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64625" name="Freeform 111"/>
              <p:cNvSpPr>
                <a:spLocks/>
              </p:cNvSpPr>
              <p:nvPr/>
            </p:nvSpPr>
            <p:spPr bwMode="auto">
              <a:xfrm>
                <a:off x="3719" y="2836"/>
                <a:ext cx="343" cy="44"/>
              </a:xfrm>
              <a:custGeom>
                <a:avLst/>
                <a:gdLst>
                  <a:gd name="T0" fmla="*/ 0 w 687"/>
                  <a:gd name="T1" fmla="*/ 0 h 87"/>
                  <a:gd name="T2" fmla="*/ 0 w 687"/>
                  <a:gd name="T3" fmla="*/ 1 h 87"/>
                  <a:gd name="T4" fmla="*/ 2 w 687"/>
                  <a:gd name="T5" fmla="*/ 1 h 87"/>
                  <a:gd name="T6" fmla="*/ 2 w 687"/>
                  <a:gd name="T7" fmla="*/ 1 h 87"/>
                  <a:gd name="T8" fmla="*/ 0 60000 65536"/>
                  <a:gd name="T9" fmla="*/ 0 60000 65536"/>
                  <a:gd name="T10" fmla="*/ 0 60000 65536"/>
                  <a:gd name="T11" fmla="*/ 0 60000 65536"/>
                  <a:gd name="T12" fmla="*/ 0 w 687"/>
                  <a:gd name="T13" fmla="*/ 0 h 87"/>
                  <a:gd name="T14" fmla="*/ 687 w 687"/>
                  <a:gd name="T15" fmla="*/ 87 h 87"/>
                </a:gdLst>
                <a:ahLst/>
                <a:cxnLst>
                  <a:cxn ang="T8">
                    <a:pos x="T0" y="T1"/>
                  </a:cxn>
                  <a:cxn ang="T9">
                    <a:pos x="T2" y="T3"/>
                  </a:cxn>
                  <a:cxn ang="T10">
                    <a:pos x="T4" y="T5"/>
                  </a:cxn>
                  <a:cxn ang="T11">
                    <a:pos x="T6" y="T7"/>
                  </a:cxn>
                </a:cxnLst>
                <a:rect l="T12" t="T13" r="T14" b="T15"/>
                <a:pathLst>
                  <a:path w="687" h="87">
                    <a:moveTo>
                      <a:pt x="0" y="0"/>
                    </a:moveTo>
                    <a:lnTo>
                      <a:pt x="0" y="27"/>
                    </a:lnTo>
                    <a:lnTo>
                      <a:pt x="687" y="27"/>
                    </a:lnTo>
                    <a:lnTo>
                      <a:pt x="687" y="87"/>
                    </a:lnTo>
                  </a:path>
                </a:pathLst>
              </a:custGeom>
              <a:noFill/>
              <a:ln w="3175">
                <a:solidFill>
                  <a:srgbClr val="000000"/>
                </a:solidFill>
                <a:prstDash val="solid"/>
                <a:round/>
                <a:headEnd/>
                <a:tailEnd/>
              </a:ln>
            </p:spPr>
            <p:txBody>
              <a:bodyPr/>
              <a:lstStyle/>
              <a:p>
                <a:endParaRPr lang="en-US" dirty="0">
                  <a:latin typeface="+mn-lt"/>
                </a:endParaRPr>
              </a:p>
            </p:txBody>
          </p:sp>
          <p:sp>
            <p:nvSpPr>
              <p:cNvPr id="64626" name="Freeform 112"/>
              <p:cNvSpPr>
                <a:spLocks/>
              </p:cNvSpPr>
              <p:nvPr/>
            </p:nvSpPr>
            <p:spPr bwMode="auto">
              <a:xfrm>
                <a:off x="3691" y="2766"/>
                <a:ext cx="56" cy="77"/>
              </a:xfrm>
              <a:custGeom>
                <a:avLst/>
                <a:gdLst>
                  <a:gd name="T0" fmla="*/ 0 w 112"/>
                  <a:gd name="T1" fmla="*/ 1 h 153"/>
                  <a:gd name="T2" fmla="*/ 1 w 112"/>
                  <a:gd name="T3" fmla="*/ 0 h 153"/>
                  <a:gd name="T4" fmla="*/ 1 w 112"/>
                  <a:gd name="T5" fmla="*/ 1 h 153"/>
                  <a:gd name="T6" fmla="*/ 0 w 112"/>
                  <a:gd name="T7" fmla="*/ 1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0" y="153"/>
                    </a:moveTo>
                    <a:lnTo>
                      <a:pt x="56" y="0"/>
                    </a:lnTo>
                    <a:lnTo>
                      <a:pt x="112" y="153"/>
                    </a:lnTo>
                    <a:lnTo>
                      <a:pt x="0" y="153"/>
                    </a:lnTo>
                    <a:close/>
                  </a:path>
                </a:pathLst>
              </a:custGeom>
              <a:solidFill>
                <a:srgbClr val="000000"/>
              </a:solidFill>
              <a:ln w="9525">
                <a:noFill/>
                <a:round/>
                <a:headEnd/>
                <a:tailEnd/>
              </a:ln>
            </p:spPr>
            <p:txBody>
              <a:bodyPr/>
              <a:lstStyle/>
              <a:p>
                <a:endParaRPr lang="en-US" dirty="0">
                  <a:latin typeface="+mn-lt"/>
                </a:endParaRPr>
              </a:p>
            </p:txBody>
          </p:sp>
          <p:sp>
            <p:nvSpPr>
              <p:cNvPr id="64627" name="Freeform 113"/>
              <p:cNvSpPr>
                <a:spLocks/>
              </p:cNvSpPr>
              <p:nvPr/>
            </p:nvSpPr>
            <p:spPr bwMode="auto">
              <a:xfrm>
                <a:off x="4034" y="2874"/>
                <a:ext cx="56" cy="76"/>
              </a:xfrm>
              <a:custGeom>
                <a:avLst/>
                <a:gdLst>
                  <a:gd name="T0" fmla="*/ 1 w 112"/>
                  <a:gd name="T1" fmla="*/ 0 h 153"/>
                  <a:gd name="T2" fmla="*/ 1 w 112"/>
                  <a:gd name="T3" fmla="*/ 0 h 153"/>
                  <a:gd name="T4" fmla="*/ 0 w 112"/>
                  <a:gd name="T5" fmla="*/ 0 h 153"/>
                  <a:gd name="T6" fmla="*/ 1 w 112"/>
                  <a:gd name="T7" fmla="*/ 0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112" y="0"/>
                    </a:moveTo>
                    <a:lnTo>
                      <a:pt x="56" y="153"/>
                    </a:lnTo>
                    <a:lnTo>
                      <a:pt x="0" y="0"/>
                    </a:lnTo>
                    <a:lnTo>
                      <a:pt x="112" y="0"/>
                    </a:lnTo>
                    <a:close/>
                  </a:path>
                </a:pathLst>
              </a:custGeom>
              <a:solidFill>
                <a:srgbClr val="000000"/>
              </a:solidFill>
              <a:ln w="9525">
                <a:noFill/>
                <a:round/>
                <a:headEnd/>
                <a:tailEnd/>
              </a:ln>
            </p:spPr>
            <p:txBody>
              <a:bodyPr/>
              <a:lstStyle/>
              <a:p>
                <a:endParaRPr lang="en-US" dirty="0">
                  <a:latin typeface="+mn-lt"/>
                </a:endParaRPr>
              </a:p>
            </p:txBody>
          </p:sp>
          <p:sp>
            <p:nvSpPr>
              <p:cNvPr id="64628" name="Rectangle 114"/>
              <p:cNvSpPr>
                <a:spLocks noChangeArrowheads="1"/>
              </p:cNvSpPr>
              <p:nvPr/>
            </p:nvSpPr>
            <p:spPr bwMode="auto">
              <a:xfrm>
                <a:off x="1971" y="2264"/>
                <a:ext cx="364" cy="438"/>
              </a:xfrm>
              <a:prstGeom prst="rect">
                <a:avLst/>
              </a:prstGeom>
              <a:solidFill>
                <a:srgbClr val="FFFFFF"/>
              </a:solidFill>
              <a:ln w="9525">
                <a:noFill/>
                <a:miter lim="800000"/>
                <a:headEnd/>
                <a:tailEnd/>
              </a:ln>
            </p:spPr>
            <p:txBody>
              <a:bodyPr/>
              <a:lstStyle/>
              <a:p>
                <a:endParaRPr lang="en-US" dirty="0">
                  <a:latin typeface="+mn-lt"/>
                </a:endParaRPr>
              </a:p>
            </p:txBody>
          </p:sp>
          <p:sp>
            <p:nvSpPr>
              <p:cNvPr id="109688" name="Rectangle 115"/>
              <p:cNvSpPr>
                <a:spLocks noChangeArrowheads="1"/>
              </p:cNvSpPr>
              <p:nvPr/>
            </p:nvSpPr>
            <p:spPr bwMode="auto">
              <a:xfrm>
                <a:off x="1971" y="2264"/>
                <a:ext cx="364" cy="4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30" name="Rectangle 116"/>
              <p:cNvSpPr>
                <a:spLocks noChangeArrowheads="1"/>
              </p:cNvSpPr>
              <p:nvPr/>
            </p:nvSpPr>
            <p:spPr bwMode="auto">
              <a:xfrm>
                <a:off x="1981" y="2301"/>
                <a:ext cx="334" cy="388"/>
              </a:xfrm>
              <a:prstGeom prst="rect">
                <a:avLst/>
              </a:prstGeom>
              <a:noFill/>
              <a:ln w="9525">
                <a:noFill/>
                <a:miter lim="800000"/>
                <a:headEnd/>
                <a:tailEnd/>
              </a:ln>
            </p:spPr>
            <p:txBody>
              <a:bodyPr wrap="none" lIns="0" tIns="0" rIns="0" bIns="0">
                <a:spAutoFit/>
              </a:bodyPr>
              <a:lstStyle/>
              <a:p>
                <a:pPr algn="ctr"/>
                <a:r>
                  <a:rPr lang="en-US" sz="800" dirty="0" smtClean="0">
                    <a:solidFill>
                      <a:srgbClr val="000000"/>
                    </a:solidFill>
                    <a:latin typeface="+mn-lt"/>
                  </a:rPr>
                  <a:t>Memory</a:t>
                </a:r>
              </a:p>
              <a:p>
                <a:pPr algn="ctr"/>
                <a:r>
                  <a:rPr lang="en-US" sz="800" dirty="0" smtClean="0">
                    <a:solidFill>
                      <a:srgbClr val="000000"/>
                    </a:solidFill>
                    <a:latin typeface="+mn-lt"/>
                  </a:rPr>
                  <a:t>Protection &amp;</a:t>
                </a:r>
              </a:p>
              <a:p>
                <a:pPr algn="ctr"/>
                <a:r>
                  <a:rPr lang="en-US" sz="800" dirty="0" smtClean="0">
                    <a:solidFill>
                      <a:srgbClr val="000000"/>
                    </a:solidFill>
                    <a:latin typeface="+mn-lt"/>
                  </a:rPr>
                  <a:t>Extension</a:t>
                </a:r>
              </a:p>
              <a:p>
                <a:pPr algn="ctr"/>
                <a:r>
                  <a:rPr lang="en-US" sz="800" dirty="0" smtClean="0">
                    <a:solidFill>
                      <a:srgbClr val="000000"/>
                    </a:solidFill>
                    <a:latin typeface="+mn-lt"/>
                  </a:rPr>
                  <a:t>Unit </a:t>
                </a:r>
              </a:p>
              <a:p>
                <a:pPr algn="ctr"/>
                <a:r>
                  <a:rPr lang="en-US" sz="800" dirty="0" smtClean="0">
                    <a:solidFill>
                      <a:srgbClr val="000000"/>
                    </a:solidFill>
                    <a:latin typeface="+mn-lt"/>
                  </a:rPr>
                  <a:t>(MPAX)</a:t>
                </a:r>
                <a:endParaRPr lang="en-US" sz="800" dirty="0">
                  <a:latin typeface="+mn-lt"/>
                </a:endParaRPr>
              </a:p>
            </p:txBody>
          </p:sp>
          <p:sp>
            <p:nvSpPr>
              <p:cNvPr id="64638" name="Rectangle 124"/>
              <p:cNvSpPr>
                <a:spLocks noChangeArrowheads="1"/>
              </p:cNvSpPr>
              <p:nvPr/>
            </p:nvSpPr>
            <p:spPr bwMode="auto">
              <a:xfrm>
                <a:off x="2357" y="2877"/>
                <a:ext cx="546" cy="136"/>
              </a:xfrm>
              <a:prstGeom prst="rect">
                <a:avLst/>
              </a:prstGeom>
              <a:noFill/>
              <a:ln w="9525">
                <a:noFill/>
                <a:miter lim="800000"/>
                <a:headEnd/>
                <a:tailEnd/>
              </a:ln>
            </p:spPr>
            <p:txBody>
              <a:bodyPr wrap="none" lIns="0" tIns="0" rIns="0" bIns="0">
                <a:spAutoFit/>
              </a:bodyPr>
              <a:lstStyle/>
              <a:p>
                <a:r>
                  <a:rPr lang="en-US" sz="1400" dirty="0">
                    <a:solidFill>
                      <a:srgbClr val="000000"/>
                    </a:solidFill>
                    <a:latin typeface="+mn-lt"/>
                  </a:rPr>
                  <a:t>MSMC Core</a:t>
                </a:r>
                <a:endParaRPr lang="en-US" dirty="0">
                  <a:latin typeface="+mn-lt"/>
                </a:endParaRPr>
              </a:p>
            </p:txBody>
          </p:sp>
          <p:sp>
            <p:nvSpPr>
              <p:cNvPr id="64639" name="Rectangle 125"/>
              <p:cNvSpPr>
                <a:spLocks noChangeArrowheads="1"/>
              </p:cNvSpPr>
              <p:nvPr/>
            </p:nvSpPr>
            <p:spPr bwMode="auto">
              <a:xfrm>
                <a:off x="3701" y="3618"/>
                <a:ext cx="721" cy="334"/>
              </a:xfrm>
              <a:prstGeom prst="rect">
                <a:avLst/>
              </a:prstGeom>
              <a:solidFill>
                <a:schemeClr val="accent1"/>
              </a:solidFill>
              <a:ln w="9525">
                <a:noFill/>
                <a:miter lim="800000"/>
                <a:headEnd/>
                <a:tailEnd/>
              </a:ln>
            </p:spPr>
            <p:txBody>
              <a:bodyPr/>
              <a:lstStyle/>
              <a:p>
                <a:endParaRPr lang="en-US" dirty="0">
                  <a:latin typeface="+mn-lt"/>
                </a:endParaRPr>
              </a:p>
            </p:txBody>
          </p:sp>
          <p:sp>
            <p:nvSpPr>
              <p:cNvPr id="109699" name="Rectangle 126"/>
              <p:cNvSpPr>
                <a:spLocks noChangeArrowheads="1"/>
              </p:cNvSpPr>
              <p:nvPr/>
            </p:nvSpPr>
            <p:spPr bwMode="auto">
              <a:xfrm>
                <a:off x="3701" y="3618"/>
                <a:ext cx="721" cy="33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41" name="Rectangle 127"/>
              <p:cNvSpPr>
                <a:spLocks noChangeArrowheads="1"/>
              </p:cNvSpPr>
              <p:nvPr/>
            </p:nvSpPr>
            <p:spPr bwMode="auto">
              <a:xfrm>
                <a:off x="3821" y="3696"/>
                <a:ext cx="473" cy="204"/>
              </a:xfrm>
              <a:prstGeom prst="rect">
                <a:avLst/>
              </a:prstGeom>
              <a:noFill/>
              <a:ln w="9525">
                <a:noFill/>
                <a:miter lim="800000"/>
                <a:headEnd/>
                <a:tailEnd/>
              </a:ln>
            </p:spPr>
            <p:txBody>
              <a:bodyPr wrap="none" lIns="0" tIns="0" rIns="0" bIns="0">
                <a:spAutoFit/>
              </a:bodyPr>
              <a:lstStyle/>
              <a:p>
                <a:r>
                  <a:rPr lang="en-US" sz="1050" dirty="0" smtClean="0">
                    <a:solidFill>
                      <a:srgbClr val="000000"/>
                    </a:solidFill>
                    <a:latin typeface="+mn-lt"/>
                  </a:rPr>
                  <a:t>To SCR_2_B</a:t>
                </a:r>
              </a:p>
              <a:p>
                <a:r>
                  <a:rPr lang="en-US" sz="1050" dirty="0" smtClean="0">
                    <a:solidFill>
                      <a:srgbClr val="000000"/>
                    </a:solidFill>
                    <a:latin typeface="+mn-lt"/>
                  </a:rPr>
                  <a:t>and the DDR  </a:t>
                </a:r>
                <a:endParaRPr lang="en-US" sz="1050" dirty="0">
                  <a:latin typeface="+mn-lt"/>
                </a:endParaRPr>
              </a:p>
            </p:txBody>
          </p:sp>
          <p:sp>
            <p:nvSpPr>
              <p:cNvPr id="64643" name="Rectangle 129"/>
              <p:cNvSpPr>
                <a:spLocks noChangeArrowheads="1"/>
              </p:cNvSpPr>
              <p:nvPr/>
            </p:nvSpPr>
            <p:spPr bwMode="auto">
              <a:xfrm>
                <a:off x="4104" y="3696"/>
                <a:ext cx="16" cy="87"/>
              </a:xfrm>
              <a:prstGeom prst="rect">
                <a:avLst/>
              </a:prstGeom>
              <a:noFill/>
              <a:ln w="9525">
                <a:noFill/>
                <a:miter lim="800000"/>
                <a:headEnd/>
                <a:tailEnd/>
              </a:ln>
            </p:spPr>
            <p:txBody>
              <a:bodyPr wrap="none" lIns="0" tIns="0" rIns="0" bIns="0">
                <a:spAutoFit/>
              </a:bodyPr>
              <a:lstStyle/>
              <a:p>
                <a:r>
                  <a:rPr lang="en-US" sz="900" dirty="0" smtClean="0">
                    <a:solidFill>
                      <a:srgbClr val="000000"/>
                    </a:solidFill>
                    <a:latin typeface="+mn-lt"/>
                  </a:rPr>
                  <a:t> </a:t>
                </a:r>
                <a:endParaRPr lang="en-US" dirty="0">
                  <a:latin typeface="+mn-lt"/>
                </a:endParaRPr>
              </a:p>
            </p:txBody>
          </p:sp>
          <p:sp>
            <p:nvSpPr>
              <p:cNvPr id="64644" name="Rectangle 130"/>
              <p:cNvSpPr>
                <a:spLocks noChangeArrowheads="1"/>
              </p:cNvSpPr>
              <p:nvPr/>
            </p:nvSpPr>
            <p:spPr bwMode="auto">
              <a:xfrm>
                <a:off x="4216" y="3696"/>
                <a:ext cx="16" cy="87"/>
              </a:xfrm>
              <a:prstGeom prst="rect">
                <a:avLst/>
              </a:prstGeom>
              <a:noFill/>
              <a:ln w="9525">
                <a:noFill/>
                <a:miter lim="800000"/>
                <a:headEnd/>
                <a:tailEnd/>
              </a:ln>
            </p:spPr>
            <p:txBody>
              <a:bodyPr wrap="none" lIns="0" tIns="0" rIns="0" bIns="0">
                <a:spAutoFit/>
              </a:bodyPr>
              <a:lstStyle/>
              <a:p>
                <a:r>
                  <a:rPr lang="en-US" sz="900" dirty="0" smtClean="0">
                    <a:solidFill>
                      <a:srgbClr val="000000"/>
                    </a:solidFill>
                    <a:latin typeface="+mn-lt"/>
                  </a:rPr>
                  <a:t> </a:t>
                </a:r>
                <a:endParaRPr lang="en-US" dirty="0">
                  <a:latin typeface="+mn-lt"/>
                </a:endParaRPr>
              </a:p>
            </p:txBody>
          </p:sp>
          <p:sp>
            <p:nvSpPr>
              <p:cNvPr id="64645" name="Rectangle 131"/>
              <p:cNvSpPr>
                <a:spLocks noChangeArrowheads="1"/>
              </p:cNvSpPr>
              <p:nvPr/>
            </p:nvSpPr>
            <p:spPr bwMode="auto">
              <a:xfrm>
                <a:off x="3951" y="3785"/>
                <a:ext cx="0" cy="174"/>
              </a:xfrm>
              <a:prstGeom prst="rect">
                <a:avLst/>
              </a:prstGeom>
              <a:noFill/>
              <a:ln w="9525">
                <a:noFill/>
                <a:miter lim="800000"/>
                <a:headEnd/>
                <a:tailEnd/>
              </a:ln>
            </p:spPr>
            <p:txBody>
              <a:bodyPr wrap="none" lIns="0" tIns="0" rIns="0" bIns="0">
                <a:spAutoFit/>
              </a:bodyPr>
              <a:lstStyle/>
              <a:p>
                <a:endParaRPr lang="en-US" dirty="0">
                  <a:latin typeface="+mn-lt"/>
                </a:endParaRPr>
              </a:p>
            </p:txBody>
          </p:sp>
          <p:sp>
            <p:nvSpPr>
              <p:cNvPr id="64646" name="Rectangle 132"/>
              <p:cNvSpPr>
                <a:spLocks noChangeArrowheads="1"/>
              </p:cNvSpPr>
              <p:nvPr/>
            </p:nvSpPr>
            <p:spPr bwMode="auto">
              <a:xfrm>
                <a:off x="4126" y="3785"/>
                <a:ext cx="0" cy="174"/>
              </a:xfrm>
              <a:prstGeom prst="rect">
                <a:avLst/>
              </a:prstGeom>
              <a:noFill/>
              <a:ln w="9525">
                <a:noFill/>
                <a:miter lim="800000"/>
                <a:headEnd/>
                <a:tailEnd/>
              </a:ln>
            </p:spPr>
            <p:txBody>
              <a:bodyPr wrap="none" lIns="0" tIns="0" rIns="0" bIns="0">
                <a:spAutoFit/>
              </a:bodyPr>
              <a:lstStyle/>
              <a:p>
                <a:endParaRPr lang="en-US" dirty="0">
                  <a:latin typeface="+mn-lt"/>
                </a:endParaRPr>
              </a:p>
            </p:txBody>
          </p:sp>
          <p:sp>
            <p:nvSpPr>
              <p:cNvPr id="64647" name="Rectangle 133"/>
              <p:cNvSpPr>
                <a:spLocks noChangeArrowheads="1"/>
              </p:cNvSpPr>
              <p:nvPr/>
            </p:nvSpPr>
            <p:spPr bwMode="auto">
              <a:xfrm>
                <a:off x="244" y="1364"/>
                <a:ext cx="364" cy="1586"/>
              </a:xfrm>
              <a:prstGeom prst="rect">
                <a:avLst/>
              </a:prstGeom>
              <a:solidFill>
                <a:schemeClr val="accent1"/>
              </a:solidFill>
              <a:ln w="9525">
                <a:noFill/>
                <a:miter lim="800000"/>
                <a:headEnd/>
                <a:tailEnd/>
              </a:ln>
            </p:spPr>
            <p:txBody>
              <a:bodyPr/>
              <a:lstStyle/>
              <a:p>
                <a:endParaRPr lang="en-US" dirty="0">
                  <a:latin typeface="+mn-lt"/>
                </a:endParaRPr>
              </a:p>
            </p:txBody>
          </p:sp>
          <p:sp>
            <p:nvSpPr>
              <p:cNvPr id="109707" name="Rectangle 134"/>
              <p:cNvSpPr>
                <a:spLocks noChangeArrowheads="1"/>
              </p:cNvSpPr>
              <p:nvPr/>
            </p:nvSpPr>
            <p:spPr bwMode="auto">
              <a:xfrm>
                <a:off x="244" y="1364"/>
                <a:ext cx="364" cy="158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49" name="Rectangle 136"/>
              <p:cNvSpPr>
                <a:spLocks noChangeArrowheads="1"/>
              </p:cNvSpPr>
              <p:nvPr/>
            </p:nvSpPr>
            <p:spPr bwMode="auto">
              <a:xfrm rot="16200000">
                <a:off x="197" y="2086"/>
                <a:ext cx="459" cy="116"/>
              </a:xfrm>
              <a:prstGeom prst="rect">
                <a:avLst/>
              </a:prstGeom>
              <a:noFill/>
              <a:ln w="9525">
                <a:noFill/>
                <a:miter lim="800000"/>
                <a:headEnd/>
                <a:tailEnd/>
              </a:ln>
            </p:spPr>
            <p:txBody>
              <a:bodyPr wrap="square" lIns="0" tIns="0" rIns="0" bIns="0">
                <a:spAutoFit/>
              </a:bodyPr>
              <a:lstStyle/>
              <a:p>
                <a:pPr algn="ctr"/>
                <a:r>
                  <a:rPr lang="en-US" sz="1200" dirty="0" smtClean="0">
                    <a:solidFill>
                      <a:srgbClr val="000000"/>
                    </a:solidFill>
                    <a:latin typeface="+mn-lt"/>
                  </a:rPr>
                  <a:t>TeraNet</a:t>
                </a:r>
                <a:endParaRPr lang="en-US" sz="1200" dirty="0">
                  <a:latin typeface="+mn-lt"/>
                </a:endParaRPr>
              </a:p>
            </p:txBody>
          </p:sp>
          <p:sp>
            <p:nvSpPr>
              <p:cNvPr id="109710" name="Rectangle 137"/>
              <p:cNvSpPr>
                <a:spLocks noChangeArrowheads="1"/>
              </p:cNvSpPr>
              <p:nvPr/>
            </p:nvSpPr>
            <p:spPr bwMode="auto">
              <a:xfrm>
                <a:off x="1432" y="3618"/>
                <a:ext cx="721" cy="33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51" name="Rectangle 138"/>
              <p:cNvSpPr>
                <a:spLocks noChangeArrowheads="1"/>
              </p:cNvSpPr>
              <p:nvPr/>
            </p:nvSpPr>
            <p:spPr bwMode="auto">
              <a:xfrm>
                <a:off x="1432" y="3618"/>
                <a:ext cx="721" cy="334"/>
              </a:xfrm>
              <a:prstGeom prst="rect">
                <a:avLst/>
              </a:prstGeom>
              <a:noFill/>
              <a:ln w="3175">
                <a:solidFill>
                  <a:srgbClr val="000000"/>
                </a:solidFill>
                <a:miter lim="800000"/>
                <a:headEnd/>
                <a:tailEnd/>
              </a:ln>
            </p:spPr>
            <p:txBody>
              <a:bodyPr/>
              <a:lstStyle/>
              <a:p>
                <a:endParaRPr lang="en-US" dirty="0">
                  <a:latin typeface="+mn-lt"/>
                </a:endParaRPr>
              </a:p>
            </p:txBody>
          </p:sp>
          <p:sp>
            <p:nvSpPr>
              <p:cNvPr id="64652" name="Rectangle 139"/>
              <p:cNvSpPr>
                <a:spLocks noChangeArrowheads="1"/>
              </p:cNvSpPr>
              <p:nvPr/>
            </p:nvSpPr>
            <p:spPr bwMode="auto">
              <a:xfrm>
                <a:off x="1646" y="3741"/>
                <a:ext cx="279"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TeraNet</a:t>
                </a:r>
                <a:endParaRPr lang="en-US" sz="1050" dirty="0">
                  <a:latin typeface="+mn-lt"/>
                </a:endParaRPr>
              </a:p>
            </p:txBody>
          </p:sp>
          <p:sp>
            <p:nvSpPr>
              <p:cNvPr id="64653" name="Line 140"/>
              <p:cNvSpPr>
                <a:spLocks noChangeShapeType="1"/>
              </p:cNvSpPr>
              <p:nvPr/>
            </p:nvSpPr>
            <p:spPr bwMode="auto">
              <a:xfrm flipH="1">
                <a:off x="1755" y="3353"/>
                <a:ext cx="68" cy="94"/>
              </a:xfrm>
              <a:prstGeom prst="line">
                <a:avLst/>
              </a:prstGeom>
              <a:noFill/>
              <a:ln w="3175">
                <a:solidFill>
                  <a:srgbClr val="000000"/>
                </a:solidFill>
                <a:round/>
                <a:headEnd/>
                <a:tailEnd/>
              </a:ln>
            </p:spPr>
            <p:txBody>
              <a:bodyPr/>
              <a:lstStyle/>
              <a:p>
                <a:endParaRPr lang="en-US" dirty="0">
                  <a:latin typeface="+mn-lt"/>
                </a:endParaRPr>
              </a:p>
            </p:txBody>
          </p:sp>
          <p:sp>
            <p:nvSpPr>
              <p:cNvPr id="64654" name="Rectangle 141"/>
              <p:cNvSpPr>
                <a:spLocks noChangeArrowheads="1"/>
              </p:cNvSpPr>
              <p:nvPr/>
            </p:nvSpPr>
            <p:spPr bwMode="auto">
              <a:xfrm>
                <a:off x="1600" y="3451"/>
                <a:ext cx="130"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256</a:t>
                </a:r>
                <a:endParaRPr lang="en-US" sz="1050" dirty="0">
                  <a:latin typeface="+mn-lt"/>
                </a:endParaRPr>
              </a:p>
            </p:txBody>
          </p:sp>
          <p:sp>
            <p:nvSpPr>
              <p:cNvPr id="64655" name="Line 142"/>
              <p:cNvSpPr>
                <a:spLocks noChangeShapeType="1"/>
              </p:cNvSpPr>
              <p:nvPr/>
            </p:nvSpPr>
            <p:spPr bwMode="auto">
              <a:xfrm>
                <a:off x="1789" y="3201"/>
                <a:ext cx="3" cy="323"/>
              </a:xfrm>
              <a:prstGeom prst="line">
                <a:avLst/>
              </a:prstGeom>
              <a:noFill/>
              <a:ln w="19050">
                <a:solidFill>
                  <a:srgbClr val="000000"/>
                </a:solidFill>
                <a:round/>
                <a:headEnd/>
                <a:tailEnd/>
              </a:ln>
            </p:spPr>
            <p:txBody>
              <a:bodyPr/>
              <a:lstStyle/>
              <a:p>
                <a:endParaRPr lang="en-US" dirty="0">
                  <a:latin typeface="+mn-lt"/>
                </a:endParaRPr>
              </a:p>
            </p:txBody>
          </p:sp>
          <p:sp>
            <p:nvSpPr>
              <p:cNvPr id="64656" name="Freeform 143"/>
              <p:cNvSpPr>
                <a:spLocks/>
              </p:cNvSpPr>
              <p:nvPr/>
            </p:nvSpPr>
            <p:spPr bwMode="auto">
              <a:xfrm>
                <a:off x="1754" y="3515"/>
                <a:ext cx="75" cy="103"/>
              </a:xfrm>
              <a:custGeom>
                <a:avLst/>
                <a:gdLst>
                  <a:gd name="T0" fmla="*/ 0 w 152"/>
                  <a:gd name="T1" fmla="*/ 0 h 207"/>
                  <a:gd name="T2" fmla="*/ 0 w 152"/>
                  <a:gd name="T3" fmla="*/ 0 h 207"/>
                  <a:gd name="T4" fmla="*/ 0 w 152"/>
                  <a:gd name="T5" fmla="*/ 0 h 207"/>
                  <a:gd name="T6" fmla="*/ 0 w 152"/>
                  <a:gd name="T7" fmla="*/ 0 h 207"/>
                  <a:gd name="T8" fmla="*/ 0 60000 65536"/>
                  <a:gd name="T9" fmla="*/ 0 60000 65536"/>
                  <a:gd name="T10" fmla="*/ 0 60000 65536"/>
                  <a:gd name="T11" fmla="*/ 0 60000 65536"/>
                  <a:gd name="T12" fmla="*/ 0 w 152"/>
                  <a:gd name="T13" fmla="*/ 0 h 207"/>
                  <a:gd name="T14" fmla="*/ 152 w 152"/>
                  <a:gd name="T15" fmla="*/ 207 h 207"/>
                </a:gdLst>
                <a:ahLst/>
                <a:cxnLst>
                  <a:cxn ang="T8">
                    <a:pos x="T0" y="T1"/>
                  </a:cxn>
                  <a:cxn ang="T9">
                    <a:pos x="T2" y="T3"/>
                  </a:cxn>
                  <a:cxn ang="T10">
                    <a:pos x="T4" y="T5"/>
                  </a:cxn>
                  <a:cxn ang="T11">
                    <a:pos x="T6" y="T7"/>
                  </a:cxn>
                </a:cxnLst>
                <a:rect l="T12" t="T13" r="T14" b="T15"/>
                <a:pathLst>
                  <a:path w="152" h="207">
                    <a:moveTo>
                      <a:pt x="152" y="0"/>
                    </a:moveTo>
                    <a:lnTo>
                      <a:pt x="78" y="207"/>
                    </a:lnTo>
                    <a:lnTo>
                      <a:pt x="0" y="1"/>
                    </a:lnTo>
                    <a:lnTo>
                      <a:pt x="152" y="0"/>
                    </a:lnTo>
                    <a:close/>
                  </a:path>
                </a:pathLst>
              </a:custGeom>
              <a:solidFill>
                <a:srgbClr val="000000"/>
              </a:solidFill>
              <a:ln w="9525">
                <a:noFill/>
                <a:round/>
                <a:headEnd/>
                <a:tailEnd/>
              </a:ln>
            </p:spPr>
            <p:txBody>
              <a:bodyPr/>
              <a:lstStyle/>
              <a:p>
                <a:endParaRPr lang="en-US" dirty="0">
                  <a:latin typeface="+mn-lt"/>
                </a:endParaRPr>
              </a:p>
            </p:txBody>
          </p:sp>
          <p:sp>
            <p:nvSpPr>
              <p:cNvPr id="109717" name="Rectangle 144"/>
              <p:cNvSpPr>
                <a:spLocks noChangeArrowheads="1"/>
              </p:cNvSpPr>
              <p:nvPr/>
            </p:nvSpPr>
            <p:spPr bwMode="auto">
              <a:xfrm>
                <a:off x="2562" y="2281"/>
                <a:ext cx="1363" cy="2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58" name="Rectangle 145"/>
              <p:cNvSpPr>
                <a:spLocks noChangeArrowheads="1"/>
              </p:cNvSpPr>
              <p:nvPr/>
            </p:nvSpPr>
            <p:spPr bwMode="auto">
              <a:xfrm>
                <a:off x="2562" y="2281"/>
                <a:ext cx="1363" cy="250"/>
              </a:xfrm>
              <a:prstGeom prst="rect">
                <a:avLst/>
              </a:prstGeom>
              <a:noFill/>
              <a:ln w="12700">
                <a:solidFill>
                  <a:srgbClr val="000000"/>
                </a:solidFill>
                <a:miter lim="800000"/>
                <a:headEnd/>
                <a:tailEnd/>
              </a:ln>
            </p:spPr>
            <p:txBody>
              <a:bodyPr/>
              <a:lstStyle/>
              <a:p>
                <a:endParaRPr lang="en-US" dirty="0">
                  <a:latin typeface="+mn-lt"/>
                </a:endParaRPr>
              </a:p>
            </p:txBody>
          </p:sp>
          <p:sp>
            <p:nvSpPr>
              <p:cNvPr id="64659" name="Rectangle 146"/>
              <p:cNvSpPr>
                <a:spLocks noChangeArrowheads="1"/>
              </p:cNvSpPr>
              <p:nvPr/>
            </p:nvSpPr>
            <p:spPr bwMode="auto">
              <a:xfrm>
                <a:off x="2704" y="2361"/>
                <a:ext cx="1200" cy="102"/>
              </a:xfrm>
              <a:prstGeom prst="rect">
                <a:avLst/>
              </a:prstGeom>
              <a:noFill/>
              <a:ln w="9525">
                <a:noFill/>
                <a:miter lim="800000"/>
                <a:headEnd/>
                <a:tailEnd/>
              </a:ln>
            </p:spPr>
            <p:txBody>
              <a:bodyPr wrap="none" lIns="0" tIns="0" rIns="0" bIns="0">
                <a:spAutoFit/>
              </a:bodyPr>
              <a:lstStyle/>
              <a:p>
                <a:r>
                  <a:rPr lang="en-US" sz="1050" dirty="0" smtClean="0">
                    <a:solidFill>
                      <a:srgbClr val="000000"/>
                    </a:solidFill>
                    <a:latin typeface="+mn-lt"/>
                  </a:rPr>
                  <a:t>Error Detection &amp; Correction (EDC)</a:t>
                </a:r>
                <a:endParaRPr lang="en-US" sz="1050" dirty="0">
                  <a:latin typeface="+mn-lt"/>
                </a:endParaRPr>
              </a:p>
            </p:txBody>
          </p:sp>
          <p:sp>
            <p:nvSpPr>
              <p:cNvPr id="64660" name="Line 147"/>
              <p:cNvSpPr>
                <a:spLocks noChangeShapeType="1"/>
              </p:cNvSpPr>
              <p:nvPr/>
            </p:nvSpPr>
            <p:spPr bwMode="auto">
              <a:xfrm flipH="1">
                <a:off x="736" y="1950"/>
                <a:ext cx="91" cy="126"/>
              </a:xfrm>
              <a:prstGeom prst="line">
                <a:avLst/>
              </a:prstGeom>
              <a:noFill/>
              <a:ln w="3175">
                <a:solidFill>
                  <a:srgbClr val="000000"/>
                </a:solidFill>
                <a:round/>
                <a:headEnd/>
                <a:tailEnd/>
              </a:ln>
            </p:spPr>
            <p:txBody>
              <a:bodyPr/>
              <a:lstStyle/>
              <a:p>
                <a:endParaRPr lang="en-US" dirty="0">
                  <a:latin typeface="+mn-lt"/>
                </a:endParaRPr>
              </a:p>
            </p:txBody>
          </p:sp>
          <p:sp>
            <p:nvSpPr>
              <p:cNvPr id="64661" name="Rectangle 148"/>
              <p:cNvSpPr>
                <a:spLocks noChangeArrowheads="1"/>
              </p:cNvSpPr>
              <p:nvPr/>
            </p:nvSpPr>
            <p:spPr bwMode="auto">
              <a:xfrm>
                <a:off x="822" y="206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662" name="Line 149"/>
              <p:cNvSpPr>
                <a:spLocks noChangeShapeType="1"/>
              </p:cNvSpPr>
              <p:nvPr/>
            </p:nvSpPr>
            <p:spPr bwMode="auto">
              <a:xfrm flipH="1">
                <a:off x="736" y="2431"/>
                <a:ext cx="91" cy="125"/>
              </a:xfrm>
              <a:prstGeom prst="line">
                <a:avLst/>
              </a:prstGeom>
              <a:noFill/>
              <a:ln w="3175">
                <a:solidFill>
                  <a:srgbClr val="000000"/>
                </a:solidFill>
                <a:round/>
                <a:headEnd/>
                <a:tailEnd/>
              </a:ln>
            </p:spPr>
            <p:txBody>
              <a:bodyPr/>
              <a:lstStyle/>
              <a:p>
                <a:endParaRPr lang="en-US" dirty="0">
                  <a:latin typeface="+mn-lt"/>
                </a:endParaRPr>
              </a:p>
            </p:txBody>
          </p:sp>
          <p:sp>
            <p:nvSpPr>
              <p:cNvPr id="64663" name="Rectangle 150"/>
              <p:cNvSpPr>
                <a:spLocks noChangeArrowheads="1"/>
              </p:cNvSpPr>
              <p:nvPr/>
            </p:nvSpPr>
            <p:spPr bwMode="auto">
              <a:xfrm>
                <a:off x="822" y="254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664" name="Line 151"/>
              <p:cNvSpPr>
                <a:spLocks noChangeShapeType="1"/>
              </p:cNvSpPr>
              <p:nvPr/>
            </p:nvSpPr>
            <p:spPr bwMode="auto">
              <a:xfrm flipH="1">
                <a:off x="4023" y="3349"/>
                <a:ext cx="86" cy="86"/>
              </a:xfrm>
              <a:prstGeom prst="line">
                <a:avLst/>
              </a:prstGeom>
              <a:noFill/>
              <a:ln w="3175">
                <a:solidFill>
                  <a:srgbClr val="000000"/>
                </a:solidFill>
                <a:round/>
                <a:headEnd/>
                <a:tailEnd/>
              </a:ln>
            </p:spPr>
            <p:txBody>
              <a:bodyPr/>
              <a:lstStyle/>
              <a:p>
                <a:endParaRPr lang="en-US" dirty="0">
                  <a:latin typeface="+mn-lt"/>
                </a:endParaRPr>
              </a:p>
            </p:txBody>
          </p:sp>
          <p:sp>
            <p:nvSpPr>
              <p:cNvPr id="64665" name="Rectangle 152"/>
              <p:cNvSpPr>
                <a:spLocks noChangeArrowheads="1"/>
              </p:cNvSpPr>
              <p:nvPr/>
            </p:nvSpPr>
            <p:spPr bwMode="auto">
              <a:xfrm>
                <a:off x="3856" y="3458"/>
                <a:ext cx="130"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256</a:t>
                </a:r>
                <a:endParaRPr lang="en-US" sz="1050" dirty="0">
                  <a:latin typeface="+mn-lt"/>
                </a:endParaRPr>
              </a:p>
            </p:txBody>
          </p:sp>
          <p:sp>
            <p:nvSpPr>
              <p:cNvPr id="64666" name="Rectangle 153"/>
              <p:cNvSpPr>
                <a:spLocks noChangeArrowheads="1"/>
              </p:cNvSpPr>
              <p:nvPr/>
            </p:nvSpPr>
            <p:spPr bwMode="auto">
              <a:xfrm>
                <a:off x="2380" y="1282"/>
                <a:ext cx="546" cy="251"/>
              </a:xfrm>
              <a:prstGeom prst="rect">
                <a:avLst/>
              </a:prstGeom>
              <a:solidFill>
                <a:srgbClr val="CADAA9"/>
              </a:solidFill>
              <a:ln w="9525">
                <a:noFill/>
                <a:miter lim="800000"/>
                <a:headEnd/>
                <a:tailEnd/>
              </a:ln>
            </p:spPr>
            <p:txBody>
              <a:bodyPr/>
              <a:lstStyle/>
              <a:p>
                <a:endParaRPr lang="en-US" dirty="0">
                  <a:latin typeface="+mn-lt"/>
                </a:endParaRPr>
              </a:p>
            </p:txBody>
          </p:sp>
          <p:sp>
            <p:nvSpPr>
              <p:cNvPr id="109727" name="Rectangle 154"/>
              <p:cNvSpPr>
                <a:spLocks noChangeArrowheads="1"/>
              </p:cNvSpPr>
              <p:nvPr/>
            </p:nvSpPr>
            <p:spPr bwMode="auto">
              <a:xfrm>
                <a:off x="2380" y="1282"/>
                <a:ext cx="546"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68" name="Rectangle 155"/>
              <p:cNvSpPr>
                <a:spLocks noChangeArrowheads="1"/>
              </p:cNvSpPr>
              <p:nvPr/>
            </p:nvSpPr>
            <p:spPr bwMode="auto">
              <a:xfrm>
                <a:off x="2496"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669" name="Rectangle 156"/>
              <p:cNvSpPr>
                <a:spLocks noChangeArrowheads="1"/>
              </p:cNvSpPr>
              <p:nvPr/>
            </p:nvSpPr>
            <p:spPr bwMode="auto">
              <a:xfrm>
                <a:off x="2466"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670" name="Rectangle 157"/>
              <p:cNvSpPr>
                <a:spLocks noChangeArrowheads="1"/>
              </p:cNvSpPr>
              <p:nvPr/>
            </p:nvSpPr>
            <p:spPr bwMode="auto">
              <a:xfrm>
                <a:off x="3062" y="1282"/>
                <a:ext cx="545" cy="251"/>
              </a:xfrm>
              <a:prstGeom prst="rect">
                <a:avLst/>
              </a:prstGeom>
              <a:solidFill>
                <a:srgbClr val="CADAA9"/>
              </a:solidFill>
              <a:ln w="9525">
                <a:noFill/>
                <a:miter lim="800000"/>
                <a:headEnd/>
                <a:tailEnd/>
              </a:ln>
            </p:spPr>
            <p:txBody>
              <a:bodyPr/>
              <a:lstStyle/>
              <a:p>
                <a:endParaRPr lang="en-US" dirty="0">
                  <a:latin typeface="+mn-lt"/>
                </a:endParaRPr>
              </a:p>
            </p:txBody>
          </p:sp>
          <p:sp>
            <p:nvSpPr>
              <p:cNvPr id="109731" name="Rectangle 158"/>
              <p:cNvSpPr>
                <a:spLocks noChangeArrowheads="1"/>
              </p:cNvSpPr>
              <p:nvPr/>
            </p:nvSpPr>
            <p:spPr bwMode="auto">
              <a:xfrm>
                <a:off x="3062" y="1282"/>
                <a:ext cx="545"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72" name="Rectangle 159"/>
              <p:cNvSpPr>
                <a:spLocks noChangeArrowheads="1"/>
              </p:cNvSpPr>
              <p:nvPr/>
            </p:nvSpPr>
            <p:spPr bwMode="auto">
              <a:xfrm>
                <a:off x="3178"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673" name="Rectangle 160"/>
              <p:cNvSpPr>
                <a:spLocks noChangeArrowheads="1"/>
              </p:cNvSpPr>
              <p:nvPr/>
            </p:nvSpPr>
            <p:spPr bwMode="auto">
              <a:xfrm>
                <a:off x="3148"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674" name="Line 161"/>
              <p:cNvSpPr>
                <a:spLocks noChangeShapeType="1"/>
              </p:cNvSpPr>
              <p:nvPr/>
            </p:nvSpPr>
            <p:spPr bwMode="auto">
              <a:xfrm>
                <a:off x="2653" y="1032"/>
                <a:ext cx="0" cy="156"/>
              </a:xfrm>
              <a:prstGeom prst="line">
                <a:avLst/>
              </a:prstGeom>
              <a:noFill/>
              <a:ln w="19050">
                <a:solidFill>
                  <a:srgbClr val="000000"/>
                </a:solidFill>
                <a:round/>
                <a:headEnd/>
                <a:tailEnd/>
              </a:ln>
            </p:spPr>
            <p:txBody>
              <a:bodyPr/>
              <a:lstStyle/>
              <a:p>
                <a:endParaRPr lang="en-US" dirty="0">
                  <a:latin typeface="+mn-lt"/>
                </a:endParaRPr>
              </a:p>
            </p:txBody>
          </p:sp>
          <p:sp>
            <p:nvSpPr>
              <p:cNvPr id="64675" name="Freeform 162"/>
              <p:cNvSpPr>
                <a:spLocks/>
              </p:cNvSpPr>
              <p:nvPr/>
            </p:nvSpPr>
            <p:spPr bwMode="auto">
              <a:xfrm>
                <a:off x="2616" y="1179"/>
                <a:ext cx="75" cy="103"/>
              </a:xfrm>
              <a:custGeom>
                <a:avLst/>
                <a:gdLst>
                  <a:gd name="T0" fmla="*/ 1 w 150"/>
                  <a:gd name="T1" fmla="*/ 0 h 208"/>
                  <a:gd name="T2" fmla="*/ 1 w 150"/>
                  <a:gd name="T3" fmla="*/ 0 h 208"/>
                  <a:gd name="T4" fmla="*/ 0 w 150"/>
                  <a:gd name="T5" fmla="*/ 0 h 208"/>
                  <a:gd name="T6" fmla="*/ 1 w 150"/>
                  <a:gd name="T7" fmla="*/ 0 h 208"/>
                  <a:gd name="T8" fmla="*/ 0 60000 65536"/>
                  <a:gd name="T9" fmla="*/ 0 60000 65536"/>
                  <a:gd name="T10" fmla="*/ 0 60000 65536"/>
                  <a:gd name="T11" fmla="*/ 0 60000 65536"/>
                  <a:gd name="T12" fmla="*/ 0 w 150"/>
                  <a:gd name="T13" fmla="*/ 0 h 208"/>
                  <a:gd name="T14" fmla="*/ 150 w 150"/>
                  <a:gd name="T15" fmla="*/ 208 h 208"/>
                </a:gdLst>
                <a:ahLst/>
                <a:cxnLst>
                  <a:cxn ang="T8">
                    <a:pos x="T0" y="T1"/>
                  </a:cxn>
                  <a:cxn ang="T9">
                    <a:pos x="T2" y="T3"/>
                  </a:cxn>
                  <a:cxn ang="T10">
                    <a:pos x="T4" y="T5"/>
                  </a:cxn>
                  <a:cxn ang="T11">
                    <a:pos x="T6" y="T7"/>
                  </a:cxn>
                </a:cxnLst>
                <a:rect l="T12" t="T13" r="T14" b="T15"/>
                <a:pathLst>
                  <a:path w="150" h="208">
                    <a:moveTo>
                      <a:pt x="150" y="0"/>
                    </a:moveTo>
                    <a:lnTo>
                      <a:pt x="75" y="208"/>
                    </a:lnTo>
                    <a:lnTo>
                      <a:pt x="0" y="0"/>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76" name="Line 163"/>
              <p:cNvSpPr>
                <a:spLocks noChangeShapeType="1"/>
              </p:cNvSpPr>
              <p:nvPr/>
            </p:nvSpPr>
            <p:spPr bwMode="auto">
              <a:xfrm>
                <a:off x="3327" y="1032"/>
                <a:ext cx="5" cy="156"/>
              </a:xfrm>
              <a:prstGeom prst="line">
                <a:avLst/>
              </a:prstGeom>
              <a:noFill/>
              <a:ln w="19050">
                <a:solidFill>
                  <a:srgbClr val="000000"/>
                </a:solidFill>
                <a:round/>
                <a:headEnd/>
                <a:tailEnd/>
              </a:ln>
            </p:spPr>
            <p:txBody>
              <a:bodyPr/>
              <a:lstStyle/>
              <a:p>
                <a:endParaRPr lang="en-US" dirty="0">
                  <a:latin typeface="+mn-lt"/>
                </a:endParaRPr>
              </a:p>
            </p:txBody>
          </p:sp>
          <p:sp>
            <p:nvSpPr>
              <p:cNvPr id="64677" name="Freeform 164"/>
              <p:cNvSpPr>
                <a:spLocks/>
              </p:cNvSpPr>
              <p:nvPr/>
            </p:nvSpPr>
            <p:spPr bwMode="auto">
              <a:xfrm>
                <a:off x="3294" y="1178"/>
                <a:ext cx="75" cy="104"/>
              </a:xfrm>
              <a:custGeom>
                <a:avLst/>
                <a:gdLst>
                  <a:gd name="T0" fmla="*/ 1 w 150"/>
                  <a:gd name="T1" fmla="*/ 0 h 209"/>
                  <a:gd name="T2" fmla="*/ 1 w 150"/>
                  <a:gd name="T3" fmla="*/ 0 h 209"/>
                  <a:gd name="T4" fmla="*/ 0 w 150"/>
                  <a:gd name="T5" fmla="*/ 0 h 209"/>
                  <a:gd name="T6" fmla="*/ 1 w 150"/>
                  <a:gd name="T7" fmla="*/ 0 h 209"/>
                  <a:gd name="T8" fmla="*/ 0 60000 65536"/>
                  <a:gd name="T9" fmla="*/ 0 60000 65536"/>
                  <a:gd name="T10" fmla="*/ 0 60000 65536"/>
                  <a:gd name="T11" fmla="*/ 0 60000 65536"/>
                  <a:gd name="T12" fmla="*/ 0 w 150"/>
                  <a:gd name="T13" fmla="*/ 0 h 209"/>
                  <a:gd name="T14" fmla="*/ 150 w 150"/>
                  <a:gd name="T15" fmla="*/ 209 h 209"/>
                </a:gdLst>
                <a:ahLst/>
                <a:cxnLst>
                  <a:cxn ang="T8">
                    <a:pos x="T0" y="T1"/>
                  </a:cxn>
                  <a:cxn ang="T9">
                    <a:pos x="T2" y="T3"/>
                  </a:cxn>
                  <a:cxn ang="T10">
                    <a:pos x="T4" y="T5"/>
                  </a:cxn>
                  <a:cxn ang="T11">
                    <a:pos x="T6" y="T7"/>
                  </a:cxn>
                </a:cxnLst>
                <a:rect l="T12" t="T13" r="T14" b="T15"/>
                <a:pathLst>
                  <a:path w="150" h="209">
                    <a:moveTo>
                      <a:pt x="150" y="0"/>
                    </a:moveTo>
                    <a:lnTo>
                      <a:pt x="80" y="209"/>
                    </a:lnTo>
                    <a:lnTo>
                      <a:pt x="0" y="4"/>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78" name="Line 165"/>
              <p:cNvSpPr>
                <a:spLocks noChangeShapeType="1"/>
              </p:cNvSpPr>
              <p:nvPr/>
            </p:nvSpPr>
            <p:spPr bwMode="auto">
              <a:xfrm flipH="1">
                <a:off x="2626" y="1052"/>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79" name="Rectangle 166"/>
              <p:cNvSpPr>
                <a:spLocks noChangeArrowheads="1"/>
              </p:cNvSpPr>
              <p:nvPr/>
            </p:nvSpPr>
            <p:spPr bwMode="auto">
              <a:xfrm>
                <a:off x="2491" y="1086"/>
                <a:ext cx="124"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256</a:t>
                </a:r>
                <a:endParaRPr lang="en-US" sz="1000" dirty="0">
                  <a:latin typeface="+mn-lt"/>
                </a:endParaRPr>
              </a:p>
            </p:txBody>
          </p:sp>
          <p:sp>
            <p:nvSpPr>
              <p:cNvPr id="64680" name="Line 167"/>
              <p:cNvSpPr>
                <a:spLocks noChangeShapeType="1"/>
              </p:cNvSpPr>
              <p:nvPr/>
            </p:nvSpPr>
            <p:spPr bwMode="auto">
              <a:xfrm flipH="1">
                <a:off x="3305" y="1051"/>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81" name="Rectangle 168"/>
              <p:cNvSpPr>
                <a:spLocks noChangeArrowheads="1"/>
              </p:cNvSpPr>
              <p:nvPr/>
            </p:nvSpPr>
            <p:spPr bwMode="auto">
              <a:xfrm>
                <a:off x="3170" y="1085"/>
                <a:ext cx="124"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256</a:t>
                </a:r>
                <a:endParaRPr lang="en-US" sz="1000" dirty="0">
                  <a:latin typeface="+mn-lt"/>
                </a:endParaRPr>
              </a:p>
            </p:txBody>
          </p:sp>
          <p:sp>
            <p:nvSpPr>
              <p:cNvPr id="64682" name="Freeform 169"/>
              <p:cNvSpPr>
                <a:spLocks/>
              </p:cNvSpPr>
              <p:nvPr/>
            </p:nvSpPr>
            <p:spPr bwMode="auto">
              <a:xfrm>
                <a:off x="2651" y="1603"/>
                <a:ext cx="2" cy="46"/>
              </a:xfrm>
              <a:custGeom>
                <a:avLst/>
                <a:gdLst>
                  <a:gd name="T0" fmla="*/ 0 w 5"/>
                  <a:gd name="T1" fmla="*/ 0 h 92"/>
                  <a:gd name="T2" fmla="*/ 0 w 5"/>
                  <a:gd name="T3" fmla="*/ 1 h 92"/>
                  <a:gd name="T4" fmla="*/ 0 w 5"/>
                  <a:gd name="T5" fmla="*/ 1 h 92"/>
                  <a:gd name="T6" fmla="*/ 0 w 5"/>
                  <a:gd name="T7" fmla="*/ 1 h 92"/>
                  <a:gd name="T8" fmla="*/ 0 60000 65536"/>
                  <a:gd name="T9" fmla="*/ 0 60000 65536"/>
                  <a:gd name="T10" fmla="*/ 0 60000 65536"/>
                  <a:gd name="T11" fmla="*/ 0 60000 65536"/>
                  <a:gd name="T12" fmla="*/ 0 w 5"/>
                  <a:gd name="T13" fmla="*/ 0 h 92"/>
                  <a:gd name="T14" fmla="*/ 5 w 5"/>
                  <a:gd name="T15" fmla="*/ 92 h 92"/>
                </a:gdLst>
                <a:ahLst/>
                <a:cxnLst>
                  <a:cxn ang="T8">
                    <a:pos x="T0" y="T1"/>
                  </a:cxn>
                  <a:cxn ang="T9">
                    <a:pos x="T2" y="T3"/>
                  </a:cxn>
                  <a:cxn ang="T10">
                    <a:pos x="T4" y="T5"/>
                  </a:cxn>
                  <a:cxn ang="T11">
                    <a:pos x="T6" y="T7"/>
                  </a:cxn>
                </a:cxnLst>
                <a:rect l="T12" t="T13" r="T14" b="T15"/>
                <a:pathLst>
                  <a:path w="5" h="92">
                    <a:moveTo>
                      <a:pt x="5" y="0"/>
                    </a:moveTo>
                    <a:lnTo>
                      <a:pt x="5" y="34"/>
                    </a:lnTo>
                    <a:lnTo>
                      <a:pt x="0" y="34"/>
                    </a:lnTo>
                    <a:lnTo>
                      <a:pt x="0" y="92"/>
                    </a:lnTo>
                  </a:path>
                </a:pathLst>
              </a:custGeom>
              <a:noFill/>
              <a:ln w="3175">
                <a:solidFill>
                  <a:srgbClr val="000000"/>
                </a:solidFill>
                <a:prstDash val="solid"/>
                <a:round/>
                <a:headEnd/>
                <a:tailEnd/>
              </a:ln>
            </p:spPr>
            <p:txBody>
              <a:bodyPr/>
              <a:lstStyle/>
              <a:p>
                <a:endParaRPr lang="en-US" dirty="0">
                  <a:latin typeface="+mn-lt"/>
                </a:endParaRPr>
              </a:p>
            </p:txBody>
          </p:sp>
          <p:sp>
            <p:nvSpPr>
              <p:cNvPr id="64683" name="Freeform 170"/>
              <p:cNvSpPr>
                <a:spLocks/>
              </p:cNvSpPr>
              <p:nvPr/>
            </p:nvSpPr>
            <p:spPr bwMode="auto">
              <a:xfrm>
                <a:off x="2625"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684" name="Freeform 171"/>
              <p:cNvSpPr>
                <a:spLocks/>
              </p:cNvSpPr>
              <p:nvPr/>
            </p:nvSpPr>
            <p:spPr bwMode="auto">
              <a:xfrm>
                <a:off x="2623" y="1643"/>
                <a:ext cx="56" cy="77"/>
              </a:xfrm>
              <a:custGeom>
                <a:avLst/>
                <a:gdLst>
                  <a:gd name="T0" fmla="*/ 1 w 112"/>
                  <a:gd name="T1" fmla="*/ 0 h 154"/>
                  <a:gd name="T2" fmla="*/ 1 w 112"/>
                  <a:gd name="T3" fmla="*/ 1 h 154"/>
                  <a:gd name="T4" fmla="*/ 0 w 112"/>
                  <a:gd name="T5" fmla="*/ 0 h 154"/>
                  <a:gd name="T6" fmla="*/ 1 w 112"/>
                  <a:gd name="T7" fmla="*/ 0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112" y="0"/>
                    </a:moveTo>
                    <a:lnTo>
                      <a:pt x="56" y="154"/>
                    </a:lnTo>
                    <a:lnTo>
                      <a:pt x="0" y="0"/>
                    </a:lnTo>
                    <a:lnTo>
                      <a:pt x="112" y="0"/>
                    </a:lnTo>
                    <a:close/>
                  </a:path>
                </a:pathLst>
              </a:custGeom>
              <a:solidFill>
                <a:srgbClr val="000000"/>
              </a:solidFill>
              <a:ln w="9525">
                <a:noFill/>
                <a:round/>
                <a:headEnd/>
                <a:tailEnd/>
              </a:ln>
            </p:spPr>
            <p:txBody>
              <a:bodyPr/>
              <a:lstStyle/>
              <a:p>
                <a:endParaRPr lang="en-US" dirty="0">
                  <a:latin typeface="+mn-lt"/>
                </a:endParaRPr>
              </a:p>
            </p:txBody>
          </p:sp>
          <p:sp>
            <p:nvSpPr>
              <p:cNvPr id="64685" name="Freeform 172"/>
              <p:cNvSpPr>
                <a:spLocks/>
              </p:cNvSpPr>
              <p:nvPr/>
            </p:nvSpPr>
            <p:spPr bwMode="auto">
              <a:xfrm>
                <a:off x="3330" y="1603"/>
                <a:ext cx="5" cy="46"/>
              </a:xfrm>
              <a:custGeom>
                <a:avLst/>
                <a:gdLst>
                  <a:gd name="T0" fmla="*/ 1 w 9"/>
                  <a:gd name="T1" fmla="*/ 0 h 92"/>
                  <a:gd name="T2" fmla="*/ 1 w 9"/>
                  <a:gd name="T3" fmla="*/ 1 h 92"/>
                  <a:gd name="T4" fmla="*/ 0 w 9"/>
                  <a:gd name="T5" fmla="*/ 1 h 92"/>
                  <a:gd name="T6" fmla="*/ 0 w 9"/>
                  <a:gd name="T7" fmla="*/ 1 h 92"/>
                  <a:gd name="T8" fmla="*/ 0 60000 65536"/>
                  <a:gd name="T9" fmla="*/ 0 60000 65536"/>
                  <a:gd name="T10" fmla="*/ 0 60000 65536"/>
                  <a:gd name="T11" fmla="*/ 0 60000 65536"/>
                  <a:gd name="T12" fmla="*/ 0 w 9"/>
                  <a:gd name="T13" fmla="*/ 0 h 92"/>
                  <a:gd name="T14" fmla="*/ 9 w 9"/>
                  <a:gd name="T15" fmla="*/ 92 h 92"/>
                </a:gdLst>
                <a:ahLst/>
                <a:cxnLst>
                  <a:cxn ang="T8">
                    <a:pos x="T0" y="T1"/>
                  </a:cxn>
                  <a:cxn ang="T9">
                    <a:pos x="T2" y="T3"/>
                  </a:cxn>
                  <a:cxn ang="T10">
                    <a:pos x="T4" y="T5"/>
                  </a:cxn>
                  <a:cxn ang="T11">
                    <a:pos x="T6" y="T7"/>
                  </a:cxn>
                </a:cxnLst>
                <a:rect l="T12" t="T13" r="T14" b="T15"/>
                <a:pathLst>
                  <a:path w="9" h="92">
                    <a:moveTo>
                      <a:pt x="9" y="0"/>
                    </a:moveTo>
                    <a:lnTo>
                      <a:pt x="9" y="34"/>
                    </a:lnTo>
                    <a:lnTo>
                      <a:pt x="0" y="34"/>
                    </a:lnTo>
                    <a:lnTo>
                      <a:pt x="0" y="92"/>
                    </a:lnTo>
                  </a:path>
                </a:pathLst>
              </a:custGeom>
              <a:noFill/>
              <a:ln w="3175">
                <a:solidFill>
                  <a:srgbClr val="000000"/>
                </a:solidFill>
                <a:prstDash val="solid"/>
                <a:round/>
                <a:headEnd/>
                <a:tailEnd/>
              </a:ln>
            </p:spPr>
            <p:txBody>
              <a:bodyPr/>
              <a:lstStyle/>
              <a:p>
                <a:endParaRPr lang="en-US" dirty="0">
                  <a:latin typeface="+mn-lt"/>
                </a:endParaRPr>
              </a:p>
            </p:txBody>
          </p:sp>
          <p:sp>
            <p:nvSpPr>
              <p:cNvPr id="64686" name="Freeform 173"/>
              <p:cNvSpPr>
                <a:spLocks/>
              </p:cNvSpPr>
              <p:nvPr/>
            </p:nvSpPr>
            <p:spPr bwMode="auto">
              <a:xfrm>
                <a:off x="3307"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687" name="Freeform 174"/>
              <p:cNvSpPr>
                <a:spLocks/>
              </p:cNvSpPr>
              <p:nvPr/>
            </p:nvSpPr>
            <p:spPr bwMode="auto">
              <a:xfrm>
                <a:off x="3303" y="1643"/>
                <a:ext cx="55" cy="77"/>
              </a:xfrm>
              <a:custGeom>
                <a:avLst/>
                <a:gdLst>
                  <a:gd name="T0" fmla="*/ 1 w 110"/>
                  <a:gd name="T1" fmla="*/ 0 h 154"/>
                  <a:gd name="T2" fmla="*/ 1 w 110"/>
                  <a:gd name="T3" fmla="*/ 1 h 154"/>
                  <a:gd name="T4" fmla="*/ 0 w 110"/>
                  <a:gd name="T5" fmla="*/ 0 h 154"/>
                  <a:gd name="T6" fmla="*/ 1 w 110"/>
                  <a:gd name="T7" fmla="*/ 0 h 154"/>
                  <a:gd name="T8" fmla="*/ 0 60000 65536"/>
                  <a:gd name="T9" fmla="*/ 0 60000 65536"/>
                  <a:gd name="T10" fmla="*/ 0 60000 65536"/>
                  <a:gd name="T11" fmla="*/ 0 60000 65536"/>
                  <a:gd name="T12" fmla="*/ 0 w 110"/>
                  <a:gd name="T13" fmla="*/ 0 h 154"/>
                  <a:gd name="T14" fmla="*/ 110 w 110"/>
                  <a:gd name="T15" fmla="*/ 154 h 154"/>
                </a:gdLst>
                <a:ahLst/>
                <a:cxnLst>
                  <a:cxn ang="T8">
                    <a:pos x="T0" y="T1"/>
                  </a:cxn>
                  <a:cxn ang="T9">
                    <a:pos x="T2" y="T3"/>
                  </a:cxn>
                  <a:cxn ang="T10">
                    <a:pos x="T4" y="T5"/>
                  </a:cxn>
                  <a:cxn ang="T11">
                    <a:pos x="T6" y="T7"/>
                  </a:cxn>
                </a:cxnLst>
                <a:rect l="T12" t="T13" r="T14" b="T15"/>
                <a:pathLst>
                  <a:path w="110" h="154">
                    <a:moveTo>
                      <a:pt x="110" y="0"/>
                    </a:moveTo>
                    <a:lnTo>
                      <a:pt x="54" y="154"/>
                    </a:lnTo>
                    <a:lnTo>
                      <a:pt x="0" y="0"/>
                    </a:lnTo>
                    <a:lnTo>
                      <a:pt x="110" y="0"/>
                    </a:lnTo>
                    <a:close/>
                  </a:path>
                </a:pathLst>
              </a:custGeom>
              <a:solidFill>
                <a:srgbClr val="000000"/>
              </a:solidFill>
              <a:ln w="9525">
                <a:noFill/>
                <a:round/>
                <a:headEnd/>
                <a:tailEnd/>
              </a:ln>
            </p:spPr>
            <p:txBody>
              <a:bodyPr/>
              <a:lstStyle/>
              <a:p>
                <a:endParaRPr lang="en-US" dirty="0">
                  <a:latin typeface="+mn-lt"/>
                </a:endParaRPr>
              </a:p>
            </p:txBody>
          </p:sp>
          <p:sp>
            <p:nvSpPr>
              <p:cNvPr id="64688" name="Rectangle 175"/>
              <p:cNvSpPr>
                <a:spLocks noChangeArrowheads="1"/>
              </p:cNvSpPr>
              <p:nvPr/>
            </p:nvSpPr>
            <p:spPr bwMode="auto">
              <a:xfrm>
                <a:off x="3054" y="823"/>
                <a:ext cx="546" cy="209"/>
              </a:xfrm>
              <a:prstGeom prst="rect">
                <a:avLst/>
              </a:prstGeom>
              <a:solidFill>
                <a:schemeClr val="folHlink"/>
              </a:solidFill>
              <a:ln w="9525">
                <a:noFill/>
                <a:miter lim="800000"/>
                <a:headEnd/>
                <a:tailEnd/>
              </a:ln>
            </p:spPr>
            <p:txBody>
              <a:bodyPr/>
              <a:lstStyle/>
              <a:p>
                <a:endParaRPr lang="en-US" dirty="0">
                  <a:latin typeface="+mn-lt"/>
                </a:endParaRPr>
              </a:p>
            </p:txBody>
          </p:sp>
          <p:sp>
            <p:nvSpPr>
              <p:cNvPr id="109749" name="Rectangle 176"/>
              <p:cNvSpPr>
                <a:spLocks noChangeArrowheads="1"/>
              </p:cNvSpPr>
              <p:nvPr/>
            </p:nvSpPr>
            <p:spPr bwMode="auto">
              <a:xfrm>
                <a:off x="3054" y="823"/>
                <a:ext cx="546"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90" name="Rectangle 177"/>
              <p:cNvSpPr>
                <a:spLocks noChangeArrowheads="1"/>
              </p:cNvSpPr>
              <p:nvPr/>
            </p:nvSpPr>
            <p:spPr bwMode="auto">
              <a:xfrm>
                <a:off x="3237"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691" name="Rectangle 178"/>
              <p:cNvSpPr>
                <a:spLocks noChangeArrowheads="1"/>
              </p:cNvSpPr>
              <p:nvPr/>
            </p:nvSpPr>
            <p:spPr bwMode="auto">
              <a:xfrm>
                <a:off x="3145" y="948"/>
                <a:ext cx="364" cy="84"/>
              </a:xfrm>
              <a:prstGeom prst="rect">
                <a:avLst/>
              </a:prstGeom>
              <a:solidFill>
                <a:srgbClr val="FFFFFF"/>
              </a:solidFill>
              <a:ln w="9525">
                <a:noFill/>
                <a:miter lim="800000"/>
                <a:headEnd/>
                <a:tailEnd/>
              </a:ln>
            </p:spPr>
            <p:txBody>
              <a:bodyPr/>
              <a:lstStyle/>
              <a:p>
                <a:endParaRPr lang="en-US" dirty="0">
                  <a:latin typeface="+mn-lt"/>
                </a:endParaRPr>
              </a:p>
            </p:txBody>
          </p:sp>
          <p:sp>
            <p:nvSpPr>
              <p:cNvPr id="64692" name="Rectangle 179"/>
              <p:cNvSpPr>
                <a:spLocks noChangeArrowheads="1"/>
              </p:cNvSpPr>
              <p:nvPr/>
            </p:nvSpPr>
            <p:spPr bwMode="auto">
              <a:xfrm>
                <a:off x="3145" y="948"/>
                <a:ext cx="364"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693" name="Rectangle 180"/>
              <p:cNvSpPr>
                <a:spLocks noChangeArrowheads="1"/>
              </p:cNvSpPr>
              <p:nvPr/>
            </p:nvSpPr>
            <p:spPr bwMode="auto">
              <a:xfrm>
                <a:off x="3225"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sp>
            <p:nvSpPr>
              <p:cNvPr id="64694" name="Rectangle 181"/>
              <p:cNvSpPr>
                <a:spLocks noChangeArrowheads="1"/>
              </p:cNvSpPr>
              <p:nvPr/>
            </p:nvSpPr>
            <p:spPr bwMode="auto">
              <a:xfrm>
                <a:off x="3736" y="614"/>
                <a:ext cx="636" cy="418"/>
              </a:xfrm>
              <a:prstGeom prst="rect">
                <a:avLst/>
              </a:prstGeom>
              <a:solidFill>
                <a:srgbClr val="EBF1DE"/>
              </a:solidFill>
              <a:ln w="9525">
                <a:noFill/>
                <a:miter lim="800000"/>
                <a:headEnd/>
                <a:tailEnd/>
              </a:ln>
            </p:spPr>
            <p:txBody>
              <a:bodyPr/>
              <a:lstStyle/>
              <a:p>
                <a:endParaRPr lang="en-US" dirty="0">
                  <a:latin typeface="+mn-lt"/>
                </a:endParaRPr>
              </a:p>
            </p:txBody>
          </p:sp>
          <p:sp>
            <p:nvSpPr>
              <p:cNvPr id="109755" name="Rectangle 182"/>
              <p:cNvSpPr>
                <a:spLocks noChangeArrowheads="1"/>
              </p:cNvSpPr>
              <p:nvPr/>
            </p:nvSpPr>
            <p:spPr bwMode="auto">
              <a:xfrm>
                <a:off x="3736"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96" name="Rectangle 183"/>
              <p:cNvSpPr>
                <a:spLocks noChangeArrowheads="1"/>
              </p:cNvSpPr>
              <p:nvPr/>
            </p:nvSpPr>
            <p:spPr bwMode="auto">
              <a:xfrm>
                <a:off x="3830"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697" name="Rectangle 184"/>
              <p:cNvSpPr>
                <a:spLocks noChangeArrowheads="1"/>
              </p:cNvSpPr>
              <p:nvPr/>
            </p:nvSpPr>
            <p:spPr bwMode="auto">
              <a:xfrm>
                <a:off x="4222"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3</a:t>
                </a:r>
                <a:endParaRPr lang="en-US" dirty="0">
                  <a:latin typeface="+mn-lt"/>
                </a:endParaRPr>
              </a:p>
            </p:txBody>
          </p:sp>
          <p:sp>
            <p:nvSpPr>
              <p:cNvPr id="64698" name="Rectangle 185"/>
              <p:cNvSpPr>
                <a:spLocks noChangeArrowheads="1"/>
              </p:cNvSpPr>
              <p:nvPr/>
            </p:nvSpPr>
            <p:spPr bwMode="auto">
              <a:xfrm>
                <a:off x="3782" y="823"/>
                <a:ext cx="545" cy="209"/>
              </a:xfrm>
              <a:prstGeom prst="rect">
                <a:avLst/>
              </a:prstGeom>
              <a:solidFill>
                <a:srgbClr val="CADAA9"/>
              </a:solidFill>
              <a:ln w="9525">
                <a:noFill/>
                <a:miter lim="800000"/>
                <a:headEnd/>
                <a:tailEnd/>
              </a:ln>
            </p:spPr>
            <p:txBody>
              <a:bodyPr/>
              <a:lstStyle/>
              <a:p>
                <a:endParaRPr lang="en-US" dirty="0">
                  <a:latin typeface="+mn-lt"/>
                </a:endParaRPr>
              </a:p>
            </p:txBody>
          </p:sp>
          <p:sp>
            <p:nvSpPr>
              <p:cNvPr id="109759" name="Rectangle 186"/>
              <p:cNvSpPr>
                <a:spLocks noChangeArrowheads="1"/>
              </p:cNvSpPr>
              <p:nvPr/>
            </p:nvSpPr>
            <p:spPr bwMode="auto">
              <a:xfrm>
                <a:off x="3782" y="823"/>
                <a:ext cx="545"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700" name="Rectangle 187"/>
              <p:cNvSpPr>
                <a:spLocks noChangeArrowheads="1"/>
              </p:cNvSpPr>
              <p:nvPr/>
            </p:nvSpPr>
            <p:spPr bwMode="auto">
              <a:xfrm>
                <a:off x="3964"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701" name="Rectangle 188"/>
              <p:cNvSpPr>
                <a:spLocks noChangeArrowheads="1"/>
              </p:cNvSpPr>
              <p:nvPr/>
            </p:nvSpPr>
            <p:spPr bwMode="auto">
              <a:xfrm>
                <a:off x="3872" y="948"/>
                <a:ext cx="364" cy="84"/>
              </a:xfrm>
              <a:prstGeom prst="rect">
                <a:avLst/>
              </a:prstGeom>
              <a:solidFill>
                <a:srgbClr val="FFFFFF"/>
              </a:solidFill>
              <a:ln w="9525">
                <a:noFill/>
                <a:miter lim="800000"/>
                <a:headEnd/>
                <a:tailEnd/>
              </a:ln>
            </p:spPr>
            <p:txBody>
              <a:bodyPr/>
              <a:lstStyle/>
              <a:p>
                <a:endParaRPr lang="en-US" dirty="0">
                  <a:latin typeface="+mn-lt"/>
                </a:endParaRPr>
              </a:p>
            </p:txBody>
          </p:sp>
          <p:sp>
            <p:nvSpPr>
              <p:cNvPr id="64702" name="Rectangle 189"/>
              <p:cNvSpPr>
                <a:spLocks noChangeArrowheads="1"/>
              </p:cNvSpPr>
              <p:nvPr/>
            </p:nvSpPr>
            <p:spPr bwMode="auto">
              <a:xfrm>
                <a:off x="3872" y="948"/>
                <a:ext cx="364"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703" name="Rectangle 190"/>
              <p:cNvSpPr>
                <a:spLocks noChangeArrowheads="1"/>
              </p:cNvSpPr>
              <p:nvPr/>
            </p:nvSpPr>
            <p:spPr bwMode="auto">
              <a:xfrm>
                <a:off x="3952"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sp>
            <p:nvSpPr>
              <p:cNvPr id="109764" name="Rectangle 191"/>
              <p:cNvSpPr>
                <a:spLocks noChangeArrowheads="1"/>
              </p:cNvSpPr>
              <p:nvPr/>
            </p:nvSpPr>
            <p:spPr bwMode="auto">
              <a:xfrm>
                <a:off x="1607" y="614"/>
                <a:ext cx="637"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705" name="Rectangle 192"/>
              <p:cNvSpPr>
                <a:spLocks noChangeArrowheads="1"/>
              </p:cNvSpPr>
              <p:nvPr/>
            </p:nvSpPr>
            <p:spPr bwMode="auto">
              <a:xfrm>
                <a:off x="1607" y="614"/>
                <a:ext cx="637" cy="418"/>
              </a:xfrm>
              <a:prstGeom prst="rect">
                <a:avLst/>
              </a:prstGeom>
              <a:noFill/>
              <a:ln w="3175">
                <a:solidFill>
                  <a:srgbClr val="000000"/>
                </a:solidFill>
                <a:miter lim="800000"/>
                <a:headEnd/>
                <a:tailEnd/>
              </a:ln>
            </p:spPr>
            <p:txBody>
              <a:bodyPr/>
              <a:lstStyle/>
              <a:p>
                <a:endParaRPr lang="en-US" dirty="0">
                  <a:latin typeface="+mn-lt"/>
                </a:endParaRPr>
              </a:p>
            </p:txBody>
          </p:sp>
          <p:sp>
            <p:nvSpPr>
              <p:cNvPr id="64706" name="Rectangle 193"/>
              <p:cNvSpPr>
                <a:spLocks noChangeArrowheads="1"/>
              </p:cNvSpPr>
              <p:nvPr/>
            </p:nvSpPr>
            <p:spPr bwMode="auto">
              <a:xfrm>
                <a:off x="1701"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707" name="Rectangle 194"/>
              <p:cNvSpPr>
                <a:spLocks noChangeArrowheads="1"/>
              </p:cNvSpPr>
              <p:nvPr/>
            </p:nvSpPr>
            <p:spPr bwMode="auto">
              <a:xfrm>
                <a:off x="2094"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0</a:t>
                </a:r>
                <a:endParaRPr lang="en-US" dirty="0">
                  <a:latin typeface="+mn-lt"/>
                </a:endParaRPr>
              </a:p>
            </p:txBody>
          </p:sp>
          <p:sp>
            <p:nvSpPr>
              <p:cNvPr id="64708" name="Rectangle 195"/>
              <p:cNvSpPr>
                <a:spLocks noChangeArrowheads="1"/>
              </p:cNvSpPr>
              <p:nvPr/>
            </p:nvSpPr>
            <p:spPr bwMode="auto">
              <a:xfrm>
                <a:off x="1653" y="823"/>
                <a:ext cx="545" cy="209"/>
              </a:xfrm>
              <a:prstGeom prst="rect">
                <a:avLst/>
              </a:prstGeom>
              <a:solidFill>
                <a:schemeClr val="folHlink"/>
              </a:solidFill>
              <a:ln w="9525">
                <a:noFill/>
                <a:miter lim="800000"/>
                <a:headEnd/>
                <a:tailEnd/>
              </a:ln>
            </p:spPr>
            <p:txBody>
              <a:bodyPr/>
              <a:lstStyle/>
              <a:p>
                <a:endParaRPr lang="en-US" dirty="0">
                  <a:latin typeface="+mn-lt"/>
                </a:endParaRPr>
              </a:p>
            </p:txBody>
          </p:sp>
          <p:sp>
            <p:nvSpPr>
              <p:cNvPr id="109769" name="Rectangle 196"/>
              <p:cNvSpPr>
                <a:spLocks noChangeArrowheads="1"/>
              </p:cNvSpPr>
              <p:nvPr/>
            </p:nvSpPr>
            <p:spPr bwMode="auto">
              <a:xfrm>
                <a:off x="1653" y="823"/>
                <a:ext cx="545"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710" name="Rectangle 197"/>
              <p:cNvSpPr>
                <a:spLocks noChangeArrowheads="1"/>
              </p:cNvSpPr>
              <p:nvPr/>
            </p:nvSpPr>
            <p:spPr bwMode="auto">
              <a:xfrm>
                <a:off x="1835"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711" name="Rectangle 198"/>
              <p:cNvSpPr>
                <a:spLocks noChangeArrowheads="1"/>
              </p:cNvSpPr>
              <p:nvPr/>
            </p:nvSpPr>
            <p:spPr bwMode="auto">
              <a:xfrm>
                <a:off x="1744" y="948"/>
                <a:ext cx="363" cy="84"/>
              </a:xfrm>
              <a:prstGeom prst="rect">
                <a:avLst/>
              </a:prstGeom>
              <a:solidFill>
                <a:srgbClr val="FFFFFF"/>
              </a:solidFill>
              <a:ln w="9525">
                <a:noFill/>
                <a:miter lim="800000"/>
                <a:headEnd/>
                <a:tailEnd/>
              </a:ln>
            </p:spPr>
            <p:txBody>
              <a:bodyPr/>
              <a:lstStyle/>
              <a:p>
                <a:endParaRPr lang="en-US" dirty="0">
                  <a:latin typeface="+mn-lt"/>
                </a:endParaRPr>
              </a:p>
            </p:txBody>
          </p:sp>
          <p:sp>
            <p:nvSpPr>
              <p:cNvPr id="64712" name="Rectangle 199"/>
              <p:cNvSpPr>
                <a:spLocks noChangeArrowheads="1"/>
              </p:cNvSpPr>
              <p:nvPr/>
            </p:nvSpPr>
            <p:spPr bwMode="auto">
              <a:xfrm>
                <a:off x="1744" y="948"/>
                <a:ext cx="363"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713" name="Rectangle 200"/>
              <p:cNvSpPr>
                <a:spLocks noChangeArrowheads="1"/>
              </p:cNvSpPr>
              <p:nvPr/>
            </p:nvSpPr>
            <p:spPr bwMode="auto">
              <a:xfrm>
                <a:off x="1824"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sp>
            <p:nvSpPr>
              <p:cNvPr id="109774" name="Rectangle 201"/>
              <p:cNvSpPr>
                <a:spLocks noChangeArrowheads="1"/>
              </p:cNvSpPr>
              <p:nvPr/>
            </p:nvSpPr>
            <p:spPr bwMode="auto">
              <a:xfrm>
                <a:off x="2335"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715" name="Rectangle 202"/>
              <p:cNvSpPr>
                <a:spLocks noChangeArrowheads="1"/>
              </p:cNvSpPr>
              <p:nvPr/>
            </p:nvSpPr>
            <p:spPr bwMode="auto">
              <a:xfrm>
                <a:off x="2335" y="614"/>
                <a:ext cx="636" cy="418"/>
              </a:xfrm>
              <a:prstGeom prst="rect">
                <a:avLst/>
              </a:prstGeom>
              <a:noFill/>
              <a:ln w="3175">
                <a:solidFill>
                  <a:srgbClr val="000000"/>
                </a:solidFill>
                <a:miter lim="800000"/>
                <a:headEnd/>
                <a:tailEnd/>
              </a:ln>
            </p:spPr>
            <p:txBody>
              <a:bodyPr/>
              <a:lstStyle/>
              <a:p>
                <a:endParaRPr lang="en-US" dirty="0">
                  <a:latin typeface="+mn-lt"/>
                </a:endParaRPr>
              </a:p>
            </p:txBody>
          </p:sp>
          <p:sp>
            <p:nvSpPr>
              <p:cNvPr id="64716" name="Rectangle 203"/>
              <p:cNvSpPr>
                <a:spLocks noChangeArrowheads="1"/>
              </p:cNvSpPr>
              <p:nvPr/>
            </p:nvSpPr>
            <p:spPr bwMode="auto">
              <a:xfrm>
                <a:off x="2429"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717" name="Rectangle 204"/>
              <p:cNvSpPr>
                <a:spLocks noChangeArrowheads="1"/>
              </p:cNvSpPr>
              <p:nvPr/>
            </p:nvSpPr>
            <p:spPr bwMode="auto">
              <a:xfrm>
                <a:off x="2821"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1</a:t>
                </a:r>
                <a:endParaRPr lang="en-US" dirty="0">
                  <a:latin typeface="+mn-lt"/>
                </a:endParaRPr>
              </a:p>
            </p:txBody>
          </p:sp>
          <p:sp>
            <p:nvSpPr>
              <p:cNvPr id="64718" name="Rectangle 205"/>
              <p:cNvSpPr>
                <a:spLocks noChangeArrowheads="1"/>
              </p:cNvSpPr>
              <p:nvPr/>
            </p:nvSpPr>
            <p:spPr bwMode="auto">
              <a:xfrm>
                <a:off x="2380" y="823"/>
                <a:ext cx="546" cy="209"/>
              </a:xfrm>
              <a:prstGeom prst="rect">
                <a:avLst/>
              </a:prstGeom>
              <a:solidFill>
                <a:schemeClr val="folHlink"/>
              </a:solidFill>
              <a:ln w="9525">
                <a:noFill/>
                <a:miter lim="800000"/>
                <a:headEnd/>
                <a:tailEnd/>
              </a:ln>
            </p:spPr>
            <p:txBody>
              <a:bodyPr/>
              <a:lstStyle/>
              <a:p>
                <a:endParaRPr lang="en-US" dirty="0">
                  <a:latin typeface="+mn-lt"/>
                </a:endParaRPr>
              </a:p>
            </p:txBody>
          </p:sp>
        </p:grpSp>
        <p:sp>
          <p:nvSpPr>
            <p:cNvPr id="109574" name="Rectangle 206"/>
            <p:cNvSpPr>
              <a:spLocks noChangeArrowheads="1"/>
            </p:cNvSpPr>
            <p:nvPr/>
          </p:nvSpPr>
          <p:spPr bwMode="auto">
            <a:xfrm>
              <a:off x="2380" y="823"/>
              <a:ext cx="546"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19" name="Rectangle 207"/>
            <p:cNvSpPr>
              <a:spLocks noChangeArrowheads="1"/>
            </p:cNvSpPr>
            <p:nvPr/>
          </p:nvSpPr>
          <p:spPr bwMode="auto">
            <a:xfrm>
              <a:off x="2563"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520" name="Rectangle 208"/>
            <p:cNvSpPr>
              <a:spLocks noChangeArrowheads="1"/>
            </p:cNvSpPr>
            <p:nvPr/>
          </p:nvSpPr>
          <p:spPr bwMode="auto">
            <a:xfrm>
              <a:off x="2471" y="948"/>
              <a:ext cx="364" cy="84"/>
            </a:xfrm>
            <a:prstGeom prst="rect">
              <a:avLst/>
            </a:prstGeom>
            <a:solidFill>
              <a:srgbClr val="FFFFFF"/>
            </a:solidFill>
            <a:ln w="9525">
              <a:noFill/>
              <a:miter lim="800000"/>
              <a:headEnd/>
              <a:tailEnd/>
            </a:ln>
          </p:spPr>
          <p:txBody>
            <a:bodyPr/>
            <a:lstStyle/>
            <a:p>
              <a:endParaRPr lang="en-US" dirty="0">
                <a:latin typeface="+mn-lt"/>
              </a:endParaRPr>
            </a:p>
          </p:txBody>
        </p:sp>
        <p:sp>
          <p:nvSpPr>
            <p:cNvPr id="64521" name="Rectangle 209"/>
            <p:cNvSpPr>
              <a:spLocks noChangeArrowheads="1"/>
            </p:cNvSpPr>
            <p:nvPr/>
          </p:nvSpPr>
          <p:spPr bwMode="auto">
            <a:xfrm>
              <a:off x="2471" y="948"/>
              <a:ext cx="364"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522" name="Rectangle 210"/>
            <p:cNvSpPr>
              <a:spLocks noChangeArrowheads="1"/>
            </p:cNvSpPr>
            <p:nvPr/>
          </p:nvSpPr>
          <p:spPr bwMode="auto">
            <a:xfrm>
              <a:off x="2551"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020762"/>
          </a:xfrm>
        </p:spPr>
        <p:txBody>
          <a:bodyPr>
            <a:normAutofit/>
          </a:bodyPr>
          <a:lstStyle/>
          <a:p>
            <a:r>
              <a:rPr lang="en-US" dirty="0" smtClean="0"/>
              <a:t>Privilege ID in KeyStone Devices </a:t>
            </a:r>
            <a:endParaRPr lang="en-US" dirty="0"/>
          </a:p>
        </p:txBody>
      </p:sp>
      <p:sp>
        <p:nvSpPr>
          <p:cNvPr id="5" name="Rectangle 4"/>
          <p:cNvSpPr/>
          <p:nvPr/>
        </p:nvSpPr>
        <p:spPr>
          <a:xfrm>
            <a:off x="385763" y="1905000"/>
            <a:ext cx="8224837" cy="2456057"/>
          </a:xfrm>
          <a:prstGeom prst="rect">
            <a:avLst/>
          </a:prstGeom>
        </p:spPr>
        <p:txBody>
          <a:bodyPr wrap="square">
            <a:spAutoFit/>
          </a:bodyPr>
          <a:lstStyle/>
          <a:p>
            <a:pPr marL="342900" indent="-342900">
              <a:spcBef>
                <a:spcPct val="20000"/>
              </a:spcBef>
              <a:buFont typeface="Arial" pitchFamily="34" charset="0"/>
              <a:buChar char="•"/>
            </a:pPr>
            <a:r>
              <a:rPr lang="en-US" sz="2400" dirty="0">
                <a:latin typeface="Calibri" pitchFamily="34" charset="0"/>
                <a:cs typeface="Calibri" pitchFamily="34" charset="0"/>
              </a:rPr>
              <a:t>Each C66x </a:t>
            </a:r>
            <a:r>
              <a:rPr lang="en-US" sz="2400" dirty="0" smtClean="0">
                <a:latin typeface="Calibri" pitchFamily="34" charset="0"/>
                <a:cs typeface="Calibri" pitchFamily="34" charset="0"/>
              </a:rPr>
              <a:t>Core </a:t>
            </a:r>
            <a:r>
              <a:rPr lang="en-US" sz="2400" dirty="0">
                <a:latin typeface="Calibri" pitchFamily="34" charset="0"/>
                <a:cs typeface="Calibri" pitchFamily="34" charset="0"/>
              </a:rPr>
              <a:t>is assigned a unique privilege ID (PrivID) </a:t>
            </a:r>
            <a:r>
              <a:rPr lang="en-US" sz="2400" dirty="0" smtClean="0">
                <a:latin typeface="Calibri" pitchFamily="34" charset="0"/>
                <a:cs typeface="Calibri" pitchFamily="34" charset="0"/>
              </a:rPr>
              <a:t>value.</a:t>
            </a:r>
          </a:p>
          <a:p>
            <a:pPr marL="342900" indent="-342900">
              <a:spcBef>
                <a:spcPct val="20000"/>
              </a:spcBef>
              <a:buFont typeface="Arial" pitchFamily="34" charset="0"/>
              <a:buChar char="•"/>
            </a:pPr>
            <a:r>
              <a:rPr lang="en-US" sz="2400" dirty="0" smtClean="0">
                <a:latin typeface="Calibri" pitchFamily="34" charset="0"/>
                <a:cs typeface="Calibri" pitchFamily="34" charset="0"/>
              </a:rPr>
              <a:t>Data </a:t>
            </a:r>
            <a:r>
              <a:rPr lang="en-US" sz="2400" dirty="0">
                <a:latin typeface="Calibri" pitchFamily="34" charset="0"/>
                <a:cs typeface="Calibri" pitchFamily="34" charset="0"/>
              </a:rPr>
              <a:t>I/O masters are assigned one </a:t>
            </a:r>
            <a:r>
              <a:rPr lang="en-US" sz="2400" dirty="0" smtClean="0">
                <a:latin typeface="Calibri" pitchFamily="34" charset="0"/>
                <a:cs typeface="Calibri" pitchFamily="34" charset="0"/>
              </a:rPr>
              <a:t>PrivID, with </a:t>
            </a:r>
            <a:r>
              <a:rPr lang="en-US" sz="2400" dirty="0">
                <a:latin typeface="Calibri" pitchFamily="34" charset="0"/>
                <a:cs typeface="Calibri" pitchFamily="34" charset="0"/>
              </a:rPr>
              <a:t>the exception of the EDMA, which inherits the PrivID value of the master that configures it for each transfer</a:t>
            </a:r>
            <a:r>
              <a:rPr lang="en-US" sz="2400" dirty="0" smtClean="0">
                <a:latin typeface="Calibri" pitchFamily="34" charset="0"/>
                <a:cs typeface="Calibri" pitchFamily="34" charset="0"/>
              </a:rPr>
              <a:t>.</a:t>
            </a:r>
          </a:p>
          <a:p>
            <a:pPr marL="342900" indent="-342900">
              <a:spcBef>
                <a:spcPct val="20000"/>
              </a:spcBef>
              <a:buFont typeface="Arial" pitchFamily="34" charset="0"/>
              <a:buChar char="•"/>
            </a:pPr>
            <a:r>
              <a:rPr lang="en-US" sz="2400" dirty="0" smtClean="0">
                <a:latin typeface="Calibri" pitchFamily="34" charset="0"/>
                <a:cs typeface="Calibri" pitchFamily="34" charset="0"/>
              </a:rPr>
              <a:t>There </a:t>
            </a:r>
            <a:r>
              <a:rPr lang="en-US" sz="2400" dirty="0">
                <a:latin typeface="Calibri" pitchFamily="34" charset="0"/>
                <a:cs typeface="Calibri" pitchFamily="34" charset="0"/>
              </a:rPr>
              <a:t>are 16 total PrivID values supported in KeyStone devices.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dirty="0" smtClean="0"/>
              <a:t>Privilege ID Settings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52400" y="914400"/>
            <a:ext cx="8524875" cy="25146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28600" y="3505200"/>
            <a:ext cx="8401050" cy="2409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dirty="0" smtClean="0"/>
              <a:t>Access the MSMC from TeraNet</a:t>
            </a:r>
            <a:br>
              <a:rPr lang="en-US" dirty="0" smtClean="0"/>
            </a:br>
            <a:r>
              <a:rPr lang="en-US" dirty="0" smtClean="0"/>
              <a:t>(MSMC Slave Ports)</a:t>
            </a:r>
            <a:endParaRPr lang="en-US" dirty="0"/>
          </a:p>
        </p:txBody>
      </p:sp>
      <p:sp>
        <p:nvSpPr>
          <p:cNvPr id="5" name="Rectangle 4"/>
          <p:cNvSpPr/>
          <p:nvPr/>
        </p:nvSpPr>
        <p:spPr>
          <a:xfrm>
            <a:off x="762000" y="1524000"/>
            <a:ext cx="7239000" cy="4007251"/>
          </a:xfrm>
          <a:prstGeom prst="rect">
            <a:avLst/>
          </a:prstGeom>
        </p:spPr>
        <p:txBody>
          <a:bodyPr wrap="square">
            <a:spAutoFit/>
          </a:bodyPr>
          <a:lstStyle/>
          <a:p>
            <a:pPr marL="342900" indent="-342900">
              <a:spcBef>
                <a:spcPct val="20000"/>
              </a:spcBef>
              <a:buFont typeface="Arial" pitchFamily="34" charset="0"/>
              <a:buChar char="•"/>
            </a:pPr>
            <a:r>
              <a:rPr lang="en-US" sz="2400" dirty="0" smtClean="0">
                <a:latin typeface="Calibri" pitchFamily="34" charset="0"/>
                <a:cs typeface="Calibri" pitchFamily="34" charset="0"/>
              </a:rPr>
              <a:t>SES (slave port External Memory) accesses addresses 0x8000 0000 to address 0xffff ffff</a:t>
            </a:r>
          </a:p>
          <a:p>
            <a:pPr marL="342900" indent="-342900">
              <a:spcBef>
                <a:spcPct val="20000"/>
              </a:spcBef>
              <a:buFont typeface="Arial" pitchFamily="34" charset="0"/>
              <a:buChar char="•"/>
            </a:pPr>
            <a:r>
              <a:rPr lang="en-US" sz="2400" dirty="0" smtClean="0">
                <a:latin typeface="Calibri" pitchFamily="34" charset="0"/>
                <a:cs typeface="Calibri" pitchFamily="34" charset="0"/>
              </a:rPr>
              <a:t>SMS (slave port Shared SRAM) accesses addresses  0x0c000 0000 to 0x7fff ffff</a:t>
            </a:r>
          </a:p>
          <a:p>
            <a:pPr marL="342900" indent="-342900">
              <a:spcBef>
                <a:spcPct val="20000"/>
              </a:spcBef>
              <a:buFont typeface="Arial" pitchFamily="34" charset="0"/>
              <a:buChar char="•"/>
            </a:pPr>
            <a:r>
              <a:rPr lang="en-US" sz="2400" dirty="0" smtClean="0">
                <a:latin typeface="Calibri" pitchFamily="34" charset="0"/>
                <a:cs typeface="Calibri" pitchFamily="34" charset="0"/>
              </a:rPr>
              <a:t>For access via the TeraNet, there are 16 sets of MPAX registers for System Slave Memory port and 16 sets of MPAX register for System Slave External port. Each set has 8 registers (8 for SES set and 8 for SMS set).</a:t>
            </a:r>
          </a:p>
          <a:p>
            <a:pPr marL="342900" indent="-342900">
              <a:spcBef>
                <a:spcPct val="20000"/>
              </a:spcBef>
              <a:buFont typeface="Arial" pitchFamily="34" charset="0"/>
              <a:buChar char="•"/>
            </a:pPr>
            <a:r>
              <a:rPr lang="en-US" sz="2400" dirty="0" smtClean="0">
                <a:latin typeface="Calibri" pitchFamily="34" charset="0"/>
                <a:cs typeface="Calibri" pitchFamily="34" charset="0"/>
              </a:rPr>
              <a:t>Each one set of the 16 sets corresponds to a different Privilege ID .</a:t>
            </a:r>
            <a:endParaRPr lang="en-US"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020762"/>
          </a:xfrm>
        </p:spPr>
        <p:txBody>
          <a:bodyPr>
            <a:normAutofit/>
          </a:bodyPr>
          <a:lstStyle/>
          <a:p>
            <a:r>
              <a:rPr lang="en-US" dirty="0" smtClean="0"/>
              <a:t>SES and SMS PMAX Reset Values</a:t>
            </a:r>
            <a:endParaRPr lang="en-US" dirty="0"/>
          </a:p>
        </p:txBody>
      </p:sp>
      <p:sp>
        <p:nvSpPr>
          <p:cNvPr id="5" name="Rectangle 4"/>
          <p:cNvSpPr/>
          <p:nvPr/>
        </p:nvSpPr>
        <p:spPr>
          <a:xfrm>
            <a:off x="416719" y="1279492"/>
            <a:ext cx="8305800" cy="4647426"/>
          </a:xfrm>
          <a:prstGeom prst="rect">
            <a:avLst/>
          </a:prstGeom>
        </p:spPr>
        <p:txBody>
          <a:bodyPr wrap="square">
            <a:spAutoFit/>
          </a:bodyPr>
          <a:lstStyle/>
          <a:p>
            <a:pPr marL="342900" indent="-342900">
              <a:spcBef>
                <a:spcPct val="20000"/>
              </a:spcBef>
              <a:buFont typeface="Arial" pitchFamily="34" charset="0"/>
              <a:buChar char="•"/>
            </a:pPr>
            <a:r>
              <a:rPr lang="en-US" sz="2000" dirty="0" smtClean="0">
                <a:latin typeface="Calibri" pitchFamily="34" charset="0"/>
                <a:cs typeface="Calibri" pitchFamily="34" charset="0"/>
              </a:rPr>
              <a:t>At </a:t>
            </a:r>
            <a:r>
              <a:rPr lang="en-US" sz="2000" dirty="0">
                <a:latin typeface="Calibri" pitchFamily="34" charset="0"/>
                <a:cs typeface="Calibri" pitchFamily="34" charset="0"/>
              </a:rPr>
              <a:t>reset, the MPAX segment 0 register pair has initial values that set up </a:t>
            </a:r>
            <a:r>
              <a:rPr lang="en-US" sz="2000" dirty="0" smtClean="0">
                <a:latin typeface="Calibri" pitchFamily="34" charset="0"/>
                <a:cs typeface="Calibri" pitchFamily="34" charset="0"/>
              </a:rPr>
              <a:t>unrestricted  access </a:t>
            </a:r>
            <a:r>
              <a:rPr lang="en-US" sz="2000" dirty="0">
                <a:latin typeface="Calibri" pitchFamily="34" charset="0"/>
                <a:cs typeface="Calibri" pitchFamily="34" charset="0"/>
              </a:rPr>
              <a:t>to the full MSMC SRAM address space and 2 GB of the EMIF address space</a:t>
            </a:r>
            <a:r>
              <a:rPr lang="en-US" sz="2000" dirty="0" smtClean="0">
                <a:latin typeface="Calibri" pitchFamily="34" charset="0"/>
                <a:cs typeface="Calibri" pitchFamily="34" charset="0"/>
              </a:rPr>
              <a:t>.</a:t>
            </a:r>
          </a:p>
          <a:p>
            <a:pPr marL="342900" indent="-342900">
              <a:spcBef>
                <a:spcPct val="20000"/>
              </a:spcBef>
              <a:buFont typeface="Arial" pitchFamily="34" charset="0"/>
              <a:buChar char="•"/>
            </a:pPr>
            <a:r>
              <a:rPr lang="en-US" sz="2000" dirty="0" smtClean="0">
                <a:latin typeface="Calibri" pitchFamily="34" charset="0"/>
                <a:cs typeface="Calibri" pitchFamily="34" charset="0"/>
              </a:rPr>
              <a:t>All other </a:t>
            </a:r>
            <a:r>
              <a:rPr lang="en-US" sz="2000" dirty="0">
                <a:latin typeface="Calibri" pitchFamily="34" charset="0"/>
                <a:cs typeface="Calibri" pitchFamily="34" charset="0"/>
              </a:rPr>
              <a:t>segments come up with the </a:t>
            </a:r>
            <a:r>
              <a:rPr lang="en-US" sz="2000" dirty="0" smtClean="0">
                <a:latin typeface="Calibri" pitchFamily="34" charset="0"/>
                <a:cs typeface="Calibri" pitchFamily="34" charset="0"/>
              </a:rPr>
              <a:t>permission bits and </a:t>
            </a:r>
            <a:r>
              <a:rPr lang="en-US" sz="2000" dirty="0">
                <a:latin typeface="Calibri" pitchFamily="34" charset="0"/>
                <a:cs typeface="Calibri" pitchFamily="34" charset="0"/>
              </a:rPr>
              <a:t>size set to 0 </a:t>
            </a:r>
            <a:endParaRPr lang="en-US" sz="2000" dirty="0" smtClean="0">
              <a:latin typeface="Calibri" pitchFamily="34" charset="0"/>
              <a:cs typeface="Calibri" pitchFamily="34" charset="0"/>
            </a:endParaRPr>
          </a:p>
          <a:p>
            <a:pPr marL="342900" indent="-342900">
              <a:spcBef>
                <a:spcPct val="20000"/>
              </a:spcBef>
              <a:buFont typeface="Arial" pitchFamily="34" charset="0"/>
              <a:buChar char="•"/>
            </a:pPr>
            <a:r>
              <a:rPr lang="en-US" sz="2000" dirty="0" smtClean="0">
                <a:latin typeface="Calibri" pitchFamily="34" charset="0"/>
                <a:cs typeface="Calibri" pitchFamily="34" charset="0"/>
              </a:rPr>
              <a:t>For </a:t>
            </a:r>
            <a:r>
              <a:rPr lang="en-US" sz="2000" dirty="0">
                <a:latin typeface="Calibri" pitchFamily="34" charset="0"/>
                <a:cs typeface="Calibri" pitchFamily="34" charset="0"/>
              </a:rPr>
              <a:t>each PrivID, SMS_MPAXH[0] is reset to 0x0C000017 and </a:t>
            </a:r>
            <a:r>
              <a:rPr lang="en-US" sz="2000" dirty="0" smtClean="0">
                <a:latin typeface="Calibri" pitchFamily="34" charset="0"/>
                <a:cs typeface="Calibri" pitchFamily="34" charset="0"/>
              </a:rPr>
              <a:t>SMS_MPAXL[0] is </a:t>
            </a:r>
            <a:r>
              <a:rPr lang="en-US" sz="2000" dirty="0">
                <a:latin typeface="Calibri" pitchFamily="34" charset="0"/>
                <a:cs typeface="Calibri" pitchFamily="34" charset="0"/>
              </a:rPr>
              <a:t>reset to 0x00C000BF, (i.e., segment 0 is sized to 16 MB and matches </a:t>
            </a:r>
            <a:r>
              <a:rPr lang="en-US" sz="2000" dirty="0" smtClean="0">
                <a:latin typeface="Calibri" pitchFamily="34" charset="0"/>
                <a:cs typeface="Calibri" pitchFamily="34" charset="0"/>
              </a:rPr>
              <a:t>any accesses </a:t>
            </a:r>
            <a:r>
              <a:rPr lang="en-US" sz="2000" dirty="0">
                <a:latin typeface="Calibri" pitchFamily="34" charset="0"/>
                <a:cs typeface="Calibri" pitchFamily="34" charset="0"/>
              </a:rPr>
              <a:t>to the address range 0x0CXXXXXX).</a:t>
            </a:r>
          </a:p>
          <a:p>
            <a:pPr marL="342900" indent="-342900">
              <a:spcBef>
                <a:spcPct val="20000"/>
              </a:spcBef>
              <a:buFont typeface="Arial" pitchFamily="34" charset="0"/>
              <a:buChar char="•"/>
            </a:pPr>
            <a:r>
              <a:rPr lang="en-US" sz="2000" dirty="0" smtClean="0">
                <a:latin typeface="Calibri" pitchFamily="34" charset="0"/>
                <a:cs typeface="Calibri" pitchFamily="34" charset="0"/>
              </a:rPr>
              <a:t>For </a:t>
            </a:r>
            <a:r>
              <a:rPr lang="en-US" sz="2000" dirty="0">
                <a:latin typeface="Calibri" pitchFamily="34" charset="0"/>
                <a:cs typeface="Calibri" pitchFamily="34" charset="0"/>
              </a:rPr>
              <a:t>each PrivID, SES_MPAXH[0] is reset to 0x8000001E and SES_MPAXL[0] </a:t>
            </a:r>
            <a:r>
              <a:rPr lang="en-US" sz="2000" dirty="0" smtClean="0">
                <a:latin typeface="Calibri" pitchFamily="34" charset="0"/>
                <a:cs typeface="Calibri" pitchFamily="34" charset="0"/>
              </a:rPr>
              <a:t>is reset </a:t>
            </a:r>
            <a:r>
              <a:rPr lang="en-US" sz="2000" dirty="0">
                <a:latin typeface="Calibri" pitchFamily="34" charset="0"/>
                <a:cs typeface="Calibri" pitchFamily="34" charset="0"/>
              </a:rPr>
              <a:t>to 0x800000BF, (i.e., the segment 0 is sized to 2 GB and matches any </a:t>
            </a:r>
            <a:r>
              <a:rPr lang="en-US" sz="2000" dirty="0" smtClean="0">
                <a:latin typeface="Calibri" pitchFamily="34" charset="0"/>
                <a:cs typeface="Calibri" pitchFamily="34" charset="0"/>
              </a:rPr>
              <a:t>accesses to </a:t>
            </a:r>
            <a:r>
              <a:rPr lang="en-US" sz="2000" dirty="0">
                <a:latin typeface="Calibri" pitchFamily="34" charset="0"/>
                <a:cs typeface="Calibri" pitchFamily="34" charset="0"/>
              </a:rPr>
              <a:t>the address range 0x8XXXXXXX). This 2 GB space starts at the </a:t>
            </a:r>
            <a:r>
              <a:rPr lang="en-US" sz="2000" dirty="0" smtClean="0">
                <a:latin typeface="Calibri" pitchFamily="34" charset="0"/>
                <a:cs typeface="Calibri" pitchFamily="34" charset="0"/>
              </a:rPr>
              <a:t>external memory </a:t>
            </a:r>
            <a:r>
              <a:rPr lang="en-US" sz="2000" dirty="0">
                <a:latin typeface="Calibri" pitchFamily="34" charset="0"/>
                <a:cs typeface="Calibri" pitchFamily="34" charset="0"/>
              </a:rPr>
              <a:t>base address of 0x80000000</a:t>
            </a:r>
            <a:r>
              <a:rPr lang="en-US" sz="2000" dirty="0" smtClean="0">
                <a:latin typeface="Calibri" pitchFamily="34" charset="0"/>
                <a:cs typeface="Calibri" pitchFamily="34" charset="0"/>
              </a:rPr>
              <a:t>.</a:t>
            </a:r>
          </a:p>
          <a:p>
            <a:pPr marL="342900" indent="-342900">
              <a:spcBef>
                <a:spcPct val="20000"/>
              </a:spcBef>
              <a:buFont typeface="Arial" pitchFamily="34" charset="0"/>
              <a:buChar char="•"/>
            </a:pPr>
            <a:r>
              <a:rPr lang="en-US" sz="2000" dirty="0" smtClean="0">
                <a:latin typeface="Calibri" pitchFamily="34" charset="0"/>
                <a:cs typeface="Calibri" pitchFamily="34" charset="0"/>
              </a:rPr>
              <a:t>SMS_MPAXH </a:t>
            </a:r>
            <a:r>
              <a:rPr lang="en-US" sz="2000" dirty="0">
                <a:latin typeface="Calibri" pitchFamily="34" charset="0"/>
                <a:cs typeface="Calibri" pitchFamily="34" charset="0"/>
              </a:rPr>
              <a:t>and SMS_MPAXL for segments 1 through 7 come out of reset </a:t>
            </a:r>
            <a:r>
              <a:rPr lang="en-US" sz="2000" dirty="0" smtClean="0">
                <a:latin typeface="Calibri" pitchFamily="34" charset="0"/>
                <a:cs typeface="Calibri" pitchFamily="34" charset="0"/>
              </a:rPr>
              <a:t>as 0x0C000000 </a:t>
            </a:r>
            <a:r>
              <a:rPr lang="en-US" sz="2000" dirty="0">
                <a:latin typeface="Calibri" pitchFamily="34" charset="0"/>
                <a:cs typeface="Calibri" pitchFamily="34" charset="0"/>
              </a:rPr>
              <a:t>and 0x00C00000 respectively. SES_MPAXH and SES_MPAXL </a:t>
            </a:r>
            <a:r>
              <a:rPr lang="en-US" sz="2000" dirty="0" smtClean="0">
                <a:latin typeface="Calibri" pitchFamily="34" charset="0"/>
                <a:cs typeface="Calibri" pitchFamily="34" charset="0"/>
              </a:rPr>
              <a:t>for segments </a:t>
            </a:r>
            <a:r>
              <a:rPr lang="en-US" sz="2000" dirty="0">
                <a:latin typeface="Calibri" pitchFamily="34" charset="0"/>
                <a:cs typeface="Calibri" pitchFamily="34" charset="0"/>
              </a:rPr>
              <a:t>1 through 7 come out of reset as all zeros.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Real Code Examples</a:t>
            </a:r>
          </a:p>
        </p:txBody>
      </p:sp>
      <p:sp>
        <p:nvSpPr>
          <p:cNvPr id="6" name="Subtitle 5"/>
          <p:cNvSpPr>
            <a:spLocks noGrp="1"/>
          </p:cNvSpPr>
          <p:nvPr>
            <p:ph type="subTitle" idx="1"/>
          </p:nvPr>
        </p:nvSpPr>
        <p:spPr/>
        <p:txBody>
          <a:bodyPr/>
          <a:lstStyle/>
          <a:p>
            <a:r>
              <a:rPr lang="en-US" dirty="0" smtClean="0"/>
              <a:t>XMC and MPAX Registers</a:t>
            </a:r>
            <a:endParaRPr lang="en-US" dirty="0"/>
          </a:p>
        </p:txBody>
      </p:sp>
      <p:sp>
        <p:nvSpPr>
          <p:cNvPr id="4" name="Slide Number Placeholder 3"/>
          <p:cNvSpPr>
            <a:spLocks noGrp="1"/>
          </p:cNvSpPr>
          <p:nvPr>
            <p:ph type="sldNum" sz="quarter" idx="10"/>
          </p:nvPr>
        </p:nvSpPr>
        <p:spPr/>
        <p:txBody>
          <a:bodyPr/>
          <a:lstStyle/>
          <a:p>
            <a:fld id="{3B20521C-F793-4067-BB07-C7AF74E21EF3}"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096"/>
            <a:ext cx="8229600" cy="792162"/>
          </a:xfrm>
        </p:spPr>
        <p:txBody>
          <a:bodyPr>
            <a:normAutofit/>
          </a:bodyPr>
          <a:lstStyle/>
          <a:p>
            <a:r>
              <a:rPr lang="en-US" dirty="0" smtClean="0"/>
              <a:t>Configure the MPAX Registers</a:t>
            </a:r>
            <a:endParaRPr lang="en-US" dirty="0"/>
          </a:p>
        </p:txBody>
      </p:sp>
      <p:sp>
        <p:nvSpPr>
          <p:cNvPr id="6" name="Rectangle 5"/>
          <p:cNvSpPr/>
          <p:nvPr/>
        </p:nvSpPr>
        <p:spPr>
          <a:xfrm>
            <a:off x="252416" y="854864"/>
            <a:ext cx="5991228" cy="2492990"/>
          </a:xfrm>
          <a:prstGeom prst="rect">
            <a:avLst/>
          </a:prstGeom>
        </p:spPr>
        <p:txBody>
          <a:bodyPr wrap="square">
            <a:spAutoFit/>
          </a:bodyPr>
          <a:lstStyle/>
          <a:p>
            <a:r>
              <a:rPr lang="en-US" sz="1200" b="1" dirty="0">
                <a:latin typeface="Courier New" pitchFamily="49" charset="0"/>
                <a:cs typeface="Courier New" pitchFamily="49" charset="0"/>
              </a:rPr>
              <a:t>// Map 1 MB from 0x8810_0000 to 0x0_0C00_0000 (XMC)</a:t>
            </a:r>
          </a:p>
          <a:p>
            <a:r>
              <a:rPr lang="en-US" sz="1200" b="1" dirty="0">
                <a:latin typeface="Courier New" pitchFamily="49" charset="0"/>
                <a:cs typeface="Courier New" pitchFamily="49" charset="0"/>
              </a:rPr>
              <a:t>// Use </a:t>
            </a:r>
            <a:r>
              <a:rPr lang="en-US" sz="1200" b="1" dirty="0" smtClean="0">
                <a:latin typeface="Courier New" pitchFamily="49" charset="0"/>
                <a:cs typeface="Courier New" pitchFamily="49" charset="0"/>
              </a:rPr>
              <a:t>segment 3 – can use any segment</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lvMpaxh.segSize</a:t>
            </a:r>
            <a:r>
              <a:rPr lang="en-US" sz="1200" b="1" dirty="0">
                <a:latin typeface="Courier New" pitchFamily="49" charset="0"/>
                <a:cs typeface="Courier New" pitchFamily="49" charset="0"/>
              </a:rPr>
              <a:t> = 0x13; // 1 </a:t>
            </a:r>
            <a:r>
              <a:rPr lang="en-US" sz="1200" b="1" dirty="0" smtClean="0">
                <a:latin typeface="Courier New" pitchFamily="49" charset="0"/>
                <a:cs typeface="Courier New" pitchFamily="49" charset="0"/>
              </a:rPr>
              <a:t>MB see table 7-4</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lvMpaxh.bAddr</a:t>
            </a:r>
            <a:r>
              <a:rPr lang="en-US" sz="1200" b="1" dirty="0">
                <a:latin typeface="Courier New" pitchFamily="49" charset="0"/>
                <a:cs typeface="Courier New" pitchFamily="49" charset="0"/>
              </a:rPr>
              <a:t> = 0x88100; // 32-bit address &gt;&gt; 12</a:t>
            </a:r>
          </a:p>
          <a:p>
            <a:r>
              <a:rPr lang="en-US" sz="1200" b="1" dirty="0">
                <a:latin typeface="Courier New" pitchFamily="49" charset="0"/>
                <a:cs typeface="Courier New" pitchFamily="49" charset="0"/>
              </a:rPr>
              <a:t>CSL_XMC_setXMPAXH(3,&amp;lvMpaxh);</a:t>
            </a:r>
          </a:p>
          <a:p>
            <a:r>
              <a:rPr lang="en-US" sz="1200" b="1" dirty="0" err="1">
                <a:latin typeface="Courier New" pitchFamily="49" charset="0"/>
                <a:cs typeface="Courier New" pitchFamily="49" charset="0"/>
              </a:rPr>
              <a:t>lvMpaxl.ux</a:t>
            </a:r>
            <a:r>
              <a:rPr lang="en-US" sz="1200" b="1" dirty="0">
                <a:latin typeface="Courier New" pitchFamily="49" charset="0"/>
                <a:cs typeface="Courier New" pitchFamily="49" charset="0"/>
              </a:rPr>
              <a:t> = 1;</a:t>
            </a:r>
          </a:p>
          <a:p>
            <a:r>
              <a:rPr lang="en-US" sz="1200" b="1" dirty="0" err="1">
                <a:latin typeface="Courier New" pitchFamily="49" charset="0"/>
                <a:cs typeface="Courier New" pitchFamily="49" charset="0"/>
              </a:rPr>
              <a:t>lvMpaxl.uw</a:t>
            </a:r>
            <a:r>
              <a:rPr lang="en-US" sz="1200" b="1" dirty="0">
                <a:latin typeface="Courier New" pitchFamily="49" charset="0"/>
                <a:cs typeface="Courier New" pitchFamily="49" charset="0"/>
              </a:rPr>
              <a:t> = 1;</a:t>
            </a:r>
          </a:p>
          <a:p>
            <a:r>
              <a:rPr lang="en-US" sz="1200" b="1" dirty="0" err="1">
                <a:latin typeface="Courier New" pitchFamily="49" charset="0"/>
                <a:cs typeface="Courier New" pitchFamily="49" charset="0"/>
              </a:rPr>
              <a:t>lvMpaxl.ur</a:t>
            </a:r>
            <a:r>
              <a:rPr lang="en-US" sz="1200" b="1" dirty="0">
                <a:latin typeface="Courier New" pitchFamily="49" charset="0"/>
                <a:cs typeface="Courier New" pitchFamily="49" charset="0"/>
              </a:rPr>
              <a:t> = 1;</a:t>
            </a:r>
          </a:p>
          <a:p>
            <a:r>
              <a:rPr lang="en-US" sz="1200" b="1" dirty="0" err="1">
                <a:latin typeface="Courier New" pitchFamily="49" charset="0"/>
                <a:cs typeface="Courier New" pitchFamily="49" charset="0"/>
              </a:rPr>
              <a:t>lvMpaxl.sx</a:t>
            </a:r>
            <a:r>
              <a:rPr lang="en-US" sz="1200" b="1" dirty="0">
                <a:latin typeface="Courier New" pitchFamily="49" charset="0"/>
                <a:cs typeface="Courier New" pitchFamily="49" charset="0"/>
              </a:rPr>
              <a:t> = 1;</a:t>
            </a:r>
          </a:p>
          <a:p>
            <a:r>
              <a:rPr lang="en-US" sz="1200" b="1" dirty="0" err="1">
                <a:latin typeface="Courier New" pitchFamily="49" charset="0"/>
                <a:cs typeface="Courier New" pitchFamily="49" charset="0"/>
              </a:rPr>
              <a:t>lvMpaxl.sw</a:t>
            </a:r>
            <a:r>
              <a:rPr lang="en-US" sz="1200" b="1" dirty="0">
                <a:latin typeface="Courier New" pitchFamily="49" charset="0"/>
                <a:cs typeface="Courier New" pitchFamily="49" charset="0"/>
              </a:rPr>
              <a:t> = 1;</a:t>
            </a:r>
          </a:p>
          <a:p>
            <a:r>
              <a:rPr lang="en-US" sz="1200" b="1" dirty="0">
                <a:latin typeface="Courier New" pitchFamily="49" charset="0"/>
                <a:cs typeface="Courier New" pitchFamily="49" charset="0"/>
              </a:rPr>
              <a:t>lvMpaxl.sr = 1;</a:t>
            </a:r>
          </a:p>
          <a:p>
            <a:r>
              <a:rPr lang="en-US" sz="1200" b="1" dirty="0" err="1">
                <a:latin typeface="Courier New" pitchFamily="49" charset="0"/>
                <a:cs typeface="Courier New" pitchFamily="49" charset="0"/>
              </a:rPr>
              <a:t>lvMpaxl.rAddr</a:t>
            </a:r>
            <a:r>
              <a:rPr lang="en-US" sz="1200" b="1" dirty="0">
                <a:latin typeface="Courier New" pitchFamily="49" charset="0"/>
                <a:cs typeface="Courier New" pitchFamily="49" charset="0"/>
              </a:rPr>
              <a:t> = 0x00C000; // 36-bit address &gt;&gt; 12</a:t>
            </a:r>
          </a:p>
          <a:p>
            <a:r>
              <a:rPr lang="en-US" sz="1200" b="1" dirty="0">
                <a:latin typeface="Courier New" pitchFamily="49" charset="0"/>
                <a:cs typeface="Courier New" pitchFamily="49" charset="0"/>
              </a:rPr>
              <a:t>CSL_XMC_setXMPAXL(3,&amp;lvMpaxl);</a:t>
            </a:r>
          </a:p>
        </p:txBody>
      </p:sp>
      <p:grpSp>
        <p:nvGrpSpPr>
          <p:cNvPr id="69" name="Group 68"/>
          <p:cNvGrpSpPr/>
          <p:nvPr/>
        </p:nvGrpSpPr>
        <p:grpSpPr>
          <a:xfrm>
            <a:off x="2688424" y="1302560"/>
            <a:ext cx="6477000" cy="5010574"/>
            <a:chOff x="2831304" y="838200"/>
            <a:chExt cx="6477000" cy="5010574"/>
          </a:xfrm>
        </p:grpSpPr>
        <p:grpSp>
          <p:nvGrpSpPr>
            <p:cNvPr id="2" name="Group 88"/>
            <p:cNvGrpSpPr/>
            <p:nvPr/>
          </p:nvGrpSpPr>
          <p:grpSpPr>
            <a:xfrm>
              <a:off x="2831304" y="838200"/>
              <a:ext cx="6477000" cy="5010574"/>
              <a:chOff x="-1134972" y="665202"/>
              <a:chExt cx="11093876" cy="5918226"/>
            </a:xfrm>
          </p:grpSpPr>
          <p:sp>
            <p:nvSpPr>
              <p:cNvPr id="74" name="TextBox 73"/>
              <p:cNvSpPr txBox="1"/>
              <p:nvPr/>
            </p:nvSpPr>
            <p:spPr>
              <a:xfrm>
                <a:off x="5181600" y="6214096"/>
                <a:ext cx="685800" cy="369332"/>
              </a:xfrm>
              <a:prstGeom prst="rect">
                <a:avLst/>
              </a:prstGeom>
              <a:solidFill>
                <a:schemeClr val="bg1"/>
              </a:solidFill>
            </p:spPr>
            <p:txBody>
              <a:bodyPr wrap="square" rtlCol="0">
                <a:spAutoFit/>
              </a:bodyPr>
              <a:lstStyle/>
              <a:p>
                <a:endParaRPr lang="en-US" dirty="0"/>
              </a:p>
            </p:txBody>
          </p:sp>
          <p:sp>
            <p:nvSpPr>
              <p:cNvPr id="75" name="TextBox 74"/>
              <p:cNvSpPr txBox="1"/>
              <p:nvPr/>
            </p:nvSpPr>
            <p:spPr>
              <a:xfrm>
                <a:off x="685800" y="4267200"/>
                <a:ext cx="685800" cy="369332"/>
              </a:xfrm>
              <a:prstGeom prst="rect">
                <a:avLst/>
              </a:prstGeom>
              <a:solidFill>
                <a:schemeClr val="bg1"/>
              </a:solidFill>
            </p:spPr>
            <p:txBody>
              <a:bodyPr wrap="square" rtlCol="0">
                <a:spAutoFit/>
              </a:bodyPr>
              <a:lstStyle/>
              <a:p>
                <a:endParaRPr lang="en-US" dirty="0"/>
              </a:p>
            </p:txBody>
          </p:sp>
          <p:sp>
            <p:nvSpPr>
              <p:cNvPr id="76" name="TextBox 75"/>
              <p:cNvSpPr txBox="1"/>
              <p:nvPr/>
            </p:nvSpPr>
            <p:spPr>
              <a:xfrm>
                <a:off x="3580140" y="6126228"/>
                <a:ext cx="685800" cy="369332"/>
              </a:xfrm>
              <a:prstGeom prst="rect">
                <a:avLst/>
              </a:prstGeom>
              <a:solidFill>
                <a:schemeClr val="bg1"/>
              </a:solidFill>
            </p:spPr>
            <p:txBody>
              <a:bodyPr wrap="square" rtlCol="0">
                <a:spAutoFit/>
              </a:bodyPr>
              <a:lstStyle/>
              <a:p>
                <a:endParaRPr lang="en-US" dirty="0"/>
              </a:p>
            </p:txBody>
          </p:sp>
          <p:sp>
            <p:nvSpPr>
              <p:cNvPr id="77" name="TextBox 76"/>
              <p:cNvSpPr txBox="1"/>
              <p:nvPr/>
            </p:nvSpPr>
            <p:spPr>
              <a:xfrm>
                <a:off x="457200" y="3581400"/>
                <a:ext cx="1150557" cy="369332"/>
              </a:xfrm>
              <a:prstGeom prst="rect">
                <a:avLst/>
              </a:prstGeom>
              <a:solidFill>
                <a:schemeClr val="bg1"/>
              </a:solidFill>
            </p:spPr>
            <p:txBody>
              <a:bodyPr wrap="square" rtlCol="0">
                <a:spAutoFit/>
              </a:bodyPr>
              <a:lstStyle/>
              <a:p>
                <a:endParaRPr lang="en-US" dirty="0"/>
              </a:p>
            </p:txBody>
          </p:sp>
          <p:sp>
            <p:nvSpPr>
              <p:cNvPr id="78" name="Rectangle 77"/>
              <p:cNvSpPr/>
              <p:nvPr/>
            </p:nvSpPr>
            <p:spPr>
              <a:xfrm>
                <a:off x="762000" y="3825114"/>
                <a:ext cx="838200" cy="2590800"/>
              </a:xfrm>
              <a:prstGeom prst="rect">
                <a:avLst/>
              </a:prstGeom>
              <a:solidFill>
                <a:schemeClr val="accent3">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98871" y="3757101"/>
                <a:ext cx="723275" cy="246221"/>
              </a:xfrm>
              <a:prstGeom prst="rect">
                <a:avLst/>
              </a:prstGeom>
              <a:noFill/>
            </p:spPr>
            <p:txBody>
              <a:bodyPr wrap="none" rtlCol="0">
                <a:spAutoFit/>
              </a:bodyPr>
              <a:lstStyle/>
              <a:p>
                <a:r>
                  <a:rPr lang="en-US" sz="1000" dirty="0" smtClean="0">
                    <a:latin typeface="+mn-lt"/>
                  </a:rPr>
                  <a:t>FFFF_FFFF</a:t>
                </a:r>
                <a:endParaRPr lang="en-US" sz="1000" dirty="0">
                  <a:latin typeface="+mn-lt"/>
                </a:endParaRPr>
              </a:p>
            </p:txBody>
          </p:sp>
          <p:sp>
            <p:nvSpPr>
              <p:cNvPr id="80" name="TextBox 79"/>
              <p:cNvSpPr txBox="1"/>
              <p:nvPr/>
            </p:nvSpPr>
            <p:spPr>
              <a:xfrm>
                <a:off x="-1134972" y="4715356"/>
                <a:ext cx="1962441" cy="472589"/>
              </a:xfrm>
              <a:prstGeom prst="rect">
                <a:avLst/>
              </a:prstGeom>
              <a:noFill/>
            </p:spPr>
            <p:txBody>
              <a:bodyPr wrap="square" rtlCol="0">
                <a:spAutoFit/>
              </a:bodyPr>
              <a:lstStyle/>
              <a:p>
                <a:pPr algn="ctr"/>
                <a:r>
                  <a:rPr lang="en-US" sz="1000" dirty="0" smtClean="0">
                    <a:latin typeface="+mn-lt"/>
                  </a:rPr>
                  <a:t> 881F_FFFF   </a:t>
                </a:r>
              </a:p>
              <a:p>
                <a:pPr algn="ctr"/>
                <a:r>
                  <a:rPr lang="en-US" sz="1000" dirty="0" smtClean="0"/>
                  <a:t>8810_0000</a:t>
                </a:r>
                <a:endParaRPr lang="en-US" sz="1000" dirty="0">
                  <a:latin typeface="+mn-lt"/>
                </a:endParaRPr>
              </a:p>
            </p:txBody>
          </p:sp>
          <p:cxnSp>
            <p:nvCxnSpPr>
              <p:cNvPr id="81" name="Straight Connector 80"/>
              <p:cNvCxnSpPr/>
              <p:nvPr/>
            </p:nvCxnSpPr>
            <p:spPr>
              <a:xfrm flipH="1">
                <a:off x="692255" y="507537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7391400" y="3801813"/>
                <a:ext cx="838200" cy="2590800"/>
              </a:xfrm>
              <a:prstGeom prst="rect">
                <a:avLst/>
              </a:prstGeom>
              <a:solidFill>
                <a:schemeClr val="accent3">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8168128" y="4868613"/>
                <a:ext cx="873957" cy="400110"/>
              </a:xfrm>
              <a:prstGeom prst="rect">
                <a:avLst/>
              </a:prstGeom>
              <a:noFill/>
            </p:spPr>
            <p:txBody>
              <a:bodyPr wrap="none" rtlCol="0">
                <a:spAutoFit/>
              </a:bodyPr>
              <a:lstStyle/>
              <a:p>
                <a:r>
                  <a:rPr lang="en-US" sz="1000" dirty="0" smtClean="0">
                    <a:latin typeface="+mn-lt"/>
                  </a:rPr>
                  <a:t>0:8000_0000</a:t>
                </a:r>
              </a:p>
              <a:p>
                <a:r>
                  <a:rPr lang="en-US" sz="1000" dirty="0" smtClean="0">
                    <a:latin typeface="+mn-lt"/>
                  </a:rPr>
                  <a:t>0:7FFF_FFFF</a:t>
                </a:r>
                <a:endParaRPr lang="en-US" sz="1000" dirty="0">
                  <a:latin typeface="+mn-lt"/>
                </a:endParaRPr>
              </a:p>
            </p:txBody>
          </p:sp>
          <p:cxnSp>
            <p:nvCxnSpPr>
              <p:cNvPr id="84" name="Straight Connector 83"/>
              <p:cNvCxnSpPr>
                <a:stCxn id="82" idx="3"/>
                <a:endCxn id="82" idx="1"/>
              </p:cNvCxnSpPr>
              <p:nvPr/>
            </p:nvCxnSpPr>
            <p:spPr>
              <a:xfrm flipH="1">
                <a:off x="7391400" y="5097213"/>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8168382" y="3611628"/>
                <a:ext cx="873957" cy="400110"/>
              </a:xfrm>
              <a:prstGeom prst="rect">
                <a:avLst/>
              </a:prstGeom>
              <a:noFill/>
            </p:spPr>
            <p:txBody>
              <a:bodyPr wrap="none" rtlCol="0">
                <a:spAutoFit/>
              </a:bodyPr>
              <a:lstStyle/>
              <a:p>
                <a:r>
                  <a:rPr lang="en-US" sz="1000" dirty="0" smtClean="0">
                    <a:latin typeface="+mj-lt"/>
                  </a:rPr>
                  <a:t>1:0000_0000</a:t>
                </a:r>
              </a:p>
              <a:p>
                <a:r>
                  <a:rPr lang="en-US" sz="1000" dirty="0" smtClean="0">
                    <a:latin typeface="+mj-lt"/>
                  </a:rPr>
                  <a:t>0:FFFF_FFFF</a:t>
                </a:r>
                <a:endParaRPr lang="en-US" sz="1000" dirty="0">
                  <a:latin typeface="+mj-lt"/>
                </a:endParaRPr>
              </a:p>
            </p:txBody>
          </p:sp>
          <p:sp>
            <p:nvSpPr>
              <p:cNvPr id="86" name="Rectangle 85"/>
              <p:cNvSpPr/>
              <p:nvPr/>
            </p:nvSpPr>
            <p:spPr>
              <a:xfrm>
                <a:off x="7391400" y="1218570"/>
                <a:ext cx="838200" cy="2590800"/>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37"/>
              <p:cNvGrpSpPr/>
              <p:nvPr/>
            </p:nvGrpSpPr>
            <p:grpSpPr>
              <a:xfrm>
                <a:off x="3581400" y="3953583"/>
                <a:ext cx="2286000" cy="2438400"/>
                <a:chOff x="3581400" y="3810000"/>
                <a:chExt cx="2286000" cy="2438400"/>
              </a:xfrm>
              <a:solidFill>
                <a:schemeClr val="bg1">
                  <a:lumMod val="85000"/>
                </a:schemeClr>
              </a:solidFill>
            </p:grpSpPr>
            <p:sp>
              <p:nvSpPr>
                <p:cNvPr id="116" name="Rectangle 19"/>
                <p:cNvSpPr/>
                <p:nvPr/>
              </p:nvSpPr>
              <p:spPr>
                <a:xfrm>
                  <a:off x="3581400" y="3810000"/>
                  <a:ext cx="2286000" cy="2438400"/>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Connector 116"/>
                <p:cNvCxnSpPr/>
                <p:nvPr/>
              </p:nvCxnSpPr>
              <p:spPr>
                <a:xfrm>
                  <a:off x="3581400" y="3962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581400" y="4114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3581400" y="4267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0" name="Straight Connector 25"/>
                <p:cNvCxnSpPr/>
                <p:nvPr/>
              </p:nvCxnSpPr>
              <p:spPr>
                <a:xfrm>
                  <a:off x="3581400" y="4419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581400" y="4572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581400" y="4724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581400" y="4876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3581400" y="5029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581400" y="5181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3581400" y="5334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581400" y="5486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581400" y="5638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81400" y="5791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3581400" y="5943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581400" y="6096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88" name="TextBox 87"/>
              <p:cNvSpPr txBox="1"/>
              <p:nvPr/>
            </p:nvSpPr>
            <p:spPr>
              <a:xfrm>
                <a:off x="692255" y="3005291"/>
                <a:ext cx="902811" cy="553998"/>
              </a:xfrm>
              <a:prstGeom prst="rect">
                <a:avLst/>
              </a:prstGeom>
              <a:noFill/>
            </p:spPr>
            <p:txBody>
              <a:bodyPr wrap="none" rtlCol="0">
                <a:spAutoFit/>
              </a:bodyPr>
              <a:lstStyle/>
              <a:p>
                <a:pPr algn="ctr"/>
                <a:r>
                  <a:rPr lang="en-US" sz="1000" dirty="0" smtClean="0">
                    <a:latin typeface="+mn-lt"/>
                  </a:rPr>
                  <a:t>C66x CorePac</a:t>
                </a:r>
              </a:p>
              <a:p>
                <a:pPr algn="ctr"/>
                <a:r>
                  <a:rPr lang="en-US" sz="1000" dirty="0" smtClean="0">
                    <a:latin typeface="+mn-lt"/>
                  </a:rPr>
                  <a:t>Logical 32-bit</a:t>
                </a:r>
                <a:br>
                  <a:rPr lang="en-US" sz="1000" dirty="0" smtClean="0">
                    <a:latin typeface="+mn-lt"/>
                  </a:rPr>
                </a:br>
                <a:r>
                  <a:rPr lang="en-US" sz="1000" dirty="0" smtClean="0">
                    <a:latin typeface="+mn-lt"/>
                  </a:rPr>
                  <a:t>Memory Map</a:t>
                </a:r>
                <a:endParaRPr lang="en-US" sz="1000" dirty="0">
                  <a:latin typeface="+mn-lt"/>
                </a:endParaRPr>
              </a:p>
            </p:txBody>
          </p:sp>
          <p:sp>
            <p:nvSpPr>
              <p:cNvPr id="89" name="TextBox 88"/>
              <p:cNvSpPr txBox="1"/>
              <p:nvPr/>
            </p:nvSpPr>
            <p:spPr>
              <a:xfrm>
                <a:off x="7329226" y="665202"/>
                <a:ext cx="936475" cy="553998"/>
              </a:xfrm>
              <a:prstGeom prst="rect">
                <a:avLst/>
              </a:prstGeom>
              <a:noFill/>
            </p:spPr>
            <p:txBody>
              <a:bodyPr wrap="none" rtlCol="0">
                <a:spAutoFit/>
              </a:bodyPr>
              <a:lstStyle/>
              <a:p>
                <a:pPr algn="ctr"/>
                <a:r>
                  <a:rPr lang="en-US" sz="1000" dirty="0" smtClean="0">
                    <a:latin typeface="+mn-lt"/>
                  </a:rPr>
                  <a:t>System</a:t>
                </a:r>
              </a:p>
              <a:p>
                <a:pPr algn="ctr"/>
                <a:r>
                  <a:rPr lang="en-US" sz="1000" dirty="0" smtClean="0">
                    <a:latin typeface="+mn-lt"/>
                  </a:rPr>
                  <a:t>Physical 36-bit</a:t>
                </a:r>
                <a:br>
                  <a:rPr lang="en-US" sz="1000" dirty="0" smtClean="0">
                    <a:latin typeface="+mn-lt"/>
                  </a:rPr>
                </a:br>
                <a:r>
                  <a:rPr lang="en-US" sz="1000" dirty="0" smtClean="0">
                    <a:latin typeface="+mn-lt"/>
                  </a:rPr>
                  <a:t>Memory Map</a:t>
                </a:r>
                <a:endParaRPr lang="en-US" sz="1000" dirty="0">
                  <a:latin typeface="+mn-lt"/>
                </a:endParaRPr>
              </a:p>
            </p:txBody>
          </p:sp>
          <p:sp>
            <p:nvSpPr>
              <p:cNvPr id="90" name="TextBox 89"/>
              <p:cNvSpPr txBox="1"/>
              <p:nvPr/>
            </p:nvSpPr>
            <p:spPr>
              <a:xfrm>
                <a:off x="8262194" y="5615390"/>
                <a:ext cx="877163" cy="400110"/>
              </a:xfrm>
              <a:prstGeom prst="rect">
                <a:avLst/>
              </a:prstGeom>
              <a:noFill/>
            </p:spPr>
            <p:txBody>
              <a:bodyPr wrap="none" rtlCol="0">
                <a:spAutoFit/>
              </a:bodyPr>
              <a:lstStyle/>
              <a:p>
                <a:r>
                  <a:rPr lang="en-US" sz="1000" dirty="0" smtClean="0">
                    <a:latin typeface="+mn-lt"/>
                  </a:rPr>
                  <a:t>0:0C00_0000</a:t>
                </a:r>
              </a:p>
              <a:p>
                <a:r>
                  <a:rPr lang="en-US" sz="1000" dirty="0" smtClean="0">
                    <a:latin typeface="+mn-lt"/>
                  </a:rPr>
                  <a:t>0:0BFF_FFFF</a:t>
                </a:r>
                <a:endParaRPr lang="en-US" sz="1000" dirty="0">
                  <a:latin typeface="+mn-lt"/>
                </a:endParaRPr>
              </a:p>
            </p:txBody>
          </p:sp>
          <p:cxnSp>
            <p:nvCxnSpPr>
              <p:cNvPr id="91" name="Straight Connector 90"/>
              <p:cNvCxnSpPr/>
              <p:nvPr/>
            </p:nvCxnSpPr>
            <p:spPr>
              <a:xfrm flipH="1">
                <a:off x="7391400" y="579120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8168939" y="6194871"/>
                <a:ext cx="873957" cy="246221"/>
              </a:xfrm>
              <a:prstGeom prst="rect">
                <a:avLst/>
              </a:prstGeom>
              <a:noFill/>
            </p:spPr>
            <p:txBody>
              <a:bodyPr wrap="none" rtlCol="0">
                <a:spAutoFit/>
              </a:bodyPr>
              <a:lstStyle/>
              <a:p>
                <a:r>
                  <a:rPr lang="en-US" sz="1000" dirty="0" smtClean="0">
                    <a:latin typeface="+mn-lt"/>
                  </a:rPr>
                  <a:t>0:0000_0000</a:t>
                </a:r>
                <a:endParaRPr lang="en-US" sz="1000" dirty="0">
                  <a:latin typeface="+mn-lt"/>
                </a:endParaRPr>
              </a:p>
            </p:txBody>
          </p:sp>
          <p:grpSp>
            <p:nvGrpSpPr>
              <p:cNvPr id="5" name="Group 52"/>
              <p:cNvGrpSpPr/>
              <p:nvPr/>
            </p:nvGrpSpPr>
            <p:grpSpPr>
              <a:xfrm>
                <a:off x="7294345" y="3352800"/>
                <a:ext cx="975062" cy="184788"/>
                <a:chOff x="7294345" y="2179460"/>
                <a:chExt cx="975062" cy="184788"/>
              </a:xfrm>
            </p:grpSpPr>
            <p:sp>
              <p:nvSpPr>
                <p:cNvPr id="113" name="Parallelogram 112"/>
                <p:cNvSpPr/>
                <p:nvPr/>
              </p:nvSpPr>
              <p:spPr>
                <a:xfrm rot="20660472">
                  <a:off x="7866917" y="2229176"/>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Parallelogram 113"/>
                <p:cNvSpPr/>
                <p:nvPr/>
              </p:nvSpPr>
              <p:spPr>
                <a:xfrm rot="20818740">
                  <a:off x="7294345" y="2179460"/>
                  <a:ext cx="422709" cy="136880"/>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Parallelogram 114"/>
                <p:cNvSpPr/>
                <p:nvPr/>
              </p:nvSpPr>
              <p:spPr>
                <a:xfrm rot="12878423">
                  <a:off x="7603981" y="2200907"/>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TextBox 93"/>
              <p:cNvSpPr txBox="1"/>
              <p:nvPr/>
            </p:nvSpPr>
            <p:spPr>
              <a:xfrm>
                <a:off x="8168939" y="1150557"/>
                <a:ext cx="816249" cy="246221"/>
              </a:xfrm>
              <a:prstGeom prst="rect">
                <a:avLst/>
              </a:prstGeom>
              <a:noFill/>
            </p:spPr>
            <p:txBody>
              <a:bodyPr wrap="none" rtlCol="0">
                <a:spAutoFit/>
              </a:bodyPr>
              <a:lstStyle/>
              <a:p>
                <a:r>
                  <a:rPr lang="en-US" sz="1000" dirty="0" smtClean="0">
                    <a:latin typeface="+mn-lt"/>
                  </a:rPr>
                  <a:t>F:FFFF_FFFF</a:t>
                </a:r>
                <a:endParaRPr lang="en-US" sz="1000" dirty="0">
                  <a:latin typeface="+mn-lt"/>
                </a:endParaRPr>
              </a:p>
            </p:txBody>
          </p:sp>
          <p:cxnSp>
            <p:nvCxnSpPr>
              <p:cNvPr id="95" name="Straight Connector 94"/>
              <p:cNvCxnSpPr/>
              <p:nvPr/>
            </p:nvCxnSpPr>
            <p:spPr>
              <a:xfrm flipH="1">
                <a:off x="7391400" y="2080071"/>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7391400" y="2842071"/>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grpSp>
            <p:nvGrpSpPr>
              <p:cNvPr id="7" name="Group 60"/>
              <p:cNvGrpSpPr/>
              <p:nvPr/>
            </p:nvGrpSpPr>
            <p:grpSpPr>
              <a:xfrm>
                <a:off x="7361172" y="1600200"/>
                <a:ext cx="975062" cy="184788"/>
                <a:chOff x="7294345" y="2179460"/>
                <a:chExt cx="975062" cy="184788"/>
              </a:xfrm>
            </p:grpSpPr>
            <p:sp>
              <p:nvSpPr>
                <p:cNvPr id="110" name="Parallelogram 109"/>
                <p:cNvSpPr/>
                <p:nvPr/>
              </p:nvSpPr>
              <p:spPr>
                <a:xfrm rot="20660472">
                  <a:off x="7866917" y="2229176"/>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Parallelogram 110"/>
                <p:cNvSpPr/>
                <p:nvPr/>
              </p:nvSpPr>
              <p:spPr>
                <a:xfrm rot="20818740">
                  <a:off x="7294345" y="2179460"/>
                  <a:ext cx="422709" cy="136880"/>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Parallelogram 111"/>
                <p:cNvSpPr/>
                <p:nvPr/>
              </p:nvSpPr>
              <p:spPr>
                <a:xfrm rot="12878423">
                  <a:off x="7603981" y="2200907"/>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TextBox 97"/>
              <p:cNvSpPr txBox="1"/>
              <p:nvPr/>
            </p:nvSpPr>
            <p:spPr>
              <a:xfrm>
                <a:off x="8171172" y="1866585"/>
                <a:ext cx="873957" cy="400110"/>
              </a:xfrm>
              <a:prstGeom prst="rect">
                <a:avLst/>
              </a:prstGeom>
              <a:noFill/>
            </p:spPr>
            <p:txBody>
              <a:bodyPr wrap="none" rtlCol="0">
                <a:spAutoFit/>
              </a:bodyPr>
              <a:lstStyle/>
              <a:p>
                <a:r>
                  <a:rPr lang="en-US" sz="1000" dirty="0" smtClean="0">
                    <a:latin typeface="+mn-lt"/>
                  </a:rPr>
                  <a:t>8:8000_0000</a:t>
                </a:r>
              </a:p>
              <a:p>
                <a:r>
                  <a:rPr lang="en-US" sz="1000" dirty="0" smtClean="0">
                    <a:latin typeface="+mn-lt"/>
                  </a:rPr>
                  <a:t>8:7FFF_FFFF</a:t>
                </a:r>
                <a:endParaRPr lang="en-US" sz="1000" dirty="0">
                  <a:latin typeface="+mn-lt"/>
                </a:endParaRPr>
              </a:p>
            </p:txBody>
          </p:sp>
          <p:sp>
            <p:nvSpPr>
              <p:cNvPr id="99" name="TextBox 98"/>
              <p:cNvSpPr txBox="1"/>
              <p:nvPr/>
            </p:nvSpPr>
            <p:spPr>
              <a:xfrm>
                <a:off x="8160957" y="2635512"/>
                <a:ext cx="873957" cy="400110"/>
              </a:xfrm>
              <a:prstGeom prst="rect">
                <a:avLst/>
              </a:prstGeom>
              <a:noFill/>
            </p:spPr>
            <p:txBody>
              <a:bodyPr wrap="none" rtlCol="0">
                <a:spAutoFit/>
              </a:bodyPr>
              <a:lstStyle/>
              <a:p>
                <a:r>
                  <a:rPr lang="en-US" sz="1000" dirty="0" smtClean="0">
                    <a:latin typeface="+mj-lt"/>
                  </a:rPr>
                  <a:t>8:0000_0000</a:t>
                </a:r>
              </a:p>
              <a:p>
                <a:r>
                  <a:rPr lang="en-US" sz="1000" dirty="0" smtClean="0">
                    <a:latin typeface="+mj-lt"/>
                  </a:rPr>
                  <a:t>7:FFFF_FFFF</a:t>
                </a:r>
                <a:endParaRPr lang="en-US" sz="1000" dirty="0">
                  <a:latin typeface="+mj-lt"/>
                </a:endParaRPr>
              </a:p>
            </p:txBody>
          </p:sp>
          <p:sp>
            <p:nvSpPr>
              <p:cNvPr id="100" name="TextBox 99"/>
              <p:cNvSpPr txBox="1"/>
              <p:nvPr/>
            </p:nvSpPr>
            <p:spPr>
              <a:xfrm>
                <a:off x="39674" y="5890701"/>
                <a:ext cx="806631" cy="400110"/>
              </a:xfrm>
              <a:prstGeom prst="rect">
                <a:avLst/>
              </a:prstGeom>
              <a:noFill/>
            </p:spPr>
            <p:txBody>
              <a:bodyPr wrap="none" rtlCol="0">
                <a:spAutoFit/>
              </a:bodyPr>
              <a:lstStyle/>
              <a:p>
                <a:pPr algn="r"/>
                <a:r>
                  <a:rPr lang="en-US" sz="1000" dirty="0" smtClean="0">
                    <a:latin typeface="+mn-lt"/>
                  </a:rPr>
                  <a:t>0C00_0000</a:t>
                </a:r>
              </a:p>
              <a:p>
                <a:pPr algn="r"/>
                <a:r>
                  <a:rPr lang="en-US" sz="1000" dirty="0" smtClean="0">
                    <a:latin typeface="+mn-lt"/>
                  </a:rPr>
                  <a:t>0BFF_FFFF</a:t>
                </a:r>
                <a:endParaRPr lang="en-US" sz="1000" dirty="0">
                  <a:latin typeface="+mn-lt"/>
                </a:endParaRPr>
              </a:p>
            </p:txBody>
          </p:sp>
          <p:cxnSp>
            <p:nvCxnSpPr>
              <p:cNvPr id="101" name="Straight Connector 100"/>
              <p:cNvCxnSpPr/>
              <p:nvPr/>
            </p:nvCxnSpPr>
            <p:spPr>
              <a:xfrm flipH="1">
                <a:off x="762000" y="609600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62999" y="6248400"/>
                <a:ext cx="774571" cy="246221"/>
              </a:xfrm>
              <a:prstGeom prst="rect">
                <a:avLst/>
              </a:prstGeom>
              <a:noFill/>
            </p:spPr>
            <p:txBody>
              <a:bodyPr wrap="none" rtlCol="0">
                <a:spAutoFit/>
              </a:bodyPr>
              <a:lstStyle/>
              <a:p>
                <a:pPr algn="r"/>
                <a:r>
                  <a:rPr lang="en-US" sz="1000" dirty="0" smtClean="0">
                    <a:latin typeface="+mn-lt"/>
                  </a:rPr>
                  <a:t>0000_0000</a:t>
                </a:r>
                <a:endParaRPr lang="en-US" sz="1000" dirty="0">
                  <a:latin typeface="+mn-lt"/>
                </a:endParaRPr>
              </a:p>
            </p:txBody>
          </p:sp>
          <p:sp>
            <p:nvSpPr>
              <p:cNvPr id="103" name="Rectangle 102"/>
              <p:cNvSpPr/>
              <p:nvPr/>
            </p:nvSpPr>
            <p:spPr>
              <a:xfrm>
                <a:off x="3581400" y="6080886"/>
                <a:ext cx="2286000" cy="16459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3581400" y="6233286"/>
                <a:ext cx="2286000" cy="16459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4395669" y="6038475"/>
                <a:ext cx="740908" cy="400110"/>
              </a:xfrm>
              <a:prstGeom prst="rect">
                <a:avLst/>
              </a:prstGeom>
              <a:noFill/>
            </p:spPr>
            <p:txBody>
              <a:bodyPr wrap="none" rtlCol="0">
                <a:spAutoFit/>
              </a:bodyPr>
              <a:lstStyle/>
              <a:p>
                <a:r>
                  <a:rPr lang="en-US" sz="1000" dirty="0" smtClean="0">
                    <a:latin typeface="+mj-lt"/>
                  </a:rPr>
                  <a:t>Segment 1</a:t>
                </a:r>
              </a:p>
              <a:p>
                <a:r>
                  <a:rPr lang="en-US" sz="1000" dirty="0" smtClean="0">
                    <a:latin typeface="+mj-lt"/>
                  </a:rPr>
                  <a:t>Segment 0</a:t>
                </a:r>
                <a:endParaRPr lang="en-US" sz="1000" dirty="0">
                  <a:latin typeface="+mj-lt"/>
                </a:endParaRPr>
              </a:p>
            </p:txBody>
          </p:sp>
          <p:sp>
            <p:nvSpPr>
              <p:cNvPr id="106" name="TextBox 105"/>
              <p:cNvSpPr txBox="1"/>
              <p:nvPr/>
            </p:nvSpPr>
            <p:spPr>
              <a:xfrm>
                <a:off x="4204685" y="3639979"/>
                <a:ext cx="1027845" cy="246221"/>
              </a:xfrm>
              <a:prstGeom prst="rect">
                <a:avLst/>
              </a:prstGeom>
              <a:noFill/>
            </p:spPr>
            <p:txBody>
              <a:bodyPr wrap="none" rtlCol="0">
                <a:spAutoFit/>
              </a:bodyPr>
              <a:lstStyle/>
              <a:p>
                <a:pPr algn="ctr"/>
                <a:r>
                  <a:rPr lang="en-US" sz="1000" b="1" dirty="0" smtClean="0">
                    <a:latin typeface="+mn-lt"/>
                  </a:rPr>
                  <a:t>MPAX Registers</a:t>
                </a:r>
                <a:endParaRPr lang="en-US" sz="1000" b="1" dirty="0">
                  <a:latin typeface="+mn-lt"/>
                </a:endParaRPr>
              </a:p>
            </p:txBody>
          </p:sp>
          <p:cxnSp>
            <p:nvCxnSpPr>
              <p:cNvPr id="107" name="Straight Connector 106"/>
              <p:cNvCxnSpPr/>
              <p:nvPr/>
            </p:nvCxnSpPr>
            <p:spPr>
              <a:xfrm flipH="1">
                <a:off x="7348581" y="5525387"/>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8262194" y="5345380"/>
                <a:ext cx="1696710" cy="290823"/>
              </a:xfrm>
              <a:prstGeom prst="rect">
                <a:avLst/>
              </a:prstGeom>
              <a:noFill/>
            </p:spPr>
            <p:txBody>
              <a:bodyPr wrap="square" rtlCol="0">
                <a:spAutoFit/>
              </a:bodyPr>
              <a:lstStyle/>
              <a:p>
                <a:r>
                  <a:rPr lang="en-US" sz="1000" dirty="0" smtClean="0">
                    <a:latin typeface="+mn-lt"/>
                  </a:rPr>
                  <a:t>0:0C10_0000</a:t>
                </a:r>
              </a:p>
            </p:txBody>
          </p:sp>
          <p:cxnSp>
            <p:nvCxnSpPr>
              <p:cNvPr id="109" name="Straight Connector 108"/>
              <p:cNvCxnSpPr/>
              <p:nvPr/>
            </p:nvCxnSpPr>
            <p:spPr>
              <a:xfrm flipH="1">
                <a:off x="692255" y="480536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grpSp>
        <p:cxnSp>
          <p:nvCxnSpPr>
            <p:cNvPr id="132" name="Straight Connector 131"/>
            <p:cNvCxnSpPr>
              <a:stCxn id="78" idx="3"/>
            </p:cNvCxnSpPr>
            <p:nvPr/>
          </p:nvCxnSpPr>
          <p:spPr>
            <a:xfrm>
              <a:off x="4428195" y="4610221"/>
              <a:ext cx="1146309" cy="495179"/>
            </a:xfrm>
            <a:prstGeom prst="line">
              <a:avLst/>
            </a:prstGeom>
          </p:spPr>
          <p:style>
            <a:lnRef idx="2">
              <a:schemeClr val="accent3"/>
            </a:lnRef>
            <a:fillRef idx="0">
              <a:schemeClr val="accent3"/>
            </a:fillRef>
            <a:effectRef idx="1">
              <a:schemeClr val="accent3"/>
            </a:effectRef>
            <a:fontRef idx="minor">
              <a:schemeClr val="tx1"/>
            </a:fontRef>
          </p:style>
        </p:cxnSp>
        <p:cxnSp>
          <p:nvCxnSpPr>
            <p:cNvPr id="133" name="Straight Connector 132"/>
            <p:cNvCxnSpPr/>
            <p:nvPr/>
          </p:nvCxnSpPr>
          <p:spPr>
            <a:xfrm>
              <a:off x="4467224" y="4343400"/>
              <a:ext cx="1143000" cy="685800"/>
            </a:xfrm>
            <a:prstGeom prst="line">
              <a:avLst/>
            </a:prstGeom>
          </p:spPr>
          <p:style>
            <a:lnRef idx="2">
              <a:schemeClr val="accent3"/>
            </a:lnRef>
            <a:fillRef idx="0">
              <a:schemeClr val="accent3"/>
            </a:fillRef>
            <a:effectRef idx="1">
              <a:schemeClr val="accent3"/>
            </a:effectRef>
            <a:fontRef idx="minor">
              <a:schemeClr val="tx1"/>
            </a:fontRef>
          </p:style>
        </p:cxnSp>
        <p:cxnSp>
          <p:nvCxnSpPr>
            <p:cNvPr id="134" name="Straight Connector 133"/>
            <p:cNvCxnSpPr/>
            <p:nvPr/>
          </p:nvCxnSpPr>
          <p:spPr>
            <a:xfrm>
              <a:off x="6929438" y="5157788"/>
              <a:ext cx="919162" cy="23812"/>
            </a:xfrm>
            <a:prstGeom prst="line">
              <a:avLst/>
            </a:prstGeom>
          </p:spPr>
          <p:style>
            <a:lnRef idx="2">
              <a:schemeClr val="accent3"/>
            </a:lnRef>
            <a:fillRef idx="0">
              <a:schemeClr val="accent3"/>
            </a:fillRef>
            <a:effectRef idx="1">
              <a:schemeClr val="accent3"/>
            </a:effectRef>
            <a:fontRef idx="minor">
              <a:schemeClr val="tx1"/>
            </a:fontRef>
          </p:style>
        </p:cxnSp>
        <p:cxnSp>
          <p:nvCxnSpPr>
            <p:cNvPr id="135" name="Straight Connector 134"/>
            <p:cNvCxnSpPr/>
            <p:nvPr/>
          </p:nvCxnSpPr>
          <p:spPr>
            <a:xfrm flipV="1">
              <a:off x="6943725" y="4953000"/>
              <a:ext cx="904875" cy="111919"/>
            </a:xfrm>
            <a:prstGeom prst="line">
              <a:avLst/>
            </a:prstGeom>
          </p:spPr>
          <p:style>
            <a:lnRef idx="2">
              <a:schemeClr val="accent3"/>
            </a:lnRef>
            <a:fillRef idx="0">
              <a:schemeClr val="accent3"/>
            </a:fillRef>
            <a:effectRef idx="1">
              <a:schemeClr val="accent3"/>
            </a:effectRef>
            <a:fontRef idx="minor">
              <a:schemeClr val="tx1"/>
            </a:fontRef>
          </p:style>
        </p:cxn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dirty="0" smtClean="0"/>
              <a:t>Configure the MPAX Registers</a:t>
            </a:r>
            <a:endParaRPr lang="en-US" dirty="0"/>
          </a:p>
        </p:txBody>
      </p:sp>
      <p:sp>
        <p:nvSpPr>
          <p:cNvPr id="5" name="Rectangle 4"/>
          <p:cNvSpPr/>
          <p:nvPr/>
        </p:nvSpPr>
        <p:spPr>
          <a:xfrm>
            <a:off x="533400" y="1447800"/>
            <a:ext cx="7696200" cy="3293209"/>
          </a:xfrm>
          <a:prstGeom prst="rect">
            <a:avLst/>
          </a:prstGeom>
        </p:spPr>
        <p:txBody>
          <a:bodyPr wrap="square">
            <a:spAutoFit/>
          </a:bodyPr>
          <a:lstStyle/>
          <a:p>
            <a:r>
              <a:rPr lang="en-US" sz="1600" b="1" dirty="0">
                <a:latin typeface="Courier New" pitchFamily="49" charset="0"/>
                <a:cs typeface="Courier New" pitchFamily="49" charset="0"/>
              </a:rPr>
              <a:t>// Map 4 KB from 0x2100_0000 to 0x1_0000_0000 (XMC)</a:t>
            </a:r>
          </a:p>
          <a:p>
            <a:r>
              <a:rPr lang="en-US" sz="1600" b="1" dirty="0">
                <a:latin typeface="Courier New" pitchFamily="49" charset="0"/>
                <a:cs typeface="Courier New" pitchFamily="49" charset="0"/>
              </a:rPr>
              <a:t>// Use segment </a:t>
            </a:r>
            <a:r>
              <a:rPr lang="en-US" sz="1600" b="1" dirty="0" smtClean="0">
                <a:latin typeface="Courier New" pitchFamily="49" charset="0"/>
                <a:cs typeface="Courier New" pitchFamily="49" charset="0"/>
              </a:rPr>
              <a:t>2 or any other segment </a:t>
            </a:r>
            <a:endParaRPr lang="en-US" sz="1600" b="1" dirty="0">
              <a:latin typeface="Courier New" pitchFamily="49" charset="0"/>
              <a:cs typeface="Courier New" pitchFamily="49" charset="0"/>
            </a:endParaRPr>
          </a:p>
          <a:p>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lvMpaxh.segSize</a:t>
            </a:r>
            <a:r>
              <a:rPr lang="en-US" sz="1600" b="1" dirty="0">
                <a:latin typeface="Courier New" pitchFamily="49" charset="0"/>
                <a:cs typeface="Courier New" pitchFamily="49" charset="0"/>
              </a:rPr>
              <a:t> = 0xB; // 4 </a:t>
            </a:r>
            <a:r>
              <a:rPr lang="en-US" sz="1600" b="1" dirty="0" smtClean="0">
                <a:latin typeface="Courier New" pitchFamily="49" charset="0"/>
                <a:cs typeface="Courier New" pitchFamily="49" charset="0"/>
              </a:rPr>
              <a:t>KB – see table 7-4 of CorePac</a:t>
            </a:r>
            <a:endParaRPr lang="en-US" sz="1600" b="1" dirty="0">
              <a:latin typeface="Courier New" pitchFamily="49" charset="0"/>
              <a:cs typeface="Courier New" pitchFamily="49" charset="0"/>
            </a:endParaRPr>
          </a:p>
          <a:p>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lvMpaxh.bAddr</a:t>
            </a:r>
            <a:r>
              <a:rPr lang="en-US" sz="1600" b="1" dirty="0">
                <a:latin typeface="Courier New" pitchFamily="49" charset="0"/>
                <a:cs typeface="Courier New" pitchFamily="49" charset="0"/>
              </a:rPr>
              <a:t> = 0x21000; // 32-bit address &gt;&gt; 12</a:t>
            </a:r>
          </a:p>
          <a:p>
            <a:r>
              <a:rPr lang="en-US" sz="1600" b="1" dirty="0">
                <a:latin typeface="Courier New" pitchFamily="49" charset="0"/>
                <a:cs typeface="Courier New" pitchFamily="49" charset="0"/>
              </a:rPr>
              <a:t>CSL_XMC_setXMPAXH(2,&amp;lvMpaxh);</a:t>
            </a:r>
          </a:p>
          <a:p>
            <a:r>
              <a:rPr lang="en-US" sz="1600" b="1" dirty="0" err="1">
                <a:latin typeface="Courier New" pitchFamily="49" charset="0"/>
                <a:cs typeface="Courier New" pitchFamily="49" charset="0"/>
              </a:rPr>
              <a:t>lvMpaxl.ux</a:t>
            </a:r>
            <a:r>
              <a:rPr lang="en-US" sz="1600" b="1" dirty="0">
                <a:latin typeface="Courier New" pitchFamily="49" charset="0"/>
                <a:cs typeface="Courier New" pitchFamily="49" charset="0"/>
              </a:rPr>
              <a:t> = 1;</a:t>
            </a:r>
          </a:p>
          <a:p>
            <a:r>
              <a:rPr lang="en-US" sz="1600" b="1" dirty="0" err="1">
                <a:latin typeface="Courier New" pitchFamily="49" charset="0"/>
                <a:cs typeface="Courier New" pitchFamily="49" charset="0"/>
              </a:rPr>
              <a:t>lvMpaxl.uw</a:t>
            </a:r>
            <a:r>
              <a:rPr lang="en-US" sz="1600" b="1" dirty="0">
                <a:latin typeface="Courier New" pitchFamily="49" charset="0"/>
                <a:cs typeface="Courier New" pitchFamily="49" charset="0"/>
              </a:rPr>
              <a:t> = 1;</a:t>
            </a:r>
          </a:p>
          <a:p>
            <a:r>
              <a:rPr lang="en-US" sz="1600" b="1" dirty="0" err="1">
                <a:latin typeface="Courier New" pitchFamily="49" charset="0"/>
                <a:cs typeface="Courier New" pitchFamily="49" charset="0"/>
              </a:rPr>
              <a:t>lvMpaxl.ur</a:t>
            </a:r>
            <a:r>
              <a:rPr lang="en-US" sz="1600" b="1" dirty="0">
                <a:latin typeface="Courier New" pitchFamily="49" charset="0"/>
                <a:cs typeface="Courier New" pitchFamily="49" charset="0"/>
              </a:rPr>
              <a:t> = 1;</a:t>
            </a:r>
          </a:p>
          <a:p>
            <a:r>
              <a:rPr lang="en-US" sz="1600" b="1" dirty="0" err="1">
                <a:latin typeface="Courier New" pitchFamily="49" charset="0"/>
                <a:cs typeface="Courier New" pitchFamily="49" charset="0"/>
              </a:rPr>
              <a:t>lvMpaxl.sx</a:t>
            </a:r>
            <a:r>
              <a:rPr lang="en-US" sz="1600" b="1" dirty="0">
                <a:latin typeface="Courier New" pitchFamily="49" charset="0"/>
                <a:cs typeface="Courier New" pitchFamily="49" charset="0"/>
              </a:rPr>
              <a:t> = 1;</a:t>
            </a:r>
          </a:p>
          <a:p>
            <a:r>
              <a:rPr lang="en-US" sz="1600" b="1" dirty="0" err="1">
                <a:latin typeface="Courier New" pitchFamily="49" charset="0"/>
                <a:cs typeface="Courier New" pitchFamily="49" charset="0"/>
              </a:rPr>
              <a:t>lvMpaxl.sw</a:t>
            </a:r>
            <a:r>
              <a:rPr lang="en-US" sz="1600" b="1" dirty="0">
                <a:latin typeface="Courier New" pitchFamily="49" charset="0"/>
                <a:cs typeface="Courier New" pitchFamily="49" charset="0"/>
              </a:rPr>
              <a:t> = 1;</a:t>
            </a:r>
          </a:p>
          <a:p>
            <a:r>
              <a:rPr lang="en-US" sz="1600" b="1" dirty="0">
                <a:latin typeface="Courier New" pitchFamily="49" charset="0"/>
                <a:cs typeface="Courier New" pitchFamily="49" charset="0"/>
              </a:rPr>
              <a:t>lvMpaxl.sr = 1;</a:t>
            </a:r>
          </a:p>
          <a:p>
            <a:r>
              <a:rPr lang="en-US" sz="1600" b="1" dirty="0" err="1">
                <a:latin typeface="Courier New" pitchFamily="49" charset="0"/>
                <a:cs typeface="Courier New" pitchFamily="49" charset="0"/>
              </a:rPr>
              <a:t>lvMpaxl.rAddr</a:t>
            </a:r>
            <a:r>
              <a:rPr lang="en-US" sz="1600" b="1" dirty="0">
                <a:latin typeface="Courier New" pitchFamily="49" charset="0"/>
                <a:cs typeface="Courier New" pitchFamily="49" charset="0"/>
              </a:rPr>
              <a:t> = 0x100000; // 36-bit address &gt;&gt; 12</a:t>
            </a:r>
          </a:p>
          <a:p>
            <a:r>
              <a:rPr lang="en-US" sz="1600" b="1" dirty="0">
                <a:latin typeface="Courier New" pitchFamily="49" charset="0"/>
                <a:cs typeface="Courier New" pitchFamily="49" charset="0"/>
              </a:rPr>
              <a:t>CSL_XMC_setXMPAXL(2,&amp;lvMpaxl);</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162"/>
            <a:ext cx="8229600" cy="1477962"/>
          </a:xfrm>
        </p:spPr>
        <p:txBody>
          <a:bodyPr>
            <a:normAutofit/>
          </a:bodyPr>
          <a:lstStyle/>
          <a:p>
            <a:r>
              <a:rPr lang="en-US" sz="3600" dirty="0" smtClean="0"/>
              <a:t>Configure MPAX Registers </a:t>
            </a:r>
            <a:br>
              <a:rPr lang="en-US" sz="3600" dirty="0" smtClean="0"/>
            </a:br>
            <a:r>
              <a:rPr lang="en-US" sz="3600" dirty="0" smtClean="0"/>
              <a:t>1GB for Each Core</a:t>
            </a:r>
            <a:endParaRPr lang="en-US" sz="3600" dirty="0"/>
          </a:p>
        </p:txBody>
      </p:sp>
      <p:sp>
        <p:nvSpPr>
          <p:cNvPr id="5" name="Rectangle 4"/>
          <p:cNvSpPr/>
          <p:nvPr/>
        </p:nvSpPr>
        <p:spPr>
          <a:xfrm>
            <a:off x="228600" y="1524000"/>
            <a:ext cx="8382000" cy="3323987"/>
          </a:xfrm>
          <a:prstGeom prst="rect">
            <a:avLst/>
          </a:prstGeom>
        </p:spPr>
        <p:txBody>
          <a:bodyPr wrap="square">
            <a:spAutoFit/>
          </a:bodyPr>
          <a:lstStyle/>
          <a:p>
            <a:r>
              <a:rPr lang="en-US" sz="1400" b="1" dirty="0" smtClean="0">
                <a:latin typeface="Courier New" pitchFamily="49" charset="0"/>
                <a:cs typeface="Courier New" pitchFamily="49" charset="0"/>
              </a:rPr>
              <a:t>// Map 1 GB from 0x8000_0000 to 8 different addresses in the external memory</a:t>
            </a:r>
          </a:p>
          <a:p>
            <a:r>
              <a:rPr lang="en-US" sz="1400" b="1" dirty="0" smtClean="0">
                <a:latin typeface="Courier New" pitchFamily="49" charset="0"/>
                <a:cs typeface="Courier New" pitchFamily="49" charset="0"/>
              </a:rPr>
              <a:t>// The purpose is to give each core different physical address but have the same logical address</a:t>
            </a:r>
          </a:p>
          <a:p>
            <a:r>
              <a:rPr lang="en-US" sz="1400" b="1" dirty="0" err="1" smtClean="0">
                <a:latin typeface="Courier New" pitchFamily="49" charset="0"/>
                <a:cs typeface="Courier New" pitchFamily="49" charset="0"/>
              </a:rPr>
              <a:t>lvSesMpaxh.segSz</a:t>
            </a:r>
            <a:r>
              <a:rPr lang="en-US" sz="1400" b="1" dirty="0" smtClean="0">
                <a:latin typeface="Courier New" pitchFamily="49" charset="0"/>
                <a:cs typeface="Courier New" pitchFamily="49" charset="0"/>
              </a:rPr>
              <a:t> = 0x1D;  //  1GB   </a:t>
            </a:r>
          </a:p>
          <a:p>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lvSesMpaxh.baddr</a:t>
            </a:r>
            <a:r>
              <a:rPr lang="en-US" sz="1400" b="1" dirty="0" smtClean="0">
                <a:latin typeface="Courier New" pitchFamily="49" charset="0"/>
                <a:cs typeface="Courier New" pitchFamily="49" charset="0"/>
              </a:rPr>
              <a:t> = 0x2; // 0x8000 0000 32-bit address &gt;&gt; 30</a:t>
            </a:r>
          </a:p>
          <a:p>
            <a:r>
              <a:rPr lang="en-US" sz="1400" b="1" dirty="0" err="1" smtClean="0">
                <a:latin typeface="Courier New" pitchFamily="49" charset="0"/>
                <a:cs typeface="Courier New" pitchFamily="49" charset="0"/>
              </a:rPr>
              <a:t>CSL_MSMC_setSESMPAXH</a:t>
            </a:r>
            <a:r>
              <a:rPr lang="en-US" sz="1400" b="1" dirty="0" smtClean="0">
                <a:latin typeface="Courier New" pitchFamily="49" charset="0"/>
                <a:cs typeface="Courier New" pitchFamily="49" charset="0"/>
              </a:rPr>
              <a:t>(10,2,&amp;lvSesMpaxh);</a:t>
            </a:r>
          </a:p>
          <a:p>
            <a:r>
              <a:rPr lang="en-US" sz="1400" b="1" dirty="0" smtClean="0">
                <a:latin typeface="Courier New" pitchFamily="49" charset="0"/>
                <a:cs typeface="Courier New" pitchFamily="49" charset="0"/>
              </a:rPr>
              <a:t>//   For each core chose a different setting, start at core 0</a:t>
            </a:r>
          </a:p>
          <a:p>
            <a:r>
              <a:rPr lang="en-US" sz="1400" b="1" dirty="0" err="1" smtClean="0">
                <a:latin typeface="Courier New" pitchFamily="49" charset="0"/>
                <a:cs typeface="Courier New" pitchFamily="49" charset="0"/>
              </a:rPr>
              <a:t>lvSesMpaxl.raddr</a:t>
            </a:r>
            <a:r>
              <a:rPr lang="en-US" sz="1400" b="1" dirty="0" smtClean="0">
                <a:latin typeface="Courier New" pitchFamily="49" charset="0"/>
                <a:cs typeface="Courier New" pitchFamily="49" charset="0"/>
              </a:rPr>
              <a:t> = 0x20; // 8 0000 0000 36-bit  &gt;&gt; 30   core 0</a:t>
            </a:r>
          </a:p>
          <a:p>
            <a:r>
              <a:rPr lang="en-US" sz="1400" b="1" dirty="0" err="1" smtClean="0">
                <a:latin typeface="Courier New" pitchFamily="49" charset="0"/>
                <a:cs typeface="Courier New" pitchFamily="49" charset="0"/>
              </a:rPr>
              <a:t>lvSesMpaxl.raddr</a:t>
            </a:r>
            <a:r>
              <a:rPr lang="en-US" sz="1400" b="1" dirty="0" smtClean="0">
                <a:latin typeface="Courier New" pitchFamily="49" charset="0"/>
                <a:cs typeface="Courier New" pitchFamily="49" charset="0"/>
              </a:rPr>
              <a:t> = 0x21; // 8 4000 0000 36-bit  &gt;&gt; 30  core 1</a:t>
            </a:r>
          </a:p>
          <a:p>
            <a:r>
              <a:rPr lang="en-US" sz="1400" b="1" dirty="0" err="1" smtClean="0">
                <a:latin typeface="Courier New" pitchFamily="49" charset="0"/>
                <a:cs typeface="Courier New" pitchFamily="49" charset="0"/>
              </a:rPr>
              <a:t>lvSesMpaxl.raddr</a:t>
            </a:r>
            <a:r>
              <a:rPr lang="en-US" sz="1400" b="1" dirty="0" smtClean="0">
                <a:latin typeface="Courier New" pitchFamily="49" charset="0"/>
                <a:cs typeface="Courier New" pitchFamily="49" charset="0"/>
              </a:rPr>
              <a:t> = 0x22; // 8 8000 0000 36-bit  &gt;&gt; 30  core 2</a:t>
            </a:r>
          </a:p>
          <a:p>
            <a:r>
              <a:rPr lang="en-US" sz="1400" b="1" dirty="0" err="1" smtClean="0">
                <a:latin typeface="Courier New" pitchFamily="49" charset="0"/>
                <a:cs typeface="Courier New" pitchFamily="49" charset="0"/>
              </a:rPr>
              <a:t>lvSesMpaxl.raddr</a:t>
            </a:r>
            <a:r>
              <a:rPr lang="en-US" sz="1400" b="1" dirty="0" smtClean="0">
                <a:latin typeface="Courier New" pitchFamily="49" charset="0"/>
                <a:cs typeface="Courier New" pitchFamily="49" charset="0"/>
              </a:rPr>
              <a:t> = 0x23; // 8 C000 0000 36-bit  &gt;&gt; 30  core 3</a:t>
            </a:r>
          </a:p>
          <a:p>
            <a:r>
              <a:rPr lang="en-US" sz="1400" b="1" dirty="0" smtClean="0">
                <a:latin typeface="Courier New" pitchFamily="49" charset="0"/>
                <a:cs typeface="Courier New" pitchFamily="49" charset="0"/>
              </a:rPr>
              <a:t>…</a:t>
            </a:r>
          </a:p>
          <a:p>
            <a:r>
              <a:rPr lang="en-US" sz="1400" b="1" dirty="0" err="1" smtClean="0">
                <a:latin typeface="Courier New" pitchFamily="49" charset="0"/>
                <a:cs typeface="Courier New" pitchFamily="49" charset="0"/>
              </a:rPr>
              <a:t>lvSesMpaxl.raddr</a:t>
            </a:r>
            <a:r>
              <a:rPr lang="en-US" sz="1400" b="1" dirty="0" smtClean="0">
                <a:latin typeface="Courier New" pitchFamily="49" charset="0"/>
                <a:cs typeface="Courier New" pitchFamily="49" charset="0"/>
              </a:rPr>
              <a:t> = 0x27; // 9 C000 0000 36-bit &gt;&gt; 30  core 7</a:t>
            </a:r>
          </a:p>
          <a:p>
            <a:endParaRPr lang="en-US" sz="1400" b="1" dirty="0" smtClean="0">
              <a:latin typeface="Courier New" pitchFamily="49" charset="0"/>
              <a:cs typeface="Courier New" pitchFamily="49" charset="0"/>
            </a:endParaRPr>
          </a:p>
          <a:p>
            <a:r>
              <a:rPr lang="en-US" sz="1400" b="1" dirty="0" err="1" smtClean="0">
                <a:latin typeface="Courier New" pitchFamily="49" charset="0"/>
                <a:cs typeface="Courier New" pitchFamily="49" charset="0"/>
              </a:rPr>
              <a:t>CSL_MSMC_setSESMPAXL</a:t>
            </a:r>
            <a:r>
              <a:rPr lang="en-US" sz="1400" b="1" dirty="0" smtClean="0">
                <a:latin typeface="Courier New" pitchFamily="49" charset="0"/>
                <a:cs typeface="Courier New" pitchFamily="49" charset="0"/>
              </a:rPr>
              <a:t>(10,2,&amp;lvSesMpaxl);</a:t>
            </a:r>
            <a:endParaRPr lang="en-US" sz="14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C6678 Architecture Review</a:t>
            </a:r>
            <a:endParaRPr lang="en-US" dirty="0"/>
          </a:p>
        </p:txBody>
      </p:sp>
      <p:sp>
        <p:nvSpPr>
          <p:cNvPr id="6" name="Subtitle 5"/>
          <p:cNvSpPr>
            <a:spLocks noGrp="1"/>
          </p:cNvSpPr>
          <p:nvPr>
            <p:ph type="subTitle" idx="1"/>
          </p:nvPr>
        </p:nvSpPr>
        <p:spPr/>
        <p:txBody>
          <a:bodyPr/>
          <a:lstStyle/>
          <a:p>
            <a:r>
              <a:rPr lang="en-US" dirty="0" smtClean="0"/>
              <a:t>XMC and MPAX Registers</a:t>
            </a:r>
            <a:endParaRPr lang="en-US" dirty="0"/>
          </a:p>
        </p:txBody>
      </p:sp>
      <p:sp>
        <p:nvSpPr>
          <p:cNvPr id="4" name="Slide Number Placeholder 3"/>
          <p:cNvSpPr>
            <a:spLocks noGrp="1"/>
          </p:cNvSpPr>
          <p:nvPr>
            <p:ph type="sldNum" sz="quarter" idx="10"/>
          </p:nvPr>
        </p:nvSpPr>
        <p:spPr/>
        <p:txBody>
          <a:bodyPr/>
          <a:lstStyle/>
          <a:p>
            <a:fld id="{3B20521C-F793-4067-BB07-C7AF74E21EF3}"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477962"/>
          </a:xfrm>
        </p:spPr>
        <p:txBody>
          <a:bodyPr>
            <a:normAutofit/>
          </a:bodyPr>
          <a:lstStyle/>
          <a:p>
            <a:r>
              <a:rPr lang="en-US" sz="3600" dirty="0" smtClean="0"/>
              <a:t>Configure the SES MPAX Registers for</a:t>
            </a:r>
            <a:br>
              <a:rPr lang="en-US" sz="3600" dirty="0" smtClean="0"/>
            </a:br>
            <a:r>
              <a:rPr lang="en-US" sz="3600" dirty="0" smtClean="0"/>
              <a:t>Non-cached 1M of MSMC Shared Memory</a:t>
            </a:r>
            <a:endParaRPr lang="en-US" sz="3600" dirty="0"/>
          </a:p>
        </p:txBody>
      </p:sp>
      <p:sp>
        <p:nvSpPr>
          <p:cNvPr id="5" name="Rectangle 4"/>
          <p:cNvSpPr/>
          <p:nvPr/>
        </p:nvSpPr>
        <p:spPr>
          <a:xfrm>
            <a:off x="533400" y="1981200"/>
            <a:ext cx="7696200" cy="4247317"/>
          </a:xfrm>
          <a:prstGeom prst="rect">
            <a:avLst/>
          </a:prstGeom>
        </p:spPr>
        <p:txBody>
          <a:bodyPr wrap="square">
            <a:spAutoFit/>
          </a:bodyPr>
          <a:lstStyle/>
          <a:p>
            <a:r>
              <a:rPr lang="en-US" b="1" dirty="0" smtClean="0">
                <a:latin typeface="Courier New" pitchFamily="49" charset="0"/>
                <a:cs typeface="Courier New" pitchFamily="49" charset="0"/>
              </a:rPr>
              <a:t>// Map 1 MB from 0x8800_0000 to 0x0_0C10_0000 (MSMC)</a:t>
            </a:r>
          </a:p>
          <a:p>
            <a:r>
              <a:rPr lang="en-US" b="1" dirty="0" smtClean="0">
                <a:latin typeface="Courier New" pitchFamily="49" charset="0"/>
                <a:cs typeface="Courier New" pitchFamily="49" charset="0"/>
              </a:rPr>
              <a:t>// The purpose is to reach MSMC that is not cacheable or pre-fetch</a:t>
            </a:r>
          </a:p>
          <a:p>
            <a:r>
              <a:rPr lang="en-US" b="1" dirty="0" smtClean="0">
                <a:latin typeface="Courier New" pitchFamily="49" charset="0"/>
                <a:cs typeface="Courier New" pitchFamily="49" charset="0"/>
              </a:rPr>
              <a:t>//See MAR registers later</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lvSesMpaxh.segSz</a:t>
            </a:r>
            <a:r>
              <a:rPr lang="en-US" b="1" dirty="0" smtClean="0">
                <a:latin typeface="Courier New" pitchFamily="49" charset="0"/>
                <a:cs typeface="Courier New" pitchFamily="49" charset="0"/>
              </a:rPr>
              <a:t> = 0x13;</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lvSesMpaxh.baddr</a:t>
            </a:r>
            <a:r>
              <a:rPr lang="en-US" b="1" dirty="0" smtClean="0">
                <a:latin typeface="Courier New" pitchFamily="49" charset="0"/>
                <a:cs typeface="Courier New" pitchFamily="49" charset="0"/>
              </a:rPr>
              <a:t> = 0x88100; // 32-bit address &gt;&gt; 12</a:t>
            </a:r>
          </a:p>
          <a:p>
            <a:r>
              <a:rPr lang="en-US" b="1" dirty="0" err="1" smtClean="0">
                <a:latin typeface="Courier New" pitchFamily="49" charset="0"/>
                <a:cs typeface="Courier New" pitchFamily="49" charset="0"/>
              </a:rPr>
              <a:t>CSL_MSMC_setSESMPAXH</a:t>
            </a:r>
            <a:r>
              <a:rPr lang="en-US" b="1" dirty="0" smtClean="0">
                <a:latin typeface="Courier New" pitchFamily="49" charset="0"/>
                <a:cs typeface="Courier New" pitchFamily="49" charset="0"/>
              </a:rPr>
              <a:t>(10,2,&amp;lvSesMpaxh);</a:t>
            </a:r>
          </a:p>
          <a:p>
            <a:r>
              <a:rPr lang="en-US" b="1" dirty="0" err="1" smtClean="0">
                <a:latin typeface="Courier New" pitchFamily="49" charset="0"/>
                <a:cs typeface="Courier New" pitchFamily="49" charset="0"/>
              </a:rPr>
              <a:t>lvSesMpaxl.ux</a:t>
            </a:r>
            <a:r>
              <a:rPr lang="en-US" b="1" dirty="0" smtClean="0">
                <a:latin typeface="Courier New" pitchFamily="49" charset="0"/>
                <a:cs typeface="Courier New" pitchFamily="49" charset="0"/>
              </a:rPr>
              <a:t> = 1;</a:t>
            </a:r>
          </a:p>
          <a:p>
            <a:r>
              <a:rPr lang="en-US" b="1" dirty="0" err="1" smtClean="0">
                <a:latin typeface="Courier New" pitchFamily="49" charset="0"/>
                <a:cs typeface="Courier New" pitchFamily="49" charset="0"/>
              </a:rPr>
              <a:t>lvSesMpaxl.uw</a:t>
            </a:r>
            <a:r>
              <a:rPr lang="en-US" b="1" dirty="0" smtClean="0">
                <a:latin typeface="Courier New" pitchFamily="49" charset="0"/>
                <a:cs typeface="Courier New" pitchFamily="49" charset="0"/>
              </a:rPr>
              <a:t> = 1;</a:t>
            </a:r>
          </a:p>
          <a:p>
            <a:r>
              <a:rPr lang="en-US" b="1" dirty="0" err="1" smtClean="0">
                <a:latin typeface="Courier New" pitchFamily="49" charset="0"/>
                <a:cs typeface="Courier New" pitchFamily="49" charset="0"/>
              </a:rPr>
              <a:t>lvSesMpaxl.ur</a:t>
            </a:r>
            <a:r>
              <a:rPr lang="en-US" b="1" dirty="0" smtClean="0">
                <a:latin typeface="Courier New" pitchFamily="49" charset="0"/>
                <a:cs typeface="Courier New" pitchFamily="49" charset="0"/>
              </a:rPr>
              <a:t> = 1;</a:t>
            </a:r>
          </a:p>
          <a:p>
            <a:r>
              <a:rPr lang="en-US" b="1" dirty="0" err="1" smtClean="0">
                <a:latin typeface="Courier New" pitchFamily="49" charset="0"/>
                <a:cs typeface="Courier New" pitchFamily="49" charset="0"/>
              </a:rPr>
              <a:t>lvSesMpaxl.sx</a:t>
            </a:r>
            <a:r>
              <a:rPr lang="en-US" b="1" dirty="0" smtClean="0">
                <a:latin typeface="Courier New" pitchFamily="49" charset="0"/>
                <a:cs typeface="Courier New" pitchFamily="49" charset="0"/>
              </a:rPr>
              <a:t> = 1;</a:t>
            </a:r>
          </a:p>
          <a:p>
            <a:r>
              <a:rPr lang="en-US" b="1" dirty="0" err="1" smtClean="0">
                <a:latin typeface="Courier New" pitchFamily="49" charset="0"/>
                <a:cs typeface="Courier New" pitchFamily="49" charset="0"/>
              </a:rPr>
              <a:t>lvSesMpaxl.sw</a:t>
            </a:r>
            <a:r>
              <a:rPr lang="en-US" b="1" dirty="0" smtClean="0">
                <a:latin typeface="Courier New" pitchFamily="49" charset="0"/>
                <a:cs typeface="Courier New" pitchFamily="49" charset="0"/>
              </a:rPr>
              <a:t> = 1;</a:t>
            </a:r>
          </a:p>
          <a:p>
            <a:r>
              <a:rPr lang="en-US" b="1" dirty="0" smtClean="0">
                <a:latin typeface="Courier New" pitchFamily="49" charset="0"/>
                <a:cs typeface="Courier New" pitchFamily="49" charset="0"/>
              </a:rPr>
              <a:t>lvSesMpaxl.sr = 1;</a:t>
            </a:r>
          </a:p>
          <a:p>
            <a:r>
              <a:rPr lang="en-US" b="1" dirty="0" err="1" smtClean="0">
                <a:latin typeface="Courier New" pitchFamily="49" charset="0"/>
                <a:cs typeface="Courier New" pitchFamily="49" charset="0"/>
              </a:rPr>
              <a:t>lvSesMpaxl.raddr</a:t>
            </a:r>
            <a:r>
              <a:rPr lang="en-US" b="1" dirty="0" smtClean="0">
                <a:latin typeface="Courier New" pitchFamily="49" charset="0"/>
                <a:cs typeface="Courier New" pitchFamily="49" charset="0"/>
              </a:rPr>
              <a:t> = 0x00C000; // 36-bit address &gt;&gt; 12</a:t>
            </a:r>
          </a:p>
          <a:p>
            <a:r>
              <a:rPr lang="en-US" b="1" dirty="0" err="1" smtClean="0">
                <a:latin typeface="Courier New" pitchFamily="49" charset="0"/>
                <a:cs typeface="Courier New" pitchFamily="49" charset="0"/>
              </a:rPr>
              <a:t>CSL_MSMC_setSESMPAXL</a:t>
            </a:r>
            <a:r>
              <a:rPr lang="en-US" b="1" dirty="0" smtClean="0">
                <a:latin typeface="Courier New" pitchFamily="49" charset="0"/>
                <a:cs typeface="Courier New" pitchFamily="49" charset="0"/>
              </a:rPr>
              <a:t>(10,2,&amp;lvSesMpaxl);</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Autofit/>
          </a:bodyPr>
          <a:lstStyle/>
          <a:p>
            <a:r>
              <a:rPr lang="en-US" dirty="0" smtClean="0"/>
              <a:t>Configure the MAR Registers</a:t>
            </a:r>
            <a:endParaRPr lang="en-US" dirty="0"/>
          </a:p>
        </p:txBody>
      </p:sp>
      <p:sp>
        <p:nvSpPr>
          <p:cNvPr id="6" name="Rectangle 5"/>
          <p:cNvSpPr/>
          <p:nvPr/>
        </p:nvSpPr>
        <p:spPr>
          <a:xfrm>
            <a:off x="457200" y="1859340"/>
            <a:ext cx="8305800" cy="2308324"/>
          </a:xfrm>
          <a:prstGeom prst="rect">
            <a:avLst/>
          </a:prstGeom>
        </p:spPr>
        <p:txBody>
          <a:bodyPr wrap="square">
            <a:spAutoFit/>
          </a:bodyPr>
          <a:lstStyle/>
          <a:p>
            <a:r>
              <a:rPr lang="en-US" dirty="0" err="1">
                <a:latin typeface="Courier New" pitchFamily="49" charset="0"/>
                <a:cs typeface="Courier New" pitchFamily="49" charset="0"/>
              </a:rPr>
              <a:t>lvMarPtr</a:t>
            </a:r>
            <a:r>
              <a:rPr lang="en-US" dirty="0">
                <a:latin typeface="Courier New" pitchFamily="49" charset="0"/>
                <a:cs typeface="Courier New" pitchFamily="49" charset="0"/>
              </a:rPr>
              <a:t> = (</a:t>
            </a:r>
            <a:r>
              <a:rPr lang="en-US" b="1" dirty="0">
                <a:latin typeface="Courier New" pitchFamily="49" charset="0"/>
                <a:cs typeface="Courier New" pitchFamily="49" charset="0"/>
              </a:rPr>
              <a:t>volatile uint32_t*)0x018480030; // MAR12 (0x0C00_0000:0x0CFF_FFFF)</a:t>
            </a:r>
          </a:p>
          <a:p>
            <a:r>
              <a:rPr lang="en-US" dirty="0">
                <a:latin typeface="Courier New" pitchFamily="49" charset="0"/>
                <a:cs typeface="Courier New" pitchFamily="49" charset="0"/>
              </a:rPr>
              <a:t>// Set MAR attributes for MAR12</a:t>
            </a:r>
          </a:p>
          <a:p>
            <a:r>
              <a:rPr lang="en-US" dirty="0" err="1">
                <a:latin typeface="Courier New" pitchFamily="49" charset="0"/>
                <a:cs typeface="Courier New" pitchFamily="49" charset="0"/>
              </a:rPr>
              <a:t>lvMar</a:t>
            </a:r>
            <a:r>
              <a:rPr lang="en-US" dirty="0">
                <a:latin typeface="Courier New" pitchFamily="49" charset="0"/>
                <a:cs typeface="Courier New" pitchFamily="49" charset="0"/>
              </a:rPr>
              <a:t> = 1;</a:t>
            </a:r>
          </a:p>
          <a:p>
            <a:r>
              <a:rPr lang="en-US" b="1" dirty="0">
                <a:latin typeface="Courier New" pitchFamily="49" charset="0"/>
                <a:cs typeface="Courier New" pitchFamily="49" charset="0"/>
              </a:rPr>
              <a:t>#</a:t>
            </a:r>
            <a:r>
              <a:rPr lang="en-US" b="1" dirty="0" err="1">
                <a:latin typeface="Courier New" pitchFamily="49" charset="0"/>
                <a:cs typeface="Courier New" pitchFamily="49" charset="0"/>
              </a:rPr>
              <a:t>ifdef</a:t>
            </a:r>
            <a:r>
              <a:rPr lang="en-US" b="1" dirty="0">
                <a:latin typeface="Courier New" pitchFamily="49" charset="0"/>
                <a:cs typeface="Courier New" pitchFamily="49" charset="0"/>
              </a:rPr>
              <a:t> MY_ENABLE_PREFETCH</a:t>
            </a:r>
          </a:p>
          <a:p>
            <a:r>
              <a:rPr lang="en-US" dirty="0" err="1">
                <a:latin typeface="Courier New" pitchFamily="49" charset="0"/>
                <a:cs typeface="Courier New" pitchFamily="49" charset="0"/>
              </a:rPr>
              <a:t>lvMar</a:t>
            </a:r>
            <a:r>
              <a:rPr lang="en-US" dirty="0">
                <a:latin typeface="Courier New" pitchFamily="49" charset="0"/>
                <a:cs typeface="Courier New" pitchFamily="49" charset="0"/>
              </a:rPr>
              <a:t> = </a:t>
            </a:r>
            <a:r>
              <a:rPr lang="en-US" dirty="0" err="1">
                <a:latin typeface="Courier New" pitchFamily="49" charset="0"/>
                <a:cs typeface="Courier New" pitchFamily="49" charset="0"/>
              </a:rPr>
              <a:t>lvMar</a:t>
            </a:r>
            <a:r>
              <a:rPr lang="en-US" dirty="0">
                <a:latin typeface="Courier New" pitchFamily="49" charset="0"/>
                <a:cs typeface="Courier New" pitchFamily="49" charset="0"/>
              </a:rPr>
              <a:t> | 8;</a:t>
            </a:r>
          </a:p>
          <a:p>
            <a:r>
              <a:rPr lang="en-US" b="1" dirty="0">
                <a:latin typeface="Courier New" pitchFamily="49" charset="0"/>
                <a:cs typeface="Courier New" pitchFamily="49" charset="0"/>
              </a:rPr>
              <a:t>#</a:t>
            </a:r>
            <a:r>
              <a:rPr lang="en-US" b="1" dirty="0" err="1">
                <a:latin typeface="Courier New" pitchFamily="49" charset="0"/>
                <a:cs typeface="Courier New" pitchFamily="49" charset="0"/>
              </a:rPr>
              <a:t>endif</a:t>
            </a:r>
            <a:endParaRPr lang="en-US" b="1" dirty="0">
              <a:latin typeface="Courier New" pitchFamily="49" charset="0"/>
              <a:cs typeface="Courier New" pitchFamily="49" charset="0"/>
            </a:endParaRPr>
          </a:p>
          <a:p>
            <a:r>
              <a:rPr lang="en-US" dirty="0" smtClean="0">
                <a:latin typeface="Courier New" pitchFamily="49" charset="0"/>
                <a:cs typeface="Courier New" pitchFamily="49" charset="0"/>
              </a:rPr>
              <a:t>*</a:t>
            </a:r>
            <a:r>
              <a:rPr lang="en-US" dirty="0" err="1">
                <a:latin typeface="Courier New" pitchFamily="49" charset="0"/>
                <a:cs typeface="Courier New" pitchFamily="49" charset="0"/>
              </a:rPr>
              <a:t>lvMarPtr</a:t>
            </a:r>
            <a:r>
              <a:rPr lang="en-US" dirty="0">
                <a:latin typeface="Courier New" pitchFamily="49" charset="0"/>
                <a:cs typeface="Courier New" pitchFamily="49" charset="0"/>
              </a:rPr>
              <a:t> = </a:t>
            </a:r>
            <a:r>
              <a:rPr lang="en-US" dirty="0" err="1">
                <a:latin typeface="Courier New" pitchFamily="49" charset="0"/>
                <a:cs typeface="Courier New" pitchFamily="49" charset="0"/>
              </a:rPr>
              <a:t>lvMar</a:t>
            </a:r>
            <a:r>
              <a:rPr lang="en-US" dirty="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Autofit/>
          </a:bodyPr>
          <a:lstStyle/>
          <a:p>
            <a:r>
              <a:rPr lang="en-US" dirty="0" smtClean="0"/>
              <a:t>Configure the MAR Registers</a:t>
            </a:r>
            <a:endParaRPr lang="en-US" dirty="0"/>
          </a:p>
        </p:txBody>
      </p:sp>
      <p:sp>
        <p:nvSpPr>
          <p:cNvPr id="3" name="Rectangle 2"/>
          <p:cNvSpPr/>
          <p:nvPr/>
        </p:nvSpPr>
        <p:spPr>
          <a:xfrm>
            <a:off x="304800" y="1997839"/>
            <a:ext cx="8534400" cy="2308324"/>
          </a:xfrm>
          <a:prstGeom prst="rect">
            <a:avLst/>
          </a:prstGeom>
        </p:spPr>
        <p:txBody>
          <a:bodyPr wrap="square">
            <a:spAutoFit/>
          </a:bodyPr>
          <a:lstStyle/>
          <a:p>
            <a:r>
              <a:rPr lang="en-US" sz="1600" b="1" dirty="0">
                <a:latin typeface="Courier New" pitchFamily="49" charset="0"/>
                <a:cs typeface="Courier New" pitchFamily="49" charset="0"/>
              </a:rPr>
              <a:t>// Set MAR attributes for MAR136:MAR143 (0x8800_0000:0x8FFF_FFFF</a:t>
            </a:r>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//This is the region that </a:t>
            </a:r>
            <a:endParaRPr lang="en-US" sz="1600" b="1" dirty="0">
              <a:latin typeface="Courier New" pitchFamily="49" charset="0"/>
              <a:cs typeface="Courier New" pitchFamily="49" charset="0"/>
            </a:endParaRPr>
          </a:p>
          <a:p>
            <a:r>
              <a:rPr lang="en-US" sz="1600" b="1" dirty="0">
                <a:latin typeface="Courier New" pitchFamily="49" charset="0"/>
                <a:cs typeface="Courier New" pitchFamily="49" charset="0"/>
              </a:rPr>
              <a:t>for (i=0; i&lt;8; i++)</a:t>
            </a:r>
          </a:p>
          <a:p>
            <a:r>
              <a:rPr lang="en-US" sz="1600" b="1" dirty="0">
                <a:latin typeface="Courier New" pitchFamily="49" charset="0"/>
                <a:cs typeface="Courier New" pitchFamily="49" charset="0"/>
              </a:rPr>
              <a:t>{</a:t>
            </a:r>
          </a:p>
          <a:p>
            <a:r>
              <a:rPr lang="en-US" sz="1600" b="1" dirty="0" err="1">
                <a:latin typeface="Courier New" pitchFamily="49" charset="0"/>
                <a:cs typeface="Courier New" pitchFamily="49" charset="0"/>
              </a:rPr>
              <a:t>lvMar</a:t>
            </a:r>
            <a:r>
              <a:rPr lang="en-US" sz="1600" b="1" dirty="0">
                <a:latin typeface="Courier New" pitchFamily="49" charset="0"/>
                <a:cs typeface="Courier New" pitchFamily="49" charset="0"/>
              </a:rPr>
              <a:t> = 0;</a:t>
            </a:r>
          </a:p>
          <a:p>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lvMarPtr</a:t>
            </a:r>
            <a:r>
              <a:rPr lang="en-US" sz="1600" b="1" dirty="0">
                <a:latin typeface="Courier New" pitchFamily="49" charset="0"/>
                <a:cs typeface="Courier New" pitchFamily="49" charset="0"/>
              </a:rPr>
              <a:t> = </a:t>
            </a:r>
            <a:r>
              <a:rPr lang="en-US" sz="1600" b="1" dirty="0" err="1">
                <a:latin typeface="Courier New" pitchFamily="49" charset="0"/>
                <a:cs typeface="Courier New" pitchFamily="49" charset="0"/>
              </a:rPr>
              <a:t>lvMar</a:t>
            </a:r>
            <a:r>
              <a:rPr lang="en-US" sz="1600" b="1" dirty="0">
                <a:latin typeface="Courier New" pitchFamily="49" charset="0"/>
                <a:cs typeface="Courier New" pitchFamily="49" charset="0"/>
              </a:rPr>
              <a:t>;</a:t>
            </a:r>
          </a:p>
          <a:p>
            <a:r>
              <a:rPr lang="en-US" sz="1600" b="1" dirty="0" err="1">
                <a:latin typeface="Courier New" pitchFamily="49" charset="0"/>
                <a:cs typeface="Courier New" pitchFamily="49" charset="0"/>
              </a:rPr>
              <a:t>lvMarPtr</a:t>
            </a:r>
            <a:r>
              <a:rPr lang="en-US" sz="1600" b="1" dirty="0">
                <a:latin typeface="Courier New" pitchFamily="49" charset="0"/>
                <a:cs typeface="Courier New" pitchFamily="49" charset="0"/>
              </a:rPr>
              <a:t>++;</a:t>
            </a:r>
          </a:p>
          <a:p>
            <a:r>
              <a:rPr lang="en-US" sz="1600" b="1" dirty="0">
                <a:latin typeface="Courier New" pitchFamily="49" charset="0"/>
                <a:cs typeface="Courier New" pitchFamily="49" charset="0"/>
              </a:rPr>
              <a:t>//CACHE_disableCaching(136+i);</a:t>
            </a:r>
          </a:p>
          <a:p>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85738" y="76200"/>
            <a:ext cx="8577262" cy="715962"/>
          </a:xfrm>
        </p:spPr>
        <p:txBody>
          <a:bodyPr>
            <a:noAutofit/>
          </a:bodyPr>
          <a:lstStyle/>
          <a:p>
            <a:r>
              <a:rPr lang="en-US" dirty="0" smtClean="0"/>
              <a:t>Memory Read Performance: Summary</a:t>
            </a:r>
          </a:p>
        </p:txBody>
      </p:sp>
      <p:sp>
        <p:nvSpPr>
          <p:cNvPr id="7171" name="Rectangle 3"/>
          <p:cNvSpPr>
            <a:spLocks noGrp="1" noChangeArrowheads="1"/>
          </p:cNvSpPr>
          <p:nvPr>
            <p:ph type="body" idx="4294967295"/>
          </p:nvPr>
        </p:nvSpPr>
        <p:spPr>
          <a:xfrm>
            <a:off x="228600" y="871536"/>
            <a:ext cx="8677275" cy="5676900"/>
          </a:xfrm>
        </p:spPr>
        <p:txBody>
          <a:bodyPr>
            <a:normAutofit lnSpcReduction="10000"/>
          </a:bodyPr>
          <a:lstStyle/>
          <a:p>
            <a:pPr marL="227013" indent="-227013">
              <a:lnSpc>
                <a:spcPct val="90000"/>
              </a:lnSpc>
            </a:pPr>
            <a:r>
              <a:rPr lang="en-US" sz="2000" dirty="0" err="1" smtClean="0">
                <a:latin typeface="Calibri" pitchFamily="34" charset="0"/>
                <a:cs typeface="Calibri" pitchFamily="34" charset="0"/>
              </a:rPr>
              <a:t>Prefetching</a:t>
            </a:r>
            <a:r>
              <a:rPr lang="en-US" sz="2000" dirty="0" smtClean="0">
                <a:latin typeface="Calibri" pitchFamily="34" charset="0"/>
                <a:cs typeface="Calibri" pitchFamily="34" charset="0"/>
              </a:rPr>
              <a:t> reduces the latency gap between local memory and shared (internal/external) memories.</a:t>
            </a:r>
          </a:p>
          <a:p>
            <a:pPr marL="574675" lvl="1" indent="-233363">
              <a:lnSpc>
                <a:spcPct val="90000"/>
              </a:lnSpc>
            </a:pPr>
            <a:r>
              <a:rPr lang="en-US" sz="2000" dirty="0" err="1" smtClean="0">
                <a:latin typeface="Calibri" pitchFamily="34" charset="0"/>
                <a:cs typeface="Calibri" pitchFamily="34" charset="0"/>
              </a:rPr>
              <a:t>Prefetching</a:t>
            </a:r>
            <a:r>
              <a:rPr lang="en-US" sz="2000" dirty="0" smtClean="0">
                <a:latin typeface="Calibri" pitchFamily="34" charset="0"/>
                <a:cs typeface="Calibri" pitchFamily="34" charset="0"/>
              </a:rPr>
              <a:t> in XMC helps reducing stall cycles for read accesses to MSMC and DDR.</a:t>
            </a:r>
          </a:p>
          <a:p>
            <a:pPr marL="227013" indent="-227013"/>
            <a:r>
              <a:rPr lang="en-US" sz="2000" dirty="0" smtClean="0">
                <a:latin typeface="Calibri" pitchFamily="34" charset="0"/>
                <a:cs typeface="Calibri" pitchFamily="34" charset="0"/>
              </a:rPr>
              <a:t>Improved pipeline between DMC/PMC and UMC significantly reduces stall cycles for L1D/L1P cache misses.</a:t>
            </a:r>
          </a:p>
          <a:p>
            <a:pPr marL="227013" indent="-227013">
              <a:lnSpc>
                <a:spcPct val="90000"/>
              </a:lnSpc>
            </a:pPr>
            <a:r>
              <a:rPr lang="en-US" sz="2000" dirty="0" smtClean="0">
                <a:latin typeface="Calibri" pitchFamily="34" charset="0"/>
                <a:cs typeface="Calibri" pitchFamily="34" charset="0"/>
              </a:rPr>
              <a:t>Performance hit when both L1 and L2 caches contain victims</a:t>
            </a:r>
          </a:p>
          <a:p>
            <a:pPr marL="574675" lvl="1" indent="-233363">
              <a:lnSpc>
                <a:spcPct val="90000"/>
              </a:lnSpc>
            </a:pPr>
            <a:r>
              <a:rPr lang="en-US" sz="2000" dirty="0" smtClean="0">
                <a:latin typeface="Calibri" pitchFamily="34" charset="0"/>
                <a:cs typeface="Calibri" pitchFamily="34" charset="0"/>
              </a:rPr>
              <a:t>Shared memory (MSMC or DDR) configured as Level 3 (SL3) have a potential “double victim” performance impact</a:t>
            </a:r>
          </a:p>
          <a:p>
            <a:pPr marL="227013" indent="-227013">
              <a:lnSpc>
                <a:spcPct val="90000"/>
              </a:lnSpc>
            </a:pPr>
            <a:r>
              <a:rPr lang="en-US" sz="2000" dirty="0" smtClean="0">
                <a:latin typeface="Calibri" pitchFamily="34" charset="0"/>
                <a:cs typeface="Calibri" pitchFamily="34" charset="0"/>
              </a:rPr>
              <a:t>When victims are in the cache, burst reads are slower than single reads</a:t>
            </a:r>
          </a:p>
          <a:p>
            <a:pPr marL="574675" lvl="1" indent="-233363">
              <a:lnSpc>
                <a:spcPct val="90000"/>
              </a:lnSpc>
            </a:pPr>
            <a:r>
              <a:rPr lang="en-US" sz="2000" dirty="0" smtClean="0">
                <a:latin typeface="Calibri" pitchFamily="34" charset="0"/>
                <a:cs typeface="Calibri" pitchFamily="34" charset="0"/>
              </a:rPr>
              <a:t>Reads have to wait for victim writes to complete</a:t>
            </a:r>
          </a:p>
          <a:p>
            <a:pPr marL="227013" indent="-227013">
              <a:lnSpc>
                <a:spcPct val="90000"/>
              </a:lnSpc>
            </a:pPr>
            <a:r>
              <a:rPr lang="en-US" sz="2000" dirty="0" smtClean="0">
                <a:latin typeface="Calibri" pitchFamily="34" charset="0"/>
                <a:cs typeface="Calibri" pitchFamily="34" charset="0"/>
              </a:rPr>
              <a:t>MSMC configured as Level 3 (SL3) is slower than Level 2 (SL2)</a:t>
            </a:r>
          </a:p>
          <a:p>
            <a:pPr marL="574675" lvl="1" indent="-233363">
              <a:lnSpc>
                <a:spcPct val="90000"/>
              </a:lnSpc>
            </a:pPr>
            <a:r>
              <a:rPr lang="en-US" sz="2000" dirty="0" smtClean="0">
                <a:latin typeface="Calibri" pitchFamily="34" charset="0"/>
                <a:cs typeface="Calibri" pitchFamily="34" charset="0"/>
              </a:rPr>
              <a:t>There is a “double victim” impact</a:t>
            </a:r>
          </a:p>
          <a:p>
            <a:pPr marL="227013" indent="-227013">
              <a:lnSpc>
                <a:spcPct val="90000"/>
              </a:lnSpc>
            </a:pPr>
            <a:r>
              <a:rPr lang="en-US" sz="2000" dirty="0" smtClean="0">
                <a:latin typeface="Calibri" pitchFamily="34" charset="0"/>
                <a:cs typeface="Calibri" pitchFamily="34" charset="0"/>
              </a:rPr>
              <a:t>DDR configured as Level 3 (SL3) is slower than Level 2 (SL2) in case of L2 cache misses</a:t>
            </a:r>
          </a:p>
          <a:p>
            <a:pPr marL="574675" lvl="1" indent="-233363">
              <a:lnSpc>
                <a:spcPct val="90000"/>
              </a:lnSpc>
            </a:pPr>
            <a:r>
              <a:rPr lang="en-US" sz="2000" dirty="0" smtClean="0">
                <a:latin typeface="Calibri" pitchFamily="34" charset="0"/>
                <a:cs typeface="Calibri" pitchFamily="34" charset="0"/>
              </a:rPr>
              <a:t>There is a “double victim” impact</a:t>
            </a:r>
          </a:p>
          <a:p>
            <a:pPr marL="574675" lvl="1" indent="-233363">
              <a:lnSpc>
                <a:spcPct val="90000"/>
              </a:lnSpc>
            </a:pPr>
            <a:r>
              <a:rPr lang="en-US" sz="2000" dirty="0" smtClean="0">
                <a:latin typeface="Calibri" pitchFamily="34" charset="0"/>
                <a:cs typeface="Calibri" pitchFamily="34" charset="0"/>
              </a:rPr>
              <a:t>If DDR does not have large cacheable data, it can be configured as Level 2 (SL2).</a:t>
            </a:r>
          </a:p>
          <a:p>
            <a:pPr marL="227013" indent="-227013">
              <a:lnSpc>
                <a:spcPct val="90000"/>
              </a:lnSpc>
            </a:pPr>
            <a:endParaRPr lang="en-US" sz="1600" dirty="0" smtClean="0">
              <a:latin typeface="Calibri" pitchFamily="34" charset="0"/>
              <a:cs typeface="Calibri" pitchFamily="34"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819400"/>
            <a:ext cx="8229600" cy="792162"/>
          </a:xfrm>
        </p:spPr>
        <p:txBody>
          <a:bodyPr>
            <a:normAutofit/>
          </a:bodyPr>
          <a:lstStyle/>
          <a:p>
            <a:r>
              <a:rPr lang="en-US" b="1" dirty="0" smtClean="0">
                <a:solidFill>
                  <a:srgbClr val="FF0000"/>
                </a:solidFill>
              </a:rPr>
              <a:t>Discussion and Questions </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noGrp="1" noChangeArrowheads="1"/>
          </p:cNvSpPr>
          <p:nvPr>
            <p:ph type="title" idx="4294967295"/>
          </p:nvPr>
        </p:nvSpPr>
        <p:spPr>
          <a:xfrm>
            <a:off x="435784" y="76200"/>
            <a:ext cx="8229600" cy="762000"/>
          </a:xfrm>
        </p:spPr>
        <p:txBody>
          <a:bodyPr/>
          <a:lstStyle/>
          <a:p>
            <a:pPr eaLnBrk="1" hangingPunct="1"/>
            <a:r>
              <a:rPr lang="en-US" dirty="0" smtClean="0"/>
              <a:t>KeyStone and C66x CorePac</a:t>
            </a:r>
          </a:p>
        </p:txBody>
      </p:sp>
      <p:sp>
        <p:nvSpPr>
          <p:cNvPr id="51205" name="Rectangle 171"/>
          <p:cNvSpPr>
            <a:spLocks noGrp="1" noChangeArrowheads="1"/>
          </p:cNvSpPr>
          <p:nvPr>
            <p:ph type="body" sz="half" idx="4294967295"/>
          </p:nvPr>
        </p:nvSpPr>
        <p:spPr>
          <a:xfrm>
            <a:off x="5459407" y="930806"/>
            <a:ext cx="3527425" cy="5154613"/>
          </a:xfrm>
        </p:spPr>
        <p:txBody>
          <a:bodyPr>
            <a:normAutofit fontScale="92500" lnSpcReduction="10000"/>
          </a:bodyPr>
          <a:lstStyle/>
          <a:p>
            <a:pPr marL="227013" indent="-227013" eaLnBrk="1" hangingPunct="1">
              <a:spcBef>
                <a:spcPct val="0"/>
              </a:spcBef>
              <a:spcAft>
                <a:spcPct val="10000"/>
              </a:spcAft>
            </a:pPr>
            <a:r>
              <a:rPr lang="en-US" sz="1600" dirty="0" smtClean="0"/>
              <a:t>1 to 8 C66x CorePac DSP Cores operating at up to 1.25 GHz</a:t>
            </a:r>
          </a:p>
          <a:p>
            <a:pPr marL="574675" lvl="1" indent="-233363" eaLnBrk="1" hangingPunct="1">
              <a:spcBef>
                <a:spcPct val="0"/>
              </a:spcBef>
              <a:spcAft>
                <a:spcPct val="10000"/>
              </a:spcAft>
            </a:pPr>
            <a:r>
              <a:rPr lang="en-US" sz="1600" dirty="0" smtClean="0"/>
              <a:t>Fixed- and floating-point operations</a:t>
            </a:r>
          </a:p>
          <a:p>
            <a:pPr marL="574675" lvl="1" indent="-233363" eaLnBrk="1" hangingPunct="1">
              <a:spcBef>
                <a:spcPct val="0"/>
              </a:spcBef>
              <a:spcAft>
                <a:spcPct val="10000"/>
              </a:spcAft>
            </a:pPr>
            <a:r>
              <a:rPr lang="en-US" sz="1600" dirty="0" smtClean="0"/>
              <a:t>Code compatible with other C64x+ and C67x+ devices</a:t>
            </a:r>
          </a:p>
          <a:p>
            <a:pPr marL="227013" indent="-227013" eaLnBrk="1" hangingPunct="1">
              <a:spcBef>
                <a:spcPct val="0"/>
              </a:spcBef>
              <a:spcAft>
                <a:spcPct val="10000"/>
              </a:spcAft>
            </a:pPr>
            <a:r>
              <a:rPr lang="en-US" sz="1600" dirty="0" smtClean="0"/>
              <a:t>L1 Memory</a:t>
            </a:r>
          </a:p>
          <a:p>
            <a:pPr marL="574675" lvl="1" indent="-233363" eaLnBrk="1" hangingPunct="1">
              <a:spcBef>
                <a:spcPct val="0"/>
              </a:spcBef>
              <a:spcAft>
                <a:spcPct val="10000"/>
              </a:spcAft>
            </a:pPr>
            <a:r>
              <a:rPr lang="en-US" sz="1600" dirty="0" smtClean="0"/>
              <a:t>Can be partitioned as cache and/or RAM</a:t>
            </a:r>
          </a:p>
          <a:p>
            <a:pPr marL="574675" lvl="1" indent="-233363" eaLnBrk="1" hangingPunct="1">
              <a:spcBef>
                <a:spcPct val="0"/>
              </a:spcBef>
              <a:spcAft>
                <a:spcPct val="10000"/>
              </a:spcAft>
            </a:pPr>
            <a:r>
              <a:rPr lang="en-US" sz="1600" dirty="0" smtClean="0"/>
              <a:t>32KB L1P per core </a:t>
            </a:r>
          </a:p>
          <a:p>
            <a:pPr marL="574675" lvl="1" indent="-233363" eaLnBrk="1" hangingPunct="1">
              <a:spcBef>
                <a:spcPct val="0"/>
              </a:spcBef>
              <a:spcAft>
                <a:spcPct val="10000"/>
              </a:spcAft>
            </a:pPr>
            <a:r>
              <a:rPr lang="en-US" sz="1600" dirty="0" smtClean="0"/>
              <a:t>32KB L1D per core</a:t>
            </a:r>
          </a:p>
          <a:p>
            <a:pPr marL="574675" lvl="1" indent="-233363" eaLnBrk="1" hangingPunct="1">
              <a:spcBef>
                <a:spcPct val="0"/>
              </a:spcBef>
              <a:spcAft>
                <a:spcPct val="10000"/>
              </a:spcAft>
            </a:pPr>
            <a:r>
              <a:rPr lang="en-US" sz="1600" dirty="0" smtClean="0"/>
              <a:t>Error detection for L1P</a:t>
            </a:r>
          </a:p>
          <a:p>
            <a:pPr marL="574675" lvl="1" indent="-233363" eaLnBrk="1" hangingPunct="1">
              <a:spcBef>
                <a:spcPct val="0"/>
              </a:spcBef>
              <a:spcAft>
                <a:spcPct val="10000"/>
              </a:spcAft>
            </a:pPr>
            <a:r>
              <a:rPr lang="en-US" sz="1600" dirty="0" smtClean="0"/>
              <a:t>Memory protection</a:t>
            </a:r>
          </a:p>
          <a:p>
            <a:pPr marL="227013" indent="-227013" eaLnBrk="1" hangingPunct="1">
              <a:spcBef>
                <a:spcPct val="0"/>
              </a:spcBef>
              <a:spcAft>
                <a:spcPct val="10000"/>
              </a:spcAft>
            </a:pPr>
            <a:r>
              <a:rPr lang="en-US" sz="1600" dirty="0" smtClean="0"/>
              <a:t>Dedicated L2 Memory</a:t>
            </a:r>
          </a:p>
          <a:p>
            <a:pPr marL="574675" lvl="1" indent="-233363" eaLnBrk="1" hangingPunct="1">
              <a:spcBef>
                <a:spcPct val="0"/>
              </a:spcBef>
              <a:spcAft>
                <a:spcPct val="10000"/>
              </a:spcAft>
            </a:pPr>
            <a:r>
              <a:rPr lang="en-US" sz="1600" dirty="0" smtClean="0"/>
              <a:t>Can be partitioned as cache and/or RAM</a:t>
            </a:r>
          </a:p>
          <a:p>
            <a:pPr marL="574675" lvl="1" indent="-233363" eaLnBrk="1" hangingPunct="1">
              <a:spcBef>
                <a:spcPct val="0"/>
              </a:spcBef>
              <a:spcAft>
                <a:spcPct val="10000"/>
              </a:spcAft>
            </a:pPr>
            <a:r>
              <a:rPr lang="en-US" sz="1600" dirty="0" smtClean="0"/>
              <a:t>512 KB to 1 MB Local L2 per core</a:t>
            </a:r>
          </a:p>
          <a:p>
            <a:pPr marL="574675" lvl="1" indent="-233363" eaLnBrk="1" hangingPunct="1">
              <a:spcBef>
                <a:spcPct val="0"/>
              </a:spcBef>
              <a:spcAft>
                <a:spcPct val="10000"/>
              </a:spcAft>
            </a:pPr>
            <a:r>
              <a:rPr lang="en-US" sz="1600" dirty="0" smtClean="0"/>
              <a:t>Error detection and correction for all L2 memory</a:t>
            </a:r>
          </a:p>
          <a:p>
            <a:pPr marL="227013" indent="-227013" eaLnBrk="1" hangingPunct="1">
              <a:spcBef>
                <a:spcPct val="0"/>
              </a:spcBef>
              <a:spcAft>
                <a:spcPct val="10000"/>
              </a:spcAft>
            </a:pPr>
            <a:r>
              <a:rPr lang="en-US" sz="1600" dirty="0" smtClean="0"/>
              <a:t>Direct connection to memory subsystem</a:t>
            </a:r>
          </a:p>
        </p:txBody>
      </p:sp>
      <p:grpSp>
        <p:nvGrpSpPr>
          <p:cNvPr id="2" name="Group 326"/>
          <p:cNvGrpSpPr/>
          <p:nvPr/>
        </p:nvGrpSpPr>
        <p:grpSpPr>
          <a:xfrm>
            <a:off x="0" y="914400"/>
            <a:ext cx="5360248" cy="5442739"/>
            <a:chOff x="0" y="914400"/>
            <a:chExt cx="5360248" cy="5442739"/>
          </a:xfrm>
        </p:grpSpPr>
        <p:sp>
          <p:nvSpPr>
            <p:cNvPr id="1088" name="TextBox 828"/>
            <p:cNvSpPr txBox="1">
              <a:spLocks noChangeArrowheads="1"/>
            </p:cNvSpPr>
            <p:nvPr/>
          </p:nvSpPr>
          <p:spPr bwMode="auto">
            <a:xfrm>
              <a:off x="336550" y="990600"/>
              <a:ext cx="2293938" cy="685800"/>
            </a:xfrm>
            <a:prstGeom prst="rect">
              <a:avLst/>
            </a:prstGeom>
            <a:solidFill>
              <a:schemeClr val="bg1">
                <a:lumMod val="85000"/>
              </a:schemeClr>
            </a:solidFill>
            <a:ln w="9525">
              <a:noFill/>
              <a:miter lim="800000"/>
              <a:headEnd/>
              <a:tailEnd/>
            </a:ln>
          </p:spPr>
          <p:txBody>
            <a:bodyPr/>
            <a:lstStyle/>
            <a:p>
              <a:pPr algn="l" eaLnBrk="0" hangingPunct="0"/>
              <a:endParaRPr lang="en-US" sz="1800" dirty="0">
                <a:solidFill>
                  <a:srgbClr val="000000"/>
                </a:solidFill>
              </a:endParaRPr>
            </a:p>
          </p:txBody>
        </p:sp>
        <p:sp>
          <p:nvSpPr>
            <p:cNvPr id="739" name="Rectangle 775"/>
            <p:cNvSpPr>
              <a:spLocks noChangeArrowheads="1"/>
            </p:cNvSpPr>
            <p:nvPr/>
          </p:nvSpPr>
          <p:spPr bwMode="auto">
            <a:xfrm>
              <a:off x="2235969" y="1815489"/>
              <a:ext cx="1159505" cy="1148658"/>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0" name="Rectangle 776"/>
            <p:cNvSpPr>
              <a:spLocks noChangeArrowheads="1"/>
            </p:cNvSpPr>
            <p:nvPr/>
          </p:nvSpPr>
          <p:spPr bwMode="auto">
            <a:xfrm>
              <a:off x="2194448" y="1873921"/>
              <a:ext cx="1167194" cy="1148658"/>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1" name="Rectangle 777"/>
            <p:cNvSpPr>
              <a:spLocks noChangeArrowheads="1"/>
            </p:cNvSpPr>
            <p:nvPr/>
          </p:nvSpPr>
          <p:spPr bwMode="auto">
            <a:xfrm>
              <a:off x="2152928" y="1923128"/>
              <a:ext cx="1168732" cy="1157884"/>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2" name="Rectangle 778"/>
            <p:cNvSpPr>
              <a:spLocks noChangeArrowheads="1"/>
            </p:cNvSpPr>
            <p:nvPr/>
          </p:nvSpPr>
          <p:spPr bwMode="auto">
            <a:xfrm>
              <a:off x="2120634" y="1981560"/>
              <a:ext cx="1159505" cy="1156346"/>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3" name="Rectangle 779"/>
            <p:cNvSpPr>
              <a:spLocks noChangeArrowheads="1"/>
            </p:cNvSpPr>
            <p:nvPr/>
          </p:nvSpPr>
          <p:spPr bwMode="auto">
            <a:xfrm>
              <a:off x="2079113" y="2038455"/>
              <a:ext cx="1159505" cy="1150195"/>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4" name="Rectangle 780"/>
            <p:cNvSpPr>
              <a:spLocks noChangeArrowheads="1"/>
            </p:cNvSpPr>
            <p:nvPr/>
          </p:nvSpPr>
          <p:spPr bwMode="auto">
            <a:xfrm>
              <a:off x="2045281" y="2089199"/>
              <a:ext cx="1159505" cy="1156346"/>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5" name="Rectangle 781"/>
            <p:cNvSpPr>
              <a:spLocks noChangeArrowheads="1"/>
            </p:cNvSpPr>
            <p:nvPr/>
          </p:nvSpPr>
          <p:spPr bwMode="auto">
            <a:xfrm>
              <a:off x="2003760" y="2138405"/>
              <a:ext cx="1159505" cy="1157884"/>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6"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7" name="Rectangle 783"/>
            <p:cNvSpPr>
              <a:spLocks noChangeArrowheads="1"/>
            </p:cNvSpPr>
            <p:nvPr/>
          </p:nvSpPr>
          <p:spPr bwMode="auto">
            <a:xfrm>
              <a:off x="1954551" y="2195300"/>
              <a:ext cx="1159505" cy="1157884"/>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8"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dirty="0">
                  <a:solidFill>
                    <a:srgbClr val="24211D"/>
                  </a:solidFill>
                </a:rPr>
                <a:t>C66x™</a:t>
              </a:r>
              <a:endParaRPr lang="en-US" sz="1800" dirty="0">
                <a:solidFill>
                  <a:srgbClr val="000000"/>
                </a:solidFill>
              </a:endParaRPr>
            </a:p>
          </p:txBody>
        </p:sp>
        <p:sp>
          <p:nvSpPr>
            <p:cNvPr id="749"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dirty="0">
                  <a:solidFill>
                    <a:srgbClr val="24211D"/>
                  </a:solidFill>
                </a:rPr>
                <a:t>CorePac</a:t>
              </a:r>
              <a:endParaRPr lang="en-US" sz="1800" dirty="0">
                <a:solidFill>
                  <a:srgbClr val="000000"/>
                </a:solidFill>
              </a:endParaRPr>
            </a:p>
          </p:txBody>
        </p:sp>
        <p:sp>
          <p:nvSpPr>
            <p:cNvPr id="750"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51"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2" name="Rectangle 788"/>
            <p:cNvSpPr>
              <a:spLocks noChangeArrowheads="1"/>
            </p:cNvSpPr>
            <p:nvPr/>
          </p:nvSpPr>
          <p:spPr bwMode="auto">
            <a:xfrm>
              <a:off x="2766250" y="2948245"/>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53"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4" name="Rectangle 790"/>
            <p:cNvSpPr>
              <a:spLocks noChangeArrowheads="1"/>
            </p:cNvSpPr>
            <p:nvPr/>
          </p:nvSpPr>
          <p:spPr bwMode="auto">
            <a:xfrm>
              <a:off x="1975032" y="3213253"/>
              <a:ext cx="1336353" cy="123111"/>
            </a:xfrm>
            <a:prstGeom prst="rect">
              <a:avLst/>
            </a:prstGeom>
            <a:noFill/>
            <a:ln w="9525">
              <a:noFill/>
              <a:miter lim="800000"/>
              <a:headEnd/>
              <a:tailEnd/>
            </a:ln>
          </p:spPr>
          <p:txBody>
            <a:bodyPr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755"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dirty="0"/>
            </a:p>
          </p:txBody>
        </p:sp>
        <p:sp>
          <p:nvSpPr>
            <p:cNvPr id="756"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dirty="0"/>
            </a:p>
          </p:txBody>
        </p:sp>
        <p:sp>
          <p:nvSpPr>
            <p:cNvPr id="757"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dirty="0"/>
            </a:p>
          </p:txBody>
        </p:sp>
        <p:sp>
          <p:nvSpPr>
            <p:cNvPr id="40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dirty="0"/>
            </a:p>
          </p:txBody>
        </p:sp>
        <p:sp>
          <p:nvSpPr>
            <p:cNvPr id="40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40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404" name="Rectangle 422"/>
            <p:cNvSpPr>
              <a:spLocks noChangeArrowheads="1"/>
            </p:cNvSpPr>
            <p:nvPr/>
          </p:nvSpPr>
          <p:spPr bwMode="auto">
            <a:xfrm>
              <a:off x="408283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405"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06"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07"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08"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09"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10"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411"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412"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413"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414"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415"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808"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80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81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dirty="0"/>
            </a:p>
          </p:txBody>
        </p:sp>
        <p:sp>
          <p:nvSpPr>
            <p:cNvPr id="81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1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81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dirty="0"/>
            </a:p>
          </p:txBody>
        </p:sp>
        <p:sp>
          <p:nvSpPr>
            <p:cNvPr id="81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81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81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1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81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81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dirty="0"/>
            </a:p>
          </p:txBody>
        </p:sp>
        <p:sp>
          <p:nvSpPr>
            <p:cNvPr id="82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82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2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dirty="0"/>
            </a:p>
          </p:txBody>
        </p:sp>
        <p:sp>
          <p:nvSpPr>
            <p:cNvPr id="82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82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82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82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82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2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dirty="0"/>
            </a:p>
          </p:txBody>
        </p:sp>
        <p:sp>
          <p:nvSpPr>
            <p:cNvPr id="82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dirty="0"/>
            </a:p>
          </p:txBody>
        </p:sp>
        <p:sp>
          <p:nvSpPr>
            <p:cNvPr id="83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831"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 </a:t>
              </a:r>
              <a:endParaRPr lang="en-US" sz="1800" dirty="0">
                <a:solidFill>
                  <a:srgbClr val="000000"/>
                </a:solidFill>
              </a:endParaRPr>
            </a:p>
          </p:txBody>
        </p:sp>
        <p:sp>
          <p:nvSpPr>
            <p:cNvPr id="832" name="Rectangle 508"/>
            <p:cNvSpPr>
              <a:spLocks noChangeArrowheads="1"/>
            </p:cNvSpPr>
            <p:nvPr/>
          </p:nvSpPr>
          <p:spPr bwMode="auto">
            <a:xfrm rot="16200000">
              <a:off x="1858755" y="501609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3"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 </a:t>
              </a:r>
              <a:endParaRPr lang="en-US" sz="1800" dirty="0">
                <a:solidFill>
                  <a:srgbClr val="000000"/>
                </a:solidFill>
              </a:endParaRPr>
            </a:p>
          </p:txBody>
        </p:sp>
        <p:sp>
          <p:nvSpPr>
            <p:cNvPr id="83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dirty="0"/>
            </a:p>
          </p:txBody>
        </p:sp>
        <p:sp>
          <p:nvSpPr>
            <p:cNvPr id="83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83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3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dirty="0"/>
            </a:p>
          </p:txBody>
        </p:sp>
        <p:sp>
          <p:nvSpPr>
            <p:cNvPr id="84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84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dirty="0"/>
            </a:p>
          </p:txBody>
        </p:sp>
        <p:sp>
          <p:nvSpPr>
            <p:cNvPr id="84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84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4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dirty="0"/>
            </a:p>
          </p:txBody>
        </p:sp>
        <p:sp>
          <p:nvSpPr>
            <p:cNvPr id="84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dirty="0"/>
            </a:p>
          </p:txBody>
        </p:sp>
        <p:sp>
          <p:nvSpPr>
            <p:cNvPr id="84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dirty="0"/>
            </a:p>
          </p:txBody>
        </p:sp>
        <p:sp>
          <p:nvSpPr>
            <p:cNvPr id="84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84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84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dirty="0"/>
            </a:p>
          </p:txBody>
        </p:sp>
        <p:sp>
          <p:nvSpPr>
            <p:cNvPr id="85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85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85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85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85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5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dirty="0"/>
            </a:p>
          </p:txBody>
        </p:sp>
        <p:sp>
          <p:nvSpPr>
            <p:cNvPr id="85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85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dirty="0"/>
            </a:p>
          </p:txBody>
        </p:sp>
        <p:sp>
          <p:nvSpPr>
            <p:cNvPr id="85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85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860"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86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862" name="Rectangle 627"/>
            <p:cNvSpPr>
              <a:spLocks noChangeArrowheads="1"/>
            </p:cNvSpPr>
            <p:nvPr/>
          </p:nvSpPr>
          <p:spPr bwMode="auto">
            <a:xfrm>
              <a:off x="4029449"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863"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864"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dirty="0"/>
            </a:p>
          </p:txBody>
        </p:sp>
        <p:sp>
          <p:nvSpPr>
            <p:cNvPr id="865"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866"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dirty="0"/>
            </a:p>
          </p:txBody>
        </p:sp>
        <p:sp>
          <p:nvSpPr>
            <p:cNvPr id="867"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868"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dirty="0"/>
            </a:p>
          </p:txBody>
        </p:sp>
        <p:sp>
          <p:nvSpPr>
            <p:cNvPr id="869"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870"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dirty="0"/>
            </a:p>
          </p:txBody>
        </p:sp>
        <p:sp>
          <p:nvSpPr>
            <p:cNvPr id="871"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872"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dirty="0"/>
            </a:p>
          </p:txBody>
        </p:sp>
        <p:sp>
          <p:nvSpPr>
            <p:cNvPr id="873"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874"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875"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dirty="0"/>
            </a:p>
          </p:txBody>
        </p:sp>
        <p:sp>
          <p:nvSpPr>
            <p:cNvPr id="876"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877"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878"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dirty="0"/>
            </a:p>
          </p:txBody>
        </p:sp>
        <p:sp>
          <p:nvSpPr>
            <p:cNvPr id="879"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880"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881"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dirty="0"/>
            </a:p>
          </p:txBody>
        </p:sp>
        <p:sp>
          <p:nvSpPr>
            <p:cNvPr id="882"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883"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884"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dirty="0"/>
            </a:p>
          </p:txBody>
        </p:sp>
        <p:sp>
          <p:nvSpPr>
            <p:cNvPr id="885"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886"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887"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dirty="0"/>
            </a:p>
          </p:txBody>
        </p:sp>
        <p:sp>
          <p:nvSpPr>
            <p:cNvPr id="888"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889"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890"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dirty="0"/>
            </a:p>
          </p:txBody>
        </p:sp>
        <p:sp>
          <p:nvSpPr>
            <p:cNvPr id="891"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892"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893"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dirty="0"/>
            </a:p>
          </p:txBody>
        </p:sp>
        <p:sp>
          <p:nvSpPr>
            <p:cNvPr id="894"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895"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896"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897"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dirty="0"/>
            </a:p>
          </p:txBody>
        </p:sp>
        <p:sp>
          <p:nvSpPr>
            <p:cNvPr id="898"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899"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dirty="0"/>
            </a:p>
          </p:txBody>
        </p:sp>
        <p:sp>
          <p:nvSpPr>
            <p:cNvPr id="900" name="Rectangle 689"/>
            <p:cNvSpPr>
              <a:spLocks noChangeArrowheads="1"/>
            </p:cNvSpPr>
            <p:nvPr/>
          </p:nvSpPr>
          <p:spPr bwMode="auto">
            <a:xfrm>
              <a:off x="390488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901" name="Rectangle 690"/>
            <p:cNvSpPr>
              <a:spLocks noChangeArrowheads="1"/>
            </p:cNvSpPr>
            <p:nvPr/>
          </p:nvSpPr>
          <p:spPr bwMode="auto">
            <a:xfrm>
              <a:off x="4033664" y="4949310"/>
              <a:ext cx="247587" cy="636605"/>
            </a:xfrm>
            <a:prstGeom prst="rect">
              <a:avLst/>
            </a:prstGeom>
            <a:noFill/>
            <a:ln w="9525">
              <a:noFill/>
              <a:miter lim="800000"/>
              <a:headEnd/>
              <a:tailEnd/>
            </a:ln>
          </p:spPr>
          <p:txBody>
            <a:bodyPr/>
            <a:lstStyle/>
            <a:p>
              <a:pPr algn="l" eaLnBrk="0" hangingPunct="0"/>
              <a:endParaRPr lang="en-US" sz="1800" dirty="0">
                <a:solidFill>
                  <a:srgbClr val="000000"/>
                </a:solidFill>
              </a:endParaRPr>
            </a:p>
          </p:txBody>
        </p:sp>
        <p:sp>
          <p:nvSpPr>
            <p:cNvPr id="902"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903" name="Rectangle 695"/>
            <p:cNvSpPr>
              <a:spLocks noChangeArrowheads="1"/>
            </p:cNvSpPr>
            <p:nvPr/>
          </p:nvSpPr>
          <p:spPr bwMode="auto">
            <a:xfrm rot="16200000">
              <a:off x="4168958" y="5060687"/>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04" name="Rectangle 698"/>
            <p:cNvSpPr>
              <a:spLocks noChangeArrowheads="1"/>
            </p:cNvSpPr>
            <p:nvPr/>
          </p:nvSpPr>
          <p:spPr bwMode="auto">
            <a:xfrm>
              <a:off x="3444684" y="4817069"/>
              <a:ext cx="322939" cy="644294"/>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905" name="Rectangle 710"/>
            <p:cNvSpPr>
              <a:spLocks noChangeArrowheads="1"/>
            </p:cNvSpPr>
            <p:nvPr/>
          </p:nvSpPr>
          <p:spPr bwMode="auto">
            <a:xfrm rot="16200000">
              <a:off x="3689163" y="4928445"/>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06" name="Rectangle 713"/>
            <p:cNvSpPr>
              <a:spLocks noChangeArrowheads="1"/>
            </p:cNvSpPr>
            <p:nvPr/>
          </p:nvSpPr>
          <p:spPr bwMode="auto">
            <a:xfrm>
              <a:off x="3453911" y="5635122"/>
              <a:ext cx="313712" cy="330604"/>
            </a:xfrm>
            <a:prstGeom prst="rect">
              <a:avLst/>
            </a:prstGeom>
            <a:noFill/>
            <a:ln w="9525">
              <a:noFill/>
              <a:miter lim="800000"/>
              <a:headEnd/>
              <a:tailEnd/>
            </a:ln>
          </p:spPr>
          <p:txBody>
            <a:bodyPr/>
            <a:lstStyle/>
            <a:p>
              <a:pPr algn="l" eaLnBrk="0" hangingPunct="0"/>
              <a:endParaRPr lang="en-US" sz="1800" dirty="0">
                <a:solidFill>
                  <a:srgbClr val="000000"/>
                </a:solidFill>
              </a:endParaRPr>
            </a:p>
          </p:txBody>
        </p:sp>
        <p:sp>
          <p:nvSpPr>
            <p:cNvPr id="907"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908" name="Rectangle 717"/>
            <p:cNvSpPr>
              <a:spLocks noChangeArrowheads="1"/>
            </p:cNvSpPr>
            <p:nvPr/>
          </p:nvSpPr>
          <p:spPr bwMode="auto">
            <a:xfrm rot="16200000">
              <a:off x="3569213" y="5581964"/>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09"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10"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dirty="0"/>
            </a:p>
          </p:txBody>
        </p:sp>
        <p:sp>
          <p:nvSpPr>
            <p:cNvPr id="911"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dirty="0"/>
            </a:p>
          </p:txBody>
        </p:sp>
        <p:sp>
          <p:nvSpPr>
            <p:cNvPr id="912"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dirty="0"/>
            </a:p>
          </p:txBody>
        </p:sp>
        <p:sp>
          <p:nvSpPr>
            <p:cNvPr id="913" name="Rectangle 725"/>
            <p:cNvSpPr>
              <a:spLocks noChangeArrowheads="1"/>
            </p:cNvSpPr>
            <p:nvPr/>
          </p:nvSpPr>
          <p:spPr bwMode="auto">
            <a:xfrm>
              <a:off x="4579584" y="5304518"/>
              <a:ext cx="645878" cy="306001"/>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914"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dirty="0"/>
            </a:p>
          </p:txBody>
        </p:sp>
        <p:sp>
          <p:nvSpPr>
            <p:cNvPr id="915"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916"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917"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dirty="0"/>
            </a:p>
          </p:txBody>
        </p:sp>
        <p:sp>
          <p:nvSpPr>
            <p:cNvPr id="918"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dirty="0"/>
            </a:p>
          </p:txBody>
        </p:sp>
        <p:sp>
          <p:nvSpPr>
            <p:cNvPr id="919"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920"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921"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dirty="0"/>
            </a:p>
          </p:txBody>
        </p:sp>
        <p:sp>
          <p:nvSpPr>
            <p:cNvPr id="922"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923"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dirty="0"/>
            </a:p>
          </p:txBody>
        </p:sp>
        <p:sp>
          <p:nvSpPr>
            <p:cNvPr id="924" name="Rectangle 740"/>
            <p:cNvSpPr>
              <a:spLocks noChangeArrowheads="1"/>
            </p:cNvSpPr>
            <p:nvPr/>
          </p:nvSpPr>
          <p:spPr bwMode="auto">
            <a:xfrm>
              <a:off x="4579584" y="4941622"/>
              <a:ext cx="645878" cy="304463"/>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925"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92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92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92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93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93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93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dirty="0"/>
            </a:p>
          </p:txBody>
        </p:sp>
        <p:sp>
          <p:nvSpPr>
            <p:cNvPr id="93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93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93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93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dirty="0"/>
            </a:p>
          </p:txBody>
        </p:sp>
        <p:sp>
          <p:nvSpPr>
            <p:cNvPr id="93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93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93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94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dirty="0"/>
            </a:p>
          </p:txBody>
        </p:sp>
        <p:sp>
          <p:nvSpPr>
            <p:cNvPr id="94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94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94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dirty="0"/>
            </a:p>
          </p:txBody>
        </p:sp>
        <p:sp>
          <p:nvSpPr>
            <p:cNvPr id="94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94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94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94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dirty="0"/>
            </a:p>
          </p:txBody>
        </p:sp>
        <p:sp>
          <p:nvSpPr>
            <p:cNvPr id="94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dirty="0"/>
            </a:p>
          </p:txBody>
        </p:sp>
        <p:sp>
          <p:nvSpPr>
            <p:cNvPr id="94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dirty="0"/>
            </a:p>
          </p:txBody>
        </p:sp>
        <p:sp>
          <p:nvSpPr>
            <p:cNvPr id="95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dirty="0"/>
            </a:p>
          </p:txBody>
        </p:sp>
        <p:sp>
          <p:nvSpPr>
            <p:cNvPr id="95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95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dirty="0"/>
            </a:p>
          </p:txBody>
        </p:sp>
        <p:sp>
          <p:nvSpPr>
            <p:cNvPr id="95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95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95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dirty="0"/>
            </a:p>
          </p:txBody>
        </p:sp>
        <p:sp>
          <p:nvSpPr>
            <p:cNvPr id="95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dirty="0"/>
            </a:p>
          </p:txBody>
        </p:sp>
        <p:sp>
          <p:nvSpPr>
            <p:cNvPr id="95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dirty="0"/>
            </a:p>
          </p:txBody>
        </p:sp>
        <p:sp>
          <p:nvSpPr>
            <p:cNvPr id="95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dirty="0"/>
            </a:p>
          </p:txBody>
        </p:sp>
        <p:sp>
          <p:nvSpPr>
            <p:cNvPr id="96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dirty="0"/>
            </a:p>
          </p:txBody>
        </p:sp>
        <p:grpSp>
          <p:nvGrpSpPr>
            <p:cNvPr id="3" name="Group 1086"/>
            <p:cNvGrpSpPr/>
            <p:nvPr/>
          </p:nvGrpSpPr>
          <p:grpSpPr>
            <a:xfrm>
              <a:off x="24605" y="980521"/>
              <a:ext cx="2947973" cy="810365"/>
              <a:chOff x="24605" y="980521"/>
              <a:chExt cx="2947973" cy="810365"/>
            </a:xfrm>
          </p:grpSpPr>
          <p:sp>
            <p:nvSpPr>
              <p:cNvPr id="96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962"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963"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964"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965"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dirty="0"/>
              </a:p>
            </p:txBody>
          </p:sp>
          <p:sp>
            <p:nvSpPr>
              <p:cNvPr id="966"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967"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968"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dirty="0"/>
              </a:p>
            </p:txBody>
          </p:sp>
          <p:sp>
            <p:nvSpPr>
              <p:cNvPr id="969"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970"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971"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dirty="0"/>
              </a:p>
            </p:txBody>
          </p:sp>
          <p:sp>
            <p:nvSpPr>
              <p:cNvPr id="972"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973"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974"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dirty="0"/>
              </a:p>
            </p:txBody>
          </p:sp>
          <p:sp>
            <p:nvSpPr>
              <p:cNvPr id="97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dirty="0"/>
              </a:p>
            </p:txBody>
          </p:sp>
          <p:sp>
            <p:nvSpPr>
              <p:cNvPr id="97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dirty="0"/>
              </a:p>
            </p:txBody>
          </p:sp>
          <p:sp>
            <p:nvSpPr>
              <p:cNvPr id="97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dirty="0"/>
              </a:p>
            </p:txBody>
          </p:sp>
          <p:sp>
            <p:nvSpPr>
              <p:cNvPr id="97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dirty="0"/>
              </a:p>
            </p:txBody>
          </p:sp>
          <p:sp>
            <p:nvSpPr>
              <p:cNvPr id="97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dirty="0"/>
              </a:p>
            </p:txBody>
          </p:sp>
          <p:sp>
            <p:nvSpPr>
              <p:cNvPr id="98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dirty="0"/>
              </a:p>
            </p:txBody>
          </p:sp>
          <p:sp>
            <p:nvSpPr>
              <p:cNvPr id="98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dirty="0"/>
              </a:p>
            </p:txBody>
          </p:sp>
          <p:sp>
            <p:nvSpPr>
              <p:cNvPr id="98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dirty="0"/>
              </a:p>
            </p:txBody>
          </p:sp>
          <p:sp>
            <p:nvSpPr>
              <p:cNvPr id="98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dirty="0"/>
              </a:p>
            </p:txBody>
          </p:sp>
          <p:sp>
            <p:nvSpPr>
              <p:cNvPr id="98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dirty="0"/>
              </a:p>
            </p:txBody>
          </p:sp>
          <p:sp>
            <p:nvSpPr>
              <p:cNvPr id="98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dirty="0"/>
              </a:p>
            </p:txBody>
          </p:sp>
          <p:sp>
            <p:nvSpPr>
              <p:cNvPr id="98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dirty="0"/>
              </a:p>
            </p:txBody>
          </p:sp>
          <p:sp>
            <p:nvSpPr>
              <p:cNvPr id="98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dirty="0"/>
              </a:p>
            </p:txBody>
          </p:sp>
          <p:sp>
            <p:nvSpPr>
              <p:cNvPr id="98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dirty="0"/>
              </a:p>
            </p:txBody>
          </p:sp>
          <p:sp>
            <p:nvSpPr>
              <p:cNvPr id="98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dirty="0"/>
              </a:p>
            </p:txBody>
          </p:sp>
          <p:sp>
            <p:nvSpPr>
              <p:cNvPr id="99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dirty="0"/>
              </a:p>
            </p:txBody>
          </p:sp>
          <p:sp>
            <p:nvSpPr>
              <p:cNvPr id="99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dirty="0"/>
              </a:p>
            </p:txBody>
          </p:sp>
          <p:sp>
            <p:nvSpPr>
              <p:cNvPr id="99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dirty="0"/>
              </a:p>
            </p:txBody>
          </p:sp>
          <p:sp>
            <p:nvSpPr>
              <p:cNvPr id="99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dirty="0"/>
              </a:p>
            </p:txBody>
          </p:sp>
          <p:sp>
            <p:nvSpPr>
              <p:cNvPr id="99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dirty="0"/>
              </a:p>
            </p:txBody>
          </p:sp>
          <p:sp>
            <p:nvSpPr>
              <p:cNvPr id="99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dirty="0"/>
              </a:p>
            </p:txBody>
          </p:sp>
          <p:sp>
            <p:nvSpPr>
              <p:cNvPr id="99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dirty="0"/>
              </a:p>
            </p:txBody>
          </p:sp>
          <p:sp>
            <p:nvSpPr>
              <p:cNvPr id="99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dirty="0"/>
              </a:p>
            </p:txBody>
          </p:sp>
          <p:sp>
            <p:nvSpPr>
              <p:cNvPr id="99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dirty="0"/>
              </a:p>
            </p:txBody>
          </p:sp>
          <p:sp>
            <p:nvSpPr>
              <p:cNvPr id="99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dirty="0"/>
              </a:p>
            </p:txBody>
          </p:sp>
          <p:sp>
            <p:nvSpPr>
              <p:cNvPr id="100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dirty="0"/>
              </a:p>
            </p:txBody>
          </p:sp>
          <p:sp>
            <p:nvSpPr>
              <p:cNvPr id="100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dirty="0"/>
              </a:p>
            </p:txBody>
          </p:sp>
          <p:sp>
            <p:nvSpPr>
              <p:cNvPr id="100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dirty="0"/>
              </a:p>
            </p:txBody>
          </p:sp>
          <p:sp>
            <p:nvSpPr>
              <p:cNvPr id="100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dirty="0"/>
              </a:p>
            </p:txBody>
          </p:sp>
          <p:sp>
            <p:nvSpPr>
              <p:cNvPr id="100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dirty="0"/>
              </a:p>
            </p:txBody>
          </p:sp>
          <p:sp>
            <p:nvSpPr>
              <p:cNvPr id="100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dirty="0"/>
              </a:p>
            </p:txBody>
          </p:sp>
          <p:sp>
            <p:nvSpPr>
              <p:cNvPr id="100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dirty="0"/>
              </a:p>
            </p:txBody>
          </p:sp>
          <p:sp>
            <p:nvSpPr>
              <p:cNvPr id="100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dirty="0"/>
              </a:p>
            </p:txBody>
          </p:sp>
          <p:sp>
            <p:nvSpPr>
              <p:cNvPr id="100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dirty="0"/>
              </a:p>
            </p:txBody>
          </p:sp>
          <p:sp>
            <p:nvSpPr>
              <p:cNvPr id="100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dirty="0"/>
              </a:p>
            </p:txBody>
          </p:sp>
          <p:sp>
            <p:nvSpPr>
              <p:cNvPr id="1010"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dirty="0"/>
              </a:p>
            </p:txBody>
          </p:sp>
          <p:sp>
            <p:nvSpPr>
              <p:cNvPr id="1011"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dirty="0"/>
              </a:p>
            </p:txBody>
          </p:sp>
          <p:sp>
            <p:nvSpPr>
              <p:cNvPr id="1012"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dirty="0"/>
              </a:p>
            </p:txBody>
          </p:sp>
          <p:sp>
            <p:nvSpPr>
              <p:cNvPr id="1013"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dirty="0"/>
              </a:p>
            </p:txBody>
          </p:sp>
          <p:sp>
            <p:nvSpPr>
              <p:cNvPr id="1014"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1015"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dirty="0"/>
              </a:p>
            </p:txBody>
          </p:sp>
          <p:sp>
            <p:nvSpPr>
              <p:cNvPr id="1016"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017"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dirty="0"/>
              </a:p>
            </p:txBody>
          </p:sp>
          <p:sp>
            <p:nvSpPr>
              <p:cNvPr id="1018"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dirty="0"/>
              </a:p>
            </p:txBody>
          </p:sp>
          <p:sp>
            <p:nvSpPr>
              <p:cNvPr id="1019"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dirty="0"/>
              </a:p>
            </p:txBody>
          </p:sp>
          <p:sp>
            <p:nvSpPr>
              <p:cNvPr id="1020"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021"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dirty="0"/>
              </a:p>
            </p:txBody>
          </p:sp>
          <p:sp>
            <p:nvSpPr>
              <p:cNvPr id="1022"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dirty="0"/>
              </a:p>
            </p:txBody>
          </p:sp>
          <p:sp>
            <p:nvSpPr>
              <p:cNvPr id="1023"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dirty="0"/>
              </a:p>
            </p:txBody>
          </p:sp>
        </p:grpSp>
        <p:sp>
          <p:nvSpPr>
            <p:cNvPr id="1024"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1025"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dirty="0"/>
            </a:p>
          </p:txBody>
        </p:sp>
        <p:sp>
          <p:nvSpPr>
            <p:cNvPr id="1026"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dirty="0"/>
            </a:p>
          </p:txBody>
        </p:sp>
        <p:sp>
          <p:nvSpPr>
            <p:cNvPr id="1027"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dirty="0"/>
            </a:p>
          </p:txBody>
        </p:sp>
        <p:sp>
          <p:nvSpPr>
            <p:cNvPr id="1028"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1029"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1030" name="Line 669"/>
            <p:cNvSpPr>
              <a:spLocks noChangeShapeType="1"/>
            </p:cNvSpPr>
            <p:nvPr/>
          </p:nvSpPr>
          <p:spPr bwMode="auto">
            <a:xfrm>
              <a:off x="893298" y="5591908"/>
              <a:ext cx="6338" cy="765231"/>
            </a:xfrm>
            <a:prstGeom prst="line">
              <a:avLst/>
            </a:prstGeom>
            <a:noFill/>
            <a:ln w="0">
              <a:solidFill>
                <a:srgbClr val="000000"/>
              </a:solidFill>
              <a:round/>
              <a:headEnd/>
              <a:tailEnd/>
            </a:ln>
          </p:spPr>
          <p:txBody>
            <a:bodyPr/>
            <a:lstStyle/>
            <a:p>
              <a:endParaRPr lang="en-US" dirty="0"/>
            </a:p>
          </p:txBody>
        </p:sp>
        <p:sp>
          <p:nvSpPr>
            <p:cNvPr id="1031"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1032"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1033"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1034"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dirty="0"/>
            </a:p>
          </p:txBody>
        </p:sp>
        <p:sp>
          <p:nvSpPr>
            <p:cNvPr id="1035"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dirty="0"/>
            </a:p>
          </p:txBody>
        </p:sp>
        <p:sp>
          <p:nvSpPr>
            <p:cNvPr id="1036"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037"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dirty="0"/>
            </a:p>
          </p:txBody>
        </p:sp>
        <p:sp>
          <p:nvSpPr>
            <p:cNvPr id="1038"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dirty="0"/>
            </a:p>
          </p:txBody>
        </p:sp>
        <p:sp>
          <p:nvSpPr>
            <p:cNvPr id="103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1040" name="Rectangle 514"/>
            <p:cNvSpPr>
              <a:spLocks noChangeArrowheads="1"/>
            </p:cNvSpPr>
            <p:nvPr/>
          </p:nvSpPr>
          <p:spPr bwMode="auto">
            <a:xfrm>
              <a:off x="2022564" y="4709430"/>
              <a:ext cx="249124" cy="842656"/>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041"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1042" name="Rectangle 545"/>
            <p:cNvSpPr>
              <a:spLocks noChangeArrowheads="1"/>
            </p:cNvSpPr>
            <p:nvPr/>
          </p:nvSpPr>
          <p:spPr bwMode="auto">
            <a:xfrm>
              <a:off x="2337814" y="4709430"/>
              <a:ext cx="249124" cy="842656"/>
            </a:xfrm>
            <a:prstGeom prst="rect">
              <a:avLst/>
            </a:prstGeom>
            <a:noFill/>
            <a:ln w="9525">
              <a:solidFill>
                <a:srgbClr val="000000"/>
              </a:solidFill>
              <a:miter lim="800000"/>
              <a:headEnd/>
              <a:tailEnd/>
            </a:ln>
          </p:spPr>
          <p:txBody>
            <a:bodyPr/>
            <a:lstStyle/>
            <a:p>
              <a:pPr algn="l" eaLnBrk="0" hangingPunct="0"/>
              <a:endParaRPr lang="en-US" sz="1800" dirty="0">
                <a:solidFill>
                  <a:srgbClr val="000000"/>
                </a:solidFill>
              </a:endParaRPr>
            </a:p>
          </p:txBody>
        </p:sp>
        <p:sp>
          <p:nvSpPr>
            <p:cNvPr id="1043"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1044" name="Rectangle 640"/>
            <p:cNvSpPr>
              <a:spLocks noChangeArrowheads="1"/>
            </p:cNvSpPr>
            <p:nvPr/>
          </p:nvSpPr>
          <p:spPr bwMode="auto">
            <a:xfrm>
              <a:off x="1087579" y="4709430"/>
              <a:ext cx="247587" cy="842657"/>
            </a:xfrm>
            <a:prstGeom prst="rect">
              <a:avLst/>
            </a:prstGeom>
            <a:noFill/>
            <a:ln w="9525">
              <a:solidFill>
                <a:srgbClr val="000000"/>
              </a:solidFill>
              <a:miter lim="800000"/>
              <a:headEnd/>
              <a:tailEnd/>
            </a:ln>
          </p:spPr>
          <p:txBody>
            <a:bodyPr/>
            <a:lstStyle/>
            <a:p>
              <a:pPr algn="l" eaLnBrk="0" hangingPunct="0"/>
              <a:endParaRPr lang="en-US" sz="1800" dirty="0">
                <a:solidFill>
                  <a:srgbClr val="000000"/>
                </a:solidFill>
              </a:endParaRPr>
            </a:p>
          </p:txBody>
        </p:sp>
        <p:sp>
          <p:nvSpPr>
            <p:cNvPr id="1045"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1046" name="Rectangle 627"/>
            <p:cNvSpPr>
              <a:spLocks noChangeArrowheads="1"/>
            </p:cNvSpPr>
            <p:nvPr/>
          </p:nvSpPr>
          <p:spPr bwMode="auto">
            <a:xfrm>
              <a:off x="1431612" y="5053711"/>
              <a:ext cx="1141338" cy="153888"/>
            </a:xfrm>
            <a:prstGeom prst="rect">
              <a:avLst/>
            </a:prstGeom>
            <a:solidFill>
              <a:srgbClr val="FFFFFF"/>
            </a:solidFill>
            <a:ln w="9525">
              <a:noFill/>
              <a:miter lim="800000"/>
              <a:headEnd/>
              <a:tailEnd/>
            </a:ln>
          </p:spPr>
          <p:txBody>
            <a:bodyPr wrap="none" lIns="0" tIns="0" rIns="0" bIns="0">
              <a:spAutoFit/>
            </a:bodyPr>
            <a:lstStyle/>
            <a:p>
              <a:pPr algn="l" eaLnBrk="0" hangingPunct="0"/>
              <a:r>
                <a:rPr lang="en-US" sz="1000" b="1" dirty="0" smtClean="0">
                  <a:solidFill>
                    <a:srgbClr val="24211D"/>
                  </a:solidFill>
                </a:rPr>
                <a:t>External Interfaces</a:t>
              </a:r>
              <a:endParaRPr lang="en-US" sz="1000" dirty="0">
                <a:solidFill>
                  <a:srgbClr val="000000"/>
                </a:solidFill>
              </a:endParaRPr>
            </a:p>
          </p:txBody>
        </p:sp>
        <p:sp>
          <p:nvSpPr>
            <p:cNvPr id="1051"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dirty="0"/>
            </a:p>
          </p:txBody>
        </p:sp>
        <p:sp>
          <p:nvSpPr>
            <p:cNvPr id="1052"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1053"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dirty="0"/>
            </a:p>
          </p:txBody>
        </p:sp>
        <p:sp>
          <p:nvSpPr>
            <p:cNvPr id="1054"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dirty="0"/>
            </a:p>
          </p:txBody>
        </p:sp>
        <p:sp>
          <p:nvSpPr>
            <p:cNvPr id="1055"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dirty="0"/>
            </a:p>
          </p:txBody>
        </p:sp>
        <p:sp>
          <p:nvSpPr>
            <p:cNvPr id="1056"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dirty="0"/>
            </a:p>
          </p:txBody>
        </p:sp>
        <p:sp>
          <p:nvSpPr>
            <p:cNvPr id="1057"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dirty="0"/>
            </a:p>
          </p:txBody>
        </p:sp>
        <p:sp>
          <p:nvSpPr>
            <p:cNvPr id="1058"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1059"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1060"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1061"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1062"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063"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dirty="0"/>
            </a:p>
          </p:txBody>
        </p:sp>
        <p:sp>
          <p:nvSpPr>
            <p:cNvPr id="1064"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dirty="0"/>
            </a:p>
          </p:txBody>
        </p:sp>
        <p:sp>
          <p:nvSpPr>
            <p:cNvPr id="1067"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dirty="0"/>
            </a:p>
          </p:txBody>
        </p:sp>
        <p:sp>
          <p:nvSpPr>
            <p:cNvPr id="1068"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1069"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dirty="0"/>
            </a:p>
          </p:txBody>
        </p:sp>
        <p:sp>
          <p:nvSpPr>
            <p:cNvPr id="1078"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dirty="0"/>
            </a:p>
          </p:txBody>
        </p:sp>
        <p:sp>
          <p:nvSpPr>
            <p:cNvPr id="1079"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dirty="0"/>
            </a:p>
          </p:txBody>
        </p:sp>
        <p:sp>
          <p:nvSpPr>
            <p:cNvPr id="1080"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081"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1082"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dirty="0"/>
            </a:p>
          </p:txBody>
        </p:sp>
        <p:sp>
          <p:nvSpPr>
            <p:cNvPr id="1083"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dirty="0"/>
            </a:p>
          </p:txBody>
        </p:sp>
        <p:sp>
          <p:nvSpPr>
            <p:cNvPr id="1084"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1085"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1086"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sp>
          <p:nvSpPr>
            <p:cNvPr id="958" name="Rectangle 822"/>
            <p:cNvSpPr>
              <a:spLocks noChangeArrowheads="1"/>
            </p:cNvSpPr>
            <p:nvPr/>
          </p:nvSpPr>
          <p:spPr bwMode="auto">
            <a:xfrm>
              <a:off x="1408630" y="1492200"/>
              <a:ext cx="189150" cy="2223506"/>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grpSp>
          <p:nvGrpSpPr>
            <p:cNvPr id="4" name="Group 1089"/>
            <p:cNvGrpSpPr/>
            <p:nvPr/>
          </p:nvGrpSpPr>
          <p:grpSpPr>
            <a:xfrm>
              <a:off x="24605" y="1683248"/>
              <a:ext cx="1051859" cy="1802177"/>
              <a:chOff x="24605" y="1683248"/>
              <a:chExt cx="1051859" cy="1802177"/>
            </a:xfrm>
          </p:grpSpPr>
          <p:sp>
            <p:nvSpPr>
              <p:cNvPr id="1091"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092"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093"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094"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09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dirty="0"/>
              </a:p>
            </p:txBody>
          </p:sp>
          <p:sp>
            <p:nvSpPr>
              <p:cNvPr id="109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dirty="0"/>
              </a:p>
            </p:txBody>
          </p:sp>
          <p:sp>
            <p:nvSpPr>
              <p:cNvPr id="109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dirty="0"/>
              </a:p>
            </p:txBody>
          </p:sp>
          <p:sp>
            <p:nvSpPr>
              <p:cNvPr id="109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dirty="0"/>
              </a:p>
            </p:txBody>
          </p:sp>
          <p:sp>
            <p:nvSpPr>
              <p:cNvPr id="1099"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100"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101"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1102"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dirty="0"/>
              </a:p>
            </p:txBody>
          </p:sp>
          <p:sp>
            <p:nvSpPr>
              <p:cNvPr id="1103"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dirty="0"/>
              </a:p>
            </p:txBody>
          </p:sp>
          <p:sp>
            <p:nvSpPr>
              <p:cNvPr id="1104"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dirty="0"/>
              </a:p>
            </p:txBody>
          </p:sp>
          <p:sp>
            <p:nvSpPr>
              <p:cNvPr id="1105"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106"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107"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108"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grpSp>
        <p:sp>
          <p:nvSpPr>
            <p:cNvPr id="325"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2"/>
          <p:cNvSpPr>
            <a:spLocks noGrp="1" noChangeArrowheads="1"/>
          </p:cNvSpPr>
          <p:nvPr>
            <p:ph type="title" idx="4294967295"/>
          </p:nvPr>
        </p:nvSpPr>
        <p:spPr>
          <a:xfrm>
            <a:off x="500080" y="76200"/>
            <a:ext cx="8229600" cy="762000"/>
          </a:xfrm>
        </p:spPr>
        <p:txBody>
          <a:bodyPr/>
          <a:lstStyle/>
          <a:p>
            <a:pPr eaLnBrk="1" hangingPunct="1"/>
            <a:r>
              <a:rPr lang="en-US" dirty="0" smtClean="0"/>
              <a:t>KeyStone I Memory Subsystem</a:t>
            </a:r>
          </a:p>
        </p:txBody>
      </p:sp>
      <p:sp>
        <p:nvSpPr>
          <p:cNvPr id="52231" name="Rectangle 59"/>
          <p:cNvSpPr>
            <a:spLocks noChangeArrowheads="1"/>
          </p:cNvSpPr>
          <p:nvPr/>
        </p:nvSpPr>
        <p:spPr bwMode="auto">
          <a:xfrm>
            <a:off x="5410200" y="935166"/>
            <a:ext cx="3581400" cy="5604611"/>
          </a:xfrm>
          <a:prstGeom prst="rect">
            <a:avLst/>
          </a:prstGeom>
          <a:noFill/>
          <a:ln w="9525">
            <a:noFill/>
            <a:miter lim="800000"/>
            <a:headEnd/>
            <a:tailEnd/>
          </a:ln>
        </p:spPr>
        <p:txBody>
          <a:bodyPr wrap="square" lIns="0" rIns="0">
            <a:spAutoFit/>
          </a:bodyPr>
          <a:lstStyle/>
          <a:p>
            <a:pPr marL="117475" lvl="1" indent="-117475" algn="l">
              <a:lnSpc>
                <a:spcPct val="85000"/>
              </a:lnSpc>
              <a:spcBef>
                <a:spcPct val="65000"/>
              </a:spcBef>
              <a:buFontTx/>
              <a:buChar char="•"/>
            </a:pPr>
            <a:r>
              <a:rPr lang="en-US" sz="1400" dirty="0" smtClean="0">
                <a:solidFill>
                  <a:srgbClr val="000000"/>
                </a:solidFill>
                <a:latin typeface="Calibri" pitchFamily="34" charset="0"/>
              </a:rPr>
              <a:t>Multicore Shared Memory (MSM SRAM)</a:t>
            </a:r>
          </a:p>
          <a:p>
            <a:pPr marL="339725" lvl="1" indent="-107950" algn="l">
              <a:lnSpc>
                <a:spcPct val="85000"/>
              </a:lnSpc>
              <a:spcBef>
                <a:spcPct val="20000"/>
              </a:spcBef>
              <a:buFontTx/>
              <a:buChar char="•"/>
            </a:pPr>
            <a:r>
              <a:rPr lang="en-US" sz="1400" dirty="0" smtClean="0">
                <a:solidFill>
                  <a:srgbClr val="000000"/>
                </a:solidFill>
                <a:latin typeface="Calibri" pitchFamily="34" charset="0"/>
              </a:rPr>
              <a:t>1 to 4 MB</a:t>
            </a:r>
            <a:endParaRPr lang="en-US" altLang="en-US" sz="1400" dirty="0" smtClean="0">
              <a:solidFill>
                <a:srgbClr val="000000"/>
              </a:solidFill>
              <a:latin typeface="Calibri" pitchFamily="34" charset="0"/>
            </a:endParaRPr>
          </a:p>
          <a:p>
            <a:pPr marL="339725" lvl="1" indent="-107950" algn="l">
              <a:lnSpc>
                <a:spcPct val="85000"/>
              </a:lnSpc>
              <a:spcBef>
                <a:spcPct val="20000"/>
              </a:spcBef>
              <a:buFontTx/>
              <a:buChar char="•"/>
            </a:pPr>
            <a:r>
              <a:rPr lang="en-US" altLang="en-US" sz="1400" dirty="0" smtClean="0">
                <a:solidFill>
                  <a:srgbClr val="000000"/>
                </a:solidFill>
                <a:latin typeface="Calibri" pitchFamily="34" charset="0"/>
              </a:rPr>
              <a:t>Available to all cores</a:t>
            </a:r>
          </a:p>
          <a:p>
            <a:pPr marL="339725" lvl="1" indent="-107950" algn="l">
              <a:lnSpc>
                <a:spcPct val="85000"/>
              </a:lnSpc>
              <a:spcBef>
                <a:spcPct val="20000"/>
              </a:spcBef>
              <a:buFontTx/>
              <a:buChar char="•"/>
            </a:pPr>
            <a:r>
              <a:rPr lang="en-US" altLang="en-US" sz="1400" dirty="0" smtClean="0">
                <a:solidFill>
                  <a:srgbClr val="000000"/>
                </a:solidFill>
                <a:latin typeface="Calibri" pitchFamily="34" charset="0"/>
              </a:rPr>
              <a:t>Can contain program and data</a:t>
            </a:r>
          </a:p>
          <a:p>
            <a:pPr marL="339725" lvl="1" indent="-107950" algn="l">
              <a:lnSpc>
                <a:spcPct val="85000"/>
              </a:lnSpc>
              <a:spcBef>
                <a:spcPct val="20000"/>
              </a:spcBef>
              <a:buFontTx/>
              <a:buChar char="•"/>
            </a:pPr>
            <a:r>
              <a:rPr lang="en-US" altLang="en-US" sz="1400" dirty="0" smtClean="0">
                <a:solidFill>
                  <a:srgbClr val="000000"/>
                </a:solidFill>
                <a:latin typeface="Calibri" pitchFamily="34" charset="0"/>
              </a:rPr>
              <a:t>All devices except C6654</a:t>
            </a:r>
          </a:p>
          <a:p>
            <a:pPr marL="117475" indent="-117475" algn="l">
              <a:lnSpc>
                <a:spcPct val="85000"/>
              </a:lnSpc>
              <a:spcBef>
                <a:spcPct val="65000"/>
              </a:spcBef>
              <a:buFontTx/>
              <a:buChar char="•"/>
            </a:pPr>
            <a:r>
              <a:rPr lang="en-US" sz="1400" dirty="0" smtClean="0">
                <a:solidFill>
                  <a:srgbClr val="000000"/>
                </a:solidFill>
                <a:latin typeface="Calibri" pitchFamily="34" charset="0"/>
              </a:rPr>
              <a:t>Multicore </a:t>
            </a:r>
            <a:r>
              <a:rPr lang="en-US" sz="1400" dirty="0">
                <a:solidFill>
                  <a:srgbClr val="000000"/>
                </a:solidFill>
                <a:latin typeface="Calibri" pitchFamily="34" charset="0"/>
              </a:rPr>
              <a:t>Shared Memory Controller (MSMC)</a:t>
            </a:r>
          </a:p>
          <a:p>
            <a:pPr marL="339725" lvl="1" indent="-107950" algn="l">
              <a:lnSpc>
                <a:spcPct val="85000"/>
              </a:lnSpc>
              <a:spcBef>
                <a:spcPct val="20000"/>
              </a:spcBef>
              <a:buFontTx/>
              <a:buChar char="•"/>
            </a:pPr>
            <a:r>
              <a:rPr lang="en-US" altLang="en-US" sz="1400" dirty="0">
                <a:solidFill>
                  <a:srgbClr val="000000"/>
                </a:solidFill>
                <a:latin typeface="Calibri" pitchFamily="34" charset="0"/>
              </a:rPr>
              <a:t>Arbitrates </a:t>
            </a:r>
            <a:r>
              <a:rPr lang="en-US" altLang="en-US" sz="1400" dirty="0" smtClean="0">
                <a:solidFill>
                  <a:srgbClr val="000000"/>
                </a:solidFill>
                <a:latin typeface="Calibri" pitchFamily="34" charset="0"/>
              </a:rPr>
              <a:t>access of CorePac </a:t>
            </a:r>
            <a:r>
              <a:rPr lang="en-US" altLang="en-US" sz="1400" dirty="0">
                <a:solidFill>
                  <a:srgbClr val="000000"/>
                </a:solidFill>
                <a:latin typeface="Calibri" pitchFamily="34" charset="0"/>
              </a:rPr>
              <a:t>and </a:t>
            </a:r>
            <a:r>
              <a:rPr lang="en-US" altLang="en-US" sz="1400" dirty="0" err="1">
                <a:solidFill>
                  <a:srgbClr val="000000"/>
                </a:solidFill>
                <a:latin typeface="Calibri" pitchFamily="34" charset="0"/>
              </a:rPr>
              <a:t>SoC</a:t>
            </a:r>
            <a:r>
              <a:rPr lang="en-US" altLang="en-US" sz="1400" dirty="0">
                <a:solidFill>
                  <a:srgbClr val="000000"/>
                </a:solidFill>
                <a:latin typeface="Calibri" pitchFamily="34" charset="0"/>
              </a:rPr>
              <a:t> </a:t>
            </a:r>
            <a:r>
              <a:rPr lang="en-US" altLang="en-US" sz="1400" dirty="0" smtClean="0">
                <a:solidFill>
                  <a:srgbClr val="000000"/>
                </a:solidFill>
                <a:latin typeface="Calibri" pitchFamily="34" charset="0"/>
              </a:rPr>
              <a:t>masters to </a:t>
            </a:r>
            <a:r>
              <a:rPr lang="en-US" altLang="en-US" sz="1400" dirty="0">
                <a:solidFill>
                  <a:srgbClr val="000000"/>
                </a:solidFill>
                <a:latin typeface="Calibri" pitchFamily="34" charset="0"/>
              </a:rPr>
              <a:t>shared memory</a:t>
            </a:r>
          </a:p>
          <a:p>
            <a:pPr marL="339725" lvl="1" indent="-107950" algn="l">
              <a:lnSpc>
                <a:spcPct val="85000"/>
              </a:lnSpc>
              <a:spcBef>
                <a:spcPct val="20000"/>
              </a:spcBef>
              <a:buFontTx/>
              <a:buChar char="•"/>
            </a:pPr>
            <a:r>
              <a:rPr lang="en-US" sz="1400" dirty="0">
                <a:solidFill>
                  <a:srgbClr val="000000"/>
                </a:solidFill>
                <a:latin typeface="Calibri" pitchFamily="34" charset="0"/>
              </a:rPr>
              <a:t>Provides a </a:t>
            </a:r>
            <a:r>
              <a:rPr lang="en-US" sz="1400" dirty="0" smtClean="0">
                <a:solidFill>
                  <a:srgbClr val="000000"/>
                </a:solidFill>
                <a:latin typeface="Calibri" pitchFamily="34" charset="0"/>
              </a:rPr>
              <a:t>connection </a:t>
            </a:r>
            <a:r>
              <a:rPr lang="en-US" sz="1400" dirty="0">
                <a:solidFill>
                  <a:srgbClr val="000000"/>
                </a:solidFill>
                <a:latin typeface="Calibri" pitchFamily="34" charset="0"/>
              </a:rPr>
              <a:t>to the DDR3 EMIF</a:t>
            </a:r>
          </a:p>
          <a:p>
            <a:pPr marL="339725" lvl="1" indent="-107950" algn="l">
              <a:lnSpc>
                <a:spcPct val="85000"/>
              </a:lnSpc>
              <a:spcBef>
                <a:spcPct val="20000"/>
              </a:spcBef>
              <a:buFontTx/>
              <a:buChar char="•"/>
            </a:pPr>
            <a:r>
              <a:rPr lang="en-US" sz="1400" dirty="0">
                <a:solidFill>
                  <a:srgbClr val="000000"/>
                </a:solidFill>
                <a:latin typeface="Calibri" pitchFamily="34" charset="0"/>
              </a:rPr>
              <a:t>Provides CorePac access to coprocessors and IO </a:t>
            </a:r>
            <a:r>
              <a:rPr lang="en-US" sz="1400" dirty="0" smtClean="0">
                <a:solidFill>
                  <a:srgbClr val="000000"/>
                </a:solidFill>
                <a:latin typeface="Calibri" pitchFamily="34" charset="0"/>
              </a:rPr>
              <a:t>peripherals</a:t>
            </a:r>
            <a:endParaRPr lang="en-US" sz="1400" dirty="0">
              <a:solidFill>
                <a:srgbClr val="000000"/>
              </a:solidFill>
              <a:latin typeface="Calibri" pitchFamily="34" charset="0"/>
            </a:endParaRPr>
          </a:p>
          <a:p>
            <a:pPr marL="339725" lvl="1" indent="-107950" algn="l">
              <a:lnSpc>
                <a:spcPct val="85000"/>
              </a:lnSpc>
              <a:spcBef>
                <a:spcPct val="20000"/>
              </a:spcBef>
              <a:buFontTx/>
              <a:buChar char="•"/>
            </a:pPr>
            <a:r>
              <a:rPr lang="en-US" altLang="en-US" sz="1400" dirty="0" smtClean="0">
                <a:solidFill>
                  <a:srgbClr val="000000"/>
                </a:solidFill>
                <a:latin typeface="Calibri" pitchFamily="34" charset="0"/>
              </a:rPr>
              <a:t>Provides error detection and correction for all shared memory</a:t>
            </a:r>
            <a:endParaRPr lang="en-US" sz="1400" b="1" dirty="0" smtClean="0">
              <a:solidFill>
                <a:srgbClr val="FF0000"/>
              </a:solidFill>
              <a:latin typeface="Calibri" pitchFamily="34" charset="0"/>
            </a:endParaRPr>
          </a:p>
          <a:p>
            <a:pPr marL="339725" lvl="1" indent="-107950" algn="l">
              <a:lnSpc>
                <a:spcPct val="85000"/>
              </a:lnSpc>
              <a:spcBef>
                <a:spcPct val="20000"/>
              </a:spcBef>
              <a:buFontTx/>
              <a:buChar char="•"/>
            </a:pPr>
            <a:r>
              <a:rPr lang="en-US" sz="1400" dirty="0" smtClean="0">
                <a:solidFill>
                  <a:srgbClr val="000000"/>
                </a:solidFill>
                <a:latin typeface="Calibri" pitchFamily="34" charset="0"/>
              </a:rPr>
              <a:t>Memory </a:t>
            </a:r>
            <a:r>
              <a:rPr lang="en-US" sz="1400" dirty="0">
                <a:solidFill>
                  <a:srgbClr val="000000"/>
                </a:solidFill>
                <a:latin typeface="Calibri" pitchFamily="34" charset="0"/>
              </a:rPr>
              <a:t>protection and address extension to 64 GB (36 bits)</a:t>
            </a:r>
          </a:p>
          <a:p>
            <a:pPr marL="339725" lvl="1" indent="-107950" algn="l">
              <a:lnSpc>
                <a:spcPct val="85000"/>
              </a:lnSpc>
              <a:spcBef>
                <a:spcPct val="20000"/>
              </a:spcBef>
              <a:buFontTx/>
              <a:buChar char="•"/>
            </a:pPr>
            <a:r>
              <a:rPr lang="en-US" sz="1400" dirty="0">
                <a:solidFill>
                  <a:srgbClr val="000000"/>
                </a:solidFill>
                <a:latin typeface="Calibri" pitchFamily="34" charset="0"/>
              </a:rPr>
              <a:t>Provides multi-stream pre-fetching </a:t>
            </a:r>
            <a:r>
              <a:rPr lang="en-US" sz="1400" dirty="0" smtClean="0">
                <a:solidFill>
                  <a:srgbClr val="000000"/>
                </a:solidFill>
                <a:latin typeface="Calibri" pitchFamily="34" charset="0"/>
              </a:rPr>
              <a:t>capability</a:t>
            </a:r>
            <a:br>
              <a:rPr lang="en-US" sz="1400" dirty="0" smtClean="0">
                <a:solidFill>
                  <a:srgbClr val="000000"/>
                </a:solidFill>
                <a:latin typeface="Calibri" pitchFamily="34" charset="0"/>
              </a:rPr>
            </a:br>
            <a:endParaRPr lang="en-US" sz="800" dirty="0" smtClean="0">
              <a:solidFill>
                <a:srgbClr val="000000"/>
              </a:solidFill>
              <a:latin typeface="Calibri" pitchFamily="34" charset="0"/>
            </a:endParaRPr>
          </a:p>
          <a:p>
            <a:pPr marL="117475" indent="-117475" algn="l">
              <a:lnSpc>
                <a:spcPct val="85000"/>
              </a:lnSpc>
              <a:spcBef>
                <a:spcPct val="20000"/>
              </a:spcBef>
              <a:buFontTx/>
              <a:buChar char="•"/>
            </a:pPr>
            <a:r>
              <a:rPr lang="en-US" sz="1400" dirty="0" smtClean="0">
                <a:solidFill>
                  <a:srgbClr val="000000"/>
                </a:solidFill>
                <a:latin typeface="Calibri" pitchFamily="34" charset="0"/>
              </a:rPr>
              <a:t>DDR3 External Memory Interface (EMIF)</a:t>
            </a:r>
          </a:p>
          <a:p>
            <a:pPr marL="339725" lvl="1" indent="-107950" algn="l">
              <a:lnSpc>
                <a:spcPct val="85000"/>
              </a:lnSpc>
              <a:spcBef>
                <a:spcPct val="20000"/>
              </a:spcBef>
              <a:buFontTx/>
              <a:buChar char="•"/>
            </a:pPr>
            <a:r>
              <a:rPr lang="en-US" sz="1400" dirty="0" smtClean="0">
                <a:solidFill>
                  <a:srgbClr val="000000"/>
                </a:solidFill>
                <a:latin typeface="Calibri" pitchFamily="34" charset="0"/>
              </a:rPr>
              <a:t>Support </a:t>
            </a:r>
            <a:r>
              <a:rPr lang="en-US" sz="1400" dirty="0">
                <a:solidFill>
                  <a:srgbClr val="000000"/>
                </a:solidFill>
                <a:latin typeface="Calibri" pitchFamily="34" charset="0"/>
              </a:rPr>
              <a:t>for </a:t>
            </a:r>
            <a:r>
              <a:rPr lang="en-US" sz="1400" dirty="0" smtClean="0">
                <a:solidFill>
                  <a:srgbClr val="000000"/>
                </a:solidFill>
                <a:latin typeface="Calibri" pitchFamily="34" charset="0"/>
              </a:rPr>
              <a:t>16-bit</a:t>
            </a:r>
            <a:r>
              <a:rPr lang="en-US" sz="1400" dirty="0">
                <a:solidFill>
                  <a:srgbClr val="000000"/>
                </a:solidFill>
                <a:latin typeface="Calibri" pitchFamily="34" charset="0"/>
              </a:rPr>
              <a:t>, </a:t>
            </a:r>
            <a:r>
              <a:rPr lang="en-US" sz="1400" dirty="0" smtClean="0">
                <a:solidFill>
                  <a:srgbClr val="000000"/>
                </a:solidFill>
                <a:latin typeface="Calibri" pitchFamily="34" charset="0"/>
              </a:rPr>
              <a:t>32-bit</a:t>
            </a:r>
            <a:r>
              <a:rPr lang="en-US" sz="1400" dirty="0">
                <a:solidFill>
                  <a:srgbClr val="000000"/>
                </a:solidFill>
                <a:latin typeface="Calibri" pitchFamily="34" charset="0"/>
              </a:rPr>
              <a:t>, </a:t>
            </a:r>
            <a:r>
              <a:rPr lang="en-US" sz="1400" dirty="0" smtClean="0">
                <a:solidFill>
                  <a:srgbClr val="000000"/>
                </a:solidFill>
                <a:latin typeface="Calibri" pitchFamily="34" charset="0"/>
              </a:rPr>
              <a:t>and (for C667x devices) 64-bit </a:t>
            </a:r>
            <a:r>
              <a:rPr lang="en-US" sz="1400" dirty="0">
                <a:solidFill>
                  <a:srgbClr val="000000"/>
                </a:solidFill>
                <a:latin typeface="Calibri" pitchFamily="34" charset="0"/>
              </a:rPr>
              <a:t>modes</a:t>
            </a:r>
          </a:p>
          <a:p>
            <a:pPr marL="339725" lvl="1" indent="-107950" algn="l">
              <a:lnSpc>
                <a:spcPct val="85000"/>
              </a:lnSpc>
              <a:spcBef>
                <a:spcPct val="20000"/>
              </a:spcBef>
              <a:buFontTx/>
              <a:buChar char="•"/>
            </a:pPr>
            <a:r>
              <a:rPr lang="en-US" sz="1400" dirty="0" smtClean="0">
                <a:solidFill>
                  <a:srgbClr val="000000"/>
                </a:solidFill>
                <a:latin typeface="Calibri" pitchFamily="34" charset="0"/>
              </a:rPr>
              <a:t>Specified at up </a:t>
            </a:r>
            <a:r>
              <a:rPr lang="en-US" sz="1400" dirty="0">
                <a:solidFill>
                  <a:srgbClr val="000000"/>
                </a:solidFill>
                <a:latin typeface="Calibri" pitchFamily="34" charset="0"/>
              </a:rPr>
              <a:t>to 1600 </a:t>
            </a:r>
            <a:r>
              <a:rPr lang="en-US" sz="1400" dirty="0" smtClean="0">
                <a:solidFill>
                  <a:srgbClr val="000000"/>
                </a:solidFill>
                <a:latin typeface="Calibri" pitchFamily="34" charset="0"/>
              </a:rPr>
              <a:t>MT/s</a:t>
            </a:r>
            <a:endParaRPr lang="en-US" sz="1400" dirty="0">
              <a:solidFill>
                <a:srgbClr val="000000"/>
              </a:solidFill>
              <a:latin typeface="Calibri" pitchFamily="34" charset="0"/>
            </a:endParaRPr>
          </a:p>
          <a:p>
            <a:pPr marL="339725" lvl="1" indent="-107950" algn="l">
              <a:lnSpc>
                <a:spcPct val="85000"/>
              </a:lnSpc>
              <a:spcBef>
                <a:spcPct val="20000"/>
              </a:spcBef>
              <a:buFontTx/>
              <a:buChar char="•"/>
            </a:pPr>
            <a:r>
              <a:rPr lang="en-US" sz="1400" dirty="0">
                <a:solidFill>
                  <a:srgbClr val="000000"/>
                </a:solidFill>
                <a:latin typeface="Calibri" pitchFamily="34" charset="0"/>
              </a:rPr>
              <a:t>Supports power down of unused pins when using 16-bit or 32-bit width</a:t>
            </a:r>
          </a:p>
          <a:p>
            <a:pPr marL="339725" lvl="1" indent="-107950" algn="l">
              <a:lnSpc>
                <a:spcPct val="85000"/>
              </a:lnSpc>
              <a:spcBef>
                <a:spcPct val="20000"/>
              </a:spcBef>
              <a:buFontTx/>
              <a:buChar char="•"/>
            </a:pPr>
            <a:r>
              <a:rPr lang="en-US" sz="1400" dirty="0">
                <a:solidFill>
                  <a:srgbClr val="000000"/>
                </a:solidFill>
                <a:latin typeface="Calibri" pitchFamily="34" charset="0"/>
              </a:rPr>
              <a:t>Support for 8 GB memory address</a:t>
            </a:r>
          </a:p>
          <a:p>
            <a:pPr marL="339725" lvl="1" indent="-107950" algn="l">
              <a:lnSpc>
                <a:spcPct val="85000"/>
              </a:lnSpc>
              <a:spcBef>
                <a:spcPct val="20000"/>
              </a:spcBef>
              <a:buFontTx/>
              <a:buChar char="•"/>
            </a:pPr>
            <a:r>
              <a:rPr lang="en-US" sz="1400" dirty="0">
                <a:solidFill>
                  <a:srgbClr val="000000"/>
                </a:solidFill>
                <a:latin typeface="Calibri" pitchFamily="34" charset="0"/>
              </a:rPr>
              <a:t>Error detection and </a:t>
            </a:r>
            <a:r>
              <a:rPr lang="en-US" sz="1400" dirty="0" smtClean="0">
                <a:solidFill>
                  <a:srgbClr val="000000"/>
                </a:solidFill>
                <a:latin typeface="Calibri" pitchFamily="34" charset="0"/>
              </a:rPr>
              <a:t>correction</a:t>
            </a:r>
            <a:endParaRPr lang="en-US" sz="1400" dirty="0">
              <a:solidFill>
                <a:srgbClr val="000000"/>
              </a:solidFill>
              <a:latin typeface="Calibri" pitchFamily="34" charset="0"/>
            </a:endParaRPr>
          </a:p>
        </p:txBody>
      </p:sp>
      <p:grpSp>
        <p:nvGrpSpPr>
          <p:cNvPr id="2" name="Group 327"/>
          <p:cNvGrpSpPr/>
          <p:nvPr/>
        </p:nvGrpSpPr>
        <p:grpSpPr>
          <a:xfrm>
            <a:off x="0" y="914400"/>
            <a:ext cx="5360248" cy="5442739"/>
            <a:chOff x="0" y="914400"/>
            <a:chExt cx="5360248" cy="5442739"/>
          </a:xfrm>
        </p:grpSpPr>
        <p:sp>
          <p:nvSpPr>
            <p:cNvPr id="52226" name="TextBox 828"/>
            <p:cNvSpPr txBox="1">
              <a:spLocks noChangeArrowheads="1"/>
            </p:cNvSpPr>
            <p:nvPr/>
          </p:nvSpPr>
          <p:spPr bwMode="auto">
            <a:xfrm>
              <a:off x="336550" y="990600"/>
              <a:ext cx="2293938" cy="68580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428"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29"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30"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1"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32"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33"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5" name="Rectangle 433"/>
            <p:cNvSpPr>
              <a:spLocks noChangeArrowheads="1"/>
            </p:cNvSpPr>
            <p:nvPr/>
          </p:nvSpPr>
          <p:spPr bwMode="auto">
            <a:xfrm>
              <a:off x="545920" y="1254193"/>
              <a:ext cx="630500"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
          <p:nvSpPr>
            <p:cNvPr id="46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6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69"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0"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71"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90"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491"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92"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493"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94"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95"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57"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58"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59"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60"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61"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62"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63"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64"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65"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66"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67"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68"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69"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70"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71"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72"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73"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74"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75"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76"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77"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78"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79"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80"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81"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82"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83"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84"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8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8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8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8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89"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90"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91"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592"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593"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54"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55"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56"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01"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2"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3"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4"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5"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6"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7"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8" name="Rectangle 782"/>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9"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10"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411"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412" name="Rectangle 786"/>
            <p:cNvSpPr>
              <a:spLocks noChangeArrowheads="1"/>
            </p:cNvSpPr>
            <p:nvPr/>
          </p:nvSpPr>
          <p:spPr bwMode="auto">
            <a:xfrm>
              <a:off x="2186759" y="2956458"/>
              <a:ext cx="218008"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413" name="Rectangle 787"/>
            <p:cNvSpPr>
              <a:spLocks noChangeArrowheads="1"/>
            </p:cNvSpPr>
            <p:nvPr/>
          </p:nvSpPr>
          <p:spPr bwMode="auto">
            <a:xfrm>
              <a:off x="1969870" y="3054326"/>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414" name="Rectangle 788"/>
            <p:cNvSpPr>
              <a:spLocks noChangeArrowheads="1"/>
            </p:cNvSpPr>
            <p:nvPr/>
          </p:nvSpPr>
          <p:spPr bwMode="auto">
            <a:xfrm>
              <a:off x="2766250" y="2948245"/>
              <a:ext cx="193964"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415" name="Rectangle 789"/>
            <p:cNvSpPr>
              <a:spLocks noChangeArrowheads="1"/>
            </p:cNvSpPr>
            <p:nvPr/>
          </p:nvSpPr>
          <p:spPr bwMode="auto">
            <a:xfrm>
              <a:off x="2549623" y="3054871"/>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41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811"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812"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813"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814"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815"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16"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17"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18"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1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2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2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2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27"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828"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82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3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83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3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3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83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83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83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3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83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3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84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4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84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4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4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84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4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84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85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51"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52" name="Rectangle 508"/>
            <p:cNvSpPr>
              <a:spLocks noChangeArrowheads="1"/>
            </p:cNvSpPr>
            <p:nvPr/>
          </p:nvSpPr>
          <p:spPr bwMode="auto">
            <a:xfrm rot="16200000">
              <a:off x="1858755" y="501609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53"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5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5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5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5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85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5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6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6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86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86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6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86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86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86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6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6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87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7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7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87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87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87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7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87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7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80"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8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82" name="Rectangle 627"/>
            <p:cNvSpPr>
              <a:spLocks noChangeArrowheads="1"/>
            </p:cNvSpPr>
            <p:nvPr/>
          </p:nvSpPr>
          <p:spPr bwMode="auto">
            <a:xfrm>
              <a:off x="4029449"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883"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84"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885"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86"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887"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888"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889"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90"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891"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92"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893"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94"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95"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896"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97"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98"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899"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00"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01"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902"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03"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04"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905"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06"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07"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908"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09"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10"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911"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12"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13"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914"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15"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16"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17"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918"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919"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920" name="Rectangle 689"/>
            <p:cNvSpPr>
              <a:spLocks noChangeArrowheads="1"/>
            </p:cNvSpPr>
            <p:nvPr/>
          </p:nvSpPr>
          <p:spPr bwMode="auto">
            <a:xfrm>
              <a:off x="390488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921" name="Rectangle 690"/>
            <p:cNvSpPr>
              <a:spLocks noChangeArrowheads="1"/>
            </p:cNvSpPr>
            <p:nvPr/>
          </p:nvSpPr>
          <p:spPr bwMode="auto">
            <a:xfrm>
              <a:off x="4033664" y="4949310"/>
              <a:ext cx="247587" cy="636605"/>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22"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23" name="Rectangle 695"/>
            <p:cNvSpPr>
              <a:spLocks noChangeArrowheads="1"/>
            </p:cNvSpPr>
            <p:nvPr/>
          </p:nvSpPr>
          <p:spPr bwMode="auto">
            <a:xfrm rot="16200000">
              <a:off x="4168958" y="5060687"/>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4" name="Rectangle 698"/>
            <p:cNvSpPr>
              <a:spLocks noChangeArrowheads="1"/>
            </p:cNvSpPr>
            <p:nvPr/>
          </p:nvSpPr>
          <p:spPr bwMode="auto">
            <a:xfrm>
              <a:off x="3444684" y="4817069"/>
              <a:ext cx="322939" cy="644294"/>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25" name="Rectangle 710"/>
            <p:cNvSpPr>
              <a:spLocks noChangeArrowheads="1"/>
            </p:cNvSpPr>
            <p:nvPr/>
          </p:nvSpPr>
          <p:spPr bwMode="auto">
            <a:xfrm rot="16200000">
              <a:off x="3689163" y="4928445"/>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6" name="Rectangle 713"/>
            <p:cNvSpPr>
              <a:spLocks noChangeArrowheads="1"/>
            </p:cNvSpPr>
            <p:nvPr/>
          </p:nvSpPr>
          <p:spPr bwMode="auto">
            <a:xfrm>
              <a:off x="3453911" y="5635122"/>
              <a:ext cx="313712" cy="330604"/>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27"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28" name="Rectangle 717"/>
            <p:cNvSpPr>
              <a:spLocks noChangeArrowheads="1"/>
            </p:cNvSpPr>
            <p:nvPr/>
          </p:nvSpPr>
          <p:spPr bwMode="auto">
            <a:xfrm rot="16200000">
              <a:off x="3569213" y="5581964"/>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9"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30"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931"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932"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933" name="Rectangle 725"/>
            <p:cNvSpPr>
              <a:spLocks noChangeArrowheads="1"/>
            </p:cNvSpPr>
            <p:nvPr/>
          </p:nvSpPr>
          <p:spPr bwMode="auto">
            <a:xfrm>
              <a:off x="4579584" y="5304518"/>
              <a:ext cx="645878" cy="30600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34"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935"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936"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37"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938"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939"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40"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41"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942"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943"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944" name="Rectangle 740"/>
            <p:cNvSpPr>
              <a:spLocks noChangeArrowheads="1"/>
            </p:cNvSpPr>
            <p:nvPr/>
          </p:nvSpPr>
          <p:spPr bwMode="auto">
            <a:xfrm>
              <a:off x="4579584" y="4941622"/>
              <a:ext cx="645878" cy="304463"/>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45"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4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94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94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4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95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5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95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95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95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95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5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5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6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96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6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96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6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6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96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96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96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97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97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7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97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7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7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97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97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978"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7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98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98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98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98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98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98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98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989"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990"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991"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992"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993"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994"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95"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96" name="Line 669"/>
            <p:cNvSpPr>
              <a:spLocks noChangeShapeType="1"/>
            </p:cNvSpPr>
            <p:nvPr/>
          </p:nvSpPr>
          <p:spPr bwMode="auto">
            <a:xfrm>
              <a:off x="893298" y="5591908"/>
              <a:ext cx="6338" cy="765231"/>
            </a:xfrm>
            <a:prstGeom prst="line">
              <a:avLst/>
            </a:prstGeom>
            <a:noFill/>
            <a:ln w="0">
              <a:solidFill>
                <a:srgbClr val="000000"/>
              </a:solidFill>
              <a:round/>
              <a:headEnd/>
              <a:tailEnd/>
            </a:ln>
          </p:spPr>
          <p:txBody>
            <a:bodyPr/>
            <a:lstStyle/>
            <a:p>
              <a:endParaRPr lang="en-US"/>
            </a:p>
          </p:txBody>
        </p:sp>
        <p:sp>
          <p:nvSpPr>
            <p:cNvPr id="997"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98"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99"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00"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001"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02"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03"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004"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005"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06" name="Rectangle 514"/>
            <p:cNvSpPr>
              <a:spLocks noChangeArrowheads="1"/>
            </p:cNvSpPr>
            <p:nvPr/>
          </p:nvSpPr>
          <p:spPr bwMode="auto">
            <a:xfrm>
              <a:off x="2022564" y="4709430"/>
              <a:ext cx="249124" cy="842656"/>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1007"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08" name="Rectangle 545"/>
            <p:cNvSpPr>
              <a:spLocks noChangeArrowheads="1"/>
            </p:cNvSpPr>
            <p:nvPr/>
          </p:nvSpPr>
          <p:spPr bwMode="auto">
            <a:xfrm>
              <a:off x="2337814" y="4709430"/>
              <a:ext cx="249124" cy="842656"/>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100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0" name="Rectangle 640"/>
            <p:cNvSpPr>
              <a:spLocks noChangeArrowheads="1"/>
            </p:cNvSpPr>
            <p:nvPr/>
          </p:nvSpPr>
          <p:spPr bwMode="auto">
            <a:xfrm>
              <a:off x="1087579" y="4709430"/>
              <a:ext cx="247587" cy="842657"/>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1011"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2" name="Rectangle 627"/>
            <p:cNvSpPr>
              <a:spLocks noChangeArrowheads="1"/>
            </p:cNvSpPr>
            <p:nvPr/>
          </p:nvSpPr>
          <p:spPr bwMode="auto">
            <a:xfrm>
              <a:off x="1431612" y="5053711"/>
              <a:ext cx="1141338" cy="153888"/>
            </a:xfrm>
            <a:prstGeom prst="rect">
              <a:avLst/>
            </a:prstGeom>
            <a:solidFill>
              <a:srgbClr val="FFFFFF"/>
            </a:solidFill>
            <a:ln w="9525">
              <a:noFill/>
              <a:miter lim="800000"/>
              <a:headEnd/>
              <a:tailEnd/>
            </a:ln>
          </p:spPr>
          <p:txBody>
            <a:bodyPr wrap="none" lIns="0" tIns="0" rIns="0" bIns="0">
              <a:spAutoFit/>
            </a:bodyPr>
            <a:lstStyle/>
            <a:p>
              <a:pPr algn="l" eaLnBrk="0" hangingPunct="0"/>
              <a:r>
                <a:rPr lang="en-US" sz="1000" b="1" dirty="0" smtClean="0">
                  <a:solidFill>
                    <a:srgbClr val="24211D"/>
                  </a:solidFill>
                </a:rPr>
                <a:t>External Interfaces</a:t>
              </a:r>
              <a:endParaRPr lang="en-US" sz="1000" dirty="0">
                <a:solidFill>
                  <a:srgbClr val="000000"/>
                </a:solidFill>
              </a:endParaRPr>
            </a:p>
          </p:txBody>
        </p:sp>
        <p:sp>
          <p:nvSpPr>
            <p:cNvPr id="1015"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016"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17"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018"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019"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020"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023"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24"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33"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034"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035"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36"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37"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04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04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4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43"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44"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45"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047"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048"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04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05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5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52"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grpSp>
          <p:nvGrpSpPr>
            <p:cNvPr id="3" name="Group 1053"/>
            <p:cNvGrpSpPr/>
            <p:nvPr/>
          </p:nvGrpSpPr>
          <p:grpSpPr>
            <a:xfrm>
              <a:off x="24605" y="1683248"/>
              <a:ext cx="1051859" cy="1802177"/>
              <a:chOff x="24605" y="1683248"/>
              <a:chExt cx="1051859" cy="1802177"/>
            </a:xfrm>
          </p:grpSpPr>
          <p:sp>
            <p:nvSpPr>
              <p:cNvPr id="1055"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6"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7"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8"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9"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060"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061"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062"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063"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64"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65"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66"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067"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068"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069"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70"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71"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72"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grpSp>
        <p:sp>
          <p:nvSpPr>
            <p:cNvPr id="329" name="Rectangle 790"/>
            <p:cNvSpPr>
              <a:spLocks noChangeArrowheads="1"/>
            </p:cNvSpPr>
            <p:nvPr/>
          </p:nvSpPr>
          <p:spPr bwMode="auto">
            <a:xfrm>
              <a:off x="1975032" y="3213253"/>
              <a:ext cx="1336353" cy="123111"/>
            </a:xfrm>
            <a:prstGeom prst="rect">
              <a:avLst/>
            </a:prstGeom>
            <a:noFill/>
            <a:ln w="9525">
              <a:noFill/>
              <a:miter lim="800000"/>
              <a:headEnd/>
              <a:tailEnd/>
            </a:ln>
          </p:spPr>
          <p:txBody>
            <a:bodyPr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330"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457200" y="152400"/>
            <a:ext cx="8229600" cy="715962"/>
          </a:xfrm>
        </p:spPr>
        <p:txBody>
          <a:bodyPr/>
          <a:lstStyle/>
          <a:p>
            <a:pPr eaLnBrk="1" hangingPunct="1"/>
            <a:r>
              <a:rPr lang="en-US" dirty="0" smtClean="0"/>
              <a:t>TeraNet Switch Fabric</a:t>
            </a:r>
          </a:p>
        </p:txBody>
      </p:sp>
      <p:sp>
        <p:nvSpPr>
          <p:cNvPr id="1458" name="Rectangle 4"/>
          <p:cNvSpPr txBox="1">
            <a:spLocks noChangeArrowheads="1"/>
          </p:cNvSpPr>
          <p:nvPr/>
        </p:nvSpPr>
        <p:spPr bwMode="auto">
          <a:xfrm>
            <a:off x="5426826" y="940044"/>
            <a:ext cx="3717174" cy="49200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7013" marR="0" lvl="0" indent="-227013" algn="l" defTabSz="914400" rtl="0" eaLnBrk="1" fontAlgn="base" latinLnBrk="0" hangingPunct="1">
              <a:lnSpc>
                <a:spcPct val="10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A non-blocking switch fabric that enables fast and contention-free internal data movement</a:t>
            </a:r>
          </a:p>
          <a:p>
            <a:pPr marL="227013" marR="0" lvl="0" indent="-227013" algn="l" defTabSz="914400" rtl="0" eaLnBrk="1" fontAlgn="base" latinLnBrk="0" hangingPunct="1">
              <a:lnSpc>
                <a:spcPct val="10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Provides a configured way – within hardware – to manage traffic queues and ensure priority jobs are getting accomplished while minimizing the involvement of the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CorePac</a:t>
            </a:r>
            <a:r>
              <a:rPr kumimoji="0" lang="en-US" sz="2000" b="0" i="0" u="none" strike="noStrike" kern="0" cap="none" spc="0" normalizeH="0" baseline="0" noProof="0" dirty="0" smtClean="0">
                <a:ln>
                  <a:noFill/>
                </a:ln>
                <a:solidFill>
                  <a:schemeClr val="tx1"/>
                </a:solidFill>
                <a:effectLst/>
                <a:uLnTx/>
                <a:uFillTx/>
                <a:latin typeface="+mn-lt"/>
                <a:ea typeface="+mn-ea"/>
                <a:cs typeface="+mn-cs"/>
              </a:rPr>
              <a:t> cores</a:t>
            </a:r>
          </a:p>
          <a:p>
            <a:pPr marL="227013" marR="0" lvl="0" indent="-227013" algn="l" defTabSz="914400" rtl="0" eaLnBrk="1" fontAlgn="base" latinLnBrk="0" hangingPunct="1">
              <a:lnSpc>
                <a:spcPct val="10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Facilitates high-bandwidth communications between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CorePac</a:t>
            </a:r>
            <a:r>
              <a:rPr kumimoji="0" lang="en-US" sz="2000" b="0" i="0" u="none" strike="noStrike" kern="0" cap="none" spc="0" normalizeH="0" baseline="0" noProof="0" dirty="0" smtClean="0">
                <a:ln>
                  <a:noFill/>
                </a:ln>
                <a:solidFill>
                  <a:schemeClr val="tx1"/>
                </a:solidFill>
                <a:effectLst/>
                <a:uLnTx/>
                <a:uFillTx/>
                <a:latin typeface="+mn-lt"/>
                <a:ea typeface="+mn-ea"/>
                <a:cs typeface="+mn-cs"/>
              </a:rPr>
              <a:t> cores, subsystems, peripherals, and memory</a:t>
            </a:r>
          </a:p>
        </p:txBody>
      </p:sp>
      <p:grpSp>
        <p:nvGrpSpPr>
          <p:cNvPr id="2" name="Group 397"/>
          <p:cNvGrpSpPr/>
          <p:nvPr/>
        </p:nvGrpSpPr>
        <p:grpSpPr>
          <a:xfrm>
            <a:off x="0" y="914400"/>
            <a:ext cx="5360248" cy="5442739"/>
            <a:chOff x="0" y="914400"/>
            <a:chExt cx="5360248" cy="5442739"/>
          </a:xfrm>
        </p:grpSpPr>
        <p:sp>
          <p:nvSpPr>
            <p:cNvPr id="43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06" name="Rectangle 494"/>
            <p:cNvSpPr>
              <a:spLocks noChangeArrowheads="1"/>
            </p:cNvSpPr>
            <p:nvPr/>
          </p:nvSpPr>
          <p:spPr bwMode="auto">
            <a:xfrm>
              <a:off x="295908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07"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8"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09"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0"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1"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2"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3"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4"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5" name="Rectangle 504"/>
            <p:cNvSpPr>
              <a:spLocks noChangeArrowheads="1"/>
            </p:cNvSpPr>
            <p:nvPr/>
          </p:nvSpPr>
          <p:spPr bwMode="auto">
            <a:xfrm>
              <a:off x="1716541" y="4709430"/>
              <a:ext cx="239898"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16" name="Rectangle 505"/>
            <p:cNvSpPr>
              <a:spLocks noChangeArrowheads="1"/>
            </p:cNvSpPr>
            <p:nvPr/>
          </p:nvSpPr>
          <p:spPr bwMode="auto">
            <a:xfrm>
              <a:off x="1716541" y="4709430"/>
              <a:ext cx="239898" cy="842656"/>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7"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8"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9"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0"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1"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2"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3"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4" name="Rectangle 514"/>
            <p:cNvSpPr>
              <a:spLocks noChangeArrowheads="1"/>
            </p:cNvSpPr>
            <p:nvPr/>
          </p:nvSpPr>
          <p:spPr bwMode="auto">
            <a:xfrm>
              <a:off x="2022564" y="4709430"/>
              <a:ext cx="249124" cy="842656"/>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5"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6"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7"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8"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9" name="Rectangle 519"/>
            <p:cNvSpPr>
              <a:spLocks noChangeArrowheads="1"/>
            </p:cNvSpPr>
            <p:nvPr/>
          </p:nvSpPr>
          <p:spPr bwMode="auto">
            <a:xfrm>
              <a:off x="264383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30"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1"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2"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3" name="Rectangle 545"/>
            <p:cNvSpPr>
              <a:spLocks noChangeArrowheads="1"/>
            </p:cNvSpPr>
            <p:nvPr/>
          </p:nvSpPr>
          <p:spPr bwMode="auto">
            <a:xfrm>
              <a:off x="2337814" y="4709430"/>
              <a:ext cx="24912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34"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6"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7"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8" name="Rectangle 550"/>
            <p:cNvSpPr>
              <a:spLocks noChangeArrowheads="1"/>
            </p:cNvSpPr>
            <p:nvPr/>
          </p:nvSpPr>
          <p:spPr bwMode="auto">
            <a:xfrm>
              <a:off x="1402829"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3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0"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2"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6"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7"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2"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5"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8"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2"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3"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6"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2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7" name="Rectangle 640"/>
            <p:cNvSpPr>
              <a:spLocks noChangeArrowheads="1"/>
            </p:cNvSpPr>
            <p:nvPr/>
          </p:nvSpPr>
          <p:spPr bwMode="auto">
            <a:xfrm>
              <a:off x="1087579" y="4709430"/>
              <a:ext cx="247587" cy="842657"/>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62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2"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3"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4"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7"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0"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1"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2"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3"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4"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5"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6"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7"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8"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49"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0"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1"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2"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6" name="Rectangle 640"/>
            <p:cNvSpPr>
              <a:spLocks noChangeArrowheads="1"/>
            </p:cNvSpPr>
            <p:nvPr/>
          </p:nvSpPr>
          <p:spPr bwMode="auto">
            <a:xfrm>
              <a:off x="789907" y="4711806"/>
              <a:ext cx="247587" cy="842657"/>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07"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0"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1"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2"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02" name="Rectangle 685"/>
            <p:cNvSpPr>
              <a:spLocks noChangeArrowheads="1"/>
            </p:cNvSpPr>
            <p:nvPr/>
          </p:nvSpPr>
          <p:spPr bwMode="auto">
            <a:xfrm>
              <a:off x="3337038" y="4709430"/>
              <a:ext cx="1988382" cy="1363935"/>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03"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404"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405"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407"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08" name="Rectangle 691"/>
            <p:cNvSpPr>
              <a:spLocks noChangeArrowheads="1"/>
            </p:cNvSpPr>
            <p:nvPr/>
          </p:nvSpPr>
          <p:spPr bwMode="auto">
            <a:xfrm>
              <a:off x="4033664" y="4949310"/>
              <a:ext cx="247587" cy="636605"/>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409"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10"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411"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12"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413"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414"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415" name="Rectangle 698"/>
            <p:cNvSpPr>
              <a:spLocks noChangeArrowheads="1"/>
            </p:cNvSpPr>
            <p:nvPr/>
          </p:nvSpPr>
          <p:spPr bwMode="auto">
            <a:xfrm>
              <a:off x="3444684" y="4817069"/>
              <a:ext cx="322939" cy="644294"/>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16"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17"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418"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419"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20"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421"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422"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28"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429"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30"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821"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22"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23"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24"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825" name="Rectangle 713"/>
            <p:cNvSpPr>
              <a:spLocks noChangeArrowheads="1"/>
            </p:cNvSpPr>
            <p:nvPr/>
          </p:nvSpPr>
          <p:spPr bwMode="auto">
            <a:xfrm>
              <a:off x="3453911" y="5635122"/>
              <a:ext cx="313712" cy="330604"/>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26"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27"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828"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829"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830"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831"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832"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833"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834"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835"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836"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837" name="Rectangle 725"/>
            <p:cNvSpPr>
              <a:spLocks noChangeArrowheads="1"/>
            </p:cNvSpPr>
            <p:nvPr/>
          </p:nvSpPr>
          <p:spPr bwMode="auto">
            <a:xfrm>
              <a:off x="4579584" y="5304518"/>
              <a:ext cx="645878" cy="306001"/>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40"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841"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842"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843"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844"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845"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846"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847"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848"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849" name="Rectangle 740"/>
            <p:cNvSpPr>
              <a:spLocks noChangeArrowheads="1"/>
            </p:cNvSpPr>
            <p:nvPr/>
          </p:nvSpPr>
          <p:spPr bwMode="auto">
            <a:xfrm>
              <a:off x="4579584" y="4941622"/>
              <a:ext cx="645878" cy="304463"/>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52" name="Rectangle 622"/>
            <p:cNvSpPr>
              <a:spLocks noChangeArrowheads="1"/>
            </p:cNvSpPr>
            <p:nvPr/>
          </p:nvSpPr>
          <p:spPr bwMode="auto">
            <a:xfrm>
              <a:off x="3901412" y="3989789"/>
              <a:ext cx="1424008" cy="579711"/>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53" name="Rectangle 623"/>
            <p:cNvSpPr>
              <a:spLocks noChangeArrowheads="1"/>
            </p:cNvSpPr>
            <p:nvPr/>
          </p:nvSpPr>
          <p:spPr bwMode="auto">
            <a:xfrm>
              <a:off x="4704147" y="4197378"/>
              <a:ext cx="570526"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854" name="Rectangle 624"/>
            <p:cNvSpPr>
              <a:spLocks noChangeArrowheads="1"/>
            </p:cNvSpPr>
            <p:nvPr/>
          </p:nvSpPr>
          <p:spPr bwMode="auto">
            <a:xfrm>
              <a:off x="4704147" y="4197378"/>
              <a:ext cx="570526"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85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85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857" name="Rectangle 627"/>
            <p:cNvSpPr>
              <a:spLocks noChangeArrowheads="1"/>
            </p:cNvSpPr>
            <p:nvPr/>
          </p:nvSpPr>
          <p:spPr bwMode="auto">
            <a:xfrm>
              <a:off x="4028230"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858" name="Rectangle 628"/>
            <p:cNvSpPr>
              <a:spLocks noChangeArrowheads="1"/>
            </p:cNvSpPr>
            <p:nvPr/>
          </p:nvSpPr>
          <p:spPr bwMode="auto">
            <a:xfrm>
              <a:off x="3950622" y="4197378"/>
              <a:ext cx="695088"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859" name="Rectangle 629"/>
            <p:cNvSpPr>
              <a:spLocks noChangeArrowheads="1"/>
            </p:cNvSpPr>
            <p:nvPr/>
          </p:nvSpPr>
          <p:spPr bwMode="auto">
            <a:xfrm>
              <a:off x="3950622" y="4197378"/>
              <a:ext cx="695088"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86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862" name="TextBox 828"/>
            <p:cNvSpPr txBox="1">
              <a:spLocks noChangeArrowheads="1"/>
            </p:cNvSpPr>
            <p:nvPr/>
          </p:nvSpPr>
          <p:spPr bwMode="auto">
            <a:xfrm>
              <a:off x="336550" y="990600"/>
              <a:ext cx="2293938" cy="685800"/>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63"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864"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865"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6"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867"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868"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1"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72"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873"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4"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75"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876"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877"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78"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879"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80"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81"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882"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883"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884"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885"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886"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887"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888"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889"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890"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891"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892"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893"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894"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895"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896"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897"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898"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899"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900"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901"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902"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903"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904"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905"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906"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907"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908"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909"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910"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911"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912"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913"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914"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915"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916"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917"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918"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919"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920"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921"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923"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4"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5"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6"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7"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8"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9"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30" name="Rectangle 782"/>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31"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32"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933"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934" name="Rectangle 786"/>
            <p:cNvSpPr>
              <a:spLocks noChangeArrowheads="1"/>
            </p:cNvSpPr>
            <p:nvPr/>
          </p:nvSpPr>
          <p:spPr bwMode="auto">
            <a:xfrm>
              <a:off x="2186759" y="2956458"/>
              <a:ext cx="218008"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935" name="Rectangle 787"/>
            <p:cNvSpPr>
              <a:spLocks noChangeArrowheads="1"/>
            </p:cNvSpPr>
            <p:nvPr/>
          </p:nvSpPr>
          <p:spPr bwMode="auto">
            <a:xfrm>
              <a:off x="1969870" y="3054326"/>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936" name="Rectangle 788"/>
            <p:cNvSpPr>
              <a:spLocks noChangeArrowheads="1"/>
            </p:cNvSpPr>
            <p:nvPr/>
          </p:nvSpPr>
          <p:spPr bwMode="auto">
            <a:xfrm>
              <a:off x="2766250" y="2948245"/>
              <a:ext cx="193964"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937" name="Rectangle 789"/>
            <p:cNvSpPr>
              <a:spLocks noChangeArrowheads="1"/>
            </p:cNvSpPr>
            <p:nvPr/>
          </p:nvSpPr>
          <p:spPr bwMode="auto">
            <a:xfrm>
              <a:off x="2549623" y="3054871"/>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939"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940"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941"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942"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943"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944"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45"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6"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7"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8"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9"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50"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951"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52"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3"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954"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55"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956"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957"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958"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959"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0"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961"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962"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963"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964"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5"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966"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67"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968"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69"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70"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971"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72"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73"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974"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75"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76"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977"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978"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979"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80"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98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8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4"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985"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86"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987"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88"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989"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90"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91"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992"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93"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99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995"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996"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997"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998"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999"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1000"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01"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02"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0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0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0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0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0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0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0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1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1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01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13"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1014"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15"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16"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17"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018"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19"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20"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021"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22"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23"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1024"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1025"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1026"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1027"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1028" name="Rectangle 814"/>
            <p:cNvSpPr>
              <a:spLocks noChangeArrowheads="1"/>
            </p:cNvSpPr>
            <p:nvPr/>
          </p:nvSpPr>
          <p:spPr bwMode="auto">
            <a:xfrm>
              <a:off x="871538" y="3700158"/>
              <a:ext cx="2962211" cy="20116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1029"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1030"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31" name="Rectangle 817"/>
            <p:cNvSpPr>
              <a:spLocks noChangeArrowheads="1"/>
            </p:cNvSpPr>
            <p:nvPr/>
          </p:nvSpPr>
          <p:spPr bwMode="auto">
            <a:xfrm>
              <a:off x="3644599" y="1294211"/>
              <a:ext cx="189150" cy="241418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1032"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1033"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1034"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1035" name="Rectangle 822"/>
            <p:cNvSpPr>
              <a:spLocks noChangeArrowheads="1"/>
            </p:cNvSpPr>
            <p:nvPr/>
          </p:nvSpPr>
          <p:spPr bwMode="auto">
            <a:xfrm>
              <a:off x="1408630" y="1484885"/>
              <a:ext cx="189150" cy="222350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1036"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1037"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1038"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039"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0"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041"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042"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043"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4"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045"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046"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1047"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1048"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049"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050"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051"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52"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53"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054"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55"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6"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057"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060"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061"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62"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063"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064"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065"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068"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69"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78"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079"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080"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1"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82"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085"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086"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87"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88"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89"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90"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1"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092"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093"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094"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095"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96"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97"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sp>
          <p:nvSpPr>
            <p:cNvPr id="1400" name="Rectangle 689"/>
            <p:cNvSpPr>
              <a:spLocks noChangeArrowheads="1"/>
            </p:cNvSpPr>
            <p:nvPr/>
          </p:nvSpPr>
          <p:spPr bwMode="auto">
            <a:xfrm>
              <a:off x="389571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grpSp>
          <p:nvGrpSpPr>
            <p:cNvPr id="3" name="Group 1400"/>
            <p:cNvGrpSpPr/>
            <p:nvPr/>
          </p:nvGrpSpPr>
          <p:grpSpPr>
            <a:xfrm>
              <a:off x="24605" y="1683248"/>
              <a:ext cx="1051859" cy="1802177"/>
              <a:chOff x="24605" y="1683248"/>
              <a:chExt cx="1051859" cy="1802177"/>
            </a:xfrm>
          </p:grpSpPr>
          <p:sp>
            <p:nvSpPr>
              <p:cNvPr id="1402"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03"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04"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05"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06"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407"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408"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409"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410"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1"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2"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413"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414"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415"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416"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7"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8"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9"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grpSp>
        <p:sp>
          <p:nvSpPr>
            <p:cNvPr id="1459"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sp>
          <p:nvSpPr>
            <p:cNvPr id="1460" name="Rectangle 790"/>
            <p:cNvSpPr>
              <a:spLocks noChangeArrowheads="1"/>
            </p:cNvSpPr>
            <p:nvPr/>
          </p:nvSpPr>
          <p:spPr bwMode="auto">
            <a:xfrm>
              <a:off x="1975033" y="3213254"/>
              <a:ext cx="1149830" cy="123111"/>
            </a:xfrm>
            <a:prstGeom prst="rect">
              <a:avLst/>
            </a:prstGeom>
            <a:noFill/>
            <a:ln w="9525">
              <a:noFill/>
              <a:miter lim="800000"/>
              <a:headEnd/>
              <a:tailEnd/>
            </a:ln>
          </p:spPr>
          <p:txBody>
            <a:bodyPr wrap="square"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392" name="Rectangle 433"/>
            <p:cNvSpPr>
              <a:spLocks noChangeArrowheads="1"/>
            </p:cNvSpPr>
            <p:nvPr/>
          </p:nvSpPr>
          <p:spPr bwMode="auto">
            <a:xfrm>
              <a:off x="545920" y="1254193"/>
              <a:ext cx="630500"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
          <p:nvSpPr>
            <p:cNvPr id="393" name="Rectangle 726"/>
            <p:cNvSpPr>
              <a:spLocks noChangeArrowheads="1"/>
            </p:cNvSpPr>
            <p:nvPr/>
          </p:nvSpPr>
          <p:spPr bwMode="auto">
            <a:xfrm>
              <a:off x="4697961" y="5320645"/>
              <a:ext cx="371897"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Packet</a:t>
              </a:r>
              <a:endParaRPr lang="en-US" sz="900" dirty="0">
                <a:solidFill>
                  <a:srgbClr val="000000"/>
                </a:solidFill>
              </a:endParaRPr>
            </a:p>
          </p:txBody>
        </p:sp>
        <p:sp>
          <p:nvSpPr>
            <p:cNvPr id="394" name="Rectangle 727"/>
            <p:cNvSpPr>
              <a:spLocks noChangeArrowheads="1"/>
            </p:cNvSpPr>
            <p:nvPr/>
          </p:nvSpPr>
          <p:spPr bwMode="auto">
            <a:xfrm>
              <a:off x="4590315" y="5444448"/>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5" name="Rectangle 741"/>
            <p:cNvSpPr>
              <a:spLocks noChangeArrowheads="1"/>
            </p:cNvSpPr>
            <p:nvPr/>
          </p:nvSpPr>
          <p:spPr bwMode="auto">
            <a:xfrm>
              <a:off x="4664130" y="4957749"/>
              <a:ext cx="455253"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Security</a:t>
              </a:r>
              <a:endParaRPr lang="en-US" sz="900" dirty="0">
                <a:solidFill>
                  <a:srgbClr val="000000"/>
                </a:solidFill>
              </a:endParaRPr>
            </a:p>
          </p:txBody>
        </p:sp>
        <p:sp>
          <p:nvSpPr>
            <p:cNvPr id="396" name="Rectangle 742"/>
            <p:cNvSpPr>
              <a:spLocks noChangeArrowheads="1"/>
            </p:cNvSpPr>
            <p:nvPr/>
          </p:nvSpPr>
          <p:spPr bwMode="auto">
            <a:xfrm>
              <a:off x="4590315" y="5080014"/>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1" name="Rectangle 521"/>
            <p:cNvSpPr>
              <a:spLocks noChangeArrowheads="1"/>
            </p:cNvSpPr>
            <p:nvPr/>
          </p:nvSpPr>
          <p:spPr bwMode="auto">
            <a:xfrm rot="16200000">
              <a:off x="567593" y="5042252"/>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sp>
          <p:nvSpPr>
            <p:cNvPr id="397" name="Rectangle 521"/>
            <p:cNvSpPr>
              <a:spLocks noChangeArrowheads="1"/>
            </p:cNvSpPr>
            <p:nvPr/>
          </p:nvSpPr>
          <p:spPr bwMode="auto">
            <a:xfrm rot="16200000">
              <a:off x="2437476" y="5011773"/>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Elbow Connector 180"/>
          <p:cNvCxnSpPr>
            <a:cxnSpLocks noChangeShapeType="1"/>
            <a:stCxn id="22567" idx="3"/>
            <a:endCxn id="65672" idx="2"/>
          </p:cNvCxnSpPr>
          <p:nvPr/>
        </p:nvCxnSpPr>
        <p:spPr bwMode="auto">
          <a:xfrm flipV="1">
            <a:off x="4479925" y="2033588"/>
            <a:ext cx="612775" cy="1235075"/>
          </a:xfrm>
          <a:prstGeom prst="bentConnector2">
            <a:avLst/>
          </a:prstGeom>
          <a:noFill/>
          <a:ln w="12700" algn="ctr">
            <a:solidFill>
              <a:schemeClr val="tx1"/>
            </a:solidFill>
            <a:round/>
            <a:headEnd type="none" w="sm" len="sm"/>
            <a:tailEnd type="triangle" w="med" len="med"/>
          </a:ln>
        </p:spPr>
      </p:cxnSp>
      <p:cxnSp>
        <p:nvCxnSpPr>
          <p:cNvPr id="65539" name="Elbow Connector 180"/>
          <p:cNvCxnSpPr>
            <a:cxnSpLocks noChangeShapeType="1"/>
            <a:stCxn id="22627" idx="3"/>
            <a:endCxn id="65671" idx="2"/>
          </p:cNvCxnSpPr>
          <p:nvPr/>
        </p:nvCxnSpPr>
        <p:spPr bwMode="auto">
          <a:xfrm flipV="1">
            <a:off x="4521200" y="2032000"/>
            <a:ext cx="419100" cy="1150938"/>
          </a:xfrm>
          <a:prstGeom prst="bentConnector2">
            <a:avLst/>
          </a:prstGeom>
          <a:noFill/>
          <a:ln w="12700" algn="ctr">
            <a:solidFill>
              <a:schemeClr val="tx1"/>
            </a:solidFill>
            <a:round/>
            <a:headEnd type="none" w="sm" len="sm"/>
            <a:tailEnd type="triangle" w="med" len="med"/>
          </a:ln>
        </p:spPr>
      </p:cxnSp>
      <p:cxnSp>
        <p:nvCxnSpPr>
          <p:cNvPr id="65540" name="Elbow Connector 180"/>
          <p:cNvCxnSpPr>
            <a:cxnSpLocks noChangeShapeType="1"/>
            <a:stCxn id="22631" idx="3"/>
            <a:endCxn id="65670" idx="2"/>
          </p:cNvCxnSpPr>
          <p:nvPr/>
        </p:nvCxnSpPr>
        <p:spPr bwMode="auto">
          <a:xfrm flipV="1">
            <a:off x="4556125" y="2032000"/>
            <a:ext cx="238125" cy="1065213"/>
          </a:xfrm>
          <a:prstGeom prst="bentConnector2">
            <a:avLst/>
          </a:prstGeom>
          <a:noFill/>
          <a:ln w="12700" algn="ctr">
            <a:solidFill>
              <a:schemeClr val="tx1"/>
            </a:solidFill>
            <a:round/>
            <a:headEnd type="none" w="sm" len="sm"/>
            <a:tailEnd type="triangle" w="med" len="med"/>
          </a:ln>
        </p:spPr>
      </p:cxnSp>
      <p:sp>
        <p:nvSpPr>
          <p:cNvPr id="22533" name="Rectangle 25"/>
          <p:cNvSpPr>
            <a:spLocks noChangeArrowheads="1"/>
          </p:cNvSpPr>
          <p:nvPr/>
        </p:nvSpPr>
        <p:spPr bwMode="auto">
          <a:xfrm>
            <a:off x="4100513" y="5595938"/>
            <a:ext cx="765175" cy="142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QMSS</a:t>
            </a:r>
          </a:p>
        </p:txBody>
      </p:sp>
      <p:sp>
        <p:nvSpPr>
          <p:cNvPr id="65542" name="Rectangle 26"/>
          <p:cNvSpPr>
            <a:spLocks noGrp="1" noChangeArrowheads="1"/>
          </p:cNvSpPr>
          <p:nvPr>
            <p:ph type="title" idx="4294967295"/>
          </p:nvPr>
        </p:nvSpPr>
        <p:spPr>
          <a:xfrm>
            <a:off x="593710" y="169863"/>
            <a:ext cx="8121650" cy="477837"/>
          </a:xfrm>
        </p:spPr>
        <p:txBody>
          <a:bodyPr>
            <a:noAutofit/>
          </a:bodyPr>
          <a:lstStyle/>
          <a:p>
            <a:pPr eaLnBrk="1" hangingPunct="1"/>
            <a:r>
              <a:rPr lang="en-US" dirty="0" smtClean="0"/>
              <a:t>KeyStone I TeraNet Data Connections</a:t>
            </a:r>
          </a:p>
        </p:txBody>
      </p:sp>
      <p:sp>
        <p:nvSpPr>
          <p:cNvPr id="22535" name="Rectangle 27"/>
          <p:cNvSpPr>
            <a:spLocks noChangeArrowheads="1"/>
          </p:cNvSpPr>
          <p:nvPr/>
        </p:nvSpPr>
        <p:spPr bwMode="auto">
          <a:xfrm>
            <a:off x="4413250" y="1084263"/>
            <a:ext cx="3371850" cy="9509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latin typeface="+mj-lt"/>
              </a:rPr>
              <a:t>MSMC</a:t>
            </a:r>
          </a:p>
        </p:txBody>
      </p:sp>
      <p:sp>
        <p:nvSpPr>
          <p:cNvPr id="22536" name="Rectangle 29"/>
          <p:cNvSpPr>
            <a:spLocks noChangeArrowheads="1"/>
          </p:cNvSpPr>
          <p:nvPr/>
        </p:nvSpPr>
        <p:spPr bwMode="auto">
          <a:xfrm>
            <a:off x="4413250" y="11699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200" dirty="0">
                <a:latin typeface="+mj-lt"/>
              </a:rPr>
              <a:t>DDR3</a:t>
            </a:r>
          </a:p>
        </p:txBody>
      </p:sp>
      <p:sp>
        <p:nvSpPr>
          <p:cNvPr id="22537" name="Rectangle 30"/>
          <p:cNvSpPr>
            <a:spLocks noChangeArrowheads="1"/>
          </p:cNvSpPr>
          <p:nvPr/>
        </p:nvSpPr>
        <p:spPr bwMode="auto">
          <a:xfrm>
            <a:off x="4413250" y="14747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Ins="0" anchor="ctr"/>
          <a:lstStyle/>
          <a:p>
            <a:pPr>
              <a:defRPr/>
            </a:pPr>
            <a:r>
              <a:rPr lang="en-US" sz="1200" dirty="0">
                <a:latin typeface="+mj-lt"/>
              </a:rPr>
              <a:t>Shared L2 </a:t>
            </a:r>
          </a:p>
        </p:txBody>
      </p:sp>
      <p:sp>
        <p:nvSpPr>
          <p:cNvPr id="65546" name="Line 31"/>
          <p:cNvSpPr>
            <a:spLocks noChangeShapeType="1"/>
          </p:cNvSpPr>
          <p:nvPr/>
        </p:nvSpPr>
        <p:spPr bwMode="auto">
          <a:xfrm>
            <a:off x="3117850" y="132238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47" name="Line 32"/>
          <p:cNvSpPr>
            <a:spLocks noChangeShapeType="1"/>
          </p:cNvSpPr>
          <p:nvPr/>
        </p:nvSpPr>
        <p:spPr bwMode="auto">
          <a:xfrm>
            <a:off x="3117850" y="158908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48" name="Rectangle 34"/>
          <p:cNvSpPr>
            <a:spLocks noChangeArrowheads="1"/>
          </p:cNvSpPr>
          <p:nvPr/>
        </p:nvSpPr>
        <p:spPr bwMode="auto">
          <a:xfrm>
            <a:off x="4413250" y="14747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549" name="Rectangle 35"/>
          <p:cNvSpPr>
            <a:spLocks noChangeArrowheads="1"/>
          </p:cNvSpPr>
          <p:nvPr/>
        </p:nvSpPr>
        <p:spPr bwMode="auto">
          <a:xfrm>
            <a:off x="4413250"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22542" name="Rectangle 36"/>
          <p:cNvSpPr>
            <a:spLocks noChangeArrowheads="1"/>
          </p:cNvSpPr>
          <p:nvPr/>
        </p:nvSpPr>
        <p:spPr bwMode="auto">
          <a:xfrm>
            <a:off x="3717925" y="311626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551" name="Line 37"/>
          <p:cNvSpPr>
            <a:spLocks noChangeShapeType="1"/>
          </p:cNvSpPr>
          <p:nvPr/>
        </p:nvSpPr>
        <p:spPr bwMode="auto">
          <a:xfrm flipV="1">
            <a:off x="2894013" y="3268663"/>
            <a:ext cx="671512"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44" name="Rectangle 38"/>
          <p:cNvSpPr>
            <a:spLocks noChangeArrowheads="1"/>
          </p:cNvSpPr>
          <p:nvPr/>
        </p:nvSpPr>
        <p:spPr bwMode="auto">
          <a:xfrm>
            <a:off x="3565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545" name="Rectangle 40"/>
          <p:cNvSpPr>
            <a:spLocks noChangeArrowheads="1"/>
          </p:cNvSpPr>
          <p:nvPr/>
        </p:nvSpPr>
        <p:spPr bwMode="auto">
          <a:xfrm>
            <a:off x="4100513" y="5768975"/>
            <a:ext cx="75565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PCIe</a:t>
            </a:r>
          </a:p>
        </p:txBody>
      </p:sp>
      <p:sp>
        <p:nvSpPr>
          <p:cNvPr id="22546" name="Rectangle 41"/>
          <p:cNvSpPr>
            <a:spLocks noChangeArrowheads="1"/>
          </p:cNvSpPr>
          <p:nvPr/>
        </p:nvSpPr>
        <p:spPr bwMode="auto">
          <a:xfrm>
            <a:off x="4100513" y="5597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547" name="Rectangle 42"/>
          <p:cNvSpPr>
            <a:spLocks noChangeArrowheads="1"/>
          </p:cNvSpPr>
          <p:nvPr/>
        </p:nvSpPr>
        <p:spPr bwMode="auto">
          <a:xfrm>
            <a:off x="4214813" y="44370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TAC_BE</a:t>
            </a:r>
          </a:p>
        </p:txBody>
      </p:sp>
      <p:sp>
        <p:nvSpPr>
          <p:cNvPr id="22548" name="Rectangle 43"/>
          <p:cNvSpPr>
            <a:spLocks noChangeArrowheads="1"/>
          </p:cNvSpPr>
          <p:nvPr/>
        </p:nvSpPr>
        <p:spPr bwMode="auto">
          <a:xfrm>
            <a:off x="4214813" y="44370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549" name="Rectangle 44"/>
          <p:cNvSpPr>
            <a:spLocks noChangeArrowheads="1"/>
          </p:cNvSpPr>
          <p:nvPr/>
        </p:nvSpPr>
        <p:spPr bwMode="auto">
          <a:xfrm>
            <a:off x="465138" y="2978150"/>
            <a:ext cx="927100" cy="2952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SRIO</a:t>
            </a:r>
          </a:p>
        </p:txBody>
      </p:sp>
      <p:sp>
        <p:nvSpPr>
          <p:cNvPr id="22550" name="Rectangle 45"/>
          <p:cNvSpPr>
            <a:spLocks noChangeArrowheads="1"/>
          </p:cNvSpPr>
          <p:nvPr/>
        </p:nvSpPr>
        <p:spPr bwMode="auto">
          <a:xfrm>
            <a:off x="427038" y="56229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PCIe</a:t>
            </a:r>
          </a:p>
        </p:txBody>
      </p:sp>
      <p:sp>
        <p:nvSpPr>
          <p:cNvPr id="22551" name="Rectangle 46"/>
          <p:cNvSpPr>
            <a:spLocks noChangeArrowheads="1"/>
          </p:cNvSpPr>
          <p:nvPr/>
        </p:nvSpPr>
        <p:spPr bwMode="auto">
          <a:xfrm>
            <a:off x="427038" y="54213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smtClean="0">
                <a:latin typeface="+mj-lt"/>
              </a:rPr>
              <a:t>QMSS</a:t>
            </a:r>
            <a:endParaRPr lang="en-US" sz="800" dirty="0">
              <a:latin typeface="+mj-lt"/>
            </a:endParaRPr>
          </a:p>
        </p:txBody>
      </p:sp>
      <p:sp>
        <p:nvSpPr>
          <p:cNvPr id="22552" name="Rectangle 47"/>
          <p:cNvSpPr>
            <a:spLocks noChangeArrowheads="1"/>
          </p:cNvSpPr>
          <p:nvPr/>
        </p:nvSpPr>
        <p:spPr bwMode="auto">
          <a:xfrm>
            <a:off x="1255713" y="31210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53" name="Rectangle 48"/>
          <p:cNvSpPr>
            <a:spLocks noChangeArrowheads="1"/>
          </p:cNvSpPr>
          <p:nvPr/>
        </p:nvSpPr>
        <p:spPr bwMode="auto">
          <a:xfrm>
            <a:off x="1243013" y="56229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54" name="Rectangle 49"/>
          <p:cNvSpPr>
            <a:spLocks noChangeArrowheads="1"/>
          </p:cNvSpPr>
          <p:nvPr/>
        </p:nvSpPr>
        <p:spPr bwMode="auto">
          <a:xfrm>
            <a:off x="1246188" y="542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563" name="Line 50"/>
          <p:cNvSpPr>
            <a:spLocks noChangeShapeType="1"/>
          </p:cNvSpPr>
          <p:nvPr/>
        </p:nvSpPr>
        <p:spPr bwMode="auto">
          <a:xfrm>
            <a:off x="1401763" y="3187700"/>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64" name="Line 51"/>
          <p:cNvSpPr>
            <a:spLocks noChangeShapeType="1"/>
          </p:cNvSpPr>
          <p:nvPr/>
        </p:nvSpPr>
        <p:spPr bwMode="auto">
          <a:xfrm>
            <a:off x="1382713" y="5694363"/>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65" name="Line 52"/>
          <p:cNvSpPr>
            <a:spLocks noChangeShapeType="1"/>
          </p:cNvSpPr>
          <p:nvPr/>
        </p:nvSpPr>
        <p:spPr bwMode="auto">
          <a:xfrm>
            <a:off x="1382713" y="5478463"/>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58" name="Rectangle 53"/>
          <p:cNvSpPr>
            <a:spLocks noChangeArrowheads="1"/>
          </p:cNvSpPr>
          <p:nvPr/>
        </p:nvSpPr>
        <p:spPr bwMode="auto">
          <a:xfrm>
            <a:off x="360363" y="1970088"/>
            <a:ext cx="6858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TPCC</a:t>
            </a:r>
          </a:p>
          <a:p>
            <a:pPr algn="ctr">
              <a:defRPr/>
            </a:pPr>
            <a:r>
              <a:rPr lang="en-US" sz="900">
                <a:latin typeface="+mj-lt"/>
              </a:rPr>
              <a:t>16ch QDMA</a:t>
            </a:r>
          </a:p>
        </p:txBody>
      </p:sp>
      <p:grpSp>
        <p:nvGrpSpPr>
          <p:cNvPr id="2" name="Group 54"/>
          <p:cNvGrpSpPr>
            <a:grpSpLocks/>
          </p:cNvGrpSpPr>
          <p:nvPr/>
        </p:nvGrpSpPr>
        <p:grpSpPr bwMode="auto">
          <a:xfrm>
            <a:off x="1046163" y="1970088"/>
            <a:ext cx="381000" cy="114300"/>
            <a:chOff x="864" y="2064"/>
            <a:chExt cx="240" cy="96"/>
          </a:xfrm>
        </p:grpSpPr>
        <p:sp>
          <p:nvSpPr>
            <p:cNvPr id="22702" name="Rectangle 5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703" name="Rectangle 5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TC0</a:t>
              </a:r>
            </a:p>
          </p:txBody>
        </p:sp>
      </p:grpSp>
      <p:grpSp>
        <p:nvGrpSpPr>
          <p:cNvPr id="3" name="Group 57"/>
          <p:cNvGrpSpPr>
            <a:grpSpLocks/>
          </p:cNvGrpSpPr>
          <p:nvPr/>
        </p:nvGrpSpPr>
        <p:grpSpPr bwMode="auto">
          <a:xfrm>
            <a:off x="1046163" y="2084388"/>
            <a:ext cx="381000" cy="114300"/>
            <a:chOff x="864" y="2064"/>
            <a:chExt cx="240" cy="96"/>
          </a:xfrm>
        </p:grpSpPr>
        <p:sp>
          <p:nvSpPr>
            <p:cNvPr id="22700" name="Rectangle 5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701" name="Rectangle 5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TC1</a:t>
              </a:r>
            </a:p>
          </p:txBody>
        </p:sp>
      </p:grpSp>
      <p:sp>
        <p:nvSpPr>
          <p:cNvPr id="65569" name="Rectangle 60"/>
          <p:cNvSpPr>
            <a:spLocks noChangeArrowheads="1"/>
          </p:cNvSpPr>
          <p:nvPr/>
        </p:nvSpPr>
        <p:spPr bwMode="auto">
          <a:xfrm>
            <a:off x="7618413"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M</a:t>
            </a:r>
          </a:p>
        </p:txBody>
      </p:sp>
      <p:sp>
        <p:nvSpPr>
          <p:cNvPr id="65570" name="Freeform 61"/>
          <p:cNvSpPr>
            <a:spLocks/>
          </p:cNvSpPr>
          <p:nvPr/>
        </p:nvSpPr>
        <p:spPr bwMode="auto">
          <a:xfrm>
            <a:off x="1960563" y="768350"/>
            <a:ext cx="6000750" cy="515938"/>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a:latin typeface="+mj-lt"/>
            </a:endParaRPr>
          </a:p>
        </p:txBody>
      </p:sp>
      <p:sp>
        <p:nvSpPr>
          <p:cNvPr id="65571" name="Rectangle 62"/>
          <p:cNvSpPr>
            <a:spLocks noChangeArrowheads="1"/>
          </p:cNvSpPr>
          <p:nvPr/>
        </p:nvSpPr>
        <p:spPr bwMode="auto">
          <a:xfrm>
            <a:off x="7618413" y="1751013"/>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M</a:t>
            </a:r>
          </a:p>
        </p:txBody>
      </p:sp>
      <p:sp>
        <p:nvSpPr>
          <p:cNvPr id="65572" name="Line 63"/>
          <p:cNvSpPr>
            <a:spLocks noChangeShapeType="1"/>
          </p:cNvSpPr>
          <p:nvPr/>
        </p:nvSpPr>
        <p:spPr bwMode="auto">
          <a:xfrm>
            <a:off x="7770813" y="1865313"/>
            <a:ext cx="457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73" name="Text Box 64"/>
          <p:cNvSpPr txBox="1">
            <a:spLocks noChangeArrowheads="1"/>
          </p:cNvSpPr>
          <p:nvPr/>
        </p:nvSpPr>
        <p:spPr bwMode="auto">
          <a:xfrm>
            <a:off x="8164790" y="1712913"/>
            <a:ext cx="595035" cy="307777"/>
          </a:xfrm>
          <a:prstGeom prst="rect">
            <a:avLst/>
          </a:prstGeom>
          <a:noFill/>
          <a:ln w="9525">
            <a:noFill/>
            <a:miter lim="800000"/>
            <a:headEnd/>
            <a:tailEnd/>
          </a:ln>
        </p:spPr>
        <p:txBody>
          <a:bodyPr wrap="none">
            <a:spAutoFit/>
          </a:bodyPr>
          <a:lstStyle/>
          <a:p>
            <a:r>
              <a:rPr lang="en-US" sz="1400">
                <a:latin typeface="+mj-lt"/>
              </a:rPr>
              <a:t>DDR3</a:t>
            </a:r>
          </a:p>
        </p:txBody>
      </p:sp>
      <p:sp>
        <p:nvSpPr>
          <p:cNvPr id="22566" name="Text Box 67"/>
          <p:cNvSpPr txBox="1">
            <a:spLocks noChangeArrowheads="1"/>
          </p:cNvSpPr>
          <p:nvPr/>
        </p:nvSpPr>
        <p:spPr bwMode="auto">
          <a:xfrm>
            <a:off x="4272230" y="2600325"/>
            <a:ext cx="404278"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en-US" sz="900">
                <a:latin typeface="+mj-lt"/>
              </a:rPr>
              <a:t>XMC</a:t>
            </a:r>
          </a:p>
        </p:txBody>
      </p:sp>
      <p:sp>
        <p:nvSpPr>
          <p:cNvPr id="22567" name="Rectangle 68"/>
          <p:cNvSpPr>
            <a:spLocks noChangeArrowheads="1"/>
          </p:cNvSpPr>
          <p:nvPr/>
        </p:nvSpPr>
        <p:spPr bwMode="auto">
          <a:xfrm>
            <a:off x="4327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65576" name="Line 69"/>
          <p:cNvSpPr>
            <a:spLocks noChangeShapeType="1"/>
          </p:cNvSpPr>
          <p:nvPr/>
        </p:nvSpPr>
        <p:spPr bwMode="auto">
          <a:xfrm>
            <a:off x="2820988" y="2271713"/>
            <a:ext cx="0" cy="6318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77" name="Line 70"/>
          <p:cNvSpPr>
            <a:spLocks noChangeShapeType="1"/>
          </p:cNvSpPr>
          <p:nvPr/>
        </p:nvSpPr>
        <p:spPr bwMode="auto">
          <a:xfrm flipV="1">
            <a:off x="3030538" y="2608263"/>
            <a:ext cx="0" cy="400050"/>
          </a:xfrm>
          <a:prstGeom prst="line">
            <a:avLst/>
          </a:prstGeom>
          <a:noFill/>
          <a:ln w="9525">
            <a:solidFill>
              <a:schemeClr val="tx1"/>
            </a:solidFill>
            <a:round/>
            <a:headEnd/>
            <a:tailEnd type="triangle" w="med" len="med"/>
          </a:ln>
        </p:spPr>
        <p:txBody>
          <a:bodyPr/>
          <a:lstStyle/>
          <a:p>
            <a:endParaRPr lang="en-US">
              <a:latin typeface="+mj-lt"/>
            </a:endParaRPr>
          </a:p>
        </p:txBody>
      </p:sp>
      <p:grpSp>
        <p:nvGrpSpPr>
          <p:cNvPr id="4" name="Group 79"/>
          <p:cNvGrpSpPr>
            <a:grpSpLocks/>
          </p:cNvGrpSpPr>
          <p:nvPr/>
        </p:nvGrpSpPr>
        <p:grpSpPr bwMode="auto">
          <a:xfrm>
            <a:off x="436563" y="5921375"/>
            <a:ext cx="914400" cy="152400"/>
            <a:chOff x="528" y="3744"/>
            <a:chExt cx="576" cy="144"/>
          </a:xfrm>
        </p:grpSpPr>
        <p:sp>
          <p:nvSpPr>
            <p:cNvPr id="22698" name="Rectangle 80"/>
            <p:cNvSpPr>
              <a:spLocks noChangeArrowheads="1"/>
            </p:cNvSpPr>
            <p:nvPr/>
          </p:nvSpPr>
          <p:spPr bwMode="auto">
            <a:xfrm>
              <a:off x="528" y="3744"/>
              <a:ext cx="57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000">
                  <a:latin typeface="+mj-lt"/>
                </a:rPr>
                <a:t>DebugSS     </a:t>
              </a:r>
            </a:p>
          </p:txBody>
        </p:sp>
        <p:sp>
          <p:nvSpPr>
            <p:cNvPr id="22699" name="Rectangle 81"/>
            <p:cNvSpPr>
              <a:spLocks noChangeArrowheads="1"/>
            </p:cNvSpPr>
            <p:nvPr/>
          </p:nvSpPr>
          <p:spPr bwMode="auto">
            <a:xfrm>
              <a:off x="1008" y="3744"/>
              <a:ext cx="9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mj-lt"/>
                </a:rPr>
                <a:t>M</a:t>
              </a:r>
            </a:p>
          </p:txBody>
        </p:sp>
      </p:grpSp>
      <p:sp>
        <p:nvSpPr>
          <p:cNvPr id="65579" name="Line 83"/>
          <p:cNvSpPr>
            <a:spLocks noChangeShapeType="1"/>
          </p:cNvSpPr>
          <p:nvPr/>
        </p:nvSpPr>
        <p:spPr bwMode="auto">
          <a:xfrm flipV="1">
            <a:off x="1379538" y="6007100"/>
            <a:ext cx="1266825" cy="9525"/>
          </a:xfrm>
          <a:prstGeom prst="line">
            <a:avLst/>
          </a:prstGeom>
          <a:noFill/>
          <a:ln w="9525">
            <a:solidFill>
              <a:schemeClr val="tx1"/>
            </a:solidFill>
            <a:round/>
            <a:headEnd/>
            <a:tailEnd type="triangle" w="med" len="med"/>
          </a:ln>
        </p:spPr>
        <p:txBody>
          <a:bodyPr/>
          <a:lstStyle/>
          <a:p>
            <a:endParaRPr lang="en-US">
              <a:latin typeface="+mj-lt"/>
            </a:endParaRPr>
          </a:p>
        </p:txBody>
      </p:sp>
      <p:grpSp>
        <p:nvGrpSpPr>
          <p:cNvPr id="5" name="Group 85"/>
          <p:cNvGrpSpPr>
            <a:grpSpLocks/>
          </p:cNvGrpSpPr>
          <p:nvPr/>
        </p:nvGrpSpPr>
        <p:grpSpPr bwMode="auto">
          <a:xfrm>
            <a:off x="1379538" y="3757613"/>
            <a:ext cx="1295400" cy="300037"/>
            <a:chOff x="1200" y="3024"/>
            <a:chExt cx="816" cy="216"/>
          </a:xfrm>
        </p:grpSpPr>
        <p:sp>
          <p:nvSpPr>
            <p:cNvPr id="6570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latin typeface="+mj-lt"/>
              </a:endParaRPr>
            </a:p>
          </p:txBody>
        </p:sp>
      </p:grpSp>
      <p:sp>
        <p:nvSpPr>
          <p:cNvPr id="22573" name="Rectangle 91"/>
          <p:cNvSpPr>
            <a:spLocks noChangeArrowheads="1"/>
          </p:cNvSpPr>
          <p:nvPr/>
        </p:nvSpPr>
        <p:spPr bwMode="auto">
          <a:xfrm>
            <a:off x="465138" y="369093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TPCC</a:t>
            </a:r>
          </a:p>
          <a:p>
            <a:pPr algn="ctr">
              <a:defRPr/>
            </a:pPr>
            <a:r>
              <a:rPr lang="en-US" sz="900">
                <a:latin typeface="+mj-lt"/>
              </a:rPr>
              <a:t>64ch</a:t>
            </a:r>
          </a:p>
          <a:p>
            <a:pPr algn="ctr">
              <a:defRPr/>
            </a:pPr>
            <a:r>
              <a:rPr lang="en-US" sz="900">
                <a:latin typeface="+mj-lt"/>
              </a:rPr>
              <a:t>QDMA</a:t>
            </a:r>
          </a:p>
        </p:txBody>
      </p:sp>
      <p:grpSp>
        <p:nvGrpSpPr>
          <p:cNvPr id="6" name="Group 92"/>
          <p:cNvGrpSpPr>
            <a:grpSpLocks/>
          </p:cNvGrpSpPr>
          <p:nvPr/>
        </p:nvGrpSpPr>
        <p:grpSpPr bwMode="auto">
          <a:xfrm>
            <a:off x="998538" y="3690938"/>
            <a:ext cx="381000" cy="400050"/>
            <a:chOff x="864" y="2064"/>
            <a:chExt cx="240" cy="384"/>
          </a:xfrm>
        </p:grpSpPr>
        <p:grpSp>
          <p:nvGrpSpPr>
            <p:cNvPr id="7" name="Group 93"/>
            <p:cNvGrpSpPr>
              <a:grpSpLocks/>
            </p:cNvGrpSpPr>
            <p:nvPr/>
          </p:nvGrpSpPr>
          <p:grpSpPr bwMode="auto">
            <a:xfrm>
              <a:off x="864" y="2064"/>
              <a:ext cx="240" cy="96"/>
              <a:chOff x="864" y="2064"/>
              <a:chExt cx="240" cy="96"/>
            </a:xfrm>
          </p:grpSpPr>
          <p:sp>
            <p:nvSpPr>
              <p:cNvPr id="22692" name="Rectangle 94"/>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93" name="Rectangle 95"/>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TC2</a:t>
                </a:r>
              </a:p>
            </p:txBody>
          </p:sp>
        </p:grpSp>
        <p:grpSp>
          <p:nvGrpSpPr>
            <p:cNvPr id="8" name="Group 96"/>
            <p:cNvGrpSpPr>
              <a:grpSpLocks/>
            </p:cNvGrpSpPr>
            <p:nvPr/>
          </p:nvGrpSpPr>
          <p:grpSpPr bwMode="auto">
            <a:xfrm>
              <a:off x="864" y="2160"/>
              <a:ext cx="240" cy="96"/>
              <a:chOff x="864" y="2064"/>
              <a:chExt cx="240" cy="96"/>
            </a:xfrm>
          </p:grpSpPr>
          <p:sp>
            <p:nvSpPr>
              <p:cNvPr id="22690" name="Rectangle 97"/>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91" name="Rectangle 98"/>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TC3</a:t>
                </a:r>
              </a:p>
            </p:txBody>
          </p:sp>
        </p:grpSp>
        <p:grpSp>
          <p:nvGrpSpPr>
            <p:cNvPr id="9" name="Group 99"/>
            <p:cNvGrpSpPr>
              <a:grpSpLocks/>
            </p:cNvGrpSpPr>
            <p:nvPr/>
          </p:nvGrpSpPr>
          <p:grpSpPr bwMode="auto">
            <a:xfrm>
              <a:off x="864" y="2256"/>
              <a:ext cx="240" cy="96"/>
              <a:chOff x="864" y="2064"/>
              <a:chExt cx="240" cy="96"/>
            </a:xfrm>
          </p:grpSpPr>
          <p:sp>
            <p:nvSpPr>
              <p:cNvPr id="22688" name="Rectangle 100"/>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9" name="Rectangle 101"/>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TC4</a:t>
                </a:r>
              </a:p>
            </p:txBody>
          </p:sp>
        </p:grpSp>
        <p:grpSp>
          <p:nvGrpSpPr>
            <p:cNvPr id="10" name="Group 102"/>
            <p:cNvGrpSpPr>
              <a:grpSpLocks/>
            </p:cNvGrpSpPr>
            <p:nvPr/>
          </p:nvGrpSpPr>
          <p:grpSpPr bwMode="auto">
            <a:xfrm>
              <a:off x="864" y="2352"/>
              <a:ext cx="240" cy="96"/>
              <a:chOff x="864" y="2064"/>
              <a:chExt cx="240" cy="96"/>
            </a:xfrm>
          </p:grpSpPr>
          <p:sp>
            <p:nvSpPr>
              <p:cNvPr id="22686" name="Rectangle 103"/>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7" name="Rectangle 104"/>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TC5</a:t>
                </a:r>
              </a:p>
            </p:txBody>
          </p:sp>
        </p:grpSp>
      </p:grpSp>
      <p:sp>
        <p:nvSpPr>
          <p:cNvPr id="22575" name="Rectangle 106"/>
          <p:cNvSpPr>
            <a:spLocks noChangeArrowheads="1"/>
          </p:cNvSpPr>
          <p:nvPr/>
        </p:nvSpPr>
        <p:spPr bwMode="auto">
          <a:xfrm>
            <a:off x="617538" y="382428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TPCC</a:t>
            </a:r>
          </a:p>
          <a:p>
            <a:pPr algn="ctr">
              <a:defRPr/>
            </a:pPr>
            <a:r>
              <a:rPr lang="en-US" sz="900" dirty="0">
                <a:latin typeface="+mj-lt"/>
              </a:rPr>
              <a:t>64ch</a:t>
            </a:r>
          </a:p>
          <a:p>
            <a:pPr algn="ctr">
              <a:defRPr/>
            </a:pPr>
            <a:r>
              <a:rPr lang="en-US" sz="900" dirty="0">
                <a:latin typeface="+mj-lt"/>
              </a:rPr>
              <a:t>QDMA</a:t>
            </a:r>
          </a:p>
        </p:txBody>
      </p:sp>
      <p:grpSp>
        <p:nvGrpSpPr>
          <p:cNvPr id="11" name="Group 107"/>
          <p:cNvGrpSpPr>
            <a:grpSpLocks/>
          </p:cNvGrpSpPr>
          <p:nvPr/>
        </p:nvGrpSpPr>
        <p:grpSpPr bwMode="auto">
          <a:xfrm>
            <a:off x="1150938" y="3824288"/>
            <a:ext cx="381000" cy="400050"/>
            <a:chOff x="864" y="2064"/>
            <a:chExt cx="240" cy="384"/>
          </a:xfrm>
        </p:grpSpPr>
        <p:grpSp>
          <p:nvGrpSpPr>
            <p:cNvPr id="12" name="Group 108"/>
            <p:cNvGrpSpPr>
              <a:grpSpLocks/>
            </p:cNvGrpSpPr>
            <p:nvPr/>
          </p:nvGrpSpPr>
          <p:grpSpPr bwMode="auto">
            <a:xfrm>
              <a:off x="864" y="2064"/>
              <a:ext cx="240" cy="96"/>
              <a:chOff x="864" y="2064"/>
              <a:chExt cx="240" cy="96"/>
            </a:xfrm>
          </p:grpSpPr>
          <p:sp>
            <p:nvSpPr>
              <p:cNvPr id="22680" name="Rectangle 109"/>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1" name="Rectangle 110"/>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TC6</a:t>
                </a:r>
              </a:p>
            </p:txBody>
          </p:sp>
        </p:grpSp>
        <p:grpSp>
          <p:nvGrpSpPr>
            <p:cNvPr id="13" name="Group 111"/>
            <p:cNvGrpSpPr>
              <a:grpSpLocks/>
            </p:cNvGrpSpPr>
            <p:nvPr/>
          </p:nvGrpSpPr>
          <p:grpSpPr bwMode="auto">
            <a:xfrm>
              <a:off x="864" y="2160"/>
              <a:ext cx="240" cy="96"/>
              <a:chOff x="864" y="2064"/>
              <a:chExt cx="240" cy="96"/>
            </a:xfrm>
          </p:grpSpPr>
          <p:sp>
            <p:nvSpPr>
              <p:cNvPr id="22678" name="Rectangle 112"/>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9" name="Rectangle 113"/>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TC7</a:t>
                </a:r>
              </a:p>
            </p:txBody>
          </p:sp>
        </p:grpSp>
        <p:grpSp>
          <p:nvGrpSpPr>
            <p:cNvPr id="14" name="Group 114"/>
            <p:cNvGrpSpPr>
              <a:grpSpLocks/>
            </p:cNvGrpSpPr>
            <p:nvPr/>
          </p:nvGrpSpPr>
          <p:grpSpPr bwMode="auto">
            <a:xfrm>
              <a:off x="864" y="2256"/>
              <a:ext cx="240" cy="96"/>
              <a:chOff x="864" y="2064"/>
              <a:chExt cx="240" cy="96"/>
            </a:xfrm>
          </p:grpSpPr>
          <p:sp>
            <p:nvSpPr>
              <p:cNvPr id="22676" name="Rectangle 11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7" name="Rectangle 11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TC8</a:t>
                </a:r>
              </a:p>
            </p:txBody>
          </p:sp>
        </p:grpSp>
        <p:grpSp>
          <p:nvGrpSpPr>
            <p:cNvPr id="15" name="Group 117"/>
            <p:cNvGrpSpPr>
              <a:grpSpLocks/>
            </p:cNvGrpSpPr>
            <p:nvPr/>
          </p:nvGrpSpPr>
          <p:grpSpPr bwMode="auto">
            <a:xfrm>
              <a:off x="864" y="2352"/>
              <a:ext cx="240" cy="96"/>
              <a:chOff x="864" y="2064"/>
              <a:chExt cx="240" cy="96"/>
            </a:xfrm>
          </p:grpSpPr>
          <p:sp>
            <p:nvSpPr>
              <p:cNvPr id="22674" name="Rectangle 11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5" name="Rectangle 11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TC9</a:t>
                </a:r>
              </a:p>
            </p:txBody>
          </p:sp>
        </p:grpSp>
      </p:grpSp>
      <p:grpSp>
        <p:nvGrpSpPr>
          <p:cNvPr id="16" name="Group 120"/>
          <p:cNvGrpSpPr>
            <a:grpSpLocks/>
          </p:cNvGrpSpPr>
          <p:nvPr/>
        </p:nvGrpSpPr>
        <p:grpSpPr bwMode="auto">
          <a:xfrm>
            <a:off x="1531938" y="3883025"/>
            <a:ext cx="1143000" cy="300038"/>
            <a:chOff x="1200" y="3024"/>
            <a:chExt cx="816" cy="216"/>
          </a:xfrm>
        </p:grpSpPr>
        <p:sp>
          <p:nvSpPr>
            <p:cNvPr id="65674"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5"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6"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7"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latin typeface="+mj-lt"/>
              </a:endParaRPr>
            </a:p>
          </p:txBody>
        </p:sp>
      </p:grpSp>
      <p:sp>
        <p:nvSpPr>
          <p:cNvPr id="22578" name="Rectangle 131"/>
          <p:cNvSpPr>
            <a:spLocks noChangeArrowheads="1"/>
          </p:cNvSpPr>
          <p:nvPr/>
        </p:nvSpPr>
        <p:spPr bwMode="auto">
          <a:xfrm>
            <a:off x="465138" y="3324225"/>
            <a:ext cx="914400" cy="252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Network </a:t>
            </a:r>
          </a:p>
          <a:p>
            <a:pPr algn="ctr">
              <a:defRPr/>
            </a:pPr>
            <a:r>
              <a:rPr lang="en-US" sz="900">
                <a:latin typeface="+mj-lt"/>
              </a:rPr>
              <a:t>Coprocessor</a:t>
            </a:r>
          </a:p>
        </p:txBody>
      </p:sp>
      <p:sp>
        <p:nvSpPr>
          <p:cNvPr id="22579" name="Rectangle 132"/>
          <p:cNvSpPr>
            <a:spLocks noChangeArrowheads="1"/>
          </p:cNvSpPr>
          <p:nvPr/>
        </p:nvSpPr>
        <p:spPr bwMode="auto">
          <a:xfrm>
            <a:off x="1227138" y="3324225"/>
            <a:ext cx="15240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mj-lt"/>
              </a:rPr>
              <a:t>M</a:t>
            </a:r>
          </a:p>
        </p:txBody>
      </p:sp>
      <p:sp>
        <p:nvSpPr>
          <p:cNvPr id="65588" name="Line 139"/>
          <p:cNvSpPr>
            <a:spLocks noChangeShapeType="1"/>
          </p:cNvSpPr>
          <p:nvPr/>
        </p:nvSpPr>
        <p:spPr bwMode="auto">
          <a:xfrm>
            <a:off x="1379538" y="3400425"/>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89" name="Line 176"/>
          <p:cNvSpPr>
            <a:spLocks noChangeShapeType="1"/>
          </p:cNvSpPr>
          <p:nvPr/>
        </p:nvSpPr>
        <p:spPr bwMode="auto">
          <a:xfrm flipV="1">
            <a:off x="3084513" y="5673725"/>
            <a:ext cx="1006475"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0" name="Line 177"/>
          <p:cNvSpPr>
            <a:spLocks noChangeShapeType="1"/>
          </p:cNvSpPr>
          <p:nvPr/>
        </p:nvSpPr>
        <p:spPr bwMode="auto">
          <a:xfrm>
            <a:off x="3094038" y="5838825"/>
            <a:ext cx="9969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83" name="Rectangle 178"/>
          <p:cNvSpPr>
            <a:spLocks noChangeArrowheads="1"/>
          </p:cNvSpPr>
          <p:nvPr/>
        </p:nvSpPr>
        <p:spPr bwMode="auto">
          <a:xfrm>
            <a:off x="436563" y="174148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HyperLink</a:t>
            </a:r>
          </a:p>
        </p:txBody>
      </p:sp>
      <p:sp>
        <p:nvSpPr>
          <p:cNvPr id="22584" name="Rectangle 179"/>
          <p:cNvSpPr>
            <a:spLocks noChangeArrowheads="1"/>
          </p:cNvSpPr>
          <p:nvPr/>
        </p:nvSpPr>
        <p:spPr bwMode="auto">
          <a:xfrm>
            <a:off x="1274763" y="17414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593" name="Line 180"/>
          <p:cNvSpPr>
            <a:spLocks noChangeShapeType="1"/>
          </p:cNvSpPr>
          <p:nvPr/>
        </p:nvSpPr>
        <p:spPr bwMode="auto">
          <a:xfrm>
            <a:off x="1427163" y="1817688"/>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4" name="Line 181"/>
          <p:cNvSpPr>
            <a:spLocks noChangeShapeType="1"/>
          </p:cNvSpPr>
          <p:nvPr/>
        </p:nvSpPr>
        <p:spPr bwMode="auto">
          <a:xfrm>
            <a:off x="1427163" y="2027238"/>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5" name="Line 182"/>
          <p:cNvSpPr>
            <a:spLocks noChangeShapeType="1"/>
          </p:cNvSpPr>
          <p:nvPr/>
        </p:nvSpPr>
        <p:spPr bwMode="auto">
          <a:xfrm>
            <a:off x="1427163" y="2151063"/>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88" name="Rectangle 242"/>
          <p:cNvSpPr>
            <a:spLocks noChangeArrowheads="1"/>
          </p:cNvSpPr>
          <p:nvPr/>
        </p:nvSpPr>
        <p:spPr bwMode="auto">
          <a:xfrm>
            <a:off x="4389438" y="8842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HyperLink</a:t>
            </a:r>
          </a:p>
        </p:txBody>
      </p:sp>
      <p:sp>
        <p:nvSpPr>
          <p:cNvPr id="65597" name="Rectangle 243"/>
          <p:cNvSpPr>
            <a:spLocks noChangeArrowheads="1"/>
          </p:cNvSpPr>
          <p:nvPr/>
        </p:nvSpPr>
        <p:spPr bwMode="auto">
          <a:xfrm>
            <a:off x="4389438" y="884238"/>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mj-lt"/>
              </a:rPr>
              <a:t>S</a:t>
            </a:r>
          </a:p>
        </p:txBody>
      </p:sp>
      <p:sp>
        <p:nvSpPr>
          <p:cNvPr id="65598" name="Line 244"/>
          <p:cNvSpPr>
            <a:spLocks noChangeShapeType="1"/>
          </p:cNvSpPr>
          <p:nvPr/>
        </p:nvSpPr>
        <p:spPr bwMode="auto">
          <a:xfrm>
            <a:off x="3113088" y="960438"/>
            <a:ext cx="126682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91" name="Rectangle 250"/>
          <p:cNvSpPr>
            <a:spLocks noChangeArrowheads="1"/>
          </p:cNvSpPr>
          <p:nvPr/>
        </p:nvSpPr>
        <p:spPr bwMode="auto">
          <a:xfrm>
            <a:off x="446088" y="52387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AIF / PktDMA</a:t>
            </a:r>
          </a:p>
        </p:txBody>
      </p:sp>
      <p:sp>
        <p:nvSpPr>
          <p:cNvPr id="22592" name="Rectangle 251"/>
          <p:cNvSpPr>
            <a:spLocks noChangeArrowheads="1"/>
          </p:cNvSpPr>
          <p:nvPr/>
        </p:nvSpPr>
        <p:spPr bwMode="auto">
          <a:xfrm>
            <a:off x="1252538" y="52387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601" name="Line 252"/>
          <p:cNvSpPr>
            <a:spLocks noChangeShapeType="1"/>
          </p:cNvSpPr>
          <p:nvPr/>
        </p:nvSpPr>
        <p:spPr bwMode="auto">
          <a:xfrm>
            <a:off x="1392238" y="5324475"/>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2" name="Line 253"/>
          <p:cNvSpPr>
            <a:spLocks noChangeShapeType="1"/>
          </p:cNvSpPr>
          <p:nvPr/>
        </p:nvSpPr>
        <p:spPr bwMode="auto">
          <a:xfrm>
            <a:off x="1370013" y="4525963"/>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3" name="Line 254"/>
          <p:cNvSpPr>
            <a:spLocks noChangeShapeType="1"/>
          </p:cNvSpPr>
          <p:nvPr/>
        </p:nvSpPr>
        <p:spPr bwMode="auto">
          <a:xfrm>
            <a:off x="1360488" y="4778375"/>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4" name="Line 255"/>
          <p:cNvSpPr>
            <a:spLocks noChangeShapeType="1"/>
          </p:cNvSpPr>
          <p:nvPr/>
        </p:nvSpPr>
        <p:spPr bwMode="auto">
          <a:xfrm>
            <a:off x="1350963" y="506253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97" name="Rectangle 256"/>
          <p:cNvSpPr>
            <a:spLocks noChangeArrowheads="1"/>
          </p:cNvSpPr>
          <p:nvPr/>
        </p:nvSpPr>
        <p:spPr bwMode="auto">
          <a:xfrm>
            <a:off x="446088" y="49720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FFTC / PktDMA</a:t>
            </a:r>
          </a:p>
        </p:txBody>
      </p:sp>
      <p:sp>
        <p:nvSpPr>
          <p:cNvPr id="22598" name="Rectangle 257"/>
          <p:cNvSpPr>
            <a:spLocks noChangeArrowheads="1"/>
          </p:cNvSpPr>
          <p:nvPr/>
        </p:nvSpPr>
        <p:spPr bwMode="auto">
          <a:xfrm>
            <a:off x="1252538" y="4972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99" name="Rectangle 258"/>
          <p:cNvSpPr>
            <a:spLocks noChangeArrowheads="1"/>
          </p:cNvSpPr>
          <p:nvPr/>
        </p:nvSpPr>
        <p:spPr bwMode="auto">
          <a:xfrm>
            <a:off x="446088" y="46974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RAC_BE0,1</a:t>
            </a:r>
          </a:p>
        </p:txBody>
      </p:sp>
      <p:sp>
        <p:nvSpPr>
          <p:cNvPr id="22600" name="Rectangle 259"/>
          <p:cNvSpPr>
            <a:spLocks noChangeArrowheads="1"/>
          </p:cNvSpPr>
          <p:nvPr/>
        </p:nvSpPr>
        <p:spPr bwMode="auto">
          <a:xfrm>
            <a:off x="1252538" y="469741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01" name="Rectangle 260"/>
          <p:cNvSpPr>
            <a:spLocks noChangeArrowheads="1"/>
          </p:cNvSpPr>
          <p:nvPr/>
        </p:nvSpPr>
        <p:spPr bwMode="auto">
          <a:xfrm>
            <a:off x="446088" y="44545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TAC_FE</a:t>
            </a:r>
          </a:p>
        </p:txBody>
      </p:sp>
      <p:sp>
        <p:nvSpPr>
          <p:cNvPr id="22602" name="Rectangle 261"/>
          <p:cNvSpPr>
            <a:spLocks noChangeArrowheads="1"/>
          </p:cNvSpPr>
          <p:nvPr/>
        </p:nvSpPr>
        <p:spPr bwMode="auto">
          <a:xfrm>
            <a:off x="1252538" y="4454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03" name="Rectangle 262"/>
          <p:cNvSpPr>
            <a:spLocks noChangeArrowheads="1"/>
          </p:cNvSpPr>
          <p:nvPr/>
        </p:nvSpPr>
        <p:spPr bwMode="auto">
          <a:xfrm>
            <a:off x="3538538" y="356076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SRIO</a:t>
            </a:r>
          </a:p>
        </p:txBody>
      </p:sp>
      <p:sp>
        <p:nvSpPr>
          <p:cNvPr id="22604" name="Rectangle 263"/>
          <p:cNvSpPr>
            <a:spLocks noChangeArrowheads="1"/>
          </p:cNvSpPr>
          <p:nvPr/>
        </p:nvSpPr>
        <p:spPr bwMode="auto">
          <a:xfrm>
            <a:off x="3548063" y="35607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13" name="Line 264"/>
          <p:cNvSpPr>
            <a:spLocks noChangeShapeType="1"/>
          </p:cNvSpPr>
          <p:nvPr/>
        </p:nvSpPr>
        <p:spPr bwMode="auto">
          <a:xfrm>
            <a:off x="3113088" y="3613150"/>
            <a:ext cx="434975"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06" name="Rectangle 265"/>
          <p:cNvSpPr>
            <a:spLocks noChangeArrowheads="1"/>
          </p:cNvSpPr>
          <p:nvPr/>
        </p:nvSpPr>
        <p:spPr bwMode="auto">
          <a:xfrm>
            <a:off x="4100513" y="57673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607" name="Rectangle 268"/>
          <p:cNvSpPr>
            <a:spLocks noChangeArrowheads="1"/>
          </p:cNvSpPr>
          <p:nvPr/>
        </p:nvSpPr>
        <p:spPr bwMode="auto">
          <a:xfrm>
            <a:off x="4214813" y="46434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RAC_FE</a:t>
            </a:r>
          </a:p>
        </p:txBody>
      </p:sp>
      <p:sp>
        <p:nvSpPr>
          <p:cNvPr id="22608" name="Rectangle 269"/>
          <p:cNvSpPr>
            <a:spLocks noChangeArrowheads="1"/>
          </p:cNvSpPr>
          <p:nvPr/>
        </p:nvSpPr>
        <p:spPr bwMode="auto">
          <a:xfrm>
            <a:off x="4214813" y="46434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17" name="Line 270"/>
          <p:cNvSpPr>
            <a:spLocks noChangeShapeType="1"/>
          </p:cNvSpPr>
          <p:nvPr/>
        </p:nvSpPr>
        <p:spPr bwMode="auto">
          <a:xfrm>
            <a:off x="3113088" y="4719638"/>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0" name="Rectangle 275"/>
          <p:cNvSpPr>
            <a:spLocks noChangeArrowheads="1"/>
          </p:cNvSpPr>
          <p:nvPr/>
        </p:nvSpPr>
        <p:spPr bwMode="auto">
          <a:xfrm>
            <a:off x="4224338" y="41560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TCP3d</a:t>
            </a:r>
          </a:p>
        </p:txBody>
      </p:sp>
      <p:sp>
        <p:nvSpPr>
          <p:cNvPr id="22611" name="Rectangle 276"/>
          <p:cNvSpPr>
            <a:spLocks noChangeArrowheads="1"/>
          </p:cNvSpPr>
          <p:nvPr/>
        </p:nvSpPr>
        <p:spPr bwMode="auto">
          <a:xfrm>
            <a:off x="4205288" y="415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20" name="Line 277"/>
          <p:cNvSpPr>
            <a:spLocks noChangeShapeType="1"/>
          </p:cNvSpPr>
          <p:nvPr/>
        </p:nvSpPr>
        <p:spPr bwMode="auto">
          <a:xfrm>
            <a:off x="3113088" y="4241800"/>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21" name="Line 279"/>
          <p:cNvSpPr>
            <a:spLocks noChangeShapeType="1"/>
          </p:cNvSpPr>
          <p:nvPr/>
        </p:nvSpPr>
        <p:spPr bwMode="auto">
          <a:xfrm>
            <a:off x="3122613" y="3900488"/>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4" name="Rectangle 281"/>
          <p:cNvSpPr>
            <a:spLocks noChangeArrowheads="1"/>
          </p:cNvSpPr>
          <p:nvPr/>
        </p:nvSpPr>
        <p:spPr bwMode="auto">
          <a:xfrm>
            <a:off x="4233863" y="38052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TCP3e_W/R</a:t>
            </a:r>
          </a:p>
        </p:txBody>
      </p:sp>
      <p:sp>
        <p:nvSpPr>
          <p:cNvPr id="22615" name="Rectangle 282"/>
          <p:cNvSpPr>
            <a:spLocks noChangeArrowheads="1"/>
          </p:cNvSpPr>
          <p:nvPr/>
        </p:nvSpPr>
        <p:spPr bwMode="auto">
          <a:xfrm>
            <a:off x="4214813" y="38052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24" name="Line 283"/>
          <p:cNvSpPr>
            <a:spLocks noChangeShapeType="1"/>
          </p:cNvSpPr>
          <p:nvPr/>
        </p:nvSpPr>
        <p:spPr bwMode="auto">
          <a:xfrm>
            <a:off x="3122613" y="5175250"/>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7" name="Rectangle 286"/>
          <p:cNvSpPr>
            <a:spLocks noChangeArrowheads="1"/>
          </p:cNvSpPr>
          <p:nvPr/>
        </p:nvSpPr>
        <p:spPr bwMode="auto">
          <a:xfrm>
            <a:off x="4233863" y="5099050"/>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18" name="Rectangle 287"/>
          <p:cNvSpPr>
            <a:spLocks noChangeArrowheads="1"/>
          </p:cNvSpPr>
          <p:nvPr/>
        </p:nvSpPr>
        <p:spPr bwMode="auto">
          <a:xfrm>
            <a:off x="4233863" y="5099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620" name="Rectangle 353"/>
          <p:cNvSpPr>
            <a:spLocks noChangeArrowheads="1"/>
          </p:cNvSpPr>
          <p:nvPr/>
        </p:nvSpPr>
        <p:spPr bwMode="auto">
          <a:xfrm>
            <a:off x="1255713" y="29781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629" name="Line 354"/>
          <p:cNvSpPr>
            <a:spLocks noChangeShapeType="1"/>
          </p:cNvSpPr>
          <p:nvPr/>
        </p:nvSpPr>
        <p:spPr bwMode="auto">
          <a:xfrm>
            <a:off x="1392238" y="3044825"/>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22" name="Text Box 363"/>
          <p:cNvSpPr txBox="1">
            <a:spLocks noChangeArrowheads="1"/>
          </p:cNvSpPr>
          <p:nvPr/>
        </p:nvSpPr>
        <p:spPr bwMode="auto">
          <a:xfrm>
            <a:off x="541631" y="2160588"/>
            <a:ext cx="593432"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mj-lt"/>
              </a:rPr>
              <a:t>EDMA_0</a:t>
            </a:r>
          </a:p>
        </p:txBody>
      </p:sp>
      <p:sp>
        <p:nvSpPr>
          <p:cNvPr id="22623" name="Text Box 364"/>
          <p:cNvSpPr txBox="1">
            <a:spLocks noChangeArrowheads="1"/>
          </p:cNvSpPr>
          <p:nvPr/>
        </p:nvSpPr>
        <p:spPr bwMode="auto">
          <a:xfrm>
            <a:off x="713831" y="4186238"/>
            <a:ext cx="679994"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mj-lt"/>
              </a:rPr>
              <a:t>EDMA_1,2</a:t>
            </a:r>
          </a:p>
        </p:txBody>
      </p:sp>
      <p:sp>
        <p:nvSpPr>
          <p:cNvPr id="22624" name="Rectangle 365"/>
          <p:cNvSpPr>
            <a:spLocks noChangeArrowheads="1"/>
          </p:cNvSpPr>
          <p:nvPr/>
        </p:nvSpPr>
        <p:spPr bwMode="auto">
          <a:xfrm>
            <a:off x="3759200" y="303053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633" name="Line 366"/>
          <p:cNvSpPr>
            <a:spLocks noChangeShapeType="1"/>
          </p:cNvSpPr>
          <p:nvPr/>
        </p:nvSpPr>
        <p:spPr bwMode="auto">
          <a:xfrm flipV="1">
            <a:off x="2901950" y="3182938"/>
            <a:ext cx="704850" cy="1587"/>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26" name="Rectangle 367"/>
          <p:cNvSpPr>
            <a:spLocks noChangeArrowheads="1"/>
          </p:cNvSpPr>
          <p:nvPr/>
        </p:nvSpPr>
        <p:spPr bwMode="auto">
          <a:xfrm>
            <a:off x="3606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27" name="Rectangle 368"/>
          <p:cNvSpPr>
            <a:spLocks noChangeArrowheads="1"/>
          </p:cNvSpPr>
          <p:nvPr/>
        </p:nvSpPr>
        <p:spPr bwMode="auto">
          <a:xfrm>
            <a:off x="4368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22628" name="Rectangle 373"/>
          <p:cNvSpPr>
            <a:spLocks noChangeArrowheads="1"/>
          </p:cNvSpPr>
          <p:nvPr/>
        </p:nvSpPr>
        <p:spPr bwMode="auto">
          <a:xfrm>
            <a:off x="3800475" y="294481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637" name="Line 374"/>
          <p:cNvSpPr>
            <a:spLocks noChangeShapeType="1"/>
          </p:cNvSpPr>
          <p:nvPr/>
        </p:nvSpPr>
        <p:spPr bwMode="auto">
          <a:xfrm flipV="1">
            <a:off x="2870200" y="3097213"/>
            <a:ext cx="777875" cy="1587"/>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30" name="Rectangle 375"/>
          <p:cNvSpPr>
            <a:spLocks noChangeArrowheads="1"/>
          </p:cNvSpPr>
          <p:nvPr/>
        </p:nvSpPr>
        <p:spPr bwMode="auto">
          <a:xfrm>
            <a:off x="364807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31" name="Rectangle 376"/>
          <p:cNvSpPr>
            <a:spLocks noChangeArrowheads="1"/>
          </p:cNvSpPr>
          <p:nvPr/>
        </p:nvSpPr>
        <p:spPr bwMode="auto">
          <a:xfrm>
            <a:off x="440372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22632" name="Rectangle 381"/>
          <p:cNvSpPr>
            <a:spLocks noChangeArrowheads="1"/>
          </p:cNvSpPr>
          <p:nvPr/>
        </p:nvSpPr>
        <p:spPr bwMode="auto">
          <a:xfrm>
            <a:off x="3841750" y="285908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L2 0-3</a:t>
            </a:r>
          </a:p>
        </p:txBody>
      </p:sp>
      <p:sp>
        <p:nvSpPr>
          <p:cNvPr id="65641" name="Line 382"/>
          <p:cNvSpPr>
            <a:spLocks noChangeShapeType="1"/>
          </p:cNvSpPr>
          <p:nvPr/>
        </p:nvSpPr>
        <p:spPr bwMode="auto">
          <a:xfrm flipV="1">
            <a:off x="2887663" y="3011488"/>
            <a:ext cx="801687"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34" name="Rectangle 383"/>
          <p:cNvSpPr>
            <a:spLocks noChangeArrowheads="1"/>
          </p:cNvSpPr>
          <p:nvPr/>
        </p:nvSpPr>
        <p:spPr bwMode="auto">
          <a:xfrm>
            <a:off x="3689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35" name="Rectangle 384"/>
          <p:cNvSpPr>
            <a:spLocks noChangeArrowheads="1"/>
          </p:cNvSpPr>
          <p:nvPr/>
        </p:nvSpPr>
        <p:spPr bwMode="auto">
          <a:xfrm>
            <a:off x="4451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65644" name="Rectangle 173"/>
          <p:cNvSpPr>
            <a:spLocks noChangeArrowheads="1"/>
          </p:cNvSpPr>
          <p:nvPr/>
        </p:nvSpPr>
        <p:spPr bwMode="auto">
          <a:xfrm>
            <a:off x="5329238" y="2209801"/>
            <a:ext cx="3464718" cy="1846659"/>
          </a:xfrm>
          <a:prstGeom prst="rect">
            <a:avLst/>
          </a:prstGeom>
          <a:noFill/>
          <a:ln w="9525" algn="ctr">
            <a:noFill/>
            <a:miter lim="800000"/>
            <a:headEnd/>
            <a:tailEnd/>
          </a:ln>
        </p:spPr>
        <p:txBody>
          <a:bodyPr wrap="square">
            <a:spAutoFit/>
          </a:bodyPr>
          <a:lstStyle/>
          <a:p>
            <a:pPr marL="227013" indent="-227013" algn="l">
              <a:lnSpc>
                <a:spcPct val="80000"/>
              </a:lnSpc>
              <a:spcAft>
                <a:spcPct val="10000"/>
              </a:spcAft>
              <a:buFont typeface="Arial" pitchFamily="34" charset="0"/>
              <a:buChar char="•"/>
            </a:pPr>
            <a:r>
              <a:rPr lang="en-US" sz="2000" dirty="0" smtClean="0">
                <a:latin typeface="+mn-lt"/>
              </a:rPr>
              <a:t>Facilitates high-bandwidth communication links between DSP cores, subsystems, peripherals, and memories.</a:t>
            </a:r>
          </a:p>
          <a:p>
            <a:pPr marL="227013" indent="-227013" algn="l">
              <a:lnSpc>
                <a:spcPct val="80000"/>
              </a:lnSpc>
              <a:spcAft>
                <a:spcPct val="10000"/>
              </a:spcAft>
              <a:buFont typeface="Arial" pitchFamily="34" charset="0"/>
              <a:buChar char="•"/>
            </a:pPr>
            <a:r>
              <a:rPr lang="en-US" sz="2000" dirty="0" smtClean="0">
                <a:latin typeface="+mn-lt"/>
              </a:rPr>
              <a:t>Supports parallel orthogonal communication links</a:t>
            </a:r>
            <a:endParaRPr lang="en-US" sz="2000" dirty="0" smtClean="0"/>
          </a:p>
        </p:txBody>
      </p:sp>
      <p:sp>
        <p:nvSpPr>
          <p:cNvPr id="22637" name="Rectangle 28"/>
          <p:cNvSpPr>
            <a:spLocks noChangeArrowheads="1"/>
          </p:cNvSpPr>
          <p:nvPr/>
        </p:nvSpPr>
        <p:spPr bwMode="auto">
          <a:xfrm rot="5400000">
            <a:off x="2066925" y="1470025"/>
            <a:ext cx="1711325" cy="5873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dirty="0">
                <a:latin typeface="+mj-lt"/>
              </a:rPr>
              <a:t>CPUCLK/2</a:t>
            </a:r>
          </a:p>
          <a:p>
            <a:pPr algn="ctr">
              <a:lnSpc>
                <a:spcPct val="90000"/>
              </a:lnSpc>
              <a:defRPr/>
            </a:pPr>
            <a:r>
              <a:rPr lang="en-US" sz="1800" dirty="0">
                <a:latin typeface="+mj-lt"/>
              </a:rPr>
              <a:t>256bit TeraNet</a:t>
            </a:r>
          </a:p>
        </p:txBody>
      </p:sp>
      <p:sp>
        <p:nvSpPr>
          <p:cNvPr id="65646" name="Line 175"/>
          <p:cNvSpPr>
            <a:spLocks noChangeShapeType="1"/>
          </p:cNvSpPr>
          <p:nvPr/>
        </p:nvSpPr>
        <p:spPr bwMode="auto">
          <a:xfrm>
            <a:off x="3103563" y="4503738"/>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47" name="Line 255"/>
          <p:cNvSpPr>
            <a:spLocks noChangeShapeType="1"/>
          </p:cNvSpPr>
          <p:nvPr/>
        </p:nvSpPr>
        <p:spPr bwMode="auto">
          <a:xfrm>
            <a:off x="1392238" y="5127625"/>
            <a:ext cx="1262062" cy="7938"/>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0" name="Rectangle 256"/>
          <p:cNvSpPr>
            <a:spLocks noChangeArrowheads="1"/>
          </p:cNvSpPr>
          <p:nvPr/>
        </p:nvSpPr>
        <p:spPr bwMode="auto">
          <a:xfrm>
            <a:off x="487363" y="50371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FFTC / PktDMA</a:t>
            </a:r>
          </a:p>
        </p:txBody>
      </p:sp>
      <p:sp>
        <p:nvSpPr>
          <p:cNvPr id="22641" name="Rectangle 257"/>
          <p:cNvSpPr>
            <a:spLocks noChangeArrowheads="1"/>
          </p:cNvSpPr>
          <p:nvPr/>
        </p:nvSpPr>
        <p:spPr bwMode="auto">
          <a:xfrm>
            <a:off x="1293813" y="50371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42" name="Rectangle 275"/>
          <p:cNvSpPr>
            <a:spLocks noChangeArrowheads="1"/>
          </p:cNvSpPr>
          <p:nvPr/>
        </p:nvSpPr>
        <p:spPr bwMode="auto">
          <a:xfrm>
            <a:off x="4297363" y="421322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TCP3d</a:t>
            </a:r>
          </a:p>
        </p:txBody>
      </p:sp>
      <p:sp>
        <p:nvSpPr>
          <p:cNvPr id="22643" name="Rectangle 276"/>
          <p:cNvSpPr>
            <a:spLocks noChangeArrowheads="1"/>
          </p:cNvSpPr>
          <p:nvPr/>
        </p:nvSpPr>
        <p:spPr bwMode="auto">
          <a:xfrm>
            <a:off x="4278313" y="42132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2" name="Line 277"/>
          <p:cNvSpPr>
            <a:spLocks noChangeShapeType="1"/>
          </p:cNvSpPr>
          <p:nvPr/>
        </p:nvSpPr>
        <p:spPr bwMode="auto">
          <a:xfrm>
            <a:off x="3186113" y="4298950"/>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5" name="Rectangle 268"/>
          <p:cNvSpPr>
            <a:spLocks noChangeArrowheads="1"/>
          </p:cNvSpPr>
          <p:nvPr/>
        </p:nvSpPr>
        <p:spPr bwMode="auto">
          <a:xfrm>
            <a:off x="4303713" y="47005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RAC_FE</a:t>
            </a:r>
          </a:p>
        </p:txBody>
      </p:sp>
      <p:sp>
        <p:nvSpPr>
          <p:cNvPr id="22646" name="Rectangle 269"/>
          <p:cNvSpPr>
            <a:spLocks noChangeArrowheads="1"/>
          </p:cNvSpPr>
          <p:nvPr/>
        </p:nvSpPr>
        <p:spPr bwMode="auto">
          <a:xfrm>
            <a:off x="4303713" y="47005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5" name="Line 270"/>
          <p:cNvSpPr>
            <a:spLocks noChangeShapeType="1"/>
          </p:cNvSpPr>
          <p:nvPr/>
        </p:nvSpPr>
        <p:spPr bwMode="auto">
          <a:xfrm>
            <a:off x="3201988" y="4776788"/>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56" name="Line 283"/>
          <p:cNvSpPr>
            <a:spLocks noChangeShapeType="1"/>
          </p:cNvSpPr>
          <p:nvPr/>
        </p:nvSpPr>
        <p:spPr bwMode="auto">
          <a:xfrm>
            <a:off x="3187700" y="5224463"/>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9" name="Rectangle 286"/>
          <p:cNvSpPr>
            <a:spLocks noChangeArrowheads="1"/>
          </p:cNvSpPr>
          <p:nvPr/>
        </p:nvSpPr>
        <p:spPr bwMode="auto">
          <a:xfrm>
            <a:off x="4298950" y="51482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0" name="Rectangle 287"/>
          <p:cNvSpPr>
            <a:spLocks noChangeArrowheads="1"/>
          </p:cNvSpPr>
          <p:nvPr/>
        </p:nvSpPr>
        <p:spPr bwMode="auto">
          <a:xfrm>
            <a:off x="4298950" y="51482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9" name="Line 283"/>
          <p:cNvSpPr>
            <a:spLocks noChangeShapeType="1"/>
          </p:cNvSpPr>
          <p:nvPr/>
        </p:nvSpPr>
        <p:spPr bwMode="auto">
          <a:xfrm>
            <a:off x="3252788" y="5273675"/>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2" name="Rectangle 286"/>
          <p:cNvSpPr>
            <a:spLocks noChangeArrowheads="1"/>
          </p:cNvSpPr>
          <p:nvPr/>
        </p:nvSpPr>
        <p:spPr bwMode="auto">
          <a:xfrm>
            <a:off x="4364038" y="51974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3" name="Rectangle 287"/>
          <p:cNvSpPr>
            <a:spLocks noChangeArrowheads="1"/>
          </p:cNvSpPr>
          <p:nvPr/>
        </p:nvSpPr>
        <p:spPr bwMode="auto">
          <a:xfrm>
            <a:off x="4364038" y="51974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62" name="Line 283"/>
          <p:cNvSpPr>
            <a:spLocks noChangeShapeType="1"/>
          </p:cNvSpPr>
          <p:nvPr/>
        </p:nvSpPr>
        <p:spPr bwMode="auto">
          <a:xfrm>
            <a:off x="3233738" y="5322888"/>
            <a:ext cx="1204912"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5" name="Rectangle 286"/>
          <p:cNvSpPr>
            <a:spLocks noChangeArrowheads="1"/>
          </p:cNvSpPr>
          <p:nvPr/>
        </p:nvSpPr>
        <p:spPr bwMode="auto">
          <a:xfrm>
            <a:off x="4429125" y="52466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6" name="Rectangle 287"/>
          <p:cNvSpPr>
            <a:spLocks noChangeArrowheads="1"/>
          </p:cNvSpPr>
          <p:nvPr/>
        </p:nvSpPr>
        <p:spPr bwMode="auto">
          <a:xfrm>
            <a:off x="4429125" y="52466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65" name="Line 254"/>
          <p:cNvSpPr>
            <a:spLocks noChangeShapeType="1"/>
          </p:cNvSpPr>
          <p:nvPr/>
        </p:nvSpPr>
        <p:spPr bwMode="auto">
          <a:xfrm>
            <a:off x="1425575" y="4827588"/>
            <a:ext cx="1230313"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8" name="Rectangle 258"/>
          <p:cNvSpPr>
            <a:spLocks noChangeArrowheads="1"/>
          </p:cNvSpPr>
          <p:nvPr/>
        </p:nvSpPr>
        <p:spPr bwMode="auto">
          <a:xfrm>
            <a:off x="511175" y="47466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RAC_BE0,1</a:t>
            </a:r>
          </a:p>
        </p:txBody>
      </p:sp>
      <p:sp>
        <p:nvSpPr>
          <p:cNvPr id="22659" name="Rectangle 259"/>
          <p:cNvSpPr>
            <a:spLocks noChangeArrowheads="1"/>
          </p:cNvSpPr>
          <p:nvPr/>
        </p:nvSpPr>
        <p:spPr bwMode="auto">
          <a:xfrm>
            <a:off x="1317625" y="47466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60" name="Rectangle 33"/>
          <p:cNvSpPr>
            <a:spLocks noChangeArrowheads="1"/>
          </p:cNvSpPr>
          <p:nvPr/>
        </p:nvSpPr>
        <p:spPr bwMode="auto">
          <a:xfrm rot="5400000">
            <a:off x="1335088" y="4229100"/>
            <a:ext cx="3254375" cy="5937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a:latin typeface="+mj-lt"/>
              </a:rPr>
              <a:t>CPUCLK/3 </a:t>
            </a:r>
          </a:p>
          <a:p>
            <a:pPr algn="ctr">
              <a:lnSpc>
                <a:spcPct val="90000"/>
              </a:lnSpc>
              <a:defRPr/>
            </a:pPr>
            <a:r>
              <a:rPr lang="en-US" sz="2000">
                <a:latin typeface="+mj-lt"/>
              </a:rPr>
              <a:t>128bit  TeraNet</a:t>
            </a:r>
          </a:p>
        </p:txBody>
      </p:sp>
      <p:sp>
        <p:nvSpPr>
          <p:cNvPr id="65669" name="Rectangle 65"/>
          <p:cNvSpPr>
            <a:spLocks noChangeArrowheads="1"/>
          </p:cNvSpPr>
          <p:nvPr/>
        </p:nvSpPr>
        <p:spPr bwMode="auto">
          <a:xfrm>
            <a:off x="45656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0" name="Rectangle 65"/>
          <p:cNvSpPr>
            <a:spLocks noChangeArrowheads="1"/>
          </p:cNvSpPr>
          <p:nvPr/>
        </p:nvSpPr>
        <p:spPr bwMode="auto">
          <a:xfrm>
            <a:off x="47180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1" name="Rectangle 65"/>
          <p:cNvSpPr>
            <a:spLocks noChangeArrowheads="1"/>
          </p:cNvSpPr>
          <p:nvPr/>
        </p:nvSpPr>
        <p:spPr bwMode="auto">
          <a:xfrm>
            <a:off x="486410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2" name="Rectangle 65"/>
          <p:cNvSpPr>
            <a:spLocks noChangeArrowheads="1"/>
          </p:cNvSpPr>
          <p:nvPr/>
        </p:nvSpPr>
        <p:spPr bwMode="auto">
          <a:xfrm>
            <a:off x="5016500" y="1804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cxnSp>
        <p:nvCxnSpPr>
          <p:cNvPr id="65673" name="Shape 178"/>
          <p:cNvCxnSpPr>
            <a:cxnSpLocks noChangeShapeType="1"/>
            <a:stCxn id="22635" idx="3"/>
            <a:endCxn id="65669" idx="2"/>
          </p:cNvCxnSpPr>
          <p:nvPr/>
        </p:nvCxnSpPr>
        <p:spPr bwMode="auto">
          <a:xfrm flipV="1">
            <a:off x="4603750" y="2032000"/>
            <a:ext cx="38100" cy="979488"/>
          </a:xfrm>
          <a:prstGeom prst="bentConnector2">
            <a:avLst/>
          </a:prstGeom>
          <a:noFill/>
          <a:ln w="12700" algn="ctr">
            <a:solidFill>
              <a:schemeClr val="tx1"/>
            </a:solidFill>
            <a:round/>
            <a:headEnd type="none" w="sm" len="sm"/>
            <a:tailEnd type="triangle" w="med" len="med"/>
          </a:ln>
        </p:spPr>
      </p:cxn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dirty="0" smtClean="0"/>
              <a:t>Memory Translation</a:t>
            </a:r>
            <a:endParaRPr lang="en-US" dirty="0"/>
          </a:p>
        </p:txBody>
      </p:sp>
      <p:sp>
        <p:nvSpPr>
          <p:cNvPr id="5" name="Content Placeholder 4"/>
          <p:cNvSpPr>
            <a:spLocks noGrp="1"/>
          </p:cNvSpPr>
          <p:nvPr>
            <p:ph idx="1"/>
          </p:nvPr>
        </p:nvSpPr>
        <p:spPr/>
        <p:txBody>
          <a:bodyPr>
            <a:normAutofit/>
          </a:bodyPr>
          <a:lstStyle/>
          <a:p>
            <a:pPr marL="365760" indent="-365760"/>
            <a:r>
              <a:rPr lang="en-US" sz="2800" dirty="0" smtClean="0"/>
              <a:t>All address buses inside CorePac and the TeraNet are 32 bit wide.</a:t>
            </a:r>
          </a:p>
          <a:p>
            <a:pPr marL="365760" indent="-365760"/>
            <a:r>
              <a:rPr lang="en-US" sz="2800" dirty="0" smtClean="0"/>
              <a:t>Devices support up to 8GB external memory; Requires at least 33 bits (in addition to 2GB of internal memory space).</a:t>
            </a:r>
          </a:p>
          <a:p>
            <a:pPr marL="365760" indent="-365760"/>
            <a:r>
              <a:rPr lang="en-US" sz="2800" dirty="0" smtClean="0"/>
              <a:t>The solution: Translation from logical (32 bit) to physical (36 bit) address.  This is done by the Memory Protection and extension/translation unit.</a:t>
            </a:r>
          </a:p>
          <a:p>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4598"/>
            <a:ext cx="8229600" cy="1096962"/>
          </a:xfrm>
        </p:spPr>
        <p:txBody>
          <a:bodyPr>
            <a:normAutofit/>
          </a:bodyPr>
          <a:lstStyle/>
          <a:p>
            <a:r>
              <a:rPr lang="en-US" sz="3600" dirty="0" smtClean="0"/>
              <a:t>Excerpt from C6678 Memory Map</a:t>
            </a:r>
            <a:br>
              <a:rPr lang="en-US" sz="3600" dirty="0" smtClean="0"/>
            </a:br>
            <a:r>
              <a:rPr lang="en-US" sz="3600" dirty="0" smtClean="0"/>
              <a:t>Translation Memory</a:t>
            </a:r>
            <a:endParaRPr lang="en-US" sz="3600" dirty="0"/>
          </a:p>
        </p:txBody>
      </p:sp>
      <p:pic>
        <p:nvPicPr>
          <p:cNvPr id="1026" name="Picture 2"/>
          <p:cNvPicPr>
            <a:picLocks noChangeAspect="1" noChangeArrowheads="1"/>
          </p:cNvPicPr>
          <p:nvPr/>
        </p:nvPicPr>
        <p:blipFill>
          <a:blip r:embed="rId2" cstate="print"/>
          <a:srcRect/>
          <a:stretch>
            <a:fillRect/>
          </a:stretch>
        </p:blipFill>
        <p:spPr bwMode="auto">
          <a:xfrm>
            <a:off x="457200" y="1169184"/>
            <a:ext cx="8258175" cy="4572000"/>
          </a:xfrm>
          <a:prstGeom prst="rect">
            <a:avLst/>
          </a:prstGeom>
          <a:noFill/>
          <a:ln w="9525">
            <a:noFill/>
            <a:miter lim="800000"/>
            <a:headEnd/>
            <a:tailEnd/>
          </a:ln>
        </p:spPr>
      </p:pic>
      <p:sp>
        <p:nvSpPr>
          <p:cNvPr id="5" name="TextBox 4"/>
          <p:cNvSpPr txBox="1"/>
          <p:nvPr/>
        </p:nvSpPr>
        <p:spPr>
          <a:xfrm>
            <a:off x="990600" y="5969784"/>
            <a:ext cx="7086600" cy="307777"/>
          </a:xfrm>
          <a:prstGeom prst="rect">
            <a:avLst/>
          </a:prstGeom>
          <a:noFill/>
        </p:spPr>
        <p:txBody>
          <a:bodyPr wrap="square" rtlCol="0">
            <a:spAutoFit/>
          </a:bodyPr>
          <a:lstStyle/>
          <a:p>
            <a:r>
              <a:rPr lang="en-US" sz="1400" baseline="30000" dirty="0" smtClean="0"/>
              <a:t>**</a:t>
            </a:r>
            <a:r>
              <a:rPr lang="en-US" sz="1400" dirty="0" smtClean="0"/>
              <a:t>The external memory physical address limit is up to 9 ffff </a:t>
            </a:r>
            <a:r>
              <a:rPr lang="en-US" sz="1400" dirty="0" err="1" smtClean="0"/>
              <a:t>ffff</a:t>
            </a:r>
            <a:endParaRPr lang="en-US" sz="1400"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ELAPSEDTIME" val="75.385"/>
  <p:tag name="ARTICULATE_SLIDE_PAUSE" val="0"/>
  <p:tag name="ARTICULATE_NAV_LEVEL" val="2"/>
  <p:tag name="ARTICULATE_PLAYLIST_ID" val="-1"/>
  <p:tag name="ARTICULATE_LOCK_SLIDE" val="0"/>
  <p:tag name="ARTICULATE_SLIDE_GUID" val="0b93dcc8-d2cf-47d6-ab77-8f0eb20ec0b5"/>
  <p:tag name="ARTICULATE_SLIDE_NAV" val="10"/>
</p:tagLst>
</file>

<file path=ppt/tags/tag3.xml><?xml version="1.0" encoding="utf-8"?>
<p:tagLst xmlns:a="http://schemas.openxmlformats.org/drawingml/2006/main" xmlns:r="http://schemas.openxmlformats.org/officeDocument/2006/relationships" xmlns:p="http://schemas.openxmlformats.org/presentationml/2006/main">
  <p:tag name="ELAPSEDTIME" val="92.494"/>
  <p:tag name="ARTICULATE_SLIDE_PAUSE" val="0"/>
  <p:tag name="ARTICULATE_NAV_LEVEL" val="2"/>
  <p:tag name="ARTICULATE_PLAYLIST_ID" val="-1"/>
  <p:tag name="ARTICULATE_LOCK_SLIDE" val="0"/>
  <p:tag name="ARTICULATE_SLIDE_GUID" val="6899784b-5288-41c7-a668-ca8a49dc37fe"/>
  <p:tag name="ARTICULATE_SLIDE_NAV" val="11"/>
</p:tagLst>
</file>

<file path=ppt/tags/tag4.xml><?xml version="1.0" encoding="utf-8"?>
<p:tagLst xmlns:a="http://schemas.openxmlformats.org/drawingml/2006/main" xmlns:r="http://schemas.openxmlformats.org/officeDocument/2006/relationships" xmlns:p="http://schemas.openxmlformats.org/presentationml/2006/main">
  <p:tag name="ELAPSEDTIME" val="38.369"/>
  <p:tag name="ARTICULATE_SLIDE_PAUSE" val="0"/>
  <p:tag name="ARTICULATE_NAV_LEVEL" val="2"/>
  <p:tag name="ARTICULATE_PLAYLIST_ID" val="-1"/>
  <p:tag name="ARTICULATE_LOCK_SLIDE" val="0"/>
  <p:tag name="ARTICULATE_SLIDE_GUID" val="dc1b4eee-fe69-4576-9a6f-3e16f6e4d68f"/>
  <p:tag name="ARTICULATE_SLIDE_NAV" val="14"/>
</p:tagLst>
</file>

<file path=ppt/theme/theme1.xml><?xml version="1.0" encoding="utf-8"?>
<a:theme xmlns:a="http://schemas.openxmlformats.org/drawingml/2006/main" name="FinalPowerpoint">
  <a:themeElements>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4605</TotalTime>
  <Words>2547</Words>
  <Application>Microsoft Office PowerPoint</Application>
  <PresentationFormat>On-screen Show (4:3)</PresentationFormat>
  <Paragraphs>587</Paragraphs>
  <Slides>34</Slides>
  <Notes>5</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FinalPowerpoint</vt:lpstr>
      <vt:lpstr>Extended Memory Controller (XMC) and the MPAX Registers</vt:lpstr>
      <vt:lpstr>Agenda</vt:lpstr>
      <vt:lpstr>C6678 Architecture Review</vt:lpstr>
      <vt:lpstr>KeyStone and C66x CorePac</vt:lpstr>
      <vt:lpstr>KeyStone I Memory Subsystem</vt:lpstr>
      <vt:lpstr>TeraNet Switch Fabric</vt:lpstr>
      <vt:lpstr>KeyStone I TeraNet Data Connections</vt:lpstr>
      <vt:lpstr>Memory Translation</vt:lpstr>
      <vt:lpstr>Excerpt from C6678 Memory Map Translation Memory</vt:lpstr>
      <vt:lpstr>CorePac MPAX Registers</vt:lpstr>
      <vt:lpstr>MPAX Registers in KeyStone DSP CorePac </vt:lpstr>
      <vt:lpstr>Structure of the MPAX Registers (CorePac User Guide)</vt:lpstr>
      <vt:lpstr>MPAX Address Configuration</vt:lpstr>
      <vt:lpstr>MPAX: Typical Use Cases</vt:lpstr>
      <vt:lpstr>CorePac MPAX Reset Values</vt:lpstr>
      <vt:lpstr>The MPAX Registers </vt:lpstr>
      <vt:lpstr>The Protection Part</vt:lpstr>
      <vt:lpstr>CorePac MAR Registers</vt:lpstr>
      <vt:lpstr>The MAR Registers</vt:lpstr>
      <vt:lpstr>TeraNet Access to MPAX Registers</vt:lpstr>
      <vt:lpstr>TeraNet and CorePac Access to MSMC</vt:lpstr>
      <vt:lpstr>Privilege ID in KeyStone Devices </vt:lpstr>
      <vt:lpstr>Privilege ID Settings</vt:lpstr>
      <vt:lpstr>Access the MSMC from TeraNet (MSMC Slave Ports)</vt:lpstr>
      <vt:lpstr>SES and SMS PMAX Reset Values</vt:lpstr>
      <vt:lpstr>Real Code Examples</vt:lpstr>
      <vt:lpstr>Configure the MPAX Registers</vt:lpstr>
      <vt:lpstr>Configure the MPAX Registers</vt:lpstr>
      <vt:lpstr>Configure MPAX Registers  1GB for Each Core</vt:lpstr>
      <vt:lpstr>Configure the SES MPAX Registers for Non-cached 1M of MSMC Shared Memory</vt:lpstr>
      <vt:lpstr>Configure the MAR Registers</vt:lpstr>
      <vt:lpstr>Configure the MAR Registers</vt:lpstr>
      <vt:lpstr>Memory Read Performance: Summary</vt:lpstr>
      <vt:lpstr>Discussion and Questions </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Greene, Matt</dc:creator>
  <cp:lastModifiedBy>Robert J. Hillard</cp:lastModifiedBy>
  <cp:revision>369</cp:revision>
  <dcterms:created xsi:type="dcterms:W3CDTF">2007-12-19T20:51:45Z</dcterms:created>
  <dcterms:modified xsi:type="dcterms:W3CDTF">2014-02-05T03:55:19Z</dcterms:modified>
</cp:coreProperties>
</file>